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3" r:id="rId2"/>
  </p:sldMasterIdLst>
  <p:notesMasterIdLst>
    <p:notesMasterId r:id="rId15"/>
  </p:notesMasterIdLst>
  <p:sldIdLst>
    <p:sldId id="256" r:id="rId3"/>
    <p:sldId id="334" r:id="rId4"/>
    <p:sldId id="347" r:id="rId5"/>
    <p:sldId id="352" r:id="rId6"/>
    <p:sldId id="349" r:id="rId7"/>
    <p:sldId id="353" r:id="rId8"/>
    <p:sldId id="354" r:id="rId9"/>
    <p:sldId id="350" r:id="rId10"/>
    <p:sldId id="348" r:id="rId11"/>
    <p:sldId id="342" r:id="rId12"/>
    <p:sldId id="355" r:id="rId13"/>
    <p:sldId id="35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a:srgbClr val="FF9966"/>
    <a:srgbClr val="ECF7FE"/>
    <a:srgbClr val="F6B80A"/>
    <a:srgbClr val="B6B334"/>
    <a:srgbClr val="C7C43C"/>
    <a:srgbClr val="FFDDDD"/>
    <a:srgbClr val="CC9B00"/>
    <a:srgbClr val="FFD966"/>
    <a:srgbClr val="EE9012"/>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84" autoAdjust="0"/>
    <p:restoredTop sz="80516" autoAdjust="0"/>
  </p:normalViewPr>
  <p:slideViewPr>
    <p:cSldViewPr snapToGrid="0">
      <p:cViewPr varScale="1">
        <p:scale>
          <a:sx n="131" d="100"/>
          <a:sy n="131" d="100"/>
        </p:scale>
        <p:origin x="106" y="39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EF80F3-9C1D-4126-8F9D-17F3367548B5}" type="datetimeFigureOut">
              <a:rPr lang="en-US" smtClean="0"/>
              <a:t>6/1/2026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3BF09E-1E28-41A0-9780-531B32293CE1}" type="slidenum">
              <a:rPr lang="en-US" smtClean="0"/>
              <a:t>‹#›</a:t>
            </a:fld>
            <a:endParaRPr lang="en-US"/>
          </a:p>
        </p:txBody>
      </p:sp>
    </p:spTree>
    <p:extLst>
      <p:ext uri="{BB962C8B-B14F-4D97-AF65-F5344CB8AC3E}">
        <p14:creationId xmlns:p14="http://schemas.microsoft.com/office/powerpoint/2010/main" val="205707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3BF09E-1E28-41A0-9780-531B32293CE1}" type="slidenum">
              <a:rPr lang="en-US" smtClean="0"/>
              <a:t>1</a:t>
            </a:fld>
            <a:endParaRPr lang="en-US"/>
          </a:p>
        </p:txBody>
      </p:sp>
    </p:spTree>
    <p:extLst>
      <p:ext uri="{BB962C8B-B14F-4D97-AF65-F5344CB8AC3E}">
        <p14:creationId xmlns:p14="http://schemas.microsoft.com/office/powerpoint/2010/main" val="3292288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dirty="0"/>
          </a:p>
        </p:txBody>
      </p:sp>
      <p:sp>
        <p:nvSpPr>
          <p:cNvPr id="4" name="Slide Number Placeholder 3"/>
          <p:cNvSpPr>
            <a:spLocks noGrp="1"/>
          </p:cNvSpPr>
          <p:nvPr>
            <p:ph type="sldNum" sz="quarter" idx="5"/>
          </p:nvPr>
        </p:nvSpPr>
        <p:spPr/>
        <p:txBody>
          <a:bodyPr/>
          <a:lstStyle/>
          <a:p>
            <a:fld id="{E63BF09E-1E28-41A0-9780-531B32293CE1}" type="slidenum">
              <a:rPr lang="en-US" smtClean="0"/>
              <a:t>2</a:t>
            </a:fld>
            <a:endParaRPr lang="en-US"/>
          </a:p>
        </p:txBody>
      </p:sp>
    </p:spTree>
    <p:extLst>
      <p:ext uri="{BB962C8B-B14F-4D97-AF65-F5344CB8AC3E}">
        <p14:creationId xmlns:p14="http://schemas.microsoft.com/office/powerpoint/2010/main" val="1780664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dirty="0"/>
              <a:t>Spark Entity je skupina operátorů, Spark Operator je jeden z nich</a:t>
            </a:r>
          </a:p>
          <a:p>
            <a:r>
              <a:rPr lang="cs-CZ" dirty="0"/>
              <a:t>SSP je service provider pro efektivní deposits/withdrawals a Lightning </a:t>
            </a:r>
          </a:p>
          <a:p>
            <a:r>
              <a:rPr lang="cs-CZ" dirty="0"/>
              <a:t>https://docs.spark.money/learn/core-concepts</a:t>
            </a:r>
          </a:p>
        </p:txBody>
      </p:sp>
      <p:sp>
        <p:nvSpPr>
          <p:cNvPr id="4" name="Slide Number Placeholder 3"/>
          <p:cNvSpPr>
            <a:spLocks noGrp="1"/>
          </p:cNvSpPr>
          <p:nvPr>
            <p:ph type="sldNum" sz="quarter" idx="5"/>
          </p:nvPr>
        </p:nvSpPr>
        <p:spPr/>
        <p:txBody>
          <a:bodyPr/>
          <a:lstStyle/>
          <a:p>
            <a:fld id="{E63BF09E-1E28-41A0-9780-531B32293CE1}" type="slidenum">
              <a:rPr lang="en-US" smtClean="0"/>
              <a:t>4</a:t>
            </a:fld>
            <a:endParaRPr lang="en-US"/>
          </a:p>
        </p:txBody>
      </p:sp>
    </p:spTree>
    <p:extLst>
      <p:ext uri="{BB962C8B-B14F-4D97-AF65-F5344CB8AC3E}">
        <p14:creationId xmlns:p14="http://schemas.microsoft.com/office/powerpoint/2010/main" val="4873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dirty="0"/>
              <a:t>Spark je v jádru statechain/shared-signing systém. Hodnota je reprezentovaná „leafem“ ve Spark stromu. Leaf je terminální transakce / jednotka vlastnictví, kterou vlastní konkrétní uživatel; branches jsou vnitřní transakce stromu. Uživatel má zároveň předpodepsanou exit cestu na Bitcoin L1. </a:t>
            </a:r>
          </a:p>
          <a:p>
            <a:endParaRPr lang="cs-CZ" dirty="0"/>
          </a:p>
          <a:p>
            <a:r>
              <a:rPr lang="cs-CZ" dirty="0"/>
              <a:t>Aktuální vlastník Alice má leaf, který je kontrolovaný kombinací jejího klíče a klíče Spark Entity:</a:t>
            </a:r>
          </a:p>
          <a:p>
            <a:pPr rtl="0"/>
            <a:r>
              <a:rPr lang="cs-CZ" sz="1200" kern="1200" dirty="0">
                <a:solidFill>
                  <a:schemeClr val="tx1"/>
                </a:solidFill>
                <a:latin typeface="+mn-lt"/>
                <a:ea typeface="+mn-ea"/>
                <a:cs typeface="+mn-cs"/>
              </a:rPr>
              <a:t>P_combined = P_Alice + P_SE</a:t>
            </a:r>
          </a:p>
          <a:p>
            <a:r>
              <a:rPr lang="cs-CZ" dirty="0"/>
              <a:t>Tento combined key odpovídá spending condition pro daný leaf / UTXO path. Když Alice platí Bobovi, nejde se na Bitcoin chain. Spark Entity upraví svůj klíčový podíl tak, aby nový combined key pořád odpovídal stejnému spending condition, ale novým uživatelským klíčem byl Bob:</a:t>
            </a:r>
          </a:p>
          <a:p>
            <a:pPr rtl="0"/>
            <a:endParaRPr lang="cs-CZ" sz="1200" kern="1200" dirty="0">
              <a:solidFill>
                <a:schemeClr val="tx1"/>
              </a:solidFill>
              <a:latin typeface="+mn-lt"/>
              <a:ea typeface="+mn-ea"/>
              <a:cs typeface="+mn-cs"/>
            </a:endParaRPr>
          </a:p>
          <a:p>
            <a:pPr rtl="0"/>
            <a:r>
              <a:rPr lang="cs-CZ" sz="1200" kern="1200" dirty="0">
                <a:solidFill>
                  <a:schemeClr val="tx1"/>
                </a:solidFill>
                <a:latin typeface="+mn-lt"/>
                <a:ea typeface="+mn-ea"/>
                <a:cs typeface="+mn-cs"/>
              </a:rPr>
              <a:t>před převodem:</a:t>
            </a:r>
            <a:br>
              <a:rPr lang="cs-CZ" sz="1200" kern="1200" dirty="0">
                <a:solidFill>
                  <a:schemeClr val="tx1"/>
                </a:solidFill>
                <a:latin typeface="+mn-lt"/>
                <a:ea typeface="+mn-ea"/>
                <a:cs typeface="+mn-cs"/>
              </a:rPr>
            </a:br>
            <a:r>
              <a:rPr lang="cs-CZ" sz="1200" kern="1200" dirty="0">
                <a:solidFill>
                  <a:schemeClr val="tx1"/>
                </a:solidFill>
                <a:latin typeface="+mn-lt"/>
                <a:ea typeface="+mn-ea"/>
                <a:cs typeface="+mn-cs"/>
              </a:rPr>
              <a:t>  P_combined = P_Alice + P_SE</a:t>
            </a:r>
            <a:br>
              <a:rPr lang="cs-CZ" sz="1200" kern="1200" dirty="0">
                <a:solidFill>
                  <a:schemeClr val="tx1"/>
                </a:solidFill>
                <a:latin typeface="+mn-lt"/>
                <a:ea typeface="+mn-ea"/>
                <a:cs typeface="+mn-cs"/>
              </a:rPr>
            </a:br>
            <a:br>
              <a:rPr lang="cs-CZ" sz="1200" kern="1200" dirty="0">
                <a:solidFill>
                  <a:schemeClr val="tx1"/>
                </a:solidFill>
                <a:latin typeface="+mn-lt"/>
                <a:ea typeface="+mn-ea"/>
                <a:cs typeface="+mn-cs"/>
              </a:rPr>
            </a:br>
            <a:r>
              <a:rPr lang="cs-CZ" sz="1200" kern="1200" dirty="0">
                <a:solidFill>
                  <a:schemeClr val="tx1"/>
                </a:solidFill>
                <a:latin typeface="+mn-lt"/>
                <a:ea typeface="+mn-ea"/>
                <a:cs typeface="+mn-cs"/>
              </a:rPr>
              <a:t>po převodu:</a:t>
            </a:r>
            <a:br>
              <a:rPr lang="cs-CZ" sz="1200" kern="1200" dirty="0">
                <a:solidFill>
                  <a:schemeClr val="tx1"/>
                </a:solidFill>
                <a:latin typeface="+mn-lt"/>
                <a:ea typeface="+mn-ea"/>
                <a:cs typeface="+mn-cs"/>
              </a:rPr>
            </a:br>
            <a:r>
              <a:rPr lang="cs-CZ" sz="1200" kern="1200" dirty="0">
                <a:solidFill>
                  <a:schemeClr val="tx1"/>
                </a:solidFill>
                <a:latin typeface="+mn-lt"/>
                <a:ea typeface="+mn-ea"/>
                <a:cs typeface="+mn-cs"/>
              </a:rPr>
              <a:t>  P_combined = P_Bob + P_SE'</a:t>
            </a:r>
          </a:p>
          <a:p>
            <a:endParaRPr lang="cs-CZ" dirty="0"/>
          </a:p>
          <a:p>
            <a:r>
              <a:rPr lang="cs-CZ" dirty="0"/>
              <a:t>Tj. on-chain podmínka se nemusí měnit, ale kontrola se přesune z Alice na Boba. Dokumentace to popisuje jako tweak klíče Spark Entity o rozdíl mezi klíčem odesílatele a příjemce; privátní klíče se tím nemají odhalovat. Starý SE keyshare se má smazat a s příjemcem se vytvoří nová exit transakce s nižším timelockem. </a:t>
            </a:r>
          </a:p>
          <a:p>
            <a:endParaRPr lang="cs-CZ" dirty="0"/>
          </a:p>
          <a:p>
            <a:r>
              <a:rPr lang="cs-CZ" dirty="0"/>
              <a:t>Takže „reálně“ se stane toto:</a:t>
            </a:r>
          </a:p>
          <a:p>
            <a:pPr rtl="0"/>
            <a:r>
              <a:rPr lang="cs-CZ" sz="1200" kern="1200" dirty="0">
                <a:solidFill>
                  <a:schemeClr val="tx1"/>
                </a:solidFill>
                <a:latin typeface="+mn-lt"/>
                <a:ea typeface="+mn-ea"/>
                <a:cs typeface="+mn-cs"/>
              </a:rPr>
              <a:t>1. Peněženka dekóduje spark1… → získá identitu příjemce / invoice data.</a:t>
            </a:r>
            <a:br>
              <a:rPr lang="cs-CZ" sz="1200" kern="1200" dirty="0">
                <a:solidFill>
                  <a:schemeClr val="tx1"/>
                </a:solidFill>
                <a:latin typeface="+mn-lt"/>
                <a:ea typeface="+mn-ea"/>
                <a:cs typeface="+mn-cs"/>
              </a:rPr>
            </a:br>
            <a:r>
              <a:rPr lang="cs-CZ" sz="1200" kern="1200" dirty="0">
                <a:solidFill>
                  <a:schemeClr val="tx1"/>
                </a:solidFill>
                <a:latin typeface="+mn-lt"/>
                <a:ea typeface="+mn-ea"/>
                <a:cs typeface="+mn-cs"/>
              </a:rPr>
              <a:t>2. Vybere tvoje Spark leaves, které pokryjí částku.</a:t>
            </a:r>
            <a:br>
              <a:rPr lang="cs-CZ" sz="1200" kern="1200" dirty="0">
                <a:solidFill>
                  <a:schemeClr val="tx1"/>
                </a:solidFill>
                <a:latin typeface="+mn-lt"/>
                <a:ea typeface="+mn-ea"/>
                <a:cs typeface="+mn-cs"/>
              </a:rPr>
            </a:br>
            <a:r>
              <a:rPr lang="cs-CZ" sz="1200" kern="1200" dirty="0">
                <a:solidFill>
                  <a:schemeClr val="tx1"/>
                </a:solidFill>
                <a:latin typeface="+mn-lt"/>
                <a:ea typeface="+mn-ea"/>
                <a:cs typeface="+mn-cs"/>
              </a:rPr>
              <a:t>3. Kontaktuje Spark operátory.</a:t>
            </a:r>
            <a:br>
              <a:rPr lang="cs-CZ" sz="1200" kern="1200" dirty="0">
                <a:solidFill>
                  <a:schemeClr val="tx1"/>
                </a:solidFill>
                <a:latin typeface="+mn-lt"/>
                <a:ea typeface="+mn-ea"/>
                <a:cs typeface="+mn-cs"/>
              </a:rPr>
            </a:br>
            <a:r>
              <a:rPr lang="cs-CZ" sz="1200" kern="1200" dirty="0">
                <a:solidFill>
                  <a:schemeClr val="tx1"/>
                </a:solidFill>
                <a:latin typeface="+mn-lt"/>
                <a:ea typeface="+mn-ea"/>
                <a:cs typeface="+mn-cs"/>
              </a:rPr>
              <a:t>4. Operátoři ověří, že dané leaves vlastníš a že nejde o double spend.</a:t>
            </a:r>
            <a:br>
              <a:rPr lang="cs-CZ" sz="1200" kern="1200" dirty="0">
                <a:solidFill>
                  <a:schemeClr val="tx1"/>
                </a:solidFill>
                <a:latin typeface="+mn-lt"/>
                <a:ea typeface="+mn-ea"/>
                <a:cs typeface="+mn-cs"/>
              </a:rPr>
            </a:br>
            <a:r>
              <a:rPr lang="cs-CZ" sz="1200" kern="1200" dirty="0">
                <a:solidFill>
                  <a:schemeClr val="tx1"/>
                </a:solidFill>
                <a:latin typeface="+mn-lt"/>
                <a:ea typeface="+mn-ea"/>
                <a:cs typeface="+mn-cs"/>
              </a:rPr>
              <a:t>5. Provede se off-chain změna vlastnictví leafů:</a:t>
            </a:r>
            <a:br>
              <a:rPr lang="cs-CZ" sz="1200" kern="1200" dirty="0">
                <a:solidFill>
                  <a:schemeClr val="tx1"/>
                </a:solidFill>
                <a:latin typeface="+mn-lt"/>
                <a:ea typeface="+mn-ea"/>
                <a:cs typeface="+mn-cs"/>
              </a:rPr>
            </a:br>
            <a:r>
              <a:rPr lang="cs-CZ" sz="1200" kern="1200" dirty="0">
                <a:solidFill>
                  <a:schemeClr val="tx1"/>
                </a:solidFill>
                <a:latin typeface="+mn-lt"/>
                <a:ea typeface="+mn-ea"/>
                <a:cs typeface="+mn-cs"/>
              </a:rPr>
              <a:t>   Alice + SE  →  Bob + SE'</a:t>
            </a:r>
            <a:br>
              <a:rPr lang="cs-CZ" sz="1200" kern="1200" dirty="0">
                <a:solidFill>
                  <a:schemeClr val="tx1"/>
                </a:solidFill>
                <a:latin typeface="+mn-lt"/>
                <a:ea typeface="+mn-ea"/>
                <a:cs typeface="+mn-cs"/>
              </a:rPr>
            </a:br>
            <a:r>
              <a:rPr lang="cs-CZ" sz="1200" kern="1200" dirty="0">
                <a:solidFill>
                  <a:schemeClr val="tx1"/>
                </a:solidFill>
                <a:latin typeface="+mn-lt"/>
                <a:ea typeface="+mn-ea"/>
                <a:cs typeface="+mn-cs"/>
              </a:rPr>
              <a:t>6. Vzniknou/aktualizují se exit transakce pro nového vlastníka.</a:t>
            </a:r>
            <a:br>
              <a:rPr lang="cs-CZ" sz="1200" kern="1200" dirty="0">
                <a:solidFill>
                  <a:schemeClr val="tx1"/>
                </a:solidFill>
                <a:latin typeface="+mn-lt"/>
                <a:ea typeface="+mn-ea"/>
                <a:cs typeface="+mn-cs"/>
              </a:rPr>
            </a:br>
            <a:r>
              <a:rPr lang="cs-CZ" sz="1200" kern="1200" dirty="0">
                <a:solidFill>
                  <a:schemeClr val="tx1"/>
                </a:solidFill>
                <a:latin typeface="+mn-lt"/>
                <a:ea typeface="+mn-ea"/>
                <a:cs typeface="+mn-cs"/>
              </a:rPr>
              <a:t>7. Příjemce vidí incoming transfer a po claimu má nový Spark balance.</a:t>
            </a:r>
          </a:p>
          <a:p>
            <a:endParaRPr lang="cs-CZ" dirty="0"/>
          </a:p>
          <a:p>
            <a:r>
              <a:rPr lang="cs-CZ" dirty="0"/>
              <a:t>Na Bitcoinu L1 se při tom neobjeví nová transakce. Bitcoin L1 je až fallback / settlement vrstva, když vkládáš do Spark, vybíráš ze Spark, nebo děláš unilateral exit.</a:t>
            </a:r>
          </a:p>
          <a:p>
            <a:endParaRPr lang="cs-CZ" dirty="0"/>
          </a:p>
        </p:txBody>
      </p:sp>
      <p:sp>
        <p:nvSpPr>
          <p:cNvPr id="4" name="Slide Number Placeholder 3"/>
          <p:cNvSpPr>
            <a:spLocks noGrp="1"/>
          </p:cNvSpPr>
          <p:nvPr>
            <p:ph type="sldNum" sz="quarter" idx="5"/>
          </p:nvPr>
        </p:nvSpPr>
        <p:spPr/>
        <p:txBody>
          <a:bodyPr/>
          <a:lstStyle/>
          <a:p>
            <a:fld id="{E63BF09E-1E28-41A0-9780-531B32293CE1}" type="slidenum">
              <a:rPr lang="en-US" smtClean="0"/>
              <a:t>5</a:t>
            </a:fld>
            <a:endParaRPr lang="en-US"/>
          </a:p>
        </p:txBody>
      </p:sp>
    </p:spTree>
    <p:extLst>
      <p:ext uri="{BB962C8B-B14F-4D97-AF65-F5344CB8AC3E}">
        <p14:creationId xmlns:p14="http://schemas.microsoft.com/office/powerpoint/2010/main" val="2290946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dirty="0"/>
              <a:t>https://www.spark.money/research/what-is-spark-bitcoin-layer-2</a:t>
            </a:r>
          </a:p>
          <a:p>
            <a:r>
              <a:rPr lang="cs-CZ" dirty="0"/>
              <a:t>https://www.spark.money/research/musig2-multisignatures-explained</a:t>
            </a:r>
          </a:p>
        </p:txBody>
      </p:sp>
      <p:sp>
        <p:nvSpPr>
          <p:cNvPr id="4" name="Slide Number Placeholder 3"/>
          <p:cNvSpPr>
            <a:spLocks noGrp="1"/>
          </p:cNvSpPr>
          <p:nvPr>
            <p:ph type="sldNum" sz="quarter" idx="5"/>
          </p:nvPr>
        </p:nvSpPr>
        <p:spPr/>
        <p:txBody>
          <a:bodyPr/>
          <a:lstStyle/>
          <a:p>
            <a:fld id="{E63BF09E-1E28-41A0-9780-531B32293CE1}" type="slidenum">
              <a:rPr lang="en-US" smtClean="0"/>
              <a:t>6</a:t>
            </a:fld>
            <a:endParaRPr lang="en-US"/>
          </a:p>
        </p:txBody>
      </p:sp>
    </p:spTree>
    <p:extLst>
      <p:ext uri="{BB962C8B-B14F-4D97-AF65-F5344CB8AC3E}">
        <p14:creationId xmlns:p14="http://schemas.microsoft.com/office/powerpoint/2010/main" val="34498242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dirty="0"/>
          </a:p>
        </p:txBody>
      </p:sp>
      <p:sp>
        <p:nvSpPr>
          <p:cNvPr id="4" name="Slide Number Placeholder 3"/>
          <p:cNvSpPr>
            <a:spLocks noGrp="1"/>
          </p:cNvSpPr>
          <p:nvPr>
            <p:ph type="sldNum" sz="quarter" idx="5"/>
          </p:nvPr>
        </p:nvSpPr>
        <p:spPr/>
        <p:txBody>
          <a:bodyPr/>
          <a:lstStyle/>
          <a:p>
            <a:fld id="{E63BF09E-1E28-41A0-9780-531B32293CE1}" type="slidenum">
              <a:rPr lang="en-US" smtClean="0"/>
              <a:t>7</a:t>
            </a:fld>
            <a:endParaRPr lang="en-US"/>
          </a:p>
        </p:txBody>
      </p:sp>
    </p:spTree>
    <p:extLst>
      <p:ext uri="{BB962C8B-B14F-4D97-AF65-F5344CB8AC3E}">
        <p14:creationId xmlns:p14="http://schemas.microsoft.com/office/powerpoint/2010/main" val="23235341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cs-CZ" dirty="0"/>
          </a:p>
        </p:txBody>
      </p:sp>
      <p:sp>
        <p:nvSpPr>
          <p:cNvPr id="4" name="Slide Number Placeholder 3"/>
          <p:cNvSpPr>
            <a:spLocks noGrp="1"/>
          </p:cNvSpPr>
          <p:nvPr>
            <p:ph type="sldNum" sz="quarter" idx="5"/>
          </p:nvPr>
        </p:nvSpPr>
        <p:spPr/>
        <p:txBody>
          <a:bodyPr/>
          <a:lstStyle/>
          <a:p>
            <a:fld id="{E63BF09E-1E28-41A0-9780-531B32293CE1}" type="slidenum">
              <a:rPr lang="en-US" smtClean="0"/>
              <a:t>10</a:t>
            </a:fld>
            <a:endParaRPr lang="en-US"/>
          </a:p>
        </p:txBody>
      </p:sp>
    </p:spTree>
    <p:extLst>
      <p:ext uri="{BB962C8B-B14F-4D97-AF65-F5344CB8AC3E}">
        <p14:creationId xmlns:p14="http://schemas.microsoft.com/office/powerpoint/2010/main" val="41180123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dirty="0"/>
          </a:p>
        </p:txBody>
      </p:sp>
      <p:sp>
        <p:nvSpPr>
          <p:cNvPr id="4" name="Slide Number Placeholder 3"/>
          <p:cNvSpPr>
            <a:spLocks noGrp="1"/>
          </p:cNvSpPr>
          <p:nvPr>
            <p:ph type="sldNum" sz="quarter" idx="5"/>
          </p:nvPr>
        </p:nvSpPr>
        <p:spPr/>
        <p:txBody>
          <a:bodyPr/>
          <a:lstStyle/>
          <a:p>
            <a:fld id="{E63BF09E-1E28-41A0-9780-531B32293CE1}" type="slidenum">
              <a:rPr lang="en-US" smtClean="0"/>
              <a:t>11</a:t>
            </a:fld>
            <a:endParaRPr lang="en-US"/>
          </a:p>
        </p:txBody>
      </p:sp>
    </p:spTree>
    <p:extLst>
      <p:ext uri="{BB962C8B-B14F-4D97-AF65-F5344CB8AC3E}">
        <p14:creationId xmlns:p14="http://schemas.microsoft.com/office/powerpoint/2010/main" val="2310412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dirty="0"/>
          </a:p>
        </p:txBody>
      </p:sp>
      <p:sp>
        <p:nvSpPr>
          <p:cNvPr id="4" name="Slide Number Placeholder 3"/>
          <p:cNvSpPr>
            <a:spLocks noGrp="1"/>
          </p:cNvSpPr>
          <p:nvPr>
            <p:ph type="sldNum" sz="quarter" idx="5"/>
          </p:nvPr>
        </p:nvSpPr>
        <p:spPr/>
        <p:txBody>
          <a:bodyPr/>
          <a:lstStyle/>
          <a:p>
            <a:fld id="{E63BF09E-1E28-41A0-9780-531B32293CE1}" type="slidenum">
              <a:rPr lang="en-US" smtClean="0"/>
              <a:t>12</a:t>
            </a:fld>
            <a:endParaRPr lang="en-US"/>
          </a:p>
        </p:txBody>
      </p:sp>
    </p:spTree>
    <p:extLst>
      <p:ext uri="{BB962C8B-B14F-4D97-AF65-F5344CB8AC3E}">
        <p14:creationId xmlns:p14="http://schemas.microsoft.com/office/powerpoint/2010/main" val="16541627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a:gsLst>
            <a:gs pos="55000">
              <a:schemeClr val="accent1">
                <a:lumMod val="5000"/>
                <a:lumOff val="95000"/>
              </a:schemeClr>
            </a:gs>
            <a:gs pos="25000">
              <a:schemeClr val="accent1">
                <a:lumMod val="45000"/>
                <a:lumOff val="55000"/>
              </a:schemeClr>
            </a:gs>
            <a:gs pos="0">
              <a:schemeClr val="accent1">
                <a:lumMod val="45000"/>
                <a:lumOff val="55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1598177"/>
            <a:ext cx="10363200" cy="890124"/>
          </a:xfrm>
        </p:spPr>
        <p:txBody>
          <a:bodyPr anchor="b">
            <a:normAutofit/>
          </a:bodyPr>
          <a:lstStyle>
            <a:lvl1pPr algn="l">
              <a:defRPr sz="4400">
                <a:latin typeface="+mj-lt"/>
              </a:defRPr>
            </a:lvl1pPr>
          </a:lstStyle>
          <a:p>
            <a:r>
              <a:rPr lang="en-US" dirty="0"/>
              <a:t>Title</a:t>
            </a:r>
          </a:p>
        </p:txBody>
      </p:sp>
      <p:sp>
        <p:nvSpPr>
          <p:cNvPr id="3" name="Subtitle 2"/>
          <p:cNvSpPr>
            <a:spLocks noGrp="1"/>
          </p:cNvSpPr>
          <p:nvPr>
            <p:ph type="subTitle" idx="1" hasCustomPrompt="1"/>
          </p:nvPr>
        </p:nvSpPr>
        <p:spPr>
          <a:xfrm>
            <a:off x="3760099" y="3209574"/>
            <a:ext cx="7517501" cy="165576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cxnSp>
        <p:nvCxnSpPr>
          <p:cNvPr id="8" name="Straight Connector 7"/>
          <p:cNvCxnSpPr/>
          <p:nvPr userDrawn="1"/>
        </p:nvCxnSpPr>
        <p:spPr>
          <a:xfrm flipV="1">
            <a:off x="3760100" y="3155894"/>
            <a:ext cx="5648241" cy="8092"/>
          </a:xfrm>
          <a:prstGeom prst="line">
            <a:avLst/>
          </a:prstGeom>
          <a:ln w="25400">
            <a:solidFill>
              <a:srgbClr val="E6A21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6205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cs-CZ" dirty="0"/>
              <a:t>T</a:t>
            </a:r>
            <a:r>
              <a:rPr lang="en-US" dirty="0" err="1"/>
              <a:t>itle</a:t>
            </a:r>
            <a:endParaRPr lang="en-US" dirty="0"/>
          </a:p>
        </p:txBody>
      </p:sp>
      <p:sp>
        <p:nvSpPr>
          <p:cNvPr id="3" name="Text Placeholder 2"/>
          <p:cNvSpPr>
            <a:spLocks noGrp="1"/>
          </p:cNvSpPr>
          <p:nvPr>
            <p:ph idx="1" hasCustomPrompt="1"/>
          </p:nvPr>
        </p:nvSpPr>
        <p:spPr>
          <a:xfrm>
            <a:off x="59342" y="594766"/>
            <a:ext cx="12061980" cy="6263235"/>
          </a:xfrm>
          <a:prstGeom prst="rect">
            <a:avLst/>
          </a:prstGeom>
        </p:spPr>
        <p:txBody>
          <a:bodyPr vert="horz" lIns="91440" tIns="45720" rIns="91440" bIns="45720" rtlCol="0">
            <a:normAutofit/>
          </a:bodyPr>
          <a:lstStyle>
            <a:lvl1pPr marL="177800" indent="-177800">
              <a:buClr>
                <a:srgbClr val="0070C0"/>
              </a:buClr>
              <a:buFont typeface="Arial" panose="020B0604020202020204" pitchFamily="34" charset="0"/>
              <a:buChar char="•"/>
              <a:defRPr/>
            </a:lvl1pPr>
            <a:lvl2pPr marL="357188" indent="-179388">
              <a:buClr>
                <a:srgbClr val="0070C0"/>
              </a:buClr>
              <a:defRPr/>
            </a:lvl2pPr>
            <a:lvl3pPr marL="539750" indent="-182563">
              <a:buClr>
                <a:srgbClr val="0070C0"/>
              </a:buClr>
              <a:defRPr/>
            </a:lvl3pPr>
            <a:lvl4pPr marL="717550" indent="-177800">
              <a:buClr>
                <a:srgbClr val="0070C0"/>
              </a:buClr>
              <a:defRPr/>
            </a:lvl4pPr>
            <a:lvl5pPr marL="896938" indent="-179388">
              <a:buClr>
                <a:srgbClr val="0070C0"/>
              </a:buClr>
              <a:defRPr/>
            </a:lvl5pPr>
          </a:lstStyle>
          <a:p>
            <a:pPr lvl="0"/>
            <a:r>
              <a:rPr lang="cs-CZ" dirty="0"/>
              <a:t>First level</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3"/>
          <p:cNvSpPr txBox="1"/>
          <p:nvPr userDrawn="1"/>
        </p:nvSpPr>
        <p:spPr>
          <a:xfrm>
            <a:off x="7493225" y="755374"/>
            <a:ext cx="4628096" cy="1292662"/>
          </a:xfrm>
          <a:prstGeom prst="rect">
            <a:avLst/>
          </a:prstGeom>
          <a:solidFill>
            <a:srgbClr val="ECF7FE"/>
          </a:solidFill>
          <a:ln w="25400">
            <a:solidFill>
              <a:schemeClr val="accent4">
                <a:lumMod val="60000"/>
                <a:lumOff val="40000"/>
              </a:schemeClr>
            </a:solidFill>
          </a:ln>
        </p:spPr>
        <p:txBody>
          <a:bodyPr wrap="square" rtlCol="0">
            <a:spAutoFit/>
          </a:bodyPr>
          <a:lstStyle/>
          <a:p>
            <a:r>
              <a:rPr lang="en-US" sz="1300" dirty="0">
                <a:latin typeface="Consolas" panose="020B0609020204030204" pitchFamily="49" charset="0"/>
                <a:cs typeface="Courier New" pitchFamily="49" charset="0"/>
              </a:rPr>
              <a:t>class sentence {</a:t>
            </a:r>
          </a:p>
          <a:p>
            <a:r>
              <a:rPr lang="en-US" sz="1300" dirty="0">
                <a:solidFill>
                  <a:schemeClr val="bg1">
                    <a:lumMod val="50000"/>
                  </a:schemeClr>
                </a:solidFill>
                <a:latin typeface="Consolas" panose="020B0609020204030204" pitchFamily="49" charset="0"/>
                <a:cs typeface="Courier New" pitchFamily="49" charset="0"/>
              </a:rPr>
              <a:t>public:</a:t>
            </a:r>
          </a:p>
          <a:p>
            <a:r>
              <a:rPr lang="en-US" sz="1300" dirty="0">
                <a:latin typeface="Consolas" panose="020B0609020204030204" pitchFamily="49" charset="0"/>
                <a:cs typeface="Courier New" pitchFamily="49" charset="0"/>
              </a:rPr>
              <a:t>  </a:t>
            </a:r>
            <a:r>
              <a:rPr lang="en-US" sz="1300" dirty="0" err="1">
                <a:latin typeface="Consolas" panose="020B0609020204030204" pitchFamily="49" charset="0"/>
                <a:cs typeface="Courier New" pitchFamily="49" charset="0"/>
              </a:rPr>
              <a:t>struct</a:t>
            </a:r>
            <a:r>
              <a:rPr lang="en-US" sz="1300" dirty="0">
                <a:latin typeface="Consolas" panose="020B0609020204030204" pitchFamily="49" charset="0"/>
                <a:cs typeface="Courier New" pitchFamily="49" charset="0"/>
              </a:rPr>
              <a:t> </a:t>
            </a:r>
            <a:r>
              <a:rPr lang="en-US" sz="1300" b="1" dirty="0" err="1">
                <a:latin typeface="Consolas" panose="020B0609020204030204" pitchFamily="49" charset="0"/>
                <a:cs typeface="Courier New" pitchFamily="49" charset="0"/>
              </a:rPr>
              <a:t>const_iterator</a:t>
            </a:r>
            <a:r>
              <a:rPr lang="en-US" sz="1300" dirty="0">
                <a:latin typeface="Consolas" panose="020B0609020204030204" pitchFamily="49" charset="0"/>
                <a:cs typeface="Courier New" pitchFamily="49" charset="0"/>
              </a:rPr>
              <a:t> {</a:t>
            </a:r>
          </a:p>
          <a:p>
            <a:r>
              <a:rPr lang="en-US" sz="1300" dirty="0">
                <a:latin typeface="Consolas" panose="020B0609020204030204" pitchFamily="49" charset="0"/>
                <a:cs typeface="Courier New" pitchFamily="49" charset="0"/>
              </a:rPr>
              <a:t>    char operator</a:t>
            </a:r>
            <a:r>
              <a:rPr lang="en-US" sz="1300" b="1" dirty="0">
                <a:latin typeface="Consolas" panose="020B0609020204030204" pitchFamily="49" charset="0"/>
                <a:cs typeface="Courier New" pitchFamily="49" charset="0"/>
              </a:rPr>
              <a:t>*</a:t>
            </a:r>
            <a:r>
              <a:rPr lang="en-US" sz="1300" dirty="0">
                <a:latin typeface="Consolas" panose="020B0609020204030204" pitchFamily="49" charset="0"/>
                <a:cs typeface="Courier New" pitchFamily="49" charset="0"/>
              </a:rPr>
              <a:t>() </a:t>
            </a:r>
            <a:r>
              <a:rPr lang="en-US" sz="1300" dirty="0" err="1">
                <a:latin typeface="Consolas" panose="020B0609020204030204" pitchFamily="49" charset="0"/>
                <a:cs typeface="Courier New" pitchFamily="49" charset="0"/>
              </a:rPr>
              <a:t>const</a:t>
            </a:r>
            <a:r>
              <a:rPr lang="en-US" sz="1300" dirty="0">
                <a:latin typeface="Consolas" panose="020B0609020204030204" pitchFamily="49" charset="0"/>
                <a:cs typeface="Courier New" pitchFamily="49" charset="0"/>
              </a:rPr>
              <a:t>;</a:t>
            </a:r>
          </a:p>
          <a:p>
            <a:r>
              <a:rPr lang="en-US" sz="1300" dirty="0">
                <a:latin typeface="Consolas" panose="020B0609020204030204" pitchFamily="49" charset="0"/>
                <a:cs typeface="Courier New" pitchFamily="49" charset="0"/>
              </a:rPr>
              <a:t>    void operator</a:t>
            </a:r>
            <a:r>
              <a:rPr lang="en-US" sz="1300" b="1" dirty="0">
                <a:latin typeface="Consolas" panose="020B0609020204030204" pitchFamily="49" charset="0"/>
                <a:cs typeface="Courier New" pitchFamily="49" charset="0"/>
              </a:rPr>
              <a:t>++</a:t>
            </a:r>
            <a:r>
              <a:rPr lang="en-US" sz="1300" dirty="0">
                <a:latin typeface="Consolas" panose="020B0609020204030204" pitchFamily="49" charset="0"/>
                <a:cs typeface="Courier New" pitchFamily="49" charset="0"/>
              </a:rPr>
              <a:t>() { ++index_; }</a:t>
            </a:r>
            <a:endParaRPr lang="cs-CZ" sz="1300" dirty="0">
              <a:latin typeface="Consolas" panose="020B0609020204030204" pitchFamily="49" charset="0"/>
              <a:cs typeface="Courier New" pitchFamily="49" charset="0"/>
            </a:endParaRPr>
          </a:p>
          <a:p>
            <a:r>
              <a:rPr lang="en-US" sz="1300" dirty="0">
                <a:latin typeface="Consolas" panose="020B0609020204030204" pitchFamily="49" charset="0"/>
                <a:cs typeface="Courier New" pitchFamily="49" charset="0"/>
              </a:rPr>
              <a:t>};</a:t>
            </a:r>
          </a:p>
        </p:txBody>
      </p:sp>
      <p:sp>
        <p:nvSpPr>
          <p:cNvPr id="5" name="Rectangular Callout 4"/>
          <p:cNvSpPr/>
          <p:nvPr userDrawn="1"/>
        </p:nvSpPr>
        <p:spPr>
          <a:xfrm>
            <a:off x="9584829" y="2221967"/>
            <a:ext cx="1130852" cy="274291"/>
          </a:xfrm>
          <a:prstGeom prst="wedgeRectCallout">
            <a:avLst>
              <a:gd name="adj1" fmla="val -104495"/>
              <a:gd name="adj2" fmla="val -164474"/>
            </a:avLst>
          </a:prstGeom>
          <a:solidFill>
            <a:srgbClr val="F6FFED"/>
          </a:solidFill>
          <a:ln w="25400">
            <a:solidFill>
              <a:srgbClr val="CCE9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456A1C"/>
                </a:solidFill>
                <a:latin typeface="+mj-lt"/>
              </a:rPr>
              <a:t>callout</a:t>
            </a:r>
          </a:p>
        </p:txBody>
      </p:sp>
    </p:spTree>
    <p:extLst>
      <p:ext uri="{BB962C8B-B14F-4D97-AF65-F5344CB8AC3E}">
        <p14:creationId xmlns:p14="http://schemas.microsoft.com/office/powerpoint/2010/main" val="884847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p:bg>
      <p:bgPr>
        <a:gradFill>
          <a:gsLst>
            <a:gs pos="55000">
              <a:schemeClr val="accent1">
                <a:lumMod val="5000"/>
                <a:lumOff val="95000"/>
              </a:schemeClr>
            </a:gs>
            <a:gs pos="25000">
              <a:schemeClr val="accent1">
                <a:lumMod val="45000"/>
                <a:lumOff val="55000"/>
              </a:schemeClr>
            </a:gs>
            <a:gs pos="0">
              <a:schemeClr val="accent1">
                <a:lumMod val="45000"/>
                <a:lumOff val="55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760099" y="2375462"/>
            <a:ext cx="7517501" cy="890124"/>
          </a:xfrm>
        </p:spPr>
        <p:txBody>
          <a:bodyPr anchor="b">
            <a:normAutofit/>
          </a:bodyPr>
          <a:lstStyle>
            <a:lvl1pPr algn="l">
              <a:defRPr sz="4400">
                <a:latin typeface="+mj-lt"/>
              </a:defRPr>
            </a:lvl1pPr>
          </a:lstStyle>
          <a:p>
            <a:r>
              <a:rPr lang="en-US" dirty="0"/>
              <a:t>Title</a:t>
            </a:r>
          </a:p>
        </p:txBody>
      </p:sp>
      <p:sp>
        <p:nvSpPr>
          <p:cNvPr id="3" name="Subtitle 2"/>
          <p:cNvSpPr>
            <a:spLocks noGrp="1"/>
          </p:cNvSpPr>
          <p:nvPr>
            <p:ph type="subTitle" idx="1" hasCustomPrompt="1"/>
          </p:nvPr>
        </p:nvSpPr>
        <p:spPr>
          <a:xfrm>
            <a:off x="3760099" y="3399692"/>
            <a:ext cx="7517501" cy="1465644"/>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cxnSp>
        <p:nvCxnSpPr>
          <p:cNvPr id="8" name="Straight Connector 7"/>
          <p:cNvCxnSpPr/>
          <p:nvPr/>
        </p:nvCxnSpPr>
        <p:spPr>
          <a:xfrm flipV="1">
            <a:off x="3760100" y="3155894"/>
            <a:ext cx="5648241" cy="8092"/>
          </a:xfrm>
          <a:prstGeom prst="line">
            <a:avLst/>
          </a:prstGeom>
          <a:ln w="25400">
            <a:solidFill>
              <a:srgbClr val="E6A21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4745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ext">
    <p:spTree>
      <p:nvGrpSpPr>
        <p:cNvPr id="1" name=""/>
        <p:cNvGrpSpPr/>
        <p:nvPr/>
      </p:nvGrpSpPr>
      <p:grpSpPr>
        <a:xfrm>
          <a:off x="0" y="0"/>
          <a:ext cx="0" cy="0"/>
          <a:chOff x="0" y="0"/>
          <a:chExt cx="0" cy="0"/>
        </a:xfrm>
      </p:grpSpPr>
      <p:sp>
        <p:nvSpPr>
          <p:cNvPr id="10" name="Content Placeholder 9"/>
          <p:cNvSpPr>
            <a:spLocks noGrp="1"/>
          </p:cNvSpPr>
          <p:nvPr>
            <p:ph sz="quarter" idx="10" hasCustomPrompt="1"/>
          </p:nvPr>
        </p:nvSpPr>
        <p:spPr>
          <a:xfrm>
            <a:off x="123606" y="577294"/>
            <a:ext cx="11961644" cy="6202750"/>
          </a:xfrm>
        </p:spPr>
        <p:txBody>
          <a:bodyPr/>
          <a:lstStyle>
            <a:lvl1pPr marL="180975" indent="-180975">
              <a:defRPr sz="2000"/>
            </a:lvl1pPr>
            <a:lvl2pPr marL="358775" indent="-177800">
              <a:defRPr/>
            </a:lvl2pPr>
            <a:lvl3pPr marL="539750" indent="-180975">
              <a:defRPr/>
            </a:lvl3pPr>
            <a:lvl4pPr marL="715963" indent="-176213">
              <a:defRPr/>
            </a:lvl4pPr>
            <a:lvl5pPr marL="896938" indent="-180975">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hasCustomPrompt="1"/>
          </p:nvPr>
        </p:nvSpPr>
        <p:spPr/>
        <p:txBody>
          <a:bodyPr/>
          <a:lstStyle/>
          <a:p>
            <a:r>
              <a:rPr lang="cs-CZ" dirty="0"/>
              <a:t>T</a:t>
            </a:r>
            <a:r>
              <a:rPr lang="en-US" dirty="0" err="1"/>
              <a:t>itle</a:t>
            </a:r>
            <a:endParaRPr lang="en-US" dirty="0"/>
          </a:p>
        </p:txBody>
      </p:sp>
    </p:spTree>
    <p:extLst>
      <p:ext uri="{BB962C8B-B14F-4D97-AF65-F5344CB8AC3E}">
        <p14:creationId xmlns:p14="http://schemas.microsoft.com/office/powerpoint/2010/main" val="336442637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8000">
              <a:schemeClr val="accent1">
                <a:lumMod val="5000"/>
                <a:lumOff val="95000"/>
              </a:schemeClr>
            </a:gs>
            <a:gs pos="4000">
              <a:schemeClr val="accent1">
                <a:lumMod val="45000"/>
                <a:lumOff val="55000"/>
              </a:schemeClr>
            </a:gs>
            <a:gs pos="0">
              <a:schemeClr val="accent1">
                <a:lumMod val="45000"/>
                <a:lumOff val="55000"/>
              </a:schemeClr>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12192000" cy="464457"/>
          </a:xfrm>
          <a:prstGeom prst="rect">
            <a:avLst/>
          </a:prstGeom>
        </p:spPr>
        <p:txBody>
          <a:bodyPr vert="horz" lIns="91440" tIns="45720" rIns="91440" bIns="45720" rtlCol="0" anchor="ctr">
            <a:normAutofit/>
          </a:bodyPr>
          <a:lstStyle/>
          <a:p>
            <a:r>
              <a:rPr lang="en-US" dirty="0"/>
              <a:t>Master title style</a:t>
            </a:r>
          </a:p>
        </p:txBody>
      </p:sp>
      <p:sp>
        <p:nvSpPr>
          <p:cNvPr id="3" name="Text Placeholder 2"/>
          <p:cNvSpPr>
            <a:spLocks noGrp="1"/>
          </p:cNvSpPr>
          <p:nvPr>
            <p:ph type="body" idx="1"/>
          </p:nvPr>
        </p:nvSpPr>
        <p:spPr>
          <a:xfrm>
            <a:off x="0" y="668978"/>
            <a:ext cx="12192000" cy="6189023"/>
          </a:xfrm>
          <a:prstGeom prst="rect">
            <a:avLst/>
          </a:prstGeom>
        </p:spPr>
        <p:txBody>
          <a:bodyPr vert="horz" lIns="91440" tIns="45720" rIns="91440" bIns="45720" rtlCol="0">
            <a:normAutofit/>
          </a:bodyPr>
          <a:lstStyle/>
          <a:p>
            <a:pPr lvl="0"/>
            <a:r>
              <a:rPr lang="en-US" dirty="0"/>
              <a:t>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5399240"/>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24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8000">
              <a:schemeClr val="accent1">
                <a:lumMod val="5000"/>
                <a:lumOff val="95000"/>
              </a:schemeClr>
            </a:gs>
            <a:gs pos="4000">
              <a:schemeClr val="accent1">
                <a:lumMod val="45000"/>
                <a:lumOff val="55000"/>
              </a:schemeClr>
            </a:gs>
            <a:gs pos="0">
              <a:schemeClr val="accent1">
                <a:lumMod val="45000"/>
                <a:lumOff val="55000"/>
              </a:schemeClr>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12192000" cy="464457"/>
          </a:xfrm>
          <a:prstGeom prst="rect">
            <a:avLst/>
          </a:prstGeom>
        </p:spPr>
        <p:txBody>
          <a:bodyPr vert="horz" lIns="91440" tIns="45720" rIns="91440" bIns="45720" rtlCol="0" anchor="ctr">
            <a:normAutofit/>
          </a:bodyPr>
          <a:lstStyle/>
          <a:p>
            <a:r>
              <a:rPr lang="en-US" dirty="0"/>
              <a:t>Master title style</a:t>
            </a:r>
          </a:p>
        </p:txBody>
      </p:sp>
      <p:sp>
        <p:nvSpPr>
          <p:cNvPr id="3" name="Text Placeholder 2"/>
          <p:cNvSpPr>
            <a:spLocks noGrp="1"/>
          </p:cNvSpPr>
          <p:nvPr>
            <p:ph type="body" idx="1"/>
          </p:nvPr>
        </p:nvSpPr>
        <p:spPr>
          <a:xfrm>
            <a:off x="0" y="668978"/>
            <a:ext cx="12192000" cy="6189023"/>
          </a:xfrm>
          <a:prstGeom prst="rect">
            <a:avLst/>
          </a:prstGeom>
        </p:spPr>
        <p:txBody>
          <a:bodyPr vert="horz" lIns="91440" tIns="45720" rIns="91440" bIns="45720" rtlCol="0">
            <a:normAutofit/>
          </a:bodyPr>
          <a:lstStyle/>
          <a:p>
            <a:pPr lvl="0"/>
            <a:r>
              <a:rPr lang="en-US" dirty="0"/>
              <a:t>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14887948"/>
      </p:ext>
    </p:extLst>
  </p:cSld>
  <p:clrMap bg1="lt1" tx1="dk1" bg2="lt2" tx2="dk2" accent1="accent1" accent2="accent2" accent3="accent3" accent4="accent4" accent5="accent5" accent6="accent6" hlink="hlink" folHlink="folHlink"/>
  <p:sldLayoutIdLst>
    <p:sldLayoutId id="2147483664" r:id="rId1"/>
    <p:sldLayoutId id="2147483665" r:id="rId2"/>
  </p:sldLayoutIdLst>
  <p:txStyles>
    <p:titleStyle>
      <a:lvl1pPr algn="l" defTabSz="914400" rtl="0" eaLnBrk="1" latinLnBrk="0" hangingPunct="1">
        <a:lnSpc>
          <a:spcPct val="90000"/>
        </a:lnSpc>
        <a:spcBef>
          <a:spcPct val="0"/>
        </a:spcBef>
        <a:buNone/>
        <a:defRPr sz="24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69323" y="340113"/>
            <a:ext cx="6639449" cy="2679636"/>
          </a:xfrm>
        </p:spPr>
        <p:txBody>
          <a:bodyPr>
            <a:noAutofit/>
          </a:bodyPr>
          <a:lstStyle/>
          <a:p>
            <a:r>
              <a:rPr lang="cs-CZ" sz="7200" dirty="0">
                <a:latin typeface="+mn-lt"/>
              </a:rPr>
              <a:t>Spa</a:t>
            </a:r>
            <a:r>
              <a:rPr lang="en-US" sz="7200" dirty="0" err="1">
                <a:latin typeface="+mn-lt"/>
              </a:rPr>
              <a:t>rk</a:t>
            </a:r>
            <a:br>
              <a:rPr lang="en-US" sz="5400" dirty="0"/>
            </a:br>
            <a:br>
              <a:rPr lang="cs-CZ" sz="2400" dirty="0"/>
            </a:br>
            <a:r>
              <a:rPr lang="cs-CZ" sz="4000" dirty="0">
                <a:solidFill>
                  <a:schemeClr val="accent5"/>
                </a:solidFill>
              </a:rPr>
              <a:t>Filip Zavoral, </a:t>
            </a:r>
            <a:r>
              <a:rPr lang="en-US" sz="4000" dirty="0">
                <a:solidFill>
                  <a:schemeClr val="accent5"/>
                </a:solidFill>
              </a:rPr>
              <a:t>UK / </a:t>
            </a:r>
            <a:r>
              <a:rPr lang="en-US" sz="4000" dirty="0" err="1">
                <a:solidFill>
                  <a:schemeClr val="accent5"/>
                </a:solidFill>
              </a:rPr>
              <a:t>matfyz</a:t>
            </a:r>
            <a:endParaRPr lang="en-US" sz="4800" dirty="0">
              <a:solidFill>
                <a:schemeClr val="accent5"/>
              </a:solidFill>
            </a:endParaRPr>
          </a:p>
        </p:txBody>
      </p:sp>
    </p:spTree>
    <p:extLst>
      <p:ext uri="{BB962C8B-B14F-4D97-AF65-F5344CB8AC3E}">
        <p14:creationId xmlns:p14="http://schemas.microsoft.com/office/powerpoint/2010/main" val="458383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261ED-42ED-4CB9-475A-0EBA0F307F8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AE3628-0497-0362-00BB-363FB0FE1250}"/>
              </a:ext>
            </a:extLst>
          </p:cNvPr>
          <p:cNvSpPr>
            <a:spLocks noGrp="1"/>
          </p:cNvSpPr>
          <p:nvPr>
            <p:ph sz="quarter" idx="10"/>
          </p:nvPr>
        </p:nvSpPr>
        <p:spPr>
          <a:xfrm>
            <a:off x="123606" y="577294"/>
            <a:ext cx="5569623" cy="3085749"/>
          </a:xfrm>
        </p:spPr>
        <p:txBody>
          <a:bodyPr>
            <a:noAutofit/>
          </a:bodyPr>
          <a:lstStyle/>
          <a:p>
            <a:pPr marL="0" indent="0">
              <a:buNone/>
            </a:pPr>
            <a:r>
              <a:rPr lang="cs-CZ" sz="2400" dirty="0"/>
              <a:t>onchain ₿ transakce</a:t>
            </a:r>
          </a:p>
          <a:p>
            <a:pPr lvl="1"/>
            <a:r>
              <a:rPr lang="cs-CZ" sz="2000" dirty="0"/>
              <a:t>pomalé</a:t>
            </a:r>
          </a:p>
          <a:p>
            <a:pPr lvl="2"/>
            <a:r>
              <a:rPr lang="cs-CZ" sz="1800" dirty="0"/>
              <a:t>10 minut, ale i hodina</a:t>
            </a:r>
          </a:p>
          <a:p>
            <a:pPr lvl="1"/>
            <a:r>
              <a:rPr lang="cs-CZ" sz="2000" dirty="0"/>
              <a:t>kapacita</a:t>
            </a:r>
          </a:p>
          <a:p>
            <a:pPr lvl="2"/>
            <a:r>
              <a:rPr lang="cs-CZ" sz="1800" dirty="0"/>
              <a:t>7 tx/s</a:t>
            </a:r>
          </a:p>
          <a:p>
            <a:pPr lvl="1"/>
            <a:r>
              <a:rPr lang="cs-CZ" sz="2000" dirty="0"/>
              <a:t>poplatky</a:t>
            </a:r>
          </a:p>
          <a:p>
            <a:pPr lvl="2"/>
            <a:r>
              <a:rPr lang="cs-CZ" sz="1800" dirty="0"/>
              <a:t>pro malé částky</a:t>
            </a:r>
          </a:p>
          <a:p>
            <a:pPr marL="0" indent="0">
              <a:buNone/>
            </a:pPr>
            <a:endParaRPr lang="cs-CZ" dirty="0"/>
          </a:p>
        </p:txBody>
      </p:sp>
      <p:sp>
        <p:nvSpPr>
          <p:cNvPr id="3" name="Title 2">
            <a:extLst>
              <a:ext uri="{FF2B5EF4-FFF2-40B4-BE49-F238E27FC236}">
                <a16:creationId xmlns:a16="http://schemas.microsoft.com/office/drawing/2014/main" id="{25761417-B723-45D4-8EAD-F2D38F504CE8}"/>
              </a:ext>
            </a:extLst>
          </p:cNvPr>
          <p:cNvSpPr>
            <a:spLocks noGrp="1"/>
          </p:cNvSpPr>
          <p:nvPr>
            <p:ph type="title"/>
          </p:nvPr>
        </p:nvSpPr>
        <p:spPr/>
        <p:txBody>
          <a:bodyPr/>
          <a:lstStyle/>
          <a:p>
            <a:r>
              <a:rPr lang="cs-CZ" dirty="0"/>
              <a:t>₿ platební systém</a:t>
            </a:r>
          </a:p>
        </p:txBody>
      </p:sp>
      <p:sp>
        <p:nvSpPr>
          <p:cNvPr id="4" name="TextBox 3">
            <a:extLst>
              <a:ext uri="{FF2B5EF4-FFF2-40B4-BE49-F238E27FC236}">
                <a16:creationId xmlns:a16="http://schemas.microsoft.com/office/drawing/2014/main" id="{B991BDF8-DFA3-5843-0600-9E55F3198CF2}"/>
              </a:ext>
            </a:extLst>
          </p:cNvPr>
          <p:cNvSpPr txBox="1"/>
          <p:nvPr/>
        </p:nvSpPr>
        <p:spPr>
          <a:xfrm>
            <a:off x="1527587" y="3580973"/>
            <a:ext cx="3905602" cy="2693045"/>
          </a:xfrm>
          <a:prstGeom prst="rect">
            <a:avLst/>
          </a:prstGeom>
          <a:solidFill>
            <a:srgbClr val="ECF7FE"/>
          </a:solidFill>
          <a:ln w="25400">
            <a:solidFill>
              <a:schemeClr val="accent4">
                <a:lumMod val="60000"/>
                <a:lumOff val="40000"/>
              </a:schemeClr>
            </a:solidFill>
          </a:ln>
        </p:spPr>
        <p:txBody>
          <a:bodyPr wrap="square" lIns="216000" rIns="216000" rtlCol="0">
            <a:spAutoFit/>
          </a:bodyPr>
          <a:lstStyle/>
          <a:p>
            <a:r>
              <a:rPr lang="cs-CZ" sz="2000" b="1" dirty="0"/>
              <a:t>₿ platební systém</a:t>
            </a:r>
            <a:r>
              <a:rPr lang="en-US" sz="2000" b="1" dirty="0"/>
              <a:t> pro 10 </a:t>
            </a:r>
            <a:r>
              <a:rPr lang="en-US" sz="2000" b="1" dirty="0" err="1"/>
              <a:t>mld</a:t>
            </a:r>
            <a:r>
              <a:rPr lang="cs-CZ" sz="2000" dirty="0"/>
              <a:t>:</a:t>
            </a:r>
          </a:p>
          <a:p>
            <a:endParaRPr lang="cs-CZ" sz="900" dirty="0"/>
          </a:p>
          <a:p>
            <a:pPr marL="285750" indent="-285750">
              <a:buFont typeface="Arial" panose="020B0604020202020204" pitchFamily="34" charset="0"/>
              <a:buChar char="•"/>
            </a:pPr>
            <a:r>
              <a:rPr lang="cs-CZ" sz="2000" dirty="0"/>
              <a:t>rychlý </a:t>
            </a:r>
            <a:r>
              <a:rPr lang="cs-CZ" sz="2000" dirty="0">
                <a:latin typeface="Lucida Sans Unicode" panose="020B0602030504020204" pitchFamily="34" charset="0"/>
                <a:cs typeface="Lucida Sans Unicode" panose="020B0602030504020204" pitchFamily="34" charset="0"/>
              </a:rPr>
              <a:t>⇝</a:t>
            </a:r>
            <a:r>
              <a:rPr lang="cs-CZ" sz="2000" dirty="0"/>
              <a:t> 1 s</a:t>
            </a:r>
          </a:p>
          <a:p>
            <a:pPr marL="285750" indent="-285750">
              <a:buFont typeface="Arial" panose="020B0604020202020204" pitchFamily="34" charset="0"/>
              <a:buChar char="•"/>
            </a:pPr>
            <a:r>
              <a:rPr lang="cs-CZ" sz="2000" dirty="0"/>
              <a:t>levný</a:t>
            </a:r>
            <a:r>
              <a:rPr lang="cs-CZ" sz="2000" dirty="0">
                <a:latin typeface="Lucida Sans Unicode" panose="020B0602030504020204" pitchFamily="34" charset="0"/>
                <a:cs typeface="Lucida Sans Unicode" panose="020B0602030504020204" pitchFamily="34" charset="0"/>
              </a:rPr>
              <a:t> ⇝</a:t>
            </a:r>
            <a:r>
              <a:rPr lang="cs-CZ" sz="2000" dirty="0"/>
              <a:t> 1 hal</a:t>
            </a:r>
          </a:p>
          <a:p>
            <a:pPr marL="285750" indent="-285750">
              <a:buFont typeface="Arial" panose="020B0604020202020204" pitchFamily="34" charset="0"/>
              <a:buChar char="•"/>
            </a:pPr>
            <a:r>
              <a:rPr lang="cs-CZ" sz="2000" dirty="0"/>
              <a:t>škálovatelný </a:t>
            </a:r>
            <a:r>
              <a:rPr lang="cs-CZ" sz="2000" dirty="0">
                <a:latin typeface="Lucida Sans Unicode" panose="020B0602030504020204" pitchFamily="34" charset="0"/>
                <a:cs typeface="Lucida Sans Unicode" panose="020B0602030504020204" pitchFamily="34" charset="0"/>
              </a:rPr>
              <a:t>⇝</a:t>
            </a:r>
            <a:r>
              <a:rPr lang="cs-CZ" sz="2000" dirty="0"/>
              <a:t> miliardy</a:t>
            </a:r>
          </a:p>
          <a:p>
            <a:pPr marL="285750" indent="-285750">
              <a:buFont typeface="Arial" panose="020B0604020202020204" pitchFamily="34" charset="0"/>
              <a:buChar char="•"/>
            </a:pPr>
            <a:r>
              <a:rPr lang="cs-CZ" sz="2000" dirty="0"/>
              <a:t>kapacitní </a:t>
            </a:r>
            <a:r>
              <a:rPr lang="cs-CZ" sz="2000" dirty="0">
                <a:latin typeface="Lucida Sans Unicode" panose="020B0602030504020204" pitchFamily="34" charset="0"/>
                <a:cs typeface="Lucida Sans Unicode" panose="020B0602030504020204" pitchFamily="34" charset="0"/>
              </a:rPr>
              <a:t>⇝</a:t>
            </a:r>
            <a:r>
              <a:rPr lang="cs-CZ" sz="2000" dirty="0"/>
              <a:t> 10000 tx/s</a:t>
            </a:r>
          </a:p>
          <a:p>
            <a:pPr marL="285750" indent="-285750">
              <a:buFont typeface="Arial" panose="020B0604020202020204" pitchFamily="34" charset="0"/>
              <a:buChar char="•"/>
            </a:pPr>
            <a:r>
              <a:rPr lang="cs-CZ" sz="2000" dirty="0"/>
              <a:t>snadný onboarding</a:t>
            </a:r>
          </a:p>
          <a:p>
            <a:pPr marL="285750" indent="-285750">
              <a:buFont typeface="Arial" panose="020B0604020202020204" pitchFamily="34" charset="0"/>
              <a:buChar char="•"/>
            </a:pPr>
            <a:r>
              <a:rPr lang="cs-CZ" sz="2000" dirty="0"/>
              <a:t>interoperabilní </a:t>
            </a:r>
            <a:r>
              <a:rPr lang="cs-CZ" sz="2000" dirty="0">
                <a:latin typeface="Lucida Sans Unicode" panose="020B0602030504020204" pitchFamily="34" charset="0"/>
                <a:cs typeface="Lucida Sans Unicode" panose="020B0602030504020204" pitchFamily="34" charset="0"/>
              </a:rPr>
              <a:t>⇝</a:t>
            </a:r>
            <a:r>
              <a:rPr lang="cs-CZ" sz="2000" dirty="0"/>
              <a:t> LN, onchain</a:t>
            </a:r>
          </a:p>
          <a:p>
            <a:pPr marL="285750" indent="-285750">
              <a:buFont typeface="Arial" panose="020B0604020202020204" pitchFamily="34" charset="0"/>
              <a:buChar char="•"/>
            </a:pPr>
            <a:r>
              <a:rPr lang="cs-CZ" sz="2000" dirty="0"/>
              <a:t>permissionless exit</a:t>
            </a:r>
            <a:endParaRPr lang="cs-CZ" dirty="0"/>
          </a:p>
        </p:txBody>
      </p:sp>
      <p:sp>
        <p:nvSpPr>
          <p:cNvPr id="5" name="Content Placeholder 1">
            <a:extLst>
              <a:ext uri="{FF2B5EF4-FFF2-40B4-BE49-F238E27FC236}">
                <a16:creationId xmlns:a16="http://schemas.microsoft.com/office/drawing/2014/main" id="{E644C98F-60B3-CABA-6455-9E5BD3D58965}"/>
              </a:ext>
            </a:extLst>
          </p:cNvPr>
          <p:cNvSpPr txBox="1">
            <a:spLocks/>
          </p:cNvSpPr>
          <p:nvPr/>
        </p:nvSpPr>
        <p:spPr>
          <a:xfrm>
            <a:off x="5861956" y="577294"/>
            <a:ext cx="6139545" cy="6202750"/>
          </a:xfrm>
          <a:prstGeom prst="rect">
            <a:avLst/>
          </a:prstGeom>
        </p:spPr>
        <p:txBody>
          <a:bodyPr vert="horz" lIns="91440" tIns="45720" rIns="91440" bIns="45720" rtlCol="0">
            <a:noAutofit/>
          </a:bodyPr>
          <a:lstStyle>
            <a:lvl1pPr marL="180975" indent="-180975"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358775" indent="-1778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539750" indent="-180975"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715963" indent="-176213"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896938" indent="-1809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cs-CZ" sz="2400" dirty="0"/>
              <a:t>Lightning Network</a:t>
            </a:r>
          </a:p>
          <a:p>
            <a:pPr lvl="3"/>
            <a:endParaRPr lang="cs-CZ" sz="1000" dirty="0"/>
          </a:p>
          <a:p>
            <a:pPr marL="0" indent="0">
              <a:buFont typeface="Arial" panose="020B0604020202020204" pitchFamily="34" charset="0"/>
              <a:buNone/>
            </a:pPr>
            <a:r>
              <a:rPr lang="cs-CZ" sz="2400" dirty="0"/>
              <a:t>custodial LN</a:t>
            </a:r>
            <a:endParaRPr lang="en-US" sz="2400" dirty="0"/>
          </a:p>
          <a:p>
            <a:pPr lvl="1"/>
            <a:r>
              <a:rPr lang="cs-CZ" sz="2000" b="1" dirty="0">
                <a:solidFill>
                  <a:srgbClr val="00B050"/>
                </a:solidFill>
                <a:sym typeface="Wingdings" panose="05000000000000000000" pitchFamily="2" charset="2"/>
              </a:rPr>
              <a:t></a:t>
            </a:r>
            <a:r>
              <a:rPr lang="cs-CZ" sz="2000" dirty="0"/>
              <a:t> funguje skvěle, rychle, spolehlivě</a:t>
            </a:r>
            <a:endParaRPr lang="en-US" sz="2000" dirty="0"/>
          </a:p>
          <a:p>
            <a:pPr lvl="1"/>
            <a:r>
              <a:rPr lang="cs-CZ" sz="2000" b="1" dirty="0">
                <a:solidFill>
                  <a:srgbClr val="C00000"/>
                </a:solidFill>
                <a:sym typeface="Wingdings" panose="05000000000000000000" pitchFamily="2" charset="2"/>
              </a:rPr>
              <a:t></a:t>
            </a:r>
            <a:r>
              <a:rPr lang="cs-CZ" sz="2000" dirty="0"/>
              <a:t> </a:t>
            </a:r>
            <a:r>
              <a:rPr lang="en-US" sz="2000" dirty="0"/>
              <a:t>d</a:t>
            </a:r>
            <a:r>
              <a:rPr lang="cs-CZ" sz="2000" dirty="0"/>
              <a:t>ůvěra, závislost, částečně</a:t>
            </a:r>
            <a:r>
              <a:rPr lang="en-US" sz="2000" dirty="0"/>
              <a:t> KYC</a:t>
            </a:r>
            <a:endParaRPr lang="cs-CZ" sz="2000" i="1" dirty="0"/>
          </a:p>
          <a:p>
            <a:pPr lvl="2"/>
            <a:r>
              <a:rPr lang="cs-CZ" sz="1800" i="1" dirty="0"/>
              <a:t>not your keys, not your coin</a:t>
            </a:r>
            <a:r>
              <a:rPr lang="en-US" sz="1800" i="1" dirty="0"/>
              <a:t>s</a:t>
            </a:r>
            <a:r>
              <a:rPr lang="cs-CZ" sz="1800" i="1" dirty="0"/>
              <a:t> </a:t>
            </a:r>
          </a:p>
          <a:p>
            <a:pPr lvl="3"/>
            <a:endParaRPr lang="cs-CZ" sz="1000" dirty="0"/>
          </a:p>
          <a:p>
            <a:pPr marL="0" indent="0">
              <a:buFont typeface="Arial" panose="020B0604020202020204" pitchFamily="34" charset="0"/>
              <a:buNone/>
            </a:pPr>
            <a:r>
              <a:rPr lang="cs-CZ" sz="2400" dirty="0"/>
              <a:t>non-custodial LN</a:t>
            </a:r>
          </a:p>
          <a:p>
            <a:pPr lvl="1"/>
            <a:r>
              <a:rPr lang="cs-CZ" sz="2000" dirty="0"/>
              <a:t>technicky nereálné pro většinu populace i firem</a:t>
            </a:r>
          </a:p>
          <a:p>
            <a:pPr lvl="2"/>
            <a:r>
              <a:rPr lang="cs-CZ" sz="1800" dirty="0"/>
              <a:t>provozování LN uzlu</a:t>
            </a:r>
            <a:endParaRPr lang="en-US" sz="1800" dirty="0"/>
          </a:p>
          <a:p>
            <a:pPr lvl="2"/>
            <a:r>
              <a:rPr lang="cs-CZ" sz="1800" dirty="0"/>
              <a:t>správa kanálů a likvidity</a:t>
            </a:r>
          </a:p>
          <a:p>
            <a:pPr lvl="2"/>
            <a:r>
              <a:rPr lang="cs-CZ" sz="1800" dirty="0"/>
              <a:t>online pro příjem</a:t>
            </a:r>
          </a:p>
          <a:p>
            <a:pPr lvl="2"/>
            <a:r>
              <a:rPr lang="cs-CZ" sz="1800" dirty="0"/>
              <a:t>neintuitivní - pro příjem musím nejdřív něco poslat</a:t>
            </a:r>
          </a:p>
          <a:p>
            <a:pPr lvl="1"/>
            <a:r>
              <a:rPr lang="cs-CZ" sz="2000" dirty="0"/>
              <a:t>kapitálově neefektivní</a:t>
            </a:r>
          </a:p>
          <a:p>
            <a:pPr lvl="2"/>
            <a:r>
              <a:rPr lang="cs-CZ" sz="1800" dirty="0"/>
              <a:t>uzamčené miliardy </a:t>
            </a:r>
            <a:r>
              <a:rPr lang="en-US" sz="1800" dirty="0"/>
              <a:t>$</a:t>
            </a:r>
            <a:r>
              <a:rPr lang="cs-CZ" sz="1800" dirty="0"/>
              <a:t> </a:t>
            </a:r>
          </a:p>
          <a:p>
            <a:pPr lvl="1"/>
            <a:r>
              <a:rPr lang="cs-CZ" sz="2000" dirty="0"/>
              <a:t>1-2 tx na </a:t>
            </a:r>
            <a:r>
              <a:rPr lang="cs-CZ" sz="2000" b="1" dirty="0"/>
              <a:t>každý</a:t>
            </a:r>
            <a:r>
              <a:rPr lang="cs-CZ" sz="2000" dirty="0"/>
              <a:t> kanál</a:t>
            </a:r>
          </a:p>
          <a:p>
            <a:pPr lvl="2"/>
            <a:r>
              <a:rPr lang="cs-CZ" sz="1800" dirty="0"/>
              <a:t>prakticky nedostupné pro většinu populace</a:t>
            </a:r>
          </a:p>
          <a:p>
            <a:pPr lvl="2"/>
            <a:r>
              <a:rPr lang="cs-CZ" sz="1800" dirty="0"/>
              <a:t>jen vytváření kanálů by trvalo více než rok</a:t>
            </a:r>
          </a:p>
        </p:txBody>
      </p:sp>
      <p:sp>
        <p:nvSpPr>
          <p:cNvPr id="6" name="TextBox 5">
            <a:extLst>
              <a:ext uri="{FF2B5EF4-FFF2-40B4-BE49-F238E27FC236}">
                <a16:creationId xmlns:a16="http://schemas.microsoft.com/office/drawing/2014/main" id="{E5DE0343-0D7F-8BAD-86EA-1ACB411EC800}"/>
              </a:ext>
            </a:extLst>
          </p:cNvPr>
          <p:cNvSpPr txBox="1"/>
          <p:nvPr/>
        </p:nvSpPr>
        <p:spPr>
          <a:xfrm>
            <a:off x="2700170" y="2122865"/>
            <a:ext cx="2733019" cy="1154162"/>
          </a:xfrm>
          <a:prstGeom prst="rect">
            <a:avLst/>
          </a:prstGeom>
          <a:solidFill>
            <a:srgbClr val="ECF7FE"/>
          </a:solidFill>
          <a:ln w="25400">
            <a:solidFill>
              <a:schemeClr val="accent4">
                <a:lumMod val="60000"/>
                <a:lumOff val="40000"/>
              </a:schemeClr>
            </a:solidFill>
          </a:ln>
        </p:spPr>
        <p:txBody>
          <a:bodyPr wrap="square" lIns="216000" rIns="216000" rtlCol="0">
            <a:spAutoFit/>
          </a:bodyPr>
          <a:lstStyle/>
          <a:p>
            <a:r>
              <a:rPr lang="cs-CZ" sz="2000" b="1" dirty="0">
                <a:latin typeface="Lucida Sans Unicode" panose="020B0602030504020204" pitchFamily="34" charset="0"/>
                <a:cs typeface="Lucida Sans Unicode" panose="020B0602030504020204" pitchFamily="34" charset="0"/>
              </a:rPr>
              <a:t>⇝</a:t>
            </a:r>
            <a:r>
              <a:rPr lang="cs-CZ" sz="2000" b="1" dirty="0"/>
              <a:t> L2</a:t>
            </a:r>
          </a:p>
          <a:p>
            <a:endParaRPr lang="cs-CZ" sz="900" dirty="0"/>
          </a:p>
          <a:p>
            <a:r>
              <a:rPr lang="en-US" sz="2000" dirty="0" err="1"/>
              <a:t>interakc</a:t>
            </a:r>
            <a:r>
              <a:rPr lang="cs-CZ" sz="2000" dirty="0"/>
              <a:t>e</a:t>
            </a:r>
            <a:r>
              <a:rPr lang="en-US" sz="2000" dirty="0"/>
              <a:t> </a:t>
            </a:r>
            <a:r>
              <a:rPr lang="en-US" sz="2000" dirty="0" err="1"/>
              <a:t>mimo</a:t>
            </a:r>
            <a:r>
              <a:rPr lang="en-US" sz="2000" dirty="0"/>
              <a:t> chain</a:t>
            </a:r>
            <a:endParaRPr lang="cs-CZ" sz="2000" dirty="0"/>
          </a:p>
          <a:p>
            <a:r>
              <a:rPr lang="en-US" sz="2000" dirty="0" err="1"/>
              <a:t>bezpečn</a:t>
            </a:r>
            <a:r>
              <a:rPr lang="cs-CZ" sz="2000" dirty="0"/>
              <a:t>ý</a:t>
            </a:r>
            <a:r>
              <a:rPr lang="en-US" sz="2000" dirty="0"/>
              <a:t> </a:t>
            </a:r>
            <a:r>
              <a:rPr lang="en-US" sz="2000" dirty="0" err="1"/>
              <a:t>návrat</a:t>
            </a:r>
            <a:r>
              <a:rPr lang="en-US" sz="2000" dirty="0"/>
              <a:t> </a:t>
            </a:r>
            <a:r>
              <a:rPr lang="en-US" sz="2000" dirty="0" err="1"/>
              <a:t>na</a:t>
            </a:r>
            <a:r>
              <a:rPr lang="en-US" sz="2000" dirty="0"/>
              <a:t> L1</a:t>
            </a:r>
          </a:p>
        </p:txBody>
      </p:sp>
    </p:spTree>
    <p:extLst>
      <p:ext uri="{BB962C8B-B14F-4D97-AF65-F5344CB8AC3E}">
        <p14:creationId xmlns:p14="http://schemas.microsoft.com/office/powerpoint/2010/main" val="2516507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12" end="1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13" end="1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
                                            <p:txEl>
                                              <p:pRg st="14" end="1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
                                            <p:txEl>
                                              <p:pRg st="15" end="15"/>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
                                            <p:txEl>
                                              <p:pRg st="16" end="16"/>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
                                            <p:txEl>
                                              <p:pRg st="17" end="17"/>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309108B-5871-9B57-692E-6EB654E390BD}"/>
              </a:ext>
            </a:extLst>
          </p:cNvPr>
          <p:cNvSpPr>
            <a:spLocks noGrp="1"/>
          </p:cNvSpPr>
          <p:nvPr>
            <p:ph sz="quarter" idx="10"/>
          </p:nvPr>
        </p:nvSpPr>
        <p:spPr>
          <a:xfrm>
            <a:off x="123606" y="609600"/>
            <a:ext cx="11973144" cy="6170443"/>
          </a:xfrm>
        </p:spPr>
        <p:txBody>
          <a:bodyPr>
            <a:normAutofit/>
          </a:bodyPr>
          <a:lstStyle/>
          <a:p>
            <a:endParaRPr lang="cs-CZ" sz="2400" dirty="0"/>
          </a:p>
          <a:p>
            <a:r>
              <a:rPr lang="cs-CZ" sz="2400" dirty="0"/>
              <a:t>Lightspark</a:t>
            </a:r>
          </a:p>
          <a:p>
            <a:pPr lvl="1"/>
            <a:r>
              <a:rPr lang="cs-CZ" sz="2000" dirty="0"/>
              <a:t>provoz enterprise-level infrastruktury pro Lightning Network</a:t>
            </a:r>
          </a:p>
          <a:p>
            <a:pPr lvl="1"/>
            <a:r>
              <a:rPr lang="cs-CZ" sz="2000" dirty="0"/>
              <a:t>interoperabilita s TradFi</a:t>
            </a:r>
          </a:p>
          <a:p>
            <a:pPr lvl="1"/>
            <a:endParaRPr lang="cs-CZ" sz="2200" dirty="0"/>
          </a:p>
          <a:p>
            <a:r>
              <a:rPr lang="cs-CZ" sz="2400" dirty="0"/>
              <a:t>David Marcus</a:t>
            </a:r>
          </a:p>
          <a:p>
            <a:pPr lvl="1"/>
            <a:r>
              <a:rPr lang="cs-CZ" sz="2000" dirty="0"/>
              <a:t>2012-14	prezident PayPal</a:t>
            </a:r>
          </a:p>
          <a:p>
            <a:pPr lvl="1"/>
            <a:r>
              <a:rPr lang="cs-CZ" sz="2000" dirty="0"/>
              <a:t>2019-21	Facebook: Libra/Diem</a:t>
            </a:r>
          </a:p>
          <a:p>
            <a:pPr lvl="1"/>
            <a:r>
              <a:rPr lang="cs-CZ" sz="2000" dirty="0"/>
              <a:t>2022-	zakladatel a CEO Lightspark</a:t>
            </a:r>
          </a:p>
          <a:p>
            <a:pPr lvl="1"/>
            <a:endParaRPr lang="cs-CZ" sz="2000" dirty="0"/>
          </a:p>
          <a:p>
            <a:r>
              <a:rPr lang="cs-CZ" sz="2200" dirty="0"/>
              <a:t>protokol Spark</a:t>
            </a:r>
          </a:p>
          <a:p>
            <a:pPr lvl="1"/>
            <a:r>
              <a:rPr lang="cs-CZ" sz="2000" dirty="0"/>
              <a:t>vývoj 2024</a:t>
            </a:r>
          </a:p>
          <a:p>
            <a:pPr lvl="1"/>
            <a:r>
              <a:rPr lang="cs-CZ" sz="2000" dirty="0"/>
              <a:t>mainnet duben 2025</a:t>
            </a:r>
          </a:p>
        </p:txBody>
      </p:sp>
      <p:sp>
        <p:nvSpPr>
          <p:cNvPr id="3" name="Title 2">
            <a:extLst>
              <a:ext uri="{FF2B5EF4-FFF2-40B4-BE49-F238E27FC236}">
                <a16:creationId xmlns:a16="http://schemas.microsoft.com/office/drawing/2014/main" id="{91130AAB-D4D3-E855-5748-34C8FE8B8B26}"/>
              </a:ext>
            </a:extLst>
          </p:cNvPr>
          <p:cNvSpPr>
            <a:spLocks noGrp="1"/>
          </p:cNvSpPr>
          <p:nvPr>
            <p:ph type="title"/>
          </p:nvPr>
        </p:nvSpPr>
        <p:spPr/>
        <p:txBody>
          <a:bodyPr/>
          <a:lstStyle/>
          <a:p>
            <a:r>
              <a:rPr lang="cs-CZ" dirty="0"/>
              <a:t>Protokol Spark</a:t>
            </a:r>
          </a:p>
        </p:txBody>
      </p:sp>
      <p:pic>
        <p:nvPicPr>
          <p:cNvPr id="1026" name="Picture 2">
            <a:extLst>
              <a:ext uri="{FF2B5EF4-FFF2-40B4-BE49-F238E27FC236}">
                <a16:creationId xmlns:a16="http://schemas.microsoft.com/office/drawing/2014/main" id="{91BA8E05-E806-27B2-7879-34940AE00FC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496" t="38479" r="33917" b="37036"/>
          <a:stretch>
            <a:fillRect/>
          </a:stretch>
        </p:blipFill>
        <p:spPr bwMode="auto">
          <a:xfrm>
            <a:off x="8035962" y="1076894"/>
            <a:ext cx="3660382" cy="71174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10C8CD8-7589-92BA-2177-37170B405F3C}"/>
              </a:ext>
            </a:extLst>
          </p:cNvPr>
          <p:cNvPicPr>
            <a:picLocks noChangeAspect="1"/>
          </p:cNvPicPr>
          <p:nvPr/>
        </p:nvPicPr>
        <p:blipFill>
          <a:blip r:embed="rId3"/>
          <a:srcRect l="9643" r="8768"/>
          <a:stretch>
            <a:fillRect/>
          </a:stretch>
        </p:blipFill>
        <p:spPr>
          <a:xfrm>
            <a:off x="8035962" y="2315661"/>
            <a:ext cx="3660382" cy="2984230"/>
          </a:xfrm>
          <a:prstGeom prst="rect">
            <a:avLst/>
          </a:prstGeom>
        </p:spPr>
      </p:pic>
    </p:spTree>
    <p:extLst>
      <p:ext uri="{BB962C8B-B14F-4D97-AF65-F5344CB8AC3E}">
        <p14:creationId xmlns:p14="http://schemas.microsoft.com/office/powerpoint/2010/main" val="3624156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0A66020-7ABB-A130-6294-B1CA0C59E96A}"/>
              </a:ext>
            </a:extLst>
          </p:cNvPr>
          <p:cNvSpPr>
            <a:spLocks noGrp="1"/>
          </p:cNvSpPr>
          <p:nvPr>
            <p:ph sz="quarter" idx="10"/>
          </p:nvPr>
        </p:nvSpPr>
        <p:spPr>
          <a:xfrm>
            <a:off x="123606" y="577294"/>
            <a:ext cx="11961644" cy="6202750"/>
          </a:xfrm>
        </p:spPr>
        <p:txBody>
          <a:bodyPr>
            <a:noAutofit/>
          </a:bodyPr>
          <a:lstStyle/>
          <a:p>
            <a:r>
              <a:rPr lang="cs-CZ" sz="2400" dirty="0"/>
              <a:t>interoperabilita s LN</a:t>
            </a:r>
          </a:p>
          <a:p>
            <a:r>
              <a:rPr lang="cs-CZ" sz="2400" dirty="0"/>
              <a:t>schovává před uživateli technické detaily</a:t>
            </a:r>
          </a:p>
          <a:p>
            <a:pPr lvl="1"/>
            <a:r>
              <a:rPr lang="cs-CZ" sz="2000" dirty="0"/>
              <a:t>kanály, likvidita, vlastní uzel, ...</a:t>
            </a:r>
          </a:p>
          <a:p>
            <a:pPr lvl="2"/>
            <a:endParaRPr lang="cs-CZ" sz="1800" dirty="0"/>
          </a:p>
          <a:p>
            <a:r>
              <a:rPr lang="cs-CZ" sz="2400" dirty="0"/>
              <a:t>klient-server architektura</a:t>
            </a:r>
          </a:p>
          <a:p>
            <a:pPr lvl="1"/>
            <a:r>
              <a:rPr lang="cs-CZ" sz="2000" dirty="0"/>
              <a:t>SO - Spark Operator - </a:t>
            </a:r>
            <a:r>
              <a:rPr lang="cs-CZ" sz="1800" dirty="0"/>
              <a:t>řeší podpisy</a:t>
            </a:r>
          </a:p>
          <a:p>
            <a:pPr lvl="1"/>
            <a:r>
              <a:rPr lang="cs-CZ" sz="2000" dirty="0"/>
              <a:t>SSP - Spark Service Provider - </a:t>
            </a:r>
            <a:r>
              <a:rPr lang="cs-CZ" sz="1800" dirty="0"/>
              <a:t>rozhraní na onchain a LN</a:t>
            </a:r>
          </a:p>
          <a:p>
            <a:pPr lvl="1"/>
            <a:r>
              <a:rPr lang="cs-CZ" sz="2000" dirty="0"/>
              <a:t>SE - Spark Entity - </a:t>
            </a:r>
            <a:r>
              <a:rPr lang="cs-CZ" sz="1800" dirty="0"/>
              <a:t>SSP a množina SO, provádí tx</a:t>
            </a:r>
          </a:p>
          <a:p>
            <a:pPr lvl="3"/>
            <a:endParaRPr lang="cs-CZ" sz="1600" dirty="0"/>
          </a:p>
          <a:p>
            <a:r>
              <a:rPr lang="cs-CZ" sz="2400" dirty="0"/>
              <a:t>statechain + shared-signing</a:t>
            </a:r>
          </a:p>
          <a:p>
            <a:r>
              <a:rPr lang="cs-CZ" sz="2400" dirty="0"/>
              <a:t>transakce</a:t>
            </a:r>
          </a:p>
          <a:p>
            <a:pPr lvl="1"/>
            <a:r>
              <a:rPr lang="cs-CZ" sz="2000" dirty="0"/>
              <a:t>není: přesun bitcoinů na blockchainu</a:t>
            </a:r>
          </a:p>
          <a:p>
            <a:pPr lvl="1"/>
            <a:r>
              <a:rPr lang="cs-CZ" sz="2000" dirty="0"/>
              <a:t>je: předání kontroly nad existující částí UTXO</a:t>
            </a:r>
          </a:p>
          <a:p>
            <a:r>
              <a:rPr lang="cs-CZ" sz="2400" dirty="0"/>
              <a:t>bezpečnost</a:t>
            </a:r>
          </a:p>
          <a:p>
            <a:pPr lvl="1"/>
            <a:r>
              <a:rPr lang="cs-CZ" sz="2000" dirty="0"/>
              <a:t>nutný podpis uživatele + SO </a:t>
            </a:r>
          </a:p>
          <a:p>
            <a:endParaRPr lang="cs-CZ" dirty="0"/>
          </a:p>
        </p:txBody>
      </p:sp>
      <p:sp>
        <p:nvSpPr>
          <p:cNvPr id="3" name="Title 2">
            <a:extLst>
              <a:ext uri="{FF2B5EF4-FFF2-40B4-BE49-F238E27FC236}">
                <a16:creationId xmlns:a16="http://schemas.microsoft.com/office/drawing/2014/main" id="{22D7C13F-294D-3C16-EA38-3D789FB39D1C}"/>
              </a:ext>
            </a:extLst>
          </p:cNvPr>
          <p:cNvSpPr>
            <a:spLocks noGrp="1"/>
          </p:cNvSpPr>
          <p:nvPr>
            <p:ph type="title"/>
          </p:nvPr>
        </p:nvSpPr>
        <p:spPr/>
        <p:txBody>
          <a:bodyPr/>
          <a:lstStyle/>
          <a:p>
            <a:r>
              <a:rPr lang="cs-CZ" dirty="0"/>
              <a:t>Základní princip</a:t>
            </a:r>
          </a:p>
        </p:txBody>
      </p:sp>
      <p:sp>
        <p:nvSpPr>
          <p:cNvPr id="4" name="TextBox 3">
            <a:extLst>
              <a:ext uri="{FF2B5EF4-FFF2-40B4-BE49-F238E27FC236}">
                <a16:creationId xmlns:a16="http://schemas.microsoft.com/office/drawing/2014/main" id="{876A3E31-F8E1-0993-B1BC-4CF37F03FC2B}"/>
              </a:ext>
            </a:extLst>
          </p:cNvPr>
          <p:cNvSpPr txBox="1"/>
          <p:nvPr/>
        </p:nvSpPr>
        <p:spPr>
          <a:xfrm>
            <a:off x="8005424" y="2323256"/>
            <a:ext cx="2000869" cy="1354217"/>
          </a:xfrm>
          <a:prstGeom prst="rect">
            <a:avLst/>
          </a:prstGeom>
          <a:solidFill>
            <a:srgbClr val="ECF7FE"/>
          </a:solidFill>
          <a:ln w="25400">
            <a:solidFill>
              <a:schemeClr val="accent4">
                <a:lumMod val="60000"/>
                <a:lumOff val="40000"/>
              </a:schemeClr>
            </a:solidFill>
          </a:ln>
        </p:spPr>
        <p:txBody>
          <a:bodyPr wrap="square" lIns="216000" rIns="216000" rtlCol="0">
            <a:spAutoFit/>
          </a:bodyPr>
          <a:lstStyle/>
          <a:p>
            <a:pPr algn="ctr"/>
            <a:r>
              <a:rPr lang="cs-CZ" b="1" dirty="0">
                <a:latin typeface="Lucida Sans Unicode" panose="020B0602030504020204" pitchFamily="34" charset="0"/>
                <a:cs typeface="Lucida Sans Unicode" panose="020B0602030504020204" pitchFamily="34" charset="0"/>
              </a:rPr>
              <a:t>SE</a:t>
            </a:r>
          </a:p>
          <a:p>
            <a:pPr algn="ctr"/>
            <a:endParaRPr lang="cs-CZ" b="1" dirty="0">
              <a:latin typeface="Lucida Sans Unicode" panose="020B0602030504020204" pitchFamily="34" charset="0"/>
              <a:cs typeface="Lucida Sans Unicode" panose="020B0602030504020204" pitchFamily="34" charset="0"/>
            </a:endParaRPr>
          </a:p>
          <a:p>
            <a:pPr algn="ctr"/>
            <a:endParaRPr lang="cs-CZ" b="1" dirty="0">
              <a:latin typeface="Lucida Sans Unicode" panose="020B0602030504020204" pitchFamily="34" charset="0"/>
              <a:cs typeface="Lucida Sans Unicode" panose="020B0602030504020204" pitchFamily="34" charset="0"/>
            </a:endParaRPr>
          </a:p>
          <a:p>
            <a:pPr algn="ctr"/>
            <a:endParaRPr lang="cs-CZ" dirty="0"/>
          </a:p>
          <a:p>
            <a:pPr algn="ctr"/>
            <a:endParaRPr lang="cs-CZ" sz="1000" b="1" dirty="0">
              <a:latin typeface="Lucida Sans Unicode" panose="020B0602030504020204" pitchFamily="34" charset="0"/>
              <a:cs typeface="Lucida Sans Unicode" panose="020B0602030504020204" pitchFamily="34" charset="0"/>
            </a:endParaRPr>
          </a:p>
        </p:txBody>
      </p:sp>
      <p:sp>
        <p:nvSpPr>
          <p:cNvPr id="5" name="TextBox 4">
            <a:extLst>
              <a:ext uri="{FF2B5EF4-FFF2-40B4-BE49-F238E27FC236}">
                <a16:creationId xmlns:a16="http://schemas.microsoft.com/office/drawing/2014/main" id="{22AA18B4-C630-940E-5919-8F83FDF8D49D}"/>
              </a:ext>
            </a:extLst>
          </p:cNvPr>
          <p:cNvSpPr txBox="1"/>
          <p:nvPr/>
        </p:nvSpPr>
        <p:spPr>
          <a:xfrm>
            <a:off x="9053177" y="3159400"/>
            <a:ext cx="823578" cy="369332"/>
          </a:xfrm>
          <a:prstGeom prst="rect">
            <a:avLst/>
          </a:prstGeom>
          <a:solidFill>
            <a:schemeClr val="accent2">
              <a:lumMod val="20000"/>
              <a:lumOff val="80000"/>
            </a:schemeClr>
          </a:solidFill>
          <a:ln w="25400">
            <a:solidFill>
              <a:schemeClr val="accent4">
                <a:lumMod val="60000"/>
                <a:lumOff val="40000"/>
              </a:schemeClr>
            </a:solidFill>
          </a:ln>
        </p:spPr>
        <p:txBody>
          <a:bodyPr wrap="square" lIns="216000" rIns="216000" rtlCol="0">
            <a:spAutoFit/>
          </a:bodyPr>
          <a:lstStyle/>
          <a:p>
            <a:pPr algn="ctr"/>
            <a:r>
              <a:rPr lang="cs-CZ" b="1" dirty="0">
                <a:latin typeface="Lucida Sans Unicode" panose="020B0602030504020204" pitchFamily="34" charset="0"/>
                <a:cs typeface="Lucida Sans Unicode" panose="020B0602030504020204" pitchFamily="34" charset="0"/>
              </a:rPr>
              <a:t>SSP</a:t>
            </a:r>
          </a:p>
        </p:txBody>
      </p:sp>
      <p:sp>
        <p:nvSpPr>
          <p:cNvPr id="6" name="TextBox 5">
            <a:extLst>
              <a:ext uri="{FF2B5EF4-FFF2-40B4-BE49-F238E27FC236}">
                <a16:creationId xmlns:a16="http://schemas.microsoft.com/office/drawing/2014/main" id="{37992E49-301A-7E79-AD92-E7914580E2B1}"/>
              </a:ext>
            </a:extLst>
          </p:cNvPr>
          <p:cNvSpPr txBox="1"/>
          <p:nvPr/>
        </p:nvSpPr>
        <p:spPr>
          <a:xfrm>
            <a:off x="8142585" y="2692588"/>
            <a:ext cx="823578" cy="369332"/>
          </a:xfrm>
          <a:prstGeom prst="rect">
            <a:avLst/>
          </a:prstGeom>
          <a:solidFill>
            <a:schemeClr val="accent6">
              <a:lumMod val="20000"/>
              <a:lumOff val="80000"/>
            </a:schemeClr>
          </a:solidFill>
          <a:ln w="25400">
            <a:solidFill>
              <a:schemeClr val="accent4">
                <a:lumMod val="60000"/>
                <a:lumOff val="40000"/>
              </a:schemeClr>
            </a:solidFill>
          </a:ln>
        </p:spPr>
        <p:txBody>
          <a:bodyPr wrap="square" lIns="216000" rIns="216000" rtlCol="0">
            <a:spAutoFit/>
          </a:bodyPr>
          <a:lstStyle/>
          <a:p>
            <a:pPr algn="ctr"/>
            <a:r>
              <a:rPr lang="cs-CZ" b="1" dirty="0">
                <a:latin typeface="Lucida Sans Unicode" panose="020B0602030504020204" pitchFamily="34" charset="0"/>
                <a:cs typeface="Lucida Sans Unicode" panose="020B0602030504020204" pitchFamily="34" charset="0"/>
              </a:rPr>
              <a:t>SO</a:t>
            </a:r>
          </a:p>
        </p:txBody>
      </p:sp>
      <p:sp>
        <p:nvSpPr>
          <p:cNvPr id="7" name="TextBox 6">
            <a:extLst>
              <a:ext uri="{FF2B5EF4-FFF2-40B4-BE49-F238E27FC236}">
                <a16:creationId xmlns:a16="http://schemas.microsoft.com/office/drawing/2014/main" id="{A4B7FFB6-A85C-47CB-791B-D7D7F66B102F}"/>
              </a:ext>
            </a:extLst>
          </p:cNvPr>
          <p:cNvSpPr txBox="1"/>
          <p:nvPr/>
        </p:nvSpPr>
        <p:spPr>
          <a:xfrm>
            <a:off x="9053177" y="2692588"/>
            <a:ext cx="823578" cy="369332"/>
          </a:xfrm>
          <a:prstGeom prst="rect">
            <a:avLst/>
          </a:prstGeom>
          <a:solidFill>
            <a:schemeClr val="accent6">
              <a:lumMod val="20000"/>
              <a:lumOff val="80000"/>
            </a:schemeClr>
          </a:solidFill>
          <a:ln w="25400">
            <a:solidFill>
              <a:schemeClr val="accent4">
                <a:lumMod val="60000"/>
                <a:lumOff val="40000"/>
              </a:schemeClr>
            </a:solidFill>
          </a:ln>
        </p:spPr>
        <p:txBody>
          <a:bodyPr wrap="square" lIns="216000" rIns="216000" rtlCol="0">
            <a:spAutoFit/>
          </a:bodyPr>
          <a:lstStyle/>
          <a:p>
            <a:pPr algn="ctr"/>
            <a:r>
              <a:rPr lang="cs-CZ" b="1" dirty="0">
                <a:latin typeface="Lucida Sans Unicode" panose="020B0602030504020204" pitchFamily="34" charset="0"/>
                <a:cs typeface="Lucida Sans Unicode" panose="020B0602030504020204" pitchFamily="34" charset="0"/>
              </a:rPr>
              <a:t>SO</a:t>
            </a:r>
          </a:p>
        </p:txBody>
      </p:sp>
      <p:sp>
        <p:nvSpPr>
          <p:cNvPr id="8" name="TextBox 7">
            <a:extLst>
              <a:ext uri="{FF2B5EF4-FFF2-40B4-BE49-F238E27FC236}">
                <a16:creationId xmlns:a16="http://schemas.microsoft.com/office/drawing/2014/main" id="{26A1E1FF-8E22-F0BC-CC66-F4EA4110B46F}"/>
              </a:ext>
            </a:extLst>
          </p:cNvPr>
          <p:cNvSpPr txBox="1"/>
          <p:nvPr/>
        </p:nvSpPr>
        <p:spPr>
          <a:xfrm>
            <a:off x="8142585" y="3159400"/>
            <a:ext cx="823578" cy="369332"/>
          </a:xfrm>
          <a:prstGeom prst="rect">
            <a:avLst/>
          </a:prstGeom>
          <a:solidFill>
            <a:schemeClr val="accent6">
              <a:lumMod val="20000"/>
              <a:lumOff val="80000"/>
            </a:schemeClr>
          </a:solidFill>
          <a:ln w="25400">
            <a:solidFill>
              <a:schemeClr val="accent4">
                <a:lumMod val="60000"/>
                <a:lumOff val="40000"/>
              </a:schemeClr>
            </a:solidFill>
          </a:ln>
        </p:spPr>
        <p:txBody>
          <a:bodyPr wrap="square" lIns="216000" rIns="216000" rtlCol="0">
            <a:spAutoFit/>
          </a:bodyPr>
          <a:lstStyle/>
          <a:p>
            <a:pPr algn="ctr"/>
            <a:r>
              <a:rPr lang="cs-CZ" b="1" dirty="0">
                <a:latin typeface="Lucida Sans Unicode" panose="020B0602030504020204" pitchFamily="34" charset="0"/>
                <a:cs typeface="Lucida Sans Unicode" panose="020B0602030504020204" pitchFamily="34" charset="0"/>
              </a:rPr>
              <a:t>SO</a:t>
            </a:r>
          </a:p>
        </p:txBody>
      </p:sp>
    </p:spTree>
    <p:extLst>
      <p:ext uri="{BB962C8B-B14F-4D97-AF65-F5344CB8AC3E}">
        <p14:creationId xmlns:p14="http://schemas.microsoft.com/office/powerpoint/2010/main" val="2571020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7" end="7"/>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0" end="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
                                            <p:txEl>
                                              <p:pRg st="11" end="11"/>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
                                            <p:txEl>
                                              <p:pRg st="12" end="12"/>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
                                            <p:txEl>
                                              <p:pRg st="13" end="13"/>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32D9F3-9DF3-ECF4-B915-83AF4A531376}"/>
              </a:ext>
            </a:extLst>
          </p:cNvPr>
          <p:cNvSpPr>
            <a:spLocks noGrp="1"/>
          </p:cNvSpPr>
          <p:nvPr>
            <p:ph type="title"/>
          </p:nvPr>
        </p:nvSpPr>
        <p:spPr/>
        <p:txBody>
          <a:bodyPr/>
          <a:lstStyle/>
          <a:p>
            <a:r>
              <a:rPr lang="cs-CZ" dirty="0"/>
              <a:t>Spark tree</a:t>
            </a:r>
          </a:p>
        </p:txBody>
      </p:sp>
      <p:pic>
        <p:nvPicPr>
          <p:cNvPr id="7" name="Picture 6">
            <a:extLst>
              <a:ext uri="{FF2B5EF4-FFF2-40B4-BE49-F238E27FC236}">
                <a16:creationId xmlns:a16="http://schemas.microsoft.com/office/drawing/2014/main" id="{574AEA32-B7DE-C808-CE87-32F0E682C8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11167"/>
            <a:ext cx="12192000" cy="6346833"/>
          </a:xfrm>
          <a:prstGeom prst="rect">
            <a:avLst/>
          </a:prstGeom>
        </p:spPr>
      </p:pic>
    </p:spTree>
    <p:extLst>
      <p:ext uri="{BB962C8B-B14F-4D97-AF65-F5344CB8AC3E}">
        <p14:creationId xmlns:p14="http://schemas.microsoft.com/office/powerpoint/2010/main" val="1629907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FDA812-C04D-F1FE-A5FB-F838DC781D64}"/>
              </a:ext>
            </a:extLst>
          </p:cNvPr>
          <p:cNvSpPr>
            <a:spLocks noGrp="1"/>
          </p:cNvSpPr>
          <p:nvPr>
            <p:ph sz="quarter" idx="10"/>
          </p:nvPr>
        </p:nvSpPr>
        <p:spPr/>
        <p:txBody>
          <a:bodyPr>
            <a:noAutofit/>
          </a:bodyPr>
          <a:lstStyle/>
          <a:p>
            <a:r>
              <a:rPr lang="cs-CZ" sz="2400" dirty="0"/>
              <a:t>platba uvnitř Sparku: Alice </a:t>
            </a:r>
            <a:r>
              <a:rPr lang="cs-CZ" sz="2400" dirty="0">
                <a:latin typeface="Lucida Sans Unicode" panose="020B0602030504020204" pitchFamily="34" charset="0"/>
                <a:cs typeface="Lucida Sans Unicode" panose="020B0602030504020204" pitchFamily="34" charset="0"/>
              </a:rPr>
              <a:t>⇝</a:t>
            </a:r>
            <a:r>
              <a:rPr lang="cs-CZ" sz="2400" dirty="0"/>
              <a:t> Bob</a:t>
            </a:r>
          </a:p>
          <a:p>
            <a:pPr lvl="1"/>
            <a:r>
              <a:rPr lang="cs-CZ" sz="2000" dirty="0"/>
              <a:t>zůstatek je reprezentovaný listem stromu</a:t>
            </a:r>
          </a:p>
          <a:p>
            <a:pPr lvl="1"/>
            <a:r>
              <a:rPr lang="cs-CZ" sz="2000" dirty="0"/>
              <a:t>nutný podpis: kombinovaný klíč  </a:t>
            </a:r>
            <a:r>
              <a:rPr lang="cs-CZ" sz="2000" b="1" dirty="0"/>
              <a:t>K </a:t>
            </a:r>
            <a:r>
              <a:rPr lang="en-US" sz="2000" b="1" dirty="0"/>
              <a:t>=</a:t>
            </a:r>
            <a:r>
              <a:rPr lang="cs-CZ" sz="2000" b="1" dirty="0"/>
              <a:t> A + S</a:t>
            </a:r>
            <a:r>
              <a:rPr lang="cs-CZ" sz="2000" b="1" baseline="-25000" dirty="0"/>
              <a:t>A</a:t>
            </a:r>
          </a:p>
          <a:p>
            <a:pPr lvl="1"/>
            <a:r>
              <a:rPr lang="cs-CZ" sz="2000" dirty="0"/>
              <a:t>po provedení transakce:</a:t>
            </a:r>
          </a:p>
          <a:p>
            <a:pPr lvl="2"/>
            <a:r>
              <a:rPr lang="cs-CZ" sz="1800" dirty="0"/>
              <a:t>SE dostane tweak  </a:t>
            </a:r>
            <a:r>
              <a:rPr lang="en-US" sz="1800" b="1" dirty="0"/>
              <a:t>t = b - a</a:t>
            </a:r>
            <a:endParaRPr lang="cs-CZ" sz="1800" b="1" dirty="0"/>
          </a:p>
          <a:p>
            <a:pPr lvl="2"/>
            <a:r>
              <a:rPr lang="en-US" sz="1800" dirty="0" err="1"/>
              <a:t>uprav</a:t>
            </a:r>
            <a:r>
              <a:rPr lang="cs-CZ" sz="1800" dirty="0"/>
              <a:t>í </a:t>
            </a:r>
            <a:r>
              <a:rPr lang="cs-CZ" sz="1800" dirty="0">
                <a:solidFill>
                  <a:schemeClr val="bg1">
                    <a:lumMod val="50000"/>
                  </a:schemeClr>
                </a:solidFill>
              </a:rPr>
              <a:t>(tweak)</a:t>
            </a:r>
            <a:r>
              <a:rPr lang="cs-CZ" sz="1800" dirty="0"/>
              <a:t> svůj </a:t>
            </a:r>
            <a:r>
              <a:rPr lang="en-US" sz="1800" dirty="0" err="1"/>
              <a:t>priv</a:t>
            </a:r>
            <a:r>
              <a:rPr lang="cs-CZ" sz="1800" dirty="0"/>
              <a:t>átní</a:t>
            </a:r>
            <a:r>
              <a:rPr lang="en-US" sz="1800" dirty="0"/>
              <a:t> </a:t>
            </a:r>
            <a:r>
              <a:rPr lang="cs-CZ" sz="1800" dirty="0"/>
              <a:t>klíč:</a:t>
            </a:r>
            <a:r>
              <a:rPr lang="en-US" sz="1800" dirty="0"/>
              <a:t> </a:t>
            </a:r>
            <a:r>
              <a:rPr lang="en-US" sz="1800" b="1" dirty="0"/>
              <a:t>s</a:t>
            </a:r>
            <a:r>
              <a:rPr lang="cs-CZ" sz="1800" b="1" baseline="-25000" dirty="0"/>
              <a:t>B</a:t>
            </a:r>
            <a:r>
              <a:rPr lang="cs-CZ" sz="1800" b="1" dirty="0"/>
              <a:t> </a:t>
            </a:r>
            <a:r>
              <a:rPr lang="en-US" sz="1800" b="1" dirty="0"/>
              <a:t>= </a:t>
            </a:r>
            <a:r>
              <a:rPr lang="en-US" sz="1800" b="1" dirty="0" err="1"/>
              <a:t>s</a:t>
            </a:r>
            <a:r>
              <a:rPr lang="en-US" sz="1800" b="1" baseline="-25000" dirty="0" err="1"/>
              <a:t>A</a:t>
            </a:r>
            <a:r>
              <a:rPr lang="en-US" sz="1800" b="1" dirty="0"/>
              <a:t> + t</a:t>
            </a:r>
            <a:endParaRPr lang="cs-CZ" sz="1800" b="1" dirty="0"/>
          </a:p>
          <a:p>
            <a:pPr lvl="2"/>
            <a:r>
              <a:rPr lang="cs-CZ" sz="1800" b="1" dirty="0"/>
              <a:t>K </a:t>
            </a:r>
            <a:r>
              <a:rPr lang="en-US" sz="1800" b="1" dirty="0"/>
              <a:t>=</a:t>
            </a:r>
            <a:r>
              <a:rPr lang="cs-CZ" sz="1800" b="1" dirty="0"/>
              <a:t> B + S</a:t>
            </a:r>
            <a:r>
              <a:rPr lang="cs-CZ" sz="1800" b="1" baseline="-25000" dirty="0"/>
              <a:t>B</a:t>
            </a:r>
            <a:r>
              <a:rPr lang="cs-CZ" sz="1800" b="1" dirty="0"/>
              <a:t> </a:t>
            </a:r>
            <a:r>
              <a:rPr lang="cs-CZ" sz="1800" dirty="0"/>
              <a:t> - </a:t>
            </a:r>
            <a:r>
              <a:rPr lang="en-US" sz="1800" dirty="0"/>
              <a:t>kl</a:t>
            </a:r>
            <a:r>
              <a:rPr lang="cs-CZ" sz="1800" dirty="0"/>
              <a:t>íč zůstává, schopnost utracení přechází na B</a:t>
            </a:r>
          </a:p>
          <a:p>
            <a:pPr lvl="1"/>
            <a:r>
              <a:rPr lang="cs-CZ" sz="2000" dirty="0"/>
              <a:t>důležitá podmínka pro bezpečnost: SE </a:t>
            </a:r>
            <a:r>
              <a:rPr lang="cs-CZ" sz="2000" b="1" dirty="0">
                <a:solidFill>
                  <a:srgbClr val="C00000"/>
                </a:solidFill>
              </a:rPr>
              <a:t>zapomene</a:t>
            </a:r>
            <a:r>
              <a:rPr lang="cs-CZ" sz="2000" dirty="0"/>
              <a:t> klíč S</a:t>
            </a:r>
            <a:r>
              <a:rPr lang="cs-CZ" sz="2000" baseline="-25000" dirty="0"/>
              <a:t>A</a:t>
            </a:r>
            <a:r>
              <a:rPr lang="cs-CZ" sz="2000" dirty="0"/>
              <a:t> </a:t>
            </a:r>
            <a:r>
              <a:rPr lang="en-US" sz="2000" dirty="0"/>
              <a:t>!</a:t>
            </a:r>
            <a:endParaRPr lang="cs-CZ" sz="2000" dirty="0"/>
          </a:p>
          <a:p>
            <a:pPr lvl="2"/>
            <a:r>
              <a:rPr lang="cs-CZ" sz="1800" dirty="0"/>
              <a:t>nutná důvěra v SE</a:t>
            </a:r>
          </a:p>
          <a:p>
            <a:pPr lvl="2"/>
            <a:r>
              <a:rPr lang="cs-CZ" sz="1800" dirty="0"/>
              <a:t>finalita Spark tx je založena na tom, že SE opravdu smaže starý klíč</a:t>
            </a:r>
          </a:p>
          <a:p>
            <a:pPr lvl="2"/>
            <a:r>
              <a:rPr lang="cs-CZ" sz="1800" dirty="0"/>
              <a:t>SO - federace SE - lze silnější bezpečnostní modely</a:t>
            </a:r>
          </a:p>
          <a:p>
            <a:pPr lvl="3"/>
            <a:endParaRPr lang="cs-CZ" dirty="0"/>
          </a:p>
          <a:p>
            <a:r>
              <a:rPr lang="cs-CZ" sz="2400" dirty="0"/>
              <a:t>interoperabilita s Lightning Network</a:t>
            </a:r>
          </a:p>
          <a:p>
            <a:pPr lvl="1"/>
            <a:r>
              <a:rPr lang="cs-CZ" sz="2000" dirty="0"/>
              <a:t>SSP obsahuje LSP</a:t>
            </a:r>
          </a:p>
          <a:p>
            <a:pPr lvl="2"/>
            <a:r>
              <a:rPr lang="cs-CZ" sz="1800" dirty="0"/>
              <a:t>Lightning Service Provider</a:t>
            </a:r>
          </a:p>
          <a:p>
            <a:pPr lvl="1"/>
            <a:r>
              <a:rPr lang="cs-CZ" sz="2000" dirty="0"/>
              <a:t>SSP proplatí LN fakturu</a:t>
            </a:r>
          </a:p>
          <a:p>
            <a:pPr lvl="1"/>
            <a:r>
              <a:rPr lang="cs-CZ" sz="2000" dirty="0"/>
              <a:t>SE </a:t>
            </a:r>
            <a:r>
              <a:rPr lang="en-US" sz="2000" dirty="0" err="1">
                <a:solidFill>
                  <a:srgbClr val="1A1F2E"/>
                </a:solidFill>
                <a:latin typeface="Aptos"/>
              </a:rPr>
              <a:t>atomicky</a:t>
            </a:r>
            <a:r>
              <a:rPr lang="en-US" sz="2000" dirty="0">
                <a:solidFill>
                  <a:srgbClr val="1A1F2E"/>
                </a:solidFill>
                <a:latin typeface="Aptos"/>
              </a:rPr>
              <a:t> </a:t>
            </a:r>
            <a:r>
              <a:rPr lang="en-US" sz="2000" dirty="0" err="1">
                <a:solidFill>
                  <a:srgbClr val="1A1F2E"/>
                </a:solidFill>
                <a:latin typeface="Aptos"/>
              </a:rPr>
              <a:t>finalizuje</a:t>
            </a:r>
            <a:r>
              <a:rPr lang="en-US" sz="2000" dirty="0">
                <a:solidFill>
                  <a:srgbClr val="1A1F2E"/>
                </a:solidFill>
                <a:latin typeface="Aptos"/>
              </a:rPr>
              <a:t> </a:t>
            </a:r>
            <a:r>
              <a:rPr lang="cs-CZ" sz="2000" dirty="0">
                <a:solidFill>
                  <a:srgbClr val="1A1F2E"/>
                </a:solidFill>
                <a:latin typeface="Aptos"/>
              </a:rPr>
              <a:t>tx</a:t>
            </a:r>
            <a:r>
              <a:rPr lang="en-US" sz="2000" dirty="0">
                <a:solidFill>
                  <a:srgbClr val="1A1F2E"/>
                </a:solidFill>
                <a:latin typeface="Aptos"/>
              </a:rPr>
              <a:t> </a:t>
            </a:r>
            <a:r>
              <a:rPr lang="en-US" sz="2000" dirty="0" err="1">
                <a:solidFill>
                  <a:srgbClr val="1A1F2E"/>
                </a:solidFill>
                <a:latin typeface="Aptos"/>
              </a:rPr>
              <a:t>proti</a:t>
            </a:r>
            <a:r>
              <a:rPr lang="en-US" sz="2000" dirty="0">
                <a:solidFill>
                  <a:srgbClr val="1A1F2E"/>
                </a:solidFill>
                <a:latin typeface="Aptos"/>
              </a:rPr>
              <a:t> </a:t>
            </a:r>
            <a:r>
              <a:rPr lang="en-US" sz="2000" dirty="0" err="1">
                <a:solidFill>
                  <a:srgbClr val="1A1F2E"/>
                </a:solidFill>
                <a:latin typeface="Aptos"/>
              </a:rPr>
              <a:t>důkazu</a:t>
            </a:r>
            <a:r>
              <a:rPr lang="en-US" sz="2000" dirty="0">
                <a:solidFill>
                  <a:srgbClr val="1A1F2E"/>
                </a:solidFill>
                <a:latin typeface="Aptos"/>
              </a:rPr>
              <a:t> </a:t>
            </a:r>
            <a:r>
              <a:rPr lang="en-US" sz="2000" dirty="0" err="1">
                <a:solidFill>
                  <a:srgbClr val="1A1F2E"/>
                </a:solidFill>
                <a:latin typeface="Aptos"/>
              </a:rPr>
              <a:t>platby</a:t>
            </a:r>
            <a:endParaRPr lang="cs-CZ" sz="2000" dirty="0">
              <a:solidFill>
                <a:srgbClr val="1A1F2E"/>
              </a:solidFill>
              <a:latin typeface="Aptos"/>
            </a:endParaRPr>
          </a:p>
          <a:p>
            <a:pPr lvl="2"/>
            <a:r>
              <a:rPr lang="cs-CZ" sz="1800" dirty="0">
                <a:solidFill>
                  <a:schemeClr val="bg1">
                    <a:lumMod val="50000"/>
                  </a:schemeClr>
                </a:solidFill>
                <a:latin typeface="Aptos"/>
              </a:rPr>
              <a:t>payment preimage, atomic swap</a:t>
            </a:r>
            <a:endParaRPr lang="cs-CZ" sz="1800" dirty="0">
              <a:solidFill>
                <a:schemeClr val="bg1">
                  <a:lumMod val="50000"/>
                </a:schemeClr>
              </a:solidFill>
            </a:endParaRPr>
          </a:p>
        </p:txBody>
      </p:sp>
      <p:sp>
        <p:nvSpPr>
          <p:cNvPr id="3" name="Title 2">
            <a:extLst>
              <a:ext uri="{FF2B5EF4-FFF2-40B4-BE49-F238E27FC236}">
                <a16:creationId xmlns:a16="http://schemas.microsoft.com/office/drawing/2014/main" id="{1E9F7855-8E53-935D-A65B-5DEB98CCE349}"/>
              </a:ext>
            </a:extLst>
          </p:cNvPr>
          <p:cNvSpPr>
            <a:spLocks noGrp="1"/>
          </p:cNvSpPr>
          <p:nvPr>
            <p:ph type="title"/>
          </p:nvPr>
        </p:nvSpPr>
        <p:spPr/>
        <p:txBody>
          <a:bodyPr/>
          <a:lstStyle/>
          <a:p>
            <a:r>
              <a:rPr lang="cs-CZ" dirty="0"/>
              <a:t>Klíče a transakce</a:t>
            </a:r>
          </a:p>
        </p:txBody>
      </p:sp>
      <p:sp>
        <p:nvSpPr>
          <p:cNvPr id="4" name="TextBox 3">
            <a:extLst>
              <a:ext uri="{FF2B5EF4-FFF2-40B4-BE49-F238E27FC236}">
                <a16:creationId xmlns:a16="http://schemas.microsoft.com/office/drawing/2014/main" id="{47079C3C-29E3-5729-7E1D-03C20C2172B3}"/>
              </a:ext>
            </a:extLst>
          </p:cNvPr>
          <p:cNvSpPr txBox="1"/>
          <p:nvPr/>
        </p:nvSpPr>
        <p:spPr>
          <a:xfrm>
            <a:off x="7683378" y="634936"/>
            <a:ext cx="3164977" cy="707886"/>
          </a:xfrm>
          <a:prstGeom prst="rect">
            <a:avLst/>
          </a:prstGeom>
          <a:solidFill>
            <a:srgbClr val="ECF7FE"/>
          </a:solidFill>
          <a:ln w="25400">
            <a:solidFill>
              <a:schemeClr val="accent4">
                <a:lumMod val="60000"/>
                <a:lumOff val="40000"/>
              </a:schemeClr>
            </a:solidFill>
          </a:ln>
        </p:spPr>
        <p:txBody>
          <a:bodyPr wrap="square" lIns="216000" rIns="216000" rtlCol="0">
            <a:spAutoFit/>
          </a:bodyPr>
          <a:lstStyle/>
          <a:p>
            <a:r>
              <a:rPr lang="en-US" sz="2000" i="1" dirty="0"/>
              <a:t>2-party MuSig2-like Schnorr aggregate signing</a:t>
            </a:r>
          </a:p>
        </p:txBody>
      </p:sp>
      <p:sp>
        <p:nvSpPr>
          <p:cNvPr id="5" name="TextBox 4">
            <a:extLst>
              <a:ext uri="{FF2B5EF4-FFF2-40B4-BE49-F238E27FC236}">
                <a16:creationId xmlns:a16="http://schemas.microsoft.com/office/drawing/2014/main" id="{4C70ED58-AE08-7232-7DC9-E943ADA3F53B}"/>
              </a:ext>
            </a:extLst>
          </p:cNvPr>
          <p:cNvSpPr txBox="1"/>
          <p:nvPr/>
        </p:nvSpPr>
        <p:spPr>
          <a:xfrm>
            <a:off x="8324099" y="1786513"/>
            <a:ext cx="2000869" cy="800219"/>
          </a:xfrm>
          <a:prstGeom prst="rect">
            <a:avLst/>
          </a:prstGeom>
          <a:solidFill>
            <a:srgbClr val="ECF7FE"/>
          </a:solidFill>
          <a:ln w="25400">
            <a:solidFill>
              <a:schemeClr val="accent4">
                <a:lumMod val="60000"/>
                <a:lumOff val="40000"/>
              </a:schemeClr>
            </a:solidFill>
          </a:ln>
        </p:spPr>
        <p:txBody>
          <a:bodyPr wrap="square" lIns="216000" rIns="216000" rtlCol="0">
            <a:spAutoFit/>
          </a:bodyPr>
          <a:lstStyle/>
          <a:p>
            <a:pPr algn="ctr"/>
            <a:r>
              <a:rPr lang="cs-CZ" b="1" dirty="0">
                <a:latin typeface="Lucida Sans Unicode" panose="020B0602030504020204" pitchFamily="34" charset="0"/>
                <a:cs typeface="Lucida Sans Unicode" panose="020B0602030504020204" pitchFamily="34" charset="0"/>
              </a:rPr>
              <a:t>K</a:t>
            </a:r>
          </a:p>
          <a:p>
            <a:pPr algn="ctr"/>
            <a:endParaRPr lang="cs-CZ" dirty="0"/>
          </a:p>
          <a:p>
            <a:pPr algn="ctr"/>
            <a:endParaRPr lang="cs-CZ" sz="1000" b="1" dirty="0">
              <a:latin typeface="Lucida Sans Unicode" panose="020B0602030504020204" pitchFamily="34" charset="0"/>
              <a:cs typeface="Lucida Sans Unicode" panose="020B0602030504020204" pitchFamily="34" charset="0"/>
            </a:endParaRPr>
          </a:p>
        </p:txBody>
      </p:sp>
      <p:sp>
        <p:nvSpPr>
          <p:cNvPr id="7" name="TextBox 6">
            <a:extLst>
              <a:ext uri="{FF2B5EF4-FFF2-40B4-BE49-F238E27FC236}">
                <a16:creationId xmlns:a16="http://schemas.microsoft.com/office/drawing/2014/main" id="{CC8264C5-5E8D-65A3-5047-F196F3E61EE4}"/>
              </a:ext>
            </a:extLst>
          </p:cNvPr>
          <p:cNvSpPr txBox="1"/>
          <p:nvPr/>
        </p:nvSpPr>
        <p:spPr>
          <a:xfrm>
            <a:off x="9469958" y="2107105"/>
            <a:ext cx="725472" cy="369332"/>
          </a:xfrm>
          <a:prstGeom prst="rect">
            <a:avLst/>
          </a:prstGeom>
          <a:solidFill>
            <a:schemeClr val="accent6">
              <a:lumMod val="20000"/>
              <a:lumOff val="80000"/>
            </a:schemeClr>
          </a:solidFill>
          <a:ln w="25400">
            <a:solidFill>
              <a:schemeClr val="accent4">
                <a:lumMod val="60000"/>
                <a:lumOff val="40000"/>
              </a:schemeClr>
            </a:solidFill>
          </a:ln>
        </p:spPr>
        <p:txBody>
          <a:bodyPr wrap="square" lIns="216000" rIns="216000" rtlCol="0">
            <a:spAutoFit/>
          </a:bodyPr>
          <a:lstStyle/>
          <a:p>
            <a:pPr algn="ctr"/>
            <a:r>
              <a:rPr lang="cs-CZ" b="1" dirty="0">
                <a:latin typeface="Lucida Sans Unicode" panose="020B0602030504020204" pitchFamily="34" charset="0"/>
                <a:cs typeface="Lucida Sans Unicode" panose="020B0602030504020204" pitchFamily="34" charset="0"/>
              </a:rPr>
              <a:t>S</a:t>
            </a:r>
            <a:r>
              <a:rPr lang="cs-CZ" b="1" baseline="-25000" dirty="0">
                <a:latin typeface="Lucida Sans Unicode" panose="020B0602030504020204" pitchFamily="34" charset="0"/>
                <a:cs typeface="Lucida Sans Unicode" panose="020B0602030504020204" pitchFamily="34" charset="0"/>
              </a:rPr>
              <a:t>A</a:t>
            </a:r>
          </a:p>
        </p:txBody>
      </p:sp>
      <p:sp>
        <p:nvSpPr>
          <p:cNvPr id="8" name="TextBox 7">
            <a:extLst>
              <a:ext uri="{FF2B5EF4-FFF2-40B4-BE49-F238E27FC236}">
                <a16:creationId xmlns:a16="http://schemas.microsoft.com/office/drawing/2014/main" id="{636298F5-42EE-1153-B8F4-9BDD2A2A73FC}"/>
              </a:ext>
            </a:extLst>
          </p:cNvPr>
          <p:cNvSpPr txBox="1"/>
          <p:nvPr/>
        </p:nvSpPr>
        <p:spPr>
          <a:xfrm>
            <a:off x="8461261" y="2107105"/>
            <a:ext cx="960002" cy="369332"/>
          </a:xfrm>
          <a:prstGeom prst="rect">
            <a:avLst/>
          </a:prstGeom>
          <a:solidFill>
            <a:srgbClr val="00B0F0"/>
          </a:solidFill>
          <a:ln w="25400">
            <a:solidFill>
              <a:schemeClr val="accent4">
                <a:lumMod val="60000"/>
                <a:lumOff val="40000"/>
              </a:schemeClr>
            </a:solidFill>
          </a:ln>
        </p:spPr>
        <p:txBody>
          <a:bodyPr wrap="square" lIns="216000" rIns="216000" rtlCol="0">
            <a:spAutoFit/>
          </a:bodyPr>
          <a:lstStyle/>
          <a:p>
            <a:pPr algn="ctr"/>
            <a:r>
              <a:rPr lang="cs-CZ" b="1" dirty="0">
                <a:latin typeface="Lucida Sans Unicode" panose="020B0602030504020204" pitchFamily="34" charset="0"/>
                <a:cs typeface="Lucida Sans Unicode" panose="020B0602030504020204" pitchFamily="34" charset="0"/>
              </a:rPr>
              <a:t>A</a:t>
            </a:r>
          </a:p>
        </p:txBody>
      </p:sp>
      <p:sp>
        <p:nvSpPr>
          <p:cNvPr id="10" name="TextBox 9">
            <a:extLst>
              <a:ext uri="{FF2B5EF4-FFF2-40B4-BE49-F238E27FC236}">
                <a16:creationId xmlns:a16="http://schemas.microsoft.com/office/drawing/2014/main" id="{77AC7771-CAED-7661-99D5-8E59A435A89B}"/>
              </a:ext>
            </a:extLst>
          </p:cNvPr>
          <p:cNvSpPr txBox="1"/>
          <p:nvPr/>
        </p:nvSpPr>
        <p:spPr>
          <a:xfrm>
            <a:off x="8324099" y="2699568"/>
            <a:ext cx="2000869" cy="800219"/>
          </a:xfrm>
          <a:prstGeom prst="rect">
            <a:avLst/>
          </a:prstGeom>
          <a:solidFill>
            <a:srgbClr val="ECF7FE"/>
          </a:solidFill>
          <a:ln w="25400">
            <a:solidFill>
              <a:schemeClr val="accent4">
                <a:lumMod val="60000"/>
                <a:lumOff val="40000"/>
              </a:schemeClr>
            </a:solidFill>
          </a:ln>
        </p:spPr>
        <p:txBody>
          <a:bodyPr wrap="square" lIns="216000" rIns="216000" rtlCol="0">
            <a:spAutoFit/>
          </a:bodyPr>
          <a:lstStyle/>
          <a:p>
            <a:pPr algn="ctr"/>
            <a:r>
              <a:rPr lang="cs-CZ" b="1" dirty="0">
                <a:latin typeface="Lucida Sans Unicode" panose="020B0602030504020204" pitchFamily="34" charset="0"/>
                <a:cs typeface="Lucida Sans Unicode" panose="020B0602030504020204" pitchFamily="34" charset="0"/>
              </a:rPr>
              <a:t>K</a:t>
            </a:r>
          </a:p>
          <a:p>
            <a:pPr algn="ctr"/>
            <a:endParaRPr lang="cs-CZ" dirty="0"/>
          </a:p>
          <a:p>
            <a:pPr algn="ctr"/>
            <a:endParaRPr lang="cs-CZ" sz="1000" b="1" dirty="0">
              <a:latin typeface="Lucida Sans Unicode" panose="020B0602030504020204" pitchFamily="34" charset="0"/>
              <a:cs typeface="Lucida Sans Unicode" panose="020B0602030504020204" pitchFamily="34" charset="0"/>
            </a:endParaRPr>
          </a:p>
        </p:txBody>
      </p:sp>
      <p:sp>
        <p:nvSpPr>
          <p:cNvPr id="11" name="TextBox 10">
            <a:extLst>
              <a:ext uri="{FF2B5EF4-FFF2-40B4-BE49-F238E27FC236}">
                <a16:creationId xmlns:a16="http://schemas.microsoft.com/office/drawing/2014/main" id="{245C0E01-4E86-125F-B6DF-797E9009EA24}"/>
              </a:ext>
            </a:extLst>
          </p:cNvPr>
          <p:cNvSpPr txBox="1"/>
          <p:nvPr/>
        </p:nvSpPr>
        <p:spPr>
          <a:xfrm>
            <a:off x="8461261" y="3020690"/>
            <a:ext cx="537971" cy="369332"/>
          </a:xfrm>
          <a:prstGeom prst="rect">
            <a:avLst/>
          </a:prstGeom>
          <a:solidFill>
            <a:srgbClr val="FF9966"/>
          </a:solidFill>
          <a:ln w="25400">
            <a:solidFill>
              <a:schemeClr val="accent4">
                <a:lumMod val="60000"/>
                <a:lumOff val="40000"/>
              </a:schemeClr>
            </a:solidFill>
          </a:ln>
        </p:spPr>
        <p:txBody>
          <a:bodyPr wrap="square" lIns="216000" rIns="216000" rtlCol="0">
            <a:spAutoFit/>
          </a:bodyPr>
          <a:lstStyle/>
          <a:p>
            <a:pPr algn="ctr"/>
            <a:r>
              <a:rPr lang="cs-CZ" b="1" dirty="0">
                <a:latin typeface="Lucida Sans Unicode" panose="020B0602030504020204" pitchFamily="34" charset="0"/>
                <a:cs typeface="Lucida Sans Unicode" panose="020B0602030504020204" pitchFamily="34" charset="0"/>
              </a:rPr>
              <a:t>B</a:t>
            </a:r>
          </a:p>
        </p:txBody>
      </p:sp>
      <p:sp>
        <p:nvSpPr>
          <p:cNvPr id="14" name="TextBox 13">
            <a:extLst>
              <a:ext uri="{FF2B5EF4-FFF2-40B4-BE49-F238E27FC236}">
                <a16:creationId xmlns:a16="http://schemas.microsoft.com/office/drawing/2014/main" id="{63F3CA75-B26E-9133-5B6A-A444ACBAD401}"/>
              </a:ext>
            </a:extLst>
          </p:cNvPr>
          <p:cNvSpPr txBox="1"/>
          <p:nvPr/>
        </p:nvSpPr>
        <p:spPr>
          <a:xfrm>
            <a:off x="9039640" y="3020690"/>
            <a:ext cx="1142092" cy="369332"/>
          </a:xfrm>
          <a:prstGeom prst="rect">
            <a:avLst/>
          </a:prstGeom>
          <a:solidFill>
            <a:schemeClr val="accent6">
              <a:lumMod val="20000"/>
              <a:lumOff val="80000"/>
            </a:schemeClr>
          </a:solidFill>
          <a:ln w="25400">
            <a:solidFill>
              <a:schemeClr val="accent4">
                <a:lumMod val="60000"/>
                <a:lumOff val="40000"/>
              </a:schemeClr>
            </a:solidFill>
          </a:ln>
        </p:spPr>
        <p:txBody>
          <a:bodyPr wrap="square" lIns="216000" rIns="216000" rtlCol="0">
            <a:spAutoFit/>
          </a:bodyPr>
          <a:lstStyle/>
          <a:p>
            <a:pPr algn="ctr"/>
            <a:r>
              <a:rPr lang="cs-CZ" b="1" dirty="0">
                <a:latin typeface="Lucida Sans Unicode" panose="020B0602030504020204" pitchFamily="34" charset="0"/>
                <a:cs typeface="Lucida Sans Unicode" panose="020B0602030504020204" pitchFamily="34" charset="0"/>
              </a:rPr>
              <a:t>S</a:t>
            </a:r>
            <a:r>
              <a:rPr lang="cs-CZ" b="1" baseline="-25000" dirty="0">
                <a:latin typeface="Lucida Sans Unicode" panose="020B0602030504020204" pitchFamily="34" charset="0"/>
                <a:cs typeface="Lucida Sans Unicode" panose="020B0602030504020204" pitchFamily="34" charset="0"/>
              </a:rPr>
              <a:t>B</a:t>
            </a:r>
          </a:p>
        </p:txBody>
      </p:sp>
      <p:sp>
        <p:nvSpPr>
          <p:cNvPr id="15" name="TextBox 14">
            <a:extLst>
              <a:ext uri="{FF2B5EF4-FFF2-40B4-BE49-F238E27FC236}">
                <a16:creationId xmlns:a16="http://schemas.microsoft.com/office/drawing/2014/main" id="{5EA5DB3C-FD2F-D826-8882-961203281344}"/>
              </a:ext>
            </a:extLst>
          </p:cNvPr>
          <p:cNvSpPr txBox="1"/>
          <p:nvPr/>
        </p:nvSpPr>
        <p:spPr>
          <a:xfrm>
            <a:off x="8093926" y="4802177"/>
            <a:ext cx="1081876" cy="1200329"/>
          </a:xfrm>
          <a:prstGeom prst="rect">
            <a:avLst/>
          </a:prstGeom>
          <a:solidFill>
            <a:srgbClr val="ECF7FE"/>
          </a:solidFill>
          <a:ln w="25400">
            <a:solidFill>
              <a:schemeClr val="accent4">
                <a:lumMod val="60000"/>
                <a:lumOff val="40000"/>
              </a:schemeClr>
            </a:solidFill>
          </a:ln>
        </p:spPr>
        <p:txBody>
          <a:bodyPr wrap="square" lIns="216000" rIns="216000" rtlCol="0">
            <a:spAutoFit/>
          </a:bodyPr>
          <a:lstStyle/>
          <a:p>
            <a:pPr algn="ctr"/>
            <a:r>
              <a:rPr lang="cs-CZ" b="1" dirty="0">
                <a:latin typeface="Lucida Sans Unicode" panose="020B0602030504020204" pitchFamily="34" charset="0"/>
                <a:cs typeface="Lucida Sans Unicode" panose="020B0602030504020204" pitchFamily="34" charset="0"/>
              </a:rPr>
              <a:t>SE</a:t>
            </a:r>
          </a:p>
          <a:p>
            <a:pPr algn="ctr"/>
            <a:endParaRPr lang="cs-CZ" b="1" dirty="0">
              <a:latin typeface="Lucida Sans Unicode" panose="020B0602030504020204" pitchFamily="34" charset="0"/>
              <a:cs typeface="Lucida Sans Unicode" panose="020B0602030504020204" pitchFamily="34" charset="0"/>
            </a:endParaRPr>
          </a:p>
          <a:p>
            <a:pPr algn="ctr"/>
            <a:endParaRPr lang="cs-CZ" b="1" dirty="0">
              <a:latin typeface="Lucida Sans Unicode" panose="020B0602030504020204" pitchFamily="34" charset="0"/>
              <a:cs typeface="Lucida Sans Unicode" panose="020B0602030504020204" pitchFamily="34" charset="0"/>
            </a:endParaRPr>
          </a:p>
          <a:p>
            <a:pPr algn="ctr"/>
            <a:endParaRPr lang="cs-CZ" dirty="0"/>
          </a:p>
        </p:txBody>
      </p:sp>
      <p:sp>
        <p:nvSpPr>
          <p:cNvPr id="16" name="TextBox 15">
            <a:extLst>
              <a:ext uri="{FF2B5EF4-FFF2-40B4-BE49-F238E27FC236}">
                <a16:creationId xmlns:a16="http://schemas.microsoft.com/office/drawing/2014/main" id="{08548B3C-2B83-C3CD-3663-6215827DA3C7}"/>
              </a:ext>
            </a:extLst>
          </p:cNvPr>
          <p:cNvSpPr txBox="1"/>
          <p:nvPr/>
        </p:nvSpPr>
        <p:spPr>
          <a:xfrm>
            <a:off x="8225675" y="5509018"/>
            <a:ext cx="823578" cy="369332"/>
          </a:xfrm>
          <a:prstGeom prst="rect">
            <a:avLst/>
          </a:prstGeom>
          <a:solidFill>
            <a:schemeClr val="accent2">
              <a:lumMod val="20000"/>
              <a:lumOff val="80000"/>
            </a:schemeClr>
          </a:solidFill>
          <a:ln w="25400">
            <a:solidFill>
              <a:schemeClr val="accent4">
                <a:lumMod val="60000"/>
                <a:lumOff val="40000"/>
              </a:schemeClr>
            </a:solidFill>
          </a:ln>
        </p:spPr>
        <p:txBody>
          <a:bodyPr wrap="square" lIns="216000" rIns="216000" rtlCol="0">
            <a:spAutoFit/>
          </a:bodyPr>
          <a:lstStyle/>
          <a:p>
            <a:pPr algn="ctr"/>
            <a:r>
              <a:rPr lang="cs-CZ" b="1" dirty="0">
                <a:latin typeface="Lucida Sans Unicode" panose="020B0602030504020204" pitchFamily="34" charset="0"/>
                <a:cs typeface="Lucida Sans Unicode" panose="020B0602030504020204" pitchFamily="34" charset="0"/>
              </a:rPr>
              <a:t>SSP</a:t>
            </a:r>
          </a:p>
        </p:txBody>
      </p:sp>
      <p:sp>
        <p:nvSpPr>
          <p:cNvPr id="17" name="TextBox 16">
            <a:extLst>
              <a:ext uri="{FF2B5EF4-FFF2-40B4-BE49-F238E27FC236}">
                <a16:creationId xmlns:a16="http://schemas.microsoft.com/office/drawing/2014/main" id="{7560ACA1-B661-1E78-1CB1-C28CA7893434}"/>
              </a:ext>
            </a:extLst>
          </p:cNvPr>
          <p:cNvSpPr txBox="1"/>
          <p:nvPr/>
        </p:nvSpPr>
        <p:spPr>
          <a:xfrm>
            <a:off x="8225675" y="5209456"/>
            <a:ext cx="187224" cy="175409"/>
          </a:xfrm>
          <a:prstGeom prst="rect">
            <a:avLst/>
          </a:prstGeom>
          <a:solidFill>
            <a:schemeClr val="accent6">
              <a:lumMod val="20000"/>
              <a:lumOff val="80000"/>
            </a:schemeClr>
          </a:solidFill>
          <a:ln w="25400">
            <a:solidFill>
              <a:schemeClr val="accent4">
                <a:lumMod val="60000"/>
                <a:lumOff val="40000"/>
              </a:schemeClr>
            </a:solidFill>
          </a:ln>
        </p:spPr>
        <p:txBody>
          <a:bodyPr wrap="square" lIns="216000" rIns="216000" rtlCol="0">
            <a:spAutoFit/>
          </a:bodyPr>
          <a:lstStyle/>
          <a:p>
            <a:pPr algn="ctr"/>
            <a:endParaRPr lang="cs-CZ" b="1" dirty="0">
              <a:latin typeface="Lucida Sans Unicode" panose="020B0602030504020204" pitchFamily="34" charset="0"/>
              <a:cs typeface="Lucida Sans Unicode" panose="020B0602030504020204" pitchFamily="34" charset="0"/>
            </a:endParaRPr>
          </a:p>
        </p:txBody>
      </p:sp>
      <p:sp>
        <p:nvSpPr>
          <p:cNvPr id="20" name="TextBox 19">
            <a:extLst>
              <a:ext uri="{FF2B5EF4-FFF2-40B4-BE49-F238E27FC236}">
                <a16:creationId xmlns:a16="http://schemas.microsoft.com/office/drawing/2014/main" id="{DC0DD6D6-F7EE-D49A-926E-4A688B239710}"/>
              </a:ext>
            </a:extLst>
          </p:cNvPr>
          <p:cNvSpPr txBox="1"/>
          <p:nvPr/>
        </p:nvSpPr>
        <p:spPr>
          <a:xfrm>
            <a:off x="8862029" y="5209456"/>
            <a:ext cx="187224" cy="175409"/>
          </a:xfrm>
          <a:prstGeom prst="rect">
            <a:avLst/>
          </a:prstGeom>
          <a:solidFill>
            <a:schemeClr val="accent6">
              <a:lumMod val="20000"/>
              <a:lumOff val="80000"/>
            </a:schemeClr>
          </a:solidFill>
          <a:ln w="25400">
            <a:solidFill>
              <a:schemeClr val="accent4">
                <a:lumMod val="60000"/>
                <a:lumOff val="40000"/>
              </a:schemeClr>
            </a:solidFill>
          </a:ln>
        </p:spPr>
        <p:txBody>
          <a:bodyPr wrap="square" lIns="216000" rIns="216000" rtlCol="0">
            <a:spAutoFit/>
          </a:bodyPr>
          <a:lstStyle/>
          <a:p>
            <a:pPr algn="ctr"/>
            <a:endParaRPr lang="cs-CZ" b="1" dirty="0">
              <a:latin typeface="Lucida Sans Unicode" panose="020B0602030504020204" pitchFamily="34" charset="0"/>
              <a:cs typeface="Lucida Sans Unicode" panose="020B0602030504020204" pitchFamily="34" charset="0"/>
            </a:endParaRPr>
          </a:p>
        </p:txBody>
      </p:sp>
      <p:sp>
        <p:nvSpPr>
          <p:cNvPr id="21" name="TextBox 20">
            <a:extLst>
              <a:ext uri="{FF2B5EF4-FFF2-40B4-BE49-F238E27FC236}">
                <a16:creationId xmlns:a16="http://schemas.microsoft.com/office/drawing/2014/main" id="{C0C06A55-FFBA-C99E-DC4B-9B6456A80B94}"/>
              </a:ext>
            </a:extLst>
          </p:cNvPr>
          <p:cNvSpPr txBox="1"/>
          <p:nvPr/>
        </p:nvSpPr>
        <p:spPr>
          <a:xfrm>
            <a:off x="8543852" y="5209455"/>
            <a:ext cx="187224" cy="175409"/>
          </a:xfrm>
          <a:prstGeom prst="rect">
            <a:avLst/>
          </a:prstGeom>
          <a:solidFill>
            <a:schemeClr val="accent6">
              <a:lumMod val="20000"/>
              <a:lumOff val="80000"/>
            </a:schemeClr>
          </a:solidFill>
          <a:ln w="25400">
            <a:solidFill>
              <a:schemeClr val="accent4">
                <a:lumMod val="60000"/>
                <a:lumOff val="40000"/>
              </a:schemeClr>
            </a:solidFill>
          </a:ln>
        </p:spPr>
        <p:txBody>
          <a:bodyPr wrap="square" lIns="216000" rIns="216000" rtlCol="0">
            <a:spAutoFit/>
          </a:bodyPr>
          <a:lstStyle/>
          <a:p>
            <a:pPr algn="ctr"/>
            <a:endParaRPr lang="cs-CZ" b="1" dirty="0">
              <a:latin typeface="Lucida Sans Unicode" panose="020B0602030504020204" pitchFamily="34" charset="0"/>
              <a:cs typeface="Lucida Sans Unicode" panose="020B0602030504020204" pitchFamily="34" charset="0"/>
            </a:endParaRPr>
          </a:p>
        </p:txBody>
      </p:sp>
      <p:pic>
        <p:nvPicPr>
          <p:cNvPr id="1028" name="Picture 4">
            <a:extLst>
              <a:ext uri="{FF2B5EF4-FFF2-40B4-BE49-F238E27FC236}">
                <a16:creationId xmlns:a16="http://schemas.microsoft.com/office/drawing/2014/main" id="{8EE73BFF-DB2E-8CB1-0052-C569486A4FD9}"/>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031811" y="5337370"/>
            <a:ext cx="712628" cy="712628"/>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Straight Arrow Connector 23">
            <a:extLst>
              <a:ext uri="{FF2B5EF4-FFF2-40B4-BE49-F238E27FC236}">
                <a16:creationId xmlns:a16="http://schemas.microsoft.com/office/drawing/2014/main" id="{F299719F-63B5-A67A-C6EA-13A7548150CE}"/>
              </a:ext>
            </a:extLst>
          </p:cNvPr>
          <p:cNvCxnSpPr>
            <a:stCxn id="16" idx="3"/>
            <a:endCxn id="1028" idx="1"/>
          </p:cNvCxnSpPr>
          <p:nvPr/>
        </p:nvCxnSpPr>
        <p:spPr>
          <a:xfrm>
            <a:off x="9049253" y="5693684"/>
            <a:ext cx="982558" cy="0"/>
          </a:xfrm>
          <a:prstGeom prst="straightConnector1">
            <a:avLst/>
          </a:prstGeom>
          <a:ln w="34925">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25" name="Multiplication Sign 24">
            <a:extLst>
              <a:ext uri="{FF2B5EF4-FFF2-40B4-BE49-F238E27FC236}">
                <a16:creationId xmlns:a16="http://schemas.microsoft.com/office/drawing/2014/main" id="{17D78279-7511-FB46-E3A1-75DF36C9AAC4}"/>
              </a:ext>
            </a:extLst>
          </p:cNvPr>
          <p:cNvSpPr/>
          <p:nvPr/>
        </p:nvSpPr>
        <p:spPr>
          <a:xfrm>
            <a:off x="9636068" y="2093249"/>
            <a:ext cx="393251" cy="394789"/>
          </a:xfrm>
          <a:prstGeom prst="mathMultiply">
            <a:avLst/>
          </a:prstGeom>
          <a:solidFill>
            <a:srgbClr val="F6FFED"/>
          </a:solidFill>
          <a:ln w="730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1600" dirty="0">
              <a:ln>
                <a:solidFill>
                  <a:srgbClr val="FF0000"/>
                </a:solidFill>
              </a:ln>
              <a:solidFill>
                <a:srgbClr val="456A1C"/>
              </a:solidFill>
              <a:latin typeface="+mj-lt"/>
            </a:endParaRPr>
          </a:p>
        </p:txBody>
      </p:sp>
    </p:spTree>
    <p:extLst>
      <p:ext uri="{BB962C8B-B14F-4D97-AF65-F5344CB8AC3E}">
        <p14:creationId xmlns:p14="http://schemas.microsoft.com/office/powerpoint/2010/main" val="1841482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12" end="1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
                                            <p:txEl>
                                              <p:pRg st="13" end="1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
                                            <p:txEl>
                                              <p:pRg st="14" end="1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
                                            <p:txEl>
                                              <p:pRg st="15" end="15"/>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
                                            <p:txEl>
                                              <p:pRg st="16" end="16"/>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
                                            <p:txEl>
                                              <p:pRg st="17" end="17"/>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028"/>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4" grpId="0" animBg="1"/>
      <p:bldP spid="15" grpId="0" animBg="1"/>
      <p:bldP spid="16" grpId="0" animBg="1"/>
      <p:bldP spid="17" grpId="0" animBg="1"/>
      <p:bldP spid="20" grpId="0" animBg="1"/>
      <p:bldP spid="21" grpId="0" animBg="1"/>
      <p:bldP spid="2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3CADA31-35E5-F986-AD6F-3C9DEEA1F55A}"/>
              </a:ext>
            </a:extLst>
          </p:cNvPr>
          <p:cNvSpPr>
            <a:spLocks noGrp="1"/>
          </p:cNvSpPr>
          <p:nvPr>
            <p:ph sz="quarter" idx="10"/>
          </p:nvPr>
        </p:nvSpPr>
        <p:spPr/>
        <p:txBody>
          <a:bodyPr>
            <a:normAutofit/>
          </a:bodyPr>
          <a:lstStyle/>
          <a:p>
            <a:r>
              <a:rPr lang="cs-CZ" sz="2400" dirty="0"/>
              <a:t>příjem</a:t>
            </a:r>
          </a:p>
          <a:p>
            <a:pPr lvl="1"/>
            <a:r>
              <a:rPr lang="cs-CZ" sz="2000" dirty="0">
                <a:latin typeface="Aptos"/>
              </a:rPr>
              <a:t>n</a:t>
            </a:r>
            <a:r>
              <a:rPr lang="en-US" sz="2000" dirty="0" err="1">
                <a:latin typeface="Aptos"/>
              </a:rPr>
              <a:t>ejdřív</a:t>
            </a:r>
            <a:r>
              <a:rPr lang="en-US" sz="2000" dirty="0">
                <a:latin typeface="Aptos"/>
              </a:rPr>
              <a:t> exit path, </a:t>
            </a:r>
            <a:r>
              <a:rPr lang="en-US" sz="2000" dirty="0" err="1">
                <a:latin typeface="Aptos"/>
              </a:rPr>
              <a:t>teprve</a:t>
            </a:r>
            <a:r>
              <a:rPr lang="en-US" sz="2000" dirty="0">
                <a:latin typeface="Aptos"/>
              </a:rPr>
              <a:t> </a:t>
            </a:r>
            <a:r>
              <a:rPr lang="en-US" sz="2000" dirty="0" err="1">
                <a:latin typeface="Aptos"/>
              </a:rPr>
              <a:t>potom</a:t>
            </a:r>
            <a:r>
              <a:rPr lang="en-US" sz="2000" dirty="0">
                <a:latin typeface="Aptos"/>
              </a:rPr>
              <a:t> </a:t>
            </a:r>
            <a:r>
              <a:rPr lang="cs-CZ" sz="2000" dirty="0">
                <a:latin typeface="Aptos"/>
              </a:rPr>
              <a:t>publikace tx</a:t>
            </a:r>
          </a:p>
          <a:p>
            <a:pPr lvl="2"/>
            <a:r>
              <a:rPr lang="en-US" sz="1800" dirty="0">
                <a:solidFill>
                  <a:srgbClr val="1A1F2E"/>
                </a:solidFill>
                <a:latin typeface="Aptos"/>
              </a:rPr>
              <a:t>u</a:t>
            </a:r>
            <a:r>
              <a:rPr lang="cs-CZ" sz="1800" dirty="0">
                <a:solidFill>
                  <a:srgbClr val="1A1F2E"/>
                </a:solidFill>
                <a:latin typeface="Aptos"/>
              </a:rPr>
              <a:t>živatel</a:t>
            </a:r>
            <a:r>
              <a:rPr lang="en-US" sz="1800" dirty="0">
                <a:solidFill>
                  <a:srgbClr val="1A1F2E"/>
                </a:solidFill>
                <a:latin typeface="Aptos"/>
              </a:rPr>
              <a:t> + SE </a:t>
            </a:r>
            <a:r>
              <a:rPr lang="en-US" sz="1800" dirty="0" err="1">
                <a:solidFill>
                  <a:srgbClr val="1A1F2E"/>
                </a:solidFill>
                <a:latin typeface="Aptos"/>
              </a:rPr>
              <a:t>vytvoří</a:t>
            </a:r>
            <a:r>
              <a:rPr lang="en-US" sz="1800" dirty="0">
                <a:solidFill>
                  <a:srgbClr val="1A1F2E"/>
                </a:solidFill>
                <a:latin typeface="Aptos"/>
              </a:rPr>
              <a:t> </a:t>
            </a:r>
            <a:r>
              <a:rPr lang="cs-CZ" sz="1800" dirty="0">
                <a:solidFill>
                  <a:srgbClr val="1A1F2E"/>
                </a:solidFill>
                <a:latin typeface="Aptos"/>
              </a:rPr>
              <a:t>společný</a:t>
            </a:r>
            <a:r>
              <a:rPr lang="en-US" sz="1800" dirty="0">
                <a:solidFill>
                  <a:srgbClr val="1A1F2E"/>
                </a:solidFill>
                <a:latin typeface="Aptos"/>
              </a:rPr>
              <a:t> k</a:t>
            </a:r>
            <a:r>
              <a:rPr lang="cs-CZ" sz="1800" dirty="0">
                <a:solidFill>
                  <a:srgbClr val="1A1F2E"/>
                </a:solidFill>
                <a:latin typeface="Aptos"/>
              </a:rPr>
              <a:t>líč</a:t>
            </a:r>
            <a:endParaRPr lang="en-US" sz="1800" dirty="0">
              <a:solidFill>
                <a:srgbClr val="000000"/>
              </a:solidFill>
              <a:latin typeface="Arial"/>
            </a:endParaRPr>
          </a:p>
          <a:p>
            <a:pPr lvl="2"/>
            <a:r>
              <a:rPr lang="en-US" sz="1800" dirty="0" err="1">
                <a:solidFill>
                  <a:srgbClr val="1A1F2E"/>
                </a:solidFill>
                <a:latin typeface="Aptos"/>
              </a:rPr>
              <a:t>připraví</a:t>
            </a:r>
            <a:r>
              <a:rPr lang="en-US" sz="1800" dirty="0">
                <a:solidFill>
                  <a:srgbClr val="1A1F2E"/>
                </a:solidFill>
                <a:latin typeface="Aptos"/>
              </a:rPr>
              <a:t> se </a:t>
            </a:r>
            <a:r>
              <a:rPr lang="cs-CZ" sz="1800" dirty="0">
                <a:solidFill>
                  <a:srgbClr val="1A1F2E"/>
                </a:solidFill>
                <a:latin typeface="Aptos"/>
              </a:rPr>
              <a:t>tx</a:t>
            </a:r>
            <a:r>
              <a:rPr lang="en-US" sz="1800" dirty="0">
                <a:solidFill>
                  <a:srgbClr val="1A1F2E"/>
                </a:solidFill>
                <a:latin typeface="Aptos"/>
              </a:rPr>
              <a:t>, ale </a:t>
            </a:r>
            <a:r>
              <a:rPr lang="en-US" sz="1800" dirty="0" err="1">
                <a:solidFill>
                  <a:srgbClr val="1A1F2E"/>
                </a:solidFill>
                <a:latin typeface="Aptos"/>
              </a:rPr>
              <a:t>neodesílá</a:t>
            </a:r>
            <a:endParaRPr lang="en-US" sz="1800" dirty="0">
              <a:solidFill>
                <a:srgbClr val="000000"/>
              </a:solidFill>
              <a:latin typeface="Arial"/>
            </a:endParaRPr>
          </a:p>
          <a:p>
            <a:pPr lvl="2"/>
            <a:r>
              <a:rPr lang="en-US" sz="1800" dirty="0" err="1">
                <a:solidFill>
                  <a:srgbClr val="1A1F2E"/>
                </a:solidFill>
                <a:latin typeface="Aptos"/>
              </a:rPr>
              <a:t>podepíší</a:t>
            </a:r>
            <a:r>
              <a:rPr lang="en-US" sz="1800" dirty="0">
                <a:solidFill>
                  <a:srgbClr val="1A1F2E"/>
                </a:solidFill>
                <a:latin typeface="Aptos"/>
              </a:rPr>
              <a:t> se branch + exit </a:t>
            </a:r>
            <a:r>
              <a:rPr lang="cs-CZ" sz="1800" dirty="0">
                <a:solidFill>
                  <a:srgbClr val="1A1F2E"/>
                </a:solidFill>
                <a:latin typeface="Aptos"/>
              </a:rPr>
              <a:t>tx</a:t>
            </a:r>
            <a:endParaRPr lang="en-US" sz="1800" dirty="0">
              <a:solidFill>
                <a:srgbClr val="000000"/>
              </a:solidFill>
              <a:latin typeface="Arial"/>
            </a:endParaRPr>
          </a:p>
          <a:p>
            <a:pPr lvl="2"/>
            <a:r>
              <a:rPr lang="cs-CZ" sz="1800" dirty="0">
                <a:solidFill>
                  <a:srgbClr val="1A1F2E"/>
                </a:solidFill>
                <a:latin typeface="Aptos"/>
              </a:rPr>
              <a:t>uživatel publikuje </a:t>
            </a:r>
            <a:r>
              <a:rPr lang="en-US" sz="1800" dirty="0">
                <a:solidFill>
                  <a:srgbClr val="1A1F2E"/>
                </a:solidFill>
                <a:latin typeface="Aptos"/>
              </a:rPr>
              <a:t>L1 </a:t>
            </a:r>
            <a:r>
              <a:rPr lang="cs-CZ" sz="1800" dirty="0">
                <a:solidFill>
                  <a:srgbClr val="1A1F2E"/>
                </a:solidFill>
                <a:latin typeface="Aptos"/>
              </a:rPr>
              <a:t>tx</a:t>
            </a:r>
            <a:endParaRPr lang="en-US" sz="1800" dirty="0">
              <a:solidFill>
                <a:srgbClr val="000000"/>
              </a:solidFill>
              <a:latin typeface="Arial"/>
            </a:endParaRPr>
          </a:p>
          <a:p>
            <a:pPr lvl="1"/>
            <a:endParaRPr lang="cs-CZ" sz="2200" dirty="0"/>
          </a:p>
          <a:p>
            <a:r>
              <a:rPr lang="cs-CZ" sz="2400" dirty="0"/>
              <a:t>kooperativní platba</a:t>
            </a:r>
          </a:p>
          <a:p>
            <a:pPr lvl="1"/>
            <a:r>
              <a:rPr lang="cs-CZ" sz="2000" dirty="0"/>
              <a:t>společný podpis uživatele a SO</a:t>
            </a:r>
          </a:p>
          <a:p>
            <a:pPr lvl="1"/>
            <a:endParaRPr lang="cs-CZ" sz="2200" dirty="0"/>
          </a:p>
          <a:p>
            <a:r>
              <a:rPr lang="cs-CZ" sz="2400" dirty="0"/>
              <a:t>unilateral permissionless exit</a:t>
            </a:r>
            <a:endParaRPr lang="cs-CZ" sz="2200" dirty="0"/>
          </a:p>
          <a:p>
            <a:pPr lvl="1"/>
            <a:r>
              <a:rPr lang="cs-CZ" sz="2000" dirty="0">
                <a:solidFill>
                  <a:schemeClr val="bg1">
                    <a:lumMod val="50000"/>
                  </a:schemeClr>
                </a:solidFill>
              </a:rPr>
              <a:t>jednostranný útěk bez potřeby povolení </a:t>
            </a:r>
            <a:r>
              <a:rPr lang="en-US" sz="2000" dirty="0">
                <a:solidFill>
                  <a:schemeClr val="bg1">
                    <a:lumMod val="50000"/>
                  </a:schemeClr>
                </a:solidFill>
              </a:rPr>
              <a:t>/</a:t>
            </a:r>
            <a:r>
              <a:rPr lang="cs-CZ" sz="2000" dirty="0">
                <a:solidFill>
                  <a:schemeClr val="bg1">
                    <a:lumMod val="50000"/>
                  </a:schemeClr>
                </a:solidFill>
              </a:rPr>
              <a:t> spolupráce</a:t>
            </a:r>
          </a:p>
          <a:p>
            <a:pPr lvl="1"/>
            <a:r>
              <a:rPr lang="cs-CZ" sz="2000" dirty="0"/>
              <a:t>peněženka drží předem podepsané transakce</a:t>
            </a:r>
          </a:p>
          <a:p>
            <a:pPr lvl="2"/>
            <a:r>
              <a:rPr lang="cs-CZ" sz="1800" dirty="0"/>
              <a:t>cesta ve stromě k listu</a:t>
            </a:r>
          </a:p>
          <a:p>
            <a:pPr lvl="1"/>
            <a:r>
              <a:rPr lang="cs-CZ" sz="2000" dirty="0"/>
              <a:t>onchain publikace transakcí</a:t>
            </a:r>
          </a:p>
          <a:p>
            <a:pPr lvl="1"/>
            <a:r>
              <a:rPr lang="cs-CZ" sz="2000" dirty="0"/>
              <a:t>časové zámky</a:t>
            </a:r>
          </a:p>
        </p:txBody>
      </p:sp>
      <p:sp>
        <p:nvSpPr>
          <p:cNvPr id="3" name="Title 2">
            <a:extLst>
              <a:ext uri="{FF2B5EF4-FFF2-40B4-BE49-F238E27FC236}">
                <a16:creationId xmlns:a16="http://schemas.microsoft.com/office/drawing/2014/main" id="{A8293669-CC4A-2C4A-A415-9C334F85E7B9}"/>
              </a:ext>
            </a:extLst>
          </p:cNvPr>
          <p:cNvSpPr>
            <a:spLocks noGrp="1"/>
          </p:cNvSpPr>
          <p:nvPr>
            <p:ph type="title"/>
          </p:nvPr>
        </p:nvSpPr>
        <p:spPr/>
        <p:txBody>
          <a:bodyPr/>
          <a:lstStyle/>
          <a:p>
            <a:r>
              <a:rPr lang="cs-CZ" dirty="0"/>
              <a:t>Interoperabilita s onchain ₿</a:t>
            </a:r>
          </a:p>
        </p:txBody>
      </p:sp>
      <p:sp>
        <p:nvSpPr>
          <p:cNvPr id="4" name="TextBox 3">
            <a:extLst>
              <a:ext uri="{FF2B5EF4-FFF2-40B4-BE49-F238E27FC236}">
                <a16:creationId xmlns:a16="http://schemas.microsoft.com/office/drawing/2014/main" id="{BB052E9C-AC40-29D8-1640-DD91E28A243D}"/>
              </a:ext>
            </a:extLst>
          </p:cNvPr>
          <p:cNvSpPr txBox="1"/>
          <p:nvPr/>
        </p:nvSpPr>
        <p:spPr>
          <a:xfrm>
            <a:off x="7797224" y="869607"/>
            <a:ext cx="2412345" cy="400110"/>
          </a:xfrm>
          <a:prstGeom prst="rect">
            <a:avLst/>
          </a:prstGeom>
          <a:solidFill>
            <a:srgbClr val="ECF7FE"/>
          </a:solidFill>
          <a:ln w="25400">
            <a:solidFill>
              <a:schemeClr val="accent4">
                <a:lumMod val="60000"/>
                <a:lumOff val="40000"/>
              </a:schemeClr>
            </a:solidFill>
          </a:ln>
        </p:spPr>
        <p:txBody>
          <a:bodyPr wrap="square" lIns="216000" rIns="216000" rtlCol="0">
            <a:spAutoFit/>
          </a:bodyPr>
          <a:lstStyle/>
          <a:p>
            <a:r>
              <a:rPr lang="cs-CZ" sz="2000" i="1" dirty="0"/>
              <a:t>nejdřív jistota exitu</a:t>
            </a:r>
            <a:endParaRPr lang="en-US" sz="2000" i="1" dirty="0"/>
          </a:p>
        </p:txBody>
      </p:sp>
      <p:pic>
        <p:nvPicPr>
          <p:cNvPr id="5" name="Picture 4">
            <a:extLst>
              <a:ext uri="{FF2B5EF4-FFF2-40B4-BE49-F238E27FC236}">
                <a16:creationId xmlns:a16="http://schemas.microsoft.com/office/drawing/2014/main" id="{1E40A9A8-B792-4708-CBAD-BF4060037C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0210" y="3429000"/>
            <a:ext cx="5657918" cy="2945363"/>
          </a:xfrm>
          <a:prstGeom prst="rect">
            <a:avLst/>
          </a:prstGeom>
        </p:spPr>
      </p:pic>
      <p:sp>
        <p:nvSpPr>
          <p:cNvPr id="7" name="Freeform: Shape 6">
            <a:extLst>
              <a:ext uri="{FF2B5EF4-FFF2-40B4-BE49-F238E27FC236}">
                <a16:creationId xmlns:a16="http://schemas.microsoft.com/office/drawing/2014/main" id="{1F28AE01-1988-9A48-8CD5-628E5C25FFC8}"/>
              </a:ext>
            </a:extLst>
          </p:cNvPr>
          <p:cNvSpPr/>
          <p:nvPr/>
        </p:nvSpPr>
        <p:spPr>
          <a:xfrm>
            <a:off x="7320579" y="3571539"/>
            <a:ext cx="4733365" cy="1801906"/>
          </a:xfrm>
          <a:custGeom>
            <a:avLst/>
            <a:gdLst>
              <a:gd name="csX0" fmla="*/ 2479637 w 4733365"/>
              <a:gd name="csY0" fmla="*/ 629322 h 1801906"/>
              <a:gd name="csX1" fmla="*/ 3248809 w 4733365"/>
              <a:gd name="csY1" fmla="*/ 640080 h 1801906"/>
              <a:gd name="csX2" fmla="*/ 3716767 w 4733365"/>
              <a:gd name="csY2" fmla="*/ 656216 h 1801906"/>
              <a:gd name="csX3" fmla="*/ 3948056 w 4733365"/>
              <a:gd name="csY3" fmla="*/ 661595 h 1801906"/>
              <a:gd name="csX4" fmla="*/ 4200861 w 4733365"/>
              <a:gd name="csY4" fmla="*/ 656216 h 1801906"/>
              <a:gd name="csX5" fmla="*/ 4254649 w 4733365"/>
              <a:gd name="csY5" fmla="*/ 645459 h 1801906"/>
              <a:gd name="csX6" fmla="*/ 4324574 w 4733365"/>
              <a:gd name="csY6" fmla="*/ 634701 h 1801906"/>
              <a:gd name="csX7" fmla="*/ 4405256 w 4733365"/>
              <a:gd name="csY7" fmla="*/ 629322 h 1801906"/>
              <a:gd name="csX8" fmla="*/ 4615030 w 4733365"/>
              <a:gd name="csY8" fmla="*/ 618565 h 1801906"/>
              <a:gd name="csX9" fmla="*/ 4658061 w 4733365"/>
              <a:gd name="csY9" fmla="*/ 575534 h 1801906"/>
              <a:gd name="csX10" fmla="*/ 4674197 w 4733365"/>
              <a:gd name="csY10" fmla="*/ 564776 h 1801906"/>
              <a:gd name="csX11" fmla="*/ 4701092 w 4733365"/>
              <a:gd name="csY11" fmla="*/ 532503 h 1801906"/>
              <a:gd name="csX12" fmla="*/ 4711849 w 4733365"/>
              <a:gd name="csY12" fmla="*/ 494852 h 1801906"/>
              <a:gd name="csX13" fmla="*/ 4717228 w 4733365"/>
              <a:gd name="csY13" fmla="*/ 478715 h 1801906"/>
              <a:gd name="csX14" fmla="*/ 4722607 w 4733365"/>
              <a:gd name="csY14" fmla="*/ 435685 h 1801906"/>
              <a:gd name="csX15" fmla="*/ 4727986 w 4733365"/>
              <a:gd name="csY15" fmla="*/ 414169 h 1801906"/>
              <a:gd name="csX16" fmla="*/ 4733365 w 4733365"/>
              <a:gd name="csY16" fmla="*/ 376517 h 1801906"/>
              <a:gd name="csX17" fmla="*/ 4722607 w 4733365"/>
              <a:gd name="csY17" fmla="*/ 236668 h 1801906"/>
              <a:gd name="csX18" fmla="*/ 4706470 w 4733365"/>
              <a:gd name="csY18" fmla="*/ 204395 h 1801906"/>
              <a:gd name="csX19" fmla="*/ 4668819 w 4733365"/>
              <a:gd name="csY19" fmla="*/ 150607 h 1801906"/>
              <a:gd name="csX20" fmla="*/ 4658061 w 4733365"/>
              <a:gd name="csY20" fmla="*/ 129092 h 1801906"/>
              <a:gd name="csX21" fmla="*/ 4647303 w 4733365"/>
              <a:gd name="csY21" fmla="*/ 112955 h 1801906"/>
              <a:gd name="csX22" fmla="*/ 4631167 w 4733365"/>
              <a:gd name="csY22" fmla="*/ 86061 h 1801906"/>
              <a:gd name="csX23" fmla="*/ 4593515 w 4733365"/>
              <a:gd name="csY23" fmla="*/ 59167 h 1801906"/>
              <a:gd name="csX24" fmla="*/ 4577379 w 4733365"/>
              <a:gd name="csY24" fmla="*/ 43030 h 1801906"/>
              <a:gd name="csX25" fmla="*/ 4518212 w 4733365"/>
              <a:gd name="csY25" fmla="*/ 26894 h 1801906"/>
              <a:gd name="csX26" fmla="*/ 4464423 w 4733365"/>
              <a:gd name="csY26" fmla="*/ 16136 h 1801906"/>
              <a:gd name="csX27" fmla="*/ 4437529 w 4733365"/>
              <a:gd name="csY27" fmla="*/ 10757 h 1801906"/>
              <a:gd name="csX28" fmla="*/ 4416014 w 4733365"/>
              <a:gd name="csY28" fmla="*/ 5379 h 1801906"/>
              <a:gd name="csX29" fmla="*/ 4346089 w 4733365"/>
              <a:gd name="csY29" fmla="*/ 0 h 1801906"/>
              <a:gd name="csX30" fmla="*/ 3593054 w 4733365"/>
              <a:gd name="csY30" fmla="*/ 5379 h 1801906"/>
              <a:gd name="csX31" fmla="*/ 3474720 w 4733365"/>
              <a:gd name="csY31" fmla="*/ 10757 h 1801906"/>
              <a:gd name="csX32" fmla="*/ 3270325 w 4733365"/>
              <a:gd name="csY32" fmla="*/ 21515 h 1801906"/>
              <a:gd name="csX33" fmla="*/ 3200400 w 4733365"/>
              <a:gd name="csY33" fmla="*/ 26894 h 1801906"/>
              <a:gd name="csX34" fmla="*/ 2764715 w 4733365"/>
              <a:gd name="csY34" fmla="*/ 32273 h 1801906"/>
              <a:gd name="csX35" fmla="*/ 2700169 w 4733365"/>
              <a:gd name="csY35" fmla="*/ 37652 h 1801906"/>
              <a:gd name="csX36" fmla="*/ 2614108 w 4733365"/>
              <a:gd name="csY36" fmla="*/ 43030 h 1801906"/>
              <a:gd name="csX37" fmla="*/ 2533426 w 4733365"/>
              <a:gd name="csY37" fmla="*/ 53788 h 1801906"/>
              <a:gd name="csX38" fmla="*/ 2377440 w 4733365"/>
              <a:gd name="csY38" fmla="*/ 59167 h 1801906"/>
              <a:gd name="csX39" fmla="*/ 2302136 w 4733365"/>
              <a:gd name="csY39" fmla="*/ 64546 h 1801906"/>
              <a:gd name="csX40" fmla="*/ 2264485 w 4733365"/>
              <a:gd name="csY40" fmla="*/ 75303 h 1801906"/>
              <a:gd name="csX41" fmla="*/ 2226833 w 4733365"/>
              <a:gd name="csY41" fmla="*/ 80682 h 1801906"/>
              <a:gd name="csX42" fmla="*/ 2199939 w 4733365"/>
              <a:gd name="csY42" fmla="*/ 91440 h 1801906"/>
              <a:gd name="csX43" fmla="*/ 2119256 w 4733365"/>
              <a:gd name="csY43" fmla="*/ 107576 h 1801906"/>
              <a:gd name="csX44" fmla="*/ 2027816 w 4733365"/>
              <a:gd name="csY44" fmla="*/ 123713 h 1801906"/>
              <a:gd name="csX45" fmla="*/ 1974028 w 4733365"/>
              <a:gd name="csY45" fmla="*/ 134470 h 1801906"/>
              <a:gd name="csX46" fmla="*/ 1909482 w 4733365"/>
              <a:gd name="csY46" fmla="*/ 145228 h 1801906"/>
              <a:gd name="csX47" fmla="*/ 1871830 w 4733365"/>
              <a:gd name="csY47" fmla="*/ 150607 h 1801906"/>
              <a:gd name="csX48" fmla="*/ 1785769 w 4733365"/>
              <a:gd name="csY48" fmla="*/ 172122 h 1801906"/>
              <a:gd name="csX49" fmla="*/ 1753496 w 4733365"/>
              <a:gd name="csY49" fmla="*/ 177501 h 1801906"/>
              <a:gd name="csX50" fmla="*/ 1721223 w 4733365"/>
              <a:gd name="csY50" fmla="*/ 188259 h 1801906"/>
              <a:gd name="csX51" fmla="*/ 1651299 w 4733365"/>
              <a:gd name="csY51" fmla="*/ 204395 h 1801906"/>
              <a:gd name="csX52" fmla="*/ 1624405 w 4733365"/>
              <a:gd name="csY52" fmla="*/ 215153 h 1801906"/>
              <a:gd name="csX53" fmla="*/ 1597510 w 4733365"/>
              <a:gd name="csY53" fmla="*/ 220532 h 1801906"/>
              <a:gd name="csX54" fmla="*/ 1549101 w 4733365"/>
              <a:gd name="csY54" fmla="*/ 236668 h 1801906"/>
              <a:gd name="csX55" fmla="*/ 1484555 w 4733365"/>
              <a:gd name="csY55" fmla="*/ 247426 h 1801906"/>
              <a:gd name="csX56" fmla="*/ 1425388 w 4733365"/>
              <a:gd name="csY56" fmla="*/ 263562 h 1801906"/>
              <a:gd name="csX57" fmla="*/ 1344706 w 4733365"/>
              <a:gd name="csY57" fmla="*/ 285077 h 1801906"/>
              <a:gd name="csX58" fmla="*/ 1307054 w 4733365"/>
              <a:gd name="csY58" fmla="*/ 301214 h 1801906"/>
              <a:gd name="csX59" fmla="*/ 1220993 w 4733365"/>
              <a:gd name="csY59" fmla="*/ 322729 h 1801906"/>
              <a:gd name="csX60" fmla="*/ 1167205 w 4733365"/>
              <a:gd name="csY60" fmla="*/ 338866 h 1801906"/>
              <a:gd name="csX61" fmla="*/ 1124174 w 4733365"/>
              <a:gd name="csY61" fmla="*/ 355002 h 1801906"/>
              <a:gd name="csX62" fmla="*/ 1081143 w 4733365"/>
              <a:gd name="csY62" fmla="*/ 365760 h 1801906"/>
              <a:gd name="csX63" fmla="*/ 1054249 w 4733365"/>
              <a:gd name="csY63" fmla="*/ 376517 h 1801906"/>
              <a:gd name="csX64" fmla="*/ 973567 w 4733365"/>
              <a:gd name="csY64" fmla="*/ 403412 h 1801906"/>
              <a:gd name="csX65" fmla="*/ 941294 w 4733365"/>
              <a:gd name="csY65" fmla="*/ 419548 h 1801906"/>
              <a:gd name="csX66" fmla="*/ 903642 w 4733365"/>
              <a:gd name="csY66" fmla="*/ 430306 h 1801906"/>
              <a:gd name="csX67" fmla="*/ 855233 w 4733365"/>
              <a:gd name="csY67" fmla="*/ 451821 h 1801906"/>
              <a:gd name="csX68" fmla="*/ 812202 w 4733365"/>
              <a:gd name="csY68" fmla="*/ 467957 h 1801906"/>
              <a:gd name="csX69" fmla="*/ 753035 w 4733365"/>
              <a:gd name="csY69" fmla="*/ 494852 h 1801906"/>
              <a:gd name="csX70" fmla="*/ 704626 w 4733365"/>
              <a:gd name="csY70" fmla="*/ 510988 h 1801906"/>
              <a:gd name="csX71" fmla="*/ 650837 w 4733365"/>
              <a:gd name="csY71" fmla="*/ 532503 h 1801906"/>
              <a:gd name="csX72" fmla="*/ 613186 w 4733365"/>
              <a:gd name="csY72" fmla="*/ 543261 h 1801906"/>
              <a:gd name="csX73" fmla="*/ 564776 w 4733365"/>
              <a:gd name="csY73" fmla="*/ 564776 h 1801906"/>
              <a:gd name="csX74" fmla="*/ 505609 w 4733365"/>
              <a:gd name="csY74" fmla="*/ 607807 h 1801906"/>
              <a:gd name="csX75" fmla="*/ 441063 w 4733365"/>
              <a:gd name="csY75" fmla="*/ 650837 h 1801906"/>
              <a:gd name="csX76" fmla="*/ 424927 w 4733365"/>
              <a:gd name="csY76" fmla="*/ 666974 h 1801906"/>
              <a:gd name="csX77" fmla="*/ 381896 w 4733365"/>
              <a:gd name="csY77" fmla="*/ 693868 h 1801906"/>
              <a:gd name="csX78" fmla="*/ 338866 w 4733365"/>
              <a:gd name="csY78" fmla="*/ 731520 h 1801906"/>
              <a:gd name="csX79" fmla="*/ 306593 w 4733365"/>
              <a:gd name="csY79" fmla="*/ 753035 h 1801906"/>
              <a:gd name="csX80" fmla="*/ 290456 w 4733365"/>
              <a:gd name="csY80" fmla="*/ 774550 h 1801906"/>
              <a:gd name="csX81" fmla="*/ 268941 w 4733365"/>
              <a:gd name="csY81" fmla="*/ 790687 h 1801906"/>
              <a:gd name="csX82" fmla="*/ 242047 w 4733365"/>
              <a:gd name="csY82" fmla="*/ 828339 h 1801906"/>
              <a:gd name="csX83" fmla="*/ 220532 w 4733365"/>
              <a:gd name="csY83" fmla="*/ 849854 h 1801906"/>
              <a:gd name="csX84" fmla="*/ 209774 w 4733365"/>
              <a:gd name="csY84" fmla="*/ 865990 h 1801906"/>
              <a:gd name="csX85" fmla="*/ 166743 w 4733365"/>
              <a:gd name="csY85" fmla="*/ 914400 h 1801906"/>
              <a:gd name="csX86" fmla="*/ 150607 w 4733365"/>
              <a:gd name="csY86" fmla="*/ 941294 h 1801906"/>
              <a:gd name="csX87" fmla="*/ 129092 w 4733365"/>
              <a:gd name="csY87" fmla="*/ 973567 h 1801906"/>
              <a:gd name="csX88" fmla="*/ 118334 w 4733365"/>
              <a:gd name="csY88" fmla="*/ 1000461 h 1801906"/>
              <a:gd name="csX89" fmla="*/ 96819 w 4733365"/>
              <a:gd name="csY89" fmla="*/ 1021976 h 1801906"/>
              <a:gd name="csX90" fmla="*/ 91440 w 4733365"/>
              <a:gd name="csY90" fmla="*/ 1038113 h 1801906"/>
              <a:gd name="csX91" fmla="*/ 69925 w 4733365"/>
              <a:gd name="csY91" fmla="*/ 1070386 h 1801906"/>
              <a:gd name="csX92" fmla="*/ 43030 w 4733365"/>
              <a:gd name="csY92" fmla="*/ 1102659 h 1801906"/>
              <a:gd name="csX93" fmla="*/ 37652 w 4733365"/>
              <a:gd name="csY93" fmla="*/ 1118795 h 1801906"/>
              <a:gd name="csX94" fmla="*/ 26894 w 4733365"/>
              <a:gd name="csY94" fmla="*/ 1177962 h 1801906"/>
              <a:gd name="csX95" fmla="*/ 21515 w 4733365"/>
              <a:gd name="csY95" fmla="*/ 1264023 h 1801906"/>
              <a:gd name="csX96" fmla="*/ 16136 w 4733365"/>
              <a:gd name="csY96" fmla="*/ 1307054 h 1801906"/>
              <a:gd name="csX97" fmla="*/ 5379 w 4733365"/>
              <a:gd name="csY97" fmla="*/ 1371600 h 1801906"/>
              <a:gd name="csX98" fmla="*/ 0 w 4733365"/>
              <a:gd name="csY98" fmla="*/ 1446903 h 1801906"/>
              <a:gd name="csX99" fmla="*/ 10757 w 4733365"/>
              <a:gd name="csY99" fmla="*/ 1608268 h 1801906"/>
              <a:gd name="csX100" fmla="*/ 21515 w 4733365"/>
              <a:gd name="csY100" fmla="*/ 1662056 h 1801906"/>
              <a:gd name="csX101" fmla="*/ 59167 w 4733365"/>
              <a:gd name="csY101" fmla="*/ 1705087 h 1801906"/>
              <a:gd name="csX102" fmla="*/ 96819 w 4733365"/>
              <a:gd name="csY102" fmla="*/ 1748117 h 1801906"/>
              <a:gd name="csX103" fmla="*/ 118334 w 4733365"/>
              <a:gd name="csY103" fmla="*/ 1753496 h 1801906"/>
              <a:gd name="csX104" fmla="*/ 134470 w 4733365"/>
              <a:gd name="csY104" fmla="*/ 1758875 h 1801906"/>
              <a:gd name="csX105" fmla="*/ 150607 w 4733365"/>
              <a:gd name="csY105" fmla="*/ 1769633 h 1801906"/>
              <a:gd name="csX106" fmla="*/ 188259 w 4733365"/>
              <a:gd name="csY106" fmla="*/ 1780390 h 1801906"/>
              <a:gd name="csX107" fmla="*/ 215153 w 4733365"/>
              <a:gd name="csY107" fmla="*/ 1791148 h 1801906"/>
              <a:gd name="csX108" fmla="*/ 285077 w 4733365"/>
              <a:gd name="csY108" fmla="*/ 1801906 h 1801906"/>
              <a:gd name="csX109" fmla="*/ 424927 w 4733365"/>
              <a:gd name="csY109" fmla="*/ 1791148 h 1801906"/>
              <a:gd name="csX110" fmla="*/ 500230 w 4733365"/>
              <a:gd name="csY110" fmla="*/ 1780390 h 1801906"/>
              <a:gd name="csX111" fmla="*/ 548640 w 4733365"/>
              <a:gd name="csY111" fmla="*/ 1775012 h 1801906"/>
              <a:gd name="csX112" fmla="*/ 677732 w 4733365"/>
              <a:gd name="csY112" fmla="*/ 1764254 h 1801906"/>
              <a:gd name="csX113" fmla="*/ 710005 w 4733365"/>
              <a:gd name="csY113" fmla="*/ 1758875 h 1801906"/>
              <a:gd name="csX114" fmla="*/ 785308 w 4733365"/>
              <a:gd name="csY114" fmla="*/ 1748117 h 1801906"/>
              <a:gd name="csX115" fmla="*/ 812202 w 4733365"/>
              <a:gd name="csY115" fmla="*/ 1742739 h 1801906"/>
              <a:gd name="csX116" fmla="*/ 833717 w 4733365"/>
              <a:gd name="csY116" fmla="*/ 1731981 h 1801906"/>
              <a:gd name="csX117" fmla="*/ 909021 w 4733365"/>
              <a:gd name="csY117" fmla="*/ 1715845 h 1801906"/>
              <a:gd name="csX118" fmla="*/ 1011219 w 4733365"/>
              <a:gd name="csY118" fmla="*/ 1683572 h 1801906"/>
              <a:gd name="csX119" fmla="*/ 1054249 w 4733365"/>
              <a:gd name="csY119" fmla="*/ 1672814 h 1801906"/>
              <a:gd name="csX120" fmla="*/ 1097280 w 4733365"/>
              <a:gd name="csY120" fmla="*/ 1656677 h 1801906"/>
              <a:gd name="csX121" fmla="*/ 1140310 w 4733365"/>
              <a:gd name="csY121" fmla="*/ 1645920 h 1801906"/>
              <a:gd name="csX122" fmla="*/ 1237129 w 4733365"/>
              <a:gd name="csY122" fmla="*/ 1602889 h 1801906"/>
              <a:gd name="csX123" fmla="*/ 1285539 w 4733365"/>
              <a:gd name="csY123" fmla="*/ 1586753 h 1801906"/>
              <a:gd name="csX124" fmla="*/ 1317812 w 4733365"/>
              <a:gd name="csY124" fmla="*/ 1570616 h 1801906"/>
              <a:gd name="csX125" fmla="*/ 1371600 w 4733365"/>
              <a:gd name="csY125" fmla="*/ 1549101 h 1801906"/>
              <a:gd name="csX126" fmla="*/ 1393115 w 4733365"/>
              <a:gd name="csY126" fmla="*/ 1532965 h 1801906"/>
              <a:gd name="csX127" fmla="*/ 1430767 w 4733365"/>
              <a:gd name="csY127" fmla="*/ 1516828 h 1801906"/>
              <a:gd name="csX128" fmla="*/ 1479176 w 4733365"/>
              <a:gd name="csY128" fmla="*/ 1484555 h 1801906"/>
              <a:gd name="csX129" fmla="*/ 1506070 w 4733365"/>
              <a:gd name="csY129" fmla="*/ 1473797 h 1801906"/>
              <a:gd name="csX130" fmla="*/ 1592132 w 4733365"/>
              <a:gd name="csY130" fmla="*/ 1409252 h 1801906"/>
              <a:gd name="csX131" fmla="*/ 1619026 w 4733365"/>
              <a:gd name="csY131" fmla="*/ 1398494 h 1801906"/>
              <a:gd name="csX132" fmla="*/ 1640541 w 4733365"/>
              <a:gd name="csY132" fmla="*/ 1376979 h 1801906"/>
              <a:gd name="csX133" fmla="*/ 1699708 w 4733365"/>
              <a:gd name="csY133" fmla="*/ 1339327 h 1801906"/>
              <a:gd name="csX134" fmla="*/ 1764254 w 4733365"/>
              <a:gd name="csY134" fmla="*/ 1290917 h 1801906"/>
              <a:gd name="csX135" fmla="*/ 1801906 w 4733365"/>
              <a:gd name="csY135" fmla="*/ 1264023 h 1801906"/>
              <a:gd name="csX136" fmla="*/ 1823421 w 4733365"/>
              <a:gd name="csY136" fmla="*/ 1247887 h 1801906"/>
              <a:gd name="csX137" fmla="*/ 1855694 w 4733365"/>
              <a:gd name="csY137" fmla="*/ 1226372 h 1801906"/>
              <a:gd name="csX138" fmla="*/ 1909482 w 4733365"/>
              <a:gd name="csY138" fmla="*/ 1183341 h 1801906"/>
              <a:gd name="csX139" fmla="*/ 1963270 w 4733365"/>
              <a:gd name="csY139" fmla="*/ 1145689 h 1801906"/>
              <a:gd name="csX140" fmla="*/ 2006301 w 4733365"/>
              <a:gd name="csY140" fmla="*/ 1102659 h 1801906"/>
              <a:gd name="csX141" fmla="*/ 2027816 w 4733365"/>
              <a:gd name="csY141" fmla="*/ 1086522 h 1801906"/>
              <a:gd name="csX142" fmla="*/ 2043953 w 4733365"/>
              <a:gd name="csY142" fmla="*/ 1070386 h 1801906"/>
              <a:gd name="csX143" fmla="*/ 2054710 w 4733365"/>
              <a:gd name="csY143" fmla="*/ 1054249 h 1801906"/>
              <a:gd name="csX144" fmla="*/ 2097741 w 4733365"/>
              <a:gd name="csY144" fmla="*/ 1027355 h 1801906"/>
              <a:gd name="csX145" fmla="*/ 2124635 w 4733365"/>
              <a:gd name="csY145" fmla="*/ 995082 h 1801906"/>
              <a:gd name="csX146" fmla="*/ 2140772 w 4733365"/>
              <a:gd name="csY146" fmla="*/ 989703 h 1801906"/>
              <a:gd name="csX147" fmla="*/ 2173045 w 4733365"/>
              <a:gd name="csY147" fmla="*/ 962809 h 1801906"/>
              <a:gd name="csX148" fmla="*/ 2178423 w 4733365"/>
              <a:gd name="csY148" fmla="*/ 946673 h 1801906"/>
              <a:gd name="csX149" fmla="*/ 2199939 w 4733365"/>
              <a:gd name="csY149" fmla="*/ 930536 h 1801906"/>
              <a:gd name="csX150" fmla="*/ 2221454 w 4733365"/>
              <a:gd name="csY150" fmla="*/ 903642 h 1801906"/>
              <a:gd name="csX151" fmla="*/ 2237590 w 4733365"/>
              <a:gd name="csY151" fmla="*/ 887506 h 1801906"/>
              <a:gd name="csX152" fmla="*/ 2291379 w 4733365"/>
              <a:gd name="csY152" fmla="*/ 822960 h 1801906"/>
              <a:gd name="csX153" fmla="*/ 2291379 w 4733365"/>
              <a:gd name="csY153" fmla="*/ 822960 h 1801906"/>
              <a:gd name="csX154" fmla="*/ 2307515 w 4733365"/>
              <a:gd name="csY154" fmla="*/ 796066 h 1801906"/>
              <a:gd name="csX155" fmla="*/ 2345167 w 4733365"/>
              <a:gd name="csY155" fmla="*/ 763793 h 1801906"/>
              <a:gd name="csX156" fmla="*/ 2388197 w 4733365"/>
              <a:gd name="csY156" fmla="*/ 704626 h 1801906"/>
              <a:gd name="csX157" fmla="*/ 2415092 w 4733365"/>
              <a:gd name="csY157" fmla="*/ 693868 h 1801906"/>
              <a:gd name="csX158" fmla="*/ 2447365 w 4733365"/>
              <a:gd name="csY158" fmla="*/ 661595 h 1801906"/>
              <a:gd name="csX159" fmla="*/ 2479637 w 4733365"/>
              <a:gd name="csY159" fmla="*/ 629322 h 18019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Lst>
            <a:rect l="l" t="t" r="r" b="b"/>
            <a:pathLst>
              <a:path w="4733365" h="1801906">
                <a:moveTo>
                  <a:pt x="2479637" y="629322"/>
                </a:moveTo>
                <a:lnTo>
                  <a:pt x="3248809" y="640080"/>
                </a:lnTo>
                <a:cubicBezTo>
                  <a:pt x="4074083" y="659886"/>
                  <a:pt x="3275497" y="643425"/>
                  <a:pt x="3716767" y="656216"/>
                </a:cubicBezTo>
                <a:lnTo>
                  <a:pt x="3948056" y="661595"/>
                </a:lnTo>
                <a:cubicBezTo>
                  <a:pt x="4032324" y="659802"/>
                  <a:pt x="4116690" y="660646"/>
                  <a:pt x="4200861" y="656216"/>
                </a:cubicBezTo>
                <a:cubicBezTo>
                  <a:pt x="4219120" y="655255"/>
                  <a:pt x="4236577" y="648239"/>
                  <a:pt x="4254649" y="645459"/>
                </a:cubicBezTo>
                <a:cubicBezTo>
                  <a:pt x="4277957" y="641873"/>
                  <a:pt x="4301126" y="637213"/>
                  <a:pt x="4324574" y="634701"/>
                </a:cubicBezTo>
                <a:cubicBezTo>
                  <a:pt x="4351374" y="631829"/>
                  <a:pt x="4378344" y="630817"/>
                  <a:pt x="4405256" y="629322"/>
                </a:cubicBezTo>
                <a:lnTo>
                  <a:pt x="4615030" y="618565"/>
                </a:lnTo>
                <a:cubicBezTo>
                  <a:pt x="4698061" y="552140"/>
                  <a:pt x="4596670" y="636927"/>
                  <a:pt x="4658061" y="575534"/>
                </a:cubicBezTo>
                <a:cubicBezTo>
                  <a:pt x="4662632" y="570963"/>
                  <a:pt x="4669231" y="568914"/>
                  <a:pt x="4674197" y="564776"/>
                </a:cubicBezTo>
                <a:cubicBezTo>
                  <a:pt x="4689730" y="551832"/>
                  <a:pt x="4690513" y="548372"/>
                  <a:pt x="4701092" y="532503"/>
                </a:cubicBezTo>
                <a:cubicBezTo>
                  <a:pt x="4713991" y="493800"/>
                  <a:pt x="4698336" y="542147"/>
                  <a:pt x="4711849" y="494852"/>
                </a:cubicBezTo>
                <a:cubicBezTo>
                  <a:pt x="4713407" y="489400"/>
                  <a:pt x="4715435" y="484094"/>
                  <a:pt x="4717228" y="478715"/>
                </a:cubicBezTo>
                <a:cubicBezTo>
                  <a:pt x="4719021" y="464372"/>
                  <a:pt x="4720231" y="449943"/>
                  <a:pt x="4722607" y="435685"/>
                </a:cubicBezTo>
                <a:cubicBezTo>
                  <a:pt x="4723822" y="428393"/>
                  <a:pt x="4726664" y="421442"/>
                  <a:pt x="4727986" y="414169"/>
                </a:cubicBezTo>
                <a:cubicBezTo>
                  <a:pt x="4730254" y="401695"/>
                  <a:pt x="4731572" y="389068"/>
                  <a:pt x="4733365" y="376517"/>
                </a:cubicBezTo>
                <a:cubicBezTo>
                  <a:pt x="4729779" y="329901"/>
                  <a:pt x="4727418" y="283174"/>
                  <a:pt x="4722607" y="236668"/>
                </a:cubicBezTo>
                <a:cubicBezTo>
                  <a:pt x="4721010" y="221228"/>
                  <a:pt x="4713730" y="217463"/>
                  <a:pt x="4706470" y="204395"/>
                </a:cubicBezTo>
                <a:cubicBezTo>
                  <a:pt x="4651515" y="105474"/>
                  <a:pt x="4727749" y="229179"/>
                  <a:pt x="4668819" y="150607"/>
                </a:cubicBezTo>
                <a:cubicBezTo>
                  <a:pt x="4664008" y="144192"/>
                  <a:pt x="4662039" y="136054"/>
                  <a:pt x="4658061" y="129092"/>
                </a:cubicBezTo>
                <a:cubicBezTo>
                  <a:pt x="4654854" y="123479"/>
                  <a:pt x="4650729" y="118437"/>
                  <a:pt x="4647303" y="112955"/>
                </a:cubicBezTo>
                <a:cubicBezTo>
                  <a:pt x="4641762" y="104090"/>
                  <a:pt x="4638051" y="93929"/>
                  <a:pt x="4631167" y="86061"/>
                </a:cubicBezTo>
                <a:cubicBezTo>
                  <a:pt x="4620733" y="74137"/>
                  <a:pt x="4605390" y="69063"/>
                  <a:pt x="4593515" y="59167"/>
                </a:cubicBezTo>
                <a:cubicBezTo>
                  <a:pt x="4587671" y="54297"/>
                  <a:pt x="4584029" y="46724"/>
                  <a:pt x="4577379" y="43030"/>
                </a:cubicBezTo>
                <a:cubicBezTo>
                  <a:pt x="4558500" y="32542"/>
                  <a:pt x="4538434" y="31950"/>
                  <a:pt x="4518212" y="26894"/>
                </a:cubicBezTo>
                <a:cubicBezTo>
                  <a:pt x="4456357" y="11430"/>
                  <a:pt x="4583021" y="35903"/>
                  <a:pt x="4464423" y="16136"/>
                </a:cubicBezTo>
                <a:cubicBezTo>
                  <a:pt x="4455405" y="14633"/>
                  <a:pt x="4446454" y="12740"/>
                  <a:pt x="4437529" y="10757"/>
                </a:cubicBezTo>
                <a:cubicBezTo>
                  <a:pt x="4430313" y="9153"/>
                  <a:pt x="4423356" y="6243"/>
                  <a:pt x="4416014" y="5379"/>
                </a:cubicBezTo>
                <a:cubicBezTo>
                  <a:pt x="4392797" y="2648"/>
                  <a:pt x="4369397" y="1793"/>
                  <a:pt x="4346089" y="0"/>
                </a:cubicBezTo>
                <a:lnTo>
                  <a:pt x="3593054" y="5379"/>
                </a:lnTo>
                <a:cubicBezTo>
                  <a:pt x="3553572" y="5866"/>
                  <a:pt x="3514161" y="8879"/>
                  <a:pt x="3474720" y="10757"/>
                </a:cubicBezTo>
                <a:lnTo>
                  <a:pt x="3270325" y="21515"/>
                </a:lnTo>
                <a:cubicBezTo>
                  <a:pt x="3246996" y="23020"/>
                  <a:pt x="3223772" y="26397"/>
                  <a:pt x="3200400" y="26894"/>
                </a:cubicBezTo>
                <a:lnTo>
                  <a:pt x="2764715" y="32273"/>
                </a:lnTo>
                <a:lnTo>
                  <a:pt x="2700169" y="37652"/>
                </a:lnTo>
                <a:cubicBezTo>
                  <a:pt x="2671499" y="39700"/>
                  <a:pt x="2642743" y="40540"/>
                  <a:pt x="2614108" y="43030"/>
                </a:cubicBezTo>
                <a:cubicBezTo>
                  <a:pt x="2579029" y="46080"/>
                  <a:pt x="2569787" y="51822"/>
                  <a:pt x="2533426" y="53788"/>
                </a:cubicBezTo>
                <a:cubicBezTo>
                  <a:pt x="2481476" y="56596"/>
                  <a:pt x="2429435" y="57374"/>
                  <a:pt x="2377440" y="59167"/>
                </a:cubicBezTo>
                <a:cubicBezTo>
                  <a:pt x="2352339" y="60960"/>
                  <a:pt x="2327048" y="60987"/>
                  <a:pt x="2302136" y="64546"/>
                </a:cubicBezTo>
                <a:cubicBezTo>
                  <a:pt x="2289215" y="66392"/>
                  <a:pt x="2277248" y="72568"/>
                  <a:pt x="2264485" y="75303"/>
                </a:cubicBezTo>
                <a:cubicBezTo>
                  <a:pt x="2252088" y="77959"/>
                  <a:pt x="2239384" y="78889"/>
                  <a:pt x="2226833" y="80682"/>
                </a:cubicBezTo>
                <a:cubicBezTo>
                  <a:pt x="2217868" y="84268"/>
                  <a:pt x="2209167" y="88601"/>
                  <a:pt x="2199939" y="91440"/>
                </a:cubicBezTo>
                <a:cubicBezTo>
                  <a:pt x="2163979" y="102504"/>
                  <a:pt x="2154934" y="102479"/>
                  <a:pt x="2119256" y="107576"/>
                </a:cubicBezTo>
                <a:cubicBezTo>
                  <a:pt x="2056755" y="125434"/>
                  <a:pt x="2104980" y="114067"/>
                  <a:pt x="2027816" y="123713"/>
                </a:cubicBezTo>
                <a:cubicBezTo>
                  <a:pt x="1967298" y="131278"/>
                  <a:pt x="2020326" y="125789"/>
                  <a:pt x="1974028" y="134470"/>
                </a:cubicBezTo>
                <a:cubicBezTo>
                  <a:pt x="1952589" y="138490"/>
                  <a:pt x="1931075" y="142143"/>
                  <a:pt x="1909482" y="145228"/>
                </a:cubicBezTo>
                <a:cubicBezTo>
                  <a:pt x="1896931" y="147021"/>
                  <a:pt x="1884291" y="148270"/>
                  <a:pt x="1871830" y="150607"/>
                </a:cubicBezTo>
                <a:cubicBezTo>
                  <a:pt x="1773652" y="169016"/>
                  <a:pt x="1868554" y="153019"/>
                  <a:pt x="1785769" y="172122"/>
                </a:cubicBezTo>
                <a:cubicBezTo>
                  <a:pt x="1775142" y="174574"/>
                  <a:pt x="1764076" y="174856"/>
                  <a:pt x="1753496" y="177501"/>
                </a:cubicBezTo>
                <a:cubicBezTo>
                  <a:pt x="1742495" y="180251"/>
                  <a:pt x="1732224" y="185509"/>
                  <a:pt x="1721223" y="188259"/>
                </a:cubicBezTo>
                <a:cubicBezTo>
                  <a:pt x="1653907" y="205088"/>
                  <a:pt x="1725968" y="179504"/>
                  <a:pt x="1651299" y="204395"/>
                </a:cubicBezTo>
                <a:cubicBezTo>
                  <a:pt x="1642139" y="207448"/>
                  <a:pt x="1633653" y="212379"/>
                  <a:pt x="1624405" y="215153"/>
                </a:cubicBezTo>
                <a:cubicBezTo>
                  <a:pt x="1615648" y="217780"/>
                  <a:pt x="1606301" y="218020"/>
                  <a:pt x="1597510" y="220532"/>
                </a:cubicBezTo>
                <a:cubicBezTo>
                  <a:pt x="1581155" y="225205"/>
                  <a:pt x="1565648" y="232728"/>
                  <a:pt x="1549101" y="236668"/>
                </a:cubicBezTo>
                <a:cubicBezTo>
                  <a:pt x="1527882" y="241720"/>
                  <a:pt x="1505716" y="242136"/>
                  <a:pt x="1484555" y="247426"/>
                </a:cubicBezTo>
                <a:cubicBezTo>
                  <a:pt x="1421396" y="263217"/>
                  <a:pt x="1521320" y="237981"/>
                  <a:pt x="1425388" y="263562"/>
                </a:cubicBezTo>
                <a:cubicBezTo>
                  <a:pt x="1405831" y="268777"/>
                  <a:pt x="1364672" y="277946"/>
                  <a:pt x="1344706" y="285077"/>
                </a:cubicBezTo>
                <a:cubicBezTo>
                  <a:pt x="1331847" y="289670"/>
                  <a:pt x="1320117" y="297238"/>
                  <a:pt x="1307054" y="301214"/>
                </a:cubicBezTo>
                <a:cubicBezTo>
                  <a:pt x="1278765" y="309824"/>
                  <a:pt x="1220993" y="322729"/>
                  <a:pt x="1220993" y="322729"/>
                </a:cubicBezTo>
                <a:cubicBezTo>
                  <a:pt x="1183814" y="341319"/>
                  <a:pt x="1215423" y="328150"/>
                  <a:pt x="1167205" y="338866"/>
                </a:cubicBezTo>
                <a:cubicBezTo>
                  <a:pt x="1154401" y="341711"/>
                  <a:pt x="1135058" y="351653"/>
                  <a:pt x="1124174" y="355002"/>
                </a:cubicBezTo>
                <a:cubicBezTo>
                  <a:pt x="1110043" y="359350"/>
                  <a:pt x="1095274" y="361412"/>
                  <a:pt x="1081143" y="365760"/>
                </a:cubicBezTo>
                <a:cubicBezTo>
                  <a:pt x="1071915" y="368599"/>
                  <a:pt x="1063362" y="373327"/>
                  <a:pt x="1054249" y="376517"/>
                </a:cubicBezTo>
                <a:cubicBezTo>
                  <a:pt x="1027492" y="385882"/>
                  <a:pt x="998923" y="390734"/>
                  <a:pt x="973567" y="403412"/>
                </a:cubicBezTo>
                <a:cubicBezTo>
                  <a:pt x="962809" y="408791"/>
                  <a:pt x="952520" y="415230"/>
                  <a:pt x="941294" y="419548"/>
                </a:cubicBezTo>
                <a:cubicBezTo>
                  <a:pt x="929111" y="424234"/>
                  <a:pt x="915864" y="425723"/>
                  <a:pt x="903642" y="430306"/>
                </a:cubicBezTo>
                <a:cubicBezTo>
                  <a:pt x="887108" y="436506"/>
                  <a:pt x="871561" y="445098"/>
                  <a:pt x="855233" y="451821"/>
                </a:cubicBezTo>
                <a:cubicBezTo>
                  <a:pt x="841068" y="457654"/>
                  <a:pt x="826320" y="462012"/>
                  <a:pt x="812202" y="467957"/>
                </a:cubicBezTo>
                <a:cubicBezTo>
                  <a:pt x="792235" y="476364"/>
                  <a:pt x="773150" y="486806"/>
                  <a:pt x="753035" y="494852"/>
                </a:cubicBezTo>
                <a:cubicBezTo>
                  <a:pt x="737242" y="501169"/>
                  <a:pt x="720586" y="505108"/>
                  <a:pt x="704626" y="510988"/>
                </a:cubicBezTo>
                <a:cubicBezTo>
                  <a:pt x="686506" y="517664"/>
                  <a:pt x="669047" y="526076"/>
                  <a:pt x="650837" y="532503"/>
                </a:cubicBezTo>
                <a:cubicBezTo>
                  <a:pt x="638529" y="536847"/>
                  <a:pt x="625569" y="539133"/>
                  <a:pt x="613186" y="543261"/>
                </a:cubicBezTo>
                <a:cubicBezTo>
                  <a:pt x="599362" y="547869"/>
                  <a:pt x="577891" y="557282"/>
                  <a:pt x="564776" y="564776"/>
                </a:cubicBezTo>
                <a:cubicBezTo>
                  <a:pt x="549585" y="573456"/>
                  <a:pt x="509814" y="605004"/>
                  <a:pt x="505609" y="607807"/>
                </a:cubicBezTo>
                <a:cubicBezTo>
                  <a:pt x="484094" y="622150"/>
                  <a:pt x="459347" y="632552"/>
                  <a:pt x="441063" y="650837"/>
                </a:cubicBezTo>
                <a:cubicBezTo>
                  <a:pt x="435684" y="656216"/>
                  <a:pt x="431117" y="662552"/>
                  <a:pt x="424927" y="666974"/>
                </a:cubicBezTo>
                <a:cubicBezTo>
                  <a:pt x="369827" y="706333"/>
                  <a:pt x="438412" y="645426"/>
                  <a:pt x="381896" y="693868"/>
                </a:cubicBezTo>
                <a:cubicBezTo>
                  <a:pt x="343135" y="727091"/>
                  <a:pt x="393594" y="691718"/>
                  <a:pt x="338866" y="731520"/>
                </a:cubicBezTo>
                <a:cubicBezTo>
                  <a:pt x="328410" y="739124"/>
                  <a:pt x="316256" y="744446"/>
                  <a:pt x="306593" y="753035"/>
                </a:cubicBezTo>
                <a:cubicBezTo>
                  <a:pt x="299893" y="758991"/>
                  <a:pt x="296795" y="768211"/>
                  <a:pt x="290456" y="774550"/>
                </a:cubicBezTo>
                <a:cubicBezTo>
                  <a:pt x="284117" y="780889"/>
                  <a:pt x="274938" y="784023"/>
                  <a:pt x="268941" y="790687"/>
                </a:cubicBezTo>
                <a:cubicBezTo>
                  <a:pt x="258623" y="802151"/>
                  <a:pt x="251814" y="816402"/>
                  <a:pt x="242047" y="828339"/>
                </a:cubicBezTo>
                <a:cubicBezTo>
                  <a:pt x="235625" y="836189"/>
                  <a:pt x="227133" y="842153"/>
                  <a:pt x="220532" y="849854"/>
                </a:cubicBezTo>
                <a:cubicBezTo>
                  <a:pt x="216325" y="854762"/>
                  <a:pt x="213981" y="861082"/>
                  <a:pt x="209774" y="865990"/>
                </a:cubicBezTo>
                <a:cubicBezTo>
                  <a:pt x="178068" y="902980"/>
                  <a:pt x="196942" y="871260"/>
                  <a:pt x="166743" y="914400"/>
                </a:cubicBezTo>
                <a:cubicBezTo>
                  <a:pt x="160748" y="922965"/>
                  <a:pt x="156220" y="932474"/>
                  <a:pt x="150607" y="941294"/>
                </a:cubicBezTo>
                <a:cubicBezTo>
                  <a:pt x="143666" y="952202"/>
                  <a:pt x="133894" y="961563"/>
                  <a:pt x="129092" y="973567"/>
                </a:cubicBezTo>
                <a:cubicBezTo>
                  <a:pt x="125506" y="982532"/>
                  <a:pt x="123690" y="992427"/>
                  <a:pt x="118334" y="1000461"/>
                </a:cubicBezTo>
                <a:cubicBezTo>
                  <a:pt x="112708" y="1008900"/>
                  <a:pt x="103991" y="1014804"/>
                  <a:pt x="96819" y="1021976"/>
                </a:cubicBezTo>
                <a:cubicBezTo>
                  <a:pt x="95026" y="1027355"/>
                  <a:pt x="94194" y="1033157"/>
                  <a:pt x="91440" y="1038113"/>
                </a:cubicBezTo>
                <a:cubicBezTo>
                  <a:pt x="85161" y="1049415"/>
                  <a:pt x="79067" y="1061244"/>
                  <a:pt x="69925" y="1070386"/>
                </a:cubicBezTo>
                <a:cubicBezTo>
                  <a:pt x="49217" y="1091093"/>
                  <a:pt x="58008" y="1080193"/>
                  <a:pt x="43030" y="1102659"/>
                </a:cubicBezTo>
                <a:cubicBezTo>
                  <a:pt x="41237" y="1108038"/>
                  <a:pt x="39027" y="1113295"/>
                  <a:pt x="37652" y="1118795"/>
                </a:cubicBezTo>
                <a:cubicBezTo>
                  <a:pt x="33892" y="1133834"/>
                  <a:pt x="29293" y="1163571"/>
                  <a:pt x="26894" y="1177962"/>
                </a:cubicBezTo>
                <a:cubicBezTo>
                  <a:pt x="25101" y="1206649"/>
                  <a:pt x="23902" y="1235379"/>
                  <a:pt x="21515" y="1264023"/>
                </a:cubicBezTo>
                <a:cubicBezTo>
                  <a:pt x="20315" y="1278428"/>
                  <a:pt x="18334" y="1292767"/>
                  <a:pt x="16136" y="1307054"/>
                </a:cubicBezTo>
                <a:cubicBezTo>
                  <a:pt x="9529" y="1349997"/>
                  <a:pt x="10304" y="1319881"/>
                  <a:pt x="5379" y="1371600"/>
                </a:cubicBezTo>
                <a:cubicBezTo>
                  <a:pt x="2993" y="1396652"/>
                  <a:pt x="1793" y="1421802"/>
                  <a:pt x="0" y="1446903"/>
                </a:cubicBezTo>
                <a:cubicBezTo>
                  <a:pt x="7526" y="1635057"/>
                  <a:pt x="-3781" y="1528307"/>
                  <a:pt x="10757" y="1608268"/>
                </a:cubicBezTo>
                <a:cubicBezTo>
                  <a:pt x="11529" y="1612513"/>
                  <a:pt x="17437" y="1653901"/>
                  <a:pt x="21515" y="1662056"/>
                </a:cubicBezTo>
                <a:cubicBezTo>
                  <a:pt x="30884" y="1680793"/>
                  <a:pt x="45854" y="1689556"/>
                  <a:pt x="59167" y="1705087"/>
                </a:cubicBezTo>
                <a:cubicBezTo>
                  <a:pt x="78120" y="1727199"/>
                  <a:pt x="63074" y="1725620"/>
                  <a:pt x="96819" y="1748117"/>
                </a:cubicBezTo>
                <a:cubicBezTo>
                  <a:pt x="102970" y="1752218"/>
                  <a:pt x="111226" y="1751465"/>
                  <a:pt x="118334" y="1753496"/>
                </a:cubicBezTo>
                <a:cubicBezTo>
                  <a:pt x="123785" y="1755054"/>
                  <a:pt x="129399" y="1756339"/>
                  <a:pt x="134470" y="1758875"/>
                </a:cubicBezTo>
                <a:cubicBezTo>
                  <a:pt x="140252" y="1761766"/>
                  <a:pt x="144605" y="1767232"/>
                  <a:pt x="150607" y="1769633"/>
                </a:cubicBezTo>
                <a:cubicBezTo>
                  <a:pt x="162726" y="1774481"/>
                  <a:pt x="175876" y="1776262"/>
                  <a:pt x="188259" y="1780390"/>
                </a:cubicBezTo>
                <a:cubicBezTo>
                  <a:pt x="197419" y="1783443"/>
                  <a:pt x="205993" y="1788095"/>
                  <a:pt x="215153" y="1791148"/>
                </a:cubicBezTo>
                <a:cubicBezTo>
                  <a:pt x="238444" y="1798912"/>
                  <a:pt x="260012" y="1799121"/>
                  <a:pt x="285077" y="1801906"/>
                </a:cubicBezTo>
                <a:cubicBezTo>
                  <a:pt x="331694" y="1798320"/>
                  <a:pt x="378405" y="1795800"/>
                  <a:pt x="424927" y="1791148"/>
                </a:cubicBezTo>
                <a:cubicBezTo>
                  <a:pt x="450157" y="1788625"/>
                  <a:pt x="475029" y="1783190"/>
                  <a:pt x="500230" y="1780390"/>
                </a:cubicBezTo>
                <a:cubicBezTo>
                  <a:pt x="516367" y="1778597"/>
                  <a:pt x="532471" y="1776482"/>
                  <a:pt x="548640" y="1775012"/>
                </a:cubicBezTo>
                <a:cubicBezTo>
                  <a:pt x="591643" y="1771103"/>
                  <a:pt x="635140" y="1771353"/>
                  <a:pt x="677732" y="1764254"/>
                </a:cubicBezTo>
                <a:lnTo>
                  <a:pt x="710005" y="1758875"/>
                </a:lnTo>
                <a:lnTo>
                  <a:pt x="785308" y="1748117"/>
                </a:lnTo>
                <a:cubicBezTo>
                  <a:pt x="794338" y="1746691"/>
                  <a:pt x="803237" y="1744532"/>
                  <a:pt x="812202" y="1742739"/>
                </a:cubicBezTo>
                <a:cubicBezTo>
                  <a:pt x="819374" y="1739153"/>
                  <a:pt x="826007" y="1734184"/>
                  <a:pt x="833717" y="1731981"/>
                </a:cubicBezTo>
                <a:cubicBezTo>
                  <a:pt x="877786" y="1719390"/>
                  <a:pt x="876627" y="1725812"/>
                  <a:pt x="909021" y="1715845"/>
                </a:cubicBezTo>
                <a:cubicBezTo>
                  <a:pt x="984655" y="1692573"/>
                  <a:pt x="930720" y="1705933"/>
                  <a:pt x="1011219" y="1683572"/>
                </a:cubicBezTo>
                <a:cubicBezTo>
                  <a:pt x="1025464" y="1679615"/>
                  <a:pt x="1040137" y="1677224"/>
                  <a:pt x="1054249" y="1672814"/>
                </a:cubicBezTo>
                <a:cubicBezTo>
                  <a:pt x="1068871" y="1668245"/>
                  <a:pt x="1082658" y="1661246"/>
                  <a:pt x="1097280" y="1656677"/>
                </a:cubicBezTo>
                <a:cubicBezTo>
                  <a:pt x="1111392" y="1652267"/>
                  <a:pt x="1126511" y="1651227"/>
                  <a:pt x="1140310" y="1645920"/>
                </a:cubicBezTo>
                <a:cubicBezTo>
                  <a:pt x="1173273" y="1633242"/>
                  <a:pt x="1203624" y="1614057"/>
                  <a:pt x="1237129" y="1602889"/>
                </a:cubicBezTo>
                <a:cubicBezTo>
                  <a:pt x="1253266" y="1597510"/>
                  <a:pt x="1269746" y="1593070"/>
                  <a:pt x="1285539" y="1586753"/>
                </a:cubicBezTo>
                <a:cubicBezTo>
                  <a:pt x="1296706" y="1582286"/>
                  <a:pt x="1306710" y="1575242"/>
                  <a:pt x="1317812" y="1570616"/>
                </a:cubicBezTo>
                <a:cubicBezTo>
                  <a:pt x="1346789" y="1558542"/>
                  <a:pt x="1347652" y="1564069"/>
                  <a:pt x="1371600" y="1549101"/>
                </a:cubicBezTo>
                <a:cubicBezTo>
                  <a:pt x="1379202" y="1544350"/>
                  <a:pt x="1385245" y="1537258"/>
                  <a:pt x="1393115" y="1532965"/>
                </a:cubicBezTo>
                <a:cubicBezTo>
                  <a:pt x="1405102" y="1526426"/>
                  <a:pt x="1418780" y="1523367"/>
                  <a:pt x="1430767" y="1516828"/>
                </a:cubicBezTo>
                <a:cubicBezTo>
                  <a:pt x="1529880" y="1462766"/>
                  <a:pt x="1363853" y="1542219"/>
                  <a:pt x="1479176" y="1484555"/>
                </a:cubicBezTo>
                <a:cubicBezTo>
                  <a:pt x="1487812" y="1480237"/>
                  <a:pt x="1497948" y="1479018"/>
                  <a:pt x="1506070" y="1473797"/>
                </a:cubicBezTo>
                <a:cubicBezTo>
                  <a:pt x="1507194" y="1473075"/>
                  <a:pt x="1582707" y="1413022"/>
                  <a:pt x="1592132" y="1409252"/>
                </a:cubicBezTo>
                <a:lnTo>
                  <a:pt x="1619026" y="1398494"/>
                </a:lnTo>
                <a:cubicBezTo>
                  <a:pt x="1626198" y="1391322"/>
                  <a:pt x="1632621" y="1383315"/>
                  <a:pt x="1640541" y="1376979"/>
                </a:cubicBezTo>
                <a:cubicBezTo>
                  <a:pt x="1676325" y="1348351"/>
                  <a:pt x="1665921" y="1363176"/>
                  <a:pt x="1699708" y="1339327"/>
                </a:cubicBezTo>
                <a:cubicBezTo>
                  <a:pt x="1721680" y="1323818"/>
                  <a:pt x="1742603" y="1306871"/>
                  <a:pt x="1764254" y="1290917"/>
                </a:cubicBezTo>
                <a:cubicBezTo>
                  <a:pt x="1776671" y="1281768"/>
                  <a:pt x="1789432" y="1273095"/>
                  <a:pt x="1801906" y="1264023"/>
                </a:cubicBezTo>
                <a:cubicBezTo>
                  <a:pt x="1809156" y="1258750"/>
                  <a:pt x="1815962" y="1252860"/>
                  <a:pt x="1823421" y="1247887"/>
                </a:cubicBezTo>
                <a:cubicBezTo>
                  <a:pt x="1834179" y="1240715"/>
                  <a:pt x="1845351" y="1234129"/>
                  <a:pt x="1855694" y="1226372"/>
                </a:cubicBezTo>
                <a:cubicBezTo>
                  <a:pt x="1874063" y="1212595"/>
                  <a:pt x="1890377" y="1196077"/>
                  <a:pt x="1909482" y="1183341"/>
                </a:cubicBezTo>
                <a:cubicBezTo>
                  <a:pt x="1918591" y="1177268"/>
                  <a:pt x="1952645" y="1155428"/>
                  <a:pt x="1963270" y="1145689"/>
                </a:cubicBezTo>
                <a:cubicBezTo>
                  <a:pt x="1978223" y="1131982"/>
                  <a:pt x="1990073" y="1114830"/>
                  <a:pt x="2006301" y="1102659"/>
                </a:cubicBezTo>
                <a:cubicBezTo>
                  <a:pt x="2013473" y="1097280"/>
                  <a:pt x="2021009" y="1092356"/>
                  <a:pt x="2027816" y="1086522"/>
                </a:cubicBezTo>
                <a:cubicBezTo>
                  <a:pt x="2033592" y="1081572"/>
                  <a:pt x="2039083" y="1076230"/>
                  <a:pt x="2043953" y="1070386"/>
                </a:cubicBezTo>
                <a:cubicBezTo>
                  <a:pt x="2048092" y="1065420"/>
                  <a:pt x="2049744" y="1058388"/>
                  <a:pt x="2054710" y="1054249"/>
                </a:cubicBezTo>
                <a:cubicBezTo>
                  <a:pt x="2105853" y="1011630"/>
                  <a:pt x="2045652" y="1079444"/>
                  <a:pt x="2097741" y="1027355"/>
                </a:cubicBezTo>
                <a:cubicBezTo>
                  <a:pt x="2117582" y="1007514"/>
                  <a:pt x="2098206" y="1012702"/>
                  <a:pt x="2124635" y="995082"/>
                </a:cubicBezTo>
                <a:cubicBezTo>
                  <a:pt x="2129353" y="991937"/>
                  <a:pt x="2135393" y="991496"/>
                  <a:pt x="2140772" y="989703"/>
                </a:cubicBezTo>
                <a:cubicBezTo>
                  <a:pt x="2177981" y="933887"/>
                  <a:pt x="2118452" y="1017402"/>
                  <a:pt x="2173045" y="962809"/>
                </a:cubicBezTo>
                <a:cubicBezTo>
                  <a:pt x="2177054" y="958800"/>
                  <a:pt x="2174793" y="951028"/>
                  <a:pt x="2178423" y="946673"/>
                </a:cubicBezTo>
                <a:cubicBezTo>
                  <a:pt x="2184162" y="939786"/>
                  <a:pt x="2193600" y="936875"/>
                  <a:pt x="2199939" y="930536"/>
                </a:cubicBezTo>
                <a:cubicBezTo>
                  <a:pt x="2208057" y="922418"/>
                  <a:pt x="2213894" y="912282"/>
                  <a:pt x="2221454" y="903642"/>
                </a:cubicBezTo>
                <a:cubicBezTo>
                  <a:pt x="2226463" y="897917"/>
                  <a:pt x="2232211" y="892885"/>
                  <a:pt x="2237590" y="887506"/>
                </a:cubicBezTo>
                <a:cubicBezTo>
                  <a:pt x="2250185" y="849720"/>
                  <a:pt x="2238960" y="875378"/>
                  <a:pt x="2291379" y="822960"/>
                </a:cubicBezTo>
                <a:lnTo>
                  <a:pt x="2291379" y="822960"/>
                </a:lnTo>
                <a:cubicBezTo>
                  <a:pt x="2296758" y="813995"/>
                  <a:pt x="2301242" y="804430"/>
                  <a:pt x="2307515" y="796066"/>
                </a:cubicBezTo>
                <a:cubicBezTo>
                  <a:pt x="2317148" y="783222"/>
                  <a:pt x="2332701" y="773142"/>
                  <a:pt x="2345167" y="763793"/>
                </a:cubicBezTo>
                <a:cubicBezTo>
                  <a:pt x="2354810" y="749329"/>
                  <a:pt x="2382720" y="706817"/>
                  <a:pt x="2388197" y="704626"/>
                </a:cubicBezTo>
                <a:lnTo>
                  <a:pt x="2415092" y="693868"/>
                </a:lnTo>
                <a:cubicBezTo>
                  <a:pt x="2425850" y="683110"/>
                  <a:pt x="2434707" y="670034"/>
                  <a:pt x="2447365" y="661595"/>
                </a:cubicBezTo>
                <a:lnTo>
                  <a:pt x="2479637" y="629322"/>
                </a:lnTo>
                <a:close/>
              </a:path>
            </a:pathLst>
          </a:cu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1600" dirty="0">
              <a:solidFill>
                <a:srgbClr val="456A1C"/>
              </a:solidFill>
              <a:latin typeface="+mj-lt"/>
            </a:endParaRPr>
          </a:p>
        </p:txBody>
      </p:sp>
      <p:sp>
        <p:nvSpPr>
          <p:cNvPr id="9" name="TextBox 8">
            <a:extLst>
              <a:ext uri="{FF2B5EF4-FFF2-40B4-BE49-F238E27FC236}">
                <a16:creationId xmlns:a16="http://schemas.microsoft.com/office/drawing/2014/main" id="{B49A90DB-2162-C442-3A9C-A5628CBBE8A0}"/>
              </a:ext>
            </a:extLst>
          </p:cNvPr>
          <p:cNvSpPr txBox="1"/>
          <p:nvPr/>
        </p:nvSpPr>
        <p:spPr>
          <a:xfrm>
            <a:off x="8336203" y="2058750"/>
            <a:ext cx="1334386" cy="369332"/>
          </a:xfrm>
          <a:prstGeom prst="rect">
            <a:avLst/>
          </a:prstGeom>
          <a:solidFill>
            <a:schemeClr val="accent2">
              <a:lumMod val="20000"/>
              <a:lumOff val="80000"/>
            </a:schemeClr>
          </a:solidFill>
          <a:ln w="25400">
            <a:solidFill>
              <a:schemeClr val="accent4">
                <a:lumMod val="60000"/>
                <a:lumOff val="40000"/>
              </a:schemeClr>
            </a:solidFill>
          </a:ln>
        </p:spPr>
        <p:txBody>
          <a:bodyPr wrap="square" lIns="216000" rIns="216000" rtlCol="0">
            <a:spAutoFit/>
          </a:bodyPr>
          <a:lstStyle/>
          <a:p>
            <a:pPr algn="ctr"/>
            <a:r>
              <a:rPr lang="cs-CZ" b="1" dirty="0">
                <a:latin typeface="Lucida Sans Unicode" panose="020B0602030504020204" pitchFamily="34" charset="0"/>
                <a:cs typeface="Lucida Sans Unicode" panose="020B0602030504020204" pitchFamily="34" charset="0"/>
              </a:rPr>
              <a:t>branch</a:t>
            </a:r>
          </a:p>
        </p:txBody>
      </p:sp>
      <p:sp>
        <p:nvSpPr>
          <p:cNvPr id="10" name="TextBox 9">
            <a:extLst>
              <a:ext uri="{FF2B5EF4-FFF2-40B4-BE49-F238E27FC236}">
                <a16:creationId xmlns:a16="http://schemas.microsoft.com/office/drawing/2014/main" id="{84C237F1-84D6-04B9-CC1C-3A241BBDE772}"/>
              </a:ext>
            </a:extLst>
          </p:cNvPr>
          <p:cNvSpPr txBox="1"/>
          <p:nvPr/>
        </p:nvSpPr>
        <p:spPr>
          <a:xfrm>
            <a:off x="6551378" y="2058750"/>
            <a:ext cx="1334386" cy="369332"/>
          </a:xfrm>
          <a:prstGeom prst="rect">
            <a:avLst/>
          </a:prstGeom>
          <a:solidFill>
            <a:schemeClr val="accent6">
              <a:lumMod val="20000"/>
              <a:lumOff val="80000"/>
            </a:schemeClr>
          </a:solidFill>
          <a:ln w="25400">
            <a:solidFill>
              <a:schemeClr val="accent4">
                <a:lumMod val="60000"/>
                <a:lumOff val="40000"/>
              </a:schemeClr>
            </a:solidFill>
          </a:ln>
        </p:spPr>
        <p:txBody>
          <a:bodyPr wrap="square" lIns="216000" rIns="216000" rtlCol="0">
            <a:spAutoFit/>
          </a:bodyPr>
          <a:lstStyle/>
          <a:p>
            <a:pPr algn="ctr"/>
            <a:r>
              <a:rPr lang="cs-CZ" b="1" dirty="0">
                <a:latin typeface="Lucida Sans Unicode" panose="020B0602030504020204" pitchFamily="34" charset="0"/>
                <a:cs typeface="Lucida Sans Unicode" panose="020B0602030504020204" pitchFamily="34" charset="0"/>
              </a:rPr>
              <a:t>onchain</a:t>
            </a:r>
          </a:p>
        </p:txBody>
      </p:sp>
      <p:sp>
        <p:nvSpPr>
          <p:cNvPr id="11" name="TextBox 10">
            <a:extLst>
              <a:ext uri="{FF2B5EF4-FFF2-40B4-BE49-F238E27FC236}">
                <a16:creationId xmlns:a16="http://schemas.microsoft.com/office/drawing/2014/main" id="{96AA2E77-1F82-92FD-1CD9-69C3333FDAEC}"/>
              </a:ext>
            </a:extLst>
          </p:cNvPr>
          <p:cNvSpPr txBox="1"/>
          <p:nvPr/>
        </p:nvSpPr>
        <p:spPr>
          <a:xfrm>
            <a:off x="10121028" y="2058750"/>
            <a:ext cx="1334386" cy="369332"/>
          </a:xfrm>
          <a:prstGeom prst="rect">
            <a:avLst/>
          </a:prstGeom>
          <a:solidFill>
            <a:srgbClr val="FFCCFF"/>
          </a:solidFill>
          <a:ln w="25400">
            <a:solidFill>
              <a:schemeClr val="accent4">
                <a:lumMod val="60000"/>
                <a:lumOff val="40000"/>
              </a:schemeClr>
            </a:solidFill>
          </a:ln>
        </p:spPr>
        <p:txBody>
          <a:bodyPr wrap="square" lIns="216000" rIns="216000" rtlCol="0">
            <a:spAutoFit/>
          </a:bodyPr>
          <a:lstStyle/>
          <a:p>
            <a:pPr algn="ctr"/>
            <a:r>
              <a:rPr lang="cs-CZ" b="1" dirty="0">
                <a:latin typeface="Lucida Sans Unicode" panose="020B0602030504020204" pitchFamily="34" charset="0"/>
                <a:cs typeface="Lucida Sans Unicode" panose="020B0602030504020204" pitchFamily="34" charset="0"/>
              </a:rPr>
              <a:t>leaf</a:t>
            </a:r>
          </a:p>
        </p:txBody>
      </p:sp>
      <p:cxnSp>
        <p:nvCxnSpPr>
          <p:cNvPr id="14" name="Straight Connector 13">
            <a:extLst>
              <a:ext uri="{FF2B5EF4-FFF2-40B4-BE49-F238E27FC236}">
                <a16:creationId xmlns:a16="http://schemas.microsoft.com/office/drawing/2014/main" id="{35A050EB-AD5F-B83A-83BC-ACDAE04E76C5}"/>
              </a:ext>
            </a:extLst>
          </p:cNvPr>
          <p:cNvCxnSpPr>
            <a:stCxn id="10" idx="3"/>
            <a:endCxn id="9" idx="1"/>
          </p:cNvCxnSpPr>
          <p:nvPr/>
        </p:nvCxnSpPr>
        <p:spPr>
          <a:xfrm>
            <a:off x="7885764" y="2243416"/>
            <a:ext cx="450439" cy="0"/>
          </a:xfrm>
          <a:prstGeom prst="line">
            <a:avLst/>
          </a:prstGeom>
          <a:ln w="25400">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FB4AA16-512A-BE58-5E70-6F83C7097C3C}"/>
              </a:ext>
            </a:extLst>
          </p:cNvPr>
          <p:cNvCxnSpPr>
            <a:cxnSpLocks/>
            <a:stCxn id="9" idx="3"/>
            <a:endCxn id="11" idx="1"/>
          </p:cNvCxnSpPr>
          <p:nvPr/>
        </p:nvCxnSpPr>
        <p:spPr>
          <a:xfrm>
            <a:off x="9670589" y="2243416"/>
            <a:ext cx="450439" cy="0"/>
          </a:xfrm>
          <a:prstGeom prst="line">
            <a:avLst/>
          </a:prstGeom>
          <a:ln w="25400">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DAFCB6E-B3D1-B821-3BFA-64CD3F4413E2}"/>
              </a:ext>
            </a:extLst>
          </p:cNvPr>
          <p:cNvCxnSpPr/>
          <p:nvPr/>
        </p:nvCxnSpPr>
        <p:spPr>
          <a:xfrm>
            <a:off x="8110983" y="1802551"/>
            <a:ext cx="0" cy="8903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3DD19218-5DED-ABC1-BF7B-FD8B1E28A6FD}"/>
              </a:ext>
            </a:extLst>
          </p:cNvPr>
          <p:cNvSpPr txBox="1"/>
          <p:nvPr/>
        </p:nvSpPr>
        <p:spPr>
          <a:xfrm>
            <a:off x="8000234" y="1675398"/>
            <a:ext cx="1334386" cy="338554"/>
          </a:xfrm>
          <a:prstGeom prst="rect">
            <a:avLst/>
          </a:prstGeom>
          <a:noFill/>
          <a:ln w="25400">
            <a:noFill/>
          </a:ln>
        </p:spPr>
        <p:txBody>
          <a:bodyPr wrap="square" lIns="216000" rIns="216000" rtlCol="0">
            <a:spAutoFit/>
          </a:bodyPr>
          <a:lstStyle/>
          <a:p>
            <a:r>
              <a:rPr lang="cs-CZ" sz="1600" i="1" dirty="0"/>
              <a:t>offchain</a:t>
            </a:r>
            <a:endParaRPr lang="en-US" sz="1600" i="1" dirty="0"/>
          </a:p>
        </p:txBody>
      </p:sp>
    </p:spTree>
    <p:extLst>
      <p:ext uri="{BB962C8B-B14F-4D97-AF65-F5344CB8AC3E}">
        <p14:creationId xmlns:p14="http://schemas.microsoft.com/office/powerpoint/2010/main" val="2779179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1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11" end="1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12" end="1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13" end="1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14" end="1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15" end="1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B2CB07-54C4-D437-FC72-6C4130A00CB7}"/>
              </a:ext>
            </a:extLst>
          </p:cNvPr>
          <p:cNvSpPr>
            <a:spLocks noGrp="1"/>
          </p:cNvSpPr>
          <p:nvPr>
            <p:ph sz="quarter" idx="10"/>
          </p:nvPr>
        </p:nvSpPr>
        <p:spPr/>
        <p:txBody>
          <a:bodyPr/>
          <a:lstStyle/>
          <a:p>
            <a:pPr lvl="3"/>
            <a:endParaRPr lang="cs-CZ" sz="1000" dirty="0"/>
          </a:p>
          <a:p>
            <a:r>
              <a:rPr lang="cs-CZ" sz="2400" dirty="0"/>
              <a:t>1 SE, 2 Spark operators</a:t>
            </a:r>
          </a:p>
          <a:p>
            <a:pPr lvl="1"/>
            <a:r>
              <a:rPr lang="cs-CZ" sz="2000" dirty="0"/>
              <a:t>Lightspark, Flashnet</a:t>
            </a:r>
          </a:p>
          <a:p>
            <a:pPr lvl="3"/>
            <a:endParaRPr lang="cs-CZ" sz="1000" dirty="0"/>
          </a:p>
          <a:p>
            <a:r>
              <a:rPr lang="cs-CZ" sz="2400" dirty="0"/>
              <a:t>Lightspark: SDK</a:t>
            </a:r>
          </a:p>
          <a:p>
            <a:pPr lvl="1"/>
            <a:r>
              <a:rPr lang="cs-CZ" sz="2200" dirty="0"/>
              <a:t>wallet SDK: Breez, Tether Wallet, ...</a:t>
            </a:r>
          </a:p>
          <a:p>
            <a:pPr lvl="3"/>
            <a:endParaRPr lang="cs-CZ" sz="1000" dirty="0"/>
          </a:p>
          <a:p>
            <a:r>
              <a:rPr lang="cs-CZ" sz="2400" dirty="0"/>
              <a:t>wallets</a:t>
            </a:r>
          </a:p>
          <a:p>
            <a:pPr lvl="1"/>
            <a:r>
              <a:rPr lang="cs-CZ" sz="2000" dirty="0"/>
              <a:t>Xverse, Blitz, Layerz </a:t>
            </a:r>
            <a:r>
              <a:rPr lang="cs-CZ" sz="2000" dirty="0">
                <a:solidFill>
                  <a:schemeClr val="bg1">
                    <a:lumMod val="50000"/>
                  </a:schemeClr>
                </a:solidFill>
              </a:rPr>
              <a:t>Wallet</a:t>
            </a:r>
            <a:r>
              <a:rPr lang="cs-CZ" sz="2000" dirty="0"/>
              <a:t>, Cake </a:t>
            </a:r>
            <a:r>
              <a:rPr lang="cs-CZ" sz="2000" dirty="0">
                <a:solidFill>
                  <a:schemeClr val="bg1">
                    <a:lumMod val="50000"/>
                  </a:schemeClr>
                </a:solidFill>
              </a:rPr>
              <a:t>Wallet</a:t>
            </a:r>
            <a:r>
              <a:rPr lang="cs-CZ" sz="2000" dirty="0"/>
              <a:t>, </a:t>
            </a:r>
            <a:r>
              <a:rPr lang="cs-CZ" sz="2000" dirty="0">
                <a:solidFill>
                  <a:schemeClr val="bg1">
                    <a:lumMod val="50000"/>
                  </a:schemeClr>
                </a:solidFill>
              </a:rPr>
              <a:t>Wallet </a:t>
            </a:r>
            <a:r>
              <a:rPr lang="cs-CZ" sz="2000" dirty="0"/>
              <a:t>of Satoshi, ...</a:t>
            </a:r>
          </a:p>
          <a:p>
            <a:pPr marL="539750" lvl="3" indent="0">
              <a:buNone/>
            </a:pPr>
            <a:endParaRPr lang="cs-CZ" sz="1000" dirty="0"/>
          </a:p>
          <a:p>
            <a:r>
              <a:rPr lang="cs-CZ" sz="2400" dirty="0"/>
              <a:t>fee</a:t>
            </a:r>
          </a:p>
          <a:p>
            <a:pPr lvl="1"/>
            <a:r>
              <a:rPr lang="cs-CZ" sz="2000" dirty="0"/>
              <a:t>Spark: 0</a:t>
            </a:r>
          </a:p>
          <a:p>
            <a:pPr lvl="1"/>
            <a:r>
              <a:rPr lang="cs-CZ" sz="2000" dirty="0"/>
              <a:t>LN: 0.15</a:t>
            </a:r>
            <a:r>
              <a:rPr lang="en-US" sz="2000" dirty="0"/>
              <a:t> </a:t>
            </a:r>
            <a:r>
              <a:rPr lang="cs-CZ" sz="2000" dirty="0"/>
              <a:t>-</a:t>
            </a:r>
            <a:r>
              <a:rPr lang="en-US" sz="2000" dirty="0"/>
              <a:t> </a:t>
            </a:r>
            <a:r>
              <a:rPr lang="cs-CZ" sz="2000" dirty="0"/>
              <a:t>0.25</a:t>
            </a:r>
            <a:r>
              <a:rPr lang="en-US" sz="2000" dirty="0"/>
              <a:t>%</a:t>
            </a:r>
          </a:p>
          <a:p>
            <a:pPr lvl="1"/>
            <a:r>
              <a:rPr lang="en-US" sz="2000" dirty="0" err="1"/>
              <a:t>onchain</a:t>
            </a:r>
            <a:r>
              <a:rPr lang="en-US" sz="2000" dirty="0"/>
              <a:t>: 2x </a:t>
            </a:r>
            <a:r>
              <a:rPr lang="en-US" sz="2000" dirty="0" err="1"/>
              <a:t>cena</a:t>
            </a:r>
            <a:r>
              <a:rPr lang="en-US" sz="2000" dirty="0"/>
              <a:t> </a:t>
            </a:r>
            <a:r>
              <a:rPr lang="en-US" sz="2000" dirty="0" err="1"/>
              <a:t>onchain</a:t>
            </a:r>
            <a:r>
              <a:rPr lang="en-US" sz="2000" dirty="0"/>
              <a:t> </a:t>
            </a:r>
            <a:r>
              <a:rPr lang="en-US" sz="2000" dirty="0" err="1"/>
              <a:t>tx</a:t>
            </a:r>
            <a:endParaRPr lang="en-US" sz="2000" dirty="0"/>
          </a:p>
          <a:p>
            <a:pPr lvl="1"/>
            <a:r>
              <a:rPr lang="en-US" sz="2000" dirty="0"/>
              <a:t>unilateral exit: n</a:t>
            </a:r>
            <a:r>
              <a:rPr lang="cs-CZ" sz="2000" dirty="0"/>
              <a:t>ě</a:t>
            </a:r>
            <a:r>
              <a:rPr lang="en-US" sz="2000" dirty="0" err="1"/>
              <a:t>kolik</a:t>
            </a:r>
            <a:r>
              <a:rPr lang="cs-CZ" sz="2000" dirty="0"/>
              <a:t> onchain tx</a:t>
            </a:r>
            <a:endParaRPr lang="en-US" sz="2000" dirty="0"/>
          </a:p>
        </p:txBody>
      </p:sp>
      <p:sp>
        <p:nvSpPr>
          <p:cNvPr id="3" name="Title 2">
            <a:extLst>
              <a:ext uri="{FF2B5EF4-FFF2-40B4-BE49-F238E27FC236}">
                <a16:creationId xmlns:a16="http://schemas.microsoft.com/office/drawing/2014/main" id="{EC59DD6F-4B07-292E-1149-E56943CBF0A9}"/>
              </a:ext>
            </a:extLst>
          </p:cNvPr>
          <p:cNvSpPr>
            <a:spLocks noGrp="1"/>
          </p:cNvSpPr>
          <p:nvPr>
            <p:ph type="title"/>
          </p:nvPr>
        </p:nvSpPr>
        <p:spPr/>
        <p:txBody>
          <a:bodyPr/>
          <a:lstStyle/>
          <a:p>
            <a:r>
              <a:rPr lang="cs-CZ" dirty="0"/>
              <a:t>Implementace a provoz</a:t>
            </a:r>
          </a:p>
        </p:txBody>
      </p:sp>
      <p:pic>
        <p:nvPicPr>
          <p:cNvPr id="5" name="Picture 4">
            <a:extLst>
              <a:ext uri="{FF2B5EF4-FFF2-40B4-BE49-F238E27FC236}">
                <a16:creationId xmlns:a16="http://schemas.microsoft.com/office/drawing/2014/main" id="{8EDF054A-500E-42EF-019A-81B70E3AE466}"/>
              </a:ext>
            </a:extLst>
          </p:cNvPr>
          <p:cNvPicPr>
            <a:picLocks noChangeAspect="1"/>
          </p:cNvPicPr>
          <p:nvPr/>
        </p:nvPicPr>
        <p:blipFill>
          <a:blip r:embed="rId2"/>
          <a:stretch>
            <a:fillRect/>
          </a:stretch>
        </p:blipFill>
        <p:spPr>
          <a:xfrm>
            <a:off x="8770274" y="3129517"/>
            <a:ext cx="1704746" cy="598965"/>
          </a:xfrm>
          <a:prstGeom prst="rect">
            <a:avLst/>
          </a:prstGeom>
        </p:spPr>
      </p:pic>
    </p:spTree>
    <p:extLst>
      <p:ext uri="{BB962C8B-B14F-4D97-AF65-F5344CB8AC3E}">
        <p14:creationId xmlns:p14="http://schemas.microsoft.com/office/powerpoint/2010/main" val="1460933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0D20841-5669-9E93-22C8-5CB781E05C32}"/>
              </a:ext>
            </a:extLst>
          </p:cNvPr>
          <p:cNvSpPr>
            <a:spLocks noGrp="1"/>
          </p:cNvSpPr>
          <p:nvPr>
            <p:ph sz="quarter" idx="10"/>
          </p:nvPr>
        </p:nvSpPr>
        <p:spPr/>
        <p:txBody>
          <a:bodyPr/>
          <a:lstStyle/>
          <a:p>
            <a:endParaRPr lang="cs-CZ" sz="2400" dirty="0"/>
          </a:p>
          <a:p>
            <a:r>
              <a:rPr lang="cs-CZ" sz="2400" dirty="0"/>
              <a:t>důvěra</a:t>
            </a:r>
          </a:p>
          <a:p>
            <a:pPr lvl="1"/>
            <a:r>
              <a:rPr lang="cs-CZ" sz="2000" dirty="0"/>
              <a:t>vyžaduje důvěru v korektní chování operátorů</a:t>
            </a:r>
          </a:p>
          <a:p>
            <a:endParaRPr lang="cs-CZ" sz="2400" dirty="0"/>
          </a:p>
          <a:p>
            <a:r>
              <a:rPr lang="cs-CZ" sz="2400" dirty="0"/>
              <a:t>centralizace</a:t>
            </a:r>
          </a:p>
          <a:p>
            <a:pPr lvl="1"/>
            <a:r>
              <a:rPr lang="cs-CZ" sz="2000" dirty="0"/>
              <a:t>pokud většina plateb poběží přes několik Spark providerů, vzniknou "banky nad Bitcoinem"</a:t>
            </a:r>
          </a:p>
          <a:p>
            <a:endParaRPr lang="cs-CZ" sz="2400" dirty="0"/>
          </a:p>
          <a:p>
            <a:r>
              <a:rPr lang="cs-CZ" sz="2400" dirty="0"/>
              <a:t>regulace</a:t>
            </a:r>
          </a:p>
          <a:p>
            <a:pPr lvl="1"/>
            <a:r>
              <a:rPr lang="cs-CZ" sz="2000" dirty="0"/>
              <a:t>Spark operátoři provozují stablecoin infrastrukturu</a:t>
            </a:r>
          </a:p>
          <a:p>
            <a:pPr lvl="1"/>
            <a:r>
              <a:rPr lang="cs-CZ" sz="2000" dirty="0"/>
              <a:t>možná silná regulace, filtrování transakcí, blokace, ...</a:t>
            </a:r>
          </a:p>
          <a:p>
            <a:endParaRPr lang="cs-CZ" dirty="0"/>
          </a:p>
        </p:txBody>
      </p:sp>
      <p:sp>
        <p:nvSpPr>
          <p:cNvPr id="3" name="Title 2">
            <a:extLst>
              <a:ext uri="{FF2B5EF4-FFF2-40B4-BE49-F238E27FC236}">
                <a16:creationId xmlns:a16="http://schemas.microsoft.com/office/drawing/2014/main" id="{1B65DF5B-014F-5460-6E3B-EEE64A2B9574}"/>
              </a:ext>
            </a:extLst>
          </p:cNvPr>
          <p:cNvSpPr>
            <a:spLocks noGrp="1"/>
          </p:cNvSpPr>
          <p:nvPr>
            <p:ph type="title"/>
          </p:nvPr>
        </p:nvSpPr>
        <p:spPr/>
        <p:txBody>
          <a:bodyPr/>
          <a:lstStyle/>
          <a:p>
            <a:r>
              <a:rPr lang="cs-CZ" dirty="0"/>
              <a:t>Možné problémy</a:t>
            </a:r>
          </a:p>
        </p:txBody>
      </p:sp>
    </p:spTree>
    <p:extLst>
      <p:ext uri="{BB962C8B-B14F-4D97-AF65-F5344CB8AC3E}">
        <p14:creationId xmlns:p14="http://schemas.microsoft.com/office/powerpoint/2010/main" val="2220575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D1BA5-E3A8-A349-E5A5-9066A42FE38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9CC878C-28FD-BFEA-FCFA-26B31C5D4341}"/>
              </a:ext>
            </a:extLst>
          </p:cNvPr>
          <p:cNvSpPr>
            <a:spLocks noGrp="1"/>
          </p:cNvSpPr>
          <p:nvPr>
            <p:ph sz="quarter" idx="10"/>
          </p:nvPr>
        </p:nvSpPr>
        <p:spPr/>
        <p:txBody>
          <a:bodyPr>
            <a:normAutofit/>
          </a:bodyPr>
          <a:lstStyle/>
          <a:p>
            <a:r>
              <a:rPr lang="cs-CZ" sz="2400" dirty="0"/>
              <a:t>unilateral exit  </a:t>
            </a:r>
            <a:r>
              <a:rPr lang="cs-CZ" sz="2400" i="1" dirty="0">
                <a:solidFill>
                  <a:schemeClr val="bg1">
                    <a:lumMod val="50000"/>
                  </a:schemeClr>
                </a:solidFill>
              </a:rPr>
              <a:t>(útěk bez povolení)</a:t>
            </a:r>
          </a:p>
          <a:p>
            <a:pPr lvl="1"/>
            <a:r>
              <a:rPr lang="cs-CZ" sz="2000" b="1" dirty="0">
                <a:solidFill>
                  <a:srgbClr val="00B050"/>
                </a:solidFill>
                <a:sym typeface="Wingdings" panose="05000000000000000000" pitchFamily="2" charset="2"/>
              </a:rPr>
              <a:t></a:t>
            </a:r>
            <a:r>
              <a:rPr lang="cs-CZ" sz="2000" dirty="0"/>
              <a:t> Lightning Network </a:t>
            </a:r>
            <a:r>
              <a:rPr lang="cs-CZ" sz="2000" dirty="0">
                <a:solidFill>
                  <a:schemeClr val="bg1">
                    <a:lumMod val="50000"/>
                  </a:schemeClr>
                </a:solidFill>
              </a:rPr>
              <a:t>(non-custodial)</a:t>
            </a:r>
            <a:r>
              <a:rPr lang="cs-CZ" sz="2000" dirty="0"/>
              <a:t>, Spark, Ark</a:t>
            </a:r>
          </a:p>
          <a:p>
            <a:pPr lvl="1"/>
            <a:r>
              <a:rPr lang="cs-CZ" sz="2000" b="1" dirty="0">
                <a:solidFill>
                  <a:srgbClr val="FF0000"/>
                </a:solidFill>
                <a:sym typeface="Wingdings" panose="05000000000000000000" pitchFamily="2" charset="2"/>
              </a:rPr>
              <a:t></a:t>
            </a:r>
            <a:r>
              <a:rPr lang="cs-CZ" sz="2000" dirty="0"/>
              <a:t> Cashu, Fedimint, Liquid, BitVM, ...</a:t>
            </a:r>
          </a:p>
          <a:p>
            <a:pPr lvl="1"/>
            <a:endParaRPr lang="cs-CZ" sz="2000" dirty="0"/>
          </a:p>
          <a:p>
            <a:r>
              <a:rPr lang="cs-CZ" sz="2400" dirty="0"/>
              <a:t>Ark</a:t>
            </a:r>
          </a:p>
          <a:p>
            <a:pPr lvl="1"/>
            <a:r>
              <a:rPr lang="cs-CZ" sz="2000" dirty="0"/>
              <a:t>2023 Burak</a:t>
            </a:r>
          </a:p>
          <a:p>
            <a:pPr lvl="1"/>
            <a:r>
              <a:rPr lang="cs-CZ" sz="2000" dirty="0"/>
              <a:t>implementace ArkLabs, Second</a:t>
            </a:r>
          </a:p>
          <a:p>
            <a:pPr lvl="1"/>
            <a:r>
              <a:rPr lang="cs-CZ" sz="2000" dirty="0"/>
              <a:t>společné vlastnosti</a:t>
            </a:r>
          </a:p>
          <a:p>
            <a:pPr lvl="2"/>
            <a:r>
              <a:rPr lang="cs-CZ" sz="1800" dirty="0"/>
              <a:t>klient-server architektura</a:t>
            </a:r>
          </a:p>
          <a:p>
            <a:pPr lvl="2"/>
            <a:r>
              <a:rPr lang="cs-CZ" sz="1800" dirty="0"/>
              <a:t>snadný onboarding, bez nutnosti správy kanálů, ...</a:t>
            </a:r>
          </a:p>
          <a:p>
            <a:pPr lvl="2"/>
            <a:r>
              <a:rPr lang="cs-CZ" sz="1800" dirty="0"/>
              <a:t>interoperabilita LN/onchain</a:t>
            </a:r>
          </a:p>
          <a:p>
            <a:pPr lvl="2"/>
            <a:r>
              <a:rPr lang="cs-CZ" sz="1800" dirty="0"/>
              <a:t>nízké </a:t>
            </a:r>
            <a:r>
              <a:rPr lang="cs-CZ" sz="1800" dirty="0">
                <a:solidFill>
                  <a:schemeClr val="bg1">
                    <a:lumMod val="50000"/>
                  </a:schemeClr>
                </a:solidFill>
              </a:rPr>
              <a:t>(ale nenulové)</a:t>
            </a:r>
            <a:r>
              <a:rPr lang="cs-CZ" sz="1800" dirty="0"/>
              <a:t> poplatky</a:t>
            </a:r>
          </a:p>
          <a:p>
            <a:pPr lvl="1"/>
            <a:r>
              <a:rPr lang="cs-CZ" sz="2000" b="1" dirty="0">
                <a:solidFill>
                  <a:srgbClr val="00B050"/>
                </a:solidFill>
                <a:sym typeface="Wingdings" panose="05000000000000000000" pitchFamily="2" charset="2"/>
              </a:rPr>
              <a:t></a:t>
            </a:r>
            <a:r>
              <a:rPr lang="cs-CZ" sz="2000" dirty="0"/>
              <a:t> větší bezpečnost a nezávislost na operátorech</a:t>
            </a:r>
          </a:p>
          <a:p>
            <a:pPr lvl="1"/>
            <a:r>
              <a:rPr lang="cs-CZ" sz="2000" b="1" dirty="0">
                <a:solidFill>
                  <a:srgbClr val="FF0000"/>
                </a:solidFill>
                <a:sym typeface="Wingdings" panose="05000000000000000000" pitchFamily="2" charset="2"/>
              </a:rPr>
              <a:t></a:t>
            </a:r>
            <a:r>
              <a:rPr lang="cs-CZ" sz="2000" dirty="0"/>
              <a:t> horší UX - kola, expirace</a:t>
            </a:r>
          </a:p>
          <a:p>
            <a:pPr lvl="1"/>
            <a:r>
              <a:rPr lang="cs-CZ" sz="2000" b="1" dirty="0">
                <a:solidFill>
                  <a:srgbClr val="FF0000"/>
                </a:solidFill>
                <a:sym typeface="Wingdings" panose="05000000000000000000" pitchFamily="2" charset="2"/>
              </a:rPr>
              <a:t></a:t>
            </a:r>
            <a:r>
              <a:rPr lang="cs-CZ" sz="2000" dirty="0"/>
              <a:t> </a:t>
            </a:r>
            <a:r>
              <a:rPr lang="cs-CZ" sz="2000"/>
              <a:t>startup-like development</a:t>
            </a:r>
            <a:endParaRPr lang="cs-CZ" dirty="0"/>
          </a:p>
        </p:txBody>
      </p:sp>
      <p:sp>
        <p:nvSpPr>
          <p:cNvPr id="3" name="Title 2">
            <a:extLst>
              <a:ext uri="{FF2B5EF4-FFF2-40B4-BE49-F238E27FC236}">
                <a16:creationId xmlns:a16="http://schemas.microsoft.com/office/drawing/2014/main" id="{7FD9CB2D-E263-9FBB-6983-B6984A59CFAE}"/>
              </a:ext>
            </a:extLst>
          </p:cNvPr>
          <p:cNvSpPr>
            <a:spLocks noGrp="1"/>
          </p:cNvSpPr>
          <p:nvPr>
            <p:ph type="title"/>
          </p:nvPr>
        </p:nvSpPr>
        <p:spPr/>
        <p:txBody>
          <a:bodyPr/>
          <a:lstStyle/>
          <a:p>
            <a:r>
              <a:rPr lang="cs-CZ" dirty="0"/>
              <a:t>2. vrstvy nad bitcoinem</a:t>
            </a:r>
          </a:p>
        </p:txBody>
      </p:sp>
      <p:pic>
        <p:nvPicPr>
          <p:cNvPr id="9" name="Picture 8">
            <a:extLst>
              <a:ext uri="{FF2B5EF4-FFF2-40B4-BE49-F238E27FC236}">
                <a16:creationId xmlns:a16="http://schemas.microsoft.com/office/drawing/2014/main" id="{3180A663-0D71-EDFE-59BE-520B56FEF6BB}"/>
              </a:ext>
            </a:extLst>
          </p:cNvPr>
          <p:cNvPicPr>
            <a:picLocks noChangeAspect="1"/>
          </p:cNvPicPr>
          <p:nvPr/>
        </p:nvPicPr>
        <p:blipFill>
          <a:blip r:embed="rId3"/>
          <a:stretch>
            <a:fillRect/>
          </a:stretch>
        </p:blipFill>
        <p:spPr>
          <a:xfrm>
            <a:off x="7016487" y="2405281"/>
            <a:ext cx="3366552" cy="597291"/>
          </a:xfrm>
          <a:prstGeom prst="rect">
            <a:avLst/>
          </a:prstGeom>
        </p:spPr>
      </p:pic>
      <p:pic>
        <p:nvPicPr>
          <p:cNvPr id="11" name="Picture 10">
            <a:extLst>
              <a:ext uri="{FF2B5EF4-FFF2-40B4-BE49-F238E27FC236}">
                <a16:creationId xmlns:a16="http://schemas.microsoft.com/office/drawing/2014/main" id="{185D7D8C-B43B-452C-A309-36856FBC7BCE}"/>
              </a:ext>
            </a:extLst>
          </p:cNvPr>
          <p:cNvPicPr>
            <a:picLocks noChangeAspect="1"/>
          </p:cNvPicPr>
          <p:nvPr/>
        </p:nvPicPr>
        <p:blipFill>
          <a:blip r:embed="rId4"/>
          <a:stretch>
            <a:fillRect/>
          </a:stretch>
        </p:blipFill>
        <p:spPr>
          <a:xfrm>
            <a:off x="7520805" y="3258100"/>
            <a:ext cx="2648738" cy="921300"/>
          </a:xfrm>
          <a:prstGeom prst="rect">
            <a:avLst/>
          </a:prstGeom>
        </p:spPr>
      </p:pic>
    </p:spTree>
    <p:extLst>
      <p:ext uri="{BB962C8B-B14F-4D97-AF65-F5344CB8AC3E}">
        <p14:creationId xmlns:p14="http://schemas.microsoft.com/office/powerpoint/2010/main" val="857364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12" end="1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xEl>
                                              <p:pRg st="13" end="1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5A4001B-FCDD-A36B-F8C9-7CD31B1330F3}"/>
              </a:ext>
            </a:extLst>
          </p:cNvPr>
          <p:cNvSpPr>
            <a:spLocks noGrp="1"/>
          </p:cNvSpPr>
          <p:nvPr>
            <p:ph type="title"/>
          </p:nvPr>
        </p:nvSpPr>
        <p:spPr/>
        <p:txBody>
          <a:bodyPr/>
          <a:lstStyle/>
          <a:p>
            <a:r>
              <a:rPr lang="cs-CZ" dirty="0"/>
              <a:t>Spark vs. Ark</a:t>
            </a:r>
          </a:p>
        </p:txBody>
      </p:sp>
      <p:sp>
        <p:nvSpPr>
          <p:cNvPr id="4" name="Shape 4">
            <a:extLst>
              <a:ext uri="{FF2B5EF4-FFF2-40B4-BE49-F238E27FC236}">
                <a16:creationId xmlns:a16="http://schemas.microsoft.com/office/drawing/2014/main" id="{018EB620-661F-A973-1D0A-82A1A2A870AA}"/>
              </a:ext>
            </a:extLst>
          </p:cNvPr>
          <p:cNvSpPr/>
          <p:nvPr/>
        </p:nvSpPr>
        <p:spPr>
          <a:xfrm>
            <a:off x="560026" y="1130744"/>
            <a:ext cx="2093040" cy="464458"/>
          </a:xfrm>
          <a:prstGeom prst="rect">
            <a:avLst/>
          </a:prstGeom>
          <a:solidFill>
            <a:schemeClr val="accent1">
              <a:lumMod val="50000"/>
            </a:schemeClr>
          </a:solidFill>
          <a:ln w="762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4000" b="0" u="none" strike="noStrike">
              <a:solidFill>
                <a:srgbClr val="000000"/>
              </a:solidFill>
              <a:effectLst/>
              <a:uFillTx/>
              <a:latin typeface="Arial"/>
            </a:endParaRPr>
          </a:p>
        </p:txBody>
      </p:sp>
      <p:sp>
        <p:nvSpPr>
          <p:cNvPr id="5" name="Text 5">
            <a:extLst>
              <a:ext uri="{FF2B5EF4-FFF2-40B4-BE49-F238E27FC236}">
                <a16:creationId xmlns:a16="http://schemas.microsoft.com/office/drawing/2014/main" id="{7A1B560B-2B36-F875-3BCA-BB8372D39173}"/>
              </a:ext>
            </a:extLst>
          </p:cNvPr>
          <p:cNvSpPr/>
          <p:nvPr/>
        </p:nvSpPr>
        <p:spPr>
          <a:xfrm>
            <a:off x="624106" y="867282"/>
            <a:ext cx="1965240" cy="6642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lnSpc>
                <a:spcPct val="100000"/>
              </a:lnSpc>
              <a:tabLst>
                <a:tab pos="0" algn="l"/>
              </a:tabLst>
            </a:pPr>
            <a:endParaRPr lang="en-US" sz="2000" b="0" u="none" strike="noStrike" dirty="0">
              <a:solidFill>
                <a:srgbClr val="000000"/>
              </a:solidFill>
              <a:effectLst/>
              <a:uFillTx/>
              <a:latin typeface="Arial"/>
            </a:endParaRPr>
          </a:p>
        </p:txBody>
      </p:sp>
      <p:sp>
        <p:nvSpPr>
          <p:cNvPr id="6" name="Shape 6">
            <a:extLst>
              <a:ext uri="{FF2B5EF4-FFF2-40B4-BE49-F238E27FC236}">
                <a16:creationId xmlns:a16="http://schemas.microsoft.com/office/drawing/2014/main" id="{B90E4375-E3F8-A0D1-0414-82CA6B1731E5}"/>
              </a:ext>
            </a:extLst>
          </p:cNvPr>
          <p:cNvSpPr/>
          <p:nvPr/>
        </p:nvSpPr>
        <p:spPr>
          <a:xfrm>
            <a:off x="2653426" y="1130744"/>
            <a:ext cx="4462200" cy="464457"/>
          </a:xfrm>
          <a:prstGeom prst="rect">
            <a:avLst/>
          </a:prstGeom>
          <a:solidFill>
            <a:schemeClr val="accent1">
              <a:lumMod val="50000"/>
            </a:schemeClr>
          </a:solidFill>
          <a:ln w="762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4000" b="0" u="none" strike="noStrike">
              <a:solidFill>
                <a:srgbClr val="000000"/>
              </a:solidFill>
              <a:effectLst/>
              <a:uFillTx/>
              <a:latin typeface="Arial"/>
            </a:endParaRPr>
          </a:p>
        </p:txBody>
      </p:sp>
      <p:sp>
        <p:nvSpPr>
          <p:cNvPr id="7" name="Text 7">
            <a:extLst>
              <a:ext uri="{FF2B5EF4-FFF2-40B4-BE49-F238E27FC236}">
                <a16:creationId xmlns:a16="http://schemas.microsoft.com/office/drawing/2014/main" id="{46EDDDE0-09FF-B1B8-7055-A3A7D0D59CB5}"/>
              </a:ext>
            </a:extLst>
          </p:cNvPr>
          <p:cNvSpPr/>
          <p:nvPr/>
        </p:nvSpPr>
        <p:spPr>
          <a:xfrm>
            <a:off x="2717506" y="1162974"/>
            <a:ext cx="4334040" cy="368508"/>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lnSpc>
                <a:spcPct val="100000"/>
              </a:lnSpc>
              <a:tabLst>
                <a:tab pos="0" algn="l"/>
              </a:tabLst>
            </a:pPr>
            <a:r>
              <a:rPr lang="en-US" sz="2000" b="1" u="none" strike="noStrike" dirty="0">
                <a:solidFill>
                  <a:schemeClr val="bg1"/>
                </a:solidFill>
                <a:effectLst/>
                <a:uFillTx/>
                <a:latin typeface="Aptos"/>
              </a:rPr>
              <a:t>Spark</a:t>
            </a:r>
            <a:endParaRPr lang="en-US" sz="2000" b="0" u="none" strike="noStrike" dirty="0">
              <a:solidFill>
                <a:schemeClr val="bg1"/>
              </a:solidFill>
              <a:effectLst/>
              <a:uFillTx/>
              <a:latin typeface="Arial"/>
            </a:endParaRPr>
          </a:p>
        </p:txBody>
      </p:sp>
      <p:sp>
        <p:nvSpPr>
          <p:cNvPr id="8" name="Shape 8">
            <a:extLst>
              <a:ext uri="{FF2B5EF4-FFF2-40B4-BE49-F238E27FC236}">
                <a16:creationId xmlns:a16="http://schemas.microsoft.com/office/drawing/2014/main" id="{9554D968-0440-6BAE-0018-0875FC12A6AD}"/>
              </a:ext>
            </a:extLst>
          </p:cNvPr>
          <p:cNvSpPr/>
          <p:nvPr/>
        </p:nvSpPr>
        <p:spPr>
          <a:xfrm>
            <a:off x="7115986" y="1130744"/>
            <a:ext cx="4462200" cy="464458"/>
          </a:xfrm>
          <a:prstGeom prst="rect">
            <a:avLst/>
          </a:prstGeom>
          <a:solidFill>
            <a:schemeClr val="accent1">
              <a:lumMod val="50000"/>
            </a:schemeClr>
          </a:solidFill>
          <a:ln w="762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4000" b="0" u="none" strike="noStrike">
              <a:solidFill>
                <a:srgbClr val="000000"/>
              </a:solidFill>
              <a:effectLst/>
              <a:uFillTx/>
              <a:latin typeface="Arial"/>
            </a:endParaRPr>
          </a:p>
        </p:txBody>
      </p:sp>
      <p:sp>
        <p:nvSpPr>
          <p:cNvPr id="9" name="Text 9">
            <a:extLst>
              <a:ext uri="{FF2B5EF4-FFF2-40B4-BE49-F238E27FC236}">
                <a16:creationId xmlns:a16="http://schemas.microsoft.com/office/drawing/2014/main" id="{5462CAF8-2C40-1C1D-5358-F61C4ED73B54}"/>
              </a:ext>
            </a:extLst>
          </p:cNvPr>
          <p:cNvSpPr/>
          <p:nvPr/>
        </p:nvSpPr>
        <p:spPr>
          <a:xfrm>
            <a:off x="7180066" y="1201164"/>
            <a:ext cx="4334040" cy="330318"/>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lnSpc>
                <a:spcPct val="100000"/>
              </a:lnSpc>
              <a:tabLst>
                <a:tab pos="0" algn="l"/>
              </a:tabLst>
            </a:pPr>
            <a:r>
              <a:rPr lang="en-US" sz="2000" b="1" u="none" strike="noStrike" dirty="0">
                <a:solidFill>
                  <a:schemeClr val="bg1"/>
                </a:solidFill>
                <a:effectLst/>
                <a:uFillTx/>
                <a:latin typeface="Aptos"/>
              </a:rPr>
              <a:t>Ark</a:t>
            </a:r>
            <a:endParaRPr lang="en-US" sz="2000" b="0" u="none" strike="noStrike" dirty="0">
              <a:solidFill>
                <a:schemeClr val="bg1"/>
              </a:solidFill>
              <a:effectLst/>
              <a:uFillTx/>
              <a:latin typeface="Arial"/>
            </a:endParaRPr>
          </a:p>
        </p:txBody>
      </p:sp>
      <p:sp>
        <p:nvSpPr>
          <p:cNvPr id="10" name="Shape 10">
            <a:extLst>
              <a:ext uri="{FF2B5EF4-FFF2-40B4-BE49-F238E27FC236}">
                <a16:creationId xmlns:a16="http://schemas.microsoft.com/office/drawing/2014/main" id="{BE690ED5-8AAF-2E7A-75AD-C3C12679BAC6}"/>
              </a:ext>
            </a:extLst>
          </p:cNvPr>
          <p:cNvSpPr/>
          <p:nvPr/>
        </p:nvSpPr>
        <p:spPr>
          <a:xfrm>
            <a:off x="560026" y="1595562"/>
            <a:ext cx="2093040" cy="792000"/>
          </a:xfrm>
          <a:prstGeom prst="rect">
            <a:avLst/>
          </a:prstGeom>
          <a:solidFill>
            <a:srgbClr val="F7F9FC"/>
          </a:solidFill>
          <a:ln w="762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4000" b="0" u="none" strike="noStrike">
              <a:solidFill>
                <a:srgbClr val="000000"/>
              </a:solidFill>
              <a:effectLst/>
              <a:uFillTx/>
              <a:latin typeface="Arial"/>
            </a:endParaRPr>
          </a:p>
        </p:txBody>
      </p:sp>
      <p:sp>
        <p:nvSpPr>
          <p:cNvPr id="11" name="Text 11">
            <a:extLst>
              <a:ext uri="{FF2B5EF4-FFF2-40B4-BE49-F238E27FC236}">
                <a16:creationId xmlns:a16="http://schemas.microsoft.com/office/drawing/2014/main" id="{55E0CBA6-CD9B-3324-3387-C5509E2F941B}"/>
              </a:ext>
            </a:extLst>
          </p:cNvPr>
          <p:cNvSpPr/>
          <p:nvPr/>
        </p:nvSpPr>
        <p:spPr>
          <a:xfrm>
            <a:off x="624106" y="1659642"/>
            <a:ext cx="1965240" cy="6642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lnSpc>
                <a:spcPct val="100000"/>
              </a:lnSpc>
              <a:tabLst>
                <a:tab pos="0" algn="l"/>
              </a:tabLst>
            </a:pPr>
            <a:r>
              <a:rPr lang="cs-CZ" dirty="0">
                <a:solidFill>
                  <a:srgbClr val="1A1F2E"/>
                </a:solidFill>
                <a:latin typeface="Aptos"/>
              </a:rPr>
              <a:t>t</a:t>
            </a:r>
            <a:r>
              <a:rPr lang="cs-CZ" b="0" u="none" strike="noStrike" dirty="0">
                <a:solidFill>
                  <a:srgbClr val="1A1F2E"/>
                </a:solidFill>
                <a:effectLst/>
                <a:uFillTx/>
                <a:latin typeface="Aptos"/>
              </a:rPr>
              <a:t>echnologie</a:t>
            </a:r>
            <a:endParaRPr lang="en-US" b="0" u="none" strike="noStrike" dirty="0">
              <a:solidFill>
                <a:srgbClr val="000000"/>
              </a:solidFill>
              <a:effectLst/>
              <a:uFillTx/>
              <a:latin typeface="Arial"/>
            </a:endParaRPr>
          </a:p>
        </p:txBody>
      </p:sp>
      <p:sp>
        <p:nvSpPr>
          <p:cNvPr id="12" name="Shape 12">
            <a:extLst>
              <a:ext uri="{FF2B5EF4-FFF2-40B4-BE49-F238E27FC236}">
                <a16:creationId xmlns:a16="http://schemas.microsoft.com/office/drawing/2014/main" id="{8267A1F1-01A3-4DA7-5090-51CBBDD65CDB}"/>
              </a:ext>
            </a:extLst>
          </p:cNvPr>
          <p:cNvSpPr/>
          <p:nvPr/>
        </p:nvSpPr>
        <p:spPr>
          <a:xfrm>
            <a:off x="2653426" y="1595562"/>
            <a:ext cx="4462200" cy="792000"/>
          </a:xfrm>
          <a:prstGeom prst="rect">
            <a:avLst/>
          </a:prstGeom>
          <a:solidFill>
            <a:srgbClr val="F7F9FC"/>
          </a:solidFill>
          <a:ln w="762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4000" b="0" u="none" strike="noStrike">
              <a:solidFill>
                <a:srgbClr val="000000"/>
              </a:solidFill>
              <a:effectLst/>
              <a:uFillTx/>
              <a:latin typeface="Arial"/>
            </a:endParaRPr>
          </a:p>
        </p:txBody>
      </p:sp>
      <p:sp>
        <p:nvSpPr>
          <p:cNvPr id="13" name="Text 13">
            <a:extLst>
              <a:ext uri="{FF2B5EF4-FFF2-40B4-BE49-F238E27FC236}">
                <a16:creationId xmlns:a16="http://schemas.microsoft.com/office/drawing/2014/main" id="{6C9DA3F5-2545-BE73-2F1B-C21E4ECF1C1F}"/>
              </a:ext>
            </a:extLst>
          </p:cNvPr>
          <p:cNvSpPr/>
          <p:nvPr/>
        </p:nvSpPr>
        <p:spPr>
          <a:xfrm>
            <a:off x="2717506" y="1659642"/>
            <a:ext cx="4334040" cy="6642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lnSpc>
                <a:spcPct val="100000"/>
              </a:lnSpc>
              <a:tabLst>
                <a:tab pos="0" algn="l"/>
              </a:tabLst>
            </a:pPr>
            <a:r>
              <a:rPr lang="cs-CZ" dirty="0">
                <a:solidFill>
                  <a:srgbClr val="1A1F2E"/>
                </a:solidFill>
                <a:latin typeface="Aptos"/>
              </a:rPr>
              <a:t>s</a:t>
            </a:r>
            <a:r>
              <a:rPr lang="en-US" b="0" u="none" strike="noStrike" dirty="0" err="1">
                <a:solidFill>
                  <a:srgbClr val="1A1F2E"/>
                </a:solidFill>
                <a:effectLst/>
                <a:uFillTx/>
                <a:latin typeface="Aptos"/>
              </a:rPr>
              <a:t>tatechain</a:t>
            </a:r>
            <a:r>
              <a:rPr lang="en-US" b="0" u="none" strike="noStrike" dirty="0">
                <a:solidFill>
                  <a:srgbClr val="1A1F2E"/>
                </a:solidFill>
                <a:effectLst/>
                <a:uFillTx/>
                <a:latin typeface="Aptos"/>
              </a:rPr>
              <a:t> / shared signing</a:t>
            </a:r>
            <a:br>
              <a:rPr lang="cs-CZ" dirty="0">
                <a:solidFill>
                  <a:srgbClr val="1A1F2E"/>
                </a:solidFill>
                <a:latin typeface="Aptos"/>
              </a:rPr>
            </a:br>
            <a:r>
              <a:rPr lang="en-US" b="0" u="none" strike="noStrike" dirty="0" err="1">
                <a:solidFill>
                  <a:srgbClr val="1A1F2E"/>
                </a:solidFill>
                <a:effectLst/>
                <a:uFillTx/>
                <a:latin typeface="Aptos"/>
              </a:rPr>
              <a:t>pře</a:t>
            </a:r>
            <a:r>
              <a:rPr lang="cs-CZ" b="0" u="none" strike="noStrike" dirty="0">
                <a:solidFill>
                  <a:srgbClr val="1A1F2E"/>
                </a:solidFill>
                <a:effectLst/>
                <a:uFillTx/>
                <a:latin typeface="Aptos"/>
              </a:rPr>
              <a:t>sun</a:t>
            </a:r>
            <a:r>
              <a:rPr lang="en-US" b="0" u="none" strike="noStrike" dirty="0">
                <a:solidFill>
                  <a:srgbClr val="1A1F2E"/>
                </a:solidFill>
                <a:effectLst/>
                <a:uFillTx/>
                <a:latin typeface="Aptos"/>
              </a:rPr>
              <a:t> </a:t>
            </a:r>
            <a:r>
              <a:rPr lang="en-US" b="0" u="none" strike="noStrike" dirty="0" err="1">
                <a:solidFill>
                  <a:srgbClr val="1A1F2E"/>
                </a:solidFill>
                <a:effectLst/>
                <a:uFillTx/>
                <a:latin typeface="Aptos"/>
              </a:rPr>
              <a:t>kontroly</a:t>
            </a:r>
            <a:r>
              <a:rPr lang="en-US" b="0" u="none" strike="noStrike" dirty="0">
                <a:solidFill>
                  <a:srgbClr val="1A1F2E"/>
                </a:solidFill>
                <a:effectLst/>
                <a:uFillTx/>
                <a:latin typeface="Aptos"/>
              </a:rPr>
              <a:t> </a:t>
            </a:r>
            <a:r>
              <a:rPr lang="cs-CZ" b="0" u="none" strike="noStrike" dirty="0">
                <a:solidFill>
                  <a:srgbClr val="1A1F2E"/>
                </a:solidFill>
                <a:effectLst/>
                <a:uFillTx/>
                <a:latin typeface="Aptos"/>
              </a:rPr>
              <a:t>nad zůstatkem</a:t>
            </a:r>
            <a:endParaRPr lang="en-US" b="0" u="none" strike="noStrike" dirty="0">
              <a:solidFill>
                <a:srgbClr val="000000"/>
              </a:solidFill>
              <a:effectLst/>
              <a:uFillTx/>
              <a:latin typeface="Arial"/>
            </a:endParaRPr>
          </a:p>
        </p:txBody>
      </p:sp>
      <p:sp>
        <p:nvSpPr>
          <p:cNvPr id="14" name="Shape 14">
            <a:extLst>
              <a:ext uri="{FF2B5EF4-FFF2-40B4-BE49-F238E27FC236}">
                <a16:creationId xmlns:a16="http://schemas.microsoft.com/office/drawing/2014/main" id="{CE07B321-059D-E2DC-CDAB-FDDEE06A6FF7}"/>
              </a:ext>
            </a:extLst>
          </p:cNvPr>
          <p:cNvSpPr/>
          <p:nvPr/>
        </p:nvSpPr>
        <p:spPr>
          <a:xfrm>
            <a:off x="7115986" y="1595562"/>
            <a:ext cx="4462200" cy="792000"/>
          </a:xfrm>
          <a:prstGeom prst="rect">
            <a:avLst/>
          </a:prstGeom>
          <a:solidFill>
            <a:srgbClr val="F7F9FC"/>
          </a:solidFill>
          <a:ln w="762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4000" b="0" u="none" strike="noStrike">
              <a:solidFill>
                <a:srgbClr val="000000"/>
              </a:solidFill>
              <a:effectLst/>
              <a:uFillTx/>
              <a:latin typeface="Arial"/>
            </a:endParaRPr>
          </a:p>
        </p:txBody>
      </p:sp>
      <p:sp>
        <p:nvSpPr>
          <p:cNvPr id="15" name="Text 15">
            <a:extLst>
              <a:ext uri="{FF2B5EF4-FFF2-40B4-BE49-F238E27FC236}">
                <a16:creationId xmlns:a16="http://schemas.microsoft.com/office/drawing/2014/main" id="{7CC122BD-4696-61F0-2282-BDD7BB100629}"/>
              </a:ext>
            </a:extLst>
          </p:cNvPr>
          <p:cNvSpPr/>
          <p:nvPr/>
        </p:nvSpPr>
        <p:spPr>
          <a:xfrm>
            <a:off x="7180066" y="1659642"/>
            <a:ext cx="4334040" cy="6642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lnSpc>
                <a:spcPct val="100000"/>
              </a:lnSpc>
              <a:tabLst>
                <a:tab pos="0" algn="l"/>
              </a:tabLst>
            </a:pPr>
            <a:r>
              <a:rPr lang="cs-CZ" dirty="0">
                <a:solidFill>
                  <a:srgbClr val="1A1F2E"/>
                </a:solidFill>
                <a:latin typeface="Aptos"/>
              </a:rPr>
              <a:t>s</a:t>
            </a:r>
            <a:r>
              <a:rPr lang="en-US" b="0" u="none" strike="noStrike" dirty="0" err="1">
                <a:solidFill>
                  <a:srgbClr val="1A1F2E"/>
                </a:solidFill>
                <a:effectLst/>
                <a:uFillTx/>
                <a:latin typeface="Aptos"/>
              </a:rPr>
              <a:t>dílené</a:t>
            </a:r>
            <a:r>
              <a:rPr lang="en-US" b="0" u="none" strike="noStrike" dirty="0">
                <a:solidFill>
                  <a:srgbClr val="1A1F2E"/>
                </a:solidFill>
                <a:effectLst/>
                <a:uFillTx/>
                <a:latin typeface="Aptos"/>
              </a:rPr>
              <a:t> UTXO</a:t>
            </a:r>
            <a:br>
              <a:rPr lang="cs-CZ" b="0" u="none" strike="noStrike" dirty="0">
                <a:solidFill>
                  <a:srgbClr val="1A1F2E"/>
                </a:solidFill>
                <a:effectLst/>
                <a:uFillTx/>
                <a:latin typeface="Aptos"/>
              </a:rPr>
            </a:br>
            <a:r>
              <a:rPr lang="cs-CZ" b="0" u="none" strike="noStrike" dirty="0">
                <a:solidFill>
                  <a:srgbClr val="1A1F2E"/>
                </a:solidFill>
                <a:effectLst/>
                <a:uFillTx/>
                <a:latin typeface="Aptos"/>
              </a:rPr>
              <a:t>VTXO </a:t>
            </a:r>
            <a:r>
              <a:rPr lang="en-US" b="0" u="none" strike="noStrike" dirty="0" err="1">
                <a:solidFill>
                  <a:srgbClr val="1A1F2E"/>
                </a:solidFill>
                <a:effectLst/>
                <a:uFillTx/>
                <a:latin typeface="Aptos"/>
              </a:rPr>
              <a:t>ve</a:t>
            </a:r>
            <a:r>
              <a:rPr lang="en-US" b="0" u="none" strike="noStrike" dirty="0">
                <a:solidFill>
                  <a:srgbClr val="1A1F2E"/>
                </a:solidFill>
                <a:effectLst/>
                <a:uFillTx/>
                <a:latin typeface="Aptos"/>
              </a:rPr>
              <a:t> </a:t>
            </a:r>
            <a:r>
              <a:rPr lang="en-US" b="0" u="none" strike="noStrike" dirty="0" err="1">
                <a:solidFill>
                  <a:srgbClr val="1A1F2E"/>
                </a:solidFill>
                <a:effectLst/>
                <a:uFillTx/>
                <a:latin typeface="Aptos"/>
              </a:rPr>
              <a:t>strom</a:t>
            </a:r>
            <a:r>
              <a:rPr lang="cs-CZ" b="0" u="none" strike="noStrike" dirty="0">
                <a:solidFill>
                  <a:srgbClr val="1A1F2E"/>
                </a:solidFill>
                <a:effectLst/>
                <a:uFillTx/>
                <a:latin typeface="Aptos"/>
              </a:rPr>
              <a:t>ě</a:t>
            </a:r>
            <a:r>
              <a:rPr lang="en-US" b="0" u="none" strike="noStrike" dirty="0">
                <a:solidFill>
                  <a:srgbClr val="1A1F2E"/>
                </a:solidFill>
                <a:effectLst/>
                <a:uFillTx/>
                <a:latin typeface="Aptos"/>
              </a:rPr>
              <a:t> </a:t>
            </a:r>
            <a:r>
              <a:rPr lang="en-US" b="0" u="none" strike="noStrike" dirty="0" err="1">
                <a:solidFill>
                  <a:srgbClr val="1A1F2E"/>
                </a:solidFill>
                <a:effectLst/>
                <a:uFillTx/>
                <a:latin typeface="Aptos"/>
              </a:rPr>
              <a:t>předpodepsaných</a:t>
            </a:r>
            <a:r>
              <a:rPr lang="en-US" b="0" u="none" strike="noStrike" dirty="0">
                <a:solidFill>
                  <a:srgbClr val="1A1F2E"/>
                </a:solidFill>
                <a:effectLst/>
                <a:uFillTx/>
                <a:latin typeface="Aptos"/>
              </a:rPr>
              <a:t> </a:t>
            </a:r>
            <a:r>
              <a:rPr lang="cs-CZ" dirty="0">
                <a:solidFill>
                  <a:srgbClr val="1A1F2E"/>
                </a:solidFill>
                <a:latin typeface="Aptos"/>
              </a:rPr>
              <a:t>tx</a:t>
            </a:r>
            <a:endParaRPr lang="en-US" b="0" u="none" strike="noStrike" dirty="0">
              <a:solidFill>
                <a:srgbClr val="000000"/>
              </a:solidFill>
              <a:effectLst/>
              <a:uFillTx/>
              <a:latin typeface="Arial"/>
            </a:endParaRPr>
          </a:p>
        </p:txBody>
      </p:sp>
      <p:sp>
        <p:nvSpPr>
          <p:cNvPr id="16" name="Shape 16">
            <a:extLst>
              <a:ext uri="{FF2B5EF4-FFF2-40B4-BE49-F238E27FC236}">
                <a16:creationId xmlns:a16="http://schemas.microsoft.com/office/drawing/2014/main" id="{2752B340-437F-F1CC-97A9-BBDAEC6472D4}"/>
              </a:ext>
            </a:extLst>
          </p:cNvPr>
          <p:cNvSpPr/>
          <p:nvPr/>
        </p:nvSpPr>
        <p:spPr>
          <a:xfrm>
            <a:off x="560026" y="2388282"/>
            <a:ext cx="2093040" cy="792000"/>
          </a:xfrm>
          <a:prstGeom prst="rect">
            <a:avLst/>
          </a:prstGeom>
          <a:solidFill>
            <a:srgbClr val="EDF2F8"/>
          </a:solidFill>
          <a:ln w="762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4000" b="0" u="none" strike="noStrike">
              <a:solidFill>
                <a:srgbClr val="000000"/>
              </a:solidFill>
              <a:effectLst/>
              <a:uFillTx/>
              <a:latin typeface="Arial"/>
            </a:endParaRPr>
          </a:p>
        </p:txBody>
      </p:sp>
      <p:sp>
        <p:nvSpPr>
          <p:cNvPr id="17" name="Text 17">
            <a:extLst>
              <a:ext uri="{FF2B5EF4-FFF2-40B4-BE49-F238E27FC236}">
                <a16:creationId xmlns:a16="http://schemas.microsoft.com/office/drawing/2014/main" id="{537380FA-6F9F-2895-4A91-3FBAB62D3052}"/>
              </a:ext>
            </a:extLst>
          </p:cNvPr>
          <p:cNvSpPr/>
          <p:nvPr/>
        </p:nvSpPr>
        <p:spPr>
          <a:xfrm>
            <a:off x="624106" y="2452002"/>
            <a:ext cx="1965240" cy="6642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lnSpc>
                <a:spcPct val="100000"/>
              </a:lnSpc>
              <a:tabLst>
                <a:tab pos="0" algn="l"/>
              </a:tabLst>
            </a:pPr>
            <a:r>
              <a:rPr lang="cs-CZ" b="0" u="none" strike="noStrike" dirty="0">
                <a:solidFill>
                  <a:srgbClr val="1A1F2E"/>
                </a:solidFill>
                <a:effectLst/>
                <a:uFillTx/>
                <a:latin typeface="Aptos"/>
              </a:rPr>
              <a:t>časování</a:t>
            </a:r>
            <a:endParaRPr lang="en-US" b="0" u="none" strike="noStrike" dirty="0">
              <a:solidFill>
                <a:srgbClr val="000000"/>
              </a:solidFill>
              <a:effectLst/>
              <a:uFillTx/>
              <a:latin typeface="Arial"/>
            </a:endParaRPr>
          </a:p>
        </p:txBody>
      </p:sp>
      <p:sp>
        <p:nvSpPr>
          <p:cNvPr id="18" name="Shape 18">
            <a:extLst>
              <a:ext uri="{FF2B5EF4-FFF2-40B4-BE49-F238E27FC236}">
                <a16:creationId xmlns:a16="http://schemas.microsoft.com/office/drawing/2014/main" id="{1D5168C8-96A3-653C-79C3-ECE858238A82}"/>
              </a:ext>
            </a:extLst>
          </p:cNvPr>
          <p:cNvSpPr/>
          <p:nvPr/>
        </p:nvSpPr>
        <p:spPr>
          <a:xfrm>
            <a:off x="2653426" y="2388282"/>
            <a:ext cx="4462200" cy="792000"/>
          </a:xfrm>
          <a:prstGeom prst="rect">
            <a:avLst/>
          </a:prstGeom>
          <a:solidFill>
            <a:srgbClr val="EDF2F8"/>
          </a:solidFill>
          <a:ln w="762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4000" b="0" u="none" strike="noStrike">
              <a:solidFill>
                <a:srgbClr val="000000"/>
              </a:solidFill>
              <a:effectLst/>
              <a:uFillTx/>
              <a:latin typeface="Arial"/>
            </a:endParaRPr>
          </a:p>
        </p:txBody>
      </p:sp>
      <p:sp>
        <p:nvSpPr>
          <p:cNvPr id="19" name="Text 19">
            <a:extLst>
              <a:ext uri="{FF2B5EF4-FFF2-40B4-BE49-F238E27FC236}">
                <a16:creationId xmlns:a16="http://schemas.microsoft.com/office/drawing/2014/main" id="{0311E721-1781-935E-F6D6-53E82B463D0D}"/>
              </a:ext>
            </a:extLst>
          </p:cNvPr>
          <p:cNvSpPr/>
          <p:nvPr/>
        </p:nvSpPr>
        <p:spPr>
          <a:xfrm>
            <a:off x="2717506" y="2452002"/>
            <a:ext cx="4334040" cy="6642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lnSpc>
                <a:spcPct val="100000"/>
              </a:lnSpc>
              <a:tabLst>
                <a:tab pos="0" algn="l"/>
              </a:tabLst>
            </a:pPr>
            <a:r>
              <a:rPr lang="cs-CZ" b="0" u="none" strike="noStrike" dirty="0">
                <a:solidFill>
                  <a:srgbClr val="1A1F2E"/>
                </a:solidFill>
                <a:effectLst/>
                <a:uFillTx/>
                <a:latin typeface="Aptos"/>
              </a:rPr>
              <a:t>okamžité transakce</a:t>
            </a:r>
            <a:br>
              <a:rPr lang="cs-CZ" b="0" u="none" strike="noStrike" dirty="0">
                <a:solidFill>
                  <a:srgbClr val="1A1F2E"/>
                </a:solidFill>
                <a:effectLst/>
                <a:uFillTx/>
                <a:latin typeface="Aptos"/>
              </a:rPr>
            </a:br>
            <a:r>
              <a:rPr lang="cs-CZ" b="0" u="none" strike="noStrike" dirty="0">
                <a:solidFill>
                  <a:srgbClr val="1A1F2E"/>
                </a:solidFill>
                <a:effectLst/>
                <a:uFillTx/>
                <a:latin typeface="Aptos"/>
              </a:rPr>
              <a:t>onchain </a:t>
            </a:r>
            <a:r>
              <a:rPr lang="en-US" b="0" u="none" strike="noStrike" dirty="0">
                <a:solidFill>
                  <a:srgbClr val="1A1F2E"/>
                </a:solidFill>
                <a:effectLst/>
                <a:uFillTx/>
                <a:latin typeface="Aptos"/>
              </a:rPr>
              <a:t>exit </a:t>
            </a:r>
            <a:r>
              <a:rPr lang="cs-CZ" b="0" u="none" strike="noStrike" dirty="0">
                <a:solidFill>
                  <a:srgbClr val="1A1F2E"/>
                </a:solidFill>
                <a:effectLst/>
                <a:uFillTx/>
                <a:latin typeface="Aptos"/>
              </a:rPr>
              <a:t>- </a:t>
            </a:r>
            <a:r>
              <a:rPr lang="en-US" b="0" u="none" strike="noStrike" dirty="0" err="1">
                <a:solidFill>
                  <a:srgbClr val="1A1F2E"/>
                </a:solidFill>
                <a:effectLst/>
                <a:uFillTx/>
                <a:latin typeface="Aptos"/>
              </a:rPr>
              <a:t>timelock</a:t>
            </a:r>
            <a:endParaRPr lang="en-US" b="0" u="none" strike="noStrike" dirty="0">
              <a:solidFill>
                <a:srgbClr val="000000"/>
              </a:solidFill>
              <a:effectLst/>
              <a:uFillTx/>
              <a:latin typeface="Arial"/>
            </a:endParaRPr>
          </a:p>
        </p:txBody>
      </p:sp>
      <p:sp>
        <p:nvSpPr>
          <p:cNvPr id="20" name="Shape 20">
            <a:extLst>
              <a:ext uri="{FF2B5EF4-FFF2-40B4-BE49-F238E27FC236}">
                <a16:creationId xmlns:a16="http://schemas.microsoft.com/office/drawing/2014/main" id="{7896390F-7439-7B15-418D-A30D9E4A0D40}"/>
              </a:ext>
            </a:extLst>
          </p:cNvPr>
          <p:cNvSpPr/>
          <p:nvPr/>
        </p:nvSpPr>
        <p:spPr>
          <a:xfrm>
            <a:off x="7115986" y="2388282"/>
            <a:ext cx="4462200" cy="792000"/>
          </a:xfrm>
          <a:prstGeom prst="rect">
            <a:avLst/>
          </a:prstGeom>
          <a:solidFill>
            <a:srgbClr val="EDF2F8"/>
          </a:solidFill>
          <a:ln w="762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4000" b="0" u="none" strike="noStrike">
              <a:solidFill>
                <a:srgbClr val="000000"/>
              </a:solidFill>
              <a:effectLst/>
              <a:uFillTx/>
              <a:latin typeface="Arial"/>
            </a:endParaRPr>
          </a:p>
        </p:txBody>
      </p:sp>
      <p:sp>
        <p:nvSpPr>
          <p:cNvPr id="21" name="Text 21">
            <a:extLst>
              <a:ext uri="{FF2B5EF4-FFF2-40B4-BE49-F238E27FC236}">
                <a16:creationId xmlns:a16="http://schemas.microsoft.com/office/drawing/2014/main" id="{32D24A88-6495-0CD1-5C7E-D4F74477D89D}"/>
              </a:ext>
            </a:extLst>
          </p:cNvPr>
          <p:cNvSpPr/>
          <p:nvPr/>
        </p:nvSpPr>
        <p:spPr>
          <a:xfrm>
            <a:off x="7180066" y="2452002"/>
            <a:ext cx="4334040" cy="6642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lnSpc>
                <a:spcPct val="100000"/>
              </a:lnSpc>
              <a:tabLst>
                <a:tab pos="0" algn="l"/>
              </a:tabLst>
            </a:pPr>
            <a:r>
              <a:rPr lang="cs-CZ" b="0" u="none" strike="noStrike" dirty="0">
                <a:solidFill>
                  <a:srgbClr val="1A1F2E"/>
                </a:solidFill>
                <a:effectLst/>
                <a:uFillTx/>
                <a:latin typeface="Aptos"/>
              </a:rPr>
              <a:t>p</a:t>
            </a:r>
            <a:r>
              <a:rPr lang="en-US" b="0" u="none" strike="noStrike" dirty="0" err="1">
                <a:solidFill>
                  <a:srgbClr val="1A1F2E"/>
                </a:solidFill>
                <a:effectLst/>
                <a:uFillTx/>
                <a:latin typeface="Aptos"/>
              </a:rPr>
              <a:t>eriodick</a:t>
            </a:r>
            <a:r>
              <a:rPr lang="cs-CZ" b="0" u="none" strike="noStrike" dirty="0">
                <a:solidFill>
                  <a:srgbClr val="1A1F2E"/>
                </a:solidFill>
                <a:effectLst/>
                <a:uFillTx/>
                <a:latin typeface="Aptos"/>
              </a:rPr>
              <a:t>á</a:t>
            </a:r>
            <a:r>
              <a:rPr lang="en-US" b="0" u="none" strike="noStrike" dirty="0">
                <a:solidFill>
                  <a:srgbClr val="1A1F2E"/>
                </a:solidFill>
                <a:effectLst/>
                <a:uFillTx/>
                <a:latin typeface="Aptos"/>
              </a:rPr>
              <a:t> </a:t>
            </a:r>
            <a:r>
              <a:rPr lang="cs-CZ" b="0" u="none" strike="noStrike" dirty="0">
                <a:solidFill>
                  <a:srgbClr val="1A1F2E"/>
                </a:solidFill>
                <a:effectLst/>
                <a:uFillTx/>
                <a:latin typeface="Aptos"/>
              </a:rPr>
              <a:t>kola</a:t>
            </a:r>
            <a:br>
              <a:rPr lang="cs-CZ" b="0" u="none" strike="noStrike" dirty="0">
                <a:solidFill>
                  <a:srgbClr val="1A1F2E"/>
                </a:solidFill>
                <a:effectLst/>
                <a:uFillTx/>
                <a:latin typeface="Aptos"/>
              </a:rPr>
            </a:br>
            <a:r>
              <a:rPr lang="en-US" b="0" u="none" strike="noStrike" dirty="0">
                <a:solidFill>
                  <a:srgbClr val="1A1F2E"/>
                </a:solidFill>
                <a:effectLst/>
                <a:uFillTx/>
                <a:latin typeface="Aptos"/>
              </a:rPr>
              <a:t>VTXO refresh </a:t>
            </a:r>
            <a:r>
              <a:rPr lang="en-US" b="0" u="none" strike="noStrike" dirty="0" err="1">
                <a:solidFill>
                  <a:srgbClr val="1A1F2E"/>
                </a:solidFill>
                <a:effectLst/>
                <a:uFillTx/>
                <a:latin typeface="Aptos"/>
              </a:rPr>
              <a:t>před</a:t>
            </a:r>
            <a:r>
              <a:rPr lang="en-US" b="0" u="none" strike="noStrike" dirty="0">
                <a:solidFill>
                  <a:srgbClr val="1A1F2E"/>
                </a:solidFill>
                <a:effectLst/>
                <a:uFillTx/>
                <a:latin typeface="Aptos"/>
              </a:rPr>
              <a:t> </a:t>
            </a:r>
            <a:r>
              <a:rPr lang="en-US" b="0" u="none" strike="noStrike" dirty="0" err="1">
                <a:solidFill>
                  <a:srgbClr val="1A1F2E"/>
                </a:solidFill>
                <a:effectLst/>
                <a:uFillTx/>
                <a:latin typeface="Aptos"/>
              </a:rPr>
              <a:t>expirací</a:t>
            </a:r>
            <a:endParaRPr lang="en-US" b="0" u="none" strike="noStrike" dirty="0">
              <a:solidFill>
                <a:srgbClr val="000000"/>
              </a:solidFill>
              <a:effectLst/>
              <a:uFillTx/>
              <a:latin typeface="Arial"/>
            </a:endParaRPr>
          </a:p>
        </p:txBody>
      </p:sp>
      <p:sp>
        <p:nvSpPr>
          <p:cNvPr id="22" name="Shape 22">
            <a:extLst>
              <a:ext uri="{FF2B5EF4-FFF2-40B4-BE49-F238E27FC236}">
                <a16:creationId xmlns:a16="http://schemas.microsoft.com/office/drawing/2014/main" id="{8BFA1F1D-FBAE-0612-DDC5-1EEA588A594D}"/>
              </a:ext>
            </a:extLst>
          </p:cNvPr>
          <p:cNvSpPr/>
          <p:nvPr/>
        </p:nvSpPr>
        <p:spPr>
          <a:xfrm>
            <a:off x="560026" y="3180642"/>
            <a:ext cx="2093040" cy="792000"/>
          </a:xfrm>
          <a:prstGeom prst="rect">
            <a:avLst/>
          </a:prstGeom>
          <a:solidFill>
            <a:srgbClr val="F7F9FC"/>
          </a:solidFill>
          <a:ln w="762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4000" b="0" u="none" strike="noStrike">
              <a:solidFill>
                <a:srgbClr val="000000"/>
              </a:solidFill>
              <a:effectLst/>
              <a:uFillTx/>
              <a:latin typeface="Arial"/>
            </a:endParaRPr>
          </a:p>
        </p:txBody>
      </p:sp>
      <p:sp>
        <p:nvSpPr>
          <p:cNvPr id="23" name="Text 23">
            <a:extLst>
              <a:ext uri="{FF2B5EF4-FFF2-40B4-BE49-F238E27FC236}">
                <a16:creationId xmlns:a16="http://schemas.microsoft.com/office/drawing/2014/main" id="{1078F878-CEF5-6871-1119-EA0354FBAFE4}"/>
              </a:ext>
            </a:extLst>
          </p:cNvPr>
          <p:cNvSpPr/>
          <p:nvPr/>
        </p:nvSpPr>
        <p:spPr>
          <a:xfrm>
            <a:off x="624106" y="3244722"/>
            <a:ext cx="1965240" cy="6642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lnSpc>
                <a:spcPct val="100000"/>
              </a:lnSpc>
              <a:tabLst>
                <a:tab pos="0" algn="l"/>
              </a:tabLst>
            </a:pPr>
            <a:r>
              <a:rPr lang="cs-CZ" b="0" u="none" strike="noStrike" dirty="0">
                <a:solidFill>
                  <a:srgbClr val="1A1F2E"/>
                </a:solidFill>
                <a:effectLst/>
                <a:uFillTx/>
                <a:latin typeface="Aptos"/>
              </a:rPr>
              <a:t>o</a:t>
            </a:r>
            <a:r>
              <a:rPr lang="en-US" b="0" u="none" strike="noStrike" dirty="0" err="1">
                <a:solidFill>
                  <a:srgbClr val="1A1F2E"/>
                </a:solidFill>
                <a:effectLst/>
                <a:uFillTx/>
                <a:latin typeface="Aptos"/>
              </a:rPr>
              <a:t>perátor</a:t>
            </a:r>
            <a:endParaRPr lang="en-US" b="0" u="none" strike="noStrike" dirty="0">
              <a:solidFill>
                <a:srgbClr val="000000"/>
              </a:solidFill>
              <a:effectLst/>
              <a:uFillTx/>
              <a:latin typeface="Arial"/>
            </a:endParaRPr>
          </a:p>
        </p:txBody>
      </p:sp>
      <p:sp>
        <p:nvSpPr>
          <p:cNvPr id="24" name="Shape 24">
            <a:extLst>
              <a:ext uri="{FF2B5EF4-FFF2-40B4-BE49-F238E27FC236}">
                <a16:creationId xmlns:a16="http://schemas.microsoft.com/office/drawing/2014/main" id="{0AE0CE9B-09AA-ACC1-B127-C1EBE307D919}"/>
              </a:ext>
            </a:extLst>
          </p:cNvPr>
          <p:cNvSpPr/>
          <p:nvPr/>
        </p:nvSpPr>
        <p:spPr>
          <a:xfrm>
            <a:off x="2653426" y="3180642"/>
            <a:ext cx="4462200" cy="792000"/>
          </a:xfrm>
          <a:prstGeom prst="rect">
            <a:avLst/>
          </a:prstGeom>
          <a:solidFill>
            <a:srgbClr val="F7F9FC"/>
          </a:solidFill>
          <a:ln w="762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4000" b="0" u="none" strike="noStrike">
              <a:solidFill>
                <a:srgbClr val="000000"/>
              </a:solidFill>
              <a:effectLst/>
              <a:uFillTx/>
              <a:latin typeface="Arial"/>
            </a:endParaRPr>
          </a:p>
        </p:txBody>
      </p:sp>
      <p:sp>
        <p:nvSpPr>
          <p:cNvPr id="25" name="Text 25">
            <a:extLst>
              <a:ext uri="{FF2B5EF4-FFF2-40B4-BE49-F238E27FC236}">
                <a16:creationId xmlns:a16="http://schemas.microsoft.com/office/drawing/2014/main" id="{8F64D489-05FB-FBE7-576A-B02C7623335A}"/>
              </a:ext>
            </a:extLst>
          </p:cNvPr>
          <p:cNvSpPr/>
          <p:nvPr/>
        </p:nvSpPr>
        <p:spPr>
          <a:xfrm>
            <a:off x="2717506" y="3244722"/>
            <a:ext cx="4334040" cy="6642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lnSpc>
                <a:spcPct val="100000"/>
              </a:lnSpc>
              <a:tabLst>
                <a:tab pos="0" algn="l"/>
              </a:tabLst>
            </a:pPr>
            <a:r>
              <a:rPr lang="en-US" b="0" u="none" strike="noStrike" dirty="0">
                <a:solidFill>
                  <a:srgbClr val="1A1F2E"/>
                </a:solidFill>
                <a:effectLst/>
                <a:uFillTx/>
                <a:latin typeface="Aptos"/>
              </a:rPr>
              <a:t>Spark </a:t>
            </a:r>
            <a:r>
              <a:rPr lang="cs-CZ" b="0" u="none" strike="noStrike" dirty="0">
                <a:solidFill>
                  <a:srgbClr val="1A1F2E"/>
                </a:solidFill>
                <a:effectLst/>
                <a:uFillTx/>
                <a:latin typeface="Aptos"/>
              </a:rPr>
              <a:t>e</a:t>
            </a:r>
            <a:r>
              <a:rPr lang="en-US" b="0" u="none" strike="noStrike" dirty="0" err="1">
                <a:solidFill>
                  <a:srgbClr val="1A1F2E"/>
                </a:solidFill>
                <a:effectLst/>
                <a:uFillTx/>
                <a:latin typeface="Aptos"/>
              </a:rPr>
              <a:t>ntity</a:t>
            </a:r>
            <a:r>
              <a:rPr lang="en-US" b="0" u="none" strike="noStrike" dirty="0">
                <a:solidFill>
                  <a:srgbClr val="1A1F2E"/>
                </a:solidFill>
                <a:effectLst/>
                <a:uFillTx/>
                <a:latin typeface="Aptos"/>
              </a:rPr>
              <a:t> / </a:t>
            </a:r>
            <a:r>
              <a:rPr lang="cs-CZ" b="0" u="none" strike="noStrike" dirty="0">
                <a:solidFill>
                  <a:srgbClr val="1A1F2E"/>
                </a:solidFill>
                <a:effectLst/>
                <a:uFillTx/>
                <a:latin typeface="Aptos"/>
              </a:rPr>
              <a:t>Spark operators</a:t>
            </a:r>
            <a:br>
              <a:rPr lang="cs-CZ" b="0" u="none" strike="noStrike" dirty="0">
                <a:solidFill>
                  <a:srgbClr val="1A1F2E"/>
                </a:solidFill>
                <a:effectLst/>
                <a:uFillTx/>
                <a:latin typeface="Aptos"/>
              </a:rPr>
            </a:br>
            <a:r>
              <a:rPr lang="cs-CZ" b="0" u="none" strike="noStrike" dirty="0">
                <a:solidFill>
                  <a:srgbClr val="1A1F2E"/>
                </a:solidFill>
                <a:effectLst/>
                <a:uFillTx/>
                <a:latin typeface="Aptos"/>
              </a:rPr>
              <a:t>mazání klíčů</a:t>
            </a:r>
            <a:endParaRPr lang="en-US" b="0" u="none" strike="noStrike" dirty="0">
              <a:solidFill>
                <a:srgbClr val="000000"/>
              </a:solidFill>
              <a:effectLst/>
              <a:uFillTx/>
              <a:latin typeface="Arial"/>
            </a:endParaRPr>
          </a:p>
        </p:txBody>
      </p:sp>
      <p:sp>
        <p:nvSpPr>
          <p:cNvPr id="26" name="Shape 26">
            <a:extLst>
              <a:ext uri="{FF2B5EF4-FFF2-40B4-BE49-F238E27FC236}">
                <a16:creationId xmlns:a16="http://schemas.microsoft.com/office/drawing/2014/main" id="{2CCE292F-D879-1D77-2582-86297A79CF7A}"/>
              </a:ext>
            </a:extLst>
          </p:cNvPr>
          <p:cNvSpPr/>
          <p:nvPr/>
        </p:nvSpPr>
        <p:spPr>
          <a:xfrm>
            <a:off x="7115986" y="3180642"/>
            <a:ext cx="4462200" cy="792000"/>
          </a:xfrm>
          <a:prstGeom prst="rect">
            <a:avLst/>
          </a:prstGeom>
          <a:solidFill>
            <a:srgbClr val="F7F9FC"/>
          </a:solidFill>
          <a:ln w="762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4000" b="0" u="none" strike="noStrike">
              <a:solidFill>
                <a:srgbClr val="000000"/>
              </a:solidFill>
              <a:effectLst/>
              <a:uFillTx/>
              <a:latin typeface="Arial"/>
            </a:endParaRPr>
          </a:p>
        </p:txBody>
      </p:sp>
      <p:sp>
        <p:nvSpPr>
          <p:cNvPr id="27" name="Text 27">
            <a:extLst>
              <a:ext uri="{FF2B5EF4-FFF2-40B4-BE49-F238E27FC236}">
                <a16:creationId xmlns:a16="http://schemas.microsoft.com/office/drawing/2014/main" id="{575E49B6-7713-B189-4BFA-2938FCFC18D4}"/>
              </a:ext>
            </a:extLst>
          </p:cNvPr>
          <p:cNvSpPr/>
          <p:nvPr/>
        </p:nvSpPr>
        <p:spPr>
          <a:xfrm>
            <a:off x="7180066" y="3244722"/>
            <a:ext cx="4334040" cy="6642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lnSpc>
                <a:spcPct val="100000"/>
              </a:lnSpc>
              <a:tabLst>
                <a:tab pos="0" algn="l"/>
              </a:tabLst>
            </a:pPr>
            <a:r>
              <a:rPr lang="en-US" b="0" u="none" strike="noStrike" dirty="0">
                <a:solidFill>
                  <a:srgbClr val="1A1F2E"/>
                </a:solidFill>
                <a:effectLst/>
                <a:uFillTx/>
                <a:latin typeface="Aptos"/>
              </a:rPr>
              <a:t>Ark server</a:t>
            </a:r>
            <a:r>
              <a:rPr lang="cs-CZ" b="0" u="none" strike="noStrike" dirty="0">
                <a:solidFill>
                  <a:srgbClr val="1A1F2E"/>
                </a:solidFill>
                <a:effectLst/>
                <a:uFillTx/>
                <a:latin typeface="Aptos"/>
              </a:rPr>
              <a:t> </a:t>
            </a:r>
            <a:r>
              <a:rPr lang="en-US" b="0" u="none" strike="noStrike" dirty="0">
                <a:solidFill>
                  <a:srgbClr val="1A1F2E"/>
                </a:solidFill>
                <a:effectLst/>
                <a:uFillTx/>
                <a:latin typeface="Aptos"/>
              </a:rPr>
              <a:t>/</a:t>
            </a:r>
            <a:r>
              <a:rPr lang="cs-CZ" b="0" u="none" strike="noStrike" dirty="0">
                <a:solidFill>
                  <a:srgbClr val="1A1F2E"/>
                </a:solidFill>
                <a:effectLst/>
                <a:uFillTx/>
                <a:latin typeface="Aptos"/>
              </a:rPr>
              <a:t> </a:t>
            </a:r>
            <a:r>
              <a:rPr lang="en-US" b="0" u="none" strike="noStrike" dirty="0">
                <a:solidFill>
                  <a:srgbClr val="1A1F2E"/>
                </a:solidFill>
                <a:effectLst/>
                <a:uFillTx/>
                <a:latin typeface="Aptos"/>
              </a:rPr>
              <a:t>A</a:t>
            </a:r>
            <a:r>
              <a:rPr lang="cs-CZ" b="0" u="none" strike="noStrike" dirty="0">
                <a:solidFill>
                  <a:srgbClr val="1A1F2E"/>
                </a:solidFill>
                <a:effectLst/>
                <a:uFillTx/>
                <a:latin typeface="Aptos"/>
              </a:rPr>
              <a:t>rk service provider</a:t>
            </a:r>
            <a:br>
              <a:rPr lang="cs-CZ" b="0" u="none" strike="noStrike" dirty="0">
                <a:solidFill>
                  <a:srgbClr val="1A1F2E"/>
                </a:solidFill>
                <a:effectLst/>
                <a:uFillTx/>
                <a:latin typeface="Aptos"/>
              </a:rPr>
            </a:br>
            <a:r>
              <a:rPr lang="en-US" b="0" u="none" strike="noStrike" dirty="0" err="1">
                <a:solidFill>
                  <a:srgbClr val="1A1F2E"/>
                </a:solidFill>
                <a:effectLst/>
                <a:uFillTx/>
                <a:latin typeface="Aptos"/>
              </a:rPr>
              <a:t>likvidita</a:t>
            </a:r>
            <a:r>
              <a:rPr lang="cs-CZ" dirty="0">
                <a:solidFill>
                  <a:srgbClr val="1A1F2E"/>
                </a:solidFill>
                <a:latin typeface="Aptos"/>
              </a:rPr>
              <a:t>,</a:t>
            </a:r>
            <a:r>
              <a:rPr lang="en-US" b="0" u="none" strike="noStrike" dirty="0">
                <a:solidFill>
                  <a:srgbClr val="1A1F2E"/>
                </a:solidFill>
                <a:effectLst/>
                <a:uFillTx/>
                <a:latin typeface="Aptos"/>
              </a:rPr>
              <a:t> </a:t>
            </a:r>
            <a:r>
              <a:rPr lang="cs-CZ" b="0" u="none" strike="noStrike" dirty="0">
                <a:solidFill>
                  <a:srgbClr val="1A1F2E"/>
                </a:solidFill>
                <a:effectLst/>
                <a:uFillTx/>
                <a:latin typeface="Aptos"/>
              </a:rPr>
              <a:t>koope</a:t>
            </a:r>
            <a:r>
              <a:rPr lang="en-US" b="0" u="none" strike="noStrike" dirty="0">
                <a:solidFill>
                  <a:srgbClr val="1A1F2E"/>
                </a:solidFill>
                <a:effectLst/>
                <a:uFillTx/>
                <a:latin typeface="Aptos"/>
              </a:rPr>
              <a:t>r</a:t>
            </a:r>
            <a:r>
              <a:rPr lang="cs-CZ" b="0" u="none" strike="noStrike" dirty="0">
                <a:solidFill>
                  <a:srgbClr val="1A1F2E"/>
                </a:solidFill>
                <a:effectLst/>
                <a:uFillTx/>
                <a:latin typeface="Aptos"/>
              </a:rPr>
              <a:t>a</a:t>
            </a:r>
            <a:r>
              <a:rPr lang="en-US" b="0" u="none" strike="noStrike" dirty="0" err="1">
                <a:solidFill>
                  <a:srgbClr val="1A1F2E"/>
                </a:solidFill>
                <a:effectLst/>
                <a:uFillTx/>
                <a:latin typeface="Aptos"/>
              </a:rPr>
              <a:t>ce</a:t>
            </a:r>
            <a:r>
              <a:rPr lang="en-US" b="0" u="none" strike="noStrike" dirty="0">
                <a:solidFill>
                  <a:srgbClr val="1A1F2E"/>
                </a:solidFill>
                <a:effectLst/>
                <a:uFillTx/>
                <a:latin typeface="Aptos"/>
              </a:rPr>
              <a:t> v </a:t>
            </a:r>
            <a:r>
              <a:rPr lang="en-US" b="0" u="none" strike="noStrike" dirty="0" err="1">
                <a:solidFill>
                  <a:srgbClr val="1A1F2E"/>
                </a:solidFill>
                <a:effectLst/>
                <a:uFillTx/>
                <a:latin typeface="Aptos"/>
              </a:rPr>
              <a:t>kolech</a:t>
            </a:r>
            <a:endParaRPr lang="en-US" b="0" u="none" strike="noStrike" dirty="0">
              <a:solidFill>
                <a:srgbClr val="000000"/>
              </a:solidFill>
              <a:effectLst/>
              <a:uFillTx/>
              <a:latin typeface="Arial"/>
            </a:endParaRPr>
          </a:p>
        </p:txBody>
      </p:sp>
      <p:sp>
        <p:nvSpPr>
          <p:cNvPr id="28" name="Shape 28">
            <a:extLst>
              <a:ext uri="{FF2B5EF4-FFF2-40B4-BE49-F238E27FC236}">
                <a16:creationId xmlns:a16="http://schemas.microsoft.com/office/drawing/2014/main" id="{07A30817-5F41-4F72-898D-DE2A61E643D6}"/>
              </a:ext>
            </a:extLst>
          </p:cNvPr>
          <p:cNvSpPr/>
          <p:nvPr/>
        </p:nvSpPr>
        <p:spPr>
          <a:xfrm>
            <a:off x="560026" y="3973002"/>
            <a:ext cx="2093040" cy="792000"/>
          </a:xfrm>
          <a:prstGeom prst="rect">
            <a:avLst/>
          </a:prstGeom>
          <a:solidFill>
            <a:srgbClr val="EDF2F8"/>
          </a:solidFill>
          <a:ln w="762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4000" b="0" u="none" strike="noStrike">
              <a:solidFill>
                <a:srgbClr val="000000"/>
              </a:solidFill>
              <a:effectLst/>
              <a:uFillTx/>
              <a:latin typeface="Arial"/>
            </a:endParaRPr>
          </a:p>
        </p:txBody>
      </p:sp>
      <p:sp>
        <p:nvSpPr>
          <p:cNvPr id="29" name="Text 29">
            <a:extLst>
              <a:ext uri="{FF2B5EF4-FFF2-40B4-BE49-F238E27FC236}">
                <a16:creationId xmlns:a16="http://schemas.microsoft.com/office/drawing/2014/main" id="{58BCA790-354D-7ACF-F1EB-A5228FF4E5BC}"/>
              </a:ext>
            </a:extLst>
          </p:cNvPr>
          <p:cNvSpPr/>
          <p:nvPr/>
        </p:nvSpPr>
        <p:spPr>
          <a:xfrm>
            <a:off x="624106" y="4037082"/>
            <a:ext cx="1965240" cy="6642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lnSpc>
                <a:spcPct val="100000"/>
              </a:lnSpc>
              <a:tabLst>
                <a:tab pos="0" algn="l"/>
              </a:tabLst>
            </a:pPr>
            <a:r>
              <a:rPr lang="en-US" b="0" u="none" strike="noStrike" dirty="0">
                <a:solidFill>
                  <a:srgbClr val="1A1F2E"/>
                </a:solidFill>
                <a:effectLst/>
                <a:uFillTx/>
                <a:latin typeface="Aptos"/>
              </a:rPr>
              <a:t>UX</a:t>
            </a:r>
            <a:endParaRPr lang="en-US" b="0" u="none" strike="noStrike" dirty="0">
              <a:solidFill>
                <a:srgbClr val="000000"/>
              </a:solidFill>
              <a:effectLst/>
              <a:uFillTx/>
              <a:latin typeface="Arial"/>
            </a:endParaRPr>
          </a:p>
        </p:txBody>
      </p:sp>
      <p:sp>
        <p:nvSpPr>
          <p:cNvPr id="30" name="Shape 30">
            <a:extLst>
              <a:ext uri="{FF2B5EF4-FFF2-40B4-BE49-F238E27FC236}">
                <a16:creationId xmlns:a16="http://schemas.microsoft.com/office/drawing/2014/main" id="{8CD5AD62-E860-F94F-E3E3-E12F82F32CFD}"/>
              </a:ext>
            </a:extLst>
          </p:cNvPr>
          <p:cNvSpPr/>
          <p:nvPr/>
        </p:nvSpPr>
        <p:spPr>
          <a:xfrm>
            <a:off x="2653426" y="3973002"/>
            <a:ext cx="4462200" cy="792000"/>
          </a:xfrm>
          <a:prstGeom prst="rect">
            <a:avLst/>
          </a:prstGeom>
          <a:solidFill>
            <a:srgbClr val="EDF2F8"/>
          </a:solidFill>
          <a:ln w="762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4000" b="0" u="none" strike="noStrike">
              <a:solidFill>
                <a:srgbClr val="000000"/>
              </a:solidFill>
              <a:effectLst/>
              <a:uFillTx/>
              <a:latin typeface="Arial"/>
            </a:endParaRPr>
          </a:p>
        </p:txBody>
      </p:sp>
      <p:sp>
        <p:nvSpPr>
          <p:cNvPr id="31" name="Text 31">
            <a:extLst>
              <a:ext uri="{FF2B5EF4-FFF2-40B4-BE49-F238E27FC236}">
                <a16:creationId xmlns:a16="http://schemas.microsoft.com/office/drawing/2014/main" id="{58284BF4-2351-691C-CDC3-5C34C1434860}"/>
              </a:ext>
            </a:extLst>
          </p:cNvPr>
          <p:cNvSpPr/>
          <p:nvPr/>
        </p:nvSpPr>
        <p:spPr>
          <a:xfrm>
            <a:off x="2717506" y="4037082"/>
            <a:ext cx="4334040" cy="6642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lnSpc>
                <a:spcPct val="100000"/>
              </a:lnSpc>
              <a:tabLst>
                <a:tab pos="0" algn="l"/>
              </a:tabLst>
            </a:pPr>
            <a:r>
              <a:rPr lang="cs-CZ" dirty="0">
                <a:solidFill>
                  <a:srgbClr val="1A1F2E"/>
                </a:solidFill>
                <a:latin typeface="Aptos"/>
              </a:rPr>
              <a:t>b</a:t>
            </a:r>
            <a:r>
              <a:rPr lang="en-US" b="0" u="none" strike="noStrike" dirty="0" err="1">
                <a:solidFill>
                  <a:srgbClr val="1A1F2E"/>
                </a:solidFill>
                <a:effectLst/>
                <a:uFillTx/>
                <a:latin typeface="Aptos"/>
              </a:rPr>
              <a:t>ez</a:t>
            </a:r>
            <a:r>
              <a:rPr lang="en-US" b="0" u="none" strike="noStrike" dirty="0">
                <a:solidFill>
                  <a:srgbClr val="1A1F2E"/>
                </a:solidFill>
                <a:effectLst/>
                <a:uFillTx/>
                <a:latin typeface="Aptos"/>
              </a:rPr>
              <a:t> </a:t>
            </a:r>
            <a:r>
              <a:rPr lang="en-US" b="0" u="none" strike="noStrike" dirty="0" err="1">
                <a:solidFill>
                  <a:srgbClr val="1A1F2E"/>
                </a:solidFill>
                <a:effectLst/>
                <a:uFillTx/>
                <a:latin typeface="Aptos"/>
              </a:rPr>
              <a:t>kanálů</a:t>
            </a:r>
            <a:r>
              <a:rPr lang="en-US" b="0" u="none" strike="noStrike" dirty="0">
                <a:solidFill>
                  <a:srgbClr val="1A1F2E"/>
                </a:solidFill>
                <a:effectLst/>
                <a:uFillTx/>
                <a:latin typeface="Aptos"/>
              </a:rPr>
              <a:t>, </a:t>
            </a:r>
            <a:r>
              <a:rPr lang="en-US" b="0" u="none" strike="noStrike" dirty="0" err="1">
                <a:solidFill>
                  <a:srgbClr val="1A1F2E"/>
                </a:solidFill>
                <a:effectLst/>
                <a:uFillTx/>
                <a:latin typeface="Aptos"/>
              </a:rPr>
              <a:t>instantně</a:t>
            </a:r>
            <a:r>
              <a:rPr lang="en-US" b="0" u="none" strike="noStrike" dirty="0">
                <a:solidFill>
                  <a:srgbClr val="1A1F2E"/>
                </a:solidFill>
                <a:effectLst/>
                <a:uFillTx/>
                <a:latin typeface="Aptos"/>
              </a:rPr>
              <a:t>, </a:t>
            </a:r>
            <a:r>
              <a:rPr lang="cs-CZ" b="0" u="none" strike="noStrike" dirty="0">
                <a:solidFill>
                  <a:srgbClr val="1A1F2E"/>
                </a:solidFill>
                <a:effectLst/>
                <a:uFillTx/>
                <a:latin typeface="Aptos"/>
              </a:rPr>
              <a:t>LN</a:t>
            </a:r>
            <a:br>
              <a:rPr lang="cs-CZ" b="0" u="none" strike="noStrike" dirty="0">
                <a:solidFill>
                  <a:srgbClr val="1A1F2E"/>
                </a:solidFill>
                <a:effectLst/>
                <a:uFillTx/>
                <a:latin typeface="Aptos"/>
              </a:rPr>
            </a:br>
            <a:r>
              <a:rPr lang="cs-CZ" b="0" u="none" strike="noStrike" dirty="0">
                <a:solidFill>
                  <a:srgbClr val="1A1F2E"/>
                </a:solidFill>
                <a:effectLst/>
                <a:uFillTx/>
                <a:latin typeface="Aptos"/>
              </a:rPr>
              <a:t>možnost </a:t>
            </a:r>
            <a:r>
              <a:rPr lang="en-US" b="0" u="none" strike="noStrike" dirty="0">
                <a:solidFill>
                  <a:srgbClr val="1A1F2E"/>
                </a:solidFill>
                <a:effectLst/>
                <a:uFillTx/>
                <a:latin typeface="Aptos"/>
              </a:rPr>
              <a:t>stablecoin</a:t>
            </a:r>
            <a:r>
              <a:rPr lang="cs-CZ" b="0" u="none" strike="noStrike" dirty="0">
                <a:solidFill>
                  <a:srgbClr val="1A1F2E"/>
                </a:solidFill>
                <a:effectLst/>
                <a:uFillTx/>
                <a:latin typeface="Aptos"/>
              </a:rPr>
              <a:t>ů</a:t>
            </a:r>
            <a:endParaRPr lang="en-US" b="0" u="none" strike="noStrike" dirty="0">
              <a:solidFill>
                <a:srgbClr val="000000"/>
              </a:solidFill>
              <a:effectLst/>
              <a:uFillTx/>
              <a:latin typeface="Arial"/>
            </a:endParaRPr>
          </a:p>
        </p:txBody>
      </p:sp>
      <p:sp>
        <p:nvSpPr>
          <p:cNvPr id="32" name="Shape 32">
            <a:extLst>
              <a:ext uri="{FF2B5EF4-FFF2-40B4-BE49-F238E27FC236}">
                <a16:creationId xmlns:a16="http://schemas.microsoft.com/office/drawing/2014/main" id="{B98215A8-61FD-A029-07DE-A12F9E816564}"/>
              </a:ext>
            </a:extLst>
          </p:cNvPr>
          <p:cNvSpPr/>
          <p:nvPr/>
        </p:nvSpPr>
        <p:spPr>
          <a:xfrm>
            <a:off x="7115986" y="3973002"/>
            <a:ext cx="4462200" cy="792000"/>
          </a:xfrm>
          <a:prstGeom prst="rect">
            <a:avLst/>
          </a:prstGeom>
          <a:solidFill>
            <a:srgbClr val="EDF2F8"/>
          </a:solidFill>
          <a:ln w="762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4000" b="0" u="none" strike="noStrike">
              <a:solidFill>
                <a:srgbClr val="000000"/>
              </a:solidFill>
              <a:effectLst/>
              <a:uFillTx/>
              <a:latin typeface="Arial"/>
            </a:endParaRPr>
          </a:p>
        </p:txBody>
      </p:sp>
      <p:sp>
        <p:nvSpPr>
          <p:cNvPr id="33" name="Text 33">
            <a:extLst>
              <a:ext uri="{FF2B5EF4-FFF2-40B4-BE49-F238E27FC236}">
                <a16:creationId xmlns:a16="http://schemas.microsoft.com/office/drawing/2014/main" id="{D7303844-9F91-8A57-3CFB-95726A6C132B}"/>
              </a:ext>
            </a:extLst>
          </p:cNvPr>
          <p:cNvSpPr/>
          <p:nvPr/>
        </p:nvSpPr>
        <p:spPr>
          <a:xfrm>
            <a:off x="7180066" y="4037082"/>
            <a:ext cx="4334040" cy="6642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lnSpc>
                <a:spcPct val="100000"/>
              </a:lnSpc>
              <a:tabLst>
                <a:tab pos="0" algn="l"/>
              </a:tabLst>
            </a:pPr>
            <a:r>
              <a:rPr lang="cs-CZ" b="0" u="none" strike="noStrike" dirty="0">
                <a:solidFill>
                  <a:srgbClr val="1A1F2E"/>
                </a:solidFill>
                <a:effectLst/>
                <a:uFillTx/>
                <a:latin typeface="Aptos"/>
              </a:rPr>
              <a:t>b</a:t>
            </a:r>
            <a:r>
              <a:rPr lang="en-US" b="0" u="none" strike="noStrike" dirty="0" err="1">
                <a:solidFill>
                  <a:srgbClr val="1A1F2E"/>
                </a:solidFill>
                <a:effectLst/>
                <a:uFillTx/>
                <a:latin typeface="Aptos"/>
              </a:rPr>
              <a:t>ez</a:t>
            </a:r>
            <a:r>
              <a:rPr lang="en-US" b="0" u="none" strike="noStrike" dirty="0">
                <a:solidFill>
                  <a:srgbClr val="1A1F2E"/>
                </a:solidFill>
                <a:effectLst/>
                <a:uFillTx/>
                <a:latin typeface="Aptos"/>
              </a:rPr>
              <a:t> </a:t>
            </a:r>
            <a:r>
              <a:rPr lang="en-US" b="0" u="none" strike="noStrike" dirty="0" err="1">
                <a:solidFill>
                  <a:srgbClr val="1A1F2E"/>
                </a:solidFill>
                <a:effectLst/>
                <a:uFillTx/>
                <a:latin typeface="Aptos"/>
              </a:rPr>
              <a:t>kanálů</a:t>
            </a:r>
            <a:r>
              <a:rPr lang="en-US" b="0" u="none" strike="noStrike" dirty="0">
                <a:solidFill>
                  <a:srgbClr val="1A1F2E"/>
                </a:solidFill>
                <a:effectLst/>
                <a:uFillTx/>
                <a:latin typeface="Aptos"/>
              </a:rPr>
              <a:t>, UTXO-like model</a:t>
            </a:r>
            <a:br>
              <a:rPr lang="cs-CZ" b="0" u="none" strike="noStrike" dirty="0">
                <a:solidFill>
                  <a:srgbClr val="1A1F2E"/>
                </a:solidFill>
                <a:effectLst/>
                <a:uFillTx/>
                <a:latin typeface="Aptos"/>
              </a:rPr>
            </a:br>
            <a:r>
              <a:rPr lang="en-US" b="0" u="none" strike="noStrike" dirty="0">
                <a:solidFill>
                  <a:srgbClr val="1A1F2E"/>
                </a:solidFill>
                <a:effectLst/>
                <a:uFillTx/>
                <a:latin typeface="Aptos"/>
              </a:rPr>
              <a:t>round/expiry </a:t>
            </a:r>
            <a:r>
              <a:rPr lang="en-US" b="0" u="none" strike="noStrike" dirty="0" err="1">
                <a:solidFill>
                  <a:srgbClr val="1A1F2E"/>
                </a:solidFill>
                <a:effectLst/>
                <a:uFillTx/>
                <a:latin typeface="Aptos"/>
              </a:rPr>
              <a:t>abstrakce</a:t>
            </a:r>
            <a:r>
              <a:rPr lang="en-US" b="0" u="none" strike="noStrike" dirty="0">
                <a:solidFill>
                  <a:srgbClr val="1A1F2E"/>
                </a:solidFill>
                <a:effectLst/>
                <a:uFillTx/>
                <a:latin typeface="Aptos"/>
              </a:rPr>
              <a:t> </a:t>
            </a:r>
            <a:r>
              <a:rPr lang="en-US" b="0" u="none" strike="noStrike" dirty="0" err="1">
                <a:solidFill>
                  <a:srgbClr val="1A1F2E"/>
                </a:solidFill>
                <a:effectLst/>
                <a:uFillTx/>
                <a:latin typeface="Aptos"/>
              </a:rPr>
              <a:t>ve</a:t>
            </a:r>
            <a:r>
              <a:rPr lang="en-US" b="0" u="none" strike="noStrike" dirty="0">
                <a:solidFill>
                  <a:srgbClr val="1A1F2E"/>
                </a:solidFill>
                <a:effectLst/>
                <a:uFillTx/>
                <a:latin typeface="Aptos"/>
              </a:rPr>
              <a:t> </a:t>
            </a:r>
            <a:r>
              <a:rPr lang="en-US" b="0" u="none" strike="noStrike" dirty="0" err="1">
                <a:solidFill>
                  <a:srgbClr val="1A1F2E"/>
                </a:solidFill>
                <a:effectLst/>
                <a:uFillTx/>
                <a:latin typeface="Aptos"/>
              </a:rPr>
              <a:t>walletu</a:t>
            </a:r>
            <a:endParaRPr lang="en-US" b="0" u="none" strike="noStrike" dirty="0">
              <a:solidFill>
                <a:srgbClr val="000000"/>
              </a:solidFill>
              <a:effectLst/>
              <a:uFillTx/>
              <a:latin typeface="Arial"/>
            </a:endParaRPr>
          </a:p>
        </p:txBody>
      </p:sp>
      <p:sp>
        <p:nvSpPr>
          <p:cNvPr id="34" name="Shape 34">
            <a:extLst>
              <a:ext uri="{FF2B5EF4-FFF2-40B4-BE49-F238E27FC236}">
                <a16:creationId xmlns:a16="http://schemas.microsoft.com/office/drawing/2014/main" id="{0B24A27D-1A4E-E7DC-5332-21492A86524C}"/>
              </a:ext>
            </a:extLst>
          </p:cNvPr>
          <p:cNvSpPr/>
          <p:nvPr/>
        </p:nvSpPr>
        <p:spPr>
          <a:xfrm>
            <a:off x="560026" y="4765722"/>
            <a:ext cx="2093040" cy="792000"/>
          </a:xfrm>
          <a:prstGeom prst="rect">
            <a:avLst/>
          </a:prstGeom>
          <a:solidFill>
            <a:srgbClr val="F7F9FC"/>
          </a:solidFill>
          <a:ln w="762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4000" b="0" u="none" strike="noStrike">
              <a:solidFill>
                <a:srgbClr val="000000"/>
              </a:solidFill>
              <a:effectLst/>
              <a:uFillTx/>
              <a:latin typeface="Arial"/>
            </a:endParaRPr>
          </a:p>
        </p:txBody>
      </p:sp>
      <p:sp>
        <p:nvSpPr>
          <p:cNvPr id="35" name="Text 35">
            <a:extLst>
              <a:ext uri="{FF2B5EF4-FFF2-40B4-BE49-F238E27FC236}">
                <a16:creationId xmlns:a16="http://schemas.microsoft.com/office/drawing/2014/main" id="{55EF02A7-315E-1BC6-844F-9957033FC804}"/>
              </a:ext>
            </a:extLst>
          </p:cNvPr>
          <p:cNvSpPr/>
          <p:nvPr/>
        </p:nvSpPr>
        <p:spPr>
          <a:xfrm>
            <a:off x="624106" y="4829442"/>
            <a:ext cx="1965240" cy="6642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lnSpc>
                <a:spcPct val="100000"/>
              </a:lnSpc>
              <a:tabLst>
                <a:tab pos="0" algn="l"/>
              </a:tabLst>
            </a:pPr>
            <a:r>
              <a:rPr lang="cs-CZ" dirty="0">
                <a:solidFill>
                  <a:srgbClr val="1A1F2E"/>
                </a:solidFill>
                <a:latin typeface="Aptos"/>
              </a:rPr>
              <a:t>h</a:t>
            </a:r>
            <a:r>
              <a:rPr lang="en-US" b="0" u="none" strike="noStrike" dirty="0" err="1">
                <a:solidFill>
                  <a:srgbClr val="1A1F2E"/>
                </a:solidFill>
                <a:effectLst/>
                <a:uFillTx/>
                <a:latin typeface="Aptos"/>
              </a:rPr>
              <a:t>lavní</a:t>
            </a:r>
            <a:r>
              <a:rPr lang="en-US" b="0" u="none" strike="noStrike" dirty="0">
                <a:solidFill>
                  <a:srgbClr val="1A1F2E"/>
                </a:solidFill>
                <a:effectLst/>
                <a:uFillTx/>
                <a:latin typeface="Aptos"/>
              </a:rPr>
              <a:t> </a:t>
            </a:r>
            <a:r>
              <a:rPr lang="cs-CZ" b="0" u="none" strike="noStrike" dirty="0">
                <a:solidFill>
                  <a:srgbClr val="1A1F2E"/>
                </a:solidFill>
                <a:effectLst/>
                <a:uFillTx/>
                <a:latin typeface="Aptos"/>
              </a:rPr>
              <a:t>problémy</a:t>
            </a:r>
            <a:endParaRPr lang="en-US" b="0" u="none" strike="noStrike" dirty="0">
              <a:solidFill>
                <a:srgbClr val="000000"/>
              </a:solidFill>
              <a:effectLst/>
              <a:uFillTx/>
              <a:latin typeface="Arial"/>
            </a:endParaRPr>
          </a:p>
        </p:txBody>
      </p:sp>
      <p:sp>
        <p:nvSpPr>
          <p:cNvPr id="36" name="Shape 36">
            <a:extLst>
              <a:ext uri="{FF2B5EF4-FFF2-40B4-BE49-F238E27FC236}">
                <a16:creationId xmlns:a16="http://schemas.microsoft.com/office/drawing/2014/main" id="{D60A407E-AD1B-ABD8-AF76-4E3E69CD58F2}"/>
              </a:ext>
            </a:extLst>
          </p:cNvPr>
          <p:cNvSpPr/>
          <p:nvPr/>
        </p:nvSpPr>
        <p:spPr>
          <a:xfrm>
            <a:off x="2653426" y="4765722"/>
            <a:ext cx="4462200" cy="792000"/>
          </a:xfrm>
          <a:prstGeom prst="rect">
            <a:avLst/>
          </a:prstGeom>
          <a:solidFill>
            <a:srgbClr val="F7F9FC"/>
          </a:solidFill>
          <a:ln w="762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4000" b="0" u="none" strike="noStrike">
              <a:solidFill>
                <a:srgbClr val="000000"/>
              </a:solidFill>
              <a:effectLst/>
              <a:uFillTx/>
              <a:latin typeface="Arial"/>
            </a:endParaRPr>
          </a:p>
        </p:txBody>
      </p:sp>
      <p:sp>
        <p:nvSpPr>
          <p:cNvPr id="37" name="Text 37">
            <a:extLst>
              <a:ext uri="{FF2B5EF4-FFF2-40B4-BE49-F238E27FC236}">
                <a16:creationId xmlns:a16="http://schemas.microsoft.com/office/drawing/2014/main" id="{7659B80E-21FC-3AAC-3121-52BA9497C99C}"/>
              </a:ext>
            </a:extLst>
          </p:cNvPr>
          <p:cNvSpPr/>
          <p:nvPr/>
        </p:nvSpPr>
        <p:spPr>
          <a:xfrm>
            <a:off x="2717506" y="4829442"/>
            <a:ext cx="4334040" cy="6642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lnSpc>
                <a:spcPct val="100000"/>
              </a:lnSpc>
              <a:tabLst>
                <a:tab pos="0" algn="l"/>
              </a:tabLst>
            </a:pPr>
            <a:r>
              <a:rPr lang="en-US" b="0" u="none" strike="noStrike" dirty="0" err="1">
                <a:solidFill>
                  <a:srgbClr val="1A1F2E"/>
                </a:solidFill>
                <a:effectLst/>
                <a:uFillTx/>
                <a:latin typeface="Aptos"/>
              </a:rPr>
              <a:t>smazání</a:t>
            </a:r>
            <a:r>
              <a:rPr lang="en-US" b="0" u="none" strike="noStrike" dirty="0">
                <a:solidFill>
                  <a:srgbClr val="1A1F2E"/>
                </a:solidFill>
                <a:effectLst/>
                <a:uFillTx/>
                <a:latin typeface="Aptos"/>
              </a:rPr>
              <a:t> </a:t>
            </a:r>
            <a:r>
              <a:rPr lang="en-US" b="0" u="none" strike="noStrike" dirty="0" err="1">
                <a:solidFill>
                  <a:srgbClr val="1A1F2E"/>
                </a:solidFill>
                <a:effectLst/>
                <a:uFillTx/>
                <a:latin typeface="Aptos"/>
              </a:rPr>
              <a:t>starého</a:t>
            </a:r>
            <a:r>
              <a:rPr lang="en-US" b="0" u="none" strike="noStrike" dirty="0">
                <a:solidFill>
                  <a:srgbClr val="1A1F2E"/>
                </a:solidFill>
                <a:effectLst/>
                <a:uFillTx/>
                <a:latin typeface="Aptos"/>
              </a:rPr>
              <a:t> </a:t>
            </a:r>
            <a:r>
              <a:rPr lang="cs-CZ" b="0" u="none" strike="noStrike" dirty="0">
                <a:solidFill>
                  <a:srgbClr val="1A1F2E"/>
                </a:solidFill>
                <a:effectLst/>
                <a:uFillTx/>
                <a:latin typeface="Aptos"/>
              </a:rPr>
              <a:t>klíče</a:t>
            </a:r>
            <a:endParaRPr lang="en-US" b="0" u="none" strike="noStrike" dirty="0">
              <a:solidFill>
                <a:srgbClr val="000000"/>
              </a:solidFill>
              <a:effectLst/>
              <a:uFillTx/>
              <a:latin typeface="Arial"/>
            </a:endParaRPr>
          </a:p>
        </p:txBody>
      </p:sp>
      <p:sp>
        <p:nvSpPr>
          <p:cNvPr id="38" name="Shape 38">
            <a:extLst>
              <a:ext uri="{FF2B5EF4-FFF2-40B4-BE49-F238E27FC236}">
                <a16:creationId xmlns:a16="http://schemas.microsoft.com/office/drawing/2014/main" id="{3BDD24BA-814C-D7FD-6F65-FA08AF1A983C}"/>
              </a:ext>
            </a:extLst>
          </p:cNvPr>
          <p:cNvSpPr/>
          <p:nvPr/>
        </p:nvSpPr>
        <p:spPr>
          <a:xfrm>
            <a:off x="7115986" y="4765722"/>
            <a:ext cx="4462200" cy="792000"/>
          </a:xfrm>
          <a:prstGeom prst="rect">
            <a:avLst/>
          </a:prstGeom>
          <a:solidFill>
            <a:srgbClr val="F7F9FC"/>
          </a:solidFill>
          <a:ln w="762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4000" b="0" u="none" strike="noStrike">
              <a:solidFill>
                <a:srgbClr val="000000"/>
              </a:solidFill>
              <a:effectLst/>
              <a:uFillTx/>
              <a:latin typeface="Arial"/>
            </a:endParaRPr>
          </a:p>
        </p:txBody>
      </p:sp>
      <p:sp>
        <p:nvSpPr>
          <p:cNvPr id="39" name="Text 39">
            <a:extLst>
              <a:ext uri="{FF2B5EF4-FFF2-40B4-BE49-F238E27FC236}">
                <a16:creationId xmlns:a16="http://schemas.microsoft.com/office/drawing/2014/main" id="{CCAD0356-2240-DA2A-B464-777B1C0793FD}"/>
              </a:ext>
            </a:extLst>
          </p:cNvPr>
          <p:cNvSpPr/>
          <p:nvPr/>
        </p:nvSpPr>
        <p:spPr>
          <a:xfrm>
            <a:off x="7180066" y="4829442"/>
            <a:ext cx="4334040" cy="6642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lnSpc>
                <a:spcPct val="100000"/>
              </a:lnSpc>
              <a:tabLst>
                <a:tab pos="0" algn="l"/>
              </a:tabLst>
            </a:pPr>
            <a:r>
              <a:rPr lang="cs-CZ" dirty="0">
                <a:solidFill>
                  <a:srgbClr val="1A1F2E"/>
                </a:solidFill>
                <a:latin typeface="Aptos"/>
              </a:rPr>
              <a:t>spolupráce ASP s uživatelem</a:t>
            </a:r>
            <a:br>
              <a:rPr lang="cs-CZ" dirty="0">
                <a:solidFill>
                  <a:srgbClr val="1A1F2E"/>
                </a:solidFill>
                <a:latin typeface="Aptos"/>
              </a:rPr>
            </a:br>
            <a:r>
              <a:rPr lang="cs-CZ" dirty="0">
                <a:solidFill>
                  <a:srgbClr val="1A1F2E"/>
                </a:solidFill>
                <a:latin typeface="Aptos"/>
              </a:rPr>
              <a:t>e</a:t>
            </a:r>
            <a:r>
              <a:rPr lang="en-US" dirty="0" err="1">
                <a:solidFill>
                  <a:srgbClr val="1A1F2E"/>
                </a:solidFill>
                <a:latin typeface="Aptos"/>
              </a:rPr>
              <a:t>xpirace</a:t>
            </a:r>
            <a:r>
              <a:rPr lang="en-US" dirty="0">
                <a:solidFill>
                  <a:srgbClr val="1A1F2E"/>
                </a:solidFill>
                <a:latin typeface="Aptos"/>
              </a:rPr>
              <a:t> VTXO, </a:t>
            </a:r>
            <a:r>
              <a:rPr lang="cs-CZ" dirty="0">
                <a:solidFill>
                  <a:srgbClr val="1A1F2E"/>
                </a:solidFill>
                <a:latin typeface="Aptos"/>
              </a:rPr>
              <a:t>likvidita ASP</a:t>
            </a:r>
            <a:endParaRPr lang="en-US" dirty="0">
              <a:solidFill>
                <a:srgbClr val="1A1F2E"/>
              </a:solidFill>
              <a:latin typeface="Aptos"/>
            </a:endParaRPr>
          </a:p>
        </p:txBody>
      </p:sp>
      <p:sp>
        <p:nvSpPr>
          <p:cNvPr id="40" name="Shape 28">
            <a:extLst>
              <a:ext uri="{FF2B5EF4-FFF2-40B4-BE49-F238E27FC236}">
                <a16:creationId xmlns:a16="http://schemas.microsoft.com/office/drawing/2014/main" id="{29AA7B1C-3FA0-A113-12E7-B049B01EA68F}"/>
              </a:ext>
            </a:extLst>
          </p:cNvPr>
          <p:cNvSpPr/>
          <p:nvPr/>
        </p:nvSpPr>
        <p:spPr>
          <a:xfrm>
            <a:off x="559666" y="5464238"/>
            <a:ext cx="2093040" cy="792000"/>
          </a:xfrm>
          <a:prstGeom prst="rect">
            <a:avLst/>
          </a:prstGeom>
          <a:solidFill>
            <a:srgbClr val="EDF2F8"/>
          </a:solidFill>
          <a:ln w="762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4000" b="0" u="none" strike="noStrike">
              <a:solidFill>
                <a:srgbClr val="000000"/>
              </a:solidFill>
              <a:effectLst/>
              <a:uFillTx/>
              <a:latin typeface="Arial"/>
            </a:endParaRPr>
          </a:p>
        </p:txBody>
      </p:sp>
      <p:sp>
        <p:nvSpPr>
          <p:cNvPr id="41" name="Text 29">
            <a:extLst>
              <a:ext uri="{FF2B5EF4-FFF2-40B4-BE49-F238E27FC236}">
                <a16:creationId xmlns:a16="http://schemas.microsoft.com/office/drawing/2014/main" id="{67F98825-FFB0-B1DA-6057-87EB03B69D23}"/>
              </a:ext>
            </a:extLst>
          </p:cNvPr>
          <p:cNvSpPr/>
          <p:nvPr/>
        </p:nvSpPr>
        <p:spPr>
          <a:xfrm>
            <a:off x="623746" y="5528318"/>
            <a:ext cx="1965240" cy="6642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lnSpc>
                <a:spcPct val="100000"/>
              </a:lnSpc>
              <a:tabLst>
                <a:tab pos="0" algn="l"/>
              </a:tabLst>
            </a:pPr>
            <a:r>
              <a:rPr lang="cs-CZ" dirty="0">
                <a:solidFill>
                  <a:srgbClr val="1A1F2E"/>
                </a:solidFill>
                <a:latin typeface="Aptos"/>
              </a:rPr>
              <a:t>vývoj</a:t>
            </a:r>
            <a:endParaRPr lang="en-US" b="0" u="none" strike="noStrike" dirty="0">
              <a:solidFill>
                <a:srgbClr val="000000"/>
              </a:solidFill>
              <a:effectLst/>
              <a:uFillTx/>
              <a:latin typeface="Arial"/>
            </a:endParaRPr>
          </a:p>
        </p:txBody>
      </p:sp>
      <p:sp>
        <p:nvSpPr>
          <p:cNvPr id="42" name="Shape 30">
            <a:extLst>
              <a:ext uri="{FF2B5EF4-FFF2-40B4-BE49-F238E27FC236}">
                <a16:creationId xmlns:a16="http://schemas.microsoft.com/office/drawing/2014/main" id="{127BEAEE-B56F-9F5B-2F44-021B83961199}"/>
              </a:ext>
            </a:extLst>
          </p:cNvPr>
          <p:cNvSpPr/>
          <p:nvPr/>
        </p:nvSpPr>
        <p:spPr>
          <a:xfrm>
            <a:off x="2653066" y="5464238"/>
            <a:ext cx="4462200" cy="792000"/>
          </a:xfrm>
          <a:prstGeom prst="rect">
            <a:avLst/>
          </a:prstGeom>
          <a:solidFill>
            <a:srgbClr val="EDF2F8"/>
          </a:solidFill>
          <a:ln w="762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4000" b="0" u="none" strike="noStrike">
              <a:solidFill>
                <a:srgbClr val="000000"/>
              </a:solidFill>
              <a:effectLst/>
              <a:uFillTx/>
              <a:latin typeface="Arial"/>
            </a:endParaRPr>
          </a:p>
        </p:txBody>
      </p:sp>
      <p:sp>
        <p:nvSpPr>
          <p:cNvPr id="43" name="Text 31">
            <a:extLst>
              <a:ext uri="{FF2B5EF4-FFF2-40B4-BE49-F238E27FC236}">
                <a16:creationId xmlns:a16="http://schemas.microsoft.com/office/drawing/2014/main" id="{161BA5F2-674C-23C5-CACC-5E6F307D39B1}"/>
              </a:ext>
            </a:extLst>
          </p:cNvPr>
          <p:cNvSpPr/>
          <p:nvPr/>
        </p:nvSpPr>
        <p:spPr>
          <a:xfrm>
            <a:off x="2717146" y="5528318"/>
            <a:ext cx="4334040" cy="6642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lnSpc>
                <a:spcPct val="100000"/>
              </a:lnSpc>
              <a:tabLst>
                <a:tab pos="0" algn="l"/>
              </a:tabLst>
            </a:pPr>
            <a:r>
              <a:rPr lang="cs-CZ" dirty="0">
                <a:solidFill>
                  <a:srgbClr val="1A1F2E"/>
                </a:solidFill>
                <a:latin typeface="Aptos"/>
              </a:rPr>
              <a:t>Lightspark</a:t>
            </a:r>
            <a:endParaRPr lang="en-US" b="0" u="none" strike="noStrike" dirty="0">
              <a:solidFill>
                <a:srgbClr val="000000"/>
              </a:solidFill>
              <a:effectLst/>
              <a:uFillTx/>
              <a:latin typeface="Arial"/>
            </a:endParaRPr>
          </a:p>
        </p:txBody>
      </p:sp>
      <p:sp>
        <p:nvSpPr>
          <p:cNvPr id="44" name="Shape 32">
            <a:extLst>
              <a:ext uri="{FF2B5EF4-FFF2-40B4-BE49-F238E27FC236}">
                <a16:creationId xmlns:a16="http://schemas.microsoft.com/office/drawing/2014/main" id="{AA510A24-425F-7282-5D7D-A6372040F156}"/>
              </a:ext>
            </a:extLst>
          </p:cNvPr>
          <p:cNvSpPr/>
          <p:nvPr/>
        </p:nvSpPr>
        <p:spPr>
          <a:xfrm>
            <a:off x="7115626" y="5464238"/>
            <a:ext cx="4462200" cy="792000"/>
          </a:xfrm>
          <a:prstGeom prst="rect">
            <a:avLst/>
          </a:prstGeom>
          <a:solidFill>
            <a:srgbClr val="EDF2F8"/>
          </a:solidFill>
          <a:ln w="762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4000" b="0" u="none" strike="noStrike">
              <a:solidFill>
                <a:srgbClr val="000000"/>
              </a:solidFill>
              <a:effectLst/>
              <a:uFillTx/>
              <a:latin typeface="Arial"/>
            </a:endParaRPr>
          </a:p>
        </p:txBody>
      </p:sp>
      <p:sp>
        <p:nvSpPr>
          <p:cNvPr id="45" name="Text 33">
            <a:extLst>
              <a:ext uri="{FF2B5EF4-FFF2-40B4-BE49-F238E27FC236}">
                <a16:creationId xmlns:a16="http://schemas.microsoft.com/office/drawing/2014/main" id="{E8074D80-AA03-9543-6F97-9B3A8584D173}"/>
              </a:ext>
            </a:extLst>
          </p:cNvPr>
          <p:cNvSpPr/>
          <p:nvPr/>
        </p:nvSpPr>
        <p:spPr>
          <a:xfrm>
            <a:off x="7179706" y="5528318"/>
            <a:ext cx="4334040" cy="6642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lnSpc>
                <a:spcPct val="100000"/>
              </a:lnSpc>
              <a:tabLst>
                <a:tab pos="0" algn="l"/>
              </a:tabLst>
            </a:pPr>
            <a:r>
              <a:rPr lang="cs-CZ" b="0" u="none" strike="noStrike" dirty="0">
                <a:solidFill>
                  <a:srgbClr val="1A1F2E"/>
                </a:solidFill>
                <a:effectLst/>
                <a:uFillTx/>
                <a:latin typeface="Aptos"/>
              </a:rPr>
              <a:t>ArkLabs, Second</a:t>
            </a:r>
            <a:endParaRPr lang="en-US" b="0" u="none" strike="noStrike" dirty="0">
              <a:solidFill>
                <a:srgbClr val="000000"/>
              </a:solidFill>
              <a:effectLst/>
              <a:uFillTx/>
              <a:latin typeface="Arial"/>
            </a:endParaRPr>
          </a:p>
        </p:txBody>
      </p:sp>
    </p:spTree>
    <p:extLst>
      <p:ext uri="{BB962C8B-B14F-4D97-AF65-F5344CB8AC3E}">
        <p14:creationId xmlns:p14="http://schemas.microsoft.com/office/powerpoint/2010/main" val="3529700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A53C11F-09D9-A7A8-7E6B-771E7DC2DB73}"/>
              </a:ext>
            </a:extLst>
          </p:cNvPr>
          <p:cNvSpPr>
            <a:spLocks noGrp="1"/>
          </p:cNvSpPr>
          <p:nvPr>
            <p:ph sz="quarter" idx="10"/>
          </p:nvPr>
        </p:nvSpPr>
        <p:spPr/>
        <p:txBody>
          <a:bodyPr>
            <a:normAutofit/>
          </a:bodyPr>
          <a:lstStyle/>
          <a:p>
            <a:endParaRPr lang="cs-CZ" sz="2400" dirty="0">
              <a:solidFill>
                <a:srgbClr val="1A1F2E"/>
              </a:solidFill>
              <a:latin typeface="Aptos"/>
            </a:endParaRPr>
          </a:p>
          <a:p>
            <a:r>
              <a:rPr lang="cs-CZ" sz="2400" dirty="0">
                <a:solidFill>
                  <a:srgbClr val="1A1F2E"/>
                </a:solidFill>
                <a:latin typeface="Aptos"/>
              </a:rPr>
              <a:t>S</a:t>
            </a:r>
            <a:r>
              <a:rPr lang="en-US" sz="2400" dirty="0">
                <a:solidFill>
                  <a:srgbClr val="1A1F2E"/>
                </a:solidFill>
                <a:latin typeface="Aptos"/>
              </a:rPr>
              <a:t>park je shared-signing</a:t>
            </a:r>
            <a:r>
              <a:rPr lang="cs-CZ" sz="2400" dirty="0">
                <a:solidFill>
                  <a:srgbClr val="1A1F2E"/>
                </a:solidFill>
                <a:latin typeface="Aptos"/>
              </a:rPr>
              <a:t> </a:t>
            </a:r>
            <a:r>
              <a:rPr lang="en-US" sz="2400" dirty="0">
                <a:solidFill>
                  <a:srgbClr val="1A1F2E"/>
                </a:solidFill>
                <a:latin typeface="Aptos"/>
              </a:rPr>
              <a:t>/</a:t>
            </a:r>
            <a:r>
              <a:rPr lang="cs-CZ" sz="2400" dirty="0">
                <a:solidFill>
                  <a:srgbClr val="1A1F2E"/>
                </a:solidFill>
                <a:latin typeface="Aptos"/>
              </a:rPr>
              <a:t> </a:t>
            </a:r>
            <a:r>
              <a:rPr lang="en-US" sz="2400" dirty="0" err="1">
                <a:solidFill>
                  <a:srgbClr val="1A1F2E"/>
                </a:solidFill>
                <a:latin typeface="Aptos"/>
              </a:rPr>
              <a:t>statechain</a:t>
            </a:r>
            <a:r>
              <a:rPr lang="en-US" sz="2400" dirty="0">
                <a:solidFill>
                  <a:srgbClr val="1A1F2E"/>
                </a:solidFill>
                <a:latin typeface="Aptos"/>
              </a:rPr>
              <a:t> L2</a:t>
            </a:r>
            <a:endParaRPr lang="cs-CZ" sz="2400" dirty="0">
              <a:solidFill>
                <a:srgbClr val="1A1F2E"/>
              </a:solidFill>
              <a:latin typeface="Aptos"/>
            </a:endParaRPr>
          </a:p>
          <a:p>
            <a:pPr lvl="3"/>
            <a:endParaRPr lang="cs-CZ" sz="1200" dirty="0">
              <a:solidFill>
                <a:srgbClr val="1A1F2E"/>
              </a:solidFill>
              <a:latin typeface="Aptos"/>
            </a:endParaRPr>
          </a:p>
          <a:p>
            <a:r>
              <a:rPr lang="cs-CZ" sz="2400" dirty="0">
                <a:solidFill>
                  <a:srgbClr val="1A1F2E"/>
                </a:solidFill>
                <a:latin typeface="Aptos"/>
              </a:rPr>
              <a:t>klient/server řešení</a:t>
            </a:r>
          </a:p>
          <a:p>
            <a:pPr lvl="3"/>
            <a:endParaRPr lang="cs-CZ" sz="1200" dirty="0">
              <a:solidFill>
                <a:srgbClr val="1A1F2E"/>
              </a:solidFill>
              <a:latin typeface="Aptos"/>
            </a:endParaRPr>
          </a:p>
          <a:p>
            <a:r>
              <a:rPr lang="cs-CZ" sz="2400" dirty="0">
                <a:solidFill>
                  <a:srgbClr val="1A1F2E"/>
                </a:solidFill>
                <a:latin typeface="Aptos"/>
              </a:rPr>
              <a:t>plná interoperabilita s LN / onchain</a:t>
            </a:r>
          </a:p>
          <a:p>
            <a:pPr lvl="3"/>
            <a:endParaRPr lang="cs-CZ" sz="1200" dirty="0">
              <a:solidFill>
                <a:srgbClr val="1A1F2E"/>
              </a:solidFill>
              <a:latin typeface="Aptos"/>
            </a:endParaRPr>
          </a:p>
          <a:p>
            <a:r>
              <a:rPr lang="cs-CZ" sz="2400" dirty="0">
                <a:solidFill>
                  <a:srgbClr val="1A1F2E"/>
                </a:solidFill>
                <a:latin typeface="Aptos"/>
              </a:rPr>
              <a:t>bez nutnosti technických znalostí a likvidity</a:t>
            </a:r>
          </a:p>
          <a:p>
            <a:pPr lvl="3"/>
            <a:endParaRPr lang="cs-CZ" sz="1200" dirty="0">
              <a:solidFill>
                <a:srgbClr val="1A1F2E"/>
              </a:solidFill>
              <a:latin typeface="Aptos"/>
            </a:endParaRPr>
          </a:p>
          <a:p>
            <a:r>
              <a:rPr lang="cs-CZ" sz="2400" dirty="0">
                <a:solidFill>
                  <a:srgbClr val="1A1F2E"/>
                </a:solidFill>
                <a:latin typeface="Aptos"/>
              </a:rPr>
              <a:t>s</a:t>
            </a:r>
            <a:r>
              <a:rPr lang="en-US" sz="2400" dirty="0">
                <a:solidFill>
                  <a:srgbClr val="1A1F2E"/>
                </a:solidFill>
                <a:latin typeface="Aptos"/>
              </a:rPr>
              <a:t>elf-custody</a:t>
            </a:r>
            <a:r>
              <a:rPr lang="cs-CZ" sz="2400" dirty="0">
                <a:solidFill>
                  <a:srgbClr val="1A1F2E"/>
                </a:solidFill>
                <a:latin typeface="Aptos"/>
              </a:rPr>
              <a:t>:</a:t>
            </a:r>
            <a:r>
              <a:rPr lang="en-US" sz="2400" dirty="0">
                <a:solidFill>
                  <a:srgbClr val="1A1F2E"/>
                </a:solidFill>
                <a:latin typeface="Aptos"/>
              </a:rPr>
              <a:t> </a:t>
            </a:r>
            <a:r>
              <a:rPr lang="cs-CZ" sz="2400" dirty="0">
                <a:solidFill>
                  <a:srgbClr val="1A1F2E"/>
                </a:solidFill>
                <a:latin typeface="Aptos"/>
              </a:rPr>
              <a:t>permissionless </a:t>
            </a:r>
            <a:r>
              <a:rPr lang="en-US" sz="2400" dirty="0">
                <a:solidFill>
                  <a:srgbClr val="1A1F2E"/>
                </a:solidFill>
                <a:latin typeface="Aptos"/>
              </a:rPr>
              <a:t>unilateral exit </a:t>
            </a:r>
            <a:endParaRPr lang="cs-CZ" sz="2400" dirty="0">
              <a:solidFill>
                <a:srgbClr val="1A1F2E"/>
              </a:solidFill>
              <a:latin typeface="Aptos"/>
            </a:endParaRPr>
          </a:p>
          <a:p>
            <a:pPr lvl="3"/>
            <a:endParaRPr lang="cs-CZ" sz="1200" dirty="0">
              <a:solidFill>
                <a:srgbClr val="1A1F2E"/>
              </a:solidFill>
              <a:latin typeface="Aptos"/>
            </a:endParaRPr>
          </a:p>
          <a:p>
            <a:r>
              <a:rPr lang="cs-CZ" sz="2400" dirty="0">
                <a:solidFill>
                  <a:srgbClr val="1A1F2E"/>
                </a:solidFill>
                <a:latin typeface="Aptos"/>
              </a:rPr>
              <a:t>t</a:t>
            </a:r>
            <a:r>
              <a:rPr lang="en-US" sz="2400" dirty="0" err="1">
                <a:solidFill>
                  <a:srgbClr val="1A1F2E"/>
                </a:solidFill>
                <a:latin typeface="Aptos"/>
              </a:rPr>
              <a:t>rade</a:t>
            </a:r>
            <a:r>
              <a:rPr lang="en-US" sz="2400" dirty="0">
                <a:solidFill>
                  <a:srgbClr val="1A1F2E"/>
                </a:solidFill>
                <a:latin typeface="Aptos"/>
              </a:rPr>
              <a:t>-off</a:t>
            </a:r>
            <a:r>
              <a:rPr lang="cs-CZ" sz="2400" dirty="0">
                <a:solidFill>
                  <a:srgbClr val="1A1F2E"/>
                </a:solidFill>
                <a:latin typeface="Aptos"/>
              </a:rPr>
              <a:t>:</a:t>
            </a:r>
            <a:r>
              <a:rPr lang="en-US" sz="2400" dirty="0">
                <a:solidFill>
                  <a:srgbClr val="1A1F2E"/>
                </a:solidFill>
                <a:latin typeface="Aptos"/>
              </a:rPr>
              <a:t> </a:t>
            </a:r>
            <a:r>
              <a:rPr lang="en-US" sz="2400" dirty="0" err="1">
                <a:solidFill>
                  <a:srgbClr val="1A1F2E"/>
                </a:solidFill>
                <a:latin typeface="Aptos"/>
              </a:rPr>
              <a:t>důvěra</a:t>
            </a:r>
            <a:r>
              <a:rPr lang="en-US" sz="2400" dirty="0">
                <a:solidFill>
                  <a:srgbClr val="1A1F2E"/>
                </a:solidFill>
                <a:latin typeface="Aptos"/>
              </a:rPr>
              <a:t> v </a:t>
            </a:r>
            <a:r>
              <a:rPr lang="en-US" sz="2400" dirty="0" err="1">
                <a:solidFill>
                  <a:srgbClr val="1A1F2E"/>
                </a:solidFill>
                <a:latin typeface="Aptos"/>
              </a:rPr>
              <a:t>operátory</a:t>
            </a:r>
            <a:r>
              <a:rPr lang="cs-CZ" sz="2400" dirty="0">
                <a:solidFill>
                  <a:srgbClr val="1A1F2E"/>
                </a:solidFill>
                <a:latin typeface="Aptos"/>
              </a:rPr>
              <a:t> -</a:t>
            </a:r>
            <a:r>
              <a:rPr lang="en-US" sz="2400" dirty="0">
                <a:solidFill>
                  <a:srgbClr val="1A1F2E"/>
                </a:solidFill>
                <a:latin typeface="Aptos"/>
              </a:rPr>
              <a:t> </a:t>
            </a:r>
            <a:r>
              <a:rPr lang="cs-CZ" sz="2400" dirty="0">
                <a:solidFill>
                  <a:srgbClr val="1A1F2E"/>
                </a:solidFill>
                <a:latin typeface="Aptos"/>
              </a:rPr>
              <a:t>smazání klíče</a:t>
            </a:r>
          </a:p>
          <a:p>
            <a:pPr lvl="3"/>
            <a:endParaRPr lang="cs-CZ" sz="1200" dirty="0">
              <a:solidFill>
                <a:srgbClr val="1A1F2E"/>
              </a:solidFill>
              <a:latin typeface="Aptos"/>
            </a:endParaRPr>
          </a:p>
          <a:p>
            <a:r>
              <a:rPr lang="cs-CZ" sz="2400" dirty="0">
                <a:solidFill>
                  <a:srgbClr val="1A1F2E"/>
                </a:solidFill>
                <a:latin typeface="Aptos"/>
              </a:rPr>
              <a:t>nová technologie, stále ve vývoji</a:t>
            </a:r>
            <a:endParaRPr lang="en-US" sz="2400" dirty="0">
              <a:solidFill>
                <a:srgbClr val="000000"/>
              </a:solidFill>
              <a:latin typeface="Arial"/>
            </a:endParaRPr>
          </a:p>
        </p:txBody>
      </p:sp>
      <p:sp>
        <p:nvSpPr>
          <p:cNvPr id="3" name="Title 2">
            <a:extLst>
              <a:ext uri="{FF2B5EF4-FFF2-40B4-BE49-F238E27FC236}">
                <a16:creationId xmlns:a16="http://schemas.microsoft.com/office/drawing/2014/main" id="{01CCF2A7-BCE7-7987-1A12-32307FA2238E}"/>
              </a:ext>
            </a:extLst>
          </p:cNvPr>
          <p:cNvSpPr>
            <a:spLocks noGrp="1"/>
          </p:cNvSpPr>
          <p:nvPr>
            <p:ph type="title"/>
          </p:nvPr>
        </p:nvSpPr>
        <p:spPr/>
        <p:txBody>
          <a:bodyPr/>
          <a:lstStyle/>
          <a:p>
            <a:r>
              <a:rPr lang="cs-CZ" dirty="0"/>
              <a:t>Shrnutí</a:t>
            </a:r>
          </a:p>
        </p:txBody>
      </p:sp>
      <p:pic>
        <p:nvPicPr>
          <p:cNvPr id="1026" name="Picture 2" descr="Průvodce pivem pro začátečníky | Prazdroj">
            <a:extLst>
              <a:ext uri="{FF2B5EF4-FFF2-40B4-BE49-F238E27FC236}">
                <a16:creationId xmlns:a16="http://schemas.microsoft.com/office/drawing/2014/main" id="{31AB4E9E-96E7-5CF6-959F-48997028992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51" t="8009" r="16118" b="13215"/>
          <a:stretch>
            <a:fillRect/>
          </a:stretch>
        </p:blipFill>
        <p:spPr bwMode="auto">
          <a:xfrm>
            <a:off x="6751859" y="1058877"/>
            <a:ext cx="5059899" cy="3297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4433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lip.potx" id="{01285272-40B9-47FD-B148-ADFCF19A85B1}" vid="{E191ED48-4388-4FE4-8EC3-776821571A70}"/>
    </a:ext>
  </a:extLst>
</a:theme>
</file>

<file path=ppt/theme/theme2.xml><?xml version="1.0" encoding="utf-8"?>
<a:theme xmlns:a="http://schemas.openxmlformats.org/drawingml/2006/main" name="Filip">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6FFED"/>
        </a:solidFill>
        <a:ln w="25400">
          <a:solidFill>
            <a:srgbClr val="CCE9AD"/>
          </a:solidFill>
        </a:ln>
      </a:spPr>
      <a:bodyPr rtlCol="0" anchor="ctr"/>
      <a:lstStyle>
        <a:defPPr algn="ctr">
          <a:defRPr sz="1600" dirty="0" smtClean="0">
            <a:solidFill>
              <a:srgbClr val="456A1C"/>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txDef>
      <a:spPr>
        <a:solidFill>
          <a:srgbClr val="ECF7FE"/>
        </a:solidFill>
        <a:ln w="25400">
          <a:solidFill>
            <a:schemeClr val="accent4">
              <a:lumMod val="60000"/>
              <a:lumOff val="40000"/>
            </a:schemeClr>
          </a:solidFill>
        </a:ln>
      </a:spPr>
      <a:bodyPr wrap="square" rtlCol="0">
        <a:spAutoFit/>
      </a:bodyPr>
      <a:lstStyle>
        <a:defPPr>
          <a:defRPr sz="1300" dirty="0" smtClean="0">
            <a:latin typeface="Consolas" panose="020B0609020204030204" pitchFamily="49" charset="0"/>
            <a:cs typeface="Courier New" pitchFamily="49" charset="0"/>
          </a:defRPr>
        </a:defPPr>
      </a:lstStyle>
    </a:txDef>
  </a:objectDefaults>
  <a:extraClrSchemeLst/>
  <a:extLst>
    <a:ext uri="{05A4C25C-085E-4340-85A3-A5531E510DB2}">
      <thm15:themeFamily xmlns:thm15="http://schemas.microsoft.com/office/thememl/2012/main" name="Filip.potx" id="{000E9219-D670-4400-B712-7B521C35260B}" vid="{40126A51-81E9-4FC2-9D21-64839CF5A1F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Filip</Template>
  <TotalTime>24444</TotalTime>
  <Words>1262</Words>
  <Application>Microsoft Office PowerPoint</Application>
  <PresentationFormat>Widescreen</PresentationFormat>
  <Paragraphs>236</Paragraphs>
  <Slides>12</Slides>
  <Notes>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12</vt:i4>
      </vt:variant>
    </vt:vector>
  </HeadingPairs>
  <TitlesOfParts>
    <vt:vector size="21" baseType="lpstr">
      <vt:lpstr>Aptos</vt:lpstr>
      <vt:lpstr>Arial</vt:lpstr>
      <vt:lpstr>Calibri</vt:lpstr>
      <vt:lpstr>Calibri Light</vt:lpstr>
      <vt:lpstr>Consolas</vt:lpstr>
      <vt:lpstr>Lucida Sans Unicode</vt:lpstr>
      <vt:lpstr>Wingdings</vt:lpstr>
      <vt:lpstr>Office Theme</vt:lpstr>
      <vt:lpstr>Filip</vt:lpstr>
      <vt:lpstr>Spark  Filip Zavoral, UK / matfyz</vt:lpstr>
      <vt:lpstr>₿ platební systém</vt:lpstr>
      <vt:lpstr>Protokol Spark</vt:lpstr>
      <vt:lpstr>Základní princip</vt:lpstr>
      <vt:lpstr>Spark tree</vt:lpstr>
      <vt:lpstr>Klíče a transakce</vt:lpstr>
      <vt:lpstr>Interoperabilita s onchain ₿</vt:lpstr>
      <vt:lpstr>Implementace a provoz</vt:lpstr>
      <vt:lpstr>Možné problémy</vt:lpstr>
      <vt:lpstr>2. vrstvy nad bitcoinem</vt:lpstr>
      <vt:lpstr>Spark vs. Ark</vt:lpstr>
      <vt:lpstr>Shrnutí</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Počítačové systémy</dc:title>
  <dc:creator>Filip O Zavoral</dc:creator>
  <cp:lastModifiedBy>Filip Zavoral</cp:lastModifiedBy>
  <cp:revision>1027</cp:revision>
  <dcterms:created xsi:type="dcterms:W3CDTF">2020-02-10T18:04:36Z</dcterms:created>
  <dcterms:modified xsi:type="dcterms:W3CDTF">2026-06-01T20:26:29Z</dcterms:modified>
</cp:coreProperties>
</file>