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56" r:id="rId3"/>
    <p:sldId id="406" r:id="rId4"/>
    <p:sldId id="273" r:id="rId5"/>
    <p:sldId id="328" r:id="rId6"/>
    <p:sldId id="465" r:id="rId7"/>
    <p:sldId id="467" r:id="rId8"/>
    <p:sldId id="274" r:id="rId9"/>
    <p:sldId id="276" r:id="rId10"/>
    <p:sldId id="281" r:id="rId11"/>
    <p:sldId id="404" r:id="rId12"/>
    <p:sldId id="277" r:id="rId13"/>
    <p:sldId id="279" r:id="rId14"/>
    <p:sldId id="301" r:id="rId15"/>
    <p:sldId id="333" r:id="rId16"/>
    <p:sldId id="468" r:id="rId17"/>
    <p:sldId id="402" r:id="rId18"/>
    <p:sldId id="4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359"/>
    <a:srgbClr val="FF33CC"/>
    <a:srgbClr val="FFFF00"/>
    <a:srgbClr val="FFDDDD"/>
    <a:srgbClr val="0033CC"/>
    <a:srgbClr val="ECF7FE"/>
    <a:srgbClr val="F6B80A"/>
    <a:srgbClr val="F7FAFD"/>
    <a:srgbClr val="EE9012"/>
    <a:srgbClr val="FFF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9" autoAdjust="0"/>
    <p:restoredTop sz="87240" autoAdjust="0"/>
  </p:normalViewPr>
  <p:slideViewPr>
    <p:cSldViewPr snapToGrid="0">
      <p:cViewPr varScale="1">
        <p:scale>
          <a:sx n="145" d="100"/>
          <a:sy n="145" d="100"/>
        </p:scale>
        <p:origin x="269" y="1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F80F3-9C1D-4126-8F9D-17F3367548B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F09E-1E28-41A0-9780-531B32293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8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1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1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forint 400 000 000 kvadrilions pengő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9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3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1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6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177"/>
            <a:ext cx="7772400" cy="890124"/>
          </a:xfrm>
        </p:spPr>
        <p:txBody>
          <a:bodyPr anchor="b">
            <a:norm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0074" y="3209574"/>
            <a:ext cx="563812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820074" y="3155894"/>
            <a:ext cx="4236181" cy="8092"/>
          </a:xfrm>
          <a:prstGeom prst="line">
            <a:avLst/>
          </a:prstGeom>
          <a:ln w="25400">
            <a:solidFill>
              <a:srgbClr val="E6A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0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4506" y="594765"/>
            <a:ext cx="9046485" cy="626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buClr>
                <a:srgbClr val="0070C0"/>
              </a:buClr>
              <a:buFont typeface="Arial" panose="020B0604020202020204" pitchFamily="34" charset="0"/>
              <a:buChar char="•"/>
              <a:defRPr/>
            </a:lvl1pPr>
            <a:lvl2pPr marL="357188" indent="-179388">
              <a:buClr>
                <a:srgbClr val="0070C0"/>
              </a:buClr>
              <a:defRPr/>
            </a:lvl2pPr>
            <a:lvl3pPr marL="539750" indent="-182563">
              <a:buClr>
                <a:srgbClr val="0070C0"/>
              </a:buClr>
              <a:defRPr/>
            </a:lvl3pPr>
            <a:lvl4pPr marL="717550" indent="-177800">
              <a:buClr>
                <a:srgbClr val="0070C0"/>
              </a:buClr>
              <a:defRPr/>
            </a:lvl4pPr>
            <a:lvl5pPr marL="896938" indent="-179388">
              <a:buClr>
                <a:srgbClr val="0070C0"/>
              </a:buClr>
              <a:defRPr/>
            </a:lvl5pPr>
          </a:lstStyle>
          <a:p>
            <a:pPr lvl="0"/>
            <a:r>
              <a:rPr lang="cs-CZ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19919" y="755374"/>
            <a:ext cx="3471072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class sentence {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struct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const_iterator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char operator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*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const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void operator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++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{ ++index_; }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5" name="Rectangular Callout 4"/>
          <p:cNvSpPr/>
          <p:nvPr userDrawn="1"/>
        </p:nvSpPr>
        <p:spPr>
          <a:xfrm>
            <a:off x="7188621" y="2221966"/>
            <a:ext cx="848139" cy="274291"/>
          </a:xfrm>
          <a:prstGeom prst="wedgeRectCallout">
            <a:avLst>
              <a:gd name="adj1" fmla="val -104495"/>
              <a:gd name="adj2" fmla="val -16447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88484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0074" y="2375462"/>
            <a:ext cx="5638126" cy="890124"/>
          </a:xfrm>
        </p:spPr>
        <p:txBody>
          <a:bodyPr anchor="b">
            <a:norm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0074" y="3399692"/>
            <a:ext cx="5638126" cy="1465644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820074" y="3155894"/>
            <a:ext cx="4236181" cy="8092"/>
          </a:xfrm>
          <a:prstGeom prst="line">
            <a:avLst/>
          </a:prstGeom>
          <a:ln w="25400">
            <a:solidFill>
              <a:srgbClr val="E6A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4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92704" y="577294"/>
            <a:ext cx="8971233" cy="6202750"/>
          </a:xfrm>
        </p:spPr>
        <p:txBody>
          <a:bodyPr/>
          <a:lstStyle>
            <a:lvl1pPr marL="180975" indent="-180975">
              <a:defRPr sz="2000"/>
            </a:lvl1pPr>
            <a:lvl2pPr marL="358775" indent="-177800">
              <a:defRPr/>
            </a:lvl2pPr>
            <a:lvl3pPr marL="539750" indent="-180975">
              <a:defRPr/>
            </a:lvl3pPr>
            <a:lvl4pPr marL="715963" indent="-176213">
              <a:defRPr/>
            </a:lvl4pPr>
            <a:lvl5pPr marL="896938" indent="-180975"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2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68977"/>
            <a:ext cx="9144000" cy="618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3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68977"/>
            <a:ext cx="9144000" cy="618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8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0073" y="2262848"/>
            <a:ext cx="5913179" cy="890124"/>
          </a:xfrm>
        </p:spPr>
        <p:txBody>
          <a:bodyPr>
            <a:noAutofit/>
          </a:bodyPr>
          <a:lstStyle/>
          <a:p>
            <a:r>
              <a:rPr lang="en-US" sz="2800" dirty="0"/>
              <a:t>Bitcoin </a:t>
            </a:r>
            <a:r>
              <a:rPr lang="cs-CZ" sz="2800" dirty="0"/>
              <a:t>v akci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0074" y="3399690"/>
            <a:ext cx="5638126" cy="2927151"/>
          </a:xfrm>
        </p:spPr>
        <p:txBody>
          <a:bodyPr>
            <a:normAutofit/>
          </a:bodyPr>
          <a:lstStyle/>
          <a:p>
            <a:r>
              <a:rPr lang="cs-CZ" sz="1800" dirty="0"/>
              <a:t>Juniorská univerzita Karlova</a:t>
            </a:r>
          </a:p>
          <a:p>
            <a:r>
              <a:rPr lang="cs-CZ" sz="1800" dirty="0"/>
              <a:t>6.11.2025</a:t>
            </a:r>
          </a:p>
          <a:p>
            <a:endParaRPr lang="cs-CZ" sz="1800" dirty="0"/>
          </a:p>
          <a:p>
            <a:r>
              <a:rPr lang="cs-CZ" sz="1800" dirty="0"/>
              <a:t>Filip Zavoral</a:t>
            </a:r>
          </a:p>
          <a:p>
            <a:r>
              <a:rPr lang="cs-CZ" sz="1800" dirty="0"/>
              <a:t>Katedra softwarového inženýrství MFF UK</a:t>
            </a:r>
          </a:p>
        </p:txBody>
      </p:sp>
      <p:pic>
        <p:nvPicPr>
          <p:cNvPr id="9" name="Picture 8" descr="A gold coin with a bitcoin symbol on it">
            <a:extLst>
              <a:ext uri="{FF2B5EF4-FFF2-40B4-BE49-F238E27FC236}">
                <a16:creationId xmlns:a16="http://schemas.microsoft.com/office/drawing/2014/main" id="{E500729E-E1A7-C2B5-868E-9F63FD151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1901" cy="21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8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veral white arrows and symbols">
            <a:extLst>
              <a:ext uri="{FF2B5EF4-FFF2-40B4-BE49-F238E27FC236}">
                <a16:creationId xmlns:a16="http://schemas.microsoft.com/office/drawing/2014/main" id="{1AED6660-9EF1-9537-0A40-17EAF546F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5" y="536844"/>
            <a:ext cx="8428207" cy="632115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401F97B-85DA-EBCA-8C84-15786B0A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Podpis a jeho ověření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510FC8-969B-7BFF-D027-27E265BCBABA}"/>
              </a:ext>
            </a:extLst>
          </p:cNvPr>
          <p:cNvSpPr/>
          <p:nvPr/>
        </p:nvSpPr>
        <p:spPr>
          <a:xfrm>
            <a:off x="2247553" y="2133600"/>
            <a:ext cx="1631883" cy="125102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FD43A4-96B8-A260-2A2D-6451D8481D46}"/>
              </a:ext>
            </a:extLst>
          </p:cNvPr>
          <p:cNvSpPr/>
          <p:nvPr/>
        </p:nvSpPr>
        <p:spPr>
          <a:xfrm>
            <a:off x="6707274" y="3600263"/>
            <a:ext cx="1657793" cy="127088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D0AA91-48EB-7BC4-57AE-184DA984FA67}"/>
              </a:ext>
            </a:extLst>
          </p:cNvPr>
          <p:cNvSpPr/>
          <p:nvPr/>
        </p:nvSpPr>
        <p:spPr>
          <a:xfrm>
            <a:off x="1313736" y="1243219"/>
            <a:ext cx="1110235" cy="937273"/>
          </a:xfrm>
          <a:prstGeom prst="ellips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9ABA0A-844D-5E80-1966-08F859586B96}"/>
              </a:ext>
            </a:extLst>
          </p:cNvPr>
          <p:cNvCxnSpPr>
            <a:cxnSpLocks/>
          </p:cNvCxnSpPr>
          <p:nvPr/>
        </p:nvCxnSpPr>
        <p:spPr>
          <a:xfrm>
            <a:off x="2751169" y="2782557"/>
            <a:ext cx="4689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035B7A-8593-F9A2-85B5-FF876619ECF2}"/>
              </a:ext>
            </a:extLst>
          </p:cNvPr>
          <p:cNvCxnSpPr>
            <a:cxnSpLocks/>
          </p:cNvCxnSpPr>
          <p:nvPr/>
        </p:nvCxnSpPr>
        <p:spPr>
          <a:xfrm>
            <a:off x="7236313" y="4289751"/>
            <a:ext cx="40487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9DAB89A-C9A6-C9B7-BF6A-426A177B11EF}"/>
              </a:ext>
            </a:extLst>
          </p:cNvPr>
          <p:cNvSpPr/>
          <p:nvPr/>
        </p:nvSpPr>
        <p:spPr>
          <a:xfrm>
            <a:off x="858257" y="2886867"/>
            <a:ext cx="1330838" cy="1590108"/>
          </a:xfrm>
          <a:prstGeom prst="rect">
            <a:avLst/>
          </a:prstGeom>
          <a:solidFill>
            <a:srgbClr val="F7FAFD"/>
          </a:solidFill>
          <a:ln w="0">
            <a:solidFill>
              <a:srgbClr val="F7F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98CF81-586F-B153-B862-81F172C398AC}"/>
              </a:ext>
            </a:extLst>
          </p:cNvPr>
          <p:cNvSpPr/>
          <p:nvPr/>
        </p:nvSpPr>
        <p:spPr>
          <a:xfrm>
            <a:off x="4693273" y="4008338"/>
            <a:ext cx="1110235" cy="937273"/>
          </a:xfrm>
          <a:prstGeom prst="ellips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749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8951211" cy="6202750"/>
          </a:xfrm>
        </p:spPr>
        <p:txBody>
          <a:bodyPr>
            <a:noAutofit/>
          </a:bodyPr>
          <a:lstStyle/>
          <a:p>
            <a:r>
              <a:rPr lang="en-US" dirty="0" err="1"/>
              <a:t>soukrom</a:t>
            </a:r>
            <a:r>
              <a:rPr lang="cs-CZ" dirty="0"/>
              <a:t>ý klíč</a:t>
            </a:r>
            <a:endParaRPr lang="en-US" dirty="0"/>
          </a:p>
          <a:p>
            <a:pPr lvl="1"/>
            <a:r>
              <a:rPr lang="en-US" i="1" dirty="0"/>
              <a:t>'</a:t>
            </a:r>
            <a:r>
              <a:rPr lang="cs-CZ" i="1" dirty="0"/>
              <a:t>vlastnictví </a:t>
            </a:r>
            <a:r>
              <a:rPr lang="en-US" i="1" dirty="0"/>
              <a:t>bitcoin</a:t>
            </a:r>
            <a:r>
              <a:rPr lang="cs-CZ" i="1" dirty="0"/>
              <a:t>u</a:t>
            </a:r>
            <a:r>
              <a:rPr lang="en-US" i="1" dirty="0"/>
              <a:t>'</a:t>
            </a:r>
            <a:r>
              <a:rPr lang="en-US" dirty="0"/>
              <a:t> </a:t>
            </a:r>
            <a:r>
              <a:rPr lang="cs-CZ" dirty="0"/>
              <a:t>≈ schopnost podepsat tx soukromým klíčem</a:t>
            </a:r>
          </a:p>
          <a:p>
            <a:r>
              <a:rPr lang="cs-CZ" dirty="0"/>
              <a:t>veřejný klíč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</a:t>
            </a:r>
            <a:r>
              <a:rPr lang="en-US" dirty="0" err="1"/>
              <a:t>adres</a:t>
            </a:r>
            <a:r>
              <a:rPr lang="cs-CZ" dirty="0"/>
              <a:t>a</a:t>
            </a:r>
            <a:endParaRPr lang="en-US" dirty="0"/>
          </a:p>
          <a:p>
            <a:pPr lvl="1"/>
            <a:endParaRPr lang="en-US" i="1" dirty="0"/>
          </a:p>
          <a:p>
            <a:r>
              <a:rPr lang="cs-CZ" dirty="0"/>
              <a:t>peněženka</a:t>
            </a:r>
            <a:endParaRPr lang="en-US" dirty="0"/>
          </a:p>
          <a:p>
            <a:pPr lvl="1"/>
            <a:r>
              <a:rPr lang="cs-CZ" b="1" dirty="0"/>
              <a:t>nejsou v ní bitcoiny</a:t>
            </a:r>
            <a:r>
              <a:rPr lang="en-US" b="1" dirty="0"/>
              <a:t>!</a:t>
            </a:r>
            <a:endParaRPr lang="cs-CZ" b="1" dirty="0"/>
          </a:p>
          <a:p>
            <a:pPr lvl="2"/>
            <a:r>
              <a:rPr lang="cs-CZ" dirty="0"/>
              <a:t>jsou v blockchainu na všech uzlech</a:t>
            </a:r>
          </a:p>
          <a:p>
            <a:pPr lvl="1"/>
            <a:r>
              <a:rPr lang="cs-CZ" dirty="0"/>
              <a:t>úložiště klíčů</a:t>
            </a:r>
          </a:p>
          <a:p>
            <a:pPr lvl="2"/>
            <a:r>
              <a:rPr lang="cs-CZ" dirty="0"/>
              <a:t>generování adres, podepisování, zobrazení zůstatku,</a:t>
            </a:r>
            <a:r>
              <a:rPr lang="en-US" dirty="0"/>
              <a:t> </a:t>
            </a:r>
            <a:r>
              <a:rPr lang="cs-CZ" dirty="0"/>
              <a:t>...</a:t>
            </a:r>
          </a:p>
          <a:p>
            <a:pPr lvl="1"/>
            <a:r>
              <a:rPr lang="cs-CZ" dirty="0"/>
              <a:t>hw</a:t>
            </a:r>
          </a:p>
          <a:p>
            <a:pPr lvl="2"/>
            <a:r>
              <a:rPr lang="cs-CZ" dirty="0"/>
              <a:t>offline zařízení</a:t>
            </a:r>
          </a:p>
          <a:p>
            <a:pPr lvl="2"/>
            <a:r>
              <a:rPr lang="cs-CZ" dirty="0"/>
              <a:t>velmi těžko napadnutelné</a:t>
            </a:r>
          </a:p>
          <a:p>
            <a:pPr lvl="2"/>
            <a:r>
              <a:rPr lang="cs-CZ" dirty="0"/>
              <a:t>nejbezpečnější</a:t>
            </a:r>
          </a:p>
          <a:p>
            <a:pPr lvl="1"/>
            <a:r>
              <a:rPr lang="cs-CZ" dirty="0"/>
              <a:t>sw </a:t>
            </a:r>
            <a:r>
              <a:rPr lang="en-US" dirty="0"/>
              <a:t>(mobile app, web, desktop, CLI)</a:t>
            </a:r>
            <a:endParaRPr lang="cs-CZ" dirty="0"/>
          </a:p>
          <a:p>
            <a:pPr lvl="2"/>
            <a:r>
              <a:rPr lang="cs-CZ" dirty="0"/>
              <a:t>online - snadno napadnutelné</a:t>
            </a:r>
          </a:p>
          <a:p>
            <a:pPr lvl="2"/>
            <a:r>
              <a:rPr lang="cs-CZ" dirty="0"/>
              <a:t>pouze malé částky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burza, papír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cs-CZ" dirty="0">
                <a:solidFill>
                  <a:schemeClr val="bg1"/>
                </a:solidFill>
                <a:highlight>
                  <a:srgbClr val="000000"/>
                </a:highlight>
                <a:sym typeface="Wingdings" panose="05000000000000000000" pitchFamily="2" charset="2"/>
              </a:rPr>
              <a:t></a:t>
            </a:r>
            <a:r>
              <a:rPr lang="cs-CZ" dirty="0"/>
              <a:t> ne</a:t>
            </a:r>
            <a:r>
              <a:rPr lang="en-US" dirty="0"/>
              <a:t>!</a:t>
            </a:r>
          </a:p>
          <a:p>
            <a:pPr lvl="2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Klíče a peněženky</a:t>
            </a:r>
            <a:endParaRPr lang="en-US" dirty="0"/>
          </a:p>
        </p:txBody>
      </p:sp>
      <p:pic>
        <p:nvPicPr>
          <p:cNvPr id="6" name="Picture 4" descr="Best Cryptocurrency Wallet | Ethereum Wallet | ERC20 Wallet | Trust Wallet">
            <a:extLst>
              <a:ext uri="{FF2B5EF4-FFF2-40B4-BE49-F238E27FC236}">
                <a16:creationId xmlns:a16="http://schemas.microsoft.com/office/drawing/2014/main" id="{4B67833B-5C7C-EE0D-1482-04F285C86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 r="26618"/>
          <a:stretch/>
        </p:blipFill>
        <p:spPr bwMode="auto">
          <a:xfrm>
            <a:off x="7441212" y="3780123"/>
            <a:ext cx="1387961" cy="28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lose-up of a pin code reader&#10;&#10;Description automatically generated">
            <a:extLst>
              <a:ext uri="{FF2B5EF4-FFF2-40B4-BE49-F238E27FC236}">
                <a16:creationId xmlns:a16="http://schemas.microsoft.com/office/drawing/2014/main" id="{170EE77F-B6D2-92B1-1424-5EA2F22BB1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65" y="3780123"/>
            <a:ext cx="1867443" cy="2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0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5" y="577294"/>
            <a:ext cx="8910244" cy="6202750"/>
          </a:xfrm>
        </p:spPr>
        <p:txBody>
          <a:bodyPr>
            <a:normAutofit/>
          </a:bodyPr>
          <a:lstStyle/>
          <a:p>
            <a:r>
              <a:rPr lang="cs-CZ" dirty="0"/>
              <a:t>příjem</a:t>
            </a:r>
          </a:p>
          <a:p>
            <a:pPr lvl="1"/>
            <a:r>
              <a:rPr lang="cs-CZ" dirty="0"/>
              <a:t>podmínka pro utracení</a:t>
            </a:r>
            <a:r>
              <a:rPr lang="en-US" dirty="0"/>
              <a:t> UTXO</a:t>
            </a:r>
            <a:endParaRPr lang="cs-CZ" dirty="0"/>
          </a:p>
          <a:p>
            <a:pPr lvl="1"/>
            <a:r>
              <a:rPr lang="cs-CZ" dirty="0"/>
              <a:t>veřejný klíč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dirty="0" err="1"/>
              <a:t>adresa</a:t>
            </a:r>
            <a:r>
              <a:rPr lang="cs-CZ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zjednodu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š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eno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cs-CZ" dirty="0"/>
          </a:p>
          <a:p>
            <a:pPr lvl="2"/>
            <a:r>
              <a:rPr lang="cs-CZ" dirty="0"/>
              <a:t>v transakci je hash veřejného klíče příjemce</a:t>
            </a:r>
          </a:p>
          <a:p>
            <a:pPr lvl="3"/>
            <a:endParaRPr lang="cs-CZ" dirty="0"/>
          </a:p>
          <a:p>
            <a:r>
              <a:rPr lang="cs-CZ" dirty="0"/>
              <a:t>zůstatek</a:t>
            </a:r>
          </a:p>
          <a:p>
            <a:pPr lvl="1"/>
            <a:r>
              <a:rPr lang="cs-CZ" dirty="0"/>
              <a:t>peněženka sečte všechny UTXO</a:t>
            </a:r>
            <a:br>
              <a:rPr lang="cs-CZ" dirty="0"/>
            </a:br>
            <a:r>
              <a:rPr lang="cs-CZ" dirty="0"/>
              <a:t>poslané na adresy vygenerované ze soukromého klíče</a:t>
            </a:r>
          </a:p>
          <a:p>
            <a:pPr lvl="3"/>
            <a:endParaRPr lang="cs-CZ" dirty="0"/>
          </a:p>
          <a:p>
            <a:r>
              <a:rPr lang="cs-CZ" dirty="0"/>
              <a:t>odeslání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dirty="0"/>
              <a:t>jako vstup další transkace se použije neutracený výstup předchozí</a:t>
            </a:r>
          </a:p>
          <a:p>
            <a:pPr lvl="1"/>
            <a:r>
              <a:rPr lang="cs-CZ" dirty="0"/>
              <a:t>podpis adresy soukromým klíčem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zjednodu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š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eno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cs-CZ" dirty="0"/>
          </a:p>
          <a:p>
            <a:pPr lvl="3"/>
            <a:endParaRPr lang="cs-CZ" dirty="0"/>
          </a:p>
          <a:p>
            <a:r>
              <a:rPr lang="cs-CZ" dirty="0"/>
              <a:t>validace</a:t>
            </a:r>
          </a:p>
          <a:p>
            <a:pPr lvl="1"/>
            <a:r>
              <a:rPr lang="cs-CZ" dirty="0"/>
              <a:t>pouze majitel soukromého klíče mohl vyrobit správný podpis</a:t>
            </a:r>
          </a:p>
          <a:p>
            <a:pPr lvl="1"/>
            <a:r>
              <a:rPr lang="cs-CZ" dirty="0"/>
              <a:t>všechny uzly zkontrolují, že podpis souhlasí</a:t>
            </a:r>
          </a:p>
          <a:p>
            <a:pPr lvl="3"/>
            <a:endParaRPr lang="cs-CZ" dirty="0"/>
          </a:p>
          <a:p>
            <a:r>
              <a:rPr lang="cs-CZ" dirty="0"/>
              <a:t>vytěžení</a:t>
            </a:r>
          </a:p>
          <a:p>
            <a:pPr lvl="1"/>
            <a:r>
              <a:rPr lang="cs-CZ" dirty="0"/>
              <a:t>zařazení do bloku ≈10 min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blockchain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Podepisování transakcí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1B036-D7F4-835A-81EB-7153A23D4724}"/>
              </a:ext>
            </a:extLst>
          </p:cNvPr>
          <p:cNvSpPr txBox="1"/>
          <p:nvPr/>
        </p:nvSpPr>
        <p:spPr>
          <a:xfrm>
            <a:off x="4715163" y="906097"/>
            <a:ext cx="1754909" cy="1107996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F65F5-EF8A-0699-90E1-7FAEE40C267A}"/>
              </a:ext>
            </a:extLst>
          </p:cNvPr>
          <p:cNvSpPr txBox="1"/>
          <p:nvPr/>
        </p:nvSpPr>
        <p:spPr>
          <a:xfrm>
            <a:off x="7015018" y="906097"/>
            <a:ext cx="1838036" cy="1107996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0A482-3825-6412-5F71-C37A49B6A880}"/>
              </a:ext>
            </a:extLst>
          </p:cNvPr>
          <p:cNvSpPr txBox="1"/>
          <p:nvPr/>
        </p:nvSpPr>
        <p:spPr>
          <a:xfrm>
            <a:off x="5318332" y="1044596"/>
            <a:ext cx="1057564" cy="8309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hash</a:t>
            </a:r>
          </a:p>
          <a:p>
            <a:r>
              <a:rPr lang="cs-CZ" sz="1600" dirty="0"/>
              <a:t>veřejného klíče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A2239-A58A-35C9-F9C7-54D3A6C07692}"/>
              </a:ext>
            </a:extLst>
          </p:cNvPr>
          <p:cNvSpPr txBox="1"/>
          <p:nvPr/>
        </p:nvSpPr>
        <p:spPr>
          <a:xfrm>
            <a:off x="7114805" y="1044595"/>
            <a:ext cx="1174832" cy="8309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podpis</a:t>
            </a:r>
          </a:p>
          <a:p>
            <a:r>
              <a:rPr lang="cs-CZ" sz="1600" dirty="0"/>
              <a:t>soukromým klíčem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011DE-C6B0-9D78-AB83-B87DE32510E1}"/>
              </a:ext>
            </a:extLst>
          </p:cNvPr>
          <p:cNvSpPr txBox="1"/>
          <p:nvPr/>
        </p:nvSpPr>
        <p:spPr>
          <a:xfrm>
            <a:off x="4835237" y="1044596"/>
            <a:ext cx="256805" cy="8309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FE5BF-8777-AF67-DC68-D9FDAA6605AD}"/>
              </a:ext>
            </a:extLst>
          </p:cNvPr>
          <p:cNvSpPr txBox="1"/>
          <p:nvPr/>
        </p:nvSpPr>
        <p:spPr>
          <a:xfrm>
            <a:off x="8511309" y="1044595"/>
            <a:ext cx="256805" cy="830997"/>
          </a:xfrm>
          <a:prstGeom prst="rect">
            <a:avLst/>
          </a:prstGeom>
          <a:solidFill>
            <a:srgbClr val="ECF7FE"/>
          </a:solidFill>
          <a:ln w="25400">
            <a:solidFill>
              <a:srgbClr val="FFD966"/>
            </a:solidFill>
          </a:ln>
        </p:spPr>
        <p:txBody>
          <a:bodyPr wrap="square" rtlCol="0">
            <a:spAutoFit/>
          </a:bodyPr>
          <a:lstStyle/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29F1F8-266F-C4D6-1805-B35F3ABCA61F}"/>
              </a:ext>
            </a:extLst>
          </p:cNvPr>
          <p:cNvCxnSpPr/>
          <p:nvPr/>
        </p:nvCxnSpPr>
        <p:spPr>
          <a:xfrm>
            <a:off x="5092042" y="1445491"/>
            <a:ext cx="22629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0BE99D-B47E-79DF-93AE-49457DB42969}"/>
              </a:ext>
            </a:extLst>
          </p:cNvPr>
          <p:cNvCxnSpPr/>
          <p:nvPr/>
        </p:nvCxnSpPr>
        <p:spPr>
          <a:xfrm>
            <a:off x="8289637" y="1455016"/>
            <a:ext cx="22629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14A169-5EC8-66A3-17E7-81300EAFB3E1}"/>
              </a:ext>
            </a:extLst>
          </p:cNvPr>
          <p:cNvCxnSpPr>
            <a:cxnSpLocks/>
          </p:cNvCxnSpPr>
          <p:nvPr/>
        </p:nvCxnSpPr>
        <p:spPr>
          <a:xfrm flipH="1">
            <a:off x="6262688" y="1123950"/>
            <a:ext cx="933450" cy="0"/>
          </a:xfrm>
          <a:prstGeom prst="straightConnector1">
            <a:avLst/>
          </a:prstGeom>
          <a:ln w="25400">
            <a:solidFill>
              <a:srgbClr val="EDA359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2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8C83AD-61F7-46B6-B34D-BDAE0D1BEE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cs-CZ" dirty="0"/>
              <a:t>základní vlastnosti</a:t>
            </a:r>
            <a:endParaRPr lang="en-US" dirty="0"/>
          </a:p>
          <a:p>
            <a:pPr lvl="1"/>
            <a:r>
              <a:rPr lang="cs-CZ" dirty="0"/>
              <a:t>fixní monetární politika</a:t>
            </a:r>
          </a:p>
          <a:p>
            <a:pPr lvl="2"/>
            <a:r>
              <a:rPr lang="cs-CZ" dirty="0"/>
              <a:t>celkově</a:t>
            </a:r>
            <a:r>
              <a:rPr lang="en-US" dirty="0"/>
              <a:t> 21 </a:t>
            </a:r>
            <a:r>
              <a:rPr lang="en-US" dirty="0" err="1"/>
              <a:t>milion</a:t>
            </a:r>
            <a:r>
              <a:rPr lang="cs-CZ" dirty="0"/>
              <a:t>ů ₿</a:t>
            </a:r>
            <a:endParaRPr lang="en-US" dirty="0"/>
          </a:p>
          <a:p>
            <a:pPr lvl="1"/>
            <a:r>
              <a:rPr lang="en-US" dirty="0" err="1"/>
              <a:t>decentraliza</a:t>
            </a:r>
            <a:r>
              <a:rPr lang="cs-CZ" dirty="0"/>
              <a:t>ce</a:t>
            </a:r>
            <a:r>
              <a:rPr lang="en-US" dirty="0"/>
              <a:t> &amp; </a:t>
            </a:r>
            <a:r>
              <a:rPr lang="cs-CZ" dirty="0"/>
              <a:t>odolnost vůči cenzuře</a:t>
            </a:r>
            <a:endParaRPr lang="en-US" dirty="0"/>
          </a:p>
          <a:p>
            <a:pPr lvl="1"/>
            <a:r>
              <a:rPr lang="cs-CZ" dirty="0"/>
              <a:t>vlastnictví, neomezená schopnost s nakládáním</a:t>
            </a:r>
            <a:endParaRPr lang="en-US" dirty="0"/>
          </a:p>
          <a:p>
            <a:pPr lvl="1"/>
            <a:r>
              <a:rPr lang="cs-CZ" dirty="0"/>
              <a:t>celosvětový síťový efekt</a:t>
            </a:r>
            <a:r>
              <a:rPr lang="en-US" dirty="0"/>
              <a:t>, </a:t>
            </a:r>
            <a:r>
              <a:rPr lang="cs-CZ" dirty="0"/>
              <a:t>rychlé a levné transakce</a:t>
            </a:r>
            <a:endParaRPr lang="en-US" dirty="0"/>
          </a:p>
          <a:p>
            <a:pPr lvl="2"/>
            <a:endParaRPr lang="cs-CZ" dirty="0"/>
          </a:p>
          <a:p>
            <a:r>
              <a:rPr lang="cs-CZ" dirty="0"/>
              <a:t>uchovatel hodnoty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dirty="0"/>
              <a:t> odolný vůči inflaci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cs-CZ" dirty="0"/>
              <a:t> volatilita</a:t>
            </a:r>
          </a:p>
          <a:p>
            <a:pPr lvl="2"/>
            <a:endParaRPr lang="cs-CZ" dirty="0"/>
          </a:p>
          <a:p>
            <a:r>
              <a:rPr lang="cs-CZ" dirty="0"/>
              <a:t>bitcoin jako celosvětové peníze?</a:t>
            </a:r>
            <a:endParaRPr lang="en-US" dirty="0"/>
          </a:p>
          <a:p>
            <a:pPr lvl="1"/>
            <a:r>
              <a:rPr lang="cs-CZ" dirty="0"/>
              <a:t>škálovatelnost</a:t>
            </a:r>
            <a:endParaRPr lang="en-US" dirty="0"/>
          </a:p>
          <a:p>
            <a:pPr lvl="2"/>
            <a:r>
              <a:rPr lang="en-US" dirty="0"/>
              <a:t>~ 7 </a:t>
            </a:r>
            <a:r>
              <a:rPr lang="cs-CZ" dirty="0"/>
              <a:t>transakcí</a:t>
            </a:r>
            <a:r>
              <a:rPr lang="en-US" dirty="0"/>
              <a:t> / s</a:t>
            </a:r>
          </a:p>
          <a:p>
            <a:pPr lvl="2"/>
            <a:r>
              <a:rPr lang="en-US" dirty="0"/>
              <a:t>VISA 4000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↗</a:t>
            </a:r>
            <a:r>
              <a:rPr lang="en-US" dirty="0"/>
              <a:t> 20000 </a:t>
            </a:r>
            <a:r>
              <a:rPr lang="en-US" dirty="0" err="1"/>
              <a:t>tx</a:t>
            </a:r>
            <a:r>
              <a:rPr lang="en-US" dirty="0"/>
              <a:t> / s</a:t>
            </a:r>
          </a:p>
          <a:p>
            <a:pPr lvl="1"/>
            <a:r>
              <a:rPr lang="cs-CZ" dirty="0"/>
              <a:t>čas zpracování</a:t>
            </a:r>
            <a:endParaRPr lang="en-US" dirty="0"/>
          </a:p>
          <a:p>
            <a:pPr lvl="2"/>
            <a:r>
              <a:rPr lang="cs-CZ" dirty="0"/>
              <a:t>těžba bloku</a:t>
            </a:r>
            <a:r>
              <a:rPr lang="en-US" dirty="0"/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 ~ </a:t>
            </a:r>
            <a:r>
              <a:rPr lang="cs-CZ" dirty="0"/>
              <a:t>10</a:t>
            </a:r>
            <a:r>
              <a:rPr lang="en-US" dirty="0"/>
              <a:t> minutes</a:t>
            </a:r>
            <a:endParaRPr lang="cs-CZ" dirty="0"/>
          </a:p>
          <a:p>
            <a:pPr lvl="3"/>
            <a:r>
              <a:rPr lang="cs-CZ" dirty="0"/>
              <a:t>ale také 5 vteřin nebo hodina</a:t>
            </a:r>
            <a:endParaRPr lang="en-US" dirty="0"/>
          </a:p>
          <a:p>
            <a:pPr lvl="1"/>
            <a:r>
              <a:rPr lang="cs-CZ" dirty="0"/>
              <a:t>poplatky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872D84-1D41-C220-5985-804BA5DD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b</a:t>
            </a:r>
            <a:r>
              <a:rPr lang="en-US" dirty="0" err="1"/>
              <a:t>itcoin</a:t>
            </a:r>
            <a:r>
              <a:rPr lang="cs-CZ" dirty="0"/>
              <a:t>u</a:t>
            </a:r>
          </a:p>
        </p:txBody>
      </p:sp>
      <p:pic>
        <p:nvPicPr>
          <p:cNvPr id="12" name="Picture 11" descr="A close-up of a paper with writing&#10;&#10;Description automatically generated">
            <a:extLst>
              <a:ext uri="{FF2B5EF4-FFF2-40B4-BE49-F238E27FC236}">
                <a16:creationId xmlns:a16="http://schemas.microsoft.com/office/drawing/2014/main" id="{A843DA28-0433-47F4-ACE8-94B3A61461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1924847"/>
            <a:ext cx="3109909" cy="4700926"/>
          </a:xfrm>
          <a:prstGeom prst="rect">
            <a:avLst/>
          </a:prstGeom>
        </p:spPr>
      </p:pic>
      <p:pic>
        <p:nvPicPr>
          <p:cNvPr id="4" name="Picture 3" descr="A white and orange bitcoin sign&#10;&#10;Description automatically generated">
            <a:extLst>
              <a:ext uri="{FF2B5EF4-FFF2-40B4-BE49-F238E27FC236}">
                <a16:creationId xmlns:a16="http://schemas.microsoft.com/office/drawing/2014/main" id="{24ADA627-EBFC-D5D8-F372-DCF0D00C93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232228"/>
            <a:ext cx="1078298" cy="1078298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BBE716D9-C554-BB1A-B4EE-FB0CAF623E7E}"/>
              </a:ext>
            </a:extLst>
          </p:cNvPr>
          <p:cNvSpPr/>
          <p:nvPr/>
        </p:nvSpPr>
        <p:spPr>
          <a:xfrm>
            <a:off x="4451230" y="5672055"/>
            <a:ext cx="1023668" cy="384364"/>
          </a:xfrm>
          <a:prstGeom prst="wedgeRoundRectCallout">
            <a:avLst>
              <a:gd name="adj1" fmla="val 92959"/>
              <a:gd name="adj2" fmla="val -16704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2. vrstva</a:t>
            </a:r>
          </a:p>
        </p:txBody>
      </p:sp>
    </p:spTree>
    <p:extLst>
      <p:ext uri="{BB962C8B-B14F-4D97-AF65-F5344CB8AC3E}">
        <p14:creationId xmlns:p14="http://schemas.microsoft.com/office/powerpoint/2010/main" val="30813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B7C49-5019-A612-F5B5-53A08E363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A17343-250C-8439-D05E-23D4442B67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Lightning Network</a:t>
            </a:r>
          </a:p>
          <a:p>
            <a:pPr lvl="1"/>
            <a:r>
              <a:rPr lang="en-US" sz="1600" b="0" i="0" u="none" strike="noStrike" baseline="0" dirty="0">
                <a:solidFill>
                  <a:srgbClr val="221E1F"/>
                </a:solidFill>
                <a:latin typeface="Acumin Pro"/>
              </a:rPr>
              <a:t>2016 / </a:t>
            </a:r>
            <a:r>
              <a:rPr lang="en-US" sz="1600" dirty="0">
                <a:solidFill>
                  <a:srgbClr val="221E1F"/>
                </a:solidFill>
                <a:latin typeface="Acumin Pro"/>
              </a:rPr>
              <a:t>2018</a:t>
            </a:r>
          </a:p>
          <a:p>
            <a:pPr lvl="1"/>
            <a:r>
              <a:rPr lang="cs-CZ" sz="1600" dirty="0">
                <a:solidFill>
                  <a:srgbClr val="221E1F"/>
                </a:solidFill>
                <a:latin typeface="Acumin Pro"/>
              </a:rPr>
              <a:t>platební vrstva nad bitcoinem</a:t>
            </a:r>
            <a:endParaRPr lang="en-US" sz="1600" dirty="0">
              <a:solidFill>
                <a:srgbClr val="221E1F"/>
              </a:solidFill>
              <a:latin typeface="Acumin Pro"/>
            </a:endParaRPr>
          </a:p>
          <a:p>
            <a:pPr lvl="1"/>
            <a:r>
              <a:rPr lang="en-US" sz="1600" dirty="0">
                <a:solidFill>
                  <a:srgbClr val="221E1F"/>
                </a:solidFill>
                <a:latin typeface="Acumin Pro"/>
              </a:rPr>
              <a:t>off-chain </a:t>
            </a:r>
            <a:r>
              <a:rPr lang="cs-CZ" sz="1600" dirty="0">
                <a:solidFill>
                  <a:srgbClr val="221E1F"/>
                </a:solidFill>
                <a:latin typeface="Acumin Pro"/>
              </a:rPr>
              <a:t>platební kanály</a:t>
            </a:r>
          </a:p>
          <a:p>
            <a:pPr lvl="2"/>
            <a:r>
              <a:rPr lang="cs-CZ" sz="1400" dirty="0">
                <a:solidFill>
                  <a:srgbClr val="221E1F"/>
                </a:solidFill>
                <a:latin typeface="Acumin Pro"/>
              </a:rPr>
              <a:t>jednotlivé transakce se nezapisují do blockchainu</a:t>
            </a:r>
            <a:endParaRPr lang="en-US" sz="1400" dirty="0">
              <a:solidFill>
                <a:srgbClr val="221E1F"/>
              </a:solidFill>
              <a:latin typeface="Acumin Pro"/>
            </a:endParaRPr>
          </a:p>
          <a:p>
            <a:pPr lvl="1"/>
            <a:r>
              <a:rPr lang="cs-CZ" sz="1600" dirty="0">
                <a:solidFill>
                  <a:srgbClr val="221E1F"/>
                </a:solidFill>
                <a:latin typeface="Acumin Pro"/>
              </a:rPr>
              <a:t>okamžité platby</a:t>
            </a:r>
            <a:endParaRPr lang="en-US" sz="1600" dirty="0">
              <a:solidFill>
                <a:srgbClr val="221E1F"/>
              </a:solidFill>
              <a:latin typeface="Acumin Pro"/>
            </a:endParaRPr>
          </a:p>
          <a:p>
            <a:pPr lvl="1"/>
            <a:r>
              <a:rPr lang="cs-CZ" sz="1600" dirty="0">
                <a:solidFill>
                  <a:srgbClr val="221E1F"/>
                </a:solidFill>
                <a:latin typeface="Acumin Pro"/>
              </a:rPr>
              <a:t>velmi nízké </a:t>
            </a:r>
            <a:r>
              <a:rPr lang="en-US" sz="1600" dirty="0">
                <a:solidFill>
                  <a:srgbClr val="221E1F"/>
                </a:solidFill>
                <a:latin typeface="Acumin Pro"/>
              </a:rPr>
              <a:t>/ </a:t>
            </a:r>
            <a:r>
              <a:rPr lang="cs-CZ" sz="1600" dirty="0">
                <a:solidFill>
                  <a:srgbClr val="221E1F"/>
                </a:solidFill>
                <a:latin typeface="Acumin Pro"/>
              </a:rPr>
              <a:t>žádné poplatky</a:t>
            </a:r>
            <a:endParaRPr lang="en-US" sz="1600" dirty="0">
              <a:solidFill>
                <a:srgbClr val="221E1F"/>
              </a:solidFill>
              <a:latin typeface="Acumin Pro"/>
            </a:endParaRPr>
          </a:p>
          <a:p>
            <a:pPr lvl="2"/>
            <a:r>
              <a:rPr lang="en-US" sz="1400" dirty="0">
                <a:solidFill>
                  <a:srgbClr val="221E1F"/>
                </a:solidFill>
                <a:latin typeface="Acumin Pro"/>
              </a:rPr>
              <a:t>0 .. 1</a:t>
            </a:r>
            <a:r>
              <a:rPr lang="cs-CZ" sz="1400" dirty="0">
                <a:solidFill>
                  <a:srgbClr val="221E1F"/>
                </a:solidFill>
                <a:latin typeface="Acumin Pro"/>
              </a:rPr>
              <a:t> .. 5</a:t>
            </a:r>
            <a:r>
              <a:rPr lang="en-US" sz="1400" dirty="0">
                <a:solidFill>
                  <a:srgbClr val="221E1F"/>
                </a:solidFill>
                <a:latin typeface="Acumin Pro"/>
              </a:rPr>
              <a:t> sat</a:t>
            </a:r>
            <a:r>
              <a:rPr lang="cs-CZ" sz="1400" dirty="0">
                <a:solidFill>
                  <a:srgbClr val="221E1F"/>
                </a:solidFill>
                <a:latin typeface="Acumin Pro"/>
              </a:rPr>
              <a:t>s</a:t>
            </a:r>
            <a:endParaRPr lang="en-US" sz="1400" dirty="0">
              <a:solidFill>
                <a:srgbClr val="221E1F"/>
              </a:solidFill>
              <a:latin typeface="Acumin Pro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D731FA-EF8D-E4AE-ACA2-4DE7FA0B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Network</a:t>
            </a:r>
            <a:endParaRPr lang="cs-CZ" dirty="0"/>
          </a:p>
        </p:txBody>
      </p:sp>
      <p:pic>
        <p:nvPicPr>
          <p:cNvPr id="6" name="Picture 5" descr="A long thin black line&#10;&#10;Description automatically generated with medium confidence">
            <a:extLst>
              <a:ext uri="{FF2B5EF4-FFF2-40B4-BE49-F238E27FC236}">
                <a16:creationId xmlns:a16="http://schemas.microsoft.com/office/drawing/2014/main" id="{3FD9B544-C399-06D0-7634-D4D0CD665E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72" y="2537371"/>
            <a:ext cx="4602339" cy="721319"/>
          </a:xfrm>
          <a:prstGeom prst="rect">
            <a:avLst/>
          </a:prstGeom>
        </p:spPr>
      </p:pic>
      <p:pic>
        <p:nvPicPr>
          <p:cNvPr id="8" name="Picture 7" descr="A diagram of a network">
            <a:extLst>
              <a:ext uri="{FF2B5EF4-FFF2-40B4-BE49-F238E27FC236}">
                <a16:creationId xmlns:a16="http://schemas.microsoft.com/office/drawing/2014/main" id="{575CEC06-2216-0C4A-ADC5-0B95C95A6C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21234" r="304" b="13026"/>
          <a:stretch/>
        </p:blipFill>
        <p:spPr>
          <a:xfrm>
            <a:off x="536588" y="3572257"/>
            <a:ext cx="8070823" cy="2894220"/>
          </a:xfrm>
          <a:prstGeom prst="rect">
            <a:avLst/>
          </a:prstGeom>
        </p:spPr>
      </p:pic>
      <p:pic>
        <p:nvPicPr>
          <p:cNvPr id="10" name="Picture 9" descr="A white lightning bolt in a circle&#10;&#10;Description automatically generated">
            <a:extLst>
              <a:ext uri="{FF2B5EF4-FFF2-40B4-BE49-F238E27FC236}">
                <a16:creationId xmlns:a16="http://schemas.microsoft.com/office/drawing/2014/main" id="{6C3C5FB0-6431-9893-8AF2-A2567B5833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26" y="190852"/>
            <a:ext cx="1095404" cy="10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5BD415-C833-2BEC-E8E5-53A1870E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Lightningov</a:t>
            </a:r>
            <a:r>
              <a:rPr lang="cs-CZ" dirty="0"/>
              <a:t>á</a:t>
            </a:r>
            <a:r>
              <a:rPr lang="en-US" dirty="0"/>
              <a:t> pen</a:t>
            </a:r>
            <a:r>
              <a:rPr lang="cs-CZ" dirty="0"/>
              <a:t>ěž</a:t>
            </a:r>
            <a:r>
              <a:rPr lang="en-US" dirty="0" err="1"/>
              <a:t>enka</a:t>
            </a:r>
            <a:endParaRPr lang="cs-CZ" dirty="0"/>
          </a:p>
        </p:txBody>
      </p:sp>
      <p:pic>
        <p:nvPicPr>
          <p:cNvPr id="5" name="Picture 4" descr="A screenshot of a qr code&#10;&#10;AI-generated content may be incorrect.">
            <a:extLst>
              <a:ext uri="{FF2B5EF4-FFF2-40B4-BE49-F238E27FC236}">
                <a16:creationId xmlns:a16="http://schemas.microsoft.com/office/drawing/2014/main" id="{89A3D2F9-0B02-A8F2-0D28-E3F36EF69E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 b="2373"/>
          <a:stretch>
            <a:fillRect/>
          </a:stretch>
        </p:blipFill>
        <p:spPr>
          <a:xfrm>
            <a:off x="5055650" y="859359"/>
            <a:ext cx="2825732" cy="5351771"/>
          </a:xfrm>
          <a:prstGeom prst="rect">
            <a:avLst/>
          </a:prstGeom>
        </p:spPr>
      </p:pic>
      <p:pic>
        <p:nvPicPr>
          <p:cNvPr id="4" name="Picture 3" descr="A screenshot of a phone">
            <a:extLst>
              <a:ext uri="{FF2B5EF4-FFF2-40B4-BE49-F238E27FC236}">
                <a16:creationId xmlns:a16="http://schemas.microsoft.com/office/drawing/2014/main" id="{EAC484F0-B2DE-326C-373B-23E070D8C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26510" r="8676" b="2439"/>
          <a:stretch>
            <a:fillRect/>
          </a:stretch>
        </p:blipFill>
        <p:spPr>
          <a:xfrm>
            <a:off x="1262618" y="859359"/>
            <a:ext cx="2825732" cy="53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516931-8584-3B47-2675-6AD6780E1B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383" y="521196"/>
            <a:ext cx="5791903" cy="6202750"/>
          </a:xfrm>
        </p:spPr>
        <p:txBody>
          <a:bodyPr>
            <a:normAutofit/>
          </a:bodyPr>
          <a:lstStyle/>
          <a:p>
            <a:r>
              <a:rPr lang="cs-CZ" dirty="0"/>
              <a:t>české bitcoinové firmy</a:t>
            </a:r>
          </a:p>
          <a:p>
            <a:pPr lvl="1"/>
            <a:r>
              <a:rPr lang="cs-CZ" dirty="0"/>
              <a:t>Satoshi Labs</a:t>
            </a:r>
          </a:p>
          <a:p>
            <a:pPr lvl="2"/>
            <a:r>
              <a:rPr lang="cs-CZ" dirty="0"/>
              <a:t>Trezor - první hw peněženka na světě</a:t>
            </a:r>
            <a:r>
              <a:rPr lang="en-US" dirty="0"/>
              <a:t> 🥇</a:t>
            </a:r>
            <a:endParaRPr lang="cs-CZ" dirty="0"/>
          </a:p>
          <a:p>
            <a:pPr lvl="1"/>
            <a:r>
              <a:rPr lang="cs-CZ" dirty="0"/>
              <a:t>Braiins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 err="1"/>
              <a:t>SlushPool</a:t>
            </a:r>
            <a:r>
              <a:rPr lang="en-US" dirty="0"/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dirty="0" err="1"/>
              <a:t>Braiins</a:t>
            </a:r>
            <a:r>
              <a:rPr lang="en-US" dirty="0"/>
              <a:t> Pool</a:t>
            </a:r>
          </a:p>
          <a:p>
            <a:pPr lvl="2"/>
            <a:r>
              <a:rPr lang="cs-CZ" dirty="0"/>
              <a:t>první </a:t>
            </a:r>
            <a:r>
              <a:rPr lang="en-US" dirty="0"/>
              <a:t>mining pool </a:t>
            </a:r>
            <a:r>
              <a:rPr lang="cs-CZ" dirty="0"/>
              <a:t>na světě</a:t>
            </a:r>
            <a:r>
              <a:rPr lang="en-US" dirty="0"/>
              <a:t> 🥇</a:t>
            </a:r>
          </a:p>
          <a:p>
            <a:pPr lvl="1"/>
            <a:r>
              <a:rPr lang="en-US" dirty="0"/>
              <a:t>General Bytes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cs-CZ" dirty="0"/>
              <a:t>₿ ATM - největší výrobce na světě</a:t>
            </a:r>
            <a:r>
              <a:rPr lang="en-US" dirty="0"/>
              <a:t> 🥇</a:t>
            </a:r>
            <a:endParaRPr lang="cs-CZ" dirty="0"/>
          </a:p>
          <a:p>
            <a:pPr lvl="1"/>
            <a:r>
              <a:rPr lang="cs-CZ" dirty="0"/>
              <a:t>burzy a směnárny</a:t>
            </a:r>
          </a:p>
          <a:p>
            <a:pPr lvl="2"/>
            <a:r>
              <a:rPr lang="cs-CZ" dirty="0"/>
              <a:t>Coinmate, Anycoin / DASE, Simplecoin, </a:t>
            </a:r>
            <a:r>
              <a:rPr lang="en-US" dirty="0" err="1"/>
              <a:t>CoinBank</a:t>
            </a:r>
            <a:r>
              <a:rPr lang="en-US" dirty="0"/>
              <a:t>, </a:t>
            </a:r>
            <a:r>
              <a:rPr lang="cs-CZ" dirty="0"/>
              <a:t>...</a:t>
            </a:r>
          </a:p>
          <a:p>
            <a:pPr lvl="1"/>
            <a:r>
              <a:rPr lang="en-US" dirty="0" err="1"/>
              <a:t>Firefish</a:t>
            </a:r>
            <a:r>
              <a:rPr lang="en-US" dirty="0"/>
              <a:t>, </a:t>
            </a:r>
            <a:r>
              <a:rPr lang="cs-CZ" dirty="0"/>
              <a:t>Štosuj, </a:t>
            </a:r>
            <a:r>
              <a:rPr lang="en-US" dirty="0" err="1"/>
              <a:t>Confirmo</a:t>
            </a:r>
            <a:endParaRPr lang="en-US" dirty="0"/>
          </a:p>
          <a:p>
            <a:pPr lvl="1"/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/>
              <a:t>akce a konference</a:t>
            </a:r>
          </a:p>
          <a:p>
            <a:pPr lvl="1"/>
            <a:r>
              <a:rPr lang="en-US" dirty="0"/>
              <a:t>BTC Prague</a:t>
            </a:r>
          </a:p>
          <a:p>
            <a:pPr lvl="2"/>
            <a:r>
              <a:rPr lang="cs-CZ" dirty="0"/>
              <a:t>největší</a:t>
            </a:r>
            <a:r>
              <a:rPr lang="en-US" dirty="0"/>
              <a:t> ₿ </a:t>
            </a:r>
            <a:r>
              <a:rPr lang="cs-CZ" dirty="0"/>
              <a:t>akce v </a:t>
            </a:r>
            <a:r>
              <a:rPr lang="en-US" dirty="0"/>
              <a:t>E</a:t>
            </a:r>
            <a:r>
              <a:rPr lang="cs-CZ" dirty="0"/>
              <a:t>v</a:t>
            </a:r>
            <a:r>
              <a:rPr lang="en-US" dirty="0" err="1"/>
              <a:t>rop</a:t>
            </a:r>
            <a:r>
              <a:rPr lang="cs-CZ" dirty="0"/>
              <a:t>ě</a:t>
            </a:r>
            <a:endParaRPr lang="en-US" dirty="0"/>
          </a:p>
          <a:p>
            <a:pPr lvl="1"/>
            <a:r>
              <a:rPr lang="en-US" dirty="0" err="1"/>
              <a:t>ChainCamp</a:t>
            </a:r>
            <a:r>
              <a:rPr lang="cs-CZ" dirty="0"/>
              <a:t> / </a:t>
            </a:r>
            <a:r>
              <a:rPr lang="en-US" dirty="0"/>
              <a:t>Ostrava</a:t>
            </a:r>
          </a:p>
          <a:p>
            <a:pPr lvl="1"/>
            <a:r>
              <a:rPr lang="en-US" dirty="0" err="1"/>
              <a:t>CryptoByte</a:t>
            </a:r>
            <a:r>
              <a:rPr lang="cs-CZ" dirty="0"/>
              <a:t> / </a:t>
            </a:r>
            <a:r>
              <a:rPr lang="en-US" dirty="0"/>
              <a:t>Liberec</a:t>
            </a:r>
          </a:p>
          <a:p>
            <a:pPr lvl="1"/>
            <a:r>
              <a:rPr lang="en-US" dirty="0"/>
              <a:t>jednadvacet.org</a:t>
            </a:r>
          </a:p>
          <a:p>
            <a:pPr lvl="2"/>
            <a:r>
              <a:rPr lang="cs-CZ" dirty="0"/>
              <a:t>neformální decentralizované komunity</a:t>
            </a:r>
          </a:p>
          <a:p>
            <a:pPr lvl="2"/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4D6E3A-0585-03CE-9550-0B0B9B30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a významné firmy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F1E2E5-664F-E936-4253-1D53619D6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084" y="5505355"/>
            <a:ext cx="1829617" cy="105116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55CCEA0-192D-2030-D665-D4825D159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0785" y="2920738"/>
            <a:ext cx="2143139" cy="74839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75DA81-0AE2-EB3F-3EA2-2CE8356255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10785" y="3930415"/>
            <a:ext cx="2143139" cy="55554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3D6F6F6-56C5-ED7E-7432-1C361F0A2C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10785" y="4647825"/>
            <a:ext cx="2249916" cy="589461"/>
          </a:xfrm>
          <a:prstGeom prst="rect">
            <a:avLst/>
          </a:prstGeom>
        </p:spPr>
      </p:pic>
      <p:pic>
        <p:nvPicPr>
          <p:cNvPr id="5" name="Picture 4" descr="Two men standing in front of a white wall">
            <a:extLst>
              <a:ext uri="{FF2B5EF4-FFF2-40B4-BE49-F238E27FC236}">
                <a16:creationId xmlns:a16="http://schemas.microsoft.com/office/drawing/2014/main" id="{17E83751-940A-3FF4-4348-7242E6F69A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9877" y="573326"/>
            <a:ext cx="3724047" cy="20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3B2A9F-B10C-79EE-18B5-A1B2AD6EF4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5" y="577294"/>
            <a:ext cx="4296976" cy="2493797"/>
          </a:xfrm>
        </p:spPr>
        <p:txBody>
          <a:bodyPr/>
          <a:lstStyle/>
          <a:p>
            <a:r>
              <a:rPr lang="cs-CZ" dirty="0"/>
              <a:t>Algoritmy a datové struktury</a:t>
            </a:r>
          </a:p>
          <a:p>
            <a:r>
              <a:rPr lang="cs-CZ" dirty="0"/>
              <a:t>Úvod do kryptografie</a:t>
            </a:r>
          </a:p>
          <a:p>
            <a:r>
              <a:rPr lang="cs-CZ" dirty="0"/>
              <a:t>Algebra</a:t>
            </a:r>
          </a:p>
          <a:p>
            <a:r>
              <a:rPr lang="cs-CZ" dirty="0"/>
              <a:t>Počítačové sítě</a:t>
            </a:r>
          </a:p>
          <a:p>
            <a:r>
              <a:rPr lang="cs-CZ" dirty="0"/>
              <a:t>Principy distribuovaných systémů</a:t>
            </a:r>
          </a:p>
          <a:p>
            <a:r>
              <a:rPr lang="cs-CZ" dirty="0"/>
              <a:t>Bitcoin a technologie kryptoměn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A1D7A1-208F-EC7E-7E83-7F035A5A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Bitcoin a matfyz</a:t>
            </a:r>
          </a:p>
        </p:txBody>
      </p:sp>
      <p:pic>
        <p:nvPicPr>
          <p:cNvPr id="5" name="Picture 4" descr="A green cube with white text">
            <a:extLst>
              <a:ext uri="{FF2B5EF4-FFF2-40B4-BE49-F238E27FC236}">
                <a16:creationId xmlns:a16="http://schemas.microsoft.com/office/drawing/2014/main" id="{7FA0A737-C274-B9E8-E160-2EF129417D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35281" r="28678" b="35203"/>
          <a:stretch>
            <a:fillRect/>
          </a:stretch>
        </p:blipFill>
        <p:spPr>
          <a:xfrm>
            <a:off x="4754321" y="735054"/>
            <a:ext cx="3888000" cy="190800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948A3C6-364D-0C68-40D3-88A97D2FFFA5}"/>
              </a:ext>
            </a:extLst>
          </p:cNvPr>
          <p:cNvSpPr txBox="1">
            <a:spLocks/>
          </p:cNvSpPr>
          <p:nvPr/>
        </p:nvSpPr>
        <p:spPr>
          <a:xfrm>
            <a:off x="4345344" y="3071091"/>
            <a:ext cx="4586219" cy="35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 </a:t>
            </a:r>
          </a:p>
          <a:p>
            <a:r>
              <a:rPr lang="cs-CZ" dirty="0"/>
              <a:t>pošlete telefonní číslo</a:t>
            </a:r>
          </a:p>
          <a:p>
            <a:r>
              <a:rPr lang="cs-CZ" dirty="0"/>
              <a:t>na první 3 čísla pošlu SMSku</a:t>
            </a:r>
          </a:p>
          <a:p>
            <a:r>
              <a:rPr lang="cs-CZ" dirty="0"/>
              <a:t>click-and-go</a:t>
            </a:r>
          </a:p>
          <a:p>
            <a:r>
              <a:rPr lang="cs-CZ" dirty="0"/>
              <a:t>dostanete saty</a:t>
            </a:r>
          </a:p>
          <a:p>
            <a:r>
              <a:rPr lang="cs-CZ" dirty="0"/>
              <a:t>⅓ si nechte, 2x ⅓ pošlete kamarádům</a:t>
            </a:r>
          </a:p>
          <a:p>
            <a:r>
              <a:rPr lang="cs-CZ" dirty="0"/>
              <a:t>... ti udělají totéž</a:t>
            </a:r>
          </a:p>
          <a:p>
            <a:pPr lvl="1"/>
            <a:r>
              <a:rPr lang="cs-CZ" dirty="0"/>
              <a:t>... ti udělají totéž</a:t>
            </a:r>
          </a:p>
        </p:txBody>
      </p:sp>
    </p:spTree>
    <p:extLst>
      <p:ext uri="{BB962C8B-B14F-4D97-AF65-F5344CB8AC3E}">
        <p14:creationId xmlns:p14="http://schemas.microsoft.com/office/powerpoint/2010/main" val="307526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6E8D8C-6084-C146-2D9C-52A4AA367A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383" y="577294"/>
            <a:ext cx="8971233" cy="620275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požadované vlastnosti</a:t>
            </a:r>
          </a:p>
          <a:p>
            <a:pPr lvl="1"/>
            <a:r>
              <a:rPr lang="cs-CZ" dirty="0"/>
              <a:t>vzácnost</a:t>
            </a:r>
          </a:p>
          <a:p>
            <a:pPr lvl="1"/>
            <a:r>
              <a:rPr lang="cs-CZ" dirty="0"/>
              <a:t>dělitelnost, přenositelnost, trvanlivost, záměnnost</a:t>
            </a:r>
          </a:p>
          <a:p>
            <a:r>
              <a:rPr lang="cs-CZ" dirty="0"/>
              <a:t>evolution</a:t>
            </a:r>
          </a:p>
          <a:p>
            <a:pPr lvl="1"/>
            <a:r>
              <a:rPr lang="cs-CZ" dirty="0"/>
              <a:t>barter</a:t>
            </a:r>
          </a:p>
          <a:p>
            <a:pPr lvl="1"/>
            <a:r>
              <a:rPr lang="cs-CZ" dirty="0"/>
              <a:t>commodity: pazourky</a:t>
            </a:r>
            <a:r>
              <a:rPr lang="en-US" dirty="0"/>
              <a:t>, </a:t>
            </a:r>
            <a:r>
              <a:rPr lang="cs-CZ" dirty="0"/>
              <a:t>mušličky, kožešiny, sůl</a:t>
            </a:r>
          </a:p>
          <a:p>
            <a:pPr lvl="1"/>
            <a:r>
              <a:rPr lang="en-US" dirty="0"/>
              <a:t>gold</a:t>
            </a:r>
            <a:r>
              <a:rPr lang="cs-CZ" dirty="0"/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(silver, copper, ...)</a:t>
            </a:r>
            <a:endParaRPr lang="cs-CZ" dirty="0"/>
          </a:p>
          <a:p>
            <a:pPr lvl="1"/>
            <a:r>
              <a:rPr lang="cs-CZ" dirty="0"/>
              <a:t>coins</a:t>
            </a:r>
          </a:p>
          <a:p>
            <a:pPr lvl="1"/>
            <a:r>
              <a:rPr lang="cs-CZ" dirty="0"/>
              <a:t>paper money</a:t>
            </a:r>
          </a:p>
          <a:p>
            <a:pPr lvl="1"/>
            <a:r>
              <a:rPr lang="cs-CZ" dirty="0"/>
              <a:t>1972: zrušení zlatého standardu</a:t>
            </a:r>
          </a:p>
          <a:p>
            <a:pPr lvl="1"/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9A9255-F8DB-A232-BFC3-27A3A318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a vývoj peněz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9107C44-5D2D-B436-E9AC-BE858B04BA6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61" y="577294"/>
            <a:ext cx="8646276" cy="1950761"/>
          </a:xfrm>
          <a:prstGeom prst="rect">
            <a:avLst/>
          </a:prstGeom>
        </p:spPr>
      </p:pic>
      <p:pic>
        <p:nvPicPr>
          <p:cNvPr id="7" name="Picture 6" descr="A close-up of a dollar bill">
            <a:extLst>
              <a:ext uri="{FF2B5EF4-FFF2-40B4-BE49-F238E27FC236}">
                <a16:creationId xmlns:a16="http://schemas.microsoft.com/office/drawing/2014/main" id="{D2360E3D-76F7-EC0D-F9D0-517445154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83764" r="22595" b="2477"/>
          <a:stretch>
            <a:fillRect/>
          </a:stretch>
        </p:blipFill>
        <p:spPr>
          <a:xfrm>
            <a:off x="3191765" y="2778176"/>
            <a:ext cx="5568462" cy="5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5" y="577294"/>
            <a:ext cx="3513234" cy="6076427"/>
          </a:xfrm>
        </p:spPr>
        <p:txBody>
          <a:bodyPr>
            <a:normAutofit/>
          </a:bodyPr>
          <a:lstStyle/>
          <a:p>
            <a:r>
              <a:rPr lang="cs-CZ" dirty="0"/>
              <a:t>vznik nových peněz</a:t>
            </a:r>
          </a:p>
          <a:p>
            <a:pPr lvl="1"/>
            <a:r>
              <a:rPr lang="cs-CZ" dirty="0"/>
              <a:t>centrální banky</a:t>
            </a:r>
          </a:p>
          <a:p>
            <a:pPr lvl="2"/>
            <a:r>
              <a:rPr lang="cs-CZ" dirty="0"/>
              <a:t>státní dluhopisy</a:t>
            </a:r>
          </a:p>
          <a:p>
            <a:pPr lvl="2"/>
            <a:r>
              <a:rPr lang="cs-CZ" dirty="0"/>
              <a:t>kvantitativní uvolňování</a:t>
            </a:r>
          </a:p>
          <a:p>
            <a:pPr lvl="1"/>
            <a:r>
              <a:rPr lang="cs-CZ" dirty="0"/>
              <a:t>komerční banky</a:t>
            </a:r>
          </a:p>
          <a:p>
            <a:pPr lvl="2"/>
            <a:r>
              <a:rPr lang="cs-CZ" dirty="0"/>
              <a:t>půjčky</a:t>
            </a:r>
          </a:p>
          <a:p>
            <a:pPr lvl="2"/>
            <a:r>
              <a:rPr lang="cs-CZ" dirty="0"/>
              <a:t>většina nově vydávaných peněz</a:t>
            </a:r>
            <a:r>
              <a:rPr lang="en-US" dirty="0"/>
              <a:t>!</a:t>
            </a:r>
          </a:p>
          <a:p>
            <a:pPr lvl="3"/>
            <a:endParaRPr lang="cs-CZ" dirty="0"/>
          </a:p>
          <a:p>
            <a:r>
              <a:rPr lang="cs-CZ" dirty="0"/>
              <a:t>povinné minimální rezervy</a:t>
            </a:r>
            <a:endParaRPr lang="en-US" dirty="0"/>
          </a:p>
          <a:p>
            <a:pPr lvl="1"/>
            <a:r>
              <a:rPr lang="cs-CZ" dirty="0"/>
              <a:t>Česko 2</a:t>
            </a:r>
            <a:r>
              <a:rPr lang="en-US" dirty="0"/>
              <a:t>%</a:t>
            </a:r>
            <a:endParaRPr lang="cs-CZ" dirty="0"/>
          </a:p>
          <a:p>
            <a:pPr lvl="2"/>
            <a:r>
              <a:rPr lang="cs-CZ" dirty="0"/>
              <a:t>1M vklad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50M úvěry</a:t>
            </a:r>
          </a:p>
          <a:p>
            <a:pPr lvl="1"/>
            <a:r>
              <a:rPr lang="cs-CZ" dirty="0"/>
              <a:t>peníze z ničeho</a:t>
            </a:r>
          </a:p>
          <a:p>
            <a:pPr lvl="2"/>
            <a:r>
              <a:rPr lang="cs-CZ" dirty="0"/>
              <a:t>fiat money</a:t>
            </a:r>
          </a:p>
          <a:p>
            <a:pPr lvl="3"/>
            <a:endParaRPr lang="cs-CZ" dirty="0"/>
          </a:p>
          <a:p>
            <a:r>
              <a:rPr lang="cs-CZ" dirty="0"/>
              <a:t>elastické peníze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dirty="0"/>
              <a:t> podpora ekonomiky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cs-CZ" dirty="0"/>
              <a:t> inflace</a:t>
            </a:r>
          </a:p>
          <a:p>
            <a:r>
              <a:rPr lang="cs-CZ" dirty="0"/>
              <a:t>státy neumí hospodařit</a:t>
            </a:r>
          </a:p>
          <a:p>
            <a:pPr lvl="1"/>
            <a:r>
              <a:rPr lang="cs-CZ" dirty="0"/>
              <a:t>tisk peněz do nekonečna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Fiat </a:t>
            </a:r>
            <a:r>
              <a:rPr lang="cs-CZ" dirty="0"/>
              <a:t>money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F550A2-EB7C-7273-7C9B-DF13AA830A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49" t="2650" r="9838" b="16585"/>
          <a:stretch>
            <a:fillRect/>
          </a:stretch>
        </p:blipFill>
        <p:spPr>
          <a:xfrm>
            <a:off x="3605939" y="3560391"/>
            <a:ext cx="5403604" cy="3093330"/>
          </a:xfrm>
          <a:prstGeom prst="rect">
            <a:avLst/>
          </a:prstGeom>
        </p:spPr>
      </p:pic>
      <p:pic>
        <p:nvPicPr>
          <p:cNvPr id="17" name="Picture 16" descr="A graph of a growing graph">
            <a:extLst>
              <a:ext uri="{FF2B5EF4-FFF2-40B4-BE49-F238E27FC236}">
                <a16:creationId xmlns:a16="http://schemas.microsoft.com/office/drawing/2014/main" id="{994561C3-5AD4-2EE2-B0D5-E7FC6FCF1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8" b="3341"/>
          <a:stretch>
            <a:fillRect/>
          </a:stretch>
        </p:blipFill>
        <p:spPr>
          <a:xfrm>
            <a:off x="3605940" y="136714"/>
            <a:ext cx="5403604" cy="33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een money bill with two people's face&#10;&#10;Description automatically generated">
            <a:extLst>
              <a:ext uri="{FF2B5EF4-FFF2-40B4-BE49-F238E27FC236}">
                <a16:creationId xmlns:a16="http://schemas.microsoft.com/office/drawing/2014/main" id="{4C463191-70DC-67A6-8E11-BB3E37C8871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5" y="3732136"/>
            <a:ext cx="4756850" cy="22892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34772D-A7E0-3EB9-7DFA-A2BB2A7D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Hyperinflace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170AD6A-FEAF-CD69-1742-077B9CA673C4}"/>
              </a:ext>
            </a:extLst>
          </p:cNvPr>
          <p:cNvSpPr txBox="1">
            <a:spLocks/>
          </p:cNvSpPr>
          <p:nvPr/>
        </p:nvSpPr>
        <p:spPr>
          <a:xfrm>
            <a:off x="6286297" y="4921956"/>
            <a:ext cx="2427968" cy="1800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Zimbabwe 2008</a:t>
            </a:r>
            <a:br>
              <a:rPr lang="cs-CZ" dirty="0"/>
            </a:br>
            <a:r>
              <a:rPr lang="cs-CZ" dirty="0"/>
              <a:t>89.7 sextilion </a:t>
            </a:r>
            <a:r>
              <a:rPr lang="en-US" dirty="0"/>
              <a:t>% pa</a:t>
            </a:r>
            <a:endParaRPr lang="cs-CZ" dirty="0"/>
          </a:p>
          <a:p>
            <a:pPr lvl="1"/>
            <a:r>
              <a:rPr lang="cs-CZ" dirty="0"/>
              <a:t>Maďarsko</a:t>
            </a:r>
            <a:r>
              <a:rPr lang="en-US" dirty="0"/>
              <a:t> 194</a:t>
            </a:r>
            <a:r>
              <a:rPr lang="cs-CZ" dirty="0"/>
              <a:t>6</a:t>
            </a:r>
            <a:endParaRPr lang="en-US" dirty="0"/>
          </a:p>
          <a:p>
            <a:pPr marL="180975" lvl="1" indent="0">
              <a:buNone/>
            </a:pPr>
            <a:r>
              <a:rPr lang="en-US" dirty="0"/>
              <a:t>   4.2 * 10</a:t>
            </a:r>
            <a:r>
              <a:rPr lang="en-US" baseline="30000" dirty="0"/>
              <a:t>16</a:t>
            </a:r>
            <a:r>
              <a:rPr lang="en-US" dirty="0"/>
              <a:t> %</a:t>
            </a:r>
            <a:endParaRPr lang="cs-CZ" dirty="0"/>
          </a:p>
          <a:p>
            <a:pPr marL="180975" lvl="1" indent="0">
              <a:buNone/>
            </a:pPr>
            <a:r>
              <a:rPr lang="cs-CZ" dirty="0"/>
              <a:t>  </a:t>
            </a:r>
            <a:r>
              <a:rPr lang="cs-CZ" b="1" dirty="0"/>
              <a:t> měsíčně</a:t>
            </a:r>
            <a:r>
              <a:rPr lang="en-US" b="1" dirty="0"/>
              <a:t>!</a:t>
            </a:r>
            <a:endParaRPr lang="cs-CZ" b="1" dirty="0"/>
          </a:p>
        </p:txBody>
      </p:sp>
      <p:sp>
        <p:nvSpPr>
          <p:cNvPr id="13" name="Rectangular Callout 3">
            <a:extLst>
              <a:ext uri="{FF2B5EF4-FFF2-40B4-BE49-F238E27FC236}">
                <a16:creationId xmlns:a16="http://schemas.microsoft.com/office/drawing/2014/main" id="{2BA59392-E864-4786-DD86-3E1E0EBBAA87}"/>
              </a:ext>
            </a:extLst>
          </p:cNvPr>
          <p:cNvSpPr/>
          <p:nvPr/>
        </p:nvSpPr>
        <p:spPr>
          <a:xfrm>
            <a:off x="6472605" y="3732134"/>
            <a:ext cx="1852951" cy="935821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forint </a:t>
            </a:r>
            <a:r>
              <a:rPr lang="en-US" sz="1400" dirty="0">
                <a:solidFill>
                  <a:srgbClr val="456A1C"/>
                </a:solidFill>
              </a:rPr>
              <a:t>:</a:t>
            </a:r>
            <a:r>
              <a:rPr lang="cs-CZ" sz="1400" dirty="0">
                <a:solidFill>
                  <a:srgbClr val="456A1C"/>
                </a:solidFill>
              </a:rPr>
              <a:t> pengő</a:t>
            </a:r>
          </a:p>
          <a:p>
            <a:pPr algn="ctr"/>
            <a:r>
              <a:rPr lang="cs-CZ" sz="1400" dirty="0">
                <a:solidFill>
                  <a:srgbClr val="456A1C"/>
                </a:solidFill>
              </a:rPr>
              <a:t>1:400 000 000 000 000 000 000 000 000 000</a:t>
            </a:r>
          </a:p>
        </p:txBody>
      </p:sp>
      <p:sp>
        <p:nvSpPr>
          <p:cNvPr id="14" name="Rounded Rectangular Callout 5">
            <a:extLst>
              <a:ext uri="{FF2B5EF4-FFF2-40B4-BE49-F238E27FC236}">
                <a16:creationId xmlns:a16="http://schemas.microsoft.com/office/drawing/2014/main" id="{C3953310-2EC6-B8A4-E447-39C14C3BBA85}"/>
              </a:ext>
            </a:extLst>
          </p:cNvPr>
          <p:cNvSpPr/>
          <p:nvPr/>
        </p:nvSpPr>
        <p:spPr>
          <a:xfrm>
            <a:off x="3179462" y="5487885"/>
            <a:ext cx="2484755" cy="692674"/>
          </a:xfrm>
          <a:prstGeom prst="wedgeRoundRectCallout">
            <a:avLst>
              <a:gd name="adj1" fmla="val -93238"/>
              <a:gd name="adj2" fmla="val -90651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1 </a:t>
            </a:r>
            <a:r>
              <a:rPr lang="en-US" sz="1400" dirty="0" err="1">
                <a:solidFill>
                  <a:srgbClr val="456A1C"/>
                </a:solidFill>
              </a:rPr>
              <a:t>miliard</a:t>
            </a:r>
            <a:r>
              <a:rPr lang="cs-CZ" sz="1400" dirty="0">
                <a:solidFill>
                  <a:srgbClr val="456A1C"/>
                </a:solidFill>
              </a:rPr>
              <a:t>a</a:t>
            </a:r>
            <a:r>
              <a:rPr lang="en-US" sz="1400" dirty="0">
                <a:solidFill>
                  <a:srgbClr val="456A1C"/>
                </a:solidFill>
              </a:rPr>
              <a:t> </a:t>
            </a:r>
            <a:r>
              <a:rPr lang="en-US" sz="1400" dirty="0" err="1">
                <a:solidFill>
                  <a:srgbClr val="456A1C"/>
                </a:solidFill>
              </a:rPr>
              <a:t>bil</a:t>
            </a:r>
            <a:r>
              <a:rPr lang="cs-CZ" sz="1400" dirty="0">
                <a:solidFill>
                  <a:srgbClr val="456A1C"/>
                </a:solidFill>
              </a:rPr>
              <a:t>ionů</a:t>
            </a:r>
            <a:r>
              <a:rPr lang="en-US" sz="1400" dirty="0">
                <a:solidFill>
                  <a:srgbClr val="456A1C"/>
                </a:solidFill>
              </a:rPr>
              <a:t> = 1 </a:t>
            </a:r>
            <a:r>
              <a:rPr lang="en-US" sz="1400" dirty="0" err="1">
                <a:solidFill>
                  <a:srgbClr val="456A1C"/>
                </a:solidFill>
              </a:rPr>
              <a:t>triliard</a:t>
            </a:r>
            <a:r>
              <a:rPr lang="cs-CZ" sz="1400" dirty="0">
                <a:solidFill>
                  <a:srgbClr val="456A1C"/>
                </a:solidFill>
              </a:rPr>
              <a:t>a</a:t>
            </a:r>
            <a:endParaRPr lang="cs-CZ" sz="1400" baseline="30000" dirty="0">
              <a:solidFill>
                <a:srgbClr val="456A1C"/>
              </a:solidFill>
            </a:endParaRPr>
          </a:p>
          <a:p>
            <a:pPr algn="ctr"/>
            <a:r>
              <a:rPr lang="cs-CZ" sz="1400" dirty="0">
                <a:solidFill>
                  <a:srgbClr val="456A1C"/>
                </a:solidFill>
              </a:rPr>
              <a:t>10</a:t>
            </a:r>
            <a:r>
              <a:rPr lang="cs-CZ" sz="1400" baseline="30000" dirty="0">
                <a:solidFill>
                  <a:srgbClr val="456A1C"/>
                </a:solidFill>
              </a:rPr>
              <a:t> 9+12</a:t>
            </a:r>
            <a:r>
              <a:rPr lang="en-US" sz="1400" dirty="0">
                <a:solidFill>
                  <a:srgbClr val="456A1C"/>
                </a:solidFill>
              </a:rPr>
              <a:t> = </a:t>
            </a:r>
            <a:r>
              <a:rPr lang="cs-CZ" sz="1400" dirty="0">
                <a:solidFill>
                  <a:srgbClr val="456A1C"/>
                </a:solidFill>
              </a:rPr>
              <a:t>10</a:t>
            </a:r>
            <a:r>
              <a:rPr lang="cs-CZ" sz="1400" baseline="30000" dirty="0">
                <a:solidFill>
                  <a:srgbClr val="456A1C"/>
                </a:solidFill>
              </a:rPr>
              <a:t> </a:t>
            </a:r>
            <a:r>
              <a:rPr lang="en-US" sz="1400" baseline="30000" dirty="0">
                <a:solidFill>
                  <a:srgbClr val="456A1C"/>
                </a:solidFill>
              </a:rPr>
              <a:t>2</a:t>
            </a:r>
            <a:r>
              <a:rPr lang="cs-CZ" sz="1400" baseline="30000" dirty="0">
                <a:solidFill>
                  <a:srgbClr val="456A1C"/>
                </a:solidFill>
              </a:rPr>
              <a:t>1</a:t>
            </a:r>
            <a:endParaRPr lang="en-US" sz="1400" baseline="30000" dirty="0">
              <a:solidFill>
                <a:srgbClr val="456A1C"/>
              </a:solidFill>
            </a:endParaRPr>
          </a:p>
        </p:txBody>
      </p:sp>
      <p:pic>
        <p:nvPicPr>
          <p:cNvPr id="4" name="Picture 3" descr="Close-up of a currency note&#10;&#10;Description automatically generated">
            <a:extLst>
              <a:ext uri="{FF2B5EF4-FFF2-40B4-BE49-F238E27FC236}">
                <a16:creationId xmlns:a16="http://schemas.microsoft.com/office/drawing/2014/main" id="{E09EC50B-40A3-7794-CD46-B91D19565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b="3801"/>
          <a:stretch/>
        </p:blipFill>
        <p:spPr>
          <a:xfrm>
            <a:off x="745135" y="677441"/>
            <a:ext cx="4756850" cy="2448424"/>
          </a:xfrm>
          <a:prstGeom prst="rect">
            <a:avLst/>
          </a:prstGeom>
        </p:spPr>
      </p:pic>
      <p:pic>
        <p:nvPicPr>
          <p:cNvPr id="6" name="Picture 5" descr="A person carrying a large stack of money&#10;&#10;Description automatically generated">
            <a:extLst>
              <a:ext uri="{FF2B5EF4-FFF2-40B4-BE49-F238E27FC236}">
                <a16:creationId xmlns:a16="http://schemas.microsoft.com/office/drawing/2014/main" id="{2F58F376-8920-05CE-45E9-A7A814C07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05" y="677441"/>
            <a:ext cx="1852950" cy="2448425"/>
          </a:xfrm>
          <a:prstGeom prst="rect">
            <a:avLst/>
          </a:prstGeom>
        </p:spPr>
      </p:pic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C37DE429-64E2-2FAC-2291-1CD7982A5239}"/>
              </a:ext>
            </a:extLst>
          </p:cNvPr>
          <p:cNvSpPr/>
          <p:nvPr/>
        </p:nvSpPr>
        <p:spPr>
          <a:xfrm>
            <a:off x="2827503" y="2659524"/>
            <a:ext cx="1331303" cy="846278"/>
          </a:xfrm>
          <a:prstGeom prst="wedgeRoundRectCallout">
            <a:avLst>
              <a:gd name="adj1" fmla="val -82228"/>
              <a:gd name="adj2" fmla="val -13402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100 </a:t>
            </a:r>
            <a:r>
              <a:rPr lang="cs-CZ" sz="1400" dirty="0">
                <a:solidFill>
                  <a:srgbClr val="456A1C"/>
                </a:solidFill>
              </a:rPr>
              <a:t>trillion </a:t>
            </a:r>
            <a:r>
              <a:rPr lang="en-US" sz="1400" baseline="30000" dirty="0">
                <a:solidFill>
                  <a:srgbClr val="456A1C"/>
                </a:solidFill>
              </a:rPr>
              <a:t>[US]</a:t>
            </a:r>
          </a:p>
          <a:p>
            <a:pPr algn="ctr"/>
            <a:r>
              <a:rPr lang="en-US" sz="1400" dirty="0">
                <a:solidFill>
                  <a:srgbClr val="456A1C"/>
                </a:solidFill>
              </a:rPr>
              <a:t>100 </a:t>
            </a:r>
            <a:r>
              <a:rPr lang="en-US" sz="1400" dirty="0" err="1">
                <a:solidFill>
                  <a:srgbClr val="456A1C"/>
                </a:solidFill>
              </a:rPr>
              <a:t>bil</a:t>
            </a:r>
            <a:r>
              <a:rPr lang="cs-CZ" sz="1400" dirty="0">
                <a:solidFill>
                  <a:srgbClr val="456A1C"/>
                </a:solidFill>
              </a:rPr>
              <a:t>ion </a:t>
            </a:r>
            <a:r>
              <a:rPr lang="en-US" sz="1400" baseline="30000" dirty="0">
                <a:solidFill>
                  <a:srgbClr val="456A1C"/>
                </a:solidFill>
              </a:rPr>
              <a:t>[</a:t>
            </a:r>
            <a:r>
              <a:rPr lang="cs-CZ" sz="1400" baseline="30000" dirty="0">
                <a:solidFill>
                  <a:srgbClr val="456A1C"/>
                </a:solidFill>
              </a:rPr>
              <a:t>CZ</a:t>
            </a:r>
            <a:r>
              <a:rPr lang="en-US" sz="1400" baseline="30000" dirty="0">
                <a:solidFill>
                  <a:srgbClr val="456A1C"/>
                </a:solidFill>
              </a:rPr>
              <a:t>]</a:t>
            </a:r>
            <a:endParaRPr lang="cs-CZ" sz="1400" baseline="30000" dirty="0">
              <a:solidFill>
                <a:srgbClr val="456A1C"/>
              </a:solidFill>
            </a:endParaRPr>
          </a:p>
          <a:p>
            <a:pPr algn="ctr"/>
            <a:r>
              <a:rPr lang="cs-CZ" sz="1400" dirty="0">
                <a:solidFill>
                  <a:srgbClr val="456A1C"/>
                </a:solidFill>
              </a:rPr>
              <a:t>10</a:t>
            </a:r>
            <a:r>
              <a:rPr lang="cs-CZ" sz="1400" baseline="30000" dirty="0">
                <a:solidFill>
                  <a:srgbClr val="456A1C"/>
                </a:solidFill>
              </a:rPr>
              <a:t> 14</a:t>
            </a:r>
            <a:endParaRPr lang="en-US" sz="1400" baseline="30000" dirty="0">
              <a:solidFill>
                <a:srgbClr val="456A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7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2C6A42-5038-22D1-D736-E2AA4DD9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Inflace a ztráta kupní síly 2002-2022</a:t>
            </a:r>
          </a:p>
        </p:txBody>
      </p:sp>
      <p:pic>
        <p:nvPicPr>
          <p:cNvPr id="7" name="Picture 6" descr="A graph with numbers and a line">
            <a:extLst>
              <a:ext uri="{FF2B5EF4-FFF2-40B4-BE49-F238E27FC236}">
                <a16:creationId xmlns:a16="http://schemas.microsoft.com/office/drawing/2014/main" id="{D09AE43E-AFE2-0967-594E-F9B5C28B0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b="-161"/>
          <a:stretch>
            <a:fillRect/>
          </a:stretch>
        </p:blipFill>
        <p:spPr>
          <a:xfrm>
            <a:off x="0" y="595423"/>
            <a:ext cx="9144000" cy="62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3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AE7382-ABCA-5961-44CA-CDD4CE27F5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cs-CZ" dirty="0"/>
              <a:t>zlato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cs-CZ" dirty="0">
                <a:sym typeface="Wingdings" panose="05000000000000000000" pitchFamily="2" charset="2"/>
              </a:rPr>
              <a:t>nezfalšovatelnost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cs-CZ" dirty="0"/>
              <a:t>trvanlivost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cs-CZ" dirty="0"/>
              <a:t>nezávislost na státu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cs-CZ" dirty="0"/>
              <a:t>relativní vzácnost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 </a:t>
            </a:r>
            <a:r>
              <a:rPr lang="cs-CZ" dirty="0"/>
              <a:t>přenositelnost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 </a:t>
            </a:r>
            <a:r>
              <a:rPr lang="cs-CZ" dirty="0"/>
              <a:t>zabavitelnost</a:t>
            </a:r>
          </a:p>
          <a:p>
            <a:r>
              <a:rPr lang="cs-CZ" dirty="0"/>
              <a:t>USD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cs-CZ" dirty="0"/>
              <a:t>prostředek směny</a:t>
            </a:r>
          </a:p>
          <a:p>
            <a:pPr lvl="2"/>
            <a:r>
              <a:rPr lang="cs-CZ" dirty="0"/>
              <a:t>síťový efekt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cs-CZ" dirty="0"/>
              <a:t>dělitelnost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 </a:t>
            </a:r>
            <a:r>
              <a:rPr lang="cs-CZ" dirty="0"/>
              <a:t>inflace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 </a:t>
            </a:r>
            <a:r>
              <a:rPr lang="cs-CZ" dirty="0"/>
              <a:t>poplatky, zdržení, schvalování, nespolehlivost</a:t>
            </a:r>
          </a:p>
          <a:p>
            <a:r>
              <a:rPr lang="cs-CZ" dirty="0"/>
              <a:t>e-mail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cs-CZ" dirty="0"/>
              <a:t>otevřený protokol bez centrální autority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cs-CZ" dirty="0"/>
              <a:t>bez povolení, odolný proti cenzuře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cs-CZ" dirty="0"/>
              <a:t>rychlá a levná komunikace</a:t>
            </a:r>
          </a:p>
          <a:p>
            <a:pPr marL="180975" lvl="1" indent="0">
              <a:buNone/>
            </a:pP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 </a:t>
            </a:r>
            <a:r>
              <a:rPr lang="cs-CZ" dirty="0"/>
              <a:t>spam</a:t>
            </a:r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AAF4B-FF12-D30D-3B0D-E9C80121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bitcoinu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A3A5B49-5CEC-B3C1-D048-E2691B6474D8}"/>
              </a:ext>
            </a:extLst>
          </p:cNvPr>
          <p:cNvSpPr txBox="1">
            <a:spLocks/>
          </p:cNvSpPr>
          <p:nvPr/>
        </p:nvSpPr>
        <p:spPr>
          <a:xfrm>
            <a:off x="5102453" y="568564"/>
            <a:ext cx="3900093" cy="620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bitcoin</a:t>
            </a:r>
          </a:p>
          <a:p>
            <a:pPr lvl="1"/>
            <a:r>
              <a:rPr lang="cs-CZ" dirty="0"/>
              <a:t>nezfalšovatelnost</a:t>
            </a:r>
          </a:p>
          <a:p>
            <a:pPr lvl="1"/>
            <a:r>
              <a:rPr lang="cs-CZ" dirty="0"/>
              <a:t>vzácnost</a:t>
            </a:r>
          </a:p>
          <a:p>
            <a:pPr lvl="1"/>
            <a:r>
              <a:rPr lang="cs-CZ" dirty="0"/>
              <a:t>přenositelnost</a:t>
            </a:r>
          </a:p>
          <a:p>
            <a:pPr lvl="1"/>
            <a:r>
              <a:rPr lang="cs-CZ" dirty="0"/>
              <a:t>dělitelnost</a:t>
            </a:r>
          </a:p>
          <a:p>
            <a:pPr lvl="1"/>
            <a:r>
              <a:rPr lang="cs-CZ" dirty="0"/>
              <a:t>nezávislost</a:t>
            </a:r>
          </a:p>
          <a:p>
            <a:pPr lvl="1"/>
            <a:r>
              <a:rPr lang="cs-CZ" dirty="0"/>
              <a:t>nezabavitelnost</a:t>
            </a:r>
          </a:p>
          <a:p>
            <a:pPr lvl="1"/>
            <a:r>
              <a:rPr lang="cs-CZ" dirty="0"/>
              <a:t>dělitelnost</a:t>
            </a:r>
          </a:p>
          <a:p>
            <a:pPr lvl="2"/>
            <a:endParaRPr lang="cs-CZ" dirty="0"/>
          </a:p>
          <a:p>
            <a:r>
              <a:rPr lang="cs-CZ" dirty="0"/>
              <a:t>principy</a:t>
            </a:r>
          </a:p>
          <a:p>
            <a:pPr lvl="1"/>
            <a:r>
              <a:rPr lang="cs-CZ" dirty="0"/>
              <a:t>kryptografie</a:t>
            </a:r>
          </a:p>
          <a:p>
            <a:pPr lvl="1"/>
            <a:r>
              <a:rPr lang="cs-CZ" dirty="0"/>
              <a:t>decentralizace a konsensus</a:t>
            </a:r>
          </a:p>
          <a:p>
            <a:pPr lvl="1"/>
            <a:r>
              <a:rPr lang="cs-CZ" dirty="0"/>
              <a:t>proof-of-work</a:t>
            </a:r>
          </a:p>
          <a:p>
            <a:pPr lvl="2"/>
            <a:endParaRPr lang="cs-CZ" dirty="0"/>
          </a:p>
          <a:p>
            <a:r>
              <a:rPr lang="cs-CZ" dirty="0"/>
              <a:t>adopce</a:t>
            </a:r>
          </a:p>
          <a:p>
            <a:pPr lvl="1"/>
            <a:r>
              <a:rPr lang="cs-CZ" dirty="0"/>
              <a:t>hračka pro geeky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digitální zlato</a:t>
            </a:r>
          </a:p>
          <a:p>
            <a:pPr lvl="1"/>
            <a:r>
              <a:rPr lang="en-US" i="1" dirty="0"/>
              <a:t>"</a:t>
            </a:r>
            <a:r>
              <a:rPr lang="cs-CZ" i="1" dirty="0"/>
              <a:t>investoři</a:t>
            </a:r>
            <a:r>
              <a:rPr lang="en-US" i="1" dirty="0"/>
              <a:t>"</a:t>
            </a:r>
            <a:endParaRPr lang="cs-CZ" i="1" dirty="0"/>
          </a:p>
          <a:p>
            <a:pPr lvl="1"/>
            <a:r>
              <a:rPr lang="cs-CZ" dirty="0"/>
              <a:t>finanční instituce</a:t>
            </a:r>
          </a:p>
          <a:p>
            <a:pPr lvl="1"/>
            <a:r>
              <a:rPr lang="cs-CZ" dirty="0"/>
              <a:t>státní rezervy</a:t>
            </a:r>
          </a:p>
        </p:txBody>
      </p:sp>
    </p:spTree>
    <p:extLst>
      <p:ext uri="{BB962C8B-B14F-4D97-AF65-F5344CB8AC3E}">
        <p14:creationId xmlns:p14="http://schemas.microsoft.com/office/powerpoint/2010/main" val="2438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0F3030-4CB9-4BDF-62F8-F0BF456F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</a:t>
            </a:r>
            <a:r>
              <a:rPr lang="cs-CZ" dirty="0"/>
              <a:t> a blockchain</a:t>
            </a:r>
          </a:p>
        </p:txBody>
      </p:sp>
      <p:sp>
        <p:nvSpPr>
          <p:cNvPr id="2" name="Rectangular Callout 3">
            <a:extLst>
              <a:ext uri="{FF2B5EF4-FFF2-40B4-BE49-F238E27FC236}">
                <a16:creationId xmlns:a16="http://schemas.microsoft.com/office/drawing/2014/main" id="{2A904B8E-727C-7DFB-5459-079249033899}"/>
              </a:ext>
            </a:extLst>
          </p:cNvPr>
          <p:cNvSpPr/>
          <p:nvPr/>
        </p:nvSpPr>
        <p:spPr>
          <a:xfrm>
            <a:off x="6035430" y="4780676"/>
            <a:ext cx="2598094" cy="982588"/>
          </a:xfrm>
          <a:prstGeom prst="wedgeRectCallout">
            <a:avLst>
              <a:gd name="adj1" fmla="val 49463"/>
              <a:gd name="adj2" fmla="val 46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rgbClr val="456A1C"/>
                </a:solidFill>
                <a:latin typeface="+mj-lt"/>
              </a:rPr>
              <a:t>Satoshi Nakamoto</a:t>
            </a:r>
          </a:p>
          <a:p>
            <a:r>
              <a:rPr lang="en-US" sz="1400" i="1" dirty="0">
                <a:solidFill>
                  <a:srgbClr val="456A1C"/>
                </a:solidFill>
                <a:latin typeface="+mj-lt"/>
              </a:rPr>
              <a:t>Bitcoin: A Peer-to-Peer Electronic Cash System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en-US" sz="1400" dirty="0">
                <a:solidFill>
                  <a:srgbClr val="456A1C"/>
                </a:solidFill>
                <a:latin typeface="+mj-lt"/>
              </a:rPr>
              <a:t>200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8</a:t>
            </a:r>
            <a:endParaRPr lang="en-US" sz="1400" dirty="0">
              <a:solidFill>
                <a:srgbClr val="456A1C"/>
              </a:solidFill>
              <a:latin typeface="+mj-lt"/>
            </a:endParaRPr>
          </a:p>
        </p:txBody>
      </p:sp>
      <p:pic>
        <p:nvPicPr>
          <p:cNvPr id="8" name="Picture 7" descr="A statue of a person wearing a hoodie&#10;&#10;Description automatically generated">
            <a:extLst>
              <a:ext uri="{FF2B5EF4-FFF2-40B4-BE49-F238E27FC236}">
                <a16:creationId xmlns:a16="http://schemas.microsoft.com/office/drawing/2014/main" id="{7261B8C9-A3C3-9F08-A60D-00E343639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30" y="824996"/>
            <a:ext cx="2598094" cy="3464125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386E036-6719-02E9-D32A-947D5BB6F2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8971233" cy="6202750"/>
          </a:xfrm>
        </p:spPr>
        <p:txBody>
          <a:bodyPr>
            <a:normAutofit/>
          </a:bodyPr>
          <a:lstStyle/>
          <a:p>
            <a:r>
              <a:rPr lang="cs-CZ" dirty="0"/>
              <a:t>decentralizovaná síť</a:t>
            </a:r>
          </a:p>
          <a:p>
            <a:pPr lvl="1"/>
            <a:r>
              <a:rPr lang="cs-CZ" dirty="0"/>
              <a:t>10000s uzlů</a:t>
            </a:r>
          </a:p>
          <a:p>
            <a:pPr lvl="1"/>
            <a:r>
              <a:rPr lang="cs-CZ" dirty="0"/>
              <a:t>ověřují transakce podle stejných pravidel</a:t>
            </a:r>
          </a:p>
          <a:p>
            <a:pPr lvl="1"/>
            <a:r>
              <a:rPr lang="cs-CZ" dirty="0"/>
              <a:t>odolnost proti cenzuře / výpadkům</a:t>
            </a:r>
          </a:p>
          <a:p>
            <a:pPr lvl="2"/>
            <a:r>
              <a:rPr lang="cs-CZ" dirty="0"/>
              <a:t>synchronizace</a:t>
            </a:r>
          </a:p>
          <a:p>
            <a:r>
              <a:rPr lang="cs-CZ" dirty="0"/>
              <a:t>blockchain</a:t>
            </a:r>
          </a:p>
          <a:p>
            <a:pPr lvl="1"/>
            <a:r>
              <a:rPr lang="cs-CZ" dirty="0"/>
              <a:t>d</a:t>
            </a:r>
            <a:r>
              <a:rPr lang="en-US" dirty="0" err="1"/>
              <a:t>ecentraliz</a:t>
            </a:r>
            <a:r>
              <a:rPr lang="cs-CZ" dirty="0"/>
              <a:t>ovaná databáze </a:t>
            </a:r>
            <a:r>
              <a:rPr lang="cs-CZ" b="1" dirty="0"/>
              <a:t>všech</a:t>
            </a:r>
            <a:r>
              <a:rPr lang="cs-CZ" dirty="0"/>
              <a:t> transakcí</a:t>
            </a:r>
          </a:p>
          <a:p>
            <a:pPr lvl="2"/>
            <a:r>
              <a:rPr lang="cs-CZ" dirty="0"/>
              <a:t>udržuje každý uzel</a:t>
            </a:r>
            <a:endParaRPr lang="en-US" dirty="0"/>
          </a:p>
          <a:p>
            <a:pPr lvl="1"/>
            <a:r>
              <a:rPr lang="cs-CZ" dirty="0"/>
              <a:t>neexistuje koncept účtů, vlastníků apod.</a:t>
            </a:r>
          </a:p>
          <a:p>
            <a:pPr lvl="2"/>
            <a:r>
              <a:rPr lang="cs-CZ" dirty="0"/>
              <a:t>pouze transakce na </a:t>
            </a:r>
            <a:r>
              <a:rPr lang="en-US" dirty="0"/>
              <a:t>blockchain</a:t>
            </a:r>
            <a:r>
              <a:rPr lang="cs-CZ" dirty="0"/>
              <a:t>u</a:t>
            </a:r>
          </a:p>
          <a:p>
            <a:r>
              <a:rPr lang="cs-CZ" dirty="0"/>
              <a:t>těžaři</a:t>
            </a:r>
          </a:p>
          <a:p>
            <a:pPr lvl="1"/>
            <a:r>
              <a:rPr lang="cs-CZ" dirty="0"/>
              <a:t>proof-of-work</a:t>
            </a:r>
            <a:endParaRPr lang="en-US" dirty="0"/>
          </a:p>
          <a:p>
            <a:pPr lvl="2"/>
            <a:r>
              <a:rPr lang="cs-CZ" strike="sngStrike" dirty="0">
                <a:solidFill>
                  <a:schemeClr val="bg1">
                    <a:lumMod val="50000"/>
                  </a:schemeClr>
                </a:solidFill>
              </a:rPr>
              <a:t>řešení složitých </a:t>
            </a:r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mat</a:t>
            </a:r>
            <a:r>
              <a:rPr lang="cs-CZ" strike="sngStrike" dirty="0">
                <a:solidFill>
                  <a:schemeClr val="bg1">
                    <a:lumMod val="50000"/>
                  </a:schemeClr>
                </a:solidFill>
              </a:rPr>
              <a:t>ematických </a:t>
            </a:r>
            <a:r>
              <a:rPr lang="en-US" strike="sngStrike" dirty="0" err="1">
                <a:solidFill>
                  <a:schemeClr val="bg1">
                    <a:lumMod val="50000"/>
                  </a:schemeClr>
                </a:solidFill>
              </a:rPr>
              <a:t>probl</a:t>
            </a:r>
            <a:r>
              <a:rPr lang="cs-CZ" strike="sngStrike" dirty="0">
                <a:solidFill>
                  <a:schemeClr val="bg1">
                    <a:lumMod val="50000"/>
                  </a:schemeClr>
                </a:solidFill>
              </a:rPr>
              <a:t>émů</a:t>
            </a:r>
            <a:endParaRPr lang="cs-CZ" dirty="0"/>
          </a:p>
          <a:p>
            <a:pPr lvl="2"/>
            <a:r>
              <a:rPr lang="en-US" dirty="0"/>
              <a:t>"</a:t>
            </a:r>
            <a:r>
              <a:rPr lang="cs-CZ" dirty="0"/>
              <a:t>hází kostkou</a:t>
            </a:r>
            <a:r>
              <a:rPr lang="en-US" dirty="0"/>
              <a:t>" </a:t>
            </a:r>
            <a:r>
              <a:rPr lang="en-US" i="1" dirty="0"/>
              <a:t>... </a:t>
            </a:r>
            <a:r>
              <a:rPr lang="en-US" i="1" dirty="0" err="1"/>
              <a:t>miliardkr</a:t>
            </a:r>
            <a:r>
              <a:rPr lang="cs-CZ" i="1" dirty="0"/>
              <a:t>át</a:t>
            </a:r>
          </a:p>
          <a:p>
            <a:pPr lvl="2"/>
            <a:r>
              <a:rPr lang="en-US" dirty="0"/>
              <a:t>CPU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GPU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ASIC</a:t>
            </a:r>
            <a:endParaRPr lang="cs-CZ" dirty="0"/>
          </a:p>
          <a:p>
            <a:pPr lvl="1"/>
            <a:r>
              <a:rPr lang="cs-CZ" dirty="0"/>
              <a:t>těžké najít, snadné ověřit</a:t>
            </a:r>
          </a:p>
          <a:p>
            <a:pPr lvl="1"/>
            <a:r>
              <a:rPr lang="cs-CZ" dirty="0"/>
              <a:t>odměna</a:t>
            </a:r>
          </a:p>
          <a:p>
            <a:pPr lvl="2"/>
            <a:r>
              <a:rPr lang="cs-CZ" dirty="0"/>
              <a:t>vznik nových bitcoinů</a:t>
            </a:r>
          </a:p>
        </p:txBody>
      </p:sp>
    </p:spTree>
    <p:extLst>
      <p:ext uri="{BB962C8B-B14F-4D97-AF65-F5344CB8AC3E}">
        <p14:creationId xmlns:p14="http://schemas.microsoft.com/office/powerpoint/2010/main" val="9374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bitcoin transaction&#10;&#10;Description automatically generated">
            <a:extLst>
              <a:ext uri="{FF2B5EF4-FFF2-40B4-BE49-F238E27FC236}">
                <a16:creationId xmlns:a16="http://schemas.microsoft.com/office/drawing/2014/main" id="{5018C577-B189-821B-7DE9-6F927DEC3C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8826" r="829" b="3895"/>
          <a:stretch/>
        </p:blipFill>
        <p:spPr>
          <a:xfrm>
            <a:off x="164732" y="3242373"/>
            <a:ext cx="8814536" cy="353767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8542" y="577294"/>
            <a:ext cx="4535980" cy="6202750"/>
          </a:xfrm>
        </p:spPr>
        <p:txBody>
          <a:bodyPr>
            <a:normAutofit/>
          </a:bodyPr>
          <a:lstStyle/>
          <a:p>
            <a:r>
              <a:rPr lang="cs-CZ" dirty="0"/>
              <a:t>vstupy / výstupy transakcí</a:t>
            </a:r>
          </a:p>
          <a:p>
            <a:r>
              <a:rPr lang="cs-CZ" dirty="0"/>
              <a:t>UTXO</a:t>
            </a:r>
          </a:p>
          <a:p>
            <a:pPr lvl="1"/>
            <a:r>
              <a:rPr lang="cs-CZ" dirty="0"/>
              <a:t>Unspent Transaction Output</a:t>
            </a:r>
            <a:endParaRPr lang="en-US" dirty="0"/>
          </a:p>
          <a:p>
            <a:pPr lvl="1"/>
            <a:r>
              <a:rPr lang="cs-CZ" dirty="0"/>
              <a:t>lze kombinovat v jedné</a:t>
            </a:r>
            <a:r>
              <a:rPr lang="en-US" dirty="0"/>
              <a:t> 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cs-CZ" dirty="0"/>
              <a:t>nedělitelné, musí být utraceno jako celek</a:t>
            </a:r>
            <a:endParaRPr lang="en-US" dirty="0"/>
          </a:p>
          <a:p>
            <a:pPr lvl="2"/>
            <a:r>
              <a:rPr lang="en-US" dirty="0"/>
              <a:t>"</a:t>
            </a:r>
            <a:r>
              <a:rPr lang="cs-CZ" dirty="0"/>
              <a:t>drobné zpět</a:t>
            </a:r>
            <a:r>
              <a:rPr lang="en-US" dirty="0"/>
              <a:t>"</a:t>
            </a:r>
          </a:p>
          <a:p>
            <a:pPr lvl="2"/>
            <a:r>
              <a:rPr lang="cs-CZ" dirty="0"/>
              <a:t>nové</a:t>
            </a:r>
            <a:r>
              <a:rPr lang="en-US" dirty="0"/>
              <a:t> UTXO</a:t>
            </a:r>
            <a:endParaRPr lang="cs-CZ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Transakce a UTXO</a:t>
            </a:r>
            <a:endParaRPr lang="en-US" dirty="0"/>
          </a:p>
        </p:txBody>
      </p:sp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165EEF73-6FCE-E6DF-087D-A353577B4DA4}"/>
              </a:ext>
            </a:extLst>
          </p:cNvPr>
          <p:cNvSpPr/>
          <p:nvPr/>
        </p:nvSpPr>
        <p:spPr>
          <a:xfrm>
            <a:off x="3815376" y="6070156"/>
            <a:ext cx="1645266" cy="421099"/>
          </a:xfrm>
          <a:prstGeom prst="wedgeRoundRectCallout">
            <a:avLst>
              <a:gd name="adj1" fmla="val -2179"/>
              <a:gd name="adj2" fmla="val -16859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</a:rPr>
              <a:t>6.1+6.2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456A1C"/>
                </a:solidFill>
              </a:rPr>
              <a:t>3.1+9.2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E698E1F9-B73E-7DB9-0C59-F99BD4336C0C}"/>
              </a:ext>
            </a:extLst>
          </p:cNvPr>
          <p:cNvSpPr/>
          <p:nvPr/>
        </p:nvSpPr>
        <p:spPr>
          <a:xfrm>
            <a:off x="2429922" y="2826327"/>
            <a:ext cx="1130697" cy="540737"/>
          </a:xfrm>
          <a:prstGeom prst="wedgeRoundRectCallout">
            <a:avLst>
              <a:gd name="adj1" fmla="val 63700"/>
              <a:gd name="adj2" fmla="val 213754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použít vždy celé UTXO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FCB67271-7A27-E50B-05BB-809D7C02F3DD}"/>
              </a:ext>
            </a:extLst>
          </p:cNvPr>
          <p:cNvSpPr/>
          <p:nvPr/>
        </p:nvSpPr>
        <p:spPr>
          <a:xfrm>
            <a:off x="2429922" y="2826327"/>
            <a:ext cx="1130697" cy="540737"/>
          </a:xfrm>
          <a:prstGeom prst="wedgeRoundRectCallout">
            <a:avLst>
              <a:gd name="adj1" fmla="val -50254"/>
              <a:gd name="adj2" fmla="val 156532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použít vždy celé UTXO</a:t>
            </a:r>
            <a:endParaRPr lang="en-US" sz="1400" dirty="0">
              <a:solidFill>
                <a:srgbClr val="456A1C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2195EC8-4D8E-D706-7FA6-72B0D7483C2A}"/>
              </a:ext>
            </a:extLst>
          </p:cNvPr>
          <p:cNvSpPr/>
          <p:nvPr/>
        </p:nvSpPr>
        <p:spPr>
          <a:xfrm>
            <a:off x="5727303" y="6067403"/>
            <a:ext cx="571897" cy="421099"/>
          </a:xfrm>
          <a:prstGeom prst="wedgeRoundRectCallout">
            <a:avLst>
              <a:gd name="adj1" fmla="val -65128"/>
              <a:gd name="adj2" fmla="val -157627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456A1C"/>
                </a:solidFill>
              </a:rPr>
              <a:t>zpět</a:t>
            </a:r>
            <a:endParaRPr lang="en-US" sz="1400" dirty="0">
              <a:solidFill>
                <a:srgbClr val="456A1C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E7718F-F64B-56D6-7A21-0933E73FAC9F}"/>
              </a:ext>
            </a:extLst>
          </p:cNvPr>
          <p:cNvGrpSpPr/>
          <p:nvPr/>
        </p:nvGrpSpPr>
        <p:grpSpPr>
          <a:xfrm>
            <a:off x="7025800" y="1105297"/>
            <a:ext cx="1776614" cy="804535"/>
            <a:chOff x="6384669" y="1215978"/>
            <a:chExt cx="1776614" cy="80453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EFC259A-7C30-759C-A96E-A521399C9122}"/>
                </a:ext>
              </a:extLst>
            </p:cNvPr>
            <p:cNvSpPr/>
            <p:nvPr/>
          </p:nvSpPr>
          <p:spPr>
            <a:xfrm>
              <a:off x="6384669" y="1215978"/>
              <a:ext cx="1776614" cy="804535"/>
            </a:xfrm>
            <a:prstGeom prst="rect">
              <a:avLst/>
            </a:prstGeom>
            <a:solidFill>
              <a:srgbClr val="F6FFED"/>
            </a:solidFill>
            <a:ln w="25400">
              <a:solidFill>
                <a:srgbClr val="CCE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38DA47-5BA1-23EC-6EAF-C56045D7119F}"/>
                </a:ext>
              </a:extLst>
            </p:cNvPr>
            <p:cNvSpPr/>
            <p:nvPr/>
          </p:nvSpPr>
          <p:spPr>
            <a:xfrm>
              <a:off x="6532181" y="1347036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DFEE57-833E-A465-3230-356D2BE4EBD5}"/>
                </a:ext>
              </a:extLst>
            </p:cNvPr>
            <p:cNvSpPr/>
            <p:nvPr/>
          </p:nvSpPr>
          <p:spPr>
            <a:xfrm>
              <a:off x="6737133" y="1347036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B6F9AE-A936-CB49-733C-AA838E23087D}"/>
                </a:ext>
              </a:extLst>
            </p:cNvPr>
            <p:cNvSpPr/>
            <p:nvPr/>
          </p:nvSpPr>
          <p:spPr>
            <a:xfrm>
              <a:off x="6942085" y="1347036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CBAFFE-2488-CF56-4A2E-266D7BA92CF2}"/>
                </a:ext>
              </a:extLst>
            </p:cNvPr>
            <p:cNvSpPr/>
            <p:nvPr/>
          </p:nvSpPr>
          <p:spPr>
            <a:xfrm>
              <a:off x="7147037" y="1347036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B24B44-49F1-1A0A-054D-A02802631EAA}"/>
                </a:ext>
              </a:extLst>
            </p:cNvPr>
            <p:cNvSpPr/>
            <p:nvPr/>
          </p:nvSpPr>
          <p:spPr>
            <a:xfrm>
              <a:off x="7355777" y="1340604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3CAF9F-083F-1962-3D11-94772148D441}"/>
                </a:ext>
              </a:extLst>
            </p:cNvPr>
            <p:cNvSpPr/>
            <p:nvPr/>
          </p:nvSpPr>
          <p:spPr>
            <a:xfrm>
              <a:off x="7924070" y="1340604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A147B7-44B6-E158-1CCF-2797D11C4055}"/>
                </a:ext>
              </a:extLst>
            </p:cNvPr>
            <p:cNvSpPr/>
            <p:nvPr/>
          </p:nvSpPr>
          <p:spPr>
            <a:xfrm>
              <a:off x="6532181" y="1566624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75E372-7D3A-E99D-F5D3-5A0D120027FB}"/>
                </a:ext>
              </a:extLst>
            </p:cNvPr>
            <p:cNvSpPr/>
            <p:nvPr/>
          </p:nvSpPr>
          <p:spPr>
            <a:xfrm>
              <a:off x="6737133" y="1566624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8DB306-EB41-14D6-C3C4-8C0340E198F4}"/>
                </a:ext>
              </a:extLst>
            </p:cNvPr>
            <p:cNvSpPr/>
            <p:nvPr/>
          </p:nvSpPr>
          <p:spPr>
            <a:xfrm>
              <a:off x="6942085" y="1566624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F554E2-3A9E-AA8B-2D1C-5FF0A6268D4B}"/>
                </a:ext>
              </a:extLst>
            </p:cNvPr>
            <p:cNvSpPr/>
            <p:nvPr/>
          </p:nvSpPr>
          <p:spPr>
            <a:xfrm>
              <a:off x="7147037" y="1566624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4B3DD7-1A15-8D89-AD48-7F4CF93F36C1}"/>
                </a:ext>
              </a:extLst>
            </p:cNvPr>
            <p:cNvSpPr/>
            <p:nvPr/>
          </p:nvSpPr>
          <p:spPr>
            <a:xfrm>
              <a:off x="7355777" y="1560192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CF951A-05C2-395D-AFD4-E3D94DC92682}"/>
                </a:ext>
              </a:extLst>
            </p:cNvPr>
            <p:cNvSpPr/>
            <p:nvPr/>
          </p:nvSpPr>
          <p:spPr>
            <a:xfrm>
              <a:off x="7924070" y="1560192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D2D0C8-5D35-97AC-FED5-1803773E8F04}"/>
                </a:ext>
              </a:extLst>
            </p:cNvPr>
            <p:cNvSpPr/>
            <p:nvPr/>
          </p:nvSpPr>
          <p:spPr>
            <a:xfrm>
              <a:off x="6532181" y="1792644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DCC0C8-5592-C4D9-7F76-7EF4F6A0A9EB}"/>
                </a:ext>
              </a:extLst>
            </p:cNvPr>
            <p:cNvSpPr/>
            <p:nvPr/>
          </p:nvSpPr>
          <p:spPr>
            <a:xfrm>
              <a:off x="6737133" y="1792644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79157F-1897-8190-CBC3-C486A8FD3E41}"/>
                </a:ext>
              </a:extLst>
            </p:cNvPr>
            <p:cNvSpPr/>
            <p:nvPr/>
          </p:nvSpPr>
          <p:spPr>
            <a:xfrm>
              <a:off x="6942085" y="1792644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06C08B-3F7E-5C2D-27C3-0872767C98B9}"/>
                </a:ext>
              </a:extLst>
            </p:cNvPr>
            <p:cNvSpPr/>
            <p:nvPr/>
          </p:nvSpPr>
          <p:spPr>
            <a:xfrm>
              <a:off x="7147037" y="1792644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0AC59A2-D20D-4D64-ED5D-746B4A7DC60B}"/>
                </a:ext>
              </a:extLst>
            </p:cNvPr>
            <p:cNvSpPr/>
            <p:nvPr/>
          </p:nvSpPr>
          <p:spPr>
            <a:xfrm>
              <a:off x="7355777" y="1786212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7D1044-268E-B838-7FE1-95BCF01FA13C}"/>
                </a:ext>
              </a:extLst>
            </p:cNvPr>
            <p:cNvSpPr/>
            <p:nvPr/>
          </p:nvSpPr>
          <p:spPr>
            <a:xfrm>
              <a:off x="7924070" y="1786212"/>
              <a:ext cx="115614" cy="1261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F51ED1-CC21-EB6E-2577-A99DAA0C2B35}"/>
                </a:ext>
              </a:extLst>
            </p:cNvPr>
            <p:cNvSpPr txBox="1"/>
            <p:nvPr/>
          </p:nvSpPr>
          <p:spPr>
            <a:xfrm>
              <a:off x="7459864" y="1431995"/>
              <a:ext cx="472965" cy="29238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300" dirty="0">
                  <a:latin typeface="Consolas" panose="020B0609020204030204" pitchFamily="49" charset="0"/>
                  <a:cs typeface="Courier New" pitchFamily="49" charset="0"/>
                </a:rPr>
                <a:t>...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32F8266-3D98-D774-E911-CD65721462CC}"/>
              </a:ext>
            </a:extLst>
          </p:cNvPr>
          <p:cNvSpPr/>
          <p:nvPr/>
        </p:nvSpPr>
        <p:spPr>
          <a:xfrm>
            <a:off x="5818866" y="1105295"/>
            <a:ext cx="278889" cy="804535"/>
          </a:xfrm>
          <a:prstGeom prst="rect">
            <a:avLst/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0A283-EA30-C27D-FA7D-14FEC789D84C}"/>
              </a:ext>
            </a:extLst>
          </p:cNvPr>
          <p:cNvSpPr/>
          <p:nvPr/>
        </p:nvSpPr>
        <p:spPr>
          <a:xfrm>
            <a:off x="5215399" y="1105295"/>
            <a:ext cx="278889" cy="804535"/>
          </a:xfrm>
          <a:prstGeom prst="rect">
            <a:avLst/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DA4EBC-AD1C-0FC5-285E-97994FC7A830}"/>
              </a:ext>
            </a:extLst>
          </p:cNvPr>
          <p:cNvSpPr/>
          <p:nvPr/>
        </p:nvSpPr>
        <p:spPr>
          <a:xfrm>
            <a:off x="6422333" y="1105295"/>
            <a:ext cx="278889" cy="804535"/>
          </a:xfrm>
          <a:prstGeom prst="rect">
            <a:avLst/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72326-67D5-2604-239E-DB7F24A06EAA}"/>
              </a:ext>
            </a:extLst>
          </p:cNvPr>
          <p:cNvCxnSpPr>
            <a:cxnSpLocks/>
            <a:endCxn id="32" idx="3"/>
          </p:cNvCxnSpPr>
          <p:nvPr/>
        </p:nvCxnSpPr>
        <p:spPr>
          <a:xfrm flipH="1" flipV="1">
            <a:off x="6701222" y="1507563"/>
            <a:ext cx="324943" cy="5604"/>
          </a:xfrm>
          <a:prstGeom prst="straightConnector1">
            <a:avLst/>
          </a:prstGeom>
          <a:ln w="25400">
            <a:solidFill>
              <a:srgbClr val="EDA359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340B077-F1E6-2116-6CA8-06A1DE0632C4}"/>
              </a:ext>
            </a:extLst>
          </p:cNvPr>
          <p:cNvCxnSpPr>
            <a:cxnSpLocks/>
          </p:cNvCxnSpPr>
          <p:nvPr/>
        </p:nvCxnSpPr>
        <p:spPr>
          <a:xfrm flipH="1" flipV="1">
            <a:off x="6097390" y="1513401"/>
            <a:ext cx="324943" cy="5604"/>
          </a:xfrm>
          <a:prstGeom prst="straightConnector1">
            <a:avLst/>
          </a:prstGeom>
          <a:ln w="25400">
            <a:solidFill>
              <a:srgbClr val="EDA359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0F7EB10-1707-D3D7-2C97-90539EE9B9FB}"/>
              </a:ext>
            </a:extLst>
          </p:cNvPr>
          <p:cNvCxnSpPr>
            <a:cxnSpLocks/>
          </p:cNvCxnSpPr>
          <p:nvPr/>
        </p:nvCxnSpPr>
        <p:spPr>
          <a:xfrm flipH="1" flipV="1">
            <a:off x="5478963" y="1508380"/>
            <a:ext cx="324943" cy="5604"/>
          </a:xfrm>
          <a:prstGeom prst="straightConnector1">
            <a:avLst/>
          </a:prstGeom>
          <a:ln w="25400">
            <a:solidFill>
              <a:srgbClr val="EDA359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EF015EE-9A0D-4914-BD49-FBF96BCAAAFE}"/>
              </a:ext>
            </a:extLst>
          </p:cNvPr>
          <p:cNvCxnSpPr>
            <a:cxnSpLocks/>
          </p:cNvCxnSpPr>
          <p:nvPr/>
        </p:nvCxnSpPr>
        <p:spPr>
          <a:xfrm flipH="1" flipV="1">
            <a:off x="4882976" y="1508380"/>
            <a:ext cx="324943" cy="5604"/>
          </a:xfrm>
          <a:prstGeom prst="straightConnector1">
            <a:avLst/>
          </a:prstGeom>
          <a:ln w="25400">
            <a:solidFill>
              <a:srgbClr val="EDA359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6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4" grpId="0" animBg="1"/>
      <p:bldP spid="35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6988" y="577294"/>
            <a:ext cx="6126171" cy="6202750"/>
          </a:xfrm>
        </p:spPr>
        <p:txBody>
          <a:bodyPr>
            <a:normAutofit/>
          </a:bodyPr>
          <a:lstStyle/>
          <a:p>
            <a:r>
              <a:rPr lang="cs-CZ" dirty="0"/>
              <a:t>jednosměrná</a:t>
            </a:r>
            <a:r>
              <a:rPr lang="en-US" dirty="0"/>
              <a:t> fun</a:t>
            </a:r>
            <a:r>
              <a:rPr lang="cs-CZ" dirty="0"/>
              <a:t>kce</a:t>
            </a:r>
          </a:p>
          <a:p>
            <a:pPr marL="177800" lvl="1" indent="0">
              <a:buNone/>
            </a:pP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cs-CZ" dirty="0"/>
              <a:t> y </a:t>
            </a:r>
            <a:r>
              <a:rPr lang="en-US" dirty="0"/>
              <a:t>=</a:t>
            </a:r>
            <a:r>
              <a:rPr lang="cs-CZ" dirty="0"/>
              <a:t> </a:t>
            </a:r>
            <a:r>
              <a:rPr lang="en-US" dirty="0"/>
              <a:t>f(x) </a:t>
            </a:r>
            <a:r>
              <a:rPr lang="en-US" dirty="0" err="1"/>
              <a:t>snadn</a:t>
            </a:r>
            <a:r>
              <a:rPr lang="cs-CZ" dirty="0"/>
              <a:t>é</a:t>
            </a:r>
          </a:p>
          <a:p>
            <a:pPr marL="177800" lvl="1" indent="0">
              <a:buNone/>
            </a:pP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cs-CZ" dirty="0"/>
              <a:t>  x = f</a:t>
            </a:r>
            <a:r>
              <a:rPr lang="en-US" baseline="30000" dirty="0"/>
              <a:t>-1</a:t>
            </a:r>
            <a:r>
              <a:rPr lang="en-US" dirty="0"/>
              <a:t>(y) t</a:t>
            </a:r>
            <a:r>
              <a:rPr lang="cs-CZ" dirty="0"/>
              <a:t>ěžké</a:t>
            </a:r>
          </a:p>
          <a:p>
            <a:pPr lvl="2"/>
            <a:r>
              <a:rPr lang="cs-CZ" dirty="0"/>
              <a:t>lze </a:t>
            </a:r>
            <a:r>
              <a:rPr lang="en-US" dirty="0" err="1"/>
              <a:t>jen</a:t>
            </a:r>
            <a:r>
              <a:rPr lang="cs-CZ" dirty="0"/>
              <a:t> vyzkoušet všechna x</a:t>
            </a:r>
          </a:p>
          <a:p>
            <a:r>
              <a:rPr lang="cs-CZ" dirty="0"/>
              <a:t>hash</a:t>
            </a:r>
            <a:endParaRPr lang="en-US" dirty="0"/>
          </a:p>
          <a:p>
            <a:pPr lvl="1"/>
            <a:r>
              <a:rPr lang="cs-CZ" dirty="0"/>
              <a:t>libovol</a:t>
            </a:r>
            <a:r>
              <a:rPr lang="en-US" dirty="0"/>
              <a:t>n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velikost</a:t>
            </a:r>
            <a:r>
              <a:rPr lang="en-US" dirty="0"/>
              <a:t> </a:t>
            </a:r>
            <a:r>
              <a:rPr lang="en-US" dirty="0" err="1"/>
              <a:t>vstupu</a:t>
            </a:r>
            <a:r>
              <a:rPr lang="cs-CZ" dirty="0"/>
              <a:t>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</a:t>
            </a:r>
            <a:r>
              <a:rPr lang="en-US" dirty="0" err="1"/>
              <a:t>konst</a:t>
            </a:r>
            <a:r>
              <a:rPr lang="en-US" dirty="0"/>
              <a:t> </a:t>
            </a:r>
            <a:r>
              <a:rPr lang="en-US" dirty="0" err="1"/>
              <a:t>velikost</a:t>
            </a:r>
            <a:r>
              <a:rPr lang="en-US" dirty="0"/>
              <a:t> v</a:t>
            </a:r>
            <a:r>
              <a:rPr lang="cs-CZ" dirty="0"/>
              <a:t>ý</a:t>
            </a:r>
            <a:r>
              <a:rPr lang="en-US" dirty="0" err="1"/>
              <a:t>stupu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</a:t>
            </a:r>
            <a:r>
              <a:rPr lang="cs-CZ" dirty="0"/>
              <a:t> drobná změna vstupu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</a:t>
            </a:r>
            <a:r>
              <a:rPr lang="cs-CZ" b="1" dirty="0"/>
              <a:t>zcela</a:t>
            </a:r>
            <a:r>
              <a:rPr lang="cs-CZ" dirty="0"/>
              <a:t> odlišný výstup</a:t>
            </a:r>
          </a:p>
          <a:p>
            <a:pPr lvl="1"/>
            <a:r>
              <a:rPr lang="cs-CZ" dirty="0"/>
              <a:t>SHA256 - 256 bitů</a:t>
            </a:r>
          </a:p>
          <a:p>
            <a:pPr lvl="1"/>
            <a:r>
              <a:rPr lang="cs-CZ" dirty="0"/>
              <a:t>pravděpodobnost kolize 10</a:t>
            </a:r>
            <a:r>
              <a:rPr lang="cs-CZ" baseline="30000" dirty="0"/>
              <a:t>-7</a:t>
            </a:r>
            <a:r>
              <a:rPr lang="en-US" baseline="30000" dirty="0"/>
              <a:t>7</a:t>
            </a:r>
          </a:p>
          <a:p>
            <a:pPr lvl="2"/>
            <a:r>
              <a:rPr lang="cs-CZ" dirty="0"/>
              <a:t>kolize Země s giga-meteoritem 10</a:t>
            </a:r>
            <a:r>
              <a:rPr lang="cs-CZ" baseline="30000" dirty="0"/>
              <a:t>45</a:t>
            </a:r>
            <a:r>
              <a:rPr lang="cs-CZ" dirty="0"/>
              <a:t> krát pravděpodobnější</a:t>
            </a:r>
          </a:p>
          <a:p>
            <a:r>
              <a:rPr lang="cs-CZ" dirty="0"/>
              <a:t>násobení eliptických křivek</a:t>
            </a:r>
          </a:p>
          <a:p>
            <a:pPr lvl="1"/>
            <a:r>
              <a:rPr lang="cs-CZ" dirty="0"/>
              <a:t>celočíselná modulární aritmetika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kryptografie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619727-E70A-79EA-6CC3-3CB7E66AD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720" y="3602380"/>
            <a:ext cx="3205701" cy="3041263"/>
          </a:xfrm>
          <a:prstGeom prst="rect">
            <a:avLst/>
          </a:prstGeom>
        </p:spPr>
      </p:pic>
      <p:pic>
        <p:nvPicPr>
          <p:cNvPr id="4" name="Picture 3" descr="A blue dots on a white background">
            <a:extLst>
              <a:ext uri="{FF2B5EF4-FFF2-40B4-BE49-F238E27FC236}">
                <a16:creationId xmlns:a16="http://schemas.microsoft.com/office/drawing/2014/main" id="{BF9358B9-22A4-946F-83DF-A57FF1C72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20" y="538973"/>
            <a:ext cx="3205465" cy="2890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A22B8B-E73B-77FA-F341-E35A17B2B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21" y="4971328"/>
            <a:ext cx="5298069" cy="137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9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ip.potx" id="{01285272-40B9-47FD-B148-ADFCF19A85B1}" vid="{E191ED48-4388-4FE4-8EC3-776821571A70}"/>
    </a:ext>
  </a:extLst>
</a:theme>
</file>

<file path=ppt/theme/theme2.xml><?xml version="1.0" encoding="utf-8"?>
<a:theme xmlns:a="http://schemas.openxmlformats.org/drawingml/2006/main" name="Fili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6FFED"/>
        </a:solidFill>
        <a:ln w="25400">
          <a:solidFill>
            <a:srgbClr val="CCE9AD"/>
          </a:solidFill>
        </a:ln>
      </a:spPr>
      <a:bodyPr rtlCol="0" anchor="ctr"/>
      <a:lstStyle>
        <a:defPPr algn="ctr">
          <a:defRPr sz="1600" dirty="0" smtClean="0">
            <a:solidFill>
              <a:srgbClr val="456A1C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ECF7FE"/>
        </a:solidFill>
        <a:ln w="25400">
          <a:solidFill>
            <a:schemeClr val="accent4">
              <a:lumMod val="60000"/>
              <a:lumOff val="40000"/>
            </a:schemeClr>
          </a:solidFill>
        </a:ln>
      </a:spPr>
      <a:bodyPr wrap="square" rtlCol="0">
        <a:spAutoFit/>
      </a:bodyPr>
      <a:lstStyle>
        <a:defPPr>
          <a:defRPr sz="1300" dirty="0" smtClean="0">
            <a:latin typeface="Consolas" panose="020B0609020204030204" pitchFamily="49" charset="0"/>
            <a:cs typeface="Courier New" pitchFamily="49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lip.potx" id="{000E9219-D670-4400-B712-7B521C35260B}" vid="{40126A51-81E9-4FC2-9D21-64839CF5A1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Filip</Template>
  <TotalTime>35304</TotalTime>
  <Words>880</Words>
  <Application>Microsoft Office PowerPoint</Application>
  <PresentationFormat>On-screen Show (4:3)</PresentationFormat>
  <Paragraphs>273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Acumin Pro</vt:lpstr>
      <vt:lpstr>Arial</vt:lpstr>
      <vt:lpstr>Calibri</vt:lpstr>
      <vt:lpstr>Calibri Light</vt:lpstr>
      <vt:lpstr>Consolas</vt:lpstr>
      <vt:lpstr>Lucida Sans Unicode</vt:lpstr>
      <vt:lpstr>Wingdings</vt:lpstr>
      <vt:lpstr>Office Theme</vt:lpstr>
      <vt:lpstr>Filip</vt:lpstr>
      <vt:lpstr>Bitcoin v akci</vt:lpstr>
      <vt:lpstr>Vznik a vývoj peněz</vt:lpstr>
      <vt:lpstr>Fiat money</vt:lpstr>
      <vt:lpstr>Hyperinflace</vt:lpstr>
      <vt:lpstr>Inflace a ztráta kupní síly 2002-2022</vt:lpstr>
      <vt:lpstr>Principy bitcoinu</vt:lpstr>
      <vt:lpstr>Bitcoin a blockchain</vt:lpstr>
      <vt:lpstr>Transakce a UTXO</vt:lpstr>
      <vt:lpstr>Použití kryptografie</vt:lpstr>
      <vt:lpstr>Podpis a jeho ověření</vt:lpstr>
      <vt:lpstr>Klíče a peněženky</vt:lpstr>
      <vt:lpstr>Podepisování transakcí</vt:lpstr>
      <vt:lpstr>Vlastnosti bitcoinu</vt:lpstr>
      <vt:lpstr>Lightning Network</vt:lpstr>
      <vt:lpstr>Lightningová peněženka</vt:lpstr>
      <vt:lpstr>Akce a významné firmy</vt:lpstr>
      <vt:lpstr>Bitcoin a matfyz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systémy</dc:title>
  <dc:creator>Filip O Zavoral</dc:creator>
  <cp:lastModifiedBy>Filip Zavoral</cp:lastModifiedBy>
  <cp:revision>1220</cp:revision>
  <dcterms:created xsi:type="dcterms:W3CDTF">2020-02-10T18:04:36Z</dcterms:created>
  <dcterms:modified xsi:type="dcterms:W3CDTF">2025-11-06T17:16:32Z</dcterms:modified>
</cp:coreProperties>
</file>