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22"/>
  </p:notesMasterIdLst>
  <p:sldIdLst>
    <p:sldId id="256" r:id="rId3"/>
    <p:sldId id="334" r:id="rId4"/>
    <p:sldId id="332" r:id="rId5"/>
    <p:sldId id="335" r:id="rId6"/>
    <p:sldId id="337" r:id="rId7"/>
    <p:sldId id="344" r:id="rId8"/>
    <p:sldId id="341" r:id="rId9"/>
    <p:sldId id="339" r:id="rId10"/>
    <p:sldId id="343" r:id="rId11"/>
    <p:sldId id="348" r:id="rId12"/>
    <p:sldId id="345" r:id="rId13"/>
    <p:sldId id="329" r:id="rId14"/>
    <p:sldId id="331" r:id="rId15"/>
    <p:sldId id="347" r:id="rId16"/>
    <p:sldId id="336" r:id="rId17"/>
    <p:sldId id="342" r:id="rId18"/>
    <p:sldId id="346" r:id="rId19"/>
    <p:sldId id="349" r:id="rId20"/>
    <p:sldId id="35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7FE"/>
    <a:srgbClr val="F6B80A"/>
    <a:srgbClr val="B6B334"/>
    <a:srgbClr val="C7C43C"/>
    <a:srgbClr val="FFDDDD"/>
    <a:srgbClr val="CC9B00"/>
    <a:srgbClr val="FFD966"/>
    <a:srgbClr val="EE9012"/>
    <a:srgbClr val="FFF2C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87982" autoAdjust="0"/>
  </p:normalViewPr>
  <p:slideViewPr>
    <p:cSldViewPr snapToGrid="0">
      <p:cViewPr varScale="1">
        <p:scale>
          <a:sx n="157" d="100"/>
          <a:sy n="157" d="100"/>
        </p:scale>
        <p:origin x="115" y="2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F80F3-9C1D-4126-8F9D-17F3367548B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BF09E-1E28-41A0-9780-531B3229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88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144 b </a:t>
            </a:r>
            <a:r>
              <a:rPr lang="en-US" dirty="0"/>
              <a:t>= </a:t>
            </a:r>
            <a:r>
              <a:rPr lang="cs-CZ" dirty="0"/>
              <a:t>24 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99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26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Erk, hArk -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47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https://blog.arklabs.xyz/adios-expiry-rethinking-liveness-and-liquidity-in-arkade/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https://docs.spark.money/spark/spark-tldr</a:t>
            </a:r>
          </a:p>
          <a:p>
            <a:r>
              <a:rPr lang="cs-CZ" dirty="0"/>
              <a:t>https://www.lightspark.com/</a:t>
            </a:r>
          </a:p>
          <a:p>
            <a:r>
              <a:rPr lang="cs-CZ" dirty="0"/>
              <a:t>https://citrea.xyz/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12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39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8177"/>
            <a:ext cx="7772400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209574"/>
            <a:ext cx="5638126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20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44506" y="594765"/>
            <a:ext cx="9046485" cy="6263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buClr>
                <a:srgbClr val="0070C0"/>
              </a:buClr>
              <a:buFont typeface="Arial" panose="020B0604020202020204" pitchFamily="34" charset="0"/>
              <a:buChar char="•"/>
              <a:defRPr/>
            </a:lvl1pPr>
            <a:lvl2pPr marL="357188" indent="-179388">
              <a:buClr>
                <a:srgbClr val="0070C0"/>
              </a:buClr>
              <a:defRPr/>
            </a:lvl2pPr>
            <a:lvl3pPr marL="539750" indent="-182563">
              <a:buClr>
                <a:srgbClr val="0070C0"/>
              </a:buClr>
              <a:defRPr/>
            </a:lvl3pPr>
            <a:lvl4pPr marL="717550" indent="-177800">
              <a:buClr>
                <a:srgbClr val="0070C0"/>
              </a:buClr>
              <a:defRPr/>
            </a:lvl4pPr>
            <a:lvl5pPr marL="896938" indent="-179388">
              <a:buClr>
                <a:srgbClr val="0070C0"/>
              </a:buClr>
              <a:defRPr/>
            </a:lvl5pPr>
          </a:lstStyle>
          <a:p>
            <a:pPr lvl="0"/>
            <a:r>
              <a:rPr lang="cs-CZ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619919" y="755374"/>
            <a:ext cx="3471072" cy="1292662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class sentence {</a:t>
            </a:r>
          </a:p>
          <a:p>
            <a:r>
              <a:rPr lang="en-US" sz="13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public:</a:t>
            </a: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300" dirty="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300" b="1" dirty="0" err="1">
                <a:latin typeface="Consolas" panose="020B0609020204030204" pitchFamily="49" charset="0"/>
                <a:cs typeface="Courier New" pitchFamily="49" charset="0"/>
              </a:rPr>
              <a:t>const_iterator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{</a:t>
            </a: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   char operator</a:t>
            </a:r>
            <a:r>
              <a:rPr lang="en-US" sz="1300" b="1" dirty="0">
                <a:latin typeface="Consolas" panose="020B0609020204030204" pitchFamily="49" charset="0"/>
                <a:cs typeface="Courier New" pitchFamily="49" charset="0"/>
              </a:rPr>
              <a:t>*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() </a:t>
            </a:r>
            <a:r>
              <a:rPr lang="en-US" sz="1300" dirty="0" err="1">
                <a:latin typeface="Consolas" panose="020B0609020204030204" pitchFamily="49" charset="0"/>
                <a:cs typeface="Courier New" pitchFamily="49" charset="0"/>
              </a:rPr>
              <a:t>const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   void operator</a:t>
            </a:r>
            <a:r>
              <a:rPr lang="en-US" sz="1300" b="1" dirty="0">
                <a:latin typeface="Consolas" panose="020B0609020204030204" pitchFamily="49" charset="0"/>
                <a:cs typeface="Courier New" pitchFamily="49" charset="0"/>
              </a:rPr>
              <a:t>++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() { ++index_; }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5" name="Rectangular Callout 4"/>
          <p:cNvSpPr/>
          <p:nvPr userDrawn="1"/>
        </p:nvSpPr>
        <p:spPr>
          <a:xfrm>
            <a:off x="7188621" y="2221966"/>
            <a:ext cx="848139" cy="274291"/>
          </a:xfrm>
          <a:prstGeom prst="wedgeRectCallout">
            <a:avLst>
              <a:gd name="adj1" fmla="val -104495"/>
              <a:gd name="adj2" fmla="val -164474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456A1C"/>
                </a:solidFill>
                <a:latin typeface="+mj-lt"/>
              </a:rPr>
              <a:t>callout</a:t>
            </a:r>
          </a:p>
        </p:txBody>
      </p:sp>
    </p:spTree>
    <p:extLst>
      <p:ext uri="{BB962C8B-B14F-4D97-AF65-F5344CB8AC3E}">
        <p14:creationId xmlns:p14="http://schemas.microsoft.com/office/powerpoint/2010/main" val="88484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074" y="2375462"/>
            <a:ext cx="5638126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399692"/>
            <a:ext cx="5638126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74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53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488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0073" y="1487929"/>
            <a:ext cx="5964697" cy="1531819"/>
          </a:xfrm>
        </p:spPr>
        <p:txBody>
          <a:bodyPr>
            <a:noAutofit/>
          </a:bodyPr>
          <a:lstStyle/>
          <a:p>
            <a:r>
              <a:rPr lang="en-US" sz="4000" dirty="0">
                <a:latin typeface="+mn-lt"/>
              </a:rPr>
              <a:t>Ark</a:t>
            </a:r>
            <a:br>
              <a:rPr lang="en-US" sz="2800" dirty="0"/>
            </a:br>
            <a:r>
              <a:rPr lang="cs-CZ" sz="1800" dirty="0">
                <a:solidFill>
                  <a:schemeClr val="accent5"/>
                </a:solidFill>
              </a:rPr>
              <a:t>Filip Zavoral, </a:t>
            </a:r>
            <a:r>
              <a:rPr lang="en-US" sz="1800" dirty="0">
                <a:solidFill>
                  <a:schemeClr val="accent5"/>
                </a:solidFill>
              </a:rPr>
              <a:t>UK / </a:t>
            </a:r>
            <a:r>
              <a:rPr lang="en-US" sz="1800" dirty="0" err="1">
                <a:solidFill>
                  <a:schemeClr val="accent5"/>
                </a:solidFill>
              </a:rPr>
              <a:t>matfyz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0073" y="3399690"/>
            <a:ext cx="6145375" cy="292715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000" b="1" dirty="0">
                <a:solidFill>
                  <a:schemeClr val="accent5"/>
                </a:solidFill>
                <a:latin typeface="+mj-lt"/>
              </a:rPr>
              <a:t>škálování  </a:t>
            </a:r>
            <a:r>
              <a:rPr lang="cs-CZ" sz="2000" dirty="0">
                <a:solidFill>
                  <a:schemeClr val="accent5"/>
                </a:solidFill>
                <a:latin typeface="+mj-lt"/>
              </a:rPr>
              <a:t>/</a:t>
            </a:r>
            <a:r>
              <a:rPr lang="cs-CZ" sz="2000" b="1" dirty="0">
                <a:solidFill>
                  <a:schemeClr val="accent5"/>
                </a:solidFill>
                <a:latin typeface="+mj-lt"/>
              </a:rPr>
              <a:t>  2. vrstva</a:t>
            </a:r>
          </a:p>
          <a:p>
            <a:pPr>
              <a:lnSpc>
                <a:spcPct val="100000"/>
              </a:lnSpc>
            </a:pPr>
            <a:r>
              <a:rPr lang="cs-CZ" sz="2000" b="1" dirty="0">
                <a:solidFill>
                  <a:schemeClr val="accent5"/>
                </a:solidFill>
                <a:latin typeface="+mj-lt"/>
              </a:rPr>
              <a:t>sdílení UTXO  </a:t>
            </a:r>
            <a:r>
              <a:rPr lang="cs-CZ" sz="2000" dirty="0">
                <a:solidFill>
                  <a:schemeClr val="accent5"/>
                </a:solidFill>
                <a:latin typeface="+mj-lt"/>
              </a:rPr>
              <a:t>/</a:t>
            </a:r>
            <a:r>
              <a:rPr lang="cs-CZ" sz="2000" b="1" dirty="0">
                <a:solidFill>
                  <a:schemeClr val="accent5"/>
                </a:solidFill>
                <a:latin typeface="+mj-lt"/>
              </a:rPr>
              <a:t>  virtualizace</a:t>
            </a:r>
          </a:p>
          <a:p>
            <a:pPr>
              <a:lnSpc>
                <a:spcPct val="100000"/>
              </a:lnSpc>
            </a:pPr>
            <a:r>
              <a:rPr lang="cs-CZ" sz="2000" b="1" dirty="0">
                <a:solidFill>
                  <a:schemeClr val="accent5"/>
                </a:solidFill>
                <a:latin typeface="+mj-lt"/>
              </a:rPr>
              <a:t>self-custody  </a:t>
            </a:r>
            <a:r>
              <a:rPr lang="cs-CZ" sz="2000" dirty="0">
                <a:solidFill>
                  <a:schemeClr val="accent5"/>
                </a:solidFill>
                <a:latin typeface="+mj-lt"/>
              </a:rPr>
              <a:t>/</a:t>
            </a:r>
            <a:r>
              <a:rPr lang="cs-CZ" sz="2000" b="1" dirty="0">
                <a:solidFill>
                  <a:schemeClr val="accent5"/>
                </a:solidFill>
                <a:latin typeface="+mj-lt"/>
              </a:rPr>
              <a:t>  permissionless exit</a:t>
            </a:r>
            <a:endParaRPr lang="cs-CZ" sz="2400" b="1" dirty="0">
              <a:solidFill>
                <a:srgbClr val="CC9B00"/>
              </a:solidFill>
              <a:latin typeface="+mj-lt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8104FC1-ED07-18F0-2C56-4ED497779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798" y="221503"/>
            <a:ext cx="2768471" cy="7176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DA9B1E-792E-3414-A2A3-8C7B28BB4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1276" y="170673"/>
            <a:ext cx="1962926" cy="1962926"/>
          </a:xfrm>
          <a:prstGeom prst="rect">
            <a:avLst/>
          </a:prstGeom>
        </p:spPr>
      </p:pic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09A937A2-276D-8BEC-BF4A-FFEE6BB5BA11}"/>
              </a:ext>
            </a:extLst>
          </p:cNvPr>
          <p:cNvSpPr/>
          <p:nvPr/>
        </p:nvSpPr>
        <p:spPr>
          <a:xfrm>
            <a:off x="6122737" y="309310"/>
            <a:ext cx="651071" cy="363716"/>
          </a:xfrm>
          <a:prstGeom prst="wedgeRoundRectCallout">
            <a:avLst>
              <a:gd name="adj1" fmla="val 70055"/>
              <a:gd name="adj2" fmla="val 45496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rgbClr val="456A1C"/>
                </a:solidFill>
              </a:rPr>
              <a:t>slajdy</a:t>
            </a:r>
            <a:endParaRPr lang="en-US" sz="1400" dirty="0">
              <a:solidFill>
                <a:srgbClr val="456A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8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ECC69-2FF8-A8B5-5B5C-612F24751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43431B31-90A4-A9CC-CD89-D086CE3AF7D6}"/>
              </a:ext>
            </a:extLst>
          </p:cNvPr>
          <p:cNvSpPr/>
          <p:nvPr/>
        </p:nvSpPr>
        <p:spPr>
          <a:xfrm rot="16200000">
            <a:off x="3609850" y="5037980"/>
            <a:ext cx="296156" cy="256140"/>
          </a:xfrm>
          <a:prstGeom prst="triangle">
            <a:avLst/>
          </a:prstGeom>
          <a:solidFill>
            <a:srgbClr val="ECF7FE"/>
          </a:solidFill>
          <a:ln w="254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ln>
                <a:solidFill>
                  <a:srgbClr val="CC9B00"/>
                </a:solidFill>
              </a:ln>
              <a:solidFill>
                <a:srgbClr val="456A1C"/>
              </a:solidFill>
              <a:latin typeface="+mj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7636CE-94EC-9F0B-4605-D2BF733ACF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704" y="577293"/>
            <a:ext cx="8971233" cy="23333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/>
              <a:t>konektor</a:t>
            </a:r>
          </a:p>
          <a:p>
            <a:pPr lvl="1"/>
            <a:r>
              <a:rPr lang="cs-CZ" dirty="0"/>
              <a:t>dust </a:t>
            </a:r>
            <a:r>
              <a:rPr lang="cs-CZ" b="1" dirty="0"/>
              <a:t>tx</a:t>
            </a:r>
            <a:r>
              <a:rPr lang="cs-CZ" dirty="0"/>
              <a:t> z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on-chain</a:t>
            </a:r>
            <a:r>
              <a:rPr lang="cs-CZ" dirty="0"/>
              <a:t> kořenu </a:t>
            </a:r>
            <a:r>
              <a:rPr lang="cs-CZ" b="1" dirty="0"/>
              <a:t>nově</a:t>
            </a:r>
            <a:r>
              <a:rPr lang="cs-CZ" dirty="0"/>
              <a:t> vytvářeného tx stromu</a:t>
            </a:r>
          </a:p>
          <a:p>
            <a:pPr marL="0" indent="0">
              <a:buNone/>
            </a:pPr>
            <a:r>
              <a:rPr lang="cs-CZ" dirty="0"/>
              <a:t>forfeit tx</a:t>
            </a:r>
          </a:p>
          <a:p>
            <a:pPr lvl="1"/>
            <a:r>
              <a:rPr lang="cs-CZ" dirty="0"/>
              <a:t>druhý vstup</a:t>
            </a:r>
            <a:r>
              <a:rPr lang="en-US" dirty="0"/>
              <a:t> = </a:t>
            </a:r>
            <a:r>
              <a:rPr lang="cs-CZ" b="1" dirty="0"/>
              <a:t>výstup</a:t>
            </a:r>
            <a:r>
              <a:rPr lang="cs-CZ" dirty="0"/>
              <a:t> konektoru </a:t>
            </a:r>
            <a:r>
              <a:rPr lang="cs-CZ" b="1" dirty="0"/>
              <a:t>nového </a:t>
            </a:r>
            <a:r>
              <a:rPr lang="cs-CZ" dirty="0"/>
              <a:t>stromu</a:t>
            </a:r>
          </a:p>
          <a:p>
            <a:pPr lvl="1"/>
            <a:r>
              <a:rPr lang="cs-CZ" dirty="0"/>
              <a:t>uživatel může bez obav podepsat</a:t>
            </a:r>
          </a:p>
          <a:p>
            <a:pPr lvl="2"/>
            <a:r>
              <a:rPr lang="cs-CZ" dirty="0"/>
              <a:t>tx je platná až </a:t>
            </a:r>
            <a:r>
              <a:rPr lang="cs-CZ" b="1" dirty="0"/>
              <a:t>po podpisu</a:t>
            </a:r>
            <a:r>
              <a:rPr lang="cs-CZ" dirty="0"/>
              <a:t> a zveřejnění nového kořenu</a:t>
            </a:r>
          </a:p>
          <a:p>
            <a:pPr lvl="2"/>
            <a:r>
              <a:rPr lang="cs-CZ" dirty="0"/>
              <a:t>do té doby může provést unilateral permission-less exit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6B3B26-2569-A2B2-4902-8DE326343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Atomicita</a:t>
            </a:r>
            <a:r>
              <a:rPr lang="en-US" dirty="0"/>
              <a:t> </a:t>
            </a:r>
            <a:r>
              <a:rPr lang="en-US" dirty="0" err="1"/>
              <a:t>refreshe</a:t>
            </a:r>
            <a:r>
              <a:rPr lang="cs-CZ" dirty="0"/>
              <a:t> - konektor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4104A-910A-CA32-6BF0-4A77CA391B7D}"/>
              </a:ext>
            </a:extLst>
          </p:cNvPr>
          <p:cNvSpPr txBox="1"/>
          <p:nvPr/>
        </p:nvSpPr>
        <p:spPr>
          <a:xfrm>
            <a:off x="5224811" y="3797597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300" dirty="0"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1774D5-749E-E767-0817-9C13A416280C}"/>
              </a:ext>
            </a:extLst>
          </p:cNvPr>
          <p:cNvCxnSpPr>
            <a:cxnSpLocks/>
          </p:cNvCxnSpPr>
          <p:nvPr/>
        </p:nvCxnSpPr>
        <p:spPr>
          <a:xfrm>
            <a:off x="5224811" y="4050781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08A3FDB-BBF7-B7D8-C127-9BA311C735B9}"/>
              </a:ext>
            </a:extLst>
          </p:cNvPr>
          <p:cNvSpPr txBox="1"/>
          <p:nvPr/>
        </p:nvSpPr>
        <p:spPr>
          <a:xfrm>
            <a:off x="6673968" y="4546108"/>
            <a:ext cx="934040" cy="569387"/>
          </a:xfrm>
          <a:prstGeom prst="rect">
            <a:avLst/>
          </a:prstGeom>
          <a:solidFill>
            <a:srgbClr val="ECF7FE"/>
          </a:solidFill>
          <a:ln w="25400"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pPr>
              <a:spcBef>
                <a:spcPts val="600"/>
              </a:spcBef>
            </a:pPr>
            <a:r>
              <a:rPr lang="cs-CZ" sz="1100" dirty="0"/>
              <a:t>🔒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9ACAF4-4DD5-F196-438D-6ACEDA0EC6D9}"/>
              </a:ext>
            </a:extLst>
          </p:cNvPr>
          <p:cNvCxnSpPr>
            <a:cxnSpLocks/>
          </p:cNvCxnSpPr>
          <p:nvPr/>
        </p:nvCxnSpPr>
        <p:spPr>
          <a:xfrm>
            <a:off x="6673968" y="4800917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BF82A8-E102-DE13-A9D5-F7EAE63BD270}"/>
              </a:ext>
            </a:extLst>
          </p:cNvPr>
          <p:cNvCxnSpPr>
            <a:cxnSpLocks/>
          </p:cNvCxnSpPr>
          <p:nvPr/>
        </p:nvCxnSpPr>
        <p:spPr>
          <a:xfrm>
            <a:off x="6038065" y="4143847"/>
            <a:ext cx="635903" cy="549022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BF0BCD-13D8-F98E-8CCB-EA4C2EEB7831}"/>
              </a:ext>
            </a:extLst>
          </p:cNvPr>
          <p:cNvSpPr txBox="1"/>
          <p:nvPr/>
        </p:nvSpPr>
        <p:spPr>
          <a:xfrm>
            <a:off x="2198527" y="3853445"/>
            <a:ext cx="934040" cy="8309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ABCD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b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</a:p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 </a:t>
            </a:r>
            <a:endParaRPr lang="cs-CZ" sz="13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CDD8B5-76A1-4809-2190-1945EE8DE857}"/>
              </a:ext>
            </a:extLst>
          </p:cNvPr>
          <p:cNvCxnSpPr>
            <a:cxnSpLocks/>
          </p:cNvCxnSpPr>
          <p:nvPr/>
        </p:nvCxnSpPr>
        <p:spPr>
          <a:xfrm>
            <a:off x="2198527" y="406087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884EB8-D1F1-F107-8211-22538BDB5287}"/>
              </a:ext>
            </a:extLst>
          </p:cNvPr>
          <p:cNvCxnSpPr>
            <a:cxnSpLocks/>
            <a:stCxn id="11" idx="3"/>
            <a:endCxn id="23" idx="0"/>
          </p:cNvCxnSpPr>
          <p:nvPr/>
        </p:nvCxnSpPr>
        <p:spPr>
          <a:xfrm flipV="1">
            <a:off x="3132567" y="4153941"/>
            <a:ext cx="734514" cy="11500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3AC5BD-8B27-8933-A60B-119212D09614}"/>
              </a:ext>
            </a:extLst>
          </p:cNvPr>
          <p:cNvCxnSpPr>
            <a:cxnSpLocks/>
          </p:cNvCxnSpPr>
          <p:nvPr/>
        </p:nvCxnSpPr>
        <p:spPr>
          <a:xfrm>
            <a:off x="3346296" y="3429000"/>
            <a:ext cx="0" cy="302260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458DDC2-61B5-85B3-61CC-765C8E55D398}"/>
              </a:ext>
            </a:extLst>
          </p:cNvPr>
          <p:cNvSpPr txBox="1"/>
          <p:nvPr/>
        </p:nvSpPr>
        <p:spPr>
          <a:xfrm>
            <a:off x="2278979" y="3384944"/>
            <a:ext cx="915635" cy="29238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on-chain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C80F1F-E517-BB0D-979D-195A5B895C8A}"/>
              </a:ext>
            </a:extLst>
          </p:cNvPr>
          <p:cNvSpPr txBox="1"/>
          <p:nvPr/>
        </p:nvSpPr>
        <p:spPr>
          <a:xfrm>
            <a:off x="3510460" y="3378754"/>
            <a:ext cx="1007007" cy="29238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off-chain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8223C98E-8BB0-36FF-BAE5-B9842119E8FE}"/>
              </a:ext>
            </a:extLst>
          </p:cNvPr>
          <p:cNvSpPr/>
          <p:nvPr/>
        </p:nvSpPr>
        <p:spPr>
          <a:xfrm rot="16200000">
            <a:off x="3789088" y="3912541"/>
            <a:ext cx="638785" cy="482800"/>
          </a:xfrm>
          <a:prstGeom prst="triangle">
            <a:avLst/>
          </a:prstGeom>
          <a:solidFill>
            <a:srgbClr val="ECF7FE"/>
          </a:solidFill>
          <a:ln w="254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ln>
                <a:solidFill>
                  <a:srgbClr val="CC9B00"/>
                </a:solidFill>
              </a:ln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53DE202-0C5D-BA94-B4E0-33A37C4506D0}"/>
              </a:ext>
            </a:extLst>
          </p:cNvPr>
          <p:cNvCxnSpPr>
            <a:cxnSpLocks/>
          </p:cNvCxnSpPr>
          <p:nvPr/>
        </p:nvCxnSpPr>
        <p:spPr>
          <a:xfrm>
            <a:off x="2198527" y="4473334"/>
            <a:ext cx="934040" cy="0"/>
          </a:xfrm>
          <a:prstGeom prst="line">
            <a:avLst/>
          </a:prstGeom>
          <a:ln w="22225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7808489-FC9B-76C9-1242-9B85D3668626}"/>
              </a:ext>
            </a:extLst>
          </p:cNvPr>
          <p:cNvSpPr txBox="1"/>
          <p:nvPr/>
        </p:nvSpPr>
        <p:spPr>
          <a:xfrm>
            <a:off x="2198527" y="5125435"/>
            <a:ext cx="934040" cy="8309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A..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b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</a:p>
          <a:p>
            <a:r>
              <a:rPr lang="cs-CZ" sz="11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connector</a:t>
            </a:r>
            <a:endParaRPr lang="cs-CZ" sz="13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92A4100-191B-CD8D-8E18-BDE684EAAEE9}"/>
              </a:ext>
            </a:extLst>
          </p:cNvPr>
          <p:cNvCxnSpPr>
            <a:cxnSpLocks/>
          </p:cNvCxnSpPr>
          <p:nvPr/>
        </p:nvCxnSpPr>
        <p:spPr>
          <a:xfrm>
            <a:off x="2198527" y="533286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DD59718-2640-9DC3-DB63-CE0AC7ED2C60}"/>
              </a:ext>
            </a:extLst>
          </p:cNvPr>
          <p:cNvCxnSpPr>
            <a:cxnSpLocks/>
          </p:cNvCxnSpPr>
          <p:nvPr/>
        </p:nvCxnSpPr>
        <p:spPr>
          <a:xfrm>
            <a:off x="2198527" y="5745324"/>
            <a:ext cx="934040" cy="0"/>
          </a:xfrm>
          <a:prstGeom prst="line">
            <a:avLst/>
          </a:prstGeom>
          <a:ln w="22225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2E299BCE-F213-CAEB-226A-1B5D8F67D55D}"/>
              </a:ext>
            </a:extLst>
          </p:cNvPr>
          <p:cNvSpPr/>
          <p:nvPr/>
        </p:nvSpPr>
        <p:spPr>
          <a:xfrm rot="16200000">
            <a:off x="3791902" y="5804579"/>
            <a:ext cx="638785" cy="482800"/>
          </a:xfrm>
          <a:prstGeom prst="triangle">
            <a:avLst/>
          </a:prstGeom>
          <a:solidFill>
            <a:srgbClr val="ECF7FE"/>
          </a:solidFill>
          <a:ln w="254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ln>
                <a:solidFill>
                  <a:srgbClr val="CC9B00"/>
                </a:solidFill>
              </a:ln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EE5B6EF-9E32-7D11-B9E8-740F8009ABFC}"/>
              </a:ext>
            </a:extLst>
          </p:cNvPr>
          <p:cNvCxnSpPr>
            <a:cxnSpLocks/>
            <a:stCxn id="33" idx="3"/>
            <a:endCxn id="36" idx="0"/>
          </p:cNvCxnSpPr>
          <p:nvPr/>
        </p:nvCxnSpPr>
        <p:spPr>
          <a:xfrm>
            <a:off x="3132567" y="5540934"/>
            <a:ext cx="737328" cy="505045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0DBB71C-AFB3-25B1-78AE-EA2FFB5A2983}"/>
              </a:ext>
            </a:extLst>
          </p:cNvPr>
          <p:cNvCxnSpPr>
            <a:cxnSpLocks/>
          </p:cNvCxnSpPr>
          <p:nvPr/>
        </p:nvCxnSpPr>
        <p:spPr>
          <a:xfrm flipV="1">
            <a:off x="3839411" y="4670889"/>
            <a:ext cx="2834557" cy="441195"/>
          </a:xfrm>
          <a:prstGeom prst="straightConnector1">
            <a:avLst/>
          </a:prstGeom>
          <a:ln w="22225">
            <a:solidFill>
              <a:srgbClr val="00B050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ular Callout 5">
            <a:extLst>
              <a:ext uri="{FF2B5EF4-FFF2-40B4-BE49-F238E27FC236}">
                <a16:creationId xmlns:a16="http://schemas.microsoft.com/office/drawing/2014/main" id="{F8A28C65-D6F2-64E5-1316-541F6F4EE8AB}"/>
              </a:ext>
            </a:extLst>
          </p:cNvPr>
          <p:cNvSpPr/>
          <p:nvPr/>
        </p:nvSpPr>
        <p:spPr>
          <a:xfrm>
            <a:off x="809953" y="3649004"/>
            <a:ext cx="979664" cy="451144"/>
          </a:xfrm>
          <a:prstGeom prst="wedgeRoundRectCallout">
            <a:avLst>
              <a:gd name="adj1" fmla="val 85258"/>
              <a:gd name="adj2" fmla="val 7255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expirující kolo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48" name="Rounded Rectangular Callout 5">
            <a:extLst>
              <a:ext uri="{FF2B5EF4-FFF2-40B4-BE49-F238E27FC236}">
                <a16:creationId xmlns:a16="http://schemas.microsoft.com/office/drawing/2014/main" id="{AFFB46CA-9FA9-EE4B-4479-91C998785B5A}"/>
              </a:ext>
            </a:extLst>
          </p:cNvPr>
          <p:cNvSpPr/>
          <p:nvPr/>
        </p:nvSpPr>
        <p:spPr>
          <a:xfrm>
            <a:off x="812767" y="5174733"/>
            <a:ext cx="979665" cy="732400"/>
          </a:xfrm>
          <a:prstGeom prst="wedgeRoundRectCallout">
            <a:avLst>
              <a:gd name="adj1" fmla="val 82869"/>
              <a:gd name="adj2" fmla="val -636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nově vytvářené kolo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49" name="Rounded Rectangular Callout 5">
            <a:extLst>
              <a:ext uri="{FF2B5EF4-FFF2-40B4-BE49-F238E27FC236}">
                <a16:creationId xmlns:a16="http://schemas.microsoft.com/office/drawing/2014/main" id="{B5E47CC0-9D3C-966B-E192-AF3BDFD18607}"/>
              </a:ext>
            </a:extLst>
          </p:cNvPr>
          <p:cNvSpPr/>
          <p:nvPr/>
        </p:nvSpPr>
        <p:spPr>
          <a:xfrm>
            <a:off x="6475661" y="3760491"/>
            <a:ext cx="665327" cy="334113"/>
          </a:xfrm>
          <a:prstGeom prst="wedgeRoundRectCallout">
            <a:avLst>
              <a:gd name="adj1" fmla="val -65429"/>
              <a:gd name="adj2" fmla="val 40850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exit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50" name="Rounded Rectangular Callout 5">
            <a:extLst>
              <a:ext uri="{FF2B5EF4-FFF2-40B4-BE49-F238E27FC236}">
                <a16:creationId xmlns:a16="http://schemas.microsoft.com/office/drawing/2014/main" id="{60081E33-F8CB-DABF-E5FB-9DE8D50E4EEB}"/>
              </a:ext>
            </a:extLst>
          </p:cNvPr>
          <p:cNvSpPr/>
          <p:nvPr/>
        </p:nvSpPr>
        <p:spPr>
          <a:xfrm>
            <a:off x="5705401" y="5349570"/>
            <a:ext cx="665327" cy="334113"/>
          </a:xfrm>
          <a:prstGeom prst="wedgeRoundRectCallout">
            <a:avLst>
              <a:gd name="adj1" fmla="val 83481"/>
              <a:gd name="adj2" fmla="val -15149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forfeit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4594049-CBC1-00C6-9A94-E7259CBFF851}"/>
              </a:ext>
            </a:extLst>
          </p:cNvPr>
          <p:cNvSpPr txBox="1"/>
          <p:nvPr/>
        </p:nvSpPr>
        <p:spPr>
          <a:xfrm flipH="1">
            <a:off x="4214100" y="3988855"/>
            <a:ext cx="94517" cy="11129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69D6013-1BDF-9448-03CC-C8B19466B351}"/>
              </a:ext>
            </a:extLst>
          </p:cNvPr>
          <p:cNvCxnSpPr>
            <a:cxnSpLocks/>
          </p:cNvCxnSpPr>
          <p:nvPr/>
        </p:nvCxnSpPr>
        <p:spPr>
          <a:xfrm flipV="1">
            <a:off x="4276890" y="3927547"/>
            <a:ext cx="947921" cy="123386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B4920402-94FA-C09C-9AEE-3A43DB2A548A}"/>
              </a:ext>
            </a:extLst>
          </p:cNvPr>
          <p:cNvSpPr txBox="1"/>
          <p:nvPr/>
        </p:nvSpPr>
        <p:spPr>
          <a:xfrm>
            <a:off x="5224811" y="4873661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0</a:t>
            </a:r>
            <a:endParaRPr lang="cs-CZ" sz="1300" dirty="0">
              <a:solidFill>
                <a:srgbClr val="00B05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72" name="Rounded Rectangular Callout 5">
            <a:extLst>
              <a:ext uri="{FF2B5EF4-FFF2-40B4-BE49-F238E27FC236}">
                <a16:creationId xmlns:a16="http://schemas.microsoft.com/office/drawing/2014/main" id="{3B8BC374-ADDD-96C3-379E-970C5C8655F1}"/>
              </a:ext>
            </a:extLst>
          </p:cNvPr>
          <p:cNvSpPr/>
          <p:nvPr/>
        </p:nvSpPr>
        <p:spPr>
          <a:xfrm>
            <a:off x="7926228" y="5349570"/>
            <a:ext cx="815638" cy="334113"/>
          </a:xfrm>
          <a:prstGeom prst="wedgeRoundRectCallout">
            <a:avLst>
              <a:gd name="adj1" fmla="val -104471"/>
              <a:gd name="adj2" fmla="val -16123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bez </a:t>
            </a:r>
            <a:r>
              <a:rPr lang="cs-CZ" sz="14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</a:t>
            </a:r>
            <a:r>
              <a:rPr lang="cs-CZ" sz="1400" dirty="0">
                <a:solidFill>
                  <a:srgbClr val="456A1C"/>
                </a:solidFill>
              </a:rPr>
              <a:t> </a:t>
            </a:r>
            <a:endParaRPr lang="en-US" sz="1400" dirty="0">
              <a:solidFill>
                <a:srgbClr val="456A1C"/>
              </a:solidFill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738CE57-AB3A-03A7-78D4-D3D69A8C35EF}"/>
              </a:ext>
            </a:extLst>
          </p:cNvPr>
          <p:cNvCxnSpPr>
            <a:cxnSpLocks/>
          </p:cNvCxnSpPr>
          <p:nvPr/>
        </p:nvCxnSpPr>
        <p:spPr>
          <a:xfrm flipH="1">
            <a:off x="1256632" y="4921787"/>
            <a:ext cx="199145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345DA48-D86E-41AC-8FF7-56B9C4329ED2}"/>
              </a:ext>
            </a:extLst>
          </p:cNvPr>
          <p:cNvCxnSpPr>
            <a:cxnSpLocks/>
            <a:endCxn id="26" idx="0"/>
          </p:cNvCxnSpPr>
          <p:nvPr/>
        </p:nvCxnSpPr>
        <p:spPr>
          <a:xfrm flipV="1">
            <a:off x="3132567" y="5166050"/>
            <a:ext cx="497291" cy="683071"/>
          </a:xfrm>
          <a:prstGeom prst="straightConnector1">
            <a:avLst/>
          </a:prstGeom>
          <a:ln w="22225">
            <a:solidFill>
              <a:srgbClr val="00B050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E6C6074-C559-B619-41D0-59FD7FACB063}"/>
              </a:ext>
            </a:extLst>
          </p:cNvPr>
          <p:cNvCxnSpPr>
            <a:cxnSpLocks/>
          </p:cNvCxnSpPr>
          <p:nvPr/>
        </p:nvCxnSpPr>
        <p:spPr>
          <a:xfrm>
            <a:off x="3842003" y="5206152"/>
            <a:ext cx="281700" cy="32899"/>
          </a:xfrm>
          <a:prstGeom prst="straightConnector1">
            <a:avLst/>
          </a:prstGeom>
          <a:ln w="22225">
            <a:solidFill>
              <a:srgbClr val="00B050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512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C7DB6-A88D-3B3B-81F8-E69A0D2A4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280D2E-4C52-8BC0-3B58-92FAA44F429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refresh VTXO</a:t>
            </a:r>
          </a:p>
          <a:p>
            <a:pPr lvl="1"/>
            <a:r>
              <a:rPr lang="cs-CZ" dirty="0"/>
              <a:t>nový strom / nová on-chain tx / nové VTXO</a:t>
            </a:r>
            <a:endParaRPr lang="en-US" dirty="0"/>
          </a:p>
          <a:p>
            <a:pPr lvl="1"/>
            <a:r>
              <a:rPr lang="cs-CZ" dirty="0"/>
              <a:t>starý strom / forfeit tx</a:t>
            </a:r>
          </a:p>
          <a:p>
            <a:pPr lvl="2"/>
            <a:r>
              <a:rPr lang="cs-CZ" dirty="0"/>
              <a:t>on-chain tx kořenu stále </a:t>
            </a:r>
            <a:r>
              <a:rPr lang="cs-CZ" b="1" dirty="0"/>
              <a:t>žije</a:t>
            </a:r>
            <a:r>
              <a:rPr lang="en-US" dirty="0"/>
              <a:t>!</a:t>
            </a:r>
            <a:endParaRPr lang="cs-CZ" dirty="0"/>
          </a:p>
          <a:p>
            <a:pPr lvl="1"/>
            <a:r>
              <a:rPr lang="cs-CZ" dirty="0"/>
              <a:t>výměna za nové VTXO proběhla pouze off-chain</a:t>
            </a:r>
          </a:p>
          <a:p>
            <a:pPr lvl="2"/>
            <a:r>
              <a:rPr lang="cs-CZ" b="1" dirty="0"/>
              <a:t>₿</a:t>
            </a:r>
            <a:r>
              <a:rPr lang="cs-CZ" dirty="0"/>
              <a:t> je až do expirace </a:t>
            </a:r>
            <a:r>
              <a:rPr lang="en-US" b="1" dirty="0" err="1"/>
              <a:t>uzam</a:t>
            </a:r>
            <a:r>
              <a:rPr lang="cs-CZ" b="1" dirty="0"/>
              <a:t>čený</a:t>
            </a:r>
            <a:r>
              <a:rPr lang="en-US" b="1" dirty="0"/>
              <a:t>!</a:t>
            </a:r>
            <a:endParaRPr lang="cs-CZ" b="1" dirty="0"/>
          </a:p>
          <a:p>
            <a:pPr lvl="2"/>
            <a:r>
              <a:rPr lang="cs-CZ" dirty="0"/>
              <a:t>ASP: nutnost další likvidity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(nad objem všech platných VTXO)</a:t>
            </a:r>
          </a:p>
          <a:p>
            <a:pPr marL="0" indent="0">
              <a:buNone/>
            </a:pPr>
            <a:r>
              <a:rPr lang="cs-CZ" dirty="0"/>
              <a:t>likvidita</a:t>
            </a:r>
            <a:r>
              <a:rPr lang="en-US" dirty="0"/>
              <a:t> ASP</a:t>
            </a:r>
            <a:endParaRPr lang="cs-CZ" dirty="0"/>
          </a:p>
          <a:p>
            <a:pPr lvl="1"/>
            <a:r>
              <a:rPr lang="cs-CZ" dirty="0"/>
              <a:t>nezáleží na počtu ani velikosti VTXO transakcí</a:t>
            </a:r>
          </a:p>
          <a:p>
            <a:pPr lvl="1"/>
            <a:r>
              <a:rPr lang="cs-CZ" dirty="0"/>
              <a:t>záleží na </a:t>
            </a:r>
            <a:r>
              <a:rPr lang="cs-CZ" b="1" dirty="0"/>
              <a:t>objemu</a:t>
            </a:r>
            <a:r>
              <a:rPr lang="cs-CZ" dirty="0"/>
              <a:t> a </a:t>
            </a:r>
            <a:r>
              <a:rPr lang="cs-CZ" b="1" dirty="0"/>
              <a:t>době</a:t>
            </a:r>
            <a:r>
              <a:rPr lang="cs-CZ" dirty="0"/>
              <a:t> refreshů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(a on-chain/LN plateb)</a:t>
            </a:r>
          </a:p>
          <a:p>
            <a:pPr lvl="2"/>
            <a:r>
              <a:rPr lang="cs-CZ" dirty="0"/>
              <a:t>čerstvější VTXO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⇒</a:t>
            </a:r>
            <a:r>
              <a:rPr lang="cs-CZ" dirty="0"/>
              <a:t> delší nutnost přídavné likvidity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⇒</a:t>
            </a:r>
            <a:r>
              <a:rPr lang="cs-CZ" dirty="0"/>
              <a:t> větší celková náročnost na likviditu</a:t>
            </a:r>
          </a:p>
          <a:p>
            <a:pPr marL="0" indent="0">
              <a:buNone/>
            </a:pPr>
            <a:r>
              <a:rPr lang="cs-CZ" dirty="0"/>
              <a:t>fees</a:t>
            </a:r>
          </a:p>
          <a:p>
            <a:pPr lvl="1"/>
            <a:r>
              <a:rPr lang="cs-CZ" dirty="0"/>
              <a:t>nutné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dlouhodobě</a:t>
            </a:r>
            <a:r>
              <a:rPr lang="cs-CZ" dirty="0"/>
              <a:t> pokrýt likviditu</a:t>
            </a:r>
          </a:p>
          <a:p>
            <a:pPr lvl="1"/>
            <a:r>
              <a:rPr lang="cs-CZ" dirty="0"/>
              <a:t>sdílené tx fee</a:t>
            </a:r>
          </a:p>
          <a:p>
            <a:pPr lvl="1"/>
            <a:r>
              <a:rPr lang="cs-CZ" dirty="0"/>
              <a:t>provoz</a:t>
            </a:r>
            <a:r>
              <a:rPr lang="en-US" dirty="0"/>
              <a:t>n</a:t>
            </a:r>
            <a:r>
              <a:rPr lang="cs-CZ" dirty="0"/>
              <a:t>í</a:t>
            </a:r>
            <a:r>
              <a:rPr lang="en-US" dirty="0"/>
              <a:t> n</a:t>
            </a:r>
            <a:r>
              <a:rPr lang="cs-CZ" dirty="0"/>
              <a:t>á</a:t>
            </a:r>
            <a:r>
              <a:rPr lang="en-US" dirty="0" err="1"/>
              <a:t>klady</a:t>
            </a:r>
            <a:r>
              <a:rPr lang="cs-CZ" dirty="0"/>
              <a:t>, vývoj, ...</a:t>
            </a:r>
          </a:p>
          <a:p>
            <a:pPr lvl="1"/>
            <a:r>
              <a:rPr lang="cs-CZ" dirty="0"/>
              <a:t>vlastní poplatková struktura</a:t>
            </a:r>
            <a:r>
              <a:rPr lang="en-US" dirty="0"/>
              <a:t> - </a:t>
            </a:r>
            <a:r>
              <a:rPr lang="en-US" dirty="0" err="1"/>
              <a:t>incentivizace</a:t>
            </a:r>
            <a:r>
              <a:rPr lang="en-US" dirty="0"/>
              <a:t> u</a:t>
            </a:r>
            <a:r>
              <a:rPr lang="cs-CZ" dirty="0"/>
              <a:t>ž</a:t>
            </a:r>
            <a:r>
              <a:rPr lang="en-US" dirty="0" err="1"/>
              <a:t>ivatel</a:t>
            </a:r>
            <a:r>
              <a:rPr lang="cs-CZ" dirty="0"/>
              <a:t>ů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BF946C-CDCB-49D5-C71F-D44F9200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Likvidita a poplatky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AD956B-2416-3CC1-18F5-A2B8EDD1E078}"/>
              </a:ext>
            </a:extLst>
          </p:cNvPr>
          <p:cNvSpPr txBox="1"/>
          <p:nvPr/>
        </p:nvSpPr>
        <p:spPr>
          <a:xfrm>
            <a:off x="2091760" y="5848541"/>
            <a:ext cx="6691312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cost = amount * (</a:t>
            </a:r>
            <a:r>
              <a:rPr lang="en-US" sz="1300" dirty="0" err="1">
                <a:latin typeface="Consolas" panose="020B0609020204030204" pitchFamily="49" charset="0"/>
                <a:cs typeface="Courier New" pitchFamily="49" charset="0"/>
              </a:rPr>
              <a:t>expiry_delta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/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365 days) * opportunity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+ txfee / users</a:t>
            </a:r>
            <a:endParaRPr lang="en-US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100000 sats * (5 days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/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365 days) * 5%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+ 2000 sats / 100</a:t>
            </a:r>
            <a:endParaRPr lang="en-US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= </a:t>
            </a:r>
            <a:r>
              <a:rPr lang="en-US" sz="1300" b="1" dirty="0">
                <a:latin typeface="Consolas" panose="020B0609020204030204" pitchFamily="49" charset="0"/>
                <a:cs typeface="Courier New" pitchFamily="49" charset="0"/>
              </a:rPr>
              <a:t>68</a:t>
            </a:r>
            <a:r>
              <a:rPr lang="cs-CZ" sz="1300" b="1" dirty="0">
                <a:latin typeface="Consolas" panose="020B0609020204030204" pitchFamily="49" charset="0"/>
                <a:cs typeface="Courier New" pitchFamily="49" charset="0"/>
              </a:rPr>
              <a:t> + 20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 sats (=</a:t>
            </a:r>
            <a:r>
              <a:rPr lang="en-US" sz="1300" b="1" dirty="0">
                <a:latin typeface="Consolas" panose="020B0609020204030204" pitchFamily="49" charset="0"/>
                <a:cs typeface="Courier New" pitchFamily="49" charset="0"/>
              </a:rPr>
              <a:t>0.0</a:t>
            </a:r>
            <a:r>
              <a:rPr lang="cs-CZ" sz="1300" b="1" dirty="0">
                <a:latin typeface="Consolas" panose="020B0609020204030204" pitchFamily="49" charset="0"/>
                <a:cs typeface="Courier New" pitchFamily="49" charset="0"/>
              </a:rPr>
              <a:t>8</a:t>
            </a:r>
            <a:r>
              <a:rPr lang="en-US" sz="1300" b="1" dirty="0">
                <a:latin typeface="Consolas" panose="020B0609020204030204" pitchFamily="49" charset="0"/>
                <a:cs typeface="Courier New" pitchFamily="49" charset="0"/>
              </a:rPr>
              <a:t>8%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)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2664D7-BC7B-1CA4-94A3-6E6667D13592}"/>
              </a:ext>
            </a:extLst>
          </p:cNvPr>
          <p:cNvSpPr/>
          <p:nvPr/>
        </p:nvSpPr>
        <p:spPr>
          <a:xfrm>
            <a:off x="6303577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4440F0-8E66-2984-44E8-457FACB2B291}"/>
              </a:ext>
            </a:extLst>
          </p:cNvPr>
          <p:cNvSpPr/>
          <p:nvPr/>
        </p:nvSpPr>
        <p:spPr>
          <a:xfrm>
            <a:off x="6458897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2852BC-D593-04F2-B833-35BFCC5597F2}"/>
              </a:ext>
            </a:extLst>
          </p:cNvPr>
          <p:cNvSpPr/>
          <p:nvPr/>
        </p:nvSpPr>
        <p:spPr>
          <a:xfrm>
            <a:off x="6614217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D075D-5F65-CC37-06C4-746CC28A882F}"/>
              </a:ext>
            </a:extLst>
          </p:cNvPr>
          <p:cNvSpPr/>
          <p:nvPr/>
        </p:nvSpPr>
        <p:spPr>
          <a:xfrm>
            <a:off x="6767947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A3FD86-F806-1827-47EC-C2E49EF34411}"/>
              </a:ext>
            </a:extLst>
          </p:cNvPr>
          <p:cNvSpPr/>
          <p:nvPr/>
        </p:nvSpPr>
        <p:spPr>
          <a:xfrm>
            <a:off x="7237054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9D1FEE-5A66-143D-B37C-F9361C2C01F9}"/>
              </a:ext>
            </a:extLst>
          </p:cNvPr>
          <p:cNvSpPr/>
          <p:nvPr/>
        </p:nvSpPr>
        <p:spPr>
          <a:xfrm>
            <a:off x="7390784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3B3950-0D3E-8A4C-32FC-208364484DE6}"/>
              </a:ext>
            </a:extLst>
          </p:cNvPr>
          <p:cNvSpPr/>
          <p:nvPr/>
        </p:nvSpPr>
        <p:spPr>
          <a:xfrm>
            <a:off x="7544515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A44463-B4BE-3DF6-BC40-A97619786674}"/>
              </a:ext>
            </a:extLst>
          </p:cNvPr>
          <p:cNvSpPr/>
          <p:nvPr/>
        </p:nvSpPr>
        <p:spPr>
          <a:xfrm>
            <a:off x="7699835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907A98-F9E6-C52B-920D-7B5687377DE8}"/>
              </a:ext>
            </a:extLst>
          </p:cNvPr>
          <p:cNvSpPr/>
          <p:nvPr/>
        </p:nvSpPr>
        <p:spPr>
          <a:xfrm>
            <a:off x="7855155" y="815464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D18E5AD-7C48-93B9-DDF2-E9586048CF2C}"/>
              </a:ext>
            </a:extLst>
          </p:cNvPr>
          <p:cNvSpPr/>
          <p:nvPr/>
        </p:nvSpPr>
        <p:spPr>
          <a:xfrm>
            <a:off x="6364555" y="1132272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87DC3D-E3D6-B5B2-436B-DDE43FA5AEA2}"/>
              </a:ext>
            </a:extLst>
          </p:cNvPr>
          <p:cNvCxnSpPr>
            <a:stCxn id="16" idx="0"/>
            <a:endCxn id="6" idx="2"/>
          </p:cNvCxnSpPr>
          <p:nvPr/>
        </p:nvCxnSpPr>
        <p:spPr>
          <a:xfrm flipH="1" flipV="1">
            <a:off x="6507540" y="917787"/>
            <a:ext cx="8511" cy="2144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84C6E400-9CC1-E53F-87E9-DC2991E6FC0C}"/>
              </a:ext>
            </a:extLst>
          </p:cNvPr>
          <p:cNvSpPr/>
          <p:nvPr/>
        </p:nvSpPr>
        <p:spPr>
          <a:xfrm>
            <a:off x="7317758" y="1315812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AC5D3F-846F-217B-0A82-9F5193B0FD53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7454440" y="917787"/>
            <a:ext cx="14814" cy="39802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A3DE55A-5C3D-3721-CA68-18BB605B7D60}"/>
              </a:ext>
            </a:extLst>
          </p:cNvPr>
          <p:cNvCxnSpPr>
            <a:cxnSpLocks/>
          </p:cNvCxnSpPr>
          <p:nvPr/>
        </p:nvCxnSpPr>
        <p:spPr>
          <a:xfrm>
            <a:off x="6511913" y="1089408"/>
            <a:ext cx="2179650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05FF7A-5007-2676-1C51-682199E705E4}"/>
              </a:ext>
            </a:extLst>
          </p:cNvPr>
          <p:cNvCxnSpPr>
            <a:cxnSpLocks/>
          </p:cNvCxnSpPr>
          <p:nvPr/>
        </p:nvCxnSpPr>
        <p:spPr>
          <a:xfrm>
            <a:off x="7469339" y="1194868"/>
            <a:ext cx="1222224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ular Callout 5">
            <a:extLst>
              <a:ext uri="{FF2B5EF4-FFF2-40B4-BE49-F238E27FC236}">
                <a16:creationId xmlns:a16="http://schemas.microsoft.com/office/drawing/2014/main" id="{324D610A-F9D7-1A45-A1F1-507D65A6AD12}"/>
              </a:ext>
            </a:extLst>
          </p:cNvPr>
          <p:cNvSpPr/>
          <p:nvPr/>
        </p:nvSpPr>
        <p:spPr>
          <a:xfrm>
            <a:off x="7952439" y="1601523"/>
            <a:ext cx="912608" cy="497700"/>
          </a:xfrm>
          <a:prstGeom prst="wedgeRoundRectCallout">
            <a:avLst>
              <a:gd name="adj1" fmla="val -50205"/>
              <a:gd name="adj2" fmla="val -112289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extra likvidita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23" name="Rounded Rectangular Callout 5">
            <a:extLst>
              <a:ext uri="{FF2B5EF4-FFF2-40B4-BE49-F238E27FC236}">
                <a16:creationId xmlns:a16="http://schemas.microsoft.com/office/drawing/2014/main" id="{7C5FF5E2-B73C-653A-9B95-70FC6287D522}"/>
              </a:ext>
            </a:extLst>
          </p:cNvPr>
          <p:cNvSpPr/>
          <p:nvPr/>
        </p:nvSpPr>
        <p:spPr>
          <a:xfrm>
            <a:off x="6601347" y="2031441"/>
            <a:ext cx="912608" cy="361712"/>
          </a:xfrm>
          <a:prstGeom prst="wedgeRoundRectCallout">
            <a:avLst>
              <a:gd name="adj1" fmla="val -1150"/>
              <a:gd name="adj2" fmla="val -170200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refresh</a:t>
            </a:r>
            <a:endParaRPr lang="en-US" sz="1400" dirty="0">
              <a:solidFill>
                <a:srgbClr val="456A1C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9EEAA15-68BE-8DB4-4A14-C1948D434C12}"/>
              </a:ext>
            </a:extLst>
          </p:cNvPr>
          <p:cNvCxnSpPr>
            <a:cxnSpLocks/>
          </p:cNvCxnSpPr>
          <p:nvPr/>
        </p:nvCxnSpPr>
        <p:spPr>
          <a:xfrm>
            <a:off x="6572498" y="1452501"/>
            <a:ext cx="918915" cy="204849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BC4D47FD-8B5B-DDE7-B6B9-67CD40BA30BF}"/>
              </a:ext>
            </a:extLst>
          </p:cNvPr>
          <p:cNvCxnSpPr>
            <a:cxnSpLocks/>
          </p:cNvCxnSpPr>
          <p:nvPr/>
        </p:nvCxnSpPr>
        <p:spPr>
          <a:xfrm rot="2280000">
            <a:off x="6882289" y="751036"/>
            <a:ext cx="241648" cy="235037"/>
          </a:xfrm>
          <a:prstGeom prst="curvedConnector3">
            <a:avLst>
              <a:gd name="adj1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308AEDC9-E38B-3F56-1836-3B7280FEB6FC}"/>
              </a:ext>
            </a:extLst>
          </p:cNvPr>
          <p:cNvCxnSpPr>
            <a:cxnSpLocks/>
          </p:cNvCxnSpPr>
          <p:nvPr/>
        </p:nvCxnSpPr>
        <p:spPr>
          <a:xfrm rot="2280000">
            <a:off x="6974388" y="751034"/>
            <a:ext cx="241648" cy="235037"/>
          </a:xfrm>
          <a:prstGeom prst="curvedConnector3">
            <a:avLst>
              <a:gd name="adj1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76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6364FD-5B44-1577-5941-FAB7AB8246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výhody</a:t>
            </a:r>
          </a:p>
          <a:p>
            <a:pPr lvl="1"/>
            <a:r>
              <a:rPr lang="cs-CZ" dirty="0"/>
              <a:t>škálovatelnost, rychlost, cena, </a:t>
            </a:r>
            <a:r>
              <a:rPr lang="cs-CZ" b="1" dirty="0"/>
              <a:t>trust-minimized</a:t>
            </a:r>
            <a:endParaRPr lang="en-US" b="1" dirty="0"/>
          </a:p>
          <a:p>
            <a:pPr lvl="1"/>
            <a:r>
              <a:rPr lang="en-US" dirty="0" err="1"/>
              <a:t>snadn</a:t>
            </a:r>
            <a:r>
              <a:rPr lang="cs-CZ" dirty="0"/>
              <a:t>ý onboarding</a:t>
            </a:r>
          </a:p>
          <a:p>
            <a:pPr lvl="1"/>
            <a:r>
              <a:rPr lang="en-US" dirty="0" err="1"/>
              <a:t>interoperabilita</a:t>
            </a:r>
            <a:endParaRPr lang="en-US" dirty="0"/>
          </a:p>
          <a:p>
            <a:pPr lvl="2"/>
            <a:r>
              <a:rPr lang="cs-CZ" dirty="0"/>
              <a:t>ASP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↭</a:t>
            </a:r>
            <a:r>
              <a:rPr lang="cs-CZ" dirty="0"/>
              <a:t> ASP</a:t>
            </a:r>
            <a:r>
              <a:rPr lang="en-US" dirty="0"/>
              <a:t> </a:t>
            </a:r>
            <a:r>
              <a:rPr lang="cs-CZ" dirty="0"/>
              <a:t>/</a:t>
            </a:r>
            <a:r>
              <a:rPr lang="en-US" dirty="0"/>
              <a:t> LN / </a:t>
            </a:r>
            <a:r>
              <a:rPr lang="en-US" dirty="0" err="1"/>
              <a:t>onchain</a:t>
            </a:r>
            <a:endParaRPr lang="cs-CZ" dirty="0"/>
          </a:p>
          <a:p>
            <a:pPr lvl="2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aproot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ssets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C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ashu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iquid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... přes LN</a:t>
            </a:r>
            <a:endParaRPr lang="cs-CZ" dirty="0"/>
          </a:p>
          <a:p>
            <a:pPr lvl="2"/>
            <a:r>
              <a:rPr lang="cs-CZ" dirty="0"/>
              <a:t>server based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⇒</a:t>
            </a:r>
            <a:r>
              <a:rPr lang="cs-CZ" dirty="0"/>
              <a:t> snazší integrace dalších protokolů</a:t>
            </a:r>
            <a:endParaRPr lang="en-US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nevýhody / výzvy</a:t>
            </a:r>
          </a:p>
          <a:p>
            <a:pPr lvl="1"/>
            <a:r>
              <a:rPr lang="cs-CZ" dirty="0"/>
              <a:t>interaktivita</a:t>
            </a:r>
          </a:p>
          <a:p>
            <a:pPr lvl="2"/>
            <a:r>
              <a:rPr lang="cs-CZ" dirty="0"/>
              <a:t>nutnost mít appku měsíčně online</a:t>
            </a:r>
          </a:p>
          <a:p>
            <a:pPr lvl="2"/>
            <a:r>
              <a:rPr lang="cs-CZ" dirty="0"/>
              <a:t>v budoucnu</a:t>
            </a:r>
            <a:r>
              <a:rPr lang="en-US" dirty="0"/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(?)</a:t>
            </a:r>
            <a:r>
              <a:rPr lang="cs-CZ" dirty="0"/>
              <a:t> redukce pomocí </a:t>
            </a:r>
            <a:r>
              <a:rPr lang="en-US" dirty="0"/>
              <a:t>intents / </a:t>
            </a:r>
            <a:r>
              <a:rPr lang="cs-CZ" dirty="0"/>
              <a:t>covenants</a:t>
            </a:r>
            <a:endParaRPr lang="en-US" dirty="0"/>
          </a:p>
          <a:p>
            <a:pPr lvl="1"/>
            <a:r>
              <a:rPr lang="en-US" dirty="0"/>
              <a:t>UX</a:t>
            </a:r>
          </a:p>
          <a:p>
            <a:pPr lvl="2"/>
            <a:r>
              <a:rPr lang="cs-CZ" dirty="0"/>
              <a:t>jak komplexnost refresh</a:t>
            </a:r>
            <a:r>
              <a:rPr lang="en-US" dirty="0"/>
              <a:t>/fee</a:t>
            </a:r>
            <a:r>
              <a:rPr lang="cs-CZ" dirty="0"/>
              <a:t> přenést na uživatele</a:t>
            </a:r>
          </a:p>
          <a:p>
            <a:pPr lvl="2"/>
            <a:r>
              <a:rPr lang="cs-CZ" dirty="0"/>
              <a:t>fee za pasivitu?</a:t>
            </a:r>
          </a:p>
          <a:p>
            <a:pPr lvl="1"/>
            <a:r>
              <a:rPr lang="cs-CZ" dirty="0"/>
              <a:t>ASP</a:t>
            </a:r>
          </a:p>
          <a:p>
            <a:pPr lvl="2"/>
            <a:r>
              <a:rPr lang="cs-CZ" dirty="0"/>
              <a:t>nižší anonymita</a:t>
            </a:r>
          </a:p>
          <a:p>
            <a:pPr lvl="2"/>
            <a:r>
              <a:rPr lang="cs-CZ" dirty="0"/>
              <a:t>komplexnější protokol</a:t>
            </a:r>
          </a:p>
          <a:p>
            <a:pPr marL="180975" lvl="1" indent="0">
              <a:buNone/>
            </a:pPr>
            <a:r>
              <a:rPr lang="cs-CZ" dirty="0"/>
              <a:t>🤷🏻‍♂ stále ve vývoji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DCCD31-7468-6E0B-6E37-99D9469F2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Zhodnocení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6E5AC8-A505-22DD-14C0-2B725B55A56F}"/>
              </a:ext>
            </a:extLst>
          </p:cNvPr>
          <p:cNvSpPr txBox="1"/>
          <p:nvPr/>
        </p:nvSpPr>
        <p:spPr>
          <a:xfrm>
            <a:off x="6311830" y="1057778"/>
            <a:ext cx="2274045" cy="2585323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lIns="216000" rIns="216000" rtlCol="0">
            <a:spAutoFit/>
          </a:bodyPr>
          <a:lstStyle/>
          <a:p>
            <a:r>
              <a:rPr lang="cs-CZ" dirty="0"/>
              <a:t>₿ platební systém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rychlý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levný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škálovatelný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kapacitní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offline příjem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onboarding</a:t>
            </a:r>
          </a:p>
          <a:p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 </a:t>
            </a:r>
            <a:r>
              <a:rPr lang="cs-CZ" dirty="0"/>
              <a:t> bez likvidity</a:t>
            </a:r>
          </a:p>
          <a:p>
            <a:r>
              <a:rPr lang="cs-CZ" b="1" dirty="0">
                <a:solidFill>
                  <a:srgbClr val="B6B334"/>
                </a:solidFill>
                <a:sym typeface="Wingdings" panose="05000000000000000000" pitchFamily="2" charset="2"/>
              </a:rPr>
              <a:t> </a:t>
            </a:r>
            <a:r>
              <a:rPr lang="cs-CZ" dirty="0"/>
              <a:t> non-custodial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123696-C756-3ACB-3BFB-A51219ABE88C}"/>
              </a:ext>
            </a:extLst>
          </p:cNvPr>
          <p:cNvSpPr txBox="1"/>
          <p:nvPr/>
        </p:nvSpPr>
        <p:spPr>
          <a:xfrm>
            <a:off x="6311829" y="4488260"/>
            <a:ext cx="2274045" cy="646331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lIns="216000" rIns="216000" rtlCol="0">
            <a:spAutoFit/>
          </a:bodyPr>
          <a:lstStyle/>
          <a:p>
            <a:pPr algn="ctr"/>
            <a:r>
              <a:rPr lang="cs-CZ" dirty="0"/>
              <a:t>náhrada LN?</a:t>
            </a:r>
          </a:p>
          <a:p>
            <a:pPr algn="ctr"/>
            <a:r>
              <a:rPr lang="cs-CZ" dirty="0"/>
              <a:t>ne, doplnění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A5F4771-661C-BF7F-04D0-F31E7A8BE98E}"/>
              </a:ext>
            </a:extLst>
          </p:cNvPr>
          <p:cNvCxnSpPr>
            <a:cxnSpLocks/>
          </p:cNvCxnSpPr>
          <p:nvPr/>
        </p:nvCxnSpPr>
        <p:spPr>
          <a:xfrm>
            <a:off x="7448851" y="3748505"/>
            <a:ext cx="0" cy="618796"/>
          </a:xfrm>
          <a:prstGeom prst="straightConnector1">
            <a:avLst/>
          </a:prstGeom>
          <a:ln w="66675" cmpd="dbl"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77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D88E8A-B722-8F2D-4502-90274477A94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38426" y="577295"/>
            <a:ext cx="7225512" cy="3460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ArkLabs</a:t>
            </a:r>
          </a:p>
          <a:p>
            <a:pPr lvl="1"/>
            <a:r>
              <a:rPr lang="cs-CZ" dirty="0"/>
              <a:t>https://arklabs.to</a:t>
            </a:r>
          </a:p>
          <a:p>
            <a:pPr lvl="1"/>
            <a:r>
              <a:rPr lang="cs-CZ" dirty="0"/>
              <a:t>Tiero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/ Marco Argentieri</a:t>
            </a:r>
            <a:r>
              <a:rPr lang="cs-CZ" dirty="0"/>
              <a:t>, Kukks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/ Andrew Camilleri</a:t>
            </a:r>
          </a:p>
          <a:p>
            <a:pPr lvl="1"/>
            <a:r>
              <a:rPr lang="cs-CZ" dirty="0"/>
              <a:t>Go</a:t>
            </a:r>
          </a:p>
          <a:p>
            <a:pPr lvl="1"/>
            <a:r>
              <a:rPr lang="cs-CZ" dirty="0"/>
              <a:t>Arkade</a:t>
            </a:r>
            <a:r>
              <a:rPr lang="en-US" dirty="0"/>
              <a:t>, Fulmine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Second</a:t>
            </a:r>
          </a:p>
          <a:p>
            <a:pPr lvl="1"/>
            <a:r>
              <a:rPr lang="cs-CZ" dirty="0"/>
              <a:t>https://second.tech</a:t>
            </a:r>
          </a:p>
          <a:p>
            <a:pPr lvl="1"/>
            <a:r>
              <a:rPr lang="cs-CZ" dirty="0"/>
              <a:t>Steven Roose, </a:t>
            </a:r>
            <a:r>
              <a:rPr lang="en-US" dirty="0"/>
              <a:t>Erik De Smedt, </a:t>
            </a:r>
            <a:r>
              <a:rPr lang="cs-CZ" dirty="0"/>
              <a:t>... (Jiří Jakeš)</a:t>
            </a:r>
          </a:p>
          <a:p>
            <a:pPr lvl="1"/>
            <a:r>
              <a:rPr lang="cs-CZ" dirty="0"/>
              <a:t>Rust</a:t>
            </a:r>
          </a:p>
          <a:p>
            <a:pPr lvl="1"/>
            <a:r>
              <a:rPr lang="cs-CZ" dirty="0"/>
              <a:t>bark, BDK,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(Erk, hArk)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E33A0D-F74C-8292-6A40-824BAB02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Aktuální vývoj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6D0460-EE5E-BE9B-01DA-F7B5DA651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28" y="2302733"/>
            <a:ext cx="1423994" cy="470537"/>
          </a:xfrm>
          <a:prstGeom prst="rect">
            <a:avLst/>
          </a:prstGeom>
        </p:spPr>
      </p:pic>
      <p:pic>
        <p:nvPicPr>
          <p:cNvPr id="5" name="Picture 4" descr="A person wearing sunglasses and a hat&#10;&#10;AI-generated content may be incorrect.">
            <a:extLst>
              <a:ext uri="{FF2B5EF4-FFF2-40B4-BE49-F238E27FC236}">
                <a16:creationId xmlns:a16="http://schemas.microsoft.com/office/drawing/2014/main" id="{B439A793-C088-F653-343B-B0CCC67101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754" y="577294"/>
            <a:ext cx="1567429" cy="1567429"/>
          </a:xfrm>
          <a:prstGeom prst="rect">
            <a:avLst/>
          </a:prstGeom>
        </p:spPr>
      </p:pic>
      <p:pic>
        <p:nvPicPr>
          <p:cNvPr id="9" name="Picture 8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0BA38183-5BAC-4145-78DE-5D155F8646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754" y="2197258"/>
            <a:ext cx="1567429" cy="1567429"/>
          </a:xfrm>
          <a:prstGeom prst="rect">
            <a:avLst/>
          </a:prstGeom>
        </p:spPr>
      </p:pic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D5BB5195-2280-42BB-CAFD-C1D819E2955F}"/>
              </a:ext>
            </a:extLst>
          </p:cNvPr>
          <p:cNvSpPr txBox="1">
            <a:spLocks/>
          </p:cNvSpPr>
          <p:nvPr/>
        </p:nvSpPr>
        <p:spPr>
          <a:xfrm>
            <a:off x="92704" y="3934103"/>
            <a:ext cx="8971233" cy="2837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0975" indent="-18097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09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5963" indent="-1762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809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/>
              <a:t>aktuální stav</a:t>
            </a:r>
          </a:p>
          <a:p>
            <a:pPr lvl="1"/>
            <a:r>
              <a:rPr lang="cs-CZ" dirty="0"/>
              <a:t>knihovny, development kit, back-end ASP</a:t>
            </a:r>
          </a:p>
          <a:p>
            <a:pPr lvl="1"/>
            <a:r>
              <a:rPr lang="cs-CZ" dirty="0"/>
              <a:t>command-line front-end</a:t>
            </a:r>
          </a:p>
          <a:p>
            <a:pPr lvl="1"/>
            <a:r>
              <a:rPr lang="cs-CZ" dirty="0"/>
              <a:t>mobilní/webová klientská peněženka ve vývoji</a:t>
            </a:r>
          </a:p>
          <a:p>
            <a:pPr lvl="2"/>
            <a:r>
              <a:rPr lang="cs-CZ" dirty="0"/>
              <a:t>testovací verze na signetu</a:t>
            </a:r>
          </a:p>
          <a:p>
            <a:pPr lvl="1"/>
            <a:r>
              <a:rPr lang="cs-CZ" dirty="0"/>
              <a:t>mainnet Q3/2025</a:t>
            </a:r>
          </a:p>
          <a:p>
            <a:pPr lvl="2"/>
            <a:r>
              <a:rPr lang="cs-CZ" dirty="0"/>
              <a:t>🤩 Arkade - Baltic Honeybadger 9.8.2025</a:t>
            </a:r>
            <a:endParaRPr lang="en-US" dirty="0"/>
          </a:p>
          <a:p>
            <a:pPr lvl="3"/>
            <a:r>
              <a:rPr lang="en-US" dirty="0"/>
              <a:t>1300 payments, $20000</a:t>
            </a:r>
            <a:endParaRPr lang="cs-CZ" dirty="0"/>
          </a:p>
          <a:p>
            <a:pPr lvl="2"/>
            <a:r>
              <a:rPr lang="cs-CZ" dirty="0"/>
              <a:t>pro srovnání: LN - paper 2015, peněženka 2018, provoz 2019, adopce 2021-23</a:t>
            </a:r>
          </a:p>
        </p:txBody>
      </p:sp>
      <p:pic>
        <p:nvPicPr>
          <p:cNvPr id="7" name="Picture 6" descr="A black and orange logo&#10;&#10;AI-generated content may be incorrect.">
            <a:extLst>
              <a:ext uri="{FF2B5EF4-FFF2-40B4-BE49-F238E27FC236}">
                <a16:creationId xmlns:a16="http://schemas.microsoft.com/office/drawing/2014/main" id="{A11FA897-E5B4-D384-CCBB-E2B8A1CF64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8" y="705088"/>
            <a:ext cx="795841" cy="67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4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86E5C4-A305-8A1A-A721-5299003B0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en-US" dirty="0" err="1"/>
              <a:t>rovn</a:t>
            </a:r>
            <a:r>
              <a:rPr lang="cs-CZ" dirty="0"/>
              <a:t>ání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627006C-6298-977A-6894-FDE856149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937131"/>
              </p:ext>
            </p:extLst>
          </p:nvPr>
        </p:nvGraphicFramePr>
        <p:xfrm>
          <a:off x="95367" y="538541"/>
          <a:ext cx="8897169" cy="2332884"/>
        </p:xfrm>
        <a:graphic>
          <a:graphicData uri="http://schemas.openxmlformats.org/drawingml/2006/table">
            <a:tbl>
              <a:tblPr/>
              <a:tblGrid>
                <a:gridCol w="1357575">
                  <a:extLst>
                    <a:ext uri="{9D8B030D-6E8A-4147-A177-3AD203B41FA5}">
                      <a16:colId xmlns:a16="http://schemas.microsoft.com/office/drawing/2014/main" val="3496361333"/>
                    </a:ext>
                  </a:extLst>
                </a:gridCol>
                <a:gridCol w="3579063">
                  <a:extLst>
                    <a:ext uri="{9D8B030D-6E8A-4147-A177-3AD203B41FA5}">
                      <a16:colId xmlns:a16="http://schemas.microsoft.com/office/drawing/2014/main" val="1580637163"/>
                    </a:ext>
                  </a:extLst>
                </a:gridCol>
                <a:gridCol w="3960531">
                  <a:extLst>
                    <a:ext uri="{9D8B030D-6E8A-4147-A177-3AD203B41FA5}">
                      <a16:colId xmlns:a16="http://schemas.microsoft.com/office/drawing/2014/main" val="3112282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Second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Ark Labs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375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filozofie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1400" dirty="0"/>
                        <a:t>referenční implementace původního protokolu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rozšířená implementace + execution layer, skriptování, virtuální mempool, DApps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270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implementace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l-NL" sz="1400" dirty="0"/>
                        <a:t>ark-node, </a:t>
                      </a:r>
                      <a:r>
                        <a:rPr lang="cs-CZ" sz="1400" dirty="0"/>
                        <a:t>CLI </a:t>
                      </a:r>
                      <a:r>
                        <a:rPr lang="nl-NL" sz="1400" dirty="0"/>
                        <a:t>wallet klient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arkd, PWA wallet, Fulmine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742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stav vývoje 9/25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důkaz konceptu, signet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širší scope, plánované spuštění Q3 2025, BHoneyBgr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142361"/>
                  </a:ext>
                </a:extLst>
              </a:tr>
              <a:tr h="120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funkce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VTXO, presigned exit tx, batch settlement, základní ark server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+ Arkade Script (smart contracts), virtuální mempool, multi-asset support (DLC, swapy), integrace s LN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105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komunita</a:t>
                      </a:r>
                      <a:endParaRPr lang="cs-CZ" sz="1400" dirty="0"/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technicky orientovaní vývojáři, early adopters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investoři, partneři (Tether, Boltz, Breez, ...)</a:t>
                      </a:r>
                    </a:p>
                  </a:txBody>
                  <a:tcPr marL="68774" marR="68774" marT="34387" marB="343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647776"/>
                  </a:ext>
                </a:extLst>
              </a:tr>
            </a:tbl>
          </a:graphicData>
        </a:graphic>
      </p:graphicFrame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9D33DCD9-A339-6038-CFFC-5CAAB26B6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055" y="2945508"/>
            <a:ext cx="1879289" cy="3808579"/>
          </a:xfrm>
          <a:prstGeom prst="rect">
            <a:avLst/>
          </a:prstGeom>
        </p:spPr>
      </p:pic>
      <p:pic>
        <p:nvPicPr>
          <p:cNvPr id="7" name="Picture 6" descr="A screenshot of a website&#10;&#10;AI-generated content may be incorrect.">
            <a:extLst>
              <a:ext uri="{FF2B5EF4-FFF2-40B4-BE49-F238E27FC236}">
                <a16:creationId xmlns:a16="http://schemas.microsoft.com/office/drawing/2014/main" id="{600FB180-706A-1CA0-39F7-E18B8EAF42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5" t="1947" r="20435" b="5205"/>
          <a:stretch>
            <a:fillRect/>
          </a:stretch>
        </p:blipFill>
        <p:spPr>
          <a:xfrm>
            <a:off x="1292656" y="2945508"/>
            <a:ext cx="3902491" cy="387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516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C1284-D46B-0E64-448D-213A78B007F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C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♥</a:t>
            </a:r>
            <a:r>
              <a:rPr lang="cs-CZ" dirty="0"/>
              <a:t> Dev Hack Day</a:t>
            </a:r>
            <a:endParaRPr lang="en-US" sz="200" dirty="0"/>
          </a:p>
          <a:p>
            <a:pPr marL="0" indent="0">
              <a:buNone/>
            </a:pPr>
            <a:r>
              <a:rPr lang="cs-CZ" dirty="0"/>
              <a:t>Arkade OS</a:t>
            </a:r>
          </a:p>
          <a:p>
            <a:pPr lvl="1"/>
            <a:r>
              <a:rPr lang="cs-CZ" dirty="0"/>
              <a:t>ArkLabs</a:t>
            </a:r>
          </a:p>
          <a:p>
            <a:pPr lvl="1"/>
            <a:r>
              <a:rPr lang="cs-CZ" dirty="0"/>
              <a:t>běhové prostředí pro ₿ smart kontrakty</a:t>
            </a:r>
          </a:p>
          <a:p>
            <a:pPr lvl="1"/>
            <a:r>
              <a:rPr lang="cs-CZ" dirty="0"/>
              <a:t>₿-native </a:t>
            </a:r>
            <a:r>
              <a:rPr lang="en-US" dirty="0"/>
              <a:t>virtual execution layer</a:t>
            </a:r>
            <a:endParaRPr lang="cs-CZ" dirty="0"/>
          </a:p>
          <a:p>
            <a:pPr lvl="2"/>
            <a:r>
              <a:rPr lang="en-US" dirty="0"/>
              <a:t>v</a:t>
            </a:r>
            <a:r>
              <a:rPr lang="cs-CZ" dirty="0"/>
              <a:t>irtual</a:t>
            </a:r>
            <a:r>
              <a:rPr lang="en-US" dirty="0"/>
              <a:t> </a:t>
            </a:r>
            <a:r>
              <a:rPr lang="en-US" dirty="0" err="1"/>
              <a:t>mempool</a:t>
            </a:r>
            <a:r>
              <a:rPr lang="en-US" dirty="0"/>
              <a:t>, </a:t>
            </a:r>
            <a:r>
              <a:rPr lang="cs-CZ" dirty="0"/>
              <a:t>virtual </a:t>
            </a:r>
            <a:r>
              <a:rPr lang="en-US" dirty="0" err="1"/>
              <a:t>tx</a:t>
            </a:r>
            <a:r>
              <a:rPr lang="en-US" dirty="0"/>
              <a:t>, </a:t>
            </a:r>
            <a:r>
              <a:rPr lang="cs-CZ" dirty="0"/>
              <a:t>virtual </a:t>
            </a:r>
            <a:r>
              <a:rPr lang="en-US" dirty="0"/>
              <a:t>outputs</a:t>
            </a:r>
            <a:r>
              <a:rPr lang="cs-CZ" dirty="0"/>
              <a:t>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(VTXO)</a:t>
            </a:r>
            <a:r>
              <a:rPr lang="en-US" dirty="0"/>
              <a:t>, ...</a:t>
            </a:r>
            <a:endParaRPr lang="cs-CZ" dirty="0"/>
          </a:p>
          <a:p>
            <a:pPr lvl="2"/>
            <a:r>
              <a:rPr lang="cs-CZ" dirty="0"/>
              <a:t>virtual ₿ on top of ₿</a:t>
            </a:r>
          </a:p>
          <a:p>
            <a:r>
              <a:rPr lang="cs-CZ" dirty="0"/>
              <a:t>Ark notes</a:t>
            </a:r>
            <a:endParaRPr lang="en-US" dirty="0"/>
          </a:p>
          <a:p>
            <a:pPr lvl="1"/>
            <a:r>
              <a:rPr lang="en-US" dirty="0"/>
              <a:t>'pouk</a:t>
            </a:r>
            <a:r>
              <a:rPr lang="cs-CZ" dirty="0"/>
              <a:t>á</a:t>
            </a:r>
            <a:r>
              <a:rPr lang="en-US" dirty="0" err="1"/>
              <a:t>zky</a:t>
            </a:r>
            <a:r>
              <a:rPr lang="en-US" dirty="0"/>
              <a:t>' </a:t>
            </a:r>
            <a:r>
              <a:rPr lang="en-US" dirty="0" err="1"/>
              <a:t>na</a:t>
            </a:r>
            <a:r>
              <a:rPr lang="en-US" dirty="0"/>
              <a:t> VTXO</a:t>
            </a:r>
          </a:p>
          <a:p>
            <a:pPr lvl="2"/>
            <a:r>
              <a:rPr lang="en-US" dirty="0" err="1"/>
              <a:t>alà</a:t>
            </a:r>
            <a:r>
              <a:rPr lang="en-US" dirty="0"/>
              <a:t> </a:t>
            </a:r>
            <a:r>
              <a:rPr lang="en-US" dirty="0" err="1"/>
              <a:t>Cashu</a:t>
            </a:r>
            <a:endParaRPr lang="en-US" dirty="0"/>
          </a:p>
          <a:p>
            <a:pPr lvl="1"/>
            <a:r>
              <a:rPr lang="en-US" dirty="0" err="1"/>
              <a:t>mj</a:t>
            </a:r>
            <a:r>
              <a:rPr lang="en-US" dirty="0"/>
              <a:t>. </a:t>
            </a:r>
            <a:r>
              <a:rPr lang="en-US" dirty="0" err="1"/>
              <a:t>vratky</a:t>
            </a:r>
            <a:r>
              <a:rPr lang="en-US" dirty="0"/>
              <a:t> </a:t>
            </a:r>
            <a:r>
              <a:rPr lang="en-US" dirty="0" err="1"/>
              <a:t>expirovan</a:t>
            </a:r>
            <a:r>
              <a:rPr lang="cs-CZ" dirty="0"/>
              <a:t>ých VTXO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výrazné zlevnění ₿-native smart kontraktů</a:t>
            </a:r>
          </a:p>
          <a:p>
            <a:pPr lvl="1"/>
            <a:r>
              <a:rPr lang="cs-CZ" dirty="0"/>
              <a:t>Lend-a-sat/10101 - Discreet Log Contract</a:t>
            </a:r>
          </a:p>
          <a:p>
            <a:pPr lvl="2"/>
            <a:r>
              <a:rPr lang="cs-CZ" dirty="0"/>
              <a:t>₿-native stable coin, obchodování bez protistrany</a:t>
            </a:r>
          </a:p>
          <a:p>
            <a:pPr lvl="2"/>
            <a:r>
              <a:rPr lang="cs-CZ" dirty="0"/>
              <a:t>funkční projekt zastaven pro příliš vysokou režii</a:t>
            </a:r>
          </a:p>
          <a:p>
            <a:pPr lvl="1"/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en-US" i="1" dirty="0" err="1">
                <a:solidFill>
                  <a:schemeClr val="bg1">
                    <a:lumMod val="50000"/>
                  </a:schemeClr>
                </a:solidFill>
              </a:rPr>
              <a:t>tajn</a:t>
            </a:r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é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]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/>
              <a:t>- jedna významná firma intenzivně uvažuje o využití Arku</a:t>
            </a:r>
          </a:p>
          <a:p>
            <a:pPr marL="0" indent="0">
              <a:buNone/>
            </a:pPr>
            <a:r>
              <a:rPr lang="cs-CZ" dirty="0"/>
              <a:t>Taproot Assets in Ark</a:t>
            </a:r>
          </a:p>
          <a:p>
            <a:pPr marL="0" indent="0">
              <a:buNone/>
            </a:pPr>
            <a:r>
              <a:rPr lang="en-US" dirty="0"/>
              <a:t>Short term funding - repo market</a:t>
            </a: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4DCC1E-011A-CC5A-E916-3BB4A203B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Návazné projekty</a:t>
            </a:r>
          </a:p>
        </p:txBody>
      </p:sp>
      <p:pic>
        <p:nvPicPr>
          <p:cNvPr id="5" name="Picture 4" descr="A cartoon face with finger on mouth&#10;&#10;AI-generated content may be incorrect.">
            <a:extLst>
              <a:ext uri="{FF2B5EF4-FFF2-40B4-BE49-F238E27FC236}">
                <a16:creationId xmlns:a16="http://schemas.microsoft.com/office/drawing/2014/main" id="{3AAF74F6-A5EF-E517-E878-DF8B3BE84B1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10928" y="5214874"/>
            <a:ext cx="698844" cy="74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8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D1BA5-E3A8-A349-E5A5-9066A42FE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CC878C-28FD-BFEA-FCFA-26B31C5D434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</a:t>
            </a:r>
            <a:r>
              <a:rPr lang="en-US" dirty="0"/>
              <a:t>park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Lightspark / David Marcus</a:t>
            </a:r>
          </a:p>
          <a:p>
            <a:pPr lvl="1"/>
            <a:r>
              <a:rPr lang="cs-CZ" dirty="0"/>
              <a:t>údajně jednodušší na používání</a:t>
            </a:r>
          </a:p>
          <a:p>
            <a:pPr lvl="2"/>
            <a:r>
              <a:rPr lang="cs-CZ" dirty="0"/>
              <a:t>bez nutnosti interaktivity</a:t>
            </a:r>
          </a:p>
          <a:p>
            <a:pPr lvl="1"/>
            <a:r>
              <a:rPr lang="cs-CZ" dirty="0"/>
              <a:t>centralizovanější</a:t>
            </a:r>
          </a:p>
          <a:p>
            <a:pPr lvl="2"/>
            <a:r>
              <a:rPr lang="cs-CZ" dirty="0"/>
              <a:t>Spark Entity </a:t>
            </a:r>
            <a:r>
              <a:rPr lang="en-US" dirty="0"/>
              <a:t>=</a:t>
            </a:r>
            <a:r>
              <a:rPr lang="cs-CZ" dirty="0"/>
              <a:t> </a:t>
            </a:r>
            <a:r>
              <a:rPr lang="en-US" dirty="0" err="1"/>
              <a:t>federace</a:t>
            </a:r>
            <a:r>
              <a:rPr lang="en-US" dirty="0"/>
              <a:t> </a:t>
            </a:r>
            <a:r>
              <a:rPr lang="cs-CZ" dirty="0"/>
              <a:t>Spark Operators / Spark Service Provider</a:t>
            </a:r>
          </a:p>
          <a:p>
            <a:pPr lvl="2"/>
            <a:r>
              <a:rPr lang="cs-CZ" dirty="0"/>
              <a:t>méně </a:t>
            </a:r>
            <a:r>
              <a:rPr lang="en-US" dirty="0"/>
              <a:t>trustless</a:t>
            </a:r>
          </a:p>
          <a:p>
            <a:pPr lvl="1"/>
            <a:r>
              <a:rPr lang="en-US" dirty="0"/>
              <a:t>beta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dirty="0"/>
              <a:t> pilot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C</a:t>
            </a:r>
            <a:r>
              <a:rPr lang="en-US" dirty="0" err="1"/>
              <a:t>itrea</a:t>
            </a:r>
            <a:endParaRPr lang="cs-CZ" dirty="0"/>
          </a:p>
          <a:p>
            <a:pPr lvl="1"/>
            <a:r>
              <a:rPr lang="cs-CZ" dirty="0"/>
              <a:t>zero-knowledge rollup</a:t>
            </a:r>
          </a:p>
          <a:p>
            <a:pPr lvl="1"/>
            <a:r>
              <a:rPr lang="cs-CZ" dirty="0"/>
              <a:t>inspirováno EVM</a:t>
            </a:r>
          </a:p>
          <a:p>
            <a:pPr lvl="1"/>
            <a:r>
              <a:rPr lang="cs-CZ" dirty="0"/>
              <a:t>9 měsíců na testnetu</a:t>
            </a:r>
          </a:p>
          <a:p>
            <a:pPr lvl="2"/>
            <a:r>
              <a:rPr lang="cs-CZ" dirty="0"/>
              <a:t>mainnet </a:t>
            </a:r>
            <a:r>
              <a:rPr lang="en-US" dirty="0"/>
              <a:t>in </a:t>
            </a:r>
            <a:r>
              <a:rPr lang="en-US" i="1" dirty="0"/>
              <a:t>'coming weeks'</a:t>
            </a:r>
            <a:endParaRPr lang="cs-CZ" i="1" dirty="0"/>
          </a:p>
          <a:p>
            <a:pPr lvl="1"/>
            <a:r>
              <a:rPr lang="cs-CZ" dirty="0"/>
              <a:t>₿apps</a:t>
            </a:r>
          </a:p>
          <a:p>
            <a:pPr lvl="2"/>
            <a:r>
              <a:rPr lang="cs-CZ" dirty="0"/>
              <a:t>Crest - self-custodial ₿ trading app, RFQ</a:t>
            </a:r>
          </a:p>
          <a:p>
            <a:pPr lvl="2"/>
            <a:r>
              <a:rPr lang="cs-CZ" dirty="0"/>
              <a:t>Nectra - ₿-backed permissionless loans</a:t>
            </a:r>
          </a:p>
          <a:p>
            <a:pPr lvl="2"/>
            <a:r>
              <a:rPr lang="cs-CZ" dirty="0"/>
              <a:t>Satsuma - ₿-native DEX</a:t>
            </a:r>
          </a:p>
          <a:p>
            <a:pPr lvl="2"/>
            <a:r>
              <a:rPr lang="cs-CZ" dirty="0"/>
              <a:t>Garden Finance - trustless ₿ bridge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D9CB2D-E263-9FBB-6983-B6984A59C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cs-CZ" dirty="0"/>
              <a:t>o</a:t>
            </a:r>
            <a:r>
              <a:rPr lang="en-US" dirty="0" err="1"/>
              <a:t>nkuren</a:t>
            </a:r>
            <a:r>
              <a:rPr lang="cs-CZ" dirty="0"/>
              <a:t>ční projekty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1344C5-4E68-ED9A-30BF-A2C6ED813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4212" y="3209924"/>
            <a:ext cx="1081089" cy="10810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A6A3B9-0C3D-CBEE-0D83-427B00ED5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4681" y="652462"/>
            <a:ext cx="12001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36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A7C29C-B15A-E958-7589-44B6256E13D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Second Technical Docs</a:t>
            </a:r>
          </a:p>
          <a:p>
            <a:pPr lvl="1"/>
            <a:r>
              <a:rPr lang="cs-CZ" dirty="0"/>
              <a:t>https://docs.second.tech/ark-protocol/intro/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MFF UK</a:t>
            </a:r>
          </a:p>
          <a:p>
            <a:pPr lvl="1"/>
            <a:r>
              <a:rPr lang="cs-CZ" dirty="0"/>
              <a:t>NSWI204 - Bitcoin a technologie kryptoměn</a:t>
            </a:r>
          </a:p>
          <a:p>
            <a:pPr lvl="1"/>
            <a:r>
              <a:rPr lang="cs-CZ" dirty="0"/>
              <a:t>od 30.9., úterý 15:40 S4</a:t>
            </a:r>
          </a:p>
          <a:p>
            <a:pPr lvl="1"/>
            <a:r>
              <a:rPr lang="cs-CZ" dirty="0"/>
              <a:t>Malostranské nám. 25</a:t>
            </a:r>
          </a:p>
          <a:p>
            <a:pPr lvl="1"/>
            <a:r>
              <a:rPr lang="cs-CZ" dirty="0"/>
              <a:t>https://teaching.mff.cuni.cz/nswi204-web/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76901A-CBF7-C32A-41EE-B33079C1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 Děkuji za pozornost  🍺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680E0DE-1ACB-9DBF-C99A-E13046850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3308" y="3855011"/>
            <a:ext cx="2315162" cy="231516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7CDBDE8-20EE-6B4D-6FA8-0CBF1B8633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3308" y="687827"/>
            <a:ext cx="2315162" cy="231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89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D47E16-6238-2892-8C5C-4D579A1C97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Simplifies User Coordination</a:t>
            </a:r>
            <a:endParaRPr lang="cs-CZ" dirty="0"/>
          </a:p>
          <a:p>
            <a:pPr lvl="1"/>
            <a:r>
              <a:rPr lang="en-US" dirty="0"/>
              <a:t>Removes need for full n-of-n signing per round</a:t>
            </a:r>
            <a:endParaRPr lang="cs-CZ" dirty="0"/>
          </a:p>
          <a:p>
            <a:pPr lvl="1"/>
            <a:r>
              <a:rPr lang="en-US" dirty="0"/>
              <a:t>Each participant can sign only their own leaf in the Merkle tree</a:t>
            </a:r>
            <a:endParaRPr lang="cs-CZ" dirty="0"/>
          </a:p>
          <a:p>
            <a:pPr lvl="1"/>
            <a:r>
              <a:rPr lang="en-US" dirty="0"/>
              <a:t>Enables stateless participation and easier round creation</a:t>
            </a:r>
            <a:endParaRPr lang="cs-CZ" dirty="0"/>
          </a:p>
          <a:p>
            <a:r>
              <a:rPr lang="en-US" dirty="0"/>
              <a:t>Dramatically Improves UX (Especially for Mobile)</a:t>
            </a:r>
            <a:endParaRPr lang="cs-CZ" dirty="0"/>
          </a:p>
          <a:p>
            <a:pPr lvl="1"/>
            <a:r>
              <a:rPr lang="en-US" dirty="0"/>
              <a:t>Reduces round interactivity requirements</a:t>
            </a:r>
            <a:endParaRPr lang="cs-CZ" dirty="0"/>
          </a:p>
          <a:p>
            <a:pPr lvl="1"/>
            <a:r>
              <a:rPr lang="en-US" dirty="0"/>
              <a:t>No need for constant back-and-forth over flaky mobile networks</a:t>
            </a:r>
            <a:endParaRPr lang="cs-CZ" dirty="0"/>
          </a:p>
          <a:p>
            <a:pPr lvl="1"/>
            <a:r>
              <a:rPr lang="en-US" dirty="0"/>
              <a:t>Users can safely receive and refresh virtual UTXOs with minimal input</a:t>
            </a:r>
            <a:endParaRPr lang="cs-CZ" dirty="0"/>
          </a:p>
          <a:p>
            <a:pPr lvl="1"/>
            <a:r>
              <a:rPr lang="en-US" dirty="0"/>
              <a:t>Solves UX pain around virtual UTXO expiry for intermittently online clients</a:t>
            </a:r>
            <a:endParaRPr lang="cs-CZ" dirty="0"/>
          </a:p>
          <a:p>
            <a:r>
              <a:rPr lang="en-US" dirty="0"/>
              <a:t>Reduces Cost &amp; Bandwidth</a:t>
            </a:r>
            <a:endParaRPr lang="cs-CZ" dirty="0"/>
          </a:p>
          <a:p>
            <a:pPr lvl="1"/>
            <a:r>
              <a:rPr lang="en-US" dirty="0"/>
              <a:t>Removes overhead of passing massive pre-signed transaction sets</a:t>
            </a:r>
            <a:endParaRPr lang="cs-CZ" dirty="0"/>
          </a:p>
          <a:p>
            <a:pPr lvl="1"/>
            <a:r>
              <a:rPr lang="en-US" dirty="0"/>
              <a:t>Shrinks data requirements per participant </a:t>
            </a:r>
            <a:r>
              <a:rPr lang="cs-CZ" dirty="0"/>
              <a:t>-</a:t>
            </a:r>
            <a:r>
              <a:rPr lang="en-US" dirty="0"/>
              <a:t> especially in large rounds</a:t>
            </a:r>
            <a:endParaRPr lang="cs-CZ" dirty="0"/>
          </a:p>
          <a:p>
            <a:pPr lvl="1"/>
            <a:r>
              <a:rPr lang="en-US" dirty="0"/>
              <a:t>Enables lightweight backups (users don’t need to store pre-signed trees) </a:t>
            </a:r>
            <a:endParaRPr lang="cs-CZ" dirty="0"/>
          </a:p>
          <a:p>
            <a:r>
              <a:rPr lang="en-US" dirty="0"/>
              <a:t>Enables Efficient Unilateral Exit Paths </a:t>
            </a:r>
            <a:endParaRPr lang="cs-CZ" dirty="0"/>
          </a:p>
          <a:p>
            <a:pPr lvl="1"/>
            <a:r>
              <a:rPr lang="en-US" dirty="0"/>
              <a:t>With introspective covenants (e.g. OP_CHECKCONTRACTVERIFY): </a:t>
            </a:r>
            <a:endParaRPr lang="cs-CZ" dirty="0"/>
          </a:p>
          <a:p>
            <a:pPr lvl="2"/>
            <a:r>
              <a:rPr lang="en-US" dirty="0"/>
              <a:t>Enables batched or compressed exits in case of operator failure</a:t>
            </a:r>
            <a:endParaRPr lang="cs-CZ" dirty="0"/>
          </a:p>
          <a:p>
            <a:pPr lvl="2"/>
            <a:r>
              <a:rPr lang="en-US" dirty="0"/>
              <a:t>Supports recursive spending trees and congestion-controlled redemption</a:t>
            </a:r>
            <a:endParaRPr lang="cs-CZ" dirty="0"/>
          </a:p>
          <a:p>
            <a:pPr lvl="2"/>
            <a:r>
              <a:rPr lang="en-US" dirty="0"/>
              <a:t>Critical for worst-case safety as user numbers grow</a:t>
            </a:r>
            <a:endParaRPr lang="cs-CZ" dirty="0"/>
          </a:p>
          <a:p>
            <a:r>
              <a:rPr lang="en-US" dirty="0"/>
              <a:t>Enhances Liquidity Efficiency </a:t>
            </a:r>
            <a:endParaRPr lang="cs-CZ" dirty="0"/>
          </a:p>
          <a:p>
            <a:pPr lvl="1"/>
            <a:r>
              <a:rPr lang="en-US" dirty="0"/>
              <a:t>Currently, liquidity is locked per round until expiry (e.g., 4 weeks) </a:t>
            </a:r>
            <a:endParaRPr lang="cs-CZ" dirty="0"/>
          </a:p>
          <a:p>
            <a:pPr lvl="1"/>
            <a:r>
              <a:rPr lang="en-US" dirty="0"/>
              <a:t>With covenants, the protocol could</a:t>
            </a:r>
            <a:r>
              <a:rPr lang="cs-CZ" dirty="0"/>
              <a:t>:</a:t>
            </a:r>
          </a:p>
          <a:p>
            <a:pPr lvl="2"/>
            <a:r>
              <a:rPr lang="en-US" dirty="0"/>
              <a:t>Let operators reuse liquidity from expired or partially consumed rounds</a:t>
            </a:r>
            <a:endParaRPr lang="cs-CZ" dirty="0"/>
          </a:p>
          <a:p>
            <a:pPr lvl="2"/>
            <a:r>
              <a:rPr lang="en-US" dirty="0"/>
              <a:t>Build more flexible rebalancing logic into round trees</a:t>
            </a: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C28383-D8EA-B5A6-DCBD-05659D15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Ark with Covenants</a:t>
            </a:r>
          </a:p>
        </p:txBody>
      </p:sp>
    </p:spTree>
    <p:extLst>
      <p:ext uri="{BB962C8B-B14F-4D97-AF65-F5344CB8AC3E}">
        <p14:creationId xmlns:p14="http://schemas.microsoft.com/office/powerpoint/2010/main" val="946746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4F955-B9C8-EFFD-373D-A4898CA24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400A02-038A-0DDC-01CA-3AA1465C40A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Enables Trustless Out-of-Round Transfers </a:t>
            </a:r>
            <a:endParaRPr lang="cs-CZ" dirty="0"/>
          </a:p>
          <a:p>
            <a:pPr lvl="1"/>
            <a:r>
              <a:rPr lang="en-US" dirty="0"/>
              <a:t>Today, out-of-round (instant) transfers rely on a soft trust model (</a:t>
            </a:r>
            <a:r>
              <a:rPr lang="en-US" dirty="0" err="1"/>
              <a:t>statechain</a:t>
            </a:r>
            <a:r>
              <a:rPr lang="en-US" dirty="0"/>
              <a:t>-like)</a:t>
            </a:r>
            <a:endParaRPr lang="cs-CZ" dirty="0"/>
          </a:p>
          <a:p>
            <a:pPr lvl="1"/>
            <a:r>
              <a:rPr lang="en-US" dirty="0"/>
              <a:t>With covenants, those could be trustless, non-interactive, and programmable</a:t>
            </a:r>
            <a:endParaRPr lang="cs-CZ" dirty="0"/>
          </a:p>
          <a:p>
            <a:pPr lvl="1"/>
            <a:r>
              <a:rPr lang="en-US" dirty="0"/>
              <a:t>Eliminates concern over sender-operator collusion risk</a:t>
            </a:r>
            <a:endParaRPr lang="cs-CZ" dirty="0"/>
          </a:p>
          <a:p>
            <a:r>
              <a:rPr lang="en-US" dirty="0"/>
              <a:t>Foundation for Better Meta Protocols</a:t>
            </a:r>
            <a:endParaRPr lang="cs-CZ" dirty="0"/>
          </a:p>
          <a:p>
            <a:pPr lvl="1"/>
            <a:r>
              <a:rPr lang="en-US" dirty="0"/>
              <a:t>Covenant-enforced Ark trees allow programmable state machines</a:t>
            </a:r>
            <a:endParaRPr lang="cs-CZ" dirty="0"/>
          </a:p>
          <a:p>
            <a:pPr lvl="1"/>
            <a:r>
              <a:rPr lang="en-US" dirty="0"/>
              <a:t>Could support</a:t>
            </a:r>
            <a:r>
              <a:rPr lang="cs-CZ" dirty="0"/>
              <a:t>:</a:t>
            </a:r>
          </a:p>
          <a:p>
            <a:pPr lvl="2"/>
            <a:r>
              <a:rPr lang="en-US" dirty="0"/>
              <a:t>DLCs, token issuance, decentralized trading, Rollup bridges, </a:t>
            </a:r>
            <a:r>
              <a:rPr lang="en-US" dirty="0" err="1"/>
              <a:t>etc</a:t>
            </a:r>
            <a:r>
              <a:rPr lang="cs-CZ" dirty="0"/>
              <a:t>.</a:t>
            </a:r>
          </a:p>
          <a:p>
            <a:pPr lvl="2"/>
            <a:r>
              <a:rPr lang="en-US" dirty="0"/>
              <a:t>All off-chain, but verifiable and enforceable on-chain</a:t>
            </a:r>
            <a:endParaRPr lang="cs-CZ" dirty="0"/>
          </a:p>
          <a:p>
            <a:pPr lvl="2"/>
            <a:r>
              <a:rPr lang="en-US" dirty="0"/>
              <a:t>Enables trust-minimized DeFi-style apps without additional blockchains or L1 bloat</a:t>
            </a:r>
            <a:endParaRPr lang="cs-CZ" dirty="0"/>
          </a:p>
          <a:p>
            <a:r>
              <a:rPr lang="en-US" dirty="0"/>
              <a:t>Richer Payment Channel Logic </a:t>
            </a:r>
            <a:endParaRPr lang="cs-CZ" dirty="0"/>
          </a:p>
          <a:p>
            <a:pPr lvl="1"/>
            <a:r>
              <a:rPr lang="en-US" dirty="0"/>
              <a:t>Easier creation of virtual channels or unidirectional payment channels</a:t>
            </a:r>
            <a:endParaRPr lang="cs-CZ" dirty="0"/>
          </a:p>
          <a:p>
            <a:pPr lvl="2"/>
            <a:r>
              <a:rPr lang="en-US" dirty="0"/>
              <a:t>ideal for recurring payments like </a:t>
            </a:r>
            <a:r>
              <a:rPr lang="en-US" dirty="0" err="1"/>
              <a:t>Bitrefill</a:t>
            </a:r>
            <a:endParaRPr lang="cs-CZ" dirty="0"/>
          </a:p>
          <a:p>
            <a:pPr lvl="1"/>
            <a:r>
              <a:rPr lang="en-US" dirty="0"/>
              <a:t>More expressive logic around</a:t>
            </a:r>
            <a:endParaRPr lang="cs-CZ" dirty="0"/>
          </a:p>
          <a:p>
            <a:pPr lvl="2"/>
            <a:r>
              <a:rPr lang="en-US" dirty="0"/>
              <a:t>Refunds</a:t>
            </a:r>
            <a:r>
              <a:rPr lang="cs-CZ" dirty="0"/>
              <a:t>, </a:t>
            </a:r>
            <a:r>
              <a:rPr lang="en-US" dirty="0"/>
              <a:t>Commitment updates</a:t>
            </a:r>
            <a:r>
              <a:rPr lang="cs-CZ" dirty="0"/>
              <a:t>, </a:t>
            </a:r>
            <a:r>
              <a:rPr lang="en-US" dirty="0"/>
              <a:t>Expiry conditions</a:t>
            </a:r>
            <a:r>
              <a:rPr lang="cs-CZ" dirty="0"/>
              <a:t>, </a:t>
            </a:r>
            <a:r>
              <a:rPr lang="en-US" dirty="0"/>
              <a:t>Sub-channel splitting or merging</a:t>
            </a:r>
            <a:endParaRPr lang="cs-CZ" dirty="0"/>
          </a:p>
          <a:p>
            <a:r>
              <a:rPr lang="en-US" dirty="0"/>
              <a:t>Flexible Round Configuration</a:t>
            </a:r>
            <a:endParaRPr lang="cs-CZ" dirty="0"/>
          </a:p>
          <a:p>
            <a:pPr lvl="1"/>
            <a:r>
              <a:rPr lang="en-US" dirty="0"/>
              <a:t>With covenants, Ark operators can define adaptive round rules: </a:t>
            </a:r>
            <a:endParaRPr lang="cs-CZ" dirty="0"/>
          </a:p>
          <a:p>
            <a:pPr lvl="2"/>
            <a:r>
              <a:rPr lang="en-US" dirty="0"/>
              <a:t>Varying participant behavior, lifetimes, or access conditions</a:t>
            </a:r>
            <a:endParaRPr lang="cs-CZ" dirty="0"/>
          </a:p>
          <a:p>
            <a:pPr lvl="2"/>
            <a:r>
              <a:rPr lang="en-US" dirty="0"/>
              <a:t>Modular covenant-based rules reduce need for custom code or pre-signing strategies</a:t>
            </a:r>
            <a:endParaRPr lang="cs-CZ" dirty="0"/>
          </a:p>
          <a:p>
            <a:r>
              <a:rPr lang="en-US" dirty="0"/>
              <a:t>Protocol Maturity &amp; Extensibility </a:t>
            </a:r>
            <a:endParaRPr lang="cs-CZ" dirty="0"/>
          </a:p>
          <a:p>
            <a:pPr lvl="1"/>
            <a:r>
              <a:rPr lang="en-US" dirty="0"/>
              <a:t>Supports future extensions of Ark without requiring protocol overhauls</a:t>
            </a:r>
            <a:endParaRPr lang="cs-CZ" dirty="0"/>
          </a:p>
          <a:p>
            <a:pPr lvl="1"/>
            <a:r>
              <a:rPr lang="en-US" dirty="0"/>
              <a:t>Clean covenant logic allows p-n-p upgrade paths for wallet vendors, service providers, and operators</a:t>
            </a: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247C95-AEE0-38B0-EEA7-76689311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Ark with Covenants</a:t>
            </a:r>
          </a:p>
        </p:txBody>
      </p:sp>
    </p:spTree>
    <p:extLst>
      <p:ext uri="{BB962C8B-B14F-4D97-AF65-F5344CB8AC3E}">
        <p14:creationId xmlns:p14="http://schemas.microsoft.com/office/powerpoint/2010/main" val="92508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261ED-42ED-4CB9-475A-0EBA0F307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AE3628-0497-0362-00BB-363FB0FE125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custodial LN</a:t>
            </a:r>
            <a:endParaRPr lang="en-US" dirty="0"/>
          </a:p>
          <a:p>
            <a:pPr lvl="1"/>
            <a:r>
              <a:rPr lang="en-US" dirty="0" err="1"/>
              <a:t>Bitlifi</a:t>
            </a:r>
            <a:r>
              <a:rPr lang="en-US" dirty="0"/>
              <a:t>, Wallet of Satoshi, Blink, ...</a:t>
            </a:r>
            <a:endParaRPr lang="cs-CZ" dirty="0"/>
          </a:p>
          <a:p>
            <a:pPr lvl="1"/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cs-CZ" dirty="0"/>
              <a:t> funguje skvěle, rychle, spolehlivě</a:t>
            </a:r>
            <a:endParaRPr lang="en-US" dirty="0"/>
          </a:p>
          <a:p>
            <a:pPr lvl="1"/>
            <a:r>
              <a:rPr lang="cs-CZ" b="1" dirty="0">
                <a:solidFill>
                  <a:srgbClr val="C00000"/>
                </a:solidFill>
                <a:sym typeface="Wingdings" panose="05000000000000000000" pitchFamily="2" charset="2"/>
              </a:rPr>
              <a:t></a:t>
            </a:r>
            <a:r>
              <a:rPr lang="cs-CZ" dirty="0"/>
              <a:t> </a:t>
            </a:r>
            <a:r>
              <a:rPr lang="en-US" dirty="0"/>
              <a:t>d</a:t>
            </a:r>
            <a:r>
              <a:rPr lang="cs-CZ" dirty="0"/>
              <a:t>ůvěra, závislost, částečně</a:t>
            </a:r>
            <a:r>
              <a:rPr lang="en-US" dirty="0"/>
              <a:t> KYC</a:t>
            </a:r>
            <a:endParaRPr lang="cs-CZ" i="1" dirty="0"/>
          </a:p>
          <a:p>
            <a:pPr lvl="2"/>
            <a:r>
              <a:rPr lang="cs-CZ" i="1" dirty="0"/>
              <a:t>not your keys, not your coin</a:t>
            </a:r>
            <a:r>
              <a:rPr lang="en-US" i="1" dirty="0"/>
              <a:t>s</a:t>
            </a:r>
            <a:r>
              <a:rPr lang="cs-CZ" i="1" dirty="0"/>
              <a:t> </a:t>
            </a:r>
          </a:p>
          <a:p>
            <a:pPr lvl="2"/>
            <a:endParaRPr lang="cs-CZ" dirty="0"/>
          </a:p>
          <a:p>
            <a:pPr marL="0" indent="0">
              <a:buNone/>
            </a:pPr>
            <a:r>
              <a:rPr lang="cs-CZ" dirty="0"/>
              <a:t>non-custodial / self-custody LN</a:t>
            </a:r>
          </a:p>
          <a:p>
            <a:pPr lvl="1"/>
            <a:r>
              <a:rPr lang="cs-CZ" dirty="0"/>
              <a:t>provozování LN uzlu</a:t>
            </a:r>
            <a:endParaRPr lang="en-US" dirty="0"/>
          </a:p>
          <a:p>
            <a:pPr lvl="1"/>
            <a:r>
              <a:rPr lang="cs-CZ" dirty="0"/>
              <a:t>správa kanálů</a:t>
            </a:r>
            <a:endParaRPr lang="en-US" dirty="0"/>
          </a:p>
          <a:p>
            <a:pPr lvl="1"/>
            <a:r>
              <a:rPr lang="en-US" dirty="0" err="1"/>
              <a:t>spr</a:t>
            </a:r>
            <a:r>
              <a:rPr lang="cs-CZ" dirty="0"/>
              <a:t>áva likvidity</a:t>
            </a:r>
          </a:p>
          <a:p>
            <a:pPr lvl="2"/>
            <a:r>
              <a:rPr lang="cs-CZ" dirty="0"/>
              <a:t>balancování poplatků / kanálů</a:t>
            </a:r>
          </a:p>
          <a:p>
            <a:pPr lvl="2"/>
            <a:r>
              <a:rPr lang="cs-CZ" dirty="0"/>
              <a:t>technicky nereálné pro většinu populace</a:t>
            </a:r>
          </a:p>
          <a:p>
            <a:pPr lvl="2"/>
            <a:r>
              <a:rPr lang="cs-CZ" dirty="0"/>
              <a:t>neintuitivní - pro příjem musím nejdřív něco poslat</a:t>
            </a:r>
          </a:p>
          <a:p>
            <a:pPr lvl="2"/>
            <a:r>
              <a:rPr lang="cs-CZ" dirty="0"/>
              <a:t>uzamčené miliardy </a:t>
            </a:r>
            <a:r>
              <a:rPr lang="en-US" dirty="0"/>
              <a:t>$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interaktivita - pro příjem nutnost být online</a:t>
            </a:r>
          </a:p>
          <a:p>
            <a:pPr lvl="1"/>
            <a:r>
              <a:rPr lang="cs-CZ" dirty="0"/>
              <a:t>1-2 transakce na </a:t>
            </a:r>
            <a:r>
              <a:rPr lang="cs-CZ" b="1" dirty="0"/>
              <a:t>každý</a:t>
            </a:r>
            <a:r>
              <a:rPr lang="cs-CZ" dirty="0"/>
              <a:t> kanál</a:t>
            </a:r>
          </a:p>
          <a:p>
            <a:pPr lvl="2"/>
            <a:r>
              <a:rPr lang="cs-CZ" dirty="0"/>
              <a:t>problém když budou tx fee 100s </a:t>
            </a:r>
            <a:r>
              <a:rPr lang="en-US" dirty="0"/>
              <a:t>$</a:t>
            </a:r>
            <a:endParaRPr lang="cs-CZ" dirty="0"/>
          </a:p>
          <a:p>
            <a:pPr lvl="2"/>
            <a:r>
              <a:rPr lang="cs-CZ" dirty="0"/>
              <a:t>prakticky nedostupné pro většinu populace</a:t>
            </a:r>
          </a:p>
          <a:p>
            <a:pPr lvl="2"/>
            <a:r>
              <a:rPr lang="cs-CZ" dirty="0"/>
              <a:t>jen vytváření kanálů by trvalo více než rok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761417-B723-45D4-8EAD-F2D38F504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₿ platební systém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91BDF8-DFA3-5843-0600-9E55F3198CF2}"/>
              </a:ext>
            </a:extLst>
          </p:cNvPr>
          <p:cNvSpPr txBox="1"/>
          <p:nvPr/>
        </p:nvSpPr>
        <p:spPr>
          <a:xfrm>
            <a:off x="5555708" y="648990"/>
            <a:ext cx="3245392" cy="2970044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lIns="216000" rIns="216000" rtlCol="0">
            <a:spAutoFit/>
          </a:bodyPr>
          <a:lstStyle/>
          <a:p>
            <a:r>
              <a:rPr lang="cs-CZ" b="1" dirty="0"/>
              <a:t>₿ platební system</a:t>
            </a:r>
            <a:r>
              <a:rPr lang="en-US" b="1" dirty="0"/>
              <a:t> pro 10 </a:t>
            </a:r>
            <a:r>
              <a:rPr lang="en-US" b="1" dirty="0" err="1"/>
              <a:t>mld</a:t>
            </a:r>
            <a:r>
              <a:rPr lang="cs-CZ" dirty="0"/>
              <a:t>:</a:t>
            </a:r>
          </a:p>
          <a:p>
            <a:endParaRPr lang="cs-CZ" sz="700" dirty="0"/>
          </a:p>
          <a:p>
            <a:pPr marL="285750" indent="-285750">
              <a:buFontTx/>
              <a:buChar char="-"/>
            </a:pPr>
            <a:r>
              <a:rPr lang="cs-CZ" dirty="0"/>
              <a:t>rychlý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1 s</a:t>
            </a:r>
          </a:p>
          <a:p>
            <a:pPr marL="285750" indent="-285750">
              <a:buFontTx/>
              <a:buChar char="-"/>
            </a:pPr>
            <a:r>
              <a:rPr lang="cs-CZ" dirty="0"/>
              <a:t>levný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⇝</a:t>
            </a:r>
            <a:r>
              <a:rPr lang="cs-CZ" dirty="0"/>
              <a:t> 1 hal</a:t>
            </a:r>
          </a:p>
          <a:p>
            <a:pPr marL="285750" indent="-285750">
              <a:buFontTx/>
              <a:buChar char="-"/>
            </a:pPr>
            <a:r>
              <a:rPr lang="cs-CZ" dirty="0"/>
              <a:t>škálovatelný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miliardy</a:t>
            </a:r>
          </a:p>
          <a:p>
            <a:pPr marL="285750" indent="-285750">
              <a:buFontTx/>
              <a:buChar char="-"/>
            </a:pPr>
            <a:r>
              <a:rPr lang="cs-CZ" dirty="0"/>
              <a:t>kapacitní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10000s tx/s</a:t>
            </a:r>
          </a:p>
          <a:p>
            <a:pPr marL="285750" indent="-285750">
              <a:buFontTx/>
              <a:buChar char="-"/>
            </a:pPr>
            <a:r>
              <a:rPr lang="cs-CZ" dirty="0"/>
              <a:t>offline příjem</a:t>
            </a:r>
          </a:p>
          <a:p>
            <a:pPr marL="285750" indent="-285750">
              <a:buFontTx/>
              <a:buChar char="-"/>
            </a:pPr>
            <a:r>
              <a:rPr lang="cs-CZ" dirty="0"/>
              <a:t>snadný onboarding</a:t>
            </a:r>
          </a:p>
          <a:p>
            <a:pPr marL="285750" indent="-285750">
              <a:buFontTx/>
              <a:buChar char="-"/>
            </a:pPr>
            <a:r>
              <a:rPr lang="cs-CZ" dirty="0"/>
              <a:t>bez vlastní likvidity</a:t>
            </a:r>
          </a:p>
          <a:p>
            <a:pPr marL="285750" indent="-285750">
              <a:buFontTx/>
              <a:buChar char="-"/>
            </a:pPr>
            <a:r>
              <a:rPr lang="cs-CZ" dirty="0"/>
              <a:t>interoperabilní</a:t>
            </a:r>
          </a:p>
          <a:p>
            <a:pPr marL="285750" indent="-285750">
              <a:buFontTx/>
              <a:buChar char="-"/>
            </a:pPr>
            <a:r>
              <a:rPr lang="cs-CZ" b="1" dirty="0"/>
              <a:t>non-custodial </a:t>
            </a:r>
            <a:r>
              <a:rPr lang="en-US" b="1" dirty="0"/>
              <a:t>!</a:t>
            </a:r>
            <a:endParaRPr lang="cs-CZ" b="1" dirty="0"/>
          </a:p>
        </p:txBody>
      </p:sp>
      <p:pic>
        <p:nvPicPr>
          <p:cNvPr id="6" name="Picture 5" descr="A stack of money wrapped in chains and a padlock">
            <a:extLst>
              <a:ext uri="{FF2B5EF4-FFF2-40B4-BE49-F238E27FC236}">
                <a16:creationId xmlns:a16="http://schemas.microsoft.com/office/drawing/2014/main" id="{35BA720D-0CC7-25AB-4CC4-FE6A53ABB37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6" b="15197"/>
          <a:stretch>
            <a:fillRect/>
          </a:stretch>
        </p:blipFill>
        <p:spPr>
          <a:xfrm>
            <a:off x="5555708" y="3976636"/>
            <a:ext cx="3245392" cy="17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0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1700C3-9B6D-0677-FEAA-9F2E39353D2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původní návrh</a:t>
            </a:r>
          </a:p>
          <a:p>
            <a:pPr lvl="1"/>
            <a:r>
              <a:rPr lang="cs-CZ" dirty="0"/>
              <a:t>B</a:t>
            </a:r>
            <a:r>
              <a:rPr lang="en-US" dirty="0" err="1"/>
              <a:t>urak</a:t>
            </a:r>
            <a:r>
              <a:rPr lang="en-US" dirty="0"/>
              <a:t> </a:t>
            </a:r>
            <a:r>
              <a:rPr lang="cs-CZ" dirty="0"/>
              <a:t>Keceli </a:t>
            </a:r>
            <a:r>
              <a:rPr lang="en-US" dirty="0"/>
              <a:t>2023</a:t>
            </a:r>
            <a:endParaRPr lang="cs-CZ" dirty="0"/>
          </a:p>
          <a:p>
            <a:pPr lvl="1"/>
            <a:r>
              <a:rPr lang="cs-CZ" dirty="0"/>
              <a:t>od té doby významné doplnění, upřesnění, rozšíření a úpravy</a:t>
            </a:r>
          </a:p>
          <a:p>
            <a:pPr marL="0" indent="0">
              <a:buNone/>
            </a:pPr>
            <a:r>
              <a:rPr lang="cs-CZ" dirty="0"/>
              <a:t>klient-server řešení</a:t>
            </a:r>
            <a:endParaRPr lang="en-US" dirty="0"/>
          </a:p>
          <a:p>
            <a:pPr lvl="1"/>
            <a:r>
              <a:rPr lang="cs-CZ" dirty="0"/>
              <a:t>narozdíl od on-chain i LN plateb</a:t>
            </a:r>
          </a:p>
          <a:p>
            <a:pPr lvl="1"/>
            <a:r>
              <a:rPr lang="en-US" dirty="0" err="1"/>
              <a:t>koordinuje</a:t>
            </a:r>
            <a:r>
              <a:rPr lang="en-US" dirty="0"/>
              <a:t> Ark Service Provider (</a:t>
            </a:r>
            <a:r>
              <a:rPr lang="cs-CZ" dirty="0"/>
              <a:t>ASP</a:t>
            </a:r>
            <a:r>
              <a:rPr lang="en-US" dirty="0"/>
              <a:t>)</a:t>
            </a:r>
            <a:endParaRPr lang="cs-CZ" dirty="0"/>
          </a:p>
          <a:p>
            <a:pPr lvl="1"/>
            <a:r>
              <a:rPr lang="cs-CZ" b="1" dirty="0"/>
              <a:t>non-custodial, trust-minimized</a:t>
            </a:r>
          </a:p>
          <a:p>
            <a:pPr lvl="2"/>
            <a:r>
              <a:rPr lang="cs-CZ" dirty="0"/>
              <a:t>vždy možnost </a:t>
            </a:r>
            <a:r>
              <a:rPr lang="en-US" b="1" dirty="0"/>
              <a:t>unilateral </a:t>
            </a:r>
            <a:r>
              <a:rPr lang="cs-CZ" b="1" dirty="0"/>
              <a:t>permission-less exit</a:t>
            </a:r>
          </a:p>
          <a:p>
            <a:pPr lvl="4"/>
            <a:endParaRPr lang="en-US" b="1" dirty="0"/>
          </a:p>
          <a:p>
            <a:pPr marL="0" indent="0">
              <a:buNone/>
            </a:pPr>
            <a:r>
              <a:rPr lang="cs-CZ" b="1" dirty="0"/>
              <a:t>VTXO</a:t>
            </a:r>
          </a:p>
          <a:p>
            <a:pPr lvl="1"/>
            <a:r>
              <a:rPr lang="cs-CZ" dirty="0"/>
              <a:t>virtual UTXO - Unspent Transaction Output</a:t>
            </a:r>
          </a:p>
          <a:p>
            <a:pPr lvl="2"/>
            <a:r>
              <a:rPr lang="cs-CZ" dirty="0"/>
              <a:t>UTXO sdílené </a:t>
            </a:r>
            <a:r>
              <a:rPr lang="cs-CZ" b="1" dirty="0"/>
              <a:t>mnoha</a:t>
            </a:r>
            <a:r>
              <a:rPr lang="cs-CZ" dirty="0"/>
              <a:t> (1000s) uživateli</a:t>
            </a:r>
          </a:p>
          <a:p>
            <a:pPr lvl="2"/>
            <a:r>
              <a:rPr lang="cs-CZ" dirty="0"/>
              <a:t>sdílení nákladů</a:t>
            </a:r>
          </a:p>
          <a:p>
            <a:pPr lvl="1"/>
            <a:r>
              <a:rPr lang="en-US" dirty="0" err="1"/>
              <a:t>virtualizace</a:t>
            </a:r>
            <a:r>
              <a:rPr lang="en-US" dirty="0"/>
              <a:t>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⇒</a:t>
            </a:r>
            <a:r>
              <a:rPr lang="en-US" dirty="0"/>
              <a:t> </a:t>
            </a:r>
            <a:r>
              <a:rPr lang="en-US" dirty="0" err="1"/>
              <a:t>efektivita</a:t>
            </a:r>
            <a:r>
              <a:rPr lang="en-US" dirty="0"/>
              <a:t>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⇒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cs-CZ" dirty="0"/>
              <a:t>adopce</a:t>
            </a:r>
          </a:p>
          <a:p>
            <a:pPr lvl="2"/>
            <a:r>
              <a:rPr lang="cs-CZ" dirty="0"/>
              <a:t>paralelismus - tx nesoutěží o vzácné místo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v bloku</a:t>
            </a:r>
          </a:p>
          <a:p>
            <a:pPr lvl="1"/>
            <a:r>
              <a:rPr lang="cs-CZ" dirty="0"/>
              <a:t>sekvence předem podepsaných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(presigned)</a:t>
            </a:r>
            <a:r>
              <a:rPr lang="cs-CZ" dirty="0"/>
              <a:t> transakcí</a:t>
            </a:r>
          </a:p>
          <a:p>
            <a:pPr lvl="1"/>
            <a:r>
              <a:rPr lang="cs-CZ" b="1" dirty="0"/>
              <a:t>offchain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normálně nebudou nikdy použité</a:t>
            </a:r>
          </a:p>
          <a:p>
            <a:pPr lvl="2"/>
            <a:r>
              <a:rPr lang="cs-CZ" dirty="0"/>
              <a:t>unilateral exit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5259A6-D138-3382-4BB1-944414786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Ark protokol</a:t>
            </a:r>
          </a:p>
        </p:txBody>
      </p:sp>
    </p:spTree>
    <p:extLst>
      <p:ext uri="{BB962C8B-B14F-4D97-AF65-F5344CB8AC3E}">
        <p14:creationId xmlns:p14="http://schemas.microsoft.com/office/powerpoint/2010/main" val="158166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0871AF-0D66-59E6-D8D9-5D90292A4ED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kola (round)</a:t>
            </a:r>
          </a:p>
          <a:p>
            <a:pPr lvl="1"/>
            <a:r>
              <a:rPr lang="cs-CZ" dirty="0"/>
              <a:t>koordinovány ASP</a:t>
            </a:r>
          </a:p>
          <a:p>
            <a:pPr lvl="1"/>
            <a:r>
              <a:rPr lang="cs-CZ" dirty="0"/>
              <a:t>periodicky ≈ 1 hod / 6 bloků</a:t>
            </a:r>
          </a:p>
          <a:p>
            <a:pPr lvl="2"/>
            <a:r>
              <a:rPr lang="cs-CZ" dirty="0"/>
              <a:t>konfigurovatelné</a:t>
            </a:r>
          </a:p>
          <a:p>
            <a:pPr lvl="1"/>
            <a:r>
              <a:rPr lang="cs-CZ" dirty="0"/>
              <a:t>uživatelé můžou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(ale nemusí) </a:t>
            </a:r>
            <a:r>
              <a:rPr lang="cs-CZ" dirty="0"/>
              <a:t>občerstvit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(refresh) </a:t>
            </a:r>
            <a:r>
              <a:rPr lang="cs-CZ" dirty="0"/>
              <a:t>své VTXO</a:t>
            </a:r>
          </a:p>
          <a:p>
            <a:pPr lvl="2"/>
            <a:r>
              <a:rPr lang="cs-CZ" dirty="0"/>
              <a:t>výměna starého VTXO za jiné v novém stromě</a:t>
            </a:r>
          </a:p>
          <a:p>
            <a:pPr marL="0" indent="0">
              <a:buNone/>
            </a:pPr>
            <a:r>
              <a:rPr lang="cs-CZ" dirty="0"/>
              <a:t>transakční strom</a:t>
            </a:r>
          </a:p>
          <a:p>
            <a:pPr lvl="1"/>
            <a:r>
              <a:rPr lang="cs-CZ" dirty="0"/>
              <a:t>v každém kole nový, expirace ≈ 30 dní</a:t>
            </a:r>
          </a:p>
          <a:p>
            <a:pPr lvl="1"/>
            <a:r>
              <a:rPr lang="cs-CZ" dirty="0"/>
              <a:t>kořen on-chain</a:t>
            </a:r>
            <a:r>
              <a:rPr lang="en-US" dirty="0"/>
              <a:t> </a:t>
            </a:r>
            <a:r>
              <a:rPr lang="en-US" dirty="0" err="1"/>
              <a:t>tx</a:t>
            </a:r>
            <a:endParaRPr lang="cs-CZ" dirty="0"/>
          </a:p>
          <a:p>
            <a:pPr lvl="1"/>
            <a:r>
              <a:rPr lang="cs-CZ" dirty="0"/>
              <a:t>zbytek </a:t>
            </a:r>
            <a:r>
              <a:rPr lang="cs-CZ" b="1" dirty="0"/>
              <a:t>off-chain</a:t>
            </a:r>
          </a:p>
          <a:p>
            <a:pPr lvl="2"/>
            <a:r>
              <a:rPr lang="cs-CZ" dirty="0"/>
              <a:t>kvaternární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(quad-tree) </a:t>
            </a:r>
            <a:r>
              <a:rPr lang="cs-CZ" dirty="0"/>
              <a:t>rozdělení UTXO mezi uživatele</a:t>
            </a:r>
            <a:endParaRPr lang="en-US" dirty="0"/>
          </a:p>
          <a:p>
            <a:pPr lvl="1"/>
            <a:r>
              <a:rPr lang="cs-CZ" dirty="0"/>
              <a:t>list</a:t>
            </a:r>
            <a:r>
              <a:rPr lang="en-US" dirty="0"/>
              <a:t>y</a:t>
            </a:r>
            <a:r>
              <a:rPr lang="cs-CZ" dirty="0"/>
              <a:t> ≈ </a:t>
            </a:r>
            <a:r>
              <a:rPr lang="cs-CZ" b="1" dirty="0"/>
              <a:t>VTXO</a:t>
            </a:r>
          </a:p>
          <a:p>
            <a:pPr lvl="2"/>
            <a:r>
              <a:rPr lang="en-US" dirty="0" err="1"/>
              <a:t>mo</a:t>
            </a:r>
            <a:r>
              <a:rPr lang="cs-CZ" dirty="0"/>
              <a:t>ž</a:t>
            </a:r>
            <a:r>
              <a:rPr lang="en-US" dirty="0" err="1"/>
              <a:t>nost</a:t>
            </a:r>
            <a:r>
              <a:rPr lang="en-US" dirty="0"/>
              <a:t> </a:t>
            </a:r>
            <a:r>
              <a:rPr lang="cs-CZ" dirty="0"/>
              <a:t>unilateral exit</a:t>
            </a:r>
          </a:p>
          <a:p>
            <a:pPr lvl="2"/>
            <a:r>
              <a:rPr lang="cs-CZ" dirty="0"/>
              <a:t>lze jimi platit</a:t>
            </a:r>
          </a:p>
          <a:p>
            <a:pPr marL="0" indent="0">
              <a:buNone/>
            </a:pPr>
            <a:r>
              <a:rPr lang="en-US" dirty="0"/>
              <a:t>on</a:t>
            </a:r>
            <a:r>
              <a:rPr lang="cs-CZ" dirty="0"/>
              <a:t>board</a:t>
            </a:r>
            <a:r>
              <a:rPr lang="en-US" dirty="0" err="1"/>
              <a:t>ing</a:t>
            </a:r>
            <a:endParaRPr lang="cs-CZ" dirty="0"/>
          </a:p>
          <a:p>
            <a:pPr lvl="1"/>
            <a:r>
              <a:rPr lang="cs-CZ" dirty="0"/>
              <a:t>onchain</a:t>
            </a:r>
            <a:r>
              <a:rPr lang="en-US" dirty="0"/>
              <a:t> / LN  </a:t>
            </a:r>
            <a:r>
              <a:rPr lang="cs-CZ" b="1" dirty="0"/>
              <a:t>₿</a:t>
            </a:r>
            <a:r>
              <a:rPr lang="cs-CZ" dirty="0"/>
              <a:t>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cs-CZ" dirty="0"/>
              <a:t>ASP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⇝ </a:t>
            </a:r>
            <a:r>
              <a:rPr lang="cs-CZ" dirty="0"/>
              <a:t>VTXO</a:t>
            </a:r>
          </a:p>
          <a:p>
            <a:pPr lvl="1"/>
            <a:r>
              <a:rPr lang="cs-CZ" dirty="0"/>
              <a:t>vize: </a:t>
            </a:r>
            <a:r>
              <a:rPr lang="cs-CZ" i="1" dirty="0"/>
              <a:t>drobní uživatelé typicky </a:t>
            </a:r>
            <a:r>
              <a:rPr lang="en-US" i="1" dirty="0"/>
              <a:t>ne</a:t>
            </a:r>
            <a:r>
              <a:rPr lang="cs-CZ" i="1" dirty="0"/>
              <a:t>budou potřebovat</a:t>
            </a:r>
          </a:p>
          <a:p>
            <a:pPr lvl="2"/>
            <a:r>
              <a:rPr lang="cs-CZ" dirty="0"/>
              <a:t>rovnou dostanou VTXO</a:t>
            </a:r>
          </a:p>
          <a:p>
            <a:pPr marL="180975" lvl="1" indent="0">
              <a:buNone/>
            </a:pP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cs-CZ" dirty="0"/>
              <a:t> není nutná žádná likvidita, správa kanálů apod.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3D50A2-3692-E18D-7368-BDDA5142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Ark - základní koncepty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5F5C8-4445-D92D-9C59-F7A877CC5153}"/>
              </a:ext>
            </a:extLst>
          </p:cNvPr>
          <p:cNvSpPr txBox="1"/>
          <p:nvPr/>
        </p:nvSpPr>
        <p:spPr>
          <a:xfrm>
            <a:off x="7345876" y="2949311"/>
            <a:ext cx="154049" cy="16202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5C0F3B-04C3-D98A-4BC2-DFF6C5BFB5AE}"/>
              </a:ext>
            </a:extLst>
          </p:cNvPr>
          <p:cNvSpPr txBox="1"/>
          <p:nvPr/>
        </p:nvSpPr>
        <p:spPr>
          <a:xfrm>
            <a:off x="6864267" y="3341198"/>
            <a:ext cx="154049" cy="16202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1C5CF4-B3C6-EF22-BA77-9EACDC0BA8F9}"/>
              </a:ext>
            </a:extLst>
          </p:cNvPr>
          <p:cNvSpPr txBox="1"/>
          <p:nvPr/>
        </p:nvSpPr>
        <p:spPr>
          <a:xfrm>
            <a:off x="7185231" y="3341198"/>
            <a:ext cx="154049" cy="16202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88F99B-1536-F5B0-FF60-7B31C4BB4941}"/>
              </a:ext>
            </a:extLst>
          </p:cNvPr>
          <p:cNvSpPr txBox="1"/>
          <p:nvPr/>
        </p:nvSpPr>
        <p:spPr>
          <a:xfrm>
            <a:off x="7511636" y="3341198"/>
            <a:ext cx="154049" cy="16202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768AE9-7BD8-D474-F8E8-8B1B3FC62FA7}"/>
              </a:ext>
            </a:extLst>
          </p:cNvPr>
          <p:cNvSpPr txBox="1"/>
          <p:nvPr/>
        </p:nvSpPr>
        <p:spPr>
          <a:xfrm>
            <a:off x="7838041" y="3341197"/>
            <a:ext cx="154049" cy="16202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BE81066-2B9C-FEBB-20B9-BFD5D203D058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6941292" y="3111334"/>
            <a:ext cx="486724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93EBA39-76E9-5564-A45D-600A71AA1399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7262256" y="3111334"/>
            <a:ext cx="160645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E56B9A-2406-642A-7093-C3EDAF70993A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7422901" y="3111334"/>
            <a:ext cx="165760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6EC0F8E-48A3-958D-C786-D390B08B57BC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7422901" y="3111334"/>
            <a:ext cx="492165" cy="22986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51C6287-8EC0-FAD8-FF1E-58AF592617E7}"/>
              </a:ext>
            </a:extLst>
          </p:cNvPr>
          <p:cNvCxnSpPr>
            <a:cxnSpLocks/>
          </p:cNvCxnSpPr>
          <p:nvPr/>
        </p:nvCxnSpPr>
        <p:spPr>
          <a:xfrm flipH="1">
            <a:off x="6783944" y="3503222"/>
            <a:ext cx="486724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D42BF44-E31D-35B3-17F0-03BCBEC9E8DD}"/>
              </a:ext>
            </a:extLst>
          </p:cNvPr>
          <p:cNvCxnSpPr>
            <a:cxnSpLocks/>
          </p:cNvCxnSpPr>
          <p:nvPr/>
        </p:nvCxnSpPr>
        <p:spPr>
          <a:xfrm flipH="1">
            <a:off x="7104908" y="3503222"/>
            <a:ext cx="160645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F2B696-6855-F439-4169-E9D5ADD3B0DA}"/>
              </a:ext>
            </a:extLst>
          </p:cNvPr>
          <p:cNvCxnSpPr>
            <a:cxnSpLocks/>
          </p:cNvCxnSpPr>
          <p:nvPr/>
        </p:nvCxnSpPr>
        <p:spPr>
          <a:xfrm>
            <a:off x="7265553" y="3503222"/>
            <a:ext cx="165760" cy="2298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3D246A4-6A98-40CD-0BB7-1200E6BDD735}"/>
              </a:ext>
            </a:extLst>
          </p:cNvPr>
          <p:cNvCxnSpPr>
            <a:cxnSpLocks/>
          </p:cNvCxnSpPr>
          <p:nvPr/>
        </p:nvCxnSpPr>
        <p:spPr>
          <a:xfrm>
            <a:off x="7265553" y="3503222"/>
            <a:ext cx="492165" cy="22986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73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F1F059-FA20-79B5-917A-0CD26B900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Transak</a:t>
            </a:r>
            <a:r>
              <a:rPr lang="cs-CZ" dirty="0"/>
              <a:t>ční</a:t>
            </a:r>
            <a:r>
              <a:rPr lang="en-US" dirty="0"/>
              <a:t> </a:t>
            </a:r>
            <a:r>
              <a:rPr lang="en-US" dirty="0" err="1"/>
              <a:t>strom</a:t>
            </a:r>
            <a:endParaRPr lang="cs-C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533EB1-8E5C-F308-B5C1-A8CFC81685CA}"/>
              </a:ext>
            </a:extLst>
          </p:cNvPr>
          <p:cNvSpPr txBox="1"/>
          <p:nvPr/>
        </p:nvSpPr>
        <p:spPr>
          <a:xfrm>
            <a:off x="3016518" y="2147547"/>
            <a:ext cx="934040" cy="109260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ABCD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AB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EA9720-912F-4AEB-3686-83525FB96038}"/>
              </a:ext>
            </a:extLst>
          </p:cNvPr>
          <p:cNvCxnSpPr>
            <a:cxnSpLocks/>
          </p:cNvCxnSpPr>
          <p:nvPr/>
        </p:nvCxnSpPr>
        <p:spPr>
          <a:xfrm>
            <a:off x="3016518" y="240235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6DCC51F-D356-17DC-F6F3-F391BCC7A8F5}"/>
              </a:ext>
            </a:extLst>
          </p:cNvPr>
          <p:cNvSpPr txBox="1"/>
          <p:nvPr/>
        </p:nvSpPr>
        <p:spPr>
          <a:xfrm>
            <a:off x="1146300" y="1922097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*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ABCD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b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D0C8F62-7D88-10E0-165B-7C14BAAC89E1}"/>
              </a:ext>
            </a:extLst>
          </p:cNvPr>
          <p:cNvCxnSpPr>
            <a:cxnSpLocks/>
          </p:cNvCxnSpPr>
          <p:nvPr/>
        </p:nvCxnSpPr>
        <p:spPr>
          <a:xfrm>
            <a:off x="1146300" y="217690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484BFDF-AA70-D30A-CC5D-933B2517F29A}"/>
              </a:ext>
            </a:extLst>
          </p:cNvPr>
          <p:cNvCxnSpPr>
            <a:cxnSpLocks/>
          </p:cNvCxnSpPr>
          <p:nvPr/>
        </p:nvCxnSpPr>
        <p:spPr>
          <a:xfrm>
            <a:off x="866900" y="2096310"/>
            <a:ext cx="279400" cy="0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4F1CDAA-E817-DFC6-2F1E-F8353009B1A7}"/>
              </a:ext>
            </a:extLst>
          </p:cNvPr>
          <p:cNvCxnSpPr>
            <a:cxnSpLocks/>
          </p:cNvCxnSpPr>
          <p:nvPr/>
        </p:nvCxnSpPr>
        <p:spPr>
          <a:xfrm>
            <a:off x="1995488" y="2262188"/>
            <a:ext cx="1021030" cy="15822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C843487-325A-C647-DA2E-4FE217D9ED8E}"/>
              </a:ext>
            </a:extLst>
          </p:cNvPr>
          <p:cNvCxnSpPr>
            <a:cxnSpLocks/>
          </p:cNvCxnSpPr>
          <p:nvPr/>
        </p:nvCxnSpPr>
        <p:spPr>
          <a:xfrm>
            <a:off x="866900" y="2323417"/>
            <a:ext cx="279400" cy="0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0D5B526-5BC4-4440-D207-C340FA355784}"/>
              </a:ext>
            </a:extLst>
          </p:cNvPr>
          <p:cNvCxnSpPr>
            <a:cxnSpLocks/>
          </p:cNvCxnSpPr>
          <p:nvPr/>
        </p:nvCxnSpPr>
        <p:spPr>
          <a:xfrm>
            <a:off x="866900" y="2458846"/>
            <a:ext cx="279400" cy="0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28D282D-078F-0AF9-3F4E-E167FA716DF0}"/>
              </a:ext>
            </a:extLst>
          </p:cNvPr>
          <p:cNvCxnSpPr>
            <a:cxnSpLocks/>
          </p:cNvCxnSpPr>
          <p:nvPr/>
        </p:nvCxnSpPr>
        <p:spPr>
          <a:xfrm>
            <a:off x="866900" y="2202990"/>
            <a:ext cx="279400" cy="0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B24462E-5505-90A4-EDB6-E6326D7170D2}"/>
              </a:ext>
            </a:extLst>
          </p:cNvPr>
          <p:cNvCxnSpPr>
            <a:cxnSpLocks/>
          </p:cNvCxnSpPr>
          <p:nvPr/>
        </p:nvCxnSpPr>
        <p:spPr>
          <a:xfrm>
            <a:off x="3016518" y="2793516"/>
            <a:ext cx="934040" cy="0"/>
          </a:xfrm>
          <a:prstGeom prst="line">
            <a:avLst/>
          </a:prstGeom>
          <a:ln w="22225">
            <a:solidFill>
              <a:srgbClr val="FFD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D31B730-7078-F419-C71B-F4CD1684224B}"/>
              </a:ext>
            </a:extLst>
          </p:cNvPr>
          <p:cNvSpPr txBox="1"/>
          <p:nvPr/>
        </p:nvSpPr>
        <p:spPr>
          <a:xfrm>
            <a:off x="4776558" y="1051387"/>
            <a:ext cx="934040" cy="109260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AB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</a:p>
          <a:p>
            <a:r>
              <a:rPr lang="cs-CZ" sz="1100" dirty="0"/>
              <a:t>🔒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B98434A-9F42-92C5-EC0F-BDFF34B342DA}"/>
              </a:ext>
            </a:extLst>
          </p:cNvPr>
          <p:cNvCxnSpPr>
            <a:cxnSpLocks/>
          </p:cNvCxnSpPr>
          <p:nvPr/>
        </p:nvCxnSpPr>
        <p:spPr>
          <a:xfrm>
            <a:off x="4776558" y="130619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EBADB89-0539-7FC1-A849-0FE14680AFE6}"/>
              </a:ext>
            </a:extLst>
          </p:cNvPr>
          <p:cNvCxnSpPr>
            <a:cxnSpLocks/>
          </p:cNvCxnSpPr>
          <p:nvPr/>
        </p:nvCxnSpPr>
        <p:spPr>
          <a:xfrm>
            <a:off x="4776558" y="1697356"/>
            <a:ext cx="934040" cy="0"/>
          </a:xfrm>
          <a:prstGeom prst="line">
            <a:avLst/>
          </a:prstGeom>
          <a:ln w="22225">
            <a:solidFill>
              <a:srgbClr val="FFD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DDBA8B5-C9D0-7005-4F87-AE0DBE95F5A3}"/>
              </a:ext>
            </a:extLst>
          </p:cNvPr>
          <p:cNvSpPr txBox="1"/>
          <p:nvPr/>
        </p:nvSpPr>
        <p:spPr>
          <a:xfrm>
            <a:off x="4776558" y="3240154"/>
            <a:ext cx="934040" cy="109260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54D9B15-ECA1-2410-F75B-5B88B909CD69}"/>
              </a:ext>
            </a:extLst>
          </p:cNvPr>
          <p:cNvCxnSpPr>
            <a:cxnSpLocks/>
          </p:cNvCxnSpPr>
          <p:nvPr/>
        </p:nvCxnSpPr>
        <p:spPr>
          <a:xfrm>
            <a:off x="4776558" y="3494963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629A055-A1FD-8B54-8B78-7615C9D46AA1}"/>
              </a:ext>
            </a:extLst>
          </p:cNvPr>
          <p:cNvCxnSpPr>
            <a:cxnSpLocks/>
          </p:cNvCxnSpPr>
          <p:nvPr/>
        </p:nvCxnSpPr>
        <p:spPr>
          <a:xfrm>
            <a:off x="4776558" y="3886123"/>
            <a:ext cx="934040" cy="0"/>
          </a:xfrm>
          <a:prstGeom prst="line">
            <a:avLst/>
          </a:prstGeom>
          <a:ln w="22225">
            <a:solidFill>
              <a:srgbClr val="FFD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3835225-3F1D-8D65-2EBE-FAD958FC856B}"/>
              </a:ext>
            </a:extLst>
          </p:cNvPr>
          <p:cNvCxnSpPr>
            <a:cxnSpLocks/>
          </p:cNvCxnSpPr>
          <p:nvPr/>
        </p:nvCxnSpPr>
        <p:spPr>
          <a:xfrm flipV="1">
            <a:off x="3865835" y="1173705"/>
            <a:ext cx="920831" cy="1313359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13E9E3E-0CCE-C543-4AED-A5FC8B37FD4D}"/>
              </a:ext>
            </a:extLst>
          </p:cNvPr>
          <p:cNvCxnSpPr>
            <a:cxnSpLocks/>
          </p:cNvCxnSpPr>
          <p:nvPr/>
        </p:nvCxnSpPr>
        <p:spPr>
          <a:xfrm>
            <a:off x="3850595" y="2897084"/>
            <a:ext cx="925963" cy="48279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74334FA-2560-A3E8-B71E-EDA0D2353F15}"/>
              </a:ext>
            </a:extLst>
          </p:cNvPr>
          <p:cNvSpPr txBox="1"/>
          <p:nvPr/>
        </p:nvSpPr>
        <p:spPr>
          <a:xfrm>
            <a:off x="6629398" y="892102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b="1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b="1" dirty="0">
                <a:solidFill>
                  <a:srgbClr val="00B0F0"/>
                </a:solidFill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760B792-7FBC-427D-9D10-C8B9642733CC}"/>
              </a:ext>
            </a:extLst>
          </p:cNvPr>
          <p:cNvCxnSpPr>
            <a:cxnSpLocks/>
          </p:cNvCxnSpPr>
          <p:nvPr/>
        </p:nvCxnSpPr>
        <p:spPr>
          <a:xfrm>
            <a:off x="6629398" y="1146911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7FF1338B-A201-25FD-94C0-A3D8CFFCC758}"/>
              </a:ext>
            </a:extLst>
          </p:cNvPr>
          <p:cNvSpPr txBox="1"/>
          <p:nvPr/>
        </p:nvSpPr>
        <p:spPr>
          <a:xfrm>
            <a:off x="6629398" y="1839408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B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4B5717E-4207-0FB6-5BC3-44021AA6EDEA}"/>
              </a:ext>
            </a:extLst>
          </p:cNvPr>
          <p:cNvCxnSpPr>
            <a:cxnSpLocks/>
          </p:cNvCxnSpPr>
          <p:nvPr/>
        </p:nvCxnSpPr>
        <p:spPr>
          <a:xfrm>
            <a:off x="6629398" y="2094217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DEA7D29-CB27-FFB5-EC33-FF811A0A008A}"/>
              </a:ext>
            </a:extLst>
          </p:cNvPr>
          <p:cNvCxnSpPr>
            <a:cxnSpLocks/>
          </p:cNvCxnSpPr>
          <p:nvPr/>
        </p:nvCxnSpPr>
        <p:spPr>
          <a:xfrm flipV="1">
            <a:off x="5617798" y="1037237"/>
            <a:ext cx="1011600" cy="358196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51B3550-6239-1ED8-D5ED-13C73107A100}"/>
              </a:ext>
            </a:extLst>
          </p:cNvPr>
          <p:cNvCxnSpPr>
            <a:cxnSpLocks/>
          </p:cNvCxnSpPr>
          <p:nvPr/>
        </p:nvCxnSpPr>
        <p:spPr>
          <a:xfrm>
            <a:off x="5625875" y="1794412"/>
            <a:ext cx="1018763" cy="18726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746C0E8C-E204-F48D-ED41-ECA8C8EDA39C}"/>
              </a:ext>
            </a:extLst>
          </p:cNvPr>
          <p:cNvSpPr txBox="1"/>
          <p:nvPr/>
        </p:nvSpPr>
        <p:spPr>
          <a:xfrm>
            <a:off x="6644638" y="3086447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C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</a:t>
            </a:r>
          </a:p>
          <a:p>
            <a:r>
              <a:rPr lang="cs-CZ" sz="1100" dirty="0"/>
              <a:t>🔒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7E4A2C3-DC0B-C327-E131-2DDB3E0F5201}"/>
              </a:ext>
            </a:extLst>
          </p:cNvPr>
          <p:cNvCxnSpPr>
            <a:cxnSpLocks/>
          </p:cNvCxnSpPr>
          <p:nvPr/>
        </p:nvCxnSpPr>
        <p:spPr>
          <a:xfrm>
            <a:off x="6644638" y="334125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30653A6F-2CAA-B858-72FD-DC0D03578818}"/>
              </a:ext>
            </a:extLst>
          </p:cNvPr>
          <p:cNvSpPr txBox="1"/>
          <p:nvPr/>
        </p:nvSpPr>
        <p:spPr>
          <a:xfrm>
            <a:off x="6644638" y="4033753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solidFill>
                <a:srgbClr val="00B0F0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D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AAF16B0-64EB-9453-B3A0-05E84B86FAF6}"/>
              </a:ext>
            </a:extLst>
          </p:cNvPr>
          <p:cNvCxnSpPr>
            <a:cxnSpLocks/>
          </p:cNvCxnSpPr>
          <p:nvPr/>
        </p:nvCxnSpPr>
        <p:spPr>
          <a:xfrm>
            <a:off x="6644638" y="4288562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D373F7E-4E4B-4E5B-5087-87B0011C062C}"/>
              </a:ext>
            </a:extLst>
          </p:cNvPr>
          <p:cNvCxnSpPr>
            <a:cxnSpLocks/>
          </p:cNvCxnSpPr>
          <p:nvPr/>
        </p:nvCxnSpPr>
        <p:spPr>
          <a:xfrm flipV="1">
            <a:off x="5617798" y="3225257"/>
            <a:ext cx="1026840" cy="361076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7660125-DC13-26DD-B6BD-885590AA359C}"/>
              </a:ext>
            </a:extLst>
          </p:cNvPr>
          <p:cNvCxnSpPr>
            <a:cxnSpLocks/>
          </p:cNvCxnSpPr>
          <p:nvPr/>
        </p:nvCxnSpPr>
        <p:spPr>
          <a:xfrm>
            <a:off x="5625875" y="3983819"/>
            <a:ext cx="1018763" cy="184098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5DDA8F27-88F7-CDA7-B9E6-4C01CE3DA56E}"/>
              </a:ext>
            </a:extLst>
          </p:cNvPr>
          <p:cNvSpPr txBox="1"/>
          <p:nvPr/>
        </p:nvSpPr>
        <p:spPr>
          <a:xfrm>
            <a:off x="2384237" y="2008477"/>
            <a:ext cx="36740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1</a:t>
            </a:r>
            <a:r>
              <a:rPr lang="cs-CZ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A158F50-FCF8-BBAD-2D3B-9A5A11A29A55}"/>
              </a:ext>
            </a:extLst>
          </p:cNvPr>
          <p:cNvSpPr txBox="1"/>
          <p:nvPr/>
        </p:nvSpPr>
        <p:spPr>
          <a:xfrm>
            <a:off x="4087520" y="1587822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7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15D9458-6439-BE68-454F-D7A627517528}"/>
              </a:ext>
            </a:extLst>
          </p:cNvPr>
          <p:cNvSpPr txBox="1"/>
          <p:nvPr/>
        </p:nvSpPr>
        <p:spPr>
          <a:xfrm>
            <a:off x="4252571" y="2883959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3</a:t>
            </a:r>
            <a:endParaRPr lang="cs-CZ" sz="1300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9C4962C-BCDA-BE92-11EC-F288612FC44A}"/>
              </a:ext>
            </a:extLst>
          </p:cNvPr>
          <p:cNvSpPr txBox="1"/>
          <p:nvPr/>
        </p:nvSpPr>
        <p:spPr>
          <a:xfrm>
            <a:off x="5937794" y="966679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6C6F709-3221-A160-9D61-71073D7F1215}"/>
              </a:ext>
            </a:extLst>
          </p:cNvPr>
          <p:cNvSpPr txBox="1"/>
          <p:nvPr/>
        </p:nvSpPr>
        <p:spPr>
          <a:xfrm>
            <a:off x="5939725" y="1613782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F37EAFA-41BD-23E3-A6D2-545B45F8FC19}"/>
              </a:ext>
            </a:extLst>
          </p:cNvPr>
          <p:cNvSpPr txBox="1"/>
          <p:nvPr/>
        </p:nvSpPr>
        <p:spPr>
          <a:xfrm>
            <a:off x="5931004" y="3142870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2</a:t>
            </a:r>
            <a:endParaRPr lang="cs-CZ" sz="1300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95E14AC-7521-CB77-98AB-18E2E51A3B3B}"/>
              </a:ext>
            </a:extLst>
          </p:cNvPr>
          <p:cNvSpPr txBox="1"/>
          <p:nvPr/>
        </p:nvSpPr>
        <p:spPr>
          <a:xfrm>
            <a:off x="5927939" y="3788779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1</a:t>
            </a:r>
            <a:endParaRPr lang="cs-CZ" sz="1300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B9667EE-51AE-63E5-EAE5-348350C46553}"/>
              </a:ext>
            </a:extLst>
          </p:cNvPr>
          <p:cNvCxnSpPr>
            <a:cxnSpLocks/>
          </p:cNvCxnSpPr>
          <p:nvPr/>
        </p:nvCxnSpPr>
        <p:spPr>
          <a:xfrm>
            <a:off x="2326906" y="595917"/>
            <a:ext cx="34915" cy="424790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D8F5BA8-CB60-122A-533B-20E7EA1B57E2}"/>
              </a:ext>
            </a:extLst>
          </p:cNvPr>
          <p:cNvSpPr txBox="1"/>
          <p:nvPr/>
        </p:nvSpPr>
        <p:spPr>
          <a:xfrm>
            <a:off x="1256478" y="573504"/>
            <a:ext cx="915635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on-chain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394A3CA-9A3F-5794-EAE8-FCAECAB0F7A8}"/>
              </a:ext>
            </a:extLst>
          </p:cNvPr>
          <p:cNvSpPr txBox="1"/>
          <p:nvPr/>
        </p:nvSpPr>
        <p:spPr>
          <a:xfrm>
            <a:off x="2475245" y="573504"/>
            <a:ext cx="1007007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off-chain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F65ECBF-D14F-807A-5C2D-446156658185}"/>
              </a:ext>
            </a:extLst>
          </p:cNvPr>
          <p:cNvCxnSpPr>
            <a:cxnSpLocks/>
          </p:cNvCxnSpPr>
          <p:nvPr/>
        </p:nvCxnSpPr>
        <p:spPr>
          <a:xfrm>
            <a:off x="6288649" y="573504"/>
            <a:ext cx="54575" cy="4270313"/>
          </a:xfrm>
          <a:prstGeom prst="line">
            <a:avLst/>
          </a:prstGeom>
          <a:ln w="1905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D45487C1-052D-C735-6188-C09F705B3201}"/>
              </a:ext>
            </a:extLst>
          </p:cNvPr>
          <p:cNvSpPr txBox="1"/>
          <p:nvPr/>
        </p:nvSpPr>
        <p:spPr>
          <a:xfrm>
            <a:off x="4969865" y="564944"/>
            <a:ext cx="109837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chemeClr val="accent6"/>
                </a:solidFill>
                <a:latin typeface="Consolas" panose="020B0609020204030204" pitchFamily="49" charset="0"/>
                <a:cs typeface="Courier New" pitchFamily="49" charset="0"/>
              </a:rPr>
              <a:t>pre-signed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94E260E2-A1D6-149E-F450-1E45991DD8F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704" y="4924413"/>
            <a:ext cx="8971233" cy="1855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/>
              <a:t>🔑 podepsaný výstup transakce</a:t>
            </a:r>
          </a:p>
          <a:p>
            <a:pPr marL="0" indent="0">
              <a:buNone/>
            </a:pPr>
            <a:r>
              <a:rPr lang="cs-CZ" sz="1800" dirty="0"/>
              <a:t>🔒 spending conditions - jaké </a:t>
            </a:r>
            <a:r>
              <a:rPr lang="en-US" sz="1800" dirty="0"/>
              <a:t>'</a:t>
            </a:r>
            <a:r>
              <a:rPr lang="cs-CZ" sz="1800" dirty="0"/>
              <a:t>podpisy</a:t>
            </a:r>
            <a:r>
              <a:rPr lang="en-US" sz="1800" dirty="0"/>
              <a:t>'</a:t>
            </a:r>
            <a:r>
              <a:rPr lang="cs-CZ" sz="1800" dirty="0"/>
              <a:t>/podmínky jsou potřebné pro utracení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r>
              <a:rPr lang="cs-CZ" sz="1800" dirty="0">
                <a:sym typeface="Wingdings" panose="05000000000000000000" pitchFamily="2" charset="2"/>
              </a:rPr>
              <a:t>   absolute timelock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(&lt;expiry-block-height&gt; </a:t>
            </a:r>
            <a:r>
              <a:rPr lang="cs-CZ" sz="1800" dirty="0">
                <a:sym typeface="Wingdings" panose="05000000000000000000" pitchFamily="2" charset="2"/>
              </a:rPr>
              <a:t>C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HECK</a:t>
            </a:r>
            <a:r>
              <a:rPr lang="cs-CZ" sz="1800" dirty="0">
                <a:sym typeface="Wingdings" panose="05000000000000000000" pitchFamily="2" charset="2"/>
              </a:rPr>
              <a:t>L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OCK</a:t>
            </a:r>
            <a:r>
              <a:rPr lang="cs-CZ" sz="1800" dirty="0">
                <a:sym typeface="Wingdings" panose="05000000000000000000" pitchFamily="2" charset="2"/>
              </a:rPr>
              <a:t>T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IME</a:t>
            </a:r>
            <a:r>
              <a:rPr lang="cs-CZ" sz="1800" dirty="0">
                <a:sym typeface="Wingdings" panose="05000000000000000000" pitchFamily="2" charset="2"/>
              </a:rPr>
              <a:t>V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ERIFY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)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cs-CZ" sz="1800" dirty="0"/>
              <a:t>≈ </a:t>
            </a:r>
            <a:r>
              <a:rPr lang="en-US" sz="1800" dirty="0">
                <a:sym typeface="Wingdings" panose="05000000000000000000" pitchFamily="2" charset="2"/>
              </a:rPr>
              <a:t>30 </a:t>
            </a:r>
            <a:r>
              <a:rPr lang="en-US" sz="1800" dirty="0" err="1">
                <a:sym typeface="Wingdings" panose="05000000000000000000" pitchFamily="2" charset="2"/>
              </a:rPr>
              <a:t>dn</a:t>
            </a:r>
            <a:r>
              <a:rPr lang="cs-CZ" sz="1800" dirty="0">
                <a:sym typeface="Wingdings" panose="05000000000000000000" pitchFamily="2" charset="2"/>
              </a:rPr>
              <a:t>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r>
              <a:rPr lang="cs-CZ" sz="1800" dirty="0">
                <a:sym typeface="Wingdings" panose="05000000000000000000" pitchFamily="2" charset="2"/>
              </a:rPr>
              <a:t>    relative timelock 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(144 </a:t>
            </a:r>
            <a:r>
              <a:rPr lang="cs-CZ" sz="1800" dirty="0">
                <a:sym typeface="Wingdings" panose="05000000000000000000" pitchFamily="2" charset="2"/>
              </a:rPr>
              <a:t>C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HECK</a:t>
            </a:r>
            <a:r>
              <a:rPr lang="cs-CZ" sz="1800" dirty="0">
                <a:sym typeface="Wingdings" panose="05000000000000000000" pitchFamily="2" charset="2"/>
              </a:rPr>
              <a:t>S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EQUENCE</a:t>
            </a:r>
            <a:r>
              <a:rPr lang="cs-CZ" sz="1800" dirty="0">
                <a:sym typeface="Wingdings" panose="05000000000000000000" pitchFamily="2" charset="2"/>
              </a:rPr>
              <a:t>V</a:t>
            </a:r>
            <a:r>
              <a:rPr lang="cs-CZ" sz="16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ERIFY</a:t>
            </a:r>
            <a:r>
              <a:rPr lang="cs-CZ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)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800" dirty="0">
                <a:sym typeface="Wingdings" panose="05000000000000000000" pitchFamily="2" charset="2"/>
              </a:rPr>
              <a:t> </a:t>
            </a:r>
            <a:r>
              <a:rPr lang="cs-CZ" sz="1800" dirty="0"/>
              <a:t>≈ hodiny až den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cs-CZ" sz="1800" dirty="0"/>
              <a:t> ASP</a:t>
            </a:r>
            <a:r>
              <a:rPr lang="cs-CZ" sz="1800" i="1" dirty="0"/>
              <a:t>						</a:t>
            </a:r>
            <a:r>
              <a:rPr lang="cs-CZ" sz="1400" i="1" dirty="0">
                <a:solidFill>
                  <a:schemeClr val="bg1">
                    <a:lumMod val="50000"/>
                  </a:schemeClr>
                </a:solidFill>
              </a:rPr>
              <a:t>ve skutečnosti kvaternární strom - 4 poduzly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ounded Rectangular Callout 5">
            <a:extLst>
              <a:ext uri="{FF2B5EF4-FFF2-40B4-BE49-F238E27FC236}">
                <a16:creationId xmlns:a16="http://schemas.microsoft.com/office/drawing/2014/main" id="{37A82FCF-F685-F6FF-4EB6-0425EAB0B21D}"/>
              </a:ext>
            </a:extLst>
          </p:cNvPr>
          <p:cNvSpPr/>
          <p:nvPr/>
        </p:nvSpPr>
        <p:spPr>
          <a:xfrm>
            <a:off x="2681817" y="1115052"/>
            <a:ext cx="1525477" cy="363716"/>
          </a:xfrm>
          <a:prstGeom prst="wedgeRoundRectCallout">
            <a:avLst>
              <a:gd name="adj1" fmla="val 90131"/>
              <a:gd name="adj2" fmla="val 58154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pseudocovenants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21" name="Rounded Rectangular Callout 5">
            <a:extLst>
              <a:ext uri="{FF2B5EF4-FFF2-40B4-BE49-F238E27FC236}">
                <a16:creationId xmlns:a16="http://schemas.microsoft.com/office/drawing/2014/main" id="{3402978A-EB49-F8B6-61AB-9479A6FFD0B3}"/>
              </a:ext>
            </a:extLst>
          </p:cNvPr>
          <p:cNvSpPr/>
          <p:nvPr/>
        </p:nvSpPr>
        <p:spPr>
          <a:xfrm>
            <a:off x="2939872" y="3424327"/>
            <a:ext cx="1267422" cy="500066"/>
          </a:xfrm>
          <a:prstGeom prst="wedgeRoundRectCallout">
            <a:avLst>
              <a:gd name="adj1" fmla="val 96775"/>
              <a:gd name="adj2" fmla="val -1827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  <a:sym typeface="Wingdings" panose="05000000000000000000" pitchFamily="2" charset="2"/>
              </a:rPr>
              <a:t></a:t>
            </a:r>
            <a:r>
              <a:rPr lang="cs-CZ" sz="1400" dirty="0">
                <a:solidFill>
                  <a:srgbClr val="456A1C"/>
                </a:solidFill>
              </a:rPr>
              <a:t> path</a:t>
            </a:r>
          </a:p>
          <a:p>
            <a:pPr algn="ctr"/>
            <a:r>
              <a:rPr lang="cs-CZ" sz="1400" dirty="0">
                <a:solidFill>
                  <a:srgbClr val="456A1C"/>
                </a:solidFill>
              </a:rPr>
              <a:t>unilateral exit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23" name="Rounded Rectangular Callout 5">
            <a:extLst>
              <a:ext uri="{FF2B5EF4-FFF2-40B4-BE49-F238E27FC236}">
                <a16:creationId xmlns:a16="http://schemas.microsoft.com/office/drawing/2014/main" id="{232A5039-6970-C26C-198A-2EA1628F02CA}"/>
              </a:ext>
            </a:extLst>
          </p:cNvPr>
          <p:cNvSpPr/>
          <p:nvPr/>
        </p:nvSpPr>
        <p:spPr>
          <a:xfrm>
            <a:off x="2931085" y="3963462"/>
            <a:ext cx="1267422" cy="500066"/>
          </a:xfrm>
          <a:prstGeom prst="wedgeRoundRectCallout">
            <a:avLst>
              <a:gd name="adj1" fmla="val 98764"/>
              <a:gd name="adj2" fmla="val -8517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  <a:sym typeface="Wingdings" panose="05000000000000000000" pitchFamily="2" charset="2"/>
              </a:rPr>
              <a:t></a:t>
            </a:r>
            <a:r>
              <a:rPr lang="cs-CZ" sz="1400" dirty="0">
                <a:solidFill>
                  <a:srgbClr val="456A1C"/>
                </a:solidFill>
              </a:rPr>
              <a:t> path</a:t>
            </a:r>
          </a:p>
          <a:p>
            <a:pPr algn="ctr"/>
            <a:r>
              <a:rPr lang="cs-CZ" sz="1400" dirty="0">
                <a:solidFill>
                  <a:srgbClr val="456A1C"/>
                </a:solidFill>
              </a:rPr>
              <a:t>expiration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5" name="Rounded Rectangular Callout 5">
            <a:extLst>
              <a:ext uri="{FF2B5EF4-FFF2-40B4-BE49-F238E27FC236}">
                <a16:creationId xmlns:a16="http://schemas.microsoft.com/office/drawing/2014/main" id="{E16B7242-615D-2243-B5FA-27C0986E20C7}"/>
              </a:ext>
            </a:extLst>
          </p:cNvPr>
          <p:cNvSpPr/>
          <p:nvPr/>
        </p:nvSpPr>
        <p:spPr>
          <a:xfrm>
            <a:off x="7208163" y="426038"/>
            <a:ext cx="1294304" cy="363716"/>
          </a:xfrm>
          <a:prstGeom prst="wedgeRoundRectCallout">
            <a:avLst>
              <a:gd name="adj1" fmla="val -37607"/>
              <a:gd name="adj2" fmla="val 11445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exit tx ≈ VTXO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0" name="Rounded Rectangular Callout 5">
            <a:extLst>
              <a:ext uri="{FF2B5EF4-FFF2-40B4-BE49-F238E27FC236}">
                <a16:creationId xmlns:a16="http://schemas.microsoft.com/office/drawing/2014/main" id="{71D39008-FE56-1BBB-DBA0-363E10C8B0E8}"/>
              </a:ext>
            </a:extLst>
          </p:cNvPr>
          <p:cNvSpPr/>
          <p:nvPr/>
        </p:nvSpPr>
        <p:spPr>
          <a:xfrm>
            <a:off x="7502452" y="3673510"/>
            <a:ext cx="1245765" cy="455944"/>
          </a:xfrm>
          <a:prstGeom prst="wedgeRoundRectCallout">
            <a:avLst>
              <a:gd name="adj1" fmla="val -63221"/>
              <a:gd name="adj2" fmla="val -49534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onchain cesta</a:t>
            </a:r>
          </a:p>
          <a:p>
            <a:pPr algn="ctr"/>
            <a:r>
              <a:rPr lang="cs-CZ" sz="1400" dirty="0">
                <a:solidFill>
                  <a:srgbClr val="456A1C"/>
                </a:solidFill>
              </a:rPr>
              <a:t>obrana ASP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1" name="Rounded Rectangular Callout 5">
            <a:extLst>
              <a:ext uri="{FF2B5EF4-FFF2-40B4-BE49-F238E27FC236}">
                <a16:creationId xmlns:a16="http://schemas.microsoft.com/office/drawing/2014/main" id="{E9EAE26F-D523-CFE2-F09C-CA2B72711FA9}"/>
              </a:ext>
            </a:extLst>
          </p:cNvPr>
          <p:cNvSpPr/>
          <p:nvPr/>
        </p:nvSpPr>
        <p:spPr>
          <a:xfrm>
            <a:off x="1094381" y="2911746"/>
            <a:ext cx="1032564" cy="363716"/>
          </a:xfrm>
          <a:prstGeom prst="wedgeRoundRectCallout">
            <a:avLst>
              <a:gd name="adj1" fmla="val 4803"/>
              <a:gd name="adj2" fmla="val -150041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expiration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2" name="Rounded Rectangular Callout 5">
            <a:extLst>
              <a:ext uri="{FF2B5EF4-FFF2-40B4-BE49-F238E27FC236}">
                <a16:creationId xmlns:a16="http://schemas.microsoft.com/office/drawing/2014/main" id="{FA89636E-044B-DB61-3DD1-88C7EEE913BB}"/>
              </a:ext>
            </a:extLst>
          </p:cNvPr>
          <p:cNvSpPr/>
          <p:nvPr/>
        </p:nvSpPr>
        <p:spPr>
          <a:xfrm>
            <a:off x="7456111" y="2033902"/>
            <a:ext cx="1294304" cy="363716"/>
          </a:xfrm>
          <a:prstGeom prst="wedgeRoundRectCallout">
            <a:avLst>
              <a:gd name="adj1" fmla="val -60493"/>
              <a:gd name="adj2" fmla="val -1013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rgbClr val="456A1C"/>
                </a:solidFill>
              </a:rPr>
              <a:t>kooperativn</a:t>
            </a:r>
            <a:r>
              <a:rPr lang="cs-CZ" sz="1400" dirty="0">
                <a:solidFill>
                  <a:srgbClr val="456A1C"/>
                </a:solidFill>
              </a:rPr>
              <a:t>í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9" name="Rounded Rectangular Callout 5">
            <a:extLst>
              <a:ext uri="{FF2B5EF4-FFF2-40B4-BE49-F238E27FC236}">
                <a16:creationId xmlns:a16="http://schemas.microsoft.com/office/drawing/2014/main" id="{1F13E84D-BF13-E3D0-2062-2E906765E174}"/>
              </a:ext>
            </a:extLst>
          </p:cNvPr>
          <p:cNvSpPr/>
          <p:nvPr/>
        </p:nvSpPr>
        <p:spPr>
          <a:xfrm>
            <a:off x="7456111" y="2380688"/>
            <a:ext cx="1294304" cy="363716"/>
          </a:xfrm>
          <a:prstGeom prst="wedgeRoundRectCallout">
            <a:avLst>
              <a:gd name="adj1" fmla="val -61921"/>
              <a:gd name="adj2" fmla="val -40629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unilateral ex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2" name="Rounded Rectangular Callout 5">
            <a:extLst>
              <a:ext uri="{FF2B5EF4-FFF2-40B4-BE49-F238E27FC236}">
                <a16:creationId xmlns:a16="http://schemas.microsoft.com/office/drawing/2014/main" id="{2F30AB1E-1F40-D51E-8310-7F072E7760E7}"/>
              </a:ext>
            </a:extLst>
          </p:cNvPr>
          <p:cNvSpPr/>
          <p:nvPr/>
        </p:nvSpPr>
        <p:spPr>
          <a:xfrm>
            <a:off x="232249" y="2637177"/>
            <a:ext cx="549816" cy="363716"/>
          </a:xfrm>
          <a:prstGeom prst="wedgeRoundRectCallout">
            <a:avLst>
              <a:gd name="adj1" fmla="val 131344"/>
              <a:gd name="adj2" fmla="val -74892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rgbClr val="456A1C"/>
                </a:solidFill>
              </a:rPr>
              <a:t>vout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3" name="Rounded Rectangular Callout 5">
            <a:extLst>
              <a:ext uri="{FF2B5EF4-FFF2-40B4-BE49-F238E27FC236}">
                <a16:creationId xmlns:a16="http://schemas.microsoft.com/office/drawing/2014/main" id="{0DF9273E-C612-C16E-8F9E-E37D0D46060E}"/>
              </a:ext>
            </a:extLst>
          </p:cNvPr>
          <p:cNvSpPr/>
          <p:nvPr/>
        </p:nvSpPr>
        <p:spPr>
          <a:xfrm>
            <a:off x="232249" y="1516494"/>
            <a:ext cx="549816" cy="363716"/>
          </a:xfrm>
          <a:prstGeom prst="wedgeRoundRectCallout">
            <a:avLst>
              <a:gd name="adj1" fmla="val 132247"/>
              <a:gd name="adj2" fmla="val 82235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56A1C"/>
                </a:solidFill>
              </a:rPr>
              <a:t>vin</a:t>
            </a:r>
          </a:p>
        </p:txBody>
      </p:sp>
    </p:spTree>
    <p:extLst>
      <p:ext uri="{BB962C8B-B14F-4D97-AF65-F5344CB8AC3E}">
        <p14:creationId xmlns:p14="http://schemas.microsoft.com/office/powerpoint/2010/main" val="402831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1" grpId="0" animBg="1"/>
      <p:bldP spid="54" grpId="0" animBg="1"/>
      <p:bldP spid="61" grpId="0" animBg="1"/>
      <p:bldP spid="64" grpId="0" animBg="1"/>
      <p:bldP spid="71" grpId="0" animBg="1"/>
      <p:bldP spid="73" grpId="0" animBg="1"/>
      <p:bldP spid="78" grpId="0"/>
      <p:bldP spid="79" grpId="0"/>
      <p:bldP spid="80" grpId="0"/>
      <p:bldP spid="81" grpId="0"/>
      <p:bldP spid="82" grpId="0"/>
      <p:bldP spid="83" grpId="0"/>
      <p:bldP spid="84" grpId="0"/>
      <p:bldP spid="88" grpId="0"/>
      <p:bldP spid="90" grpId="0"/>
      <p:bldP spid="8" grpId="0" animBg="1"/>
      <p:bldP spid="21" grpId="0" animBg="1"/>
      <p:bldP spid="23" grpId="0" animBg="1"/>
      <p:bldP spid="5" grpId="0" animBg="1"/>
      <p:bldP spid="10" grpId="0" animBg="1"/>
      <p:bldP spid="2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CF18A-461A-D929-6F0D-CA0A12764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A9532BAE-5754-B622-87DA-A51E2B8DE362}"/>
              </a:ext>
            </a:extLst>
          </p:cNvPr>
          <p:cNvSpPr/>
          <p:nvPr/>
        </p:nvSpPr>
        <p:spPr>
          <a:xfrm rot="16200000">
            <a:off x="2319093" y="2296555"/>
            <a:ext cx="638785" cy="482800"/>
          </a:xfrm>
          <a:prstGeom prst="triangle">
            <a:avLst/>
          </a:prstGeom>
          <a:solidFill>
            <a:srgbClr val="ECF7FE"/>
          </a:solidFill>
          <a:ln w="254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ln>
                <a:solidFill>
                  <a:srgbClr val="CC9B00"/>
                </a:solidFill>
              </a:ln>
              <a:solidFill>
                <a:srgbClr val="456A1C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56C479-4610-691D-7AA9-95A464D7F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VTXO t</a:t>
            </a:r>
            <a:r>
              <a:rPr lang="en-US" dirty="0" err="1"/>
              <a:t>ransak</a:t>
            </a:r>
            <a:r>
              <a:rPr lang="cs-CZ" dirty="0"/>
              <a:t>ce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79B4E0F-2823-74F3-C65F-0BA807C834AD}"/>
              </a:ext>
            </a:extLst>
          </p:cNvPr>
          <p:cNvSpPr txBox="1"/>
          <p:nvPr/>
        </p:nvSpPr>
        <p:spPr>
          <a:xfrm>
            <a:off x="640830" y="2185729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*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ABCD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b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  <a:endParaRPr lang="cs-CZ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5F45A60-56E5-E2A4-1293-F368A8C8D7B4}"/>
              </a:ext>
            </a:extLst>
          </p:cNvPr>
          <p:cNvCxnSpPr>
            <a:cxnSpLocks/>
          </p:cNvCxnSpPr>
          <p:nvPr/>
        </p:nvCxnSpPr>
        <p:spPr>
          <a:xfrm>
            <a:off x="640830" y="2440538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654C01F-A943-4561-3A25-A9A9C3ED507D}"/>
              </a:ext>
            </a:extLst>
          </p:cNvPr>
          <p:cNvCxnSpPr>
            <a:cxnSpLocks/>
          </p:cNvCxnSpPr>
          <p:nvPr/>
        </p:nvCxnSpPr>
        <p:spPr>
          <a:xfrm>
            <a:off x="1489951" y="2528291"/>
            <a:ext cx="910919" cy="966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396885EE-9FF5-B44E-211B-DBB641CB15F7}"/>
              </a:ext>
            </a:extLst>
          </p:cNvPr>
          <p:cNvSpPr txBox="1"/>
          <p:nvPr/>
        </p:nvSpPr>
        <p:spPr>
          <a:xfrm>
            <a:off x="3828003" y="708038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C55DD85-30A6-82FA-C11D-E64E047E415F}"/>
              </a:ext>
            </a:extLst>
          </p:cNvPr>
          <p:cNvCxnSpPr>
            <a:cxnSpLocks/>
          </p:cNvCxnSpPr>
          <p:nvPr/>
        </p:nvCxnSpPr>
        <p:spPr>
          <a:xfrm>
            <a:off x="3828003" y="962847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DC2CF14E-D264-8E22-2BB4-CB0887E53F02}"/>
              </a:ext>
            </a:extLst>
          </p:cNvPr>
          <p:cNvSpPr txBox="1"/>
          <p:nvPr/>
        </p:nvSpPr>
        <p:spPr>
          <a:xfrm>
            <a:off x="3828003" y="1655344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89DF82A-C5D7-983A-E553-2CFFB39C6B5E}"/>
              </a:ext>
            </a:extLst>
          </p:cNvPr>
          <p:cNvCxnSpPr>
            <a:cxnSpLocks/>
          </p:cNvCxnSpPr>
          <p:nvPr/>
        </p:nvCxnSpPr>
        <p:spPr>
          <a:xfrm>
            <a:off x="3828003" y="1910153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8C2D4E18-8F21-160D-0718-6DFF3A0C5D8D}"/>
              </a:ext>
            </a:extLst>
          </p:cNvPr>
          <p:cNvSpPr txBox="1"/>
          <p:nvPr/>
        </p:nvSpPr>
        <p:spPr>
          <a:xfrm>
            <a:off x="3828003" y="2600499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C </a:t>
            </a:r>
          </a:p>
          <a:p>
            <a:r>
              <a:rPr lang="cs-CZ" sz="1100" dirty="0"/>
              <a:t>🔒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C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085BA63-DC36-87F5-FC18-484DEB142394}"/>
              </a:ext>
            </a:extLst>
          </p:cNvPr>
          <p:cNvCxnSpPr>
            <a:cxnSpLocks/>
          </p:cNvCxnSpPr>
          <p:nvPr/>
        </p:nvCxnSpPr>
        <p:spPr>
          <a:xfrm>
            <a:off x="3828003" y="2855308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89F095DD-30C5-611A-4DE3-AC79FD65EB28}"/>
              </a:ext>
            </a:extLst>
          </p:cNvPr>
          <p:cNvSpPr txBox="1"/>
          <p:nvPr/>
        </p:nvSpPr>
        <p:spPr>
          <a:xfrm>
            <a:off x="3828003" y="3547805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D</a:t>
            </a:r>
          </a:p>
          <a:p>
            <a:r>
              <a:rPr lang="cs-CZ" sz="1100" dirty="0"/>
              <a:t>🔒 </a:t>
            </a:r>
            <a:r>
              <a:rPr lang="en-US" sz="1300" dirty="0">
                <a:latin typeface="Consolas" panose="020B0609020204030204" pitchFamily="49" charset="0"/>
                <a:cs typeface="Courier New" pitchFamily="49" charset="0"/>
              </a:rPr>
              <a:t>D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0CE45F3-B967-BBAA-8D72-DCCF0F2D2FD1}"/>
              </a:ext>
            </a:extLst>
          </p:cNvPr>
          <p:cNvCxnSpPr>
            <a:cxnSpLocks/>
          </p:cNvCxnSpPr>
          <p:nvPr/>
        </p:nvCxnSpPr>
        <p:spPr>
          <a:xfrm>
            <a:off x="3828003" y="3802614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649BB4A-B127-FB90-766E-9C5B069F62BD}"/>
              </a:ext>
            </a:extLst>
          </p:cNvPr>
          <p:cNvCxnSpPr>
            <a:cxnSpLocks/>
          </p:cNvCxnSpPr>
          <p:nvPr/>
        </p:nvCxnSpPr>
        <p:spPr>
          <a:xfrm>
            <a:off x="2812568" y="2529169"/>
            <a:ext cx="1015435" cy="197281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E977AE6-ADF7-95DA-8EF6-55F0D48E6945}"/>
              </a:ext>
            </a:extLst>
          </p:cNvPr>
          <p:cNvCxnSpPr>
            <a:cxnSpLocks/>
          </p:cNvCxnSpPr>
          <p:nvPr/>
        </p:nvCxnSpPr>
        <p:spPr>
          <a:xfrm>
            <a:off x="1917448" y="578613"/>
            <a:ext cx="38943" cy="355640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F10C6441-BF7B-80C0-B7D7-12DA3C9A54CB}"/>
              </a:ext>
            </a:extLst>
          </p:cNvPr>
          <p:cNvSpPr txBox="1"/>
          <p:nvPr/>
        </p:nvSpPr>
        <p:spPr>
          <a:xfrm>
            <a:off x="847020" y="556200"/>
            <a:ext cx="915635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on-chain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241F0AD-BB97-0366-5A89-8442DACDB9C0}"/>
              </a:ext>
            </a:extLst>
          </p:cNvPr>
          <p:cNvSpPr txBox="1"/>
          <p:nvPr/>
        </p:nvSpPr>
        <p:spPr>
          <a:xfrm>
            <a:off x="2065787" y="556200"/>
            <a:ext cx="1007007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off-chain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12F673E-E738-4688-03EA-53A39C27B53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704" y="4167589"/>
            <a:ext cx="8971233" cy="2612456"/>
          </a:xfrm>
        </p:spPr>
        <p:txBody>
          <a:bodyPr>
            <a:noAutofit/>
          </a:bodyPr>
          <a:lstStyle/>
          <a:p>
            <a:pPr marL="180975" lvl="1" indent="0">
              <a:buNone/>
            </a:pPr>
            <a:r>
              <a:rPr lang="cs-CZ" dirty="0"/>
              <a:t>platba v rámci </a:t>
            </a:r>
            <a:r>
              <a:rPr lang="en-US" dirty="0" err="1"/>
              <a:t>stromu</a:t>
            </a:r>
            <a:r>
              <a:rPr lang="en-US" dirty="0"/>
              <a:t> (</a:t>
            </a:r>
            <a:r>
              <a:rPr lang="cs-CZ" dirty="0"/>
              <a:t>kola</a:t>
            </a:r>
            <a:r>
              <a:rPr lang="en-US" dirty="0"/>
              <a:t>)</a:t>
            </a:r>
            <a:endParaRPr lang="cs-CZ" dirty="0"/>
          </a:p>
          <a:p>
            <a:pPr lvl="1"/>
            <a:r>
              <a:rPr lang="cs-CZ" dirty="0"/>
              <a:t>prodloužení větve stromu</a:t>
            </a:r>
          </a:p>
          <a:p>
            <a:pPr lvl="2"/>
            <a:r>
              <a:rPr lang="cs-CZ" dirty="0"/>
              <a:t>lze z více VTXO, násobné platby, change, ...</a:t>
            </a:r>
          </a:p>
          <a:p>
            <a:pPr lvl="1"/>
            <a:r>
              <a:rPr lang="cs-CZ" dirty="0"/>
              <a:t>dočasně slabší trust model</a:t>
            </a:r>
          </a:p>
          <a:p>
            <a:pPr lvl="2"/>
            <a:r>
              <a:rPr lang="cs-CZ" dirty="0"/>
              <a:t>až do následné platby nebo refreshe</a:t>
            </a:r>
          </a:p>
          <a:p>
            <a:pPr lvl="2"/>
            <a:r>
              <a:rPr lang="cs-CZ" dirty="0"/>
              <a:t>důvěra, že se odesílatel </a:t>
            </a:r>
            <a:r>
              <a:rPr lang="cs-CZ" dirty="0">
                <a:solidFill>
                  <a:srgbClr val="C00000"/>
                </a:solidFill>
              </a:rPr>
              <a:t>loupeživě nespolčí </a:t>
            </a:r>
            <a:r>
              <a:rPr lang="cs-CZ" dirty="0"/>
              <a:t>s ASP</a:t>
            </a:r>
          </a:p>
          <a:p>
            <a:pPr lvl="3"/>
            <a:r>
              <a:rPr lang="cs-CZ" dirty="0">
                <a:solidFill>
                  <a:srgbClr val="C00000"/>
                </a:solidFill>
              </a:rPr>
              <a:t>možný double spend</a:t>
            </a:r>
            <a:r>
              <a:rPr lang="cs-CZ" dirty="0"/>
              <a:t>, ale </a:t>
            </a:r>
            <a:r>
              <a:rPr lang="cs-CZ" b="1" dirty="0"/>
              <a:t>velmi </a:t>
            </a:r>
            <a:r>
              <a:rPr lang="cs-CZ" dirty="0"/>
              <a:t>nepravděpodobný</a:t>
            </a:r>
          </a:p>
          <a:p>
            <a:pPr marL="539750" lvl="3" indent="0">
              <a:buNone/>
            </a:pP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cs-CZ" dirty="0"/>
              <a:t> stačí počkat na refresh</a:t>
            </a:r>
          </a:p>
          <a:p>
            <a:pPr lvl="2"/>
            <a:r>
              <a:rPr lang="cs-CZ" dirty="0"/>
              <a:t>trade-off: rychlost refreshe vs. refresh cost (likvidita ASP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↬</a:t>
            </a:r>
            <a:r>
              <a:rPr lang="cs-CZ" dirty="0"/>
              <a:t>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3C5633-9AEC-9996-D238-FDA20281A7F0}"/>
              </a:ext>
            </a:extLst>
          </p:cNvPr>
          <p:cNvSpPr txBox="1"/>
          <p:nvPr/>
        </p:nvSpPr>
        <p:spPr>
          <a:xfrm>
            <a:off x="5595160" y="1348935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X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A9BC14F-7C77-0A41-4330-E45C94905149}"/>
              </a:ext>
            </a:extLst>
          </p:cNvPr>
          <p:cNvCxnSpPr>
            <a:cxnSpLocks/>
          </p:cNvCxnSpPr>
          <p:nvPr/>
        </p:nvCxnSpPr>
        <p:spPr>
          <a:xfrm>
            <a:off x="5596065" y="1603859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341FE07-ABF1-DD6E-14C1-6F980452C7F5}"/>
              </a:ext>
            </a:extLst>
          </p:cNvPr>
          <p:cNvCxnSpPr>
            <a:cxnSpLocks/>
          </p:cNvCxnSpPr>
          <p:nvPr/>
        </p:nvCxnSpPr>
        <p:spPr>
          <a:xfrm>
            <a:off x="4669243" y="1057356"/>
            <a:ext cx="925917" cy="419034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2BC480-E2A3-BAB9-D322-698184B52D20}"/>
              </a:ext>
            </a:extLst>
          </p:cNvPr>
          <p:cNvCxnSpPr>
            <a:cxnSpLocks/>
          </p:cNvCxnSpPr>
          <p:nvPr/>
        </p:nvCxnSpPr>
        <p:spPr>
          <a:xfrm flipV="1">
            <a:off x="2812729" y="864277"/>
            <a:ext cx="1015274" cy="1485565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264FCDD-468C-8F7A-19BD-ACF944BADE63}"/>
              </a:ext>
            </a:extLst>
          </p:cNvPr>
          <p:cNvCxnSpPr>
            <a:cxnSpLocks/>
          </p:cNvCxnSpPr>
          <p:nvPr/>
        </p:nvCxnSpPr>
        <p:spPr>
          <a:xfrm>
            <a:off x="2814670" y="2623762"/>
            <a:ext cx="1013333" cy="1052945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D53A5C3-0AFA-AF69-2AAD-70E755B371C9}"/>
              </a:ext>
            </a:extLst>
          </p:cNvPr>
          <p:cNvCxnSpPr>
            <a:cxnSpLocks/>
          </p:cNvCxnSpPr>
          <p:nvPr/>
        </p:nvCxnSpPr>
        <p:spPr>
          <a:xfrm flipV="1">
            <a:off x="2812729" y="1823433"/>
            <a:ext cx="1015274" cy="61662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F39AE2C-D009-87C1-C135-86F55818CE2E}"/>
              </a:ext>
            </a:extLst>
          </p:cNvPr>
          <p:cNvSpPr txBox="1"/>
          <p:nvPr/>
        </p:nvSpPr>
        <p:spPr>
          <a:xfrm>
            <a:off x="5595160" y="2082333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B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X   </a:t>
            </a:r>
            <a:r>
              <a:rPr lang="cs-CZ" sz="1300" dirty="0">
                <a:solidFill>
                  <a:schemeClr val="accent1"/>
                </a:solidFill>
                <a:latin typeface="Consolas" panose="020B0609020204030204" pitchFamily="49" charset="0"/>
                <a:cs typeface="Courier New" pitchFamily="49" charset="0"/>
              </a:rPr>
              <a:t>2</a:t>
            </a:r>
            <a:endParaRPr lang="cs-CZ" sz="2000" dirty="0">
              <a:solidFill>
                <a:schemeClr val="accent1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🔒B   </a:t>
            </a:r>
            <a:r>
              <a:rPr lang="cs-CZ" sz="1300" dirty="0">
                <a:solidFill>
                  <a:schemeClr val="accent1"/>
                </a:solidFill>
                <a:latin typeface="Consolas" panose="020B0609020204030204" pitchFamily="49" charset="0"/>
                <a:cs typeface="Courier New" pitchFamily="49" charset="0"/>
              </a:rPr>
              <a:t>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85ABBE6-C544-7432-3493-B2624434C98E}"/>
              </a:ext>
            </a:extLst>
          </p:cNvPr>
          <p:cNvCxnSpPr>
            <a:cxnSpLocks/>
          </p:cNvCxnSpPr>
          <p:nvPr/>
        </p:nvCxnSpPr>
        <p:spPr>
          <a:xfrm>
            <a:off x="5595160" y="2323401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653C490-8AAF-7A3B-B1CA-B29FC89E4055}"/>
              </a:ext>
            </a:extLst>
          </p:cNvPr>
          <p:cNvCxnSpPr>
            <a:cxnSpLocks/>
          </p:cNvCxnSpPr>
          <p:nvPr/>
        </p:nvCxnSpPr>
        <p:spPr>
          <a:xfrm>
            <a:off x="4634152" y="2015126"/>
            <a:ext cx="969131" cy="196188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7425DFD-8F06-23AA-536E-8CA9D23B16DE}"/>
              </a:ext>
            </a:extLst>
          </p:cNvPr>
          <p:cNvSpPr txBox="1"/>
          <p:nvPr/>
        </p:nvSpPr>
        <p:spPr>
          <a:xfrm>
            <a:off x="7477317" y="2088738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X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12D775-6836-0BDC-8657-7299D8E65742}"/>
              </a:ext>
            </a:extLst>
          </p:cNvPr>
          <p:cNvCxnSpPr>
            <a:cxnSpLocks/>
          </p:cNvCxnSpPr>
          <p:nvPr/>
        </p:nvCxnSpPr>
        <p:spPr>
          <a:xfrm>
            <a:off x="7477317" y="232980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7585E82-81D5-B97D-16A7-EF0D073B6248}"/>
              </a:ext>
            </a:extLst>
          </p:cNvPr>
          <p:cNvSpPr txBox="1"/>
          <p:nvPr/>
        </p:nvSpPr>
        <p:spPr>
          <a:xfrm>
            <a:off x="5603283" y="3266739"/>
            <a:ext cx="934040" cy="49244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CD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X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40025AB-589C-1366-E87E-F298CB3112CA}"/>
              </a:ext>
            </a:extLst>
          </p:cNvPr>
          <p:cNvCxnSpPr>
            <a:cxnSpLocks/>
          </p:cNvCxnSpPr>
          <p:nvPr/>
        </p:nvCxnSpPr>
        <p:spPr>
          <a:xfrm>
            <a:off x="5603283" y="3507807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55E9390-4807-E0BD-C650-86F0551F338A}"/>
              </a:ext>
            </a:extLst>
          </p:cNvPr>
          <p:cNvCxnSpPr>
            <a:cxnSpLocks/>
          </p:cNvCxnSpPr>
          <p:nvPr/>
        </p:nvCxnSpPr>
        <p:spPr>
          <a:xfrm flipV="1">
            <a:off x="4669243" y="3365167"/>
            <a:ext cx="921855" cy="542155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D488CF6-08B7-98BB-765E-FE2B2522B4E7}"/>
              </a:ext>
            </a:extLst>
          </p:cNvPr>
          <p:cNvCxnSpPr>
            <a:cxnSpLocks/>
          </p:cNvCxnSpPr>
          <p:nvPr/>
        </p:nvCxnSpPr>
        <p:spPr>
          <a:xfrm>
            <a:off x="4669243" y="2967081"/>
            <a:ext cx="934040" cy="398086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629AAD7-938F-2070-A4BC-EAFC718083CB}"/>
              </a:ext>
            </a:extLst>
          </p:cNvPr>
          <p:cNvCxnSpPr>
            <a:cxnSpLocks/>
          </p:cNvCxnSpPr>
          <p:nvPr/>
        </p:nvCxnSpPr>
        <p:spPr>
          <a:xfrm flipV="1">
            <a:off x="6436400" y="2191702"/>
            <a:ext cx="1040012" cy="255829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ounded Rectangular Callout 5">
            <a:extLst>
              <a:ext uri="{FF2B5EF4-FFF2-40B4-BE49-F238E27FC236}">
                <a16:creationId xmlns:a16="http://schemas.microsoft.com/office/drawing/2014/main" id="{9E5464A2-FACA-13A3-B477-F519B5248CC3}"/>
              </a:ext>
            </a:extLst>
          </p:cNvPr>
          <p:cNvSpPr/>
          <p:nvPr/>
        </p:nvSpPr>
        <p:spPr>
          <a:xfrm>
            <a:off x="2603584" y="1103973"/>
            <a:ext cx="669012" cy="279487"/>
          </a:xfrm>
          <a:prstGeom prst="wedgeRoundRectCallout">
            <a:avLst>
              <a:gd name="adj1" fmla="val 106903"/>
              <a:gd name="adj2" fmla="val -84911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VTXO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14" name="Rounded Rectangular Callout 5">
            <a:extLst>
              <a:ext uri="{FF2B5EF4-FFF2-40B4-BE49-F238E27FC236}">
                <a16:creationId xmlns:a16="http://schemas.microsoft.com/office/drawing/2014/main" id="{00AA0AD4-C022-47D9-D476-D32A183BA053}"/>
              </a:ext>
            </a:extLst>
          </p:cNvPr>
          <p:cNvSpPr/>
          <p:nvPr/>
        </p:nvSpPr>
        <p:spPr>
          <a:xfrm>
            <a:off x="7009392" y="1652686"/>
            <a:ext cx="934040" cy="279487"/>
          </a:xfrm>
          <a:prstGeom prst="wedgeRoundRectCallout">
            <a:avLst>
              <a:gd name="adj1" fmla="val -38097"/>
              <a:gd name="adj2" fmla="val 146835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zřetězení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15" name="Rounded Rectangular Callout 5">
            <a:extLst>
              <a:ext uri="{FF2B5EF4-FFF2-40B4-BE49-F238E27FC236}">
                <a16:creationId xmlns:a16="http://schemas.microsoft.com/office/drawing/2014/main" id="{3E159BB2-BEF4-2EDA-D4FC-35F1A6DCEDF2}"/>
              </a:ext>
            </a:extLst>
          </p:cNvPr>
          <p:cNvSpPr/>
          <p:nvPr/>
        </p:nvSpPr>
        <p:spPr>
          <a:xfrm>
            <a:off x="6759532" y="2790776"/>
            <a:ext cx="769981" cy="279487"/>
          </a:xfrm>
          <a:prstGeom prst="wedgeRoundRectCallout">
            <a:avLst>
              <a:gd name="adj1" fmla="val -86208"/>
              <a:gd name="adj2" fmla="val -67813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change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16" name="Rounded Rectangular Callout 5">
            <a:extLst>
              <a:ext uri="{FF2B5EF4-FFF2-40B4-BE49-F238E27FC236}">
                <a16:creationId xmlns:a16="http://schemas.microsoft.com/office/drawing/2014/main" id="{6064443E-505F-95B2-B84A-08C31EDB8EF8}"/>
              </a:ext>
            </a:extLst>
          </p:cNvPr>
          <p:cNvSpPr/>
          <p:nvPr/>
        </p:nvSpPr>
        <p:spPr>
          <a:xfrm>
            <a:off x="6759532" y="3378244"/>
            <a:ext cx="1317802" cy="279487"/>
          </a:xfrm>
          <a:prstGeom prst="wedgeRoundRectCallout">
            <a:avLst>
              <a:gd name="adj1" fmla="val -76505"/>
              <a:gd name="adj2" fmla="val 51410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vícezdrojová tx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723E935-5D53-7BA2-5262-92492AF0C630}"/>
              </a:ext>
            </a:extLst>
          </p:cNvPr>
          <p:cNvSpPr txBox="1"/>
          <p:nvPr/>
        </p:nvSpPr>
        <p:spPr>
          <a:xfrm>
            <a:off x="5591098" y="687306"/>
            <a:ext cx="934040" cy="492443"/>
          </a:xfrm>
          <a:prstGeom prst="rect">
            <a:avLst/>
          </a:prstGeom>
          <a:solidFill>
            <a:srgbClr val="FFDDDD"/>
          </a:solidFill>
          <a:ln w="2540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/>
              <a:t>🔒 </a:t>
            </a:r>
            <a:r>
              <a:rPr lang="cs-CZ" sz="1300">
                <a:latin typeface="Consolas" panose="020B0609020204030204" pitchFamily="49" charset="0"/>
                <a:cs typeface="Courier New" pitchFamily="49" charset="0"/>
              </a:rPr>
              <a:t>Q</a:t>
            </a:r>
            <a:r>
              <a:rPr lang="cs-CZ" sz="1300" b="1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FEDEEC9A-40EB-4705-DCB4-7C16C1EFCD37}"/>
              </a:ext>
            </a:extLst>
          </p:cNvPr>
          <p:cNvCxnSpPr>
            <a:cxnSpLocks/>
          </p:cNvCxnSpPr>
          <p:nvPr/>
        </p:nvCxnSpPr>
        <p:spPr>
          <a:xfrm>
            <a:off x="5592003" y="942230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C9C78D9-C9B4-BD4D-B886-98EBA26E2559}"/>
              </a:ext>
            </a:extLst>
          </p:cNvPr>
          <p:cNvCxnSpPr>
            <a:cxnSpLocks/>
          </p:cNvCxnSpPr>
          <p:nvPr/>
        </p:nvCxnSpPr>
        <p:spPr>
          <a:xfrm flipV="1">
            <a:off x="4669243" y="804037"/>
            <a:ext cx="925917" cy="256211"/>
          </a:xfrm>
          <a:prstGeom prst="straightConnector1">
            <a:avLst/>
          </a:prstGeom>
          <a:ln w="22225">
            <a:solidFill>
              <a:srgbClr val="C00000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ounded Rectangular Callout 5">
            <a:extLst>
              <a:ext uri="{FF2B5EF4-FFF2-40B4-BE49-F238E27FC236}">
                <a16:creationId xmlns:a16="http://schemas.microsoft.com/office/drawing/2014/main" id="{C956164B-1AAC-4059-7AA8-A0BD717146C5}"/>
              </a:ext>
            </a:extLst>
          </p:cNvPr>
          <p:cNvSpPr/>
          <p:nvPr/>
        </p:nvSpPr>
        <p:spPr>
          <a:xfrm>
            <a:off x="6987192" y="598851"/>
            <a:ext cx="1656746" cy="512494"/>
          </a:xfrm>
          <a:prstGeom prst="wedgeRoundRectCallout">
            <a:avLst>
              <a:gd name="adj1" fmla="val -87642"/>
              <a:gd name="adj2" fmla="val -4853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C00000"/>
                </a:solidFill>
              </a:rPr>
              <a:t>double-spend</a:t>
            </a:r>
          </a:p>
          <a:p>
            <a:pPr algn="ctr"/>
            <a:r>
              <a:rPr lang="cs-CZ" sz="1400" dirty="0">
                <a:solidFill>
                  <a:srgbClr val="C00000"/>
                </a:solidFill>
              </a:rPr>
              <a:t>spolupráce A a ASP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625BED19-AF1B-8ED2-67D8-CADA27FFC854}"/>
              </a:ext>
            </a:extLst>
          </p:cNvPr>
          <p:cNvCxnSpPr>
            <a:cxnSpLocks/>
          </p:cNvCxnSpPr>
          <p:nvPr/>
        </p:nvCxnSpPr>
        <p:spPr>
          <a:xfrm>
            <a:off x="8295731" y="2451986"/>
            <a:ext cx="284682" cy="0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ounded Rectangular Callout 5">
            <a:extLst>
              <a:ext uri="{FF2B5EF4-FFF2-40B4-BE49-F238E27FC236}">
                <a16:creationId xmlns:a16="http://schemas.microsoft.com/office/drawing/2014/main" id="{03D97EE8-23E8-13C8-D964-7BFDA1ED2A66}"/>
              </a:ext>
            </a:extLst>
          </p:cNvPr>
          <p:cNvSpPr/>
          <p:nvPr/>
        </p:nvSpPr>
        <p:spPr>
          <a:xfrm>
            <a:off x="6140407" y="4528221"/>
            <a:ext cx="1531980" cy="578497"/>
          </a:xfrm>
          <a:prstGeom prst="wedgeRoundRectCallout">
            <a:avLst>
              <a:gd name="adj1" fmla="val -50106"/>
              <a:gd name="adj2" fmla="val 36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456A1C"/>
                </a:solidFill>
              </a:rPr>
              <a:t>arkoor preconfirmed tx</a:t>
            </a:r>
          </a:p>
        </p:txBody>
      </p:sp>
      <p:sp>
        <p:nvSpPr>
          <p:cNvPr id="138" name="Rounded Rectangular Callout 5">
            <a:extLst>
              <a:ext uri="{FF2B5EF4-FFF2-40B4-BE49-F238E27FC236}">
                <a16:creationId xmlns:a16="http://schemas.microsoft.com/office/drawing/2014/main" id="{89ED707B-721C-32B7-6860-8FA5B1B1A2E8}"/>
              </a:ext>
            </a:extLst>
          </p:cNvPr>
          <p:cNvSpPr/>
          <p:nvPr/>
        </p:nvSpPr>
        <p:spPr>
          <a:xfrm>
            <a:off x="6140406" y="5669882"/>
            <a:ext cx="1531981" cy="703275"/>
          </a:xfrm>
          <a:prstGeom prst="wedgeRoundRectCallout">
            <a:avLst>
              <a:gd name="adj1" fmla="val -50106"/>
              <a:gd name="adj2" fmla="val 36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400" dirty="0">
                <a:solidFill>
                  <a:srgbClr val="456A1C"/>
                </a:solidFill>
              </a:rPr>
              <a:t>- snadná detekce</a:t>
            </a:r>
          </a:p>
          <a:p>
            <a:r>
              <a:rPr lang="cs-CZ" sz="1400" dirty="0">
                <a:solidFill>
                  <a:srgbClr val="456A1C"/>
                </a:solidFill>
              </a:rPr>
              <a:t>- ztráta reputace</a:t>
            </a:r>
          </a:p>
          <a:p>
            <a:r>
              <a:rPr lang="cs-CZ" sz="1400" dirty="0">
                <a:solidFill>
                  <a:srgbClr val="456A1C"/>
                </a:solidFill>
              </a:rPr>
              <a:t>- exits, fee-race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66083A-0980-EAF5-3414-A432831F4509}"/>
              </a:ext>
            </a:extLst>
          </p:cNvPr>
          <p:cNvCxnSpPr>
            <a:cxnSpLocks/>
          </p:cNvCxnSpPr>
          <p:nvPr/>
        </p:nvCxnSpPr>
        <p:spPr>
          <a:xfrm>
            <a:off x="5591098" y="2537955"/>
            <a:ext cx="934040" cy="0"/>
          </a:xfrm>
          <a:prstGeom prst="line">
            <a:avLst/>
          </a:prstGeom>
          <a:ln w="22225">
            <a:solidFill>
              <a:srgbClr val="FFD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E07506C-10B5-F4BA-5915-9B2D4BBC36F3}"/>
              </a:ext>
            </a:extLst>
          </p:cNvPr>
          <p:cNvSpPr txBox="1"/>
          <p:nvPr/>
        </p:nvSpPr>
        <p:spPr>
          <a:xfrm>
            <a:off x="4992151" y="1839195"/>
            <a:ext cx="276038" cy="292388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cs-CZ" sz="13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9955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71" grpId="0" animBg="1"/>
      <p:bldP spid="73" grpId="0" animBg="1"/>
      <p:bldP spid="24" grpId="0" animBg="1"/>
      <p:bldP spid="20" grpId="0" animBg="1"/>
      <p:bldP spid="29" grpId="0" animBg="1"/>
      <p:bldP spid="33" grpId="0" animBg="1"/>
      <p:bldP spid="114" grpId="0" animBg="1"/>
      <p:bldP spid="115" grpId="0" animBg="1"/>
      <p:bldP spid="116" grpId="0" animBg="1"/>
      <p:bldP spid="123" grpId="0" animBg="1"/>
      <p:bldP spid="128" grpId="0" animBg="1"/>
      <p:bldP spid="137" grpId="0" animBg="1"/>
      <p:bldP spid="138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2EA3B6-9CC5-11AA-4CDF-F935E94E898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704" y="609600"/>
            <a:ext cx="8971233" cy="61704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cs-CZ" dirty="0"/>
              <a:t>round / batch</a:t>
            </a:r>
          </a:p>
          <a:p>
            <a:pPr lvl="1"/>
            <a:r>
              <a:rPr lang="cs-CZ" dirty="0"/>
              <a:t>koordinace ASP  ≈1 hod</a:t>
            </a:r>
          </a:p>
          <a:p>
            <a:pPr lvl="1"/>
            <a:r>
              <a:rPr lang="cs-CZ" dirty="0"/>
              <a:t>offboarding</a:t>
            </a:r>
            <a:endParaRPr lang="en-US" dirty="0"/>
          </a:p>
          <a:p>
            <a:pPr lvl="2"/>
            <a:r>
              <a:rPr lang="cs-CZ" dirty="0"/>
              <a:t>možnost kooperativního exitu</a:t>
            </a:r>
          </a:p>
          <a:p>
            <a:pPr lvl="2"/>
            <a:r>
              <a:rPr lang="cs-CZ" dirty="0"/>
              <a:t>další výstupy - on-chain tx, ...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cs-CZ" dirty="0"/>
              <a:t>vytvoření nového stromu</a:t>
            </a:r>
          </a:p>
          <a:p>
            <a:pPr lvl="2"/>
            <a:r>
              <a:rPr lang="cs-CZ" dirty="0"/>
              <a:t>možný refresh starých VTXO</a:t>
            </a:r>
          </a:p>
          <a:p>
            <a:pPr lvl="2"/>
            <a:r>
              <a:rPr lang="cs-CZ" dirty="0"/>
              <a:t>podepisování</a:t>
            </a:r>
          </a:p>
          <a:p>
            <a:pPr lvl="2"/>
            <a:r>
              <a:rPr lang="cs-CZ" dirty="0"/>
              <a:t>interaktivita uživ</a:t>
            </a:r>
            <a:r>
              <a:rPr lang="en-US" dirty="0"/>
              <a:t>.</a:t>
            </a:r>
            <a:r>
              <a:rPr lang="cs-CZ" dirty="0"/>
              <a:t> peněženek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cs-CZ" dirty="0"/>
              <a:t>plánování kol</a:t>
            </a:r>
          </a:p>
          <a:p>
            <a:pPr lvl="1"/>
            <a:r>
              <a:rPr lang="cs-CZ" dirty="0"/>
              <a:t>pravidelné</a:t>
            </a:r>
          </a:p>
          <a:p>
            <a:pPr lvl="1"/>
            <a:r>
              <a:rPr lang="cs-CZ" i="1" dirty="0"/>
              <a:t>demand-based rounds</a:t>
            </a:r>
          </a:p>
          <a:p>
            <a:pPr lvl="1"/>
            <a:r>
              <a:rPr lang="cs-CZ" i="1" dirty="0"/>
              <a:t>emergency rounds</a:t>
            </a:r>
          </a:p>
          <a:p>
            <a:pPr lvl="1"/>
            <a:r>
              <a:rPr lang="cs-CZ" i="1" dirty="0"/>
              <a:t>plánovaná údržba, ...</a:t>
            </a:r>
          </a:p>
          <a:p>
            <a:pPr lvl="2"/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7D61AB-B454-6AE9-F47A-338C3096A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17D165-AA81-1334-FDDC-9D3C7EFE9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169524"/>
              </p:ext>
            </p:extLst>
          </p:nvPr>
        </p:nvGraphicFramePr>
        <p:xfrm>
          <a:off x="3937295" y="4757787"/>
          <a:ext cx="4460487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140">
                  <a:extLst>
                    <a:ext uri="{9D8B030D-6E8A-4147-A177-3AD203B41FA5}">
                      <a16:colId xmlns:a16="http://schemas.microsoft.com/office/drawing/2014/main" val="3723792995"/>
                    </a:ext>
                  </a:extLst>
                </a:gridCol>
                <a:gridCol w="1845527">
                  <a:extLst>
                    <a:ext uri="{9D8B030D-6E8A-4147-A177-3AD203B41FA5}">
                      <a16:colId xmlns:a16="http://schemas.microsoft.com/office/drawing/2014/main" val="3639634272"/>
                    </a:ext>
                  </a:extLst>
                </a:gridCol>
                <a:gridCol w="1092820">
                  <a:extLst>
                    <a:ext uri="{9D8B030D-6E8A-4147-A177-3AD203B41FA5}">
                      <a16:colId xmlns:a16="http://schemas.microsoft.com/office/drawing/2014/main" val="35001686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b="0" dirty="0"/>
                        <a:t>intervaly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kratší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delší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002099"/>
                  </a:ext>
                </a:extLst>
              </a:tr>
              <a:tr h="154289">
                <a:tc>
                  <a:txBody>
                    <a:bodyPr/>
                    <a:lstStyle/>
                    <a:p>
                      <a:r>
                        <a:rPr lang="cs-CZ" dirty="0"/>
                        <a:t>refresh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rychlejší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pomalejší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479596"/>
                  </a:ext>
                </a:extLst>
              </a:tr>
              <a:tr h="154289">
                <a:tc>
                  <a:txBody>
                    <a:bodyPr/>
                    <a:lstStyle/>
                    <a:p>
                      <a:r>
                        <a:rPr lang="cs-CZ" dirty="0"/>
                        <a:t>on-chain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r>
                        <a:rPr lang="cs-CZ" dirty="0"/>
                        <a:t> - méně uživ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885233"/>
                  </a:ext>
                </a:extLst>
              </a:tr>
              <a:tr h="195055">
                <a:tc>
                  <a:txBody>
                    <a:bodyPr/>
                    <a:lstStyle/>
                    <a:p>
                      <a:r>
                        <a:rPr lang="cs-CZ" dirty="0"/>
                        <a:t>unilateral exit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r>
                        <a:rPr lang="cs-CZ" dirty="0"/>
                        <a:t> - méně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305109"/>
                  </a:ext>
                </a:extLst>
              </a:tr>
            </a:tbl>
          </a:graphicData>
        </a:graphic>
      </p:graphicFrame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93D63015-438B-4F96-9B7E-6DD158E3E2CF}"/>
              </a:ext>
            </a:extLst>
          </p:cNvPr>
          <p:cNvCxnSpPr>
            <a:cxnSpLocks/>
          </p:cNvCxnSpPr>
          <p:nvPr/>
        </p:nvCxnSpPr>
        <p:spPr>
          <a:xfrm rot="2280000">
            <a:off x="6505698" y="1526949"/>
            <a:ext cx="241648" cy="235037"/>
          </a:xfrm>
          <a:prstGeom prst="curvedConnector3">
            <a:avLst>
              <a:gd name="adj1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F04CC37-858D-5B28-04C7-3B46D1E9D84D}"/>
              </a:ext>
            </a:extLst>
          </p:cNvPr>
          <p:cNvSpPr/>
          <p:nvPr/>
        </p:nvSpPr>
        <p:spPr>
          <a:xfrm>
            <a:off x="3960427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8FF5C0-AC99-3D96-F9EA-5CB0401DCD92}"/>
              </a:ext>
            </a:extLst>
          </p:cNvPr>
          <p:cNvSpPr/>
          <p:nvPr/>
        </p:nvSpPr>
        <p:spPr>
          <a:xfrm>
            <a:off x="4115747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BEB44A-8B62-F46C-3228-EF48CACD47C7}"/>
              </a:ext>
            </a:extLst>
          </p:cNvPr>
          <p:cNvSpPr/>
          <p:nvPr/>
        </p:nvSpPr>
        <p:spPr>
          <a:xfrm>
            <a:off x="4271067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828047-226F-DF4E-EB1D-5533D661406C}"/>
              </a:ext>
            </a:extLst>
          </p:cNvPr>
          <p:cNvSpPr/>
          <p:nvPr/>
        </p:nvSpPr>
        <p:spPr>
          <a:xfrm>
            <a:off x="4424797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8D4497-EC49-D496-172A-227D1AB58DDF}"/>
              </a:ext>
            </a:extLst>
          </p:cNvPr>
          <p:cNvSpPr/>
          <p:nvPr/>
        </p:nvSpPr>
        <p:spPr>
          <a:xfrm>
            <a:off x="4583264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2197F6-C6B1-1011-4A0D-E0700467C22E}"/>
              </a:ext>
            </a:extLst>
          </p:cNvPr>
          <p:cNvSpPr/>
          <p:nvPr/>
        </p:nvSpPr>
        <p:spPr>
          <a:xfrm>
            <a:off x="4738584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68D50D-8538-BFB0-CFF0-9D65277017FC}"/>
              </a:ext>
            </a:extLst>
          </p:cNvPr>
          <p:cNvSpPr/>
          <p:nvPr/>
        </p:nvSpPr>
        <p:spPr>
          <a:xfrm>
            <a:off x="4893904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AEDF75-02B8-5208-812A-10C549B403E6}"/>
              </a:ext>
            </a:extLst>
          </p:cNvPr>
          <p:cNvSpPr/>
          <p:nvPr/>
        </p:nvSpPr>
        <p:spPr>
          <a:xfrm>
            <a:off x="5047634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5E17AA-6831-E675-CD39-CAD78C3A5130}"/>
              </a:ext>
            </a:extLst>
          </p:cNvPr>
          <p:cNvSpPr/>
          <p:nvPr/>
        </p:nvSpPr>
        <p:spPr>
          <a:xfrm>
            <a:off x="5201365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3E1DED-47E7-439F-1016-AC63E35CC44A}"/>
              </a:ext>
            </a:extLst>
          </p:cNvPr>
          <p:cNvSpPr/>
          <p:nvPr/>
        </p:nvSpPr>
        <p:spPr>
          <a:xfrm>
            <a:off x="5356685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BCE310-7C56-85D9-6D4E-D3958B1D19A6}"/>
              </a:ext>
            </a:extLst>
          </p:cNvPr>
          <p:cNvSpPr/>
          <p:nvPr/>
        </p:nvSpPr>
        <p:spPr>
          <a:xfrm>
            <a:off x="5512005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088EBB-B62C-FF2F-1047-9A294A1EC96C}"/>
              </a:ext>
            </a:extLst>
          </p:cNvPr>
          <p:cNvSpPr/>
          <p:nvPr/>
        </p:nvSpPr>
        <p:spPr>
          <a:xfrm>
            <a:off x="5665735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A60F0F-DE26-C4AE-6A93-560516832265}"/>
              </a:ext>
            </a:extLst>
          </p:cNvPr>
          <p:cNvSpPr/>
          <p:nvPr/>
        </p:nvSpPr>
        <p:spPr>
          <a:xfrm>
            <a:off x="582420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DE7E19-2030-CC4C-0E48-25CD625A2D73}"/>
              </a:ext>
            </a:extLst>
          </p:cNvPr>
          <p:cNvSpPr/>
          <p:nvPr/>
        </p:nvSpPr>
        <p:spPr>
          <a:xfrm>
            <a:off x="597952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1D979B-7F94-4EE1-31B9-18D374652A8E}"/>
              </a:ext>
            </a:extLst>
          </p:cNvPr>
          <p:cNvSpPr/>
          <p:nvPr/>
        </p:nvSpPr>
        <p:spPr>
          <a:xfrm>
            <a:off x="613484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022AC1-FEC2-BD06-7B79-F1D03976815A}"/>
              </a:ext>
            </a:extLst>
          </p:cNvPr>
          <p:cNvSpPr/>
          <p:nvPr/>
        </p:nvSpPr>
        <p:spPr>
          <a:xfrm>
            <a:off x="628857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6CBBA0-CA46-4FEA-22D1-B2A6CCD2D620}"/>
              </a:ext>
            </a:extLst>
          </p:cNvPr>
          <p:cNvSpPr/>
          <p:nvPr/>
        </p:nvSpPr>
        <p:spPr>
          <a:xfrm>
            <a:off x="694666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CB21D2-D6F0-5448-D3B0-94AFD6FB9A89}"/>
              </a:ext>
            </a:extLst>
          </p:cNvPr>
          <p:cNvSpPr/>
          <p:nvPr/>
        </p:nvSpPr>
        <p:spPr>
          <a:xfrm>
            <a:off x="710198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D69A44-EA2C-CE9A-6741-DC0E74362F23}"/>
              </a:ext>
            </a:extLst>
          </p:cNvPr>
          <p:cNvSpPr/>
          <p:nvPr/>
        </p:nvSpPr>
        <p:spPr>
          <a:xfrm>
            <a:off x="725730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4D07DA-AE88-1339-AFCE-42CE8CCF19D2}"/>
              </a:ext>
            </a:extLst>
          </p:cNvPr>
          <p:cNvSpPr/>
          <p:nvPr/>
        </p:nvSpPr>
        <p:spPr>
          <a:xfrm>
            <a:off x="7411032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632807C-C6C1-3F5A-D75C-74DBC097BC4F}"/>
              </a:ext>
            </a:extLst>
          </p:cNvPr>
          <p:cNvSpPr/>
          <p:nvPr/>
        </p:nvSpPr>
        <p:spPr>
          <a:xfrm>
            <a:off x="7569499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478AD69-F9D7-2F6B-496B-3F1B6E5D1BDC}"/>
              </a:ext>
            </a:extLst>
          </p:cNvPr>
          <p:cNvSpPr/>
          <p:nvPr/>
        </p:nvSpPr>
        <p:spPr>
          <a:xfrm>
            <a:off x="7724819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7E3944-E639-1788-5FCE-DC8616595F82}"/>
              </a:ext>
            </a:extLst>
          </p:cNvPr>
          <p:cNvSpPr/>
          <p:nvPr/>
        </p:nvSpPr>
        <p:spPr>
          <a:xfrm>
            <a:off x="7880139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299C699-4F58-F2E4-F5C4-2833F835BA48}"/>
              </a:ext>
            </a:extLst>
          </p:cNvPr>
          <p:cNvSpPr/>
          <p:nvPr/>
        </p:nvSpPr>
        <p:spPr>
          <a:xfrm>
            <a:off x="8033869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019B1BA-6D6C-376F-06A5-69063A6C1D41}"/>
              </a:ext>
            </a:extLst>
          </p:cNvPr>
          <p:cNvSpPr/>
          <p:nvPr/>
        </p:nvSpPr>
        <p:spPr>
          <a:xfrm>
            <a:off x="8187600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1E554C-97B2-8780-D1EF-ECC7AFCE4B67}"/>
              </a:ext>
            </a:extLst>
          </p:cNvPr>
          <p:cNvSpPr/>
          <p:nvPr/>
        </p:nvSpPr>
        <p:spPr>
          <a:xfrm>
            <a:off x="8342920" y="1643472"/>
            <a:ext cx="97284" cy="102323"/>
          </a:xfrm>
          <a:prstGeom prst="rect">
            <a:avLst/>
          </a:prstGeom>
          <a:solidFill>
            <a:srgbClr val="00B050"/>
          </a:solidFill>
          <a:ln w="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572EE59B-41CE-3C36-E7F3-CCCB0617642A}"/>
              </a:ext>
            </a:extLst>
          </p:cNvPr>
          <p:cNvSpPr/>
          <p:nvPr/>
        </p:nvSpPr>
        <p:spPr>
          <a:xfrm>
            <a:off x="4021405" y="1960280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CB7B0D4-1207-3746-C888-F2F01472F4C1}"/>
              </a:ext>
            </a:extLst>
          </p:cNvPr>
          <p:cNvCxnSpPr>
            <a:stCxn id="37" idx="0"/>
            <a:endCxn id="6" idx="2"/>
          </p:cNvCxnSpPr>
          <p:nvPr/>
        </p:nvCxnSpPr>
        <p:spPr>
          <a:xfrm flipH="1" flipV="1">
            <a:off x="4164390" y="1745795"/>
            <a:ext cx="8511" cy="2144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00297EFB-7B4B-A3FF-AA1A-7484EDCF699A}"/>
              </a:ext>
            </a:extLst>
          </p:cNvPr>
          <p:cNvSpPr/>
          <p:nvPr/>
        </p:nvSpPr>
        <p:spPr>
          <a:xfrm>
            <a:off x="4974608" y="2143820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1AE2A2A-B8E5-10A9-1312-16F57F690612}"/>
              </a:ext>
            </a:extLst>
          </p:cNvPr>
          <p:cNvCxnSpPr>
            <a:cxnSpLocks/>
            <a:stCxn id="41" idx="0"/>
          </p:cNvCxnSpPr>
          <p:nvPr/>
        </p:nvCxnSpPr>
        <p:spPr>
          <a:xfrm flipH="1" flipV="1">
            <a:off x="5111290" y="1745795"/>
            <a:ext cx="14814" cy="39802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FC6C62DA-AA7D-DE03-2D68-20D85B2AEC8D}"/>
              </a:ext>
            </a:extLst>
          </p:cNvPr>
          <p:cNvSpPr/>
          <p:nvPr/>
        </p:nvSpPr>
        <p:spPr>
          <a:xfrm>
            <a:off x="5880491" y="2278737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9159A36-6821-7837-1A2D-0A8A3EFD9048}"/>
              </a:ext>
            </a:extLst>
          </p:cNvPr>
          <p:cNvCxnSpPr>
            <a:cxnSpLocks/>
            <a:stCxn id="45" idx="0"/>
          </p:cNvCxnSpPr>
          <p:nvPr/>
        </p:nvCxnSpPr>
        <p:spPr>
          <a:xfrm flipH="1" flipV="1">
            <a:off x="6020539" y="1745795"/>
            <a:ext cx="11448" cy="53294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F67A72A3-DB84-7686-BAE0-571D56B59AC8}"/>
              </a:ext>
            </a:extLst>
          </p:cNvPr>
          <p:cNvSpPr/>
          <p:nvPr/>
        </p:nvSpPr>
        <p:spPr>
          <a:xfrm>
            <a:off x="6999895" y="2742798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F777AD89-192E-BB1B-B9B2-CBFD6DA817E9}"/>
              </a:ext>
            </a:extLst>
          </p:cNvPr>
          <p:cNvSpPr/>
          <p:nvPr/>
        </p:nvSpPr>
        <p:spPr>
          <a:xfrm>
            <a:off x="7933248" y="2909108"/>
            <a:ext cx="302992" cy="395400"/>
          </a:xfrm>
          <a:prstGeom prst="triangle">
            <a:avLst/>
          </a:prstGeom>
          <a:solidFill>
            <a:srgbClr val="ECF7FE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D1DCF21-8372-BD30-D745-86E5895C8DAF}"/>
              </a:ext>
            </a:extLst>
          </p:cNvPr>
          <p:cNvCxnSpPr>
            <a:cxnSpLocks/>
            <a:endCxn id="22" idx="2"/>
          </p:cNvCxnSpPr>
          <p:nvPr/>
        </p:nvCxnSpPr>
        <p:spPr>
          <a:xfrm flipH="1" flipV="1">
            <a:off x="7150625" y="1745795"/>
            <a:ext cx="766" cy="96202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EDBAFB1-C086-C288-2634-8DD2C4563C33}"/>
              </a:ext>
            </a:extLst>
          </p:cNvPr>
          <p:cNvCxnSpPr>
            <a:cxnSpLocks/>
            <a:endCxn id="28" idx="2"/>
          </p:cNvCxnSpPr>
          <p:nvPr/>
        </p:nvCxnSpPr>
        <p:spPr>
          <a:xfrm flipH="1" flipV="1">
            <a:off x="8082512" y="1745795"/>
            <a:ext cx="3156" cy="114515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FD96EB1-C726-5C3E-7D15-8EA1A3ABE80D}"/>
              </a:ext>
            </a:extLst>
          </p:cNvPr>
          <p:cNvCxnSpPr>
            <a:cxnSpLocks/>
          </p:cNvCxnSpPr>
          <p:nvPr/>
        </p:nvCxnSpPr>
        <p:spPr>
          <a:xfrm>
            <a:off x="4173783" y="1854820"/>
            <a:ext cx="2976841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FBFEFA4D-95D7-7AA4-93E2-3B756B61018A}"/>
              </a:ext>
            </a:extLst>
          </p:cNvPr>
          <p:cNvCxnSpPr>
            <a:cxnSpLocks/>
          </p:cNvCxnSpPr>
          <p:nvPr/>
        </p:nvCxnSpPr>
        <p:spPr>
          <a:xfrm>
            <a:off x="5105670" y="1960280"/>
            <a:ext cx="2928199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A259608-BE9C-8CD9-4080-5B588C379BB2}"/>
              </a:ext>
            </a:extLst>
          </p:cNvPr>
          <p:cNvCxnSpPr>
            <a:cxnSpLocks/>
          </p:cNvCxnSpPr>
          <p:nvPr/>
        </p:nvCxnSpPr>
        <p:spPr>
          <a:xfrm>
            <a:off x="6020539" y="2072487"/>
            <a:ext cx="2928199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ular Callout 5">
            <a:extLst>
              <a:ext uri="{FF2B5EF4-FFF2-40B4-BE49-F238E27FC236}">
                <a16:creationId xmlns:a16="http://schemas.microsoft.com/office/drawing/2014/main" id="{E0095C09-97AF-E936-DA36-8DEE98D33AB3}"/>
              </a:ext>
            </a:extLst>
          </p:cNvPr>
          <p:cNvSpPr/>
          <p:nvPr/>
        </p:nvSpPr>
        <p:spPr>
          <a:xfrm>
            <a:off x="3928910" y="900300"/>
            <a:ext cx="568241" cy="279487"/>
          </a:xfrm>
          <a:prstGeom prst="wedgeRoundRectCallout">
            <a:avLst>
              <a:gd name="adj1" fmla="val -32223"/>
              <a:gd name="adj2" fmla="val 189434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blok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71" name="Rounded Rectangular Callout 5">
            <a:extLst>
              <a:ext uri="{FF2B5EF4-FFF2-40B4-BE49-F238E27FC236}">
                <a16:creationId xmlns:a16="http://schemas.microsoft.com/office/drawing/2014/main" id="{85A299E2-325A-C988-3498-C2B1E6E7A646}"/>
              </a:ext>
            </a:extLst>
          </p:cNvPr>
          <p:cNvSpPr/>
          <p:nvPr/>
        </p:nvSpPr>
        <p:spPr>
          <a:xfrm>
            <a:off x="4009069" y="3150474"/>
            <a:ext cx="1164554" cy="273103"/>
          </a:xfrm>
          <a:prstGeom prst="wedgeRoundRectCallout">
            <a:avLst>
              <a:gd name="adj1" fmla="val -36416"/>
              <a:gd name="adj2" fmla="val -312259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kolo ≈</a:t>
            </a:r>
            <a:r>
              <a:rPr lang="en-US" sz="1400" dirty="0">
                <a:solidFill>
                  <a:srgbClr val="456A1C"/>
                </a:solidFill>
              </a:rPr>
              <a:t> </a:t>
            </a:r>
            <a:r>
              <a:rPr lang="cs-CZ" sz="1400" dirty="0">
                <a:solidFill>
                  <a:srgbClr val="456A1C"/>
                </a:solidFill>
              </a:rPr>
              <a:t>strom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72" name="Rounded Rectangular Callout 5">
            <a:extLst>
              <a:ext uri="{FF2B5EF4-FFF2-40B4-BE49-F238E27FC236}">
                <a16:creationId xmlns:a16="http://schemas.microsoft.com/office/drawing/2014/main" id="{7696B88F-0875-6EAF-F63D-A1A283965617}"/>
              </a:ext>
            </a:extLst>
          </p:cNvPr>
          <p:cNvSpPr/>
          <p:nvPr/>
        </p:nvSpPr>
        <p:spPr>
          <a:xfrm>
            <a:off x="5343589" y="908163"/>
            <a:ext cx="669012" cy="279487"/>
          </a:xfrm>
          <a:prstGeom prst="wedgeRoundRectCallout">
            <a:avLst>
              <a:gd name="adj1" fmla="val 221515"/>
              <a:gd name="adj2" fmla="val 199660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30 dní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73" name="Rounded Rectangular Callout 5">
            <a:extLst>
              <a:ext uri="{FF2B5EF4-FFF2-40B4-BE49-F238E27FC236}">
                <a16:creationId xmlns:a16="http://schemas.microsoft.com/office/drawing/2014/main" id="{6B403E71-798E-3EB8-CCE1-30181CBD3D9E}"/>
              </a:ext>
            </a:extLst>
          </p:cNvPr>
          <p:cNvSpPr/>
          <p:nvPr/>
        </p:nvSpPr>
        <p:spPr>
          <a:xfrm>
            <a:off x="4503838" y="2725844"/>
            <a:ext cx="840638" cy="279487"/>
          </a:xfrm>
          <a:prstGeom prst="wedgeRoundRectCallout">
            <a:avLst>
              <a:gd name="adj1" fmla="val -44928"/>
              <a:gd name="adj2" fmla="val -343922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expirace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74" name="Rounded Rectangular Callout 5">
            <a:extLst>
              <a:ext uri="{FF2B5EF4-FFF2-40B4-BE49-F238E27FC236}">
                <a16:creationId xmlns:a16="http://schemas.microsoft.com/office/drawing/2014/main" id="{069CB730-F206-B839-67B1-68A015365C04}"/>
              </a:ext>
            </a:extLst>
          </p:cNvPr>
          <p:cNvSpPr/>
          <p:nvPr/>
        </p:nvSpPr>
        <p:spPr>
          <a:xfrm>
            <a:off x="5708439" y="2844732"/>
            <a:ext cx="1083592" cy="474705"/>
          </a:xfrm>
          <a:prstGeom prst="wedgeRoundRectCallout">
            <a:avLst>
              <a:gd name="adj1" fmla="val 43613"/>
              <a:gd name="adj2" fmla="val -198279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56A1C"/>
                </a:solidFill>
              </a:rPr>
              <a:t>24*30 = 720 </a:t>
            </a:r>
            <a:r>
              <a:rPr lang="en-US" sz="1400" dirty="0" err="1">
                <a:solidFill>
                  <a:srgbClr val="456A1C"/>
                </a:solidFill>
              </a:rPr>
              <a:t>strom</a:t>
            </a:r>
            <a:r>
              <a:rPr lang="cs-CZ" sz="1400" dirty="0">
                <a:solidFill>
                  <a:srgbClr val="456A1C"/>
                </a:solidFill>
              </a:rPr>
              <a:t>ů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75" name="Rounded Rectangular Callout 5">
            <a:extLst>
              <a:ext uri="{FF2B5EF4-FFF2-40B4-BE49-F238E27FC236}">
                <a16:creationId xmlns:a16="http://schemas.microsoft.com/office/drawing/2014/main" id="{62CFF1B7-F537-E228-AF50-589C07A5DC9A}"/>
              </a:ext>
            </a:extLst>
          </p:cNvPr>
          <p:cNvSpPr/>
          <p:nvPr/>
        </p:nvSpPr>
        <p:spPr>
          <a:xfrm>
            <a:off x="5343589" y="900300"/>
            <a:ext cx="669012" cy="279487"/>
          </a:xfrm>
          <a:prstGeom prst="wedgeRoundRectCallout">
            <a:avLst>
              <a:gd name="adj1" fmla="val -229812"/>
              <a:gd name="adj2" fmla="val 209883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30 dní</a:t>
            </a:r>
            <a:endParaRPr lang="en-US" sz="1400" dirty="0">
              <a:solidFill>
                <a:srgbClr val="456A1C"/>
              </a:solidFill>
            </a:endParaRPr>
          </a:p>
        </p:txBody>
      </p:sp>
      <p:cxnSp>
        <p:nvCxnSpPr>
          <p:cNvPr id="80" name="Connector: Curved 79">
            <a:extLst>
              <a:ext uri="{FF2B5EF4-FFF2-40B4-BE49-F238E27FC236}">
                <a16:creationId xmlns:a16="http://schemas.microsoft.com/office/drawing/2014/main" id="{483D128C-2F93-C0BA-9C10-DBFEECDDB020}"/>
              </a:ext>
            </a:extLst>
          </p:cNvPr>
          <p:cNvCxnSpPr>
            <a:cxnSpLocks/>
          </p:cNvCxnSpPr>
          <p:nvPr/>
        </p:nvCxnSpPr>
        <p:spPr>
          <a:xfrm rot="2280000">
            <a:off x="6597797" y="1526947"/>
            <a:ext cx="241648" cy="235037"/>
          </a:xfrm>
          <a:prstGeom prst="curvedConnector3">
            <a:avLst>
              <a:gd name="adj1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ED58F9AA-52F7-C0DC-FDD0-7D655BDA98FB}"/>
              </a:ext>
            </a:extLst>
          </p:cNvPr>
          <p:cNvCxnSpPr>
            <a:cxnSpLocks/>
          </p:cNvCxnSpPr>
          <p:nvPr/>
        </p:nvCxnSpPr>
        <p:spPr>
          <a:xfrm>
            <a:off x="7150624" y="2564499"/>
            <a:ext cx="1798114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7A02FEC-157C-E323-F027-D3A2452FD031}"/>
              </a:ext>
            </a:extLst>
          </p:cNvPr>
          <p:cNvCxnSpPr>
            <a:cxnSpLocks/>
          </p:cNvCxnSpPr>
          <p:nvPr/>
        </p:nvCxnSpPr>
        <p:spPr>
          <a:xfrm>
            <a:off x="8082511" y="2686603"/>
            <a:ext cx="866227" cy="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EC1B8CC-377B-8296-9DBC-DA9CD5DCF26E}"/>
              </a:ext>
            </a:extLst>
          </p:cNvPr>
          <p:cNvSpPr/>
          <p:nvPr/>
        </p:nvSpPr>
        <p:spPr>
          <a:xfrm>
            <a:off x="4009069" y="1960279"/>
            <a:ext cx="310336" cy="395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A06491-BEFE-81CD-23F7-57BD89192ACC}"/>
              </a:ext>
            </a:extLst>
          </p:cNvPr>
          <p:cNvSpPr/>
          <p:nvPr/>
        </p:nvSpPr>
        <p:spPr>
          <a:xfrm>
            <a:off x="4974729" y="2143827"/>
            <a:ext cx="310336" cy="395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33" name="Rounded Rectangular Callout 5">
            <a:extLst>
              <a:ext uri="{FF2B5EF4-FFF2-40B4-BE49-F238E27FC236}">
                <a16:creationId xmlns:a16="http://schemas.microsoft.com/office/drawing/2014/main" id="{D3B1A5BC-1B32-2820-D9C1-2CC2E33C1E26}"/>
              </a:ext>
            </a:extLst>
          </p:cNvPr>
          <p:cNvSpPr/>
          <p:nvPr/>
        </p:nvSpPr>
        <p:spPr>
          <a:xfrm>
            <a:off x="3320210" y="2586100"/>
            <a:ext cx="711837" cy="279487"/>
          </a:xfrm>
          <a:prstGeom prst="wedgeRoundRectCallout">
            <a:avLst>
              <a:gd name="adj1" fmla="val 41885"/>
              <a:gd name="adj2" fmla="val -16415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sweep</a:t>
            </a:r>
            <a:endParaRPr lang="en-US" sz="1400" dirty="0">
              <a:solidFill>
                <a:srgbClr val="456A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4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41" grpId="0" animBg="1"/>
      <p:bldP spid="45" grpId="0" animBg="1"/>
      <p:bldP spid="48" grpId="0" animBg="1"/>
      <p:bldP spid="49" grpId="0" animBg="1"/>
      <p:bldP spid="74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295E7E-3E33-2D43-0190-77D26250270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dosažení expiračního počtu bloků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(CLTV)</a:t>
            </a:r>
          </a:p>
          <a:p>
            <a:pPr lvl="1"/>
            <a:r>
              <a:rPr lang="cs-CZ" dirty="0"/>
              <a:t>ASP spláchne zůstatky na vlastní adresu</a:t>
            </a:r>
          </a:p>
          <a:p>
            <a:pPr lvl="2"/>
            <a:r>
              <a:rPr lang="cs-CZ" dirty="0"/>
              <a:t>ale vrátí je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Ark Notes</a:t>
            </a:r>
          </a:p>
          <a:p>
            <a:pPr lvl="1"/>
            <a:r>
              <a:rPr lang="cs-CZ" dirty="0"/>
              <a:t>prevence proti zablokování likvidity pasivními uživateli</a:t>
            </a:r>
          </a:p>
          <a:p>
            <a:pPr marL="0" indent="0">
              <a:buNone/>
            </a:pPr>
            <a:r>
              <a:rPr lang="cs-CZ" dirty="0"/>
              <a:t>prevence expirace</a:t>
            </a:r>
          </a:p>
          <a:p>
            <a:pPr lvl="1"/>
            <a:r>
              <a:rPr lang="cs-CZ" dirty="0"/>
              <a:t>utracení VTXO</a:t>
            </a:r>
          </a:p>
          <a:p>
            <a:pPr lvl="1"/>
            <a:r>
              <a:rPr lang="cs-CZ" dirty="0"/>
              <a:t>refresh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VTXO v novém stromě s novým časem expirace</a:t>
            </a:r>
          </a:p>
          <a:p>
            <a:pPr lvl="1"/>
            <a:r>
              <a:rPr lang="cs-CZ" dirty="0"/>
              <a:t>kooperativní exit / on-chain / LN platba / ...</a:t>
            </a:r>
          </a:p>
          <a:p>
            <a:pPr lvl="1"/>
            <a:r>
              <a:rPr lang="cs-CZ" dirty="0">
                <a:solidFill>
                  <a:srgbClr val="C00000"/>
                </a:solidFill>
              </a:rPr>
              <a:t>... ... ... (jednostranný exit)</a:t>
            </a: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  <a:sym typeface="Wingdings" panose="05000000000000000000" pitchFamily="2" charset="2"/>
              </a:rPr>
              <a:t> </a:t>
            </a:r>
            <a:r>
              <a:rPr lang="cs-CZ" i="1" dirty="0"/>
              <a:t>to si musím pořád něco hlídat a klikat??</a:t>
            </a:r>
            <a:endParaRPr lang="cs-CZ" b="1" i="1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marL="180975" lvl="1" indent="0">
              <a:buNone/>
            </a:pP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cs-CZ" dirty="0">
                <a:sym typeface="Wingdings" panose="05000000000000000000" pitchFamily="2" charset="2"/>
              </a:rPr>
              <a:t> ne, automaticky řeší sw - Ark wallet</a:t>
            </a:r>
          </a:p>
          <a:p>
            <a:pPr lvl="2"/>
            <a:r>
              <a:rPr lang="cs-CZ" dirty="0">
                <a:sym typeface="Wingdings" panose="05000000000000000000" pitchFamily="2" charset="2"/>
              </a:rPr>
              <a:t>jen musí být občas online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prioritizace starších VTXO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přiblížení se expiraci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>
                <a:sym typeface="Wingdings" panose="05000000000000000000" pitchFamily="2" charset="2"/>
              </a:rPr>
              <a:t> automatický refresh</a:t>
            </a: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  <a:sym typeface="Wingdings" panose="05000000000000000000" pitchFamily="2" charset="2"/>
              </a:rPr>
              <a:t> </a:t>
            </a:r>
            <a:r>
              <a:rPr lang="cs-CZ" i="1" dirty="0">
                <a:sym typeface="Wingdings" panose="05000000000000000000" pitchFamily="2" charset="2"/>
              </a:rPr>
              <a:t>když zrovna budu dlouho offline, přijdu o </a:t>
            </a:r>
            <a:r>
              <a:rPr lang="cs-CZ" b="1" i="1" dirty="0">
                <a:sym typeface="Wingdings" panose="05000000000000000000" pitchFamily="2" charset="2"/>
              </a:rPr>
              <a:t>₿</a:t>
            </a:r>
            <a:r>
              <a:rPr lang="cs-CZ" i="1" dirty="0">
                <a:sym typeface="Wingdings" panose="05000000000000000000" pitchFamily="2" charset="2"/>
              </a:rPr>
              <a:t>??</a:t>
            </a:r>
          </a:p>
          <a:p>
            <a:pPr marL="180975" lvl="1" indent="0">
              <a:buNone/>
            </a:pP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cs-CZ" dirty="0">
                <a:sym typeface="Wingdings" panose="05000000000000000000" pitchFamily="2" charset="2"/>
              </a:rPr>
              <a:t> ne, sweep ASP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incentiva pro vstřícné chování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řídký výskyt, reputace</a:t>
            </a:r>
          </a:p>
          <a:p>
            <a:pPr marL="180975" lvl="1" indent="0">
              <a:buNone/>
            </a:pPr>
            <a:r>
              <a:rPr lang="cs-CZ" dirty="0">
                <a:sym typeface="Wingdings" panose="05000000000000000000" pitchFamily="2" charset="2"/>
              </a:rPr>
              <a:t>🔥 hot news: Arkade intents, delegace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38304C-973C-9C08-53BD-A6D1EBB5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Expirace</a:t>
            </a:r>
          </a:p>
        </p:txBody>
      </p:sp>
    </p:spTree>
    <p:extLst>
      <p:ext uri="{BB962C8B-B14F-4D97-AF65-F5344CB8AC3E}">
        <p14:creationId xmlns:p14="http://schemas.microsoft.com/office/powerpoint/2010/main" val="193541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07A7A2-B048-FFBB-02CA-FA88B05ACB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704" y="577293"/>
            <a:ext cx="8971233" cy="2575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/>
              <a:t>forfeit tx</a:t>
            </a:r>
          </a:p>
          <a:p>
            <a:pPr lvl="1"/>
            <a:r>
              <a:rPr lang="cs-CZ" i="1" dirty="0"/>
              <a:t>pozbýt, přijít o něco, vzdát se něčeho</a:t>
            </a:r>
          </a:p>
          <a:p>
            <a:pPr lvl="1"/>
            <a:r>
              <a:rPr lang="cs-CZ" dirty="0"/>
              <a:t>presigned tx pro refresh a on-chain tx</a:t>
            </a:r>
          </a:p>
          <a:p>
            <a:pPr lvl="1"/>
            <a:r>
              <a:rPr lang="cs-CZ" dirty="0"/>
              <a:t>typicky se nikdy nezveřejní, jen pojistka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3C8FBB-9D54-1717-B191-8F11BC0E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</a:t>
            </a:r>
            <a:r>
              <a:rPr lang="cs-CZ" dirty="0"/>
              <a:t> - forfeit tx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90A6736-61B8-2A2D-BB04-81898DF7C1AA}"/>
              </a:ext>
            </a:extLst>
          </p:cNvPr>
          <p:cNvSpPr txBox="1"/>
          <p:nvPr/>
        </p:nvSpPr>
        <p:spPr>
          <a:xfrm>
            <a:off x="5224811" y="3797597"/>
            <a:ext cx="934040" cy="6924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r>
              <a:rPr lang="cs-CZ" sz="1100" dirty="0"/>
              <a:t>🔒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300" dirty="0"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</a:t>
            </a:r>
            <a:endParaRPr lang="en-US" sz="1300" b="1" dirty="0">
              <a:solidFill>
                <a:srgbClr val="C00000"/>
              </a:solidFill>
              <a:latin typeface="Consolas" panose="020B0609020204030204" pitchFamily="49" charset="0"/>
              <a:cs typeface="Courier New" pitchFamily="49" charset="0"/>
              <a:sym typeface="Wingdings" panose="05000000000000000000" pitchFamily="2" charset="2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C514E88-BB3F-24B6-3DA5-7D2B742C70B5}"/>
              </a:ext>
            </a:extLst>
          </p:cNvPr>
          <p:cNvCxnSpPr>
            <a:cxnSpLocks/>
          </p:cNvCxnSpPr>
          <p:nvPr/>
        </p:nvCxnSpPr>
        <p:spPr>
          <a:xfrm>
            <a:off x="5224811" y="4050781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54051CDF-9909-A402-5068-EB3BC51484A6}"/>
              </a:ext>
            </a:extLst>
          </p:cNvPr>
          <p:cNvSpPr txBox="1"/>
          <p:nvPr/>
        </p:nvSpPr>
        <p:spPr>
          <a:xfrm>
            <a:off x="6673968" y="4546108"/>
            <a:ext cx="934040" cy="569387"/>
          </a:xfrm>
          <a:prstGeom prst="rect">
            <a:avLst/>
          </a:prstGeom>
          <a:solidFill>
            <a:srgbClr val="ECF7FE"/>
          </a:solidFill>
          <a:ln w="25400"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  <a:p>
            <a:pPr>
              <a:spcBef>
                <a:spcPts val="600"/>
              </a:spcBef>
            </a:pPr>
            <a:r>
              <a:rPr lang="cs-CZ" sz="1100" dirty="0"/>
              <a:t>🔒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39FCEBB-6563-7B8C-0F4A-F5C4159891FF}"/>
              </a:ext>
            </a:extLst>
          </p:cNvPr>
          <p:cNvCxnSpPr>
            <a:cxnSpLocks/>
          </p:cNvCxnSpPr>
          <p:nvPr/>
        </p:nvCxnSpPr>
        <p:spPr>
          <a:xfrm>
            <a:off x="6673968" y="4800917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62A65FA7-DD22-FD49-1156-A96970B623E9}"/>
              </a:ext>
            </a:extLst>
          </p:cNvPr>
          <p:cNvCxnSpPr>
            <a:cxnSpLocks/>
          </p:cNvCxnSpPr>
          <p:nvPr/>
        </p:nvCxnSpPr>
        <p:spPr>
          <a:xfrm>
            <a:off x="6038065" y="4143847"/>
            <a:ext cx="635903" cy="549022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8C2BE812-0AC1-57BB-8091-113F48578AA7}"/>
              </a:ext>
            </a:extLst>
          </p:cNvPr>
          <p:cNvSpPr txBox="1"/>
          <p:nvPr/>
        </p:nvSpPr>
        <p:spPr>
          <a:xfrm>
            <a:off x="2198527" y="3853445"/>
            <a:ext cx="934040" cy="830997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r>
              <a:rPr lang="cs-CZ" sz="1100" dirty="0"/>
              <a:t>🔑 </a:t>
            </a:r>
            <a:endParaRPr lang="cs-CZ" sz="13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cs-CZ" sz="1100" dirty="0"/>
              <a:t>🔒</a:t>
            </a: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ABCD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br>
              <a:rPr lang="cs-CZ" sz="13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cs-CZ" sz="13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cs-CZ" sz="1300" b="1" dirty="0">
                <a:solidFill>
                  <a:srgbClr val="00B0F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∆</a:t>
            </a:r>
            <a:r>
              <a:rPr lang="cs-CZ" sz="13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</a:t>
            </a:r>
          </a:p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 </a:t>
            </a:r>
            <a:endParaRPr lang="cs-CZ" sz="13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4B698D9-AC65-7FBF-AFAE-9C5FE394C2C8}"/>
              </a:ext>
            </a:extLst>
          </p:cNvPr>
          <p:cNvCxnSpPr>
            <a:cxnSpLocks/>
          </p:cNvCxnSpPr>
          <p:nvPr/>
        </p:nvCxnSpPr>
        <p:spPr>
          <a:xfrm>
            <a:off x="2198527" y="4060876"/>
            <a:ext cx="934040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3A07652-04B0-4241-6235-5BF7E95BBFD3}"/>
              </a:ext>
            </a:extLst>
          </p:cNvPr>
          <p:cNvCxnSpPr>
            <a:cxnSpLocks/>
            <a:stCxn id="69" idx="3"/>
            <a:endCxn id="79" idx="0"/>
          </p:cNvCxnSpPr>
          <p:nvPr/>
        </p:nvCxnSpPr>
        <p:spPr>
          <a:xfrm flipV="1">
            <a:off x="3132567" y="4153941"/>
            <a:ext cx="734514" cy="115003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DA30E0A-B0E0-020E-C329-264E735A048A}"/>
              </a:ext>
            </a:extLst>
          </p:cNvPr>
          <p:cNvCxnSpPr>
            <a:cxnSpLocks/>
          </p:cNvCxnSpPr>
          <p:nvPr/>
        </p:nvCxnSpPr>
        <p:spPr>
          <a:xfrm>
            <a:off x="3346296" y="3429000"/>
            <a:ext cx="0" cy="302260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7ABCD9DF-1093-345E-7161-8DFA0D630434}"/>
              </a:ext>
            </a:extLst>
          </p:cNvPr>
          <p:cNvSpPr txBox="1"/>
          <p:nvPr/>
        </p:nvSpPr>
        <p:spPr>
          <a:xfrm>
            <a:off x="2278979" y="3384944"/>
            <a:ext cx="915635" cy="29238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on-chain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DCC3509-5CEB-ECBD-D079-8E3C3E5B704D}"/>
              </a:ext>
            </a:extLst>
          </p:cNvPr>
          <p:cNvSpPr txBox="1"/>
          <p:nvPr/>
        </p:nvSpPr>
        <p:spPr>
          <a:xfrm>
            <a:off x="3510460" y="3378754"/>
            <a:ext cx="1007007" cy="29238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</a:rPr>
              <a:t>off-chain</a:t>
            </a: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7433D92-73DE-6C36-5D99-5864F1A41008}"/>
              </a:ext>
            </a:extLst>
          </p:cNvPr>
          <p:cNvSpPr/>
          <p:nvPr/>
        </p:nvSpPr>
        <p:spPr>
          <a:xfrm rot="16200000">
            <a:off x="3789088" y="3912541"/>
            <a:ext cx="638785" cy="482800"/>
          </a:xfrm>
          <a:prstGeom prst="triangle">
            <a:avLst/>
          </a:prstGeom>
          <a:solidFill>
            <a:srgbClr val="ECF7FE"/>
          </a:solidFill>
          <a:ln w="254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>
              <a:ln>
                <a:solidFill>
                  <a:srgbClr val="CC9B00"/>
                </a:solidFill>
              </a:ln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164BFA5-5D4C-9C89-175D-2112FBD1625E}"/>
              </a:ext>
            </a:extLst>
          </p:cNvPr>
          <p:cNvCxnSpPr>
            <a:cxnSpLocks/>
          </p:cNvCxnSpPr>
          <p:nvPr/>
        </p:nvCxnSpPr>
        <p:spPr>
          <a:xfrm>
            <a:off x="2198527" y="4473334"/>
            <a:ext cx="934040" cy="0"/>
          </a:xfrm>
          <a:prstGeom prst="line">
            <a:avLst/>
          </a:prstGeom>
          <a:ln w="22225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ular Callout 5">
            <a:extLst>
              <a:ext uri="{FF2B5EF4-FFF2-40B4-BE49-F238E27FC236}">
                <a16:creationId xmlns:a16="http://schemas.microsoft.com/office/drawing/2014/main" id="{02F5D1F7-39A9-0B53-6D41-2B4269A664FE}"/>
              </a:ext>
            </a:extLst>
          </p:cNvPr>
          <p:cNvSpPr/>
          <p:nvPr/>
        </p:nvSpPr>
        <p:spPr>
          <a:xfrm>
            <a:off x="809953" y="3649004"/>
            <a:ext cx="979664" cy="451144"/>
          </a:xfrm>
          <a:prstGeom prst="wedgeRoundRectCallout">
            <a:avLst>
              <a:gd name="adj1" fmla="val 85258"/>
              <a:gd name="adj2" fmla="val 7255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expirující kolo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89" name="Rounded Rectangular Callout 5">
            <a:extLst>
              <a:ext uri="{FF2B5EF4-FFF2-40B4-BE49-F238E27FC236}">
                <a16:creationId xmlns:a16="http://schemas.microsoft.com/office/drawing/2014/main" id="{4DAD9293-434A-EDC6-EE9E-E3BF9F221EF7}"/>
              </a:ext>
            </a:extLst>
          </p:cNvPr>
          <p:cNvSpPr/>
          <p:nvPr/>
        </p:nvSpPr>
        <p:spPr>
          <a:xfrm>
            <a:off x="6475661" y="3760491"/>
            <a:ext cx="665327" cy="334113"/>
          </a:xfrm>
          <a:prstGeom prst="wedgeRoundRectCallout">
            <a:avLst>
              <a:gd name="adj1" fmla="val -65429"/>
              <a:gd name="adj2" fmla="val 40850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exit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90" name="Rounded Rectangular Callout 5">
            <a:extLst>
              <a:ext uri="{FF2B5EF4-FFF2-40B4-BE49-F238E27FC236}">
                <a16:creationId xmlns:a16="http://schemas.microsoft.com/office/drawing/2014/main" id="{A295AB78-8640-08E3-DA0C-79B8CA7EE972}"/>
              </a:ext>
            </a:extLst>
          </p:cNvPr>
          <p:cNvSpPr/>
          <p:nvPr/>
        </p:nvSpPr>
        <p:spPr>
          <a:xfrm>
            <a:off x="5705401" y="5349570"/>
            <a:ext cx="665327" cy="334113"/>
          </a:xfrm>
          <a:prstGeom prst="wedgeRoundRectCallout">
            <a:avLst>
              <a:gd name="adj1" fmla="val 83481"/>
              <a:gd name="adj2" fmla="val -15149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forfeit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0AAEC10-1482-ED55-7D39-42D2ACB4BBAB}"/>
              </a:ext>
            </a:extLst>
          </p:cNvPr>
          <p:cNvSpPr txBox="1"/>
          <p:nvPr/>
        </p:nvSpPr>
        <p:spPr>
          <a:xfrm flipH="1">
            <a:off x="4214100" y="3988855"/>
            <a:ext cx="94517" cy="111293"/>
          </a:xfrm>
          <a:prstGeom prst="rect">
            <a:avLst/>
          </a:prstGeom>
          <a:solidFill>
            <a:srgbClr val="ECF7FE"/>
          </a:solidFill>
          <a:ln w="25400">
            <a:solidFill>
              <a:srgbClr val="FFD966"/>
            </a:solidFill>
          </a:ln>
        </p:spPr>
        <p:txBody>
          <a:bodyPr wrap="square" rtlCol="0">
            <a:spAutoFit/>
          </a:bodyPr>
          <a:lstStyle/>
          <a:p>
            <a:endParaRPr lang="cs-CZ" sz="1300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8AAD398A-2CCE-D9CF-3484-BA4FDFC0B658}"/>
              </a:ext>
            </a:extLst>
          </p:cNvPr>
          <p:cNvCxnSpPr>
            <a:cxnSpLocks/>
          </p:cNvCxnSpPr>
          <p:nvPr/>
        </p:nvCxnSpPr>
        <p:spPr>
          <a:xfrm flipV="1">
            <a:off x="4276890" y="3927547"/>
            <a:ext cx="947921" cy="123386"/>
          </a:xfrm>
          <a:prstGeom prst="straightConnector1">
            <a:avLst/>
          </a:prstGeom>
          <a:ln w="22225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ounded Rectangular Callout 5">
            <a:extLst>
              <a:ext uri="{FF2B5EF4-FFF2-40B4-BE49-F238E27FC236}">
                <a16:creationId xmlns:a16="http://schemas.microsoft.com/office/drawing/2014/main" id="{B9BC8A23-409D-18B2-E27D-7B10BC23DAAE}"/>
              </a:ext>
            </a:extLst>
          </p:cNvPr>
          <p:cNvSpPr/>
          <p:nvPr/>
        </p:nvSpPr>
        <p:spPr>
          <a:xfrm>
            <a:off x="7914194" y="5349569"/>
            <a:ext cx="815638" cy="334113"/>
          </a:xfrm>
          <a:prstGeom prst="wedgeRoundRectCallout">
            <a:avLst>
              <a:gd name="adj1" fmla="val -106713"/>
              <a:gd name="adj2" fmla="val -170359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456A1C"/>
                </a:solidFill>
              </a:rPr>
              <a:t>bez </a:t>
            </a:r>
            <a:r>
              <a:rPr lang="cs-CZ" sz="1400" b="1" dirty="0">
                <a:solidFill>
                  <a:srgbClr val="C00000"/>
                </a:solidFill>
                <a:latin typeface="Consolas" panose="020B0609020204030204" pitchFamily="49" charset="0"/>
                <a:cs typeface="Courier New" pitchFamily="49" charset="0"/>
                <a:sym typeface="Wingdings" panose="05000000000000000000" pitchFamily="2" charset="2"/>
              </a:rPr>
              <a:t></a:t>
            </a:r>
            <a:r>
              <a:rPr lang="cs-CZ" sz="1400" dirty="0">
                <a:solidFill>
                  <a:srgbClr val="456A1C"/>
                </a:solidFill>
              </a:rPr>
              <a:t> </a:t>
            </a:r>
            <a:endParaRPr lang="en-US" sz="1400" dirty="0">
              <a:solidFill>
                <a:srgbClr val="456A1C"/>
              </a:solidFill>
            </a:endParaRPr>
          </a:p>
        </p:txBody>
      </p:sp>
      <p:sp>
        <p:nvSpPr>
          <p:cNvPr id="99" name="Rounded Rectangular Callout 5">
            <a:extLst>
              <a:ext uri="{FF2B5EF4-FFF2-40B4-BE49-F238E27FC236}">
                <a16:creationId xmlns:a16="http://schemas.microsoft.com/office/drawing/2014/main" id="{5C4B7103-B8EE-35CB-7FC4-BF152CABBBE4}"/>
              </a:ext>
            </a:extLst>
          </p:cNvPr>
          <p:cNvSpPr/>
          <p:nvPr/>
        </p:nvSpPr>
        <p:spPr>
          <a:xfrm>
            <a:off x="6652628" y="5516625"/>
            <a:ext cx="1020607" cy="451144"/>
          </a:xfrm>
          <a:prstGeom prst="wedgeRoundRectCallout">
            <a:avLst>
              <a:gd name="adj1" fmla="val 15565"/>
              <a:gd name="adj2" fmla="val -167963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>
                <a:solidFill>
                  <a:srgbClr val="C00000"/>
                </a:solidFill>
              </a:rPr>
              <a:t>trust??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00" name="Rounded Rectangular Callout 5">
            <a:extLst>
              <a:ext uri="{FF2B5EF4-FFF2-40B4-BE49-F238E27FC236}">
                <a16:creationId xmlns:a16="http://schemas.microsoft.com/office/drawing/2014/main" id="{50DE3C8D-F9E1-596C-A5AE-52030346DE37}"/>
              </a:ext>
            </a:extLst>
          </p:cNvPr>
          <p:cNvSpPr/>
          <p:nvPr/>
        </p:nvSpPr>
        <p:spPr>
          <a:xfrm>
            <a:off x="6652628" y="5976962"/>
            <a:ext cx="1020617" cy="649683"/>
          </a:xfrm>
          <a:prstGeom prst="wedgeRoundRectCallout">
            <a:avLst>
              <a:gd name="adj1" fmla="val 6853"/>
              <a:gd name="adj2" fmla="val -5175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>
                <a:solidFill>
                  <a:schemeClr val="tx1"/>
                </a:solidFill>
              </a:rPr>
              <a:t>atomocitakonektor</a:t>
            </a:r>
            <a:r>
              <a:rPr lang="en-US" sz="1400" b="1" dirty="0">
                <a:solidFill>
                  <a:schemeClr val="tx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897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lip.potx" id="{01285272-40B9-47FD-B148-ADFCF19A85B1}" vid="{E191ED48-4388-4FE4-8EC3-776821571A70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Filip</Template>
  <TotalTime>23723</TotalTime>
  <Words>2178</Words>
  <Application>Microsoft Office PowerPoint</Application>
  <PresentationFormat>On-screen Show (4:3)</PresentationFormat>
  <Paragraphs>488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Courier New</vt:lpstr>
      <vt:lpstr>Lucida Sans Unicode</vt:lpstr>
      <vt:lpstr>Wingdings</vt:lpstr>
      <vt:lpstr>Office Theme</vt:lpstr>
      <vt:lpstr>Filip</vt:lpstr>
      <vt:lpstr>Ark Filip Zavoral, UK / matfyz</vt:lpstr>
      <vt:lpstr>₿ platební systém</vt:lpstr>
      <vt:lpstr>Ark protokol</vt:lpstr>
      <vt:lpstr>Ark - základní koncepty</vt:lpstr>
      <vt:lpstr>Transakční strom</vt:lpstr>
      <vt:lpstr>VTXO transakce</vt:lpstr>
      <vt:lpstr>Kola</vt:lpstr>
      <vt:lpstr>Expirace</vt:lpstr>
      <vt:lpstr>Refresh - forfeit tx</vt:lpstr>
      <vt:lpstr>Atomicita refreshe - konektor</vt:lpstr>
      <vt:lpstr>Likvidita a poplatky</vt:lpstr>
      <vt:lpstr>Zhodnocení</vt:lpstr>
      <vt:lpstr>Aktuální vývoj</vt:lpstr>
      <vt:lpstr>Srovnání</vt:lpstr>
      <vt:lpstr>Návazné projekty</vt:lpstr>
      <vt:lpstr>Konkurenční projekty</vt:lpstr>
      <vt:lpstr> Děkuji za pozornost  🍺</vt:lpstr>
      <vt:lpstr>Ark with Covenants</vt:lpstr>
      <vt:lpstr>Ark with Covenants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Počítačové systémy</dc:title>
  <dc:creator>Filip O Zavoral</dc:creator>
  <cp:lastModifiedBy>Filip Zavoral</cp:lastModifiedBy>
  <cp:revision>998</cp:revision>
  <dcterms:created xsi:type="dcterms:W3CDTF">2020-02-10T18:04:36Z</dcterms:created>
  <dcterms:modified xsi:type="dcterms:W3CDTF">2025-09-18T15:07:08Z</dcterms:modified>
</cp:coreProperties>
</file>