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3" r:id="rId2"/>
  </p:sldMasterIdLst>
  <p:notesMasterIdLst>
    <p:notesMasterId r:id="rId14"/>
  </p:notesMasterIdLst>
  <p:sldIdLst>
    <p:sldId id="256" r:id="rId3"/>
    <p:sldId id="273" r:id="rId4"/>
    <p:sldId id="465" r:id="rId5"/>
    <p:sldId id="274" r:id="rId6"/>
    <p:sldId id="276" r:id="rId7"/>
    <p:sldId id="281" r:id="rId8"/>
    <p:sldId id="277" r:id="rId9"/>
    <p:sldId id="301" r:id="rId10"/>
    <p:sldId id="468" r:id="rId11"/>
    <p:sldId id="469" r:id="rId12"/>
    <p:sldId id="4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A359"/>
    <a:srgbClr val="FF33CC"/>
    <a:srgbClr val="FFFF00"/>
    <a:srgbClr val="FFDDDD"/>
    <a:srgbClr val="0033CC"/>
    <a:srgbClr val="ECF7FE"/>
    <a:srgbClr val="F6B80A"/>
    <a:srgbClr val="F7FAFD"/>
    <a:srgbClr val="EE9012"/>
    <a:srgbClr val="FFF2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69" autoAdjust="0"/>
    <p:restoredTop sz="87240" autoAdjust="0"/>
  </p:normalViewPr>
  <p:slideViewPr>
    <p:cSldViewPr snapToGrid="0">
      <p:cViewPr varScale="1">
        <p:scale>
          <a:sx n="138" d="100"/>
          <a:sy n="138" d="100"/>
        </p:scale>
        <p:origin x="158" y="5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EF80F3-9C1D-4126-8F9D-17F3367548B5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3BF09E-1E28-41A0-9780-531B32293C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075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88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739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235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034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52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3BF09E-1E28-41A0-9780-531B32293C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66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598177"/>
            <a:ext cx="10363200" cy="890124"/>
          </a:xfrm>
        </p:spPr>
        <p:txBody>
          <a:bodyPr anchor="b">
            <a:normAutofit/>
          </a:bodyPr>
          <a:lstStyle>
            <a:lvl1pPr algn="l">
              <a:defRPr sz="4400"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60099" y="3209574"/>
            <a:ext cx="7517501" cy="165576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 flipV="1">
            <a:off x="3760100" y="3155894"/>
            <a:ext cx="5648241" cy="8092"/>
          </a:xfrm>
          <a:prstGeom prst="line">
            <a:avLst/>
          </a:prstGeom>
          <a:ln w="25400">
            <a:solidFill>
              <a:srgbClr val="E6A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20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en-US" dirty="0" err="1"/>
              <a:t>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 hasCustomPrompt="1"/>
          </p:nvPr>
        </p:nvSpPr>
        <p:spPr>
          <a:xfrm>
            <a:off x="59342" y="594766"/>
            <a:ext cx="12061980" cy="6263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7800" indent="-177800">
              <a:buClr>
                <a:srgbClr val="0070C0"/>
              </a:buClr>
              <a:buFont typeface="Arial" panose="020B0604020202020204" pitchFamily="34" charset="0"/>
              <a:buChar char="•"/>
              <a:defRPr/>
            </a:lvl1pPr>
            <a:lvl2pPr marL="357188" indent="-179388">
              <a:buClr>
                <a:srgbClr val="0070C0"/>
              </a:buClr>
              <a:defRPr/>
            </a:lvl2pPr>
            <a:lvl3pPr marL="539750" indent="-182563">
              <a:buClr>
                <a:srgbClr val="0070C0"/>
              </a:buClr>
              <a:defRPr/>
            </a:lvl3pPr>
            <a:lvl4pPr marL="717550" indent="-177800">
              <a:buClr>
                <a:srgbClr val="0070C0"/>
              </a:buClr>
              <a:defRPr/>
            </a:lvl4pPr>
            <a:lvl5pPr marL="896938" indent="-179388">
              <a:buClr>
                <a:srgbClr val="0070C0"/>
              </a:buClr>
              <a:defRPr/>
            </a:lvl5pPr>
          </a:lstStyle>
          <a:p>
            <a:pPr lvl="0"/>
            <a:r>
              <a:rPr lang="cs-CZ" dirty="0"/>
              <a:t>First level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493225" y="755374"/>
            <a:ext cx="4628096" cy="1292662"/>
          </a:xfrm>
          <a:prstGeom prst="rect">
            <a:avLst/>
          </a:prstGeom>
          <a:solidFill>
            <a:srgbClr val="ECF7FE"/>
          </a:solidFill>
          <a:ln w="254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class sentence {</a:t>
            </a:r>
          </a:p>
          <a:p>
            <a:r>
              <a:rPr lang="en-US" sz="1300" dirty="0">
                <a:solidFill>
                  <a:schemeClr val="bg1">
                    <a:lumMod val="50000"/>
                  </a:schemeClr>
                </a:solidFill>
                <a:latin typeface="Consolas" panose="020B0609020204030204" pitchFamily="49" charset="0"/>
                <a:cs typeface="Courier New" pitchFamily="49" charset="0"/>
              </a:rPr>
              <a:t>public: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struct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</a:t>
            </a:r>
            <a:r>
              <a:rPr lang="en-US" sz="1300" b="1" dirty="0" err="1">
                <a:latin typeface="Consolas" panose="020B0609020204030204" pitchFamily="49" charset="0"/>
                <a:cs typeface="Courier New" pitchFamily="49" charset="0"/>
              </a:rPr>
              <a:t>const_iterator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{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char operator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*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</a:t>
            </a:r>
            <a:r>
              <a:rPr lang="en-US" sz="1300" dirty="0" err="1">
                <a:latin typeface="Consolas" panose="020B0609020204030204" pitchFamily="49" charset="0"/>
                <a:cs typeface="Courier New" pitchFamily="49" charset="0"/>
              </a:rPr>
              <a:t>const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;</a:t>
            </a: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    void operator</a:t>
            </a:r>
            <a:r>
              <a:rPr lang="en-US" sz="1300" b="1" dirty="0">
                <a:latin typeface="Consolas" panose="020B0609020204030204" pitchFamily="49" charset="0"/>
                <a:cs typeface="Courier New" pitchFamily="49" charset="0"/>
              </a:rPr>
              <a:t>++</a:t>
            </a:r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() { ++index_; }</a:t>
            </a:r>
            <a:endParaRPr lang="cs-CZ" sz="1300" dirty="0">
              <a:latin typeface="Consolas" panose="020B0609020204030204" pitchFamily="49" charset="0"/>
              <a:cs typeface="Courier New" pitchFamily="49" charset="0"/>
            </a:endParaRPr>
          </a:p>
          <a:p>
            <a:r>
              <a:rPr lang="en-US" sz="1300" dirty="0">
                <a:latin typeface="Consolas" panose="020B0609020204030204" pitchFamily="49" charset="0"/>
                <a:cs typeface="Courier New" pitchFamily="49" charset="0"/>
              </a:rPr>
              <a:t>};</a:t>
            </a:r>
          </a:p>
        </p:txBody>
      </p:sp>
      <p:sp>
        <p:nvSpPr>
          <p:cNvPr id="5" name="Rectangular Callout 4"/>
          <p:cNvSpPr/>
          <p:nvPr userDrawn="1"/>
        </p:nvSpPr>
        <p:spPr>
          <a:xfrm>
            <a:off x="9584829" y="2221967"/>
            <a:ext cx="1130852" cy="274291"/>
          </a:xfrm>
          <a:prstGeom prst="wedgeRectCallout">
            <a:avLst>
              <a:gd name="adj1" fmla="val -104495"/>
              <a:gd name="adj2" fmla="val -164474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456A1C"/>
                </a:solidFill>
                <a:latin typeface="+mj-lt"/>
              </a:rPr>
              <a:t>callout</a:t>
            </a:r>
          </a:p>
        </p:txBody>
      </p:sp>
    </p:spTree>
    <p:extLst>
      <p:ext uri="{BB962C8B-B14F-4D97-AF65-F5344CB8AC3E}">
        <p14:creationId xmlns:p14="http://schemas.microsoft.com/office/powerpoint/2010/main" val="884847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Pr>
        <a:gradFill>
          <a:gsLst>
            <a:gs pos="55000">
              <a:schemeClr val="accent1">
                <a:lumMod val="5000"/>
                <a:lumOff val="95000"/>
              </a:schemeClr>
            </a:gs>
            <a:gs pos="25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60099" y="2375462"/>
            <a:ext cx="7517501" cy="890124"/>
          </a:xfrm>
        </p:spPr>
        <p:txBody>
          <a:bodyPr anchor="b">
            <a:normAutofit/>
          </a:bodyPr>
          <a:lstStyle>
            <a:lvl1pPr algn="l">
              <a:defRPr sz="4400">
                <a:latin typeface="+mj-lt"/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760099" y="3399692"/>
            <a:ext cx="7517501" cy="1465644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3760100" y="3155894"/>
            <a:ext cx="5648241" cy="8092"/>
          </a:xfrm>
          <a:prstGeom prst="line">
            <a:avLst/>
          </a:prstGeom>
          <a:ln w="25400">
            <a:solidFill>
              <a:srgbClr val="E6A2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474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123606" y="577294"/>
            <a:ext cx="11961644" cy="6202750"/>
          </a:xfrm>
        </p:spPr>
        <p:txBody>
          <a:bodyPr/>
          <a:lstStyle>
            <a:lvl1pPr marL="180975" indent="-180975">
              <a:defRPr sz="2000"/>
            </a:lvl1pPr>
            <a:lvl2pPr marL="358775" indent="-177800">
              <a:defRPr/>
            </a:lvl2pPr>
            <a:lvl3pPr marL="539750" indent="-180975">
              <a:defRPr/>
            </a:lvl3pPr>
            <a:lvl4pPr marL="715963" indent="-176213">
              <a:defRPr/>
            </a:lvl4pPr>
            <a:lvl5pPr marL="896938" indent="-180975">
              <a:defRPr/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cs-CZ" dirty="0"/>
              <a:t>T</a:t>
            </a:r>
            <a:r>
              <a:rPr lang="en-US" dirty="0" err="1"/>
              <a:t>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426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64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68978"/>
            <a:ext cx="12192000" cy="618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539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8000">
              <a:schemeClr val="accent1">
                <a:lumMod val="5000"/>
                <a:lumOff val="95000"/>
              </a:schemeClr>
            </a:gs>
            <a:gs pos="4000">
              <a:schemeClr val="accent1">
                <a:lumMod val="45000"/>
                <a:lumOff val="55000"/>
              </a:schemeClr>
            </a:gs>
            <a:gs pos="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4644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668978"/>
            <a:ext cx="12192000" cy="61890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4887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8180" y="2262848"/>
            <a:ext cx="6479073" cy="890124"/>
          </a:xfrm>
        </p:spPr>
        <p:txBody>
          <a:bodyPr>
            <a:noAutofit/>
          </a:bodyPr>
          <a:lstStyle/>
          <a:p>
            <a:r>
              <a:rPr lang="cs-CZ" sz="4000" dirty="0"/>
              <a:t>Jak funguje </a:t>
            </a:r>
            <a:r>
              <a:rPr lang="en-US" sz="4000" dirty="0"/>
              <a:t>Bitcoin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3349" y="3399691"/>
            <a:ext cx="6168851" cy="2927151"/>
          </a:xfrm>
        </p:spPr>
        <p:txBody>
          <a:bodyPr>
            <a:normAutofit/>
          </a:bodyPr>
          <a:lstStyle/>
          <a:p>
            <a:r>
              <a:rPr lang="cs-CZ" sz="1800" dirty="0"/>
              <a:t>Video Hunter</a:t>
            </a:r>
          </a:p>
          <a:p>
            <a:r>
              <a:rPr lang="cs-CZ" sz="1800" dirty="0"/>
              <a:t>10.9.2026</a:t>
            </a:r>
          </a:p>
          <a:p>
            <a:endParaRPr lang="cs-CZ" sz="1800" dirty="0"/>
          </a:p>
          <a:p>
            <a:r>
              <a:rPr lang="cs-CZ" sz="1800" b="1" dirty="0"/>
              <a:t>Filip Zavoral</a:t>
            </a:r>
          </a:p>
          <a:p>
            <a:r>
              <a:rPr lang="cs-CZ" sz="1800" dirty="0"/>
              <a:t>Katedra softwarového inženýrství MFF UK</a:t>
            </a:r>
          </a:p>
          <a:p>
            <a:r>
              <a:rPr lang="cs-CZ" sz="1800" dirty="0"/>
              <a:t>http://mff.cuni.cz/Filip.Zavoral</a:t>
            </a:r>
          </a:p>
        </p:txBody>
      </p:sp>
      <p:pic>
        <p:nvPicPr>
          <p:cNvPr id="9" name="Picture 8" descr="A gold coin with a bitcoin symbol on it">
            <a:extLst>
              <a:ext uri="{FF2B5EF4-FFF2-40B4-BE49-F238E27FC236}">
                <a16:creationId xmlns:a16="http://schemas.microsoft.com/office/drawing/2014/main" id="{E500729E-E1A7-C2B5-868E-9F63FD1514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033988" cy="2262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383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30629" y="577295"/>
            <a:ext cx="4079630" cy="6076427"/>
          </a:xfrm>
        </p:spPr>
        <p:txBody>
          <a:bodyPr>
            <a:normAutofit/>
          </a:bodyPr>
          <a:lstStyle/>
          <a:p>
            <a:r>
              <a:rPr lang="cs-CZ" dirty="0"/>
              <a:t>vznik nových peněz</a:t>
            </a:r>
          </a:p>
          <a:p>
            <a:pPr lvl="1"/>
            <a:r>
              <a:rPr lang="cs-CZ" dirty="0"/>
              <a:t>centrální banky</a:t>
            </a:r>
          </a:p>
          <a:p>
            <a:pPr lvl="2"/>
            <a:r>
              <a:rPr lang="cs-CZ" dirty="0"/>
              <a:t>státní dluhopisy</a:t>
            </a:r>
          </a:p>
          <a:p>
            <a:pPr lvl="2"/>
            <a:r>
              <a:rPr lang="cs-CZ" dirty="0"/>
              <a:t>kvantitativní uvolňování</a:t>
            </a:r>
          </a:p>
          <a:p>
            <a:pPr lvl="1"/>
            <a:r>
              <a:rPr lang="cs-CZ" dirty="0"/>
              <a:t>komerční banky</a:t>
            </a:r>
          </a:p>
          <a:p>
            <a:pPr lvl="2"/>
            <a:r>
              <a:rPr lang="cs-CZ" dirty="0"/>
              <a:t>půjčky</a:t>
            </a:r>
          </a:p>
          <a:p>
            <a:pPr lvl="2"/>
            <a:r>
              <a:rPr lang="cs-CZ" b="1" dirty="0"/>
              <a:t>většina</a:t>
            </a:r>
            <a:r>
              <a:rPr lang="cs-CZ" dirty="0"/>
              <a:t> nově vydávaných peněz</a:t>
            </a:r>
            <a:r>
              <a:rPr lang="en-US" dirty="0"/>
              <a:t>!</a:t>
            </a:r>
          </a:p>
          <a:p>
            <a:pPr lvl="3"/>
            <a:endParaRPr lang="cs-CZ" dirty="0"/>
          </a:p>
          <a:p>
            <a:r>
              <a:rPr lang="cs-CZ" dirty="0"/>
              <a:t>povinné minimální rezervy</a:t>
            </a:r>
            <a:endParaRPr lang="en-US" dirty="0"/>
          </a:p>
          <a:p>
            <a:pPr lvl="1"/>
            <a:r>
              <a:rPr lang="cs-CZ" dirty="0"/>
              <a:t>Česko 2</a:t>
            </a:r>
            <a:r>
              <a:rPr lang="en-US" dirty="0"/>
              <a:t>%</a:t>
            </a:r>
            <a:endParaRPr lang="cs-CZ" dirty="0"/>
          </a:p>
          <a:p>
            <a:pPr lvl="2"/>
            <a:r>
              <a:rPr lang="cs-CZ" dirty="0"/>
              <a:t>1M vklad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50M úvěry</a:t>
            </a:r>
          </a:p>
          <a:p>
            <a:pPr lvl="1"/>
            <a:r>
              <a:rPr lang="cs-CZ" dirty="0"/>
              <a:t>peníze z ničeho</a:t>
            </a:r>
          </a:p>
          <a:p>
            <a:pPr lvl="2"/>
            <a:r>
              <a:rPr lang="cs-CZ" dirty="0"/>
              <a:t>fiat money</a:t>
            </a:r>
          </a:p>
          <a:p>
            <a:pPr lvl="3"/>
            <a:endParaRPr lang="cs-CZ" dirty="0"/>
          </a:p>
          <a:p>
            <a:r>
              <a:rPr lang="cs-CZ" dirty="0"/>
              <a:t>elastické peníze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r>
              <a:rPr lang="cs-CZ" dirty="0"/>
              <a:t> podpora ekonomiky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r>
              <a:rPr lang="cs-CZ" dirty="0"/>
              <a:t> inflace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Fiat </a:t>
            </a:r>
            <a:r>
              <a:rPr lang="cs-CZ" dirty="0"/>
              <a:t>money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BF550A2-EB7C-7273-7C9B-DF13AA830A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849" t="2650" r="9838" b="16585"/>
          <a:stretch>
            <a:fillRect/>
          </a:stretch>
        </p:blipFill>
        <p:spPr>
          <a:xfrm>
            <a:off x="6571877" y="3615508"/>
            <a:ext cx="5403604" cy="3093330"/>
          </a:xfrm>
          <a:prstGeom prst="rect">
            <a:avLst/>
          </a:prstGeom>
        </p:spPr>
      </p:pic>
      <p:pic>
        <p:nvPicPr>
          <p:cNvPr id="17" name="Picture 16" descr="A graph of a growing graph">
            <a:extLst>
              <a:ext uri="{FF2B5EF4-FFF2-40B4-BE49-F238E27FC236}">
                <a16:creationId xmlns:a16="http://schemas.microsoft.com/office/drawing/2014/main" id="{994561C3-5AD4-2EE2-B0D5-E7FC6FCF1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8" b="3341"/>
          <a:stretch>
            <a:fillRect/>
          </a:stretch>
        </p:blipFill>
        <p:spPr>
          <a:xfrm>
            <a:off x="4617474" y="204278"/>
            <a:ext cx="5403604" cy="331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52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92C6A42-5038-22D1-D736-E2AA4DD99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Inflace a pokles kupní síly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41B510-F189-E24A-805C-B8B963137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96" y="637702"/>
            <a:ext cx="11269207" cy="6220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334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0F3030-4CB9-4BDF-62F8-F0BF456FD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Bitcoin</a:t>
            </a:r>
            <a:r>
              <a:rPr lang="cs-CZ" dirty="0"/>
              <a:t> a blockchain</a:t>
            </a:r>
          </a:p>
        </p:txBody>
      </p:sp>
      <p:pic>
        <p:nvPicPr>
          <p:cNvPr id="8" name="Picture 7" descr="A statue of a person wearing a hoodie&#10;&#10;Description automatically generated">
            <a:extLst>
              <a:ext uri="{FF2B5EF4-FFF2-40B4-BE49-F238E27FC236}">
                <a16:creationId xmlns:a16="http://schemas.microsoft.com/office/drawing/2014/main" id="{7261B8C9-A3C3-9F08-A60D-00E343639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3494" y="602101"/>
            <a:ext cx="4633458" cy="6177943"/>
          </a:xfrm>
          <a:prstGeom prst="rect">
            <a:avLst/>
          </a:prstGeom>
        </p:spPr>
      </p:pic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B386E036-6719-02E9-D32A-947D5BB6F2E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65799" y="577294"/>
            <a:ext cx="10422140" cy="6202750"/>
          </a:xfrm>
        </p:spPr>
        <p:txBody>
          <a:bodyPr>
            <a:normAutofit/>
          </a:bodyPr>
          <a:lstStyle/>
          <a:p>
            <a:r>
              <a:rPr lang="cs-CZ" dirty="0"/>
              <a:t>decentralizovaná síť</a:t>
            </a:r>
          </a:p>
          <a:p>
            <a:pPr lvl="1"/>
            <a:r>
              <a:rPr lang="cs-CZ" dirty="0"/>
              <a:t>10000s uzlů</a:t>
            </a:r>
          </a:p>
          <a:p>
            <a:pPr lvl="1"/>
            <a:r>
              <a:rPr lang="cs-CZ" dirty="0"/>
              <a:t>ověřují transakce podle stejných pravidel</a:t>
            </a:r>
          </a:p>
          <a:p>
            <a:pPr lvl="1"/>
            <a:r>
              <a:rPr lang="cs-CZ" dirty="0"/>
              <a:t>odolnost proti cenzuře / výpadkům</a:t>
            </a:r>
          </a:p>
          <a:p>
            <a:pPr lvl="2"/>
            <a:r>
              <a:rPr lang="cs-CZ" dirty="0"/>
              <a:t>synchronizace</a:t>
            </a:r>
          </a:p>
          <a:p>
            <a:r>
              <a:rPr lang="cs-CZ" dirty="0"/>
              <a:t>blockchain</a:t>
            </a:r>
          </a:p>
          <a:p>
            <a:pPr lvl="1"/>
            <a:r>
              <a:rPr lang="cs-CZ" dirty="0"/>
              <a:t>d</a:t>
            </a:r>
            <a:r>
              <a:rPr lang="en-US" dirty="0" err="1"/>
              <a:t>ecentraliz</a:t>
            </a:r>
            <a:r>
              <a:rPr lang="cs-CZ" dirty="0"/>
              <a:t>ovaná databáze </a:t>
            </a:r>
            <a:r>
              <a:rPr lang="cs-CZ" b="1" dirty="0"/>
              <a:t>všech</a:t>
            </a:r>
            <a:r>
              <a:rPr lang="cs-CZ" dirty="0"/>
              <a:t> transakcí</a:t>
            </a:r>
          </a:p>
          <a:p>
            <a:pPr lvl="2"/>
            <a:r>
              <a:rPr lang="cs-CZ" dirty="0"/>
              <a:t>udržuje každý uzel</a:t>
            </a:r>
            <a:endParaRPr lang="en-US" dirty="0"/>
          </a:p>
          <a:p>
            <a:pPr lvl="1"/>
            <a:r>
              <a:rPr lang="cs-CZ" dirty="0"/>
              <a:t>neexistuje koncept účtů, vlastníků apod.</a:t>
            </a:r>
          </a:p>
          <a:p>
            <a:pPr lvl="2"/>
            <a:r>
              <a:rPr lang="cs-CZ" dirty="0"/>
              <a:t>pouze transakce na </a:t>
            </a:r>
            <a:r>
              <a:rPr lang="en-US" dirty="0"/>
              <a:t>blockchain</a:t>
            </a:r>
            <a:r>
              <a:rPr lang="cs-CZ" dirty="0"/>
              <a:t>u</a:t>
            </a:r>
          </a:p>
          <a:p>
            <a:r>
              <a:rPr lang="cs-CZ" dirty="0"/>
              <a:t>těžaři</a:t>
            </a:r>
          </a:p>
          <a:p>
            <a:pPr lvl="1"/>
            <a:r>
              <a:rPr lang="cs-CZ" dirty="0"/>
              <a:t>proof-of-work</a:t>
            </a:r>
            <a:endParaRPr lang="en-US" dirty="0"/>
          </a:p>
          <a:p>
            <a:pPr lvl="2"/>
            <a:r>
              <a:rPr lang="cs-CZ" strike="sngStrike" dirty="0">
                <a:solidFill>
                  <a:schemeClr val="bg1">
                    <a:lumMod val="50000"/>
                  </a:schemeClr>
                </a:solidFill>
              </a:rPr>
              <a:t>řešení složitých </a:t>
            </a:r>
            <a:r>
              <a:rPr lang="en-US" strike="sngStrike" dirty="0">
                <a:solidFill>
                  <a:schemeClr val="bg1">
                    <a:lumMod val="50000"/>
                  </a:schemeClr>
                </a:solidFill>
              </a:rPr>
              <a:t>mat</a:t>
            </a:r>
            <a:r>
              <a:rPr lang="cs-CZ" strike="sngStrike" dirty="0">
                <a:solidFill>
                  <a:schemeClr val="bg1">
                    <a:lumMod val="50000"/>
                  </a:schemeClr>
                </a:solidFill>
              </a:rPr>
              <a:t>ematických </a:t>
            </a:r>
            <a:r>
              <a:rPr lang="en-US" strike="sngStrike" dirty="0" err="1">
                <a:solidFill>
                  <a:schemeClr val="bg1">
                    <a:lumMod val="50000"/>
                  </a:schemeClr>
                </a:solidFill>
              </a:rPr>
              <a:t>probl</a:t>
            </a:r>
            <a:r>
              <a:rPr lang="cs-CZ" strike="sngStrike" dirty="0">
                <a:solidFill>
                  <a:schemeClr val="bg1">
                    <a:lumMod val="50000"/>
                  </a:schemeClr>
                </a:solidFill>
              </a:rPr>
              <a:t>émů</a:t>
            </a:r>
            <a:endParaRPr lang="cs-CZ" dirty="0"/>
          </a:p>
          <a:p>
            <a:pPr lvl="2"/>
            <a:r>
              <a:rPr lang="en-US" dirty="0"/>
              <a:t>"</a:t>
            </a:r>
            <a:r>
              <a:rPr lang="cs-CZ" dirty="0"/>
              <a:t>hází kostkou</a:t>
            </a:r>
            <a:r>
              <a:rPr lang="en-US" dirty="0"/>
              <a:t>" </a:t>
            </a:r>
            <a:r>
              <a:rPr lang="en-US" i="1" dirty="0"/>
              <a:t>... </a:t>
            </a:r>
            <a:r>
              <a:rPr lang="en-US" i="1" dirty="0" err="1"/>
              <a:t>miliardkr</a:t>
            </a:r>
            <a:r>
              <a:rPr lang="cs-CZ" i="1" dirty="0"/>
              <a:t>át</a:t>
            </a:r>
          </a:p>
          <a:p>
            <a:pPr lvl="2"/>
            <a:r>
              <a:rPr lang="en-US" dirty="0"/>
              <a:t>CPU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/>
              <a:t> GPU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/>
              <a:t> ASIC</a:t>
            </a:r>
            <a:endParaRPr lang="cs-CZ" dirty="0"/>
          </a:p>
          <a:p>
            <a:pPr lvl="1"/>
            <a:r>
              <a:rPr lang="cs-CZ" dirty="0"/>
              <a:t>těžké najít, snadné ověřit</a:t>
            </a:r>
          </a:p>
          <a:p>
            <a:pPr lvl="1"/>
            <a:r>
              <a:rPr lang="cs-CZ" dirty="0"/>
              <a:t>odměna</a:t>
            </a:r>
          </a:p>
          <a:p>
            <a:pPr lvl="2"/>
            <a:r>
              <a:rPr lang="cs-CZ" dirty="0"/>
              <a:t>vznik nových bitcoinů</a:t>
            </a:r>
          </a:p>
        </p:txBody>
      </p:sp>
      <p:sp>
        <p:nvSpPr>
          <p:cNvPr id="2" name="Rectangular Callout 3">
            <a:extLst>
              <a:ext uri="{FF2B5EF4-FFF2-40B4-BE49-F238E27FC236}">
                <a16:creationId xmlns:a16="http://schemas.microsoft.com/office/drawing/2014/main" id="{2A904B8E-727C-7DFB-5459-079249033899}"/>
              </a:ext>
            </a:extLst>
          </p:cNvPr>
          <p:cNvSpPr/>
          <p:nvPr/>
        </p:nvSpPr>
        <p:spPr>
          <a:xfrm>
            <a:off x="5261009" y="5157696"/>
            <a:ext cx="1885898" cy="1323043"/>
          </a:xfrm>
          <a:prstGeom prst="wedgeRectCallout">
            <a:avLst>
              <a:gd name="adj1" fmla="val 49463"/>
              <a:gd name="adj2" fmla="val 4643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cs-CZ" sz="1400" dirty="0">
                <a:solidFill>
                  <a:srgbClr val="456A1C"/>
                </a:solidFill>
                <a:latin typeface="+mj-lt"/>
              </a:rPr>
              <a:t>Satoshi Nakamoto</a:t>
            </a:r>
          </a:p>
          <a:p>
            <a:r>
              <a:rPr lang="en-US" sz="1400" i="1" dirty="0">
                <a:solidFill>
                  <a:srgbClr val="456A1C"/>
                </a:solidFill>
                <a:latin typeface="+mj-lt"/>
              </a:rPr>
              <a:t>Bitcoin:</a:t>
            </a:r>
            <a:br>
              <a:rPr lang="cs-CZ" sz="1400" i="1" dirty="0">
                <a:solidFill>
                  <a:srgbClr val="456A1C"/>
                </a:solidFill>
                <a:latin typeface="+mj-lt"/>
              </a:rPr>
            </a:br>
            <a:r>
              <a:rPr lang="en-US" sz="1400" i="1" dirty="0">
                <a:solidFill>
                  <a:srgbClr val="456A1C"/>
                </a:solidFill>
                <a:latin typeface="+mj-lt"/>
              </a:rPr>
              <a:t>A Peer-to-Peer</a:t>
            </a:r>
            <a:br>
              <a:rPr lang="cs-CZ" sz="1400" i="1" dirty="0">
                <a:solidFill>
                  <a:srgbClr val="456A1C"/>
                </a:solidFill>
                <a:latin typeface="+mj-lt"/>
              </a:rPr>
            </a:br>
            <a:r>
              <a:rPr lang="en-US" sz="1400" i="1" dirty="0">
                <a:solidFill>
                  <a:srgbClr val="456A1C"/>
                </a:solidFill>
                <a:latin typeface="+mj-lt"/>
              </a:rPr>
              <a:t>Electronic Cash System</a:t>
            </a:r>
            <a:br>
              <a:rPr lang="cs-CZ" sz="1400" dirty="0">
                <a:solidFill>
                  <a:srgbClr val="456A1C"/>
                </a:solidFill>
                <a:latin typeface="+mj-lt"/>
              </a:rPr>
            </a:br>
            <a:r>
              <a:rPr lang="en-US" sz="1400" dirty="0">
                <a:solidFill>
                  <a:srgbClr val="456A1C"/>
                </a:solidFill>
                <a:latin typeface="+mj-lt"/>
              </a:rPr>
              <a:t>200</a:t>
            </a:r>
            <a:r>
              <a:rPr lang="cs-CZ" sz="1400" dirty="0">
                <a:solidFill>
                  <a:srgbClr val="456A1C"/>
                </a:solidFill>
                <a:latin typeface="+mj-lt"/>
              </a:rPr>
              <a:t>8</a:t>
            </a:r>
            <a:endParaRPr lang="en-US" sz="1400" dirty="0">
              <a:solidFill>
                <a:srgbClr val="456A1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37431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diagram of a bitcoin transaction&#10;&#10;Description automatically generated">
            <a:extLst>
              <a:ext uri="{FF2B5EF4-FFF2-40B4-BE49-F238E27FC236}">
                <a16:creationId xmlns:a16="http://schemas.microsoft.com/office/drawing/2014/main" id="{5018C577-B189-821B-7DE9-6F927DEC3C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" t="8826" r="829" b="3895"/>
          <a:stretch/>
        </p:blipFill>
        <p:spPr>
          <a:xfrm>
            <a:off x="528044" y="658992"/>
            <a:ext cx="10700092" cy="400428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Transakce a bloky</a:t>
            </a:r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1165111-2554-5095-2D63-6F0036B9EF07}"/>
              </a:ext>
            </a:extLst>
          </p:cNvPr>
          <p:cNvGrpSpPr/>
          <p:nvPr/>
        </p:nvGrpSpPr>
        <p:grpSpPr>
          <a:xfrm>
            <a:off x="3077460" y="5113797"/>
            <a:ext cx="6037080" cy="1395325"/>
            <a:chOff x="2214687" y="5256976"/>
            <a:chExt cx="3919438" cy="804537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CE7718F-F64B-56D6-7A21-0933E73FAC9F}"/>
                </a:ext>
              </a:extLst>
            </p:cNvPr>
            <p:cNvGrpSpPr/>
            <p:nvPr/>
          </p:nvGrpSpPr>
          <p:grpSpPr>
            <a:xfrm>
              <a:off x="4357511" y="5256978"/>
              <a:ext cx="1776614" cy="804535"/>
              <a:chOff x="6384669" y="1215978"/>
              <a:chExt cx="1776614" cy="804535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AEFC259A-7C30-759C-A96E-A521399C9122}"/>
                  </a:ext>
                </a:extLst>
              </p:cNvPr>
              <p:cNvSpPr/>
              <p:nvPr/>
            </p:nvSpPr>
            <p:spPr>
              <a:xfrm>
                <a:off x="6384669" y="1215978"/>
                <a:ext cx="1776614" cy="804535"/>
              </a:xfrm>
              <a:prstGeom prst="rect">
                <a:avLst/>
              </a:prstGeom>
              <a:solidFill>
                <a:srgbClr val="F6FFED"/>
              </a:solidFill>
              <a:ln w="25400">
                <a:solidFill>
                  <a:srgbClr val="CCE9A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4C38DA47-5BA1-23EC-6EAF-C56045D7119F}"/>
                  </a:ext>
                </a:extLst>
              </p:cNvPr>
              <p:cNvSpPr/>
              <p:nvPr/>
            </p:nvSpPr>
            <p:spPr>
              <a:xfrm>
                <a:off x="6532181" y="1347036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DDFEE57-833E-A465-3230-356D2BE4EBD5}"/>
                  </a:ext>
                </a:extLst>
              </p:cNvPr>
              <p:cNvSpPr/>
              <p:nvPr/>
            </p:nvSpPr>
            <p:spPr>
              <a:xfrm>
                <a:off x="6737133" y="1347036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DB6F9AE-A936-CB49-733C-AA838E23087D}"/>
                  </a:ext>
                </a:extLst>
              </p:cNvPr>
              <p:cNvSpPr/>
              <p:nvPr/>
            </p:nvSpPr>
            <p:spPr>
              <a:xfrm>
                <a:off x="6942085" y="1347036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38CBAFFE-2488-CF56-4A2E-266D7BA92CF2}"/>
                  </a:ext>
                </a:extLst>
              </p:cNvPr>
              <p:cNvSpPr/>
              <p:nvPr/>
            </p:nvSpPr>
            <p:spPr>
              <a:xfrm>
                <a:off x="7147037" y="1347036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5B24B44-49F1-1A0A-054D-A02802631EAA}"/>
                  </a:ext>
                </a:extLst>
              </p:cNvPr>
              <p:cNvSpPr/>
              <p:nvPr/>
            </p:nvSpPr>
            <p:spPr>
              <a:xfrm>
                <a:off x="7355777" y="1347036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D93CAF9F-083F-1962-3D11-94772148D441}"/>
                  </a:ext>
                </a:extLst>
              </p:cNvPr>
              <p:cNvSpPr/>
              <p:nvPr/>
            </p:nvSpPr>
            <p:spPr>
              <a:xfrm>
                <a:off x="7924070" y="1340604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0A147B7-44B6-E158-1CCF-2797D11C4055}"/>
                  </a:ext>
                </a:extLst>
              </p:cNvPr>
              <p:cNvSpPr/>
              <p:nvPr/>
            </p:nvSpPr>
            <p:spPr>
              <a:xfrm>
                <a:off x="6532181" y="1566624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375E372-7D3A-E99D-F5D3-5A0D120027FB}"/>
                  </a:ext>
                </a:extLst>
              </p:cNvPr>
              <p:cNvSpPr/>
              <p:nvPr/>
            </p:nvSpPr>
            <p:spPr>
              <a:xfrm>
                <a:off x="6737133" y="1566624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18DB306-EB41-14D6-C3C4-8C0340E198F4}"/>
                  </a:ext>
                </a:extLst>
              </p:cNvPr>
              <p:cNvSpPr/>
              <p:nvPr/>
            </p:nvSpPr>
            <p:spPr>
              <a:xfrm>
                <a:off x="6942085" y="1566624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3F554E2-3A9E-AA8B-2D1C-5FF0A6268D4B}"/>
                  </a:ext>
                </a:extLst>
              </p:cNvPr>
              <p:cNvSpPr/>
              <p:nvPr/>
            </p:nvSpPr>
            <p:spPr>
              <a:xfrm>
                <a:off x="7147037" y="1566624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D34B3DD7-1A15-8D89-AD48-7F4CF93F36C1}"/>
                  </a:ext>
                </a:extLst>
              </p:cNvPr>
              <p:cNvSpPr/>
              <p:nvPr/>
            </p:nvSpPr>
            <p:spPr>
              <a:xfrm>
                <a:off x="7355777" y="1560192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BCF951A-05C2-395D-AFD4-E3D94DC92682}"/>
                  </a:ext>
                </a:extLst>
              </p:cNvPr>
              <p:cNvSpPr/>
              <p:nvPr/>
            </p:nvSpPr>
            <p:spPr>
              <a:xfrm>
                <a:off x="7924070" y="1560192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4CD2D0C8-5D35-97AC-FED5-1803773E8F04}"/>
                  </a:ext>
                </a:extLst>
              </p:cNvPr>
              <p:cNvSpPr/>
              <p:nvPr/>
            </p:nvSpPr>
            <p:spPr>
              <a:xfrm>
                <a:off x="6532181" y="1792644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D5DCC0C8-5592-C4D9-7F76-7EF4F6A0A9EB}"/>
                  </a:ext>
                </a:extLst>
              </p:cNvPr>
              <p:cNvSpPr/>
              <p:nvPr/>
            </p:nvSpPr>
            <p:spPr>
              <a:xfrm>
                <a:off x="6737133" y="1792644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3D79157F-1897-8190-CBC3-C486A8FD3E41}"/>
                  </a:ext>
                </a:extLst>
              </p:cNvPr>
              <p:cNvSpPr/>
              <p:nvPr/>
            </p:nvSpPr>
            <p:spPr>
              <a:xfrm>
                <a:off x="6942085" y="1792644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206C08B-3F7E-5C2D-27C3-0872767C98B9}"/>
                  </a:ext>
                </a:extLst>
              </p:cNvPr>
              <p:cNvSpPr/>
              <p:nvPr/>
            </p:nvSpPr>
            <p:spPr>
              <a:xfrm>
                <a:off x="7147037" y="1792644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0AC59A2-D20D-4D64-ED5D-746B4A7DC60B}"/>
                  </a:ext>
                </a:extLst>
              </p:cNvPr>
              <p:cNvSpPr/>
              <p:nvPr/>
            </p:nvSpPr>
            <p:spPr>
              <a:xfrm>
                <a:off x="7355777" y="1786212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A7D1044-268E-B838-7FE1-95BCF01FA13C}"/>
                  </a:ext>
                </a:extLst>
              </p:cNvPr>
              <p:cNvSpPr/>
              <p:nvPr/>
            </p:nvSpPr>
            <p:spPr>
              <a:xfrm>
                <a:off x="7924070" y="1786212"/>
                <a:ext cx="115614" cy="126124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 w="25400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cs-CZ" sz="1600" dirty="0">
                  <a:ln>
                    <a:solidFill>
                      <a:schemeClr val="accent1">
                        <a:lumMod val="75000"/>
                      </a:schemeClr>
                    </a:solidFill>
                  </a:ln>
                  <a:solidFill>
                    <a:srgbClr val="456A1C"/>
                  </a:solidFill>
                  <a:latin typeface="+mj-lt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9F51ED1-CC21-EB6E-2577-A99DAA0C2B35}"/>
                  </a:ext>
                </a:extLst>
              </p:cNvPr>
              <p:cNvSpPr txBox="1"/>
              <p:nvPr/>
            </p:nvSpPr>
            <p:spPr>
              <a:xfrm>
                <a:off x="7459864" y="1431995"/>
                <a:ext cx="472965" cy="16858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cs-CZ" sz="1300" dirty="0">
                    <a:latin typeface="Consolas" panose="020B0609020204030204" pitchFamily="49" charset="0"/>
                    <a:cs typeface="Courier New" pitchFamily="49" charset="0"/>
                  </a:rPr>
                  <a:t>...</a:t>
                </a: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32F8266-3D98-D774-E911-CD65721462CC}"/>
                </a:ext>
              </a:extLst>
            </p:cNvPr>
            <p:cNvSpPr/>
            <p:nvPr/>
          </p:nvSpPr>
          <p:spPr>
            <a:xfrm>
              <a:off x="3150577" y="5256976"/>
              <a:ext cx="278889" cy="804535"/>
            </a:xfrm>
            <a:prstGeom prst="rect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220A283-EA30-C27D-FA7D-14FEC789D84C}"/>
                </a:ext>
              </a:extLst>
            </p:cNvPr>
            <p:cNvSpPr/>
            <p:nvPr/>
          </p:nvSpPr>
          <p:spPr>
            <a:xfrm>
              <a:off x="2547110" y="5256976"/>
              <a:ext cx="278889" cy="804535"/>
            </a:xfrm>
            <a:prstGeom prst="rect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600" dirty="0">
                <a:solidFill>
                  <a:srgbClr val="456A1C"/>
                </a:solidFill>
                <a:latin typeface="+mj-lt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5DA4EBC-AD1C-0FC5-285E-97994FC7A830}"/>
                </a:ext>
              </a:extLst>
            </p:cNvPr>
            <p:cNvSpPr/>
            <p:nvPr/>
          </p:nvSpPr>
          <p:spPr>
            <a:xfrm>
              <a:off x="3754044" y="5256976"/>
              <a:ext cx="278889" cy="804535"/>
            </a:xfrm>
            <a:prstGeom prst="rect">
              <a:avLst/>
            </a:prstGeom>
            <a:solidFill>
              <a:srgbClr val="F6FFED"/>
            </a:solidFill>
            <a:ln w="25400">
              <a:solidFill>
                <a:srgbClr val="CCE9A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600" dirty="0">
                <a:solidFill>
                  <a:srgbClr val="456A1C"/>
                </a:solidFill>
                <a:latin typeface="+mj-lt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29872326-67D5-2604-239E-DB7F24A06EAA}"/>
                </a:ext>
              </a:extLst>
            </p:cNvPr>
            <p:cNvCxnSpPr>
              <a:cxnSpLocks/>
              <a:endCxn id="32" idx="3"/>
            </p:cNvCxnSpPr>
            <p:nvPr/>
          </p:nvCxnSpPr>
          <p:spPr>
            <a:xfrm flipH="1" flipV="1">
              <a:off x="4032933" y="5659244"/>
              <a:ext cx="324943" cy="5604"/>
            </a:xfrm>
            <a:prstGeom prst="straightConnector1">
              <a:avLst/>
            </a:prstGeom>
            <a:ln w="25400">
              <a:solidFill>
                <a:srgbClr val="EDA359"/>
              </a:solidFill>
              <a:headEnd type="oval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3340B077-F1E6-2116-6CA8-06A1DE0632C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429101" y="5665082"/>
              <a:ext cx="324943" cy="5604"/>
            </a:xfrm>
            <a:prstGeom prst="straightConnector1">
              <a:avLst/>
            </a:prstGeom>
            <a:ln w="25400">
              <a:solidFill>
                <a:srgbClr val="EDA359"/>
              </a:solidFill>
              <a:headEnd type="oval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90F7EB10-1707-D3D7-2C97-90539EE9B9F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10674" y="5660061"/>
              <a:ext cx="324943" cy="5604"/>
            </a:xfrm>
            <a:prstGeom prst="straightConnector1">
              <a:avLst/>
            </a:prstGeom>
            <a:ln w="25400">
              <a:solidFill>
                <a:srgbClr val="EDA359"/>
              </a:solidFill>
              <a:headEnd type="oval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EF015EE-9A0D-4914-BD49-FBF96BCAAAF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214687" y="5660061"/>
              <a:ext cx="324943" cy="5604"/>
            </a:xfrm>
            <a:prstGeom prst="straightConnector1">
              <a:avLst/>
            </a:prstGeom>
            <a:ln w="25400">
              <a:solidFill>
                <a:srgbClr val="EDA359"/>
              </a:solidFill>
              <a:headEnd type="oval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ounded Rectangular Callout 5">
            <a:extLst>
              <a:ext uri="{FF2B5EF4-FFF2-40B4-BE49-F238E27FC236}">
                <a16:creationId xmlns:a16="http://schemas.microsoft.com/office/drawing/2014/main" id="{B43E36D0-9CE0-8AC7-9930-6F8B96097A45}"/>
              </a:ext>
            </a:extLst>
          </p:cNvPr>
          <p:cNvSpPr/>
          <p:nvPr/>
        </p:nvSpPr>
        <p:spPr>
          <a:xfrm>
            <a:off x="9708019" y="5634636"/>
            <a:ext cx="1214684" cy="413143"/>
          </a:xfrm>
          <a:prstGeom prst="wedgeRoundRectCallout">
            <a:avLst>
              <a:gd name="adj1" fmla="val -119994"/>
              <a:gd name="adj2" fmla="val -5176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transakce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4" name="Rounded Rectangular Callout 5">
            <a:extLst>
              <a:ext uri="{FF2B5EF4-FFF2-40B4-BE49-F238E27FC236}">
                <a16:creationId xmlns:a16="http://schemas.microsoft.com/office/drawing/2014/main" id="{F75C5743-4DA3-7025-A186-D3E9B471BE85}"/>
              </a:ext>
            </a:extLst>
          </p:cNvPr>
          <p:cNvSpPr/>
          <p:nvPr/>
        </p:nvSpPr>
        <p:spPr>
          <a:xfrm>
            <a:off x="9708019" y="5119812"/>
            <a:ext cx="1214684" cy="413143"/>
          </a:xfrm>
          <a:prstGeom prst="wedgeRoundRectCallout">
            <a:avLst>
              <a:gd name="adj1" fmla="val -107999"/>
              <a:gd name="adj2" fmla="val -20985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blok</a:t>
            </a:r>
            <a:endParaRPr lang="en-US" sz="1400" dirty="0">
              <a:solidFill>
                <a:srgbClr val="456A1C"/>
              </a:solidFill>
            </a:endParaRPr>
          </a:p>
        </p:txBody>
      </p:sp>
      <p:sp>
        <p:nvSpPr>
          <p:cNvPr id="5" name="Rounded Rectangular Callout 5">
            <a:extLst>
              <a:ext uri="{FF2B5EF4-FFF2-40B4-BE49-F238E27FC236}">
                <a16:creationId xmlns:a16="http://schemas.microsoft.com/office/drawing/2014/main" id="{FF45256D-67EA-3C22-EDE2-10FD9BE3DBB5}"/>
              </a:ext>
            </a:extLst>
          </p:cNvPr>
          <p:cNvSpPr/>
          <p:nvPr/>
        </p:nvSpPr>
        <p:spPr>
          <a:xfrm>
            <a:off x="1299894" y="5232739"/>
            <a:ext cx="1214684" cy="413143"/>
          </a:xfrm>
          <a:prstGeom prst="wedgeRoundRectCallout">
            <a:avLst>
              <a:gd name="adj1" fmla="val 90539"/>
              <a:gd name="adj2" fmla="val 71437"/>
              <a:gd name="adj3" fmla="val 16667"/>
            </a:avLst>
          </a:prstGeom>
          <a:solidFill>
            <a:srgbClr val="F6FFED"/>
          </a:solidFill>
          <a:ln w="25400">
            <a:solidFill>
              <a:srgbClr val="CCE9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400" dirty="0">
                <a:solidFill>
                  <a:srgbClr val="456A1C"/>
                </a:solidFill>
              </a:rPr>
              <a:t>blockchain</a:t>
            </a:r>
            <a:endParaRPr lang="en-US" sz="1400" dirty="0">
              <a:solidFill>
                <a:srgbClr val="456A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68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205991" y="577294"/>
            <a:ext cx="7541169" cy="6202750"/>
          </a:xfrm>
        </p:spPr>
        <p:txBody>
          <a:bodyPr>
            <a:normAutofit/>
          </a:bodyPr>
          <a:lstStyle/>
          <a:p>
            <a:r>
              <a:rPr lang="cs-CZ" dirty="0"/>
              <a:t>jednosměrná</a:t>
            </a:r>
            <a:r>
              <a:rPr lang="en-US" dirty="0"/>
              <a:t> fun</a:t>
            </a:r>
            <a:r>
              <a:rPr lang="cs-CZ" dirty="0"/>
              <a:t>kce</a:t>
            </a:r>
          </a:p>
          <a:p>
            <a:pPr marL="177800" lvl="1" indent="0">
              <a:buNone/>
            </a:pPr>
            <a:r>
              <a:rPr lang="cs-CZ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 y </a:t>
            </a:r>
            <a:r>
              <a:rPr lang="en-US" dirty="0"/>
              <a:t>=</a:t>
            </a:r>
            <a:r>
              <a:rPr lang="cs-CZ" dirty="0"/>
              <a:t> </a:t>
            </a:r>
            <a:r>
              <a:rPr lang="en-US" dirty="0"/>
              <a:t>f(x) </a:t>
            </a:r>
            <a:r>
              <a:rPr lang="en-US" dirty="0" err="1"/>
              <a:t>snadn</a:t>
            </a:r>
            <a:r>
              <a:rPr lang="cs-CZ" dirty="0"/>
              <a:t>é</a:t>
            </a:r>
          </a:p>
          <a:p>
            <a:pPr marL="177800" lvl="1" indent="0">
              <a:buNone/>
            </a:pPr>
            <a:r>
              <a:rPr lang="cs-CZ" b="1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r>
              <a:rPr lang="cs-CZ" dirty="0"/>
              <a:t>  x = f</a:t>
            </a:r>
            <a:r>
              <a:rPr lang="en-US" baseline="30000" dirty="0"/>
              <a:t>-1</a:t>
            </a:r>
            <a:r>
              <a:rPr lang="en-US" dirty="0"/>
              <a:t>(y) t</a:t>
            </a:r>
            <a:r>
              <a:rPr lang="cs-CZ" dirty="0"/>
              <a:t>ěžké</a:t>
            </a:r>
          </a:p>
          <a:p>
            <a:pPr lvl="2"/>
            <a:r>
              <a:rPr lang="cs-CZ" dirty="0"/>
              <a:t>lze </a:t>
            </a:r>
            <a:r>
              <a:rPr lang="en-US" dirty="0" err="1"/>
              <a:t>jen</a:t>
            </a:r>
            <a:r>
              <a:rPr lang="cs-CZ" dirty="0"/>
              <a:t> vyzkoušet všechna x</a:t>
            </a:r>
          </a:p>
          <a:p>
            <a:r>
              <a:rPr lang="cs-CZ" dirty="0"/>
              <a:t>hash</a:t>
            </a:r>
            <a:endParaRPr lang="en-US" dirty="0"/>
          </a:p>
          <a:p>
            <a:pPr lvl="1"/>
            <a:r>
              <a:rPr lang="cs-CZ" dirty="0"/>
              <a:t>libovol</a:t>
            </a:r>
            <a:r>
              <a:rPr lang="en-US" dirty="0"/>
              <a:t>n</a:t>
            </a:r>
            <a:r>
              <a:rPr lang="cs-CZ" dirty="0"/>
              <a:t>á</a:t>
            </a:r>
            <a:r>
              <a:rPr lang="en-US" dirty="0"/>
              <a:t> </a:t>
            </a:r>
            <a:r>
              <a:rPr lang="en-US" dirty="0" err="1"/>
              <a:t>velikost</a:t>
            </a:r>
            <a:r>
              <a:rPr lang="en-US" dirty="0"/>
              <a:t> </a:t>
            </a:r>
            <a:r>
              <a:rPr lang="en-US" dirty="0" err="1"/>
              <a:t>vstupu</a:t>
            </a:r>
            <a:r>
              <a:rPr lang="cs-CZ" dirty="0"/>
              <a:t>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en-US" dirty="0"/>
              <a:t> </a:t>
            </a:r>
            <a:r>
              <a:rPr lang="en-US" dirty="0" err="1"/>
              <a:t>konst</a:t>
            </a:r>
            <a:r>
              <a:rPr lang="en-US" dirty="0"/>
              <a:t> </a:t>
            </a:r>
            <a:r>
              <a:rPr lang="en-US" dirty="0" err="1"/>
              <a:t>velikost</a:t>
            </a:r>
            <a:r>
              <a:rPr lang="en-US" dirty="0"/>
              <a:t> v</a:t>
            </a:r>
            <a:r>
              <a:rPr lang="cs-CZ" dirty="0"/>
              <a:t>ý</a:t>
            </a:r>
            <a:r>
              <a:rPr lang="en-US" dirty="0" err="1"/>
              <a:t>stupu</a:t>
            </a:r>
            <a:endParaRPr lang="cs-CZ" dirty="0"/>
          </a:p>
          <a:p>
            <a:pPr lvl="1"/>
            <a:r>
              <a:rPr lang="cs-CZ" b="1" dirty="0">
                <a:solidFill>
                  <a:schemeClr val="accent4">
                    <a:lumMod val="75000"/>
                  </a:schemeClr>
                </a:solidFill>
                <a:sym typeface="Wingdings" panose="05000000000000000000" pitchFamily="2" charset="2"/>
              </a:rPr>
              <a:t></a:t>
            </a:r>
            <a:r>
              <a:rPr lang="cs-CZ" dirty="0"/>
              <a:t> drobná změna vstupu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</a:t>
            </a:r>
            <a:r>
              <a:rPr lang="cs-CZ" b="1" dirty="0"/>
              <a:t>zcela</a:t>
            </a:r>
            <a:r>
              <a:rPr lang="cs-CZ" dirty="0"/>
              <a:t> odlišný výstup</a:t>
            </a:r>
          </a:p>
          <a:p>
            <a:pPr lvl="1"/>
            <a:r>
              <a:rPr lang="cs-CZ" dirty="0"/>
              <a:t>SHA256 - 256 bitů</a:t>
            </a:r>
          </a:p>
          <a:p>
            <a:pPr lvl="1"/>
            <a:r>
              <a:rPr lang="cs-CZ" dirty="0"/>
              <a:t>pravděpodobnost kolize 10</a:t>
            </a:r>
            <a:r>
              <a:rPr lang="cs-CZ" baseline="30000" dirty="0"/>
              <a:t>-7</a:t>
            </a:r>
            <a:r>
              <a:rPr lang="en-US" baseline="30000" dirty="0"/>
              <a:t>7</a:t>
            </a:r>
          </a:p>
          <a:p>
            <a:pPr lvl="2"/>
            <a:r>
              <a:rPr lang="cs-CZ" dirty="0"/>
              <a:t>kolize Země s giga-meteoritem 10</a:t>
            </a:r>
            <a:r>
              <a:rPr lang="cs-CZ" baseline="30000" dirty="0"/>
              <a:t>45</a:t>
            </a:r>
            <a:r>
              <a:rPr lang="cs-CZ" dirty="0"/>
              <a:t> krát pravděpodobnější</a:t>
            </a:r>
          </a:p>
          <a:p>
            <a:r>
              <a:rPr lang="cs-CZ" dirty="0"/>
              <a:t>násobení eliptických křivek</a:t>
            </a:r>
          </a:p>
          <a:p>
            <a:pPr lvl="1"/>
            <a:r>
              <a:rPr lang="cs-CZ" dirty="0"/>
              <a:t>celočíselná modulární aritmetika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Použití kryptografie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619727-E70A-79EA-6CC3-3CB7E66AD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497" y="2493138"/>
            <a:ext cx="4385512" cy="4160555"/>
          </a:xfrm>
          <a:prstGeom prst="rect">
            <a:avLst/>
          </a:prstGeom>
        </p:spPr>
      </p:pic>
      <p:pic>
        <p:nvPicPr>
          <p:cNvPr id="4" name="Picture 3" descr="A blue dots on a white background">
            <a:extLst>
              <a:ext uri="{FF2B5EF4-FFF2-40B4-BE49-F238E27FC236}">
                <a16:creationId xmlns:a16="http://schemas.microsoft.com/office/drawing/2014/main" id="{BF9358B9-22A4-946F-83DF-A57FF1C723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818" y="577294"/>
            <a:ext cx="2747806" cy="24774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1A22B8B-E73B-77FA-F341-E35A17B2BC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919" y="4903955"/>
            <a:ext cx="5298069" cy="1376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359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>
          <a:xfrm>
            <a:off x="150725" y="577294"/>
            <a:ext cx="6807759" cy="6202750"/>
          </a:xfrm>
        </p:spPr>
        <p:txBody>
          <a:bodyPr>
            <a:noAutofit/>
          </a:bodyPr>
          <a:lstStyle/>
          <a:p>
            <a:r>
              <a:rPr lang="en-US" dirty="0" err="1"/>
              <a:t>soukrom</a:t>
            </a:r>
            <a:r>
              <a:rPr lang="cs-CZ" dirty="0"/>
              <a:t>ý klíč</a:t>
            </a:r>
            <a:endParaRPr lang="en-US" dirty="0"/>
          </a:p>
          <a:p>
            <a:pPr lvl="1"/>
            <a:r>
              <a:rPr lang="en-US" i="1" dirty="0"/>
              <a:t>'</a:t>
            </a:r>
            <a:r>
              <a:rPr lang="cs-CZ" i="1" dirty="0"/>
              <a:t>vlastnictví </a:t>
            </a:r>
            <a:r>
              <a:rPr lang="en-US" i="1" dirty="0"/>
              <a:t>bitcoin</a:t>
            </a:r>
            <a:r>
              <a:rPr lang="cs-CZ" i="1" dirty="0"/>
              <a:t>u</a:t>
            </a:r>
            <a:r>
              <a:rPr lang="en-US" i="1" dirty="0"/>
              <a:t>'</a:t>
            </a:r>
            <a:r>
              <a:rPr lang="en-US" dirty="0"/>
              <a:t> </a:t>
            </a:r>
            <a:r>
              <a:rPr lang="cs-CZ" dirty="0"/>
              <a:t>≈ schopnost podepsat tx soukromým klíčem</a:t>
            </a:r>
          </a:p>
          <a:p>
            <a:r>
              <a:rPr lang="cs-CZ" dirty="0"/>
              <a:t>veřejný klíč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</a:t>
            </a:r>
            <a:r>
              <a:rPr lang="en-US" dirty="0" err="1"/>
              <a:t>adres</a:t>
            </a:r>
            <a:r>
              <a:rPr lang="cs-CZ" dirty="0"/>
              <a:t>a</a:t>
            </a:r>
            <a:endParaRPr lang="en-US" dirty="0"/>
          </a:p>
          <a:p>
            <a:pPr lvl="1"/>
            <a:endParaRPr lang="en-US" i="1" dirty="0"/>
          </a:p>
          <a:p>
            <a:r>
              <a:rPr lang="cs-CZ" dirty="0"/>
              <a:t>peněženka</a:t>
            </a:r>
            <a:endParaRPr lang="en-US" dirty="0"/>
          </a:p>
          <a:p>
            <a:pPr lvl="1"/>
            <a:r>
              <a:rPr lang="cs-CZ" b="1" dirty="0"/>
              <a:t>nejsou v ní bitcoiny</a:t>
            </a:r>
            <a:r>
              <a:rPr lang="en-US" b="1" dirty="0"/>
              <a:t>!</a:t>
            </a:r>
            <a:endParaRPr lang="cs-CZ" b="1" dirty="0"/>
          </a:p>
          <a:p>
            <a:pPr lvl="2"/>
            <a:r>
              <a:rPr lang="cs-CZ" dirty="0"/>
              <a:t>jsou v blockchainu na všech uzlech</a:t>
            </a:r>
          </a:p>
          <a:p>
            <a:pPr lvl="1"/>
            <a:r>
              <a:rPr lang="cs-CZ" dirty="0"/>
              <a:t>úložiště klíčů</a:t>
            </a:r>
          </a:p>
          <a:p>
            <a:pPr lvl="2"/>
            <a:r>
              <a:rPr lang="cs-CZ" dirty="0"/>
              <a:t>generování adres, podepisování, zobrazení zůstatku,</a:t>
            </a:r>
            <a:r>
              <a:rPr lang="en-US" dirty="0"/>
              <a:t> </a:t>
            </a:r>
            <a:r>
              <a:rPr lang="cs-CZ" dirty="0"/>
              <a:t>...</a:t>
            </a:r>
          </a:p>
          <a:p>
            <a:pPr lvl="1"/>
            <a:r>
              <a:rPr lang="cs-CZ" dirty="0"/>
              <a:t>hw</a:t>
            </a:r>
          </a:p>
          <a:p>
            <a:pPr lvl="2"/>
            <a:r>
              <a:rPr lang="cs-CZ" dirty="0"/>
              <a:t>offline zařízení</a:t>
            </a:r>
          </a:p>
          <a:p>
            <a:pPr lvl="2"/>
            <a:r>
              <a:rPr lang="cs-CZ" dirty="0"/>
              <a:t>velmi těžko napadnutelné</a:t>
            </a:r>
          </a:p>
          <a:p>
            <a:pPr lvl="2"/>
            <a:r>
              <a:rPr lang="cs-CZ" dirty="0"/>
              <a:t>nejbezpečnější</a:t>
            </a:r>
          </a:p>
          <a:p>
            <a:pPr lvl="1"/>
            <a:r>
              <a:rPr lang="cs-CZ" dirty="0"/>
              <a:t>sw </a:t>
            </a:r>
            <a:r>
              <a:rPr lang="en-US" dirty="0"/>
              <a:t>(mobile app, web, desktop, CLI)</a:t>
            </a:r>
            <a:endParaRPr lang="cs-CZ" dirty="0"/>
          </a:p>
          <a:p>
            <a:pPr lvl="2"/>
            <a:r>
              <a:rPr lang="cs-CZ" dirty="0"/>
              <a:t>online - snadno napadnutelné</a:t>
            </a:r>
          </a:p>
          <a:p>
            <a:pPr lvl="2"/>
            <a:r>
              <a:rPr lang="cs-CZ" dirty="0"/>
              <a:t>raději malé částky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Klíče a peněženky</a:t>
            </a:r>
            <a:endParaRPr lang="en-US" dirty="0"/>
          </a:p>
        </p:txBody>
      </p:sp>
      <p:pic>
        <p:nvPicPr>
          <p:cNvPr id="6" name="Picture 4" descr="Best Cryptocurrency Wallet | Ethereum Wallet | ERC20 Wallet | Trust Wallet">
            <a:extLst>
              <a:ext uri="{FF2B5EF4-FFF2-40B4-BE49-F238E27FC236}">
                <a16:creationId xmlns:a16="http://schemas.microsoft.com/office/drawing/2014/main" id="{4B67833B-5C7C-EE0D-1482-04F285C868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06" r="26618"/>
          <a:stretch/>
        </p:blipFill>
        <p:spPr bwMode="auto">
          <a:xfrm>
            <a:off x="9235283" y="1107710"/>
            <a:ext cx="2661288" cy="5538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EA39DB-21A9-5536-6DC3-6A34E3A67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4061" y="2924665"/>
            <a:ext cx="2102713" cy="365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3030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8C83AD-61F7-46B6-B34D-BDAE0D1BEE9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cs-CZ" dirty="0"/>
              <a:t>základní vlastnosti</a:t>
            </a:r>
            <a:endParaRPr lang="en-US" dirty="0"/>
          </a:p>
          <a:p>
            <a:pPr lvl="1"/>
            <a:r>
              <a:rPr lang="cs-CZ" dirty="0"/>
              <a:t>fixní monetární politika</a:t>
            </a:r>
          </a:p>
          <a:p>
            <a:pPr lvl="2"/>
            <a:r>
              <a:rPr lang="cs-CZ" dirty="0"/>
              <a:t>celkově</a:t>
            </a:r>
            <a:r>
              <a:rPr lang="en-US" dirty="0"/>
              <a:t> 21 </a:t>
            </a:r>
            <a:r>
              <a:rPr lang="en-US" dirty="0" err="1"/>
              <a:t>milion</a:t>
            </a:r>
            <a:r>
              <a:rPr lang="cs-CZ" dirty="0"/>
              <a:t>ů ₿</a:t>
            </a:r>
            <a:endParaRPr lang="en-US" dirty="0"/>
          </a:p>
          <a:p>
            <a:pPr lvl="1"/>
            <a:r>
              <a:rPr lang="en-US" dirty="0" err="1"/>
              <a:t>decentraliza</a:t>
            </a:r>
            <a:r>
              <a:rPr lang="cs-CZ" dirty="0"/>
              <a:t>ce</a:t>
            </a:r>
            <a:r>
              <a:rPr lang="en-US" dirty="0"/>
              <a:t> &amp; </a:t>
            </a:r>
            <a:r>
              <a:rPr lang="cs-CZ" dirty="0"/>
              <a:t>odolnost vůči cenzuře</a:t>
            </a:r>
            <a:endParaRPr lang="en-US" dirty="0"/>
          </a:p>
          <a:p>
            <a:pPr lvl="1"/>
            <a:r>
              <a:rPr lang="cs-CZ" dirty="0"/>
              <a:t>vlastnictví, neomezená schopnost s nakládáním</a:t>
            </a:r>
            <a:endParaRPr lang="en-US" dirty="0"/>
          </a:p>
          <a:p>
            <a:pPr lvl="1"/>
            <a:r>
              <a:rPr lang="cs-CZ" dirty="0"/>
              <a:t>celosvětový síťový efekt</a:t>
            </a:r>
            <a:r>
              <a:rPr lang="en-US" dirty="0"/>
              <a:t>, </a:t>
            </a:r>
            <a:r>
              <a:rPr lang="cs-CZ" dirty="0"/>
              <a:t>rychlé a levné transakce</a:t>
            </a:r>
            <a:endParaRPr lang="en-US" dirty="0"/>
          </a:p>
          <a:p>
            <a:pPr lvl="2"/>
            <a:endParaRPr lang="cs-CZ" dirty="0"/>
          </a:p>
          <a:p>
            <a:r>
              <a:rPr lang="cs-CZ" dirty="0"/>
              <a:t>uchovatel hodnoty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00B050"/>
                </a:solidFill>
                <a:sym typeface="Wingdings" panose="05000000000000000000" pitchFamily="2" charset="2"/>
              </a:rPr>
              <a:t></a:t>
            </a:r>
            <a:r>
              <a:rPr lang="cs-CZ" dirty="0"/>
              <a:t> odolný vůči inflaci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r>
              <a:rPr lang="cs-CZ" dirty="0"/>
              <a:t> volatilita</a:t>
            </a:r>
          </a:p>
          <a:p>
            <a:pPr lvl="2"/>
            <a:endParaRPr lang="cs-CZ" dirty="0"/>
          </a:p>
          <a:p>
            <a:r>
              <a:rPr lang="cs-CZ" dirty="0"/>
              <a:t>bitcoin jako celosvětové peníze?</a:t>
            </a:r>
            <a:endParaRPr lang="en-US" dirty="0"/>
          </a:p>
          <a:p>
            <a:pPr lvl="1"/>
            <a:r>
              <a:rPr lang="cs-CZ" dirty="0"/>
              <a:t>škálovatelnost</a:t>
            </a:r>
            <a:endParaRPr lang="en-US" dirty="0"/>
          </a:p>
          <a:p>
            <a:pPr lvl="2"/>
            <a:r>
              <a:rPr lang="en-US" dirty="0"/>
              <a:t>~ 7 </a:t>
            </a:r>
            <a:r>
              <a:rPr lang="cs-CZ" dirty="0"/>
              <a:t>transakcí</a:t>
            </a:r>
            <a:r>
              <a:rPr lang="en-US" dirty="0"/>
              <a:t> / s</a:t>
            </a:r>
          </a:p>
          <a:p>
            <a:pPr lvl="2"/>
            <a:r>
              <a:rPr lang="en-US" dirty="0"/>
              <a:t>VISA 4000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↗</a:t>
            </a:r>
            <a:r>
              <a:rPr lang="en-US" dirty="0"/>
              <a:t> 20000 </a:t>
            </a:r>
            <a:r>
              <a:rPr lang="en-US" dirty="0" err="1"/>
              <a:t>tx</a:t>
            </a:r>
            <a:r>
              <a:rPr lang="en-US" dirty="0"/>
              <a:t> / s</a:t>
            </a:r>
          </a:p>
          <a:p>
            <a:pPr lvl="1"/>
            <a:r>
              <a:rPr lang="cs-CZ" dirty="0"/>
              <a:t>čas zpracování</a:t>
            </a:r>
            <a:endParaRPr lang="en-US" dirty="0"/>
          </a:p>
          <a:p>
            <a:pPr lvl="2"/>
            <a:r>
              <a:rPr lang="cs-CZ" dirty="0"/>
              <a:t>těžba bloku</a:t>
            </a:r>
            <a:r>
              <a:rPr lang="en-US" dirty="0"/>
              <a:t> </a:t>
            </a:r>
            <a:r>
              <a:rPr lang="en-US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⇒ ~ </a:t>
            </a:r>
            <a:r>
              <a:rPr lang="cs-CZ" dirty="0"/>
              <a:t>10</a:t>
            </a:r>
            <a:r>
              <a:rPr lang="en-US" dirty="0"/>
              <a:t> minutes</a:t>
            </a:r>
            <a:endParaRPr lang="cs-CZ" dirty="0"/>
          </a:p>
          <a:p>
            <a:pPr lvl="3"/>
            <a:r>
              <a:rPr lang="cs-CZ" dirty="0"/>
              <a:t>ale také 5 vteřin nebo hodina</a:t>
            </a:r>
            <a:endParaRPr lang="en-US" dirty="0"/>
          </a:p>
          <a:p>
            <a:pPr lvl="1"/>
            <a:r>
              <a:rPr lang="cs-CZ" dirty="0"/>
              <a:t>poplatky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5872D84-1D41-C220-5985-804BA5DDB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Vlastnosti b</a:t>
            </a:r>
            <a:r>
              <a:rPr lang="en-US" dirty="0" err="1"/>
              <a:t>itcoin</a:t>
            </a:r>
            <a:r>
              <a:rPr lang="cs-CZ" dirty="0"/>
              <a:t>u</a:t>
            </a:r>
          </a:p>
        </p:txBody>
      </p:sp>
      <p:pic>
        <p:nvPicPr>
          <p:cNvPr id="4" name="Picture 3" descr="A white and orange bitcoin sign&#10;&#10;Description automatically generated">
            <a:extLst>
              <a:ext uri="{FF2B5EF4-FFF2-40B4-BE49-F238E27FC236}">
                <a16:creationId xmlns:a16="http://schemas.microsoft.com/office/drawing/2014/main" id="{24ADA627-EBFC-D5D8-F372-DCF0D00C93F4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3510" y="282470"/>
            <a:ext cx="1722176" cy="1722176"/>
          </a:xfrm>
          <a:prstGeom prst="rect">
            <a:avLst/>
          </a:prstGeom>
        </p:spPr>
      </p:pic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2989DF14-BAA7-D1DD-766D-1FA30A5920E8}"/>
              </a:ext>
            </a:extLst>
          </p:cNvPr>
          <p:cNvSpPr txBox="1">
            <a:spLocks/>
          </p:cNvSpPr>
          <p:nvPr/>
        </p:nvSpPr>
        <p:spPr>
          <a:xfrm>
            <a:off x="5315968" y="4072865"/>
            <a:ext cx="5878505" cy="27071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Lightning Network</a:t>
            </a:r>
          </a:p>
          <a:p>
            <a:pPr lvl="1"/>
            <a:r>
              <a:rPr lang="en-US" dirty="0">
                <a:solidFill>
                  <a:srgbClr val="221E1F"/>
                </a:solidFill>
                <a:latin typeface="Acumin Pro"/>
              </a:rPr>
              <a:t>2016 / 2018</a:t>
            </a:r>
          </a:p>
          <a:p>
            <a:pPr lvl="1"/>
            <a:r>
              <a:rPr lang="cs-CZ" dirty="0">
                <a:solidFill>
                  <a:srgbClr val="221E1F"/>
                </a:solidFill>
                <a:latin typeface="Acumin Pro"/>
              </a:rPr>
              <a:t>platební vrstva nad bitcoinem</a:t>
            </a:r>
            <a:endParaRPr lang="en-US" dirty="0">
              <a:solidFill>
                <a:srgbClr val="221E1F"/>
              </a:solidFill>
              <a:latin typeface="Acumin Pro"/>
            </a:endParaRPr>
          </a:p>
          <a:p>
            <a:pPr lvl="1"/>
            <a:r>
              <a:rPr lang="en-US" dirty="0">
                <a:solidFill>
                  <a:srgbClr val="221E1F"/>
                </a:solidFill>
                <a:latin typeface="Acumin Pro"/>
              </a:rPr>
              <a:t>off-chain </a:t>
            </a:r>
            <a:r>
              <a:rPr lang="cs-CZ" dirty="0">
                <a:solidFill>
                  <a:srgbClr val="221E1F"/>
                </a:solidFill>
                <a:latin typeface="Acumin Pro"/>
              </a:rPr>
              <a:t>platební kanály</a:t>
            </a:r>
          </a:p>
          <a:p>
            <a:pPr lvl="2"/>
            <a:r>
              <a:rPr lang="cs-CZ" dirty="0">
                <a:solidFill>
                  <a:srgbClr val="221E1F"/>
                </a:solidFill>
                <a:latin typeface="Acumin Pro"/>
              </a:rPr>
              <a:t>jednotlivé transakce se nezapisují do blockchainu</a:t>
            </a:r>
            <a:endParaRPr lang="en-US" dirty="0">
              <a:solidFill>
                <a:srgbClr val="221E1F"/>
              </a:solidFill>
              <a:latin typeface="Acumin Pro"/>
            </a:endParaRPr>
          </a:p>
          <a:p>
            <a:pPr lvl="1"/>
            <a:r>
              <a:rPr lang="cs-CZ" dirty="0">
                <a:solidFill>
                  <a:srgbClr val="221E1F"/>
                </a:solidFill>
                <a:latin typeface="Acumin Pro"/>
              </a:rPr>
              <a:t>okamžité platby</a:t>
            </a:r>
            <a:endParaRPr lang="en-US" dirty="0">
              <a:solidFill>
                <a:srgbClr val="221E1F"/>
              </a:solidFill>
              <a:latin typeface="Acumin Pro"/>
            </a:endParaRPr>
          </a:p>
          <a:p>
            <a:pPr lvl="1"/>
            <a:r>
              <a:rPr lang="cs-CZ" dirty="0">
                <a:solidFill>
                  <a:srgbClr val="221E1F"/>
                </a:solidFill>
                <a:latin typeface="Acumin Pro"/>
              </a:rPr>
              <a:t>velmi nízké </a:t>
            </a:r>
            <a:r>
              <a:rPr lang="en-US" dirty="0">
                <a:solidFill>
                  <a:srgbClr val="221E1F"/>
                </a:solidFill>
                <a:latin typeface="Acumin Pro"/>
              </a:rPr>
              <a:t>/ </a:t>
            </a:r>
            <a:r>
              <a:rPr lang="cs-CZ" dirty="0">
                <a:solidFill>
                  <a:srgbClr val="221E1F"/>
                </a:solidFill>
                <a:latin typeface="Acumin Pro"/>
              </a:rPr>
              <a:t>žádné poplatky</a:t>
            </a:r>
            <a:endParaRPr lang="en-US" dirty="0">
              <a:solidFill>
                <a:srgbClr val="221E1F"/>
              </a:solidFill>
              <a:latin typeface="Acumin Pro"/>
            </a:endParaRPr>
          </a:p>
          <a:p>
            <a:pPr lvl="2"/>
            <a:r>
              <a:rPr lang="en-US" dirty="0">
                <a:solidFill>
                  <a:srgbClr val="221E1F"/>
                </a:solidFill>
                <a:latin typeface="Acumin Pro"/>
              </a:rPr>
              <a:t>0 .. 1</a:t>
            </a:r>
            <a:r>
              <a:rPr lang="cs-CZ" dirty="0">
                <a:solidFill>
                  <a:srgbClr val="221E1F"/>
                </a:solidFill>
                <a:latin typeface="Acumin Pro"/>
              </a:rPr>
              <a:t> .. 5</a:t>
            </a:r>
            <a:r>
              <a:rPr lang="en-US" dirty="0">
                <a:solidFill>
                  <a:srgbClr val="221E1F"/>
                </a:solidFill>
                <a:latin typeface="Acumin Pro"/>
              </a:rPr>
              <a:t> sat</a:t>
            </a:r>
            <a:r>
              <a:rPr lang="cs-CZ" dirty="0">
                <a:solidFill>
                  <a:srgbClr val="221E1F"/>
                </a:solidFill>
                <a:latin typeface="Acumin Pro"/>
              </a:rPr>
              <a:t>s</a:t>
            </a:r>
            <a:endParaRPr lang="en-US" dirty="0">
              <a:solidFill>
                <a:srgbClr val="221E1F"/>
              </a:solidFill>
              <a:latin typeface="Acumin Pro"/>
            </a:endParaRPr>
          </a:p>
        </p:txBody>
      </p:sp>
      <p:pic>
        <p:nvPicPr>
          <p:cNvPr id="7" name="Picture 6" descr="A white lightning bolt in a circle&#10;&#10;Description automatically generated">
            <a:extLst>
              <a:ext uri="{FF2B5EF4-FFF2-40B4-BE49-F238E27FC236}">
                <a16:creationId xmlns:a16="http://schemas.microsoft.com/office/drawing/2014/main" id="{59CEAF93-F0B0-7460-7B85-2071826551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7734" y="2578617"/>
            <a:ext cx="1813728" cy="181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32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15BD415-C833-2BEC-E8E5-53A1870E1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Lightningov</a:t>
            </a:r>
            <a:r>
              <a:rPr lang="cs-CZ" dirty="0"/>
              <a:t>á</a:t>
            </a:r>
            <a:r>
              <a:rPr lang="en-US" dirty="0"/>
              <a:t> pen</a:t>
            </a:r>
            <a:r>
              <a:rPr lang="cs-CZ" dirty="0"/>
              <a:t>ěž</a:t>
            </a:r>
            <a:r>
              <a:rPr lang="en-US" dirty="0" err="1"/>
              <a:t>enka</a:t>
            </a:r>
            <a:endParaRPr lang="cs-CZ" dirty="0"/>
          </a:p>
        </p:txBody>
      </p:sp>
      <p:pic>
        <p:nvPicPr>
          <p:cNvPr id="5" name="Picture 4" descr="A screenshot of a qr code&#10;&#10;AI-generated content may be incorrect.">
            <a:extLst>
              <a:ext uri="{FF2B5EF4-FFF2-40B4-BE49-F238E27FC236}">
                <a16:creationId xmlns:a16="http://schemas.microsoft.com/office/drawing/2014/main" id="{89A3D2F9-0B02-A8F2-0D28-E3F36EF69E8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3" b="2373"/>
          <a:stretch>
            <a:fillRect/>
          </a:stretch>
        </p:blipFill>
        <p:spPr>
          <a:xfrm>
            <a:off x="6579650" y="859360"/>
            <a:ext cx="2825732" cy="5351771"/>
          </a:xfrm>
          <a:prstGeom prst="rect">
            <a:avLst/>
          </a:prstGeom>
        </p:spPr>
      </p:pic>
      <p:pic>
        <p:nvPicPr>
          <p:cNvPr id="4" name="Picture 3" descr="A screenshot of a phone">
            <a:extLst>
              <a:ext uri="{FF2B5EF4-FFF2-40B4-BE49-F238E27FC236}">
                <a16:creationId xmlns:a16="http://schemas.microsoft.com/office/drawing/2014/main" id="{EAC484F0-B2DE-326C-373B-23E070D8C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4" t="26510" r="8676" b="2439"/>
          <a:stretch>
            <a:fillRect/>
          </a:stretch>
        </p:blipFill>
        <p:spPr>
          <a:xfrm>
            <a:off x="2786618" y="859359"/>
            <a:ext cx="2825732" cy="5351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99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C3B2A9F-B10C-79EE-18B5-A1B2AD6EF4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94675" y="1742904"/>
            <a:ext cx="4296976" cy="2941761"/>
          </a:xfrm>
        </p:spPr>
        <p:txBody>
          <a:bodyPr/>
          <a:lstStyle/>
          <a:p>
            <a:r>
              <a:rPr lang="cs-CZ" dirty="0"/>
              <a:t>Algoritmy a datové struktury</a:t>
            </a:r>
          </a:p>
          <a:p>
            <a:r>
              <a:rPr lang="cs-CZ" dirty="0"/>
              <a:t>Úvod do kryptografie</a:t>
            </a:r>
          </a:p>
          <a:p>
            <a:r>
              <a:rPr lang="cs-CZ" dirty="0"/>
              <a:t>Algebra</a:t>
            </a:r>
          </a:p>
          <a:p>
            <a:r>
              <a:rPr lang="cs-CZ" dirty="0"/>
              <a:t>Počítačové sítě</a:t>
            </a:r>
          </a:p>
          <a:p>
            <a:r>
              <a:rPr lang="cs-CZ" dirty="0"/>
              <a:t>Programování mobilních zařízení</a:t>
            </a:r>
          </a:p>
          <a:p>
            <a:r>
              <a:rPr lang="cs-CZ" dirty="0"/>
              <a:t>Principy distribuovaných systémů</a:t>
            </a:r>
          </a:p>
          <a:p>
            <a:r>
              <a:rPr lang="cs-CZ" dirty="0"/>
              <a:t>Bitcoin a technologie kryptoměn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A1D7A1-208F-EC7E-7E83-7F035A5AC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Bitcoin a matfyz</a:t>
            </a:r>
          </a:p>
        </p:txBody>
      </p:sp>
      <p:pic>
        <p:nvPicPr>
          <p:cNvPr id="5" name="Picture 4" descr="A green cube with white text">
            <a:extLst>
              <a:ext uri="{FF2B5EF4-FFF2-40B4-BE49-F238E27FC236}">
                <a16:creationId xmlns:a16="http://schemas.microsoft.com/office/drawing/2014/main" id="{7FA0A737-C274-B9E8-E160-2EF129417D0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04" t="35281" r="28678" b="35203"/>
          <a:stretch>
            <a:fillRect/>
          </a:stretch>
        </p:blipFill>
        <p:spPr>
          <a:xfrm>
            <a:off x="6479288" y="2101630"/>
            <a:ext cx="3888000" cy="19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26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CAE7382-ABCA-5961-44CA-CDD4CE27F51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Autofit/>
          </a:bodyPr>
          <a:lstStyle/>
          <a:p>
            <a:r>
              <a:rPr lang="cs-CZ" dirty="0"/>
              <a:t>zlato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>
                <a:sym typeface="Wingdings" panose="05000000000000000000" pitchFamily="2" charset="2"/>
              </a:rPr>
              <a:t>nezfalšovatelnost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trvanlivost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nezávislost na státu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relativní vzácnost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r>
              <a:rPr lang="cs-CZ" dirty="0"/>
              <a:t>přenositelnost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r>
              <a:rPr lang="cs-CZ" dirty="0"/>
              <a:t>zabavitelnost</a:t>
            </a:r>
          </a:p>
          <a:p>
            <a:r>
              <a:rPr lang="cs-CZ" dirty="0"/>
              <a:t>USD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prostředek směny</a:t>
            </a:r>
          </a:p>
          <a:p>
            <a:pPr lvl="2"/>
            <a:r>
              <a:rPr lang="cs-CZ" dirty="0"/>
              <a:t>síťový efekt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dělitelnost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r>
              <a:rPr lang="cs-CZ" dirty="0"/>
              <a:t>inflace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r>
              <a:rPr lang="cs-CZ" dirty="0"/>
              <a:t>poplatky, zdržení, schvalování, nespolehlivost</a:t>
            </a:r>
          </a:p>
          <a:p>
            <a:r>
              <a:rPr lang="cs-CZ" dirty="0"/>
              <a:t>e-mail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otevřený protokol bez centrální autority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bez povolení, odolný proti cenzuře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00B050"/>
                </a:solidFill>
                <a:sym typeface="Wingdings" panose="05000000000000000000" pitchFamily="2" charset="2"/>
              </a:rPr>
              <a:t> </a:t>
            </a:r>
            <a:r>
              <a:rPr lang="cs-CZ" dirty="0"/>
              <a:t>rychlá a levná komunikace</a:t>
            </a:r>
          </a:p>
          <a:p>
            <a:pPr marL="180975" lvl="1" indent="0">
              <a:buNone/>
            </a:pPr>
            <a:r>
              <a:rPr lang="cs-CZ" b="1" dirty="0">
                <a:solidFill>
                  <a:srgbClr val="C00000"/>
                </a:solidFill>
                <a:sym typeface="Wingdings" panose="05000000000000000000" pitchFamily="2" charset="2"/>
              </a:rPr>
              <a:t> </a:t>
            </a:r>
            <a:r>
              <a:rPr lang="cs-CZ" dirty="0"/>
              <a:t>spam</a:t>
            </a:r>
          </a:p>
          <a:p>
            <a:endParaRPr lang="cs-CZ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4AAF4B-FF12-D30D-3B0D-E9C80121D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Principy bitcoinu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A3A5B49-5CEC-B3C1-D048-E2691B6474D8}"/>
              </a:ext>
            </a:extLst>
          </p:cNvPr>
          <p:cNvSpPr txBox="1">
            <a:spLocks/>
          </p:cNvSpPr>
          <p:nvPr/>
        </p:nvSpPr>
        <p:spPr>
          <a:xfrm>
            <a:off x="6626454" y="568564"/>
            <a:ext cx="5220553" cy="6202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8775" indent="-177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39750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5963" indent="-1762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6938" indent="-1809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bitcoin</a:t>
            </a:r>
          </a:p>
          <a:p>
            <a:pPr lvl="1"/>
            <a:r>
              <a:rPr lang="cs-CZ" dirty="0"/>
              <a:t>nezfalšovatelnost</a:t>
            </a:r>
          </a:p>
          <a:p>
            <a:pPr lvl="1"/>
            <a:r>
              <a:rPr lang="cs-CZ" dirty="0"/>
              <a:t>vzácnost</a:t>
            </a:r>
          </a:p>
          <a:p>
            <a:pPr lvl="1"/>
            <a:r>
              <a:rPr lang="cs-CZ" dirty="0"/>
              <a:t>přenositelnost</a:t>
            </a:r>
          </a:p>
          <a:p>
            <a:pPr lvl="1"/>
            <a:r>
              <a:rPr lang="cs-CZ" dirty="0"/>
              <a:t>dělitelnost</a:t>
            </a:r>
          </a:p>
          <a:p>
            <a:pPr lvl="1"/>
            <a:r>
              <a:rPr lang="cs-CZ" dirty="0"/>
              <a:t>nezávislost</a:t>
            </a:r>
          </a:p>
          <a:p>
            <a:pPr lvl="1"/>
            <a:r>
              <a:rPr lang="cs-CZ" dirty="0"/>
              <a:t>nezabavitelnost</a:t>
            </a:r>
          </a:p>
          <a:p>
            <a:pPr lvl="1"/>
            <a:endParaRPr lang="cs-CZ" dirty="0"/>
          </a:p>
          <a:p>
            <a:r>
              <a:rPr lang="cs-CZ" dirty="0"/>
              <a:t>principy</a:t>
            </a:r>
          </a:p>
          <a:p>
            <a:pPr lvl="1"/>
            <a:r>
              <a:rPr lang="cs-CZ" dirty="0"/>
              <a:t>kryptografie</a:t>
            </a:r>
          </a:p>
          <a:p>
            <a:pPr lvl="1"/>
            <a:r>
              <a:rPr lang="cs-CZ" dirty="0"/>
              <a:t>decentralizace a konsensus</a:t>
            </a:r>
          </a:p>
          <a:p>
            <a:pPr lvl="1"/>
            <a:r>
              <a:rPr lang="cs-CZ" dirty="0"/>
              <a:t>proof-of-work</a:t>
            </a:r>
          </a:p>
          <a:p>
            <a:pPr lvl="1"/>
            <a:endParaRPr lang="cs-CZ" dirty="0"/>
          </a:p>
          <a:p>
            <a:r>
              <a:rPr lang="cs-CZ" dirty="0"/>
              <a:t>adopce</a:t>
            </a:r>
          </a:p>
          <a:p>
            <a:pPr lvl="1"/>
            <a:r>
              <a:rPr lang="cs-CZ" dirty="0"/>
              <a:t>hračka pro geeky </a:t>
            </a:r>
            <a:r>
              <a:rPr lang="cs-CZ" dirty="0">
                <a:latin typeface="Lucida Sans Unicode" panose="020B0602030504020204" pitchFamily="34" charset="0"/>
                <a:cs typeface="Lucida Sans Unicode" panose="020B0602030504020204" pitchFamily="34" charset="0"/>
              </a:rPr>
              <a:t>⇝</a:t>
            </a:r>
            <a:r>
              <a:rPr lang="cs-CZ" dirty="0"/>
              <a:t> digitální zlato</a:t>
            </a:r>
          </a:p>
          <a:p>
            <a:pPr lvl="1"/>
            <a:r>
              <a:rPr lang="en-US" i="1" dirty="0"/>
              <a:t>"</a:t>
            </a:r>
            <a:r>
              <a:rPr lang="cs-CZ" i="1" dirty="0"/>
              <a:t>investoři</a:t>
            </a:r>
            <a:r>
              <a:rPr lang="en-US" i="1" dirty="0"/>
              <a:t>"</a:t>
            </a:r>
            <a:endParaRPr lang="cs-CZ" i="1" dirty="0"/>
          </a:p>
          <a:p>
            <a:pPr lvl="1"/>
            <a:r>
              <a:rPr lang="cs-CZ" dirty="0"/>
              <a:t>finanční instituce</a:t>
            </a:r>
          </a:p>
          <a:p>
            <a:pPr lvl="1"/>
            <a:r>
              <a:rPr lang="cs-CZ" dirty="0"/>
              <a:t>státní rezervy</a:t>
            </a:r>
          </a:p>
        </p:txBody>
      </p:sp>
    </p:spTree>
    <p:extLst>
      <p:ext uri="{BB962C8B-B14F-4D97-AF65-F5344CB8AC3E}">
        <p14:creationId xmlns:p14="http://schemas.microsoft.com/office/powerpoint/2010/main" val="243883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ip.potx" id="{01285272-40B9-47FD-B148-ADFCF19A85B1}" vid="{E191ED48-4388-4FE4-8EC3-776821571A70}"/>
    </a:ext>
  </a:extLst>
</a:theme>
</file>

<file path=ppt/theme/theme2.xml><?xml version="1.0" encoding="utf-8"?>
<a:theme xmlns:a="http://schemas.openxmlformats.org/drawingml/2006/main" name="Filip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6FFED"/>
        </a:solidFill>
        <a:ln w="25400">
          <a:solidFill>
            <a:srgbClr val="CCE9AD"/>
          </a:solidFill>
        </a:ln>
      </a:spPr>
      <a:bodyPr rtlCol="0" anchor="ctr"/>
      <a:lstStyle>
        <a:defPPr algn="ctr">
          <a:defRPr sz="1600" dirty="0" smtClean="0">
            <a:solidFill>
              <a:srgbClr val="456A1C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rgbClr val="ECF7FE"/>
        </a:solidFill>
        <a:ln w="25400">
          <a:solidFill>
            <a:schemeClr val="accent4">
              <a:lumMod val="60000"/>
              <a:lumOff val="40000"/>
            </a:schemeClr>
          </a:solidFill>
        </a:ln>
      </a:spPr>
      <a:bodyPr wrap="square" rtlCol="0">
        <a:spAutoFit/>
      </a:bodyPr>
      <a:lstStyle>
        <a:defPPr>
          <a:defRPr sz="1300" dirty="0" smtClean="0">
            <a:latin typeface="Consolas" panose="020B0609020204030204" pitchFamily="49" charset="0"/>
            <a:cs typeface="Courier New" pitchFamily="49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ilip.potx" id="{000E9219-D670-4400-B712-7B521C35260B}" vid="{40126A51-81E9-4FC2-9D21-64839CF5A1F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Filip</Template>
  <TotalTime>35396</TotalTime>
  <Words>526</Words>
  <Application>Microsoft Office PowerPoint</Application>
  <PresentationFormat>Widescreen</PresentationFormat>
  <Paragraphs>162</Paragraphs>
  <Slides>11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Acumin Pro</vt:lpstr>
      <vt:lpstr>Arial</vt:lpstr>
      <vt:lpstr>Calibri</vt:lpstr>
      <vt:lpstr>Calibri Light</vt:lpstr>
      <vt:lpstr>Consolas</vt:lpstr>
      <vt:lpstr>Lucida Sans Unicode</vt:lpstr>
      <vt:lpstr>Wingdings</vt:lpstr>
      <vt:lpstr>Office Theme</vt:lpstr>
      <vt:lpstr>Filip</vt:lpstr>
      <vt:lpstr>Jak funguje Bitcoin</vt:lpstr>
      <vt:lpstr>Fiat money</vt:lpstr>
      <vt:lpstr>Inflace a pokles kupní síly</vt:lpstr>
      <vt:lpstr>Bitcoin a blockchain</vt:lpstr>
      <vt:lpstr>Transakce a bloky</vt:lpstr>
      <vt:lpstr>Použití kryptografie</vt:lpstr>
      <vt:lpstr>Klíče a peněženky</vt:lpstr>
      <vt:lpstr>Vlastnosti bitcoinu</vt:lpstr>
      <vt:lpstr>Lightningová peněženka</vt:lpstr>
      <vt:lpstr>Bitcoin a matfyz</vt:lpstr>
      <vt:lpstr>Principy bitcoinu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Počítačové systémy</dc:title>
  <dc:creator>Filip O Zavoral</dc:creator>
  <cp:lastModifiedBy>Filip Zavoral</cp:lastModifiedBy>
  <cp:revision>1228</cp:revision>
  <dcterms:created xsi:type="dcterms:W3CDTF">2020-02-10T18:04:36Z</dcterms:created>
  <dcterms:modified xsi:type="dcterms:W3CDTF">2026-09-15T18:51:55Z</dcterms:modified>
</cp:coreProperties>
</file>