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22"/>
  </p:notesMasterIdLst>
  <p:sldIdLst>
    <p:sldId id="358" r:id="rId3"/>
    <p:sldId id="334" r:id="rId4"/>
    <p:sldId id="361" r:id="rId5"/>
    <p:sldId id="363" r:id="rId6"/>
    <p:sldId id="352" r:id="rId7"/>
    <p:sldId id="335" r:id="rId8"/>
    <p:sldId id="357" r:id="rId9"/>
    <p:sldId id="369" r:id="rId10"/>
    <p:sldId id="364" r:id="rId11"/>
    <p:sldId id="368" r:id="rId12"/>
    <p:sldId id="370" r:id="rId13"/>
    <p:sldId id="365" r:id="rId14"/>
    <p:sldId id="347" r:id="rId15"/>
    <p:sldId id="342" r:id="rId16"/>
    <p:sldId id="356" r:id="rId17"/>
    <p:sldId id="337" r:id="rId18"/>
    <p:sldId id="344" r:id="rId19"/>
    <p:sldId id="343" r:id="rId20"/>
    <p:sldId id="34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012"/>
    <a:srgbClr val="FFD966"/>
    <a:srgbClr val="FFDDDD"/>
    <a:srgbClr val="ECF7FE"/>
    <a:srgbClr val="FFCCFF"/>
    <a:srgbClr val="FF9966"/>
    <a:srgbClr val="F6B80A"/>
    <a:srgbClr val="B6B334"/>
    <a:srgbClr val="C7C43C"/>
    <a:srgbClr val="CC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4" autoAdjust="0"/>
    <p:restoredTop sz="80516" autoAdjust="0"/>
  </p:normalViewPr>
  <p:slideViewPr>
    <p:cSldViewPr snapToGrid="0">
      <p:cViewPr varScale="1">
        <p:scale>
          <a:sx n="136" d="100"/>
          <a:sy n="136" d="100"/>
        </p:scale>
        <p:origin x="154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5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64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95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02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https://docs.spark.money/learn/core-concepts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40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86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69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Tiero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/ Marco Argentieri</a:t>
            </a:r>
            <a:r>
              <a:rPr lang="cs-CZ" dirty="0"/>
              <a:t>, Kukks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/ Andrew Camilleri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...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/>
              <a:t>Steven Roose, </a:t>
            </a:r>
            <a:r>
              <a:rPr lang="en-US" dirty="0"/>
              <a:t>Erik De Smedt, </a:t>
            </a:r>
            <a:r>
              <a:rPr lang="cs-CZ" dirty="0"/>
              <a:t>... </a:t>
            </a:r>
            <a:endParaRPr lang="en-US" dirty="0"/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12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62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144 b </a:t>
            </a:r>
            <a:r>
              <a:rPr lang="en-US" dirty="0"/>
              <a:t>= </a:t>
            </a:r>
            <a:r>
              <a:rPr lang="cs-CZ" dirty="0"/>
              <a:t>24 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5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598177"/>
            <a:ext cx="103632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60099" y="3209574"/>
            <a:ext cx="751750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3760100" y="3155894"/>
            <a:ext cx="564824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59342" y="594766"/>
            <a:ext cx="12061980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493225" y="755374"/>
            <a:ext cx="4628096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9584829" y="2221967"/>
            <a:ext cx="1130852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60099" y="2375462"/>
            <a:ext cx="7517501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60099" y="3399692"/>
            <a:ext cx="7517501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760100" y="3155894"/>
            <a:ext cx="564824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123606" y="577294"/>
            <a:ext cx="11961644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8"/>
            <a:ext cx="12192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8"/>
            <a:ext cx="12192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23A0E6-2C82-81DC-D9A6-4257D2D85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261ED-42ED-4CB9-475A-0EBA0F307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761417-B723-45D4-8EAD-F2D38F504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₿ platební systém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1BDF8-DFA3-5843-0600-9E55F3198CF2}"/>
              </a:ext>
            </a:extLst>
          </p:cNvPr>
          <p:cNvSpPr txBox="1"/>
          <p:nvPr/>
        </p:nvSpPr>
        <p:spPr>
          <a:xfrm>
            <a:off x="6975078" y="961372"/>
            <a:ext cx="4117456" cy="2693045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r>
              <a:rPr lang="cs-CZ" sz="2000" b="1" dirty="0"/>
              <a:t>₿ platební systém</a:t>
            </a:r>
            <a:r>
              <a:rPr lang="en-US" sz="2000" b="1" dirty="0"/>
              <a:t> pro 10 </a:t>
            </a:r>
            <a:r>
              <a:rPr lang="en-US" sz="2000" b="1" dirty="0" err="1"/>
              <a:t>mld</a:t>
            </a:r>
            <a:r>
              <a:rPr lang="cs-CZ" sz="2000" dirty="0"/>
              <a:t>:</a:t>
            </a:r>
          </a:p>
          <a:p>
            <a:endParaRPr lang="cs-CZ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rychlý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000" dirty="0"/>
              <a:t> 1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levný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⇝</a:t>
            </a:r>
            <a:r>
              <a:rPr lang="cs-CZ" sz="2000" dirty="0"/>
              <a:t> 1 hal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škálovatelný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000" dirty="0"/>
              <a:t> miliardy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kapacitní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000" dirty="0"/>
              <a:t> 10000 tx/s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snadný onboarding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interoperabilní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000" dirty="0"/>
              <a:t> LN, onchain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/>
              <a:t>permissionless exit</a:t>
            </a:r>
            <a:endParaRPr lang="cs-CZ" b="1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E644C98F-60B3-CABA-6455-9E5BD3D58965}"/>
              </a:ext>
            </a:extLst>
          </p:cNvPr>
          <p:cNvSpPr txBox="1">
            <a:spLocks/>
          </p:cNvSpPr>
          <p:nvPr/>
        </p:nvSpPr>
        <p:spPr>
          <a:xfrm>
            <a:off x="155644" y="577294"/>
            <a:ext cx="11845858" cy="6154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400" dirty="0"/>
              <a:t>Lightning Network</a:t>
            </a:r>
          </a:p>
          <a:p>
            <a:pPr lvl="3"/>
            <a:endParaRPr lang="cs-CZ" sz="1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2400" dirty="0"/>
              <a:t>custodial </a:t>
            </a:r>
            <a:r>
              <a:rPr lang="en-US" sz="2400" dirty="0"/>
              <a:t>wallet</a:t>
            </a:r>
          </a:p>
          <a:p>
            <a:pPr lvl="1"/>
            <a:r>
              <a:rPr lang="cs-CZ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cs-CZ" sz="2000" dirty="0"/>
              <a:t> funguje </a:t>
            </a:r>
            <a:r>
              <a:rPr lang="cs-CZ" sz="2000" i="1" dirty="0">
                <a:solidFill>
                  <a:schemeClr val="bg1">
                    <a:lumMod val="50000"/>
                  </a:schemeClr>
                </a:solidFill>
              </a:rPr>
              <a:t>(fungovala)</a:t>
            </a:r>
            <a:r>
              <a:rPr lang="cs-CZ" sz="2000" dirty="0"/>
              <a:t> skvěle, rychle, spolehlivě</a:t>
            </a:r>
            <a:endParaRPr lang="en-US" sz="2000" dirty="0"/>
          </a:p>
          <a:p>
            <a:pPr lvl="1"/>
            <a:r>
              <a:rPr lang="cs-CZ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r>
              <a:rPr lang="cs-CZ" sz="2000" dirty="0"/>
              <a:t> </a:t>
            </a:r>
            <a:r>
              <a:rPr lang="en-US" sz="2000" dirty="0"/>
              <a:t>d</a:t>
            </a:r>
            <a:r>
              <a:rPr lang="cs-CZ" sz="2000" dirty="0"/>
              <a:t>ůvěra, závislost, částečně</a:t>
            </a:r>
            <a:r>
              <a:rPr lang="en-US" sz="2000" dirty="0"/>
              <a:t> KYC</a:t>
            </a:r>
            <a:endParaRPr lang="cs-CZ" sz="2000" i="1" dirty="0"/>
          </a:p>
          <a:p>
            <a:pPr lvl="2"/>
            <a:r>
              <a:rPr lang="cs-CZ" sz="1800" i="1" dirty="0"/>
              <a:t>not your keys, not your coin</a:t>
            </a:r>
            <a:r>
              <a:rPr lang="en-US" sz="1800" i="1" dirty="0"/>
              <a:t>s</a:t>
            </a:r>
            <a:r>
              <a:rPr lang="cs-CZ" sz="1800" i="1" dirty="0"/>
              <a:t> </a:t>
            </a:r>
          </a:p>
          <a:p>
            <a:pPr lvl="1"/>
            <a:r>
              <a:rPr lang="cs-CZ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r>
              <a:rPr lang="cs-CZ" sz="2000" dirty="0"/>
              <a:t> </a:t>
            </a:r>
            <a:r>
              <a:rPr lang="en-US" sz="2000" dirty="0" err="1"/>
              <a:t>regulace</a:t>
            </a:r>
            <a:r>
              <a:rPr lang="en-US" sz="2000" dirty="0"/>
              <a:t>  </a:t>
            </a:r>
            <a:r>
              <a:rPr lang="en-US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sz="2000" dirty="0"/>
              <a:t>  </a:t>
            </a:r>
            <a:r>
              <a:rPr lang="cs-CZ" sz="2000" i="1" dirty="0"/>
              <a:t>switch to </a:t>
            </a:r>
            <a:r>
              <a:rPr lang="en-US" sz="2000" i="1" dirty="0"/>
              <a:t>"</a:t>
            </a:r>
            <a:r>
              <a:rPr lang="cs-CZ" sz="2000" i="1" dirty="0"/>
              <a:t>self-custody</a:t>
            </a:r>
            <a:r>
              <a:rPr lang="en-US" sz="2000" i="1" dirty="0"/>
              <a:t>"</a:t>
            </a:r>
            <a:r>
              <a:rPr lang="cs-CZ" sz="2000" i="1" dirty="0"/>
              <a:t> mode</a:t>
            </a:r>
            <a:endParaRPr lang="cs-CZ" sz="1000" dirty="0"/>
          </a:p>
          <a:p>
            <a:pPr marL="0" indent="0">
              <a:buFont typeface="Arial" panose="020B0604020202020204" pitchFamily="34" charset="0"/>
              <a:buNone/>
            </a:pPr>
            <a:endParaRPr lang="cs-CZ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2400" dirty="0"/>
              <a:t>vlastní uzel</a:t>
            </a:r>
            <a:endParaRPr lang="cs-CZ" sz="2000" dirty="0"/>
          </a:p>
          <a:p>
            <a:pPr lvl="1"/>
            <a:r>
              <a:rPr lang="cs-CZ" sz="2000" dirty="0"/>
              <a:t>technicky nereálné pro většinu populace i firem</a:t>
            </a:r>
          </a:p>
          <a:p>
            <a:pPr lvl="1"/>
            <a:r>
              <a:rPr lang="cs-CZ" sz="2000" dirty="0"/>
              <a:t>kapitálově neefektivní</a:t>
            </a:r>
          </a:p>
          <a:p>
            <a:pPr lvl="2"/>
            <a:r>
              <a:rPr lang="cs-CZ" sz="1800" dirty="0"/>
              <a:t>uzamčené miliardy </a:t>
            </a:r>
            <a:r>
              <a:rPr lang="en-US" sz="1800" dirty="0"/>
              <a:t>$</a:t>
            </a:r>
            <a:r>
              <a:rPr lang="cs-CZ" sz="1800" dirty="0"/>
              <a:t> </a:t>
            </a:r>
          </a:p>
          <a:p>
            <a:pPr lvl="1"/>
            <a:r>
              <a:rPr lang="cs-CZ" sz="2000" dirty="0"/>
              <a:t>1-2 tx na </a:t>
            </a:r>
            <a:r>
              <a:rPr lang="cs-CZ" sz="2000" b="1" dirty="0"/>
              <a:t>každý</a:t>
            </a:r>
            <a:r>
              <a:rPr lang="cs-CZ" sz="2000" dirty="0"/>
              <a:t> kanál</a:t>
            </a:r>
          </a:p>
          <a:p>
            <a:pPr lvl="2"/>
            <a:r>
              <a:rPr lang="cs-CZ" sz="1800" dirty="0"/>
              <a:t>prakticky nedostupné pro většinu populace</a:t>
            </a:r>
          </a:p>
          <a:p>
            <a:pPr lvl="2"/>
            <a:r>
              <a:rPr lang="cs-CZ" sz="1800" dirty="0"/>
              <a:t>jen vytváření kanálů by trvalo více než rok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C360E3-39F3-67A6-8DCE-CAC246DD30E0}"/>
              </a:ext>
            </a:extLst>
          </p:cNvPr>
          <p:cNvSpPr txBox="1"/>
          <p:nvPr/>
        </p:nvSpPr>
        <p:spPr>
          <a:xfrm>
            <a:off x="6975078" y="4317144"/>
            <a:ext cx="4117456" cy="144655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L2 permissionless</a:t>
            </a:r>
            <a:r>
              <a:rPr lang="cs-CZ" sz="2400" dirty="0"/>
              <a:t> exit</a:t>
            </a:r>
            <a:br>
              <a:rPr lang="en-US" sz="2400" dirty="0"/>
            </a:br>
            <a:r>
              <a:rPr lang="cs-CZ" sz="2400" dirty="0"/>
              <a:t> </a:t>
            </a:r>
            <a:r>
              <a:rPr lang="cs-CZ" sz="2400" i="1" dirty="0">
                <a:solidFill>
                  <a:schemeClr val="bg1">
                    <a:lumMod val="50000"/>
                  </a:schemeClr>
                </a:solidFill>
              </a:rPr>
              <a:t>(útěk bez povolení)</a:t>
            </a:r>
            <a:endParaRPr lang="en-US" sz="2400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r>
              <a:rPr lang="cs-CZ" sz="2000" dirty="0"/>
              <a:t> Cashu, Fedimint, Liquid, BitVM, ...</a:t>
            </a:r>
          </a:p>
          <a:p>
            <a:r>
              <a:rPr lang="cs-CZ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cs-CZ" sz="2000" dirty="0"/>
              <a:t> </a:t>
            </a:r>
            <a:r>
              <a:rPr lang="cs-CZ" sz="2000" b="1" dirty="0"/>
              <a:t>Spark, Ark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51650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9886421-B82A-8F2E-967F-DB2C0DCD31D1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054762090"/>
              </p:ext>
            </p:extLst>
          </p:nvPr>
        </p:nvGraphicFramePr>
        <p:xfrm>
          <a:off x="6354162" y="950971"/>
          <a:ext cx="5590846" cy="495605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49314">
                  <a:extLst>
                    <a:ext uri="{9D8B030D-6E8A-4147-A177-3AD203B41FA5}">
                      <a16:colId xmlns:a16="http://schemas.microsoft.com/office/drawing/2014/main" val="1344466871"/>
                    </a:ext>
                  </a:extLst>
                </a:gridCol>
                <a:gridCol w="3841532">
                  <a:extLst>
                    <a:ext uri="{9D8B030D-6E8A-4147-A177-3AD203B41FA5}">
                      <a16:colId xmlns:a16="http://schemas.microsoft.com/office/drawing/2014/main" val="5391030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00" dirty="0"/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00" dirty="0"/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358082802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technologie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principy fungování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131935380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UX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če</a:t>
                      </a:r>
                      <a:r>
                        <a:rPr lang="en-US" sz="1800" dirty="0"/>
                        <a:t>mu </a:t>
                      </a:r>
                      <a:r>
                        <a:rPr lang="en-US" sz="1800" dirty="0" err="1"/>
                        <a:t>mus</a:t>
                      </a:r>
                      <a:r>
                        <a:rPr lang="cs-CZ" sz="1800" dirty="0"/>
                        <a:t>í uživatel rozumět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4124098063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onboarding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jakým způsobem lze převést prostředky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274810798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send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instantnost / finalita plateb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1609613398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fee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struktura poplatků za transakce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306340766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likvidita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kdo ji řeší - uživatel, server, operátor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3632545189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trust model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komu, kdy a jak moc musím věřit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1806189298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failure modes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co když server/operátoři zmizí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3647531768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exit cost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co stojí únik na L1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153150341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privacy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co vidí operátor/server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1996348068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interoperabilita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LN, on-chain, mezi poskytovateli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3311234816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ekosystém</a:t>
                      </a:r>
                    </a:p>
                  </a:txBody>
                  <a:tcPr marL="89714" marR="89714" marT="44857" marB="4485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peněženky, provozní realita</a:t>
                      </a:r>
                    </a:p>
                  </a:txBody>
                  <a:tcPr marL="89714" marR="89714" marT="44857" marB="44857" anchor="ctr"/>
                </a:tc>
                <a:extLst>
                  <a:ext uri="{0D108BD9-81ED-4DB2-BD59-A6C34878D82A}">
                    <a16:rowId xmlns:a16="http://schemas.microsoft.com/office/drawing/2014/main" val="31722252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0A5BA5E-518C-63A6-1286-CB6F7E0B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Srovn</a:t>
            </a:r>
            <a:r>
              <a:rPr lang="cs-CZ" dirty="0"/>
              <a:t>ávací</a:t>
            </a:r>
            <a:r>
              <a:rPr lang="en-US" dirty="0"/>
              <a:t> </a:t>
            </a:r>
            <a:r>
              <a:rPr lang="en-US" dirty="0" err="1"/>
              <a:t>krit</a:t>
            </a:r>
            <a:r>
              <a:rPr lang="cs-CZ" dirty="0"/>
              <a:t>é</a:t>
            </a:r>
            <a:r>
              <a:rPr lang="en-US" dirty="0"/>
              <a:t>ria</a:t>
            </a:r>
            <a:endParaRPr lang="cs-CZ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DE8A52-9602-4E95-8A0A-8E8873169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9" y="1583971"/>
            <a:ext cx="5878607" cy="369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7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EC50A649-10CA-B418-8E02-FEA14C57698E}"/>
              </a:ext>
            </a:extLst>
          </p:cNvPr>
          <p:cNvSpPr txBox="1"/>
          <p:nvPr/>
        </p:nvSpPr>
        <p:spPr>
          <a:xfrm>
            <a:off x="3548000" y="3404242"/>
            <a:ext cx="951543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548DD4-107F-1824-00FF-A7EC63CF93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984" y="584164"/>
            <a:ext cx="11961644" cy="1087873"/>
          </a:xfrm>
        </p:spPr>
        <p:txBody>
          <a:bodyPr/>
          <a:lstStyle/>
          <a:p>
            <a:pPr marL="0" indent="0">
              <a:buNone/>
            </a:pPr>
            <a:r>
              <a:rPr lang="cs-CZ" sz="2400" dirty="0"/>
              <a:t>klient-server architektura</a:t>
            </a:r>
          </a:p>
          <a:p>
            <a:pPr lvl="1"/>
            <a:r>
              <a:rPr lang="en-US" dirty="0"/>
              <a:t>SE -</a:t>
            </a:r>
            <a:r>
              <a:rPr lang="cs-CZ" dirty="0"/>
              <a:t> Spark Entity</a:t>
            </a:r>
          </a:p>
          <a:p>
            <a:pPr lvl="1"/>
            <a:r>
              <a:rPr lang="en-US" dirty="0"/>
              <a:t>ASP -</a:t>
            </a:r>
            <a:r>
              <a:rPr lang="cs-CZ" dirty="0"/>
              <a:t> Ark Service Provider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7CE2C1-D0B4-E882-8150-4CB31A4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Technologie - strom virtuálních transakcí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177FD-7349-FC61-B52A-16478C5E9ADF}"/>
              </a:ext>
            </a:extLst>
          </p:cNvPr>
          <p:cNvSpPr txBox="1"/>
          <p:nvPr/>
        </p:nvSpPr>
        <p:spPr>
          <a:xfrm>
            <a:off x="3886280" y="3696629"/>
            <a:ext cx="524343" cy="454892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C000"/>
            </a:solidFill>
          </a:ln>
        </p:spPr>
        <p:txBody>
          <a:bodyPr wrap="square" rtlCol="0">
            <a:noAutofit/>
          </a:bodyPr>
          <a:lstStyle/>
          <a:p>
            <a:pPr algn="ctr">
              <a:spcBef>
                <a:spcPts val="1800"/>
              </a:spcBef>
            </a:pPr>
            <a:r>
              <a:rPr lang="cs-CZ" sz="1600" b="1" dirty="0">
                <a:solidFill>
                  <a:schemeClr val="bg1"/>
                </a:solidFill>
                <a:latin typeface="Consolas" panose="020B0609020204030204" pitchFamily="49" charset="0"/>
                <a:cs typeface="Courier New" pitchFamily="49" charset="0"/>
              </a:rPr>
              <a:t>tx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127B23E-C01E-EC76-9917-B1A548E47C9D}"/>
              </a:ext>
            </a:extLst>
          </p:cNvPr>
          <p:cNvCxnSpPr>
            <a:cxnSpLocks/>
            <a:stCxn id="5" idx="3"/>
            <a:endCxn id="47" idx="1"/>
          </p:cNvCxnSpPr>
          <p:nvPr/>
        </p:nvCxnSpPr>
        <p:spPr>
          <a:xfrm flipV="1">
            <a:off x="4410623" y="3913269"/>
            <a:ext cx="1016747" cy="10806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008CE8B-7BD2-B0E6-38A9-B437DA55840E}"/>
              </a:ext>
            </a:extLst>
          </p:cNvPr>
          <p:cNvCxnSpPr>
            <a:cxnSpLocks/>
            <a:stCxn id="49" idx="3"/>
            <a:endCxn id="57" idx="1"/>
          </p:cNvCxnSpPr>
          <p:nvPr/>
        </p:nvCxnSpPr>
        <p:spPr>
          <a:xfrm flipV="1">
            <a:off x="7163616" y="4299674"/>
            <a:ext cx="802206" cy="427339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EEAA905-2B85-2283-F359-A3C3216FC7C8}"/>
              </a:ext>
            </a:extLst>
          </p:cNvPr>
          <p:cNvCxnSpPr>
            <a:cxnSpLocks/>
          </p:cNvCxnSpPr>
          <p:nvPr/>
        </p:nvCxnSpPr>
        <p:spPr>
          <a:xfrm>
            <a:off x="4877643" y="1796017"/>
            <a:ext cx="0" cy="4004657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0F0E102-2F3F-B893-A368-D51F5AF3C8A5}"/>
              </a:ext>
            </a:extLst>
          </p:cNvPr>
          <p:cNvSpPr txBox="1"/>
          <p:nvPr/>
        </p:nvSpPr>
        <p:spPr>
          <a:xfrm>
            <a:off x="3482597" y="1753822"/>
            <a:ext cx="1082348" cy="338554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6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on-chain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148ADD-00AF-38F7-C199-2654092ED6E9}"/>
              </a:ext>
            </a:extLst>
          </p:cNvPr>
          <p:cNvSpPr txBox="1"/>
          <p:nvPr/>
        </p:nvSpPr>
        <p:spPr>
          <a:xfrm>
            <a:off x="5227175" y="1753822"/>
            <a:ext cx="1194558" cy="338554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6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off-chain</a:t>
            </a:r>
            <a:endParaRPr lang="cs-CZ" sz="1300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711AFE-32EF-387F-9689-134525178A77}"/>
              </a:ext>
            </a:extLst>
          </p:cNvPr>
          <p:cNvCxnSpPr>
            <a:cxnSpLocks/>
            <a:stCxn id="47" idx="3"/>
            <a:endCxn id="49" idx="1"/>
          </p:cNvCxnSpPr>
          <p:nvPr/>
        </p:nvCxnSpPr>
        <p:spPr>
          <a:xfrm>
            <a:off x="5894390" y="3913269"/>
            <a:ext cx="802206" cy="813744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432EFE-1DA0-5750-BCAB-37BAF4F7776D}"/>
              </a:ext>
            </a:extLst>
          </p:cNvPr>
          <p:cNvCxnSpPr>
            <a:cxnSpLocks/>
            <a:stCxn id="49" idx="3"/>
            <a:endCxn id="59" idx="1"/>
          </p:cNvCxnSpPr>
          <p:nvPr/>
        </p:nvCxnSpPr>
        <p:spPr>
          <a:xfrm>
            <a:off x="7163616" y="4727013"/>
            <a:ext cx="802206" cy="406283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D35DD6E-4CDD-5ED7-2FAD-A77806BA56C1}"/>
              </a:ext>
            </a:extLst>
          </p:cNvPr>
          <p:cNvCxnSpPr>
            <a:cxnSpLocks/>
            <a:stCxn id="48" idx="3"/>
            <a:endCxn id="58" idx="1"/>
          </p:cNvCxnSpPr>
          <p:nvPr/>
        </p:nvCxnSpPr>
        <p:spPr>
          <a:xfrm>
            <a:off x="7163616" y="3110106"/>
            <a:ext cx="802206" cy="406283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9A9253-2F64-1971-BCC3-14AC095298ED}"/>
              </a:ext>
            </a:extLst>
          </p:cNvPr>
          <p:cNvCxnSpPr>
            <a:cxnSpLocks/>
            <a:stCxn id="48" idx="3"/>
            <a:endCxn id="56" idx="1"/>
          </p:cNvCxnSpPr>
          <p:nvPr/>
        </p:nvCxnSpPr>
        <p:spPr>
          <a:xfrm flipV="1">
            <a:off x="7163616" y="2682767"/>
            <a:ext cx="802206" cy="427339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ular Callout 5">
            <a:extLst>
              <a:ext uri="{FF2B5EF4-FFF2-40B4-BE49-F238E27FC236}">
                <a16:creationId xmlns:a16="http://schemas.microsoft.com/office/drawing/2014/main" id="{D3C4F3C3-8300-24D8-CF1A-5209EB39E93F}"/>
              </a:ext>
            </a:extLst>
          </p:cNvPr>
          <p:cNvSpPr/>
          <p:nvPr/>
        </p:nvSpPr>
        <p:spPr>
          <a:xfrm>
            <a:off x="9449588" y="2538871"/>
            <a:ext cx="1397470" cy="709192"/>
          </a:xfrm>
          <a:prstGeom prst="wedgeRoundRectCallout">
            <a:avLst>
              <a:gd name="adj1" fmla="val -103093"/>
              <a:gd name="adj2" fmla="val 9786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interní transakce</a:t>
            </a:r>
            <a:endParaRPr lang="en-US" sz="1600" dirty="0">
              <a:solidFill>
                <a:srgbClr val="456A1C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B806942-27FF-A2FB-2B1B-C3A27CAD6A80}"/>
              </a:ext>
            </a:extLst>
          </p:cNvPr>
          <p:cNvCxnSpPr>
            <a:cxnSpLocks/>
            <a:stCxn id="47" idx="3"/>
            <a:endCxn id="48" idx="1"/>
          </p:cNvCxnSpPr>
          <p:nvPr/>
        </p:nvCxnSpPr>
        <p:spPr>
          <a:xfrm flipV="1">
            <a:off x="5894390" y="3110106"/>
            <a:ext cx="802206" cy="803163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C8DA887-38D0-95BC-6505-C0627720AEC1}"/>
              </a:ext>
            </a:extLst>
          </p:cNvPr>
          <p:cNvSpPr txBox="1"/>
          <p:nvPr/>
        </p:nvSpPr>
        <p:spPr>
          <a:xfrm>
            <a:off x="5427370" y="3696630"/>
            <a:ext cx="467020" cy="4332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48F2A10-9F8E-7F49-C464-05DF5787607C}"/>
              </a:ext>
            </a:extLst>
          </p:cNvPr>
          <p:cNvSpPr txBox="1"/>
          <p:nvPr/>
        </p:nvSpPr>
        <p:spPr>
          <a:xfrm>
            <a:off x="6696596" y="2893467"/>
            <a:ext cx="467020" cy="4332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DE27C06-70E2-42BB-EEBA-71F8A71BDE39}"/>
              </a:ext>
            </a:extLst>
          </p:cNvPr>
          <p:cNvSpPr txBox="1"/>
          <p:nvPr/>
        </p:nvSpPr>
        <p:spPr>
          <a:xfrm>
            <a:off x="6696596" y="4510374"/>
            <a:ext cx="467020" cy="4332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9C88C3-9C11-C49E-2288-8CA8EDBF46DC}"/>
              </a:ext>
            </a:extLst>
          </p:cNvPr>
          <p:cNvSpPr txBox="1"/>
          <p:nvPr/>
        </p:nvSpPr>
        <p:spPr>
          <a:xfrm>
            <a:off x="7965822" y="2466128"/>
            <a:ext cx="467020" cy="433277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00AC05A-FAB3-27EC-4CAA-816FD989CBE0}"/>
              </a:ext>
            </a:extLst>
          </p:cNvPr>
          <p:cNvSpPr txBox="1"/>
          <p:nvPr/>
        </p:nvSpPr>
        <p:spPr>
          <a:xfrm>
            <a:off x="7965822" y="4083035"/>
            <a:ext cx="467020" cy="433277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438827-0C02-53BF-5300-A9DA2AB8BDCA}"/>
              </a:ext>
            </a:extLst>
          </p:cNvPr>
          <p:cNvSpPr txBox="1"/>
          <p:nvPr/>
        </p:nvSpPr>
        <p:spPr>
          <a:xfrm>
            <a:off x="7965822" y="3299750"/>
            <a:ext cx="467020" cy="433277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638665F-C13F-CEAA-38CD-6A52AB288EE0}"/>
              </a:ext>
            </a:extLst>
          </p:cNvPr>
          <p:cNvSpPr txBox="1"/>
          <p:nvPr/>
        </p:nvSpPr>
        <p:spPr>
          <a:xfrm>
            <a:off x="7965822" y="4916657"/>
            <a:ext cx="467020" cy="433277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D86EDF5-AD47-8025-14B7-95A285D03303}"/>
              </a:ext>
            </a:extLst>
          </p:cNvPr>
          <p:cNvCxnSpPr>
            <a:cxnSpLocks/>
            <a:endCxn id="74" idx="1"/>
          </p:cNvCxnSpPr>
          <p:nvPr/>
        </p:nvCxnSpPr>
        <p:spPr>
          <a:xfrm>
            <a:off x="8432842" y="3516196"/>
            <a:ext cx="802206" cy="418687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9D50118-4F5E-176A-9F4A-BEB2539B79D3}"/>
              </a:ext>
            </a:extLst>
          </p:cNvPr>
          <p:cNvSpPr txBox="1"/>
          <p:nvPr/>
        </p:nvSpPr>
        <p:spPr>
          <a:xfrm>
            <a:off x="9235048" y="3718244"/>
            <a:ext cx="467020" cy="433277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F145A78-6BA8-7779-E51C-6881E1C5156D}"/>
              </a:ext>
            </a:extLst>
          </p:cNvPr>
          <p:cNvCxnSpPr>
            <a:cxnSpLocks/>
            <a:stCxn id="88" idx="0"/>
            <a:endCxn id="99" idx="2"/>
          </p:cNvCxnSpPr>
          <p:nvPr/>
        </p:nvCxnSpPr>
        <p:spPr>
          <a:xfrm flipH="1" flipV="1">
            <a:off x="4023771" y="2778045"/>
            <a:ext cx="1" cy="626197"/>
          </a:xfrm>
          <a:prstGeom prst="straightConnector1">
            <a:avLst/>
          </a:prstGeom>
          <a:ln w="22225">
            <a:solidFill>
              <a:srgbClr val="EE9012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F144C0BC-99F7-E2E9-B5FA-0D859E015814}"/>
              </a:ext>
            </a:extLst>
          </p:cNvPr>
          <p:cNvSpPr txBox="1"/>
          <p:nvPr/>
        </p:nvSpPr>
        <p:spPr>
          <a:xfrm>
            <a:off x="3847690" y="2439491"/>
            <a:ext cx="35216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txBody>
          <a:bodyPr wrap="square" rtlCol="0">
            <a:noAutofit/>
          </a:bodyPr>
          <a:lstStyle/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DC292D4-6D3A-296B-3893-8BBF37A433D1}"/>
              </a:ext>
            </a:extLst>
          </p:cNvPr>
          <p:cNvSpPr txBox="1"/>
          <p:nvPr/>
        </p:nvSpPr>
        <p:spPr>
          <a:xfrm>
            <a:off x="3847690" y="4930154"/>
            <a:ext cx="35216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txBody>
          <a:bodyPr wrap="square" rtlCol="0">
            <a:noAutofit/>
          </a:bodyPr>
          <a:lstStyle/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endParaRPr lang="cs-CZ" sz="1300" b="1" dirty="0">
              <a:ln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9B58D2C-94A3-CE81-3362-B2A4FA970089}"/>
              </a:ext>
            </a:extLst>
          </p:cNvPr>
          <p:cNvCxnSpPr>
            <a:cxnSpLocks/>
          </p:cNvCxnSpPr>
          <p:nvPr/>
        </p:nvCxnSpPr>
        <p:spPr>
          <a:xfrm flipV="1">
            <a:off x="4049955" y="4296794"/>
            <a:ext cx="1" cy="633360"/>
          </a:xfrm>
          <a:prstGeom prst="straightConnector1">
            <a:avLst/>
          </a:prstGeom>
          <a:ln w="22225">
            <a:solidFill>
              <a:srgbClr val="EE9012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33DA0EC4-FA9B-FEF7-FFF1-559096DF3E71}"/>
              </a:ext>
            </a:extLst>
          </p:cNvPr>
          <p:cNvSpPr/>
          <p:nvPr/>
        </p:nvSpPr>
        <p:spPr>
          <a:xfrm>
            <a:off x="5143868" y="2712924"/>
            <a:ext cx="5080026" cy="1799052"/>
          </a:xfrm>
          <a:custGeom>
            <a:avLst/>
            <a:gdLst>
              <a:gd name="csX0" fmla="*/ 101900 w 5080026"/>
              <a:gd name="csY0" fmla="*/ 998819 h 1799052"/>
              <a:gd name="csX1" fmla="*/ 1184742 w 5080026"/>
              <a:gd name="csY1" fmla="*/ 198 h 1799052"/>
              <a:gd name="csX2" fmla="*/ 4830311 w 5080026"/>
              <a:gd name="csY2" fmla="*/ 920613 h 1799052"/>
              <a:gd name="csX3" fmla="*/ 4499442 w 5080026"/>
              <a:gd name="csY3" fmla="*/ 1798919 h 1799052"/>
              <a:gd name="csX4" fmla="*/ 2405947 w 5080026"/>
              <a:gd name="csY4" fmla="*/ 992803 h 1799052"/>
              <a:gd name="csX5" fmla="*/ 757621 w 5080026"/>
              <a:gd name="csY5" fmla="*/ 1720713 h 1799052"/>
              <a:gd name="csX6" fmla="*/ 119947 w 5080026"/>
              <a:gd name="csY6" fmla="*/ 1371798 h 1799052"/>
              <a:gd name="csX7" fmla="*/ 101900 w 5080026"/>
              <a:gd name="csY7" fmla="*/ 998819 h 17990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080026" h="1799052">
                <a:moveTo>
                  <a:pt x="101900" y="998819"/>
                </a:moveTo>
                <a:cubicBezTo>
                  <a:pt x="279366" y="770219"/>
                  <a:pt x="396674" y="13232"/>
                  <a:pt x="1184742" y="198"/>
                </a:cubicBezTo>
                <a:cubicBezTo>
                  <a:pt x="1972810" y="-12836"/>
                  <a:pt x="4277861" y="620826"/>
                  <a:pt x="4830311" y="920613"/>
                </a:cubicBezTo>
                <a:cubicBezTo>
                  <a:pt x="5382761" y="1220400"/>
                  <a:pt x="4903503" y="1786887"/>
                  <a:pt x="4499442" y="1798919"/>
                </a:cubicBezTo>
                <a:cubicBezTo>
                  <a:pt x="4095381" y="1810951"/>
                  <a:pt x="3029584" y="1005837"/>
                  <a:pt x="2405947" y="992803"/>
                </a:cubicBezTo>
                <a:cubicBezTo>
                  <a:pt x="1782310" y="979769"/>
                  <a:pt x="1138621" y="1657547"/>
                  <a:pt x="757621" y="1720713"/>
                </a:cubicBezTo>
                <a:cubicBezTo>
                  <a:pt x="376621" y="1783879"/>
                  <a:pt x="229234" y="1487100"/>
                  <a:pt x="119947" y="1371798"/>
                </a:cubicBezTo>
                <a:cubicBezTo>
                  <a:pt x="10660" y="1256496"/>
                  <a:pt x="-75566" y="1227419"/>
                  <a:pt x="101900" y="998819"/>
                </a:cubicBezTo>
                <a:close/>
              </a:path>
            </a:pathLst>
          </a:custGeom>
          <a:solidFill>
            <a:srgbClr val="FFDDDD">
              <a:alpha val="20000"/>
            </a:srgbClr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112" name="Rounded Rectangular Callout 5">
            <a:extLst>
              <a:ext uri="{FF2B5EF4-FFF2-40B4-BE49-F238E27FC236}">
                <a16:creationId xmlns:a16="http://schemas.microsoft.com/office/drawing/2014/main" id="{28F38021-632A-961D-B01D-ABAD1D757834}"/>
              </a:ext>
            </a:extLst>
          </p:cNvPr>
          <p:cNvSpPr/>
          <p:nvPr/>
        </p:nvSpPr>
        <p:spPr>
          <a:xfrm>
            <a:off x="9991893" y="4891305"/>
            <a:ext cx="1397470" cy="709192"/>
          </a:xfrm>
          <a:prstGeom prst="wedgeRoundRectCallout">
            <a:avLst>
              <a:gd name="adj1" fmla="val -68938"/>
              <a:gd name="adj2" fmla="val -117835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unilateral</a:t>
            </a:r>
            <a:br>
              <a:rPr lang="cs-CZ" sz="1600" dirty="0">
                <a:solidFill>
                  <a:srgbClr val="456A1C"/>
                </a:solidFill>
              </a:rPr>
            </a:br>
            <a:r>
              <a:rPr lang="cs-CZ" sz="1600" dirty="0">
                <a:solidFill>
                  <a:srgbClr val="456A1C"/>
                </a:solidFill>
              </a:rPr>
              <a:t>exit</a:t>
            </a:r>
            <a:endParaRPr lang="en-US" sz="1600" dirty="0">
              <a:solidFill>
                <a:srgbClr val="456A1C"/>
              </a:solidFill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16311AF-CE70-F728-4FB6-406EAFEE48A3}"/>
              </a:ext>
            </a:extLst>
          </p:cNvPr>
          <p:cNvCxnSpPr>
            <a:cxnSpLocks/>
          </p:cNvCxnSpPr>
          <p:nvPr/>
        </p:nvCxnSpPr>
        <p:spPr>
          <a:xfrm flipH="1">
            <a:off x="4049955" y="4386902"/>
            <a:ext cx="1522328" cy="1630411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ounded Rectangular Callout 5">
            <a:extLst>
              <a:ext uri="{FF2B5EF4-FFF2-40B4-BE49-F238E27FC236}">
                <a16:creationId xmlns:a16="http://schemas.microsoft.com/office/drawing/2014/main" id="{ADEEBAA1-6450-DBC8-B791-A723E7A3F704}"/>
              </a:ext>
            </a:extLst>
          </p:cNvPr>
          <p:cNvSpPr/>
          <p:nvPr/>
        </p:nvSpPr>
        <p:spPr>
          <a:xfrm>
            <a:off x="8304598" y="5854874"/>
            <a:ext cx="1397470" cy="709192"/>
          </a:xfrm>
          <a:prstGeom prst="wedgeRoundRectCallout">
            <a:avLst>
              <a:gd name="adj1" fmla="val -53441"/>
              <a:gd name="adj2" fmla="val -113594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"</a:t>
            </a:r>
            <a:r>
              <a:rPr lang="cs-CZ" sz="1600" i="1" dirty="0">
                <a:solidFill>
                  <a:srgbClr val="456A1C"/>
                </a:solidFill>
              </a:rPr>
              <a:t>zůstatek klienta</a:t>
            </a:r>
            <a:r>
              <a:rPr lang="cs-CZ" sz="1600" dirty="0">
                <a:solidFill>
                  <a:srgbClr val="456A1C"/>
                </a:solidFill>
              </a:rPr>
              <a:t>"</a:t>
            </a:r>
            <a:endParaRPr lang="en-US" sz="1600" dirty="0">
              <a:solidFill>
                <a:srgbClr val="456A1C"/>
              </a:solidFill>
            </a:endParaRPr>
          </a:p>
        </p:txBody>
      </p:sp>
      <p:sp>
        <p:nvSpPr>
          <p:cNvPr id="122" name="Rounded Rectangular Callout 5">
            <a:extLst>
              <a:ext uri="{FF2B5EF4-FFF2-40B4-BE49-F238E27FC236}">
                <a16:creationId xmlns:a16="http://schemas.microsoft.com/office/drawing/2014/main" id="{4BE71CCF-8D26-E228-B1EB-3C02B4467A16}"/>
              </a:ext>
            </a:extLst>
          </p:cNvPr>
          <p:cNvSpPr/>
          <p:nvPr/>
        </p:nvSpPr>
        <p:spPr>
          <a:xfrm>
            <a:off x="2037813" y="5835538"/>
            <a:ext cx="1397470" cy="709192"/>
          </a:xfrm>
          <a:prstGeom prst="wedgeRoundRectCallout">
            <a:avLst>
              <a:gd name="adj1" fmla="val 82634"/>
              <a:gd name="adj2" fmla="val -24806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zveřejnění transakcí</a:t>
            </a:r>
            <a:endParaRPr lang="en-US" sz="1600" dirty="0">
              <a:solidFill>
                <a:srgbClr val="456A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79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5" grpId="0" animBg="1"/>
      <p:bldP spid="18" grpId="0"/>
      <p:bldP spid="19" grpId="0"/>
      <p:bldP spid="36" grpId="0" animBg="1"/>
      <p:bldP spid="47" grpId="0" animBg="1"/>
      <p:bldP spid="48" grpId="0" animBg="1"/>
      <p:bldP spid="49" grpId="0" animBg="1"/>
      <p:bldP spid="56" grpId="0" animBg="1"/>
      <p:bldP spid="57" grpId="0" animBg="1"/>
      <p:bldP spid="58" grpId="0" animBg="1"/>
      <p:bldP spid="59" grpId="0" animBg="1"/>
      <p:bldP spid="74" grpId="0" animBg="1"/>
      <p:bldP spid="99" grpId="0" animBg="1"/>
      <p:bldP spid="102" grpId="0" animBg="1"/>
      <p:bldP spid="111" grpId="0" animBg="1"/>
      <p:bldP spid="112" grpId="0" animBg="1"/>
      <p:bldP spid="121" grpId="0" animBg="1"/>
      <p:bldP spid="1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A66020-7ABB-A130-6294-B1CA0C59E9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606" y="577294"/>
            <a:ext cx="7925390" cy="6202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klient-server architektura</a:t>
            </a:r>
          </a:p>
          <a:p>
            <a:pPr lvl="1"/>
            <a:r>
              <a:rPr lang="cs-CZ" sz="2000" dirty="0"/>
              <a:t>SO - Spark Operator - </a:t>
            </a:r>
            <a:r>
              <a:rPr lang="cs-CZ" sz="1800" dirty="0"/>
              <a:t>řeší podpisy</a:t>
            </a:r>
          </a:p>
          <a:p>
            <a:pPr lvl="1"/>
            <a:r>
              <a:rPr lang="cs-CZ" sz="2000" dirty="0"/>
              <a:t>SSP - Spark Service Provider - </a:t>
            </a:r>
            <a:r>
              <a:rPr lang="cs-CZ" sz="1800" dirty="0"/>
              <a:t>rozhraní na onchain a LN</a:t>
            </a:r>
          </a:p>
          <a:p>
            <a:pPr lvl="1"/>
            <a:r>
              <a:rPr lang="cs-CZ" sz="2000" dirty="0"/>
              <a:t>SE - Spark Entity - </a:t>
            </a:r>
            <a:r>
              <a:rPr lang="cs-CZ" sz="1800" dirty="0"/>
              <a:t>SSP a množina SO, provádí tx</a:t>
            </a:r>
            <a:endParaRPr lang="cs-CZ" sz="1600" dirty="0"/>
          </a:p>
          <a:p>
            <a:pPr marL="0" indent="0">
              <a:buNone/>
            </a:pPr>
            <a:r>
              <a:rPr lang="cs-CZ" sz="2400" dirty="0"/>
              <a:t>bezpečnost</a:t>
            </a:r>
          </a:p>
          <a:p>
            <a:pPr lvl="1"/>
            <a:r>
              <a:rPr lang="cs-CZ" sz="2000" dirty="0"/>
              <a:t>nutný podpis uživatele + SO</a:t>
            </a:r>
          </a:p>
          <a:p>
            <a:pPr marL="0" indent="0">
              <a:buNone/>
            </a:pPr>
            <a:r>
              <a:rPr lang="cs-CZ" sz="2400" dirty="0"/>
              <a:t>platba uvnitř Sparku: Alice </a:t>
            </a:r>
            <a:r>
              <a:rPr lang="cs-CZ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400" dirty="0"/>
              <a:t> Bob</a:t>
            </a:r>
          </a:p>
          <a:p>
            <a:pPr lvl="1"/>
            <a:r>
              <a:rPr lang="cs-CZ" sz="2000" dirty="0"/>
              <a:t>podpis: kombinovaný klíč  </a:t>
            </a:r>
            <a:r>
              <a:rPr lang="cs-CZ" sz="2000" b="1" dirty="0"/>
              <a:t>K </a:t>
            </a:r>
            <a:r>
              <a:rPr lang="en-US" sz="2000" b="1" dirty="0"/>
              <a:t>=</a:t>
            </a:r>
            <a:r>
              <a:rPr lang="cs-CZ" sz="2000" b="1" dirty="0"/>
              <a:t> A + S</a:t>
            </a:r>
            <a:r>
              <a:rPr lang="cs-CZ" sz="2000" b="1" baseline="-25000" dirty="0"/>
              <a:t>A</a:t>
            </a:r>
          </a:p>
          <a:p>
            <a:pPr lvl="1"/>
            <a:r>
              <a:rPr lang="cs-CZ" sz="2000" dirty="0"/>
              <a:t>po provedení transakce:</a:t>
            </a:r>
          </a:p>
          <a:p>
            <a:pPr lvl="2"/>
            <a:r>
              <a:rPr lang="cs-CZ" sz="1800" dirty="0"/>
              <a:t>SO dostane tweak  </a:t>
            </a:r>
            <a:r>
              <a:rPr lang="en-US" sz="1800" b="1" dirty="0"/>
              <a:t>t = b - a</a:t>
            </a:r>
            <a:endParaRPr lang="cs-CZ" sz="1800" b="1" dirty="0"/>
          </a:p>
          <a:p>
            <a:pPr lvl="2"/>
            <a:r>
              <a:rPr lang="en-US" sz="1800" dirty="0" err="1"/>
              <a:t>uprav</a:t>
            </a:r>
            <a:r>
              <a:rPr lang="cs-CZ" sz="1800" dirty="0"/>
              <a:t>í </a:t>
            </a: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(tweak)</a:t>
            </a:r>
            <a:r>
              <a:rPr lang="cs-CZ" sz="1800" dirty="0"/>
              <a:t> svůj </a:t>
            </a:r>
            <a:r>
              <a:rPr lang="en-US" sz="1800" dirty="0" err="1"/>
              <a:t>priv</a:t>
            </a:r>
            <a:r>
              <a:rPr lang="cs-CZ" sz="1800" dirty="0"/>
              <a:t>átní</a:t>
            </a:r>
            <a:r>
              <a:rPr lang="en-US" sz="1800" dirty="0"/>
              <a:t> </a:t>
            </a:r>
            <a:r>
              <a:rPr lang="cs-CZ" sz="1800" dirty="0"/>
              <a:t>klíč:</a:t>
            </a:r>
            <a:r>
              <a:rPr lang="en-US" sz="1800" dirty="0"/>
              <a:t> </a:t>
            </a:r>
            <a:r>
              <a:rPr lang="en-US" sz="1800" b="1" dirty="0"/>
              <a:t>s</a:t>
            </a:r>
            <a:r>
              <a:rPr lang="cs-CZ" sz="1800" b="1" baseline="-25000" dirty="0"/>
              <a:t>B</a:t>
            </a:r>
            <a:r>
              <a:rPr lang="cs-CZ" sz="1800" b="1" dirty="0"/>
              <a:t> </a:t>
            </a:r>
            <a:r>
              <a:rPr lang="en-US" sz="1800" b="1" dirty="0"/>
              <a:t>= </a:t>
            </a:r>
            <a:r>
              <a:rPr lang="en-US" sz="1800" b="1" dirty="0" err="1"/>
              <a:t>s</a:t>
            </a:r>
            <a:r>
              <a:rPr lang="en-US" sz="1800" b="1" baseline="-25000" dirty="0" err="1"/>
              <a:t>A</a:t>
            </a:r>
            <a:r>
              <a:rPr lang="en-US" sz="1800" b="1" dirty="0"/>
              <a:t> + t</a:t>
            </a:r>
            <a:endParaRPr lang="cs-CZ" sz="1800" b="1" dirty="0"/>
          </a:p>
          <a:p>
            <a:pPr lvl="2"/>
            <a:r>
              <a:rPr lang="cs-CZ" sz="1800" b="1" dirty="0"/>
              <a:t>K </a:t>
            </a:r>
            <a:r>
              <a:rPr lang="en-US" sz="1800" b="1" dirty="0"/>
              <a:t>=</a:t>
            </a:r>
            <a:r>
              <a:rPr lang="cs-CZ" sz="1800" b="1" dirty="0"/>
              <a:t> B + S</a:t>
            </a:r>
            <a:r>
              <a:rPr lang="cs-CZ" sz="1800" b="1" baseline="-25000" dirty="0"/>
              <a:t>B</a:t>
            </a:r>
            <a:r>
              <a:rPr lang="cs-CZ" sz="1800" b="1" dirty="0"/>
              <a:t> </a:t>
            </a:r>
            <a:r>
              <a:rPr lang="cs-CZ" sz="1800" dirty="0"/>
              <a:t> - </a:t>
            </a:r>
            <a:r>
              <a:rPr lang="en-US" sz="1800" dirty="0"/>
              <a:t>kl</a:t>
            </a:r>
            <a:r>
              <a:rPr lang="cs-CZ" sz="1800" dirty="0"/>
              <a:t>íč zůstává, schopnost utracení přechází na B</a:t>
            </a:r>
          </a:p>
          <a:p>
            <a:pPr marL="0" indent="0">
              <a:buNone/>
            </a:pPr>
            <a:r>
              <a:rPr lang="cs-CZ" sz="2200" dirty="0"/>
              <a:t>důležitá podmínka pro bezpečnost: SO </a:t>
            </a:r>
            <a:r>
              <a:rPr lang="cs-CZ" sz="2200" b="1" dirty="0">
                <a:solidFill>
                  <a:srgbClr val="C00000"/>
                </a:solidFill>
              </a:rPr>
              <a:t>zapomene</a:t>
            </a:r>
            <a:r>
              <a:rPr lang="cs-CZ" sz="2200" dirty="0"/>
              <a:t> klíč S</a:t>
            </a:r>
            <a:r>
              <a:rPr lang="cs-CZ" sz="2200" baseline="-25000" dirty="0"/>
              <a:t>A</a:t>
            </a:r>
            <a:r>
              <a:rPr lang="cs-CZ" sz="2200" dirty="0"/>
              <a:t> </a:t>
            </a:r>
            <a:r>
              <a:rPr lang="en-US" sz="2200" dirty="0"/>
              <a:t>!</a:t>
            </a:r>
            <a:r>
              <a:rPr lang="cs-CZ" sz="2200" dirty="0"/>
              <a:t> </a:t>
            </a:r>
            <a:r>
              <a:rPr lang="cs-CZ" sz="2400" b="1" dirty="0">
                <a:highlight>
                  <a:srgbClr val="FF0000"/>
                </a:highlight>
                <a:sym typeface="Wingdings" panose="05000000000000000000" pitchFamily="2" charset="2"/>
              </a:rPr>
              <a:t> </a:t>
            </a:r>
            <a:endParaRPr lang="cs-CZ" sz="2200" dirty="0"/>
          </a:p>
          <a:p>
            <a:pPr lvl="2"/>
            <a:r>
              <a:rPr lang="cs-CZ" sz="1800" b="1" dirty="0"/>
              <a:t>nutná důvěra </a:t>
            </a:r>
            <a:r>
              <a:rPr lang="cs-CZ" sz="1800" dirty="0"/>
              <a:t>v SE</a:t>
            </a:r>
          </a:p>
          <a:p>
            <a:pPr lvl="2"/>
            <a:r>
              <a:rPr lang="cs-CZ" sz="1800" dirty="0"/>
              <a:t>finalita Spark tx je založena na tom, že SO </a:t>
            </a:r>
            <a:r>
              <a:rPr lang="cs-CZ" sz="1800" b="1" dirty="0"/>
              <a:t>opravdu </a:t>
            </a:r>
            <a:r>
              <a:rPr lang="cs-CZ" sz="1800" dirty="0"/>
              <a:t>smaže starý klíč</a:t>
            </a:r>
          </a:p>
          <a:p>
            <a:pPr lvl="2"/>
            <a:r>
              <a:rPr lang="cs-CZ" sz="1800" dirty="0"/>
              <a:t>federace SO - lze silnější bezpečnostní modely - m-of-n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D7C13F-294D-3C16-EA38-3D789FB3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Architektura - Spark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A3E31-F8E1-0993-B1BC-4CF37F03FC2B}"/>
              </a:ext>
            </a:extLst>
          </p:cNvPr>
          <p:cNvSpPr txBox="1"/>
          <p:nvPr/>
        </p:nvSpPr>
        <p:spPr>
          <a:xfrm>
            <a:off x="9379215" y="929082"/>
            <a:ext cx="2000869" cy="1354217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SE</a:t>
            </a:r>
          </a:p>
          <a:p>
            <a:pPr algn="ctr"/>
            <a:endParaRPr lang="cs-CZ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cs-CZ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/>
            <a:endParaRPr lang="cs-CZ" dirty="0"/>
          </a:p>
          <a:p>
            <a:pPr algn="ctr"/>
            <a:endParaRPr lang="cs-CZ" sz="1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A18B4-C630-940E-5919-8F83FDF8D49D}"/>
              </a:ext>
            </a:extLst>
          </p:cNvPr>
          <p:cNvSpPr txBox="1"/>
          <p:nvPr/>
        </p:nvSpPr>
        <p:spPr>
          <a:xfrm>
            <a:off x="10426968" y="1765226"/>
            <a:ext cx="82357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SSP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992E49-301A-7E79-AD92-E7914580E2B1}"/>
              </a:ext>
            </a:extLst>
          </p:cNvPr>
          <p:cNvSpPr txBox="1"/>
          <p:nvPr/>
        </p:nvSpPr>
        <p:spPr>
          <a:xfrm>
            <a:off x="9516376" y="1298414"/>
            <a:ext cx="82357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B7FFB6-A85C-47CB-791B-D7D7F66B102F}"/>
              </a:ext>
            </a:extLst>
          </p:cNvPr>
          <p:cNvSpPr txBox="1"/>
          <p:nvPr/>
        </p:nvSpPr>
        <p:spPr>
          <a:xfrm>
            <a:off x="10426968" y="1298414"/>
            <a:ext cx="82357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1E1FF-8E22-F0BC-CC66-F4EA4110B46F}"/>
              </a:ext>
            </a:extLst>
          </p:cNvPr>
          <p:cNvSpPr txBox="1"/>
          <p:nvPr/>
        </p:nvSpPr>
        <p:spPr>
          <a:xfrm>
            <a:off x="9516376" y="1765226"/>
            <a:ext cx="82357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44CE89-7809-8812-DC57-47A0293D4878}"/>
              </a:ext>
            </a:extLst>
          </p:cNvPr>
          <p:cNvSpPr txBox="1"/>
          <p:nvPr/>
        </p:nvSpPr>
        <p:spPr>
          <a:xfrm>
            <a:off x="9379215" y="4547955"/>
            <a:ext cx="2000869" cy="80021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K</a:t>
            </a:r>
          </a:p>
          <a:p>
            <a:pPr algn="ctr"/>
            <a:endParaRPr lang="cs-CZ" dirty="0"/>
          </a:p>
          <a:p>
            <a:pPr algn="ctr"/>
            <a:endParaRPr lang="cs-CZ" sz="1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CC9DF8-E125-EB4D-707E-5BB2F953D102}"/>
              </a:ext>
            </a:extLst>
          </p:cNvPr>
          <p:cNvSpPr txBox="1"/>
          <p:nvPr/>
        </p:nvSpPr>
        <p:spPr>
          <a:xfrm>
            <a:off x="10525074" y="4868547"/>
            <a:ext cx="72547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</a:t>
            </a:r>
            <a:r>
              <a:rPr lang="cs-CZ" b="1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821C12-DAED-00BC-72E0-A13E93CE2EA1}"/>
              </a:ext>
            </a:extLst>
          </p:cNvPr>
          <p:cNvSpPr txBox="1"/>
          <p:nvPr/>
        </p:nvSpPr>
        <p:spPr>
          <a:xfrm>
            <a:off x="9516377" y="4868547"/>
            <a:ext cx="960002" cy="369332"/>
          </a:xfrm>
          <a:prstGeom prst="rect">
            <a:avLst/>
          </a:prstGeom>
          <a:solidFill>
            <a:srgbClr val="00B0F0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BBE46-22F8-7465-3B86-110D6343CE63}"/>
              </a:ext>
            </a:extLst>
          </p:cNvPr>
          <p:cNvSpPr txBox="1"/>
          <p:nvPr/>
        </p:nvSpPr>
        <p:spPr>
          <a:xfrm>
            <a:off x="9379215" y="5461010"/>
            <a:ext cx="2000869" cy="800219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K</a:t>
            </a:r>
          </a:p>
          <a:p>
            <a:pPr algn="ctr"/>
            <a:endParaRPr lang="cs-CZ" dirty="0"/>
          </a:p>
          <a:p>
            <a:pPr algn="ctr"/>
            <a:endParaRPr lang="cs-CZ" sz="1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43CC95-EE35-0C95-C496-1B8E6B7DA937}"/>
              </a:ext>
            </a:extLst>
          </p:cNvPr>
          <p:cNvSpPr txBox="1"/>
          <p:nvPr/>
        </p:nvSpPr>
        <p:spPr>
          <a:xfrm>
            <a:off x="9516377" y="5782132"/>
            <a:ext cx="537971" cy="369332"/>
          </a:xfrm>
          <a:prstGeom prst="rect">
            <a:avLst/>
          </a:prstGeom>
          <a:solidFill>
            <a:srgbClr val="FF9966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299E3D-507D-8071-55C5-3409D6CA7D41}"/>
              </a:ext>
            </a:extLst>
          </p:cNvPr>
          <p:cNvSpPr txBox="1"/>
          <p:nvPr/>
        </p:nvSpPr>
        <p:spPr>
          <a:xfrm>
            <a:off x="10094756" y="5782132"/>
            <a:ext cx="114209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pPr algn="ctr"/>
            <a:r>
              <a:rPr lang="cs-CZ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</a:t>
            </a:r>
            <a:r>
              <a:rPr lang="cs-CZ" b="1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</a:t>
            </a:r>
          </a:p>
        </p:txBody>
      </p:sp>
      <p:sp>
        <p:nvSpPr>
          <p:cNvPr id="23" name="Multiplication Sign 22">
            <a:extLst>
              <a:ext uri="{FF2B5EF4-FFF2-40B4-BE49-F238E27FC236}">
                <a16:creationId xmlns:a16="http://schemas.microsoft.com/office/drawing/2014/main" id="{9CBF0EEA-1E09-616C-D568-0FC5D173DAE2}"/>
              </a:ext>
            </a:extLst>
          </p:cNvPr>
          <p:cNvSpPr/>
          <p:nvPr/>
        </p:nvSpPr>
        <p:spPr>
          <a:xfrm>
            <a:off x="10691184" y="4854691"/>
            <a:ext cx="393251" cy="394789"/>
          </a:xfrm>
          <a:prstGeom prst="mathMultiply">
            <a:avLst/>
          </a:prstGeom>
          <a:solidFill>
            <a:srgbClr val="F6FFED"/>
          </a:solidFill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ln>
                <a:solidFill>
                  <a:srgbClr val="FF0000"/>
                </a:solidFill>
              </a:ln>
              <a:solidFill>
                <a:srgbClr val="456A1C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B16C15-E3F2-7206-B1ED-3D6FADDF3052}"/>
              </a:ext>
            </a:extLst>
          </p:cNvPr>
          <p:cNvSpPr txBox="1"/>
          <p:nvPr/>
        </p:nvSpPr>
        <p:spPr>
          <a:xfrm>
            <a:off x="8215107" y="3154017"/>
            <a:ext cx="3164977" cy="923330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216000" rIns="216000" rtlCol="0">
            <a:spAutoFit/>
          </a:bodyPr>
          <a:lstStyle/>
          <a:p>
            <a:r>
              <a:rPr lang="cs-CZ" b="1" dirty="0"/>
              <a:t>FROST</a:t>
            </a:r>
            <a:br>
              <a:rPr lang="cs-CZ" i="1" dirty="0"/>
            </a:br>
            <a:r>
              <a:rPr lang="cs-CZ" i="1" dirty="0"/>
              <a:t>Flexible Round-Optimized Schnorr Threshold Signatures</a:t>
            </a:r>
            <a:endParaRPr lang="en-US" sz="2000" i="1" dirty="0"/>
          </a:p>
        </p:txBody>
      </p:sp>
      <p:pic>
        <p:nvPicPr>
          <p:cNvPr id="16" name="Graphic 15" descr="Signature with solid fill">
            <a:extLst>
              <a:ext uri="{FF2B5EF4-FFF2-40B4-BE49-F238E27FC236}">
                <a16:creationId xmlns:a16="http://schemas.microsoft.com/office/drawing/2014/main" id="{6717576E-C2EB-CD2F-68B3-3A01613BA2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0776" y="1313708"/>
            <a:ext cx="748901" cy="708076"/>
          </a:xfrm>
          <a:prstGeom prst="rect">
            <a:avLst/>
          </a:prstGeom>
        </p:spPr>
      </p:pic>
      <p:pic>
        <p:nvPicPr>
          <p:cNvPr id="18" name="Graphic 17" descr="Lightning bolt with solid fill">
            <a:extLst>
              <a:ext uri="{FF2B5EF4-FFF2-40B4-BE49-F238E27FC236}">
                <a16:creationId xmlns:a16="http://schemas.microsoft.com/office/drawing/2014/main" id="{95EE90A1-98D0-128F-B937-35A4282A07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80084" y="1355231"/>
            <a:ext cx="646143" cy="800219"/>
          </a:xfrm>
          <a:prstGeom prst="rect">
            <a:avLst/>
          </a:prstGeom>
        </p:spPr>
      </p:pic>
      <p:pic>
        <p:nvPicPr>
          <p:cNvPr id="20" name="Graphic 19" descr="Smart Phone with solid fill">
            <a:extLst>
              <a:ext uri="{FF2B5EF4-FFF2-40B4-BE49-F238E27FC236}">
                <a16:creationId xmlns:a16="http://schemas.microsoft.com/office/drawing/2014/main" id="{B2613FB6-2337-97E8-80D4-60CC07D6BB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3929" y="929082"/>
            <a:ext cx="1354216" cy="1354216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9C3915-0182-EE51-33CE-7CA222F5677B}"/>
              </a:ext>
            </a:extLst>
          </p:cNvPr>
          <p:cNvCxnSpPr>
            <a:cxnSpLocks/>
          </p:cNvCxnSpPr>
          <p:nvPr/>
        </p:nvCxnSpPr>
        <p:spPr>
          <a:xfrm>
            <a:off x="7728966" y="1156410"/>
            <a:ext cx="1650249" cy="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02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0871AF-0D66-59E6-D8D9-5D90292A4E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606" y="577294"/>
            <a:ext cx="5749646" cy="6202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transakční strom</a:t>
            </a:r>
          </a:p>
          <a:p>
            <a:pPr lvl="1"/>
            <a:r>
              <a:rPr lang="cs-CZ" sz="2000" dirty="0"/>
              <a:t>v každém kole nový, expirace ≈ </a:t>
            </a:r>
            <a:r>
              <a:rPr lang="en-US" sz="2000" dirty="0"/>
              <a:t>28</a:t>
            </a:r>
            <a:r>
              <a:rPr lang="cs-CZ" sz="2000" dirty="0"/>
              <a:t> dní</a:t>
            </a:r>
          </a:p>
          <a:p>
            <a:pPr lvl="1"/>
            <a:r>
              <a:rPr lang="cs-CZ" sz="2000" dirty="0"/>
              <a:t>list</a:t>
            </a:r>
            <a:r>
              <a:rPr lang="en-US" sz="2000" dirty="0"/>
              <a:t>y</a:t>
            </a:r>
            <a:r>
              <a:rPr lang="cs-CZ" sz="2000" dirty="0"/>
              <a:t> ≈ </a:t>
            </a:r>
            <a:r>
              <a:rPr lang="cs-CZ" sz="2000" b="1" dirty="0"/>
              <a:t>VTXO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 (shared UTXO)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lvl="2"/>
            <a:endParaRPr lang="cs-CZ" sz="18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2400" dirty="0"/>
              <a:t>kola (round)</a:t>
            </a:r>
          </a:p>
          <a:p>
            <a:pPr lvl="1"/>
            <a:r>
              <a:rPr lang="cs-CZ" sz="2000" dirty="0"/>
              <a:t>koordinovány ASP</a:t>
            </a:r>
          </a:p>
          <a:p>
            <a:pPr lvl="1"/>
            <a:r>
              <a:rPr lang="cs-CZ" sz="2000" dirty="0"/>
              <a:t>periodicky ≈ 1 hod / 6 bloků</a:t>
            </a:r>
          </a:p>
          <a:p>
            <a:pPr lvl="1"/>
            <a:r>
              <a:rPr lang="cs-CZ" sz="2000" dirty="0"/>
              <a:t>uživatelé můžou občerstvit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(refresh) </a:t>
            </a:r>
            <a:r>
              <a:rPr lang="cs-CZ" sz="2000" dirty="0"/>
              <a:t>své VTXO</a:t>
            </a:r>
          </a:p>
          <a:p>
            <a:pPr lvl="2"/>
            <a:r>
              <a:rPr lang="cs-CZ" sz="1800" dirty="0"/>
              <a:t>výměna starého VTXO za jiné v novém stromě</a:t>
            </a:r>
            <a:endParaRPr lang="en-US" sz="1800" dirty="0"/>
          </a:p>
          <a:p>
            <a:pPr lvl="2"/>
            <a:endParaRPr lang="en-US" sz="1800" dirty="0"/>
          </a:p>
          <a:p>
            <a:pPr marL="0" indent="0">
              <a:buNone/>
            </a:pPr>
            <a:r>
              <a:rPr lang="cs-CZ" sz="2400" dirty="0"/>
              <a:t>platba v rámci </a:t>
            </a:r>
            <a:r>
              <a:rPr lang="en-US" sz="2400" dirty="0"/>
              <a:t>kola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arkoor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preconfirmed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tx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sz="2000" dirty="0"/>
              <a:t>prodloužení větve stromu</a:t>
            </a:r>
          </a:p>
          <a:p>
            <a:pPr lvl="1"/>
            <a:r>
              <a:rPr lang="cs-CZ" sz="2000" dirty="0"/>
              <a:t>do</a:t>
            </a:r>
            <a:r>
              <a:rPr lang="en-US" sz="2000" dirty="0"/>
              <a:t> </a:t>
            </a:r>
            <a:r>
              <a:rPr lang="en-US" sz="2000" dirty="0" err="1"/>
              <a:t>refreshe</a:t>
            </a:r>
            <a:r>
              <a:rPr lang="cs-CZ" sz="2000" dirty="0"/>
              <a:t> slabší trust model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endParaRPr lang="cs-CZ" sz="2000" dirty="0"/>
          </a:p>
          <a:p>
            <a:pPr lvl="1"/>
            <a:r>
              <a:rPr lang="cs-CZ" sz="2000" dirty="0"/>
              <a:t>trade-off: rychlost refreshe vs. refresh cost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3D50A2-3692-E18D-7368-BDDA5142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Architektura - Ark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95AAA4-6FC5-9322-341C-94E9B47323C0}"/>
              </a:ext>
            </a:extLst>
          </p:cNvPr>
          <p:cNvSpPr txBox="1"/>
          <p:nvPr/>
        </p:nvSpPr>
        <p:spPr>
          <a:xfrm>
            <a:off x="9218006" y="4761199"/>
            <a:ext cx="934040" cy="507831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4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b="1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pPr algn="ctr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sp>
        <p:nvSpPr>
          <p:cNvPr id="28" name="Rounded Rectangular Callout 5">
            <a:extLst>
              <a:ext uri="{FF2B5EF4-FFF2-40B4-BE49-F238E27FC236}">
                <a16:creationId xmlns:a16="http://schemas.microsoft.com/office/drawing/2014/main" id="{4D647C6C-D310-F7AD-99DD-DDCE8D2E2906}"/>
              </a:ext>
            </a:extLst>
          </p:cNvPr>
          <p:cNvSpPr/>
          <p:nvPr/>
        </p:nvSpPr>
        <p:spPr>
          <a:xfrm>
            <a:off x="9746448" y="4074306"/>
            <a:ext cx="934040" cy="363716"/>
          </a:xfrm>
          <a:prstGeom prst="wedgeRoundRectCallout">
            <a:avLst>
              <a:gd name="adj1" fmla="val -47386"/>
              <a:gd name="adj2" fmla="val 110010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VTXO</a:t>
            </a:r>
            <a:endParaRPr lang="en-US" sz="1600" dirty="0">
              <a:solidFill>
                <a:srgbClr val="456A1C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7CE53A-4E25-A87C-527F-652C08E1EEDA}"/>
              </a:ext>
            </a:extLst>
          </p:cNvPr>
          <p:cNvSpPr txBox="1"/>
          <p:nvPr/>
        </p:nvSpPr>
        <p:spPr>
          <a:xfrm>
            <a:off x="11022638" y="5151989"/>
            <a:ext cx="578765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b="1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pPr algn="ctr"/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7658C2-418B-3AE6-3922-F092A390B5AF}"/>
              </a:ext>
            </a:extLst>
          </p:cNvPr>
          <p:cNvSpPr txBox="1"/>
          <p:nvPr/>
        </p:nvSpPr>
        <p:spPr>
          <a:xfrm>
            <a:off x="7413374" y="5098129"/>
            <a:ext cx="934040" cy="109260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noAutofit/>
          </a:bodyPr>
          <a:lstStyle/>
          <a:p>
            <a:r>
              <a:rPr lang="cs-CZ" sz="1100" dirty="0"/>
              <a:t>🔑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...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</a:p>
          <a:p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EC3230E-1200-346A-371B-B6B1C555F959}"/>
              </a:ext>
            </a:extLst>
          </p:cNvPr>
          <p:cNvCxnSpPr>
            <a:cxnSpLocks/>
          </p:cNvCxnSpPr>
          <p:nvPr/>
        </p:nvCxnSpPr>
        <p:spPr>
          <a:xfrm>
            <a:off x="7413374" y="5352938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4EDFB35-0F64-3755-1D38-DFF6C599EA36}"/>
              </a:ext>
            </a:extLst>
          </p:cNvPr>
          <p:cNvCxnSpPr>
            <a:cxnSpLocks/>
          </p:cNvCxnSpPr>
          <p:nvPr/>
        </p:nvCxnSpPr>
        <p:spPr>
          <a:xfrm>
            <a:off x="7413374" y="5744098"/>
            <a:ext cx="934040" cy="0"/>
          </a:xfrm>
          <a:prstGeom prst="line">
            <a:avLst/>
          </a:prstGeom>
          <a:ln w="22225">
            <a:solidFill>
              <a:srgbClr val="FFD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877C571-F3AA-4302-6698-4C77DC1C2B31}"/>
              </a:ext>
            </a:extLst>
          </p:cNvPr>
          <p:cNvCxnSpPr>
            <a:cxnSpLocks/>
          </p:cNvCxnSpPr>
          <p:nvPr/>
        </p:nvCxnSpPr>
        <p:spPr>
          <a:xfrm>
            <a:off x="8347414" y="5988027"/>
            <a:ext cx="934040" cy="469456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FC81762-1C81-563F-697E-CEEDCA738ADD}"/>
              </a:ext>
            </a:extLst>
          </p:cNvPr>
          <p:cNvSpPr txBox="1"/>
          <p:nvPr/>
        </p:nvSpPr>
        <p:spPr>
          <a:xfrm>
            <a:off x="9281454" y="6311289"/>
            <a:ext cx="306584" cy="292388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A92CDF-5583-21E9-527F-0CEA88E60B70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347414" y="5015115"/>
            <a:ext cx="870592" cy="493336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6CC0688-93E9-540F-D986-8EF845392561}"/>
              </a:ext>
            </a:extLst>
          </p:cNvPr>
          <p:cNvCxnSpPr>
            <a:cxnSpLocks/>
            <a:stCxn id="16" idx="3"/>
            <a:endCxn id="30" idx="1"/>
          </p:cNvCxnSpPr>
          <p:nvPr/>
        </p:nvCxnSpPr>
        <p:spPr>
          <a:xfrm>
            <a:off x="10152046" y="5015115"/>
            <a:ext cx="870592" cy="383096"/>
          </a:xfrm>
          <a:prstGeom prst="straightConnector1">
            <a:avLst/>
          </a:prstGeom>
          <a:ln w="22225">
            <a:solidFill>
              <a:srgbClr val="0070C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ular Callout 5">
            <a:extLst>
              <a:ext uri="{FF2B5EF4-FFF2-40B4-BE49-F238E27FC236}">
                <a16:creationId xmlns:a16="http://schemas.microsoft.com/office/drawing/2014/main" id="{150F6E89-6753-8236-0969-81758ABE731E}"/>
              </a:ext>
            </a:extLst>
          </p:cNvPr>
          <p:cNvSpPr/>
          <p:nvPr/>
        </p:nvSpPr>
        <p:spPr>
          <a:xfrm>
            <a:off x="7392568" y="4413121"/>
            <a:ext cx="1399405" cy="363716"/>
          </a:xfrm>
          <a:prstGeom prst="wedgeRoundRectCallout">
            <a:avLst>
              <a:gd name="adj1" fmla="val -19061"/>
              <a:gd name="adj2" fmla="val 158453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pre-signed tx</a:t>
            </a:r>
            <a:endParaRPr lang="en-US" sz="1600" dirty="0">
              <a:solidFill>
                <a:srgbClr val="456A1C"/>
              </a:solidFill>
            </a:endParaRPr>
          </a:p>
        </p:txBody>
      </p:sp>
      <p:sp>
        <p:nvSpPr>
          <p:cNvPr id="52" name="Rounded Rectangular Callout 5">
            <a:extLst>
              <a:ext uri="{FF2B5EF4-FFF2-40B4-BE49-F238E27FC236}">
                <a16:creationId xmlns:a16="http://schemas.microsoft.com/office/drawing/2014/main" id="{93B8493A-ADD2-F493-865D-48AA6C22CD2C}"/>
              </a:ext>
            </a:extLst>
          </p:cNvPr>
          <p:cNvSpPr/>
          <p:nvPr/>
        </p:nvSpPr>
        <p:spPr>
          <a:xfrm>
            <a:off x="9952459" y="5840872"/>
            <a:ext cx="1146465" cy="676147"/>
          </a:xfrm>
          <a:prstGeom prst="wedgeRoundRectCallout">
            <a:avLst>
              <a:gd name="adj1" fmla="val -63039"/>
              <a:gd name="adj2" fmla="val -138415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uni-exit timeout</a:t>
            </a:r>
            <a:endParaRPr lang="en-US" sz="1600" dirty="0">
              <a:solidFill>
                <a:srgbClr val="456A1C"/>
              </a:solidFill>
            </a:endParaRPr>
          </a:p>
        </p:txBody>
      </p:sp>
      <p:sp>
        <p:nvSpPr>
          <p:cNvPr id="53" name="Rounded Rectangular Callout 5">
            <a:extLst>
              <a:ext uri="{FF2B5EF4-FFF2-40B4-BE49-F238E27FC236}">
                <a16:creationId xmlns:a16="http://schemas.microsoft.com/office/drawing/2014/main" id="{4E567A9A-90CC-7B37-F39A-A612CE30E0E3}"/>
              </a:ext>
            </a:extLst>
          </p:cNvPr>
          <p:cNvSpPr/>
          <p:nvPr/>
        </p:nvSpPr>
        <p:spPr>
          <a:xfrm>
            <a:off x="6080240" y="5984725"/>
            <a:ext cx="1179755" cy="640630"/>
          </a:xfrm>
          <a:prstGeom prst="wedgeRoundRectCallout">
            <a:avLst>
              <a:gd name="adj1" fmla="val 99945"/>
              <a:gd name="adj2" fmla="val -89149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expiration</a:t>
            </a:r>
            <a:r>
              <a:rPr lang="en-US" sz="1600" dirty="0">
                <a:solidFill>
                  <a:srgbClr val="456A1C"/>
                </a:solidFill>
              </a:rPr>
              <a:t> ≈ sweep</a:t>
            </a:r>
            <a:endParaRPr lang="en-US" sz="1400" dirty="0">
              <a:solidFill>
                <a:srgbClr val="456A1C"/>
              </a:solidFill>
            </a:endParaRPr>
          </a:p>
        </p:txBody>
      </p: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B856F955-8DCB-4489-C354-9F3CE5E207F9}"/>
              </a:ext>
            </a:extLst>
          </p:cNvPr>
          <p:cNvCxnSpPr>
            <a:cxnSpLocks/>
          </p:cNvCxnSpPr>
          <p:nvPr/>
        </p:nvCxnSpPr>
        <p:spPr>
          <a:xfrm rot="2280000">
            <a:off x="9279371" y="1444593"/>
            <a:ext cx="241648" cy="235037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EB4829CD-0C32-BD08-90D2-74821395BAB3}"/>
              </a:ext>
            </a:extLst>
          </p:cNvPr>
          <p:cNvSpPr/>
          <p:nvPr/>
        </p:nvSpPr>
        <p:spPr>
          <a:xfrm>
            <a:off x="6734100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CCE278A-2F95-9CB5-FBF0-17ACB680117A}"/>
              </a:ext>
            </a:extLst>
          </p:cNvPr>
          <p:cNvSpPr/>
          <p:nvPr/>
        </p:nvSpPr>
        <p:spPr>
          <a:xfrm>
            <a:off x="6889420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AB9A313-30CD-D64F-D6C0-A229309403EE}"/>
              </a:ext>
            </a:extLst>
          </p:cNvPr>
          <p:cNvSpPr/>
          <p:nvPr/>
        </p:nvSpPr>
        <p:spPr>
          <a:xfrm>
            <a:off x="7044740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0DA91F9-9264-90B7-4C33-2FA6D461C764}"/>
              </a:ext>
            </a:extLst>
          </p:cNvPr>
          <p:cNvSpPr/>
          <p:nvPr/>
        </p:nvSpPr>
        <p:spPr>
          <a:xfrm>
            <a:off x="7198470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E243D72-BE38-890C-C338-7FEB3917E722}"/>
              </a:ext>
            </a:extLst>
          </p:cNvPr>
          <p:cNvSpPr/>
          <p:nvPr/>
        </p:nvSpPr>
        <p:spPr>
          <a:xfrm>
            <a:off x="7356937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993F778-0568-B655-BB1B-FA86D7B77C4F}"/>
              </a:ext>
            </a:extLst>
          </p:cNvPr>
          <p:cNvSpPr/>
          <p:nvPr/>
        </p:nvSpPr>
        <p:spPr>
          <a:xfrm>
            <a:off x="7512257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11F3CF3-64AB-D6F7-B8A9-E4B941F8015E}"/>
              </a:ext>
            </a:extLst>
          </p:cNvPr>
          <p:cNvSpPr/>
          <p:nvPr/>
        </p:nvSpPr>
        <p:spPr>
          <a:xfrm>
            <a:off x="7667577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E675EAC-1F32-7062-8064-6FEBF6760845}"/>
              </a:ext>
            </a:extLst>
          </p:cNvPr>
          <p:cNvSpPr/>
          <p:nvPr/>
        </p:nvSpPr>
        <p:spPr>
          <a:xfrm>
            <a:off x="7821307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4D4690-E922-F171-95CA-3A843C1F3288}"/>
              </a:ext>
            </a:extLst>
          </p:cNvPr>
          <p:cNvSpPr/>
          <p:nvPr/>
        </p:nvSpPr>
        <p:spPr>
          <a:xfrm>
            <a:off x="7975038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A50098-5F6F-D622-D12A-75CDF825856D}"/>
              </a:ext>
            </a:extLst>
          </p:cNvPr>
          <p:cNvSpPr/>
          <p:nvPr/>
        </p:nvSpPr>
        <p:spPr>
          <a:xfrm>
            <a:off x="8130358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F4377F8-D597-1101-06C0-FDFE76AB9C82}"/>
              </a:ext>
            </a:extLst>
          </p:cNvPr>
          <p:cNvSpPr/>
          <p:nvPr/>
        </p:nvSpPr>
        <p:spPr>
          <a:xfrm>
            <a:off x="8285678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F09A8A2-84BD-AC6E-E70F-FA04E93F6673}"/>
              </a:ext>
            </a:extLst>
          </p:cNvPr>
          <p:cNvSpPr/>
          <p:nvPr/>
        </p:nvSpPr>
        <p:spPr>
          <a:xfrm>
            <a:off x="8439408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0105A3C-7797-2D74-6AD5-C703B48D4640}"/>
              </a:ext>
            </a:extLst>
          </p:cNvPr>
          <p:cNvSpPr/>
          <p:nvPr/>
        </p:nvSpPr>
        <p:spPr>
          <a:xfrm>
            <a:off x="859787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AA647A7-3DE5-40C7-3CDC-19885B610D62}"/>
              </a:ext>
            </a:extLst>
          </p:cNvPr>
          <p:cNvSpPr/>
          <p:nvPr/>
        </p:nvSpPr>
        <p:spPr>
          <a:xfrm>
            <a:off x="875319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DCB1AB6-C351-1C08-117D-F0C0C85F06AB}"/>
              </a:ext>
            </a:extLst>
          </p:cNvPr>
          <p:cNvSpPr/>
          <p:nvPr/>
        </p:nvSpPr>
        <p:spPr>
          <a:xfrm>
            <a:off x="890851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284392B-51AB-6243-AFE9-CE5E6F846C1D}"/>
              </a:ext>
            </a:extLst>
          </p:cNvPr>
          <p:cNvSpPr/>
          <p:nvPr/>
        </p:nvSpPr>
        <p:spPr>
          <a:xfrm>
            <a:off x="906224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F2CFC6-4AC0-7852-5B13-7D6F163E6D4C}"/>
              </a:ext>
            </a:extLst>
          </p:cNvPr>
          <p:cNvSpPr/>
          <p:nvPr/>
        </p:nvSpPr>
        <p:spPr>
          <a:xfrm>
            <a:off x="972033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19AE09D-7AED-A1E0-3E76-614866803F06}"/>
              </a:ext>
            </a:extLst>
          </p:cNvPr>
          <p:cNvSpPr/>
          <p:nvPr/>
        </p:nvSpPr>
        <p:spPr>
          <a:xfrm>
            <a:off x="987565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589A8EE-0508-B821-154F-4BF7554EB945}"/>
              </a:ext>
            </a:extLst>
          </p:cNvPr>
          <p:cNvSpPr/>
          <p:nvPr/>
        </p:nvSpPr>
        <p:spPr>
          <a:xfrm>
            <a:off x="1003097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E228C33-661E-7864-7D7A-987EEF7CC16F}"/>
              </a:ext>
            </a:extLst>
          </p:cNvPr>
          <p:cNvSpPr/>
          <p:nvPr/>
        </p:nvSpPr>
        <p:spPr>
          <a:xfrm>
            <a:off x="10184705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3BEB1C1-8C28-E37D-EAB0-36FADC179402}"/>
              </a:ext>
            </a:extLst>
          </p:cNvPr>
          <p:cNvSpPr/>
          <p:nvPr/>
        </p:nvSpPr>
        <p:spPr>
          <a:xfrm>
            <a:off x="10343172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3911F9E-3704-CCFE-A97F-32DF3B5AD501}"/>
              </a:ext>
            </a:extLst>
          </p:cNvPr>
          <p:cNvSpPr/>
          <p:nvPr/>
        </p:nvSpPr>
        <p:spPr>
          <a:xfrm>
            <a:off x="10498492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374E2A0-5D7F-CFE6-20A0-34C983318993}"/>
              </a:ext>
            </a:extLst>
          </p:cNvPr>
          <p:cNvSpPr/>
          <p:nvPr/>
        </p:nvSpPr>
        <p:spPr>
          <a:xfrm>
            <a:off x="10653812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8688815-FDB4-1D96-E67D-0B528F2A102D}"/>
              </a:ext>
            </a:extLst>
          </p:cNvPr>
          <p:cNvSpPr/>
          <p:nvPr/>
        </p:nvSpPr>
        <p:spPr>
          <a:xfrm>
            <a:off x="10807542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4161485-8C1E-FD4F-7641-4B7CDF121BB2}"/>
              </a:ext>
            </a:extLst>
          </p:cNvPr>
          <p:cNvSpPr/>
          <p:nvPr/>
        </p:nvSpPr>
        <p:spPr>
          <a:xfrm>
            <a:off x="10961273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593D7F2-A7B3-F3FA-9813-494FC066BE0E}"/>
              </a:ext>
            </a:extLst>
          </p:cNvPr>
          <p:cNvSpPr/>
          <p:nvPr/>
        </p:nvSpPr>
        <p:spPr>
          <a:xfrm>
            <a:off x="11116593" y="1561116"/>
            <a:ext cx="97284" cy="102323"/>
          </a:xfrm>
          <a:prstGeom prst="rect">
            <a:avLst/>
          </a:prstGeom>
          <a:solidFill>
            <a:srgbClr val="00B050"/>
          </a:solidFill>
          <a:ln w="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CA4B6290-36F2-E372-3B96-FB5BA5825B7A}"/>
              </a:ext>
            </a:extLst>
          </p:cNvPr>
          <p:cNvSpPr/>
          <p:nvPr/>
        </p:nvSpPr>
        <p:spPr>
          <a:xfrm>
            <a:off x="6795078" y="1877924"/>
            <a:ext cx="302992" cy="395400"/>
          </a:xfrm>
          <a:prstGeom prst="triangle">
            <a:avLst/>
          </a:prstGeom>
          <a:solidFill>
            <a:srgbClr val="ECF7FE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DC870FC-A842-9331-4D81-D9CCD0579C97}"/>
              </a:ext>
            </a:extLst>
          </p:cNvPr>
          <p:cNvCxnSpPr>
            <a:stCxn id="81" idx="0"/>
            <a:endCxn id="56" idx="2"/>
          </p:cNvCxnSpPr>
          <p:nvPr/>
        </p:nvCxnSpPr>
        <p:spPr>
          <a:xfrm flipH="1" flipV="1">
            <a:off x="6938063" y="1663439"/>
            <a:ext cx="8511" cy="21448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DD028E30-4C6C-3114-5765-BC788134E126}"/>
              </a:ext>
            </a:extLst>
          </p:cNvPr>
          <p:cNvSpPr/>
          <p:nvPr/>
        </p:nvSpPr>
        <p:spPr>
          <a:xfrm>
            <a:off x="7748281" y="2061464"/>
            <a:ext cx="302992" cy="395400"/>
          </a:xfrm>
          <a:prstGeom prst="triangle">
            <a:avLst/>
          </a:prstGeom>
          <a:solidFill>
            <a:srgbClr val="ECF7FE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568E41A-DA27-C2EB-6333-282E9C9203F6}"/>
              </a:ext>
            </a:extLst>
          </p:cNvPr>
          <p:cNvCxnSpPr>
            <a:cxnSpLocks/>
            <a:stCxn id="83" idx="0"/>
          </p:cNvCxnSpPr>
          <p:nvPr/>
        </p:nvCxnSpPr>
        <p:spPr>
          <a:xfrm flipH="1" flipV="1">
            <a:off x="7884963" y="1663439"/>
            <a:ext cx="14814" cy="39802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7AEC6FFA-5FF5-28F1-7824-F2285363F801}"/>
              </a:ext>
            </a:extLst>
          </p:cNvPr>
          <p:cNvSpPr/>
          <p:nvPr/>
        </p:nvSpPr>
        <p:spPr>
          <a:xfrm>
            <a:off x="8654164" y="2196381"/>
            <a:ext cx="302992" cy="395400"/>
          </a:xfrm>
          <a:prstGeom prst="triangle">
            <a:avLst/>
          </a:prstGeom>
          <a:solidFill>
            <a:srgbClr val="ECF7FE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E36AB2E-4DB6-A3BA-5214-33E2FE1BC2E6}"/>
              </a:ext>
            </a:extLst>
          </p:cNvPr>
          <p:cNvCxnSpPr>
            <a:cxnSpLocks/>
            <a:stCxn id="85" idx="0"/>
          </p:cNvCxnSpPr>
          <p:nvPr/>
        </p:nvCxnSpPr>
        <p:spPr>
          <a:xfrm flipH="1" flipV="1">
            <a:off x="8794212" y="1663439"/>
            <a:ext cx="11448" cy="53294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6022A248-A06E-DC35-E0A1-F9C70FD81F55}"/>
              </a:ext>
            </a:extLst>
          </p:cNvPr>
          <p:cNvSpPr/>
          <p:nvPr/>
        </p:nvSpPr>
        <p:spPr>
          <a:xfrm>
            <a:off x="9773568" y="2660442"/>
            <a:ext cx="302992" cy="395400"/>
          </a:xfrm>
          <a:prstGeom prst="triangle">
            <a:avLst/>
          </a:prstGeom>
          <a:solidFill>
            <a:srgbClr val="ECF7FE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24C8BA3D-D19A-C7F4-0579-412D7995F8FB}"/>
              </a:ext>
            </a:extLst>
          </p:cNvPr>
          <p:cNvSpPr/>
          <p:nvPr/>
        </p:nvSpPr>
        <p:spPr>
          <a:xfrm>
            <a:off x="10706921" y="2826752"/>
            <a:ext cx="302992" cy="395400"/>
          </a:xfrm>
          <a:prstGeom prst="triangle">
            <a:avLst/>
          </a:prstGeom>
          <a:solidFill>
            <a:srgbClr val="ECF7FE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B805E7B-B5E7-4146-1E36-A622C2117FB0}"/>
              </a:ext>
            </a:extLst>
          </p:cNvPr>
          <p:cNvCxnSpPr>
            <a:cxnSpLocks/>
            <a:endCxn id="72" idx="2"/>
          </p:cNvCxnSpPr>
          <p:nvPr/>
        </p:nvCxnSpPr>
        <p:spPr>
          <a:xfrm flipH="1" flipV="1">
            <a:off x="9924298" y="1663439"/>
            <a:ext cx="766" cy="96202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36886C7-5784-1AF2-8E1D-481EC9AACA76}"/>
              </a:ext>
            </a:extLst>
          </p:cNvPr>
          <p:cNvCxnSpPr>
            <a:cxnSpLocks/>
            <a:endCxn id="78" idx="2"/>
          </p:cNvCxnSpPr>
          <p:nvPr/>
        </p:nvCxnSpPr>
        <p:spPr>
          <a:xfrm flipH="1" flipV="1">
            <a:off x="10856185" y="1663439"/>
            <a:ext cx="3156" cy="114515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56F458A-2015-2650-BF33-45CAC9F9C2F0}"/>
              </a:ext>
            </a:extLst>
          </p:cNvPr>
          <p:cNvCxnSpPr>
            <a:cxnSpLocks/>
          </p:cNvCxnSpPr>
          <p:nvPr/>
        </p:nvCxnSpPr>
        <p:spPr>
          <a:xfrm>
            <a:off x="6947456" y="1772464"/>
            <a:ext cx="2976841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59A2D2E-CC32-F92F-0C05-D68EAAA13347}"/>
              </a:ext>
            </a:extLst>
          </p:cNvPr>
          <p:cNvCxnSpPr>
            <a:cxnSpLocks/>
          </p:cNvCxnSpPr>
          <p:nvPr/>
        </p:nvCxnSpPr>
        <p:spPr>
          <a:xfrm>
            <a:off x="7879343" y="1877924"/>
            <a:ext cx="2928199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03520E07-6D75-ADDE-4265-3847509CC607}"/>
              </a:ext>
            </a:extLst>
          </p:cNvPr>
          <p:cNvCxnSpPr>
            <a:cxnSpLocks/>
          </p:cNvCxnSpPr>
          <p:nvPr/>
        </p:nvCxnSpPr>
        <p:spPr>
          <a:xfrm>
            <a:off x="8794212" y="1990131"/>
            <a:ext cx="2928199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ular Callout 5">
            <a:extLst>
              <a:ext uri="{FF2B5EF4-FFF2-40B4-BE49-F238E27FC236}">
                <a16:creationId xmlns:a16="http://schemas.microsoft.com/office/drawing/2014/main" id="{42136919-F976-85A8-728B-3DBFED3C99F5}"/>
              </a:ext>
            </a:extLst>
          </p:cNvPr>
          <p:cNvSpPr/>
          <p:nvPr/>
        </p:nvSpPr>
        <p:spPr>
          <a:xfrm>
            <a:off x="6702583" y="734960"/>
            <a:ext cx="711837" cy="362471"/>
          </a:xfrm>
          <a:prstGeom prst="wedgeRoundRectCallout">
            <a:avLst>
              <a:gd name="adj1" fmla="val -34045"/>
              <a:gd name="adj2" fmla="val 169754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blok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6" name="Rounded Rectangular Callout 5">
            <a:extLst>
              <a:ext uri="{FF2B5EF4-FFF2-40B4-BE49-F238E27FC236}">
                <a16:creationId xmlns:a16="http://schemas.microsoft.com/office/drawing/2014/main" id="{E3BB9517-B010-BA82-435F-5D927D186B80}"/>
              </a:ext>
            </a:extLst>
          </p:cNvPr>
          <p:cNvSpPr/>
          <p:nvPr/>
        </p:nvSpPr>
        <p:spPr>
          <a:xfrm>
            <a:off x="8117262" y="759945"/>
            <a:ext cx="791252" cy="345350"/>
          </a:xfrm>
          <a:prstGeom prst="wedgeRoundRectCallout">
            <a:avLst>
              <a:gd name="adj1" fmla="val 175617"/>
              <a:gd name="adj2" fmla="val 165859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30 dní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7" name="Rounded Rectangular Callout 5">
            <a:extLst>
              <a:ext uri="{FF2B5EF4-FFF2-40B4-BE49-F238E27FC236}">
                <a16:creationId xmlns:a16="http://schemas.microsoft.com/office/drawing/2014/main" id="{C07643B0-46FE-7220-D482-712FBD4E6A2D}"/>
              </a:ext>
            </a:extLst>
          </p:cNvPr>
          <p:cNvSpPr/>
          <p:nvPr/>
        </p:nvSpPr>
        <p:spPr>
          <a:xfrm>
            <a:off x="7013929" y="2604576"/>
            <a:ext cx="1074122" cy="315600"/>
          </a:xfrm>
          <a:prstGeom prst="wedgeRoundRectCallout">
            <a:avLst>
              <a:gd name="adj1" fmla="val -11118"/>
              <a:gd name="adj2" fmla="val -304880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expirace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8" name="Rounded Rectangular Callout 5">
            <a:extLst>
              <a:ext uri="{FF2B5EF4-FFF2-40B4-BE49-F238E27FC236}">
                <a16:creationId xmlns:a16="http://schemas.microsoft.com/office/drawing/2014/main" id="{F1BEEDA2-F294-5931-7787-283DCED6AEA3}"/>
              </a:ext>
            </a:extLst>
          </p:cNvPr>
          <p:cNvSpPr/>
          <p:nvPr/>
        </p:nvSpPr>
        <p:spPr>
          <a:xfrm>
            <a:off x="8329534" y="2867251"/>
            <a:ext cx="1238224" cy="620551"/>
          </a:xfrm>
          <a:prstGeom prst="wedgeRoundRectCallout">
            <a:avLst>
              <a:gd name="adj1" fmla="val 21319"/>
              <a:gd name="adj2" fmla="val -118441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</a:rPr>
              <a:t>24*30 = 720 </a:t>
            </a:r>
            <a:r>
              <a:rPr lang="en-US" sz="1600" dirty="0" err="1">
                <a:solidFill>
                  <a:srgbClr val="456A1C"/>
                </a:solidFill>
              </a:rPr>
              <a:t>strom</a:t>
            </a:r>
            <a:r>
              <a:rPr lang="cs-CZ" sz="1600" dirty="0">
                <a:solidFill>
                  <a:srgbClr val="456A1C"/>
                </a:solidFill>
              </a:rPr>
              <a:t>ů</a:t>
            </a:r>
            <a:endParaRPr lang="en-US" sz="1600" dirty="0">
              <a:solidFill>
                <a:srgbClr val="456A1C"/>
              </a:solidFill>
            </a:endParaRPr>
          </a:p>
        </p:txBody>
      </p:sp>
      <p:sp>
        <p:nvSpPr>
          <p:cNvPr id="99" name="Rounded Rectangular Callout 5">
            <a:extLst>
              <a:ext uri="{FF2B5EF4-FFF2-40B4-BE49-F238E27FC236}">
                <a16:creationId xmlns:a16="http://schemas.microsoft.com/office/drawing/2014/main" id="{E000C631-01B3-96C9-655B-600C2EDD5DB1}"/>
              </a:ext>
            </a:extLst>
          </p:cNvPr>
          <p:cNvSpPr/>
          <p:nvPr/>
        </p:nvSpPr>
        <p:spPr>
          <a:xfrm>
            <a:off x="8117261" y="752080"/>
            <a:ext cx="791253" cy="345351"/>
          </a:xfrm>
          <a:prstGeom prst="wedgeRoundRectCallout">
            <a:avLst>
              <a:gd name="adj1" fmla="val -194569"/>
              <a:gd name="adj2" fmla="val 17232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28 dní</a:t>
            </a:r>
            <a:endParaRPr lang="en-US" sz="1600" dirty="0">
              <a:solidFill>
                <a:srgbClr val="456A1C"/>
              </a:solidFill>
            </a:endParaRPr>
          </a:p>
        </p:txBody>
      </p:sp>
      <p:cxnSp>
        <p:nvCxnSpPr>
          <p:cNvPr id="100" name="Connector: Curved 99">
            <a:extLst>
              <a:ext uri="{FF2B5EF4-FFF2-40B4-BE49-F238E27FC236}">
                <a16:creationId xmlns:a16="http://schemas.microsoft.com/office/drawing/2014/main" id="{42172F1E-8297-3278-2458-3D6020AFD9E4}"/>
              </a:ext>
            </a:extLst>
          </p:cNvPr>
          <p:cNvCxnSpPr>
            <a:cxnSpLocks/>
          </p:cNvCxnSpPr>
          <p:nvPr/>
        </p:nvCxnSpPr>
        <p:spPr>
          <a:xfrm rot="2280000">
            <a:off x="9371470" y="1444591"/>
            <a:ext cx="241648" cy="235037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1B7C6EC-4635-FC52-A9D7-5879E85BC2F0}"/>
              </a:ext>
            </a:extLst>
          </p:cNvPr>
          <p:cNvCxnSpPr>
            <a:cxnSpLocks/>
          </p:cNvCxnSpPr>
          <p:nvPr/>
        </p:nvCxnSpPr>
        <p:spPr>
          <a:xfrm>
            <a:off x="9924297" y="2482143"/>
            <a:ext cx="1798114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DE095F9-6ADA-A180-84A4-52358C7E8112}"/>
              </a:ext>
            </a:extLst>
          </p:cNvPr>
          <p:cNvCxnSpPr>
            <a:cxnSpLocks/>
          </p:cNvCxnSpPr>
          <p:nvPr/>
        </p:nvCxnSpPr>
        <p:spPr>
          <a:xfrm>
            <a:off x="10856184" y="2604247"/>
            <a:ext cx="866227" cy="0"/>
          </a:xfrm>
          <a:prstGeom prst="line">
            <a:avLst/>
          </a:prstGeom>
          <a:ln w="254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ular Callout 5">
            <a:extLst>
              <a:ext uri="{FF2B5EF4-FFF2-40B4-BE49-F238E27FC236}">
                <a16:creationId xmlns:a16="http://schemas.microsoft.com/office/drawing/2014/main" id="{27B638D5-5552-41AE-4A5E-3F0973821968}"/>
              </a:ext>
            </a:extLst>
          </p:cNvPr>
          <p:cNvSpPr/>
          <p:nvPr/>
        </p:nvSpPr>
        <p:spPr>
          <a:xfrm>
            <a:off x="9937360" y="734960"/>
            <a:ext cx="840637" cy="362471"/>
          </a:xfrm>
          <a:prstGeom prst="wedgeRoundRectCallout">
            <a:avLst>
              <a:gd name="adj1" fmla="val -55915"/>
              <a:gd name="adj2" fmla="val 21800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sweep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5" name="Rounded Rectangular Callout 5">
            <a:extLst>
              <a:ext uri="{FF2B5EF4-FFF2-40B4-BE49-F238E27FC236}">
                <a16:creationId xmlns:a16="http://schemas.microsoft.com/office/drawing/2014/main" id="{88638C51-D5E4-01B9-FA07-14334FD7BE24}"/>
              </a:ext>
            </a:extLst>
          </p:cNvPr>
          <p:cNvSpPr/>
          <p:nvPr/>
        </p:nvSpPr>
        <p:spPr>
          <a:xfrm>
            <a:off x="6209464" y="3130968"/>
            <a:ext cx="1444900" cy="360734"/>
          </a:xfrm>
          <a:prstGeom prst="wedgeRoundRectCallout">
            <a:avLst>
              <a:gd name="adj1" fmla="val -1729"/>
              <a:gd name="adj2" fmla="val -266229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456A1C"/>
                </a:solidFill>
              </a:rPr>
              <a:t>kolo ≈</a:t>
            </a:r>
            <a:r>
              <a:rPr lang="en-US" sz="1600" dirty="0">
                <a:solidFill>
                  <a:srgbClr val="456A1C"/>
                </a:solidFill>
              </a:rPr>
              <a:t> </a:t>
            </a:r>
            <a:r>
              <a:rPr lang="cs-CZ" sz="1600" dirty="0">
                <a:solidFill>
                  <a:srgbClr val="456A1C"/>
                </a:solidFill>
              </a:rPr>
              <a:t>strom</a:t>
            </a:r>
            <a:endParaRPr lang="en-US" sz="1600" dirty="0">
              <a:solidFill>
                <a:srgbClr val="456A1C"/>
              </a:solidFill>
            </a:endParaRP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E9A867F0-6F7C-C713-1D98-95FA0A69013C}"/>
              </a:ext>
            </a:extLst>
          </p:cNvPr>
          <p:cNvSpPr/>
          <p:nvPr/>
        </p:nvSpPr>
        <p:spPr>
          <a:xfrm>
            <a:off x="10788371" y="4666169"/>
            <a:ext cx="934040" cy="363716"/>
          </a:xfrm>
          <a:prstGeom prst="wedgeRoundRectCallout">
            <a:avLst>
              <a:gd name="adj1" fmla="val -81250"/>
              <a:gd name="adj2" fmla="val 67319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</a:rPr>
              <a:t>tx</a:t>
            </a:r>
            <a:endParaRPr lang="en-US" sz="1600" dirty="0">
              <a:solidFill>
                <a:srgbClr val="456A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0" grpId="0" animBg="1"/>
      <p:bldP spid="33" grpId="0" animBg="1"/>
      <p:bldP spid="46" grpId="0" animBg="1"/>
      <p:bldP spid="51" grpId="0" animBg="1"/>
      <p:bldP spid="52" grpId="0" animBg="1"/>
      <p:bldP spid="53" grpId="0" animBg="1"/>
      <p:bldP spid="83" grpId="0" animBg="1"/>
      <p:bldP spid="85" grpId="0" animBg="1"/>
      <p:bldP spid="87" grpId="0" animBg="1"/>
      <p:bldP spid="88" grpId="0" animBg="1"/>
      <p:bldP spid="98" grpId="0" animBg="1"/>
      <p:bldP spid="105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7B1449-F279-15A7-DF62-DC9958DD4CC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on-chain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</a:t>
            </a:r>
            <a:r>
              <a:rPr lang="hy-AM" dirty="0"/>
              <a:t>֍</a:t>
            </a:r>
            <a:endParaRPr lang="cs-CZ" dirty="0"/>
          </a:p>
          <a:p>
            <a:pPr lvl="1"/>
            <a:r>
              <a:rPr lang="cs-CZ" dirty="0"/>
              <a:t>vznikne kořen nového stromu</a:t>
            </a:r>
          </a:p>
          <a:p>
            <a:pPr lvl="1"/>
            <a:r>
              <a:rPr lang="cs-CZ" dirty="0"/>
              <a:t>podepsané virtuální tx pro uni-exit</a:t>
            </a:r>
          </a:p>
          <a:p>
            <a:pPr marL="0" indent="0">
              <a:buNone/>
            </a:pPr>
            <a:r>
              <a:rPr lang="cs-CZ" dirty="0"/>
              <a:t>LN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</a:t>
            </a:r>
            <a:r>
              <a:rPr lang="hy-AM" dirty="0"/>
              <a:t>֍</a:t>
            </a:r>
            <a:endParaRPr lang="cs-CZ" dirty="0"/>
          </a:p>
          <a:p>
            <a:pPr lvl="1"/>
            <a:r>
              <a:rPr lang="cs-CZ" dirty="0"/>
              <a:t>swap atomicky zajišťuje SSP/ASP</a:t>
            </a:r>
            <a:endParaRPr lang="en-US" dirty="0"/>
          </a:p>
          <a:p>
            <a:pPr marL="0" indent="0">
              <a:buNone/>
            </a:pPr>
            <a:r>
              <a:rPr lang="hy-AM" dirty="0"/>
              <a:t>֍</a:t>
            </a:r>
            <a:r>
              <a:rPr lang="en-US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cs-CZ" dirty="0"/>
              <a:t>stejný </a:t>
            </a:r>
            <a:r>
              <a:rPr lang="hy-AM" dirty="0"/>
              <a:t>֍</a:t>
            </a:r>
            <a:endParaRPr lang="cs-CZ" dirty="0"/>
          </a:p>
          <a:p>
            <a:pPr lvl="1"/>
            <a:r>
              <a:rPr lang="en-US" dirty="0"/>
              <a:t>Spark:</a:t>
            </a:r>
            <a:r>
              <a:rPr lang="cs-CZ" dirty="0"/>
              <a:t> spark1...</a:t>
            </a:r>
            <a:endParaRPr lang="en-US" dirty="0"/>
          </a:p>
          <a:p>
            <a:pPr lvl="1"/>
            <a:r>
              <a:rPr lang="en-US" dirty="0"/>
              <a:t>Ark</a:t>
            </a:r>
            <a:r>
              <a:rPr lang="cs-CZ" dirty="0"/>
              <a:t>ade</a:t>
            </a:r>
            <a:r>
              <a:rPr lang="en-US" dirty="0"/>
              <a:t>: ark1</a:t>
            </a:r>
            <a:r>
              <a:rPr lang="cs-CZ" dirty="0"/>
              <a:t>q...</a:t>
            </a:r>
          </a:p>
          <a:p>
            <a:pPr lvl="1"/>
            <a:r>
              <a:rPr lang="cs-CZ" dirty="0"/>
              <a:t>Bark: ark1p...</a:t>
            </a:r>
          </a:p>
          <a:p>
            <a:pPr marL="0" indent="0">
              <a:buNone/>
            </a:pPr>
            <a:r>
              <a:rPr lang="hy-AM" dirty="0"/>
              <a:t>֍</a:t>
            </a:r>
            <a:r>
              <a:rPr lang="cs-CZ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jiný </a:t>
            </a:r>
            <a:r>
              <a:rPr lang="hy-AM" dirty="0"/>
              <a:t>֍</a:t>
            </a:r>
            <a:endParaRPr lang="cs-CZ" dirty="0"/>
          </a:p>
          <a:p>
            <a:pPr lvl="1"/>
            <a:r>
              <a:rPr lang="cs-CZ" dirty="0"/>
              <a:t>platba přes LN</a:t>
            </a:r>
          </a:p>
          <a:p>
            <a:pPr marL="0" indent="0">
              <a:buNone/>
            </a:pPr>
            <a:r>
              <a:rPr lang="hy-AM" dirty="0"/>
              <a:t>֍</a:t>
            </a:r>
            <a:r>
              <a:rPr lang="cs-CZ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LN</a:t>
            </a:r>
          </a:p>
          <a:p>
            <a:pPr lvl="1"/>
            <a:r>
              <a:rPr lang="cs-CZ" dirty="0"/>
              <a:t>swap atomicky zajišťue SSP/ASP</a:t>
            </a:r>
          </a:p>
          <a:p>
            <a:pPr marL="0" indent="0">
              <a:buNone/>
            </a:pPr>
            <a:r>
              <a:rPr lang="hy-AM" dirty="0"/>
              <a:t>֍</a:t>
            </a:r>
            <a:r>
              <a:rPr lang="cs-CZ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on-chain</a:t>
            </a:r>
          </a:p>
          <a:p>
            <a:pPr lvl="1"/>
            <a:r>
              <a:rPr lang="cs-CZ" dirty="0"/>
              <a:t>kooperativní podpis s SO/ASP</a:t>
            </a:r>
          </a:p>
          <a:p>
            <a:pPr marL="0" indent="0">
              <a:buNone/>
            </a:pPr>
            <a:r>
              <a:rPr lang="cs-CZ" dirty="0"/>
              <a:t>unilateral exit</a:t>
            </a:r>
          </a:p>
          <a:p>
            <a:pPr lvl="1"/>
            <a:r>
              <a:rPr lang="cs-CZ" dirty="0"/>
              <a:t>publikace virtuálních transakcí od kořene k listům</a:t>
            </a:r>
          </a:p>
          <a:p>
            <a:pPr lvl="1"/>
            <a:r>
              <a:rPr lang="en-US" b="1" dirty="0">
                <a:highlight>
                  <a:srgbClr val="FF0000"/>
                </a:highlight>
              </a:rPr>
              <a:t>!!!</a:t>
            </a:r>
            <a:r>
              <a:rPr lang="cs-CZ" dirty="0"/>
              <a:t> protokol vs. implementace / peněženky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endParaRPr lang="cs-CZ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0AFE37-3026-FB8D-03D0-DF18CC7D0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Platby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251B1B-2950-6F39-C09E-198DF5FE15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8" t="4621" r="4190" b="3530"/>
          <a:stretch>
            <a:fillRect/>
          </a:stretch>
        </p:blipFill>
        <p:spPr>
          <a:xfrm>
            <a:off x="3982969" y="632424"/>
            <a:ext cx="8085425" cy="5420567"/>
          </a:xfrm>
          <a:prstGeom prst="rect">
            <a:avLst/>
          </a:prstGeom>
        </p:spPr>
      </p:pic>
      <p:sp>
        <p:nvSpPr>
          <p:cNvPr id="5" name="Rounded Rectangular Callout 5">
            <a:extLst>
              <a:ext uri="{FF2B5EF4-FFF2-40B4-BE49-F238E27FC236}">
                <a16:creationId xmlns:a16="http://schemas.microsoft.com/office/drawing/2014/main" id="{31D24347-9EA0-0034-D799-9D45062CE8A2}"/>
              </a:ext>
            </a:extLst>
          </p:cNvPr>
          <p:cNvSpPr/>
          <p:nvPr/>
        </p:nvSpPr>
        <p:spPr>
          <a:xfrm>
            <a:off x="2607912" y="2569512"/>
            <a:ext cx="1089945" cy="622263"/>
          </a:xfrm>
          <a:prstGeom prst="wedgeRoundRectCallout">
            <a:avLst>
              <a:gd name="adj1" fmla="val -102638"/>
              <a:gd name="adj2" fmla="val -5944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456A1C"/>
                </a:solidFill>
              </a:rPr>
              <a:t>stejn</a:t>
            </a:r>
            <a:r>
              <a:rPr lang="cs-CZ" sz="1600" dirty="0">
                <a:solidFill>
                  <a:srgbClr val="456A1C"/>
                </a:solidFill>
              </a:rPr>
              <a:t>á instance</a:t>
            </a:r>
            <a:endParaRPr lang="en-US" sz="1400" dirty="0">
              <a:solidFill>
                <a:srgbClr val="456A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1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4DA82E-2DE0-684E-AB77-1F9A8E596B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protokol je připravený</a:t>
            </a:r>
          </a:p>
          <a:p>
            <a:pPr lvl="1"/>
            <a:r>
              <a:rPr lang="cs-CZ" sz="2000" dirty="0"/>
              <a:t>ale protokol není produkt</a:t>
            </a:r>
          </a:p>
          <a:p>
            <a:pPr marL="0" indent="0">
              <a:buNone/>
            </a:pPr>
            <a:r>
              <a:rPr lang="cs-CZ" sz="2400" b="1" dirty="0">
                <a:highlight>
                  <a:srgbClr val="FF0000"/>
                </a:highlight>
                <a:sym typeface="Wingdings" panose="05000000000000000000" pitchFamily="2" charset="2"/>
              </a:rPr>
              <a:t>  </a:t>
            </a:r>
            <a:r>
              <a:rPr lang="cs-CZ" sz="2400" dirty="0"/>
              <a:t> téměř žádná peněženka zatím plně uživatelský uni-exit neumožňuje</a:t>
            </a:r>
          </a:p>
          <a:p>
            <a:pPr lvl="1"/>
            <a:r>
              <a:rPr lang="cs-CZ" sz="2000" dirty="0"/>
              <a:t>lze pomocí CLI / SDK API, napsat si vlastní script</a:t>
            </a:r>
          </a:p>
          <a:p>
            <a:pPr lvl="1"/>
            <a:r>
              <a:rPr lang="cs-CZ" sz="2000" dirty="0"/>
              <a:t>některé peněženy mají implementovanou infrastrukturu, UX zatím ne</a:t>
            </a:r>
          </a:p>
          <a:p>
            <a:pPr lvl="1"/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000" dirty="0"/>
              <a:t> aktuální vývoj</a:t>
            </a:r>
          </a:p>
          <a:p>
            <a:pPr lvl="4"/>
            <a:endParaRPr lang="cs-CZ" sz="1600" dirty="0"/>
          </a:p>
          <a:p>
            <a:pPr marL="0" indent="0">
              <a:buNone/>
            </a:pPr>
            <a:r>
              <a:rPr lang="cs-CZ" sz="2400" dirty="0"/>
              <a:t>záloha / snapshot</a:t>
            </a:r>
          </a:p>
          <a:p>
            <a:pPr lvl="1"/>
            <a:r>
              <a:rPr lang="cs-CZ" dirty="0">
                <a:highlight>
                  <a:srgbClr val="EE9012"/>
                </a:highlight>
              </a:rPr>
              <a:t> ! </a:t>
            </a:r>
            <a:r>
              <a:rPr lang="cs-CZ" dirty="0"/>
              <a:t> seed nestačí, záloha nutná pro skutečně unilateral exit</a:t>
            </a:r>
          </a:p>
          <a:p>
            <a:pPr lvl="1"/>
            <a:r>
              <a:rPr lang="cs-CZ" dirty="0"/>
              <a:t>bez zálohy pouze ve spolupráci s </a:t>
            </a:r>
            <a:r>
              <a:rPr lang="hy-AM" dirty="0"/>
              <a:t>֍</a:t>
            </a:r>
            <a:endParaRPr lang="cs-CZ" dirty="0"/>
          </a:p>
          <a:p>
            <a:pPr lvl="2"/>
            <a:r>
              <a:rPr lang="cs-CZ" dirty="0"/>
              <a:t>... unilateral ??? </a:t>
            </a:r>
          </a:p>
          <a:p>
            <a:pPr lvl="1"/>
            <a:r>
              <a:rPr lang="cs-CZ" dirty="0"/>
              <a:t>Spark: recovery bundle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(Blink)</a:t>
            </a:r>
          </a:p>
          <a:p>
            <a:pPr lvl="1"/>
            <a:r>
              <a:rPr lang="cs-CZ" sz="2000" dirty="0"/>
              <a:t>Ark: záloha lokální db VTXO</a:t>
            </a:r>
            <a:endParaRPr lang="en-US" sz="2000" dirty="0"/>
          </a:p>
          <a:p>
            <a:pPr lvl="2"/>
            <a:r>
              <a:rPr lang="cs-CZ" sz="1800" dirty="0"/>
              <a:t>transparentně dělá peněženka </a:t>
            </a: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(Noah)</a:t>
            </a:r>
          </a:p>
          <a:p>
            <a:pPr lvl="1"/>
            <a:endParaRPr lang="cs-CZ" sz="1600" dirty="0"/>
          </a:p>
          <a:p>
            <a:pPr marL="0" indent="0">
              <a:buNone/>
            </a:pPr>
            <a:r>
              <a:rPr lang="cs-CZ" sz="2400" dirty="0"/>
              <a:t>cena: počet transakcí dle hloubky stromu</a:t>
            </a:r>
          </a:p>
          <a:p>
            <a:pPr lvl="1"/>
            <a:r>
              <a:rPr lang="cs-CZ" sz="2000" dirty="0"/>
              <a:t>neekonomické pro malé zůstatky (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∼</a:t>
            </a:r>
            <a:r>
              <a:rPr lang="cs-CZ" sz="2000" dirty="0"/>
              <a:t> 16k sat </a:t>
            </a:r>
            <a:r>
              <a:rPr lang="cs-CZ" sz="2000" dirty="0">
                <a:highlight>
                  <a:srgbClr val="EE9012"/>
                </a:highlight>
              </a:rPr>
              <a:t> ! </a:t>
            </a:r>
            <a:r>
              <a:rPr lang="cs-CZ" sz="2000" dirty="0"/>
              <a:t>)</a:t>
            </a:r>
          </a:p>
          <a:p>
            <a:pPr lvl="1"/>
            <a:endParaRPr lang="cs-CZ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D89A4F-9B7D-B897-B48E-D4F89ED1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Unilateral exit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F20EC-014A-8D84-F3AA-0FE4A47AD585}"/>
              </a:ext>
            </a:extLst>
          </p:cNvPr>
          <p:cNvSpPr txBox="1"/>
          <p:nvPr/>
        </p:nvSpPr>
        <p:spPr>
          <a:xfrm>
            <a:off x="6699869" y="4622944"/>
            <a:ext cx="4927293" cy="1754326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cs-CZ" b="1" dirty="0"/>
              <a:t>Blink case study</a:t>
            </a:r>
          </a:p>
          <a:p>
            <a:r>
              <a:rPr lang="cs-CZ" dirty="0"/>
              <a:t>100 000 sat ve 22 listech</a:t>
            </a:r>
          </a:p>
          <a:p>
            <a:r>
              <a:rPr lang="cs-CZ" dirty="0"/>
              <a:t>plný exit by vyžadoval 253 txs</a:t>
            </a:r>
          </a:p>
          <a:p>
            <a:r>
              <a:rPr lang="cs-CZ" dirty="0"/>
              <a:t>ekonomicky se vyplatilo jen 4 listy </a:t>
            </a:r>
            <a:r>
              <a:rPr lang="en-US" dirty="0"/>
              <a:t>/</a:t>
            </a:r>
            <a:r>
              <a:rPr lang="cs-CZ" dirty="0"/>
              <a:t> 90 % hodnoty</a:t>
            </a:r>
          </a:p>
          <a:p>
            <a:r>
              <a:rPr lang="cs-CZ" dirty="0"/>
              <a:t>89 668 sat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L1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1 sat/vB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/>
              <a:t>10 dní timeloc</a:t>
            </a:r>
            <a:r>
              <a:rPr lang="en-US" dirty="0" err="1"/>
              <a:t>ky</a:t>
            </a:r>
            <a:endParaRPr lang="cs-C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CF146-5CFB-8EE9-3512-DF0EC4315741}"/>
              </a:ext>
            </a:extLst>
          </p:cNvPr>
          <p:cNvSpPr txBox="1"/>
          <p:nvPr/>
        </p:nvSpPr>
        <p:spPr>
          <a:xfrm>
            <a:off x="9275726" y="1911890"/>
            <a:ext cx="2351435" cy="646331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cs-CZ" b="1" dirty="0"/>
              <a:t>Breeze SDK</a:t>
            </a:r>
          </a:p>
          <a:p>
            <a:r>
              <a:rPr lang="cs-CZ" dirty="0"/>
              <a:t>v 0.22, 13.8.2026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86C18A-BD47-54D7-0452-9A201C9E11E1}"/>
              </a:ext>
            </a:extLst>
          </p:cNvPr>
          <p:cNvSpPr txBox="1"/>
          <p:nvPr/>
        </p:nvSpPr>
        <p:spPr>
          <a:xfrm>
            <a:off x="9275727" y="2558221"/>
            <a:ext cx="2351435" cy="36933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cs-CZ" dirty="0"/>
              <a:t>Blink, Blitz, Cake W, 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D70431-2B2B-7B68-8177-0D7DD460DD87}"/>
              </a:ext>
            </a:extLst>
          </p:cNvPr>
          <p:cNvSpPr txBox="1"/>
          <p:nvPr/>
        </p:nvSpPr>
        <p:spPr>
          <a:xfrm>
            <a:off x="6699869" y="2558221"/>
            <a:ext cx="2351435" cy="36933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cs-CZ" b="1" dirty="0">
                <a:highlight>
                  <a:srgbClr val="00FF00"/>
                </a:highlight>
                <a:sym typeface="Wingdings" panose="05000000000000000000" pitchFamily="2" charset="2"/>
              </a:rPr>
              <a:t> </a:t>
            </a:r>
            <a:r>
              <a:rPr lang="cs-CZ" dirty="0">
                <a:highlight>
                  <a:srgbClr val="00FF00"/>
                </a:highlight>
              </a:rPr>
              <a:t> </a:t>
            </a:r>
            <a:r>
              <a:rPr lang="cs-CZ" dirty="0"/>
              <a:t> Noah Wallet</a:t>
            </a:r>
          </a:p>
        </p:txBody>
      </p:sp>
    </p:spTree>
    <p:extLst>
      <p:ext uri="{BB962C8B-B14F-4D97-AF65-F5344CB8AC3E}">
        <p14:creationId xmlns:p14="http://schemas.microsoft.com/office/powerpoint/2010/main" val="248999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5B3ED8-9C35-D4CB-2B25-3443D46776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606" y="577294"/>
            <a:ext cx="11944788" cy="6202750"/>
          </a:xfrm>
        </p:spPr>
        <p:txBody>
          <a:bodyPr/>
          <a:lstStyle/>
          <a:p>
            <a:pPr marL="0" indent="0">
              <a:buNone/>
            </a:pPr>
            <a:r>
              <a:rPr lang="cs-CZ" sz="2400" dirty="0"/>
              <a:t>alespoň jeden z SO </a:t>
            </a:r>
            <a:r>
              <a:rPr lang="cs-CZ" sz="2400" b="1" dirty="0"/>
              <a:t>musí</a:t>
            </a:r>
            <a:r>
              <a:rPr lang="cs-CZ" sz="2400" dirty="0"/>
              <a:t> být korektní</a:t>
            </a:r>
          </a:p>
          <a:p>
            <a:pPr lvl="1"/>
            <a:r>
              <a:rPr lang="cs-CZ" sz="2000" dirty="0"/>
              <a:t>smazání staršího klíče</a:t>
            </a:r>
          </a:p>
          <a:p>
            <a:pPr lvl="1"/>
            <a:r>
              <a:rPr lang="cs-CZ" sz="2000" b="1" dirty="0">
                <a:highlight>
                  <a:srgbClr val="FF0000"/>
                </a:highlight>
                <a:sym typeface="Wingdings" panose="05000000000000000000" pitchFamily="2" charset="2"/>
              </a:rPr>
              <a:t>  </a:t>
            </a:r>
            <a:r>
              <a:rPr lang="cs-CZ" sz="2000" dirty="0"/>
              <a:t> neověřitelné</a:t>
            </a:r>
            <a:r>
              <a:rPr lang="en-US" sz="2000" dirty="0"/>
              <a:t>!</a:t>
            </a:r>
            <a:endParaRPr lang="cs-CZ" sz="20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částečně open-source</a:t>
            </a:r>
          </a:p>
          <a:p>
            <a:pPr lvl="1"/>
            <a:r>
              <a:rPr lang="cs-CZ" sz="2000" b="1" dirty="0">
                <a:highlight>
                  <a:srgbClr val="FF0000"/>
                </a:highlight>
                <a:sym typeface="Wingdings" panose="05000000000000000000" pitchFamily="2" charset="2"/>
              </a:rPr>
              <a:t>  </a:t>
            </a:r>
            <a:r>
              <a:rPr lang="cs-CZ" sz="2000" dirty="0"/>
              <a:t> jeden SO je rovnější</a:t>
            </a:r>
          </a:p>
          <a:p>
            <a:pPr lvl="2"/>
            <a:endParaRPr lang="cs-CZ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70B88C-076E-1AD7-8914-9B584C98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Trust model - Spark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5966BB2-F968-F8D1-2161-36928A276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" t="2348" r="2803" b="19952"/>
          <a:stretch>
            <a:fillRect/>
          </a:stretch>
        </p:blipFill>
        <p:spPr>
          <a:xfrm>
            <a:off x="3469532" y="1250732"/>
            <a:ext cx="8592377" cy="5409472"/>
          </a:xfrm>
          <a:prstGeom prst="rect">
            <a:avLst/>
          </a:prstGeom>
        </p:spPr>
      </p:pic>
      <p:sp>
        <p:nvSpPr>
          <p:cNvPr id="7" name="Rounded Rectangular Callout 5">
            <a:extLst>
              <a:ext uri="{FF2B5EF4-FFF2-40B4-BE49-F238E27FC236}">
                <a16:creationId xmlns:a16="http://schemas.microsoft.com/office/drawing/2014/main" id="{472BFBD1-C14E-CFDD-EAE7-8DE484941CF6}"/>
              </a:ext>
            </a:extLst>
          </p:cNvPr>
          <p:cNvSpPr/>
          <p:nvPr/>
        </p:nvSpPr>
        <p:spPr>
          <a:xfrm>
            <a:off x="493656" y="4464948"/>
            <a:ext cx="2508948" cy="1203035"/>
          </a:xfrm>
          <a:prstGeom prst="wedgeRoundRectCallout">
            <a:avLst>
              <a:gd name="adj1" fmla="val -50184"/>
              <a:gd name="adj2" fmla="val 3394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Jeden </a:t>
            </a:r>
            <a:r>
              <a:rPr lang="en-US" sz="1600" strike="sngStrike" dirty="0" err="1">
                <a:solidFill>
                  <a:schemeClr val="tx1"/>
                </a:solidFill>
              </a:rPr>
              <a:t>prsten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cs-CZ" sz="1600" dirty="0">
                <a:solidFill>
                  <a:schemeClr val="tx1"/>
                </a:solidFill>
              </a:rPr>
              <a:t>operator vládne </a:t>
            </a:r>
            <a:r>
              <a:rPr lang="en-US" sz="1600" dirty="0">
                <a:solidFill>
                  <a:schemeClr val="tx1"/>
                </a:solidFill>
              </a:rPr>
              <a:t>v</a:t>
            </a:r>
            <a:r>
              <a:rPr lang="cs-CZ" sz="1600" dirty="0">
                <a:solidFill>
                  <a:schemeClr val="tx1"/>
                </a:solidFill>
              </a:rPr>
              <a:t>š</a:t>
            </a:r>
            <a:r>
              <a:rPr lang="en-US" sz="1600" dirty="0" err="1">
                <a:solidFill>
                  <a:schemeClr val="tx1"/>
                </a:solidFill>
              </a:rPr>
              <a:t>em</a:t>
            </a:r>
            <a:r>
              <a:rPr lang="cs-CZ" sz="1600" dirty="0">
                <a:solidFill>
                  <a:schemeClr val="tx1"/>
                </a:solidFill>
              </a:rPr>
              <a:t>,</a:t>
            </a:r>
            <a:br>
              <a:rPr lang="cs-CZ" sz="1600" dirty="0">
                <a:solidFill>
                  <a:schemeClr val="tx1"/>
                </a:solidFill>
              </a:rPr>
            </a:br>
            <a:r>
              <a:rPr lang="cs-CZ" sz="1600" dirty="0">
                <a:solidFill>
                  <a:schemeClr val="tx1"/>
                </a:solidFill>
              </a:rPr>
              <a:t>jeden jim všem 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cs-CZ" sz="1600" dirty="0">
                <a:solidFill>
                  <a:schemeClr val="tx1"/>
                </a:solidFill>
              </a:rPr>
              <a:t>áž</a:t>
            </a:r>
            <a:r>
              <a:rPr lang="en-US" sz="1600" dirty="0">
                <a:solidFill>
                  <a:schemeClr val="tx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50933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1AAA6B-FF84-1209-F4E6-48537BB1DD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arkoor</a:t>
            </a:r>
          </a:p>
          <a:p>
            <a:pPr lvl="1"/>
            <a:r>
              <a:rPr lang="cs-CZ" sz="2000" dirty="0"/>
              <a:t>transakce mimo round</a:t>
            </a:r>
          </a:p>
          <a:p>
            <a:pPr lvl="1"/>
            <a:r>
              <a:rPr lang="cs-CZ" sz="2000" dirty="0"/>
              <a:t>dočasně slabší trust model</a:t>
            </a:r>
          </a:p>
          <a:p>
            <a:pPr lvl="2"/>
            <a:r>
              <a:rPr lang="cs-CZ" sz="1800" dirty="0"/>
              <a:t>až do následné platby nebo refreshe</a:t>
            </a:r>
          </a:p>
          <a:p>
            <a:pPr lvl="2"/>
            <a:r>
              <a:rPr lang="cs-CZ" sz="1800" dirty="0"/>
              <a:t>důvěra, že se odesílatel </a:t>
            </a:r>
            <a:r>
              <a:rPr lang="cs-CZ" sz="1800" dirty="0">
                <a:solidFill>
                  <a:srgbClr val="C00000"/>
                </a:solidFill>
              </a:rPr>
              <a:t>loupeživě nespolčí </a:t>
            </a:r>
            <a:r>
              <a:rPr lang="cs-CZ" sz="1800" dirty="0"/>
              <a:t>s ASP</a:t>
            </a:r>
          </a:p>
          <a:p>
            <a:pPr lvl="3"/>
            <a:r>
              <a:rPr lang="cs-CZ" sz="1600" dirty="0">
                <a:solidFill>
                  <a:srgbClr val="C00000"/>
                </a:solidFill>
              </a:rPr>
              <a:t>možný double spend</a:t>
            </a:r>
            <a:r>
              <a:rPr lang="cs-CZ" sz="1600" dirty="0"/>
              <a:t>, ale </a:t>
            </a:r>
            <a:r>
              <a:rPr lang="cs-CZ" sz="1600" b="1" dirty="0"/>
              <a:t>velmi </a:t>
            </a:r>
            <a:r>
              <a:rPr lang="cs-CZ" sz="1600" dirty="0"/>
              <a:t>nepravděpodobný</a:t>
            </a:r>
          </a:p>
          <a:p>
            <a:pPr marL="539750" lvl="3" indent="0">
              <a:buNone/>
            </a:pPr>
            <a:r>
              <a:rPr lang="cs-CZ" sz="16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cs-CZ" sz="1600" dirty="0"/>
              <a:t> stačí počkat na refresh</a:t>
            </a:r>
          </a:p>
          <a:p>
            <a:pPr lvl="1"/>
            <a:r>
              <a:rPr lang="cs-CZ" sz="2000" dirty="0"/>
              <a:t>trade-off: rychlost refreshe vs. refresh cost</a:t>
            </a:r>
          </a:p>
          <a:p>
            <a:pPr lvl="1"/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 </a:t>
            </a:r>
            <a:r>
              <a:rPr lang="cs-CZ" sz="2000" dirty="0">
                <a:highlight>
                  <a:srgbClr val="EE9012"/>
                </a:highlight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  </a:t>
            </a:r>
            <a:r>
              <a:rPr lang="cs-CZ" sz="2000" dirty="0"/>
              <a:t> UX - kolo, refresh, timeout</a:t>
            </a:r>
          </a:p>
          <a:p>
            <a:pPr lvl="1"/>
            <a:endParaRPr lang="cs-CZ" sz="2000" dirty="0"/>
          </a:p>
          <a:p>
            <a:pPr marL="0" indent="0">
              <a:buNone/>
            </a:pPr>
            <a:r>
              <a:rPr lang="cs-CZ" sz="2200" dirty="0"/>
              <a:t>možné problémy obou protokolů</a:t>
            </a:r>
          </a:p>
          <a:p>
            <a:pPr lvl="1"/>
            <a:r>
              <a:rPr lang="cs-CZ" sz="2200" dirty="0"/>
              <a:t>centralizace</a:t>
            </a:r>
          </a:p>
          <a:p>
            <a:pPr lvl="2"/>
            <a:r>
              <a:rPr lang="cs-CZ" sz="1800" dirty="0"/>
              <a:t>pokud většina plateb poběží přes několik málo </a:t>
            </a:r>
            <a:r>
              <a:rPr lang="hy-AM" sz="1800" dirty="0"/>
              <a:t>֍</a:t>
            </a:r>
            <a:r>
              <a:rPr lang="cs-CZ" sz="1800" dirty="0"/>
              <a:t>, vzniknou "banky nad Bitcoinem"</a:t>
            </a:r>
          </a:p>
          <a:p>
            <a:pPr lvl="1"/>
            <a:r>
              <a:rPr lang="cs-CZ" sz="2200" dirty="0"/>
              <a:t>regulace</a:t>
            </a:r>
          </a:p>
          <a:p>
            <a:pPr lvl="2"/>
            <a:r>
              <a:rPr lang="cs-CZ" sz="1800" dirty="0"/>
              <a:t>operátoři provozují infrastrukturu</a:t>
            </a:r>
          </a:p>
          <a:p>
            <a:pPr lvl="2"/>
            <a:r>
              <a:rPr lang="cs-CZ" sz="1800" dirty="0"/>
              <a:t>možná silná regulace, tlak na filtrování transakcí, reporting, blokace, ...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511623-BDF5-63D0-0707-3376D27EE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Trust model - 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48208-23AD-004B-8453-B70615D4E5C7}"/>
              </a:ext>
            </a:extLst>
          </p:cNvPr>
          <p:cNvSpPr txBox="1"/>
          <p:nvPr/>
        </p:nvSpPr>
        <p:spPr>
          <a:xfrm>
            <a:off x="6486719" y="1884013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noAutofit/>
          </a:bodyPr>
          <a:lstStyle/>
          <a:p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400" dirty="0"/>
              <a:t>🔒</a:t>
            </a:r>
            <a:r>
              <a:rPr lang="cs-CZ" sz="1100" dirty="0"/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D252D9-FF49-F8BD-A460-BDFF941C5F6C}"/>
              </a:ext>
            </a:extLst>
          </p:cNvPr>
          <p:cNvCxnSpPr>
            <a:cxnSpLocks/>
          </p:cNvCxnSpPr>
          <p:nvPr/>
        </p:nvCxnSpPr>
        <p:spPr>
          <a:xfrm>
            <a:off x="6486719" y="2138822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1B7FB4C-AC3B-B61D-4B52-9F0949D1CDB1}"/>
              </a:ext>
            </a:extLst>
          </p:cNvPr>
          <p:cNvSpPr txBox="1"/>
          <p:nvPr/>
        </p:nvSpPr>
        <p:spPr>
          <a:xfrm>
            <a:off x="8294763" y="2297883"/>
            <a:ext cx="934040" cy="507831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400" dirty="0"/>
              <a:t>🔒</a:t>
            </a:r>
            <a:r>
              <a:rPr lang="cs-CZ" sz="1100" dirty="0"/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D00C70-2EF4-25B0-ABA4-73DD8879C500}"/>
              </a:ext>
            </a:extLst>
          </p:cNvPr>
          <p:cNvCxnSpPr>
            <a:cxnSpLocks/>
          </p:cNvCxnSpPr>
          <p:nvPr/>
        </p:nvCxnSpPr>
        <p:spPr>
          <a:xfrm>
            <a:off x="8295668" y="2552807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ECA1C59-FC77-7267-B6D7-84B1234D1988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420759" y="2130235"/>
            <a:ext cx="878066" cy="419033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7F9B2B4-8BFC-2CA2-6894-8E1820BAEEC6}"/>
              </a:ext>
            </a:extLst>
          </p:cNvPr>
          <p:cNvSpPr txBox="1"/>
          <p:nvPr/>
        </p:nvSpPr>
        <p:spPr>
          <a:xfrm>
            <a:off x="8294763" y="1411021"/>
            <a:ext cx="934040" cy="507831"/>
          </a:xfrm>
          <a:prstGeom prst="rect">
            <a:avLst/>
          </a:prstGeom>
          <a:solidFill>
            <a:srgbClr val="FFDDDD"/>
          </a:solidFill>
          <a:ln w="254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400" dirty="0"/>
              <a:t>🔒</a:t>
            </a:r>
            <a:r>
              <a:rPr lang="cs-CZ" sz="1100" dirty="0"/>
              <a:t>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40853A-4CDD-F5C2-B10A-3B7381348F3F}"/>
              </a:ext>
            </a:extLst>
          </p:cNvPr>
          <p:cNvCxnSpPr>
            <a:cxnSpLocks/>
          </p:cNvCxnSpPr>
          <p:nvPr/>
        </p:nvCxnSpPr>
        <p:spPr>
          <a:xfrm>
            <a:off x="8295668" y="1665945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3CACAF1-F00D-FD84-4B22-AF9405A003FE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 flipV="1">
            <a:off x="7420759" y="1664937"/>
            <a:ext cx="874004" cy="465298"/>
          </a:xfrm>
          <a:prstGeom prst="straightConnector1">
            <a:avLst/>
          </a:prstGeom>
          <a:ln w="22225">
            <a:solidFill>
              <a:srgbClr val="C0000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BC1B2FAD-D8E8-7C8C-DE1D-F8AFE83926DB}"/>
              </a:ext>
            </a:extLst>
          </p:cNvPr>
          <p:cNvSpPr/>
          <p:nvPr/>
        </p:nvSpPr>
        <p:spPr>
          <a:xfrm>
            <a:off x="9690856" y="1322565"/>
            <a:ext cx="1975225" cy="750073"/>
          </a:xfrm>
          <a:prstGeom prst="wedgeRoundRectCallout">
            <a:avLst>
              <a:gd name="adj1" fmla="val -82060"/>
              <a:gd name="adj2" fmla="val -1868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>
                <a:solidFill>
                  <a:srgbClr val="C00000"/>
                </a:solidFill>
              </a:rPr>
              <a:t>double-spend</a:t>
            </a:r>
          </a:p>
          <a:p>
            <a:pPr algn="ctr"/>
            <a:r>
              <a:rPr lang="cs-CZ" sz="1600" dirty="0">
                <a:solidFill>
                  <a:srgbClr val="C00000"/>
                </a:solidFill>
              </a:rPr>
              <a:t>spolupráce A a ASP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8A39C9-7998-4239-F2F7-59055CF1960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sz="2400" dirty="0"/>
              <a:t>֍</a:t>
            </a:r>
            <a:r>
              <a:rPr lang="cs-CZ" sz="2400" dirty="0"/>
              <a:t> vidí všechny transakce</a:t>
            </a:r>
          </a:p>
          <a:p>
            <a:pPr lvl="1"/>
            <a:r>
              <a:rPr lang="cs-CZ" sz="2000" dirty="0"/>
              <a:t>soukromí na úrovni VPN - není zveřejněno externím subjektům</a:t>
            </a:r>
          </a:p>
          <a:p>
            <a:pPr lvl="1"/>
            <a:r>
              <a:rPr lang="cs-CZ" sz="2000" dirty="0"/>
              <a:t>problémy Sparku se soukromím - opraveno jaro 2026</a:t>
            </a:r>
          </a:p>
          <a:p>
            <a:pPr marL="0" indent="0">
              <a:buNone/>
            </a:pPr>
            <a:r>
              <a:rPr lang="cs-CZ" sz="2400" dirty="0"/>
              <a:t>Spark</a:t>
            </a:r>
          </a:p>
          <a:p>
            <a:pPr lvl="1"/>
            <a:r>
              <a:rPr lang="cs-CZ" sz="2000" b="1" dirty="0">
                <a:highlight>
                  <a:srgbClr val="FF0000"/>
                </a:highlight>
                <a:sym typeface="Wingdings" panose="05000000000000000000" pitchFamily="2" charset="2"/>
              </a:rPr>
              <a:t>  </a:t>
            </a:r>
            <a:r>
              <a:rPr lang="cs-CZ" sz="2000" dirty="0"/>
              <a:t> SSP vytváří profil uživatelů</a:t>
            </a:r>
          </a:p>
          <a:p>
            <a:pPr lvl="1"/>
            <a:r>
              <a:rPr lang="cs-CZ" sz="2000" dirty="0"/>
              <a:t>každá platba a pubkey každého LN uzlu</a:t>
            </a:r>
          </a:p>
          <a:p>
            <a:pPr lvl="1"/>
            <a:r>
              <a:rPr lang="cs-CZ" sz="2000" dirty="0"/>
              <a:t>Chain</a:t>
            </a:r>
            <a:r>
              <a:rPr lang="en-US" sz="2000" dirty="0"/>
              <a:t>a</a:t>
            </a:r>
            <a:r>
              <a:rPr lang="cs-CZ" sz="2000" dirty="0"/>
              <a:t>lysis integration, "Risk Screening" transakcí</a:t>
            </a:r>
          </a:p>
          <a:p>
            <a:pPr lvl="1"/>
            <a:r>
              <a:rPr lang="cs-CZ" sz="2000" b="1" i="1" dirty="0">
                <a:highlight>
                  <a:srgbClr val="FF0000"/>
                </a:highlight>
              </a:rPr>
              <a:t>... for your protection</a:t>
            </a:r>
            <a:endParaRPr lang="cs-CZ" sz="2000" b="1" dirty="0">
              <a:highlight>
                <a:srgbClr val="FF0000"/>
              </a:highlight>
            </a:endParaRPr>
          </a:p>
          <a:p>
            <a:pPr lvl="1"/>
            <a:endParaRPr lang="cs-CZ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F6A2D2-B6E9-A5C6-B633-31521738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Privacy</a:t>
            </a:r>
          </a:p>
        </p:txBody>
      </p:sp>
      <p:pic>
        <p:nvPicPr>
          <p:cNvPr id="5" name="Picture 4" descr="Obrázek">
            <a:extLst>
              <a:ext uri="{FF2B5EF4-FFF2-40B4-BE49-F238E27FC236}">
                <a16:creationId xmlns:a16="http://schemas.microsoft.com/office/drawing/2014/main" id="{677EECD0-6DF3-946A-EA79-F630FCE681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3" t="5137" r="2530" b="16723"/>
          <a:stretch>
            <a:fillRect/>
          </a:stretch>
        </p:blipFill>
        <p:spPr>
          <a:xfrm>
            <a:off x="3119891" y="3365770"/>
            <a:ext cx="8948503" cy="332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EA968-CA05-E8E4-8E4B-7044B9D7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93E47E-4A4F-AAB2-4830-353E8997B7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606" y="577294"/>
            <a:ext cx="5876438" cy="6202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Spark</a:t>
            </a:r>
          </a:p>
          <a:p>
            <a:pPr lvl="1"/>
            <a:r>
              <a:rPr lang="cs-CZ" sz="2000" b="1" dirty="0">
                <a:highlight>
                  <a:srgbClr val="00FF00"/>
                </a:highlight>
                <a:sym typeface="Wingdings" panose="05000000000000000000" pitchFamily="2" charset="2"/>
              </a:rPr>
              <a:t>  </a:t>
            </a:r>
            <a:r>
              <a:rPr lang="cs-CZ" sz="2000" dirty="0"/>
              <a:t> maximální transparentnost</a:t>
            </a:r>
          </a:p>
          <a:p>
            <a:pPr lvl="1"/>
            <a:r>
              <a:rPr lang="cs-CZ" sz="2000" dirty="0"/>
              <a:t>walletky často ani název Spark neuvádí</a:t>
            </a:r>
          </a:p>
          <a:p>
            <a:pPr lvl="1"/>
            <a:r>
              <a:rPr lang="cs-CZ" sz="2000" dirty="0"/>
              <a:t>náklady na likviditu a provoz součástí flat fee</a:t>
            </a:r>
          </a:p>
          <a:p>
            <a:pPr lvl="1"/>
            <a:endParaRPr lang="cs-CZ" sz="2000" dirty="0"/>
          </a:p>
          <a:p>
            <a:pPr marL="0" indent="0">
              <a:buNone/>
            </a:pPr>
            <a:r>
              <a:rPr lang="cs-CZ" sz="2400" dirty="0"/>
              <a:t>Ark</a:t>
            </a:r>
          </a:p>
          <a:p>
            <a:pPr lvl="1"/>
            <a:r>
              <a:rPr lang="cs-CZ" sz="2000" b="1" dirty="0">
                <a:highlight>
                  <a:srgbClr val="FF0000"/>
                </a:highlight>
                <a:sym typeface="Wingdings" panose="05000000000000000000" pitchFamily="2" charset="2"/>
              </a:rPr>
              <a:t>  </a:t>
            </a:r>
            <a:r>
              <a:rPr lang="cs-CZ" sz="2000" dirty="0"/>
              <a:t> expirace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(28 d)</a:t>
            </a:r>
            <a:r>
              <a:rPr lang="cs-CZ" sz="2000" dirty="0"/>
              <a:t>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2000" dirty="0"/>
              <a:t> nutnost refreshe</a:t>
            </a:r>
          </a:p>
          <a:p>
            <a:pPr lvl="2"/>
            <a:r>
              <a:rPr lang="cs-CZ" sz="1800" dirty="0"/>
              <a:t>walletka musí být aspoň jednou za měsíc online</a:t>
            </a:r>
          </a:p>
          <a:p>
            <a:pPr lvl="2"/>
            <a:r>
              <a:rPr lang="cs-CZ" sz="1800" dirty="0"/>
              <a:t>nerefreshnuté VTXO se sweepnou k ASP</a:t>
            </a:r>
          </a:p>
          <a:p>
            <a:pPr lvl="2"/>
            <a:r>
              <a:rPr lang="cs-CZ" sz="1800" dirty="0"/>
              <a:t>trust downgrade </a:t>
            </a:r>
            <a:r>
              <a:rPr lang="cs-CZ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sz="1800" dirty="0"/>
              <a:t> fully custodial mode</a:t>
            </a:r>
          </a:p>
          <a:p>
            <a:pPr lvl="1"/>
            <a:r>
              <a:rPr lang="cs-CZ" sz="2000" dirty="0"/>
              <a:t>náklady na likviditu</a:t>
            </a:r>
          </a:p>
          <a:p>
            <a:pPr lvl="2"/>
            <a:r>
              <a:rPr lang="cs-CZ" sz="1800" dirty="0"/>
              <a:t>externí platby / refresh delší dobu před expirací</a:t>
            </a:r>
          </a:p>
          <a:p>
            <a:pPr lvl="2"/>
            <a:r>
              <a:rPr lang="cs-CZ" sz="1800" dirty="0"/>
              <a:t>pro ASP nutnost zvýšené likvidity</a:t>
            </a:r>
          </a:p>
          <a:p>
            <a:pPr lvl="3"/>
            <a:r>
              <a:rPr lang="cs-CZ" sz="1600" dirty="0"/>
              <a:t>nutnost chápat pojmy round, VTXO, doba do expirace</a:t>
            </a:r>
          </a:p>
          <a:p>
            <a:pPr lvl="3"/>
            <a:r>
              <a:rPr lang="en-US" sz="1600" b="1" dirty="0">
                <a:highlight>
                  <a:srgbClr val="FFD966"/>
                </a:highlight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 </a:t>
            </a:r>
            <a:r>
              <a:rPr lang="cs-CZ" sz="1600" b="1" dirty="0">
                <a:highlight>
                  <a:srgbClr val="FFD966"/>
                </a:highlight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 </a:t>
            </a:r>
            <a:r>
              <a:rPr lang="cs-CZ" sz="1600" dirty="0"/>
              <a:t> složitější </a:t>
            </a:r>
            <a:r>
              <a:rPr lang="en-US" sz="1600" dirty="0" err="1"/>
              <a:t>struktura</a:t>
            </a:r>
            <a:r>
              <a:rPr lang="en-US" sz="1600" dirty="0"/>
              <a:t> </a:t>
            </a:r>
            <a:r>
              <a:rPr lang="en-US" sz="1600" dirty="0" err="1"/>
              <a:t>poplatk</a:t>
            </a:r>
            <a:r>
              <a:rPr lang="cs-CZ" sz="1600" dirty="0"/>
              <a:t>ů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AA96E6-9193-8756-AD39-269E34D87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User experience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9CB769C-7781-9E7B-E238-FF5FA3C855DF}"/>
              </a:ext>
            </a:extLst>
          </p:cNvPr>
          <p:cNvSpPr txBox="1">
            <a:spLocks/>
          </p:cNvSpPr>
          <p:nvPr/>
        </p:nvSpPr>
        <p:spPr>
          <a:xfrm>
            <a:off x="6191956" y="577294"/>
            <a:ext cx="5876438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C8D01CB-3182-499C-1E12-CDFE9F51E1D5}"/>
              </a:ext>
            </a:extLst>
          </p:cNvPr>
          <p:cNvSpPr txBox="1">
            <a:spLocks/>
          </p:cNvSpPr>
          <p:nvPr/>
        </p:nvSpPr>
        <p:spPr>
          <a:xfrm>
            <a:off x="6191956" y="577294"/>
            <a:ext cx="5876438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/>
              <a:t>poplatky</a:t>
            </a:r>
          </a:p>
          <a:p>
            <a:pPr lvl="1"/>
            <a:r>
              <a:rPr lang="cs-CZ" dirty="0"/>
              <a:t>v rámci </a:t>
            </a:r>
            <a:r>
              <a:rPr lang="hy-AM" dirty="0"/>
              <a:t>֍</a:t>
            </a:r>
            <a:r>
              <a:rPr lang="en-US" dirty="0"/>
              <a:t> </a:t>
            </a:r>
            <a:r>
              <a:rPr lang="cs-CZ" dirty="0"/>
              <a:t>zdarma</a:t>
            </a:r>
          </a:p>
          <a:p>
            <a:pPr lvl="1"/>
            <a:endParaRPr lang="en-US" dirty="0"/>
          </a:p>
          <a:p>
            <a:pPr lvl="1"/>
            <a:r>
              <a:rPr lang="cs-CZ" dirty="0"/>
              <a:t>Spark</a:t>
            </a:r>
          </a:p>
          <a:p>
            <a:pPr lvl="2"/>
            <a:r>
              <a:rPr lang="en-US" dirty="0"/>
              <a:t>outgoing: </a:t>
            </a:r>
            <a:r>
              <a:rPr lang="cs-CZ" dirty="0"/>
              <a:t>0.25</a:t>
            </a:r>
            <a:r>
              <a:rPr lang="en-US" dirty="0"/>
              <a:t>% + routing fee</a:t>
            </a:r>
          </a:p>
          <a:p>
            <a:pPr lvl="2"/>
            <a:r>
              <a:rPr lang="cs-CZ" b="1" dirty="0">
                <a:highlight>
                  <a:srgbClr val="FFD966"/>
                </a:highlight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  </a:t>
            </a:r>
            <a:r>
              <a:rPr lang="en-US" dirty="0"/>
              <a:t> incoming: 0.15%</a:t>
            </a:r>
            <a:endParaRPr lang="cs-CZ" dirty="0"/>
          </a:p>
          <a:p>
            <a:pPr lvl="1"/>
            <a:endParaRPr lang="en-US" dirty="0"/>
          </a:p>
          <a:p>
            <a:pPr lvl="1"/>
            <a:r>
              <a:rPr lang="cs-CZ" dirty="0"/>
              <a:t>Ark</a:t>
            </a:r>
          </a:p>
          <a:p>
            <a:pPr lvl="2"/>
            <a:r>
              <a:rPr lang="cs-CZ" b="1" dirty="0">
                <a:highlight>
                  <a:srgbClr val="FFD966"/>
                </a:highlight>
                <a:latin typeface="Lucida Sans Unicode" panose="020B0602030504020204" pitchFamily="34" charset="0"/>
                <a:cs typeface="Lucida Sans Unicode" panose="020B0602030504020204" pitchFamily="34" charset="0"/>
                <a:sym typeface="Wingdings" panose="05000000000000000000" pitchFamily="2" charset="2"/>
              </a:rPr>
              <a:t>  </a:t>
            </a:r>
            <a:r>
              <a:rPr lang="en-US" dirty="0"/>
              <a:t> </a:t>
            </a:r>
            <a:r>
              <a:rPr lang="cs-CZ" dirty="0"/>
              <a:t>závisí na době do konce expirace</a:t>
            </a:r>
            <a:endParaRPr lang="en-US" dirty="0"/>
          </a:p>
          <a:p>
            <a:pPr lvl="2"/>
            <a:r>
              <a:rPr lang="en-US" dirty="0"/>
              <a:t>LN/</a:t>
            </a:r>
            <a:r>
              <a:rPr lang="en-US" dirty="0" err="1"/>
              <a:t>onchain</a:t>
            </a:r>
            <a:r>
              <a:rPr lang="en-US" dirty="0"/>
              <a:t>/refresh</a:t>
            </a:r>
            <a:endParaRPr lang="cs-CZ" dirty="0"/>
          </a:p>
          <a:p>
            <a:pPr lvl="2"/>
            <a:r>
              <a:rPr lang="en-US" dirty="0"/>
              <a:t>&lt;</a:t>
            </a:r>
            <a:r>
              <a:rPr lang="cs-CZ" dirty="0"/>
              <a:t>7 dní do expirace VTXO: 0.2%</a:t>
            </a:r>
          </a:p>
          <a:p>
            <a:pPr lvl="2"/>
            <a:r>
              <a:rPr lang="en-US" dirty="0"/>
              <a:t>&lt;</a:t>
            </a:r>
            <a:r>
              <a:rPr lang="cs-CZ" dirty="0"/>
              <a:t>14 dní: 0.4%</a:t>
            </a:r>
          </a:p>
          <a:p>
            <a:pPr lvl="2"/>
            <a:r>
              <a:rPr lang="en-US" dirty="0"/>
              <a:t>&gt;</a:t>
            </a:r>
            <a:r>
              <a:rPr lang="cs-CZ" dirty="0"/>
              <a:t>14 dní: 0.5%</a:t>
            </a:r>
          </a:p>
          <a:p>
            <a:pPr lvl="2"/>
            <a:endParaRPr lang="cs-CZ" dirty="0"/>
          </a:p>
          <a:p>
            <a:pPr lvl="2"/>
            <a:r>
              <a:rPr lang="cs-CZ" dirty="0"/>
              <a:t>refresh </a:t>
            </a:r>
            <a:r>
              <a:rPr lang="en-US" dirty="0"/>
              <a:t>&lt;</a:t>
            </a:r>
            <a:r>
              <a:rPr lang="cs-CZ" dirty="0"/>
              <a:t>2 dny</a:t>
            </a:r>
            <a:r>
              <a:rPr lang="en-US" dirty="0"/>
              <a:t>:</a:t>
            </a:r>
            <a:r>
              <a:rPr lang="cs-CZ" dirty="0"/>
              <a:t> </a:t>
            </a:r>
            <a:r>
              <a:rPr lang="en-US" dirty="0"/>
              <a:t>0%</a:t>
            </a:r>
            <a:endParaRPr lang="cs-CZ" dirty="0"/>
          </a:p>
          <a:p>
            <a:pPr lvl="2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614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09108B-5871-9B57-692E-6EB654E390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3606" y="609600"/>
            <a:ext cx="6907815" cy="6170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Lightspark</a:t>
            </a:r>
          </a:p>
          <a:p>
            <a:pPr lvl="1"/>
            <a:r>
              <a:rPr lang="cs-CZ" sz="2000" dirty="0"/>
              <a:t>provoz enterprise-level infrastruktury pro Lightning Network</a:t>
            </a:r>
          </a:p>
          <a:p>
            <a:pPr lvl="1"/>
            <a:r>
              <a:rPr lang="cs-CZ" sz="2000" dirty="0"/>
              <a:t>interoperabilita s TradFi</a:t>
            </a:r>
            <a:endParaRPr lang="cs-CZ" sz="2200" dirty="0"/>
          </a:p>
          <a:p>
            <a:pPr marL="0" indent="0">
              <a:buNone/>
            </a:pPr>
            <a:r>
              <a:rPr lang="cs-CZ" sz="2400" dirty="0"/>
              <a:t>David Marcus</a:t>
            </a:r>
          </a:p>
          <a:p>
            <a:pPr lvl="1"/>
            <a:r>
              <a:rPr lang="cs-CZ" sz="2000" dirty="0"/>
              <a:t>2012-14	prezident PayPal</a:t>
            </a:r>
          </a:p>
          <a:p>
            <a:pPr lvl="1"/>
            <a:r>
              <a:rPr lang="cs-CZ" sz="2000" dirty="0"/>
              <a:t>2019-21	Facebook: Libra/Diem</a:t>
            </a:r>
          </a:p>
          <a:p>
            <a:pPr lvl="1"/>
            <a:r>
              <a:rPr lang="cs-CZ" sz="2000" dirty="0"/>
              <a:t>2022-	zakladatel a CEO Lightspark</a:t>
            </a:r>
          </a:p>
          <a:p>
            <a:pPr marL="0" indent="0">
              <a:buNone/>
            </a:pPr>
            <a:r>
              <a:rPr lang="cs-CZ" sz="2400" dirty="0"/>
              <a:t>implementace</a:t>
            </a:r>
          </a:p>
          <a:p>
            <a:pPr lvl="1"/>
            <a:r>
              <a:rPr lang="cs-CZ" sz="2000" dirty="0"/>
              <a:t>vývoj 2024, mainnet 2025</a:t>
            </a:r>
          </a:p>
          <a:p>
            <a:pPr lvl="1"/>
            <a:r>
              <a:rPr lang="cs-CZ" sz="2000" dirty="0"/>
              <a:t>SDK, SSP</a:t>
            </a:r>
          </a:p>
          <a:p>
            <a:pPr lvl="1"/>
            <a:r>
              <a:rPr lang="cs-CZ" sz="2000" b="1" dirty="0">
                <a:highlight>
                  <a:srgbClr val="00FF00"/>
                </a:highlight>
                <a:sym typeface="Wingdings" panose="05000000000000000000" pitchFamily="2" charset="2"/>
              </a:rPr>
              <a:t>  </a:t>
            </a:r>
            <a:r>
              <a:rPr lang="cs-CZ" sz="2000" dirty="0"/>
              <a:t> produkční provoz</a:t>
            </a:r>
          </a:p>
          <a:p>
            <a:pPr marL="0" indent="0">
              <a:buNone/>
            </a:pPr>
            <a:r>
              <a:rPr lang="cs-CZ" sz="2400" dirty="0"/>
              <a:t>1 SE, 3 Spark operators</a:t>
            </a:r>
          </a:p>
          <a:p>
            <a:pPr lvl="1"/>
            <a:r>
              <a:rPr lang="cs-CZ" sz="2000" dirty="0"/>
              <a:t>Lightspark, Flashnet, Breeze</a:t>
            </a:r>
            <a:endParaRPr lang="cs-CZ" sz="1000" dirty="0"/>
          </a:p>
          <a:p>
            <a:pPr marL="0" indent="0">
              <a:buNone/>
            </a:pPr>
            <a:r>
              <a:rPr lang="cs-CZ" sz="2400" dirty="0"/>
              <a:t>wallets</a:t>
            </a:r>
          </a:p>
          <a:p>
            <a:pPr lvl="1"/>
            <a:r>
              <a:rPr lang="cs-CZ" sz="2000" dirty="0"/>
              <a:t>Blink, Blitz,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cs-CZ" sz="2000" dirty="0"/>
              <a:t>of Satoshi, Xverse, Layerz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cs-CZ" sz="2000" dirty="0"/>
              <a:t>, Cake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cs-CZ" sz="2000" dirty="0"/>
              <a:t>, ...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130AAB-D4D3-E855-5748-34C8FE8B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Ekosystém Spark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BA8E05-E806-27B2-7879-34940AE00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6" t="38479" r="33917" b="37036"/>
          <a:stretch>
            <a:fillRect/>
          </a:stretch>
        </p:blipFill>
        <p:spPr bwMode="auto">
          <a:xfrm>
            <a:off x="8035962" y="609600"/>
            <a:ext cx="3660382" cy="71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0C8CD8-7589-92BA-2177-37170B40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43" r="8768"/>
          <a:stretch>
            <a:fillRect/>
          </a:stretch>
        </p:blipFill>
        <p:spPr>
          <a:xfrm>
            <a:off x="9006125" y="1466484"/>
            <a:ext cx="2690219" cy="2193277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C6BB907-BBEE-55E6-B7F8-C59A5AB76071}"/>
              </a:ext>
            </a:extLst>
          </p:cNvPr>
          <p:cNvSpPr txBox="1">
            <a:spLocks/>
          </p:cNvSpPr>
          <p:nvPr/>
        </p:nvSpPr>
        <p:spPr>
          <a:xfrm>
            <a:off x="7453223" y="4499072"/>
            <a:ext cx="4570611" cy="2280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400" dirty="0"/>
              <a:t>BTKN</a:t>
            </a:r>
          </a:p>
          <a:p>
            <a:pPr lvl="1"/>
            <a:r>
              <a:rPr lang="cs-CZ" sz="2000" dirty="0"/>
              <a:t>Bitcoin token </a:t>
            </a:r>
            <a:r>
              <a:rPr lang="en-US" sz="2000" dirty="0"/>
              <a:t>layer</a:t>
            </a:r>
            <a:endParaRPr lang="cs-CZ" sz="2000" dirty="0"/>
          </a:p>
          <a:p>
            <a:pPr lvl="1"/>
            <a:r>
              <a:rPr lang="cs-CZ" sz="2000" dirty="0"/>
              <a:t>infrastruktura pro </a:t>
            </a:r>
            <a:r>
              <a:rPr lang="en-US" sz="2000" b="1" dirty="0"/>
              <a:t>₿-native</a:t>
            </a:r>
            <a:r>
              <a:rPr lang="en-US" sz="2000" dirty="0"/>
              <a:t> </a:t>
            </a:r>
            <a:r>
              <a:rPr lang="cs-CZ" sz="2000" dirty="0"/>
              <a:t>stablecoin</a:t>
            </a:r>
            <a:r>
              <a:rPr lang="en-US" sz="2000" dirty="0"/>
              <a:t>y</a:t>
            </a:r>
            <a:endParaRPr lang="cs-CZ" sz="2000" dirty="0"/>
          </a:p>
          <a:p>
            <a:pPr lvl="1"/>
            <a:r>
              <a:rPr lang="cs-CZ" sz="2000" dirty="0"/>
              <a:t>USDB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Xverse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2000" dirty="0"/>
          </a:p>
          <a:p>
            <a:pPr lvl="2"/>
            <a:r>
              <a:rPr lang="cs-CZ" sz="1800" dirty="0"/>
              <a:t>v oběhu </a:t>
            </a:r>
            <a:r>
              <a:rPr lang="en-US" sz="1800" dirty="0"/>
              <a:t>12M, </a:t>
            </a:r>
            <a:r>
              <a:rPr lang="en-US" sz="18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∼</a:t>
            </a:r>
            <a:r>
              <a:rPr lang="en-US" sz="1800" dirty="0"/>
              <a:t>5k </a:t>
            </a:r>
            <a:r>
              <a:rPr lang="en-US" sz="1800" dirty="0" err="1"/>
              <a:t>denn</a:t>
            </a:r>
            <a:r>
              <a:rPr lang="cs-CZ" sz="1800" dirty="0"/>
              <a:t>ě</a:t>
            </a:r>
          </a:p>
          <a:p>
            <a:pPr lvl="1"/>
            <a:r>
              <a:rPr lang="cs-CZ" sz="2000" dirty="0"/>
              <a:t>USDT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 (ve vývoji)</a:t>
            </a:r>
          </a:p>
        </p:txBody>
      </p:sp>
    </p:spTree>
    <p:extLst>
      <p:ext uri="{BB962C8B-B14F-4D97-AF65-F5344CB8AC3E}">
        <p14:creationId xmlns:p14="http://schemas.microsoft.com/office/powerpoint/2010/main" val="362415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D1BA5-E3A8-A349-E5A5-9066A42FE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CC878C-28FD-BFEA-FCFA-26B31C5D434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návrh protokolu</a:t>
            </a:r>
          </a:p>
          <a:p>
            <a:pPr lvl="1"/>
            <a:r>
              <a:rPr lang="cs-CZ" sz="2000" dirty="0"/>
              <a:t>2023 Burak</a:t>
            </a:r>
            <a:r>
              <a:rPr lang="en-US" sz="2000" dirty="0"/>
              <a:t> </a:t>
            </a:r>
            <a:r>
              <a:rPr lang="cs-CZ" sz="2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 </a:t>
            </a:r>
            <a:r>
              <a:rPr lang="cs-CZ" sz="2000" dirty="0"/>
              <a:t>2026 Cube</a:t>
            </a:r>
          </a:p>
          <a:p>
            <a:pPr marL="0" indent="0">
              <a:buNone/>
            </a:pPr>
            <a:r>
              <a:rPr lang="cs-CZ" sz="2400" dirty="0"/>
              <a:t>implementace</a:t>
            </a:r>
          </a:p>
          <a:p>
            <a:pPr lvl="2"/>
            <a:r>
              <a:rPr lang="cs-CZ" sz="2000" dirty="0"/>
              <a:t>ArkLabs / Arkade</a:t>
            </a:r>
            <a:endParaRPr lang="en-US" sz="2000" dirty="0"/>
          </a:p>
          <a:p>
            <a:pPr lvl="3"/>
            <a:r>
              <a:rPr lang="cs-CZ" sz="1800" dirty="0"/>
              <a:t>Arkade OS</a:t>
            </a:r>
            <a:r>
              <a:rPr lang="en-US" sz="1800" dirty="0"/>
              <a:t>/script</a:t>
            </a:r>
            <a:r>
              <a:rPr lang="cs-CZ" sz="1800" dirty="0"/>
              <a:t>, Smart Contracts</a:t>
            </a:r>
            <a:r>
              <a:rPr lang="en-US" sz="1800" dirty="0"/>
              <a:t>, multi asset support</a:t>
            </a:r>
            <a:endParaRPr lang="cs-CZ" sz="1800" dirty="0"/>
          </a:p>
          <a:p>
            <a:pPr lvl="2"/>
            <a:r>
              <a:rPr lang="cs-CZ" sz="2000" dirty="0"/>
              <a:t>Second / Bark</a:t>
            </a:r>
            <a:endParaRPr lang="en-US" sz="2000" dirty="0"/>
          </a:p>
          <a:p>
            <a:pPr lvl="3"/>
            <a:r>
              <a:rPr lang="cs-CZ" sz="1800" dirty="0"/>
              <a:t>pure payment</a:t>
            </a:r>
          </a:p>
          <a:p>
            <a:pPr lvl="2"/>
            <a:r>
              <a:rPr lang="cs-CZ" sz="2000" dirty="0"/>
              <a:t>LightningLabs / Wavelength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(2026)</a:t>
            </a:r>
          </a:p>
          <a:p>
            <a:pPr lvl="3"/>
            <a:r>
              <a:rPr lang="cs-CZ" sz="1800" dirty="0"/>
              <a:t>plánována integrace s Taproot Assets - stablecoins</a:t>
            </a:r>
          </a:p>
          <a:p>
            <a:pPr marL="0" indent="0">
              <a:buNone/>
            </a:pPr>
            <a:r>
              <a:rPr lang="cs-CZ" sz="2400" dirty="0"/>
              <a:t>Arkade wallets</a:t>
            </a:r>
          </a:p>
          <a:p>
            <a:pPr lvl="1"/>
            <a:r>
              <a:rPr lang="cs-CZ" sz="2000" dirty="0"/>
              <a:t>Arkade, Layerz, ArkSat, Nuri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(Bitwala)</a:t>
            </a:r>
          </a:p>
          <a:p>
            <a:pPr marL="0" indent="0">
              <a:buNone/>
            </a:pPr>
            <a:r>
              <a:rPr lang="cs-CZ" sz="2400" dirty="0"/>
              <a:t>Bark wallets</a:t>
            </a:r>
          </a:p>
          <a:p>
            <a:pPr lvl="1"/>
            <a:r>
              <a:rPr lang="cs-CZ" sz="2000" dirty="0"/>
              <a:t>Noah, Cypher Box, Hal </a:t>
            </a:r>
            <a:r>
              <a:rPr lang="cs-CZ" sz="2000" dirty="0">
                <a:solidFill>
                  <a:schemeClr val="bg1">
                    <a:lumMod val="50000"/>
                  </a:schemeClr>
                </a:solidFill>
              </a:rPr>
              <a:t>Wallet</a:t>
            </a:r>
          </a:p>
          <a:p>
            <a:pPr lvl="1"/>
            <a:r>
              <a:rPr lang="cs-CZ" sz="2000" dirty="0"/>
              <a:t>Arke, Rebel / iOS</a:t>
            </a:r>
          </a:p>
          <a:p>
            <a:pPr lvl="1"/>
            <a:r>
              <a:rPr lang="cs-CZ" sz="2000" dirty="0"/>
              <a:t>Alby Hub backend, Start</a:t>
            </a:r>
            <a:r>
              <a:rPr lang="en-US" sz="2000" dirty="0"/>
              <a:t>9</a:t>
            </a:r>
            <a:r>
              <a:rPr lang="cs-CZ" sz="2000" dirty="0"/>
              <a:t>, </a:t>
            </a:r>
            <a:r>
              <a:rPr lang="en-US" sz="2000" dirty="0" err="1"/>
              <a:t>Umbrel</a:t>
            </a:r>
            <a:endParaRPr lang="cs-CZ" sz="2000" dirty="0"/>
          </a:p>
          <a:p>
            <a:pPr marL="0" indent="0">
              <a:buNone/>
            </a:pPr>
            <a:r>
              <a:rPr lang="cs-CZ" sz="2200" dirty="0"/>
              <a:t>stav vývoje</a:t>
            </a:r>
          </a:p>
          <a:p>
            <a:pPr marL="180975" lvl="1" indent="0">
              <a:buNone/>
            </a:pPr>
            <a:r>
              <a:rPr lang="cs-CZ" sz="2000" b="1" dirty="0">
                <a:highlight>
                  <a:srgbClr val="FFD966"/>
                </a:highlight>
              </a:rPr>
              <a:t> </a:t>
            </a:r>
            <a:r>
              <a:rPr lang="cs-CZ" sz="2000" b="1" dirty="0">
                <a:highlight>
                  <a:srgbClr val="FFD966"/>
                </a:highlight>
                <a:sym typeface="Wingdings" panose="05000000000000000000" pitchFamily="2" charset="2"/>
              </a:rPr>
              <a:t></a:t>
            </a:r>
            <a:r>
              <a:rPr lang="cs-CZ" sz="2000" b="1" dirty="0">
                <a:highlight>
                  <a:srgbClr val="FFD966"/>
                </a:highlight>
              </a:rPr>
              <a:t> </a:t>
            </a:r>
            <a:r>
              <a:rPr lang="cs-CZ" sz="2000" dirty="0"/>
              <a:t> vše ve vývoji / beta / experimental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D9CB2D-E263-9FBB-6983-B6984A59C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Ekosystém Ark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80A663-0D71-EDFE-59BE-520B56FEF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106" y="2545490"/>
            <a:ext cx="3451320" cy="6123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5D7D8C-B43B-452C-A309-36856FBC7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397" y="3407958"/>
            <a:ext cx="2648738" cy="921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A61FE1-DDD1-4700-B019-F1A2D6E362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54" y="4633192"/>
            <a:ext cx="2959044" cy="815860"/>
          </a:xfrm>
          <a:prstGeom prst="rect">
            <a:avLst/>
          </a:prstGeom>
        </p:spPr>
      </p:pic>
      <p:pic>
        <p:nvPicPr>
          <p:cNvPr id="4" name="Picture 3" descr="A person wearing sunglasses and a hat&#10;&#10;AI-generated content may be incorrect.">
            <a:extLst>
              <a:ext uri="{FF2B5EF4-FFF2-40B4-BE49-F238E27FC236}">
                <a16:creationId xmlns:a16="http://schemas.microsoft.com/office/drawing/2014/main" id="{FD0C81FD-A8E8-1302-A1AD-CC4B5C549A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991" y="646343"/>
            <a:ext cx="1567429" cy="1567429"/>
          </a:xfrm>
          <a:prstGeom prst="rect">
            <a:avLst/>
          </a:prstGeom>
        </p:spPr>
      </p:pic>
      <p:pic>
        <p:nvPicPr>
          <p:cNvPr id="5" name="Picture 4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5525B61D-032A-9091-6DD3-995153B66E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997" y="646342"/>
            <a:ext cx="1567429" cy="156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6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53C11F-09D9-A7A8-7E6B-771E7DC2DB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/>
              <a:t>Spark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  <a:sym typeface="Wingdings" panose="05000000000000000000" pitchFamily="2" charset="2"/>
              </a:rPr>
              <a:t> </a:t>
            </a:r>
            <a:r>
              <a:rPr lang="cs-CZ" sz="2000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  <a:sym typeface="Wingdings" panose="05000000000000000000" pitchFamily="2" charset="2"/>
              </a:rPr>
              <a:t> </a:t>
            </a:r>
            <a:r>
              <a:rPr lang="cs-CZ" sz="2000" b="1" dirty="0">
                <a:solidFill>
                  <a:srgbClr val="1A1F2E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cs-CZ" sz="2000" dirty="0"/>
              <a:t>UX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FF0000"/>
                </a:highlight>
                <a:latin typeface="Aptos"/>
                <a:sym typeface="Wingdings" panose="05000000000000000000" pitchFamily="2" charset="2"/>
              </a:rPr>
              <a:t>  </a:t>
            </a:r>
            <a:r>
              <a:rPr lang="cs-CZ" sz="2000" b="1" dirty="0">
                <a:solidFill>
                  <a:srgbClr val="1A1F2E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cs-CZ" sz="2000" dirty="0"/>
              <a:t>trust </a:t>
            </a:r>
            <a:r>
              <a:rPr lang="cs-CZ" sz="2000" i="1" dirty="0"/>
              <a:t>(</a:t>
            </a:r>
            <a:r>
              <a:rPr lang="en-US" sz="2000" i="1" dirty="0"/>
              <a:t>-me-bro</a:t>
            </a:r>
            <a:r>
              <a:rPr lang="cs-CZ" sz="2000" i="1" dirty="0"/>
              <a:t>)</a:t>
            </a:r>
            <a:r>
              <a:rPr lang="cs-CZ" sz="2000" dirty="0"/>
              <a:t> model, privacy</a:t>
            </a:r>
          </a:p>
          <a:p>
            <a:pPr marL="180975" lvl="1" indent="0">
              <a:buNone/>
            </a:pPr>
            <a:r>
              <a:rPr lang="cs-CZ" sz="2000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</a:rPr>
              <a:t> </a:t>
            </a:r>
            <a:r>
              <a:rPr lang="cs-CZ" sz="2000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  <a:sym typeface="Wingdings" panose="05000000000000000000" pitchFamily="2" charset="2"/>
              </a:rPr>
              <a:t></a:t>
            </a:r>
            <a:r>
              <a:rPr lang="cs-CZ" sz="2000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</a:rPr>
              <a:t> </a:t>
            </a:r>
            <a:r>
              <a:rPr lang="cs-CZ" sz="2000" dirty="0">
                <a:solidFill>
                  <a:srgbClr val="1A1F2E"/>
                </a:solidFill>
                <a:latin typeface="Aptos"/>
              </a:rPr>
              <a:t> </a:t>
            </a:r>
            <a:r>
              <a:rPr lang="cs-CZ" sz="2000" dirty="0"/>
              <a:t>produkční kvalita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FFD966"/>
                </a:highlight>
                <a:latin typeface="Aptos"/>
              </a:rPr>
              <a:t> </a:t>
            </a:r>
            <a:r>
              <a:rPr lang="cs-CZ" sz="2000" b="1" dirty="0">
                <a:solidFill>
                  <a:srgbClr val="1A1F2E"/>
                </a:solidFill>
                <a:highlight>
                  <a:srgbClr val="FFD966"/>
                </a:highlight>
                <a:latin typeface="Aptos"/>
                <a:sym typeface="Wingdings" panose="05000000000000000000" pitchFamily="2" charset="2"/>
              </a:rPr>
              <a:t> </a:t>
            </a:r>
            <a:r>
              <a:rPr lang="cs-CZ" sz="2000" b="1" dirty="0">
                <a:solidFill>
                  <a:srgbClr val="1A1F2E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cs-CZ" sz="2000" dirty="0">
                <a:solidFill>
                  <a:srgbClr val="1A1F2E"/>
                </a:solidFill>
                <a:latin typeface="Aptos"/>
                <a:sym typeface="Wingdings" panose="05000000000000000000" pitchFamily="2" charset="2"/>
              </a:rPr>
              <a:t>unilateral exit UX </a:t>
            </a:r>
            <a:r>
              <a:rPr lang="cs-CZ" sz="2000" dirty="0"/>
              <a:t>ve vývoji</a:t>
            </a:r>
          </a:p>
          <a:p>
            <a:pPr lvl="1"/>
            <a:r>
              <a:rPr lang="cs-CZ" sz="2000" dirty="0"/>
              <a:t>centralizovaný </a:t>
            </a:r>
            <a:r>
              <a:rPr lang="en-US" sz="2000" dirty="0" err="1"/>
              <a:t>korpor</a:t>
            </a:r>
            <a:r>
              <a:rPr lang="cs-CZ" sz="2000" dirty="0"/>
              <a:t>á</a:t>
            </a:r>
            <a:r>
              <a:rPr lang="en-US" sz="2000" dirty="0" err="1"/>
              <a:t>tn</a:t>
            </a:r>
            <a:r>
              <a:rPr lang="cs-CZ" sz="2000" dirty="0"/>
              <a:t>í</a:t>
            </a:r>
            <a:r>
              <a:rPr lang="en-US" sz="2000" dirty="0"/>
              <a:t> v</a:t>
            </a:r>
            <a:r>
              <a:rPr lang="cs-CZ" sz="2000" dirty="0"/>
              <a:t>ý</a:t>
            </a:r>
            <a:r>
              <a:rPr lang="en-US" sz="2000" dirty="0" err="1"/>
              <a:t>voj</a:t>
            </a:r>
            <a:endParaRPr lang="en-US" sz="2000" dirty="0"/>
          </a:p>
          <a:p>
            <a:pPr lvl="1"/>
            <a:r>
              <a:rPr lang="cs-CZ" sz="2000" dirty="0"/>
              <a:t>pro masové uživatele</a:t>
            </a:r>
          </a:p>
          <a:p>
            <a:pPr lvl="1"/>
            <a:r>
              <a:rPr lang="cs-CZ" sz="2000" dirty="0"/>
              <a:t>dobrá náhrada za custodial wallets</a:t>
            </a:r>
          </a:p>
          <a:p>
            <a:pPr lvl="3"/>
            <a:endParaRPr lang="cs-CZ" sz="1600" dirty="0"/>
          </a:p>
          <a:p>
            <a:pPr marL="0" indent="0">
              <a:buNone/>
            </a:pPr>
            <a:r>
              <a:rPr lang="cs-CZ" sz="2400" b="1" dirty="0"/>
              <a:t>Ark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</a:rPr>
              <a:t> </a:t>
            </a: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  <a:sym typeface="Wingdings" panose="05000000000000000000" pitchFamily="2" charset="2"/>
              </a:rPr>
              <a:t></a:t>
            </a: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</a:rPr>
              <a:t> </a:t>
            </a:r>
            <a:r>
              <a:rPr lang="cs-CZ" sz="2000" dirty="0">
                <a:solidFill>
                  <a:srgbClr val="1A1F2E"/>
                </a:solidFill>
                <a:latin typeface="Aptos"/>
              </a:rPr>
              <a:t> </a:t>
            </a:r>
            <a:r>
              <a:rPr lang="cs-CZ" sz="2000" dirty="0"/>
              <a:t>trust model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FF0000"/>
                </a:highlight>
                <a:latin typeface="Aptos"/>
                <a:sym typeface="Wingdings" panose="05000000000000000000" pitchFamily="2" charset="2"/>
              </a:rPr>
              <a:t>  </a:t>
            </a:r>
            <a:r>
              <a:rPr lang="cs-CZ" sz="2000" b="1" dirty="0">
                <a:solidFill>
                  <a:srgbClr val="1A1F2E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cs-CZ" sz="2000" dirty="0"/>
              <a:t>UX - nutnost chápat round, refresh, strukturu fee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FFD966"/>
                </a:highlight>
                <a:latin typeface="Aptos"/>
              </a:rPr>
              <a:t> </a:t>
            </a:r>
            <a:r>
              <a:rPr lang="cs-CZ" sz="2000" b="1" dirty="0">
                <a:solidFill>
                  <a:srgbClr val="1A1F2E"/>
                </a:solidFill>
                <a:highlight>
                  <a:srgbClr val="FFD966"/>
                </a:highlight>
                <a:latin typeface="Aptos"/>
                <a:sym typeface="Wingdings" panose="05000000000000000000" pitchFamily="2" charset="2"/>
              </a:rPr>
              <a:t> </a:t>
            </a:r>
            <a:r>
              <a:rPr lang="cs-CZ" sz="2000" b="1" dirty="0">
                <a:solidFill>
                  <a:srgbClr val="1A1F2E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lang="cs-CZ" sz="2000" dirty="0"/>
              <a:t>ve vývoji</a:t>
            </a:r>
          </a:p>
          <a:p>
            <a:pPr marL="180975" lvl="1" indent="0">
              <a:buNone/>
            </a:pP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</a:rPr>
              <a:t> </a:t>
            </a: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  <a:sym typeface="Wingdings" panose="05000000000000000000" pitchFamily="2" charset="2"/>
              </a:rPr>
              <a:t></a:t>
            </a:r>
            <a:r>
              <a:rPr lang="cs-CZ" sz="2000" b="1" dirty="0">
                <a:solidFill>
                  <a:srgbClr val="1A1F2E"/>
                </a:solidFill>
                <a:highlight>
                  <a:srgbClr val="00FF00"/>
                </a:highlight>
                <a:latin typeface="Aptos"/>
              </a:rPr>
              <a:t> </a:t>
            </a:r>
            <a:r>
              <a:rPr lang="cs-CZ" sz="2000" dirty="0">
                <a:solidFill>
                  <a:srgbClr val="1A1F2E"/>
                </a:solidFill>
                <a:latin typeface="Aptos"/>
              </a:rPr>
              <a:t> </a:t>
            </a:r>
            <a:r>
              <a:rPr lang="cs-CZ" sz="2000" dirty="0"/>
              <a:t>unilateral exit UX</a:t>
            </a:r>
          </a:p>
          <a:p>
            <a:pPr lvl="1"/>
            <a:r>
              <a:rPr lang="cs-CZ" sz="2000" dirty="0"/>
              <a:t>decentralizovaný startupový vývoj</a:t>
            </a:r>
          </a:p>
          <a:p>
            <a:pPr lvl="1"/>
            <a:r>
              <a:rPr lang="cs-CZ" sz="2000" dirty="0"/>
              <a:t>pro technické a paranoidní uživatele</a:t>
            </a:r>
          </a:p>
          <a:p>
            <a:pPr lvl="1"/>
            <a:r>
              <a:rPr lang="cs-CZ" sz="2000" dirty="0"/>
              <a:t>zaměření na </a:t>
            </a:r>
            <a:r>
              <a:rPr lang="cs-CZ" sz="2000" i="1" dirty="0"/>
              <a:t>"don</a:t>
            </a:r>
            <a:r>
              <a:rPr lang="en-US" sz="2000" i="1" dirty="0"/>
              <a:t>'t trust</a:t>
            </a:r>
            <a:r>
              <a:rPr lang="cs-CZ" sz="2000" i="1" dirty="0"/>
              <a:t> ..."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CCF2A7-BCE7-7987-1A12-32307FA2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 silver bullet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EC97B0-8DA6-9044-AA7A-9C1D70CEA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836" y="3790950"/>
            <a:ext cx="2750598" cy="27505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7266C6-E4F8-7C45-BC02-CCB4B737A120}"/>
              </a:ext>
            </a:extLst>
          </p:cNvPr>
          <p:cNvSpPr txBox="1"/>
          <p:nvPr/>
        </p:nvSpPr>
        <p:spPr>
          <a:xfrm rot="16200000">
            <a:off x="6742532" y="4827695"/>
            <a:ext cx="2750598" cy="67710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endParaRPr lang="cs-CZ" sz="800" dirty="0"/>
          </a:p>
          <a:p>
            <a:pPr algn="ctr"/>
            <a:r>
              <a:rPr lang="cs-CZ" sz="2200" dirty="0"/>
              <a:t>Signal Ark</a:t>
            </a:r>
          </a:p>
          <a:p>
            <a:endParaRPr lang="cs-CZ" sz="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DA9B1E-792E-3414-A2A3-8C7B28BB4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5836" y="625087"/>
            <a:ext cx="2750598" cy="2750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E864FC-D8EA-B861-8537-66EFACB04AC6}"/>
              </a:ext>
            </a:extLst>
          </p:cNvPr>
          <p:cNvSpPr txBox="1"/>
          <p:nvPr/>
        </p:nvSpPr>
        <p:spPr>
          <a:xfrm rot="16200000">
            <a:off x="6742532" y="1661832"/>
            <a:ext cx="2750598" cy="677108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endParaRPr lang="cs-CZ" sz="800" dirty="0"/>
          </a:p>
          <a:p>
            <a:pPr algn="ctr"/>
            <a:r>
              <a:rPr lang="cs-CZ" sz="2200" dirty="0"/>
              <a:t>21 Praha</a:t>
            </a:r>
          </a:p>
          <a:p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316443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F1F059-FA20-79B5-917A-0CD26B900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Transak</a:t>
            </a:r>
            <a:r>
              <a:rPr lang="cs-CZ" dirty="0"/>
              <a:t>ční</a:t>
            </a:r>
            <a:r>
              <a:rPr lang="en-US" dirty="0"/>
              <a:t> </a:t>
            </a:r>
            <a:r>
              <a:rPr lang="en-US" dirty="0" err="1"/>
              <a:t>strom</a:t>
            </a:r>
            <a:endParaRPr lang="cs-C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33EB1-8E5C-F308-B5C1-A8CFC81685CA}"/>
              </a:ext>
            </a:extLst>
          </p:cNvPr>
          <p:cNvSpPr txBox="1"/>
          <p:nvPr/>
        </p:nvSpPr>
        <p:spPr>
          <a:xfrm>
            <a:off x="4540518" y="2147548"/>
            <a:ext cx="934040" cy="109260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ABCD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EA9720-912F-4AEB-3686-83525FB96038}"/>
              </a:ext>
            </a:extLst>
          </p:cNvPr>
          <p:cNvCxnSpPr>
            <a:cxnSpLocks/>
          </p:cNvCxnSpPr>
          <p:nvPr/>
        </p:nvCxnSpPr>
        <p:spPr>
          <a:xfrm>
            <a:off x="4540518" y="240235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6DCC51F-D356-17DC-F6F3-F391BCC7A8F5}"/>
              </a:ext>
            </a:extLst>
          </p:cNvPr>
          <p:cNvSpPr txBox="1"/>
          <p:nvPr/>
        </p:nvSpPr>
        <p:spPr>
          <a:xfrm>
            <a:off x="2670300" y="1922098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ABCD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br>
              <a:rPr lang="cs-CZ" sz="13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D0C8F62-7D88-10E0-165B-7C14BAAC89E1}"/>
              </a:ext>
            </a:extLst>
          </p:cNvPr>
          <p:cNvCxnSpPr>
            <a:cxnSpLocks/>
          </p:cNvCxnSpPr>
          <p:nvPr/>
        </p:nvCxnSpPr>
        <p:spPr>
          <a:xfrm>
            <a:off x="2670300" y="217690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484BFDF-AA70-D30A-CC5D-933B2517F29A}"/>
              </a:ext>
            </a:extLst>
          </p:cNvPr>
          <p:cNvCxnSpPr>
            <a:cxnSpLocks/>
          </p:cNvCxnSpPr>
          <p:nvPr/>
        </p:nvCxnSpPr>
        <p:spPr>
          <a:xfrm>
            <a:off x="2390900" y="2096310"/>
            <a:ext cx="279400" cy="0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4F1CDAA-E817-DFC6-2F1E-F8353009B1A7}"/>
              </a:ext>
            </a:extLst>
          </p:cNvPr>
          <p:cNvCxnSpPr>
            <a:cxnSpLocks/>
          </p:cNvCxnSpPr>
          <p:nvPr/>
        </p:nvCxnSpPr>
        <p:spPr>
          <a:xfrm>
            <a:off x="3519488" y="2262188"/>
            <a:ext cx="1021030" cy="15822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C843487-325A-C647-DA2E-4FE217D9ED8E}"/>
              </a:ext>
            </a:extLst>
          </p:cNvPr>
          <p:cNvCxnSpPr>
            <a:cxnSpLocks/>
          </p:cNvCxnSpPr>
          <p:nvPr/>
        </p:nvCxnSpPr>
        <p:spPr>
          <a:xfrm>
            <a:off x="2390900" y="2323417"/>
            <a:ext cx="279400" cy="0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0D5B526-5BC4-4440-D207-C340FA355784}"/>
              </a:ext>
            </a:extLst>
          </p:cNvPr>
          <p:cNvCxnSpPr>
            <a:cxnSpLocks/>
          </p:cNvCxnSpPr>
          <p:nvPr/>
        </p:nvCxnSpPr>
        <p:spPr>
          <a:xfrm>
            <a:off x="2390900" y="2458846"/>
            <a:ext cx="279400" cy="0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28D282D-078F-0AF9-3F4E-E167FA716DF0}"/>
              </a:ext>
            </a:extLst>
          </p:cNvPr>
          <p:cNvCxnSpPr>
            <a:cxnSpLocks/>
          </p:cNvCxnSpPr>
          <p:nvPr/>
        </p:nvCxnSpPr>
        <p:spPr>
          <a:xfrm>
            <a:off x="2390900" y="2202990"/>
            <a:ext cx="279400" cy="0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B24462E-5505-90A4-EDB6-E6326D7170D2}"/>
              </a:ext>
            </a:extLst>
          </p:cNvPr>
          <p:cNvCxnSpPr>
            <a:cxnSpLocks/>
          </p:cNvCxnSpPr>
          <p:nvPr/>
        </p:nvCxnSpPr>
        <p:spPr>
          <a:xfrm>
            <a:off x="4540518" y="2793516"/>
            <a:ext cx="934040" cy="0"/>
          </a:xfrm>
          <a:prstGeom prst="line">
            <a:avLst/>
          </a:prstGeom>
          <a:ln w="22225">
            <a:solidFill>
              <a:srgbClr val="FFD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D31B730-7078-F419-C71B-F4CD1684224B}"/>
              </a:ext>
            </a:extLst>
          </p:cNvPr>
          <p:cNvSpPr txBox="1"/>
          <p:nvPr/>
        </p:nvSpPr>
        <p:spPr>
          <a:xfrm>
            <a:off x="6300558" y="1051388"/>
            <a:ext cx="934040" cy="109260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AB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</a:p>
          <a:p>
            <a:r>
              <a:rPr lang="cs-CZ" sz="1100" dirty="0"/>
              <a:t>🔒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B98434A-9F42-92C5-EC0F-BDFF34B342DA}"/>
              </a:ext>
            </a:extLst>
          </p:cNvPr>
          <p:cNvCxnSpPr>
            <a:cxnSpLocks/>
          </p:cNvCxnSpPr>
          <p:nvPr/>
        </p:nvCxnSpPr>
        <p:spPr>
          <a:xfrm>
            <a:off x="6300558" y="130619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EBADB89-0539-7FC1-A849-0FE14680AFE6}"/>
              </a:ext>
            </a:extLst>
          </p:cNvPr>
          <p:cNvCxnSpPr>
            <a:cxnSpLocks/>
          </p:cNvCxnSpPr>
          <p:nvPr/>
        </p:nvCxnSpPr>
        <p:spPr>
          <a:xfrm>
            <a:off x="6300558" y="1697356"/>
            <a:ext cx="934040" cy="0"/>
          </a:xfrm>
          <a:prstGeom prst="line">
            <a:avLst/>
          </a:prstGeom>
          <a:ln w="22225">
            <a:solidFill>
              <a:srgbClr val="FFD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CDDBA8B5-C9D0-7005-4F87-AE0DBE95F5A3}"/>
              </a:ext>
            </a:extLst>
          </p:cNvPr>
          <p:cNvSpPr txBox="1"/>
          <p:nvPr/>
        </p:nvSpPr>
        <p:spPr>
          <a:xfrm>
            <a:off x="6300558" y="3240155"/>
            <a:ext cx="934040" cy="109260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54D9B15-ECA1-2410-F75B-5B88B909CD69}"/>
              </a:ext>
            </a:extLst>
          </p:cNvPr>
          <p:cNvCxnSpPr>
            <a:cxnSpLocks/>
          </p:cNvCxnSpPr>
          <p:nvPr/>
        </p:nvCxnSpPr>
        <p:spPr>
          <a:xfrm>
            <a:off x="6300558" y="3494963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629A055-A1FD-8B54-8B78-7615C9D46AA1}"/>
              </a:ext>
            </a:extLst>
          </p:cNvPr>
          <p:cNvCxnSpPr>
            <a:cxnSpLocks/>
          </p:cNvCxnSpPr>
          <p:nvPr/>
        </p:nvCxnSpPr>
        <p:spPr>
          <a:xfrm>
            <a:off x="6300558" y="3886123"/>
            <a:ext cx="934040" cy="0"/>
          </a:xfrm>
          <a:prstGeom prst="line">
            <a:avLst/>
          </a:prstGeom>
          <a:ln w="22225">
            <a:solidFill>
              <a:srgbClr val="FFD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3835225-3F1D-8D65-2EBE-FAD958FC856B}"/>
              </a:ext>
            </a:extLst>
          </p:cNvPr>
          <p:cNvCxnSpPr>
            <a:cxnSpLocks/>
          </p:cNvCxnSpPr>
          <p:nvPr/>
        </p:nvCxnSpPr>
        <p:spPr>
          <a:xfrm flipV="1">
            <a:off x="5389836" y="1173706"/>
            <a:ext cx="920831" cy="1313359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13E9E3E-0CCE-C543-4AED-A5FC8B37FD4D}"/>
              </a:ext>
            </a:extLst>
          </p:cNvPr>
          <p:cNvCxnSpPr>
            <a:cxnSpLocks/>
          </p:cNvCxnSpPr>
          <p:nvPr/>
        </p:nvCxnSpPr>
        <p:spPr>
          <a:xfrm>
            <a:off x="5374596" y="2897084"/>
            <a:ext cx="925963" cy="482794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74334FA-2560-A3E8-B71E-EDA0D2353F15}"/>
              </a:ext>
            </a:extLst>
          </p:cNvPr>
          <p:cNvSpPr txBox="1"/>
          <p:nvPr/>
        </p:nvSpPr>
        <p:spPr>
          <a:xfrm>
            <a:off x="8153398" y="892103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b="1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b="1" dirty="0">
                <a:solidFill>
                  <a:srgbClr val="00B0F0"/>
                </a:solidFill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760B792-7FBC-427D-9D10-C8B9642733CC}"/>
              </a:ext>
            </a:extLst>
          </p:cNvPr>
          <p:cNvCxnSpPr>
            <a:cxnSpLocks/>
          </p:cNvCxnSpPr>
          <p:nvPr/>
        </p:nvCxnSpPr>
        <p:spPr>
          <a:xfrm>
            <a:off x="8153398" y="1146911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FF1338B-A201-25FD-94C0-A3D8CFFCC758}"/>
              </a:ext>
            </a:extLst>
          </p:cNvPr>
          <p:cNvSpPr txBox="1"/>
          <p:nvPr/>
        </p:nvSpPr>
        <p:spPr>
          <a:xfrm>
            <a:off x="8153398" y="1839409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B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4B5717E-4207-0FB6-5BC3-44021AA6EDEA}"/>
              </a:ext>
            </a:extLst>
          </p:cNvPr>
          <p:cNvCxnSpPr>
            <a:cxnSpLocks/>
          </p:cNvCxnSpPr>
          <p:nvPr/>
        </p:nvCxnSpPr>
        <p:spPr>
          <a:xfrm>
            <a:off x="8153398" y="2094217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DEA7D29-CB27-FFB5-EC33-FF811A0A008A}"/>
              </a:ext>
            </a:extLst>
          </p:cNvPr>
          <p:cNvCxnSpPr>
            <a:cxnSpLocks/>
          </p:cNvCxnSpPr>
          <p:nvPr/>
        </p:nvCxnSpPr>
        <p:spPr>
          <a:xfrm flipV="1">
            <a:off x="7141798" y="1037237"/>
            <a:ext cx="1011600" cy="358196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51B3550-6239-1ED8-D5ED-13C73107A100}"/>
              </a:ext>
            </a:extLst>
          </p:cNvPr>
          <p:cNvCxnSpPr>
            <a:cxnSpLocks/>
          </p:cNvCxnSpPr>
          <p:nvPr/>
        </p:nvCxnSpPr>
        <p:spPr>
          <a:xfrm>
            <a:off x="7149876" y="1794413"/>
            <a:ext cx="1018763" cy="187263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46C0E8C-E204-F48D-ED41-ECA8C8EDA39C}"/>
              </a:ext>
            </a:extLst>
          </p:cNvPr>
          <p:cNvSpPr txBox="1"/>
          <p:nvPr/>
        </p:nvSpPr>
        <p:spPr>
          <a:xfrm>
            <a:off x="8168638" y="3086448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</a:p>
          <a:p>
            <a:r>
              <a:rPr lang="cs-CZ" sz="1100" dirty="0"/>
              <a:t>🔒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7E4A2C3-DC0B-C327-E131-2DDB3E0F5201}"/>
              </a:ext>
            </a:extLst>
          </p:cNvPr>
          <p:cNvCxnSpPr>
            <a:cxnSpLocks/>
          </p:cNvCxnSpPr>
          <p:nvPr/>
        </p:nvCxnSpPr>
        <p:spPr>
          <a:xfrm>
            <a:off x="8168638" y="334125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0653A6F-2CAA-B858-72FD-DC0D03578818}"/>
              </a:ext>
            </a:extLst>
          </p:cNvPr>
          <p:cNvSpPr txBox="1"/>
          <p:nvPr/>
        </p:nvSpPr>
        <p:spPr>
          <a:xfrm>
            <a:off x="8168638" y="4033754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solidFill>
                <a:srgbClr val="00B0F0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D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AAF16B0-64EB-9453-B3A0-05E84B86FAF6}"/>
              </a:ext>
            </a:extLst>
          </p:cNvPr>
          <p:cNvCxnSpPr>
            <a:cxnSpLocks/>
          </p:cNvCxnSpPr>
          <p:nvPr/>
        </p:nvCxnSpPr>
        <p:spPr>
          <a:xfrm>
            <a:off x="8168638" y="4288562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CD373F7E-4E4B-4E5B-5087-87B0011C062C}"/>
              </a:ext>
            </a:extLst>
          </p:cNvPr>
          <p:cNvCxnSpPr>
            <a:cxnSpLocks/>
          </p:cNvCxnSpPr>
          <p:nvPr/>
        </p:nvCxnSpPr>
        <p:spPr>
          <a:xfrm flipV="1">
            <a:off x="7141798" y="3225257"/>
            <a:ext cx="1026840" cy="361076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7660125-DC13-26DD-B6BD-885590AA359C}"/>
              </a:ext>
            </a:extLst>
          </p:cNvPr>
          <p:cNvCxnSpPr>
            <a:cxnSpLocks/>
          </p:cNvCxnSpPr>
          <p:nvPr/>
        </p:nvCxnSpPr>
        <p:spPr>
          <a:xfrm>
            <a:off x="7149876" y="3983819"/>
            <a:ext cx="1018763" cy="184098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DDA8F27-88F7-CDA7-B9E6-4C01CE3DA56E}"/>
              </a:ext>
            </a:extLst>
          </p:cNvPr>
          <p:cNvSpPr txBox="1"/>
          <p:nvPr/>
        </p:nvSpPr>
        <p:spPr>
          <a:xfrm>
            <a:off x="3908237" y="2008477"/>
            <a:ext cx="36740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1</a:t>
            </a:r>
            <a:r>
              <a:rPr lang="cs-CZ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A158F50-FCF8-BBAD-2D3B-9A5A11A29A55}"/>
              </a:ext>
            </a:extLst>
          </p:cNvPr>
          <p:cNvSpPr txBox="1"/>
          <p:nvPr/>
        </p:nvSpPr>
        <p:spPr>
          <a:xfrm>
            <a:off x="5611520" y="1587822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7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15D9458-6439-BE68-454F-D7A627517528}"/>
              </a:ext>
            </a:extLst>
          </p:cNvPr>
          <p:cNvSpPr txBox="1"/>
          <p:nvPr/>
        </p:nvSpPr>
        <p:spPr>
          <a:xfrm>
            <a:off x="5776571" y="2883959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3</a:t>
            </a:r>
            <a:endParaRPr lang="cs-CZ" sz="13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9C4962C-BCDA-BE92-11EC-F288612FC44A}"/>
              </a:ext>
            </a:extLst>
          </p:cNvPr>
          <p:cNvSpPr txBox="1"/>
          <p:nvPr/>
        </p:nvSpPr>
        <p:spPr>
          <a:xfrm>
            <a:off x="7461794" y="966679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6C6F709-3221-A160-9D61-71073D7F1215}"/>
              </a:ext>
            </a:extLst>
          </p:cNvPr>
          <p:cNvSpPr txBox="1"/>
          <p:nvPr/>
        </p:nvSpPr>
        <p:spPr>
          <a:xfrm>
            <a:off x="7463725" y="1613782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F37EAFA-41BD-23E3-A6D2-545B45F8FC19}"/>
              </a:ext>
            </a:extLst>
          </p:cNvPr>
          <p:cNvSpPr txBox="1"/>
          <p:nvPr/>
        </p:nvSpPr>
        <p:spPr>
          <a:xfrm>
            <a:off x="7455004" y="3142870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2</a:t>
            </a:r>
            <a:endParaRPr lang="cs-CZ" sz="13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95E14AC-7521-CB77-98AB-18E2E51A3B3B}"/>
              </a:ext>
            </a:extLst>
          </p:cNvPr>
          <p:cNvSpPr txBox="1"/>
          <p:nvPr/>
        </p:nvSpPr>
        <p:spPr>
          <a:xfrm>
            <a:off x="7451939" y="3788779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1</a:t>
            </a:r>
            <a:endParaRPr lang="cs-CZ" sz="13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B9667EE-51AE-63E5-EAE5-348350C46553}"/>
              </a:ext>
            </a:extLst>
          </p:cNvPr>
          <p:cNvCxnSpPr>
            <a:cxnSpLocks/>
          </p:cNvCxnSpPr>
          <p:nvPr/>
        </p:nvCxnSpPr>
        <p:spPr>
          <a:xfrm>
            <a:off x="3850907" y="595917"/>
            <a:ext cx="34915" cy="42479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4D8F5BA8-CB60-122A-533B-20E7EA1B57E2}"/>
              </a:ext>
            </a:extLst>
          </p:cNvPr>
          <p:cNvSpPr txBox="1"/>
          <p:nvPr/>
        </p:nvSpPr>
        <p:spPr>
          <a:xfrm>
            <a:off x="2780479" y="573504"/>
            <a:ext cx="915635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on-chain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394A3CA-9A3F-5794-EAE8-FCAECAB0F7A8}"/>
              </a:ext>
            </a:extLst>
          </p:cNvPr>
          <p:cNvSpPr txBox="1"/>
          <p:nvPr/>
        </p:nvSpPr>
        <p:spPr>
          <a:xfrm>
            <a:off x="3999246" y="573504"/>
            <a:ext cx="1007007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off-chain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F65ECBF-D14F-807A-5C2D-446156658185}"/>
              </a:ext>
            </a:extLst>
          </p:cNvPr>
          <p:cNvCxnSpPr>
            <a:cxnSpLocks/>
          </p:cNvCxnSpPr>
          <p:nvPr/>
        </p:nvCxnSpPr>
        <p:spPr>
          <a:xfrm>
            <a:off x="7812650" y="573505"/>
            <a:ext cx="54575" cy="4270313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D45487C1-052D-C735-6188-C09F705B3201}"/>
              </a:ext>
            </a:extLst>
          </p:cNvPr>
          <p:cNvSpPr txBox="1"/>
          <p:nvPr/>
        </p:nvSpPr>
        <p:spPr>
          <a:xfrm>
            <a:off x="6493865" y="564944"/>
            <a:ext cx="109837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chemeClr val="accent6"/>
                </a:solidFill>
                <a:latin typeface="Consolas" panose="020B0609020204030204" pitchFamily="49" charset="0"/>
                <a:cs typeface="Courier New" pitchFamily="49" charset="0"/>
              </a:rPr>
              <a:t>pre-signed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94E260E2-A1D6-149E-F450-1E45991DD8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705" y="4924413"/>
            <a:ext cx="8971233" cy="1855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dirty="0"/>
              <a:t>🔑 podepsaný výstup transakce</a:t>
            </a:r>
          </a:p>
          <a:p>
            <a:pPr marL="0" indent="0">
              <a:buNone/>
            </a:pPr>
            <a:r>
              <a:rPr lang="cs-CZ" sz="1800" dirty="0"/>
              <a:t>🔒 spending conditions - jaké </a:t>
            </a:r>
            <a:r>
              <a:rPr lang="en-US" sz="1800" dirty="0"/>
              <a:t>'</a:t>
            </a:r>
            <a:r>
              <a:rPr lang="cs-CZ" sz="1800" dirty="0"/>
              <a:t>podpisy</a:t>
            </a:r>
            <a:r>
              <a:rPr lang="en-US" sz="1800" dirty="0"/>
              <a:t>'</a:t>
            </a:r>
            <a:r>
              <a:rPr lang="cs-CZ" sz="1800" dirty="0"/>
              <a:t>/podmínky jsou potřebné pro utracení</a:t>
            </a:r>
          </a:p>
          <a:p>
            <a:pPr marL="0" indent="0">
              <a:buNone/>
            </a:pPr>
            <a:r>
              <a:rPr lang="cs-CZ" sz="18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r>
              <a:rPr lang="cs-CZ" sz="1800" dirty="0">
                <a:sym typeface="Wingdings" panose="05000000000000000000" pitchFamily="2" charset="2"/>
              </a:rPr>
              <a:t>   absolute timelock </a:t>
            </a:r>
            <a:r>
              <a:rPr lang="cs-CZ" sz="18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(&lt;expiry-block-height&gt; </a:t>
            </a:r>
            <a:r>
              <a:rPr lang="cs-CZ" sz="1800" dirty="0">
                <a:sym typeface="Wingdings" panose="05000000000000000000" pitchFamily="2" charset="2"/>
              </a:rPr>
              <a:t>C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HECK</a:t>
            </a:r>
            <a:r>
              <a:rPr lang="cs-CZ" sz="1800" dirty="0">
                <a:sym typeface="Wingdings" panose="05000000000000000000" pitchFamily="2" charset="2"/>
              </a:rPr>
              <a:t>L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OCK</a:t>
            </a:r>
            <a:r>
              <a:rPr lang="cs-CZ" sz="1800" dirty="0">
                <a:sym typeface="Wingdings" panose="05000000000000000000" pitchFamily="2" charset="2"/>
              </a:rPr>
              <a:t>T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IME</a:t>
            </a:r>
            <a:r>
              <a:rPr lang="cs-CZ" sz="1800" dirty="0">
                <a:sym typeface="Wingdings" panose="05000000000000000000" pitchFamily="2" charset="2"/>
              </a:rPr>
              <a:t>V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ERIFY</a:t>
            </a:r>
            <a:r>
              <a:rPr lang="cs-CZ" sz="18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)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cs-CZ" sz="1800" dirty="0"/>
              <a:t>≈ </a:t>
            </a:r>
            <a:r>
              <a:rPr lang="en-US" sz="1800" dirty="0">
                <a:sym typeface="Wingdings" panose="05000000000000000000" pitchFamily="2" charset="2"/>
              </a:rPr>
              <a:t>30 </a:t>
            </a:r>
            <a:r>
              <a:rPr lang="en-US" sz="1800" dirty="0" err="1">
                <a:sym typeface="Wingdings" panose="05000000000000000000" pitchFamily="2" charset="2"/>
              </a:rPr>
              <a:t>dn</a:t>
            </a:r>
            <a:r>
              <a:rPr lang="cs-CZ" sz="1800" dirty="0">
                <a:sym typeface="Wingdings" panose="05000000000000000000" pitchFamily="2" charset="2"/>
              </a:rPr>
              <a:t>í</a:t>
            </a:r>
          </a:p>
          <a:p>
            <a:pPr marL="0" indent="0">
              <a:buNone/>
            </a:pPr>
            <a:r>
              <a:rPr lang="cs-CZ" sz="18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r>
              <a:rPr lang="cs-CZ" sz="1800" dirty="0">
                <a:sym typeface="Wingdings" panose="05000000000000000000" pitchFamily="2" charset="2"/>
              </a:rPr>
              <a:t>    relative timelock </a:t>
            </a:r>
            <a:r>
              <a:rPr lang="cs-CZ" sz="18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(144 </a:t>
            </a:r>
            <a:r>
              <a:rPr lang="cs-CZ" sz="1800" dirty="0">
                <a:sym typeface="Wingdings" panose="05000000000000000000" pitchFamily="2" charset="2"/>
              </a:rPr>
              <a:t>C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HECK</a:t>
            </a:r>
            <a:r>
              <a:rPr lang="cs-CZ" sz="1800" dirty="0">
                <a:sym typeface="Wingdings" panose="05000000000000000000" pitchFamily="2" charset="2"/>
              </a:rPr>
              <a:t>S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EQUENCE</a:t>
            </a:r>
            <a:r>
              <a:rPr lang="cs-CZ" sz="1800" dirty="0">
                <a:sym typeface="Wingdings" panose="05000000000000000000" pitchFamily="2" charset="2"/>
              </a:rPr>
              <a:t>V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ERIFY</a:t>
            </a:r>
            <a:r>
              <a:rPr lang="cs-CZ" sz="18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)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cs-CZ" sz="1800" dirty="0"/>
              <a:t>≈ hodiny až den</a:t>
            </a:r>
          </a:p>
          <a:p>
            <a:pPr marL="0" indent="0">
              <a:buNone/>
            </a:pPr>
            <a:r>
              <a:rPr lang="cs-CZ" sz="18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8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cs-CZ" sz="1800" dirty="0"/>
              <a:t> ASP</a:t>
            </a:r>
            <a:r>
              <a:rPr lang="cs-CZ" sz="1800" i="1" dirty="0"/>
              <a:t>						</a:t>
            </a:r>
            <a:r>
              <a:rPr lang="cs-CZ" sz="1400" i="1" dirty="0">
                <a:solidFill>
                  <a:schemeClr val="bg1">
                    <a:lumMod val="50000"/>
                  </a:schemeClr>
                </a:solidFill>
              </a:rPr>
              <a:t>ve skutečnosti kvaternární strom - 4 poduzly</a:t>
            </a:r>
            <a:endParaRPr lang="en-US" sz="1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37A82FCF-F685-F6FF-4EB6-0425EAB0B21D}"/>
              </a:ext>
            </a:extLst>
          </p:cNvPr>
          <p:cNvSpPr/>
          <p:nvPr/>
        </p:nvSpPr>
        <p:spPr>
          <a:xfrm>
            <a:off x="4205818" y="1115052"/>
            <a:ext cx="1525477" cy="363716"/>
          </a:xfrm>
          <a:prstGeom prst="wedgeRoundRectCallout">
            <a:avLst>
              <a:gd name="adj1" fmla="val 90131"/>
              <a:gd name="adj2" fmla="val 58154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pseudocovenants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21" name="Rounded Rectangular Callout 5">
            <a:extLst>
              <a:ext uri="{FF2B5EF4-FFF2-40B4-BE49-F238E27FC236}">
                <a16:creationId xmlns:a16="http://schemas.microsoft.com/office/drawing/2014/main" id="{3402978A-EB49-F8B6-61AB-9479A6FFD0B3}"/>
              </a:ext>
            </a:extLst>
          </p:cNvPr>
          <p:cNvSpPr/>
          <p:nvPr/>
        </p:nvSpPr>
        <p:spPr>
          <a:xfrm>
            <a:off x="4463872" y="3424327"/>
            <a:ext cx="1267422" cy="500066"/>
          </a:xfrm>
          <a:prstGeom prst="wedgeRoundRectCallout">
            <a:avLst>
              <a:gd name="adj1" fmla="val 96775"/>
              <a:gd name="adj2" fmla="val -1827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  <a:sym typeface="Wingdings" panose="05000000000000000000" pitchFamily="2" charset="2"/>
              </a:rPr>
              <a:t></a:t>
            </a:r>
            <a:r>
              <a:rPr lang="cs-CZ" sz="1400" dirty="0">
                <a:solidFill>
                  <a:srgbClr val="456A1C"/>
                </a:solidFill>
              </a:rPr>
              <a:t> path</a:t>
            </a:r>
          </a:p>
          <a:p>
            <a:pPr algn="ctr"/>
            <a:r>
              <a:rPr lang="cs-CZ" sz="1400" dirty="0">
                <a:solidFill>
                  <a:srgbClr val="456A1C"/>
                </a:solidFill>
              </a:rPr>
              <a:t>unilateral exit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23" name="Rounded Rectangular Callout 5">
            <a:extLst>
              <a:ext uri="{FF2B5EF4-FFF2-40B4-BE49-F238E27FC236}">
                <a16:creationId xmlns:a16="http://schemas.microsoft.com/office/drawing/2014/main" id="{232A5039-6970-C26C-198A-2EA1628F02CA}"/>
              </a:ext>
            </a:extLst>
          </p:cNvPr>
          <p:cNvSpPr/>
          <p:nvPr/>
        </p:nvSpPr>
        <p:spPr>
          <a:xfrm>
            <a:off x="4455085" y="3963462"/>
            <a:ext cx="1267422" cy="500066"/>
          </a:xfrm>
          <a:prstGeom prst="wedgeRoundRectCallout">
            <a:avLst>
              <a:gd name="adj1" fmla="val 98764"/>
              <a:gd name="adj2" fmla="val -8517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  <a:sym typeface="Wingdings" panose="05000000000000000000" pitchFamily="2" charset="2"/>
              </a:rPr>
              <a:t></a:t>
            </a:r>
            <a:r>
              <a:rPr lang="cs-CZ" sz="1400" dirty="0">
                <a:solidFill>
                  <a:srgbClr val="456A1C"/>
                </a:solidFill>
              </a:rPr>
              <a:t> path</a:t>
            </a:r>
          </a:p>
          <a:p>
            <a:pPr algn="ctr"/>
            <a:r>
              <a:rPr lang="cs-CZ" sz="1400" dirty="0">
                <a:solidFill>
                  <a:srgbClr val="456A1C"/>
                </a:solidFill>
              </a:rPr>
              <a:t>expiration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5" name="Rounded Rectangular Callout 5">
            <a:extLst>
              <a:ext uri="{FF2B5EF4-FFF2-40B4-BE49-F238E27FC236}">
                <a16:creationId xmlns:a16="http://schemas.microsoft.com/office/drawing/2014/main" id="{E16B7242-615D-2243-B5FA-27C0986E20C7}"/>
              </a:ext>
            </a:extLst>
          </p:cNvPr>
          <p:cNvSpPr/>
          <p:nvPr/>
        </p:nvSpPr>
        <p:spPr>
          <a:xfrm>
            <a:off x="8732163" y="426038"/>
            <a:ext cx="1294304" cy="363716"/>
          </a:xfrm>
          <a:prstGeom prst="wedgeRoundRectCallout">
            <a:avLst>
              <a:gd name="adj1" fmla="val -37607"/>
              <a:gd name="adj2" fmla="val 11445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exit tx ≈ VTXO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0" name="Rounded Rectangular Callout 5">
            <a:extLst>
              <a:ext uri="{FF2B5EF4-FFF2-40B4-BE49-F238E27FC236}">
                <a16:creationId xmlns:a16="http://schemas.microsoft.com/office/drawing/2014/main" id="{71D39008-FE56-1BBB-DBA0-363E10C8B0E8}"/>
              </a:ext>
            </a:extLst>
          </p:cNvPr>
          <p:cNvSpPr/>
          <p:nvPr/>
        </p:nvSpPr>
        <p:spPr>
          <a:xfrm>
            <a:off x="9026453" y="3673510"/>
            <a:ext cx="1245765" cy="455944"/>
          </a:xfrm>
          <a:prstGeom prst="wedgeRoundRectCallout">
            <a:avLst>
              <a:gd name="adj1" fmla="val -63221"/>
              <a:gd name="adj2" fmla="val -49534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onchain cesta</a:t>
            </a:r>
          </a:p>
          <a:p>
            <a:pPr algn="ctr"/>
            <a:r>
              <a:rPr lang="cs-CZ" sz="1400" dirty="0">
                <a:solidFill>
                  <a:srgbClr val="456A1C"/>
                </a:solidFill>
              </a:rPr>
              <a:t>obrana ASP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1" name="Rounded Rectangular Callout 5">
            <a:extLst>
              <a:ext uri="{FF2B5EF4-FFF2-40B4-BE49-F238E27FC236}">
                <a16:creationId xmlns:a16="http://schemas.microsoft.com/office/drawing/2014/main" id="{E9EAE26F-D523-CFE2-F09C-CA2B72711FA9}"/>
              </a:ext>
            </a:extLst>
          </p:cNvPr>
          <p:cNvSpPr/>
          <p:nvPr/>
        </p:nvSpPr>
        <p:spPr>
          <a:xfrm>
            <a:off x="2618381" y="2911746"/>
            <a:ext cx="1032564" cy="363716"/>
          </a:xfrm>
          <a:prstGeom prst="wedgeRoundRectCallout">
            <a:avLst>
              <a:gd name="adj1" fmla="val 4803"/>
              <a:gd name="adj2" fmla="val -150041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expiration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2" name="Rounded Rectangular Callout 5">
            <a:extLst>
              <a:ext uri="{FF2B5EF4-FFF2-40B4-BE49-F238E27FC236}">
                <a16:creationId xmlns:a16="http://schemas.microsoft.com/office/drawing/2014/main" id="{FA89636E-044B-DB61-3DD1-88C7EEE913BB}"/>
              </a:ext>
            </a:extLst>
          </p:cNvPr>
          <p:cNvSpPr/>
          <p:nvPr/>
        </p:nvSpPr>
        <p:spPr>
          <a:xfrm>
            <a:off x="8980111" y="2033902"/>
            <a:ext cx="1294304" cy="363716"/>
          </a:xfrm>
          <a:prstGeom prst="wedgeRoundRectCallout">
            <a:avLst>
              <a:gd name="adj1" fmla="val -60493"/>
              <a:gd name="adj2" fmla="val -1013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456A1C"/>
                </a:solidFill>
              </a:rPr>
              <a:t>kooperativn</a:t>
            </a:r>
            <a:r>
              <a:rPr lang="cs-CZ" sz="1400" dirty="0">
                <a:solidFill>
                  <a:srgbClr val="456A1C"/>
                </a:solidFill>
              </a:rPr>
              <a:t>í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" name="Rounded Rectangular Callout 5">
            <a:extLst>
              <a:ext uri="{FF2B5EF4-FFF2-40B4-BE49-F238E27FC236}">
                <a16:creationId xmlns:a16="http://schemas.microsoft.com/office/drawing/2014/main" id="{1F13E84D-BF13-E3D0-2062-2E906765E174}"/>
              </a:ext>
            </a:extLst>
          </p:cNvPr>
          <p:cNvSpPr/>
          <p:nvPr/>
        </p:nvSpPr>
        <p:spPr>
          <a:xfrm>
            <a:off x="8980111" y="2380688"/>
            <a:ext cx="1294304" cy="363716"/>
          </a:xfrm>
          <a:prstGeom prst="wedgeRoundRectCallout">
            <a:avLst>
              <a:gd name="adj1" fmla="val -61921"/>
              <a:gd name="adj2" fmla="val -40629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unilateral ex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2F30AB1E-1F40-D51E-8310-7F072E7760E7}"/>
              </a:ext>
            </a:extLst>
          </p:cNvPr>
          <p:cNvSpPr/>
          <p:nvPr/>
        </p:nvSpPr>
        <p:spPr>
          <a:xfrm>
            <a:off x="1756249" y="2637177"/>
            <a:ext cx="549816" cy="363716"/>
          </a:xfrm>
          <a:prstGeom prst="wedgeRoundRectCallout">
            <a:avLst>
              <a:gd name="adj1" fmla="val 131344"/>
              <a:gd name="adj2" fmla="val -74892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rgbClr val="456A1C"/>
                </a:solidFill>
              </a:rPr>
              <a:t>vout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0DF9273E-C612-C16E-8F9E-E37D0D46060E}"/>
              </a:ext>
            </a:extLst>
          </p:cNvPr>
          <p:cNvSpPr/>
          <p:nvPr/>
        </p:nvSpPr>
        <p:spPr>
          <a:xfrm>
            <a:off x="1756249" y="1516494"/>
            <a:ext cx="549816" cy="363716"/>
          </a:xfrm>
          <a:prstGeom prst="wedgeRoundRectCallout">
            <a:avLst>
              <a:gd name="adj1" fmla="val 132247"/>
              <a:gd name="adj2" fmla="val 82235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456A1C"/>
                </a:solidFill>
              </a:rPr>
              <a:t>vin</a:t>
            </a:r>
          </a:p>
        </p:txBody>
      </p:sp>
    </p:spTree>
    <p:extLst>
      <p:ext uri="{BB962C8B-B14F-4D97-AF65-F5344CB8AC3E}">
        <p14:creationId xmlns:p14="http://schemas.microsoft.com/office/powerpoint/2010/main" val="402831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1" grpId="0" animBg="1"/>
      <p:bldP spid="54" grpId="0" animBg="1"/>
      <p:bldP spid="61" grpId="0" animBg="1"/>
      <p:bldP spid="64" grpId="0" animBg="1"/>
      <p:bldP spid="71" grpId="0" animBg="1"/>
      <p:bldP spid="73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8" grpId="0"/>
      <p:bldP spid="90" grpId="0"/>
      <p:bldP spid="8" grpId="0" animBg="1"/>
      <p:bldP spid="21" grpId="0" animBg="1"/>
      <p:bldP spid="23" grpId="0" animBg="1"/>
      <p:bldP spid="5" grpId="0" animBg="1"/>
      <p:bldP spid="10" grpId="0" animBg="1"/>
      <p:bldP spid="2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CF18A-461A-D929-6F0D-CA0A1276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9532BAE-5754-B622-87DA-A51E2B8DE362}"/>
              </a:ext>
            </a:extLst>
          </p:cNvPr>
          <p:cNvSpPr/>
          <p:nvPr/>
        </p:nvSpPr>
        <p:spPr>
          <a:xfrm rot="16200000">
            <a:off x="3843094" y="2296555"/>
            <a:ext cx="638785" cy="482800"/>
          </a:xfrm>
          <a:prstGeom prst="triangle">
            <a:avLst/>
          </a:prstGeom>
          <a:solidFill>
            <a:srgbClr val="ECF7FE"/>
          </a:solidFill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ln>
                <a:solidFill>
                  <a:srgbClr val="CC9B00"/>
                </a:solidFill>
              </a:ln>
              <a:solidFill>
                <a:srgbClr val="456A1C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56C479-4610-691D-7AA9-95A464D7F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VTXO t</a:t>
            </a:r>
            <a:r>
              <a:rPr lang="en-US" dirty="0" err="1"/>
              <a:t>ransak</a:t>
            </a:r>
            <a:r>
              <a:rPr lang="cs-CZ" dirty="0"/>
              <a:t>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9B4E0F-2823-74F3-C65F-0BA807C834AD}"/>
              </a:ext>
            </a:extLst>
          </p:cNvPr>
          <p:cNvSpPr txBox="1"/>
          <p:nvPr/>
        </p:nvSpPr>
        <p:spPr>
          <a:xfrm>
            <a:off x="2164830" y="2185730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*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ABCD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br>
              <a:rPr lang="cs-CZ" sz="13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  <a:endParaRPr lang="cs-CZ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5F45A60-56E5-E2A4-1293-F368A8C8D7B4}"/>
              </a:ext>
            </a:extLst>
          </p:cNvPr>
          <p:cNvCxnSpPr>
            <a:cxnSpLocks/>
          </p:cNvCxnSpPr>
          <p:nvPr/>
        </p:nvCxnSpPr>
        <p:spPr>
          <a:xfrm>
            <a:off x="2164830" y="2440538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654C01F-A943-4561-3A25-A9A9C3ED507D}"/>
              </a:ext>
            </a:extLst>
          </p:cNvPr>
          <p:cNvCxnSpPr>
            <a:cxnSpLocks/>
          </p:cNvCxnSpPr>
          <p:nvPr/>
        </p:nvCxnSpPr>
        <p:spPr>
          <a:xfrm>
            <a:off x="3013952" y="2528291"/>
            <a:ext cx="910919" cy="9664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396885EE-9FF5-B44E-211B-DBB641CB15F7}"/>
              </a:ext>
            </a:extLst>
          </p:cNvPr>
          <p:cNvSpPr txBox="1"/>
          <p:nvPr/>
        </p:nvSpPr>
        <p:spPr>
          <a:xfrm>
            <a:off x="5352003" y="708039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C55DD85-30A6-82FA-C11D-E64E047E415F}"/>
              </a:ext>
            </a:extLst>
          </p:cNvPr>
          <p:cNvCxnSpPr>
            <a:cxnSpLocks/>
          </p:cNvCxnSpPr>
          <p:nvPr/>
        </p:nvCxnSpPr>
        <p:spPr>
          <a:xfrm>
            <a:off x="5352003" y="962847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C2CF14E-D264-8E22-2BB4-CB0887E53F02}"/>
              </a:ext>
            </a:extLst>
          </p:cNvPr>
          <p:cNvSpPr txBox="1"/>
          <p:nvPr/>
        </p:nvSpPr>
        <p:spPr>
          <a:xfrm>
            <a:off x="5352003" y="1655345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89DF82A-C5D7-983A-E553-2CFFB39C6B5E}"/>
              </a:ext>
            </a:extLst>
          </p:cNvPr>
          <p:cNvCxnSpPr>
            <a:cxnSpLocks/>
          </p:cNvCxnSpPr>
          <p:nvPr/>
        </p:nvCxnSpPr>
        <p:spPr>
          <a:xfrm>
            <a:off x="5352003" y="1910153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8C2D4E18-8F21-160D-0718-6DFF3A0C5D8D}"/>
              </a:ext>
            </a:extLst>
          </p:cNvPr>
          <p:cNvSpPr txBox="1"/>
          <p:nvPr/>
        </p:nvSpPr>
        <p:spPr>
          <a:xfrm>
            <a:off x="5352003" y="2600500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 </a:t>
            </a:r>
          </a:p>
          <a:p>
            <a:r>
              <a:rPr lang="cs-CZ" sz="1100" dirty="0"/>
              <a:t>🔒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085BA63-DC36-87F5-FC18-484DEB142394}"/>
              </a:ext>
            </a:extLst>
          </p:cNvPr>
          <p:cNvCxnSpPr>
            <a:cxnSpLocks/>
          </p:cNvCxnSpPr>
          <p:nvPr/>
        </p:nvCxnSpPr>
        <p:spPr>
          <a:xfrm>
            <a:off x="5352003" y="2855308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89F095DD-30C5-611A-4DE3-AC79FD65EB28}"/>
              </a:ext>
            </a:extLst>
          </p:cNvPr>
          <p:cNvSpPr txBox="1"/>
          <p:nvPr/>
        </p:nvSpPr>
        <p:spPr>
          <a:xfrm>
            <a:off x="5352003" y="3547806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</a:p>
          <a:p>
            <a:r>
              <a:rPr lang="cs-CZ" sz="1100" dirty="0"/>
              <a:t>🔒 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D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0CE45F3-B967-BBAA-8D72-DCCF0F2D2FD1}"/>
              </a:ext>
            </a:extLst>
          </p:cNvPr>
          <p:cNvCxnSpPr>
            <a:cxnSpLocks/>
          </p:cNvCxnSpPr>
          <p:nvPr/>
        </p:nvCxnSpPr>
        <p:spPr>
          <a:xfrm>
            <a:off x="5352003" y="3802614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649BB4A-B127-FB90-766E-9C5B069F62BD}"/>
              </a:ext>
            </a:extLst>
          </p:cNvPr>
          <p:cNvCxnSpPr>
            <a:cxnSpLocks/>
          </p:cNvCxnSpPr>
          <p:nvPr/>
        </p:nvCxnSpPr>
        <p:spPr>
          <a:xfrm>
            <a:off x="4336569" y="2529170"/>
            <a:ext cx="1015435" cy="197281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E977AE6-ADF7-95DA-8EF6-55F0D48E6945}"/>
              </a:ext>
            </a:extLst>
          </p:cNvPr>
          <p:cNvCxnSpPr>
            <a:cxnSpLocks/>
          </p:cNvCxnSpPr>
          <p:nvPr/>
        </p:nvCxnSpPr>
        <p:spPr>
          <a:xfrm>
            <a:off x="3441449" y="578614"/>
            <a:ext cx="38943" cy="3556405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F10C6441-BF7B-80C0-B7D7-12DA3C9A54CB}"/>
              </a:ext>
            </a:extLst>
          </p:cNvPr>
          <p:cNvSpPr txBox="1"/>
          <p:nvPr/>
        </p:nvSpPr>
        <p:spPr>
          <a:xfrm>
            <a:off x="2371021" y="556200"/>
            <a:ext cx="915635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on-chain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241F0AD-BB97-0366-5A89-8442DACDB9C0}"/>
              </a:ext>
            </a:extLst>
          </p:cNvPr>
          <p:cNvSpPr txBox="1"/>
          <p:nvPr/>
        </p:nvSpPr>
        <p:spPr>
          <a:xfrm>
            <a:off x="3589788" y="556200"/>
            <a:ext cx="1007007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off-chain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12F673E-E738-4688-03EA-53A39C27B5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705" y="4167589"/>
            <a:ext cx="8971233" cy="2612456"/>
          </a:xfrm>
        </p:spPr>
        <p:txBody>
          <a:bodyPr>
            <a:noAutofit/>
          </a:bodyPr>
          <a:lstStyle/>
          <a:p>
            <a:pPr marL="180975" lvl="1" indent="0">
              <a:buNone/>
            </a:pPr>
            <a:r>
              <a:rPr lang="cs-CZ" dirty="0"/>
              <a:t>platba v rámci </a:t>
            </a:r>
            <a:r>
              <a:rPr lang="en-US" dirty="0" err="1"/>
              <a:t>stromu</a:t>
            </a:r>
            <a:r>
              <a:rPr lang="en-US" dirty="0"/>
              <a:t> (</a:t>
            </a:r>
            <a:r>
              <a:rPr lang="cs-CZ" dirty="0"/>
              <a:t>kola</a:t>
            </a:r>
            <a:r>
              <a:rPr lang="en-US" dirty="0"/>
              <a:t>)</a:t>
            </a:r>
            <a:endParaRPr lang="cs-CZ" dirty="0"/>
          </a:p>
          <a:p>
            <a:pPr lvl="1"/>
            <a:r>
              <a:rPr lang="cs-CZ" dirty="0"/>
              <a:t>prodloužení větve stromu</a:t>
            </a:r>
          </a:p>
          <a:p>
            <a:pPr lvl="2"/>
            <a:r>
              <a:rPr lang="cs-CZ" dirty="0"/>
              <a:t>lze z více VTXO, násobné platby, change, ...</a:t>
            </a:r>
          </a:p>
          <a:p>
            <a:pPr lvl="1"/>
            <a:r>
              <a:rPr lang="cs-CZ" dirty="0"/>
              <a:t>dočasně slabší trust model</a:t>
            </a:r>
          </a:p>
          <a:p>
            <a:pPr lvl="2"/>
            <a:r>
              <a:rPr lang="cs-CZ" dirty="0"/>
              <a:t>až do následné platby nebo refreshe</a:t>
            </a:r>
          </a:p>
          <a:p>
            <a:pPr lvl="2"/>
            <a:r>
              <a:rPr lang="cs-CZ" dirty="0"/>
              <a:t>důvěra, že se odesílatel </a:t>
            </a:r>
            <a:r>
              <a:rPr lang="cs-CZ" dirty="0">
                <a:solidFill>
                  <a:srgbClr val="C00000"/>
                </a:solidFill>
              </a:rPr>
              <a:t>loupeživě nespolčí </a:t>
            </a:r>
            <a:r>
              <a:rPr lang="cs-CZ" dirty="0"/>
              <a:t>s ASP</a:t>
            </a:r>
          </a:p>
          <a:p>
            <a:pPr lvl="3"/>
            <a:r>
              <a:rPr lang="cs-CZ" dirty="0">
                <a:solidFill>
                  <a:srgbClr val="C00000"/>
                </a:solidFill>
              </a:rPr>
              <a:t>možný double spend</a:t>
            </a:r>
            <a:r>
              <a:rPr lang="cs-CZ" dirty="0"/>
              <a:t>, ale </a:t>
            </a:r>
            <a:r>
              <a:rPr lang="cs-CZ" b="1" dirty="0"/>
              <a:t>velmi </a:t>
            </a:r>
            <a:r>
              <a:rPr lang="cs-CZ" dirty="0"/>
              <a:t>nepravděpodobný</a:t>
            </a:r>
          </a:p>
          <a:p>
            <a:pPr marL="539750" lvl="3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cs-CZ" dirty="0"/>
              <a:t> stačí počkat na refresh</a:t>
            </a:r>
          </a:p>
          <a:p>
            <a:pPr lvl="2"/>
            <a:r>
              <a:rPr lang="cs-CZ" dirty="0"/>
              <a:t>trade-off: rychlost refreshe vs. refresh cost (likvidita ASP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cs-CZ" dirty="0"/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3C5633-9AEC-9996-D238-FDA20281A7F0}"/>
              </a:ext>
            </a:extLst>
          </p:cNvPr>
          <p:cNvSpPr txBox="1"/>
          <p:nvPr/>
        </p:nvSpPr>
        <p:spPr>
          <a:xfrm>
            <a:off x="7119160" y="1348936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A9BC14F-7C77-0A41-4330-E45C94905149}"/>
              </a:ext>
            </a:extLst>
          </p:cNvPr>
          <p:cNvCxnSpPr>
            <a:cxnSpLocks/>
          </p:cNvCxnSpPr>
          <p:nvPr/>
        </p:nvCxnSpPr>
        <p:spPr>
          <a:xfrm>
            <a:off x="7120065" y="1603859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341FE07-ABF1-DD6E-14C1-6F980452C7F5}"/>
              </a:ext>
            </a:extLst>
          </p:cNvPr>
          <p:cNvCxnSpPr>
            <a:cxnSpLocks/>
          </p:cNvCxnSpPr>
          <p:nvPr/>
        </p:nvCxnSpPr>
        <p:spPr>
          <a:xfrm>
            <a:off x="6193244" y="1057356"/>
            <a:ext cx="925917" cy="419034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B2BC480-E2A3-BAB9-D322-698184B52D20}"/>
              </a:ext>
            </a:extLst>
          </p:cNvPr>
          <p:cNvCxnSpPr>
            <a:cxnSpLocks/>
          </p:cNvCxnSpPr>
          <p:nvPr/>
        </p:nvCxnSpPr>
        <p:spPr>
          <a:xfrm flipV="1">
            <a:off x="4336729" y="864278"/>
            <a:ext cx="1015274" cy="1485565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264FCDD-468C-8F7A-19BD-ACF944BADE63}"/>
              </a:ext>
            </a:extLst>
          </p:cNvPr>
          <p:cNvCxnSpPr>
            <a:cxnSpLocks/>
          </p:cNvCxnSpPr>
          <p:nvPr/>
        </p:nvCxnSpPr>
        <p:spPr>
          <a:xfrm>
            <a:off x="4338671" y="2623763"/>
            <a:ext cx="1013333" cy="1052945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D53A5C3-0AFA-AF69-2AAD-70E755B371C9}"/>
              </a:ext>
            </a:extLst>
          </p:cNvPr>
          <p:cNvCxnSpPr>
            <a:cxnSpLocks/>
          </p:cNvCxnSpPr>
          <p:nvPr/>
        </p:nvCxnSpPr>
        <p:spPr>
          <a:xfrm flipV="1">
            <a:off x="4336729" y="1823434"/>
            <a:ext cx="1015274" cy="616623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F39AE2C-D009-87C1-C135-86F55818CE2E}"/>
              </a:ext>
            </a:extLst>
          </p:cNvPr>
          <p:cNvSpPr txBox="1"/>
          <p:nvPr/>
        </p:nvSpPr>
        <p:spPr>
          <a:xfrm>
            <a:off x="7119160" y="2082334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B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   </a:t>
            </a:r>
            <a:r>
              <a:rPr lang="cs-CZ" sz="1300" dirty="0">
                <a:solidFill>
                  <a:schemeClr val="accent1"/>
                </a:solidFill>
                <a:latin typeface="Consolas" panose="020B0609020204030204" pitchFamily="49" charset="0"/>
                <a:cs typeface="Courier New" pitchFamily="49" charset="0"/>
              </a:rPr>
              <a:t>2</a:t>
            </a:r>
            <a:endParaRPr lang="cs-CZ" sz="2000" dirty="0">
              <a:solidFill>
                <a:schemeClr val="accent1"/>
              </a:solidFill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🔒B   </a:t>
            </a:r>
            <a:r>
              <a:rPr lang="cs-CZ" sz="1300" dirty="0">
                <a:solidFill>
                  <a:schemeClr val="accent1"/>
                </a:solidFill>
                <a:latin typeface="Consolas" panose="020B0609020204030204" pitchFamily="49" charset="0"/>
                <a:cs typeface="Courier New" pitchFamily="49" charset="0"/>
              </a:rPr>
              <a:t>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5ABBE6-C544-7432-3493-B2624434C98E}"/>
              </a:ext>
            </a:extLst>
          </p:cNvPr>
          <p:cNvCxnSpPr>
            <a:cxnSpLocks/>
          </p:cNvCxnSpPr>
          <p:nvPr/>
        </p:nvCxnSpPr>
        <p:spPr>
          <a:xfrm>
            <a:off x="7119160" y="2323401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653C490-8AAF-7A3B-B1CA-B29FC89E4055}"/>
              </a:ext>
            </a:extLst>
          </p:cNvPr>
          <p:cNvCxnSpPr>
            <a:cxnSpLocks/>
          </p:cNvCxnSpPr>
          <p:nvPr/>
        </p:nvCxnSpPr>
        <p:spPr>
          <a:xfrm>
            <a:off x="6158153" y="2015126"/>
            <a:ext cx="969131" cy="196188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7425DFD-8F06-23AA-536E-8CA9D23B16DE}"/>
              </a:ext>
            </a:extLst>
          </p:cNvPr>
          <p:cNvSpPr txBox="1"/>
          <p:nvPr/>
        </p:nvSpPr>
        <p:spPr>
          <a:xfrm>
            <a:off x="9001317" y="2088739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A12D775-6836-0BDC-8657-7299D8E65742}"/>
              </a:ext>
            </a:extLst>
          </p:cNvPr>
          <p:cNvCxnSpPr>
            <a:cxnSpLocks/>
          </p:cNvCxnSpPr>
          <p:nvPr/>
        </p:nvCxnSpPr>
        <p:spPr>
          <a:xfrm>
            <a:off x="9001317" y="232980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7585E82-81D5-B97D-16A7-EF0D073B6248}"/>
              </a:ext>
            </a:extLst>
          </p:cNvPr>
          <p:cNvSpPr txBox="1"/>
          <p:nvPr/>
        </p:nvSpPr>
        <p:spPr>
          <a:xfrm>
            <a:off x="7127283" y="3266740"/>
            <a:ext cx="934040" cy="492443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CD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0025AB-589C-1366-E87E-F298CB3112CA}"/>
              </a:ext>
            </a:extLst>
          </p:cNvPr>
          <p:cNvCxnSpPr>
            <a:cxnSpLocks/>
          </p:cNvCxnSpPr>
          <p:nvPr/>
        </p:nvCxnSpPr>
        <p:spPr>
          <a:xfrm>
            <a:off x="7127283" y="3507807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55E9390-4807-E0BD-C650-86F0551F338A}"/>
              </a:ext>
            </a:extLst>
          </p:cNvPr>
          <p:cNvCxnSpPr>
            <a:cxnSpLocks/>
          </p:cNvCxnSpPr>
          <p:nvPr/>
        </p:nvCxnSpPr>
        <p:spPr>
          <a:xfrm flipV="1">
            <a:off x="6193244" y="3365168"/>
            <a:ext cx="921855" cy="542155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D488CF6-08B7-98BB-765E-FE2B2522B4E7}"/>
              </a:ext>
            </a:extLst>
          </p:cNvPr>
          <p:cNvCxnSpPr>
            <a:cxnSpLocks/>
          </p:cNvCxnSpPr>
          <p:nvPr/>
        </p:nvCxnSpPr>
        <p:spPr>
          <a:xfrm>
            <a:off x="6193243" y="2967081"/>
            <a:ext cx="934040" cy="398086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629AAD7-938F-2070-A4BC-EAFC718083CB}"/>
              </a:ext>
            </a:extLst>
          </p:cNvPr>
          <p:cNvCxnSpPr>
            <a:cxnSpLocks/>
          </p:cNvCxnSpPr>
          <p:nvPr/>
        </p:nvCxnSpPr>
        <p:spPr>
          <a:xfrm flipV="1">
            <a:off x="7960400" y="2191703"/>
            <a:ext cx="1040012" cy="255829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ular Callout 5">
            <a:extLst>
              <a:ext uri="{FF2B5EF4-FFF2-40B4-BE49-F238E27FC236}">
                <a16:creationId xmlns:a16="http://schemas.microsoft.com/office/drawing/2014/main" id="{9E5464A2-FACA-13A3-B477-F519B5248CC3}"/>
              </a:ext>
            </a:extLst>
          </p:cNvPr>
          <p:cNvSpPr/>
          <p:nvPr/>
        </p:nvSpPr>
        <p:spPr>
          <a:xfrm>
            <a:off x="4127584" y="1103974"/>
            <a:ext cx="669012" cy="279487"/>
          </a:xfrm>
          <a:prstGeom prst="wedgeRoundRectCallout">
            <a:avLst>
              <a:gd name="adj1" fmla="val 106903"/>
              <a:gd name="adj2" fmla="val -84911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VTXO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14" name="Rounded Rectangular Callout 5">
            <a:extLst>
              <a:ext uri="{FF2B5EF4-FFF2-40B4-BE49-F238E27FC236}">
                <a16:creationId xmlns:a16="http://schemas.microsoft.com/office/drawing/2014/main" id="{00AA0AD4-C022-47D9-D476-D32A183BA053}"/>
              </a:ext>
            </a:extLst>
          </p:cNvPr>
          <p:cNvSpPr/>
          <p:nvPr/>
        </p:nvSpPr>
        <p:spPr>
          <a:xfrm>
            <a:off x="8533392" y="1652687"/>
            <a:ext cx="934040" cy="279487"/>
          </a:xfrm>
          <a:prstGeom prst="wedgeRoundRectCallout">
            <a:avLst>
              <a:gd name="adj1" fmla="val -38097"/>
              <a:gd name="adj2" fmla="val 146835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zřetězení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15" name="Rounded Rectangular Callout 5">
            <a:extLst>
              <a:ext uri="{FF2B5EF4-FFF2-40B4-BE49-F238E27FC236}">
                <a16:creationId xmlns:a16="http://schemas.microsoft.com/office/drawing/2014/main" id="{3E159BB2-BEF4-2EDA-D4FC-35F1A6DCEDF2}"/>
              </a:ext>
            </a:extLst>
          </p:cNvPr>
          <p:cNvSpPr/>
          <p:nvPr/>
        </p:nvSpPr>
        <p:spPr>
          <a:xfrm>
            <a:off x="8283533" y="2790777"/>
            <a:ext cx="769981" cy="279487"/>
          </a:xfrm>
          <a:prstGeom prst="wedgeRoundRectCallout">
            <a:avLst>
              <a:gd name="adj1" fmla="val -86208"/>
              <a:gd name="adj2" fmla="val -67813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change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16" name="Rounded Rectangular Callout 5">
            <a:extLst>
              <a:ext uri="{FF2B5EF4-FFF2-40B4-BE49-F238E27FC236}">
                <a16:creationId xmlns:a16="http://schemas.microsoft.com/office/drawing/2014/main" id="{6064443E-505F-95B2-B84A-08C31EDB8EF8}"/>
              </a:ext>
            </a:extLst>
          </p:cNvPr>
          <p:cNvSpPr/>
          <p:nvPr/>
        </p:nvSpPr>
        <p:spPr>
          <a:xfrm>
            <a:off x="8283532" y="3378245"/>
            <a:ext cx="1317802" cy="279487"/>
          </a:xfrm>
          <a:prstGeom prst="wedgeRoundRectCallout">
            <a:avLst>
              <a:gd name="adj1" fmla="val -76505"/>
              <a:gd name="adj2" fmla="val 51410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vícezdrojová tx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723E935-5D53-7BA2-5262-92492AF0C630}"/>
              </a:ext>
            </a:extLst>
          </p:cNvPr>
          <p:cNvSpPr txBox="1"/>
          <p:nvPr/>
        </p:nvSpPr>
        <p:spPr>
          <a:xfrm>
            <a:off x="7115098" y="687307"/>
            <a:ext cx="934040" cy="492443"/>
          </a:xfrm>
          <a:prstGeom prst="rect">
            <a:avLst/>
          </a:prstGeom>
          <a:solidFill>
            <a:srgbClr val="FFDDDD"/>
          </a:solidFill>
          <a:ln w="254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/>
              <a:t>🔒 </a:t>
            </a:r>
            <a:r>
              <a:rPr lang="cs-CZ" sz="1300">
                <a:latin typeface="Consolas" panose="020B0609020204030204" pitchFamily="49" charset="0"/>
                <a:cs typeface="Courier New" pitchFamily="49" charset="0"/>
              </a:rPr>
              <a:t>Q</a:t>
            </a:r>
            <a:r>
              <a:rPr lang="cs-CZ" sz="1300" b="1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FEDEEC9A-40EB-4705-DCB4-7C16C1EFCD37}"/>
              </a:ext>
            </a:extLst>
          </p:cNvPr>
          <p:cNvCxnSpPr>
            <a:cxnSpLocks/>
          </p:cNvCxnSpPr>
          <p:nvPr/>
        </p:nvCxnSpPr>
        <p:spPr>
          <a:xfrm>
            <a:off x="7116003" y="942230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FC9C78D9-C9B4-BD4D-B886-98EBA26E2559}"/>
              </a:ext>
            </a:extLst>
          </p:cNvPr>
          <p:cNvCxnSpPr>
            <a:cxnSpLocks/>
          </p:cNvCxnSpPr>
          <p:nvPr/>
        </p:nvCxnSpPr>
        <p:spPr>
          <a:xfrm flipV="1">
            <a:off x="6193244" y="804038"/>
            <a:ext cx="925917" cy="256211"/>
          </a:xfrm>
          <a:prstGeom prst="straightConnector1">
            <a:avLst/>
          </a:prstGeom>
          <a:ln w="22225">
            <a:solidFill>
              <a:srgbClr val="C0000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ounded Rectangular Callout 5">
            <a:extLst>
              <a:ext uri="{FF2B5EF4-FFF2-40B4-BE49-F238E27FC236}">
                <a16:creationId xmlns:a16="http://schemas.microsoft.com/office/drawing/2014/main" id="{C956164B-1AAC-4059-7AA8-A0BD717146C5}"/>
              </a:ext>
            </a:extLst>
          </p:cNvPr>
          <p:cNvSpPr/>
          <p:nvPr/>
        </p:nvSpPr>
        <p:spPr>
          <a:xfrm>
            <a:off x="8511192" y="598851"/>
            <a:ext cx="1656746" cy="512494"/>
          </a:xfrm>
          <a:prstGeom prst="wedgeRoundRectCallout">
            <a:avLst>
              <a:gd name="adj1" fmla="val -87642"/>
              <a:gd name="adj2" fmla="val -4853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C00000"/>
                </a:solidFill>
              </a:rPr>
              <a:t>double-spend</a:t>
            </a:r>
          </a:p>
          <a:p>
            <a:pPr algn="ctr"/>
            <a:r>
              <a:rPr lang="cs-CZ" sz="1400" dirty="0">
                <a:solidFill>
                  <a:srgbClr val="C00000"/>
                </a:solidFill>
              </a:rPr>
              <a:t>spolupráce A a ASP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625BED19-AF1B-8ED2-67D8-CADA27FFC854}"/>
              </a:ext>
            </a:extLst>
          </p:cNvPr>
          <p:cNvCxnSpPr>
            <a:cxnSpLocks/>
          </p:cNvCxnSpPr>
          <p:nvPr/>
        </p:nvCxnSpPr>
        <p:spPr>
          <a:xfrm>
            <a:off x="9819731" y="2451986"/>
            <a:ext cx="284682" cy="0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ounded Rectangular Callout 5">
            <a:extLst>
              <a:ext uri="{FF2B5EF4-FFF2-40B4-BE49-F238E27FC236}">
                <a16:creationId xmlns:a16="http://schemas.microsoft.com/office/drawing/2014/main" id="{03D97EE8-23E8-13C8-D964-7BFDA1ED2A66}"/>
              </a:ext>
            </a:extLst>
          </p:cNvPr>
          <p:cNvSpPr/>
          <p:nvPr/>
        </p:nvSpPr>
        <p:spPr>
          <a:xfrm>
            <a:off x="7664407" y="4528222"/>
            <a:ext cx="1531980" cy="578497"/>
          </a:xfrm>
          <a:prstGeom prst="wedgeRoundRectCallout">
            <a:avLst>
              <a:gd name="adj1" fmla="val -50106"/>
              <a:gd name="adj2" fmla="val 36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i="1" dirty="0">
                <a:solidFill>
                  <a:srgbClr val="456A1C"/>
                </a:solidFill>
              </a:rPr>
              <a:t>arkoor preconfirmed tx</a:t>
            </a:r>
          </a:p>
        </p:txBody>
      </p:sp>
      <p:sp>
        <p:nvSpPr>
          <p:cNvPr id="138" name="Rounded Rectangular Callout 5">
            <a:extLst>
              <a:ext uri="{FF2B5EF4-FFF2-40B4-BE49-F238E27FC236}">
                <a16:creationId xmlns:a16="http://schemas.microsoft.com/office/drawing/2014/main" id="{89ED707B-721C-32B7-6860-8FA5B1B1A2E8}"/>
              </a:ext>
            </a:extLst>
          </p:cNvPr>
          <p:cNvSpPr/>
          <p:nvPr/>
        </p:nvSpPr>
        <p:spPr>
          <a:xfrm>
            <a:off x="7664407" y="5669883"/>
            <a:ext cx="1531981" cy="703275"/>
          </a:xfrm>
          <a:prstGeom prst="wedgeRoundRectCallout">
            <a:avLst>
              <a:gd name="adj1" fmla="val -50106"/>
              <a:gd name="adj2" fmla="val 368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solidFill>
                  <a:srgbClr val="456A1C"/>
                </a:solidFill>
              </a:rPr>
              <a:t>- snadná detekce</a:t>
            </a:r>
          </a:p>
          <a:p>
            <a:r>
              <a:rPr lang="cs-CZ" sz="1400" dirty="0">
                <a:solidFill>
                  <a:srgbClr val="456A1C"/>
                </a:solidFill>
              </a:rPr>
              <a:t>- ztráta reputace</a:t>
            </a:r>
          </a:p>
          <a:p>
            <a:r>
              <a:rPr lang="cs-CZ" sz="1400" dirty="0">
                <a:solidFill>
                  <a:srgbClr val="456A1C"/>
                </a:solidFill>
              </a:rPr>
              <a:t>- exits, fee-race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66083A-0980-EAF5-3414-A432831F4509}"/>
              </a:ext>
            </a:extLst>
          </p:cNvPr>
          <p:cNvCxnSpPr>
            <a:cxnSpLocks/>
          </p:cNvCxnSpPr>
          <p:nvPr/>
        </p:nvCxnSpPr>
        <p:spPr>
          <a:xfrm>
            <a:off x="7115098" y="2537955"/>
            <a:ext cx="934040" cy="0"/>
          </a:xfrm>
          <a:prstGeom prst="line">
            <a:avLst/>
          </a:prstGeom>
          <a:ln w="22225">
            <a:solidFill>
              <a:srgbClr val="FFD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E07506C-10B5-F4BA-5915-9B2D4BBC36F3}"/>
              </a:ext>
            </a:extLst>
          </p:cNvPr>
          <p:cNvSpPr txBox="1"/>
          <p:nvPr/>
        </p:nvSpPr>
        <p:spPr>
          <a:xfrm>
            <a:off x="6516151" y="1839195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cs-CZ" sz="13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9955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1" grpId="0" animBg="1"/>
      <p:bldP spid="73" grpId="0" animBg="1"/>
      <p:bldP spid="24" grpId="0" animBg="1"/>
      <p:bldP spid="20" grpId="0" animBg="1"/>
      <p:bldP spid="29" grpId="0" animBg="1"/>
      <p:bldP spid="33" grpId="0" animBg="1"/>
      <p:bldP spid="114" grpId="0" animBg="1"/>
      <p:bldP spid="115" grpId="0" animBg="1"/>
      <p:bldP spid="116" grpId="0" animBg="1"/>
      <p:bldP spid="123" grpId="0" animBg="1"/>
      <p:bldP spid="128" grpId="0" animBg="1"/>
      <p:bldP spid="137" grpId="0" animBg="1"/>
      <p:bldP spid="138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07A7A2-B048-FFBB-02CA-FA88B05ACB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705" y="577293"/>
            <a:ext cx="8971233" cy="25756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/>
              <a:t>forfeit tx</a:t>
            </a:r>
          </a:p>
          <a:p>
            <a:pPr lvl="1"/>
            <a:r>
              <a:rPr lang="cs-CZ" i="1" dirty="0"/>
              <a:t>pozbýt, přijít o něco, vzdát se něčeho</a:t>
            </a:r>
          </a:p>
          <a:p>
            <a:pPr lvl="1"/>
            <a:r>
              <a:rPr lang="cs-CZ" dirty="0"/>
              <a:t>presigned tx pro refresh a on-chain tx</a:t>
            </a:r>
          </a:p>
          <a:p>
            <a:pPr lvl="1"/>
            <a:r>
              <a:rPr lang="cs-CZ" dirty="0"/>
              <a:t>typicky se nikdy nezveřejní, jen pojistka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3C8FBB-9D54-1717-B191-8F11BC0E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</a:t>
            </a:r>
            <a:r>
              <a:rPr lang="cs-CZ" dirty="0"/>
              <a:t> - forfeit tx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0A6736-61B8-2A2D-BB04-81898DF7C1AA}"/>
              </a:ext>
            </a:extLst>
          </p:cNvPr>
          <p:cNvSpPr txBox="1"/>
          <p:nvPr/>
        </p:nvSpPr>
        <p:spPr>
          <a:xfrm>
            <a:off x="6748811" y="3797598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C514E88-BB3F-24B6-3DA5-7D2B742C70B5}"/>
              </a:ext>
            </a:extLst>
          </p:cNvPr>
          <p:cNvCxnSpPr>
            <a:cxnSpLocks/>
          </p:cNvCxnSpPr>
          <p:nvPr/>
        </p:nvCxnSpPr>
        <p:spPr>
          <a:xfrm>
            <a:off x="6748811" y="4050781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54051CDF-9909-A402-5068-EB3BC51484A6}"/>
              </a:ext>
            </a:extLst>
          </p:cNvPr>
          <p:cNvSpPr txBox="1"/>
          <p:nvPr/>
        </p:nvSpPr>
        <p:spPr>
          <a:xfrm>
            <a:off x="8197968" y="4546109"/>
            <a:ext cx="934040" cy="569387"/>
          </a:xfrm>
          <a:prstGeom prst="rect">
            <a:avLst/>
          </a:prstGeom>
          <a:solidFill>
            <a:srgbClr val="ECF7FE"/>
          </a:solidFill>
          <a:ln w="25400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  <a:p>
            <a:pPr>
              <a:spcBef>
                <a:spcPts val="600"/>
              </a:spcBef>
            </a:pPr>
            <a:r>
              <a:rPr lang="cs-CZ" sz="1100" dirty="0"/>
              <a:t>🔒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39FCEBB-6563-7B8C-0F4A-F5C4159891FF}"/>
              </a:ext>
            </a:extLst>
          </p:cNvPr>
          <p:cNvCxnSpPr>
            <a:cxnSpLocks/>
          </p:cNvCxnSpPr>
          <p:nvPr/>
        </p:nvCxnSpPr>
        <p:spPr>
          <a:xfrm>
            <a:off x="8197968" y="4800917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2A65FA7-DD22-FD49-1156-A96970B623E9}"/>
              </a:ext>
            </a:extLst>
          </p:cNvPr>
          <p:cNvCxnSpPr>
            <a:cxnSpLocks/>
          </p:cNvCxnSpPr>
          <p:nvPr/>
        </p:nvCxnSpPr>
        <p:spPr>
          <a:xfrm>
            <a:off x="7562066" y="4143847"/>
            <a:ext cx="635903" cy="549022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C2BE812-0AC1-57BB-8091-113F48578AA7}"/>
              </a:ext>
            </a:extLst>
          </p:cNvPr>
          <p:cNvSpPr txBox="1"/>
          <p:nvPr/>
        </p:nvSpPr>
        <p:spPr>
          <a:xfrm>
            <a:off x="3722527" y="3853446"/>
            <a:ext cx="934040" cy="8309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ABCD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br>
              <a:rPr lang="cs-CZ" sz="13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4B698D9-AC65-7FBF-AFAE-9C5FE394C2C8}"/>
              </a:ext>
            </a:extLst>
          </p:cNvPr>
          <p:cNvCxnSpPr>
            <a:cxnSpLocks/>
          </p:cNvCxnSpPr>
          <p:nvPr/>
        </p:nvCxnSpPr>
        <p:spPr>
          <a:xfrm>
            <a:off x="3722527" y="406087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3A07652-04B0-4241-6235-5BF7E95BBFD3}"/>
              </a:ext>
            </a:extLst>
          </p:cNvPr>
          <p:cNvCxnSpPr>
            <a:cxnSpLocks/>
            <a:stCxn id="69" idx="3"/>
            <a:endCxn id="79" idx="0"/>
          </p:cNvCxnSpPr>
          <p:nvPr/>
        </p:nvCxnSpPr>
        <p:spPr>
          <a:xfrm flipV="1">
            <a:off x="4656567" y="4153942"/>
            <a:ext cx="734514" cy="115003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DA30E0A-B0E0-020E-C329-264E735A048A}"/>
              </a:ext>
            </a:extLst>
          </p:cNvPr>
          <p:cNvCxnSpPr>
            <a:cxnSpLocks/>
          </p:cNvCxnSpPr>
          <p:nvPr/>
        </p:nvCxnSpPr>
        <p:spPr>
          <a:xfrm>
            <a:off x="4870296" y="3429000"/>
            <a:ext cx="0" cy="30226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ABCD9DF-1093-345E-7161-8DFA0D630434}"/>
              </a:ext>
            </a:extLst>
          </p:cNvPr>
          <p:cNvSpPr txBox="1"/>
          <p:nvPr/>
        </p:nvSpPr>
        <p:spPr>
          <a:xfrm>
            <a:off x="3802980" y="3384944"/>
            <a:ext cx="915635" cy="292388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on-chain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DCC3509-5CEB-ECBD-D079-8E3C3E5B704D}"/>
              </a:ext>
            </a:extLst>
          </p:cNvPr>
          <p:cNvSpPr txBox="1"/>
          <p:nvPr/>
        </p:nvSpPr>
        <p:spPr>
          <a:xfrm>
            <a:off x="5034461" y="3378754"/>
            <a:ext cx="1007007" cy="292388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off-chain</a:t>
            </a:r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C7433D92-73DE-6C36-5D99-5864F1A41008}"/>
              </a:ext>
            </a:extLst>
          </p:cNvPr>
          <p:cNvSpPr/>
          <p:nvPr/>
        </p:nvSpPr>
        <p:spPr>
          <a:xfrm rot="16200000">
            <a:off x="5313089" y="3912541"/>
            <a:ext cx="638785" cy="482800"/>
          </a:xfrm>
          <a:prstGeom prst="triangle">
            <a:avLst/>
          </a:prstGeom>
          <a:solidFill>
            <a:srgbClr val="ECF7FE"/>
          </a:solidFill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ln>
                <a:solidFill>
                  <a:srgbClr val="CC9B00"/>
                </a:solidFill>
              </a:ln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164BFA5-5D4C-9C89-175D-2112FBD1625E}"/>
              </a:ext>
            </a:extLst>
          </p:cNvPr>
          <p:cNvCxnSpPr>
            <a:cxnSpLocks/>
          </p:cNvCxnSpPr>
          <p:nvPr/>
        </p:nvCxnSpPr>
        <p:spPr>
          <a:xfrm>
            <a:off x="3722527" y="4473334"/>
            <a:ext cx="934040" cy="0"/>
          </a:xfrm>
          <a:prstGeom prst="line">
            <a:avLst/>
          </a:prstGeom>
          <a:ln w="2222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ounded Rectangular Callout 5">
            <a:extLst>
              <a:ext uri="{FF2B5EF4-FFF2-40B4-BE49-F238E27FC236}">
                <a16:creationId xmlns:a16="http://schemas.microsoft.com/office/drawing/2014/main" id="{02F5D1F7-39A9-0B53-6D41-2B4269A664FE}"/>
              </a:ext>
            </a:extLst>
          </p:cNvPr>
          <p:cNvSpPr/>
          <p:nvPr/>
        </p:nvSpPr>
        <p:spPr>
          <a:xfrm>
            <a:off x="2333953" y="3649004"/>
            <a:ext cx="979664" cy="451144"/>
          </a:xfrm>
          <a:prstGeom prst="wedgeRoundRectCallout">
            <a:avLst>
              <a:gd name="adj1" fmla="val 85258"/>
              <a:gd name="adj2" fmla="val 7255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expirující kolo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89" name="Rounded Rectangular Callout 5">
            <a:extLst>
              <a:ext uri="{FF2B5EF4-FFF2-40B4-BE49-F238E27FC236}">
                <a16:creationId xmlns:a16="http://schemas.microsoft.com/office/drawing/2014/main" id="{4DAD9293-434A-EDC6-EE9E-E3BF9F221EF7}"/>
              </a:ext>
            </a:extLst>
          </p:cNvPr>
          <p:cNvSpPr/>
          <p:nvPr/>
        </p:nvSpPr>
        <p:spPr>
          <a:xfrm>
            <a:off x="7999662" y="3760492"/>
            <a:ext cx="665327" cy="334113"/>
          </a:xfrm>
          <a:prstGeom prst="wedgeRoundRectCallout">
            <a:avLst>
              <a:gd name="adj1" fmla="val -65429"/>
              <a:gd name="adj2" fmla="val 40850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exit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0" name="Rounded Rectangular Callout 5">
            <a:extLst>
              <a:ext uri="{FF2B5EF4-FFF2-40B4-BE49-F238E27FC236}">
                <a16:creationId xmlns:a16="http://schemas.microsoft.com/office/drawing/2014/main" id="{A295AB78-8640-08E3-DA0C-79B8CA7EE972}"/>
              </a:ext>
            </a:extLst>
          </p:cNvPr>
          <p:cNvSpPr/>
          <p:nvPr/>
        </p:nvSpPr>
        <p:spPr>
          <a:xfrm>
            <a:off x="7229402" y="5349571"/>
            <a:ext cx="665327" cy="334113"/>
          </a:xfrm>
          <a:prstGeom prst="wedgeRoundRectCallout">
            <a:avLst>
              <a:gd name="adj1" fmla="val 83481"/>
              <a:gd name="adj2" fmla="val -15149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forfeit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0AAEC10-1482-ED55-7D39-42D2ACB4BBAB}"/>
              </a:ext>
            </a:extLst>
          </p:cNvPr>
          <p:cNvSpPr txBox="1"/>
          <p:nvPr/>
        </p:nvSpPr>
        <p:spPr>
          <a:xfrm flipH="1">
            <a:off x="5738101" y="3988855"/>
            <a:ext cx="94517" cy="292388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AAD398A-2CCE-D9CF-3484-BA4FDFC0B658}"/>
              </a:ext>
            </a:extLst>
          </p:cNvPr>
          <p:cNvCxnSpPr>
            <a:cxnSpLocks/>
          </p:cNvCxnSpPr>
          <p:nvPr/>
        </p:nvCxnSpPr>
        <p:spPr>
          <a:xfrm flipV="1">
            <a:off x="5800891" y="3927547"/>
            <a:ext cx="947921" cy="123386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ular Callout 5">
            <a:extLst>
              <a:ext uri="{FF2B5EF4-FFF2-40B4-BE49-F238E27FC236}">
                <a16:creationId xmlns:a16="http://schemas.microsoft.com/office/drawing/2014/main" id="{B9BC8A23-409D-18B2-E27D-7B10BC23DAAE}"/>
              </a:ext>
            </a:extLst>
          </p:cNvPr>
          <p:cNvSpPr/>
          <p:nvPr/>
        </p:nvSpPr>
        <p:spPr>
          <a:xfrm>
            <a:off x="9438194" y="5349570"/>
            <a:ext cx="815638" cy="334113"/>
          </a:xfrm>
          <a:prstGeom prst="wedgeRoundRectCallout">
            <a:avLst>
              <a:gd name="adj1" fmla="val -106713"/>
              <a:gd name="adj2" fmla="val -170359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bez </a:t>
            </a:r>
            <a:r>
              <a:rPr lang="cs-CZ" sz="14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</a:t>
            </a:r>
            <a:r>
              <a:rPr lang="cs-CZ" sz="1400" dirty="0">
                <a:solidFill>
                  <a:srgbClr val="456A1C"/>
                </a:solidFill>
              </a:rPr>
              <a:t> 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99" name="Rounded Rectangular Callout 5">
            <a:extLst>
              <a:ext uri="{FF2B5EF4-FFF2-40B4-BE49-F238E27FC236}">
                <a16:creationId xmlns:a16="http://schemas.microsoft.com/office/drawing/2014/main" id="{5C4B7103-B8EE-35CB-7FC4-BF152CABBBE4}"/>
              </a:ext>
            </a:extLst>
          </p:cNvPr>
          <p:cNvSpPr/>
          <p:nvPr/>
        </p:nvSpPr>
        <p:spPr>
          <a:xfrm>
            <a:off x="8176629" y="5516625"/>
            <a:ext cx="1020607" cy="451144"/>
          </a:xfrm>
          <a:prstGeom prst="wedgeRoundRectCallout">
            <a:avLst>
              <a:gd name="adj1" fmla="val 15565"/>
              <a:gd name="adj2" fmla="val -167963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rgbClr val="C00000"/>
                </a:solidFill>
              </a:rPr>
              <a:t>trust??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00" name="Rounded Rectangular Callout 5">
            <a:extLst>
              <a:ext uri="{FF2B5EF4-FFF2-40B4-BE49-F238E27FC236}">
                <a16:creationId xmlns:a16="http://schemas.microsoft.com/office/drawing/2014/main" id="{50DE3C8D-F9E1-596C-A5AE-52030346DE37}"/>
              </a:ext>
            </a:extLst>
          </p:cNvPr>
          <p:cNvSpPr/>
          <p:nvPr/>
        </p:nvSpPr>
        <p:spPr>
          <a:xfrm>
            <a:off x="8176629" y="5976963"/>
            <a:ext cx="1020617" cy="649683"/>
          </a:xfrm>
          <a:prstGeom prst="wedgeRoundRectCallout">
            <a:avLst>
              <a:gd name="adj1" fmla="val 6853"/>
              <a:gd name="adj2" fmla="val -5175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tx1"/>
                </a:solidFill>
              </a:rPr>
              <a:t>atomocitakonektor</a:t>
            </a:r>
            <a:r>
              <a:rPr lang="en-US" sz="1400" b="1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8972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ECC69-2FF8-A8B5-5B5C-612F24751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43431B31-90A4-A9CC-CD89-D086CE3AF7D6}"/>
              </a:ext>
            </a:extLst>
          </p:cNvPr>
          <p:cNvSpPr/>
          <p:nvPr/>
        </p:nvSpPr>
        <p:spPr>
          <a:xfrm rot="16200000">
            <a:off x="5133850" y="5037980"/>
            <a:ext cx="296156" cy="256140"/>
          </a:xfrm>
          <a:prstGeom prst="triangle">
            <a:avLst/>
          </a:prstGeom>
          <a:solidFill>
            <a:srgbClr val="ECF7FE"/>
          </a:solidFill>
          <a:ln w="254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ln>
                <a:solidFill>
                  <a:srgbClr val="CC9B00"/>
                </a:solidFill>
              </a:ln>
              <a:solidFill>
                <a:srgbClr val="456A1C"/>
              </a:solidFill>
              <a:latin typeface="+mj-lt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7636CE-94EC-9F0B-4605-D2BF733ACF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705" y="577293"/>
            <a:ext cx="8971233" cy="2333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/>
              <a:t>konektor</a:t>
            </a:r>
          </a:p>
          <a:p>
            <a:pPr lvl="1"/>
            <a:r>
              <a:rPr lang="cs-CZ" dirty="0"/>
              <a:t>dust </a:t>
            </a:r>
            <a:r>
              <a:rPr lang="cs-CZ" b="1" dirty="0"/>
              <a:t>tx</a:t>
            </a:r>
            <a:r>
              <a:rPr lang="cs-CZ" dirty="0"/>
              <a:t> z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on-chain</a:t>
            </a:r>
            <a:r>
              <a:rPr lang="cs-CZ" dirty="0"/>
              <a:t> kořenu </a:t>
            </a:r>
            <a:r>
              <a:rPr lang="cs-CZ" b="1" dirty="0"/>
              <a:t>nově</a:t>
            </a:r>
            <a:r>
              <a:rPr lang="cs-CZ" dirty="0"/>
              <a:t> vytvářeného tx stromu</a:t>
            </a:r>
          </a:p>
          <a:p>
            <a:pPr marL="0" indent="0">
              <a:buNone/>
            </a:pPr>
            <a:r>
              <a:rPr lang="cs-CZ" dirty="0"/>
              <a:t>forfeit tx</a:t>
            </a:r>
          </a:p>
          <a:p>
            <a:pPr lvl="1"/>
            <a:r>
              <a:rPr lang="cs-CZ" dirty="0"/>
              <a:t>druhý vstup</a:t>
            </a:r>
            <a:r>
              <a:rPr lang="en-US" dirty="0"/>
              <a:t> = </a:t>
            </a:r>
            <a:r>
              <a:rPr lang="cs-CZ" b="1" dirty="0"/>
              <a:t>výstup</a:t>
            </a:r>
            <a:r>
              <a:rPr lang="cs-CZ" dirty="0"/>
              <a:t> konektoru </a:t>
            </a:r>
            <a:r>
              <a:rPr lang="cs-CZ" b="1" dirty="0"/>
              <a:t>nového </a:t>
            </a:r>
            <a:r>
              <a:rPr lang="cs-CZ" dirty="0"/>
              <a:t>stromu</a:t>
            </a:r>
          </a:p>
          <a:p>
            <a:pPr lvl="1"/>
            <a:r>
              <a:rPr lang="cs-CZ" dirty="0"/>
              <a:t>uživatel může bez obav podepsat</a:t>
            </a:r>
          </a:p>
          <a:p>
            <a:pPr lvl="2"/>
            <a:r>
              <a:rPr lang="cs-CZ" dirty="0"/>
              <a:t>tx je platná až </a:t>
            </a:r>
            <a:r>
              <a:rPr lang="cs-CZ" b="1" dirty="0"/>
              <a:t>po podpisu</a:t>
            </a:r>
            <a:r>
              <a:rPr lang="cs-CZ" dirty="0"/>
              <a:t> a zveřejnění nového kořenu</a:t>
            </a:r>
          </a:p>
          <a:p>
            <a:pPr lvl="2"/>
            <a:r>
              <a:rPr lang="cs-CZ" dirty="0"/>
              <a:t>do té doby může provést unilateral permission-less exit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6B3B26-2569-A2B2-4902-8DE32634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Atomicita</a:t>
            </a:r>
            <a:r>
              <a:rPr lang="en-US" dirty="0"/>
              <a:t> </a:t>
            </a:r>
            <a:r>
              <a:rPr lang="en-US" dirty="0" err="1"/>
              <a:t>refreshe</a:t>
            </a:r>
            <a:r>
              <a:rPr lang="cs-CZ" dirty="0"/>
              <a:t> - konektor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4104A-910A-CA32-6BF0-4A77CA391B7D}"/>
              </a:ext>
            </a:extLst>
          </p:cNvPr>
          <p:cNvSpPr txBox="1"/>
          <p:nvPr/>
        </p:nvSpPr>
        <p:spPr>
          <a:xfrm>
            <a:off x="6748811" y="3797598"/>
            <a:ext cx="934040" cy="6924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  <a:p>
            <a:r>
              <a:rPr lang="cs-CZ" sz="1100" dirty="0"/>
              <a:t>🔒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  <a:p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</a:t>
            </a:r>
            <a:endParaRPr lang="en-US" sz="1300" b="1" dirty="0">
              <a:solidFill>
                <a:srgbClr val="C00000"/>
              </a:solidFill>
              <a:latin typeface="Consolas" panose="020B0609020204030204" pitchFamily="49" charset="0"/>
              <a:cs typeface="Courier New" pitchFamily="49" charset="0"/>
              <a:sym typeface="Wingdings" panose="05000000000000000000" pitchFamily="2" charset="2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1774D5-749E-E767-0817-9C13A416280C}"/>
              </a:ext>
            </a:extLst>
          </p:cNvPr>
          <p:cNvCxnSpPr>
            <a:cxnSpLocks/>
          </p:cNvCxnSpPr>
          <p:nvPr/>
        </p:nvCxnSpPr>
        <p:spPr>
          <a:xfrm>
            <a:off x="6748811" y="4050781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08A3FDB-BBF7-B7D8-C127-9BA311C735B9}"/>
              </a:ext>
            </a:extLst>
          </p:cNvPr>
          <p:cNvSpPr txBox="1"/>
          <p:nvPr/>
        </p:nvSpPr>
        <p:spPr>
          <a:xfrm>
            <a:off x="8197968" y="4546109"/>
            <a:ext cx="934040" cy="569387"/>
          </a:xfrm>
          <a:prstGeom prst="rect">
            <a:avLst/>
          </a:prstGeom>
          <a:solidFill>
            <a:srgbClr val="ECF7FE"/>
          </a:solidFill>
          <a:ln w="25400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  <a:p>
            <a:pPr>
              <a:spcBef>
                <a:spcPts val="600"/>
              </a:spcBef>
            </a:pPr>
            <a:r>
              <a:rPr lang="cs-CZ" sz="1100" dirty="0"/>
              <a:t>🔒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9ACAF4-4DD5-F196-438D-6ACEDA0EC6D9}"/>
              </a:ext>
            </a:extLst>
          </p:cNvPr>
          <p:cNvCxnSpPr>
            <a:cxnSpLocks/>
          </p:cNvCxnSpPr>
          <p:nvPr/>
        </p:nvCxnSpPr>
        <p:spPr>
          <a:xfrm>
            <a:off x="8197968" y="4800917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4BF82A8-E102-DE13-A9D5-F7EAE63BD270}"/>
              </a:ext>
            </a:extLst>
          </p:cNvPr>
          <p:cNvCxnSpPr>
            <a:cxnSpLocks/>
          </p:cNvCxnSpPr>
          <p:nvPr/>
        </p:nvCxnSpPr>
        <p:spPr>
          <a:xfrm>
            <a:off x="7562066" y="4143847"/>
            <a:ext cx="635903" cy="549022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BF0BCD-13D8-F98E-8CCB-EA4C2EEB7831}"/>
              </a:ext>
            </a:extLst>
          </p:cNvPr>
          <p:cNvSpPr txBox="1"/>
          <p:nvPr/>
        </p:nvSpPr>
        <p:spPr>
          <a:xfrm>
            <a:off x="3722527" y="3853446"/>
            <a:ext cx="934040" cy="8309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ABCD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br>
              <a:rPr lang="cs-CZ" sz="13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 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CDD8B5-76A1-4809-2190-1945EE8DE857}"/>
              </a:ext>
            </a:extLst>
          </p:cNvPr>
          <p:cNvCxnSpPr>
            <a:cxnSpLocks/>
          </p:cNvCxnSpPr>
          <p:nvPr/>
        </p:nvCxnSpPr>
        <p:spPr>
          <a:xfrm>
            <a:off x="3722527" y="406087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8884EB8-D1F1-F107-8211-22538BDB5287}"/>
              </a:ext>
            </a:extLst>
          </p:cNvPr>
          <p:cNvCxnSpPr>
            <a:cxnSpLocks/>
            <a:stCxn id="11" idx="3"/>
            <a:endCxn id="23" idx="0"/>
          </p:cNvCxnSpPr>
          <p:nvPr/>
        </p:nvCxnSpPr>
        <p:spPr>
          <a:xfrm flipV="1">
            <a:off x="4656567" y="4153942"/>
            <a:ext cx="734514" cy="115003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3AC5BD-8B27-8933-A60B-119212D09614}"/>
              </a:ext>
            </a:extLst>
          </p:cNvPr>
          <p:cNvCxnSpPr>
            <a:cxnSpLocks/>
          </p:cNvCxnSpPr>
          <p:nvPr/>
        </p:nvCxnSpPr>
        <p:spPr>
          <a:xfrm>
            <a:off x="4870296" y="3429000"/>
            <a:ext cx="0" cy="30226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458DDC2-61B5-85B3-61CC-765C8E55D398}"/>
              </a:ext>
            </a:extLst>
          </p:cNvPr>
          <p:cNvSpPr txBox="1"/>
          <p:nvPr/>
        </p:nvSpPr>
        <p:spPr>
          <a:xfrm>
            <a:off x="3802980" y="3384944"/>
            <a:ext cx="915635" cy="292388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on-chain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C80F1F-E517-BB0D-979D-195A5B895C8A}"/>
              </a:ext>
            </a:extLst>
          </p:cNvPr>
          <p:cNvSpPr txBox="1"/>
          <p:nvPr/>
        </p:nvSpPr>
        <p:spPr>
          <a:xfrm>
            <a:off x="5034461" y="3378754"/>
            <a:ext cx="1007007" cy="292388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cs-CZ" sz="1300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rPr>
              <a:t>off-chain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8223C98E-8BB0-36FF-BAE5-B9842119E8FE}"/>
              </a:ext>
            </a:extLst>
          </p:cNvPr>
          <p:cNvSpPr/>
          <p:nvPr/>
        </p:nvSpPr>
        <p:spPr>
          <a:xfrm rot="16200000">
            <a:off x="5313089" y="3912541"/>
            <a:ext cx="638785" cy="482800"/>
          </a:xfrm>
          <a:prstGeom prst="triangle">
            <a:avLst/>
          </a:prstGeom>
          <a:solidFill>
            <a:srgbClr val="ECF7FE"/>
          </a:solidFill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ln>
                <a:solidFill>
                  <a:srgbClr val="CC9B00"/>
                </a:solidFill>
              </a:ln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3DE202-0C5D-BA94-B4E0-33A37C4506D0}"/>
              </a:ext>
            </a:extLst>
          </p:cNvPr>
          <p:cNvCxnSpPr>
            <a:cxnSpLocks/>
          </p:cNvCxnSpPr>
          <p:nvPr/>
        </p:nvCxnSpPr>
        <p:spPr>
          <a:xfrm>
            <a:off x="3722527" y="4473334"/>
            <a:ext cx="934040" cy="0"/>
          </a:xfrm>
          <a:prstGeom prst="line">
            <a:avLst/>
          </a:prstGeom>
          <a:ln w="2222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808489-FC9B-76C9-1242-9B85D3668626}"/>
              </a:ext>
            </a:extLst>
          </p:cNvPr>
          <p:cNvSpPr txBox="1"/>
          <p:nvPr/>
        </p:nvSpPr>
        <p:spPr>
          <a:xfrm>
            <a:off x="3722527" y="5125436"/>
            <a:ext cx="934040" cy="830997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r>
              <a:rPr lang="cs-CZ" sz="1100" dirty="0"/>
              <a:t>🔑 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cs-CZ" sz="1100" dirty="0"/>
              <a:t>🔒</a:t>
            </a: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A..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br>
              <a:rPr lang="cs-CZ" sz="13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cs-CZ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cs-CZ" sz="1300" b="1" dirty="0">
                <a:solidFill>
                  <a:srgbClr val="00B0F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∆</a:t>
            </a:r>
            <a:r>
              <a:rPr lang="cs-CZ" sz="13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</a:t>
            </a:r>
          </a:p>
          <a:p>
            <a:r>
              <a:rPr lang="cs-CZ" sz="11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connector</a:t>
            </a:r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92A4100-191B-CD8D-8E18-BDE684EAAEE9}"/>
              </a:ext>
            </a:extLst>
          </p:cNvPr>
          <p:cNvCxnSpPr>
            <a:cxnSpLocks/>
          </p:cNvCxnSpPr>
          <p:nvPr/>
        </p:nvCxnSpPr>
        <p:spPr>
          <a:xfrm>
            <a:off x="3722527" y="5332866"/>
            <a:ext cx="9340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DD59718-2640-9DC3-DB63-CE0AC7ED2C60}"/>
              </a:ext>
            </a:extLst>
          </p:cNvPr>
          <p:cNvCxnSpPr>
            <a:cxnSpLocks/>
          </p:cNvCxnSpPr>
          <p:nvPr/>
        </p:nvCxnSpPr>
        <p:spPr>
          <a:xfrm>
            <a:off x="3722527" y="5745324"/>
            <a:ext cx="934040" cy="0"/>
          </a:xfrm>
          <a:prstGeom prst="line">
            <a:avLst/>
          </a:prstGeom>
          <a:ln w="2222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2E299BCE-F213-CAEB-226A-1B5D8F67D55D}"/>
              </a:ext>
            </a:extLst>
          </p:cNvPr>
          <p:cNvSpPr/>
          <p:nvPr/>
        </p:nvSpPr>
        <p:spPr>
          <a:xfrm rot="16200000">
            <a:off x="5315903" y="5804579"/>
            <a:ext cx="638785" cy="482800"/>
          </a:xfrm>
          <a:prstGeom prst="triangle">
            <a:avLst/>
          </a:prstGeom>
          <a:solidFill>
            <a:srgbClr val="ECF7FE"/>
          </a:solidFill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00" dirty="0">
              <a:ln>
                <a:solidFill>
                  <a:srgbClr val="CC9B00"/>
                </a:solidFill>
              </a:ln>
              <a:solidFill>
                <a:srgbClr val="456A1C"/>
              </a:solidFill>
              <a:latin typeface="+mj-lt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EE5B6EF-9E32-7D11-B9E8-740F8009ABFC}"/>
              </a:ext>
            </a:extLst>
          </p:cNvPr>
          <p:cNvCxnSpPr>
            <a:cxnSpLocks/>
            <a:stCxn id="33" idx="3"/>
            <a:endCxn id="36" idx="0"/>
          </p:cNvCxnSpPr>
          <p:nvPr/>
        </p:nvCxnSpPr>
        <p:spPr>
          <a:xfrm>
            <a:off x="4656567" y="5540935"/>
            <a:ext cx="737328" cy="505045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0DBB71C-AFB3-25B1-78AE-EA2FFB5A2983}"/>
              </a:ext>
            </a:extLst>
          </p:cNvPr>
          <p:cNvCxnSpPr>
            <a:cxnSpLocks/>
          </p:cNvCxnSpPr>
          <p:nvPr/>
        </p:nvCxnSpPr>
        <p:spPr>
          <a:xfrm flipV="1">
            <a:off x="5363412" y="4670890"/>
            <a:ext cx="2834557" cy="441195"/>
          </a:xfrm>
          <a:prstGeom prst="straightConnector1">
            <a:avLst/>
          </a:prstGeom>
          <a:ln w="22225">
            <a:solidFill>
              <a:srgbClr val="00B05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ular Callout 5">
            <a:extLst>
              <a:ext uri="{FF2B5EF4-FFF2-40B4-BE49-F238E27FC236}">
                <a16:creationId xmlns:a16="http://schemas.microsoft.com/office/drawing/2014/main" id="{F8A28C65-D6F2-64E5-1316-541F6F4EE8AB}"/>
              </a:ext>
            </a:extLst>
          </p:cNvPr>
          <p:cNvSpPr/>
          <p:nvPr/>
        </p:nvSpPr>
        <p:spPr>
          <a:xfrm>
            <a:off x="2333953" y="3649004"/>
            <a:ext cx="979664" cy="451144"/>
          </a:xfrm>
          <a:prstGeom prst="wedgeRoundRectCallout">
            <a:avLst>
              <a:gd name="adj1" fmla="val 85258"/>
              <a:gd name="adj2" fmla="val 7255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expirující kolo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48" name="Rounded Rectangular Callout 5">
            <a:extLst>
              <a:ext uri="{FF2B5EF4-FFF2-40B4-BE49-F238E27FC236}">
                <a16:creationId xmlns:a16="http://schemas.microsoft.com/office/drawing/2014/main" id="{AFFB46CA-9FA9-EE4B-4479-91C998785B5A}"/>
              </a:ext>
            </a:extLst>
          </p:cNvPr>
          <p:cNvSpPr/>
          <p:nvPr/>
        </p:nvSpPr>
        <p:spPr>
          <a:xfrm>
            <a:off x="2336768" y="5174733"/>
            <a:ext cx="979665" cy="732400"/>
          </a:xfrm>
          <a:prstGeom prst="wedgeRoundRectCallout">
            <a:avLst>
              <a:gd name="adj1" fmla="val 82869"/>
              <a:gd name="adj2" fmla="val -636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nově vytvářené kolo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49" name="Rounded Rectangular Callout 5">
            <a:extLst>
              <a:ext uri="{FF2B5EF4-FFF2-40B4-BE49-F238E27FC236}">
                <a16:creationId xmlns:a16="http://schemas.microsoft.com/office/drawing/2014/main" id="{B5E47CC0-9D3C-966B-E192-AF3BDFD18607}"/>
              </a:ext>
            </a:extLst>
          </p:cNvPr>
          <p:cNvSpPr/>
          <p:nvPr/>
        </p:nvSpPr>
        <p:spPr>
          <a:xfrm>
            <a:off x="7999662" y="3760492"/>
            <a:ext cx="665327" cy="334113"/>
          </a:xfrm>
          <a:prstGeom prst="wedgeRoundRectCallout">
            <a:avLst>
              <a:gd name="adj1" fmla="val -65429"/>
              <a:gd name="adj2" fmla="val 40850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exit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50" name="Rounded Rectangular Callout 5">
            <a:extLst>
              <a:ext uri="{FF2B5EF4-FFF2-40B4-BE49-F238E27FC236}">
                <a16:creationId xmlns:a16="http://schemas.microsoft.com/office/drawing/2014/main" id="{60081E33-F8CB-DABF-E5FB-9DE8D50E4EEB}"/>
              </a:ext>
            </a:extLst>
          </p:cNvPr>
          <p:cNvSpPr/>
          <p:nvPr/>
        </p:nvSpPr>
        <p:spPr>
          <a:xfrm>
            <a:off x="7229402" y="5349571"/>
            <a:ext cx="665327" cy="334113"/>
          </a:xfrm>
          <a:prstGeom prst="wedgeRoundRectCallout">
            <a:avLst>
              <a:gd name="adj1" fmla="val 83481"/>
              <a:gd name="adj2" fmla="val -15149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forfeit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4594049-CBC1-00C6-9A94-E7259CBFF851}"/>
              </a:ext>
            </a:extLst>
          </p:cNvPr>
          <p:cNvSpPr txBox="1"/>
          <p:nvPr/>
        </p:nvSpPr>
        <p:spPr>
          <a:xfrm flipH="1">
            <a:off x="5738101" y="3988855"/>
            <a:ext cx="94517" cy="292388"/>
          </a:xfrm>
          <a:prstGeom prst="rect">
            <a:avLst/>
          </a:prstGeom>
          <a:solidFill>
            <a:srgbClr val="ECF7FE"/>
          </a:solidFill>
          <a:ln w="25400">
            <a:solidFill>
              <a:srgbClr val="FFD966"/>
            </a:solidFill>
          </a:ln>
        </p:spPr>
        <p:txBody>
          <a:bodyPr wrap="square" rtlCol="0">
            <a:spAutoFit/>
          </a:bodyPr>
          <a:lstStyle/>
          <a:p>
            <a:endParaRPr lang="cs-CZ" sz="13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69D6013-1BDF-9448-03CC-C8B19466B351}"/>
              </a:ext>
            </a:extLst>
          </p:cNvPr>
          <p:cNvCxnSpPr>
            <a:cxnSpLocks/>
          </p:cNvCxnSpPr>
          <p:nvPr/>
        </p:nvCxnSpPr>
        <p:spPr>
          <a:xfrm flipV="1">
            <a:off x="5800891" y="3927547"/>
            <a:ext cx="947921" cy="123386"/>
          </a:xfrm>
          <a:prstGeom prst="straightConnector1">
            <a:avLst/>
          </a:prstGeom>
          <a:ln w="22225"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B4920402-94FA-C09C-9AEE-3A43DB2A548A}"/>
              </a:ext>
            </a:extLst>
          </p:cNvPr>
          <p:cNvSpPr txBox="1"/>
          <p:nvPr/>
        </p:nvSpPr>
        <p:spPr>
          <a:xfrm>
            <a:off x="6748811" y="4873661"/>
            <a:ext cx="276038" cy="2923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B050"/>
                </a:solidFill>
                <a:latin typeface="Consolas" panose="020B0609020204030204" pitchFamily="49" charset="0"/>
                <a:cs typeface="Courier New" pitchFamily="49" charset="0"/>
              </a:rPr>
              <a:t>0</a:t>
            </a:r>
            <a:endParaRPr lang="cs-CZ" sz="1300" dirty="0">
              <a:solidFill>
                <a:srgbClr val="00B050"/>
              </a:solidFill>
              <a:latin typeface="Consolas" panose="020B0609020204030204" pitchFamily="49" charset="0"/>
              <a:cs typeface="Courier New" pitchFamily="49" charset="0"/>
            </a:endParaRPr>
          </a:p>
        </p:txBody>
      </p:sp>
      <p:sp>
        <p:nvSpPr>
          <p:cNvPr id="72" name="Rounded Rectangular Callout 5">
            <a:extLst>
              <a:ext uri="{FF2B5EF4-FFF2-40B4-BE49-F238E27FC236}">
                <a16:creationId xmlns:a16="http://schemas.microsoft.com/office/drawing/2014/main" id="{3B8BC374-ADDD-96C3-379E-970C5C8655F1}"/>
              </a:ext>
            </a:extLst>
          </p:cNvPr>
          <p:cNvSpPr/>
          <p:nvPr/>
        </p:nvSpPr>
        <p:spPr>
          <a:xfrm>
            <a:off x="9450228" y="5349571"/>
            <a:ext cx="815638" cy="334113"/>
          </a:xfrm>
          <a:prstGeom prst="wedgeRoundRectCallout">
            <a:avLst>
              <a:gd name="adj1" fmla="val -104471"/>
              <a:gd name="adj2" fmla="val -16123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bez </a:t>
            </a:r>
            <a:r>
              <a:rPr lang="cs-CZ" sz="1400" b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  <a:sym typeface="Wingdings" panose="05000000000000000000" pitchFamily="2" charset="2"/>
              </a:rPr>
              <a:t></a:t>
            </a:r>
            <a:r>
              <a:rPr lang="cs-CZ" sz="1400" dirty="0">
                <a:solidFill>
                  <a:srgbClr val="456A1C"/>
                </a:solidFill>
              </a:rPr>
              <a:t> </a:t>
            </a:r>
            <a:endParaRPr lang="en-US" sz="1400" dirty="0">
              <a:solidFill>
                <a:srgbClr val="456A1C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738CE57-AB3A-03A7-78D4-D3D69A8C35EF}"/>
              </a:ext>
            </a:extLst>
          </p:cNvPr>
          <p:cNvCxnSpPr>
            <a:cxnSpLocks/>
          </p:cNvCxnSpPr>
          <p:nvPr/>
        </p:nvCxnSpPr>
        <p:spPr>
          <a:xfrm flipH="1">
            <a:off x="2780633" y="4921787"/>
            <a:ext cx="199145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345DA48-D86E-41AC-8FF7-56B9C4329ED2}"/>
              </a:ext>
            </a:extLst>
          </p:cNvPr>
          <p:cNvCxnSpPr>
            <a:cxnSpLocks/>
            <a:endCxn id="26" idx="0"/>
          </p:cNvCxnSpPr>
          <p:nvPr/>
        </p:nvCxnSpPr>
        <p:spPr>
          <a:xfrm flipV="1">
            <a:off x="4656568" y="5166051"/>
            <a:ext cx="497291" cy="683071"/>
          </a:xfrm>
          <a:prstGeom prst="straightConnector1">
            <a:avLst/>
          </a:prstGeom>
          <a:ln w="22225">
            <a:solidFill>
              <a:srgbClr val="00B05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E6C6074-C559-B619-41D0-59FD7FACB063}"/>
              </a:ext>
            </a:extLst>
          </p:cNvPr>
          <p:cNvCxnSpPr>
            <a:cxnSpLocks/>
          </p:cNvCxnSpPr>
          <p:nvPr/>
        </p:nvCxnSpPr>
        <p:spPr>
          <a:xfrm>
            <a:off x="5366003" y="5206153"/>
            <a:ext cx="281700" cy="32899"/>
          </a:xfrm>
          <a:prstGeom prst="straightConnector1">
            <a:avLst/>
          </a:prstGeom>
          <a:ln w="22225">
            <a:solidFill>
              <a:srgbClr val="00B050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512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28566</TotalTime>
  <Words>1915</Words>
  <Application>Microsoft Office PowerPoint</Application>
  <PresentationFormat>Widescreen</PresentationFormat>
  <Paragraphs>483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Consolas</vt:lpstr>
      <vt:lpstr>Courier New</vt:lpstr>
      <vt:lpstr>Lucida Sans Unicode</vt:lpstr>
      <vt:lpstr>Wingdings</vt:lpstr>
      <vt:lpstr>Office Theme</vt:lpstr>
      <vt:lpstr>Filip</vt:lpstr>
      <vt:lpstr>PowerPoint Presentation</vt:lpstr>
      <vt:lpstr>₿ platební systém</vt:lpstr>
      <vt:lpstr>Srovnávací kritéria</vt:lpstr>
      <vt:lpstr>Technologie - strom virtuálních transakcí</vt:lpstr>
      <vt:lpstr>Architektura - Spark</vt:lpstr>
      <vt:lpstr>Architektura - Ark</vt:lpstr>
      <vt:lpstr>Platby</vt:lpstr>
      <vt:lpstr>Unilateral exit</vt:lpstr>
      <vt:lpstr>Trust model - Spark</vt:lpstr>
      <vt:lpstr>Trust model - Ark</vt:lpstr>
      <vt:lpstr>Privacy</vt:lpstr>
      <vt:lpstr>User experience</vt:lpstr>
      <vt:lpstr>Ekosystém Spark</vt:lpstr>
      <vt:lpstr>Ekosystém Ark</vt:lpstr>
      <vt:lpstr>No silver bullet</vt:lpstr>
      <vt:lpstr>Transakční strom</vt:lpstr>
      <vt:lpstr>VTXO transakce</vt:lpstr>
      <vt:lpstr>Refresh - forfeit tx</vt:lpstr>
      <vt:lpstr>Atomicita refreshe - konektor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Zavoral</cp:lastModifiedBy>
  <cp:revision>1081</cp:revision>
  <dcterms:created xsi:type="dcterms:W3CDTF">2020-02-10T18:04:36Z</dcterms:created>
  <dcterms:modified xsi:type="dcterms:W3CDTF">2026-09-07T17:53:44Z</dcterms:modified>
</cp:coreProperties>
</file>