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notesMasterIdLst>
    <p:notesMasterId r:id="rId10"/>
  </p:notesMasterIdLst>
  <p:sldIdLst>
    <p:sldId id="256" r:id="rId3"/>
    <p:sldId id="374" r:id="rId4"/>
    <p:sldId id="387" r:id="rId5"/>
    <p:sldId id="388" r:id="rId6"/>
    <p:sldId id="403" r:id="rId7"/>
    <p:sldId id="336" r:id="rId8"/>
    <p:sldId id="40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0033CC"/>
    <a:srgbClr val="FFFF00"/>
    <a:srgbClr val="EDA359"/>
    <a:srgbClr val="FFDDDD"/>
    <a:srgbClr val="ECF7FE"/>
    <a:srgbClr val="F6B80A"/>
    <a:srgbClr val="F7FAFD"/>
    <a:srgbClr val="EE9012"/>
    <a:srgbClr val="FFF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08" autoAdjust="0"/>
    <p:restoredTop sz="76739" autoAdjust="0"/>
  </p:normalViewPr>
  <p:slideViewPr>
    <p:cSldViewPr snapToGrid="0">
      <p:cViewPr varScale="1">
        <p:scale>
          <a:sx n="98" d="100"/>
          <a:sy n="98" d="100"/>
        </p:scale>
        <p:origin x="101" y="11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F80F3-9C1D-4126-8F9D-17F3367548B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BF09E-1E28-41A0-9780-531B32293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7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88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AA93B-68EB-61DD-E084-319E9D32C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E40145-17EE-166A-A1FA-E773F67A9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BDA51D-42AC-7F9C-F8EA-3076F36155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EEDE2-DCD2-0EBC-969D-57B2B43CB0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96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598177"/>
            <a:ext cx="10363200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60099" y="3209574"/>
            <a:ext cx="751750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3760100" y="3155894"/>
            <a:ext cx="564824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20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59342" y="594766"/>
            <a:ext cx="12061980" cy="6263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800" indent="-177800">
              <a:buClr>
                <a:srgbClr val="0070C0"/>
              </a:buClr>
              <a:buFont typeface="Arial" panose="020B0604020202020204" pitchFamily="34" charset="0"/>
              <a:buChar char="•"/>
              <a:defRPr/>
            </a:lvl1pPr>
            <a:lvl2pPr marL="357188" indent="-179388">
              <a:buClr>
                <a:srgbClr val="0070C0"/>
              </a:buClr>
              <a:defRPr/>
            </a:lvl2pPr>
            <a:lvl3pPr marL="539750" indent="-182563">
              <a:buClr>
                <a:srgbClr val="0070C0"/>
              </a:buClr>
              <a:defRPr/>
            </a:lvl3pPr>
            <a:lvl4pPr marL="717550" indent="-177800">
              <a:buClr>
                <a:srgbClr val="0070C0"/>
              </a:buClr>
              <a:defRPr/>
            </a:lvl4pPr>
            <a:lvl5pPr marL="896938" indent="-179388">
              <a:buClr>
                <a:srgbClr val="0070C0"/>
              </a:buClr>
              <a:defRPr/>
            </a:lvl5pPr>
          </a:lstStyle>
          <a:p>
            <a:pPr lvl="0"/>
            <a:r>
              <a:rPr lang="cs-CZ" dirty="0"/>
              <a:t>First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493225" y="755374"/>
            <a:ext cx="4628096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sentence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struct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const_iterator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char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void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++index_; 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5" name="Rectangular Callout 4"/>
          <p:cNvSpPr/>
          <p:nvPr userDrawn="1"/>
        </p:nvSpPr>
        <p:spPr>
          <a:xfrm>
            <a:off x="9584829" y="2221967"/>
            <a:ext cx="1130852" cy="274291"/>
          </a:xfrm>
          <a:prstGeom prst="wedgeRectCallout">
            <a:avLst>
              <a:gd name="adj1" fmla="val -104495"/>
              <a:gd name="adj2" fmla="val -16447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callout</a:t>
            </a:r>
          </a:p>
        </p:txBody>
      </p:sp>
    </p:spTree>
    <p:extLst>
      <p:ext uri="{BB962C8B-B14F-4D97-AF65-F5344CB8AC3E}">
        <p14:creationId xmlns:p14="http://schemas.microsoft.com/office/powerpoint/2010/main" val="88484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60099" y="2375462"/>
            <a:ext cx="7517501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60099" y="3399692"/>
            <a:ext cx="7517501" cy="1465644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760100" y="3155894"/>
            <a:ext cx="564824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74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123606" y="577294"/>
            <a:ext cx="11961644" cy="6202750"/>
          </a:xfrm>
        </p:spPr>
        <p:txBody>
          <a:bodyPr/>
          <a:lstStyle>
            <a:lvl1pPr marL="180975" indent="-180975">
              <a:defRPr sz="2000"/>
            </a:lvl1pPr>
            <a:lvl2pPr marL="358775" indent="-177800">
              <a:defRPr/>
            </a:lvl2pPr>
            <a:lvl3pPr marL="539750" indent="-180975">
              <a:defRPr/>
            </a:lvl3pPr>
            <a:lvl4pPr marL="715963" indent="-176213">
              <a:defRPr/>
            </a:lvl4pPr>
            <a:lvl5pPr marL="896938" indent="-180975"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42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8"/>
            <a:ext cx="12192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539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8"/>
            <a:ext cx="12192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488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7528" y="2262848"/>
            <a:ext cx="6489725" cy="890124"/>
          </a:xfrm>
        </p:spPr>
        <p:txBody>
          <a:bodyPr>
            <a:noAutofit/>
          </a:bodyPr>
          <a:lstStyle/>
          <a:p>
            <a:r>
              <a:rPr lang="en-US" sz="2800" dirty="0"/>
              <a:t>Bitcoin and Cryptocurrency </a:t>
            </a:r>
            <a:r>
              <a:rPr lang="en-US" sz="2800" dirty="0" err="1"/>
              <a:t>Technolog</a:t>
            </a:r>
            <a:r>
              <a:rPr lang="cs-CZ" sz="2800" dirty="0" err="1"/>
              <a:t>ies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07502" y="3399691"/>
            <a:ext cx="6174698" cy="2927151"/>
          </a:xfrm>
        </p:spPr>
        <p:txBody>
          <a:bodyPr>
            <a:normAutofit/>
          </a:bodyPr>
          <a:lstStyle/>
          <a:p>
            <a:r>
              <a:rPr lang="en-US" sz="1800" dirty="0"/>
              <a:t>https://teaching.mff.cuni.cz/nswi204-web</a:t>
            </a:r>
          </a:p>
          <a:p>
            <a:endParaRPr lang="cs-CZ" sz="1000" dirty="0"/>
          </a:p>
          <a:p>
            <a:r>
              <a:rPr lang="cs-CZ" sz="1800" dirty="0"/>
              <a:t>N</a:t>
            </a:r>
            <a:r>
              <a:rPr lang="en-US" sz="1800" dirty="0"/>
              <a:t>SWI204 </a:t>
            </a:r>
            <a:r>
              <a:rPr lang="cs-CZ" sz="1800" dirty="0"/>
              <a:t>2026</a:t>
            </a:r>
            <a:r>
              <a:rPr lang="en-US" sz="1800" dirty="0"/>
              <a:t>/</a:t>
            </a:r>
            <a:r>
              <a:rPr lang="cs-CZ" sz="1800" dirty="0"/>
              <a:t>27 - materiály na cvičení</a:t>
            </a: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4" name="Picture 4" descr="Best Cryptocurrency Wallet | Ethereum Wallet | ERC20 Wallet | Trust Wallet">
            <a:extLst>
              <a:ext uri="{FF2B5EF4-FFF2-40B4-BE49-F238E27FC236}">
                <a16:creationId xmlns:a16="http://schemas.microsoft.com/office/drawing/2014/main" id="{548DF860-93B6-92AF-B799-F6ABAA9F9B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6" r="26618"/>
          <a:stretch/>
        </p:blipFill>
        <p:spPr bwMode="auto">
          <a:xfrm>
            <a:off x="1443951" y="3607563"/>
            <a:ext cx="998802" cy="206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D0CCB-49AD-728A-7FB7-C255B1D23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936" y="522131"/>
            <a:ext cx="1188832" cy="206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8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E1F9E-A7DB-2E20-E37C-5437F8C0A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909706-85AF-2D8C-0EDB-46612C56F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Cvičení a zápočet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46FB1F-4CC0-5BEB-7BBB-EDAE45623B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7650" y="577294"/>
            <a:ext cx="11864448" cy="6202750"/>
          </a:xfrm>
        </p:spPr>
        <p:txBody>
          <a:bodyPr>
            <a:noAutofit/>
          </a:bodyPr>
          <a:lstStyle/>
          <a:p>
            <a:r>
              <a:rPr lang="cs-CZ" dirty="0"/>
              <a:t>vyzkoušet si nástroje a služby, získat praktickou zkušenost</a:t>
            </a:r>
          </a:p>
          <a:p>
            <a:pPr lvl="1"/>
            <a:r>
              <a:rPr lang="en-US" dirty="0" err="1"/>
              <a:t>mempool.space</a:t>
            </a:r>
            <a:r>
              <a:rPr lang="cs-CZ" dirty="0"/>
              <a:t>, </a:t>
            </a:r>
            <a:r>
              <a:rPr lang="en-US" dirty="0"/>
              <a:t>blockchain explorer</a:t>
            </a:r>
            <a:r>
              <a:rPr lang="cs-CZ" dirty="0"/>
              <a:t>, </a:t>
            </a:r>
            <a:r>
              <a:rPr lang="en-US" dirty="0"/>
              <a:t>trading view</a:t>
            </a:r>
          </a:p>
          <a:p>
            <a:pPr lvl="1"/>
            <a:r>
              <a:rPr lang="en-US" dirty="0"/>
              <a:t>LN </a:t>
            </a:r>
            <a:r>
              <a:rPr lang="en-US" dirty="0" err="1"/>
              <a:t>walletky</a:t>
            </a:r>
            <a:r>
              <a:rPr lang="cs-CZ" dirty="0"/>
              <a:t>, </a:t>
            </a:r>
            <a:r>
              <a:rPr lang="en-US" dirty="0"/>
              <a:t>QR </a:t>
            </a:r>
            <a:r>
              <a:rPr lang="en-US" dirty="0" err="1"/>
              <a:t>platba</a:t>
            </a:r>
            <a:r>
              <a:rPr lang="cs-CZ" dirty="0"/>
              <a:t>, </a:t>
            </a:r>
            <a:r>
              <a:rPr lang="en-US" dirty="0" err="1"/>
              <a:t>lnbc-adresa</a:t>
            </a:r>
            <a:r>
              <a:rPr lang="en-US" dirty="0"/>
              <a:t>, LNURL</a:t>
            </a:r>
          </a:p>
          <a:p>
            <a:pPr lvl="1"/>
            <a:r>
              <a:rPr lang="en-US" dirty="0"/>
              <a:t>Trezor, T Suite web/mob</a:t>
            </a:r>
            <a:r>
              <a:rPr lang="cs-CZ" dirty="0"/>
              <a:t>, </a:t>
            </a:r>
            <a:r>
              <a:rPr lang="en-US" dirty="0" err="1"/>
              <a:t>typy</a:t>
            </a:r>
            <a:r>
              <a:rPr lang="en-US" dirty="0"/>
              <a:t> </a:t>
            </a:r>
            <a:r>
              <a:rPr lang="en-US" dirty="0" err="1"/>
              <a:t>adres</a:t>
            </a:r>
            <a:r>
              <a:rPr lang="cs-CZ" dirty="0"/>
              <a:t>, potvrzení</a:t>
            </a:r>
            <a:endParaRPr lang="en-US" dirty="0"/>
          </a:p>
          <a:p>
            <a:pPr lvl="1"/>
            <a:r>
              <a:rPr lang="en-US" dirty="0" err="1"/>
              <a:t>Vexl</a:t>
            </a:r>
            <a:r>
              <a:rPr lang="en-US" dirty="0"/>
              <a:t> - MFF </a:t>
            </a:r>
            <a:r>
              <a:rPr lang="en-US" dirty="0" err="1"/>
              <a:t>klub</a:t>
            </a:r>
            <a:endParaRPr lang="cs-CZ" dirty="0"/>
          </a:p>
          <a:p>
            <a:pPr lvl="1"/>
            <a:r>
              <a:rPr lang="cs-CZ" dirty="0"/>
              <a:t>b</a:t>
            </a:r>
            <a:r>
              <a:rPr lang="en-US" dirty="0" err="1"/>
              <a:t>urzy</a:t>
            </a:r>
            <a:r>
              <a:rPr lang="en-US" dirty="0"/>
              <a:t> / </a:t>
            </a:r>
            <a:r>
              <a:rPr lang="en-US" dirty="0" err="1"/>
              <a:t>směnárny</a:t>
            </a:r>
            <a:r>
              <a:rPr lang="cs-CZ" dirty="0"/>
              <a:t> - </a:t>
            </a:r>
            <a:r>
              <a:rPr lang="en-US" dirty="0" err="1"/>
              <a:t>Anycoin</a:t>
            </a:r>
            <a:r>
              <a:rPr lang="en-US" dirty="0"/>
              <a:t>, </a:t>
            </a:r>
            <a:r>
              <a:rPr lang="cs-CZ" dirty="0"/>
              <a:t>Coinmate, </a:t>
            </a:r>
            <a:r>
              <a:rPr lang="en-US" dirty="0"/>
              <a:t>Kraken</a:t>
            </a:r>
          </a:p>
          <a:p>
            <a:pPr lvl="1"/>
            <a:r>
              <a:rPr lang="en-US" dirty="0" err="1"/>
              <a:t>multisig</a:t>
            </a:r>
            <a:endParaRPr lang="en-US" dirty="0"/>
          </a:p>
          <a:p>
            <a:pPr lvl="1"/>
            <a:r>
              <a:rPr lang="en-US" dirty="0"/>
              <a:t>stablecoins</a:t>
            </a:r>
            <a:r>
              <a:rPr lang="cs-CZ" dirty="0"/>
              <a:t> - </a:t>
            </a:r>
            <a:r>
              <a:rPr lang="en-US" dirty="0"/>
              <a:t>USDT/USDC</a:t>
            </a:r>
            <a:r>
              <a:rPr lang="cs-CZ" dirty="0"/>
              <a:t>, </a:t>
            </a:r>
            <a:r>
              <a:rPr lang="en-US" dirty="0" err="1"/>
              <a:t>různé</a:t>
            </a:r>
            <a:r>
              <a:rPr lang="en-US" dirty="0"/>
              <a:t> </a:t>
            </a:r>
            <a:r>
              <a:rPr lang="en-US" dirty="0" err="1"/>
              <a:t>sítě</a:t>
            </a:r>
            <a:endParaRPr lang="cs-CZ" dirty="0"/>
          </a:p>
          <a:p>
            <a:pPr lvl="1"/>
            <a:r>
              <a:rPr lang="cs-CZ" dirty="0"/>
              <a:t>Crypto</a:t>
            </a:r>
            <a:r>
              <a:rPr lang="en-US" dirty="0" err="1"/>
              <a:t>TradFi</a:t>
            </a:r>
            <a:r>
              <a:rPr lang="en-US" dirty="0"/>
              <a:t> - fiat</a:t>
            </a:r>
            <a:r>
              <a:rPr lang="cs-CZ" dirty="0"/>
              <a:t>+</a:t>
            </a:r>
            <a:r>
              <a:rPr lang="en-US" dirty="0"/>
              <a:t>crypto, cards</a:t>
            </a:r>
            <a:r>
              <a:rPr lang="cs-CZ" dirty="0"/>
              <a:t> - </a:t>
            </a:r>
            <a:r>
              <a:rPr lang="en-US" dirty="0" err="1"/>
              <a:t>Bleap</a:t>
            </a:r>
            <a:r>
              <a:rPr lang="cs-CZ" dirty="0"/>
              <a:t>, </a:t>
            </a:r>
            <a:r>
              <a:rPr lang="en-US" dirty="0" err="1"/>
              <a:t>Neverless</a:t>
            </a:r>
            <a:endParaRPr lang="en-US" dirty="0"/>
          </a:p>
          <a:p>
            <a:pPr lvl="1"/>
            <a:r>
              <a:rPr lang="en-US" dirty="0"/>
              <a:t>swap/bridge</a:t>
            </a:r>
          </a:p>
          <a:p>
            <a:pPr lvl="1"/>
            <a:r>
              <a:rPr lang="cs-CZ" dirty="0"/>
              <a:t>D</a:t>
            </a:r>
            <a:r>
              <a:rPr lang="en-US" dirty="0"/>
              <a:t>e</a:t>
            </a:r>
            <a:r>
              <a:rPr lang="cs-CZ" dirty="0"/>
              <a:t>F</a:t>
            </a:r>
            <a:r>
              <a:rPr lang="en-US" dirty="0" err="1"/>
              <a:t>i</a:t>
            </a:r>
            <a:r>
              <a:rPr lang="en-US" dirty="0"/>
              <a:t> - vault</a:t>
            </a:r>
            <a:r>
              <a:rPr lang="cs-CZ" dirty="0"/>
              <a:t>, </a:t>
            </a:r>
            <a:r>
              <a:rPr lang="en-US" dirty="0" err="1"/>
              <a:t>Dexari</a:t>
            </a:r>
            <a:r>
              <a:rPr lang="cs-CZ" dirty="0"/>
              <a:t>, </a:t>
            </a:r>
            <a:r>
              <a:rPr lang="en-US" dirty="0" err="1"/>
              <a:t>Aave</a:t>
            </a:r>
            <a:r>
              <a:rPr lang="cs-CZ" dirty="0"/>
              <a:t>,</a:t>
            </a:r>
            <a:r>
              <a:rPr lang="en-US" dirty="0"/>
              <a:t> </a:t>
            </a:r>
            <a:r>
              <a:rPr lang="en-US" dirty="0" err="1"/>
              <a:t>Hyperliquid</a:t>
            </a:r>
            <a:r>
              <a:rPr lang="en-US" dirty="0"/>
              <a:t>, Morpho, Ethena, Sky</a:t>
            </a:r>
            <a:endParaRPr lang="cs-CZ" dirty="0"/>
          </a:p>
          <a:p>
            <a:pPr lvl="1"/>
            <a:r>
              <a:rPr lang="en-US" dirty="0"/>
              <a:t>Ethereum </a:t>
            </a:r>
            <a:r>
              <a:rPr lang="cs-CZ" dirty="0"/>
              <a:t>-</a:t>
            </a:r>
            <a:r>
              <a:rPr lang="en-US" dirty="0"/>
              <a:t> </a:t>
            </a:r>
            <a:r>
              <a:rPr lang="cs-CZ" dirty="0"/>
              <a:t>v</a:t>
            </a:r>
            <a:r>
              <a:rPr lang="en-US" dirty="0" err="1"/>
              <a:t>lastní</a:t>
            </a:r>
            <a:r>
              <a:rPr lang="en-US" dirty="0"/>
              <a:t> </a:t>
            </a:r>
            <a:r>
              <a:rPr lang="en-US" dirty="0" err="1"/>
              <a:t>MatfyzCrown</a:t>
            </a:r>
            <a:r>
              <a:rPr lang="cs-CZ" dirty="0"/>
              <a:t>?</a:t>
            </a:r>
            <a:endParaRPr lang="en-US" dirty="0"/>
          </a:p>
          <a:p>
            <a:r>
              <a:rPr lang="cs-CZ" dirty="0"/>
              <a:t>z</a:t>
            </a:r>
            <a:r>
              <a:rPr lang="en-US" dirty="0" err="1"/>
              <a:t>vané</a:t>
            </a:r>
            <a:r>
              <a:rPr lang="en-US" dirty="0"/>
              <a:t> </a:t>
            </a:r>
            <a:r>
              <a:rPr lang="en-US" dirty="0" err="1"/>
              <a:t>přednášky</a:t>
            </a:r>
            <a:r>
              <a:rPr lang="en-US" dirty="0"/>
              <a:t> a </a:t>
            </a:r>
            <a:r>
              <a:rPr lang="en-US" dirty="0" err="1"/>
              <a:t>workshopy</a:t>
            </a:r>
            <a:endParaRPr lang="en-US" dirty="0"/>
          </a:p>
          <a:p>
            <a:pPr lvl="1"/>
            <a:r>
              <a:rPr lang="en-US" dirty="0"/>
              <a:t>Michal Podzimek: Trading </a:t>
            </a:r>
            <a:r>
              <a:rPr lang="en-US" dirty="0" err="1"/>
              <a:t>boti</a:t>
            </a:r>
            <a:endParaRPr lang="cs-CZ" dirty="0"/>
          </a:p>
          <a:p>
            <a:r>
              <a:rPr lang="cs-CZ" dirty="0"/>
              <a:t>Q/A k přednášce</a:t>
            </a:r>
          </a:p>
          <a:p>
            <a:endParaRPr lang="cs-CZ" dirty="0"/>
          </a:p>
          <a:p>
            <a:r>
              <a:rPr lang="cs-CZ" dirty="0"/>
              <a:t>zápočet - rozprava a demonstrace používání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80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CD3FB5-C812-043F-23BD-CBAFF154703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cs-CZ" dirty="0"/>
              <a:t>za cca 500-1000 Kč</a:t>
            </a:r>
          </a:p>
          <a:p>
            <a:pPr lvl="1"/>
            <a:r>
              <a:rPr lang="cs-CZ" dirty="0"/>
              <a:t>získáte zpět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 (když budete chtít)</a:t>
            </a:r>
          </a:p>
          <a:p>
            <a:endParaRPr lang="en-US" dirty="0"/>
          </a:p>
          <a:p>
            <a:r>
              <a:rPr lang="en-US" dirty="0" err="1"/>
              <a:t>kde</a:t>
            </a:r>
            <a:r>
              <a:rPr lang="en-US" dirty="0"/>
              <a:t> </a:t>
            </a:r>
            <a:r>
              <a:rPr lang="en-US" dirty="0" err="1"/>
              <a:t>sm</a:t>
            </a:r>
            <a:r>
              <a:rPr lang="cs-CZ" dirty="0"/>
              <a:t>ě</a:t>
            </a:r>
            <a:r>
              <a:rPr lang="en-US" dirty="0"/>
              <a:t>nit</a:t>
            </a:r>
            <a:endParaRPr lang="cs-CZ" dirty="0"/>
          </a:p>
          <a:p>
            <a:pPr lvl="1"/>
            <a:r>
              <a:rPr lang="cs-CZ" dirty="0"/>
              <a:t>cz</a:t>
            </a:r>
          </a:p>
          <a:p>
            <a:pPr lvl="2"/>
            <a:r>
              <a:rPr lang="cs-CZ" dirty="0"/>
              <a:t>směnárna </a:t>
            </a:r>
            <a:r>
              <a:rPr lang="en-US" dirty="0"/>
              <a:t>- </a:t>
            </a:r>
            <a:r>
              <a:rPr lang="cs-CZ" dirty="0"/>
              <a:t>Anycoin / burza </a:t>
            </a:r>
            <a:r>
              <a:rPr lang="en-US" dirty="0"/>
              <a:t>- </a:t>
            </a:r>
            <a:r>
              <a:rPr lang="cs-CZ" dirty="0"/>
              <a:t>Coinmate, DAES</a:t>
            </a:r>
          </a:p>
          <a:p>
            <a:pPr lvl="1"/>
            <a:r>
              <a:rPr lang="cs-CZ" dirty="0"/>
              <a:t>global</a:t>
            </a:r>
          </a:p>
          <a:p>
            <a:pPr lvl="2"/>
            <a:r>
              <a:rPr lang="cs-CZ" dirty="0"/>
              <a:t>Kraken, Coinbase, OKX, Bybit, KuCoin, BitStamp, ...</a:t>
            </a:r>
          </a:p>
          <a:p>
            <a:pPr lvl="1"/>
            <a:r>
              <a:rPr lang="cs-CZ" dirty="0"/>
              <a:t>Revolut, </a:t>
            </a:r>
            <a:r>
              <a:rPr lang="cs-CZ" strike="sngStrike" dirty="0">
                <a:solidFill>
                  <a:schemeClr val="bg1">
                    <a:lumMod val="50000"/>
                  </a:schemeClr>
                </a:solidFill>
              </a:rPr>
              <a:t>Partners Banka</a:t>
            </a:r>
            <a:endParaRPr lang="cs-CZ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cs-CZ" dirty="0"/>
              <a:t>KYC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</a:t>
            </a:r>
            <a:r>
              <a:rPr lang="en-US" dirty="0" err="1"/>
              <a:t>Vexl</a:t>
            </a:r>
            <a:endParaRPr lang="cs-CZ" dirty="0"/>
          </a:p>
          <a:p>
            <a:endParaRPr lang="cs-CZ" dirty="0"/>
          </a:p>
          <a:p>
            <a:r>
              <a:rPr lang="cs-CZ" dirty="0" err="1"/>
              <a:t>Lightning</a:t>
            </a:r>
            <a:r>
              <a:rPr lang="cs-CZ" dirty="0"/>
              <a:t> </a:t>
            </a:r>
            <a:r>
              <a:rPr lang="cs-CZ" dirty="0" err="1"/>
              <a:t>wallet</a:t>
            </a:r>
            <a:endParaRPr lang="cs-CZ" dirty="0"/>
          </a:p>
          <a:p>
            <a:pPr lvl="1"/>
            <a:r>
              <a:rPr lang="cs-CZ" dirty="0" err="1"/>
              <a:t>Bitlifi</a:t>
            </a:r>
            <a:r>
              <a:rPr lang="cs-CZ" dirty="0"/>
              <a:t>, Blink, </a:t>
            </a:r>
            <a:r>
              <a:rPr lang="cs-CZ" dirty="0" err="1"/>
              <a:t>Wallet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Satoshi</a:t>
            </a:r>
            <a:endParaRPr lang="cs-CZ" dirty="0"/>
          </a:p>
          <a:p>
            <a:pPr lvl="2"/>
            <a:r>
              <a:rPr lang="cs-CZ" dirty="0"/>
              <a:t>a-j, k-r, s-z</a:t>
            </a:r>
          </a:p>
          <a:p>
            <a:endParaRPr lang="cs-CZ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AEC216-8E9C-7D01-7B02-A9133C580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₿ na hraní</a:t>
            </a:r>
          </a:p>
        </p:txBody>
      </p:sp>
    </p:spTree>
    <p:extLst>
      <p:ext uri="{BB962C8B-B14F-4D97-AF65-F5344CB8AC3E}">
        <p14:creationId xmlns:p14="http://schemas.microsoft.com/office/powerpoint/2010/main" val="104129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97CB60-1BD4-CB80-8B42-0F824D80F53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err="1"/>
              <a:t>Vexl</a:t>
            </a:r>
            <a:endParaRPr lang="en-US" dirty="0"/>
          </a:p>
          <a:p>
            <a:pPr lvl="1"/>
            <a:r>
              <a:rPr lang="en-US" dirty="0"/>
              <a:t>by Satoshi Labs</a:t>
            </a:r>
          </a:p>
          <a:p>
            <a:pPr lvl="1"/>
            <a:r>
              <a:rPr lang="en-US" i="1" dirty="0"/>
              <a:t>"Tinder for </a:t>
            </a:r>
            <a:r>
              <a:rPr lang="en-US" i="1" dirty="0" err="1"/>
              <a:t>bitcoiners</a:t>
            </a:r>
            <a:r>
              <a:rPr lang="en-US" i="1" dirty="0"/>
              <a:t>"</a:t>
            </a:r>
          </a:p>
          <a:p>
            <a:pPr lvl="2"/>
            <a:r>
              <a:rPr lang="cs-CZ" b="1" dirty="0"/>
              <a:t>no txs</a:t>
            </a:r>
            <a:r>
              <a:rPr lang="cs-CZ" dirty="0"/>
              <a:t> inside the app, just anonymous </a:t>
            </a:r>
            <a:r>
              <a:rPr lang="en-US" dirty="0"/>
              <a:t>offers/</a:t>
            </a:r>
            <a:r>
              <a:rPr lang="cs-CZ" dirty="0"/>
              <a:t>connection</a:t>
            </a:r>
            <a:endParaRPr lang="en-US" dirty="0"/>
          </a:p>
          <a:p>
            <a:pPr lvl="2"/>
            <a:r>
              <a:rPr lang="en-US" dirty="0"/>
              <a:t>all trade parameters depend on supply/demand</a:t>
            </a:r>
          </a:p>
          <a:p>
            <a:pPr lvl="2"/>
            <a:r>
              <a:rPr lang="en-US" dirty="0"/>
              <a:t>no middleman fee</a:t>
            </a:r>
            <a:endParaRPr lang="cs-CZ" dirty="0"/>
          </a:p>
          <a:p>
            <a:pPr lvl="1"/>
            <a:r>
              <a:rPr lang="en-US" dirty="0"/>
              <a:t>unique reputation model</a:t>
            </a:r>
          </a:p>
          <a:p>
            <a:pPr lvl="2"/>
            <a:r>
              <a:rPr lang="en-US" dirty="0"/>
              <a:t>traditional reputation models</a:t>
            </a:r>
            <a:r>
              <a:rPr lang="cs-CZ" dirty="0"/>
              <a:t> fail</a:t>
            </a:r>
          </a:p>
          <a:p>
            <a:pPr lvl="2"/>
            <a:r>
              <a:rPr lang="cs-CZ" dirty="0"/>
              <a:t>friend / </a:t>
            </a:r>
            <a:r>
              <a:rPr lang="en-US" dirty="0"/>
              <a:t>friend of a friend</a:t>
            </a:r>
            <a:endParaRPr lang="cs-CZ" dirty="0"/>
          </a:p>
          <a:p>
            <a:pPr lvl="2"/>
            <a:r>
              <a:rPr lang="cs-CZ" dirty="0"/>
              <a:t>reputation derived from real-world relations</a:t>
            </a:r>
          </a:p>
          <a:p>
            <a:pPr lvl="1"/>
            <a:r>
              <a:rPr lang="cs-CZ" dirty="0"/>
              <a:t>clubs</a:t>
            </a:r>
          </a:p>
          <a:p>
            <a:pPr lvl="2"/>
            <a:r>
              <a:rPr lang="cs-CZ" dirty="0" err="1"/>
              <a:t>community</a:t>
            </a:r>
            <a:r>
              <a:rPr lang="cs-CZ" dirty="0"/>
              <a:t> </a:t>
            </a:r>
            <a:r>
              <a:rPr lang="cs-CZ" dirty="0" err="1"/>
              <a:t>groups</a:t>
            </a:r>
            <a:r>
              <a:rPr lang="cs-CZ" dirty="0"/>
              <a:t> - MFF</a:t>
            </a:r>
          </a:p>
          <a:p>
            <a:pPr lvl="2"/>
            <a:r>
              <a:rPr lang="cs-CZ" dirty="0"/>
              <a:t>usually organized during 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face-to-face</a:t>
            </a:r>
            <a:r>
              <a:rPr lang="cs-CZ" dirty="0"/>
              <a:t> meetups</a:t>
            </a:r>
          </a:p>
          <a:p>
            <a:pPr marL="358775" lvl="2" indent="0">
              <a:buNone/>
            </a:pP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 </a:t>
            </a:r>
            <a:r>
              <a:rPr lang="cs-CZ" dirty="0"/>
              <a:t> jednadvacet.org</a:t>
            </a:r>
          </a:p>
          <a:p>
            <a:pPr marL="358775" lvl="2" indent="0">
              <a:buNone/>
            </a:pPr>
            <a:endParaRPr lang="cs-CZ" dirty="0"/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cs-CZ" dirty="0">
                <a:sym typeface="Wingdings" panose="05000000000000000000" pitchFamily="2" charset="2"/>
              </a:rPr>
              <a:t>non-KYC, </a:t>
            </a:r>
            <a:r>
              <a:rPr lang="en-US" dirty="0">
                <a:sym typeface="Wingdings" panose="05000000000000000000" pitchFamily="2" charset="2"/>
              </a:rPr>
              <a:t>privacy, socializing</a:t>
            </a: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r>
              <a:rPr lang="en-US" dirty="0">
                <a:sym typeface="Wingdings" panose="05000000000000000000" pitchFamily="2" charset="2"/>
              </a:rPr>
              <a:t> liquidity, latency, </a:t>
            </a:r>
            <a:r>
              <a:rPr lang="cs-CZ" dirty="0">
                <a:sym typeface="Wingdings" panose="05000000000000000000" pitchFamily="2" charset="2"/>
              </a:rPr>
              <a:t>volume, </a:t>
            </a:r>
            <a:r>
              <a:rPr lang="en-US" dirty="0">
                <a:sym typeface="Wingdings" panose="05000000000000000000" pitchFamily="2" charset="2"/>
              </a:rPr>
              <a:t>reliability, </a:t>
            </a:r>
            <a:r>
              <a:rPr lang="cs-CZ" dirty="0">
                <a:sym typeface="Wingdings" panose="05000000000000000000" pitchFamily="2" charset="2"/>
              </a:rPr>
              <a:t>usually </a:t>
            </a:r>
            <a:r>
              <a:rPr lang="en-US" dirty="0">
                <a:sym typeface="Wingdings" panose="05000000000000000000" pitchFamily="2" charset="2"/>
              </a:rPr>
              <a:t>need for cash</a:t>
            </a:r>
            <a:endParaRPr lang="cs-CZ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1EF7D9-814E-4FCD-B0D6-88B696D47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Peer-to</a:t>
            </a:r>
            <a:r>
              <a:rPr lang="en-US" dirty="0"/>
              <a:t>-</a:t>
            </a:r>
            <a:r>
              <a:rPr lang="cs-CZ" dirty="0"/>
              <a:t>pee</a:t>
            </a:r>
            <a:r>
              <a:rPr lang="en-US" dirty="0"/>
              <a:t>r Marketplaces</a:t>
            </a:r>
            <a:endParaRPr lang="cs-CZ" dirty="0"/>
          </a:p>
        </p:txBody>
      </p:sp>
      <p:pic>
        <p:nvPicPr>
          <p:cNvPr id="4" name="Picture 3" descr="A screen shot of a cell phone">
            <a:extLst>
              <a:ext uri="{FF2B5EF4-FFF2-40B4-BE49-F238E27FC236}">
                <a16:creationId xmlns:a16="http://schemas.microsoft.com/office/drawing/2014/main" id="{B4F80DB4-729C-A378-E6F2-11C96D565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486" y="1630018"/>
            <a:ext cx="2340811" cy="49302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44520C-EFCF-9FBA-7841-7EB860F34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3504" y="297751"/>
            <a:ext cx="931793" cy="93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6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3F71F3-06F8-D8BF-CF8B-13ADD3ADB15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/>
              <a:t>mempool.space</a:t>
            </a:r>
          </a:p>
          <a:p>
            <a:r>
              <a:rPr lang="cs-CZ" dirty="0" err="1"/>
              <a:t>transaction</a:t>
            </a:r>
            <a:r>
              <a:rPr lang="cs-CZ" dirty="0"/>
              <a:t> </a:t>
            </a:r>
            <a:r>
              <a:rPr lang="cs-CZ" dirty="0" err="1"/>
              <a:t>visualiser</a:t>
            </a:r>
            <a:endParaRPr lang="cs-CZ" dirty="0"/>
          </a:p>
          <a:p>
            <a:pPr lvl="1"/>
            <a:r>
              <a:rPr lang="cs-CZ" dirty="0"/>
              <a:t>txcity.io</a:t>
            </a:r>
          </a:p>
          <a:p>
            <a:r>
              <a:rPr lang="cs-CZ" dirty="0"/>
              <a:t>blockchain explorer</a:t>
            </a:r>
          </a:p>
          <a:p>
            <a:endParaRPr lang="cs-CZ" dirty="0"/>
          </a:p>
          <a:p>
            <a:r>
              <a:rPr lang="cs-CZ" dirty="0" err="1"/>
              <a:t>trading</a:t>
            </a:r>
            <a:r>
              <a:rPr lang="cs-CZ" dirty="0"/>
              <a:t> view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24EE8C-8A73-44D9-CB9D-93BEA3C13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nástroje</a:t>
            </a:r>
          </a:p>
        </p:txBody>
      </p:sp>
    </p:spTree>
    <p:extLst>
      <p:ext uri="{BB962C8B-B14F-4D97-AF65-F5344CB8AC3E}">
        <p14:creationId xmlns:p14="http://schemas.microsoft.com/office/powerpoint/2010/main" val="1002106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0073DC-E134-46E4-20F3-B63C6FBEAD2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exchanges / peer-to-peer marketplaces</a:t>
            </a:r>
          </a:p>
          <a:p>
            <a:r>
              <a:rPr lang="en-US" dirty="0"/>
              <a:t>swap</a:t>
            </a:r>
            <a:endParaRPr lang="cs-CZ" dirty="0"/>
          </a:p>
          <a:p>
            <a:pPr lvl="1"/>
            <a:r>
              <a:rPr lang="cs-CZ" dirty="0"/>
              <a:t>onchain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↭</a:t>
            </a:r>
            <a:r>
              <a:rPr lang="cs-CZ" dirty="0"/>
              <a:t> LN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↭</a:t>
            </a:r>
            <a:r>
              <a:rPr lang="cs-CZ" dirty="0"/>
              <a:t> </a:t>
            </a:r>
            <a:r>
              <a:rPr lang="en-US" dirty="0"/>
              <a:t>Stablecoins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↭</a:t>
            </a:r>
            <a:r>
              <a:rPr lang="cs-CZ" dirty="0"/>
              <a:t> Altcoins</a:t>
            </a:r>
          </a:p>
          <a:p>
            <a:pPr lvl="1"/>
            <a:r>
              <a:rPr lang="cs-CZ" dirty="0"/>
              <a:t>FixedFloat, Satora, peer swap, </a:t>
            </a:r>
            <a:r>
              <a:rPr lang="en-US" dirty="0"/>
              <a:t>near-intents, c</a:t>
            </a:r>
            <a:r>
              <a:rPr lang="cs-CZ" dirty="0"/>
              <a:t>ow </a:t>
            </a:r>
            <a:r>
              <a:rPr lang="en-US" dirty="0"/>
              <a:t>s</a:t>
            </a:r>
            <a:r>
              <a:rPr lang="cs-CZ" dirty="0"/>
              <a:t>wap, 1inch, ...</a:t>
            </a:r>
            <a:endParaRPr lang="en-US" dirty="0"/>
          </a:p>
          <a:p>
            <a:r>
              <a:rPr lang="en-US" dirty="0"/>
              <a:t>decentralized lending platforms</a:t>
            </a:r>
            <a:r>
              <a:rPr lang="cs-CZ" dirty="0"/>
              <a:t> </a:t>
            </a:r>
            <a:r>
              <a:rPr lang="en-US" dirty="0"/>
              <a:t>&amp;</a:t>
            </a:r>
            <a:r>
              <a:rPr lang="cs-CZ" dirty="0"/>
              <a:t> liquidity markets</a:t>
            </a:r>
            <a:endParaRPr lang="en-US" dirty="0"/>
          </a:p>
          <a:p>
            <a:pPr lvl="1"/>
            <a:r>
              <a:rPr lang="en-US" dirty="0" err="1"/>
              <a:t>Firefish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cz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/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sk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)</a:t>
            </a:r>
            <a:r>
              <a:rPr lang="en-US" sz="1600" dirty="0"/>
              <a:t> </a:t>
            </a:r>
            <a:r>
              <a:rPr lang="en-US" sz="160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↬</a:t>
            </a:r>
            <a:r>
              <a:rPr lang="en-US" dirty="0"/>
              <a:t>, Lend</a:t>
            </a:r>
            <a:r>
              <a:rPr lang="cs-CZ" dirty="0"/>
              <a:t>-</a:t>
            </a:r>
            <a:r>
              <a:rPr lang="en-US" dirty="0"/>
              <a:t>a</a:t>
            </a:r>
            <a:r>
              <a:rPr lang="cs-CZ" dirty="0"/>
              <a:t>-</a:t>
            </a:r>
            <a:r>
              <a:rPr lang="en-US" dirty="0"/>
              <a:t>sat, </a:t>
            </a:r>
            <a:r>
              <a:rPr lang="en-US" dirty="0" err="1"/>
              <a:t>Aave</a:t>
            </a:r>
            <a:endParaRPr lang="en-US" dirty="0"/>
          </a:p>
          <a:p>
            <a:r>
              <a:rPr lang="en-US" dirty="0"/>
              <a:t>digital services	</a:t>
            </a:r>
          </a:p>
          <a:p>
            <a:pPr lvl="1"/>
            <a:r>
              <a:rPr lang="en-US" dirty="0" err="1"/>
              <a:t>Bitrefill</a:t>
            </a:r>
            <a:r>
              <a:rPr lang="en-US" dirty="0"/>
              <a:t>, </a:t>
            </a:r>
            <a:r>
              <a:rPr lang="en-US" dirty="0" err="1"/>
              <a:t>Travalla</a:t>
            </a:r>
            <a:endParaRPr lang="en-US" dirty="0"/>
          </a:p>
          <a:p>
            <a:r>
              <a:rPr lang="en-US" dirty="0"/>
              <a:t>fintech </a:t>
            </a:r>
            <a:r>
              <a:rPr lang="en-US" dirty="0" err="1"/>
              <a:t>bridg</a:t>
            </a:r>
            <a:r>
              <a:rPr lang="cs-CZ" dirty="0"/>
              <a:t>e</a:t>
            </a:r>
            <a:endParaRPr lang="en-US" dirty="0"/>
          </a:p>
          <a:p>
            <a:pPr lvl="1"/>
            <a:r>
              <a:rPr lang="cs-CZ" dirty="0"/>
              <a:t>B</a:t>
            </a:r>
            <a:r>
              <a:rPr lang="en-US" dirty="0"/>
              <a:t>leap, </a:t>
            </a:r>
            <a:r>
              <a:rPr lang="en-US" dirty="0" err="1"/>
              <a:t>GnosisPay</a:t>
            </a:r>
            <a:r>
              <a:rPr lang="en-US" dirty="0"/>
              <a:t>, </a:t>
            </a:r>
            <a:r>
              <a:rPr lang="cs-CZ" dirty="0"/>
              <a:t>Neverless, </a:t>
            </a:r>
            <a:r>
              <a:rPr lang="en-US" dirty="0"/>
              <a:t>...</a:t>
            </a:r>
            <a:endParaRPr lang="cs-CZ" dirty="0"/>
          </a:p>
          <a:p>
            <a:pPr lvl="2"/>
            <a:r>
              <a:rPr lang="en-US" dirty="0"/>
              <a:t>KYC - Visa/Mastercard</a:t>
            </a:r>
          </a:p>
          <a:p>
            <a:pPr lvl="1"/>
            <a:r>
              <a:rPr lang="cs-CZ" dirty="0"/>
              <a:t>UX - </a:t>
            </a:r>
            <a:r>
              <a:rPr lang="en-US" dirty="0"/>
              <a:t>DeFi </a:t>
            </a:r>
            <a:r>
              <a:rPr lang="cs-CZ" dirty="0"/>
              <a:t>integration</a:t>
            </a:r>
            <a:endParaRPr lang="en-US" dirty="0"/>
          </a:p>
          <a:p>
            <a:pPr lvl="2"/>
            <a:r>
              <a:rPr lang="en-US" dirty="0"/>
              <a:t>stablecoins</a:t>
            </a:r>
            <a:r>
              <a:rPr lang="cs-CZ" dirty="0"/>
              <a:t> - USDC/USDT/EURE/EURA/..</a:t>
            </a:r>
            <a:endParaRPr lang="en-US" dirty="0"/>
          </a:p>
          <a:p>
            <a:pPr lvl="2"/>
            <a:r>
              <a:rPr lang="en-US" dirty="0"/>
              <a:t>perpetual contracts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leverage, shorting, "savings account"</a:t>
            </a:r>
            <a:endParaRPr lang="cs-CZ" dirty="0"/>
          </a:p>
          <a:p>
            <a:r>
              <a:rPr lang="cs-CZ" dirty="0"/>
              <a:t>decentralized prediction markets</a:t>
            </a:r>
          </a:p>
          <a:p>
            <a:pPr lvl="1"/>
            <a:r>
              <a:rPr lang="cs-CZ" dirty="0"/>
              <a:t>Polymarket</a:t>
            </a:r>
          </a:p>
          <a:p>
            <a:pPr lvl="2"/>
            <a:r>
              <a:rPr lang="en-US" dirty="0"/>
              <a:t>!</a:t>
            </a:r>
            <a:r>
              <a:rPr lang="cs-CZ" dirty="0"/>
              <a:t> oracle</a:t>
            </a:r>
            <a:endParaRPr lang="en-US" dirty="0"/>
          </a:p>
          <a:p>
            <a:pPr lvl="2"/>
            <a:r>
              <a:rPr lang="en-US" dirty="0"/>
              <a:t>insiders' info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0AF841-7A6A-8E3C-EB3D-24926098F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₿ Ecosystem</a:t>
            </a:r>
            <a:endParaRPr lang="cs-CZ" dirty="0"/>
          </a:p>
        </p:txBody>
      </p:sp>
      <p:pic>
        <p:nvPicPr>
          <p:cNvPr id="7" name="Picture 6" descr="A black star and a circle&#10;&#10;AI-generated content may be incorrect.">
            <a:extLst>
              <a:ext uri="{FF2B5EF4-FFF2-40B4-BE49-F238E27FC236}">
                <a16:creationId xmlns:a16="http://schemas.microsoft.com/office/drawing/2014/main" id="{364D2A9B-2F9D-F65D-B1DF-6B8C9AE9D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036" y="3951538"/>
            <a:ext cx="1168953" cy="1181005"/>
          </a:xfrm>
          <a:prstGeom prst="rect">
            <a:avLst/>
          </a:prstGeom>
        </p:spPr>
      </p:pic>
      <p:pic>
        <p:nvPicPr>
          <p:cNvPr id="9" name="Picture 8" descr="A blue and white logo">
            <a:extLst>
              <a:ext uri="{FF2B5EF4-FFF2-40B4-BE49-F238E27FC236}">
                <a16:creationId xmlns:a16="http://schemas.microsoft.com/office/drawing/2014/main" id="{F2F23667-AD38-9E69-20B5-6C2CC7E9F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4" t="12152" r="13953" b="11875"/>
          <a:stretch>
            <a:fillRect/>
          </a:stretch>
        </p:blipFill>
        <p:spPr>
          <a:xfrm>
            <a:off x="8704457" y="5492095"/>
            <a:ext cx="961662" cy="1015088"/>
          </a:xfrm>
          <a:prstGeom prst="rect">
            <a:avLst/>
          </a:prstGeom>
        </p:spPr>
      </p:pic>
      <p:pic>
        <p:nvPicPr>
          <p:cNvPr id="11" name="Picture 10" descr="A white letter on a black background">
            <a:extLst>
              <a:ext uri="{FF2B5EF4-FFF2-40B4-BE49-F238E27FC236}">
                <a16:creationId xmlns:a16="http://schemas.microsoft.com/office/drawing/2014/main" id="{65448AFA-D3CF-A6D8-1C08-9F50E8F2B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4" t="14027" r="19319" b="16527"/>
          <a:stretch>
            <a:fillRect/>
          </a:stretch>
        </p:blipFill>
        <p:spPr>
          <a:xfrm>
            <a:off x="8704457" y="2451548"/>
            <a:ext cx="961662" cy="1105911"/>
          </a:xfrm>
          <a:prstGeom prst="rect">
            <a:avLst/>
          </a:prstGeom>
        </p:spPr>
      </p:pic>
      <p:pic>
        <p:nvPicPr>
          <p:cNvPr id="13" name="Picture 12" descr="A white and orange arrow pointing to a blue background">
            <a:extLst>
              <a:ext uri="{FF2B5EF4-FFF2-40B4-BE49-F238E27FC236}">
                <a16:creationId xmlns:a16="http://schemas.microsoft.com/office/drawing/2014/main" id="{AED7B39E-6103-8E00-8A7E-20896601B5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1" t="19805" r="17125" b="18903"/>
          <a:stretch>
            <a:fillRect/>
          </a:stretch>
        </p:blipFill>
        <p:spPr>
          <a:xfrm>
            <a:off x="8700907" y="1160390"/>
            <a:ext cx="965213" cy="92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5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516931-8584-3B47-2675-6AD6780E1B0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59896" y="521196"/>
            <a:ext cx="6525717" cy="6202750"/>
          </a:xfrm>
        </p:spPr>
        <p:txBody>
          <a:bodyPr/>
          <a:lstStyle/>
          <a:p>
            <a:r>
              <a:rPr lang="en-US" dirty="0"/>
              <a:t>jednadvacet.org</a:t>
            </a:r>
          </a:p>
          <a:p>
            <a:pPr lvl="1"/>
            <a:r>
              <a:rPr lang="en-US" dirty="0" err="1"/>
              <a:t>sk</a:t>
            </a:r>
            <a:r>
              <a:rPr lang="en-US" dirty="0"/>
              <a:t>, de, at, ch, it, ...</a:t>
            </a:r>
          </a:p>
          <a:p>
            <a:pPr lvl="1"/>
            <a:r>
              <a:rPr lang="cs-CZ" dirty="0"/>
              <a:t>ne</a:t>
            </a:r>
            <a:r>
              <a:rPr lang="en-US" dirty="0"/>
              <a:t>form</a:t>
            </a:r>
            <a:r>
              <a:rPr lang="cs-CZ" dirty="0"/>
              <a:t>ální</a:t>
            </a:r>
            <a:r>
              <a:rPr lang="en-US" dirty="0"/>
              <a:t> </a:t>
            </a:r>
            <a:r>
              <a:rPr lang="en-US" dirty="0" err="1"/>
              <a:t>decentraliz</a:t>
            </a:r>
            <a:r>
              <a:rPr lang="cs-CZ" dirty="0"/>
              <a:t>ovaná</a:t>
            </a:r>
            <a:r>
              <a:rPr lang="en-US" dirty="0"/>
              <a:t> </a:t>
            </a:r>
            <a:r>
              <a:rPr lang="cs-CZ" dirty="0"/>
              <a:t>síť</a:t>
            </a:r>
            <a:r>
              <a:rPr lang="en-US" dirty="0"/>
              <a:t> </a:t>
            </a:r>
            <a:r>
              <a:rPr lang="en-US" b="1" dirty="0"/>
              <a:t>lo</a:t>
            </a:r>
            <a:r>
              <a:rPr lang="cs-CZ" b="1" dirty="0"/>
              <a:t>kálních</a:t>
            </a:r>
            <a:r>
              <a:rPr lang="en-US" dirty="0"/>
              <a:t> </a:t>
            </a:r>
            <a:r>
              <a:rPr lang="cs-CZ" dirty="0"/>
              <a:t>₿</a:t>
            </a:r>
            <a:r>
              <a:rPr lang="en-US" dirty="0"/>
              <a:t> </a:t>
            </a:r>
            <a:r>
              <a:rPr lang="cs-CZ" dirty="0"/>
              <a:t>ko</a:t>
            </a:r>
            <a:r>
              <a:rPr lang="en-US" dirty="0" err="1"/>
              <a:t>munit</a:t>
            </a:r>
            <a:endParaRPr lang="en-US" dirty="0"/>
          </a:p>
          <a:p>
            <a:pPr lvl="1"/>
            <a:r>
              <a:rPr lang="en-US" dirty="0"/>
              <a:t>semi-</a:t>
            </a:r>
            <a:r>
              <a:rPr lang="cs-CZ" dirty="0"/>
              <a:t>pravidelné</a:t>
            </a:r>
            <a:r>
              <a:rPr lang="en-US" dirty="0"/>
              <a:t> semi-</a:t>
            </a:r>
            <a:r>
              <a:rPr lang="en-US" dirty="0" err="1"/>
              <a:t>edu</a:t>
            </a:r>
            <a:r>
              <a:rPr lang="cs-CZ" dirty="0"/>
              <a:t>kační</a:t>
            </a:r>
            <a:r>
              <a:rPr lang="en-US" dirty="0"/>
              <a:t> meetup</a:t>
            </a:r>
            <a:r>
              <a:rPr lang="cs-CZ" dirty="0"/>
              <a:t>y</a:t>
            </a:r>
            <a:r>
              <a:rPr lang="en-US" dirty="0"/>
              <a:t> 🍺</a:t>
            </a:r>
            <a:endParaRPr lang="cs-CZ" dirty="0"/>
          </a:p>
          <a:p>
            <a:pPr lvl="1"/>
            <a:r>
              <a:rPr lang="cs-CZ" dirty="0"/>
              <a:t>BTC Liga</a:t>
            </a:r>
          </a:p>
          <a:p>
            <a:pPr lvl="2"/>
            <a:r>
              <a:rPr lang="cs-CZ" dirty="0"/>
              <a:t>série </a:t>
            </a:r>
            <a:r>
              <a:rPr lang="en-US" dirty="0"/>
              <a:t>₿ pub-</a:t>
            </a:r>
            <a:r>
              <a:rPr lang="en-US" dirty="0" err="1"/>
              <a:t>kv</a:t>
            </a:r>
            <a:r>
              <a:rPr lang="cs-CZ" dirty="0"/>
              <a:t>í</a:t>
            </a:r>
            <a:r>
              <a:rPr lang="en-US" dirty="0"/>
              <a:t>z</a:t>
            </a:r>
            <a:r>
              <a:rPr lang="cs-CZ" dirty="0"/>
              <a:t>ů - Decada 1.10.2026</a:t>
            </a:r>
            <a:endParaRPr lang="en-US" dirty="0"/>
          </a:p>
          <a:p>
            <a:endParaRPr lang="cs-CZ" dirty="0"/>
          </a:p>
          <a:p>
            <a:r>
              <a:rPr lang="en-US" dirty="0"/>
              <a:t>BTC Prague</a:t>
            </a:r>
          </a:p>
          <a:p>
            <a:pPr lvl="1"/>
            <a:r>
              <a:rPr lang="en-US" dirty="0"/>
              <a:t>the biggest ₿ event in Europe</a:t>
            </a:r>
          </a:p>
          <a:p>
            <a:pPr lvl="1"/>
            <a:r>
              <a:rPr lang="cs-CZ" dirty="0"/>
              <a:t>Freedom Tech Summit</a:t>
            </a:r>
            <a:endParaRPr lang="en-US" dirty="0"/>
          </a:p>
          <a:p>
            <a:r>
              <a:rPr lang="en-US" dirty="0" err="1"/>
              <a:t>ChainCamp</a:t>
            </a:r>
            <a:endParaRPr lang="en-US" dirty="0"/>
          </a:p>
          <a:p>
            <a:pPr lvl="1"/>
            <a:r>
              <a:rPr lang="en-US" dirty="0"/>
              <a:t>Ostrava</a:t>
            </a:r>
          </a:p>
          <a:p>
            <a:r>
              <a:rPr lang="en-US" dirty="0" err="1"/>
              <a:t>CryptoByte</a:t>
            </a:r>
            <a:endParaRPr lang="en-US" dirty="0"/>
          </a:p>
          <a:p>
            <a:pPr lvl="1"/>
            <a:r>
              <a:rPr lang="en-US" dirty="0"/>
              <a:t>Liberec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4D6E3A-0585-03CE-9550-0B0B9B307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Jednadvacet</a:t>
            </a:r>
            <a:endParaRPr lang="cs-CZ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F1E2E5-664F-E936-4253-1D53619D6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613" y="464458"/>
            <a:ext cx="5207336" cy="299174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155CCEA0-192D-2030-D665-D4825D1590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49130" y="3910639"/>
            <a:ext cx="2143139" cy="74839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B75DA81-0AE2-EB3F-3EA2-2CE8356255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49130" y="4920317"/>
            <a:ext cx="2143139" cy="555541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3D6F6F6-56C5-ED7E-7432-1C361F0A2C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49129" y="5637727"/>
            <a:ext cx="2249916" cy="58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05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ip.potx" id="{01285272-40B9-47FD-B148-ADFCF19A85B1}" vid="{E191ED48-4388-4FE4-8EC3-776821571A70}"/>
    </a:ext>
  </a:extLst>
</a:theme>
</file>

<file path=ppt/theme/theme2.xml><?xml version="1.0" encoding="utf-8"?>
<a:theme xmlns:a="http://schemas.openxmlformats.org/drawingml/2006/main" name="Filip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6FFED"/>
        </a:solidFill>
        <a:ln w="25400">
          <a:solidFill>
            <a:srgbClr val="CCE9AD"/>
          </a:solidFill>
        </a:ln>
      </a:spPr>
      <a:bodyPr rtlCol="0" anchor="ctr"/>
      <a:lstStyle>
        <a:defPPr algn="ctr">
          <a:defRPr sz="1600" dirty="0" smtClean="0">
            <a:solidFill>
              <a:srgbClr val="456A1C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rgbClr val="ECF7FE"/>
        </a:solidFill>
        <a:ln w="25400">
          <a:solidFill>
            <a:schemeClr val="accent4">
              <a:lumMod val="60000"/>
              <a:lumOff val="40000"/>
            </a:schemeClr>
          </a:solidFill>
        </a:ln>
      </a:spPr>
      <a:bodyPr wrap="square" rtlCol="0">
        <a:spAutoFit/>
      </a:bodyPr>
      <a:lstStyle>
        <a:defPPr>
          <a:defRPr sz="1300" dirty="0" smtClean="0">
            <a:latin typeface="Consolas" panose="020B0609020204030204" pitchFamily="49" charset="0"/>
            <a:cs typeface="Courier New" pitchFamily="49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ilip.potx" id="{000E9219-D670-4400-B712-7B521C35260B}" vid="{40126A51-81E9-4FC2-9D21-64839CF5A1F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Filip</Template>
  <TotalTime>37022</TotalTime>
  <Words>483</Words>
  <Application>Microsoft Office PowerPoint</Application>
  <PresentationFormat>Widescreen</PresentationFormat>
  <Paragraphs>99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Consolas</vt:lpstr>
      <vt:lpstr>Lucida Sans Unicode</vt:lpstr>
      <vt:lpstr>Wingdings</vt:lpstr>
      <vt:lpstr>Office Theme</vt:lpstr>
      <vt:lpstr>Filip</vt:lpstr>
      <vt:lpstr>Bitcoin and Cryptocurrency Technologies</vt:lpstr>
      <vt:lpstr>Cvičení a zápočet</vt:lpstr>
      <vt:lpstr>₿ na hraní</vt:lpstr>
      <vt:lpstr>Peer-to-peer Marketplaces</vt:lpstr>
      <vt:lpstr>Základní nástroje</vt:lpstr>
      <vt:lpstr>₿ Ecosystem</vt:lpstr>
      <vt:lpstr>Jednadvacet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Počítačové systémy</dc:title>
  <dc:creator>Filip O Zavoral</dc:creator>
  <cp:lastModifiedBy>Filip Zavoral</cp:lastModifiedBy>
  <cp:revision>1323</cp:revision>
  <dcterms:created xsi:type="dcterms:W3CDTF">2020-02-10T18:04:36Z</dcterms:created>
  <dcterms:modified xsi:type="dcterms:W3CDTF">2026-10-06T09:51:42Z</dcterms:modified>
</cp:coreProperties>
</file>