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12"/>
  </p:notesMasterIdLst>
  <p:sldIdLst>
    <p:sldId id="509" r:id="rId3"/>
    <p:sldId id="520" r:id="rId4"/>
    <p:sldId id="532" r:id="rId5"/>
    <p:sldId id="523" r:id="rId6"/>
    <p:sldId id="525" r:id="rId7"/>
    <p:sldId id="281" r:id="rId8"/>
    <p:sldId id="517" r:id="rId9"/>
    <p:sldId id="533" r:id="rId10"/>
    <p:sldId id="53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áš Faltín" initials="TF" lastIdx="1" clrIdx="0">
    <p:extLst>
      <p:ext uri="{19B8F6BF-5375-455C-9EA6-DF929625EA0E}">
        <p15:presenceInfo xmlns:p15="http://schemas.microsoft.com/office/powerpoint/2012/main" userId="S::46734522@cuni.cz::f49ad7cc-fcd2-4bf0-a2a5-40893ad535e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6B80A"/>
    <a:srgbClr val="F7FAFD"/>
    <a:srgbClr val="ECF7FE"/>
    <a:srgbClr val="EE9012"/>
    <a:srgbClr val="FFF2C9"/>
    <a:srgbClr val="D6A300"/>
    <a:srgbClr val="CC9B00"/>
    <a:srgbClr val="FFDDDD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81" autoAdjust="0"/>
    <p:restoredTop sz="68182" autoAdjust="0"/>
  </p:normalViewPr>
  <p:slideViewPr>
    <p:cSldViewPr snapToGrid="0">
      <p:cViewPr varScale="1">
        <p:scale>
          <a:sx n="113" d="100"/>
          <a:sy n="113" d="100"/>
        </p:scale>
        <p:origin x="3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Faltín" userId="f49ad7cc-fcd2-4bf0-a2a5-40893ad535ed" providerId="ADAL" clId="{83A11DF3-3D43-4087-A75D-5105BDCDF87E}"/>
    <pc:docChg chg="delSld">
      <pc:chgData name="Tomáš Faltín" userId="f49ad7cc-fcd2-4bf0-a2a5-40893ad535ed" providerId="ADAL" clId="{83A11DF3-3D43-4087-A75D-5105BDCDF87E}" dt="2026-01-10T20:27:02.696" v="0" actId="47"/>
      <pc:docMkLst>
        <pc:docMk/>
      </pc:docMkLst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58383128" sldId="25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128572150" sldId="29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106901330" sldId="29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116810574" sldId="31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619896047" sldId="31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485558293" sldId="32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642693531" sldId="32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97149833" sldId="32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306599463" sldId="32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275513609" sldId="33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432033691" sldId="33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966287648" sldId="33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631833280" sldId="34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937912723" sldId="34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977103433" sldId="34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213752290" sldId="34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499462984" sldId="35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198855646" sldId="35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640504165" sldId="35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740517556" sldId="35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974787099" sldId="35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995882222" sldId="35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997506934" sldId="35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811410462" sldId="36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915435025" sldId="36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918603" sldId="36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033842234" sldId="36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525154215" sldId="36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313841588" sldId="36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010247568" sldId="36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534485738" sldId="36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74708347" sldId="37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724251266" sldId="37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717697422" sldId="37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213973589" sldId="37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541282036" sldId="37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507830364" sldId="37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942867471" sldId="38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312341477" sldId="38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357162238" sldId="38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528681649" sldId="38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305665398" sldId="38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834914993" sldId="39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558863938" sldId="39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019263800" sldId="39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59697802" sldId="39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09953110" sldId="39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172817186" sldId="39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457855637" sldId="39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225084188" sldId="39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67326180" sldId="40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616832341" sldId="40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706713151" sldId="40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80918394" sldId="40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252899007" sldId="40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202187368" sldId="40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036537100" sldId="40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176053899" sldId="41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011320995" sldId="41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67084742" sldId="41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004694375" sldId="41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317982226" sldId="42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286611824" sldId="42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124514718" sldId="42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310451400" sldId="42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359151523" sldId="42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256623594" sldId="42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195282045" sldId="42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424256377" sldId="42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726585172" sldId="43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547761654" sldId="43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206617156" sldId="43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827440125" sldId="43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69116785" sldId="43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165327298" sldId="43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738209430" sldId="44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784558416" sldId="44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00462299" sldId="44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599529882" sldId="44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723043515" sldId="45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763868557" sldId="45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682856889" sldId="45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012072315" sldId="45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39575707" sldId="45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810279014" sldId="45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421086667" sldId="46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96406068" sldId="46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590384948" sldId="46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291503577" sldId="46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831582723" sldId="46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66690864" sldId="46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684962141" sldId="46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741386007" sldId="47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978415584" sldId="47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70873474" sldId="47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395605191" sldId="47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599763939" sldId="47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002223292" sldId="48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681685590" sldId="483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96904668" sldId="487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165420305" sldId="488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3925426691" sldId="489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855092947" sldId="490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502084484" sldId="491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4020272888" sldId="49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287135595" sldId="502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809224321" sldId="504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604947786" sldId="505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1366567115" sldId="506"/>
        </pc:sldMkLst>
      </pc:sldChg>
      <pc:sldChg chg="del">
        <pc:chgData name="Tomáš Faltín" userId="f49ad7cc-fcd2-4bf0-a2a5-40893ad535ed" providerId="ADAL" clId="{83A11DF3-3D43-4087-A75D-5105BDCDF87E}" dt="2026-01-10T20:27:02.696" v="0" actId="47"/>
        <pc:sldMkLst>
          <pc:docMk/>
          <pc:sldMk cId="2260686634" sldId="50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F80F3-9C1D-4126-8F9D-17F3367548B5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BF09E-1E28-41A0-9780-531B32293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AA23C-8E11-F903-7DFC-895C8D755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05CCA4-B679-BB7F-C889-BBF6A91D6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662DE5-8751-55A0-7AD3-54CC70C266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52FB0-EBA1-ED4F-32EC-D685B82FF3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24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https://en.wikipedia.org/wiki/Digital_signature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53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379ED-9925-0FC7-1CEA-78F790BBA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65B9B-0F1C-4ABD-9513-EE6C497C6F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192C24-B831-11A2-EB2F-362F443CB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 - nonce (random)</a:t>
            </a:r>
          </a:p>
          <a:p>
            <a:r>
              <a:rPr lang="en-US" dirty="0"/>
              <a:t>G - generator</a:t>
            </a:r>
          </a:p>
          <a:p>
            <a:r>
              <a:rPr lang="en-US" dirty="0"/>
              <a:t>r - random point on the curve</a:t>
            </a:r>
          </a:p>
          <a:p>
            <a:r>
              <a:rPr lang="en-US" dirty="0"/>
              <a:t>d - private key</a:t>
            </a:r>
          </a:p>
          <a:p>
            <a:r>
              <a:rPr lang="en-US" dirty="0"/>
              <a:t>z - message hash</a:t>
            </a:r>
          </a:p>
          <a:p>
            <a:r>
              <a:rPr lang="en-US" dirty="0"/>
              <a:t>-1 - modular inverse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82F38-F994-C6A4-5FFD-21BA09FA50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72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https://en.wikipedia.org/wiki/Digital_Signature_Algorithm</a:t>
            </a:r>
          </a:p>
          <a:p>
            <a:endParaRPr lang="en-US" dirty="0"/>
          </a:p>
          <a:p>
            <a:r>
              <a:rPr lang="en-US" dirty="0"/>
              <a:t>https://cs.wikipedia.org/wiki/Grupa</a:t>
            </a:r>
          </a:p>
          <a:p>
            <a:r>
              <a:rPr lang="en-US" dirty="0"/>
              <a:t>https://en.wikipedia.org/wiki/Schnorr_group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1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https://en.wikipedia.org/wiki/Elliptic_Curve_Digital_Signature_Algorithm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73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konecnym</a:t>
            </a:r>
            <a:r>
              <a:rPr lang="en-US" dirty="0"/>
              <a:t> </a:t>
            </a:r>
            <a:r>
              <a:rPr lang="en-US" dirty="0" err="1"/>
              <a:t>telesem</a:t>
            </a:r>
            <a:r>
              <a:rPr lang="en-US" dirty="0"/>
              <a:t>, p = </a:t>
            </a:r>
            <a:r>
              <a:rPr lang="en-US" dirty="0" err="1"/>
              <a:t>prvocislo</a:t>
            </a:r>
            <a:endParaRPr lang="en-US" dirty="0"/>
          </a:p>
          <a:p>
            <a:r>
              <a:rPr lang="cs-CZ" dirty="0"/>
              <a:t>Úvod do kryptografie</a:t>
            </a:r>
            <a:r>
              <a:rPr lang="en-US" dirty="0"/>
              <a:t> - Andrew </a:t>
            </a:r>
            <a:r>
              <a:rPr lang="en-US" dirty="0" err="1"/>
              <a:t>Kozlik</a:t>
            </a:r>
            <a:r>
              <a:rPr lang="en-US" dirty="0"/>
              <a:t> / SL</a:t>
            </a:r>
          </a:p>
          <a:p>
            <a:r>
              <a:rPr lang="en-GB" dirty="0">
                <a:effectLst/>
                <a:latin typeface="Times" pitchFamily="2" charset="0"/>
              </a:rPr>
              <a:t>EC: adding a point to itself is the equivalent of drawing a tangent line on the point and finding where it intersects the curve again, then reflecting that point on the x-axis</a:t>
            </a:r>
            <a:endParaRPr lang="en-CZ" dirty="0"/>
          </a:p>
          <a:p>
            <a:r>
              <a:rPr lang="cs-CZ" dirty="0"/>
              <a:t>https://btc-slovnik.cz/pages/crypto.html</a:t>
            </a:r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2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FFB56-F3C0-0BFC-251A-564672549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5C4BC6-1747-769B-162B-B512FF4ABC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9B2135-3B54-E62C-34E3-6EBE303D0D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https://www.karlin.mff.cuni.cz/~kozlik/udk_mat/dl.pdf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https://en.wikipedia.org/wiki/Elliptic_Curve_Digital_Signature_Algorithm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https://btc-slovnik.cz/pages/crypto.html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https://learnmeabitcoin.com/technical/cryptography/elliptic-curve/ecdsa/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konecnym</a:t>
            </a:r>
            <a:r>
              <a:rPr lang="en-US" dirty="0"/>
              <a:t> </a:t>
            </a:r>
            <a:r>
              <a:rPr lang="en-US" dirty="0" err="1"/>
              <a:t>telesem</a:t>
            </a:r>
            <a:r>
              <a:rPr lang="en-US" dirty="0"/>
              <a:t>, p = </a:t>
            </a:r>
            <a:r>
              <a:rPr lang="en-US" dirty="0" err="1"/>
              <a:t>prvocislo</a:t>
            </a:r>
            <a:endParaRPr lang="en-US" dirty="0"/>
          </a:p>
          <a:p>
            <a:r>
              <a:rPr lang="cs-CZ" dirty="0"/>
              <a:t>Úvod do kryptografie</a:t>
            </a:r>
            <a:r>
              <a:rPr lang="en-US" dirty="0"/>
              <a:t> - Andrew Kozlik / SL</a:t>
            </a:r>
          </a:p>
          <a:p>
            <a:r>
              <a:rPr lang="en-GB" dirty="0">
                <a:effectLst/>
                <a:latin typeface="Times" pitchFamily="2" charset="0"/>
              </a:rPr>
              <a:t>EC: adding a point to itself is the equivalent of drawing a tangent line on the point and finding where it intersects the curve again, then reflecting that point on the x-axis</a:t>
            </a:r>
            <a:endParaRPr lang="en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4A33F-D2A1-E6C9-8B91-563CA0344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9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3219A-DB7C-BEC1-0A36-05C7265A0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DFE9DE-B780-FD23-22C4-3A6DE8582F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020FB3-9C9A-2F99-4519-6F144C074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https://learnmeabitcoin.com/technical/cryptography/elliptic-curve/schnorr/</a:t>
            </a:r>
            <a:endParaRPr lang="en-US" dirty="0"/>
          </a:p>
          <a:p>
            <a:r>
              <a:rPr lang="cs-CZ" dirty="0"/>
              <a:t>https://en.wikipedia.org/wiki/Schnorr_signature</a:t>
            </a:r>
            <a:endParaRPr lang="en-US" dirty="0"/>
          </a:p>
          <a:p>
            <a:r>
              <a:rPr lang="cs-CZ" dirty="0"/>
              <a:t>https://link.springer.com/content/pdf/10.1007/BF00196725.pdf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A91DA-6DC6-134C-F996-89B00EA014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19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6D6E6-4CB3-0837-2594-13F7F3CD7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5E2CDB-6426-03B3-F749-BBE6382A5A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236363-2FFE-6DF4-C20E-F5B4B2CCC7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https://learnmeabitcoin.com/technical/cryptography/elliptic-curve/schnorr/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https://www.karlin.mff.cuni.cz/~kozlik/udk_mat/dl.pdf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AB4AD-3E1F-6866-3145-C4EC7BF819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BF09E-1E28-41A0-9780-531B32293CE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58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8177"/>
            <a:ext cx="7772400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209574"/>
            <a:ext cx="5638126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20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T</a:t>
            </a:r>
            <a:r>
              <a:rPr lang="en-US" err="1"/>
              <a:t>itle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44506" y="594765"/>
            <a:ext cx="9046485" cy="6263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buClr>
                <a:srgbClr val="0070C0"/>
              </a:buClr>
              <a:buFont typeface="Arial" panose="020B0604020202020204" pitchFamily="34" charset="0"/>
              <a:buChar char="•"/>
              <a:defRPr/>
            </a:lvl1pPr>
            <a:lvl2pPr marL="357188" indent="-179388">
              <a:buClr>
                <a:srgbClr val="0070C0"/>
              </a:buClr>
              <a:defRPr/>
            </a:lvl2pPr>
            <a:lvl3pPr marL="539750" indent="-182563">
              <a:buClr>
                <a:srgbClr val="0070C0"/>
              </a:buClr>
              <a:defRPr/>
            </a:lvl3pPr>
            <a:lvl4pPr marL="717550" indent="-177800">
              <a:buClr>
                <a:srgbClr val="0070C0"/>
              </a:buClr>
              <a:defRPr/>
            </a:lvl4pPr>
            <a:lvl5pPr marL="896938" indent="-179388">
              <a:buClr>
                <a:srgbClr val="0070C0"/>
              </a:buClr>
              <a:defRPr/>
            </a:lvl5pPr>
          </a:lstStyle>
          <a:p>
            <a:pPr lvl="0"/>
            <a:r>
              <a:rPr lang="cs-CZ"/>
              <a:t>First level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619919" y="755374"/>
            <a:ext cx="3471072" cy="1292662"/>
          </a:xfrm>
          <a:prstGeom prst="rect">
            <a:avLst/>
          </a:prstGeom>
          <a:solidFill>
            <a:srgbClr val="ECF7FE"/>
          </a:solidFill>
          <a:ln w="254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class sentence {</a:t>
            </a:r>
          </a:p>
          <a:p>
            <a:r>
              <a:rPr lang="en-US" sz="13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urier New" pitchFamily="49" charset="0"/>
              </a:rPr>
              <a:t>public:</a:t>
            </a:r>
          </a:p>
          <a:p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300" err="1">
                <a:latin typeface="Consolas" panose="020B0609020204030204" pitchFamily="49" charset="0"/>
                <a:cs typeface="Courier New" pitchFamily="49" charset="0"/>
              </a:rPr>
              <a:t>struct</a:t>
            </a:r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300" b="1" err="1">
                <a:latin typeface="Consolas" panose="020B0609020204030204" pitchFamily="49" charset="0"/>
                <a:cs typeface="Courier New" pitchFamily="49" charset="0"/>
              </a:rPr>
              <a:t>const_iterator</a:t>
            </a:r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 {</a:t>
            </a:r>
          </a:p>
          <a:p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    char operator</a:t>
            </a:r>
            <a:r>
              <a:rPr lang="en-US" sz="1300" b="1">
                <a:latin typeface="Consolas" panose="020B0609020204030204" pitchFamily="49" charset="0"/>
                <a:cs typeface="Courier New" pitchFamily="49" charset="0"/>
              </a:rPr>
              <a:t>*</a:t>
            </a:r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() </a:t>
            </a:r>
            <a:r>
              <a:rPr lang="en-US" sz="1300" err="1">
                <a:latin typeface="Consolas" panose="020B0609020204030204" pitchFamily="49" charset="0"/>
                <a:cs typeface="Courier New" pitchFamily="49" charset="0"/>
              </a:rPr>
              <a:t>const</a:t>
            </a:r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    void operator</a:t>
            </a:r>
            <a:r>
              <a:rPr lang="en-US" sz="1300" b="1">
                <a:latin typeface="Consolas" panose="020B0609020204030204" pitchFamily="49" charset="0"/>
                <a:cs typeface="Courier New" pitchFamily="49" charset="0"/>
              </a:rPr>
              <a:t>++</a:t>
            </a:r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() { ++index_; }</a:t>
            </a:r>
            <a:endParaRPr lang="cs-CZ" sz="130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300">
                <a:latin typeface="Consolas" panose="020B0609020204030204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5" name="Rectangular Callout 4"/>
          <p:cNvSpPr/>
          <p:nvPr userDrawn="1"/>
        </p:nvSpPr>
        <p:spPr>
          <a:xfrm>
            <a:off x="7188621" y="2221966"/>
            <a:ext cx="848139" cy="274291"/>
          </a:xfrm>
          <a:prstGeom prst="wedgeRectCallout">
            <a:avLst>
              <a:gd name="adj1" fmla="val -104495"/>
              <a:gd name="adj2" fmla="val -164474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456A1C"/>
                </a:solidFill>
                <a:latin typeface="+mj-lt"/>
              </a:rPr>
              <a:t>callout</a:t>
            </a:r>
          </a:p>
        </p:txBody>
      </p:sp>
    </p:spTree>
    <p:extLst>
      <p:ext uri="{BB962C8B-B14F-4D97-AF65-F5344CB8AC3E}">
        <p14:creationId xmlns:p14="http://schemas.microsoft.com/office/powerpoint/2010/main" val="88484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074" y="2375462"/>
            <a:ext cx="5638126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399692"/>
            <a:ext cx="5638126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74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T</a:t>
            </a:r>
            <a:r>
              <a:rPr lang="en-US" err="1"/>
              <a:t>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2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53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488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2.png"/><Relationship Id="rId4" Type="http://schemas.openxmlformats.org/officeDocument/2006/relationships/image" Target="../media/image9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03EB7-7FB4-1B1B-4464-590004D47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1821B-A982-EBE2-3B67-7C5C3A64D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0073" y="2262848"/>
            <a:ext cx="5913179" cy="890124"/>
          </a:xfrm>
        </p:spPr>
        <p:txBody>
          <a:bodyPr>
            <a:noAutofit/>
          </a:bodyPr>
          <a:lstStyle/>
          <a:p>
            <a:r>
              <a:rPr lang="en-US" sz="2800" noProof="0" dirty="0"/>
              <a:t>Cryptography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CB18EA-BEB4-5F7C-2D48-8D3730398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0074" y="3399690"/>
            <a:ext cx="5638126" cy="2927151"/>
          </a:xfrm>
        </p:spPr>
        <p:txBody>
          <a:bodyPr>
            <a:normAutofit/>
          </a:bodyPr>
          <a:lstStyle/>
          <a:p>
            <a:endParaRPr lang="en-US" sz="1800" noProof="0" dirty="0"/>
          </a:p>
          <a:p>
            <a:endParaRPr lang="en-US" sz="1800" noProof="0" dirty="0"/>
          </a:p>
          <a:p>
            <a:endParaRPr lang="en-US" sz="1800" noProof="0" dirty="0"/>
          </a:p>
        </p:txBody>
      </p:sp>
    </p:spTree>
    <p:extLst>
      <p:ext uri="{BB962C8B-B14F-4D97-AF65-F5344CB8AC3E}">
        <p14:creationId xmlns:p14="http://schemas.microsoft.com/office/powerpoint/2010/main" val="303277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21B94F33-FE1D-3F6C-B6A1-99B5A7D643E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86383" y="545396"/>
                <a:ext cx="8971233" cy="620275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noProof="0" dirty="0"/>
                  <a:t>Schema consists of a triple of probabilistic polynomial-time algorithms </a:t>
                </a:r>
                <a14:m>
                  <m:oMath xmlns:m="http://schemas.openxmlformats.org/officeDocument/2006/math"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noProof="0" dirty="0"/>
              </a:p>
              <a:p>
                <a:r>
                  <a:rPr lang="en-US" noProof="0" dirty="0"/>
                  <a:t>G</a:t>
                </a:r>
                <a:r>
                  <a:rPr lang="en-US" dirty="0"/>
                  <a:t> – </a:t>
                </a:r>
                <a:r>
                  <a:rPr lang="en-US" noProof="0" dirty="0"/>
                  <a:t>key-generator</a:t>
                </a:r>
                <a:r>
                  <a:rPr lang="en-US" dirty="0"/>
                  <a:t> </a:t>
                </a:r>
                <a:r>
                  <a:rPr lang="en-US" dirty="0">
                    <a:sym typeface="Wingdings" panose="05000000000000000000" pitchFamily="2" charset="2"/>
                  </a:rPr>
                  <a:t> </a:t>
                </a:r>
                <a:r>
                  <a:rPr lang="en-US" dirty="0" err="1">
                    <a:sym typeface="Wingdings" panose="05000000000000000000" pitchFamily="2" charset="2"/>
                  </a:rPr>
                  <a:t>PrivKey</a:t>
                </a:r>
                <a:r>
                  <a:rPr lang="en-US" dirty="0">
                    <a:sym typeface="Wingdings" panose="05000000000000000000" pitchFamily="2" charset="2"/>
                  </a:rPr>
                  <a:t> + </a:t>
                </a:r>
                <a:r>
                  <a:rPr lang="en-US" dirty="0" err="1">
                    <a:sym typeface="Wingdings" panose="05000000000000000000" pitchFamily="2" charset="2"/>
                  </a:rPr>
                  <a:t>PubKey</a:t>
                </a:r>
                <a:endParaRPr lang="en-US" noProof="0" dirty="0"/>
              </a:p>
              <a:p>
                <a:r>
                  <a:rPr lang="en-US" noProof="0" dirty="0"/>
                  <a:t>S – signing: Message + </a:t>
                </a:r>
                <a:r>
                  <a:rPr lang="en-US" noProof="0" dirty="0" err="1"/>
                  <a:t>PrivKey</a:t>
                </a:r>
                <a:r>
                  <a:rPr lang="en-US" noProof="0" dirty="0"/>
                  <a:t> </a:t>
                </a:r>
                <a:r>
                  <a:rPr lang="en-US" noProof="0" dirty="0">
                    <a:sym typeface="Wingdings" panose="05000000000000000000" pitchFamily="2" charset="2"/>
                  </a:rPr>
                  <a:t> Signature</a:t>
                </a:r>
              </a:p>
              <a:p>
                <a:r>
                  <a:rPr lang="en-US" noProof="0" dirty="0">
                    <a:sym typeface="Wingdings" panose="05000000000000000000" pitchFamily="2" charset="2"/>
                  </a:rPr>
                  <a:t>V </a:t>
                </a:r>
                <a:r>
                  <a:rPr lang="en-US" dirty="0">
                    <a:sym typeface="Wingdings" panose="05000000000000000000" pitchFamily="2" charset="2"/>
                  </a:rPr>
                  <a:t>– </a:t>
                </a:r>
                <a:r>
                  <a:rPr lang="en-US" noProof="0" dirty="0">
                    <a:sym typeface="Wingdings" panose="05000000000000000000" pitchFamily="2" charset="2"/>
                  </a:rPr>
                  <a:t>verifying: Message + </a:t>
                </a:r>
                <a:r>
                  <a:rPr lang="en-US" noProof="0" dirty="0" err="1">
                    <a:sym typeface="Wingdings" panose="05000000000000000000" pitchFamily="2" charset="2"/>
                  </a:rPr>
                  <a:t>PubKey</a:t>
                </a:r>
                <a:r>
                  <a:rPr lang="en-US" noProof="0" dirty="0">
                    <a:sym typeface="Wingdings" panose="05000000000000000000" pitchFamily="2" charset="2"/>
                  </a:rPr>
                  <a:t> + Sign  Accept/Reject authenticity</a:t>
                </a:r>
              </a:p>
              <a:p>
                <a:endParaRPr lang="en-US" noProof="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en-US" b="1" dirty="0">
                    <a:sym typeface="Wingdings" panose="05000000000000000000" pitchFamily="2" charset="2"/>
                  </a:rPr>
                  <a:t>Non-repudiation: </a:t>
                </a:r>
                <a:r>
                  <a:rPr lang="en-US" dirty="0">
                    <a:sym typeface="Wingdings" panose="05000000000000000000" pitchFamily="2" charset="2"/>
                  </a:rPr>
                  <a:t>Cannot deny signing later</a:t>
                </a:r>
                <a:endParaRPr lang="en-US" b="1" noProof="0" dirty="0">
                  <a:sym typeface="Wingdings" panose="05000000000000000000" pitchFamily="2" charset="2"/>
                </a:endParaRPr>
              </a:p>
              <a:p>
                <a:endParaRPr lang="en-US" noProof="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en-US" b="1" noProof="0" dirty="0">
                    <a:sym typeface="Wingdings" panose="05000000000000000000" pitchFamily="2" charset="2"/>
                  </a:rPr>
                  <a:t>Limitations</a:t>
                </a:r>
                <a:endParaRPr lang="en-US" b="1" noProof="0" dirty="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:r>
                  <a:rPr lang="en-US" b="1" noProof="0" dirty="0">
                    <a:sym typeface="Wingdings" panose="05000000000000000000" pitchFamily="2" charset="2"/>
                  </a:rPr>
                  <a:t>Replay attacks: </a:t>
                </a:r>
                <a:r>
                  <a:rPr lang="en-US" noProof="0" dirty="0">
                    <a:sym typeface="Wingdings" panose="05000000000000000000" pitchFamily="2" charset="2"/>
                  </a:rPr>
                  <a:t>record the messages and then maliciously reuse</a:t>
                </a:r>
              </a:p>
              <a:p>
                <a:r>
                  <a:rPr lang="en-US" b="1" noProof="0" dirty="0">
                    <a:sym typeface="Wingdings" panose="05000000000000000000" pitchFamily="2" charset="2"/>
                  </a:rPr>
                  <a:t>Uniqueness: </a:t>
                </a:r>
                <a:r>
                  <a:rPr lang="en-US" noProof="0" dirty="0">
                    <a:sym typeface="Wingdings" panose="05000000000000000000" pitchFamily="2" charset="2"/>
                  </a:rPr>
                  <a:t>Cannot be used to identify the message it signs</a:t>
                </a:r>
                <a:endParaRPr lang="en-US" b="1" noProof="0" dirty="0">
                  <a:sym typeface="Wingdings" panose="05000000000000000000" pitchFamily="2" charset="2"/>
                </a:endParaRPr>
              </a:p>
              <a:p>
                <a:endParaRPr lang="en-US" noProof="0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21B94F33-FE1D-3F6C-B6A1-99B5A7D643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86383" y="545396"/>
                <a:ext cx="8971233" cy="6202750"/>
              </a:xfrm>
              <a:blipFill>
                <a:blip r:embed="rId3"/>
                <a:stretch>
                  <a:fillRect l="-679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46D2DA7F-80F7-28A0-A09A-CEC684AD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Digital Signature</a:t>
            </a:r>
          </a:p>
        </p:txBody>
      </p:sp>
    </p:spTree>
    <p:extLst>
      <p:ext uri="{BB962C8B-B14F-4D97-AF65-F5344CB8AC3E}">
        <p14:creationId xmlns:p14="http://schemas.microsoft.com/office/powerpoint/2010/main" val="236149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441E5-FFD1-0BC2-3B77-B3B52E70D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veral white arrows and symbols">
            <a:extLst>
              <a:ext uri="{FF2B5EF4-FFF2-40B4-BE49-F238E27FC236}">
                <a16:creationId xmlns:a16="http://schemas.microsoft.com/office/drawing/2014/main" id="{78924A8D-8EF5-9240-1315-E01550752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95" y="536844"/>
            <a:ext cx="8428207" cy="6321156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73CD4BB-EB19-AA39-8479-E46EA2BB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Signing and Verification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DB263D2-3F8B-CFBC-D8DD-C7772B5E0FCF}"/>
              </a:ext>
            </a:extLst>
          </p:cNvPr>
          <p:cNvSpPr/>
          <p:nvPr/>
        </p:nvSpPr>
        <p:spPr>
          <a:xfrm>
            <a:off x="2247553" y="2133600"/>
            <a:ext cx="1631883" cy="125102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952122-37C8-B985-BD05-DF102A55A298}"/>
              </a:ext>
            </a:extLst>
          </p:cNvPr>
          <p:cNvSpPr/>
          <p:nvPr/>
        </p:nvSpPr>
        <p:spPr>
          <a:xfrm>
            <a:off x="6707274" y="3600263"/>
            <a:ext cx="1657793" cy="1270886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393BB9C-ABFD-AB01-BEA2-EEDDBF0472D7}"/>
              </a:ext>
            </a:extLst>
          </p:cNvPr>
          <p:cNvSpPr/>
          <p:nvPr/>
        </p:nvSpPr>
        <p:spPr>
          <a:xfrm>
            <a:off x="1313736" y="1243219"/>
            <a:ext cx="1110235" cy="937273"/>
          </a:xfrm>
          <a:prstGeom prst="ellipse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rgbClr val="456A1C"/>
              </a:solidFill>
              <a:latin typeface="+mj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309769-097E-0659-16FD-E72A410DF711}"/>
              </a:ext>
            </a:extLst>
          </p:cNvPr>
          <p:cNvCxnSpPr>
            <a:cxnSpLocks/>
          </p:cNvCxnSpPr>
          <p:nvPr/>
        </p:nvCxnSpPr>
        <p:spPr>
          <a:xfrm>
            <a:off x="2751169" y="2782557"/>
            <a:ext cx="4689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62BF8B-A43E-83D3-62E1-AFE4F0805707}"/>
              </a:ext>
            </a:extLst>
          </p:cNvPr>
          <p:cNvCxnSpPr>
            <a:cxnSpLocks/>
          </p:cNvCxnSpPr>
          <p:nvPr/>
        </p:nvCxnSpPr>
        <p:spPr>
          <a:xfrm>
            <a:off x="7236313" y="4289751"/>
            <a:ext cx="404877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62BC361-AD1B-3981-D1DD-1AF480364804}"/>
              </a:ext>
            </a:extLst>
          </p:cNvPr>
          <p:cNvSpPr/>
          <p:nvPr/>
        </p:nvSpPr>
        <p:spPr>
          <a:xfrm>
            <a:off x="858257" y="2886867"/>
            <a:ext cx="1330838" cy="1590108"/>
          </a:xfrm>
          <a:prstGeom prst="rect">
            <a:avLst/>
          </a:prstGeom>
          <a:solidFill>
            <a:srgbClr val="F7FAFD"/>
          </a:solidFill>
          <a:ln w="0">
            <a:solidFill>
              <a:srgbClr val="F7FA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rgbClr val="456A1C"/>
              </a:solidFill>
              <a:latin typeface="+mj-lt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40D9407-1DD3-A688-D7A4-1B803BFF868B}"/>
              </a:ext>
            </a:extLst>
          </p:cNvPr>
          <p:cNvSpPr/>
          <p:nvPr/>
        </p:nvSpPr>
        <p:spPr>
          <a:xfrm>
            <a:off x="4693273" y="4008338"/>
            <a:ext cx="1110235" cy="937273"/>
          </a:xfrm>
          <a:prstGeom prst="ellipse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noProof="0" dirty="0">
              <a:solidFill>
                <a:srgbClr val="456A1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8649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91CD7DD-3DD7-631F-36C7-50488B936D6F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noProof="0" dirty="0"/>
                  <a:t>p, q are large prime numbers where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noProof="0" dirty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b="0" i="0" noProof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noProof="0" dirty="0" smtClean="0">
                        <a:latin typeface="Cambria Math" panose="02040503050406030204" pitchFamily="18" charset="0"/>
                      </a:rPr>
                      <m:t>qa</m:t>
                    </m:r>
                    <m:r>
                      <a:rPr lang="en-US" b="0" i="0" noProof="0" dirty="0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noProof="0" dirty="0"/>
              </a:p>
              <a:p>
                <a:r>
                  <a:rPr lang="en-US" dirty="0"/>
                  <a:t>E.g.,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 noProof="0" dirty="0">
                        <a:latin typeface="Cambria Math" panose="02040503050406030204" pitchFamily="18" charset="0"/>
                      </a:rPr>
                      <m:t>(2048</m:t>
                    </m:r>
                    <m:r>
                      <a:rPr lang="en-US" b="0" i="1" noProof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noProof="0" dirty="0">
                        <a:latin typeface="Cambria Math" panose="02040503050406030204" pitchFamily="18" charset="0"/>
                      </a:rPr>
                      <m:t>224), (2048, 256), </m:t>
                    </m:r>
                    <m:r>
                      <a:rPr lang="en-US" b="0" i="1" noProof="0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noProof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∈ </m:t>
                    </m:r>
                    <m:sSubSup>
                      <m:sSub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noProof="0" dirty="0"/>
                  <a:t> has order of q, i.e.,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noProof="0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noProof="0" dirty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i="1" noProof="0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sup>
                    </m:sSup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noProof="0" dirty="0"/>
              </a:p>
              <a:p>
                <a:r>
                  <a:rPr lang="en-US" b="1" i="1" noProof="0" dirty="0"/>
                  <a:t>Schnorr group </a:t>
                </a:r>
                <a:r>
                  <a:rPr lang="en-US" noProof="0" dirty="0"/>
                  <a:t>is a group generated by g</a:t>
                </a:r>
              </a:p>
              <a:p>
                <a:pPr marL="0" indent="0">
                  <a:buNone/>
                </a:pPr>
                <a:r>
                  <a:rPr lang="en-US" dirty="0">
                    <a:sym typeface="Wingdings" panose="05000000000000000000" pitchFamily="2" charset="2"/>
                  </a:rPr>
                  <a:t> </a:t>
                </a:r>
                <a:r>
                  <a:rPr lang="en-US" dirty="0"/>
                  <a:t>Prevent effective computing of discrete log</a:t>
                </a:r>
                <a:endParaRPr lang="en-US" noProof="0" dirty="0"/>
              </a:p>
              <a:p>
                <a:pPr marL="0" indent="0">
                  <a:buNone/>
                </a:pPr>
                <a:endParaRPr lang="en-US" b="1" dirty="0"/>
              </a:p>
              <a:p>
                <a:pPr marL="0" indent="0">
                  <a:buNone/>
                </a:pPr>
                <a:r>
                  <a:rPr lang="en-US" b="1" noProof="0" dirty="0"/>
                  <a:t>Signing message m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noProof="0" dirty="0"/>
                  <a:t>Compute message hash: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hash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</m:d>
                  </m:oMath>
                </a14:m>
                <a:endParaRPr lang="en-US" b="0" dirty="0"/>
              </a:p>
              <a:p>
                <a:pPr marL="635000" lvl="1" indent="-457200"/>
                <a:r>
                  <a:rPr lang="en-US" noProof="0" dirty="0"/>
                  <a:t>if </a:t>
                </a:r>
                <a14:m>
                  <m:oMath xmlns:m="http://schemas.openxmlformats.org/officeDocument/2006/math"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𝑙𝑒𝑛</m:t>
                    </m:r>
                    <m:r>
                      <a:rPr lang="en-US" b="0" i="1" noProof="0" dirty="0" smtClean="0">
                        <a:latin typeface="Cambria Math" panose="02040503050406030204" pitchFamily="18" charset="0"/>
                      </a:rPr>
                      <m:t>𝑔𝑡h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)&gt;</m:t>
                    </m:r>
                    <m:r>
                      <m:rPr>
                        <m:sty m:val="p"/>
                      </m:rPr>
                      <a:rPr lang="en-US" i="1" noProof="0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noProof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noProof="0" dirty="0"/>
                  <a:t> </a:t>
                </a:r>
                <a:r>
                  <a:rPr lang="en-US" noProof="0" dirty="0">
                    <a:sym typeface="Wingdings" panose="05000000000000000000" pitchFamily="2" charset="2"/>
                  </a:rPr>
                  <a:t> cut right bits</a:t>
                </a:r>
                <a:r>
                  <a:rPr lang="en-US" noProof="0" dirty="0"/>
                  <a:t>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noProof="0" dirty="0"/>
                  <a:t>Choose </a:t>
                </a:r>
                <a:r>
                  <a:rPr lang="en-US" b="1" i="1" noProof="0" dirty="0"/>
                  <a:t>secret nonce: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 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noProof="0" dirty="0"/>
                  <a:t>Compute: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noProof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b="0" i="0" noProof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noProof="0" dirty="0" err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noProof="0" dirty="0" err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en-US" i="1" noProof="0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p>
                        </m:sSup>
                        <m:r>
                          <a:rPr lang="en-US" b="0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b="0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i="1" noProof="0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noProof="0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noProof="0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i="1" noProof="0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</m:oMath>
                </a14:m>
                <a:r>
                  <a:rPr lang="en-US" noProof="0" dirty="0"/>
                  <a:t> </a:t>
                </a:r>
                <a:r>
                  <a:rPr lang="en-US" noProof="0" dirty="0">
                    <a:sym typeface="Wingdings" panose="05000000000000000000" pitchFamily="2" charset="2"/>
                  </a:rPr>
                  <a:t>computed upfront</a:t>
                </a:r>
                <a:endParaRPr lang="en-US" noProof="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noProof="0" dirty="0"/>
                  <a:t>Compute: </a:t>
                </a:r>
                <a14:m>
                  <m:oMath xmlns:m="http://schemas.openxmlformats.org/officeDocument/2006/math">
                    <m:r>
                      <a:rPr lang="en-US" b="0" i="1" noProof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noProof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2=</m:t>
                    </m:r>
                    <m:d>
                      <m:dPr>
                        <m:ctrlPr>
                          <a:rPr lang="en-US" b="0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noProof="0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noProof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sSup>
                      <m:sSupPr>
                        <m:ctrlPr>
                          <a:rPr lang="en-US" b="0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noProof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noProof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noProof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noProof="0" dirty="0">
                  <a:solidFill>
                    <a:schemeClr val="tx1"/>
                  </a:solidFill>
                </a:endParaRPr>
              </a:p>
              <a:p>
                <a:pPr lvl="1"/>
                <a:r>
                  <a:rPr lang="en-US" noProof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noProof="0" dirty="0"/>
                  <a:t> computed upfront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noProof="0" dirty="0"/>
                  <a:t>Signature: </a:t>
                </a:r>
                <a14:m>
                  <m:oMath xmlns:m="http://schemas.openxmlformats.org/officeDocument/2006/math">
                    <m:r>
                      <a:rPr lang="en-US" i="1" noProof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 noProof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1,</m:t>
                        </m:r>
                        <m: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noProof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endParaRPr lang="en-US" noProof="0" dirty="0"/>
              </a:p>
              <a:p>
                <a:pPr lvl="1"/>
                <a:r>
                  <a:rPr lang="en-US" noProof="0" dirty="0"/>
                  <a:t>in case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1=0∨</m:t>
                    </m:r>
                    <m:r>
                      <a:rPr lang="en-US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2=0 </m:t>
                    </m:r>
                  </m:oMath>
                </a14:m>
                <a:r>
                  <a:rPr lang="en-US" noProof="0" dirty="0"/>
                  <a:t>try again with a different r</a:t>
                </a:r>
              </a:p>
              <a:p>
                <a:pPr marL="0" indent="0">
                  <a:buNone/>
                </a:pPr>
                <a:endParaRPr lang="en-US" b="1" noProof="0" dirty="0"/>
              </a:p>
              <a:p>
                <a:pPr marL="0" indent="0">
                  <a:buNone/>
                </a:pPr>
                <a:r>
                  <a:rPr lang="en-US" b="1" noProof="0" dirty="0"/>
                  <a:t>Proof</a:t>
                </a:r>
              </a:p>
              <a:p>
                <a:pPr marL="0" indent="0">
                  <a:buNone/>
                </a:pPr>
                <a:r>
                  <a:rPr lang="en-US" noProof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 noProof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noProof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en-US" i="1" noProof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sup>
                        </m:sSup>
                        <m:sSup>
                          <m:sSupPr>
                            <m:ctrlPr>
                              <a:rPr lang="en-US" i="1" noProof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noProof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noProof="0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noProof="0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noProof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noProof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noProof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 noProof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  <m:sup>
                                    <m:r>
                                      <a:rPr lang="en-US" i="1" noProof="0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 noProof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  <m:sup>
                                    <m:r>
                                      <a:rPr lang="en-US" i="1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b="0" i="1" noProof="0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b="0" i="1" noProof="0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b="0" i="1" noProof="0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noProof="0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noProof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 noProof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 noProof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noProof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d>
                                  <m:dPr>
                                    <m:ctrlPr>
                                      <a:rPr lang="en-US" i="1" noProof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 noProof="0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r>
                                      <a:rPr lang="en-US" i="1" noProof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i="1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b="0" i="1" noProof="0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b="0" i="1" noProof="0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b="0" i="1" noProof="0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b="0" i="1" noProof="0" smtClean="0">
                                    <a:solidFill>
                                      <a:schemeClr val="accent5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i="1" noProof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i="1" noProof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noProof="0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noProof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noProof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noProof="0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en-US" b="0" i="1" noProof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p>
                        </m:sSup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noProof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noProof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noProof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noProof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noProof="0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91CD7DD-3DD7-631F-36C7-50488B936D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blipFill>
                <a:blip r:embed="rId3"/>
                <a:stretch>
                  <a:fillRect l="-408" t="-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A2ACA4EE-F268-94ED-9246-ADCCF8F58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Digital Signature Algorithm (DSA)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">
                <a:extLst>
                  <a:ext uri="{FF2B5EF4-FFF2-40B4-BE49-F238E27FC236}">
                    <a16:creationId xmlns:a16="http://schemas.microsoft.com/office/drawing/2014/main" id="{849BEC34-AB8D-86E0-A955-36B8F8B4674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8320" y="577294"/>
                <a:ext cx="8971233" cy="62027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0975" indent="-180975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58775" indent="-1778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39750" indent="-1809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15963" indent="-176213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896938" indent="-1809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700" b="1" dirty="0"/>
                  <a:t>Key generation: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700" dirty="0"/>
                  <a:t>1. Choose </a:t>
                </a:r>
                <a:r>
                  <a:rPr lang="en-US" sz="1700" b="1" i="1" dirty="0" err="1"/>
                  <a:t>privKey</a:t>
                </a:r>
                <a:r>
                  <a:rPr lang="en-US" sz="17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sz="1700" i="1">
                        <a:latin typeface="Cambria Math" panose="02040503050406030204" pitchFamily="18" charset="0"/>
                      </a:rPr>
                      <m:t>∈ </m:t>
                    </m:r>
                    <m:sSubSup>
                      <m:sSub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sz="17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700" dirty="0"/>
                  <a:t>2. Compute </a:t>
                </a:r>
                <a:r>
                  <a:rPr lang="en-US" sz="1700" b="1" i="1" dirty="0" err="1"/>
                  <a:t>pubKey</a:t>
                </a:r>
                <a:r>
                  <a:rPr lang="en-US" sz="1700" dirty="0"/>
                  <a:t>:</a:t>
                </a:r>
                <a:r>
                  <a:rPr lang="en-US" sz="17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170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7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70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17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p>
                    <m:r>
                      <a:rPr lang="en-US" sz="170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sz="170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smtClean="0">
                        <a:latin typeface="Cambria Math" panose="02040503050406030204" pitchFamily="18" charset="0"/>
                      </a:rPr>
                      <m:t>p</m:t>
                    </m:r>
                  </m:oMath>
                </a14:m>
                <a:endParaRPr lang="en-US" sz="17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700" b="1" dirty="0"/>
                  <a:t>Signature verification </a:t>
                </a:r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n-US" sz="1700" i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7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700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700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700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1,</m:t>
                    </m:r>
                    <m:r>
                      <a:rPr lang="en-US" sz="1700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700" b="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17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i="0" dirty="0" smtClean="0">
                        <a:latin typeface="Cambria Math" panose="02040503050406030204" pitchFamily="18" charset="0"/>
                      </a:rPr>
                      <m:t>q</m:t>
                    </m:r>
                  </m:oMath>
                </a14:m>
                <a:r>
                  <a:rPr lang="en-US" sz="1700" dirty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:r>
                  <a:rPr lang="en-US" sz="1700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b="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sz="1700" b="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3 =</m:t>
                    </m:r>
                    <m:r>
                      <m:rPr>
                        <m:sty m:val="p"/>
                      </m:rPr>
                      <a:rPr lang="en-US" sz="1700" b="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y</m:t>
                    </m:r>
                    <m:sSup>
                      <m:sSupPr>
                        <m:ctrlPr>
                          <a:rPr lang="en-US" sz="1700" b="0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700" b="0" i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sz="1700" dirty="0">
                  <a:solidFill>
                    <a:schemeClr val="accent5"/>
                  </a:solidFill>
                </a:endParaRPr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:r>
                  <a:rPr lang="en-US" sz="1700" dirty="0"/>
                  <a:t>Validate: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7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7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7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1700" i="1" dirty="0" err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700" i="0" dirty="0" err="1" smtClean="0"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e>
                                  <m:sup>
                                    <m:r>
                                      <m:rPr>
                                        <m:sty m:val="p"/>
                                      </m:rPr>
                                      <a:rPr lang="en-US" sz="1700" i="0" dirty="0" smtClean="0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17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700" i="0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p>
                                    <m:r>
                                      <a:rPr lang="en-US" sz="1700" b="0" i="1" dirty="0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sz="1700" b="0" i="1" dirty="0" smtClean="0">
                                        <a:solidFill>
                                          <a:schemeClr val="accent5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1700" b="0" i="1" dirty="0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sz="1700" b="0" i="1" dirty="0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1700" i="0" dirty="0" smtClean="0">
                            <a:latin typeface="Cambria Math" panose="02040503050406030204" pitchFamily="18" charset="0"/>
                          </a:rPr>
                          <m:t>mod</m:t>
                        </m:r>
                        <m:r>
                          <a:rPr lang="en-US" sz="170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700" i="0" dirty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</m:d>
                    <m:r>
                      <m:rPr>
                        <m:sty m:val="p"/>
                      </m:rPr>
                      <a:rPr lang="en-US" sz="1700" i="0" dirty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sz="17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i="0" dirty="0" smtClean="0"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sz="1700" i="0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m:rPr>
                        <m:sty m:val="p"/>
                      </m:rPr>
                      <a:rPr lang="en-US" sz="170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sz="170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1700" dirty="0">
                  <a:solidFill>
                    <a:schemeClr val="accent5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dirty="0"/>
              </a:p>
            </p:txBody>
          </p:sp>
        </mc:Choice>
        <mc:Fallback xmlns="">
          <p:sp>
            <p:nvSpPr>
              <p:cNvPr id="4" name="Content Placeholder 1">
                <a:extLst>
                  <a:ext uri="{FF2B5EF4-FFF2-40B4-BE49-F238E27FC236}">
                    <a16:creationId xmlns:a16="http://schemas.microsoft.com/office/drawing/2014/main" id="{849BEC34-AB8D-86E0-A955-36B8F8B467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320" y="577294"/>
                <a:ext cx="8971233" cy="6202750"/>
              </a:xfrm>
              <a:prstGeom prst="rect">
                <a:avLst/>
              </a:prstGeom>
              <a:blipFill>
                <a:blip r:embed="rId4"/>
                <a:stretch>
                  <a:fillRect l="-408" t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ular Callout 5">
                <a:extLst>
                  <a:ext uri="{FF2B5EF4-FFF2-40B4-BE49-F238E27FC236}">
                    <a16:creationId xmlns:a16="http://schemas.microsoft.com/office/drawing/2014/main" id="{A4E7368B-605F-A663-20A8-5FF35162AF5F}"/>
                  </a:ext>
                </a:extLst>
              </p:cNvPr>
              <p:cNvSpPr/>
              <p:nvPr/>
            </p:nvSpPr>
            <p:spPr>
              <a:xfrm>
                <a:off x="2208139" y="5322069"/>
                <a:ext cx="2003937" cy="356507"/>
              </a:xfrm>
              <a:prstGeom prst="wedgeRoundRectCallout">
                <a:avLst>
                  <a:gd name="adj1" fmla="val -25941"/>
                  <a:gd name="adj2" fmla="val 108243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noProof="0" dirty="0">
                    <a:solidFill>
                      <a:srgbClr val="456A1C"/>
                    </a:solidFill>
                  </a:rPr>
                  <a:t>pubKey: </a:t>
                </a:r>
                <a14:m>
                  <m:oMath xmlns:m="http://schemas.openxmlformats.org/officeDocument/2006/math">
                    <m:r>
                      <a:rPr lang="en-US" sz="1400" i="1" noProof="0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1400" i="1" noProof="0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i="1" noProof="0" dirty="0" err="1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 noProof="0" dirty="0" err="1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1400" i="1" noProof="0" dirty="0" err="1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a:rPr lang="en-US" sz="1400" b="0" i="1" noProof="0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noProof="0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1400" b="0" i="1" noProof="0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noProof="0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1400" baseline="-25000" noProof="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7" name="Rounded Rectangular Callout 5">
                <a:extLst>
                  <a:ext uri="{FF2B5EF4-FFF2-40B4-BE49-F238E27FC236}">
                    <a16:creationId xmlns:a16="http://schemas.microsoft.com/office/drawing/2014/main" id="{A4E7368B-605F-A663-20A8-5FF35162AF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8139" y="5322069"/>
                <a:ext cx="2003937" cy="356507"/>
              </a:xfrm>
              <a:prstGeom prst="wedgeRoundRectCallout">
                <a:avLst>
                  <a:gd name="adj1" fmla="val -25941"/>
                  <a:gd name="adj2" fmla="val 108243"/>
                  <a:gd name="adj3" fmla="val 16667"/>
                </a:avLst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ounded Rectangular Callout 5">
                <a:extLst>
                  <a:ext uri="{FF2B5EF4-FFF2-40B4-BE49-F238E27FC236}">
                    <a16:creationId xmlns:a16="http://schemas.microsoft.com/office/drawing/2014/main" id="{520B7B3E-2061-FE85-ACBE-6D06C04E52BD}"/>
                  </a:ext>
                </a:extLst>
              </p:cNvPr>
              <p:cNvSpPr/>
              <p:nvPr/>
            </p:nvSpPr>
            <p:spPr>
              <a:xfrm>
                <a:off x="7058332" y="5322068"/>
                <a:ext cx="1727555" cy="356507"/>
              </a:xfrm>
              <a:prstGeom prst="wedgeRoundRectCallout">
                <a:avLst>
                  <a:gd name="adj1" fmla="val 33298"/>
                  <a:gd name="adj2" fmla="val 123155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2=</m:t>
                      </m:r>
                      <m:d>
                        <m:d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𝑠𝑦</m:t>
                          </m:r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sSup>
                        <m:sSup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9" name="Rounded Rectangular Callout 5">
                <a:extLst>
                  <a:ext uri="{FF2B5EF4-FFF2-40B4-BE49-F238E27FC236}">
                    <a16:creationId xmlns:a16="http://schemas.microsoft.com/office/drawing/2014/main" id="{520B7B3E-2061-FE85-ACBE-6D06C04E52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332" y="5322068"/>
                <a:ext cx="1727555" cy="356507"/>
              </a:xfrm>
              <a:prstGeom prst="wedgeRoundRectCallout">
                <a:avLst>
                  <a:gd name="adj1" fmla="val 33298"/>
                  <a:gd name="adj2" fmla="val 123155"/>
                  <a:gd name="adj3" fmla="val 16667"/>
                </a:avLst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ular Callout 5">
            <a:extLst>
              <a:ext uri="{FF2B5EF4-FFF2-40B4-BE49-F238E27FC236}">
                <a16:creationId xmlns:a16="http://schemas.microsoft.com/office/drawing/2014/main" id="{34720AEE-6495-3D4F-DAE1-58B8A68DC64C}"/>
              </a:ext>
            </a:extLst>
          </p:cNvPr>
          <p:cNvSpPr/>
          <p:nvPr/>
        </p:nvSpPr>
        <p:spPr>
          <a:xfrm>
            <a:off x="4625790" y="4240277"/>
            <a:ext cx="1727555" cy="356507"/>
          </a:xfrm>
          <a:prstGeom prst="wedgeRoundRectCallout">
            <a:avLst>
              <a:gd name="adj1" fmla="val -44723"/>
              <a:gd name="adj2" fmla="val 15297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noProof="0" dirty="0">
                <a:solidFill>
                  <a:srgbClr val="456A1C"/>
                </a:solidFill>
              </a:rPr>
              <a:t>otherwise exposes </a:t>
            </a:r>
            <a:r>
              <a:rPr lang="en-US" sz="1400" dirty="0">
                <a:solidFill>
                  <a:srgbClr val="456A1C"/>
                </a:solidFill>
              </a:rPr>
              <a:t>y</a:t>
            </a:r>
            <a:endParaRPr lang="en-US" sz="1400" baseline="-25000" noProof="0" dirty="0">
              <a:solidFill>
                <a:srgbClr val="456A1C"/>
              </a:solidFill>
            </a:endParaRPr>
          </a:p>
        </p:txBody>
      </p:sp>
      <p:sp>
        <p:nvSpPr>
          <p:cNvPr id="8" name="Rounded Rectangular Callout 5">
            <a:extLst>
              <a:ext uri="{FF2B5EF4-FFF2-40B4-BE49-F238E27FC236}">
                <a16:creationId xmlns:a16="http://schemas.microsoft.com/office/drawing/2014/main" id="{80BDC6F0-DDBA-B867-FA0F-CD1B1A79DC61}"/>
              </a:ext>
            </a:extLst>
          </p:cNvPr>
          <p:cNvSpPr/>
          <p:nvPr/>
        </p:nvSpPr>
        <p:spPr>
          <a:xfrm>
            <a:off x="6605748" y="2155316"/>
            <a:ext cx="1727555" cy="356507"/>
          </a:xfrm>
          <a:prstGeom prst="wedgeRoundRectCallout">
            <a:avLst>
              <a:gd name="adj1" fmla="val -44723"/>
              <a:gd name="adj2" fmla="val 15297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noProof="0" dirty="0">
                <a:solidFill>
                  <a:srgbClr val="456A1C"/>
                </a:solidFill>
              </a:rPr>
              <a:t>otherwise exposes </a:t>
            </a:r>
            <a:r>
              <a:rPr lang="en-US" sz="1400" dirty="0">
                <a:solidFill>
                  <a:srgbClr val="456A1C"/>
                </a:solidFill>
              </a:rPr>
              <a:t>y</a:t>
            </a:r>
            <a:endParaRPr lang="en-US" sz="1400" baseline="-25000" noProof="0" dirty="0">
              <a:solidFill>
                <a:srgbClr val="456A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8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444D9470-D6E5-365A-5D22-382999AF561A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noProof="0" dirty="0"/>
                  <a:t>Uniqueness of random nonce is </a:t>
                </a:r>
                <a:r>
                  <a:rPr lang="en-US" b="1" noProof="0" dirty="0"/>
                  <a:t>critical</a:t>
                </a:r>
              </a:p>
              <a:p>
                <a:r>
                  <a:rPr lang="en-US" b="1" dirty="0"/>
                  <a:t>DONTs: </a:t>
                </a:r>
                <a:r>
                  <a:rPr lang="en-US" dirty="0"/>
                  <a:t>Reveal (part of the ) r, use the same r twice, use a predictable value</a:t>
                </a:r>
              </a:p>
              <a:p>
                <a:pPr marL="0" indent="0">
                  <a:buNone/>
                </a:pPr>
                <a:r>
                  <a:rPr lang="en-US" dirty="0"/>
                  <a:t>Require generating nonce r for </a:t>
                </a:r>
                <a:r>
                  <a:rPr lang="en-US" b="1" dirty="0"/>
                  <a:t>each </a:t>
                </a:r>
                <a:r>
                  <a:rPr lang="en-US" dirty="0"/>
                  <a:t>signed message</a:t>
                </a:r>
              </a:p>
              <a:p>
                <a:pPr marL="0" indent="0">
                  <a:buNone/>
                </a:pPr>
                <a:r>
                  <a:rPr lang="en-US" dirty="0">
                    <a:sym typeface="Wingdings" panose="05000000000000000000" pitchFamily="2" charset="2"/>
                  </a:rPr>
                  <a:t> </a:t>
                </a:r>
                <a:r>
                  <a:rPr lang="en-US" dirty="0"/>
                  <a:t>Generate nonce deterministically</a:t>
                </a:r>
              </a:p>
              <a:p>
                <a:pPr lvl="1"/>
                <a:r>
                  <a:rPr lang="en-US" dirty="0"/>
                  <a:t>E.g., use </a:t>
                </a:r>
                <a:r>
                  <a:rPr lang="en-US" dirty="0" err="1"/>
                  <a:t>PrivKey</a:t>
                </a:r>
                <a:r>
                  <a:rPr lang="en-US" dirty="0"/>
                  <a:t> and Message as inputs</a:t>
                </a:r>
                <a:endParaRPr lang="en-US" b="1" dirty="0"/>
              </a:p>
              <a:p>
                <a:pPr marL="0" indent="0">
                  <a:buNone/>
                </a:pPr>
                <a:endParaRPr lang="en-US" b="1" noProof="0" dirty="0"/>
              </a:p>
              <a:p>
                <a:pPr marL="0" indent="0">
                  <a:buNone/>
                </a:pPr>
                <a:endParaRPr lang="en-US" b="1" noProof="0" dirty="0"/>
              </a:p>
              <a:p>
                <a:pPr marL="0" indent="0">
                  <a:buNone/>
                </a:pPr>
                <a:r>
                  <a:rPr lang="en-US" b="1" noProof="0" dirty="0"/>
                  <a:t>Using the same nonce k twice with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noProof="0" dirty="0"/>
                  <a:t>:</a:t>
                </a:r>
              </a:p>
              <a:p>
                <a:pPr marL="0" indent="0">
                  <a:buNone/>
                </a:pPr>
                <a:r>
                  <a:rPr lang="en-US" noProof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noProof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0" noProof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noProof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lang="en-US" b="0" i="0" noProof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0" noProof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noProof="0" dirty="0">
                    <a:sym typeface="Wingdings" panose="05000000000000000000" pitchFamily="2" charset="2"/>
                  </a:rPr>
                  <a:t>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noProof="0" dirty="0">
                    <a:sym typeface="Wingdings" panose="05000000000000000000" pitchFamily="2" charset="2"/>
                  </a:rPr>
                  <a:t>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privKey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sk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den>
                    </m:f>
                  </m:oMath>
                </a14:m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:r>
                  <a:rPr lang="en-US" dirty="0"/>
                  <a:t>I</a:t>
                </a:r>
                <a:r>
                  <a:rPr lang="en-US" noProof="0" dirty="0"/>
                  <a:t>n 2010, hackers recovered ECDSA </a:t>
                </a:r>
                <a:r>
                  <a:rPr lang="en-US" dirty="0"/>
                  <a:t>P</a:t>
                </a:r>
                <a:r>
                  <a:rPr lang="en-US" noProof="0" dirty="0" err="1"/>
                  <a:t>rivKey</a:t>
                </a:r>
                <a:r>
                  <a:rPr lang="en-US" noProof="0" dirty="0"/>
                  <a:t> used by Sony to sign software for PS3 because of failing to generate a new random nonce for each signature</a:t>
                </a:r>
              </a:p>
              <a:p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444D9470-D6E5-365A-5D22-382999AF56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blipFill>
                <a:blip r:embed="rId3"/>
                <a:stretch>
                  <a:fillRect l="-679" t="-10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0418643E-ABEB-CF6B-493F-16F7DBFD8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Nonce Generation</a:t>
            </a:r>
          </a:p>
        </p:txBody>
      </p:sp>
      <p:pic>
        <p:nvPicPr>
          <p:cNvPr id="4098" name="Picture 2" descr="Random Number">
            <a:extLst>
              <a:ext uri="{FF2B5EF4-FFF2-40B4-BE49-F238E27FC236}">
                <a16:creationId xmlns:a16="http://schemas.microsoft.com/office/drawing/2014/main" id="{3F2A3ED9-A857-A645-497E-46B7D6A2F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364" y="5323835"/>
            <a:ext cx="3810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5">
                <a:extLst>
                  <a:ext uri="{FF2B5EF4-FFF2-40B4-BE49-F238E27FC236}">
                    <a16:creationId xmlns:a16="http://schemas.microsoft.com/office/drawing/2014/main" id="{7706768A-2170-A417-FB57-6706991AEAB4}"/>
                  </a:ext>
                </a:extLst>
              </p:cNvPr>
              <p:cNvSpPr/>
              <p:nvPr/>
            </p:nvSpPr>
            <p:spPr>
              <a:xfrm>
                <a:off x="5855615" y="3108554"/>
                <a:ext cx="3100749" cy="356507"/>
              </a:xfrm>
              <a:prstGeom prst="wedgeRoundRectCallout">
                <a:avLst>
                  <a:gd name="adj1" fmla="val -60555"/>
                  <a:gd name="adj2" fmla="val 44279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140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𝑥𝑟</m:t>
                          </m:r>
                        </m:e>
                      </m:d>
                      <m:sSup>
                        <m:sSup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~ 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2=</m:t>
                      </m:r>
                      <m:d>
                        <m:d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𝑠𝑦</m:t>
                          </m:r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sSup>
                        <m:sSup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4" name="Rounded Rectangular Callout 5">
                <a:extLst>
                  <a:ext uri="{FF2B5EF4-FFF2-40B4-BE49-F238E27FC236}">
                    <a16:creationId xmlns:a16="http://schemas.microsoft.com/office/drawing/2014/main" id="{7706768A-2170-A417-FB57-6706991AEA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615" y="3108554"/>
                <a:ext cx="3100749" cy="356507"/>
              </a:xfrm>
              <a:prstGeom prst="wedgeRoundRectCallout">
                <a:avLst>
                  <a:gd name="adj1" fmla="val -60555"/>
                  <a:gd name="adj2" fmla="val 44279"/>
                  <a:gd name="adj3" fmla="val 16667"/>
                </a:avLst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ounded Rectangular Callout 5">
                <a:extLst>
                  <a:ext uri="{FF2B5EF4-FFF2-40B4-BE49-F238E27FC236}">
                    <a16:creationId xmlns:a16="http://schemas.microsoft.com/office/drawing/2014/main" id="{A4EB34F1-300D-9485-1642-3BEA49E78A71}"/>
                  </a:ext>
                </a:extLst>
              </p:cNvPr>
              <p:cNvSpPr/>
              <p:nvPr/>
            </p:nvSpPr>
            <p:spPr>
              <a:xfrm>
                <a:off x="4263888" y="2981193"/>
                <a:ext cx="805070" cy="356507"/>
              </a:xfrm>
              <a:prstGeom prst="wedgeRoundRectCallout">
                <a:avLst>
                  <a:gd name="adj1" fmla="val -60555"/>
                  <a:gd name="adj2" fmla="val 44279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10" name="Rounded Rectangular Callout 5">
                <a:extLst>
                  <a:ext uri="{FF2B5EF4-FFF2-40B4-BE49-F238E27FC236}">
                    <a16:creationId xmlns:a16="http://schemas.microsoft.com/office/drawing/2014/main" id="{A4EB34F1-300D-9485-1642-3BEA49E78A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888" y="2981193"/>
                <a:ext cx="805070" cy="356507"/>
              </a:xfrm>
              <a:prstGeom prst="wedgeRoundRectCallout">
                <a:avLst>
                  <a:gd name="adj1" fmla="val -60555"/>
                  <a:gd name="adj2" fmla="val 44279"/>
                  <a:gd name="adj3" fmla="val 16667"/>
                </a:avLst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ular Callout 5">
                <a:extLst>
                  <a:ext uri="{FF2B5EF4-FFF2-40B4-BE49-F238E27FC236}">
                    <a16:creationId xmlns:a16="http://schemas.microsoft.com/office/drawing/2014/main" id="{11B97C23-5166-D235-BBCA-F4FF8A14B28E}"/>
                  </a:ext>
                </a:extLst>
              </p:cNvPr>
              <p:cNvSpPr/>
              <p:nvPr/>
            </p:nvSpPr>
            <p:spPr>
              <a:xfrm>
                <a:off x="1832114" y="4256715"/>
                <a:ext cx="1278834" cy="356507"/>
              </a:xfrm>
              <a:prstGeom prst="wedgeRoundRectCallout">
                <a:avLst>
                  <a:gd name="adj1" fmla="val -44506"/>
                  <a:gd name="adj2" fmla="val -86753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h𝑎𝑠h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11" name="Rounded Rectangular Callout 5">
                <a:extLst>
                  <a:ext uri="{FF2B5EF4-FFF2-40B4-BE49-F238E27FC236}">
                    <a16:creationId xmlns:a16="http://schemas.microsoft.com/office/drawing/2014/main" id="{11B97C23-5166-D235-BBCA-F4FF8A14B2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114" y="4256715"/>
                <a:ext cx="1278834" cy="356507"/>
              </a:xfrm>
              <a:prstGeom prst="wedgeRoundRectCallout">
                <a:avLst>
                  <a:gd name="adj1" fmla="val -44506"/>
                  <a:gd name="adj2" fmla="val -86753"/>
                  <a:gd name="adj3" fmla="val 16667"/>
                </a:avLst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924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6988" y="577294"/>
            <a:ext cx="6126171" cy="6202750"/>
          </a:xfrm>
        </p:spPr>
        <p:txBody>
          <a:bodyPr>
            <a:normAutofit/>
          </a:bodyPr>
          <a:lstStyle/>
          <a:p>
            <a:r>
              <a:rPr lang="en-US" dirty="0"/>
              <a:t>digital s</a:t>
            </a:r>
            <a:r>
              <a:rPr lang="cs-CZ" dirty="0"/>
              <a:t>i</a:t>
            </a:r>
            <a:r>
              <a:rPr lang="en-US" dirty="0" err="1"/>
              <a:t>gnature</a:t>
            </a:r>
            <a:endParaRPr lang="en-US" dirty="0"/>
          </a:p>
          <a:p>
            <a:pPr lvl="1"/>
            <a:r>
              <a:rPr lang="en-US" dirty="0"/>
              <a:t>asymmetric - </a:t>
            </a:r>
            <a:r>
              <a:rPr lang="cs-CZ" b="1" dirty="0"/>
              <a:t>one</a:t>
            </a:r>
            <a:r>
              <a:rPr lang="en-US" b="1" dirty="0"/>
              <a:t>-</a:t>
            </a:r>
            <a:r>
              <a:rPr lang="cs-CZ" b="1" dirty="0"/>
              <a:t>way</a:t>
            </a:r>
            <a:r>
              <a:rPr lang="en-US" b="1" dirty="0"/>
              <a:t> </a:t>
            </a:r>
            <a:r>
              <a:rPr lang="en-US" dirty="0"/>
              <a:t>functions</a:t>
            </a:r>
            <a:endParaRPr lang="cs-CZ" dirty="0"/>
          </a:p>
          <a:p>
            <a:r>
              <a:rPr lang="cs-CZ" dirty="0"/>
              <a:t>based on elliptic curve multiplications</a:t>
            </a:r>
          </a:p>
          <a:p>
            <a:pPr lvl="1"/>
            <a:r>
              <a:rPr lang="en-US" dirty="0"/>
              <a:t>ECDSA - </a:t>
            </a:r>
            <a:r>
              <a:rPr lang="cs-CZ" dirty="0"/>
              <a:t>Elliptic Curve Digital Signature Algorithm</a:t>
            </a:r>
            <a:endParaRPr lang="en-US" dirty="0"/>
          </a:p>
          <a:p>
            <a:pPr lvl="2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y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= x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+ ax + b; 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x,y,a,b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∈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Z</a:t>
            </a:r>
            <a:r>
              <a:rPr lang="en-US" baseline="-25000" dirty="0" err="1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cs-CZ" baseline="-25000" dirty="0">
                <a:solidFill>
                  <a:schemeClr val="bg1">
                    <a:lumMod val="50000"/>
                  </a:schemeClr>
                </a:solidFill>
              </a:rPr>
              <a:t>     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↬</a:t>
            </a:r>
            <a:endParaRPr lang="en-US" baseline="-25000" dirty="0">
              <a:solidFill>
                <a:schemeClr val="bg1">
                  <a:lumMod val="50000"/>
                </a:schemeClr>
              </a:solidFill>
            </a:endParaRPr>
          </a:p>
          <a:p>
            <a:pPr lvl="3"/>
            <a:r>
              <a:rPr lang="en-US" dirty="0" err="1"/>
              <a:t>pub_key</a:t>
            </a:r>
            <a:r>
              <a:rPr lang="en-US" dirty="0"/>
              <a:t> = </a:t>
            </a:r>
            <a:r>
              <a:rPr lang="en-US" dirty="0" err="1"/>
              <a:t>private_key</a:t>
            </a:r>
            <a:r>
              <a:rPr lang="en-US" dirty="0"/>
              <a:t> * G</a:t>
            </a:r>
          </a:p>
          <a:p>
            <a:pPr lvl="3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f(x, y): y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mod p = (x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+ 7) mod p</a:t>
            </a:r>
          </a:p>
          <a:p>
            <a:pPr lvl="3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 =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256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- 2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32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9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8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7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2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  <a:p>
            <a:pPr lvl="2"/>
            <a:r>
              <a:rPr lang="en-US" dirty="0"/>
              <a:t>r</a:t>
            </a:r>
            <a:r>
              <a:rPr lang="en-CZ" dirty="0"/>
              <a:t>everse operation</a:t>
            </a:r>
            <a:endParaRPr lang="cs-CZ" dirty="0"/>
          </a:p>
          <a:p>
            <a:pPr lvl="3"/>
            <a:r>
              <a:rPr lang="en-CZ" dirty="0">
                <a:solidFill>
                  <a:schemeClr val="bg1">
                    <a:lumMod val="50000"/>
                  </a:schemeClr>
                </a:solidFill>
              </a:rPr>
              <a:t>finding the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 </a:t>
            </a:r>
            <a:r>
              <a:rPr lang="en-CZ" dirty="0">
                <a:solidFill>
                  <a:schemeClr val="bg1">
                    <a:lumMod val="50000"/>
                  </a:schemeClr>
                </a:solidFill>
              </a:rPr>
              <a:t>discrete logarithm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  <a:p>
            <a:pPr lvl="3"/>
            <a:r>
              <a:rPr lang="cs-CZ" dirty="0"/>
              <a:t>known as a hard problem</a:t>
            </a:r>
            <a:endParaRPr lang="en-US" dirty="0"/>
          </a:p>
          <a:p>
            <a:pPr lvl="1"/>
            <a:endParaRPr lang="cs-CZ" dirty="0"/>
          </a:p>
          <a:p>
            <a:pPr lvl="1"/>
            <a:r>
              <a:rPr lang="en-US" dirty="0"/>
              <a:t>Schnorr Signatures</a:t>
            </a:r>
          </a:p>
          <a:p>
            <a:pPr lvl="2"/>
            <a:r>
              <a:rPr lang="en-US" dirty="0"/>
              <a:t>linear</a:t>
            </a:r>
          </a:p>
          <a:p>
            <a:pPr lvl="3"/>
            <a:r>
              <a:rPr lang="en-US" dirty="0"/>
              <a:t>aggregation of signatures</a:t>
            </a:r>
          </a:p>
          <a:p>
            <a:pPr lvl="2"/>
            <a:r>
              <a:rPr lang="cs-CZ" dirty="0"/>
              <a:t>T</a:t>
            </a:r>
            <a:r>
              <a:rPr lang="en-US" dirty="0" err="1"/>
              <a:t>aproot</a:t>
            </a:r>
            <a:r>
              <a:rPr lang="cs-CZ" dirty="0"/>
              <a:t> 2021</a:t>
            </a:r>
            <a:r>
              <a:rPr lang="en-US" dirty="0"/>
              <a:t> 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↬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Digital </a:t>
            </a:r>
            <a:r>
              <a:rPr lang="cs-CZ" dirty="0" err="1"/>
              <a:t>Signatures</a:t>
            </a:r>
            <a:r>
              <a:rPr lang="en-US" dirty="0"/>
              <a:t> </a:t>
            </a:r>
            <a:r>
              <a:rPr lang="en-US" b="0" dirty="0">
                <a:solidFill>
                  <a:schemeClr val="bg1">
                    <a:lumMod val="50000"/>
                  </a:schemeClr>
                </a:solidFill>
              </a:rPr>
              <a:t>[overview]</a:t>
            </a:r>
            <a:endParaRPr lang="en-US" dirty="0"/>
          </a:p>
        </p:txBody>
      </p:sp>
      <p:sp>
        <p:nvSpPr>
          <p:cNvPr id="9" name="Rounded Rectangular Callout 5">
            <a:extLst>
              <a:ext uri="{FF2B5EF4-FFF2-40B4-BE49-F238E27FC236}">
                <a16:creationId xmlns:a16="http://schemas.microsoft.com/office/drawing/2014/main" id="{C3AA5566-8878-F191-2C0A-9A0C808417E5}"/>
              </a:ext>
            </a:extLst>
          </p:cNvPr>
          <p:cNvSpPr/>
          <p:nvPr/>
        </p:nvSpPr>
        <p:spPr>
          <a:xfrm>
            <a:off x="316447" y="5973481"/>
            <a:ext cx="1050441" cy="614449"/>
          </a:xfrm>
          <a:prstGeom prst="wedgeRoundRectCallout">
            <a:avLst>
              <a:gd name="adj1" fmla="val -47905"/>
              <a:gd name="adj2" fmla="val -2628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56A1C"/>
                </a:solidFill>
              </a:rPr>
              <a:t>NDMI100</a:t>
            </a:r>
          </a:p>
          <a:p>
            <a:pPr algn="ctr"/>
            <a:r>
              <a:rPr lang="en-US" sz="1400" dirty="0">
                <a:solidFill>
                  <a:srgbClr val="456A1C"/>
                </a:solidFill>
              </a:rPr>
              <a:t>NMMB212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3619727-E70A-79EA-6CC3-3CB7E66ADF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853" y="2763052"/>
            <a:ext cx="4121870" cy="3910436"/>
          </a:xfrm>
          <a:prstGeom prst="rect">
            <a:avLst/>
          </a:prstGeom>
        </p:spPr>
      </p:pic>
      <p:pic>
        <p:nvPicPr>
          <p:cNvPr id="4" name="Picture 3" descr="A blue dots on a white background">
            <a:extLst>
              <a:ext uri="{FF2B5EF4-FFF2-40B4-BE49-F238E27FC236}">
                <a16:creationId xmlns:a16="http://schemas.microsoft.com/office/drawing/2014/main" id="{BF9358B9-22A4-946F-83DF-A57FF1C723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552" y="155888"/>
            <a:ext cx="3482171" cy="260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59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89CFB-5ED2-B4AF-FAE8-B46263168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85BE1CCA-FCC8-FF98-9EF7-8BA0BB150E38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noProof="0" dirty="0"/>
                  <a:t>Elliptic Curve + DSA</a:t>
                </a:r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:r>
                  <a:rPr lang="en-US" b="1" noProof="0" dirty="0"/>
                  <a:t>Elliptic Curves</a:t>
                </a:r>
              </a:p>
              <a:p>
                <a:pPr marL="0" indent="0">
                  <a:buNone/>
                </a:pPr>
                <a:r>
                  <a:rPr lang="en-US" b="1" noProof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noProof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noProof="0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noProof="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sub>
                      <m:sup/>
                    </m:sSubSup>
                  </m:oMath>
                </a14:m>
                <a:endParaRPr lang="en-US" noProof="0" dirty="0">
                  <a:cs typeface="Lucida Sans Unicode" panose="020B0602030504020204" pitchFamily="34" charset="0"/>
                </a:endParaRPr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:r>
                  <a:rPr lang="en-US" b="1" noProof="0" dirty="0"/>
                  <a:t>Signing message m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Compute message hash: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hash</m:t>
                    </m:r>
                    <m:d>
                      <m: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</m: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635000" lvl="1" indent="-457200"/>
                <a:r>
                  <a:rPr lang="en-US" dirty="0">
                    <a:solidFill>
                      <a:schemeClr val="tx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𝑙𝑒𝑛𝑔𝑡h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)&gt;</m:t>
                    </m:r>
                    <m:r>
                      <m:rPr>
                        <m:sty m:val="p"/>
                      </m:rP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 cut right bits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Choose </a:t>
                </a:r>
                <a:r>
                  <a:rPr lang="en-US" b="1" i="1" dirty="0">
                    <a:solidFill>
                      <a:schemeClr val="tx1"/>
                    </a:solidFill>
                  </a:rPr>
                  <a:t>secret nonce: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[1,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−1]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Calculate </a:t>
                </a:r>
                <a:r>
                  <a:rPr lang="en-US" b="1" dirty="0">
                    <a:solidFill>
                      <a:schemeClr val="tx1"/>
                    </a:solidFill>
                  </a:rPr>
                  <a:t>curve point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Compute: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mo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Compute: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  <m:sSup>
                      <m:sSup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>
                    <a:solidFill>
                      <a:schemeClr val="tx1"/>
                    </a:solidFill>
                  </a:rPr>
                  <a:t>Signature: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lvl="1"/>
                <a:r>
                  <a:rPr lang="en-US" dirty="0">
                    <a:solidFill>
                      <a:schemeClr val="tx1"/>
                    </a:solidFill>
                  </a:rPr>
                  <a:t>in case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  <m:r>
                      <a:rPr lang="en-US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try again with a different curve point</a:t>
                </a:r>
              </a:p>
              <a:p>
                <a:pPr lvl="1"/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US" b="1" dirty="0"/>
                  <a:t>Proof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𝑣𝑑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e>
                    </m:d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e>
                    </m:d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 dirty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85BE1CCA-FCC8-FF98-9EF7-8BA0BB150E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blipFill>
                <a:blip r:embed="rId3"/>
                <a:stretch>
                  <a:fillRect l="-679" t="-1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">
                <a:extLst>
                  <a:ext uri="{FF2B5EF4-FFF2-40B4-BE49-F238E27FC236}">
                    <a16:creationId xmlns:a16="http://schemas.microsoft.com/office/drawing/2014/main" id="{59C37DAF-AB29-2AF6-8C83-EA0CADB08B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8320" y="577294"/>
                <a:ext cx="4682637" cy="62027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0975" indent="-180975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58775" indent="-1778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39750" indent="-1809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15963" indent="-176213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896938" indent="-1809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700" b="1" dirty="0"/>
                  <a:t>Key generation: </a:t>
                </a:r>
                <a:r>
                  <a:rPr lang="en-US" sz="1800" dirty="0"/>
                  <a:t>(CURVE, G, n)</a:t>
                </a:r>
                <a:endParaRPr lang="en-US" sz="1700" b="1" dirty="0"/>
              </a:p>
              <a:p>
                <a:pPr marL="457200" indent="-457200">
                  <a:buAutoNum type="arabicPeriod"/>
                </a:pPr>
                <a:r>
                  <a:rPr lang="en-US" sz="1700" dirty="0"/>
                  <a:t>Choose </a:t>
                </a:r>
                <a:r>
                  <a:rPr lang="en-US" sz="1700" b="1" i="1" dirty="0" err="1"/>
                  <a:t>privKey</a:t>
                </a:r>
                <a:r>
                  <a:rPr lang="en-US" sz="17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  <m:sup/>
                    </m:sSubSup>
                  </m:oMath>
                </a14:m>
                <a:endParaRPr lang="en-US" sz="1700" dirty="0"/>
              </a:p>
              <a:p>
                <a:pPr marL="457200" indent="-457200">
                  <a:buAutoNum type="arabicPeriod"/>
                </a:pPr>
                <a:r>
                  <a:rPr lang="en-US" sz="1700" dirty="0"/>
                  <a:t>Compute </a:t>
                </a:r>
                <a:r>
                  <a:rPr lang="en-US" sz="1700" b="1" i="1" dirty="0" err="1"/>
                  <a:t>pubKey</a:t>
                </a:r>
                <a:r>
                  <a:rPr lang="en-US" sz="1700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Q</m:t>
                    </m:r>
                    <m:r>
                      <a:rPr lang="en-US" sz="17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7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17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sz="17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</m:oMath>
                </a14:m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700" b="1" dirty="0"/>
                  <a:t>Signature verification </a:t>
                </a:r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n-US" sz="170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17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7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17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7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17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m:rPr>
                        <m:sty m:val="p"/>
                      </m:rPr>
                      <a:rPr lang="en-US" sz="17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endParaRPr lang="en-US" sz="1700" dirty="0">
                  <a:solidFill>
                    <a:schemeClr val="tx1"/>
                  </a:solidFill>
                </a:endParaRPr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:r>
                  <a:rPr lang="en-US" sz="1700" b="0" dirty="0"/>
                  <a:t>Compute</a:t>
                </a:r>
                <a:br>
                  <a:rPr lang="en-US" sz="1700" b="0" dirty="0"/>
                </a:br>
                <a:r>
                  <a:rPr lang="en-US" sz="1700" b="0" dirty="0"/>
                  <a:t> </a:t>
                </a:r>
                <a14:m>
                  <m:oMath xmlns:m="http://schemas.openxmlformats.org/officeDocument/2006/math">
                    <m:r>
                      <a:rPr lang="en-US" sz="1700" b="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7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700" b="0" i="0" dirty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n-US" sz="1700" b="0" i="0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lang="en-US" sz="1700" b="0" i="0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b="0" i="0" dirty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1700" b="0" i="0" dirty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7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700" b="0" i="0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rs</m:t>
                        </m:r>
                      </m:e>
                      <m:sup>
                        <m:r>
                          <a:rPr lang="en-US" sz="1700" b="0" i="0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b="0" i="0" dirty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sz="17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700" b="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endParaRPr lang="en-US" sz="1700" b="0" dirty="0"/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:r>
                  <a:rPr lang="en-US" sz="1700" dirty="0"/>
                  <a:t>Calculate the curve point </a:t>
                </a:r>
                <a:br>
                  <a:rPr lang="en-US" sz="1700" dirty="0"/>
                </a:b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en-US" sz="15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5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5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5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500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5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500" b="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sz="1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</m:oMath>
                </a14:m>
                <a:endParaRPr lang="en-US" sz="1500" dirty="0"/>
              </a:p>
              <a:p>
                <a:pPr marL="342900" indent="-342900">
                  <a:buFont typeface="Arial" panose="020B0604020202020204" pitchFamily="34" charset="0"/>
                  <a:buAutoNum type="arabicPeriod"/>
                </a:pPr>
                <a:r>
                  <a:rPr lang="en-US" sz="1700" dirty="0"/>
                  <a:t>Validate: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b="0" i="0" dirty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sz="18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1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sz="1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700" dirty="0"/>
              </a:p>
            </p:txBody>
          </p:sp>
        </mc:Choice>
        <mc:Fallback xmlns="">
          <p:sp>
            <p:nvSpPr>
              <p:cNvPr id="10" name="Content Placeholder 1">
                <a:extLst>
                  <a:ext uri="{FF2B5EF4-FFF2-40B4-BE49-F238E27FC236}">
                    <a16:creationId xmlns:a16="http://schemas.microsoft.com/office/drawing/2014/main" id="{59C37DAF-AB29-2AF6-8C83-EA0CADB08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320" y="577294"/>
                <a:ext cx="4682637" cy="6202750"/>
              </a:xfrm>
              <a:prstGeom prst="rect">
                <a:avLst/>
              </a:prstGeom>
              <a:blipFill>
                <a:blip r:embed="rId4"/>
                <a:stretch>
                  <a:fillRect l="-781" t="-9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8288D7B6-3579-3158-A5F6-CB82AECD7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ECDSA (Elliptic Curve Digital Signature Algorithm)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ular Callout 5">
                <a:extLst>
                  <a:ext uri="{FF2B5EF4-FFF2-40B4-BE49-F238E27FC236}">
                    <a16:creationId xmlns:a16="http://schemas.microsoft.com/office/drawing/2014/main" id="{F6021248-F089-0E7A-265E-9CD20E1C46DE}"/>
                  </a:ext>
                </a:extLst>
              </p:cNvPr>
              <p:cNvSpPr/>
              <p:nvPr/>
            </p:nvSpPr>
            <p:spPr>
              <a:xfrm>
                <a:off x="3831561" y="1639274"/>
                <a:ext cx="3972219" cy="675909"/>
              </a:xfrm>
              <a:prstGeom prst="wedgeRoundRectCallout">
                <a:avLst>
                  <a:gd name="adj1" fmla="val -57007"/>
                  <a:gd name="adj2" fmla="val -33167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456A1C"/>
                    </a:solidFill>
                    <a:latin typeface="Cambria Math" panose="02040503050406030204" pitchFamily="18" charset="0"/>
                  </a:rPr>
                  <a:t>BTC:</a:t>
                </a:r>
              </a:p>
              <a:p>
                <a:r>
                  <a:rPr lang="en-US" sz="1400" b="0" dirty="0">
                    <a:solidFill>
                      <a:srgbClr val="456A1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b="0" i="1" dirty="0" smtClean="0">
                                <a:solidFill>
                                  <a:srgbClr val="456A1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dirty="0" smtClean="0">
                                <a:solidFill>
                                  <a:srgbClr val="456A1C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400" b="0" i="1" dirty="0" smtClean="0">
                                <a:solidFill>
                                  <a:srgbClr val="456A1C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+7</m:t>
                        </m:r>
                      </m:e>
                    </m:d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1400" b="0" dirty="0">
                  <a:solidFill>
                    <a:srgbClr val="456A1C"/>
                  </a:solidFill>
                </a:endParaRPr>
              </a:p>
              <a:p>
                <a:r>
                  <a:rPr lang="en-US" sz="1400" dirty="0">
                    <a:solidFill>
                      <a:srgbClr val="456A1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256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−2^0</m:t>
                    </m:r>
                  </m:oMath>
                </a14:m>
                <a:endParaRPr lang="en-US" sz="1400" b="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5" name="Rounded Rectangular Callout 5">
                <a:extLst>
                  <a:ext uri="{FF2B5EF4-FFF2-40B4-BE49-F238E27FC236}">
                    <a16:creationId xmlns:a16="http://schemas.microsoft.com/office/drawing/2014/main" id="{F6021248-F089-0E7A-265E-9CD20E1C46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561" y="1639274"/>
                <a:ext cx="3972219" cy="675909"/>
              </a:xfrm>
              <a:prstGeom prst="wedgeRoundRectCallout">
                <a:avLst>
                  <a:gd name="adj1" fmla="val -57007"/>
                  <a:gd name="adj2" fmla="val -33167"/>
                  <a:gd name="adj3" fmla="val 16667"/>
                </a:avLst>
              </a:prstGeom>
              <a:blipFill>
                <a:blip r:embed="rId5"/>
                <a:stretch>
                  <a:fillRect t="-5217" b="-3478"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ular Callout 5">
                <a:extLst>
                  <a:ext uri="{FF2B5EF4-FFF2-40B4-BE49-F238E27FC236}">
                    <a16:creationId xmlns:a16="http://schemas.microsoft.com/office/drawing/2014/main" id="{89F1B30A-3044-046B-3FEB-69B6F4B3AEBF}"/>
                  </a:ext>
                </a:extLst>
              </p:cNvPr>
              <p:cNvSpPr/>
              <p:nvPr/>
            </p:nvSpPr>
            <p:spPr>
              <a:xfrm>
                <a:off x="2911505" y="5174787"/>
                <a:ext cx="1654175" cy="414257"/>
              </a:xfrm>
              <a:prstGeom prst="wedgeRoundRectCallout">
                <a:avLst>
                  <a:gd name="adj1" fmla="val -75761"/>
                  <a:gd name="adj2" fmla="val 55704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0" dirty="0">
                    <a:solidFill>
                      <a:srgbClr val="456A1C"/>
                    </a:solidFill>
                  </a:rPr>
                  <a:t>pubKey: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</m:oMath>
                </a14:m>
                <a:endParaRPr lang="en-US" sz="140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7" name="Rounded Rectangular Callout 5">
                <a:extLst>
                  <a:ext uri="{FF2B5EF4-FFF2-40B4-BE49-F238E27FC236}">
                    <a16:creationId xmlns:a16="http://schemas.microsoft.com/office/drawing/2014/main" id="{89F1B30A-3044-046B-3FEB-69B6F4B3AE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505" y="5174787"/>
                <a:ext cx="1654175" cy="414257"/>
              </a:xfrm>
              <a:prstGeom prst="wedgeRoundRectCallout">
                <a:avLst>
                  <a:gd name="adj1" fmla="val -75761"/>
                  <a:gd name="adj2" fmla="val 55704"/>
                  <a:gd name="adj3" fmla="val 16667"/>
                </a:avLst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ular Callout 5">
                <a:extLst>
                  <a:ext uri="{FF2B5EF4-FFF2-40B4-BE49-F238E27FC236}">
                    <a16:creationId xmlns:a16="http://schemas.microsoft.com/office/drawing/2014/main" id="{AA2C4C06-C435-CF86-A457-48F19243C6B6}"/>
                  </a:ext>
                </a:extLst>
              </p:cNvPr>
              <p:cNvSpPr/>
              <p:nvPr/>
            </p:nvSpPr>
            <p:spPr>
              <a:xfrm>
                <a:off x="6419964" y="5174788"/>
                <a:ext cx="1959669" cy="414257"/>
              </a:xfrm>
              <a:prstGeom prst="wedgeRoundRectCallout">
                <a:avLst>
                  <a:gd name="adj1" fmla="val -71790"/>
                  <a:gd name="adj2" fmla="val 62749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0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en-US" sz="1400" dirty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400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zs</m:t>
                          </m:r>
                        </m:e>
                        <m:sup>
                          <m:r>
                            <a:rPr lang="en-US" sz="1400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1400" b="0" i="0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dirty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en-US" sz="1400" b="0" i="0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400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rs</m:t>
                          </m:r>
                        </m:e>
                        <m:sup>
                          <m:r>
                            <a:rPr lang="en-US" sz="1400" dirty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8" name="Rounded Rectangular Callout 5">
                <a:extLst>
                  <a:ext uri="{FF2B5EF4-FFF2-40B4-BE49-F238E27FC236}">
                    <a16:creationId xmlns:a16="http://schemas.microsoft.com/office/drawing/2014/main" id="{AA2C4C06-C435-CF86-A457-48F19243C6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9964" y="5174788"/>
                <a:ext cx="1959669" cy="414257"/>
              </a:xfrm>
              <a:prstGeom prst="wedgeRoundRectCallout">
                <a:avLst>
                  <a:gd name="adj1" fmla="val -71790"/>
                  <a:gd name="adj2" fmla="val 62749"/>
                  <a:gd name="adj3" fmla="val 16667"/>
                </a:avLst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ular Callout 5">
                <a:extLst>
                  <a:ext uri="{FF2B5EF4-FFF2-40B4-BE49-F238E27FC236}">
                    <a16:creationId xmlns:a16="http://schemas.microsoft.com/office/drawing/2014/main" id="{1381287C-2801-4B9A-6D47-FF11139AC398}"/>
                  </a:ext>
                </a:extLst>
              </p:cNvPr>
              <p:cNvSpPr/>
              <p:nvPr/>
            </p:nvSpPr>
            <p:spPr>
              <a:xfrm>
                <a:off x="2808408" y="5924173"/>
                <a:ext cx="1580370" cy="315770"/>
              </a:xfrm>
              <a:prstGeom prst="wedgeRoundRectCallout">
                <a:avLst>
                  <a:gd name="adj1" fmla="val -75761"/>
                  <a:gd name="adj2" fmla="val 55704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0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1400" b="0" i="0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400" b="0" i="0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400" b="0" i="0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𝑟𝑑</m:t>
                          </m:r>
                        </m:e>
                      </m:d>
                      <m:sSup>
                        <m:sSupPr>
                          <m:ctrlP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400" b="0" i="0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p>
                          <m:r>
                            <a:rPr lang="en-US" sz="1400" b="0" i="0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1" name="Rounded Rectangular Callout 5">
                <a:extLst>
                  <a:ext uri="{FF2B5EF4-FFF2-40B4-BE49-F238E27FC236}">
                    <a16:creationId xmlns:a16="http://schemas.microsoft.com/office/drawing/2014/main" id="{1381287C-2801-4B9A-6D47-FF11139AC3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408" y="5924173"/>
                <a:ext cx="1580370" cy="315770"/>
              </a:xfrm>
              <a:prstGeom prst="wedgeRoundRectCallout">
                <a:avLst>
                  <a:gd name="adj1" fmla="val -75761"/>
                  <a:gd name="adj2" fmla="val 55704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5">
                <a:extLst>
                  <a:ext uri="{FF2B5EF4-FFF2-40B4-BE49-F238E27FC236}">
                    <a16:creationId xmlns:a16="http://schemas.microsoft.com/office/drawing/2014/main" id="{537D6FA6-0E74-86A5-BB20-A50FC43A02D6}"/>
                  </a:ext>
                </a:extLst>
              </p:cNvPr>
              <p:cNvSpPr/>
              <p:nvPr/>
            </p:nvSpPr>
            <p:spPr>
              <a:xfrm>
                <a:off x="7631017" y="126502"/>
                <a:ext cx="1323495" cy="675909"/>
              </a:xfrm>
              <a:prstGeom prst="wedgeRoundRectCallout">
                <a:avLst>
                  <a:gd name="adj1" fmla="val -66188"/>
                  <a:gd name="adj2" fmla="val 37600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en-US" sz="1400" i="1" dirty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1400" i="1" dirty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1400" b="0" dirty="0">
                  <a:solidFill>
                    <a:srgbClr val="456A1C"/>
                  </a:solidFill>
                  <a:ea typeface="Cambria Math" panose="02040503050406030204" pitchFamily="18" charset="0"/>
                </a:endParaRPr>
              </a:p>
              <a:p>
                <a:pPr algn="ctr"/>
                <a:r>
                  <a:rPr lang="en-US" sz="1400" dirty="0">
                    <a:solidFill>
                      <a:srgbClr val="456A1C"/>
                    </a:solidFill>
                    <a:ea typeface="Cambria Math" panose="02040503050406030204" pitchFamily="18" charset="0"/>
                  </a:rPr>
                  <a:t>(</a:t>
                </a:r>
                <a:r>
                  <a:rPr lang="en-US" sz="1400" b="0" dirty="0">
                    <a:solidFill>
                      <a:srgbClr val="456A1C"/>
                    </a:solidFill>
                    <a:ea typeface="Cambria Math" panose="02040503050406030204" pitchFamily="18" charset="0"/>
                  </a:rPr>
                  <a:t>DSA: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1400" b="0" i="1" dirty="0" smtClean="0">
                            <a:solidFill>
                              <a:srgbClr val="456A1C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p>
                    </m:sSup>
                    <m:r>
                      <a:rPr lang="en-US" sz="1400" b="0" i="1" dirty="0" smtClean="0">
                        <a:solidFill>
                          <a:srgbClr val="456A1C"/>
                        </a:solidFill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r>
                  <a:rPr lang="en-US" sz="1400" b="0" dirty="0">
                    <a:solidFill>
                      <a:srgbClr val="456A1C"/>
                    </a:solidFill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Rounded Rectangular Callout 5">
                <a:extLst>
                  <a:ext uri="{FF2B5EF4-FFF2-40B4-BE49-F238E27FC236}">
                    <a16:creationId xmlns:a16="http://schemas.microsoft.com/office/drawing/2014/main" id="{537D6FA6-0E74-86A5-BB20-A50FC43A02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017" y="126502"/>
                <a:ext cx="1323495" cy="675909"/>
              </a:xfrm>
              <a:prstGeom prst="wedgeRoundRectCallout">
                <a:avLst>
                  <a:gd name="adj1" fmla="val -66188"/>
                  <a:gd name="adj2" fmla="val 37600"/>
                  <a:gd name="adj3" fmla="val 16667"/>
                </a:avLst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4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CDAA6-6C88-9502-1E6E-2B6F7BFC2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B894A8-31CD-12D9-1542-81B3AE1C28E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noProof="0" dirty="0"/>
              <a:t>Claus Peter Schnorr 1991</a:t>
            </a:r>
          </a:p>
          <a:p>
            <a:pPr lvl="1"/>
            <a:r>
              <a:rPr lang="en-US" noProof="0" dirty="0"/>
              <a:t>US patent until 2008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</a:t>
            </a:r>
            <a:r>
              <a:rPr lang="en-US" noProof="0" dirty="0"/>
              <a:t> June 2025</a:t>
            </a:r>
          </a:p>
          <a:p>
            <a:r>
              <a:rPr lang="en-US" noProof="0" dirty="0"/>
              <a:t>superior to ECDSA</a:t>
            </a:r>
          </a:p>
          <a:p>
            <a:pPr lvl="1"/>
            <a:r>
              <a:rPr lang="en-US" noProof="0" dirty="0"/>
              <a:t>linear</a:t>
            </a:r>
          </a:p>
          <a:p>
            <a:pPr lvl="2"/>
            <a:r>
              <a:rPr lang="en-US" noProof="0" dirty="0" err="1"/>
              <a:t>PubKey</a:t>
            </a:r>
            <a:r>
              <a:rPr lang="en-US" noProof="0" dirty="0"/>
              <a:t> = </a:t>
            </a:r>
            <a:r>
              <a:rPr lang="en-US" noProof="0" dirty="0" err="1"/>
              <a:t>PubKey</a:t>
            </a:r>
            <a:r>
              <a:rPr lang="en-US" baseline="-25000" noProof="0" dirty="0" err="1"/>
              <a:t>A</a:t>
            </a:r>
            <a:r>
              <a:rPr lang="en-US" noProof="0" dirty="0"/>
              <a:t> + </a:t>
            </a:r>
            <a:r>
              <a:rPr lang="en-US" noProof="0" dirty="0" err="1"/>
              <a:t>PubKey</a:t>
            </a:r>
            <a:r>
              <a:rPr lang="en-US" baseline="-25000" noProof="0" dirty="0" err="1"/>
              <a:t>B</a:t>
            </a:r>
            <a:endParaRPr lang="en-US" baseline="-25000" noProof="0" dirty="0"/>
          </a:p>
          <a:p>
            <a:pPr lvl="2"/>
            <a:r>
              <a:rPr lang="en-US" noProof="0" dirty="0"/>
              <a:t>sign = </a:t>
            </a:r>
            <a:r>
              <a:rPr lang="en-US" noProof="0" dirty="0" err="1"/>
              <a:t>sign</a:t>
            </a:r>
            <a:r>
              <a:rPr lang="en-US" baseline="-25000" noProof="0" dirty="0" err="1"/>
              <a:t>A</a:t>
            </a:r>
            <a:r>
              <a:rPr lang="en-US" noProof="0" dirty="0"/>
              <a:t> + </a:t>
            </a:r>
            <a:r>
              <a:rPr lang="en-US" noProof="0" dirty="0" err="1"/>
              <a:t>sign</a:t>
            </a:r>
            <a:r>
              <a:rPr lang="en-US" baseline="-25000" noProof="0" dirty="0" err="1"/>
              <a:t>B</a:t>
            </a:r>
            <a:endParaRPr lang="en-US" baseline="-25000" noProof="0" dirty="0"/>
          </a:p>
          <a:p>
            <a:pPr lvl="1"/>
            <a:r>
              <a:rPr lang="en-US" noProof="0" dirty="0"/>
              <a:t>key aggregation</a:t>
            </a:r>
          </a:p>
          <a:p>
            <a:pPr lvl="2"/>
            <a:r>
              <a:rPr lang="en-US" noProof="0" dirty="0"/>
              <a:t>multiple signatures </a:t>
            </a:r>
            <a:r>
              <a:rPr lang="en-US" noProof="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noProof="0" dirty="0"/>
              <a:t> one signature</a:t>
            </a:r>
          </a:p>
          <a:p>
            <a:pPr lvl="2"/>
            <a:r>
              <a:rPr lang="en-US" noProof="0" dirty="0"/>
              <a:t>complex </a:t>
            </a:r>
            <a:r>
              <a:rPr lang="en-US" noProof="0" dirty="0" err="1"/>
              <a:t>tx</a:t>
            </a:r>
            <a:r>
              <a:rPr lang="en-US" noProof="0" dirty="0"/>
              <a:t> looks like a simple </a:t>
            </a:r>
            <a:r>
              <a:rPr lang="en-US" noProof="0" dirty="0" err="1"/>
              <a:t>tx</a:t>
            </a:r>
            <a:endParaRPr lang="en-US" noProof="0" dirty="0"/>
          </a:p>
          <a:p>
            <a:pPr lvl="2"/>
            <a:r>
              <a:rPr lang="en-US" noProof="0" dirty="0"/>
              <a:t>space efficient</a:t>
            </a:r>
          </a:p>
          <a:p>
            <a:pPr lvl="2"/>
            <a:r>
              <a:rPr lang="en-US" noProof="0" dirty="0" err="1"/>
              <a:t>tx</a:t>
            </a:r>
            <a:r>
              <a:rPr lang="en-US" noProof="0" dirty="0"/>
              <a:t> analysis much more difficult</a:t>
            </a:r>
          </a:p>
          <a:p>
            <a:pPr marL="0" indent="0">
              <a:buNone/>
            </a:pPr>
            <a:r>
              <a:rPr lang="en-US" noProof="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endParaRPr lang="en-US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EFD679-A19C-C060-F978-3AD8F4320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Schnorr Signatures</a:t>
            </a:r>
            <a:r>
              <a:rPr lang="en-US" noProof="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0" noProof="0" dirty="0">
                <a:solidFill>
                  <a:schemeClr val="bg1">
                    <a:lumMod val="50000"/>
                  </a:schemeClr>
                </a:solidFill>
              </a:rPr>
              <a:t>[overview]</a:t>
            </a:r>
          </a:p>
        </p:txBody>
      </p:sp>
      <p:pic>
        <p:nvPicPr>
          <p:cNvPr id="7" name="Picture 6" descr="A diagram of a mathematical equation&#10;&#10;AI-generated content may be incorrect.">
            <a:extLst>
              <a:ext uri="{FF2B5EF4-FFF2-40B4-BE49-F238E27FC236}">
                <a16:creationId xmlns:a16="http://schemas.microsoft.com/office/drawing/2014/main" id="{238F0AFF-A31D-C2C6-10E7-C4295F178D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435" y="625532"/>
            <a:ext cx="4919382" cy="2655728"/>
          </a:xfrm>
          <a:prstGeom prst="rect">
            <a:avLst/>
          </a:prstGeom>
        </p:spPr>
      </p:pic>
      <p:pic>
        <p:nvPicPr>
          <p:cNvPr id="11" name="Picture 10" descr="A diagram of a public key&#10;&#10;AI-generated content may be incorrect.">
            <a:extLst>
              <a:ext uri="{FF2B5EF4-FFF2-40B4-BE49-F238E27FC236}">
                <a16:creationId xmlns:a16="http://schemas.microsoft.com/office/drawing/2014/main" id="{8B7FCF27-C7CA-9A3D-72DC-4284D19C98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313" y="4549510"/>
            <a:ext cx="4313625" cy="2122400"/>
          </a:xfrm>
          <a:prstGeom prst="rect">
            <a:avLst/>
          </a:prstGeom>
        </p:spPr>
      </p:pic>
      <p:pic>
        <p:nvPicPr>
          <p:cNvPr id="13" name="Picture 12" descr="A diagram of a public key&#10;&#10;AI-generated content may be incorrect.">
            <a:extLst>
              <a:ext uri="{FF2B5EF4-FFF2-40B4-BE49-F238E27FC236}">
                <a16:creationId xmlns:a16="http://schemas.microsoft.com/office/drawing/2014/main" id="{D4A0C870-2E1E-7748-A289-13CA197DFF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88" y="4549510"/>
            <a:ext cx="3523041" cy="2122400"/>
          </a:xfrm>
          <a:prstGeom prst="rect">
            <a:avLst/>
          </a:prstGeom>
        </p:spPr>
      </p:pic>
      <p:sp>
        <p:nvSpPr>
          <p:cNvPr id="4" name="Rounded Rectangular Callout 5">
            <a:extLst>
              <a:ext uri="{FF2B5EF4-FFF2-40B4-BE49-F238E27FC236}">
                <a16:creationId xmlns:a16="http://schemas.microsoft.com/office/drawing/2014/main" id="{20CEEEF6-8250-8A14-6C17-C4B2A24A814C}"/>
              </a:ext>
            </a:extLst>
          </p:cNvPr>
          <p:cNvSpPr/>
          <p:nvPr/>
        </p:nvSpPr>
        <p:spPr>
          <a:xfrm>
            <a:off x="4266118" y="694517"/>
            <a:ext cx="305882" cy="268076"/>
          </a:xfrm>
          <a:prstGeom prst="wedgeRoundRectCallout">
            <a:avLst>
              <a:gd name="adj1" fmla="val 49021"/>
              <a:gd name="adj2" fmla="val -1943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noProof="0" dirty="0">
                <a:solidFill>
                  <a:srgbClr val="456A1C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  <a:sym typeface="Wingdings 2" panose="05020102010507070707" pitchFamily="18" charset="2"/>
              </a:rPr>
              <a:t>↬</a:t>
            </a:r>
            <a:endParaRPr lang="en-US" sz="1400" noProof="0" dirty="0">
              <a:solidFill>
                <a:srgbClr val="456A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336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455AE-6BE2-39A2-4FE2-7FD265EBC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8B81F69C-7779-6108-C055-29613762D416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p, q are large prime numbers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a: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qa</m:t>
                    </m:r>
                    <m:r>
                      <a: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∈ </m:t>
                    </m:r>
                    <m:sSubSup>
                      <m:sSubSupPr>
                        <m:ctrlPr>
                          <a:rPr lang="en-US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has order of q, i.e.,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i="1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p>
                    </m:sSup>
                    <m:r>
                      <a:rPr lang="en-US" i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r>
                  <a:rPr lang="en-US" b="1" i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Schnorr group </a:t>
                </a:r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is a group generated by g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sym typeface="Wingdings" panose="05000000000000000000" pitchFamily="2" charset="2"/>
                  </a:rPr>
                  <a:t> </a:t>
                </a:r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Prevent effective computing of d. log</a:t>
                </a:r>
              </a:p>
              <a:p>
                <a:pPr marL="0" indent="0">
                  <a:buNone/>
                </a:pPr>
                <a:endParaRPr lang="en-US" b="1" noProof="0" dirty="0"/>
              </a:p>
              <a:p>
                <a:pPr marL="0" indent="0">
                  <a:buNone/>
                </a:pPr>
                <a:r>
                  <a:rPr lang="en-US" b="1" noProof="0" dirty="0"/>
                  <a:t>Signing a message M</a:t>
                </a:r>
              </a:p>
              <a:p>
                <a:pPr marL="457200" indent="-457200">
                  <a:buAutoNum type="arabicPeriod"/>
                </a:pPr>
                <a:r>
                  <a:rPr lang="en-US" dirty="0"/>
                  <a:t>Choose </a:t>
                </a:r>
                <a:r>
                  <a:rPr lang="en-US" b="1" i="1" dirty="0"/>
                  <a:t>secret nonce: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noProof="0" dirty="0"/>
              </a:p>
              <a:p>
                <a:pPr marL="457200" indent="-457200">
                  <a:buAutoNum type="arabicPeriod"/>
                </a:pPr>
                <a:r>
                  <a:rPr lang="en-US" noProof="0" dirty="0"/>
                  <a:t>Compute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</m:oMath>
                </a14:m>
                <a:endParaRPr lang="en-US" b="0" dirty="0"/>
              </a:p>
              <a:p>
                <a:pPr marL="457200" indent="-457200">
                  <a:buAutoNum type="arabicPeriod"/>
                </a:pPr>
                <a:r>
                  <a:rPr lang="en-US" dirty="0"/>
                  <a:t>Compute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hash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sub>
                      <m:sup/>
                    </m:sSubSup>
                  </m:oMath>
                </a14:m>
                <a:endParaRPr lang="en-US" noProof="0" dirty="0"/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r>
                  <a:rPr lang="en-US" dirty="0"/>
                  <a:t>Compute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=(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ex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q</m:t>
                    </m:r>
                  </m:oMath>
                </a14:m>
                <a:endParaRPr lang="en-US" noProof="0" dirty="0"/>
              </a:p>
              <a:p>
                <a:pPr marL="457200" indent="-457200">
                  <a:buAutoNum type="arabicPeriod"/>
                </a:pPr>
                <a:r>
                  <a:rPr lang="en-US" noProof="0" dirty="0"/>
                  <a:t>Signatures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=(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noProof="0" dirty="0"/>
              </a:p>
              <a:p>
                <a:pPr marL="0" indent="0">
                  <a:buNone/>
                </a:pPr>
                <a:endParaRPr lang="en-US" noProof="0" dirty="0"/>
              </a:p>
              <a:p>
                <a:pPr marL="0" indent="0">
                  <a:buNone/>
                </a:pPr>
                <a:r>
                  <a:rPr lang="en-US" b="1" dirty="0"/>
                  <a:t>Proof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p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sup>
                    </m:sSup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="0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h𝑎𝑠h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h𝑎𝑠h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</m:oMath>
                </a14:m>
                <a:endParaRPr lang="en-US" noProof="0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8B81F69C-7779-6108-C055-29613762D4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blipFill>
                <a:blip r:embed="rId3"/>
                <a:stretch>
                  <a:fillRect l="-747" t="-10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70668F43-F342-38BE-3ABF-075525567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Schnorr Signatures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">
                <a:extLst>
                  <a:ext uri="{FF2B5EF4-FFF2-40B4-BE49-F238E27FC236}">
                    <a16:creationId xmlns:a16="http://schemas.microsoft.com/office/drawing/2014/main" id="{F2F8860F-5E40-42A7-8E38-6822E5C77C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65679" y="577294"/>
                <a:ext cx="8971233" cy="62027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0975" indent="-180975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58775" indent="-1778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39750" indent="-1809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715963" indent="-176213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896938" indent="-1809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b="1" dirty="0"/>
                  <a:t>Key generation</a:t>
                </a:r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r>
                  <a:rPr lang="en-US" dirty="0"/>
                  <a:t>Choose </a:t>
                </a:r>
                <a:r>
                  <a:rPr lang="en-US" b="1" dirty="0" err="1"/>
                  <a:t>privKey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dirty="0"/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r>
                  <a:rPr lang="en-US" dirty="0"/>
                  <a:t>Compute </a:t>
                </a:r>
                <a:r>
                  <a:rPr lang="en-US" b="1" dirty="0" err="1"/>
                  <a:t>pubKey</a:t>
                </a:r>
                <a:r>
                  <a:rPr lang="en-US" b="1" dirty="0"/>
                  <a:t>: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  <a:p>
                <a:pPr marL="457200" indent="-457200">
                  <a:buFont typeface="Arial" panose="020B0604020202020204" pitchFamily="34" charset="0"/>
                  <a:buAutoNum type="arabicPeriod"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b="1" dirty="0"/>
                  <a:t>Signature verification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hash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∥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/>
                  <a:t>Validate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600" dirty="0"/>
              </a:p>
            </p:txBody>
          </p:sp>
        </mc:Choice>
        <mc:Fallback xmlns="">
          <p:sp>
            <p:nvSpPr>
              <p:cNvPr id="4" name="Content Placeholder 1">
                <a:extLst>
                  <a:ext uri="{FF2B5EF4-FFF2-40B4-BE49-F238E27FC236}">
                    <a16:creationId xmlns:a16="http://schemas.microsoft.com/office/drawing/2014/main" id="{F2F8860F-5E40-42A7-8E38-6822E5C77C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679" y="577294"/>
                <a:ext cx="8971233" cy="6202750"/>
              </a:xfrm>
              <a:prstGeom prst="rect">
                <a:avLst/>
              </a:prstGeom>
              <a:blipFill>
                <a:blip r:embed="rId4"/>
                <a:stretch>
                  <a:fillRect l="-747" t="-10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ular Callout 5">
                <a:extLst>
                  <a:ext uri="{FF2B5EF4-FFF2-40B4-BE49-F238E27FC236}">
                    <a16:creationId xmlns:a16="http://schemas.microsoft.com/office/drawing/2014/main" id="{49767DA9-47CC-B28F-2FDE-A3DA13C3F872}"/>
                  </a:ext>
                </a:extLst>
              </p:cNvPr>
              <p:cNvSpPr/>
              <p:nvPr/>
            </p:nvSpPr>
            <p:spPr>
              <a:xfrm>
                <a:off x="2163866" y="5304329"/>
                <a:ext cx="1830877" cy="414257"/>
              </a:xfrm>
              <a:prstGeom prst="wedgeRoundRectCallout">
                <a:avLst>
                  <a:gd name="adj1" fmla="val -42246"/>
                  <a:gd name="adj2" fmla="val 90556"/>
                  <a:gd name="adj3" fmla="val 16667"/>
                </a:avLst>
              </a:prstGeom>
              <a:solidFill>
                <a:srgbClr val="F6FFED"/>
              </a:solidFill>
              <a:ln w="25400">
                <a:solidFill>
                  <a:srgbClr val="CCE9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𝑥𝑒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dirty="0" smtClean="0">
                          <a:solidFill>
                            <a:srgbClr val="456A1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dirty="0" smtClean="0">
                              <a:solidFill>
                                <a:srgbClr val="456A1C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srgbClr val="456A1C"/>
                  </a:solidFill>
                </a:endParaRPr>
              </a:p>
            </p:txBody>
          </p:sp>
        </mc:Choice>
        <mc:Fallback xmlns="">
          <p:sp>
            <p:nvSpPr>
              <p:cNvPr id="5" name="Rounded Rectangular Callout 5">
                <a:extLst>
                  <a:ext uri="{FF2B5EF4-FFF2-40B4-BE49-F238E27FC236}">
                    <a16:creationId xmlns:a16="http://schemas.microsoft.com/office/drawing/2014/main" id="{49767DA9-47CC-B28F-2FDE-A3DA13C3F8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866" y="5304329"/>
                <a:ext cx="1830877" cy="414257"/>
              </a:xfrm>
              <a:prstGeom prst="wedgeRoundRectCallout">
                <a:avLst>
                  <a:gd name="adj1" fmla="val -42246"/>
                  <a:gd name="adj2" fmla="val 90556"/>
                  <a:gd name="adj3" fmla="val 16667"/>
                </a:avLst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rgbClr val="CCE9AD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EC3F2DD1-C58F-F20A-D5E6-3198AB684DD0}"/>
              </a:ext>
            </a:extLst>
          </p:cNvPr>
          <p:cNvSpPr/>
          <p:nvPr/>
        </p:nvSpPr>
        <p:spPr>
          <a:xfrm>
            <a:off x="3232631" y="3429000"/>
            <a:ext cx="1333048" cy="414257"/>
          </a:xfrm>
          <a:prstGeom prst="wedgeRoundRectCallout">
            <a:avLst>
              <a:gd name="adj1" fmla="val -63408"/>
              <a:gd name="adj2" fmla="val 62377"/>
              <a:gd name="adj3" fmla="val 16667"/>
            </a:avLst>
          </a:prstGeom>
          <a:solidFill>
            <a:srgbClr val="F6FFED"/>
          </a:solidFill>
          <a:ln w="25400">
            <a:solidFill>
              <a:srgbClr val="CCE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56A1C"/>
                </a:solidFill>
              </a:rPr>
              <a:t>concatenation</a:t>
            </a:r>
          </a:p>
        </p:txBody>
      </p:sp>
    </p:spTree>
    <p:extLst>
      <p:ext uri="{BB962C8B-B14F-4D97-AF65-F5344CB8AC3E}">
        <p14:creationId xmlns:p14="http://schemas.microsoft.com/office/powerpoint/2010/main" val="75351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lip.potx" id="{01285272-40B9-47FD-B148-ADFCF19A85B1}" vid="{E191ED48-4388-4FE4-8EC3-776821571A70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Filip</Template>
  <TotalTime>11417</TotalTime>
  <Words>1418</Words>
  <Application>Microsoft Office PowerPoint</Application>
  <PresentationFormat>On-screen Show (4:3)</PresentationFormat>
  <Paragraphs>207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Consolas</vt:lpstr>
      <vt:lpstr>Lucida Sans Unicode</vt:lpstr>
      <vt:lpstr>Times</vt:lpstr>
      <vt:lpstr>Wingdings</vt:lpstr>
      <vt:lpstr>Office Theme</vt:lpstr>
      <vt:lpstr>Filip</vt:lpstr>
      <vt:lpstr>Cryptography</vt:lpstr>
      <vt:lpstr>Digital Signature</vt:lpstr>
      <vt:lpstr>Signing and Verification</vt:lpstr>
      <vt:lpstr>Digital Signature Algorithm (DSA)</vt:lpstr>
      <vt:lpstr>Nonce Generation</vt:lpstr>
      <vt:lpstr>Digital Signatures [overview]</vt:lpstr>
      <vt:lpstr>ECDSA (Elliptic Curve Digital Signature Algorithm)</vt:lpstr>
      <vt:lpstr>Schnorr Signatures [overview]</vt:lpstr>
      <vt:lpstr>Schnorr Signatures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Počítačové systémy</dc:title>
  <dc:creator>Filip O Zavoral</dc:creator>
  <cp:lastModifiedBy>Tomáš Faltín</cp:lastModifiedBy>
  <cp:revision>3</cp:revision>
  <dcterms:created xsi:type="dcterms:W3CDTF">2020-02-10T18:04:36Z</dcterms:created>
  <dcterms:modified xsi:type="dcterms:W3CDTF">2026-01-10T20:27:05Z</dcterms:modified>
</cp:coreProperties>
</file>