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Podzime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947DD7-8523-4DEB-8EB0-15E8416858AB}">
  <a:tblStyle styleId="{9E947DD7-8523-4DEB-8EB0-15E8416858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20" y="15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1-04T22:36:12.569" idx="1">
    <p:pos x="196" y="725"/>
    <p:text>Rozdělit na víc slidů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ypto.c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468a5530f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468a5530f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Bitfinex - stejný vlastník jako tether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Coinbase custody - držitel velkého množství BTC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Binance - česká pobočka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Crypto.com</a:t>
            </a:r>
            <a:r>
              <a:rPr lang="cs"/>
              <a:t> masivní marketing, reklama na superbowl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FTX - krach listopad 2022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468a5530f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b468a5530f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468a5530f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b468a5530f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468a5530f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b468a5530f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468a5530f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468a5530f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468a5530f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b468a5530f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468a5530f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468a5530f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498b9ea5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b498b9ea5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468a5530f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468a5530f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498b9ea5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b498b9ea5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468a5530f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468a5530f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468a5530f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468a5530f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468a5530f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b468a5530f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468a55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b468a55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498b9ea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b498b9ea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468a5530f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b468a5530f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468a5530f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b468a5530f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468a5530f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b468a5530f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498b9ea5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b498b9ea5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498b9ea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b498b9ea5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498b9ea5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b498b9ea5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468a5530f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468a5530f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468a5530f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b468a5530f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468a5530f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b468a5530f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498b9ea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b498b9ea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b468a5530f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b468a5530f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468a5530f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b468a5530f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468a5530f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468a5530f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468a5530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468a5530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468a5530f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468a5530f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468a5530f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468a5530f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468a5530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468a5530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468a5530f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468a5530f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osuj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ingecko.com/" TargetMode="External"/><Relationship Id="rId3" Type="http://schemas.openxmlformats.org/officeDocument/2006/relationships/hyperlink" Target="https://cs.wikipedia.org/" TargetMode="External"/><Relationship Id="rId7" Type="http://schemas.openxmlformats.org/officeDocument/2006/relationships/hyperlink" Target="https://coinmate.docs.apiary.io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osuj.cz/proc-bitcoin/predstaveni-grid-strategie" TargetMode="External"/><Relationship Id="rId5" Type="http://schemas.openxmlformats.org/officeDocument/2006/relationships/hyperlink" Target="https://stosuj.cz/proc-bitcoin/dynamicka-dca-strategie" TargetMode="External"/><Relationship Id="rId4" Type="http://schemas.openxmlformats.org/officeDocument/2006/relationships/hyperlink" Target="https://coinmate.io/cz/krypto-akademi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Kryptoměnové burzy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Algoritmické obchodování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Michal Podzimek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burzy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Bitfinex (2012, Britské panenské ostrovy)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Coinbase (2012, 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Binance (2017, ?)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Crypto.com (2016, Singapur)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FTX (2019 - 2022, Bahamy)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150" y="2320046"/>
            <a:ext cx="3400150" cy="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150" y="1464722"/>
            <a:ext cx="3400150" cy="61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175" y="710072"/>
            <a:ext cx="3626125" cy="4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050" y="3250200"/>
            <a:ext cx="31432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6725" y="4021625"/>
            <a:ext cx="2215581" cy="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102" y="2843835"/>
            <a:ext cx="3626125" cy="229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Coinmate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Coinmate.io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Česká republika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provozu od října 2014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burza vznikla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2014 analýza leden, vývoj od dubna, v produkci od října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jen BTC, 2 měnové páry, vklady přes OkPay, EgoPay, KYC jen scan dokladu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Java, Spring, Oracle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OHV, Azure, AWS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Rozvoj: další měny, platební metody, KYC, …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150" y="4210050"/>
            <a:ext cx="45148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Burza - pojmy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Pokyn (Order), Order book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(Best) Ask, (Best) Bid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Spread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Market order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Limit order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Quick trade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Stop loss (trailing)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Pákové obchodování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Maker vs. taker, post-only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Hidden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Poplatky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2574"/>
            <a:ext cx="9144000" cy="4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>
            <a:off x="6598325" y="789825"/>
            <a:ext cx="1420500" cy="28839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6587550" y="434725"/>
            <a:ext cx="14205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9900"/>
                </a:solidFill>
              </a:rPr>
              <a:t>ORDER BOOK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2574"/>
            <a:ext cx="9144000" cy="4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/>
          <p:nvPr/>
        </p:nvSpPr>
        <p:spPr>
          <a:xfrm>
            <a:off x="6598325" y="2134875"/>
            <a:ext cx="1420500" cy="4950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6598325" y="1822825"/>
            <a:ext cx="1614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9900"/>
                </a:solidFill>
              </a:rPr>
              <a:t>BEST BID/ASK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533025" y="2210175"/>
            <a:ext cx="10023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9900"/>
                </a:solidFill>
              </a:rPr>
              <a:t>SPREAD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Market order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1952625"/>
            <a:ext cx="49530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Limit order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75" y="1543050"/>
            <a:ext cx="48958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Quick trade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725" y="445025"/>
            <a:ext cx="4094551" cy="45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Poplatky - Coinmate x Kraken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84" name="Google Shape;184;p30"/>
          <p:cNvGraphicFramePr/>
          <p:nvPr/>
        </p:nvGraphicFramePr>
        <p:xfrm>
          <a:off x="884100" y="190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{9E947DD7-8523-4DEB-8EB0-15E8416858AB}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Coinmate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Kraken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30 dní objem EUR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Maker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Taker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Maker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 b="1"/>
                        <a:t>Taker</a:t>
                      </a:r>
                      <a:endParaRPr sz="1000" b="1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&lt; 10 000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0,40%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0,60%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0,25%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0,40%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&lt; 250 000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0,23%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&lt; 1 000 000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0,05%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&lt; 15 000 000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&gt;= 15 000 000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-0,04%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&gt;= 500 000 000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0,05%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Burza - pojmy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Stop loss (trailing)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Pákové obchodování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Něco o mně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Kryptoměnové burzy (burza x směnárna, KYC x non-KYC, CEX x DEX)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jsme dělali burzu Coinmate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Možnosti API (websocket, REST)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Algoritmické obchodování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Arbitrážní robot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Algoritmické obchodování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Algo trading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Automatizované obchodování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Obchodování pomocí bota / robota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Programové obchodování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API trading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Možnosti API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Websocket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Public - order book, ticker, trades, statistics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Private - open orders, trades, balances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Public - parametry burzy, order book, ticker, trades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Private - balance, trades, transactions, transfers, orders, withdrawal, deposit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Limity - Coinmate - 100 request/s, Kraken - složité podle typu requestu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Strategie algoritmického obchodování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Market making - zadává bid a ask a vydělává na spreadu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Arbitráž - využívá cenové rozdíly mezi burzami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Trend Following - využívá nějaké indikátory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Mean reversion - nákup při poklesu, prodej při růstu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Grid strategie - sada pokynů v cenovém pásmu, například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stosuj.cz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Sentiment analysis - analýza zpráv, tweetů, diskuzí, … Pozor na 1. duben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Strategie se dají kombinovat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Složitější vyhodnotit co funguje a co ne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Výhody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Automatické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není potřeba u toho sedět pořád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Může reagovat ve velmi krátkém čase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Obchodovat na velkém množství párů a různých burzách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Omezení vlivu emocí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6" y="2571750"/>
            <a:ext cx="385762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Rizika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Prostředky leží na burzách - krach, krádež, zabavení, … Not your keys, 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Dlouhodobý růst nebo pokles u strategií očekávající oscilaci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Změna chování trhu nebo uživatelů na burze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Problémy s bankami při převodu mezi burzami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Falešné zprávy - apríl, hacknutý účet na sociální síti,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Šílené zprávy - Musk, Trump</a:t>
            </a:r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026" y="2774850"/>
            <a:ext cx="3552975" cy="23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Market making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Algoritmus neustále zadává pokyny k nákupu a prodeji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určit cenu?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Různé složité strategie podle ostatních pokynů</a:t>
            </a:r>
            <a:endParaRPr/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Snahou je být best bid/ask, ale ne za cenu nesmyslné ceny</a:t>
            </a:r>
            <a:endParaRPr/>
          </a:p>
          <a:p>
            <a:pPr marL="13716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Na menší burze lze jen sledovat pokyny na velkých burzách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Vydělává se na spreadu - poplatky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Poplatky mohou být nulové nebo i záporné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Arbitráž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Market making na burze A a opačné obchody na burze 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Přesné kopírování obchodů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Min, max a jen dorovnávání. Lze využít i post only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Když dochází prostředky, tak převod mezi burzami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Krypto snadné, fiat nutná banka nebo i směnárna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Arbitráž - zisk</a:t>
            </a:r>
            <a:endParaRPr/>
          </a:p>
        </p:txBody>
      </p:sp>
      <p:graphicFrame>
        <p:nvGraphicFramePr>
          <p:cNvPr id="240" name="Google Shape;240;p39"/>
          <p:cNvGraphicFramePr/>
          <p:nvPr/>
        </p:nvGraphicFramePr>
        <p:xfrm>
          <a:off x="367625" y="13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{9E947DD7-8523-4DEB-8EB0-15E8416858AB}</a:tableStyleId>
              </a:tblPr>
              <a:tblGrid>
                <a:gridCol w="23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Cena Kraken (BTC/EUR)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Kraken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0,0124725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0,0124575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Min. cena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997,8925902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Objek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996,8925902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Zisk (EUR)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-3,1074098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Arbitráž - zisk</a:t>
            </a:r>
            <a:endParaRPr/>
          </a:p>
        </p:txBody>
      </p:sp>
      <p:graphicFrame>
        <p:nvGraphicFramePr>
          <p:cNvPr id="246" name="Google Shape;246;p40"/>
          <p:cNvGraphicFramePr/>
          <p:nvPr/>
        </p:nvGraphicFramePr>
        <p:xfrm>
          <a:off x="367625" y="13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{9E947DD7-8523-4DEB-8EB0-15E8416858AB}</a:tableStyleId>
              </a:tblPr>
              <a:tblGrid>
                <a:gridCol w="23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Cena Kraken (BTC/EUR)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Kraken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0,0124725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1,24775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0,0124575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1,247735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12,489985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0,05%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-0,04%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Min. cena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997,8925902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100018,3128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1002097,476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Objek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996,8925902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100017,3128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1002096,476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Zisk (EUR)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-3,1074098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17,3128265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2096,475719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Arbitráž - zisk</a:t>
            </a:r>
            <a:endParaRPr/>
          </a:p>
        </p:txBody>
      </p:sp>
      <p:graphicFrame>
        <p:nvGraphicFramePr>
          <p:cNvPr id="252" name="Google Shape;252;p41"/>
          <p:cNvGraphicFramePr/>
          <p:nvPr/>
        </p:nvGraphicFramePr>
        <p:xfrm>
          <a:off x="367625" y="13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{9E947DD7-8523-4DEB-8EB0-15E8416858AB}</a:tableStyleId>
              </a:tblPr>
              <a:tblGrid>
                <a:gridCol w="23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Cena Kraken (BTC/EUR)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Kraken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0,22%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0,08%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Kraken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0,0124725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1,24775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0,000015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BTC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0,0124575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1,247735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12,489985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12,489985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0,12%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0,05%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-0,04%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-0,04%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Min. cena Coinmate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80200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80050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Objem Coinmate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997,8925902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100018,3128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1002097,476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1000223,229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Poplatek za převod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Objek Kraken EUR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996,8925902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100017,3128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1002096,476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1000222,229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Zisk (EUR)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-3,1074098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17,3128265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2096,475719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000"/>
                        <a:t>222,2285697</a:t>
                      </a:r>
                      <a:endParaRPr sz="1000"/>
                    </a:p>
                  </a:txBody>
                  <a:tcPr marL="28575" marR="28575" marT="19050" marB="19050" anchor="b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Michal Podzimek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Matfyz (2003 - 2009)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Profinit (2008 - 2025)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Coinmate, Confirmo, osvěta a konzultace o bitcoinu a kryptoměnách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Bitcoiner (2013 - 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Algoritmické obchodování s kryptoměnami (2015 - 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Aktivní v Jednadvacítce, hlavně v Liberci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Signal: MichalP.16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Email: michalpodzimek@volny.cz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5671" t="15516" r="68674" b="16875"/>
          <a:stretch/>
        </p:blipFill>
        <p:spPr>
          <a:xfrm>
            <a:off x="6931872" y="333550"/>
            <a:ext cx="1474826" cy="14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3550" y="2210200"/>
            <a:ext cx="2457100" cy="9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7975" y="3533725"/>
            <a:ext cx="2102625" cy="11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udržovat aktuální stav</a:t>
            </a: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Websockety a dopočítávat to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nemusí být spolehlivé při ztracené zprávě, chybě výpočtu, zaokrouhlování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rychlejší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složitější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Nebo “bezestavově” a vždy znovu zjišťovat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více dotazů na burzu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Ideální kombinace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Jakou burzu vybrat</a:t>
            </a: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Důvěryhodná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spread - větší zisk, méně obchodů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Malý spread - menší zisk, více obchodů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Malý objem - méně obchodů, menší konkurence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Velký objem - více obchodů, menší konkurence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Chce to najít díru na trhu: Burza s velkým počtem obchodů a malým počtem market makerů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Některé burzy za market making platí - SLA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Příběhy ze života</a:t>
            </a:r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Asserty - například bid &lt; ask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Krach The Rock Trading 2023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Iránský útok na Izrael 13.4.2024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nefunkční Kraken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zahlcený server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špatné připojení na chatě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nefunkční alert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Trump a nástup do funkce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</a:t>
            </a:r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Zisk z denního (časování trhu) nebo algoritmického obchodování je velmi nejistý - vyžaduje většinou hodně času a dostatečně velký kapitál. Rizika jsou velká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 99% lidí je mnohem vhodnější strategie DCA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https://cs.wikipedia.org/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https://coinmate.io/cz/krypto-akademie/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https://stosuj.cz/proc-bitcoin/dynamicka-dca-strategie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https://stosuj.cz/proc-bitcoin/predstaveni-grid-strategie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https://coinmate.docs.apiary.io/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https://www.coingecko.com/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ChatGPT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Burza nebo směnárna?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Kryptoměnová směnárna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Nákup přímo od provozovatele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Fixní cena (cena na burze + marže), cena se může měnit s objemem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Není order book, někdy je fixace ceny po krátkou dobu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Vhodné pro začátečníky, menší objemy i bez KYC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Nebývá API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Kryptoměnová burza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Nákup od jiných uživatelů burzy (velmi často liquidity maker)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Cenu tvoří nabídka a poptávka uživatelů (vyrovnání s ostatními burzami zajištují liquidity makeři pomocí arbitrážních robotů)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Order book, různé typy pokynů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Různá poplatková pravidla, komplexní ale jasně daná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Vhodné pro aktivní obchodování a algoritmické obchodování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Burza nebo směnárna? - Shrnutí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Směnárna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Vhodné pro menší jednorázové obchody, kde vyšší poplatek ušetří čas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Burza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Vhodné pro častější obchodování, kde čas studia a  splnění KYC procesu ušetří na poplatcích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Angličtina je matoucí - obojí je “exchange”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Směnárna - trading exchange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Burza - exchange office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Burzy často mají druhý “brand / web”, který se chová jako směnárna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Kryptoměnové burzy a směnárny jsou v provozu 24/7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Burzy KYC nebo non-KYC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KYC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Všechny klasické a důvěryhodné burzy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Nutné KYC ověření, případně vyplnění investičního dotazníku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Někdy nutné doložit původ prostředků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Travel rule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Licence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non-KYC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Nemusí být důvěryhodné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Nelze vložit FIAT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Pravidla se mění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326" y="2466375"/>
            <a:ext cx="4015676" cy="26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CEX nebo DEX?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CEX - centralizovaná burza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Custodial, provozovatel drží prostředky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Rychlé obchodování (nedochází k transakcím, jen se mění stav účtu u burzy)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Jednodušší rozhraní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DEX - decentralizovaná burza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Non custodial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Obchodování přes smart kontrakty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Non-KYC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Často nižší likvidita, vyšší poplatky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Výrazně složitější používání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LNMarkets.com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CEX, ale BTC se drží v LN kanálu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3432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V prezentaci dále “burza = CEX”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t="16826"/>
          <a:stretch/>
        </p:blipFill>
        <p:spPr>
          <a:xfrm>
            <a:off x="5059575" y="2142700"/>
            <a:ext cx="3452526" cy="28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Mt. Gox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“Magic: The Gathering Online eXchange”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2010 - 2014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70% objemu obchodů na světě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Japonsko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Stovky tisíc “ztracených” BTC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Velká část objevena a postupně vrácena uživatelům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únor 2014 uzavřena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275" y="3102025"/>
            <a:ext cx="31432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27" y="0"/>
            <a:ext cx="3920675" cy="24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burzy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Bitstamp (2011, Slovinsko, Lucembursko)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BTC-e (2011, Rusko, USA)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75" y="2790800"/>
            <a:ext cx="1524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825" y="1693700"/>
            <a:ext cx="41086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On-screen Show (16:9)</PresentationFormat>
  <Paragraphs>381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Simple Light</vt:lpstr>
      <vt:lpstr>Kryptoměnové burzy Algoritmické obchodování</vt:lpstr>
      <vt:lpstr>Obsah</vt:lpstr>
      <vt:lpstr>Michal Podzimek</vt:lpstr>
      <vt:lpstr>Burza nebo směnárna?</vt:lpstr>
      <vt:lpstr>Burza nebo směnárna? - Shrnutí</vt:lpstr>
      <vt:lpstr>Burzy KYC nebo non-KYC</vt:lpstr>
      <vt:lpstr>CEX nebo DEX?</vt:lpstr>
      <vt:lpstr>Mt. Gox</vt:lpstr>
      <vt:lpstr>Další burzy</vt:lpstr>
      <vt:lpstr>Další burzy</vt:lpstr>
      <vt:lpstr>Coinmate</vt:lpstr>
      <vt:lpstr>Burza - pojmy</vt:lpstr>
      <vt:lpstr>PowerPoint Presentation</vt:lpstr>
      <vt:lpstr>PowerPoint Presentation</vt:lpstr>
      <vt:lpstr>Market order</vt:lpstr>
      <vt:lpstr>Limit order</vt:lpstr>
      <vt:lpstr>Quick trade</vt:lpstr>
      <vt:lpstr>Poplatky - Coinmate x Kraken</vt:lpstr>
      <vt:lpstr>Burza - pojmy</vt:lpstr>
      <vt:lpstr>Algoritmické obchodování</vt:lpstr>
      <vt:lpstr>Možnosti API</vt:lpstr>
      <vt:lpstr>Strategie algoritmického obchodování</vt:lpstr>
      <vt:lpstr>Výhody</vt:lpstr>
      <vt:lpstr>Rizika</vt:lpstr>
      <vt:lpstr>Market making</vt:lpstr>
      <vt:lpstr>Arbitráž</vt:lpstr>
      <vt:lpstr>Arbitráž - zisk</vt:lpstr>
      <vt:lpstr>Arbitráž - zisk</vt:lpstr>
      <vt:lpstr>Arbitráž - zisk</vt:lpstr>
      <vt:lpstr>Jak udržovat aktuální stav</vt:lpstr>
      <vt:lpstr>Jakou burzu vybrat</vt:lpstr>
      <vt:lpstr>Příběhy ze života</vt:lpstr>
      <vt:lpstr>Závěr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Filip O Zavoral</cp:lastModifiedBy>
  <cp:revision>1</cp:revision>
  <dcterms:modified xsi:type="dcterms:W3CDTF">2026-02-06T22:13:36Z</dcterms:modified>
</cp:coreProperties>
</file>