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4"/>
    <p:sldMasterId id="2147483661" r:id="rId5"/>
  </p:sldMasterIdLst>
  <p:notesMasterIdLst>
    <p:notesMasterId r:id="rId20"/>
  </p:notesMasterIdLst>
  <p:sldIdLst>
    <p:sldId id="256" r:id="rId6"/>
    <p:sldId id="281" r:id="rId7"/>
    <p:sldId id="283" r:id="rId8"/>
    <p:sldId id="284" r:id="rId9"/>
    <p:sldId id="285" r:id="rId10"/>
    <p:sldId id="282" r:id="rId11"/>
    <p:sldId id="273" r:id="rId12"/>
    <p:sldId id="274" r:id="rId13"/>
    <p:sldId id="275" r:id="rId14"/>
    <p:sldId id="276" r:id="rId15"/>
    <p:sldId id="278" r:id="rId16"/>
    <p:sldId id="279" r:id="rId17"/>
    <p:sldId id="280" r:id="rId18"/>
    <p:sldId id="272" r:id="rId1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B528E2A-7987-42E7-8D84-6B2D74558830}">
          <p14:sldIdLst>
            <p14:sldId id="256"/>
            <p14:sldId id="281"/>
            <p14:sldId id="283"/>
            <p14:sldId id="284"/>
            <p14:sldId id="285"/>
            <p14:sldId id="282"/>
            <p14:sldId id="273"/>
            <p14:sldId id="274"/>
            <p14:sldId id="275"/>
            <p14:sldId id="276"/>
            <p14:sldId id="278"/>
            <p14:sldId id="279"/>
            <p14:sldId id="280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CC33"/>
    <a:srgbClr val="CC66FF"/>
    <a:srgbClr val="0066FF"/>
    <a:srgbClr val="9966FF"/>
    <a:srgbClr val="6666FF"/>
    <a:srgbClr val="666699"/>
    <a:srgbClr val="00CCFF"/>
    <a:srgbClr val="FF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A3222D-5BD0-45C3-9507-57602980282B}" v="1" dt="2025-05-22T12:38:40.0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226" autoAdjust="0"/>
  </p:normalViewPr>
  <p:slideViewPr>
    <p:cSldViewPr>
      <p:cViewPr varScale="1">
        <p:scale>
          <a:sx n="115" d="100"/>
          <a:sy n="115" d="100"/>
        </p:scale>
        <p:origin x="372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Kruliš" userId="S::29586359@cuni.cz::967a3851-09a2-401b-ae8d-f95e85281114" providerId="AD" clId="Web-{FC9DC6CB-6974-C240-BD6E-0E07F20118EF}"/>
    <pc:docChg chg="modSld">
      <pc:chgData name="Martin Kruliš" userId="S::29586359@cuni.cz::967a3851-09a2-401b-ae8d-f95e85281114" providerId="AD" clId="Web-{FC9DC6CB-6974-C240-BD6E-0E07F20118EF}" dt="2022-05-15T23:34:00.008" v="18" actId="20577"/>
      <pc:docMkLst>
        <pc:docMk/>
      </pc:docMkLst>
      <pc:sldChg chg="modSp">
        <pc:chgData name="Martin Kruliš" userId="S::29586359@cuni.cz::967a3851-09a2-401b-ae8d-f95e85281114" providerId="AD" clId="Web-{FC9DC6CB-6974-C240-BD6E-0E07F20118EF}" dt="2022-05-15T23:34:00.008" v="18" actId="20577"/>
        <pc:sldMkLst>
          <pc:docMk/>
          <pc:sldMk cId="645190570" sldId="276"/>
        </pc:sldMkLst>
      </pc:sldChg>
    </pc:docChg>
  </pc:docChgLst>
  <pc:docChgLst>
    <pc:chgData name="Martin Kruliš" userId="967a3851-09a2-401b-ae8d-f95e85281114" providerId="ADAL" clId="{EE95785C-3CB4-41B2-B7AD-AD3CD4A96B9C}"/>
    <pc:docChg chg="undo custSel modSld">
      <pc:chgData name="Martin Kruliš" userId="967a3851-09a2-401b-ae8d-f95e85281114" providerId="ADAL" clId="{EE95785C-3CB4-41B2-B7AD-AD3CD4A96B9C}" dt="2024-05-23T09:54:11.180" v="140" actId="20577"/>
      <pc:docMkLst>
        <pc:docMk/>
      </pc:docMkLst>
      <pc:sldChg chg="modSp mod">
        <pc:chgData name="Martin Kruliš" userId="967a3851-09a2-401b-ae8d-f95e85281114" providerId="ADAL" clId="{EE95785C-3CB4-41B2-B7AD-AD3CD4A96B9C}" dt="2024-05-23T09:50:27.132" v="2" actId="20577"/>
        <pc:sldMkLst>
          <pc:docMk/>
          <pc:sldMk cId="1326706903" sldId="273"/>
        </pc:sldMkLst>
      </pc:sldChg>
      <pc:sldChg chg="modSp mod">
        <pc:chgData name="Martin Kruliš" userId="967a3851-09a2-401b-ae8d-f95e85281114" providerId="ADAL" clId="{EE95785C-3CB4-41B2-B7AD-AD3CD4A96B9C}" dt="2024-05-23T09:54:11.180" v="140" actId="20577"/>
        <pc:sldMkLst>
          <pc:docMk/>
          <pc:sldMk cId="1866252540" sldId="274"/>
        </pc:sldMkLst>
      </pc:sldChg>
    </pc:docChg>
  </pc:docChgLst>
  <pc:docChgLst>
    <pc:chgData name="Martin Kruliš" userId="S::29586359@cuni.cz::967a3851-09a2-401b-ae8d-f95e85281114" providerId="AD" clId="Web-{CE9C5EFA-813F-FB0F-0A86-8D0BA07E6F95}"/>
    <pc:docChg chg="modSld">
      <pc:chgData name="Martin Kruliš" userId="S::29586359@cuni.cz::967a3851-09a2-401b-ae8d-f95e85281114" providerId="AD" clId="Web-{CE9C5EFA-813F-FB0F-0A86-8D0BA07E6F95}" dt="2022-06-27T13:53:04.586" v="3" actId="20577"/>
      <pc:docMkLst>
        <pc:docMk/>
      </pc:docMkLst>
      <pc:sldChg chg="modSp">
        <pc:chgData name="Martin Kruliš" userId="S::29586359@cuni.cz::967a3851-09a2-401b-ae8d-f95e85281114" providerId="AD" clId="Web-{CE9C5EFA-813F-FB0F-0A86-8D0BA07E6F95}" dt="2022-06-27T13:52:58.945" v="1" actId="20577"/>
        <pc:sldMkLst>
          <pc:docMk/>
          <pc:sldMk cId="162499566" sldId="275"/>
        </pc:sldMkLst>
      </pc:sldChg>
      <pc:sldChg chg="modSp">
        <pc:chgData name="Martin Kruliš" userId="S::29586359@cuni.cz::967a3851-09a2-401b-ae8d-f95e85281114" providerId="AD" clId="Web-{CE9C5EFA-813F-FB0F-0A86-8D0BA07E6F95}" dt="2022-06-27T13:53:04.586" v="3" actId="20577"/>
        <pc:sldMkLst>
          <pc:docMk/>
          <pc:sldMk cId="645190570" sldId="276"/>
        </pc:sldMkLst>
      </pc:sldChg>
    </pc:docChg>
  </pc:docChgLst>
  <pc:docChgLst>
    <pc:chgData name="Martin Kruliš" userId="S::29586359@cuni.cz::967a3851-09a2-401b-ae8d-f95e85281114" providerId="AD" clId="Web-{7499CDC9-CAB6-A6AE-9E55-29215061631D}"/>
    <pc:docChg chg="modSld">
      <pc:chgData name="Martin Kruliš" userId="S::29586359@cuni.cz::967a3851-09a2-401b-ae8d-f95e85281114" providerId="AD" clId="Web-{7499CDC9-CAB6-A6AE-9E55-29215061631D}" dt="2022-05-25T15:34:29.241" v="2" actId="20577"/>
      <pc:docMkLst>
        <pc:docMk/>
      </pc:docMkLst>
      <pc:sldChg chg="modSp">
        <pc:chgData name="Martin Kruliš" userId="S::29586359@cuni.cz::967a3851-09a2-401b-ae8d-f95e85281114" providerId="AD" clId="Web-{7499CDC9-CAB6-A6AE-9E55-29215061631D}" dt="2022-05-25T15:34:29.241" v="2" actId="20577"/>
        <pc:sldMkLst>
          <pc:docMk/>
          <pc:sldMk cId="1326706903" sldId="273"/>
        </pc:sldMkLst>
      </pc:sldChg>
    </pc:docChg>
  </pc:docChgLst>
  <pc:docChgLst>
    <pc:chgData name="Martin Kruliš" userId="967a3851-09a2-401b-ae8d-f95e85281114" providerId="ADAL" clId="{E1A3222D-5BD0-45C3-9507-57602980282B}"/>
    <pc:docChg chg="custSel modSld">
      <pc:chgData name="Martin Kruliš" userId="967a3851-09a2-401b-ae8d-f95e85281114" providerId="ADAL" clId="{E1A3222D-5BD0-45C3-9507-57602980282B}" dt="2025-05-22T12:55:49.535" v="91" actId="20577"/>
      <pc:docMkLst>
        <pc:docMk/>
      </pc:docMkLst>
      <pc:sldChg chg="modSp mod">
        <pc:chgData name="Martin Kruliš" userId="967a3851-09a2-401b-ae8d-f95e85281114" providerId="ADAL" clId="{E1A3222D-5BD0-45C3-9507-57602980282B}" dt="2025-05-22T12:55:49.535" v="91" actId="20577"/>
        <pc:sldMkLst>
          <pc:docMk/>
          <pc:sldMk cId="2330063704" sldId="282"/>
        </pc:sldMkLst>
        <pc:spChg chg="mod">
          <ac:chgData name="Martin Kruliš" userId="967a3851-09a2-401b-ae8d-f95e85281114" providerId="ADAL" clId="{E1A3222D-5BD0-45C3-9507-57602980282B}" dt="2025-05-22T12:55:49.535" v="91" actId="20577"/>
          <ac:spMkLst>
            <pc:docMk/>
            <pc:sldMk cId="2330063704" sldId="282"/>
            <ac:spMk id="3" creationId="{00000000-0000-0000-0000-000000000000}"/>
          </ac:spMkLst>
        </pc:spChg>
      </pc:sldChg>
      <pc:sldChg chg="modSp mod">
        <pc:chgData name="Martin Kruliš" userId="967a3851-09a2-401b-ae8d-f95e85281114" providerId="ADAL" clId="{E1A3222D-5BD0-45C3-9507-57602980282B}" dt="2025-05-22T12:44:09.616" v="0" actId="20577"/>
        <pc:sldMkLst>
          <pc:docMk/>
          <pc:sldMk cId="989018070" sldId="284"/>
        </pc:sldMkLst>
        <pc:spChg chg="mod">
          <ac:chgData name="Martin Kruliš" userId="967a3851-09a2-401b-ae8d-f95e85281114" providerId="ADAL" clId="{E1A3222D-5BD0-45C3-9507-57602980282B}" dt="2025-05-22T12:44:09.616" v="0" actId="20577"/>
          <ac:spMkLst>
            <pc:docMk/>
            <pc:sldMk cId="989018070" sldId="284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042EEA-9F9B-4B91-B52A-073E94FB90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2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42EEA-9F9B-4B91-B52A-073E94FB90D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20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A4750BA-B163-4F11-8356-C4353F13CE0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91700" y="3392489"/>
            <a:ext cx="2245784" cy="14065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E42D6-9DD4-4165-BDB0-13B2B843F0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7C8BE-C614-485F-9B20-1471ABF7C6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24208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Callout 6"/>
          <p:cNvSpPr/>
          <p:nvPr/>
        </p:nvSpPr>
        <p:spPr>
          <a:xfrm>
            <a:off x="9926595" y="404664"/>
            <a:ext cx="1944216" cy="1584176"/>
          </a:xfrm>
          <a:prstGeom prst="cloudCallout">
            <a:avLst>
              <a:gd name="adj1" fmla="val -72589"/>
              <a:gd name="adj2" fmla="val 6714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6480" y="683778"/>
            <a:ext cx="1050425" cy="8771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07134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0097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5E1F-5AFB-40EA-923D-A2EB4D767C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828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AE92-5121-41FC-8DEC-DA73929E0C3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1227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1BA9-04F9-4DBA-8B88-0BF71DD220A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3201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B23DE-87E9-44C4-9125-F9964740268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696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49DB-207B-4B04-AB13-3224BA24FB5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20328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FF626-F1DE-4CAB-AC6F-3C9C63F3BC9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462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1145F-674A-4228-8958-0EA9769F55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CAB0-4CDF-4FD1-8C9D-AF93D5E31F1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7078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E42D6-9DD4-4165-BDB0-13B2B843F04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5285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C8BE-C614-485F-9B20-1471ABF7C6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996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15E1F-5AFB-40EA-923D-A2EB4D767C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EAE92-5121-41FC-8DEC-DA73929E0C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B1BA9-04F9-4DBA-8B88-0BF71DD220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B23DE-87E9-44C4-9125-F9964740268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B49DB-207B-4B04-AB13-3224BA24FB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FF626-F1DE-4CAB-AC6F-3C9C63F3BC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FCAB0-4CDF-4FD1-8C9D-AF93D5E31F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106172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D280EE7-F64F-4308-BA6A-AA907C3209A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3727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06101" y="115888"/>
            <a:ext cx="1485900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222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80EE7-F64F-4308-BA6A-AA907C3209A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04512" y="476672"/>
            <a:ext cx="1050425" cy="877169"/>
          </a:xfrm>
          <a:prstGeom prst="rect">
            <a:avLst/>
          </a:prstGeom>
          <a:noFill/>
        </p:spPr>
      </p:pic>
      <p:cxnSp>
        <p:nvCxnSpPr>
          <p:cNvPr id="8" name="Straight Connector 7"/>
          <p:cNvCxnSpPr/>
          <p:nvPr/>
        </p:nvCxnSpPr>
        <p:spPr>
          <a:xfrm flipH="1">
            <a:off x="838200" y="1484784"/>
            <a:ext cx="10874424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91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Final words and</a:t>
            </a:r>
            <a:br>
              <a:rPr lang="en-US" dirty="0"/>
            </a:br>
            <a:r>
              <a:rPr lang="en-US" dirty="0"/>
              <a:t>test questions examples</a:t>
            </a:r>
            <a:endParaRPr 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NSWI170 Computer Systems</a:t>
            </a:r>
            <a:endParaRPr lang="cs-CZ" dirty="0"/>
          </a:p>
          <a:p>
            <a:endParaRPr lang="cs-CZ" dirty="0"/>
          </a:p>
          <a:p>
            <a:r>
              <a:rPr lang="cs-CZ" dirty="0"/>
              <a:t>Jakub </a:t>
            </a:r>
            <a:r>
              <a:rPr lang="cs-CZ" dirty="0" err="1"/>
              <a:t>Yaghob</a:t>
            </a:r>
            <a:r>
              <a:rPr lang="en-US" dirty="0"/>
              <a:t>, Martin </a:t>
            </a:r>
            <a:r>
              <a:rPr lang="en-US" dirty="0" err="1"/>
              <a:t>Kruli</a:t>
            </a:r>
            <a:r>
              <a:rPr lang="cs-CZ" dirty="0"/>
              <a:t>š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Exams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Practical questions</a:t>
            </a:r>
          </a:p>
          <a:p>
            <a:pPr lvl="1"/>
            <a:r>
              <a:rPr lang="en-US" dirty="0"/>
              <a:t>A scenario, where a problem is given and you need to solve it</a:t>
            </a:r>
          </a:p>
          <a:p>
            <a:pPr lvl="2"/>
            <a:r>
              <a:rPr lang="en-US" dirty="0"/>
              <a:t>Calculate something, decode a data structure, understand a piece of code, …</a:t>
            </a:r>
          </a:p>
          <a:p>
            <a:pPr lvl="1"/>
            <a:r>
              <a:rPr lang="en-US" dirty="0"/>
              <a:t>5 questions, 3 points each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Example (numeric question)</a:t>
            </a:r>
            <a:br>
              <a:rPr lang="en-US" dirty="0"/>
            </a:br>
            <a:r>
              <a:rPr lang="en-US" dirty="0"/>
              <a:t>“How many page faults (at most) may occur when you copy 2KiB of memory in user space?”</a:t>
            </a:r>
          </a:p>
          <a:p>
            <a:pPr lvl="2"/>
            <a:r>
              <a:rPr lang="en-US" dirty="0"/>
              <a:t>Assume 32-bit address space, 4 KiB pages, and 2-level paging</a:t>
            </a:r>
          </a:p>
          <a:p>
            <a:pPr lvl="2"/>
            <a:r>
              <a:rPr lang="en-US" dirty="0"/>
              <a:t>There is enough physical memory (each page may fault at most once)</a:t>
            </a:r>
          </a:p>
          <a:p>
            <a:pPr lvl="2"/>
            <a:r>
              <a:rPr lang="en-US" dirty="0"/>
              <a:t>OS is “simple”, it can allocate only one physical frame at each fault</a:t>
            </a:r>
          </a:p>
          <a:p>
            <a:pPr lvl="2"/>
            <a:r>
              <a:rPr lang="en-US" dirty="0"/>
              <a:t>Ignore possible page faults caused by instruction fetching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190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Exams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Practical questions</a:t>
            </a:r>
          </a:p>
          <a:p>
            <a:pPr lvl="1"/>
            <a:r>
              <a:rPr lang="en-US" dirty="0"/>
              <a:t>Example (numeric question)</a:t>
            </a:r>
            <a:br>
              <a:rPr lang="en-US" dirty="0"/>
            </a:br>
            <a:br>
              <a:rPr lang="en-US" dirty="0"/>
            </a:b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 {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type;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deviation; 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double is 64-bit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count;        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b="1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32-bit</a:t>
            </a:r>
            <a:br>
              <a:rPr lang="en-US" b="1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S[20]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dirty="0"/>
            </a:br>
            <a:r>
              <a:rPr lang="en-US" dirty="0"/>
              <a:t>“What is the offset (in bytes)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[3].count</a:t>
            </a:r>
            <a:r>
              <a:rPr lang="en-US" dirty="0"/>
              <a:t> from the beginning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</a:t>
            </a:r>
            <a:r>
              <a:rPr lang="en-US" dirty="0"/>
              <a:t> array?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/>
              <a:t> is 64bit,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is 32bit)”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274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Exams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3035"/>
            <a:ext cx="10515600" cy="4351338"/>
          </a:xfrm>
        </p:spPr>
        <p:txBody>
          <a:bodyPr/>
          <a:lstStyle/>
          <a:p>
            <a:r>
              <a:rPr lang="en-US" dirty="0"/>
              <a:t>Practical questions</a:t>
            </a:r>
          </a:p>
          <a:p>
            <a:pPr lvl="1"/>
            <a:r>
              <a:rPr lang="en-US" dirty="0"/>
              <a:t>Example (numeric question)</a:t>
            </a:r>
          </a:p>
          <a:p>
            <a:pPr lvl="2"/>
            <a:r>
              <a:rPr lang="en-US" dirty="0"/>
              <a:t>FAT16 file system with 2 KiB clusters</a:t>
            </a:r>
          </a:p>
          <a:p>
            <a:pPr lvl="2"/>
            <a:r>
              <a:rPr lang="en-US" dirty="0"/>
              <a:t>File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a.txt</a:t>
            </a:r>
            <a:r>
              <a:rPr lang="en-US" dirty="0"/>
              <a:t> directory entry has properties</a:t>
            </a:r>
          </a:p>
          <a:p>
            <a:pPr lvl="3"/>
            <a:r>
              <a:rPr lang="en-US" dirty="0" err="1"/>
              <a:t>firstCluster</a:t>
            </a:r>
            <a:r>
              <a:rPr lang="en-US" dirty="0"/>
              <a:t> = 3</a:t>
            </a:r>
          </a:p>
          <a:p>
            <a:pPr lvl="3"/>
            <a:r>
              <a:rPr lang="en-US" dirty="0"/>
              <a:t>size = 7654</a:t>
            </a:r>
          </a:p>
          <a:p>
            <a:pPr lvl="2"/>
            <a:r>
              <a:rPr lang="en-US" dirty="0"/>
              <a:t>An user performs</a:t>
            </a:r>
          </a:p>
          <a:p>
            <a:pPr lvl="3"/>
            <a:r>
              <a:rPr lang="en-US" dirty="0"/>
              <a:t>Seek to offset 3210</a:t>
            </a:r>
          </a:p>
          <a:p>
            <a:pPr lvl="3"/>
            <a:r>
              <a:rPr lang="en-US" dirty="0"/>
              <a:t>Read of 1000 bytes</a:t>
            </a:r>
          </a:p>
          <a:p>
            <a:pPr lvl="3"/>
            <a:endParaRPr lang="en-US" dirty="0"/>
          </a:p>
          <a:p>
            <a:pPr lvl="2"/>
            <a:r>
              <a:rPr lang="en-US" dirty="0"/>
              <a:t>“Write indices of all clusters which will be loaded to satisfy this operation.</a:t>
            </a:r>
            <a:br>
              <a:rPr lang="en-US" dirty="0"/>
            </a:br>
            <a:r>
              <a:rPr lang="en-US" dirty="0"/>
              <a:t>(assume the FAT table is cached in main </a:t>
            </a:r>
            <a:r>
              <a:rPr lang="en-US"/>
              <a:t>memory).”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8356051" y="3276379"/>
            <a:ext cx="288032" cy="1980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44034" y="3267668"/>
            <a:ext cx="9137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976320" y="3276379"/>
            <a:ext cx="288032" cy="19802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764303" y="3267668"/>
            <a:ext cx="9137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3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9596589" y="3276379"/>
            <a:ext cx="288032" cy="1980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84572" y="3267668"/>
            <a:ext cx="9137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4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0216859" y="3276379"/>
            <a:ext cx="288032" cy="19802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-1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04842" y="3267668"/>
            <a:ext cx="9137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5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8356051" y="3645024"/>
            <a:ext cx="288032" cy="1980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44034" y="3636313"/>
            <a:ext cx="9137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6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976320" y="3645024"/>
            <a:ext cx="288032" cy="1980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764303" y="3636313"/>
            <a:ext cx="9137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7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596589" y="3645024"/>
            <a:ext cx="288032" cy="19802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84572" y="3636313"/>
            <a:ext cx="9137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8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0216859" y="3645024"/>
            <a:ext cx="288032" cy="1980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04842" y="3636313"/>
            <a:ext cx="9137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9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8356051" y="4013669"/>
            <a:ext cx="288032" cy="19802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98350" y="4004958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10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8976320" y="4013669"/>
            <a:ext cx="288032" cy="1980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717271" y="4004958"/>
            <a:ext cx="185436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11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9596589" y="4013669"/>
            <a:ext cx="288032" cy="1980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38888" y="4004958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12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10216859" y="4013669"/>
            <a:ext cx="288032" cy="19802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959158" y="4004958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13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356051" y="4382313"/>
            <a:ext cx="288032" cy="19802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98350" y="4373602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14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8976320" y="4382313"/>
            <a:ext cx="288032" cy="19802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718619" y="4373602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15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9596589" y="4382313"/>
            <a:ext cx="288032" cy="1980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338888" y="4373602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16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10216859" y="4382313"/>
            <a:ext cx="288032" cy="19802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959158" y="4373602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>
                <a:latin typeface="+mn-lt"/>
              </a:rPr>
              <a:t>17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134857" y="2804928"/>
            <a:ext cx="504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FAT</a:t>
            </a:r>
          </a:p>
        </p:txBody>
      </p:sp>
    </p:spTree>
    <p:extLst>
      <p:ext uri="{BB962C8B-B14F-4D97-AF65-F5344CB8AC3E}">
        <p14:creationId xmlns:p14="http://schemas.microsoft.com/office/powerpoint/2010/main" val="3117423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Exams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Practical questions</a:t>
            </a:r>
          </a:p>
          <a:p>
            <a:pPr lvl="1"/>
            <a:r>
              <a:rPr lang="en-US" dirty="0"/>
              <a:t>Example (single best answer)</a:t>
            </a:r>
            <a:br>
              <a:rPr lang="en-US" dirty="0"/>
            </a:br>
            <a:r>
              <a:rPr lang="en-US" dirty="0"/>
              <a:t>“Select a C code that was compiled into the given assembly fragment.”</a:t>
            </a:r>
          </a:p>
          <a:p>
            <a:pPr lvl="2"/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(x &lt; y) ++x;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+= (a-b) * (a-b)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 + b + c - d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-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c+d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 &gt;= y) ? 0 : x+1</a:t>
            </a:r>
          </a:p>
          <a:p>
            <a:pPr lvl="2"/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 + y + z</a:t>
            </a:r>
          </a:p>
          <a:p>
            <a:pPr lvl="2"/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(j &gt; 0) --j;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271028" y="3493462"/>
            <a:ext cx="51090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$t0, $a0, $a2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addition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$t1, $a1, $a3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 $r0, $t0, $t1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subtraction</a:t>
            </a:r>
          </a:p>
        </p:txBody>
      </p:sp>
    </p:spTree>
    <p:extLst>
      <p:ext uri="{BB962C8B-B14F-4D97-AF65-F5344CB8AC3E}">
        <p14:creationId xmlns:p14="http://schemas.microsoft.com/office/powerpoint/2010/main" val="3751741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6" name="Picture 7" descr="http://www.peirnet.net/moodle/file.php/1/face_question_ma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439" y="1865610"/>
            <a:ext cx="4315817" cy="4315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09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Refreshing course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  <a:p>
            <a:pPr lvl="1"/>
            <a:r>
              <a:rPr lang="en-US" dirty="0"/>
              <a:t>Will not be tested directly, but you may need it to understand some questions</a:t>
            </a:r>
          </a:p>
          <a:p>
            <a:endParaRPr lang="en-US" dirty="0"/>
          </a:p>
          <a:p>
            <a:r>
              <a:rPr lang="en-US" dirty="0"/>
              <a:t>CPUs</a:t>
            </a:r>
          </a:p>
          <a:p>
            <a:pPr lvl="1"/>
            <a:r>
              <a:rPr lang="en-US" dirty="0"/>
              <a:t>Principles of instruction encoding and execution</a:t>
            </a:r>
          </a:p>
          <a:p>
            <a:pPr lvl="2"/>
            <a:r>
              <a:rPr lang="en-US" dirty="0"/>
              <a:t>Basic instruction types (arithmetic, conditions, jumps, memory operations, …)</a:t>
            </a:r>
          </a:p>
          <a:p>
            <a:pPr lvl="1"/>
            <a:r>
              <a:rPr lang="en-US" dirty="0"/>
              <a:t>Representing higher-language constructs in assembly</a:t>
            </a:r>
          </a:p>
          <a:p>
            <a:pPr lvl="1"/>
            <a:r>
              <a:rPr lang="en-US" dirty="0"/>
              <a:t>Registers, memory operations</a:t>
            </a:r>
          </a:p>
          <a:p>
            <a:pPr lvl="1"/>
            <a:r>
              <a:rPr lang="en-US" dirty="0"/>
              <a:t>Hardware architectures fundamentals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614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Refreshing course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Memory</a:t>
            </a:r>
          </a:p>
          <a:p>
            <a:pPr lvl="1"/>
            <a:r>
              <a:rPr lang="en-US" dirty="0"/>
              <a:t>Fundamentals (addressing, endianness)</a:t>
            </a:r>
          </a:p>
          <a:p>
            <a:pPr lvl="1"/>
            <a:r>
              <a:rPr lang="en-US" dirty="0"/>
              <a:t>Representing data structures (alignment)</a:t>
            </a:r>
          </a:p>
          <a:p>
            <a:pPr lvl="1"/>
            <a:r>
              <a:rPr lang="en-US" dirty="0"/>
              <a:t>Memory allocation (principles, algorithms)</a:t>
            </a:r>
          </a:p>
          <a:p>
            <a:pPr lvl="1"/>
            <a:r>
              <a:rPr lang="en-US" dirty="0"/>
              <a:t>Hardware details (caches, NUMA)</a:t>
            </a:r>
          </a:p>
          <a:p>
            <a:r>
              <a:rPr lang="en-US" dirty="0"/>
              <a:t>Programming languages</a:t>
            </a:r>
          </a:p>
          <a:p>
            <a:pPr lvl="1"/>
            <a:r>
              <a:rPr lang="en-US" dirty="0"/>
              <a:t>Compilation, linking, dynamic linking, loading for execution</a:t>
            </a:r>
          </a:p>
          <a:p>
            <a:pPr lvl="1"/>
            <a:r>
              <a:rPr lang="en-US" dirty="0"/>
              <a:t>Memory organization (</a:t>
            </a:r>
            <a:r>
              <a:rPr lang="en-US" dirty="0" err="1"/>
              <a:t>globals</a:t>
            </a:r>
            <a:r>
              <a:rPr lang="en-US" dirty="0"/>
              <a:t>, constants, heap, …), relocations</a:t>
            </a:r>
          </a:p>
          <a:p>
            <a:pPr lvl="1"/>
            <a:r>
              <a:rPr lang="en-US" dirty="0"/>
              <a:t>Calling conventions</a:t>
            </a:r>
          </a:p>
          <a:p>
            <a:pPr lvl="1"/>
            <a:r>
              <a:rPr lang="en-US" dirty="0"/>
              <a:t>Portability, virtual machines, garbage collector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063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Refreshing course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Operating systems</a:t>
            </a:r>
          </a:p>
          <a:p>
            <a:pPr lvl="1"/>
            <a:r>
              <a:rPr lang="en-US" dirty="0"/>
              <a:t>Fundamentals, architectures</a:t>
            </a:r>
          </a:p>
          <a:p>
            <a:pPr lvl="1"/>
            <a:r>
              <a:rPr lang="en-US" dirty="0"/>
              <a:t>Devices (controller, driver, communication), interrupts</a:t>
            </a:r>
          </a:p>
          <a:p>
            <a:pPr lvl="1"/>
            <a:r>
              <a:rPr lang="en-US" dirty="0"/>
              <a:t>Process, thread, scheduling (principles, multitasking, algorithms)</a:t>
            </a:r>
          </a:p>
          <a:p>
            <a:pPr lvl="1"/>
            <a:r>
              <a:rPr lang="en-US" dirty="0"/>
              <a:t>File systems (files, directories, FS representation)</a:t>
            </a:r>
          </a:p>
          <a:p>
            <a:pPr lvl="2"/>
            <a:r>
              <a:rPr lang="en-US" dirty="0"/>
              <a:t>Hardware-related issues of HDD and SSD (request scheduling, wear leveling, RAID)</a:t>
            </a:r>
          </a:p>
          <a:p>
            <a:pPr lvl="1"/>
            <a:r>
              <a:rPr lang="en-US" dirty="0"/>
              <a:t>Virtual memory (principles, segmentation, paging)</a:t>
            </a:r>
          </a:p>
          <a:p>
            <a:pPr lvl="2"/>
            <a:r>
              <a:rPr lang="en-US" dirty="0"/>
              <a:t>Including page replacement algorithms, file memory mapping, and shared memory</a:t>
            </a:r>
          </a:p>
          <a:p>
            <a:r>
              <a:rPr lang="en-US" dirty="0"/>
              <a:t>Parallel processing and synchronization</a:t>
            </a:r>
          </a:p>
          <a:p>
            <a:pPr lvl="1"/>
            <a:r>
              <a:rPr lang="en-US" dirty="0"/>
              <a:t>Race condition, deadlock, sync. primitives, basic sync. problems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018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Consultation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6" name="Picture 7" descr="http://www.peirnet.net/moodle/file.php/1/face_question_ma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439" y="1865610"/>
            <a:ext cx="4315817" cy="4315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0983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information</a:t>
            </a:r>
          </a:p>
          <a:p>
            <a:pPr lvl="1"/>
            <a:r>
              <a:rPr lang="en-US" dirty="0"/>
              <a:t>Dates are in SIS</a:t>
            </a:r>
          </a:p>
          <a:p>
            <a:pPr lvl="2"/>
            <a:r>
              <a:rPr lang="en-US" dirty="0"/>
              <a:t>There will be no other dates unless we detect a major global problem</a:t>
            </a:r>
          </a:p>
          <a:p>
            <a:pPr lvl="3"/>
            <a:r>
              <a:rPr lang="en-US" dirty="0"/>
              <a:t>Do not rely on terms </a:t>
            </a:r>
            <a:r>
              <a:rPr lang="en-US"/>
              <a:t>in September</a:t>
            </a:r>
            <a:endParaRPr lang="en-US" dirty="0"/>
          </a:p>
          <a:p>
            <a:pPr lvl="1"/>
            <a:r>
              <a:rPr lang="en-US" dirty="0"/>
              <a:t>The credit is not required for the test</a:t>
            </a:r>
          </a:p>
          <a:p>
            <a:pPr lvl="2"/>
            <a:r>
              <a:rPr lang="en-US" dirty="0"/>
              <a:t>Since lectures and labs were separated</a:t>
            </a:r>
          </a:p>
          <a:p>
            <a:pPr lvl="1"/>
            <a:r>
              <a:rPr lang="en-US" dirty="0"/>
              <a:t>The exam is focusing on understanding, not memorizing low-level details</a:t>
            </a:r>
          </a:p>
          <a:p>
            <a:pPr lvl="2"/>
            <a:r>
              <a:rPr lang="en-US" dirty="0"/>
              <a:t>Slides are not a complete knowledge base (merely an outline)</a:t>
            </a:r>
          </a:p>
          <a:p>
            <a:pPr lvl="2"/>
            <a:r>
              <a:rPr lang="en-US" dirty="0"/>
              <a:t>Memorizing the slides/lectures will probably not help you</a:t>
            </a:r>
          </a:p>
          <a:p>
            <a:pPr lvl="2"/>
            <a:r>
              <a:rPr lang="en-US" dirty="0"/>
              <a:t>Some questions will require you to </a:t>
            </a:r>
            <a:r>
              <a:rPr lang="en-US" b="1" dirty="0"/>
              <a:t>apply</a:t>
            </a:r>
            <a:r>
              <a:rPr lang="en-US" dirty="0"/>
              <a:t> the knowledge from the lectures</a:t>
            </a:r>
          </a:p>
          <a:p>
            <a:pPr lvl="3"/>
            <a:r>
              <a:rPr lang="en-US" dirty="0"/>
              <a:t>E.g., to compute something or to apply an algorithm (and report the result)</a:t>
            </a:r>
          </a:p>
          <a:p>
            <a:pPr lvl="2"/>
            <a:r>
              <a:rPr lang="en-US" dirty="0"/>
              <a:t>Prior knowledge from NSWI120 (Principles of Computers) may be required!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0063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Test structure</a:t>
            </a:r>
          </a:p>
          <a:p>
            <a:pPr lvl="1"/>
            <a:r>
              <a:rPr lang="en-US" dirty="0"/>
              <a:t>It is a test(!) – i.e., only the answers matter (and it is either correct or wrong)</a:t>
            </a:r>
          </a:p>
          <a:p>
            <a:pPr lvl="1"/>
            <a:r>
              <a:rPr lang="en-US" dirty="0"/>
              <a:t>In the labs using an online application</a:t>
            </a:r>
          </a:p>
          <a:p>
            <a:pPr lvl="2"/>
            <a:r>
              <a:rPr lang="en-US" dirty="0"/>
              <a:t>Strict rules, no materials, and no other applications may be running, …</a:t>
            </a:r>
          </a:p>
          <a:p>
            <a:pPr lvl="2"/>
            <a:r>
              <a:rPr lang="en-US" dirty="0"/>
              <a:t>Paper, pencil, and calculator are allowed…</a:t>
            </a:r>
          </a:p>
          <a:p>
            <a:pPr lvl="1"/>
            <a:r>
              <a:rPr lang="en-US" dirty="0"/>
              <a:t>10 questions, 20 points, 65 minutes (soft deadline)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Grading</a:t>
            </a:r>
          </a:p>
          <a:p>
            <a:pPr lvl="2"/>
            <a:r>
              <a:rPr lang="en-US" dirty="0"/>
              <a:t>17-20 points = mark 1 (Excellent)</a:t>
            </a:r>
          </a:p>
          <a:p>
            <a:pPr lvl="2"/>
            <a:r>
              <a:rPr lang="en-US" dirty="0"/>
              <a:t>14-16 points = mark 2 (Well done)</a:t>
            </a:r>
          </a:p>
          <a:p>
            <a:pPr lvl="2"/>
            <a:r>
              <a:rPr lang="en-US" dirty="0"/>
              <a:t>11-13 points = mark 3 (OK)</a:t>
            </a:r>
          </a:p>
          <a:p>
            <a:pPr lvl="2"/>
            <a:r>
              <a:rPr lang="en-US" dirty="0"/>
              <a:t>&lt; 11 points = fail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6706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 types</a:t>
            </a:r>
          </a:p>
          <a:p>
            <a:pPr lvl="1"/>
            <a:r>
              <a:rPr lang="en-US" dirty="0"/>
              <a:t>Single best answer (radio select)</a:t>
            </a:r>
          </a:p>
          <a:p>
            <a:pPr lvl="2"/>
            <a:r>
              <a:rPr lang="en-US" dirty="0"/>
              <a:t>Multiple answers may technically correct, but you need to select the best one</a:t>
            </a:r>
          </a:p>
          <a:p>
            <a:pPr lvl="2"/>
            <a:r>
              <a:rPr lang="en-US" dirty="0"/>
              <a:t>The best one is the most precise and the most complete one</a:t>
            </a:r>
          </a:p>
          <a:p>
            <a:pPr lvl="1"/>
            <a:r>
              <a:rPr lang="en-US" dirty="0"/>
              <a:t>Multi-choice (checkboxes)</a:t>
            </a:r>
          </a:p>
          <a:p>
            <a:pPr lvl="2"/>
            <a:r>
              <a:rPr lang="en-US" dirty="0"/>
              <a:t>Multiple answers may be correct, you need to select all of them</a:t>
            </a:r>
          </a:p>
          <a:p>
            <a:pPr lvl="2"/>
            <a:r>
              <a:rPr lang="en-US" dirty="0"/>
              <a:t>There may be no correct answers (not checking anything may be correct)</a:t>
            </a:r>
          </a:p>
          <a:p>
            <a:pPr lvl="1"/>
            <a:r>
              <a:rPr lang="en-US" dirty="0"/>
              <a:t>Multi-choice with order</a:t>
            </a:r>
          </a:p>
          <a:p>
            <a:pPr lvl="2"/>
            <a:r>
              <a:rPr lang="en-US" dirty="0"/>
              <a:t>Select multiple options and put them in the correct order</a:t>
            </a:r>
          </a:p>
          <a:p>
            <a:pPr lvl="1"/>
            <a:r>
              <a:rPr lang="en-US" dirty="0"/>
              <a:t>Fill in number(s)</a:t>
            </a:r>
          </a:p>
          <a:p>
            <a:pPr lvl="2"/>
            <a:r>
              <a:rPr lang="en-US" dirty="0"/>
              <a:t>The answer is a number or sequence of numbers (e.g., a result of a calculation)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252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Quiz questions</a:t>
            </a:r>
          </a:p>
          <a:p>
            <a:pPr lvl="1"/>
            <a:r>
              <a:rPr lang="en-US" dirty="0"/>
              <a:t>5 questions, 1 point each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Example (single best answer question)</a:t>
            </a:r>
            <a:br>
              <a:rPr lang="en-US" dirty="0"/>
            </a:br>
            <a:r>
              <a:rPr lang="en-US" dirty="0"/>
              <a:t>“Instruction set architecture (ISA) defines:”</a:t>
            </a:r>
          </a:p>
          <a:p>
            <a:pPr lvl="2"/>
            <a:r>
              <a:rPr lang="en-US" dirty="0"/>
              <a:t>Instructions semantics and registers</a:t>
            </a:r>
          </a:p>
          <a:p>
            <a:pPr lvl="2"/>
            <a:r>
              <a:rPr lang="en-US" dirty="0"/>
              <a:t>Instruction op-codes, memory management, and I/O model</a:t>
            </a:r>
          </a:p>
          <a:p>
            <a:pPr lvl="2"/>
            <a:r>
              <a:rPr lang="en-US" dirty="0"/>
              <a:t>Registers, ALUs, decoding units, caches, and memory controllers</a:t>
            </a:r>
          </a:p>
          <a:p>
            <a:pPr lvl="2"/>
            <a:r>
              <a:rPr lang="en-US" dirty="0"/>
              <a:t>Instruction mapping to micro-instructions and ALU operations</a:t>
            </a:r>
          </a:p>
          <a:p>
            <a:pPr lvl="2"/>
            <a:r>
              <a:rPr lang="en-US" dirty="0"/>
              <a:t>Instructions semantics, op-codes, registers, memory management, and I/O model</a:t>
            </a:r>
          </a:p>
          <a:p>
            <a:pPr lvl="2"/>
            <a:r>
              <a:rPr lang="en-US" dirty="0"/>
              <a:t>Instructions semantics, op-codes, ALUs, decoding units, registers, memory management, caches, and I/O model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en-US"/>
              <a:t>22.5.2025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45F-674A-4228-8958-0EA9769F5517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99566"/>
      </p:ext>
    </p:extLst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des-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s-theme" id="{B506BBAE-7B29-471E-98D8-11EBE1E364B1}" vid="{D89F9550-F518-42A1-84C0-A3FA72197ECD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672D1A12B65B47AC1B61537578BD28" ma:contentTypeVersion="12" ma:contentTypeDescription="Create a new document." ma:contentTypeScope="" ma:versionID="5a82d84582cde9052097bd1b0cc75dba">
  <xsd:schema xmlns:xsd="http://www.w3.org/2001/XMLSchema" xmlns:xs="http://www.w3.org/2001/XMLSchema" xmlns:p="http://schemas.microsoft.com/office/2006/metadata/properties" xmlns:ns2="1c0ec0c6-5c42-41c6-8024-9200e69c8a29" xmlns:ns3="2fd21476-4047-415c-8b38-5026f9093e44" targetNamespace="http://schemas.microsoft.com/office/2006/metadata/properties" ma:root="true" ma:fieldsID="3fcc552a00055e6511e078b2ffb69500" ns2:_="" ns3:_="">
    <xsd:import namespace="1c0ec0c6-5c42-41c6-8024-9200e69c8a29"/>
    <xsd:import namespace="2fd21476-4047-415c-8b38-5026f9093e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0ec0c6-5c42-41c6-8024-9200e69c8a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d21476-4047-415c-8b38-5026f9093e4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93DA91-5F36-4639-AAD4-00CDC723CEEA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1c0ec0c6-5c42-41c6-8024-9200e69c8a29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2fd21476-4047-415c-8b38-5026f9093e4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B128B5C-E2DE-49B4-B36F-EA28917A1B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0ec0c6-5c42-41c6-8024-9200e69c8a29"/>
    <ds:schemaRef ds:uri="2fd21476-4047-415c-8b38-5026f9093e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8D05465-AC5E-4C22-B11E-E6D2DC819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5615</TotalTime>
  <Words>1083</Words>
  <Application>Microsoft Office PowerPoint</Application>
  <PresentationFormat>Widescreen</PresentationFormat>
  <Paragraphs>184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Calibri</vt:lpstr>
      <vt:lpstr>Courier New</vt:lpstr>
      <vt:lpstr>Wingdings</vt:lpstr>
      <vt:lpstr>Calibri Light</vt:lpstr>
      <vt:lpstr>Arial</vt:lpstr>
      <vt:lpstr>kuba</vt:lpstr>
      <vt:lpstr>slides-theme</vt:lpstr>
      <vt:lpstr>Final words and test questions examples</vt:lpstr>
      <vt:lpstr>Refreshing course contents</vt:lpstr>
      <vt:lpstr>Refreshing course contents</vt:lpstr>
      <vt:lpstr>Refreshing course contents</vt:lpstr>
      <vt:lpstr>Consultation</vt:lpstr>
      <vt:lpstr>Exams</vt:lpstr>
      <vt:lpstr>Exams</vt:lpstr>
      <vt:lpstr>Exams</vt:lpstr>
      <vt:lpstr>Exams</vt:lpstr>
      <vt:lpstr>Exams</vt:lpstr>
      <vt:lpstr>Exams</vt:lpstr>
      <vt:lpstr>Exams</vt:lpstr>
      <vt:lpstr>Exams</vt:lpstr>
      <vt:lpstr>Discussion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Martin Kruliš</cp:lastModifiedBy>
  <cp:revision>321</cp:revision>
  <dcterms:created xsi:type="dcterms:W3CDTF">2005-09-28T09:53:52Z</dcterms:created>
  <dcterms:modified xsi:type="dcterms:W3CDTF">2025-05-22T12:55:49Z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0x010100CF672D1A12B65B47AC1B61537578BD28</vt:lpwstr>
  </property>
</Properties>
</file>