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4"/>
    <p:sldMasterId id="2147483661" r:id="rId5"/>
  </p:sldMasterIdLst>
  <p:notesMasterIdLst>
    <p:notesMasterId r:id="rId2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3" r:id="rId15"/>
    <p:sldId id="270" r:id="rId16"/>
    <p:sldId id="271" r:id="rId17"/>
    <p:sldId id="265" r:id="rId18"/>
    <p:sldId id="266" r:id="rId19"/>
    <p:sldId id="267" r:id="rId20"/>
    <p:sldId id="268" r:id="rId21"/>
    <p:sldId id="269" r:id="rId22"/>
    <p:sldId id="272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528E2A-7987-42E7-8D84-6B2D7455883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73"/>
            <p14:sldId id="270"/>
            <p14:sldId id="271"/>
            <p14:sldId id="265"/>
            <p14:sldId id="266"/>
            <p14:sldId id="267"/>
            <p14:sldId id="268"/>
            <p14:sldId id="269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3CC33"/>
    <a:srgbClr val="CC66FF"/>
    <a:srgbClr val="0066FF"/>
    <a:srgbClr val="9966FF"/>
    <a:srgbClr val="6666FF"/>
    <a:srgbClr val="666699"/>
    <a:srgbClr val="00CCFF"/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33AB34-FCB8-4A38-8B05-859D36628099}" v="2" dt="2025-05-22T12:26:06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52" autoAdjust="0"/>
  </p:normalViewPr>
  <p:slideViewPr>
    <p:cSldViewPr snapToGrid="0">
      <p:cViewPr varScale="1">
        <p:scale>
          <a:sx n="118" d="100"/>
          <a:sy n="118" d="100"/>
        </p:scale>
        <p:origin x="2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ruliš" userId="967a3851-09a2-401b-ae8d-f95e85281114" providerId="ADAL" clId="{A633AB34-FCB8-4A38-8B05-859D36628099}"/>
    <pc:docChg chg="custSel modSld">
      <pc:chgData name="Martin Kruliš" userId="967a3851-09a2-401b-ae8d-f95e85281114" providerId="ADAL" clId="{A633AB34-FCB8-4A38-8B05-859D36628099}" dt="2025-05-22T12:36:45.647" v="55" actId="20577"/>
      <pc:docMkLst>
        <pc:docMk/>
      </pc:docMkLst>
      <pc:sldChg chg="addSp modSp mod">
        <pc:chgData name="Martin Kruliš" userId="967a3851-09a2-401b-ae8d-f95e85281114" providerId="ADAL" clId="{A633AB34-FCB8-4A38-8B05-859D36628099}" dt="2025-05-22T12:26:29.211" v="46" actId="1076"/>
        <pc:sldMkLst>
          <pc:docMk/>
          <pc:sldMk cId="3975146810" sldId="263"/>
        </pc:sldMkLst>
        <pc:spChg chg="mod">
          <ac:chgData name="Martin Kruliš" userId="967a3851-09a2-401b-ae8d-f95e85281114" providerId="ADAL" clId="{A633AB34-FCB8-4A38-8B05-859D36628099}" dt="2025-05-22T12:25:53.933" v="33" actId="20577"/>
          <ac:spMkLst>
            <pc:docMk/>
            <pc:sldMk cId="3975146810" sldId="263"/>
            <ac:spMk id="3" creationId="{00000000-0000-0000-0000-000000000000}"/>
          </ac:spMkLst>
        </pc:spChg>
        <pc:spChg chg="add mod">
          <ac:chgData name="Martin Kruliš" userId="967a3851-09a2-401b-ae8d-f95e85281114" providerId="ADAL" clId="{A633AB34-FCB8-4A38-8B05-859D36628099}" dt="2025-05-22T12:26:29.211" v="46" actId="1076"/>
          <ac:spMkLst>
            <pc:docMk/>
            <pc:sldMk cId="3975146810" sldId="263"/>
            <ac:spMk id="8" creationId="{0C537BD8-0B16-8172-F1BE-62C0E3AD6202}"/>
          </ac:spMkLst>
        </pc:spChg>
      </pc:sldChg>
      <pc:sldChg chg="modSp mod">
        <pc:chgData name="Martin Kruliš" userId="967a3851-09a2-401b-ae8d-f95e85281114" providerId="ADAL" clId="{A633AB34-FCB8-4A38-8B05-859D36628099}" dt="2025-05-22T12:36:45.647" v="55" actId="20577"/>
        <pc:sldMkLst>
          <pc:docMk/>
          <pc:sldMk cId="757202015" sldId="268"/>
        </pc:sldMkLst>
        <pc:spChg chg="mod">
          <ac:chgData name="Martin Kruliš" userId="967a3851-09a2-401b-ae8d-f95e85281114" providerId="ADAL" clId="{A633AB34-FCB8-4A38-8B05-859D36628099}" dt="2025-05-22T12:36:45.647" v="55" actId="20577"/>
          <ac:spMkLst>
            <pc:docMk/>
            <pc:sldMk cId="757202015" sldId="268"/>
            <ac:spMk id="3" creationId="{00000000-0000-0000-0000-000000000000}"/>
          </ac:spMkLst>
        </pc:spChg>
      </pc:sldChg>
    </pc:docChg>
  </pc:docChgLst>
  <pc:docChgLst>
    <pc:chgData name="Jakub Yaghob" userId="S::30765488@cuni.cz::e0c9c026-204b-454a-8492-37c9cbbdde2d" providerId="AD" clId="Web-{ECC4A70D-B511-FD3B-C9C2-D9B9653D50AD}"/>
    <pc:docChg chg="sldOrd">
      <pc:chgData name="Jakub Yaghob" userId="S::30765488@cuni.cz::e0c9c026-204b-454a-8492-37c9cbbdde2d" providerId="AD" clId="Web-{ECC4A70D-B511-FD3B-C9C2-D9B9653D50AD}" dt="2025-05-02T12:38:56.966" v="0"/>
      <pc:docMkLst>
        <pc:docMk/>
      </pc:docMkLst>
      <pc:sldChg chg="ord">
        <pc:chgData name="Jakub Yaghob" userId="S::30765488@cuni.cz::e0c9c026-204b-454a-8492-37c9cbbdde2d" providerId="AD" clId="Web-{ECC4A70D-B511-FD3B-C9C2-D9B9653D50AD}" dt="2025-05-02T12:38:56.966" v="0"/>
        <pc:sldMkLst>
          <pc:docMk/>
          <pc:sldMk cId="3186184457" sldId="265"/>
        </pc:sldMkLst>
      </pc:sldChg>
    </pc:docChg>
  </pc:docChgLst>
  <pc:docChgLst>
    <pc:chgData name="Martin Kruliš" userId="S::29586359@cuni.cz::967a3851-09a2-401b-ae8d-f95e85281114" providerId="AD" clId="Web-{86ECB550-607E-9E32-6E88-7D517677CA81}"/>
    <pc:docChg chg="modSld">
      <pc:chgData name="Martin Kruliš" userId="S::29586359@cuni.cz::967a3851-09a2-401b-ae8d-f95e85281114" providerId="AD" clId="Web-{86ECB550-607E-9E32-6E88-7D517677CA81}" dt="2023-05-16T10:03:37.146" v="3" actId="20577"/>
      <pc:docMkLst>
        <pc:docMk/>
      </pc:docMkLst>
      <pc:sldChg chg="modSp">
        <pc:chgData name="Martin Kruliš" userId="S::29586359@cuni.cz::967a3851-09a2-401b-ae8d-f95e85281114" providerId="AD" clId="Web-{86ECB550-607E-9E32-6E88-7D517677CA81}" dt="2023-05-16T10:03:37.146" v="3" actId="20577"/>
        <pc:sldMkLst>
          <pc:docMk/>
          <pc:sldMk cId="1073762199" sldId="261"/>
        </pc:sldMkLst>
      </pc:sldChg>
    </pc:docChg>
  </pc:docChgLst>
  <pc:docChgLst>
    <pc:chgData name="Martin Kruliš" userId="S::29586359@cuni.cz::967a3851-09a2-401b-ae8d-f95e85281114" providerId="AD" clId="Web-{16409A08-AD83-EEB7-BECA-FF29CC734A80}"/>
    <pc:docChg chg="modSld">
      <pc:chgData name="Martin Kruliš" userId="S::29586359@cuni.cz::967a3851-09a2-401b-ae8d-f95e85281114" providerId="AD" clId="Web-{16409A08-AD83-EEB7-BECA-FF29CC734A80}" dt="2023-05-29T14:49:41.290" v="0" actId="20577"/>
      <pc:docMkLst>
        <pc:docMk/>
      </pc:docMkLst>
      <pc:sldChg chg="modSp">
        <pc:chgData name="Martin Kruliš" userId="S::29586359@cuni.cz::967a3851-09a2-401b-ae8d-f95e85281114" providerId="AD" clId="Web-{16409A08-AD83-EEB7-BECA-FF29CC734A80}" dt="2023-05-29T14:49:41.290" v="0" actId="20577"/>
        <pc:sldMkLst>
          <pc:docMk/>
          <pc:sldMk cId="3975146810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042EEA-9F9B-4B91-B52A-073E94FB90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2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Bit-level –</a:t>
            </a:r>
            <a:r>
              <a:rPr lang="en-US" baseline="0"/>
              <a:t> some operations are natively parallel, e.g., bit-wise logic instructions</a:t>
            </a:r>
          </a:p>
          <a:p>
            <a:r>
              <a:rPr lang="en-US" baseline="0"/>
              <a:t>Instruction-level – pipelining, </a:t>
            </a:r>
            <a:r>
              <a:rPr lang="en-US" baseline="0" err="1"/>
              <a:t>superscalarity</a:t>
            </a:r>
            <a:r>
              <a:rPr lang="en-US" baseline="0"/>
              <a:t>, vector instructions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42EEA-9F9B-4B91-B52A-073E94FB90D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8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Mutexes</a:t>
            </a:r>
            <a:r>
              <a:rPr lang="en-US"/>
              <a:t> are exclusive (condition 1)</a:t>
            </a:r>
          </a:p>
          <a:p>
            <a:r>
              <a:rPr lang="en-US"/>
              <a:t>Both threads acquire 1 lock</a:t>
            </a:r>
            <a:r>
              <a:rPr lang="en-US" baseline="0"/>
              <a:t> and then request another (condition 2)</a:t>
            </a:r>
          </a:p>
          <a:p>
            <a:r>
              <a:rPr lang="en-US" baseline="0" err="1"/>
              <a:t>Mutex</a:t>
            </a:r>
            <a:r>
              <a:rPr lang="en-US" baseline="0"/>
              <a:t> locks are not preemptive by design (condition 3)</a:t>
            </a:r>
          </a:p>
          <a:p>
            <a:r>
              <a:rPr lang="en-US" baseline="0" err="1"/>
              <a:t>Alernate</a:t>
            </a:r>
            <a:r>
              <a:rPr lang="en-US" baseline="0"/>
              <a:t> lock orderings in both threads create the dependency cycle (condition 4)</a:t>
            </a:r>
          </a:p>
          <a:p>
            <a:endParaRPr lang="en-US" baseline="0"/>
          </a:p>
          <a:p>
            <a:r>
              <a:rPr lang="en-US" baseline="0"/>
              <a:t>Solutions – remove one of the Coffman’s conditions</a:t>
            </a:r>
          </a:p>
          <a:p>
            <a:pPr marL="228600" indent="-228600">
              <a:buAutoNum type="arabicParenR"/>
            </a:pPr>
            <a:r>
              <a:rPr lang="en-US" baseline="0"/>
              <a:t>Cannot be removed</a:t>
            </a:r>
          </a:p>
          <a:p>
            <a:pPr marL="228600" indent="-228600">
              <a:buAutoNum type="arabicParenR"/>
            </a:pPr>
            <a:r>
              <a:rPr lang="en-US" baseline="0"/>
              <a:t>We could merge m1 and m2 to m12 (not always possible)</a:t>
            </a:r>
          </a:p>
          <a:p>
            <a:pPr marL="228600" indent="-228600">
              <a:buAutoNum type="arabicParenR"/>
            </a:pPr>
            <a:r>
              <a:rPr lang="en-US" baseline="0" err="1"/>
              <a:t>Cannote</a:t>
            </a:r>
            <a:r>
              <a:rPr lang="en-US" baseline="0"/>
              <a:t> be removed</a:t>
            </a:r>
          </a:p>
          <a:p>
            <a:pPr marL="228600" indent="-228600">
              <a:buAutoNum type="arabicParenR"/>
            </a:pPr>
            <a:r>
              <a:rPr lang="en-US" baseline="0"/>
              <a:t>We can make total ordering on the </a:t>
            </a:r>
            <a:r>
              <a:rPr lang="en-US" baseline="0" err="1"/>
              <a:t>mutexes</a:t>
            </a:r>
            <a:r>
              <a:rPr lang="en-US" baseline="0"/>
              <a:t> and the threads must always lock in this order (may be difficult to implement).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42EEA-9F9B-4B91-B52A-073E94FB90D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4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A4750BA-B163-4F11-8356-C4353F13CE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5129" name="Picture 9" descr="b2e2lirt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1700" y="3392489"/>
            <a:ext cx="2245784" cy="14065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E42D6-9DD4-4165-BDB0-13B2B843F0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C8BE-C614-485F-9B20-1471ABF7C6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2420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9926595" y="404664"/>
            <a:ext cx="1944216" cy="1584176"/>
          </a:xfrm>
          <a:prstGeom prst="cloudCallout">
            <a:avLst>
              <a:gd name="adj1" fmla="val -72589"/>
              <a:gd name="adj2" fmla="val 6714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9" descr="b2e2lirt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6480" y="683778"/>
            <a:ext cx="1050425" cy="877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7134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097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5E1F-5AFB-40EA-923D-A2EB4D767C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828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AE92-5121-41FC-8DEC-DA73929E0C3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227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1BA9-04F9-4DBA-8B88-0BF71DD220A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201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23DE-87E9-44C4-9125-F9964740268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696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49DB-207B-4B04-AB13-3224BA24FB5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032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F626-F1DE-4CAB-AC6F-3C9C63F3BC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62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1145F-674A-4228-8958-0EA9769F55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CAB0-4CDF-4FD1-8C9D-AF93D5E31F1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707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42D6-9DD4-4165-BDB0-13B2B843F0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528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C8BE-C614-485F-9B20-1471ABF7C6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96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15E1F-5AFB-40EA-923D-A2EB4D767C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EAE92-5121-41FC-8DEC-DA73929E0C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B1BA9-04F9-4DBA-8B88-0BF71DD220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B23DE-87E9-44C4-9125-F996474026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B49DB-207B-4B04-AB13-3224BA24FB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FF626-F1DE-4CAB-AC6F-3C9C63F3BC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FCAB0-4CDF-4FD1-8C9D-AF93D5E31F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D280EE7-F64F-4308-BA6A-AA907C3209A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23727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4105" name="Picture 9" descr="b2e2lirt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06101" y="115888"/>
            <a:ext cx="1485900" cy="9318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222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80EE7-F64F-4308-BA6A-AA907C3209A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9" descr="b2e2lirt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04512" y="476672"/>
            <a:ext cx="1050425" cy="877169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flipH="1">
            <a:off x="838200" y="1484784"/>
            <a:ext cx="10874424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91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Parallel programming</a:t>
            </a:r>
            <a:br>
              <a:rPr lang="en-US"/>
            </a:br>
            <a:r>
              <a:rPr lang="en-US"/>
              <a:t>and synchronization</a:t>
            </a:r>
            <a:endParaRPr lang="cs-CZ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/>
              <a:t>NSWI170 Computer Systems</a:t>
            </a:r>
            <a:endParaRPr lang="cs-CZ"/>
          </a:p>
          <a:p>
            <a:endParaRPr lang="cs-CZ"/>
          </a:p>
          <a:p>
            <a:r>
              <a:rPr lang="cs-CZ"/>
              <a:t>Jakub </a:t>
            </a:r>
            <a:r>
              <a:rPr lang="cs-CZ" err="1"/>
              <a:t>Yaghob</a:t>
            </a:r>
            <a:r>
              <a:rPr lang="en-US"/>
              <a:t>, Martin </a:t>
            </a:r>
            <a:r>
              <a:rPr lang="en-US" err="1"/>
              <a:t>Kruli</a:t>
            </a:r>
            <a:r>
              <a:rPr lang="cs-CZ"/>
              <a:t>š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Deadlock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58" y="1988840"/>
            <a:ext cx="5005626" cy="355910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988840"/>
            <a:ext cx="5329808" cy="355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67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Deadlock</a:t>
            </a:r>
          </a:p>
          <a:p>
            <a:pPr lvl="1"/>
            <a:r>
              <a:rPr lang="en-US"/>
              <a:t>A state of a group of units of scheduling and resources, where every member of the group waits for an action, which can be performed by other member in the group</a:t>
            </a:r>
          </a:p>
          <a:p>
            <a:r>
              <a:rPr lang="en-US"/>
              <a:t>Necessary conditions for deadlock (Coffman)</a:t>
            </a:r>
          </a:p>
          <a:p>
            <a:pPr lvl="1"/>
            <a:r>
              <a:rPr lang="en-US"/>
              <a:t>Mutual exclusion</a:t>
            </a:r>
          </a:p>
          <a:p>
            <a:pPr lvl="2"/>
            <a:r>
              <a:rPr lang="en-US"/>
              <a:t>At least one resource in exclusive mode</a:t>
            </a:r>
          </a:p>
          <a:p>
            <a:pPr lvl="1"/>
            <a:r>
              <a:rPr lang="en-US"/>
              <a:t>Hold and wait</a:t>
            </a:r>
          </a:p>
          <a:p>
            <a:pPr lvl="2"/>
            <a:r>
              <a:rPr lang="en-US"/>
              <a:t>US holding a resource requests for another one</a:t>
            </a:r>
          </a:p>
          <a:p>
            <a:pPr lvl="1"/>
            <a:r>
              <a:rPr lang="en-US"/>
              <a:t>No preemption</a:t>
            </a:r>
          </a:p>
          <a:p>
            <a:pPr lvl="2"/>
            <a:r>
              <a:rPr lang="en-US"/>
              <a:t>Resources cannot be reclaimed without harm</a:t>
            </a:r>
          </a:p>
          <a:p>
            <a:pPr lvl="1"/>
            <a:r>
              <a:rPr lang="en-US"/>
              <a:t>Circular wait</a:t>
            </a:r>
          </a:p>
          <a:p>
            <a:pPr lvl="2"/>
            <a:r>
              <a:rPr lang="en-US"/>
              <a:t>There is a circle in a deadlock modelling graph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156340" y="3909467"/>
            <a:ext cx="50405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+mn-lt"/>
              </a:rPr>
              <a:t>T1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156340" y="5229200"/>
            <a:ext cx="50405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+mn-lt"/>
              </a:rPr>
              <a:t>T2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8472264" y="4580731"/>
            <a:ext cx="504056" cy="5040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+mn-lt"/>
              </a:rPr>
              <a:t>R1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9840416" y="4580731"/>
            <a:ext cx="504056" cy="5040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+mn-lt"/>
              </a:rPr>
              <a:t>R2</a:t>
            </a:r>
          </a:p>
        </p:txBody>
      </p:sp>
      <p:cxnSp>
        <p:nvCxnSpPr>
          <p:cNvPr id="13" name="Straight Arrow Connector 12"/>
          <p:cNvCxnSpPr>
            <a:stCxn id="4" idx="3"/>
            <a:endCxn id="7" idx="0"/>
          </p:cNvCxnSpPr>
          <p:nvPr/>
        </p:nvCxnSpPr>
        <p:spPr bwMode="auto">
          <a:xfrm>
            <a:off x="9660396" y="4161495"/>
            <a:ext cx="432048" cy="41923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stCxn id="7" idx="4"/>
            <a:endCxn id="5" idx="3"/>
          </p:cNvCxnSpPr>
          <p:nvPr/>
        </p:nvCxnSpPr>
        <p:spPr bwMode="auto">
          <a:xfrm rot="5400000">
            <a:off x="9678201" y="5066983"/>
            <a:ext cx="396441" cy="432048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5" idx="1"/>
            <a:endCxn id="6" idx="4"/>
          </p:cNvCxnSpPr>
          <p:nvPr/>
        </p:nvCxnSpPr>
        <p:spPr bwMode="auto">
          <a:xfrm rot="10800000">
            <a:off x="8724292" y="5084789"/>
            <a:ext cx="432048" cy="396441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stCxn id="6" idx="0"/>
            <a:endCxn id="4" idx="1"/>
          </p:cNvCxnSpPr>
          <p:nvPr/>
        </p:nvCxnSpPr>
        <p:spPr bwMode="auto">
          <a:xfrm rot="5400000" flipH="1" flipV="1">
            <a:off x="8730698" y="4155089"/>
            <a:ext cx="419236" cy="432048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992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Deadlock –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Shared </a:t>
            </a:r>
            <a:r>
              <a:rPr lang="en-US" err="1"/>
              <a:t>mutexes</a:t>
            </a:r>
            <a:endParaRPr lang="en-US" sz="24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Mutex</a:t>
            </a:r>
            <a:r>
              <a:rPr lang="en-US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m1, m2;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Thread 1</a:t>
            </a:r>
          </a:p>
          <a:p>
            <a:pPr marL="0" indent="0">
              <a:buNone/>
            </a:pPr>
            <a:r>
              <a:rPr lang="en-US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m1.lock();</a:t>
            </a:r>
          </a:p>
          <a:p>
            <a:pPr marL="0" indent="0">
              <a:buNone/>
            </a:pPr>
            <a:r>
              <a:rPr lang="en-US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m2.lock();</a:t>
            </a:r>
          </a:p>
          <a:p>
            <a:pPr marL="0" indent="0">
              <a:buNone/>
            </a:pPr>
            <a:endParaRPr lang="en-US" sz="2400" b="1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m2.unlock();</a:t>
            </a:r>
          </a:p>
          <a:p>
            <a:pPr marL="0" indent="0">
              <a:buNone/>
            </a:pPr>
            <a:r>
              <a:rPr lang="en-US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m1.unlock();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2400"/>
              <a:t>Thread 2</a:t>
            </a:r>
          </a:p>
          <a:p>
            <a:pPr marL="0" indent="0">
              <a:buNone/>
            </a:pPr>
            <a:r>
              <a:rPr lang="en-US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m2.lock();</a:t>
            </a:r>
          </a:p>
          <a:p>
            <a:pPr marL="0" indent="0">
              <a:buNone/>
            </a:pPr>
            <a:r>
              <a:rPr lang="en-US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m1.lock();</a:t>
            </a:r>
          </a:p>
          <a:p>
            <a:pPr marL="0" indent="0">
              <a:buNone/>
            </a:pPr>
            <a:endParaRPr lang="en-US" sz="2400" b="1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m1.unlock();</a:t>
            </a:r>
          </a:p>
          <a:p>
            <a:pPr marL="0" indent="0">
              <a:buNone/>
            </a:pPr>
            <a:r>
              <a:rPr lang="en-US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m2.unlock();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754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Classic synchronization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Classic synchronization problems</a:t>
            </a:r>
          </a:p>
          <a:p>
            <a:pPr lvl="1"/>
            <a:r>
              <a:rPr lang="en-US"/>
              <a:t>Set of well-known synchronization problems</a:t>
            </a:r>
            <a:endParaRPr lang="cs-CZ"/>
          </a:p>
          <a:p>
            <a:pPr lvl="1"/>
            <a:r>
              <a:rPr lang="en-US"/>
              <a:t>Demonstrate a problem using an allegory</a:t>
            </a:r>
          </a:p>
          <a:p>
            <a:pPr lvl="1"/>
            <a:r>
              <a:rPr lang="en-US"/>
              <a:t>Avoid deadlock, starvation, and other problems</a:t>
            </a:r>
          </a:p>
          <a:p>
            <a:r>
              <a:rPr lang="en-US"/>
              <a:t>Bounded-buffer (producer-consumer)</a:t>
            </a:r>
          </a:p>
          <a:p>
            <a:r>
              <a:rPr lang="en-US"/>
              <a:t>Dining philosophers</a:t>
            </a:r>
          </a:p>
          <a:p>
            <a:r>
              <a:rPr lang="en-US"/>
              <a:t>Readers and writers</a:t>
            </a:r>
          </a:p>
          <a:p>
            <a:r>
              <a:rPr lang="en-US"/>
              <a:t>Sleeping barber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18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Producer-consumer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Problem</a:t>
            </a:r>
          </a:p>
          <a:p>
            <a:pPr lvl="1"/>
            <a:r>
              <a:rPr lang="en-US"/>
              <a:t>Producer produces a product and he places it to the warehouse with a limited capacity. If the warehouse is full, producer will stop production of products.</a:t>
            </a:r>
          </a:p>
          <a:p>
            <a:pPr lvl="1"/>
            <a:r>
              <a:rPr lang="en-US"/>
              <a:t>Consumer takes a product from the warehouse. If there is no item available, consumer will wait for an item.</a:t>
            </a:r>
          </a:p>
          <a:p>
            <a:pPr lvl="1"/>
            <a:r>
              <a:rPr lang="en-US"/>
              <a:t>If the warehouse is empty and producer produces the first product and there is a waiting consumer, producer will wake up consumer</a:t>
            </a:r>
          </a:p>
          <a:p>
            <a:pPr lvl="1"/>
            <a:r>
              <a:rPr lang="en-US"/>
              <a:t>If the warehouse is full and consumer takes the first product and there is stopped producer, consumer will wake up producer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7" name="Picture 6" descr="File:Industrial factory.pn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9" y="5301208"/>
            <a:ext cx="2242337" cy="140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5301209"/>
            <a:ext cx="3023980" cy="1450589"/>
          </a:xfrm>
          <a:prstGeom prst="rect">
            <a:avLst/>
          </a:prstGeom>
        </p:spPr>
      </p:pic>
      <p:pic>
        <p:nvPicPr>
          <p:cNvPr id="9" name="Picture 8" descr="Bikes on Caltrain - Etiquett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718230"/>
            <a:ext cx="764704" cy="764704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 bwMode="auto">
          <a:xfrm>
            <a:off x="4367808" y="5920562"/>
            <a:ext cx="653294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ight Arrow 10"/>
          <p:cNvSpPr/>
          <p:nvPr/>
        </p:nvSpPr>
        <p:spPr bwMode="auto">
          <a:xfrm>
            <a:off x="8040216" y="5920562"/>
            <a:ext cx="653294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92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Dining philosophers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Problem</a:t>
            </a:r>
          </a:p>
          <a:p>
            <a:pPr lvl="1"/>
            <a:r>
              <a:rPr lang="en-US"/>
              <a:t>N philosophers sitting around a circular table</a:t>
            </a:r>
          </a:p>
          <a:p>
            <a:pPr lvl="1"/>
            <a:r>
              <a:rPr lang="cs-CZ"/>
              <a:t>E</a:t>
            </a:r>
            <a:r>
              <a:rPr lang="en-US"/>
              <a:t>ach philosopher has a plate of Chinese food in front of him</a:t>
            </a:r>
            <a:endParaRPr lang="cs-CZ"/>
          </a:p>
          <a:p>
            <a:pPr lvl="1"/>
            <a:r>
              <a:rPr lang="en-US"/>
              <a:t>There is one chopstick between each dish, two chopsticks are needed to eat</a:t>
            </a:r>
          </a:p>
          <a:p>
            <a:pPr lvl="1"/>
            <a:r>
              <a:rPr lang="en-US"/>
              <a:t>The life of a philosopher consists of thinking and eating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4" name="Oval 3"/>
          <p:cNvSpPr/>
          <p:nvPr/>
        </p:nvSpPr>
        <p:spPr bwMode="auto">
          <a:xfrm>
            <a:off x="5375920" y="4581128"/>
            <a:ext cx="1728192" cy="16425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5198963" y="6012878"/>
            <a:ext cx="576064" cy="576064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/>
              <a:t>P4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081614" y="4754350"/>
            <a:ext cx="576064" cy="576064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/>
              <a:t>P2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5951984" y="3927871"/>
            <a:ext cx="576064" cy="576064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/>
              <a:t>P1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4813796" y="4754350"/>
            <a:ext cx="576064" cy="576064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/>
              <a:t>P5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705005" y="6012878"/>
            <a:ext cx="576064" cy="576064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/>
              <a:t>P3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031806" y="4679515"/>
            <a:ext cx="416421" cy="43204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1" name="Oval 10"/>
          <p:cNvSpPr/>
          <p:nvPr/>
        </p:nvSpPr>
        <p:spPr bwMode="auto">
          <a:xfrm>
            <a:off x="6576616" y="5023574"/>
            <a:ext cx="416421" cy="43204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2" name="Oval 11"/>
          <p:cNvSpPr/>
          <p:nvPr/>
        </p:nvSpPr>
        <p:spPr bwMode="auto">
          <a:xfrm>
            <a:off x="6368407" y="5615085"/>
            <a:ext cx="416421" cy="43204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3" name="Oval 12"/>
          <p:cNvSpPr/>
          <p:nvPr/>
        </p:nvSpPr>
        <p:spPr bwMode="auto">
          <a:xfrm>
            <a:off x="5695206" y="5615085"/>
            <a:ext cx="416421" cy="43204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4" name="Oval 13"/>
          <p:cNvSpPr/>
          <p:nvPr/>
        </p:nvSpPr>
        <p:spPr bwMode="auto">
          <a:xfrm>
            <a:off x="5486996" y="5023574"/>
            <a:ext cx="416421" cy="43204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6465540" y="4791968"/>
            <a:ext cx="239467" cy="3206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5513635" y="5477897"/>
            <a:ext cx="374441" cy="2160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6585272" y="5499994"/>
            <a:ext cx="403486" cy="1939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6233045" y="5693922"/>
            <a:ext cx="3486" cy="4514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5753101" y="4791967"/>
            <a:ext cx="269948" cy="34469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222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Readers and writers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3563"/>
            <a:ext cx="10515600" cy="4351338"/>
          </a:xfrm>
        </p:spPr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Common data structure</a:t>
            </a:r>
          </a:p>
          <a:p>
            <a:pPr lvl="1"/>
            <a:r>
              <a:rPr lang="en-US" dirty="0"/>
              <a:t>Readers are only able to read data</a:t>
            </a:r>
          </a:p>
          <a:p>
            <a:pPr lvl="1"/>
            <a:r>
              <a:rPr lang="en-US" dirty="0"/>
              <a:t>Writers change data or a data structure</a:t>
            </a:r>
          </a:p>
          <a:p>
            <a:pPr lvl="1"/>
            <a:r>
              <a:rPr lang="en-US" dirty="0"/>
              <a:t>Many readers may read simultaneously</a:t>
            </a:r>
          </a:p>
          <a:p>
            <a:pPr lvl="1"/>
            <a:r>
              <a:rPr lang="en-US" dirty="0"/>
              <a:t>Only one writer can change the data at a time</a:t>
            </a:r>
          </a:p>
          <a:p>
            <a:pPr lvl="1"/>
            <a:r>
              <a:rPr lang="en-US" dirty="0"/>
              <a:t>A reader must wait if there is a working writer</a:t>
            </a:r>
          </a:p>
          <a:p>
            <a:pPr lvl="1"/>
            <a:r>
              <a:rPr lang="en-US" dirty="0"/>
              <a:t>A writer must wait if there are working readers</a:t>
            </a:r>
          </a:p>
          <a:p>
            <a:r>
              <a:rPr lang="en-US" dirty="0"/>
              <a:t>RW Lock</a:t>
            </a:r>
          </a:p>
          <a:p>
            <a:pPr lvl="1"/>
            <a:r>
              <a:rPr lang="en-US" dirty="0"/>
              <a:t>More difficult to make it fair/efficient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94" y="3761166"/>
            <a:ext cx="3122712" cy="2379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844" y="1788665"/>
            <a:ext cx="3122712" cy="175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02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Sleeping barber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772400" cy="4351338"/>
          </a:xfrm>
        </p:spPr>
        <p:txBody>
          <a:bodyPr>
            <a:normAutofit/>
          </a:bodyPr>
          <a:lstStyle/>
          <a:p>
            <a:r>
              <a:rPr lang="en-US"/>
              <a:t>Problem</a:t>
            </a:r>
          </a:p>
          <a:p>
            <a:pPr lvl="1"/>
            <a:r>
              <a:rPr lang="en-US"/>
              <a:t>Barbershop with one barber, one barber chair, and N waiting chairs</a:t>
            </a:r>
          </a:p>
          <a:p>
            <a:pPr lvl="1"/>
            <a:r>
              <a:rPr lang="en-US"/>
              <a:t>When there is no customer, the barber goes to sleep in the barber chair</a:t>
            </a:r>
          </a:p>
          <a:p>
            <a:pPr lvl="1"/>
            <a:r>
              <a:rPr lang="en-US"/>
              <a:t>Barber must be woken when a customer comes in</a:t>
            </a:r>
          </a:p>
          <a:p>
            <a:pPr lvl="1"/>
            <a:r>
              <a:rPr lang="en-US"/>
              <a:t>When the barber is cutting hair, new incoming customers are waiting in chairs or leaving the shop, if there is no empty chair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17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8760296" y="2276872"/>
            <a:ext cx="3064453" cy="3312368"/>
            <a:chOff x="4511824" y="4533106"/>
            <a:chExt cx="2072680" cy="2240360"/>
          </a:xfrm>
        </p:grpSpPr>
        <p:pic>
          <p:nvPicPr>
            <p:cNvPr id="4" name="Picture 3" descr="Illustration set of barber shop vector | Free stock ...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2220" y="5132834"/>
              <a:ext cx="1640632" cy="1640632"/>
            </a:xfrm>
            <a:prstGeom prst="rect">
              <a:avLst/>
            </a:prstGeom>
          </p:spPr>
        </p:pic>
        <p:pic>
          <p:nvPicPr>
            <p:cNvPr id="9" name="Picture 8" descr="Chair Icon Design · Free image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824" y="4533106"/>
              <a:ext cx="599728" cy="599728"/>
            </a:xfrm>
            <a:prstGeom prst="rect">
              <a:avLst/>
            </a:prstGeom>
          </p:spPr>
        </p:pic>
        <p:pic>
          <p:nvPicPr>
            <p:cNvPr id="10" name="Picture 9" descr="Chair Icon Design · Free image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2808" y="4533106"/>
              <a:ext cx="599728" cy="599728"/>
            </a:xfrm>
            <a:prstGeom prst="rect">
              <a:avLst/>
            </a:prstGeom>
          </p:spPr>
        </p:pic>
        <p:pic>
          <p:nvPicPr>
            <p:cNvPr id="11" name="Picture 10" descr="Chair Icon Design · Free image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3792" y="4533106"/>
              <a:ext cx="599728" cy="599728"/>
            </a:xfrm>
            <a:prstGeom prst="rect">
              <a:avLst/>
            </a:prstGeom>
          </p:spPr>
        </p:pic>
        <p:pic>
          <p:nvPicPr>
            <p:cNvPr id="12" name="Picture 11" descr="Chair Icon Design · Free image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776" y="4533106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1313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6" name="Picture 7" descr="http://www.peirnet.net/moodle/file.php/1/face_question_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39" y="1865610"/>
            <a:ext cx="4315817" cy="431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97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and concurrent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Parallel computing</a:t>
            </a:r>
          </a:p>
          <a:p>
            <a:pPr lvl="1"/>
            <a:r>
              <a:rPr lang="en-US"/>
              <a:t>Calculations or executions of processes are carried out simultaneously</a:t>
            </a:r>
          </a:p>
          <a:p>
            <a:pPr lvl="1"/>
            <a:r>
              <a:rPr lang="en-US"/>
              <a:t>Bit-level, instruction-level, data, and task parallelism</a:t>
            </a:r>
          </a:p>
          <a:p>
            <a:pPr lvl="1"/>
            <a:r>
              <a:rPr lang="en-US"/>
              <a:t>Parallelism without concurrency – bit-level parallelism</a:t>
            </a:r>
          </a:p>
          <a:p>
            <a:pPr lvl="1"/>
            <a:r>
              <a:rPr lang="en-US"/>
              <a:t>The problem is broken into several similar subtasks, results combined</a:t>
            </a:r>
          </a:p>
          <a:p>
            <a:r>
              <a:rPr lang="en-US"/>
              <a:t>Concurrent computing</a:t>
            </a:r>
          </a:p>
          <a:p>
            <a:pPr lvl="1"/>
            <a:r>
              <a:rPr lang="en-US"/>
              <a:t>Multiple computations (processes) are executed simultaneously</a:t>
            </a:r>
          </a:p>
          <a:p>
            <a:pPr lvl="1"/>
            <a:r>
              <a:rPr lang="en-US"/>
              <a:t>Concurrent without parallelism – multitasking on a single CPU</a:t>
            </a:r>
          </a:p>
          <a:p>
            <a:pPr lvl="1"/>
            <a:r>
              <a:rPr lang="en-US"/>
              <a:t>Processes do not work on related tasks</a:t>
            </a:r>
          </a:p>
          <a:p>
            <a:r>
              <a:rPr lang="en-US"/>
              <a:t>Forces</a:t>
            </a:r>
          </a:p>
          <a:p>
            <a:pPr lvl="1"/>
            <a:r>
              <a:rPr lang="en-US"/>
              <a:t>One (shared) address space</a:t>
            </a:r>
          </a:p>
          <a:p>
            <a:pPr lvl="1"/>
            <a:r>
              <a:rPr lang="en-US"/>
              <a:t>Threads</a:t>
            </a:r>
          </a:p>
          <a:p>
            <a:pPr lvl="1"/>
            <a:r>
              <a:rPr lang="en-US"/>
              <a:t>Multiprocessing</a:t>
            </a:r>
          </a:p>
          <a:p>
            <a:pPr lvl="1"/>
            <a:r>
              <a:rPr lang="en-US"/>
              <a:t>Scheduling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54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Race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Race condition</a:t>
            </a:r>
          </a:p>
          <a:p>
            <a:pPr lvl="1"/>
            <a:r>
              <a:rPr lang="en-US"/>
              <a:t>Multiple threads accessing (updating) the same data in shared memory space</a:t>
            </a:r>
          </a:p>
          <a:p>
            <a:pPr lvl="2"/>
            <a:r>
              <a:rPr lang="en-US"/>
              <a:t>Cache coherency helps a little, but does not actually solve anything</a:t>
            </a:r>
          </a:p>
          <a:p>
            <a:pPr lvl="2"/>
            <a:r>
              <a:rPr lang="en-US"/>
              <a:t>Load-store architecture makes it more pronounced</a:t>
            </a:r>
          </a:p>
          <a:p>
            <a:pPr lvl="1"/>
            <a:r>
              <a:rPr lang="en-US"/>
              <a:t>The result of a computation depends on the sequence or timing of units of scheduling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List {</a:t>
            </a:r>
          </a:p>
          <a:p>
            <a:pPr marL="0" indent="0">
              <a:buNone/>
            </a:pP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   Node *root;</a:t>
            </a:r>
          </a:p>
          <a:p>
            <a:pPr marL="0" indent="0">
              <a:buNone/>
            </a:pPr>
            <a:endParaRPr lang="en-US" sz="20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PushFront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(Node *n) {</a:t>
            </a:r>
          </a:p>
          <a:p>
            <a:pPr marL="0" indent="0">
              <a:buNone/>
            </a:pP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n-&gt;next = root;</a:t>
            </a:r>
          </a:p>
          <a:p>
            <a:pPr marL="0" indent="0">
              <a:buNone/>
            </a:pP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root = n;</a:t>
            </a:r>
          </a:p>
          <a:p>
            <a:pPr marL="0" indent="0">
              <a:buNone/>
            </a:pP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AE92-5121-41FC-8DEC-DA73929E0C3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18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Race condition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Shared variable</a:t>
            </a:r>
          </a:p>
          <a:p>
            <a:pPr marL="0" indent="0">
              <a:buNone/>
            </a:pPr>
            <a:r>
              <a:rPr lang="en-US" sz="2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 </a:t>
            </a:r>
            <a:r>
              <a:rPr lang="en-US" sz="2800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lst</a:t>
            </a:r>
            <a:r>
              <a:rPr lang="en-US" sz="2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/>
          </a:p>
          <a:p>
            <a:r>
              <a:rPr lang="en-US"/>
              <a:t>Thread 1</a:t>
            </a:r>
          </a:p>
          <a:p>
            <a:pPr marL="0" indent="0">
              <a:buNone/>
            </a:pPr>
            <a:r>
              <a:rPr lang="en-US" sz="2800" b="1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lst.PushFront</a:t>
            </a:r>
            <a:r>
              <a:rPr lang="en-US" sz="28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</a:p>
          <a:p>
            <a:endParaRPr lang="en-US"/>
          </a:p>
          <a:p>
            <a:r>
              <a:rPr lang="en-US"/>
              <a:t>Thread 2</a:t>
            </a:r>
          </a:p>
          <a:p>
            <a:pPr marL="0" indent="0">
              <a:buNone/>
            </a:pPr>
            <a:r>
              <a:rPr lang="en-US" sz="2800" b="1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lst.PushFront</a:t>
            </a:r>
            <a:r>
              <a:rPr lang="en-US" sz="28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(B);</a:t>
            </a:r>
          </a:p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951984" y="1772816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err="1">
                <a:latin typeface="+mn-lt"/>
              </a:rPr>
              <a:t>lst</a:t>
            </a:r>
            <a:endParaRPr lang="en-US" sz="280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94168" y="1848619"/>
            <a:ext cx="50405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>
                <a:latin typeface="+mn-lt"/>
              </a:rPr>
              <a:t>X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9802888" y="1844824"/>
            <a:ext cx="50405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>
                <a:latin typeface="+mn-lt"/>
              </a:rPr>
              <a:t>Y</a:t>
            </a:r>
          </a:p>
        </p:txBody>
      </p:sp>
      <p:cxnSp>
        <p:nvCxnSpPr>
          <p:cNvPr id="12" name="Straight Arrow Connector 11"/>
          <p:cNvCxnSpPr>
            <a:stCxn id="7" idx="3"/>
            <a:endCxn id="9" idx="1"/>
          </p:cNvCxnSpPr>
          <p:nvPr/>
        </p:nvCxnSpPr>
        <p:spPr bwMode="auto">
          <a:xfrm>
            <a:off x="6672064" y="2096853"/>
            <a:ext cx="2222104" cy="37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9" idx="3"/>
            <a:endCxn id="10" idx="1"/>
          </p:cNvCxnSpPr>
          <p:nvPr/>
        </p:nvCxnSpPr>
        <p:spPr bwMode="auto">
          <a:xfrm flipV="1">
            <a:off x="9398224" y="2096853"/>
            <a:ext cx="404664" cy="37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5951984" y="2676711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err="1">
                <a:latin typeface="+mn-lt"/>
              </a:rPr>
              <a:t>lst</a:t>
            </a:r>
            <a:endParaRPr lang="en-US" sz="2800"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894168" y="2748719"/>
            <a:ext cx="50405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>
                <a:latin typeface="+mn-lt"/>
              </a:rPr>
              <a:t>X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9802888" y="2748719"/>
            <a:ext cx="50405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>
                <a:latin typeface="+mn-lt"/>
              </a:rPr>
              <a:t>Y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7076728" y="3256942"/>
            <a:ext cx="50405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>
                <a:latin typeface="+mn-lt"/>
              </a:rPr>
              <a:t>B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7972439" y="2248830"/>
            <a:ext cx="50405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>
                <a:latin typeface="+mn-lt"/>
              </a:rPr>
              <a:t>A</a:t>
            </a:r>
          </a:p>
        </p:txBody>
      </p:sp>
      <p:cxnSp>
        <p:nvCxnSpPr>
          <p:cNvPr id="37" name="Straight Arrow Connector 36"/>
          <p:cNvCxnSpPr>
            <a:stCxn id="32" idx="3"/>
            <a:endCxn id="35" idx="1"/>
          </p:cNvCxnSpPr>
          <p:nvPr/>
        </p:nvCxnSpPr>
        <p:spPr bwMode="auto">
          <a:xfrm>
            <a:off x="6672064" y="3000748"/>
            <a:ext cx="404664" cy="5082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/>
          <p:cNvCxnSpPr>
            <a:stCxn id="35" idx="3"/>
            <a:endCxn id="36" idx="1"/>
          </p:cNvCxnSpPr>
          <p:nvPr/>
        </p:nvCxnSpPr>
        <p:spPr bwMode="auto">
          <a:xfrm flipV="1">
            <a:off x="7580785" y="2500858"/>
            <a:ext cx="391655" cy="1008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>
            <a:stCxn id="36" idx="3"/>
            <a:endCxn id="33" idx="1"/>
          </p:cNvCxnSpPr>
          <p:nvPr/>
        </p:nvCxnSpPr>
        <p:spPr bwMode="auto">
          <a:xfrm>
            <a:off x="8476496" y="2500859"/>
            <a:ext cx="417673" cy="4998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>
            <a:stCxn id="33" idx="3"/>
            <a:endCxn id="34" idx="1"/>
          </p:cNvCxnSpPr>
          <p:nvPr/>
        </p:nvCxnSpPr>
        <p:spPr bwMode="auto">
          <a:xfrm>
            <a:off x="9398224" y="3000747"/>
            <a:ext cx="4046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/>
          <p:cNvCxnSpPr>
            <a:stCxn id="32" idx="3"/>
            <a:endCxn id="33" idx="1"/>
          </p:cNvCxnSpPr>
          <p:nvPr/>
        </p:nvCxnSpPr>
        <p:spPr bwMode="auto">
          <a:xfrm>
            <a:off x="6672064" y="3000747"/>
            <a:ext cx="22221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/>
          <p:cNvCxnSpPr>
            <a:stCxn id="32" idx="3"/>
            <a:endCxn id="36" idx="1"/>
          </p:cNvCxnSpPr>
          <p:nvPr/>
        </p:nvCxnSpPr>
        <p:spPr bwMode="auto">
          <a:xfrm flipV="1">
            <a:off x="6672065" y="2500859"/>
            <a:ext cx="1300375" cy="4998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5951984" y="3908809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err="1">
                <a:latin typeface="+mn-lt"/>
              </a:rPr>
              <a:t>lst</a:t>
            </a:r>
            <a:endParaRPr lang="en-US" sz="2800"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8894168" y="3980817"/>
            <a:ext cx="50405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>
                <a:latin typeface="+mn-lt"/>
              </a:rPr>
              <a:t>X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9802888" y="3980817"/>
            <a:ext cx="50405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>
                <a:latin typeface="+mn-lt"/>
              </a:rPr>
              <a:t>Y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7076728" y="4489040"/>
            <a:ext cx="50405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>
                <a:latin typeface="+mn-lt"/>
              </a:rPr>
              <a:t>A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7972439" y="3480928"/>
            <a:ext cx="50405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>
                <a:latin typeface="+mn-lt"/>
              </a:rPr>
              <a:t>B</a:t>
            </a:r>
          </a:p>
        </p:txBody>
      </p:sp>
      <p:cxnSp>
        <p:nvCxnSpPr>
          <p:cNvPr id="58" name="Straight Arrow Connector 57"/>
          <p:cNvCxnSpPr>
            <a:stCxn id="53" idx="3"/>
            <a:endCxn id="56" idx="1"/>
          </p:cNvCxnSpPr>
          <p:nvPr/>
        </p:nvCxnSpPr>
        <p:spPr bwMode="auto">
          <a:xfrm>
            <a:off x="6672064" y="4232846"/>
            <a:ext cx="404664" cy="5082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traight Arrow Connector 58"/>
          <p:cNvCxnSpPr>
            <a:stCxn id="56" idx="3"/>
            <a:endCxn id="57" idx="1"/>
          </p:cNvCxnSpPr>
          <p:nvPr/>
        </p:nvCxnSpPr>
        <p:spPr bwMode="auto">
          <a:xfrm flipV="1">
            <a:off x="7580785" y="3732956"/>
            <a:ext cx="391655" cy="1008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/>
          <p:cNvCxnSpPr>
            <a:stCxn id="57" idx="3"/>
            <a:endCxn id="54" idx="1"/>
          </p:cNvCxnSpPr>
          <p:nvPr/>
        </p:nvCxnSpPr>
        <p:spPr bwMode="auto">
          <a:xfrm>
            <a:off x="8476496" y="3732957"/>
            <a:ext cx="417673" cy="4998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/>
          <p:cNvCxnSpPr>
            <a:stCxn id="54" idx="3"/>
            <a:endCxn id="55" idx="1"/>
          </p:cNvCxnSpPr>
          <p:nvPr/>
        </p:nvCxnSpPr>
        <p:spPr bwMode="auto">
          <a:xfrm>
            <a:off x="9398224" y="4232845"/>
            <a:ext cx="4046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/>
          <p:cNvCxnSpPr>
            <a:stCxn id="53" idx="3"/>
            <a:endCxn id="54" idx="1"/>
          </p:cNvCxnSpPr>
          <p:nvPr/>
        </p:nvCxnSpPr>
        <p:spPr bwMode="auto">
          <a:xfrm>
            <a:off x="6672064" y="4232845"/>
            <a:ext cx="22221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/>
          <p:cNvCxnSpPr>
            <a:stCxn id="53" idx="3"/>
            <a:endCxn id="57" idx="1"/>
          </p:cNvCxnSpPr>
          <p:nvPr/>
        </p:nvCxnSpPr>
        <p:spPr bwMode="auto">
          <a:xfrm flipV="1">
            <a:off x="6672065" y="3732957"/>
            <a:ext cx="1300375" cy="4998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5951984" y="5140906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err="1">
                <a:latin typeface="+mn-lt"/>
              </a:rPr>
              <a:t>lst</a:t>
            </a:r>
            <a:endParaRPr lang="en-US" sz="280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8894168" y="5212914"/>
            <a:ext cx="50405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>
                <a:latin typeface="+mn-lt"/>
              </a:rPr>
              <a:t>X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9802888" y="5212914"/>
            <a:ext cx="50405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>
                <a:latin typeface="+mn-lt"/>
              </a:rPr>
              <a:t>Y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7076728" y="5721137"/>
            <a:ext cx="50405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>
                <a:latin typeface="+mn-lt"/>
              </a:rPr>
              <a:t>A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7972439" y="4713025"/>
            <a:ext cx="50405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>
                <a:latin typeface="+mn-lt"/>
              </a:rPr>
              <a:t>B</a:t>
            </a:r>
          </a:p>
        </p:txBody>
      </p:sp>
      <p:cxnSp>
        <p:nvCxnSpPr>
          <p:cNvPr id="72" name="Straight Arrow Connector 71"/>
          <p:cNvCxnSpPr>
            <a:stCxn id="65" idx="3"/>
            <a:endCxn id="66" idx="1"/>
          </p:cNvCxnSpPr>
          <p:nvPr/>
        </p:nvCxnSpPr>
        <p:spPr bwMode="auto">
          <a:xfrm>
            <a:off x="9398224" y="5464942"/>
            <a:ext cx="4046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Arrow Connector 72"/>
          <p:cNvCxnSpPr>
            <a:stCxn id="64" idx="3"/>
            <a:endCxn id="65" idx="1"/>
          </p:cNvCxnSpPr>
          <p:nvPr/>
        </p:nvCxnSpPr>
        <p:spPr bwMode="auto">
          <a:xfrm>
            <a:off x="6672064" y="5464942"/>
            <a:ext cx="22221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Straight Arrow Connector 75"/>
          <p:cNvCxnSpPr>
            <a:stCxn id="68" idx="3"/>
            <a:endCxn id="65" idx="1"/>
          </p:cNvCxnSpPr>
          <p:nvPr/>
        </p:nvCxnSpPr>
        <p:spPr bwMode="auto">
          <a:xfrm>
            <a:off x="8476496" y="4965054"/>
            <a:ext cx="417673" cy="4998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Straight Arrow Connector 77"/>
          <p:cNvCxnSpPr>
            <a:stCxn id="67" idx="3"/>
            <a:endCxn id="65" idx="1"/>
          </p:cNvCxnSpPr>
          <p:nvPr/>
        </p:nvCxnSpPr>
        <p:spPr bwMode="auto">
          <a:xfrm flipV="1">
            <a:off x="7580784" y="5464943"/>
            <a:ext cx="1313384" cy="5082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0" name="Straight Arrow Connector 79"/>
          <p:cNvCxnSpPr>
            <a:stCxn id="64" idx="3"/>
            <a:endCxn id="67" idx="1"/>
          </p:cNvCxnSpPr>
          <p:nvPr/>
        </p:nvCxnSpPr>
        <p:spPr bwMode="auto">
          <a:xfrm>
            <a:off x="6672064" y="5464943"/>
            <a:ext cx="404664" cy="5082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2" name="Straight Arrow Connector 81"/>
          <p:cNvCxnSpPr>
            <a:stCxn id="64" idx="3"/>
            <a:endCxn id="68" idx="1"/>
          </p:cNvCxnSpPr>
          <p:nvPr/>
        </p:nvCxnSpPr>
        <p:spPr bwMode="auto">
          <a:xfrm flipV="1">
            <a:off x="6672065" y="4965054"/>
            <a:ext cx="1300375" cy="4998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0867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Problem definition</a:t>
            </a:r>
          </a:p>
          <a:p>
            <a:pPr lvl="1"/>
            <a:r>
              <a:rPr lang="en-US"/>
              <a:t>Concurrent access to a shared resource can lead to the race condition or even to an undefined behavior</a:t>
            </a:r>
          </a:p>
          <a:p>
            <a:r>
              <a:rPr lang="en-US"/>
              <a:t>Solution</a:t>
            </a:r>
          </a:p>
          <a:p>
            <a:pPr lvl="1"/>
            <a:r>
              <a:rPr lang="en-US"/>
              <a:t>Parts of the program, where the shared resource is accessed, need to be protected to avoid concurrent access</a:t>
            </a:r>
          </a:p>
          <a:p>
            <a:r>
              <a:rPr lang="en-US"/>
              <a:t>Critical section</a:t>
            </a:r>
          </a:p>
          <a:p>
            <a:pPr lvl="1"/>
            <a:r>
              <a:rPr lang="en-US"/>
              <a:t>Protected section of the program</a:t>
            </a:r>
          </a:p>
          <a:p>
            <a:r>
              <a:rPr lang="en-US"/>
              <a:t>Mutual exclusion</a:t>
            </a:r>
          </a:p>
          <a:p>
            <a:pPr lvl="1"/>
            <a:r>
              <a:rPr lang="en-US"/>
              <a:t>A critical section can be executed simultaneously by at most one unit of scheduling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835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Synchronization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Process synchronization</a:t>
            </a:r>
          </a:p>
          <a:p>
            <a:pPr lvl="1"/>
            <a:r>
              <a:rPr lang="en-US"/>
              <a:t>Multiple units of scheduling do some form of a handshake at a certain point to make an agreement to a certain sequence of action</a:t>
            </a:r>
          </a:p>
          <a:p>
            <a:r>
              <a:rPr lang="en-US"/>
              <a:t>Data synchronization</a:t>
            </a:r>
          </a:p>
          <a:p>
            <a:pPr lvl="1"/>
            <a:r>
              <a:rPr lang="en-US"/>
              <a:t>Keeping multiple copies of data in coherence with each other</a:t>
            </a:r>
          </a:p>
          <a:p>
            <a:pPr lvl="1"/>
            <a:r>
              <a:rPr lang="en-US"/>
              <a:t>Maintain data integrity</a:t>
            </a:r>
          </a:p>
          <a:p>
            <a:pPr lvl="1"/>
            <a:r>
              <a:rPr lang="en-US"/>
              <a:t>Usually implemented by process synchronization</a:t>
            </a:r>
          </a:p>
          <a:p>
            <a:r>
              <a:rPr lang="en-US"/>
              <a:t>Problems with synchronization</a:t>
            </a:r>
          </a:p>
          <a:p>
            <a:pPr lvl="1"/>
            <a:r>
              <a:rPr lang="en-US"/>
              <a:t>Deadlock, starvation, overhead…</a:t>
            </a:r>
            <a:endParaRPr lang="en-US"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762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Synchronization primitives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/>
              <a:t>Synchronization primitives</a:t>
            </a:r>
          </a:p>
          <a:p>
            <a:pPr lvl="1"/>
            <a:r>
              <a:rPr lang="en-US"/>
              <a:t>Implement process synchronization (in OS)</a:t>
            </a:r>
          </a:p>
          <a:p>
            <a:pPr lvl="1"/>
            <a:r>
              <a:rPr lang="en-US"/>
              <a:t>Active</a:t>
            </a:r>
          </a:p>
          <a:p>
            <a:pPr lvl="2"/>
            <a:r>
              <a:rPr lang="en-US"/>
              <a:t>Instructions are executed during waiting for an access</a:t>
            </a:r>
          </a:p>
          <a:p>
            <a:pPr lvl="3"/>
            <a:r>
              <a:rPr lang="en-US"/>
              <a:t>Busy waiting (testing a condition in a loop)</a:t>
            </a:r>
          </a:p>
          <a:p>
            <a:pPr lvl="1"/>
            <a:r>
              <a:rPr lang="en-US"/>
              <a:t>Passive/blocking</a:t>
            </a:r>
          </a:p>
          <a:p>
            <a:pPr lvl="2"/>
            <a:r>
              <a:rPr lang="en-US"/>
              <a:t>The unit of scheduling is blocked until access is allowed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/>
              <a:t>Hardware support</a:t>
            </a:r>
          </a:p>
          <a:p>
            <a:pPr lvl="1"/>
            <a:r>
              <a:rPr lang="en-US"/>
              <a:t>Atomic instructions</a:t>
            </a:r>
          </a:p>
          <a:p>
            <a:pPr lvl="2"/>
            <a:r>
              <a:rPr lang="en-US"/>
              <a:t>Test-and-set (TSL),</a:t>
            </a:r>
            <a:br>
              <a:rPr lang="en-US"/>
            </a:br>
            <a:r>
              <a:rPr lang="en-US"/>
              <a:t>compare-and-swap (CAS)</a:t>
            </a:r>
          </a:p>
          <a:p>
            <a:pPr lvl="2"/>
            <a:r>
              <a:rPr lang="en-US"/>
              <a:t>Instruction semantics:</a:t>
            </a:r>
          </a:p>
          <a:p>
            <a:pPr lvl="3"/>
            <a:endParaRPr lang="en-US"/>
          </a:p>
          <a:p>
            <a:pPr marL="457200" lvl="1" indent="0">
              <a:buNone/>
            </a:pPr>
            <a:r>
              <a:rPr lang="en-US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cas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(T*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, T old, T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newVal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457200" lvl="1" indent="0"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(*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!= old) </a:t>
            </a:r>
            <a:r>
              <a:rPr lang="en-US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false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 *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newVal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true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7477120" y="5760021"/>
            <a:ext cx="3888432" cy="506636"/>
          </a:xfrm>
          <a:prstGeom prst="wedgeRoundRectCallout">
            <a:avLst>
              <a:gd name="adj1" fmla="val 5034"/>
              <a:gd name="adj2" fmla="val -10485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This is realized as </a:t>
            </a:r>
            <a:r>
              <a:rPr lang="en-US" b="1"/>
              <a:t>one instruction</a:t>
            </a:r>
            <a:r>
              <a:rPr lang="en-US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68977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Synchronization primitives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514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Spin-lock</a:t>
            </a:r>
          </a:p>
          <a:p>
            <a:pPr lvl="1"/>
            <a:r>
              <a:rPr lang="en-US" dirty="0"/>
              <a:t>Busy waiting using TSL/CAS</a:t>
            </a:r>
          </a:p>
          <a:p>
            <a:pPr lvl="1"/>
            <a:r>
              <a:rPr lang="en-US" dirty="0"/>
              <a:t>Short latency, right for short waiting times</a:t>
            </a:r>
          </a:p>
          <a:p>
            <a:r>
              <a:rPr lang="en-US" dirty="0"/>
              <a:t>Semaphore</a:t>
            </a:r>
          </a:p>
          <a:p>
            <a:pPr lvl="1"/>
            <a:r>
              <a:rPr lang="en-US" dirty="0"/>
              <a:t>Protected counter and a queue of waiting units-of-scheduling (US) </a:t>
            </a:r>
          </a:p>
          <a:p>
            <a:pPr lvl="1"/>
            <a:r>
              <a:rPr lang="en-US" dirty="0"/>
              <a:t>Atomic operations UP and DOWN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343472" y="4149081"/>
            <a:ext cx="41948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down() {</a:t>
            </a:r>
          </a:p>
          <a:p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(counter &gt; 0) --counter;</a:t>
            </a:r>
          </a:p>
          <a:p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queue.push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myUS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myUS.block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85620" y="4149081"/>
            <a:ext cx="5627004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up() {</a:t>
            </a:r>
          </a:p>
          <a:p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(counter == 0 &amp;&amp; !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queue.empty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   US = 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queue.popany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b="1" dirty="0">
                <a:latin typeface="Courier New"/>
                <a:cs typeface="Courier New"/>
              </a:rPr>
              <a:t>    </a:t>
            </a:r>
            <a:r>
              <a:rPr lang="en-US" b="1">
                <a:latin typeface="Courier New"/>
                <a:cs typeface="Courier New"/>
              </a:rPr>
              <a:t>US.unblock(); </a:t>
            </a:r>
          </a:p>
          <a:p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++counter;</a:t>
            </a:r>
          </a:p>
          <a:p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8" name="Rounded Rectangular Callout 5">
            <a:extLst>
              <a:ext uri="{FF2B5EF4-FFF2-40B4-BE49-F238E27FC236}">
                <a16:creationId xmlns:a16="http://schemas.microsoft.com/office/drawing/2014/main" id="{0C537BD8-0B16-8172-F1BE-62C0E3AD6202}"/>
              </a:ext>
            </a:extLst>
          </p:cNvPr>
          <p:cNvSpPr/>
          <p:nvPr/>
        </p:nvSpPr>
        <p:spPr>
          <a:xfrm>
            <a:off x="9637712" y="3175682"/>
            <a:ext cx="1327678" cy="506636"/>
          </a:xfrm>
          <a:prstGeom prst="wedgeRoundRectCallout">
            <a:avLst>
              <a:gd name="adj1" fmla="val -82095"/>
              <a:gd name="adj2" fmla="val -562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threads</a:t>
            </a:r>
          </a:p>
        </p:txBody>
      </p:sp>
    </p:spTree>
    <p:extLst>
      <p:ext uri="{BB962C8B-B14F-4D97-AF65-F5344CB8AC3E}">
        <p14:creationId xmlns:p14="http://schemas.microsoft.com/office/powerpoint/2010/main" val="3975146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Synchronization primitives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err="1"/>
              <a:t>Mutex</a:t>
            </a:r>
            <a:endParaRPr lang="en-US"/>
          </a:p>
          <a:p>
            <a:pPr lvl="1"/>
            <a:r>
              <a:rPr lang="en-US"/>
              <a:t>Implements mutual exclusion (semaphore with counter = 1)</a:t>
            </a:r>
          </a:p>
          <a:p>
            <a:pPr lvl="1"/>
            <a:r>
              <a:rPr lang="en-US"/>
              <a:t>Atomic operations LOCK and UNLOCK (corresponding to UP and DOWN)</a:t>
            </a:r>
          </a:p>
          <a:p>
            <a:r>
              <a:rPr lang="en-US"/>
              <a:t>Barrier</a:t>
            </a:r>
          </a:p>
          <a:p>
            <a:pPr lvl="1"/>
            <a:r>
              <a:rPr lang="en-US"/>
              <a:t>Multiple units of scheduling meet at the same time on the same barrier</a:t>
            </a:r>
          </a:p>
          <a:p>
            <a:r>
              <a:rPr lang="en-US"/>
              <a:t>Specific programming language constructs</a:t>
            </a:r>
          </a:p>
          <a:p>
            <a:pPr lvl="1"/>
            <a:r>
              <a:rPr lang="en-US"/>
              <a:t>Monitor</a:t>
            </a:r>
          </a:p>
          <a:p>
            <a:pPr lvl="2"/>
            <a:r>
              <a:rPr lang="en-US"/>
              <a:t>Methods in an object executed with mutual exclusion</a:t>
            </a:r>
          </a:p>
          <a:p>
            <a:pPr lvl="2"/>
            <a:r>
              <a:rPr lang="en-US"/>
              <a:t>Possibility to wait on a certain condition</a:t>
            </a:r>
          </a:p>
          <a:p>
            <a:pPr lvl="1"/>
            <a:r>
              <a:rPr lang="en-US"/>
              <a:t>Java/C#</a:t>
            </a:r>
          </a:p>
          <a:p>
            <a:pPr lvl="2"/>
            <a:r>
              <a:rPr lang="en-US"/>
              <a:t>Keyword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synchronized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22.5.2025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6384032" y="5373216"/>
            <a:ext cx="2795344" cy="506636"/>
          </a:xfrm>
          <a:prstGeom prst="wedgeRoundRectCallout">
            <a:avLst>
              <a:gd name="adj1" fmla="val -69905"/>
              <a:gd name="adj2" fmla="val 2312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Creates a 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1427644314"/>
      </p:ext>
    </p:extLst>
  </p:cSld>
  <p:clrMapOvr>
    <a:masterClrMapping/>
  </p:clrMapOvr>
</p:sld>
</file>

<file path=ppt/theme/theme1.xml><?xml version="1.0" encoding="utf-8"?>
<a:theme xmlns:a="http://schemas.openxmlformats.org/drawingml/2006/main" name="kuba">
  <a:themeElements>
    <a:clrScheme name="kuba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kub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uba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ba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s-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-theme" id="{B506BBAE-7B29-471E-98D8-11EBE1E364B1}" vid="{D89F9550-F518-42A1-84C0-A3FA72197EC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672D1A12B65B47AC1B61537578BD28" ma:contentTypeVersion="12" ma:contentTypeDescription="Create a new document." ma:contentTypeScope="" ma:versionID="5a82d84582cde9052097bd1b0cc75dba">
  <xsd:schema xmlns:xsd="http://www.w3.org/2001/XMLSchema" xmlns:xs="http://www.w3.org/2001/XMLSchema" xmlns:p="http://schemas.microsoft.com/office/2006/metadata/properties" xmlns:ns2="1c0ec0c6-5c42-41c6-8024-9200e69c8a29" xmlns:ns3="2fd21476-4047-415c-8b38-5026f9093e44" targetNamespace="http://schemas.microsoft.com/office/2006/metadata/properties" ma:root="true" ma:fieldsID="3fcc552a00055e6511e078b2ffb69500" ns2:_="" ns3:_="">
    <xsd:import namespace="1c0ec0c6-5c42-41c6-8024-9200e69c8a29"/>
    <xsd:import namespace="2fd21476-4047-415c-8b38-5026f9093e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ec0c6-5c42-41c6-8024-9200e69c8a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d21476-4047-415c-8b38-5026f9093e4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A5A7FC-FDD1-4822-8DD2-714C4934F781}">
  <ds:schemaRefs>
    <ds:schemaRef ds:uri="2fd21476-4047-415c-8b38-5026f9093e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c0ec0c6-5c42-41c6-8024-9200e69c8a29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294F958-26AF-44B4-AFC4-8F5C02F944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0ec0c6-5c42-41c6-8024-9200e69c8a29"/>
    <ds:schemaRef ds:uri="2fd21476-4047-415c-8b38-5026f9093e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AB98FC-DA50-4801-A24E-EC71D06BE8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1222</Words>
  <Application>Microsoft Office PowerPoint</Application>
  <PresentationFormat>Widescreen</PresentationFormat>
  <Paragraphs>263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Courier New</vt:lpstr>
      <vt:lpstr>Wingdings</vt:lpstr>
      <vt:lpstr>Calibri Light</vt:lpstr>
      <vt:lpstr>Arial</vt:lpstr>
      <vt:lpstr>kuba</vt:lpstr>
      <vt:lpstr>slides-theme</vt:lpstr>
      <vt:lpstr>Parallel programming and synchronization</vt:lpstr>
      <vt:lpstr>Parallel and concurrent computing</vt:lpstr>
      <vt:lpstr>Race condition</vt:lpstr>
      <vt:lpstr>Race condition</vt:lpstr>
      <vt:lpstr>Critical section</vt:lpstr>
      <vt:lpstr>Synchronization</vt:lpstr>
      <vt:lpstr>Synchronization primitives</vt:lpstr>
      <vt:lpstr>Synchronization primitives</vt:lpstr>
      <vt:lpstr>Synchronization primitives</vt:lpstr>
      <vt:lpstr>Deadlock</vt:lpstr>
      <vt:lpstr>Deadlock</vt:lpstr>
      <vt:lpstr>Deadlock – example</vt:lpstr>
      <vt:lpstr>Classic synchronization problems</vt:lpstr>
      <vt:lpstr>Producer-consumer</vt:lpstr>
      <vt:lpstr>Dining philosophers</vt:lpstr>
      <vt:lpstr>Readers and writers</vt:lpstr>
      <vt:lpstr>Sleeping barber</vt:lpstr>
      <vt:lpstr>Discussion</vt:lpstr>
    </vt:vector>
  </TitlesOfParts>
  <Company>Ulita, KSI, MFF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Principy překladačů</dc:title>
  <dc:creator>Jakub Yaghob</dc:creator>
  <cp:lastModifiedBy>Martin Kruliš</cp:lastModifiedBy>
  <cp:revision>3</cp:revision>
  <dcterms:created xsi:type="dcterms:W3CDTF">2005-09-28T09:53:52Z</dcterms:created>
  <dcterms:modified xsi:type="dcterms:W3CDTF">2025-05-22T12:36:54Z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0x010100CF672D1A12B65B47AC1B61537578BD28</vt:lpwstr>
  </property>
</Properties>
</file>