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4"/>
    <p:sldMasterId id="2147483661" r:id="rId5"/>
  </p:sldMasterIdLst>
  <p:notesMasterIdLst>
    <p:notesMasterId r:id="rId49"/>
  </p:notesMasterIdLst>
  <p:sldIdLst>
    <p:sldId id="256" r:id="rId6"/>
    <p:sldId id="292" r:id="rId7"/>
    <p:sldId id="258" r:id="rId8"/>
    <p:sldId id="295" r:id="rId9"/>
    <p:sldId id="259" r:id="rId10"/>
    <p:sldId id="284" r:id="rId11"/>
    <p:sldId id="266" r:id="rId12"/>
    <p:sldId id="293" r:id="rId13"/>
    <p:sldId id="313" r:id="rId14"/>
    <p:sldId id="283" r:id="rId15"/>
    <p:sldId id="296" r:id="rId16"/>
    <p:sldId id="268" r:id="rId17"/>
    <p:sldId id="297" r:id="rId18"/>
    <p:sldId id="298" r:id="rId19"/>
    <p:sldId id="262" r:id="rId20"/>
    <p:sldId id="263" r:id="rId21"/>
    <p:sldId id="264" r:id="rId22"/>
    <p:sldId id="269" r:id="rId23"/>
    <p:sldId id="299" r:id="rId24"/>
    <p:sldId id="275" r:id="rId25"/>
    <p:sldId id="270" r:id="rId26"/>
    <p:sldId id="285" r:id="rId27"/>
    <p:sldId id="271" r:id="rId28"/>
    <p:sldId id="286" r:id="rId29"/>
    <p:sldId id="272" r:id="rId30"/>
    <p:sldId id="287" r:id="rId31"/>
    <p:sldId id="273" r:id="rId32"/>
    <p:sldId id="288" r:id="rId33"/>
    <p:sldId id="274" r:id="rId34"/>
    <p:sldId id="289" r:id="rId35"/>
    <p:sldId id="294" r:id="rId36"/>
    <p:sldId id="300" r:id="rId37"/>
    <p:sldId id="267" r:id="rId38"/>
    <p:sldId id="265" r:id="rId39"/>
    <p:sldId id="260" r:id="rId40"/>
    <p:sldId id="261" r:id="rId41"/>
    <p:sldId id="301" r:id="rId42"/>
    <p:sldId id="278" r:id="rId43"/>
    <p:sldId id="290" r:id="rId44"/>
    <p:sldId id="281" r:id="rId45"/>
    <p:sldId id="279" r:id="rId46"/>
    <p:sldId id="282" r:id="rId47"/>
    <p:sldId id="291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EB936-4E7F-4217-8FC9-685064E68224}" v="212" dt="2025-03-06T13:53:36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2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Yaghob" userId="S::30765488@cuni.cz::e0c9c026-204b-454a-8492-37c9cbbdde2d" providerId="AD" clId="Web-{38BC1CEB-2192-FE4E-37FD-FF14201A3D29}"/>
    <pc:docChg chg="modSld">
      <pc:chgData name="Jakub Yaghob" userId="S::30765488@cuni.cz::e0c9c026-204b-454a-8492-37c9cbbdde2d" providerId="AD" clId="Web-{38BC1CEB-2192-FE4E-37FD-FF14201A3D29}" dt="2022-03-08T08:34:48.202" v="255" actId="20577"/>
      <pc:docMkLst>
        <pc:docMk/>
      </pc:docMkLst>
      <pc:sldChg chg="modSp">
        <pc:chgData name="Jakub Yaghob" userId="S::30765488@cuni.cz::e0c9c026-204b-454a-8492-37c9cbbdde2d" providerId="AD" clId="Web-{38BC1CEB-2192-FE4E-37FD-FF14201A3D29}" dt="2022-03-08T07:52:24.532" v="8" actId="20577"/>
        <pc:sldMkLst>
          <pc:docMk/>
          <pc:sldMk cId="3901755020" sldId="271"/>
        </pc:sldMkLst>
      </pc:sldChg>
      <pc:sldChg chg="modSp">
        <pc:chgData name="Jakub Yaghob" userId="S::30765488@cuni.cz::e0c9c026-204b-454a-8492-37c9cbbdde2d" providerId="AD" clId="Web-{38BC1CEB-2192-FE4E-37FD-FF14201A3D29}" dt="2022-03-08T08:21:23.256" v="175" actId="14100"/>
        <pc:sldMkLst>
          <pc:docMk/>
          <pc:sldMk cId="3588605114" sldId="294"/>
        </pc:sldMkLst>
      </pc:sldChg>
      <pc:sldChg chg="modSp">
        <pc:chgData name="Jakub Yaghob" userId="S::30765488@cuni.cz::e0c9c026-204b-454a-8492-37c9cbbdde2d" providerId="AD" clId="Web-{38BC1CEB-2192-FE4E-37FD-FF14201A3D29}" dt="2022-03-08T08:34:48.202" v="255" actId="20577"/>
        <pc:sldMkLst>
          <pc:docMk/>
          <pc:sldMk cId="331710543" sldId="300"/>
        </pc:sldMkLst>
      </pc:sldChg>
    </pc:docChg>
  </pc:docChgLst>
  <pc:docChgLst>
    <pc:chgData name="Martin Kruliš" userId="S::29586359@cuni.cz::967a3851-09a2-401b-ae8d-f95e85281114" providerId="AD" clId="Web-{8CBC57ED-BB9A-E999-D4D3-93A141DFFC41}"/>
    <pc:docChg chg="modSld">
      <pc:chgData name="Martin Kruliš" userId="S::29586359@cuni.cz::967a3851-09a2-401b-ae8d-f95e85281114" providerId="AD" clId="Web-{8CBC57ED-BB9A-E999-D4D3-93A141DFFC41}" dt="2023-03-06T14:27:23.503" v="4" actId="14100"/>
      <pc:docMkLst>
        <pc:docMk/>
      </pc:docMkLst>
      <pc:sldChg chg="modSp">
        <pc:chgData name="Martin Kruliš" userId="S::29586359@cuni.cz::967a3851-09a2-401b-ae8d-f95e85281114" providerId="AD" clId="Web-{8CBC57ED-BB9A-E999-D4D3-93A141DFFC41}" dt="2023-03-06T14:27:23.503" v="4" actId="14100"/>
        <pc:sldMkLst>
          <pc:docMk/>
          <pc:sldMk cId="2824150930" sldId="264"/>
        </pc:sldMkLst>
      </pc:sldChg>
    </pc:docChg>
  </pc:docChgLst>
  <pc:docChgLst>
    <pc:chgData name="Martin Kruliš" userId="967a3851-09a2-401b-ae8d-f95e85281114" providerId="ADAL" clId="{F8EEB936-4E7F-4217-8FC9-685064E68224}"/>
    <pc:docChg chg="undo custSel addSld modSld">
      <pc:chgData name="Martin Kruliš" userId="967a3851-09a2-401b-ae8d-f95e85281114" providerId="ADAL" clId="{F8EEB936-4E7F-4217-8FC9-685064E68224}" dt="2025-03-13T11:38:31.701" v="540" actId="20577"/>
      <pc:docMkLst>
        <pc:docMk/>
      </pc:docMkLst>
      <pc:sldChg chg="modNotesTx">
        <pc:chgData name="Martin Kruliš" userId="967a3851-09a2-401b-ae8d-f95e85281114" providerId="ADAL" clId="{F8EEB936-4E7F-4217-8FC9-685064E68224}" dt="2025-03-06T12:38:30.284" v="6" actId="20577"/>
        <pc:sldMkLst>
          <pc:docMk/>
          <pc:sldMk cId="190590236" sldId="259"/>
        </pc:sldMkLst>
      </pc:sldChg>
      <pc:sldChg chg="modNotesTx">
        <pc:chgData name="Martin Kruliš" userId="967a3851-09a2-401b-ae8d-f95e85281114" providerId="ADAL" clId="{F8EEB936-4E7F-4217-8FC9-685064E68224}" dt="2025-03-13T11:38:31.701" v="540" actId="20577"/>
        <pc:sldMkLst>
          <pc:docMk/>
          <pc:sldMk cId="1348104100" sldId="265"/>
        </pc:sldMkLst>
      </pc:sldChg>
      <pc:sldChg chg="modSp mod">
        <pc:chgData name="Martin Kruliš" userId="967a3851-09a2-401b-ae8d-f95e85281114" providerId="ADAL" clId="{F8EEB936-4E7F-4217-8FC9-685064E68224}" dt="2025-03-13T11:36:54.133" v="532" actId="20577"/>
        <pc:sldMkLst>
          <pc:docMk/>
          <pc:sldMk cId="3425934356" sldId="267"/>
        </pc:sldMkLst>
        <pc:spChg chg="mod">
          <ac:chgData name="Martin Kruliš" userId="967a3851-09a2-401b-ae8d-f95e85281114" providerId="ADAL" clId="{F8EEB936-4E7F-4217-8FC9-685064E68224}" dt="2025-03-13T11:36:54.133" v="532" actId="20577"/>
          <ac:spMkLst>
            <pc:docMk/>
            <pc:sldMk cId="3425934356" sldId="267"/>
            <ac:spMk id="3" creationId="{00000000-0000-0000-0000-000000000000}"/>
          </ac:spMkLst>
        </pc:spChg>
      </pc:sldChg>
      <pc:sldChg chg="modNotesTx">
        <pc:chgData name="Martin Kruliš" userId="967a3851-09a2-401b-ae8d-f95e85281114" providerId="ADAL" clId="{F8EEB936-4E7F-4217-8FC9-685064E68224}" dt="2025-03-13T11:30:48.330" v="471" actId="20577"/>
        <pc:sldMkLst>
          <pc:docMk/>
          <pc:sldMk cId="2802540317" sldId="288"/>
        </pc:sldMkLst>
      </pc:sldChg>
      <pc:sldChg chg="modNotesTx">
        <pc:chgData name="Martin Kruliš" userId="967a3851-09a2-401b-ae8d-f95e85281114" providerId="ADAL" clId="{F8EEB936-4E7F-4217-8FC9-685064E68224}" dt="2025-03-06T12:46:17.737" v="22" actId="20577"/>
        <pc:sldMkLst>
          <pc:docMk/>
          <pc:sldMk cId="3807779209" sldId="293"/>
        </pc:sldMkLst>
      </pc:sldChg>
      <pc:sldChg chg="addSp delSp modSp add mod modAnim">
        <pc:chgData name="Martin Kruliš" userId="967a3851-09a2-401b-ae8d-f95e85281114" providerId="ADAL" clId="{F8EEB936-4E7F-4217-8FC9-685064E68224}" dt="2025-03-06T13:53:36.161" v="470" actId="20577"/>
        <pc:sldMkLst>
          <pc:docMk/>
          <pc:sldMk cId="1232961365" sldId="313"/>
        </pc:sldMkLst>
        <pc:spChg chg="mod">
          <ac:chgData name="Martin Kruliš" userId="967a3851-09a2-401b-ae8d-f95e85281114" providerId="ADAL" clId="{F8EEB936-4E7F-4217-8FC9-685064E68224}" dt="2025-03-06T13:53:36.161" v="470" actId="20577"/>
          <ac:spMkLst>
            <pc:docMk/>
            <pc:sldMk cId="1232961365" sldId="313"/>
            <ac:spMk id="2" creationId="{2DDD8511-C183-5B78-8C70-C11AB8B6E4A2}"/>
          </ac:spMkLst>
        </pc:spChg>
        <pc:spChg chg="mod">
          <ac:chgData name="Martin Kruliš" userId="967a3851-09a2-401b-ae8d-f95e85281114" providerId="ADAL" clId="{F8EEB936-4E7F-4217-8FC9-685064E68224}" dt="2025-03-06T13:00:58.118" v="140" actId="20577"/>
          <ac:spMkLst>
            <pc:docMk/>
            <pc:sldMk cId="1232961365" sldId="313"/>
            <ac:spMk id="3" creationId="{F1950CB9-E7BD-2E02-E24B-F6A6A2BABC7A}"/>
          </ac:spMkLst>
        </pc:spChg>
        <pc:spChg chg="mod">
          <ac:chgData name="Martin Kruliš" userId="967a3851-09a2-401b-ae8d-f95e85281114" providerId="ADAL" clId="{F8EEB936-4E7F-4217-8FC9-685064E68224}" dt="2025-03-06T13:10:46.202" v="348" actId="20577"/>
          <ac:spMkLst>
            <pc:docMk/>
            <pc:sldMk cId="1232961365" sldId="313"/>
            <ac:spMk id="7" creationId="{B04AD59A-2DA0-0940-F62E-D1EB8CA64AF7}"/>
          </ac:spMkLst>
        </pc:spChg>
        <pc:spChg chg="mod">
          <ac:chgData name="Martin Kruliš" userId="967a3851-09a2-401b-ae8d-f95e85281114" providerId="ADAL" clId="{F8EEB936-4E7F-4217-8FC9-685064E68224}" dt="2025-03-06T13:09:18.345" v="321" actId="1076"/>
          <ac:spMkLst>
            <pc:docMk/>
            <pc:sldMk cId="1232961365" sldId="313"/>
            <ac:spMk id="8" creationId="{57E5AA4B-7EC9-046C-1917-4F0E83F62BEB}"/>
          </ac:spMkLst>
        </pc:spChg>
        <pc:spChg chg="mod">
          <ac:chgData name="Martin Kruliš" userId="967a3851-09a2-401b-ae8d-f95e85281114" providerId="ADAL" clId="{F8EEB936-4E7F-4217-8FC9-685064E68224}" dt="2025-03-06T13:09:18.345" v="321" actId="1076"/>
          <ac:spMkLst>
            <pc:docMk/>
            <pc:sldMk cId="1232961365" sldId="313"/>
            <ac:spMk id="9" creationId="{DEAB48AB-345A-4515-78D8-6AB7D99E62D8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10" creationId="{639C1245-25B9-7251-A219-457F9C526AEE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12" creationId="{054B97AE-7906-FB51-5174-AA14D8D6A0BE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14" creationId="{E04C02DA-C0AE-1BC5-5F8B-D74747F0EC1C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15" creationId="{BB5940E7-BE4A-1CDE-768E-71E6AC8E4260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16" creationId="{258704CE-ADD3-734A-0F6F-971A2A69D58D}"/>
          </ac:spMkLst>
        </pc:spChg>
        <pc:spChg chg="mod ord">
          <ac:chgData name="Martin Kruliš" userId="967a3851-09a2-401b-ae8d-f95e85281114" providerId="ADAL" clId="{F8EEB936-4E7F-4217-8FC9-685064E68224}" dt="2025-03-06T13:26:22.387" v="461" actId="166"/>
          <ac:spMkLst>
            <pc:docMk/>
            <pc:sldMk cId="1232961365" sldId="313"/>
            <ac:spMk id="17" creationId="{E79B774C-0006-9088-A68D-9368AEF40649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18" creationId="{469A8B51-2133-766E-159F-78FC06E08696}"/>
          </ac:spMkLst>
        </pc:spChg>
        <pc:spChg chg="mod">
          <ac:chgData name="Martin Kruliš" userId="967a3851-09a2-401b-ae8d-f95e85281114" providerId="ADAL" clId="{F8EEB936-4E7F-4217-8FC9-685064E68224}" dt="2025-03-06T13:25:57.014" v="455" actId="14100"/>
          <ac:spMkLst>
            <pc:docMk/>
            <pc:sldMk cId="1232961365" sldId="313"/>
            <ac:spMk id="19" creationId="{671E5011-6299-D4C2-D80B-E810448DAFA2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20" creationId="{32FC86F1-B756-A6F8-5C6C-FBF531106685}"/>
          </ac:spMkLst>
        </pc:spChg>
        <pc:spChg chg="mod">
          <ac:chgData name="Martin Kruliš" userId="967a3851-09a2-401b-ae8d-f95e85281114" providerId="ADAL" clId="{F8EEB936-4E7F-4217-8FC9-685064E68224}" dt="2025-03-06T13:11:03.528" v="349" actId="1076"/>
          <ac:spMkLst>
            <pc:docMk/>
            <pc:sldMk cId="1232961365" sldId="313"/>
            <ac:spMk id="22" creationId="{D6D6C5CB-A8CD-2C71-C677-29628A2455EF}"/>
          </ac:spMkLst>
        </pc:spChg>
        <pc:spChg chg="mod">
          <ac:chgData name="Martin Kruliš" userId="967a3851-09a2-401b-ae8d-f95e85281114" providerId="ADAL" clId="{F8EEB936-4E7F-4217-8FC9-685064E68224}" dt="2025-03-06T13:09:18.345" v="321" actId="1076"/>
          <ac:spMkLst>
            <pc:docMk/>
            <pc:sldMk cId="1232961365" sldId="313"/>
            <ac:spMk id="23" creationId="{ECB4EC4A-EEB7-6792-A1B1-13783BB30121}"/>
          </ac:spMkLst>
        </pc:spChg>
        <pc:spChg chg="mod">
          <ac:chgData name="Martin Kruliš" userId="967a3851-09a2-401b-ae8d-f95e85281114" providerId="ADAL" clId="{F8EEB936-4E7F-4217-8FC9-685064E68224}" dt="2025-03-06T13:09:18.345" v="321" actId="1076"/>
          <ac:spMkLst>
            <pc:docMk/>
            <pc:sldMk cId="1232961365" sldId="313"/>
            <ac:spMk id="24" creationId="{9EBD9AD5-DEF4-AD02-C9F5-F552341A4B1B}"/>
          </ac:spMkLst>
        </pc:spChg>
        <pc:spChg chg="mod">
          <ac:chgData name="Martin Kruliš" userId="967a3851-09a2-401b-ae8d-f95e85281114" providerId="ADAL" clId="{F8EEB936-4E7F-4217-8FC9-685064E68224}" dt="2025-03-06T13:09:18.345" v="321" actId="1076"/>
          <ac:spMkLst>
            <pc:docMk/>
            <pc:sldMk cId="1232961365" sldId="313"/>
            <ac:spMk id="25" creationId="{C77AB335-3CC4-8CBB-2A6A-07D5F2296F03}"/>
          </ac:spMkLst>
        </pc:spChg>
        <pc:spChg chg="mod">
          <ac:chgData name="Martin Kruliš" userId="967a3851-09a2-401b-ae8d-f95e85281114" providerId="ADAL" clId="{F8EEB936-4E7F-4217-8FC9-685064E68224}" dt="2025-03-06T13:11:59.009" v="365" actId="1076"/>
          <ac:spMkLst>
            <pc:docMk/>
            <pc:sldMk cId="1232961365" sldId="313"/>
            <ac:spMk id="27" creationId="{83D759A2-6825-6201-427B-D7A71B40BBF0}"/>
          </ac:spMkLst>
        </pc:spChg>
        <pc:spChg chg="mod">
          <ac:chgData name="Martin Kruliš" userId="967a3851-09a2-401b-ae8d-f95e85281114" providerId="ADAL" clId="{F8EEB936-4E7F-4217-8FC9-685064E68224}" dt="2025-03-06T13:01:34.666" v="181" actId="790"/>
          <ac:spMkLst>
            <pc:docMk/>
            <pc:sldMk cId="1232961365" sldId="313"/>
            <ac:spMk id="35" creationId="{ED099F00-173B-EE23-88AD-C43B58705280}"/>
          </ac:spMkLst>
        </pc:spChg>
        <pc:spChg chg="mod">
          <ac:chgData name="Martin Kruliš" userId="967a3851-09a2-401b-ae8d-f95e85281114" providerId="ADAL" clId="{F8EEB936-4E7F-4217-8FC9-685064E68224}" dt="2025-03-06T13:17:17.554" v="402" actId="114"/>
          <ac:spMkLst>
            <pc:docMk/>
            <pc:sldMk cId="1232961365" sldId="313"/>
            <ac:spMk id="50" creationId="{7FA7C596-12F9-6D92-816B-9C03A437DD21}"/>
          </ac:spMkLst>
        </pc:spChg>
        <pc:spChg chg="add mod">
          <ac:chgData name="Martin Kruliš" userId="967a3851-09a2-401b-ae8d-f95e85281114" providerId="ADAL" clId="{F8EEB936-4E7F-4217-8FC9-685064E68224}" dt="2025-03-06T13:11:42.154" v="358" actId="20577"/>
          <ac:spMkLst>
            <pc:docMk/>
            <pc:sldMk cId="1232961365" sldId="313"/>
            <ac:spMk id="51" creationId="{9CC001BE-11F4-2A81-EB7C-97F8F435AC5A}"/>
          </ac:spMkLst>
        </pc:spChg>
        <pc:spChg chg="add mod ord">
          <ac:chgData name="Martin Kruliš" userId="967a3851-09a2-401b-ae8d-f95e85281114" providerId="ADAL" clId="{F8EEB936-4E7F-4217-8FC9-685064E68224}" dt="2025-03-06T13:11:39.136" v="356" actId="20577"/>
          <ac:spMkLst>
            <pc:docMk/>
            <pc:sldMk cId="1232961365" sldId="313"/>
            <ac:spMk id="52" creationId="{A73FBAEA-19D7-7FFF-59F5-6889E4D2EDA6}"/>
          </ac:spMkLst>
        </pc:spChg>
        <pc:spChg chg="add mod">
          <ac:chgData name="Martin Kruliš" userId="967a3851-09a2-401b-ae8d-f95e85281114" providerId="ADAL" clId="{F8EEB936-4E7F-4217-8FC9-685064E68224}" dt="2025-03-06T13:11:45.068" v="360" actId="20577"/>
          <ac:spMkLst>
            <pc:docMk/>
            <pc:sldMk cId="1232961365" sldId="313"/>
            <ac:spMk id="53" creationId="{0A719287-ABE3-7F5C-6545-7D26E657B20F}"/>
          </ac:spMkLst>
        </pc:spChg>
        <pc:spChg chg="add mod">
          <ac:chgData name="Martin Kruliš" userId="967a3851-09a2-401b-ae8d-f95e85281114" providerId="ADAL" clId="{F8EEB936-4E7F-4217-8FC9-685064E68224}" dt="2025-03-06T13:09:28.874" v="323" actId="1076"/>
          <ac:spMkLst>
            <pc:docMk/>
            <pc:sldMk cId="1232961365" sldId="313"/>
            <ac:spMk id="54" creationId="{0B3ED15B-DE38-E393-DDF6-BC43CB2B4157}"/>
          </ac:spMkLst>
        </pc:spChg>
        <pc:spChg chg="add mod">
          <ac:chgData name="Martin Kruliš" userId="967a3851-09a2-401b-ae8d-f95e85281114" providerId="ADAL" clId="{F8EEB936-4E7F-4217-8FC9-685064E68224}" dt="2025-03-06T13:09:28.874" v="323" actId="1076"/>
          <ac:spMkLst>
            <pc:docMk/>
            <pc:sldMk cId="1232961365" sldId="313"/>
            <ac:spMk id="55" creationId="{13D88B9F-FB86-400B-0519-695802F4F926}"/>
          </ac:spMkLst>
        </pc:spChg>
        <pc:spChg chg="add mod">
          <ac:chgData name="Martin Kruliš" userId="967a3851-09a2-401b-ae8d-f95e85281114" providerId="ADAL" clId="{F8EEB936-4E7F-4217-8FC9-685064E68224}" dt="2025-03-06T13:11:47.986" v="362" actId="20577"/>
          <ac:spMkLst>
            <pc:docMk/>
            <pc:sldMk cId="1232961365" sldId="313"/>
            <ac:spMk id="56" creationId="{44799260-D2E9-CFF0-DABF-2581DC95CEEE}"/>
          </ac:spMkLst>
        </pc:spChg>
        <pc:spChg chg="add mod">
          <ac:chgData name="Martin Kruliš" userId="967a3851-09a2-401b-ae8d-f95e85281114" providerId="ADAL" clId="{F8EEB936-4E7F-4217-8FC9-685064E68224}" dt="2025-03-06T13:12:03.147" v="367" actId="20577"/>
          <ac:spMkLst>
            <pc:docMk/>
            <pc:sldMk cId="1232961365" sldId="313"/>
            <ac:spMk id="57" creationId="{3D265A9B-A000-2737-7B7F-8C0A4F8A5D7A}"/>
          </ac:spMkLst>
        </pc:spChg>
        <pc:spChg chg="add mod">
          <ac:chgData name="Martin Kruliš" userId="967a3851-09a2-401b-ae8d-f95e85281114" providerId="ADAL" clId="{F8EEB936-4E7F-4217-8FC9-685064E68224}" dt="2025-03-06T13:11:51.081" v="364" actId="20577"/>
          <ac:spMkLst>
            <pc:docMk/>
            <pc:sldMk cId="1232961365" sldId="313"/>
            <ac:spMk id="58" creationId="{78B3E0CB-FBCB-35E5-B18A-B6788248240F}"/>
          </ac:spMkLst>
        </pc:spChg>
        <pc:spChg chg="add mod">
          <ac:chgData name="Martin Kruliš" userId="967a3851-09a2-401b-ae8d-f95e85281114" providerId="ADAL" clId="{F8EEB936-4E7F-4217-8FC9-685064E68224}" dt="2025-03-06T13:09:42.166" v="326" actId="1076"/>
          <ac:spMkLst>
            <pc:docMk/>
            <pc:sldMk cId="1232961365" sldId="313"/>
            <ac:spMk id="59" creationId="{163AE6E2-209E-4D7E-ED97-4EB6036C4FFF}"/>
          </ac:spMkLst>
        </pc:spChg>
        <pc:spChg chg="add mod">
          <ac:chgData name="Martin Kruliš" userId="967a3851-09a2-401b-ae8d-f95e85281114" providerId="ADAL" clId="{F8EEB936-4E7F-4217-8FC9-685064E68224}" dt="2025-03-06T13:09:42.166" v="326" actId="1076"/>
          <ac:spMkLst>
            <pc:docMk/>
            <pc:sldMk cId="1232961365" sldId="313"/>
            <ac:spMk id="60" creationId="{EFD702A7-54CB-E951-6B69-63A7ADB5F597}"/>
          </ac:spMkLst>
        </pc:spChg>
        <pc:spChg chg="add mod ord">
          <ac:chgData name="Martin Kruliš" userId="967a3851-09a2-401b-ae8d-f95e85281114" providerId="ADAL" clId="{F8EEB936-4E7F-4217-8FC9-685064E68224}" dt="2025-03-06T13:26:33.924" v="464" actId="20577"/>
          <ac:spMkLst>
            <pc:docMk/>
            <pc:sldMk cId="1232961365" sldId="313"/>
            <ac:spMk id="78" creationId="{9C5B3F07-0320-E793-9A5A-F5FEBD913F92}"/>
          </ac:spMkLst>
        </pc:spChg>
        <pc:cxnChg chg="mod ord">
          <ac:chgData name="Martin Kruliš" userId="967a3851-09a2-401b-ae8d-f95e85281114" providerId="ADAL" clId="{F8EEB936-4E7F-4217-8FC9-685064E68224}" dt="2025-03-06T13:09:48.648" v="327" actId="166"/>
          <ac:cxnSpMkLst>
            <pc:docMk/>
            <pc:sldMk cId="1232961365" sldId="313"/>
            <ac:cxnSpMk id="38" creationId="{4B0FD6C0-8F47-284C-3E94-9734A0F31645}"/>
          </ac:cxnSpMkLst>
        </pc:cxnChg>
        <pc:cxnChg chg="ord">
          <ac:chgData name="Martin Kruliš" userId="967a3851-09a2-401b-ae8d-f95e85281114" providerId="ADAL" clId="{F8EEB936-4E7F-4217-8FC9-685064E68224}" dt="2025-03-06T13:12:24.661" v="369" actId="166"/>
          <ac:cxnSpMkLst>
            <pc:docMk/>
            <pc:sldMk cId="1232961365" sldId="313"/>
            <ac:cxnSpMk id="41" creationId="{D62E32B4-EFB7-C7D7-35FA-6FB71BB82D90}"/>
          </ac:cxnSpMkLst>
        </pc:cxnChg>
        <pc:cxnChg chg="ord">
          <ac:chgData name="Martin Kruliš" userId="967a3851-09a2-401b-ae8d-f95e85281114" providerId="ADAL" clId="{F8EEB936-4E7F-4217-8FC9-685064E68224}" dt="2025-03-06T13:12:24.661" v="369" actId="166"/>
          <ac:cxnSpMkLst>
            <pc:docMk/>
            <pc:sldMk cId="1232961365" sldId="313"/>
            <ac:cxnSpMk id="44" creationId="{665F138D-8C34-A983-E774-C4C73758490B}"/>
          </ac:cxnSpMkLst>
        </pc:cxnChg>
        <pc:cxnChg chg="mod ord">
          <ac:chgData name="Martin Kruliš" userId="967a3851-09a2-401b-ae8d-f95e85281114" providerId="ADAL" clId="{F8EEB936-4E7F-4217-8FC9-685064E68224}" dt="2025-03-06T13:26:47.355" v="465" actId="1076"/>
          <ac:cxnSpMkLst>
            <pc:docMk/>
            <pc:sldMk cId="1232961365" sldId="313"/>
            <ac:cxnSpMk id="47" creationId="{261B357E-2FDA-19F1-EA9E-E34DD9DF9F6E}"/>
          </ac:cxnSpMkLst>
        </pc:cxnChg>
        <pc:cxnChg chg="add mod">
          <ac:chgData name="Martin Kruliš" userId="967a3851-09a2-401b-ae8d-f95e85281114" providerId="ADAL" clId="{F8EEB936-4E7F-4217-8FC9-685064E68224}" dt="2025-03-06T13:15:51.651" v="390" actId="14100"/>
          <ac:cxnSpMkLst>
            <pc:docMk/>
            <pc:sldMk cId="1232961365" sldId="313"/>
            <ac:cxnSpMk id="67" creationId="{884C0787-7809-F364-21B7-7171DD538C05}"/>
          </ac:cxnSpMkLst>
        </pc:cxnChg>
        <pc:cxnChg chg="add mod">
          <ac:chgData name="Martin Kruliš" userId="967a3851-09a2-401b-ae8d-f95e85281114" providerId="ADAL" clId="{F8EEB936-4E7F-4217-8FC9-685064E68224}" dt="2025-03-06T13:16:00.286" v="393" actId="14100"/>
          <ac:cxnSpMkLst>
            <pc:docMk/>
            <pc:sldMk cId="1232961365" sldId="313"/>
            <ac:cxnSpMk id="70" creationId="{0C29FFCB-1125-D587-E8BB-417A8CF23763}"/>
          </ac:cxnSpMkLst>
        </pc:cxnChg>
        <pc:cxnChg chg="add del mod">
          <ac:chgData name="Martin Kruliš" userId="967a3851-09a2-401b-ae8d-f95e85281114" providerId="ADAL" clId="{F8EEB936-4E7F-4217-8FC9-685064E68224}" dt="2025-03-06T13:21:04.353" v="432" actId="14100"/>
          <ac:cxnSpMkLst>
            <pc:docMk/>
            <pc:sldMk cId="1232961365" sldId="313"/>
            <ac:cxnSpMk id="73" creationId="{0E729DE7-509B-1742-6A9A-C562D2074428}"/>
          </ac:cxnSpMkLst>
        </pc:cxnChg>
      </pc:sldChg>
    </pc:docChg>
  </pc:docChgLst>
  <pc:docChgLst>
    <pc:chgData name="Jakub Yaghob" userId="S::30765488@cuni.cz::e0c9c026-204b-454a-8492-37c9cbbdde2d" providerId="AD" clId="Web-{85115A32-3439-9ED5-807D-C873D6EC9E04}"/>
    <pc:docChg chg="modSld">
      <pc:chgData name="Jakub Yaghob" userId="S::30765488@cuni.cz::e0c9c026-204b-454a-8492-37c9cbbdde2d" providerId="AD" clId="Web-{85115A32-3439-9ED5-807D-C873D6EC9E04}" dt="2022-03-14T20:48:19.677" v="0" actId="688"/>
      <pc:docMkLst>
        <pc:docMk/>
      </pc:docMkLst>
      <pc:sldChg chg="modSp">
        <pc:chgData name="Jakub Yaghob" userId="S::30765488@cuni.cz::e0c9c026-204b-454a-8492-37c9cbbdde2d" providerId="AD" clId="Web-{85115A32-3439-9ED5-807D-C873D6EC9E04}" dt="2022-03-14T20:48:19.677" v="0" actId="688"/>
        <pc:sldMkLst>
          <pc:docMk/>
          <pc:sldMk cId="3723678023" sldId="290"/>
        </pc:sldMkLst>
      </pc:sldChg>
    </pc:docChg>
  </pc:docChgLst>
  <pc:docChgLst>
    <pc:chgData name="Martin Kruliš" userId="967a3851-09a2-401b-ae8d-f95e85281114" providerId="ADAL" clId="{015AA5F6-4BDE-4515-A04A-DBBFFEA2C8D8}"/>
    <pc:docChg chg="undo custSel addSld delSld modSld">
      <pc:chgData name="Martin Kruliš" userId="967a3851-09a2-401b-ae8d-f95e85281114" providerId="ADAL" clId="{015AA5F6-4BDE-4515-A04A-DBBFFEA2C8D8}" dt="2024-03-14T11:11:29.790" v="543" actId="14100"/>
      <pc:docMkLst>
        <pc:docMk/>
      </pc:docMkLst>
      <pc:sldChg chg="modNotesTx">
        <pc:chgData name="Martin Kruliš" userId="967a3851-09a2-401b-ae8d-f95e85281114" providerId="ADAL" clId="{015AA5F6-4BDE-4515-A04A-DBBFFEA2C8D8}" dt="2024-03-14T10:46:26.737" v="237" actId="5793"/>
        <pc:sldMkLst>
          <pc:docMk/>
          <pc:sldMk cId="2824150930" sldId="264"/>
        </pc:sldMkLst>
      </pc:sldChg>
      <pc:sldChg chg="modNotesTx">
        <pc:chgData name="Martin Kruliš" userId="967a3851-09a2-401b-ae8d-f95e85281114" providerId="ADAL" clId="{015AA5F6-4BDE-4515-A04A-DBBFFEA2C8D8}" dt="2024-03-14T11:04:59.857" v="504" actId="20577"/>
        <pc:sldMkLst>
          <pc:docMk/>
          <pc:sldMk cId="4167622453" sldId="270"/>
        </pc:sldMkLst>
      </pc:sldChg>
      <pc:sldChg chg="modSp mod">
        <pc:chgData name="Martin Kruliš" userId="967a3851-09a2-401b-ae8d-f95e85281114" providerId="ADAL" clId="{015AA5F6-4BDE-4515-A04A-DBBFFEA2C8D8}" dt="2024-03-14T11:11:29.790" v="543" actId="14100"/>
        <pc:sldMkLst>
          <pc:docMk/>
          <pc:sldMk cId="1757341313" sldId="273"/>
        </pc:sldMkLst>
      </pc:sldChg>
      <pc:sldChg chg="modSp mod modAnim">
        <pc:chgData name="Martin Kruliš" userId="967a3851-09a2-401b-ae8d-f95e85281114" providerId="ADAL" clId="{015AA5F6-4BDE-4515-A04A-DBBFFEA2C8D8}" dt="2024-03-06T21:59:07.160" v="18" actId="313"/>
        <pc:sldMkLst>
          <pc:docMk/>
          <pc:sldMk cId="1180285420" sldId="292"/>
        </pc:sldMkLst>
      </pc:sldChg>
      <pc:sldChg chg="modSp modNotesTx">
        <pc:chgData name="Martin Kruliš" userId="967a3851-09a2-401b-ae8d-f95e85281114" providerId="ADAL" clId="{015AA5F6-4BDE-4515-A04A-DBBFFEA2C8D8}" dt="2024-03-07T11:07:11.384" v="83" actId="20577"/>
        <pc:sldMkLst>
          <pc:docMk/>
          <pc:sldMk cId="3807779209" sldId="293"/>
        </pc:sldMkLst>
      </pc:sldChg>
      <pc:sldChg chg="new del">
        <pc:chgData name="Martin Kruliš" userId="967a3851-09a2-401b-ae8d-f95e85281114" providerId="ADAL" clId="{015AA5F6-4BDE-4515-A04A-DBBFFEA2C8D8}" dt="2024-03-07T11:05:49.850" v="20" actId="680"/>
        <pc:sldMkLst>
          <pc:docMk/>
          <pc:sldMk cId="830887822" sldId="302"/>
        </pc:sldMkLst>
      </pc:sldChg>
    </pc:docChg>
  </pc:docChgLst>
  <pc:docChgLst>
    <pc:chgData name="Martin Kruliš" userId="S::29586359@cuni.cz::967a3851-09a2-401b-ae8d-f95e85281114" providerId="AD" clId="Web-{9BBDCF5E-E5A6-B92E-0783-5D7F685B897A}"/>
    <pc:docChg chg="modSld">
      <pc:chgData name="Martin Kruliš" userId="S::29586359@cuni.cz::967a3851-09a2-401b-ae8d-f95e85281114" providerId="AD" clId="Web-{9BBDCF5E-E5A6-B92E-0783-5D7F685B897A}" dt="2023-03-07T10:52:20.751" v="17" actId="20577"/>
      <pc:docMkLst>
        <pc:docMk/>
      </pc:docMkLst>
      <pc:sldChg chg="modSp">
        <pc:chgData name="Martin Kruliš" userId="S::29586359@cuni.cz::967a3851-09a2-401b-ae8d-f95e85281114" providerId="AD" clId="Web-{9BBDCF5E-E5A6-B92E-0783-5D7F685B897A}" dt="2023-03-07T10:52:20.751" v="17" actId="20577"/>
        <pc:sldMkLst>
          <pc:docMk/>
          <pc:sldMk cId="1757341313" sldId="273"/>
        </pc:sldMkLst>
      </pc:sldChg>
    </pc:docChg>
  </pc:docChgLst>
  <pc:docChgLst>
    <pc:chgData name="Jakub Yaghob" userId="S::30765488@cuni.cz::e0c9c026-204b-454a-8492-37c9cbbdde2d" providerId="AD" clId="Web-{14D993FD-E0E8-0B29-0F24-9B0E2C082D45}"/>
    <pc:docChg chg="modSld">
      <pc:chgData name="Jakub Yaghob" userId="S::30765488@cuni.cz::e0c9c026-204b-454a-8492-37c9cbbdde2d" providerId="AD" clId="Web-{14D993FD-E0E8-0B29-0F24-9B0E2C082D45}" dt="2022-03-03T16:37:57.814" v="44" actId="20577"/>
      <pc:docMkLst>
        <pc:docMk/>
      </pc:docMkLst>
      <pc:sldChg chg="modSp">
        <pc:chgData name="Jakub Yaghob" userId="S::30765488@cuni.cz::e0c9c026-204b-454a-8492-37c9cbbdde2d" providerId="AD" clId="Web-{14D993FD-E0E8-0B29-0F24-9B0E2C082D45}" dt="2022-03-03T16:34:00.643" v="2" actId="20577"/>
        <pc:sldMkLst>
          <pc:docMk/>
          <pc:sldMk cId="2102481107" sldId="266"/>
        </pc:sldMkLst>
      </pc:sldChg>
      <pc:sldChg chg="modSp">
        <pc:chgData name="Jakub Yaghob" userId="S::30765488@cuni.cz::e0c9c026-204b-454a-8492-37c9cbbdde2d" providerId="AD" clId="Web-{14D993FD-E0E8-0B29-0F24-9B0E2C082D45}" dt="2022-03-03T16:35:18.289" v="13" actId="20577"/>
        <pc:sldMkLst>
          <pc:docMk/>
          <pc:sldMk cId="351100954" sldId="268"/>
        </pc:sldMkLst>
      </pc:sldChg>
      <pc:sldChg chg="modSp">
        <pc:chgData name="Jakub Yaghob" userId="S::30765488@cuni.cz::e0c9c026-204b-454a-8492-37c9cbbdde2d" providerId="AD" clId="Web-{14D993FD-E0E8-0B29-0F24-9B0E2C082D45}" dt="2022-03-03T16:37:57.814" v="44" actId="20577"/>
        <pc:sldMkLst>
          <pc:docMk/>
          <pc:sldMk cId="2325419779" sldId="272"/>
        </pc:sldMkLst>
      </pc:sldChg>
      <pc:sldChg chg="modSp">
        <pc:chgData name="Jakub Yaghob" userId="S::30765488@cuni.cz::e0c9c026-204b-454a-8492-37c9cbbdde2d" providerId="AD" clId="Web-{14D993FD-E0E8-0B29-0F24-9B0E2C082D45}" dt="2022-03-03T16:34:33.208" v="6" actId="20577"/>
        <pc:sldMkLst>
          <pc:docMk/>
          <pc:sldMk cId="3560268794" sldId="296"/>
        </pc:sldMkLst>
      </pc:sldChg>
      <pc:sldChg chg="modSp">
        <pc:chgData name="Jakub Yaghob" userId="S::30765488@cuni.cz::e0c9c026-204b-454a-8492-37c9cbbdde2d" providerId="AD" clId="Web-{14D993FD-E0E8-0B29-0F24-9B0E2C082D45}" dt="2022-03-03T16:35:39.446" v="17" actId="20577"/>
        <pc:sldMkLst>
          <pc:docMk/>
          <pc:sldMk cId="1361061573" sldId="297"/>
        </pc:sldMkLst>
      </pc:sldChg>
    </pc:docChg>
  </pc:docChgLst>
  <pc:docChgLst>
    <pc:chgData name="Martin Kruliš" userId="S::29586359@cuni.cz::967a3851-09a2-401b-ae8d-f95e85281114" providerId="AD" clId="Web-{CEDA47A4-6773-1A03-1487-2E17B5CE00CF}"/>
    <pc:docChg chg="modSld">
      <pc:chgData name="Martin Kruliš" userId="S::29586359@cuni.cz::967a3851-09a2-401b-ae8d-f95e85281114" providerId="AD" clId="Web-{CEDA47A4-6773-1A03-1487-2E17B5CE00CF}" dt="2022-02-28T11:54:16.896" v="47" actId="1076"/>
      <pc:docMkLst>
        <pc:docMk/>
      </pc:docMkLst>
      <pc:sldChg chg="modSp">
        <pc:chgData name="Martin Kruliš" userId="S::29586359@cuni.cz::967a3851-09a2-401b-ae8d-f95e85281114" providerId="AD" clId="Web-{CEDA47A4-6773-1A03-1487-2E17B5CE00CF}" dt="2022-02-28T11:52:59.020" v="1" actId="20577"/>
        <pc:sldMkLst>
          <pc:docMk/>
          <pc:sldMk cId="153356450" sldId="263"/>
        </pc:sldMkLst>
      </pc:sldChg>
      <pc:sldChg chg="addSp modSp addAnim">
        <pc:chgData name="Martin Kruliš" userId="S::29586359@cuni.cz::967a3851-09a2-401b-ae8d-f95e85281114" providerId="AD" clId="Web-{CEDA47A4-6773-1A03-1487-2E17B5CE00CF}" dt="2022-02-28T11:54:16.896" v="47" actId="1076"/>
        <pc:sldMkLst>
          <pc:docMk/>
          <pc:sldMk cId="2044325944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</a:t>
            </a:r>
            <a:r>
              <a:rPr lang="en-US" baseline="0" dirty="0"/>
              <a:t> taken from https://en.wikipedia.org/wiki/Von_Neumann_architecture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Program and data in the same memory – simplification of the hardware, complication for programmers (program can overwrite itself – used as a hack in the past, now avoided, some protection mechanisms exist)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How the data transfers on the shared bus works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Collisions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Input and output devices</a:t>
            </a:r>
            <a:r>
              <a:rPr lang="en-US" baseline="0" dirty="0"/>
              <a:t> could look like memory from CPU (memory mapped devices)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IO devices can initiate direct memory transfers (DMA)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some of</a:t>
            </a:r>
            <a:r>
              <a:rPr lang="en-US" baseline="0" dirty="0"/>
              <a:t> the int and float registers have fixed value (0, 1).</a:t>
            </a:r>
          </a:p>
          <a:p>
            <a:endParaRPr lang="en-US" baseline="0" dirty="0"/>
          </a:p>
          <a:p>
            <a:r>
              <a:rPr lang="en-US" baseline="0" dirty="0"/>
              <a:t>FYI: IA-64 has currently no mainstream hardware implementations and was recently removed from Linux kernel…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jal</a:t>
            </a:r>
            <a:r>
              <a:rPr lang="en-US"/>
              <a:t> </a:t>
            </a:r>
            <a:r>
              <a:rPr lang="en-US" err="1"/>
              <a:t>instructon</a:t>
            </a:r>
            <a:r>
              <a:rPr lang="en-US"/>
              <a:t> is</a:t>
            </a:r>
            <a:r>
              <a:rPr lang="en-US" baseline="0"/>
              <a:t> indirect jump (used for return from functions)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Preserve</a:t>
            </a:r>
            <a:r>
              <a:rPr lang="en-US" baseline="0" dirty="0"/>
              <a:t> - a function must save/restore their values if these registers are used</a:t>
            </a:r>
            <a:endParaRPr lang="en-US" dirty="0"/>
          </a:p>
          <a:p>
            <a:r>
              <a:rPr lang="en-US" dirty="0"/>
              <a:t>Temporaries</a:t>
            </a:r>
            <a:r>
              <a:rPr lang="en-US" baseline="0" dirty="0"/>
              <a:t> = ad-hoc intermediate values of expressions</a:t>
            </a:r>
          </a:p>
          <a:p>
            <a:r>
              <a:rPr lang="en-US" baseline="0" dirty="0"/>
              <a:t>Saved temporaries = temporaries with preserve flag</a:t>
            </a:r>
          </a:p>
          <a:p>
            <a:r>
              <a:rPr lang="en-US" baseline="0" dirty="0"/>
              <a:t>Kernel – </a:t>
            </a:r>
            <a:r>
              <a:rPr lang="en-US" baseline="0" dirty="0" err="1"/>
              <a:t>syscall</a:t>
            </a:r>
            <a:r>
              <a:rPr lang="en-US" baseline="0" dirty="0"/>
              <a:t> interface</a:t>
            </a:r>
          </a:p>
          <a:p>
            <a:r>
              <a:rPr lang="en-US" baseline="0" dirty="0"/>
              <a:t>Global pointer – reference to a frame were global variables are</a:t>
            </a:r>
          </a:p>
          <a:p>
            <a:r>
              <a:rPr lang="en-US" baseline="0" dirty="0"/>
              <a:t>Stack pointer – unlike x86, this is only ABI specification, there are no instructions that would rely on the fact that $r29 is the stack pointer</a:t>
            </a:r>
          </a:p>
          <a:p>
            <a:r>
              <a:rPr lang="en-US" baseline="0" dirty="0"/>
              <a:t>Frame pointer – additional pointer to stack that is used by functions (e.g., splits arguments and local variables), will be detailed later</a:t>
            </a:r>
          </a:p>
          <a:p>
            <a:r>
              <a:rPr lang="en-US" baseline="0" dirty="0"/>
              <a:t>Return address – saved by </a:t>
            </a:r>
            <a:r>
              <a:rPr lang="en-US" baseline="0" dirty="0" err="1"/>
              <a:t>jal</a:t>
            </a:r>
            <a:r>
              <a:rPr lang="en-US" baseline="0" dirty="0"/>
              <a:t> instruction (used for function calls)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 add, </a:t>
            </a:r>
            <a:r>
              <a:rPr lang="en-US" dirty="0" err="1"/>
              <a:t>addi</a:t>
            </a:r>
            <a:r>
              <a:rPr lang="en-US" dirty="0"/>
              <a:t>, sub, and </a:t>
            </a:r>
            <a:r>
              <a:rPr lang="en-US" dirty="0" err="1"/>
              <a:t>subi</a:t>
            </a:r>
            <a:r>
              <a:rPr lang="en-US" dirty="0"/>
              <a:t> work on signed integers. For unsigned operations, there are counterparts with –u suffix (like </a:t>
            </a:r>
            <a:r>
              <a:rPr lang="en-US" dirty="0" err="1"/>
              <a:t>addu</a:t>
            </a:r>
            <a:r>
              <a:rPr lang="en-US" dirty="0"/>
              <a:t>).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Arithmetic shift can</a:t>
            </a:r>
            <a:r>
              <a:rPr lang="en-US" baseline="0"/>
              <a:t> be used for signed integers (correctly fills in 0s or 1s from the left to preserve the sign of the </a:t>
            </a:r>
            <a:r>
              <a:rPr lang="en-US" baseline="0" err="1"/>
              <a:t>int</a:t>
            </a:r>
            <a:r>
              <a:rPr lang="en-US" baseline="0"/>
              <a:t>).</a:t>
            </a:r>
          </a:p>
          <a:p>
            <a:r>
              <a:rPr lang="en-US" baseline="0"/>
              <a:t>Note: There is no instruction for arithmetic left shift as shifting to left is the same for arithmetic and binary case.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lw</a:t>
            </a:r>
            <a:r>
              <a:rPr lang="en-US"/>
              <a:t>/</a:t>
            </a:r>
            <a:r>
              <a:rPr lang="en-US" err="1"/>
              <a:t>sw</a:t>
            </a:r>
            <a:r>
              <a:rPr lang="en-US"/>
              <a:t> –</a:t>
            </a:r>
            <a:r>
              <a:rPr lang="en-US" baseline="0"/>
              <a:t> load/store 32bit word</a:t>
            </a:r>
          </a:p>
          <a:p>
            <a:r>
              <a:rPr lang="en-US" baseline="0" err="1"/>
              <a:t>lb</a:t>
            </a:r>
            <a:r>
              <a:rPr lang="en-US" baseline="0"/>
              <a:t>/</a:t>
            </a:r>
            <a:r>
              <a:rPr lang="en-US" baseline="0" err="1"/>
              <a:t>sb</a:t>
            </a:r>
            <a:r>
              <a:rPr lang="en-US" baseline="0"/>
              <a:t> – load/store byte</a:t>
            </a:r>
          </a:p>
          <a:p>
            <a:r>
              <a:rPr lang="en-US" baseline="0" err="1"/>
              <a:t>lbu</a:t>
            </a:r>
            <a:r>
              <a:rPr lang="en-US" baseline="0"/>
              <a:t> – unsigned load (simple zero extension instead of signed extension)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2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baseline="0" dirty="0" err="1"/>
              <a:t>jr</a:t>
            </a:r>
            <a:r>
              <a:rPr lang="en-US" baseline="0" dirty="0"/>
              <a:t> $</a:t>
            </a:r>
            <a:r>
              <a:rPr lang="en-US" baseline="0" dirty="0" err="1"/>
              <a:t>ra</a:t>
            </a:r>
            <a:r>
              <a:rPr lang="en-US" baseline="0" dirty="0"/>
              <a:t> is single indirection (jumps to address stored in $</a:t>
            </a:r>
            <a:r>
              <a:rPr lang="en-US" baseline="0" dirty="0" err="1"/>
              <a:t>ra</a:t>
            </a:r>
            <a:r>
              <a:rPr lang="en-US" baseline="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cmp</a:t>
            </a:r>
            <a:r>
              <a:rPr lang="en-US"/>
              <a:t> has similar semantics</a:t>
            </a:r>
            <a:r>
              <a:rPr lang="en-US" baseline="0"/>
              <a:t> like subtraction</a:t>
            </a:r>
            <a:endParaRPr lang="en-US"/>
          </a:p>
          <a:p>
            <a:r>
              <a:rPr lang="en-US" err="1"/>
              <a:t>jz</a:t>
            </a:r>
            <a:r>
              <a:rPr lang="en-US" baseline="0"/>
              <a:t> = jump if zero (flag is set)</a:t>
            </a:r>
          </a:p>
          <a:p>
            <a:r>
              <a:rPr lang="en-US" baseline="0" err="1"/>
              <a:t>jl</a:t>
            </a:r>
            <a:r>
              <a:rPr lang="en-US" baseline="0"/>
              <a:t> = jump if lesser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4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Based on https://courses.cs.washington.edu/courses/cse378/03wi/lectures/mips-asm-examples.html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9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Based on https://courses.cs.washington.edu/courses/cse378/03wi/lectures/mips-asm-examples.html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9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Picture</a:t>
            </a:r>
            <a:r>
              <a:rPr lang="en-US" baseline="0"/>
              <a:t> taken from https://en.wikipedia.org/wiki/Von_Neumann_architecture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8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complex semantics</a:t>
            </a:r>
            <a:r>
              <a:rPr lang="en-US" baseline="0"/>
              <a:t> which instructions affect which flags. For example,</a:t>
            </a:r>
          </a:p>
          <a:p>
            <a:r>
              <a:rPr lang="en-US" baseline="0"/>
              <a:t>add – sets all arithmetic flags</a:t>
            </a:r>
          </a:p>
          <a:p>
            <a:r>
              <a:rPr lang="en-US" baseline="0" err="1"/>
              <a:t>inc</a:t>
            </a:r>
            <a:r>
              <a:rPr lang="en-US" baseline="0"/>
              <a:t> – sets almost all (ignores CF)</a:t>
            </a:r>
          </a:p>
          <a:p>
            <a:r>
              <a:rPr lang="en-US" baseline="0"/>
              <a:t>and – sets CF = 0 (always)</a:t>
            </a:r>
          </a:p>
          <a:p>
            <a:r>
              <a:rPr lang="en-US" baseline="0" err="1"/>
              <a:t>mov</a:t>
            </a:r>
            <a:r>
              <a:rPr lang="en-US" baseline="0"/>
              <a:t> – does not affect anything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7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 – example x86</a:t>
            </a:r>
          </a:p>
          <a:p>
            <a:r>
              <a:rPr lang="en-US" dirty="0"/>
              <a:t>RISC</a:t>
            </a:r>
            <a:r>
              <a:rPr lang="en-US" baseline="0" dirty="0"/>
              <a:t> – example ARM</a:t>
            </a:r>
          </a:p>
          <a:p>
            <a:r>
              <a:rPr lang="en-US" baseline="0" dirty="0"/>
              <a:t>Was true in the past, no longer true (x86 uses RISC-like core for microinstructions, ARM or MIPS </a:t>
            </a:r>
            <a:r>
              <a:rPr lang="en-US" baseline="0"/>
              <a:t>have been extending </a:t>
            </a:r>
            <a:r>
              <a:rPr lang="en-US" baseline="0" dirty="0"/>
              <a:t>their instructions sets steadily, </a:t>
            </a:r>
            <a:r>
              <a:rPr lang="en-US" baseline="0"/>
              <a:t>so it is </a:t>
            </a:r>
            <a:r>
              <a:rPr lang="en-US" baseline="0" dirty="0"/>
              <a:t>hard calling it “reduced” nowadays)</a:t>
            </a:r>
          </a:p>
          <a:p>
            <a:r>
              <a:rPr lang="en-US" baseline="0" dirty="0"/>
              <a:t>VLIW – multiple instructions encoded together to easily exploit instruction-level parallelism (they are executed concurrently) – e.g., Intel i860, IA64 (</a:t>
            </a:r>
            <a:r>
              <a:rPr lang="en-US" baseline="0" dirty="0" err="1"/>
              <a:t>itanium</a:t>
            </a:r>
            <a:r>
              <a:rPr lang="en-US" baseline="0" dirty="0"/>
              <a:t>), AMD GPUs (</a:t>
            </a:r>
            <a:r>
              <a:rPr lang="en-US" baseline="0" dirty="0" err="1"/>
              <a:t>TeraScale</a:t>
            </a:r>
            <a:r>
              <a:rPr lang="en-US" baseline="0" dirty="0"/>
              <a:t>, up to 2010, abandoned with GCN arch.)</a:t>
            </a:r>
          </a:p>
          <a:p>
            <a:r>
              <a:rPr lang="en-US" baseline="0" dirty="0"/>
              <a:t>EPIC – moving beyond VLIV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Explicitly declare dependencies between bundles of instructions (allowing grouping the bundles – e.g., in future </a:t>
            </a:r>
            <a:r>
              <a:rPr lang="en-US" baseline="0" dirty="0" err="1"/>
              <a:t>hw</a:t>
            </a:r>
            <a:r>
              <a:rPr lang="en-US" baseline="0" dirty="0"/>
              <a:t> generations)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More opportunities for speculative loads and instruction execution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Multiway branch instructions, emphasis on predicated execution (predicate registers instead of branching)</a:t>
            </a:r>
          </a:p>
          <a:p>
            <a:pPr marL="0" indent="0">
              <a:buFontTx/>
              <a:buNone/>
            </a:pPr>
            <a:r>
              <a:rPr lang="en-US" baseline="0" dirty="0"/>
              <a:t>Example: Itanium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0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Cache</a:t>
            </a:r>
            <a:r>
              <a:rPr lang="en-US" baseline="0"/>
              <a:t> latencies</a:t>
            </a:r>
          </a:p>
          <a:p>
            <a:r>
              <a:rPr lang="en-US"/>
              <a:t>https://www.7-cpu.com/cpu/Skylake.html</a:t>
            </a:r>
          </a:p>
          <a:p>
            <a:r>
              <a:rPr lang="en-US"/>
              <a:t>https://gist.github.com/jboner/2841832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8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Contemporary CPUs are superscalar, but also asymmetric</a:t>
            </a:r>
            <a:r>
              <a:rPr lang="en-US" baseline="0"/>
              <a:t> (e.g., Intel example – there were 4 simple decoders and one full decoder).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7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ALU = Arithmetic</a:t>
            </a:r>
            <a:r>
              <a:rPr lang="en-US" baseline="0"/>
              <a:t> Logic Unit</a:t>
            </a:r>
            <a:endParaRPr lang="en-US"/>
          </a:p>
          <a:p>
            <a:r>
              <a:rPr lang="en-US"/>
              <a:t>AGU</a:t>
            </a:r>
            <a:r>
              <a:rPr lang="en-US" baseline="0"/>
              <a:t> = Address Generation Unit</a:t>
            </a:r>
          </a:p>
          <a:p>
            <a:r>
              <a:rPr lang="en-US" baseline="0"/>
              <a:t>FMA = Fused Multiple-Add (a = b*c + d)</a:t>
            </a:r>
          </a:p>
          <a:p>
            <a:r>
              <a:rPr lang="en-US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wish to learn</a:t>
            </a:r>
            <a:r>
              <a:rPr lang="en-US" baseline="0"/>
              <a:t> more about low-level CPU principles, a good place to start could be https://simulator.io/samples#sample10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Explain the blocks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Memory has the fastest buses and multiple channels, since it is the greatest bottleneck.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separate buses,</a:t>
            </a:r>
            <a:r>
              <a:rPr lang="en-US" baseline="0" dirty="0"/>
              <a:t> each is peer-to-peer, avoids collisions (an analogy can be found in networking)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Hierarchical division, fast buses (controllers) integrated to the CPU die (mem bus, PCIe), others are deferred via south bridge.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Memory buses and internal CPU buses are massively parallel, external buses are mostly serial (PCIe has links, SATA, USB, LAN, …) – problems with sync. on multiple wires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GPU is the second important component, requires a lot of throughput (that is why it also has its own memory for caching the data)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Southbridge term is no longer used (explain Northbridge), now it is just generically called “chipset”.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 for ISA (x86, IA64,</a:t>
            </a:r>
            <a:r>
              <a:rPr lang="en-US" baseline="0"/>
              <a:t> MIPS, </a:t>
            </a:r>
            <a:r>
              <a:rPr lang="en-US" baseline="0" err="1"/>
              <a:t>Risc</a:t>
            </a:r>
            <a:r>
              <a:rPr lang="en-US" baseline="0"/>
              <a:t>-V) and </a:t>
            </a:r>
            <a:r>
              <a:rPr lang="en-US" baseline="0" err="1"/>
              <a:t>and</a:t>
            </a:r>
            <a:r>
              <a:rPr lang="en-US" baseline="0"/>
              <a:t> HW architectures (Intel Raptor Lake/Raptor Cove, AMD Zen 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 baseline="0"/>
              <a:t> example is taken from https://en.wikipedia.org/wiki/Instruction_set_architecture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= Instruction Pointer (also called Program Counter or PC)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C++ is quite close</a:t>
            </a:r>
            <a:r>
              <a:rPr lang="en-US" baseline="0"/>
              <a:t> to instructions.</a:t>
            </a:r>
          </a:p>
          <a:p>
            <a:r>
              <a:rPr lang="en-US" baseline="0"/>
              <a:t>Try to guess, how such instructions could look like (for the code snippets above).</a:t>
            </a:r>
            <a:endParaRPr lang="en-US"/>
          </a:p>
          <a:p>
            <a:r>
              <a:rPr lang="en-US"/>
              <a:t>Also</a:t>
            </a:r>
            <a:r>
              <a:rPr lang="en-US" baseline="0"/>
              <a:t> mention relation to higher languages (like Python or even Haskell), scripting languages (bash, Python, PHP)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1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Address register – holds an address for</a:t>
            </a:r>
            <a:r>
              <a:rPr lang="en-US" baseline="0"/>
              <a:t> a data operation</a:t>
            </a:r>
          </a:p>
          <a:p>
            <a:r>
              <a:rPr lang="en-US" baseline="0"/>
              <a:t>Branch register – holds an address for a jump instruction</a:t>
            </a:r>
            <a:endParaRPr lang="en-US"/>
          </a:p>
          <a:p>
            <a:r>
              <a:rPr lang="en-US"/>
              <a:t>Predicate register</a:t>
            </a:r>
            <a:r>
              <a:rPr lang="en-US" baseline="0"/>
              <a:t>s – IA64 example with if-else (better than </a:t>
            </a:r>
            <a:r>
              <a:rPr lang="en-US" baseline="0" err="1"/>
              <a:t>cond</a:t>
            </a:r>
            <a:r>
              <a:rPr lang="en-US" baseline="0"/>
              <a:t> jump), instruction masking for vector instructions and SIMT execution (GPUs)</a:t>
            </a:r>
            <a:endParaRPr lang="en-US"/>
          </a:p>
          <a:p>
            <a:r>
              <a:rPr lang="en-US"/>
              <a:t>Stack naming – </a:t>
            </a:r>
            <a:r>
              <a:rPr lang="en-US" err="1"/>
              <a:t>e,g</a:t>
            </a:r>
            <a:r>
              <a:rPr lang="en-US"/>
              <a:t>,, 8087 ST(0), ST(1)…</a:t>
            </a:r>
          </a:p>
          <a:p>
            <a:r>
              <a:rPr lang="en-US"/>
              <a:t>Aliasing</a:t>
            </a:r>
            <a:r>
              <a:rPr lang="en-US" baseline="0"/>
              <a:t> EAX, AX, AH 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diff between 16bit, 32bit, and 64bit versions. Explain aliasing. Explain (non)orthogonal register sets.</a:t>
            </a:r>
            <a:endParaRPr lang="en-US" dirty="0"/>
          </a:p>
          <a:p>
            <a:r>
              <a:rPr lang="en-US" dirty="0"/>
              <a:t>A –</a:t>
            </a:r>
            <a:r>
              <a:rPr lang="en-US" baseline="0" dirty="0"/>
              <a:t> Accumulator</a:t>
            </a:r>
          </a:p>
          <a:p>
            <a:r>
              <a:rPr lang="en-US" baseline="0" dirty="0"/>
              <a:t>B – Base</a:t>
            </a:r>
          </a:p>
          <a:p>
            <a:r>
              <a:rPr lang="en-US" baseline="0" dirty="0"/>
              <a:t>C – Counter</a:t>
            </a:r>
          </a:p>
          <a:p>
            <a:r>
              <a:rPr lang="en-US" baseline="0" dirty="0"/>
              <a:t>D – Data</a:t>
            </a:r>
          </a:p>
          <a:p>
            <a:r>
              <a:rPr lang="en-US" dirty="0"/>
              <a:t>SI – Source</a:t>
            </a:r>
            <a:r>
              <a:rPr lang="en-US" baseline="0" dirty="0"/>
              <a:t> Index</a:t>
            </a:r>
          </a:p>
          <a:p>
            <a:r>
              <a:rPr lang="en-US" baseline="0" dirty="0"/>
              <a:t>DI – Destination Index</a:t>
            </a:r>
          </a:p>
          <a:p>
            <a:r>
              <a:rPr lang="en-US" baseline="0" dirty="0"/>
              <a:t>BP – Base Pointer</a:t>
            </a:r>
          </a:p>
          <a:p>
            <a:r>
              <a:rPr lang="en-US" baseline="0" dirty="0"/>
              <a:t>SP – Stack Pointer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2EEA-9F9B-4B91-B52A-073E94FB90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700" y="3392489"/>
            <a:ext cx="2245784" cy="1406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9926595" y="404664"/>
            <a:ext cx="1944216" cy="1584176"/>
          </a:xfrm>
          <a:prstGeom prst="cloudCallout">
            <a:avLst>
              <a:gd name="adj1" fmla="val -72589"/>
              <a:gd name="adj2" fmla="val 671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683778"/>
            <a:ext cx="1050425" cy="87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2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5E1F-5AFB-40EA-923D-A2EB4D767C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2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AE92-5121-41FC-8DEC-DA73929E0C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96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23DE-87E9-44C4-9125-F996474026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0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49DB-207B-4B04-AB13-3224BA24FB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7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F626-F1DE-4CAB-AC6F-3C9C63F3BC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CAB0-4CDF-4FD1-8C9D-AF93D5E31F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105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42D6-9DD4-4165-BDB0-13B2B843F0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5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C8BE-C614-485F-9B20-1471ABF7C6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1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3727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06101" y="115888"/>
            <a:ext cx="1485900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2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0EE7-F64F-4308-BA6A-AA907C3209A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04512" y="476672"/>
            <a:ext cx="1050425" cy="877169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838200" y="1484784"/>
            <a:ext cx="1087442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CPU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NSWI170 Computer Systems</a:t>
            </a:r>
            <a:endParaRPr lang="cs-CZ"/>
          </a:p>
          <a:p>
            <a:endParaRPr lang="cs-CZ"/>
          </a:p>
          <a:p>
            <a:r>
              <a:rPr lang="cs-CZ"/>
              <a:t>Jakub </a:t>
            </a:r>
            <a:r>
              <a:rPr lang="cs-CZ" err="1"/>
              <a:t>Yaghob</a:t>
            </a:r>
            <a:r>
              <a:rPr lang="en-US"/>
              <a:t>, Martin </a:t>
            </a:r>
            <a:r>
              <a:rPr lang="en-US" err="1"/>
              <a:t>Kruli</a:t>
            </a:r>
            <a:r>
              <a:rPr lang="cs-CZ"/>
              <a:t>š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Instructions -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we execute the following code?</a:t>
            </a:r>
          </a:p>
          <a:p>
            <a:pPr marL="344487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(a &lt; 3) b = 4;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c = a &lt;&lt; 2;</a:t>
            </a:r>
          </a:p>
          <a:p>
            <a:pPr marL="344487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&lt; 5; ++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 a[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4487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None/>
            </a:pP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p) {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p + 1; }</a:t>
            </a:r>
          </a:p>
          <a:p>
            <a:pPr marL="344487" lvl="1" indent="0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g() {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r = f(42);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3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Load instructions</a:t>
            </a:r>
          </a:p>
          <a:p>
            <a:pPr lvl="1"/>
            <a:r>
              <a:rPr lang="en-US"/>
              <a:t>Memory -&gt; register</a:t>
            </a:r>
          </a:p>
          <a:p>
            <a:pPr lvl="1"/>
            <a:r>
              <a:rPr lang="en-US"/>
              <a:t>Take a long time to execute, important to detect soon (fetch data ahead)</a:t>
            </a:r>
          </a:p>
          <a:p>
            <a:r>
              <a:rPr lang="en-US"/>
              <a:t>Store instructions</a:t>
            </a:r>
          </a:p>
          <a:p>
            <a:pPr lvl="1"/>
            <a:r>
              <a:rPr lang="en-US"/>
              <a:t>Register/immediate -&gt; memory</a:t>
            </a:r>
            <a:endParaRPr lang="en-US">
              <a:cs typeface="Calibri"/>
            </a:endParaRPr>
          </a:p>
          <a:p>
            <a:r>
              <a:rPr lang="en-US"/>
              <a:t>Move instruction</a:t>
            </a:r>
          </a:p>
          <a:p>
            <a:pPr lvl="1"/>
            <a:r>
              <a:rPr lang="en-US"/>
              <a:t>Between registers</a:t>
            </a:r>
          </a:p>
          <a:p>
            <a:pPr lvl="1"/>
            <a:r>
              <a:rPr lang="en-US"/>
              <a:t>x86-64 also between registers and memory</a:t>
            </a:r>
          </a:p>
          <a:p>
            <a:pPr lvl="2"/>
            <a:r>
              <a:rPr lang="en-US"/>
              <a:t>Difficult to implement efficiently in HW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26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Arithmetic and logic instructions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+, -, &lt;&lt;, &gt;&gt;, &amp;, |, ^, ~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*, /, %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Jumps</a:t>
            </a:r>
          </a:p>
          <a:p>
            <a:pPr lvl="1"/>
            <a:r>
              <a:rPr lang="en-US"/>
              <a:t>Unconditional </a:t>
            </a:r>
            <a:r>
              <a:rPr lang="cs-CZ"/>
              <a:t> </a:t>
            </a:r>
            <a:r>
              <a:rPr lang="en-US"/>
              <a:t>×</a:t>
            </a:r>
            <a:r>
              <a:rPr lang="cs-CZ"/>
              <a:t>  </a:t>
            </a:r>
            <a:r>
              <a:rPr lang="en-US"/>
              <a:t>conditional</a:t>
            </a:r>
          </a:p>
          <a:p>
            <a:pPr lvl="1"/>
            <a:r>
              <a:rPr lang="en-US"/>
              <a:t>Direct </a:t>
            </a:r>
            <a:r>
              <a:rPr lang="cs-CZ"/>
              <a:t> </a:t>
            </a:r>
            <a:r>
              <a:rPr lang="en-US"/>
              <a:t>×</a:t>
            </a:r>
            <a:r>
              <a:rPr lang="cs-CZ"/>
              <a:t> </a:t>
            </a:r>
            <a:r>
              <a:rPr lang="en-US"/>
              <a:t> indirect </a:t>
            </a:r>
            <a:r>
              <a:rPr lang="cs-CZ"/>
              <a:t> </a:t>
            </a:r>
            <a:r>
              <a:rPr lang="en-US"/>
              <a:t>×</a:t>
            </a:r>
            <a:r>
              <a:rPr lang="cs-CZ"/>
              <a:t> </a:t>
            </a:r>
            <a:r>
              <a:rPr lang="en-US"/>
              <a:t> relative</a:t>
            </a:r>
          </a:p>
          <a:p>
            <a:r>
              <a:rPr lang="en-US"/>
              <a:t>Call, return</a:t>
            </a:r>
          </a:p>
          <a:p>
            <a:r>
              <a:rPr lang="en-US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882408" y="1893054"/>
            <a:ext cx="3456384" cy="648072"/>
          </a:xfrm>
          <a:prstGeom prst="wedgeRoundRectCallout">
            <a:avLst>
              <a:gd name="adj1" fmla="val -67981"/>
              <a:gd name="adj2" fmla="val -255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 funny stuff like </a:t>
            </a:r>
            <a:r>
              <a:rPr lang="cs-CZ"/>
              <a:t>"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b="1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* 4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79976" y="3573016"/>
            <a:ext cx="2880320" cy="648072"/>
          </a:xfrm>
          <a:prstGeom prst="wedgeRoundRectCallout">
            <a:avLst>
              <a:gd name="adj1" fmla="val -67981"/>
              <a:gd name="adj2" fmla="val -255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Tests required (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/>
              <a:t>,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/>
              <a:t>, …)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Higher-level code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-112395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(a &lt; 3) b = 4;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c = a &lt;&lt; 2;</a:t>
            </a:r>
            <a:endParaRPr lang="en-US"/>
          </a:p>
          <a:p>
            <a:pPr marL="344170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17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344170" lvl="1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jge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[a], 3</a:t>
            </a:r>
          </a:p>
          <a:p>
            <a:pPr marL="344170" lvl="1" indent="0">
              <a:buNone/>
            </a:pPr>
            <a:r>
              <a:rPr lang="en-US" b="1">
                <a:latin typeface="Courier New"/>
                <a:cs typeface="Courier New"/>
              </a:rPr>
              <a:t>store [b], 4</a:t>
            </a:r>
          </a:p>
          <a:p>
            <a:pPr marL="344170" lvl="1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17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load r1, [a]</a:t>
            </a:r>
          </a:p>
          <a:p>
            <a:pPr marL="344170" lvl="1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r1, 2</a:t>
            </a:r>
          </a:p>
          <a:p>
            <a:pPr marL="34417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store [c], r1</a:t>
            </a:r>
          </a:p>
          <a:p>
            <a:pPr marL="34417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Freeform 5"/>
          <p:cNvSpPr/>
          <p:nvPr/>
        </p:nvSpPr>
        <p:spPr>
          <a:xfrm rot="10800000">
            <a:off x="3311820" y="3235815"/>
            <a:ext cx="805896" cy="1173636"/>
          </a:xfrm>
          <a:custGeom>
            <a:avLst/>
            <a:gdLst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0 w 117695"/>
              <a:gd name="connsiteY0" fmla="*/ 2018923 h 2018923"/>
              <a:gd name="connsiteX1" fmla="*/ 117695 w 117695"/>
              <a:gd name="connsiteY1" fmla="*/ 0 h 2018923"/>
              <a:gd name="connsiteX0" fmla="*/ 300245 w 417940"/>
              <a:gd name="connsiteY0" fmla="*/ 2018923 h 2018943"/>
              <a:gd name="connsiteX1" fmla="*/ 417940 w 417940"/>
              <a:gd name="connsiteY1" fmla="*/ 0 h 2018943"/>
              <a:gd name="connsiteX0" fmla="*/ 481561 w 599256"/>
              <a:gd name="connsiteY0" fmla="*/ 2018923 h 2018936"/>
              <a:gd name="connsiteX1" fmla="*/ 599256 w 599256"/>
              <a:gd name="connsiteY1" fmla="*/ 0 h 2018936"/>
              <a:gd name="connsiteX0" fmla="*/ 689041 w 689041"/>
              <a:gd name="connsiteY0" fmla="*/ 2056626 h 2056640"/>
              <a:gd name="connsiteX1" fmla="*/ 419461 w 689041"/>
              <a:gd name="connsiteY1" fmla="*/ 0 h 2056640"/>
              <a:gd name="connsiteX0" fmla="*/ 805896 w 805896"/>
              <a:gd name="connsiteY0" fmla="*/ 2056626 h 2056626"/>
              <a:gd name="connsiteX1" fmla="*/ 536316 w 805896"/>
              <a:gd name="connsiteY1" fmla="*/ 0 h 205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5896" h="2056626">
                <a:moveTo>
                  <a:pt x="805896" y="2056626"/>
                </a:moveTo>
                <a:cubicBezTo>
                  <a:pt x="-270365" y="2024961"/>
                  <a:pt x="-172872" y="3017"/>
                  <a:pt x="536316" y="0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800000">
            <a:off x="2187828" y="3968324"/>
            <a:ext cx="2468012" cy="1692923"/>
          </a:xfrm>
          <a:custGeom>
            <a:avLst/>
            <a:gdLst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0 w 117695"/>
              <a:gd name="connsiteY0" fmla="*/ 2018923 h 2018923"/>
              <a:gd name="connsiteX1" fmla="*/ 117695 w 117695"/>
              <a:gd name="connsiteY1" fmla="*/ 0 h 2018923"/>
              <a:gd name="connsiteX0" fmla="*/ 300245 w 417940"/>
              <a:gd name="connsiteY0" fmla="*/ 2018923 h 2018943"/>
              <a:gd name="connsiteX1" fmla="*/ 417940 w 417940"/>
              <a:gd name="connsiteY1" fmla="*/ 0 h 2018943"/>
              <a:gd name="connsiteX0" fmla="*/ 481561 w 599256"/>
              <a:gd name="connsiteY0" fmla="*/ 2018923 h 2018936"/>
              <a:gd name="connsiteX1" fmla="*/ 599256 w 599256"/>
              <a:gd name="connsiteY1" fmla="*/ 0 h 2018936"/>
              <a:gd name="connsiteX0" fmla="*/ 678378 w 678378"/>
              <a:gd name="connsiteY0" fmla="*/ 2018924 h 2018937"/>
              <a:gd name="connsiteX1" fmla="*/ 425761 w 678378"/>
              <a:gd name="connsiteY1" fmla="*/ 0 h 2018937"/>
              <a:gd name="connsiteX0" fmla="*/ 764821 w 764821"/>
              <a:gd name="connsiteY0" fmla="*/ 2018924 h 2019062"/>
              <a:gd name="connsiteX1" fmla="*/ 512204 w 764821"/>
              <a:gd name="connsiteY1" fmla="*/ 0 h 2019062"/>
              <a:gd name="connsiteX0" fmla="*/ 658190 w 658190"/>
              <a:gd name="connsiteY0" fmla="*/ 2045724 h 2045859"/>
              <a:gd name="connsiteX1" fmla="*/ 617180 w 658190"/>
              <a:gd name="connsiteY1" fmla="*/ 0 h 204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190" h="2045859">
                <a:moveTo>
                  <a:pt x="658190" y="2045724"/>
                </a:moveTo>
                <a:cubicBezTo>
                  <a:pt x="-327577" y="2065160"/>
                  <a:pt x="-92008" y="3017"/>
                  <a:pt x="617180" y="0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951984" y="3515240"/>
            <a:ext cx="4248472" cy="972108"/>
          </a:xfrm>
          <a:prstGeom prst="wedgeRoundRectCallout">
            <a:avLst>
              <a:gd name="adj1" fmla="val -76190"/>
              <a:gd name="adj2" fmla="val -248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This is just a symbolic abstract assembler</a:t>
            </a:r>
            <a:br>
              <a:rPr lang="en-US"/>
            </a:br>
            <a:r>
              <a:rPr lang="en-US"/>
              <a:t>(not an actual one)</a:t>
            </a:r>
          </a:p>
        </p:txBody>
      </p:sp>
    </p:spTree>
    <p:extLst>
      <p:ext uri="{BB962C8B-B14F-4D97-AF65-F5344CB8AC3E}">
        <p14:creationId xmlns:p14="http://schemas.microsoft.com/office/powerpoint/2010/main" val="13610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Higher-level code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12713">
              <a:buNone/>
            </a:pP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&lt; 5; ++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 a[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4487" lvl="1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1687" lvl="2" indent="0">
              <a:buNone/>
            </a:pP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r1, 0</a:t>
            </a:r>
          </a:p>
          <a:p>
            <a:pPr marL="801687" lvl="2" indent="0">
              <a:buNone/>
            </a:pP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jge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r1, 5</a:t>
            </a:r>
          </a:p>
          <a:p>
            <a:pPr marL="801687" lvl="2" indent="0">
              <a:buNone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load r2, [a]</a:t>
            </a:r>
          </a:p>
          <a:p>
            <a:pPr marL="801687" lvl="2" indent="0">
              <a:buNone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add r2, r2, r1</a:t>
            </a:r>
          </a:p>
          <a:p>
            <a:pPr marL="801687" lvl="2" indent="0">
              <a:buNone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store [r2], r1</a:t>
            </a:r>
          </a:p>
          <a:p>
            <a:pPr marL="801687" lvl="2" indent="0">
              <a:buNone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add r1, r1, 1</a:t>
            </a:r>
          </a:p>
          <a:p>
            <a:pPr marL="801687" lvl="2" indent="0">
              <a:buNone/>
            </a:pP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1687" lvl="2" indent="0">
              <a:buNone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Freeform 5"/>
          <p:cNvSpPr/>
          <p:nvPr/>
        </p:nvSpPr>
        <p:spPr>
          <a:xfrm rot="10800000">
            <a:off x="2711624" y="3280650"/>
            <a:ext cx="2088232" cy="2400397"/>
          </a:xfrm>
          <a:custGeom>
            <a:avLst/>
            <a:gdLst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0 w 117695"/>
              <a:gd name="connsiteY0" fmla="*/ 2018923 h 2018923"/>
              <a:gd name="connsiteX1" fmla="*/ 117695 w 117695"/>
              <a:gd name="connsiteY1" fmla="*/ 0 h 2018923"/>
              <a:gd name="connsiteX0" fmla="*/ 300245 w 417940"/>
              <a:gd name="connsiteY0" fmla="*/ 2018923 h 2018943"/>
              <a:gd name="connsiteX1" fmla="*/ 417940 w 417940"/>
              <a:gd name="connsiteY1" fmla="*/ 0 h 2018943"/>
              <a:gd name="connsiteX0" fmla="*/ 481561 w 599256"/>
              <a:gd name="connsiteY0" fmla="*/ 2018923 h 2018936"/>
              <a:gd name="connsiteX1" fmla="*/ 599256 w 599256"/>
              <a:gd name="connsiteY1" fmla="*/ 0 h 2018936"/>
              <a:gd name="connsiteX0" fmla="*/ 689041 w 689041"/>
              <a:gd name="connsiteY0" fmla="*/ 2056626 h 2056640"/>
              <a:gd name="connsiteX1" fmla="*/ 419461 w 689041"/>
              <a:gd name="connsiteY1" fmla="*/ 0 h 2056640"/>
              <a:gd name="connsiteX0" fmla="*/ 805896 w 805896"/>
              <a:gd name="connsiteY0" fmla="*/ 2056626 h 2056626"/>
              <a:gd name="connsiteX1" fmla="*/ 536316 w 805896"/>
              <a:gd name="connsiteY1" fmla="*/ 0 h 2056626"/>
              <a:gd name="connsiteX0" fmla="*/ 406205 w 1362997"/>
              <a:gd name="connsiteY0" fmla="*/ 4205664 h 4205664"/>
              <a:gd name="connsiteX1" fmla="*/ 1362997 w 1362997"/>
              <a:gd name="connsiteY1" fmla="*/ 0 h 4205664"/>
              <a:gd name="connsiteX0" fmla="*/ 871074 w 1827866"/>
              <a:gd name="connsiteY0" fmla="*/ 4205664 h 4205664"/>
              <a:gd name="connsiteX1" fmla="*/ 1827866 w 1827866"/>
              <a:gd name="connsiteY1" fmla="*/ 0 h 4205664"/>
              <a:gd name="connsiteX0" fmla="*/ 1068193 w 2024985"/>
              <a:gd name="connsiteY0" fmla="*/ 4205664 h 4206346"/>
              <a:gd name="connsiteX1" fmla="*/ 2024985 w 2024985"/>
              <a:gd name="connsiteY1" fmla="*/ 0 h 42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4985" h="4206346">
                <a:moveTo>
                  <a:pt x="1068193" y="4205664"/>
                </a:moveTo>
                <a:cubicBezTo>
                  <a:pt x="-492162" y="4268255"/>
                  <a:pt x="-480730" y="3018"/>
                  <a:pt x="2024985" y="0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39489" y="3280650"/>
            <a:ext cx="728958" cy="1948187"/>
          </a:xfrm>
          <a:custGeom>
            <a:avLst/>
            <a:gdLst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0 w 117695"/>
              <a:gd name="connsiteY0" fmla="*/ 2018923 h 2018923"/>
              <a:gd name="connsiteX1" fmla="*/ 117695 w 117695"/>
              <a:gd name="connsiteY1" fmla="*/ 0 h 2018923"/>
              <a:gd name="connsiteX0" fmla="*/ 300245 w 417940"/>
              <a:gd name="connsiteY0" fmla="*/ 2018923 h 2018943"/>
              <a:gd name="connsiteX1" fmla="*/ 417940 w 417940"/>
              <a:gd name="connsiteY1" fmla="*/ 0 h 2018943"/>
              <a:gd name="connsiteX0" fmla="*/ 481561 w 599256"/>
              <a:gd name="connsiteY0" fmla="*/ 2018923 h 2018936"/>
              <a:gd name="connsiteX1" fmla="*/ 599256 w 599256"/>
              <a:gd name="connsiteY1" fmla="*/ 0 h 2018936"/>
              <a:gd name="connsiteX0" fmla="*/ 689041 w 689041"/>
              <a:gd name="connsiteY0" fmla="*/ 2056626 h 2056640"/>
              <a:gd name="connsiteX1" fmla="*/ 419461 w 689041"/>
              <a:gd name="connsiteY1" fmla="*/ 0 h 2056640"/>
              <a:gd name="connsiteX0" fmla="*/ 805896 w 805896"/>
              <a:gd name="connsiteY0" fmla="*/ 2056626 h 2056626"/>
              <a:gd name="connsiteX1" fmla="*/ 536316 w 805896"/>
              <a:gd name="connsiteY1" fmla="*/ 0 h 2056626"/>
              <a:gd name="connsiteX0" fmla="*/ 406205 w 1362997"/>
              <a:gd name="connsiteY0" fmla="*/ 4205664 h 4205664"/>
              <a:gd name="connsiteX1" fmla="*/ 1362997 w 1362997"/>
              <a:gd name="connsiteY1" fmla="*/ 0 h 4205664"/>
              <a:gd name="connsiteX0" fmla="*/ 871074 w 1827866"/>
              <a:gd name="connsiteY0" fmla="*/ 4205664 h 4205664"/>
              <a:gd name="connsiteX1" fmla="*/ 1827866 w 1827866"/>
              <a:gd name="connsiteY1" fmla="*/ 0 h 4205664"/>
              <a:gd name="connsiteX0" fmla="*/ 1068193 w 2024985"/>
              <a:gd name="connsiteY0" fmla="*/ 4205664 h 4206346"/>
              <a:gd name="connsiteX1" fmla="*/ 2024985 w 2024985"/>
              <a:gd name="connsiteY1" fmla="*/ 0 h 4206346"/>
              <a:gd name="connsiteX0" fmla="*/ 1068193 w 2024985"/>
              <a:gd name="connsiteY0" fmla="*/ 4205664 h 4206346"/>
              <a:gd name="connsiteX1" fmla="*/ 2024985 w 2024985"/>
              <a:gd name="connsiteY1" fmla="*/ 0 h 4206346"/>
              <a:gd name="connsiteX0" fmla="*/ 992241 w 2142671"/>
              <a:gd name="connsiteY0" fmla="*/ 3338508 h 3339362"/>
              <a:gd name="connsiteX1" fmla="*/ 2142671 w 2142671"/>
              <a:gd name="connsiteY1" fmla="*/ 0 h 3339362"/>
              <a:gd name="connsiteX0" fmla="*/ 621637 w 1772067"/>
              <a:gd name="connsiteY0" fmla="*/ 3339123 h 3339963"/>
              <a:gd name="connsiteX1" fmla="*/ 1772067 w 1772067"/>
              <a:gd name="connsiteY1" fmla="*/ 615 h 3339963"/>
              <a:gd name="connsiteX0" fmla="*/ 948487 w 969364"/>
              <a:gd name="connsiteY0" fmla="*/ 3414515 h 3415337"/>
              <a:gd name="connsiteX1" fmla="*/ 969364 w 969364"/>
              <a:gd name="connsiteY1" fmla="*/ 602 h 3415337"/>
              <a:gd name="connsiteX0" fmla="*/ 938082 w 958959"/>
              <a:gd name="connsiteY0" fmla="*/ 3413912 h 3414752"/>
              <a:gd name="connsiteX1" fmla="*/ 958959 w 958959"/>
              <a:gd name="connsiteY1" fmla="*/ -1 h 3414752"/>
              <a:gd name="connsiteX0" fmla="*/ 708081 w 728958"/>
              <a:gd name="connsiteY0" fmla="*/ 3413914 h 3413914"/>
              <a:gd name="connsiteX1" fmla="*/ 728958 w 728958"/>
              <a:gd name="connsiteY1" fmla="*/ 1 h 341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8958" h="3413914">
                <a:moveTo>
                  <a:pt x="708081" y="3413914"/>
                </a:moveTo>
                <a:cubicBezTo>
                  <a:pt x="-282119" y="3382250"/>
                  <a:pt x="-195383" y="21869"/>
                  <a:pt x="728958" y="1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5744166" y="3812123"/>
            <a:ext cx="4931303" cy="962212"/>
          </a:xfrm>
          <a:prstGeom prst="wedgeRoundRectCallout">
            <a:avLst>
              <a:gd name="adj1" fmla="val -76190"/>
              <a:gd name="adj2" fmla="val -248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Actually, the offset needs to be multiplied by </a:t>
            </a:r>
            <a:r>
              <a:rPr lang="en-US" b="1" err="1">
                <a:latin typeface="Courier New"/>
                <a:cs typeface="Courier New"/>
              </a:rPr>
              <a:t>sizeof</a:t>
            </a:r>
            <a:r>
              <a:rPr lang="en-US" b="1">
                <a:latin typeface="Courier New"/>
                <a:cs typeface="Courier New"/>
              </a:rPr>
              <a:t>(a[0])</a:t>
            </a:r>
            <a:r>
              <a:rPr lang="en-US"/>
              <a:t>, but you got the point...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3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Types</a:t>
            </a:r>
          </a:p>
          <a:p>
            <a:pPr lvl="1"/>
            <a:r>
              <a:rPr lang="en-US"/>
              <a:t>General, integer, floating point,</a:t>
            </a:r>
          </a:p>
          <a:p>
            <a:pPr lvl="1"/>
            <a:r>
              <a:rPr lang="en-US"/>
              <a:t>address, branch, flags, predicate,</a:t>
            </a:r>
          </a:p>
          <a:p>
            <a:pPr lvl="1"/>
            <a:r>
              <a:rPr lang="en-US"/>
              <a:t>application, system,</a:t>
            </a:r>
          </a:p>
          <a:p>
            <a:pPr lvl="1"/>
            <a:r>
              <a:rPr lang="en-US"/>
              <a:t>vector, …</a:t>
            </a:r>
          </a:p>
          <a:p>
            <a:r>
              <a:rPr lang="en-US"/>
              <a:t>Naming</a:t>
            </a:r>
          </a:p>
          <a:p>
            <a:pPr lvl="1"/>
            <a:r>
              <a:rPr lang="en-US"/>
              <a:t>Direct (EAX, r01, …)  ×  stack (relative addressing to top of the stack)</a:t>
            </a:r>
          </a:p>
          <a:p>
            <a:r>
              <a:rPr lang="en-US"/>
              <a:t>Aliasing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 – example 32-bit x86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639191"/>
              </p:ext>
            </p:extLst>
          </p:nvPr>
        </p:nvGraphicFramePr>
        <p:xfrm>
          <a:off x="2142560" y="1988840"/>
          <a:ext cx="7832345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CS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EBX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BX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CX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EDX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DX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FS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EDI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GS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EBP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EFLAGS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FLAGS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EIP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40998" y="526942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x86-64 extends registers to 64bits</a:t>
            </a:r>
            <a:br>
              <a:rPr lang="en-US"/>
            </a:br>
            <a:r>
              <a:rPr lang="en-US"/>
              <a:t>(RAX, RBX, …)</a:t>
            </a:r>
          </a:p>
          <a:p>
            <a:r>
              <a:rPr lang="en-US">
                <a:latin typeface="Arial"/>
                <a:cs typeface="Arial"/>
              </a:rPr>
              <a:t>+ adds general regs. R8 - R15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 – example IA-64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503363"/>
            <a:ext cx="7850499" cy="531001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15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simple assembler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Execution environment</a:t>
            </a:r>
          </a:p>
          <a:p>
            <a:pPr lvl="1"/>
            <a:r>
              <a:rPr lang="en-US"/>
              <a:t>32-bit (almost general) registers r0-r31</a:t>
            </a:r>
          </a:p>
          <a:p>
            <a:pPr lvl="2"/>
            <a:r>
              <a:rPr lang="en-US"/>
              <a:t>r0 is always 0, writes are ignored</a:t>
            </a:r>
          </a:p>
          <a:p>
            <a:pPr lvl="2"/>
            <a:r>
              <a:rPr lang="en-US"/>
              <a:t>r31 is a link register for the </a:t>
            </a:r>
            <a:r>
              <a:rPr lang="en-US" b="1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/>
              <a:t> instruction</a:t>
            </a:r>
          </a:p>
          <a:p>
            <a:pPr lvl="1"/>
            <a:r>
              <a:rPr lang="en-US"/>
              <a:t>No stack (register)</a:t>
            </a:r>
          </a:p>
          <a:p>
            <a:pPr lvl="2"/>
            <a:r>
              <a:rPr lang="en-US"/>
              <a:t>Realized by SW</a:t>
            </a:r>
          </a:p>
          <a:p>
            <a:pPr lvl="1"/>
            <a:r>
              <a:rPr lang="en-US"/>
              <a:t>No flags</a:t>
            </a:r>
          </a:p>
          <a:p>
            <a:pPr lvl="2"/>
            <a:r>
              <a:rPr lang="en-US"/>
              <a:t>Slightly different instruction set (especially tests and conditional jumps)</a:t>
            </a:r>
          </a:p>
          <a:p>
            <a:pPr lvl="1"/>
            <a:r>
              <a:rPr lang="en-US"/>
              <a:t>Program Counter (PC) register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59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Binary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 Binary Interface (ABI)</a:t>
            </a:r>
          </a:p>
          <a:p>
            <a:pPr lvl="1"/>
            <a:r>
              <a:rPr lang="en-US"/>
              <a:t>Additional specification that accompanies ISA</a:t>
            </a:r>
          </a:p>
          <a:p>
            <a:pPr lvl="1"/>
            <a:r>
              <a:rPr lang="en-US"/>
              <a:t>Prescribes how the CPU should be used</a:t>
            </a:r>
          </a:p>
          <a:p>
            <a:pPr lvl="2"/>
            <a:r>
              <a:rPr lang="en-US"/>
              <a:t>Important for compiler designers</a:t>
            </a:r>
          </a:p>
          <a:p>
            <a:pPr lvl="2"/>
            <a:r>
              <a:rPr lang="en-US"/>
              <a:t>If application and a library are compiled separately, they need to be compatible</a:t>
            </a:r>
          </a:p>
          <a:p>
            <a:pPr lvl="1"/>
            <a:r>
              <a:rPr lang="en-US"/>
              <a:t>Binary interfaces between applications</a:t>
            </a:r>
          </a:p>
          <a:p>
            <a:pPr lvl="2"/>
            <a:r>
              <a:rPr lang="en-US"/>
              <a:t>Typical utilization (meaning) of registers</a:t>
            </a:r>
          </a:p>
          <a:p>
            <a:pPr lvl="2"/>
            <a:r>
              <a:rPr lang="en-US"/>
              <a:t>Stack implementation and layout</a:t>
            </a:r>
          </a:p>
          <a:p>
            <a:pPr lvl="2"/>
            <a:r>
              <a:rPr lang="en-US"/>
              <a:t>Function call conventions</a:t>
            </a:r>
          </a:p>
          <a:p>
            <a:pPr lvl="2"/>
            <a:r>
              <a:rPr lang="en-US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1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Gap between user intent and instructions executed by CPU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64" y="2404008"/>
            <a:ext cx="1152128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34" y="2564904"/>
            <a:ext cx="1178515" cy="1180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8" y="3867808"/>
            <a:ext cx="1138609" cy="1138609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2516088" y="4631507"/>
            <a:ext cx="2717528" cy="1227906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http.connect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req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c.postRequest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req.setMultipart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req.add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"image/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req.send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527412" y="3639103"/>
            <a:ext cx="288032" cy="47530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Callout 17"/>
          <p:cNvSpPr/>
          <p:nvPr/>
        </p:nvSpPr>
        <p:spPr>
          <a:xfrm>
            <a:off x="4583832" y="2324364"/>
            <a:ext cx="3393925" cy="1137069"/>
          </a:xfrm>
          <a:prstGeom prst="cloudCallout">
            <a:avLst>
              <a:gd name="adj1" fmla="val -67346"/>
              <a:gd name="adj2" fmla="val -271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 want to upload this meme to Discord…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18348" y="3741431"/>
            <a:ext cx="6148462" cy="2117982"/>
            <a:chOff x="4916090" y="3759290"/>
            <a:chExt cx="6148462" cy="2117982"/>
          </a:xfrm>
        </p:grpSpPr>
        <p:grpSp>
          <p:nvGrpSpPr>
            <p:cNvPr id="21" name="Group 20"/>
            <p:cNvGrpSpPr/>
            <p:nvPr/>
          </p:nvGrpSpPr>
          <p:grpSpPr>
            <a:xfrm>
              <a:off x="5159896" y="4005064"/>
              <a:ext cx="5904656" cy="1872208"/>
              <a:chOff x="5159896" y="4005064"/>
              <a:chExt cx="5904656" cy="187220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59896" y="4005064"/>
                <a:ext cx="5904656" cy="1872208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687810" y="5521035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compiler</a:t>
                </a:r>
              </a:p>
            </p:txBody>
          </p:sp>
        </p:grpSp>
        <p:sp>
          <p:nvSpPr>
            <p:cNvPr id="11" name="Folded Corner 10"/>
            <p:cNvSpPr/>
            <p:nvPr/>
          </p:nvSpPr>
          <p:spPr>
            <a:xfrm>
              <a:off x="5519936" y="4293096"/>
              <a:ext cx="2232248" cy="1227906"/>
            </a:xfrm>
            <a:prstGeom prst="foldedCorner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LDW $r1, $r30</a:t>
              </a:r>
            </a:p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ADDI $r2, $r1, 1</a:t>
              </a:r>
            </a:p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SHL $r2, 2</a:t>
              </a:r>
            </a:p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STW $r30, $r2</a:t>
              </a:r>
            </a:p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JNE $r3, 0, $</a:t>
              </a:r>
              <a:r>
                <a:rPr lang="en-US" sz="1200" b="1" err="1">
                  <a:latin typeface="Courier New" panose="02070309020205020404" pitchFamily="49" charset="0"/>
                  <a:cs typeface="Courier New" panose="02070309020205020404" pitchFamily="49" charset="0"/>
                </a:rPr>
                <a:t>ip</a:t>
              </a:r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 + 6</a:t>
              </a:r>
            </a:p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8484568" y="4293096"/>
              <a:ext cx="2232248" cy="1227906"/>
            </a:xfrm>
            <a:prstGeom prst="foldedCorner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0110110110101010100101001001101010011010111010110101101101101010101001010010011010100110101110101101011...</a:t>
              </a:r>
              <a:endParaRPr lang="en-US" sz="10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7974360" y="4624747"/>
              <a:ext cx="288032" cy="47530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16200000">
              <a:off x="5009728" y="4669395"/>
              <a:ext cx="288032" cy="47530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9254417" y="3759290"/>
              <a:ext cx="288032" cy="47530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1" y="2402769"/>
            <a:ext cx="2062324" cy="31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register aliases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1" y="1719263"/>
          <a:ext cx="82296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Assembler temporary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$r2-$r3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$v0-$v1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$r4-$r7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$a0-$a3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Function 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$r8-$r15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$t0-$t7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Temporaries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$r16-$r23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$s0-$s7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Saved temporaries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$r24-$r25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$t8-$t9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Temporaries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$r26-$r27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$k0-$k1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Kernel</a:t>
                      </a:r>
                      <a:r>
                        <a:rPr lang="en-US" baseline="0"/>
                        <a:t> registers – DO NOT USE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gp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Global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sp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Stack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fp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Frame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$r31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ra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01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Arithmetic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R[</a:t>
            </a:r>
            <a:r>
              <a:rPr lang="en-US" err="1"/>
              <a:t>rs</a:t>
            </a:r>
            <a:r>
              <a:rPr lang="en-US"/>
              <a:t>] + R[</a:t>
            </a:r>
            <a:r>
              <a:rPr lang="en-US" err="1"/>
              <a:t>rt</a:t>
            </a:r>
            <a:r>
              <a:rPr lang="en-US"/>
              <a:t>]</a:t>
            </a:r>
          </a:p>
          <a:p>
            <a:pPr lvl="2"/>
            <a:endParaRPr lang="en-US"/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$rd,$rs,imm16</a:t>
            </a: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R[</a:t>
            </a:r>
            <a:r>
              <a:rPr lang="en-US" err="1"/>
              <a:t>rs</a:t>
            </a:r>
            <a:r>
              <a:rPr lang="en-US"/>
              <a:t>] + </a:t>
            </a:r>
            <a:r>
              <a:rPr lang="en-US" err="1">
                <a:solidFill>
                  <a:srgbClr val="FF0000"/>
                </a:solidFill>
              </a:rPr>
              <a:t>signext</a:t>
            </a:r>
            <a:r>
              <a:rPr lang="en-US"/>
              <a:t>(imm16)</a:t>
            </a:r>
          </a:p>
          <a:p>
            <a:pPr lvl="2"/>
            <a:endParaRPr lang="en-US"/>
          </a:p>
          <a:p>
            <a:pPr lvl="1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b="1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subi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$rd,$rs,imm16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6144948" y="3284984"/>
            <a:ext cx="4931303" cy="962212"/>
          </a:xfrm>
          <a:prstGeom prst="wedgeRoundRectCallout">
            <a:avLst>
              <a:gd name="adj1" fmla="val -72518"/>
              <a:gd name="adj2" fmla="val -248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Immediate value, 16 bit number encoded directly in the instruction itself</a:t>
            </a:r>
            <a:endParaRPr lang="en-US">
              <a:cs typeface="Calibri"/>
            </a:endParaRPr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5015880" y="1870075"/>
            <a:ext cx="6480720" cy="962212"/>
          </a:xfrm>
          <a:prstGeom prst="wedgeRoundRectCallout">
            <a:avLst>
              <a:gd name="adj1" fmla="val -58827"/>
              <a:gd name="adj2" fmla="val 136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These are only symbolic placeholders, real example could look like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$r2,$r4,$r5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5303912" y="4382133"/>
            <a:ext cx="3456384" cy="962212"/>
          </a:xfrm>
          <a:prstGeom prst="wedgeRoundRectCallout">
            <a:avLst>
              <a:gd name="adj1" fmla="val -80638"/>
              <a:gd name="adj2" fmla="val -766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Signed extension to 32bits</a:t>
            </a:r>
          </a:p>
          <a:p>
            <a:pPr algn="ctr"/>
            <a:r>
              <a:rPr lang="en-US"/>
              <a:t>(to match size of the registers)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6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 $t1,$t1,$t0</a:t>
            </a:r>
          </a:p>
          <a:p>
            <a:pPr marL="0" indent="0">
              <a:buNone/>
            </a:pP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$t1,$t1,1</a:t>
            </a:r>
          </a:p>
          <a:p>
            <a:pPr marL="0" indent="0">
              <a:buNone/>
            </a:pP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 $t2,$t0,$t1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x86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eax,1</a:t>
            </a:r>
          </a:p>
          <a:p>
            <a:pPr marL="0" indent="0">
              <a:buNone/>
            </a:pPr>
            <a:r>
              <a:rPr lang="en-US">
                <a:cs typeface="Courier New" panose="02070309020205020404" pitchFamily="49" charset="0"/>
              </a:rPr>
              <a:t>or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eax,ecx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95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Logic operations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and  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,$rt		 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andi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  $rd,$rs,imm16</a:t>
            </a:r>
            <a:endParaRPr lang="en-US">
              <a:solidFill>
                <a:srgbClr val="7030A0"/>
              </a:solidFill>
              <a:latin typeface="Calibri" panose="020F0502020204030204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or   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,$rt		 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ori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   $rd,$rs,imm16</a:t>
            </a:r>
            <a:endParaRPr lang="en-US">
              <a:solidFill>
                <a:srgbClr val="7030A0"/>
              </a:solidFill>
              <a:latin typeface="Calibri" panose="020F0502020204030204"/>
              <a:cs typeface="Courier New" panose="02070309020205020404" pitchFamily="49" charset="0"/>
            </a:endParaRP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xor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  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,$rt		 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xori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  $rd,$rs,imm16</a:t>
            </a:r>
            <a:endParaRPr lang="en-US">
              <a:solidFill>
                <a:srgbClr val="7030A0"/>
              </a:solidFill>
              <a:latin typeface="Calibri" panose="020F0502020204030204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C00000"/>
                </a:solidFill>
                <a:latin typeface="Courier New"/>
                <a:cs typeface="Courier New"/>
              </a:rPr>
              <a:t>nor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  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,$rt</a:t>
            </a:r>
            <a:r>
              <a:rPr lang="en-US" b="1">
                <a:solidFill>
                  <a:schemeClr val="accent2"/>
                </a:solidFill>
                <a:latin typeface="Courier New"/>
                <a:cs typeface="Courier New"/>
              </a:rPr>
              <a:t>		  </a:t>
            </a:r>
            <a:r>
              <a:rPr lang="en-US" b="1">
                <a:latin typeface="Courier New"/>
                <a:cs typeface="Courier New"/>
              </a:rPr>
              <a:t>• </a:t>
            </a:r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R[</a:t>
            </a:r>
            <a:r>
              <a:rPr lang="en-US" err="1"/>
              <a:t>rs</a:t>
            </a:r>
            <a:r>
              <a:rPr lang="en-US"/>
              <a:t>] and/or/</a:t>
            </a:r>
            <a:r>
              <a:rPr lang="en-US" err="1"/>
              <a:t>xor</a:t>
            </a:r>
            <a:r>
              <a:rPr lang="en-US"/>
              <a:t> </a:t>
            </a:r>
            <a:r>
              <a:rPr lang="en-US" err="1">
                <a:solidFill>
                  <a:srgbClr val="00B0F0"/>
                </a:solidFill>
              </a:rPr>
              <a:t>zeroext</a:t>
            </a:r>
            <a:r>
              <a:rPr lang="en-US"/>
              <a:t>(imm16)</a:t>
            </a:r>
          </a:p>
          <a:p>
            <a:pPr lvl="1"/>
            <a:r>
              <a:rPr lang="en-US"/>
              <a:t>No </a:t>
            </a:r>
            <a:r>
              <a:rPr lang="en-US" b="1"/>
              <a:t>not</a:t>
            </a:r>
            <a:r>
              <a:rPr lang="en-US"/>
              <a:t> instruction, use 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nor 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endParaRPr lang="en-US">
              <a:solidFill>
                <a:srgbClr val="7030A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/>
              <a:t>Shifts</a:t>
            </a: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sll</a:t>
            </a:r>
            <a:r>
              <a:rPr lang="en-US"/>
              <a:t> / 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slr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rs,shamt</a:t>
            </a:r>
            <a:endParaRPr lang="en-US">
              <a:solidFill>
                <a:srgbClr val="7030A0"/>
              </a:solidFill>
            </a:endParaRP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R[</a:t>
            </a:r>
            <a:r>
              <a:rPr lang="en-US" err="1"/>
              <a:t>rs</a:t>
            </a:r>
            <a:r>
              <a:rPr lang="en-US"/>
              <a:t>] &lt;&lt; / &gt;&gt; </a:t>
            </a:r>
            <a:r>
              <a:rPr lang="en-US" err="1"/>
              <a:t>shamt</a:t>
            </a:r>
            <a:endParaRPr lang="en-US"/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sra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rs,shamt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5712498" y="5516343"/>
            <a:ext cx="3456384" cy="750314"/>
          </a:xfrm>
          <a:prstGeom prst="wedgeRoundRectCallout">
            <a:avLst>
              <a:gd name="adj1" fmla="val -71994"/>
              <a:gd name="adj2" fmla="val -295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Arithmetic shift (keeps the sign)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7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 $t1,$t2,$t2</a:t>
            </a:r>
          </a:p>
          <a:p>
            <a:pPr marL="0" indent="0">
              <a:buNone/>
            </a:pP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sll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$t1,$t1,3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x86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eax,3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3792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Memory access</a:t>
            </a: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$rd,imm16($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M[R[</a:t>
            </a:r>
            <a:r>
              <a:rPr lang="en-US" err="1"/>
              <a:t>rs</a:t>
            </a:r>
            <a:r>
              <a:rPr lang="en-US"/>
              <a:t>] + </a:t>
            </a:r>
            <a:r>
              <a:rPr lang="en-US">
                <a:solidFill>
                  <a:srgbClr val="FF0000"/>
                </a:solidFill>
              </a:rPr>
              <a:t>signext32</a:t>
            </a:r>
            <a:r>
              <a:rPr lang="en-US"/>
              <a:t>(imm16)]</a:t>
            </a: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$rt,imm16($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/>
              <a:t>M[R[</a:t>
            </a:r>
            <a:r>
              <a:rPr lang="en-US" err="1"/>
              <a:t>rs</a:t>
            </a:r>
            <a:r>
              <a:rPr lang="en-US"/>
              <a:t>] + </a:t>
            </a:r>
            <a:r>
              <a:rPr lang="en-US">
                <a:solidFill>
                  <a:srgbClr val="FF0000"/>
                </a:solidFill>
              </a:rPr>
              <a:t>signext32</a:t>
            </a:r>
            <a:r>
              <a:rPr lang="en-US"/>
              <a:t>(imm16)] = R[rt]</a:t>
            </a: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$rd,imm16($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</a:t>
            </a:r>
            <a:r>
              <a:rPr lang="en-US">
                <a:solidFill>
                  <a:srgbClr val="FF0000"/>
                </a:solidFill>
              </a:rPr>
              <a:t>signext32</a:t>
            </a:r>
            <a:r>
              <a:rPr lang="en-US"/>
              <a:t>(M[R[</a:t>
            </a:r>
            <a:r>
              <a:rPr lang="en-US" err="1"/>
              <a:t>rs</a:t>
            </a:r>
            <a:r>
              <a:rPr lang="en-US"/>
              <a:t>] + </a:t>
            </a:r>
            <a:r>
              <a:rPr lang="en-US">
                <a:solidFill>
                  <a:srgbClr val="FF0000"/>
                </a:solidFill>
              </a:rPr>
              <a:t>signext32</a:t>
            </a:r>
            <a:r>
              <a:rPr lang="en-US"/>
              <a:t>(imm16)])</a:t>
            </a: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lbu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$rd,imm16($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</a:t>
            </a:r>
            <a:r>
              <a:rPr lang="en-US">
                <a:solidFill>
                  <a:srgbClr val="00B0F0"/>
                </a:solidFill>
              </a:rPr>
              <a:t>zeroext32</a:t>
            </a:r>
            <a:r>
              <a:rPr lang="en-US"/>
              <a:t>(M[R[</a:t>
            </a:r>
            <a:r>
              <a:rPr lang="en-US" err="1"/>
              <a:t>rs</a:t>
            </a:r>
            <a:r>
              <a:rPr lang="en-US"/>
              <a:t>] + </a:t>
            </a:r>
            <a:r>
              <a:rPr lang="en-US">
                <a:solidFill>
                  <a:srgbClr val="FF0000"/>
                </a:solidFill>
              </a:rPr>
              <a:t>signext32</a:t>
            </a:r>
            <a:r>
              <a:rPr lang="en-US"/>
              <a:t>(imm16)])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sb $rt,imm16($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ourier New"/>
              </a:rPr>
              <a:t>rs</a:t>
            </a:r>
            <a:r>
              <a:rPr lang="en-US" b="1">
                <a:solidFill>
                  <a:srgbClr val="7030A0"/>
                </a:solidFill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/>
              <a:t>M[R[</a:t>
            </a:r>
            <a:r>
              <a:rPr lang="en-US" err="1"/>
              <a:t>rs</a:t>
            </a:r>
            <a:r>
              <a:rPr lang="en-US"/>
              <a:t>] + </a:t>
            </a:r>
            <a:r>
              <a:rPr lang="en-US">
                <a:solidFill>
                  <a:srgbClr val="FF0000"/>
                </a:solidFill>
              </a:rPr>
              <a:t>signext32</a:t>
            </a:r>
            <a:r>
              <a:rPr lang="en-US"/>
              <a:t>(imm16)] = R[</a:t>
            </a:r>
            <a:r>
              <a:rPr lang="en-US" err="1"/>
              <a:t>rt</a:t>
            </a:r>
            <a:r>
              <a:rPr lang="en-US"/>
              <a:t>]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76120" y="1825625"/>
            <a:ext cx="4177680" cy="4351338"/>
          </a:xfrm>
        </p:spPr>
        <p:txBody>
          <a:bodyPr/>
          <a:lstStyle/>
          <a:p>
            <a:r>
              <a:rPr lang="en-US"/>
              <a:t>Moves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$rd,imm32</a:t>
            </a: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imm32</a:t>
            </a:r>
          </a:p>
          <a:p>
            <a:pPr lvl="2"/>
            <a:r>
              <a:rPr lang="en-US">
                <a:solidFill>
                  <a:srgbClr val="000000"/>
                </a:solidFill>
                <a:cs typeface="Calibri" panose="020F0502020204030204"/>
              </a:rPr>
              <a:t>Pseudo-instruction, translates to 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alibri" panose="020F0502020204030204"/>
              </a:rPr>
              <a:t>lui</a:t>
            </a:r>
            <a:r>
              <a:rPr lang="en-US">
                <a:solidFill>
                  <a:srgbClr val="000000"/>
                </a:solidFill>
                <a:cs typeface="Calibri" panose="020F0502020204030204"/>
              </a:rPr>
              <a:t> and </a:t>
            </a:r>
            <a:r>
              <a:rPr lang="en-US" b="1" err="1">
                <a:solidFill>
                  <a:srgbClr val="7030A0"/>
                </a:solidFill>
                <a:latin typeface="Courier New"/>
                <a:cs typeface="Calibri" panose="020F0502020204030204"/>
              </a:rPr>
              <a:t>ori</a:t>
            </a:r>
            <a:endParaRPr lang="en-US" b="1">
              <a:solidFill>
                <a:srgbClr val="7030A0"/>
              </a:solidFill>
              <a:latin typeface="Courier New"/>
              <a:cs typeface="Calibri" panose="020F0502020204030204"/>
            </a:endParaRPr>
          </a:p>
          <a:p>
            <a:pPr lvl="3"/>
            <a:r>
              <a:rPr lang="en-US">
                <a:cs typeface="Calibri" panose="020F0502020204030204"/>
              </a:rPr>
              <a:t>Load upper immediate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/>
              <a:t>R[</a:t>
            </a:r>
            <a:r>
              <a:rPr lang="en-US" err="1"/>
              <a:t>rd</a:t>
            </a:r>
            <a:r>
              <a:rPr lang="en-US"/>
              <a:t>] = R[</a:t>
            </a:r>
            <a:r>
              <a:rPr lang="en-US" err="1"/>
              <a:t>rs</a:t>
            </a:r>
            <a:r>
              <a:rPr lang="en-US"/>
              <a:t>]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dirty="0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1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$t1,1234($t0)</a:t>
            </a:r>
          </a:p>
          <a:p>
            <a:pPr marL="0" indent="0">
              <a:buNone/>
            </a:pP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$t1,1234($t0)</a:t>
            </a:r>
          </a:p>
          <a:p>
            <a:pPr marL="0" indent="0">
              <a:buNone/>
            </a:pP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$t1,1234($t0)</a:t>
            </a: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  $t1,5678</a:t>
            </a: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$t1,$t0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x86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,[ebx+1234]</a:t>
            </a:r>
          </a:p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[ebx+1234],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al,[ebx+1234]</a:t>
            </a:r>
          </a:p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eax,5678</a:t>
            </a:r>
          </a:p>
          <a:p>
            <a:pPr marL="0" indent="0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dirty="0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0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Jumps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/>
              <a:t>PC = </a:t>
            </a:r>
            <a:r>
              <a:rPr lang="en-US" err="1"/>
              <a:t>addr</a:t>
            </a:r>
            <a:endParaRPr lang="en-US"/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/>
              <a:t>PC = R[</a:t>
            </a:r>
            <a:r>
              <a:rPr lang="en-US" err="1"/>
              <a:t>rs</a:t>
            </a:r>
            <a:r>
              <a:rPr lang="en-US"/>
              <a:t>]</a:t>
            </a:r>
          </a:p>
          <a:p>
            <a:pPr lvl="1"/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/>
              <a:t>“Jump and link”</a:t>
            </a:r>
          </a:p>
          <a:p>
            <a:pPr lvl="2"/>
            <a:r>
              <a:rPr lang="en-US"/>
              <a:t>R[31] = PC+4</a:t>
            </a:r>
          </a:p>
          <a:p>
            <a:pPr lvl="2"/>
            <a:r>
              <a:rPr lang="en-US"/>
              <a:t>PC = </a:t>
            </a:r>
            <a:r>
              <a:rPr lang="en-US" err="1"/>
              <a:t>addr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4079775" y="4293096"/>
            <a:ext cx="6785449" cy="638485"/>
          </a:xfrm>
          <a:prstGeom prst="wedgeRoundRectCallout">
            <a:avLst>
              <a:gd name="adj1" fmla="val -60104"/>
              <a:gd name="adj2" fmla="val -12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>
                <a:latin typeface="Calibri"/>
                <a:cs typeface="Calibri"/>
              </a:rPr>
              <a:t> instruction (like all other instructions)</a:t>
            </a:r>
            <a:r>
              <a:rPr lang="en-US" dirty="0"/>
              <a:t> takes 4 bytes in memory</a:t>
            </a:r>
            <a:endParaRPr lang="en-US" dirty="0">
              <a:cs typeface="Calibri"/>
            </a:endParaRPr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3733465" y="2178775"/>
            <a:ext cx="3931766" cy="868939"/>
          </a:xfrm>
          <a:prstGeom prst="wedgeRoundRectCallout">
            <a:avLst>
              <a:gd name="adj1" fmla="val -69983"/>
              <a:gd name="adj2" fmla="val -151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ourier New"/>
              </a:rPr>
              <a:t>Slightly different instruction format – the address is a 26bit immediate value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3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  label</a:t>
            </a: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label:</a:t>
            </a:r>
          </a:p>
          <a:p>
            <a:pPr marL="0" indent="0">
              <a:buNone/>
            </a:pP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</a:t>
            </a:r>
            <a:endParaRPr lang="en-US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x86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label</a:t>
            </a:r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label:</a:t>
            </a:r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call </a:t>
            </a: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338388"/>
            <a:ext cx="1095649" cy="10527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191344" y="5310795"/>
            <a:ext cx="4631572" cy="962212"/>
          </a:xfrm>
          <a:prstGeom prst="wedgeRoundRectCallout">
            <a:avLst>
              <a:gd name="adj1" fmla="val -32055"/>
              <a:gd name="adj2" fmla="val -13874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Placeholder that marks a place in the code, the actual address is computed by a compiler</a:t>
            </a:r>
            <a:endParaRPr lang="en-US">
              <a:cs typeface="Calibri"/>
            </a:endParaRP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9048328" y="3821113"/>
            <a:ext cx="2952328" cy="1989113"/>
          </a:xfrm>
          <a:prstGeom prst="wedgeRoundRectCallout">
            <a:avLst>
              <a:gd name="adj1" fmla="val -50454"/>
              <a:gd name="adj2" fmla="val -777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This is double indirection!!!</a:t>
            </a:r>
            <a:r>
              <a:rPr lang="en-US">
                <a:cs typeface="Calibri"/>
              </a:rPr>
              <a:t> Register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>
                <a:cs typeface="Calibri"/>
              </a:rPr>
              <a:t> holds address where is the pointer that is loaded and used as target address for the jump!</a:t>
            </a:r>
            <a:endParaRPr lang="en-US"/>
          </a:p>
        </p:txBody>
      </p:sp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6191226" y="5318337"/>
            <a:ext cx="2232248" cy="983777"/>
          </a:xfrm>
          <a:prstGeom prst="wedgeRoundRectCallout">
            <a:avLst>
              <a:gd name="adj1" fmla="val 18494"/>
              <a:gd name="adj2" fmla="val -851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Return address stored to stack!</a:t>
            </a:r>
          </a:p>
        </p:txBody>
      </p:sp>
    </p:spTree>
    <p:extLst>
      <p:ext uri="{BB962C8B-B14F-4D97-AF65-F5344CB8AC3E}">
        <p14:creationId xmlns:p14="http://schemas.microsoft.com/office/powerpoint/2010/main" val="28025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–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Conditional jumps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rt,addr</a:t>
            </a:r>
            <a:endParaRPr lang="en-US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If R[</a:t>
            </a:r>
            <a:r>
              <a:rPr lang="en-US" dirty="0" err="1"/>
              <a:t>rs</a:t>
            </a:r>
            <a:r>
              <a:rPr lang="en-US" dirty="0"/>
              <a:t>] == R[rt] then PC = </a:t>
            </a:r>
            <a:r>
              <a:rPr lang="en-US" dirty="0" err="1"/>
              <a:t>addr</a:t>
            </a:r>
            <a:r>
              <a:rPr lang="en-US" dirty="0"/>
              <a:t> else PC = PC+4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rt,addr</a:t>
            </a:r>
            <a:endParaRPr lang="en-US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Analogical (not equal)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>
                <a:cs typeface="Courier New" panose="02070309020205020404" pitchFamily="49" charset="0"/>
              </a:rPr>
              <a:t> /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sltu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,$rt</a:t>
            </a:r>
          </a:p>
          <a:p>
            <a:pPr lvl="2"/>
            <a:r>
              <a:rPr lang="en-US" dirty="0"/>
              <a:t>If R[</a:t>
            </a:r>
            <a:r>
              <a:rPr lang="en-US" dirty="0" err="1"/>
              <a:t>rs</a:t>
            </a:r>
            <a:r>
              <a:rPr lang="en-US" dirty="0"/>
              <a:t>]&lt;R[rt] then R[</a:t>
            </a:r>
            <a:r>
              <a:rPr lang="en-US" dirty="0" err="1"/>
              <a:t>rd</a:t>
            </a:r>
            <a:r>
              <a:rPr lang="en-US" dirty="0"/>
              <a:t>] = 1 else R[</a:t>
            </a:r>
            <a:r>
              <a:rPr lang="en-US" dirty="0" err="1"/>
              <a:t>rd</a:t>
            </a:r>
            <a:r>
              <a:rPr lang="en-US" dirty="0"/>
              <a:t>] = 0</a:t>
            </a:r>
          </a:p>
          <a:p>
            <a:pPr lvl="1"/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slti</a:t>
            </a:r>
            <a:r>
              <a:rPr lang="en-US" dirty="0">
                <a:cs typeface="Courier New" panose="02070309020205020404" pitchFamily="49" charset="0"/>
              </a:rPr>
              <a:t> /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sltiu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$rd,$rs,imm16</a:t>
            </a:r>
          </a:p>
          <a:p>
            <a:pPr lvl="2"/>
            <a:r>
              <a:rPr lang="en-US" dirty="0"/>
              <a:t>If R[</a:t>
            </a:r>
            <a:r>
              <a:rPr lang="en-US" dirty="0" err="1"/>
              <a:t>rs</a:t>
            </a:r>
            <a:r>
              <a:rPr lang="en-US" dirty="0"/>
              <a:t>] &lt; </a:t>
            </a:r>
            <a:r>
              <a:rPr lang="en-US" dirty="0" err="1">
                <a:solidFill>
                  <a:srgbClr val="FF0000"/>
                </a:solidFill>
              </a:rPr>
              <a:t>signext</a:t>
            </a:r>
            <a:r>
              <a:rPr lang="en-US" dirty="0"/>
              <a:t>/</a:t>
            </a:r>
            <a:r>
              <a:rPr lang="en-US" dirty="0" err="1">
                <a:solidFill>
                  <a:srgbClr val="00B0F0"/>
                </a:solidFill>
              </a:rPr>
              <a:t>zeroext</a:t>
            </a:r>
            <a:r>
              <a:rPr lang="en-US" dirty="0"/>
              <a:t>(imm16) then R[</a:t>
            </a:r>
            <a:r>
              <a:rPr lang="en-US" dirty="0" err="1"/>
              <a:t>rd</a:t>
            </a:r>
            <a:r>
              <a:rPr lang="en-US" dirty="0"/>
              <a:t>] = 1 else R[</a:t>
            </a:r>
            <a:r>
              <a:rPr lang="en-US" dirty="0" err="1"/>
              <a:t>rd</a:t>
            </a:r>
            <a:r>
              <a:rPr lang="en-US" dirty="0"/>
              <a:t>]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6309792" y="4001294"/>
            <a:ext cx="3672408" cy="638485"/>
          </a:xfrm>
          <a:prstGeom prst="wedgeRoundRectCallout">
            <a:avLst>
              <a:gd name="adj1" fmla="val -72978"/>
              <a:gd name="adj2" fmla="val -26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sltu</a:t>
            </a:r>
            <a:r>
              <a:rPr lang="en-US"/>
              <a:t> is unsigned version of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8472264" y="4970513"/>
            <a:ext cx="3552651" cy="864096"/>
          </a:xfrm>
          <a:prstGeom prst="wedgeRoundRectCallout">
            <a:avLst>
              <a:gd name="adj1" fmla="val -84566"/>
              <a:gd name="adj2" fmla="val -423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Only lesser-than test, greater-than is created by swapping operands 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Von Neumann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4351338"/>
          </a:xfrm>
        </p:spPr>
        <p:txBody>
          <a:bodyPr/>
          <a:lstStyle/>
          <a:p>
            <a:r>
              <a:rPr lang="en-US"/>
              <a:t>System architecture</a:t>
            </a:r>
          </a:p>
          <a:p>
            <a:pPr lvl="1"/>
            <a:r>
              <a:rPr lang="en-US"/>
              <a:t>Program and data in the same memory</a:t>
            </a:r>
          </a:p>
          <a:p>
            <a:pPr lvl="1"/>
            <a:r>
              <a:rPr lang="en-US"/>
              <a:t>One shared bus</a:t>
            </a:r>
          </a:p>
          <a:p>
            <a:pPr lvl="2"/>
            <a:r>
              <a:rPr lang="en-US"/>
              <a:t>Evolution of the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 descr="https://upload.wikimedia.org/wikipedia/commons/thumb/6/68/Computer_system_bus.svg/1280px-Computer_system_bu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04" y="1767489"/>
            <a:ext cx="6013792" cy="44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6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$t0,$t1,label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$t2,$t1,$t0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$t2,$zero,label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slti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$t2,$t1,5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$t2,$zero,label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x86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jz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label</a:t>
            </a:r>
          </a:p>
          <a:p>
            <a:pPr marL="0" indent="0">
              <a:buNone/>
            </a:pPr>
            <a:endParaRPr lang="en-US" sz="2400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eax,ebx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label</a:t>
            </a:r>
          </a:p>
          <a:p>
            <a:pPr marL="0" indent="0">
              <a:buNone/>
            </a:pPr>
            <a:endParaRPr lang="en-US" sz="2400" b="1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eax,5</a:t>
            </a:r>
          </a:p>
          <a:p>
            <a:pPr marL="0" indent="0">
              <a:buNone/>
            </a:pPr>
            <a:r>
              <a:rPr lang="en-US" sz="2400" b="1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8975279" y="2141120"/>
            <a:ext cx="2664296" cy="926617"/>
          </a:xfrm>
          <a:prstGeom prst="wedgeRoundRectCallout">
            <a:avLst>
              <a:gd name="adj1" fmla="val -73172"/>
              <a:gd name="adj2" fmla="val -19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Universal compare</a:t>
            </a:r>
            <a:br>
              <a:rPr lang="en-US"/>
            </a:br>
            <a:r>
              <a:rPr lang="en-US"/>
              <a:t>(result stored in flags)</a:t>
            </a:r>
            <a:endParaRPr lang="en-US">
              <a:cs typeface="Calibri"/>
            </a:endParaRP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8763794" y="3234424"/>
            <a:ext cx="3159968" cy="661987"/>
          </a:xfrm>
          <a:prstGeom prst="wedgeRoundRectCallout">
            <a:avLst>
              <a:gd name="adj1" fmla="val -70880"/>
              <a:gd name="adj2" fmla="val -511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Jump decision based on flags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9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examples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247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>
                <a:cs typeface="Courier New" panose="02070309020205020404" pitchFamily="49" charset="0"/>
              </a:rPr>
              <a:t>Simple for-loop</a:t>
            </a:r>
          </a:p>
          <a:p>
            <a:pPr marL="0" indent="0">
              <a:buNone/>
            </a:pPr>
            <a:endParaRPr lang="nn-NO" sz="20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sz="2000" b="1">
                <a:solidFill>
                  <a:srgbClr val="0070C0"/>
                </a:solidFill>
                <a:latin typeface="Courier New"/>
                <a:cs typeface="Courier New"/>
              </a:rPr>
              <a:t>for</a:t>
            </a:r>
            <a:r>
              <a:rPr lang="nn-NO" sz="2000" b="1">
                <a:latin typeface="Courier New"/>
                <a:cs typeface="Courier New"/>
              </a:rPr>
              <a:t> (</a:t>
            </a:r>
            <a:r>
              <a:rPr lang="nn-NO" sz="2000" b="1" err="1">
                <a:solidFill>
                  <a:srgbClr val="0070C0"/>
                </a:solidFill>
                <a:latin typeface="Courier New"/>
                <a:cs typeface="Courier New"/>
              </a:rPr>
              <a:t>int</a:t>
            </a:r>
            <a:r>
              <a:rPr lang="nn-NO" sz="2000" b="1">
                <a:latin typeface="Courier New"/>
                <a:cs typeface="Courier New"/>
              </a:rPr>
              <a:t> i = 0; i &lt; N; i++) {</a:t>
            </a:r>
          </a:p>
          <a:p>
            <a:pPr marL="0" indent="0">
              <a:buNone/>
            </a:pPr>
            <a:r>
              <a:rPr lang="nn-NO" sz="2000" b="1">
                <a:latin typeface="Courier New" panose="02070309020205020404" pitchFamily="49" charset="0"/>
                <a:cs typeface="Courier New" panose="02070309020205020404" pitchFamily="49" charset="0"/>
              </a:rPr>
              <a:t>  A[i] = 42;</a:t>
            </a:r>
          </a:p>
          <a:p>
            <a:pPr marL="0" indent="0">
              <a:buNone/>
            </a:pPr>
            <a:r>
              <a:rPr lang="nn-NO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59896" y="1825625"/>
            <a:ext cx="6193904" cy="4522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$t0, $</a:t>
            </a:r>
            <a:r>
              <a:rPr lang="en-US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28   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$t0 &lt;- address of A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$t1, 4($</a:t>
            </a:r>
            <a:r>
              <a:rPr lang="en-US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fetch N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move  $t2, $zero   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 = 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ori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 $t3, $zero, 42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$t3 =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j 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cond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         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go to condition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body: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sll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   $t4, $t2, 2  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*4 -&gt; offset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urier New"/>
              <a:ea typeface="+mn-lt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add   $t4, $t4, $t0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A+i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*4 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sw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$t3, 0($t4)  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A[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] = 42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addi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 $t2, $t2, 1  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 = i+1</a:t>
            </a:r>
          </a:p>
          <a:p>
            <a:pPr marL="0" indent="0">
              <a:buNone/>
            </a:pPr>
            <a:r>
              <a:rPr lang="en-US" sz="1600" b="1" dirty="0" err="1">
                <a:latin typeface="Courier New"/>
                <a:cs typeface="Courier New"/>
              </a:rPr>
              <a:t>cond</a:t>
            </a:r>
            <a:r>
              <a:rPr lang="en-US" sz="1600" b="1" dirty="0">
                <a:latin typeface="Courier New"/>
                <a:cs typeface="Courier New"/>
              </a:rPr>
              <a:t>:</a:t>
            </a:r>
            <a:endParaRPr lang="en-US" sz="16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slt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   $t4, $t2, $t1   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are we there yet?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 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  <a:cs typeface="Courier New"/>
              </a:rPr>
              <a:t>bne</a:t>
            </a:r>
            <a:r>
              <a:rPr lang="en-US" sz="1600" b="1" dirty="0">
                <a:solidFill>
                  <a:srgbClr val="7030A0"/>
                </a:solidFill>
                <a:latin typeface="Courier New"/>
                <a:cs typeface="Courier New"/>
              </a:rPr>
              <a:t>   $t4, $zero, body 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no, we're NOT done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605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examples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23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 </a:t>
            </a:r>
            <a:r>
              <a:rPr lang="en-US" b="1" err="1">
                <a:latin typeface="Courier New"/>
                <a:cs typeface="Courier New"/>
              </a:rPr>
              <a:t>i</a:t>
            </a:r>
            <a:r>
              <a:rPr lang="en-US" b="1">
                <a:latin typeface="Courier New"/>
                <a:cs typeface="Courier New"/>
              </a:rPr>
              <a:t> = N*5+3;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2348879"/>
            <a:ext cx="5181600" cy="3828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b="1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$t0, 4($</a:t>
            </a:r>
            <a:r>
              <a:rPr lang="en-US" sz="2000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20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fetch N</a:t>
            </a:r>
          </a:p>
          <a:p>
            <a:pPr marL="0" indent="0">
              <a:buNone/>
            </a:pPr>
            <a:r>
              <a:rPr lang="en-US" sz="2000" b="1" err="1">
                <a:solidFill>
                  <a:srgbClr val="7030A0"/>
                </a:solidFill>
                <a:latin typeface="Courier New"/>
                <a:cs typeface="Courier New"/>
              </a:rPr>
              <a:t>sll</a:t>
            </a:r>
            <a:r>
              <a:rPr lang="en-US" sz="2000" b="1">
                <a:solidFill>
                  <a:srgbClr val="7030A0"/>
                </a:solidFill>
                <a:latin typeface="Courier New"/>
                <a:cs typeface="Courier New"/>
              </a:rPr>
              <a:t>   $t1, t0, 2       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N*4</a:t>
            </a:r>
            <a:endParaRPr lang="en-US" sz="20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7030A0"/>
                </a:solidFill>
                <a:latin typeface="Courier New"/>
                <a:cs typeface="Courier New"/>
              </a:rPr>
              <a:t>add   $t1, $t1, t0     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N*4+N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err="1">
                <a:solidFill>
                  <a:srgbClr val="7030A0"/>
                </a:solidFill>
                <a:latin typeface="Courier New"/>
                <a:cs typeface="Courier New"/>
              </a:rPr>
              <a:t>addi</a:t>
            </a:r>
            <a:r>
              <a:rPr lang="en-US" sz="2000" b="1">
                <a:solidFill>
                  <a:srgbClr val="7030A0"/>
                </a:solidFill>
                <a:latin typeface="Courier New"/>
                <a:cs typeface="Courier New"/>
              </a:rPr>
              <a:t>  $t1, $t1, 3      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N+3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0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$t1, 0($</a:t>
            </a:r>
            <a:r>
              <a:rPr lang="en-US" sz="2000" b="1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20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838200" y="2483817"/>
            <a:ext cx="5334000" cy="3693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$t0, 4($</a:t>
            </a: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fetch 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cs typeface="Courier New"/>
              </a:rPr>
              <a:t>ori</a:t>
            </a: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   $t1, $zero, 5 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5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cs typeface="Courier New"/>
              </a:rPr>
              <a:t>mult</a:t>
            </a: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  $t0, $t0, $t1 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N*5 (fake)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cs typeface="Courier New"/>
              </a:rPr>
              <a:t>addi</a:t>
            </a: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  $t0, $t0, 3   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N*5 + 3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Courier New"/>
                <a:cs typeface="Courier New"/>
              </a:rPr>
              <a:t>sw</a:t>
            </a: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    $t0, 0($</a:t>
            </a:r>
            <a:r>
              <a:rPr lang="en-US" sz="2000" b="1" dirty="0" err="1">
                <a:solidFill>
                  <a:srgbClr val="7030A0"/>
                </a:solidFill>
                <a:latin typeface="Courier New"/>
                <a:cs typeface="Courier New"/>
              </a:rPr>
              <a:t>gp</a:t>
            </a: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)   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i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 = ...</a:t>
            </a:r>
          </a:p>
        </p:txBody>
      </p:sp>
      <p:sp>
        <p:nvSpPr>
          <p:cNvPr id="17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7715566" y="5241973"/>
            <a:ext cx="2862336" cy="661987"/>
          </a:xfrm>
          <a:prstGeom prst="wedgeRoundRectCallout">
            <a:avLst>
              <a:gd name="adj1" fmla="val -21221"/>
              <a:gd name="adj2" fmla="val -1072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Code can be optimized…</a:t>
            </a:r>
            <a:endParaRPr lang="en-US">
              <a:cs typeface="Calibri"/>
            </a:endParaRP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2755555" y="5077445"/>
            <a:ext cx="4184113" cy="1099517"/>
          </a:xfrm>
          <a:prstGeom prst="wedgeRoundRectCallout">
            <a:avLst>
              <a:gd name="adj1" fmla="val 21647"/>
              <a:gd name="adj2" fmla="val -1480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Multiplication is more complex as the result needs to be stored in 2 registers</a:t>
            </a:r>
            <a:br>
              <a:rPr lang="en-US" dirty="0"/>
            </a:br>
            <a:r>
              <a:rPr lang="en-US" dirty="0"/>
              <a:t>(but we have simplified it here)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used by some ISA</a:t>
            </a:r>
          </a:p>
          <a:p>
            <a:r>
              <a:rPr lang="en-US" dirty="0"/>
              <a:t>Control execution</a:t>
            </a:r>
          </a:p>
          <a:p>
            <a:r>
              <a:rPr lang="en-US" dirty="0"/>
              <a:t>Check status of the last instruction</a:t>
            </a:r>
          </a:p>
          <a:p>
            <a:r>
              <a:rPr lang="en-US" dirty="0"/>
              <a:t>Usual flags</a:t>
            </a:r>
          </a:p>
          <a:p>
            <a:pPr lvl="1"/>
            <a:r>
              <a:rPr lang="en-US" dirty="0"/>
              <a:t>Z – zero flag</a:t>
            </a:r>
          </a:p>
          <a:p>
            <a:pPr lvl="1"/>
            <a:r>
              <a:rPr lang="en-US" dirty="0"/>
              <a:t>S – sign flag</a:t>
            </a:r>
          </a:p>
          <a:p>
            <a:pPr lvl="1"/>
            <a:r>
              <a:rPr lang="en-US" dirty="0"/>
              <a:t>C – carry flag</a:t>
            </a:r>
          </a:p>
          <a:p>
            <a:pPr lvl="1"/>
            <a:r>
              <a:rPr lang="en-US" dirty="0"/>
              <a:t>O – overflow flag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077072"/>
            <a:ext cx="7705162" cy="1702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9975" y="375746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x86 example</a:t>
            </a:r>
          </a:p>
        </p:txBody>
      </p:sp>
    </p:spTree>
    <p:extLst>
      <p:ext uri="{BB962C8B-B14F-4D97-AF65-F5344CB8AC3E}">
        <p14:creationId xmlns:p14="http://schemas.microsoft.com/office/powerpoint/2010/main" val="3425934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Instruction set architecture</a:t>
            </a:r>
          </a:p>
          <a:p>
            <a:pPr lvl="1"/>
            <a:r>
              <a:rPr lang="en-US"/>
              <a:t>Abstract model of CPU</a:t>
            </a:r>
          </a:p>
          <a:p>
            <a:r>
              <a:rPr lang="en-US"/>
              <a:t>Classification</a:t>
            </a:r>
          </a:p>
          <a:p>
            <a:pPr lvl="1"/>
            <a:r>
              <a:rPr lang="en-US"/>
              <a:t>CISC – Complex Instruction Set Computer</a:t>
            </a:r>
          </a:p>
          <a:p>
            <a:pPr lvl="1"/>
            <a:r>
              <a:rPr lang="en-US"/>
              <a:t>RISC – Reduced Instruction Set Computer</a:t>
            </a:r>
          </a:p>
          <a:p>
            <a:pPr lvl="1"/>
            <a:r>
              <a:rPr lang="en-US"/>
              <a:t>VLIW – Very Long Instruction Word</a:t>
            </a:r>
          </a:p>
          <a:p>
            <a:pPr lvl="1"/>
            <a:r>
              <a:rPr lang="en-US"/>
              <a:t>EPIC – Explicitly Parallel Instruction Computer</a:t>
            </a:r>
          </a:p>
          <a:p>
            <a:r>
              <a:rPr lang="en-US"/>
              <a:t>Orthogonality</a:t>
            </a:r>
          </a:p>
          <a:p>
            <a:pPr lvl="1"/>
            <a:r>
              <a:rPr lang="en-US"/>
              <a:t>Accumulator</a:t>
            </a:r>
          </a:p>
          <a:p>
            <a:r>
              <a:rPr lang="en-US"/>
              <a:t>Load-Execute-Store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10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CPU comprise…</a:t>
            </a:r>
          </a:p>
          <a:p>
            <a:pPr lvl="1"/>
            <a:r>
              <a:rPr lang="en-US"/>
              <a:t>Memory controller</a:t>
            </a:r>
          </a:p>
          <a:p>
            <a:pPr lvl="1"/>
            <a:r>
              <a:rPr lang="en-US"/>
              <a:t>Cache hierarchy</a:t>
            </a:r>
          </a:p>
          <a:p>
            <a:pPr lvl="1"/>
            <a:r>
              <a:rPr lang="en-US"/>
              <a:t>Core</a:t>
            </a:r>
          </a:p>
          <a:p>
            <a:pPr lvl="2"/>
            <a:r>
              <a:rPr lang="en-US"/>
              <a:t>Registers</a:t>
            </a:r>
          </a:p>
          <a:p>
            <a:pPr lvl="3"/>
            <a:r>
              <a:rPr lang="en-US"/>
              <a:t>Types</a:t>
            </a:r>
          </a:p>
          <a:p>
            <a:pPr lvl="2"/>
            <a:r>
              <a:rPr lang="en-US"/>
              <a:t>Logical processor</a:t>
            </a:r>
          </a:p>
          <a:p>
            <a:pPr lvl="3"/>
            <a:r>
              <a:rPr lang="en-US"/>
              <a:t>Hyper threading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10942623-A794-4563-92B6-A5B9E1B2B983}"/>
              </a:ext>
            </a:extLst>
          </p:cNvPr>
          <p:cNvSpPr/>
          <p:nvPr/>
        </p:nvSpPr>
        <p:spPr>
          <a:xfrm>
            <a:off x="4655840" y="3098007"/>
            <a:ext cx="5178956" cy="903287"/>
          </a:xfrm>
          <a:prstGeom prst="wedgeRoundRectCallout">
            <a:avLst>
              <a:gd name="adj1" fmla="val -77417"/>
              <a:gd name="adj2" fmla="val 124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Note that HW registers and ISA registers do not need to match exactly (e.g., x86 register remapping)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9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– simplified scheme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97224" y="1988840"/>
            <a:ext cx="1594520" cy="2880320"/>
            <a:chOff x="457200" y="1628800"/>
            <a:chExt cx="1594520" cy="288032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CORE 0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T0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T4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EU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L1I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L1D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69142" y="1986104"/>
            <a:ext cx="1594520" cy="2880320"/>
            <a:chOff x="457200" y="1628800"/>
            <a:chExt cx="1594520" cy="288032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CORE 1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T1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T5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EU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L1I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L1D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1060" y="1993702"/>
            <a:ext cx="1594520" cy="2880320"/>
            <a:chOff x="457200" y="1628800"/>
            <a:chExt cx="1594520" cy="288032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CORE 2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T6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EU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L1I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L1D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12978" y="1993702"/>
            <a:ext cx="1594520" cy="2880320"/>
            <a:chOff x="457200" y="1628800"/>
            <a:chExt cx="1594520" cy="288032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57200" y="1628800"/>
              <a:ext cx="1594520" cy="28803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CORE 3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55576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T3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59632" y="1844824"/>
              <a:ext cx="50405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T7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55576" y="2276872"/>
              <a:ext cx="100811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EU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55576" y="270892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L1I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55576" y="3068960"/>
              <a:ext cx="100811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L1D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55576" y="3429000"/>
              <a:ext cx="1008112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sz="1800"/>
                <a:t>L2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2197224" y="5090046"/>
            <a:ext cx="7810274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sz="1800"/>
              <a:t>L3/LLC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3552" y="1844824"/>
            <a:ext cx="8064896" cy="46085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sz="1800"/>
              <a:t>Package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594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Scheme of Real CPU (Package)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Intel Coffee Lake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2096"/>
            <a:ext cx="1039696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CPU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Scheme of one core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8" y="18692"/>
            <a:ext cx="5400600" cy="68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CPU Die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7793" y="1772816"/>
            <a:ext cx="10695346" cy="446449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7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Harvard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45023"/>
            <a:ext cx="4681736" cy="2531939"/>
          </a:xfrm>
        </p:spPr>
        <p:txBody>
          <a:bodyPr/>
          <a:lstStyle/>
          <a:p>
            <a:r>
              <a:rPr lang="en-US"/>
              <a:t>Separate memory spaces</a:t>
            </a:r>
          </a:p>
          <a:p>
            <a:pPr lvl="1"/>
            <a:r>
              <a:rPr lang="en-US"/>
              <a:t>With separate buses</a:t>
            </a:r>
          </a:p>
          <a:p>
            <a:pPr lvl="1"/>
            <a:r>
              <a:rPr lang="en-US"/>
              <a:t>And separate addressing mechanism (instructions)</a:t>
            </a:r>
          </a:p>
          <a:p>
            <a:r>
              <a:rPr lang="en-US"/>
              <a:t>Still used in some </a:t>
            </a:r>
            <a:r>
              <a:rPr lang="en-US" err="1"/>
              <a:t>SoC</a:t>
            </a:r>
            <a:r>
              <a:rPr lang="en-US"/>
              <a:t> microcontrollers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6" name="Picture 2" descr="https://upload.wikimedia.org/wikipedia/commons/thumb/6/68/Computer_system_bus.svg/1280px-Computer_system_bu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04" y="1767489"/>
            <a:ext cx="6013792" cy="44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927648" y="2060847"/>
            <a:ext cx="1728192" cy="9361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/>
              <a:t>Instruction</a:t>
            </a:r>
            <a:br>
              <a:rPr lang="en-US" sz="2400"/>
            </a:br>
            <a:r>
              <a:rPr lang="en-US" sz="2400"/>
              <a:t>Memory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4655840" y="2420888"/>
            <a:ext cx="1296144" cy="21602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0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architecture – pipeline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719264"/>
            <a:ext cx="8229600" cy="1925761"/>
          </a:xfrm>
        </p:spPr>
        <p:txBody>
          <a:bodyPr/>
          <a:lstStyle/>
          <a:p>
            <a:r>
              <a:rPr lang="en-US"/>
              <a:t>Current CPU</a:t>
            </a:r>
          </a:p>
          <a:p>
            <a:pPr lvl="1"/>
            <a:r>
              <a:rPr lang="en-US"/>
              <a:t>14-19 stages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3789040"/>
            <a:ext cx="869062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683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architecture – superscalar processor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719264"/>
            <a:ext cx="8229600" cy="917649"/>
          </a:xfrm>
        </p:spPr>
        <p:txBody>
          <a:bodyPr>
            <a:normAutofit/>
          </a:bodyPr>
          <a:lstStyle/>
          <a:p>
            <a:r>
              <a:rPr lang="en-US"/>
              <a:t>Current CPU</a:t>
            </a:r>
          </a:p>
          <a:p>
            <a:pPr lvl="1"/>
            <a:r>
              <a:rPr lang="en-US"/>
              <a:t>5-way, asymmetric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636913"/>
            <a:ext cx="6804248" cy="397268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84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architecture – out-of-order execution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5720" y="1690803"/>
            <a:ext cx="489654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+mn-lt"/>
              </a:rPr>
              <a:t>Decoder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5537076" y="2194859"/>
            <a:ext cx="864096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698916"/>
            <a:ext cx="8064896" cy="49405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+mn-lt"/>
              </a:rPr>
              <a:t>Reservation station (pool)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6783" y="2262221"/>
            <a:ext cx="6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µOPs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70856" y="391039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ALU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42864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56148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69432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5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82716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6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109284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122568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4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135852" y="3192967"/>
            <a:ext cx="730424" cy="22602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+mn-lt"/>
              </a:rPr>
              <a:t>Port 7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979815" y="391039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ALU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063844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AGU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037276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AGU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23992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AGU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10708" y="3907551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 ALU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97424" y="391039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ALU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050560" y="39036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AGU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023992" y="419167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Load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037276" y="419167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Load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226406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3271602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429580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529817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6322368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7329910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8349506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9357048" y="3418995"/>
            <a:ext cx="288032" cy="4846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010708" y="419167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 Logic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970856" y="620424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Branch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970856" y="5919223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I/F DIV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970856" y="563292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SQRT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970856" y="534790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AES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970856" y="5059872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F FMA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970856" y="4771840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String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970856" y="4480786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Logic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970856" y="419842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MUL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979815" y="5059872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F FMA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979815" y="4771840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Bit scan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979815" y="4486459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Logic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979815" y="4198427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I/V MUL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997424" y="4763145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Comp </a:t>
            </a:r>
            <a:r>
              <a:rPr lang="en-US" sz="1400" err="1">
                <a:latin typeface="+mn-lt"/>
              </a:rPr>
              <a:t>Int</a:t>
            </a:r>
            <a:endParaRPr lang="en-US" sz="140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997424" y="4480786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F ADD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97424" y="419275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err="1">
                <a:latin typeface="+mn-lt"/>
              </a:rPr>
              <a:t>Vec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Shuff</a:t>
            </a:r>
            <a:endParaRPr lang="en-US" sz="140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050560" y="4186211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Store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10708" y="4474214"/>
            <a:ext cx="8744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Branch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082716" y="5877272"/>
            <a:ext cx="4783560" cy="61500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+mn-lt"/>
              </a:rPr>
              <a:t>Reorder buffer</a:t>
            </a:r>
          </a:p>
        </p:txBody>
      </p:sp>
      <p:cxnSp>
        <p:nvCxnSpPr>
          <p:cNvPr id="57" name="Straight Arrow Connector 56"/>
          <p:cNvCxnSpPr>
            <a:stCxn id="37" idx="3"/>
            <a:endCxn id="55" idx="1"/>
          </p:cNvCxnSpPr>
          <p:nvPr/>
        </p:nvCxnSpPr>
        <p:spPr bwMode="auto">
          <a:xfrm flipV="1">
            <a:off x="2845296" y="6184774"/>
            <a:ext cx="2237420" cy="163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stCxn id="46" idx="2"/>
          </p:cNvCxnSpPr>
          <p:nvPr/>
        </p:nvCxnSpPr>
        <p:spPr bwMode="auto">
          <a:xfrm>
            <a:off x="3417036" y="5347904"/>
            <a:ext cx="1665681" cy="673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0" idx="2"/>
          </p:cNvCxnSpPr>
          <p:nvPr/>
        </p:nvCxnSpPr>
        <p:spPr bwMode="auto">
          <a:xfrm>
            <a:off x="4434644" y="5051178"/>
            <a:ext cx="863526" cy="8260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54" idx="2"/>
          </p:cNvCxnSpPr>
          <p:nvPr/>
        </p:nvCxnSpPr>
        <p:spPr bwMode="auto">
          <a:xfrm>
            <a:off x="5447928" y="4762246"/>
            <a:ext cx="138274" cy="11150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6" idx="2"/>
          </p:cNvCxnSpPr>
          <p:nvPr/>
        </p:nvCxnSpPr>
        <p:spPr bwMode="auto">
          <a:xfrm flipH="1">
            <a:off x="6456040" y="4479710"/>
            <a:ext cx="5172" cy="13975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7" idx="2"/>
            <a:endCxn id="55" idx="0"/>
          </p:cNvCxnSpPr>
          <p:nvPr/>
        </p:nvCxnSpPr>
        <p:spPr bwMode="auto">
          <a:xfrm>
            <a:off x="7474496" y="4479710"/>
            <a:ext cx="0" cy="13975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>
            <a:stCxn id="53" idx="2"/>
          </p:cNvCxnSpPr>
          <p:nvPr/>
        </p:nvCxnSpPr>
        <p:spPr bwMode="auto">
          <a:xfrm flipH="1">
            <a:off x="8472264" y="4474244"/>
            <a:ext cx="15516" cy="14030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20" idx="2"/>
          </p:cNvCxnSpPr>
          <p:nvPr/>
        </p:nvCxnSpPr>
        <p:spPr bwMode="auto">
          <a:xfrm flipH="1">
            <a:off x="9480376" y="4191678"/>
            <a:ext cx="20688" cy="1685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700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6" name="Picture 7" descr="http://www.peirnet.net/moodle/file.php/1/face_question_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39" y="1865610"/>
            <a:ext cx="4315817" cy="43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9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PC architecture</a:t>
            </a: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Sandy Bridge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72249" y="1839912"/>
            <a:ext cx="3433763" cy="12192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0" rIns="92075" bIns="46038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2024" y="5638800"/>
            <a:ext cx="733425" cy="454025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mouse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847260" y="4678362"/>
            <a:ext cx="2362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523661" y="5821362"/>
            <a:ext cx="595313" cy="438150"/>
          </a:xfrm>
          <a:prstGeom prst="rect">
            <a:avLst/>
          </a:prstGeom>
          <a:solidFill>
            <a:srgbClr val="33CC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LAN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0833223" y="4678363"/>
            <a:ext cx="0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88736" y="4956176"/>
            <a:ext cx="646113" cy="53498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Lan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Adap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0818935" y="54895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12024" y="3429000"/>
            <a:ext cx="2535237" cy="1757362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South Bridge (PCH)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6712073" y="5186362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34048" y="3244850"/>
            <a:ext cx="1176337" cy="900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Audio Codec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5910385" y="3703350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94673" y="5638800"/>
            <a:ext cx="722312" cy="544513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DVD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Drive</a:t>
            </a: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7596310" y="5186362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8399585" y="5186362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048748" y="5638800"/>
            <a:ext cx="722312" cy="544513"/>
          </a:xfrm>
          <a:prstGeom prst="rect">
            <a:avLst/>
          </a:prstGeom>
          <a:solidFill>
            <a:srgbClr val="CC99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Hard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Disk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30786" y="5234854"/>
            <a:ext cx="322263" cy="1013546"/>
            <a:chOff x="973137" y="5001492"/>
            <a:chExt cx="322263" cy="1268413"/>
          </a:xfrm>
        </p:grpSpPr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973137" y="5001492"/>
              <a:ext cx="0" cy="1268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>
              <a:off x="1295400" y="5001492"/>
              <a:ext cx="0" cy="1268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 rot="-5400000">
            <a:off x="3344192" y="5585619"/>
            <a:ext cx="10731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charset="0"/>
                <a:cs typeface="Arial" charset="0"/>
              </a:rPr>
              <a:t>Parallel Port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-5400000">
            <a:off x="3725986" y="5640388"/>
            <a:ext cx="9461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charset="0"/>
                <a:cs typeface="Arial" charset="0"/>
              </a:rPr>
              <a:t>Serial Port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64173" y="5596804"/>
            <a:ext cx="722312" cy="544513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Floppy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Drive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267448" y="5596804"/>
            <a:ext cx="722312" cy="66270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0" rIns="92075" bIns="0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PS/2</a:t>
            </a:r>
            <a:br>
              <a:rPr lang="en-US" b="1">
                <a:latin typeface="Arial" charset="0"/>
                <a:cs typeface="Arial" charset="0"/>
              </a:rPr>
            </a:br>
            <a:r>
              <a:rPr lang="en-US" b="1" err="1">
                <a:latin typeface="Arial" charset="0"/>
                <a:cs typeface="Arial" charset="0"/>
              </a:rPr>
              <a:t>keybrd</a:t>
            </a:r>
            <a:r>
              <a:rPr lang="en-US" b="1">
                <a:latin typeface="Arial" charset="0"/>
                <a:cs typeface="Arial" charset="0"/>
              </a:rPr>
              <a:t>/</a:t>
            </a:r>
            <a:br>
              <a:rPr lang="en-US" b="1">
                <a:latin typeface="Arial" charset="0"/>
                <a:cs typeface="Arial" charset="0"/>
              </a:rPr>
            </a:br>
            <a:r>
              <a:rPr lang="en-US" b="1">
                <a:latin typeface="Arial" charset="0"/>
                <a:cs typeface="Arial" charset="0"/>
              </a:rPr>
              <a:t>mouse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5623048" y="5234854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4865810" y="5234854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410449" y="1978026"/>
            <a:ext cx="900113" cy="3317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Cache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67249" y="1874837"/>
            <a:ext cx="925513" cy="522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DDRIII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Channel 1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915023" y="2182813"/>
            <a:ext cx="59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Mem BUS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667249" y="2463801"/>
            <a:ext cx="925513" cy="52228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DDRIII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Channel 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48449" y="1978026"/>
            <a:ext cx="773113" cy="9556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46038" rIns="0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charset="0"/>
                <a:cs typeface="Arial" charset="0"/>
              </a:rPr>
              <a:t>Memory controller</a:t>
            </a:r>
            <a:endParaRPr lang="en-US" sz="1000">
              <a:latin typeface="Arial" charset="0"/>
              <a:cs typeface="Arial" charset="0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595936" y="2147887"/>
            <a:ext cx="1052512" cy="584200"/>
            <a:chOff x="5562600" y="2381250"/>
            <a:chExt cx="1228725" cy="584200"/>
          </a:xfrm>
        </p:grpSpPr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5562600" y="2381250"/>
              <a:ext cx="1220788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5562600" y="2965450"/>
              <a:ext cx="1228725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421561" y="2297112"/>
            <a:ext cx="889000" cy="319088"/>
          </a:xfrm>
          <a:prstGeom prst="rect">
            <a:avLst/>
          </a:prstGeom>
          <a:solidFill>
            <a:srgbClr val="00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Core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421561" y="2616200"/>
            <a:ext cx="889000" cy="317500"/>
          </a:xfrm>
          <a:prstGeom prst="rect">
            <a:avLst/>
          </a:prstGeom>
          <a:solidFill>
            <a:srgbClr val="00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Core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rot="5400000">
            <a:off x="9140154" y="3248819"/>
            <a:ext cx="0" cy="5635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9463494" y="3416153"/>
            <a:ext cx="24798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D-sub, HDMI, DVI, Display port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625600" y="809252"/>
            <a:ext cx="2597616" cy="2619749"/>
            <a:chOff x="3567952" y="950539"/>
            <a:chExt cx="2597616" cy="2619749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049712" y="950539"/>
              <a:ext cx="1044575" cy="758825"/>
            </a:xfrm>
            <a:prstGeom prst="rect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External Graphics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Card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600293" y="1688504"/>
              <a:ext cx="15652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PCI express ×16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252913" y="2119313"/>
              <a:ext cx="700087" cy="955675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6038" rIns="0" bIns="46038" anchor="ctr" anchorCtr="1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GFX</a:t>
              </a: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4600293" y="1709363"/>
              <a:ext cx="8686" cy="40994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>
              <a:off x="4605620" y="3074988"/>
              <a:ext cx="0" cy="495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567952" y="3201240"/>
              <a:ext cx="10937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Arial" charset="0"/>
                  <a:cs typeface="Arial" charset="0"/>
                </a:rPr>
                <a:t>Display link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579478" y="1687513"/>
            <a:ext cx="1221371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2133-1066 MHz</a:t>
            </a:r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>
            <a:off x="4318555" y="3346450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640455" y="3447245"/>
            <a:ext cx="52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Line in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4325338" y="3560762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40456" y="3227553"/>
            <a:ext cx="6363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Line out</a:t>
            </a: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4332267" y="3775939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H="1">
            <a:off x="4339050" y="3990251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438649" y="3871791"/>
            <a:ext cx="7678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S/PDIF in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438649" y="3652099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S/PDIF out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895849" y="4811712"/>
            <a:ext cx="2021177" cy="42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Super I/O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5911683" y="5026458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840829" y="4714729"/>
            <a:ext cx="54502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LPC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42803" y="5319278"/>
            <a:ext cx="564578" cy="2646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USB</a:t>
            </a: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32664" y="5326205"/>
            <a:ext cx="646908" cy="2646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SATA</a:t>
            </a: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54340" y="5317404"/>
            <a:ext cx="646908" cy="2646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SATA</a:t>
            </a:r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5918613" y="4486131"/>
            <a:ext cx="4016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734048" y="4293756"/>
            <a:ext cx="1191564" cy="42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  <a:cs typeface="Arial" charset="0"/>
              </a:rPr>
              <a:t>BIOS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9229849" y="4385976"/>
            <a:ext cx="1465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PCI express ×1</a:t>
            </a: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10830048" y="4373763"/>
            <a:ext cx="0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0531857" y="3819741"/>
            <a:ext cx="602730" cy="523862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Wingdings" pitchFamily="2" charset="2"/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exp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charset="0"/>
                <a:cs typeface="Arial" charset="0"/>
              </a:rPr>
              <a:t>slots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010648" y="1978026"/>
            <a:ext cx="1143000" cy="1450975"/>
            <a:chOff x="4953000" y="2119313"/>
            <a:chExt cx="1143000" cy="1450975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953000" y="2119313"/>
              <a:ext cx="923925" cy="955675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0" rIns="92075" bIns="46038" anchor="ctr" anchorCtr="1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  <a:cs typeface="Arial" charset="0"/>
                </a:rPr>
                <a:t>System </a:t>
              </a:r>
              <a:br>
                <a:rPr lang="en-US" sz="1600" b="1">
                  <a:latin typeface="Arial" charset="0"/>
                  <a:cs typeface="Arial" charset="0"/>
                </a:rPr>
              </a:br>
              <a:r>
                <a:rPr lang="en-US" sz="1600" b="1">
                  <a:latin typeface="Arial" charset="0"/>
                  <a:cs typeface="Arial" charset="0"/>
                </a:rPr>
                <a:t>Agent</a:t>
              </a:r>
              <a:endParaRPr lang="en-US" sz="1600">
                <a:latin typeface="Arial" charset="0"/>
                <a:cs typeface="Arial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410200" y="3074988"/>
              <a:ext cx="0" cy="495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377855" y="3214688"/>
              <a:ext cx="718145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1pPr>
              <a:lvl2pPr marL="4572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2pPr>
              <a:lvl3pPr marL="9144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3pPr>
              <a:lvl4pPr marL="1371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4pPr>
              <a:lvl5pPr marL="18288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5000"/>
                <a:buFont typeface="Wingdings" pitchFamily="2" charset="2"/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Courier New" pitchFamily="49" charset="0"/>
                  <a:ea typeface="+mn-ea"/>
                  <a:cs typeface="Courier New" pitchFamily="49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4×DMI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9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CPU Architecture</a:t>
            </a:r>
          </a:p>
          <a:p>
            <a:pPr lvl="1"/>
            <a:r>
              <a:rPr lang="en-US"/>
              <a:t>Instruction Set Architecture (ISA)</a:t>
            </a:r>
          </a:p>
          <a:p>
            <a:pPr lvl="2"/>
            <a:r>
              <a:rPr lang="en-US"/>
              <a:t>Abstract specification (contract between programmers and HW designers)</a:t>
            </a:r>
          </a:p>
          <a:p>
            <a:pPr lvl="1"/>
            <a:r>
              <a:rPr lang="en-US"/>
              <a:t>Hardware architecture</a:t>
            </a:r>
          </a:p>
          <a:p>
            <a:pPr lvl="2"/>
            <a:r>
              <a:rPr lang="en-US"/>
              <a:t>Actual implementation</a:t>
            </a:r>
          </a:p>
          <a:p>
            <a:r>
              <a:rPr lang="en-US"/>
              <a:t>What is CPU?</a:t>
            </a:r>
          </a:p>
          <a:p>
            <a:pPr lvl="1"/>
            <a:r>
              <a:rPr lang="en-US"/>
              <a:t>"Simple" machine that executes instructions</a:t>
            </a:r>
          </a:p>
          <a:p>
            <a:pPr lvl="2"/>
            <a:r>
              <a:rPr lang="en-US"/>
              <a:t>Instruction – simple command, arithmetic operation, …</a:t>
            </a:r>
          </a:p>
          <a:p>
            <a:pPr lvl="1"/>
            <a:r>
              <a:rPr lang="en-US"/>
              <a:t>Registers, memory controllers, I/O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00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Simple command to the CPU</a:t>
            </a:r>
          </a:p>
          <a:p>
            <a:pPr lvl="1"/>
            <a:r>
              <a:rPr lang="en-US"/>
              <a:t>Binary encoding (CPU), assembler (programmers)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Operands</a:t>
            </a:r>
          </a:p>
          <a:p>
            <a:pPr lvl="1"/>
            <a:r>
              <a:rPr lang="en-US"/>
              <a:t>Depending on ISA – max 1, 2, or 3 (some may be implicit)</a:t>
            </a:r>
            <a:endParaRPr lang="en-US">
              <a:cs typeface="Calibri"/>
            </a:endParaRPr>
          </a:p>
          <a:p>
            <a:pPr lvl="1"/>
            <a:r>
              <a:rPr lang="en-US"/>
              <a:t>Register, immediate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708920"/>
            <a:ext cx="5402164" cy="194421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896200" y="3451541"/>
            <a:ext cx="2952328" cy="747005"/>
          </a:xfrm>
          <a:prstGeom prst="wedgeRoundRectCallout">
            <a:avLst>
              <a:gd name="adj1" fmla="val -75887"/>
              <a:gd name="adj2" fmla="val -247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Fixed vs. variable lengths</a:t>
            </a:r>
          </a:p>
        </p:txBody>
      </p:sp>
    </p:spTree>
    <p:extLst>
      <p:ext uri="{BB962C8B-B14F-4D97-AF65-F5344CB8AC3E}">
        <p14:creationId xmlns:p14="http://schemas.microsoft.com/office/powerpoint/2010/main" val="21024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Sub-steps performed in every instruction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Load an instruction from the address stored in IP register</a:t>
            </a:r>
          </a:p>
          <a:p>
            <a:pPr lvl="1"/>
            <a:r>
              <a:rPr lang="en-US" dirty="0"/>
              <a:t>Decode the instruction</a:t>
            </a:r>
          </a:p>
          <a:p>
            <a:pPr lvl="1"/>
            <a:r>
              <a:rPr lang="en-US" dirty="0"/>
              <a:t>Load operands</a:t>
            </a:r>
          </a:p>
          <a:p>
            <a:pPr lvl="1"/>
            <a:r>
              <a:rPr lang="en-US" dirty="0"/>
              <a:t>Execute the operation</a:t>
            </a:r>
          </a:p>
          <a:p>
            <a:pPr lvl="1"/>
            <a:r>
              <a:rPr lang="en-US" dirty="0"/>
              <a:t>Store the result</a:t>
            </a:r>
          </a:p>
          <a:p>
            <a:pPr lvl="1"/>
            <a:r>
              <a:rPr lang="en-US" dirty="0"/>
              <a:t>Increment 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4" name="Freeform 13"/>
          <p:cNvSpPr/>
          <p:nvPr/>
        </p:nvSpPr>
        <p:spPr>
          <a:xfrm>
            <a:off x="695400" y="2852937"/>
            <a:ext cx="599256" cy="1944216"/>
          </a:xfrm>
          <a:custGeom>
            <a:avLst/>
            <a:gdLst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462850 w 580545"/>
              <a:gd name="connsiteY0" fmla="*/ 2018923 h 2018923"/>
              <a:gd name="connsiteX1" fmla="*/ 1123 w 580545"/>
              <a:gd name="connsiteY1" fmla="*/ 932507 h 2018923"/>
              <a:gd name="connsiteX2" fmla="*/ 580545 w 580545"/>
              <a:gd name="connsiteY2" fmla="*/ 0 h 2018923"/>
              <a:gd name="connsiteX0" fmla="*/ 0 w 117695"/>
              <a:gd name="connsiteY0" fmla="*/ 2018923 h 2018923"/>
              <a:gd name="connsiteX1" fmla="*/ 117695 w 117695"/>
              <a:gd name="connsiteY1" fmla="*/ 0 h 2018923"/>
              <a:gd name="connsiteX0" fmla="*/ 300245 w 417940"/>
              <a:gd name="connsiteY0" fmla="*/ 2018923 h 2018943"/>
              <a:gd name="connsiteX1" fmla="*/ 417940 w 417940"/>
              <a:gd name="connsiteY1" fmla="*/ 0 h 2018943"/>
              <a:gd name="connsiteX0" fmla="*/ 481561 w 599256"/>
              <a:gd name="connsiteY0" fmla="*/ 2018923 h 2018936"/>
              <a:gd name="connsiteX1" fmla="*/ 599256 w 599256"/>
              <a:gd name="connsiteY1" fmla="*/ 0 h 20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9256" h="2018936">
                <a:moveTo>
                  <a:pt x="481561" y="2018923"/>
                </a:moveTo>
                <a:cubicBezTo>
                  <a:pt x="-239698" y="2024959"/>
                  <a:pt x="-109932" y="3017"/>
                  <a:pt x="599256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816080" y="4185084"/>
            <a:ext cx="3096344" cy="1224137"/>
          </a:xfrm>
          <a:prstGeom prst="wedgeRoundRectCallout">
            <a:avLst>
              <a:gd name="adj1" fmla="val -77709"/>
              <a:gd name="adj2" fmla="val -492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Some steps may be skipped for some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077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9C5B3F07-0320-E793-9A5A-F5FEBD913F92}"/>
              </a:ext>
            </a:extLst>
          </p:cNvPr>
          <p:cNvSpPr/>
          <p:nvPr/>
        </p:nvSpPr>
        <p:spPr>
          <a:xfrm>
            <a:off x="10686471" y="4092397"/>
            <a:ext cx="765112" cy="490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reg</a:t>
            </a:r>
            <a:r>
              <a:rPr lang="cs-CZ" dirty="0"/>
              <a:t>. </a:t>
            </a:r>
            <a:r>
              <a:rPr lang="en-US" dirty="0"/>
              <a:t>O</a:t>
            </a:r>
            <a:endParaRPr lang="cs-CZ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8511-C183-5B78-8C70-C11AB8B6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/>
              <a:t>  execution </a:t>
            </a:r>
            <a:r>
              <a:rPr lang="en-US" dirty="0"/>
              <a:t>e</a:t>
            </a:r>
            <a:r>
              <a:rPr lang="en-US"/>
              <a:t>xample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0CB9-E7BD-2E02-E24B-F6A6A2BA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 CPU using one internal bus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30DA-E34D-E5C6-175B-30301B63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6.3.2025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FE43-D25F-7902-599E-5AED7858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04AD59A-2DA0-0940-F62E-D1EB8CA64AF7}"/>
              </a:ext>
            </a:extLst>
          </p:cNvPr>
          <p:cNvSpPr/>
          <p:nvPr/>
        </p:nvSpPr>
        <p:spPr>
          <a:xfrm>
            <a:off x="184727" y="5196616"/>
            <a:ext cx="11785599" cy="709127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bus</a:t>
            </a:r>
            <a:endParaRPr lang="cs-C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E5AA4B-7EC9-046C-1917-4F0E83F62BEB}"/>
              </a:ext>
            </a:extLst>
          </p:cNvPr>
          <p:cNvSpPr/>
          <p:nvPr/>
        </p:nvSpPr>
        <p:spPr>
          <a:xfrm>
            <a:off x="512239" y="4543129"/>
            <a:ext cx="1032791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1</a:t>
            </a:r>
            <a:r>
              <a:rPr lang="cs-CZ" sz="1600" dirty="0"/>
              <a:t>_i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B48AB-345A-4515-78D8-6AB7D99E62D8}"/>
              </a:ext>
            </a:extLst>
          </p:cNvPr>
          <p:cNvSpPr/>
          <p:nvPr/>
        </p:nvSpPr>
        <p:spPr>
          <a:xfrm>
            <a:off x="512239" y="3789155"/>
            <a:ext cx="2109084" cy="709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  <a:r>
              <a:rPr lang="cs-CZ" dirty="0"/>
              <a:t> R</a:t>
            </a:r>
            <a:r>
              <a:rPr lang="en-US" baseline="-25000" dirty="0"/>
              <a:t>1</a:t>
            </a:r>
            <a:endParaRPr lang="cs-CZ" baseline="-25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9C1245-25B9-7251-A219-457F9C526AEE}"/>
              </a:ext>
            </a:extLst>
          </p:cNvPr>
          <p:cNvSpPr/>
          <p:nvPr/>
        </p:nvSpPr>
        <p:spPr>
          <a:xfrm>
            <a:off x="8965165" y="2842057"/>
            <a:ext cx="2486418" cy="7931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Adder unit</a:t>
            </a:r>
            <a:br>
              <a:rPr lang="cs-CZ" dirty="0"/>
            </a:br>
            <a:r>
              <a:rPr lang="en-US" dirty="0"/>
              <a:t>O</a:t>
            </a:r>
            <a:r>
              <a:rPr lang="cs-CZ" dirty="0"/>
              <a:t> </a:t>
            </a:r>
            <a:r>
              <a:rPr lang="en-US" dirty="0"/>
              <a:t>= A + B</a:t>
            </a:r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FAD36-4EE7-66AA-30EB-29D707550DF3}"/>
              </a:ext>
            </a:extLst>
          </p:cNvPr>
          <p:cNvSpPr/>
          <p:nvPr/>
        </p:nvSpPr>
        <p:spPr>
          <a:xfrm>
            <a:off x="8965165" y="4092397"/>
            <a:ext cx="765112" cy="490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reg</a:t>
            </a:r>
            <a:r>
              <a:rPr lang="cs-CZ" dirty="0"/>
              <a:t>. A</a:t>
            </a:r>
            <a:endParaRPr lang="cs-CZ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97AE-7906-FB51-5174-AA14D8D6A0BE}"/>
              </a:ext>
            </a:extLst>
          </p:cNvPr>
          <p:cNvSpPr/>
          <p:nvPr/>
        </p:nvSpPr>
        <p:spPr>
          <a:xfrm>
            <a:off x="9825818" y="4092397"/>
            <a:ext cx="765112" cy="490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reg</a:t>
            </a:r>
            <a:r>
              <a:rPr lang="cs-CZ" dirty="0"/>
              <a:t>. B</a:t>
            </a:r>
            <a:endParaRPr lang="cs-CZ" baseline="-25000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04C02DA-C0AE-1BC5-5F8B-D74747F0EC1C}"/>
              </a:ext>
            </a:extLst>
          </p:cNvPr>
          <p:cNvSpPr/>
          <p:nvPr/>
        </p:nvSpPr>
        <p:spPr>
          <a:xfrm>
            <a:off x="9243431" y="3677798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5940E7-BE4A-1CDE-768E-71E6AC8E4260}"/>
              </a:ext>
            </a:extLst>
          </p:cNvPr>
          <p:cNvSpPr/>
          <p:nvPr/>
        </p:nvSpPr>
        <p:spPr>
          <a:xfrm>
            <a:off x="8965167" y="4516896"/>
            <a:ext cx="765112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en-US" sz="1600" dirty="0"/>
              <a:t>GA</a:t>
            </a:r>
            <a:r>
              <a:rPr lang="cs-CZ" sz="16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8704CE-ADD3-734A-0F6F-971A2A69D58D}"/>
              </a:ext>
            </a:extLst>
          </p:cNvPr>
          <p:cNvSpPr/>
          <p:nvPr/>
        </p:nvSpPr>
        <p:spPr>
          <a:xfrm>
            <a:off x="9825819" y="4520216"/>
            <a:ext cx="765112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G</a:t>
            </a:r>
            <a:r>
              <a:rPr lang="en-US" sz="1600" dirty="0"/>
              <a:t>A</a:t>
            </a:r>
            <a:r>
              <a:rPr lang="cs-CZ" sz="1600" dirty="0"/>
              <a:t>B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469A8B51-2133-766E-159F-78FC06E08696}"/>
              </a:ext>
            </a:extLst>
          </p:cNvPr>
          <p:cNvSpPr/>
          <p:nvPr/>
        </p:nvSpPr>
        <p:spPr>
          <a:xfrm>
            <a:off x="10087076" y="3662319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71E5011-6299-D4C2-D80B-E810448DAFA2}"/>
              </a:ext>
            </a:extLst>
          </p:cNvPr>
          <p:cNvSpPr/>
          <p:nvPr/>
        </p:nvSpPr>
        <p:spPr>
          <a:xfrm rot="10800000">
            <a:off x="10903098" y="3683750"/>
            <a:ext cx="242596" cy="338236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2FC86F1-B756-A6F8-5C6C-FBF531106685}"/>
              </a:ext>
            </a:extLst>
          </p:cNvPr>
          <p:cNvSpPr/>
          <p:nvPr/>
        </p:nvSpPr>
        <p:spPr>
          <a:xfrm>
            <a:off x="9243431" y="4894916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4DC3404-D9F9-BB26-3E09-1DCA1673438F}"/>
              </a:ext>
            </a:extLst>
          </p:cNvPr>
          <p:cNvSpPr/>
          <p:nvPr/>
        </p:nvSpPr>
        <p:spPr>
          <a:xfrm>
            <a:off x="10087076" y="4879437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D6D6C5CB-A8CD-2C71-C677-29628A2455EF}"/>
              </a:ext>
            </a:extLst>
          </p:cNvPr>
          <p:cNvSpPr/>
          <p:nvPr/>
        </p:nvSpPr>
        <p:spPr>
          <a:xfrm rot="10800000">
            <a:off x="10903098" y="4900868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B4EC4A-EEB7-6792-A1B1-13783BB30121}"/>
              </a:ext>
            </a:extLst>
          </p:cNvPr>
          <p:cNvSpPr/>
          <p:nvPr/>
        </p:nvSpPr>
        <p:spPr>
          <a:xfrm>
            <a:off x="1588529" y="4546993"/>
            <a:ext cx="1032793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1</a:t>
            </a:r>
            <a:r>
              <a:rPr lang="cs-CZ" sz="1600" dirty="0"/>
              <a:t>_</a:t>
            </a:r>
            <a:r>
              <a:rPr lang="en-US" sz="1600" dirty="0"/>
              <a:t>o</a:t>
            </a:r>
            <a:endParaRPr lang="cs-CZ" sz="1600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9EBD9AD5-DEF4-AD02-C9F5-F552341A4B1B}"/>
              </a:ext>
            </a:extLst>
          </p:cNvPr>
          <p:cNvSpPr/>
          <p:nvPr/>
        </p:nvSpPr>
        <p:spPr>
          <a:xfrm>
            <a:off x="911197" y="4897628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C77AB335-3CC4-8CBB-2A6A-07D5F2296F03}"/>
              </a:ext>
            </a:extLst>
          </p:cNvPr>
          <p:cNvSpPr/>
          <p:nvPr/>
        </p:nvSpPr>
        <p:spPr>
          <a:xfrm rot="10800000">
            <a:off x="1983627" y="4902528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D759A2-6825-6201-427B-D7A71B40BBF0}"/>
              </a:ext>
            </a:extLst>
          </p:cNvPr>
          <p:cNvSpPr txBox="1"/>
          <p:nvPr/>
        </p:nvSpPr>
        <p:spPr>
          <a:xfrm>
            <a:off x="7729171" y="39684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cs-CZ" dirty="0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ED099F00-173B-EE23-88AD-C43B58705280}"/>
              </a:ext>
            </a:extLst>
          </p:cNvPr>
          <p:cNvSpPr/>
          <p:nvPr/>
        </p:nvSpPr>
        <p:spPr>
          <a:xfrm>
            <a:off x="2292858" y="2474852"/>
            <a:ext cx="3898364" cy="79310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Instruction decoder and scheduler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3FBAEA-19D7-7FFF-59F5-6889E4D2EDA6}"/>
              </a:ext>
            </a:extLst>
          </p:cNvPr>
          <p:cNvSpPr/>
          <p:nvPr/>
        </p:nvSpPr>
        <p:spPr>
          <a:xfrm>
            <a:off x="2953453" y="3774029"/>
            <a:ext cx="2109084" cy="709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  <a:r>
              <a:rPr lang="cs-CZ" dirty="0"/>
              <a:t> R</a:t>
            </a:r>
            <a:r>
              <a:rPr lang="en-US" baseline="-25000" dirty="0"/>
              <a:t>2</a:t>
            </a:r>
            <a:endParaRPr lang="cs-CZ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7C596-12F9-6D92-816B-9C03A437DD21}"/>
              </a:ext>
            </a:extLst>
          </p:cNvPr>
          <p:cNvSpPr txBox="1"/>
          <p:nvPr/>
        </p:nvSpPr>
        <p:spPr>
          <a:xfrm>
            <a:off x="1916570" y="5999776"/>
            <a:ext cx="835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r3 r1 r2</a:t>
            </a:r>
            <a:r>
              <a:rPr lang="cs-CZ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  =   GR1_out + GAA;   GR2_out + GAB;   ADD;   GAO + GR3_in</a:t>
            </a:r>
            <a:endParaRPr lang="cs-CZ" sz="2000" dirty="0">
              <a:latin typeface="+mn-l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CC001BE-11F4-2A81-EB7C-97F8F435AC5A}"/>
              </a:ext>
            </a:extLst>
          </p:cNvPr>
          <p:cNvSpPr/>
          <p:nvPr/>
        </p:nvSpPr>
        <p:spPr>
          <a:xfrm>
            <a:off x="2953453" y="4528003"/>
            <a:ext cx="1032791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2</a:t>
            </a:r>
            <a:r>
              <a:rPr lang="cs-CZ" sz="1600" dirty="0"/>
              <a:t>_i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A719287-ABE3-7F5C-6545-7D26E657B20F}"/>
              </a:ext>
            </a:extLst>
          </p:cNvPr>
          <p:cNvSpPr/>
          <p:nvPr/>
        </p:nvSpPr>
        <p:spPr>
          <a:xfrm>
            <a:off x="4029743" y="4531867"/>
            <a:ext cx="1032793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2</a:t>
            </a:r>
            <a:r>
              <a:rPr lang="cs-CZ" sz="1600" dirty="0"/>
              <a:t>_</a:t>
            </a:r>
            <a:r>
              <a:rPr lang="en-US" sz="1600" dirty="0"/>
              <a:t>o</a:t>
            </a:r>
            <a:endParaRPr lang="cs-CZ" sz="1600" dirty="0"/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0B3ED15B-DE38-E393-DDF6-BC43CB2B4157}"/>
              </a:ext>
            </a:extLst>
          </p:cNvPr>
          <p:cNvSpPr/>
          <p:nvPr/>
        </p:nvSpPr>
        <p:spPr>
          <a:xfrm>
            <a:off x="3352411" y="4882502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13D88B9F-FB86-400B-0519-695802F4F926}"/>
              </a:ext>
            </a:extLst>
          </p:cNvPr>
          <p:cNvSpPr/>
          <p:nvPr/>
        </p:nvSpPr>
        <p:spPr>
          <a:xfrm rot="10800000">
            <a:off x="4424841" y="4887402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4799260-D2E9-CFF0-DABF-2581DC95CEEE}"/>
              </a:ext>
            </a:extLst>
          </p:cNvPr>
          <p:cNvSpPr/>
          <p:nvPr/>
        </p:nvSpPr>
        <p:spPr>
          <a:xfrm>
            <a:off x="5394665" y="4543129"/>
            <a:ext cx="1032791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3</a:t>
            </a:r>
            <a:r>
              <a:rPr lang="cs-CZ" sz="1600" dirty="0"/>
              <a:t>_i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D265A9B-A000-2737-7B7F-8C0A4F8A5D7A}"/>
              </a:ext>
            </a:extLst>
          </p:cNvPr>
          <p:cNvSpPr/>
          <p:nvPr/>
        </p:nvSpPr>
        <p:spPr>
          <a:xfrm>
            <a:off x="5394665" y="3789155"/>
            <a:ext cx="2109084" cy="709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  <a:r>
              <a:rPr lang="cs-CZ" dirty="0"/>
              <a:t> R</a:t>
            </a:r>
            <a:r>
              <a:rPr lang="en-US" baseline="-25000" dirty="0"/>
              <a:t>3</a:t>
            </a:r>
            <a:endParaRPr lang="cs-CZ" baseline="-250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8B3E0CB-FBCB-35E5-B18A-B6788248240F}"/>
              </a:ext>
            </a:extLst>
          </p:cNvPr>
          <p:cNvSpPr/>
          <p:nvPr/>
        </p:nvSpPr>
        <p:spPr>
          <a:xfrm>
            <a:off x="6470955" y="4546993"/>
            <a:ext cx="1032793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3</a:t>
            </a:r>
            <a:r>
              <a:rPr lang="cs-CZ" sz="1600" dirty="0"/>
              <a:t>_</a:t>
            </a:r>
            <a:r>
              <a:rPr lang="en-US" sz="1600" dirty="0"/>
              <a:t>o</a:t>
            </a:r>
            <a:endParaRPr lang="cs-CZ" sz="1600" dirty="0"/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id="{163AE6E2-209E-4D7E-ED97-4EB6036C4FFF}"/>
              </a:ext>
            </a:extLst>
          </p:cNvPr>
          <p:cNvSpPr/>
          <p:nvPr/>
        </p:nvSpPr>
        <p:spPr>
          <a:xfrm>
            <a:off x="5793623" y="4897628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EFD702A7-54CB-E951-6B69-63A7ADB5F597}"/>
              </a:ext>
            </a:extLst>
          </p:cNvPr>
          <p:cNvSpPr/>
          <p:nvPr/>
        </p:nvSpPr>
        <p:spPr>
          <a:xfrm rot="10800000">
            <a:off x="6866053" y="4902528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0FD6C0-8F47-284C-3E94-9734A0F31645}"/>
              </a:ext>
            </a:extLst>
          </p:cNvPr>
          <p:cNvCxnSpPr>
            <a:cxnSpLocks/>
            <a:stCxn id="35" idx="1"/>
            <a:endCxn id="23" idx="0"/>
          </p:cNvCxnSpPr>
          <p:nvPr/>
        </p:nvCxnSpPr>
        <p:spPr>
          <a:xfrm flipH="1">
            <a:off x="2104926" y="3267954"/>
            <a:ext cx="2137114" cy="1279039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2E32B4-EFB7-C7D7-35FA-6FB71BB82D90}"/>
              </a:ext>
            </a:extLst>
          </p:cNvPr>
          <p:cNvCxnSpPr>
            <a:cxnSpLocks/>
            <a:stCxn id="35" idx="1"/>
            <a:endCxn id="15" idx="2"/>
          </p:cNvCxnSpPr>
          <p:nvPr/>
        </p:nvCxnSpPr>
        <p:spPr>
          <a:xfrm>
            <a:off x="4242040" y="3267954"/>
            <a:ext cx="4723127" cy="138034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5F138D-8C34-A983-E774-C4C73758490B}"/>
              </a:ext>
            </a:extLst>
          </p:cNvPr>
          <p:cNvCxnSpPr>
            <a:cxnSpLocks/>
            <a:stCxn id="35" idx="1"/>
            <a:endCxn id="16" idx="1"/>
          </p:cNvCxnSpPr>
          <p:nvPr/>
        </p:nvCxnSpPr>
        <p:spPr>
          <a:xfrm>
            <a:off x="4242040" y="3267954"/>
            <a:ext cx="5695827" cy="1290748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1B357E-2FDA-19F1-EA9E-E34DD9DF9F6E}"/>
              </a:ext>
            </a:extLst>
          </p:cNvPr>
          <p:cNvCxnSpPr>
            <a:cxnSpLocks/>
          </p:cNvCxnSpPr>
          <p:nvPr/>
        </p:nvCxnSpPr>
        <p:spPr>
          <a:xfrm>
            <a:off x="4225508" y="3267954"/>
            <a:ext cx="6556479" cy="129120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84C0787-7809-F364-21B7-7171DD538C05}"/>
              </a:ext>
            </a:extLst>
          </p:cNvPr>
          <p:cNvCxnSpPr>
            <a:cxnSpLocks/>
            <a:stCxn id="35" idx="1"/>
            <a:endCxn id="53" idx="0"/>
          </p:cNvCxnSpPr>
          <p:nvPr/>
        </p:nvCxnSpPr>
        <p:spPr>
          <a:xfrm>
            <a:off x="4242040" y="3267954"/>
            <a:ext cx="304100" cy="126391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C29FFCB-1125-D587-E8BB-417A8CF23763}"/>
              </a:ext>
            </a:extLst>
          </p:cNvPr>
          <p:cNvCxnSpPr>
            <a:cxnSpLocks/>
            <a:stCxn id="35" idx="1"/>
            <a:endCxn id="56" idx="0"/>
          </p:cNvCxnSpPr>
          <p:nvPr/>
        </p:nvCxnSpPr>
        <p:spPr>
          <a:xfrm>
            <a:off x="4242040" y="3267954"/>
            <a:ext cx="1669021" cy="127517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E729DE7-509B-1742-6A9A-C562D2074428}"/>
              </a:ext>
            </a:extLst>
          </p:cNvPr>
          <p:cNvCxnSpPr>
            <a:cxnSpLocks/>
            <a:stCxn id="35" idx="0"/>
            <a:endCxn id="10" idx="1"/>
          </p:cNvCxnSpPr>
          <p:nvPr/>
        </p:nvCxnSpPr>
        <p:spPr>
          <a:xfrm>
            <a:off x="6191222" y="2871403"/>
            <a:ext cx="2773943" cy="36720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79B774C-0006-9088-A68D-9368AEF40649}"/>
              </a:ext>
            </a:extLst>
          </p:cNvPr>
          <p:cNvSpPr/>
          <p:nvPr/>
        </p:nvSpPr>
        <p:spPr>
          <a:xfrm>
            <a:off x="10686471" y="4520668"/>
            <a:ext cx="765112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cs-CZ" sz="1600" dirty="0"/>
              <a:t>G</a:t>
            </a:r>
            <a:r>
              <a:rPr lang="en-US" sz="1600" dirty="0"/>
              <a:t>AO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329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55" grpId="0" animBg="1"/>
      <p:bldP spid="59" grpId="0" animBg="1"/>
    </p:bldLst>
  </p:timing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s-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-theme" id="{B506BBAE-7B29-471E-98D8-11EBE1E364B1}" vid="{D89F9550-F518-42A1-84C0-A3FA72197EC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72D1A12B65B47AC1B61537578BD28" ma:contentTypeVersion="12" ma:contentTypeDescription="Create a new document." ma:contentTypeScope="" ma:versionID="5a82d84582cde9052097bd1b0cc75dba">
  <xsd:schema xmlns:xsd="http://www.w3.org/2001/XMLSchema" xmlns:xs="http://www.w3.org/2001/XMLSchema" xmlns:p="http://schemas.microsoft.com/office/2006/metadata/properties" xmlns:ns2="1c0ec0c6-5c42-41c6-8024-9200e69c8a29" xmlns:ns3="2fd21476-4047-415c-8b38-5026f9093e44" targetNamespace="http://schemas.microsoft.com/office/2006/metadata/properties" ma:root="true" ma:fieldsID="3fcc552a00055e6511e078b2ffb69500" ns2:_="" ns3:_="">
    <xsd:import namespace="1c0ec0c6-5c42-41c6-8024-9200e69c8a29"/>
    <xsd:import namespace="2fd21476-4047-415c-8b38-5026f9093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ec0c6-5c42-41c6-8024-9200e69c8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21476-4047-415c-8b38-5026f9093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299AA-AF60-47FC-9C4C-D0F5C0E76FE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2fd21476-4047-415c-8b38-5026f9093e44"/>
    <ds:schemaRef ds:uri="http://purl.org/dc/terms/"/>
    <ds:schemaRef ds:uri="http://purl.org/dc/elements/1.1/"/>
    <ds:schemaRef ds:uri="http://schemas.microsoft.com/office/infopath/2007/PartnerControls"/>
    <ds:schemaRef ds:uri="1c0ec0c6-5c42-41c6-8024-9200e69c8a2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E00386-F65C-447F-854A-CFB4105AC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ec0c6-5c42-41c6-8024-9200e69c8a29"/>
    <ds:schemaRef ds:uri="2fd21476-4047-415c-8b38-5026f909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79EA49-5EA6-441C-A116-EE2B2D607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218</TotalTime>
  <Words>3824</Words>
  <Application>Microsoft Office PowerPoint</Application>
  <PresentationFormat>Widescreen</PresentationFormat>
  <Paragraphs>796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Courier New</vt:lpstr>
      <vt:lpstr>Wingdings</vt:lpstr>
      <vt:lpstr>Calibri Light</vt:lpstr>
      <vt:lpstr>Arial</vt:lpstr>
      <vt:lpstr>kuba</vt:lpstr>
      <vt:lpstr>slides-theme</vt:lpstr>
      <vt:lpstr>CPU</vt:lpstr>
      <vt:lpstr>Semantic gap</vt:lpstr>
      <vt:lpstr>Von Neumann architecture</vt:lpstr>
      <vt:lpstr>Harvard architecture</vt:lpstr>
      <vt:lpstr>Real PC architecture</vt:lpstr>
      <vt:lpstr>CPU</vt:lpstr>
      <vt:lpstr>Instruction</vt:lpstr>
      <vt:lpstr>Instruction cycle</vt:lpstr>
      <vt:lpstr>add  execution example</vt:lpstr>
      <vt:lpstr>Instructions - motivation</vt:lpstr>
      <vt:lpstr>Instruction classes</vt:lpstr>
      <vt:lpstr>Instruction classes</vt:lpstr>
      <vt:lpstr>Higher-level code structures</vt:lpstr>
      <vt:lpstr>Higher-level code structures</vt:lpstr>
      <vt:lpstr>Registers</vt:lpstr>
      <vt:lpstr>Registers – example 32-bit x86</vt:lpstr>
      <vt:lpstr>Registers – example IA-64</vt:lpstr>
      <vt:lpstr>MIPS – simple assembler</vt:lpstr>
      <vt:lpstr>Application Binary Interface</vt:lpstr>
      <vt:lpstr>MIPS – register aliases</vt:lpstr>
      <vt:lpstr>MIPS – instructions</vt:lpstr>
      <vt:lpstr>ISA comparison</vt:lpstr>
      <vt:lpstr>MIPS – instructions</vt:lpstr>
      <vt:lpstr>ISA comparison</vt:lpstr>
      <vt:lpstr>MIPS – instructions</vt:lpstr>
      <vt:lpstr>ISA comparison</vt:lpstr>
      <vt:lpstr>MIPS – instructions</vt:lpstr>
      <vt:lpstr>ISA comparison</vt:lpstr>
      <vt:lpstr>MIPS – instructions</vt:lpstr>
      <vt:lpstr>ISA comparison</vt:lpstr>
      <vt:lpstr>Code examples</vt:lpstr>
      <vt:lpstr>Code examples</vt:lpstr>
      <vt:lpstr>Flags</vt:lpstr>
      <vt:lpstr>ISA consolidation</vt:lpstr>
      <vt:lpstr>Hardware architecture</vt:lpstr>
      <vt:lpstr>CPU – simplified scheme</vt:lpstr>
      <vt:lpstr>Scheme of Real CPU (Package)</vt:lpstr>
      <vt:lpstr>Real CPU</vt:lpstr>
      <vt:lpstr>Real CPU Die</vt:lpstr>
      <vt:lpstr>CPU architecture – pipeline</vt:lpstr>
      <vt:lpstr>CPU architecture – superscalar processor</vt:lpstr>
      <vt:lpstr>CPU architecture – out-of-order execution</vt:lpstr>
      <vt:lpstr>Discussion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Martin Kruliš</cp:lastModifiedBy>
  <cp:revision>3</cp:revision>
  <dcterms:created xsi:type="dcterms:W3CDTF">2005-09-28T09:53:52Z</dcterms:created>
  <dcterms:modified xsi:type="dcterms:W3CDTF">2025-03-13T11:38:32Z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0x010100CF672D1A12B65B47AC1B61537578BD28</vt:lpwstr>
  </property>
</Properties>
</file>