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</p:sldMasterIdLst>
  <p:notesMasterIdLst>
    <p:notesMasterId r:id="rId49"/>
  </p:notesMasterIdLst>
  <p:sldIdLst>
    <p:sldId id="256" r:id="rId3"/>
    <p:sldId id="257" r:id="rId4"/>
    <p:sldId id="258" r:id="rId5"/>
    <p:sldId id="259" r:id="rId6"/>
    <p:sldId id="303" r:id="rId7"/>
    <p:sldId id="272" r:id="rId8"/>
    <p:sldId id="260" r:id="rId9"/>
    <p:sldId id="261" r:id="rId10"/>
    <p:sldId id="304" r:id="rId11"/>
    <p:sldId id="262" r:id="rId12"/>
    <p:sldId id="263" r:id="rId13"/>
    <p:sldId id="296" r:id="rId14"/>
    <p:sldId id="264" r:id="rId15"/>
    <p:sldId id="265" r:id="rId16"/>
    <p:sldId id="295" r:id="rId17"/>
    <p:sldId id="283" r:id="rId18"/>
    <p:sldId id="284" r:id="rId19"/>
    <p:sldId id="285" r:id="rId20"/>
    <p:sldId id="277" r:id="rId21"/>
    <p:sldId id="266" r:id="rId22"/>
    <p:sldId id="267" r:id="rId23"/>
    <p:sldId id="298" r:id="rId24"/>
    <p:sldId id="299" r:id="rId25"/>
    <p:sldId id="297" r:id="rId26"/>
    <p:sldId id="282" r:id="rId27"/>
    <p:sldId id="286" r:id="rId28"/>
    <p:sldId id="274" r:id="rId29"/>
    <p:sldId id="275" r:id="rId30"/>
    <p:sldId id="294" r:id="rId31"/>
    <p:sldId id="276" r:id="rId32"/>
    <p:sldId id="268" r:id="rId33"/>
    <p:sldId id="269" r:id="rId34"/>
    <p:sldId id="287" r:id="rId35"/>
    <p:sldId id="270" r:id="rId36"/>
    <p:sldId id="301" r:id="rId37"/>
    <p:sldId id="288" r:id="rId38"/>
    <p:sldId id="271" r:id="rId39"/>
    <p:sldId id="289" r:id="rId40"/>
    <p:sldId id="273" r:id="rId41"/>
    <p:sldId id="300" r:id="rId42"/>
    <p:sldId id="281" r:id="rId43"/>
    <p:sldId id="302" r:id="rId44"/>
    <p:sldId id="290" r:id="rId45"/>
    <p:sldId id="293" r:id="rId46"/>
    <p:sldId id="305" r:id="rId47"/>
    <p:sldId id="292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0000"/>
    <a:srgbClr val="66FF66"/>
    <a:srgbClr val="456A1C"/>
    <a:srgbClr val="ECF7FE"/>
    <a:srgbClr val="FFCCCC"/>
    <a:srgbClr val="FFBDBD"/>
    <a:srgbClr val="E6A21A"/>
    <a:srgbClr val="EDF9FD"/>
    <a:srgbClr val="CCE9AD"/>
    <a:srgbClr val="F6F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51" autoAdjust="0"/>
    <p:restoredTop sz="88228" autoAdjust="0"/>
  </p:normalViewPr>
  <p:slideViewPr>
    <p:cSldViewPr snapToGrid="0">
      <p:cViewPr varScale="1">
        <p:scale>
          <a:sx n="132" d="100"/>
          <a:sy n="132" d="100"/>
        </p:scale>
        <p:origin x="154" y="18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F80F3-9C1D-4126-8F9D-17F3367548B5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3BF09E-1E28-41A0-9780-531B32293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7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335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145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043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318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 2.x ma </a:t>
            </a:r>
            <a:r>
              <a:rPr lang="en-US" dirty="0" err="1"/>
              <a:t>subpane</a:t>
            </a:r>
            <a:r>
              <a:rPr lang="en-US" dirty="0"/>
              <a:t> pod </a:t>
            </a:r>
            <a:r>
              <a:rPr lang="en-US" dirty="0" err="1"/>
              <a:t>editorem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331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417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929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https://www.youtube.com/watch?v=F9afOP5Jq-8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941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174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271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7387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6354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05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5000">
              <a:schemeClr val="accent1">
                <a:lumMod val="5000"/>
                <a:lumOff val="95000"/>
              </a:schemeClr>
            </a:gs>
            <a:gs pos="25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98177"/>
            <a:ext cx="7772400" cy="890124"/>
          </a:xfrm>
        </p:spPr>
        <p:txBody>
          <a:bodyPr anchor="b">
            <a:normAutofit/>
          </a:bodyPr>
          <a:lstStyle>
            <a:lvl1pPr algn="l">
              <a:defRPr sz="4400">
                <a:latin typeface="+mj-lt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20074" y="3209574"/>
            <a:ext cx="5638126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2820074" y="3155894"/>
            <a:ext cx="4236181" cy="8092"/>
          </a:xfrm>
          <a:prstGeom prst="line">
            <a:avLst/>
          </a:prstGeom>
          <a:ln w="25400">
            <a:solidFill>
              <a:srgbClr val="E6A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205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T</a:t>
            </a:r>
            <a:r>
              <a:rPr lang="en-US" dirty="0" err="1"/>
              <a:t>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44506" y="594765"/>
            <a:ext cx="9046485" cy="6263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7800" indent="-177800">
              <a:buClr>
                <a:srgbClr val="0070C0"/>
              </a:buClr>
              <a:buFont typeface="Arial" panose="020B0604020202020204" pitchFamily="34" charset="0"/>
              <a:buChar char="•"/>
              <a:defRPr/>
            </a:lvl1pPr>
            <a:lvl2pPr marL="357188" indent="-179388">
              <a:buClr>
                <a:srgbClr val="0070C0"/>
              </a:buClr>
              <a:defRPr/>
            </a:lvl2pPr>
            <a:lvl3pPr marL="539750" indent="-182563">
              <a:buClr>
                <a:srgbClr val="0070C0"/>
              </a:buClr>
              <a:defRPr/>
            </a:lvl3pPr>
            <a:lvl4pPr marL="717550" indent="-177800">
              <a:buClr>
                <a:srgbClr val="0070C0"/>
              </a:buClr>
              <a:defRPr/>
            </a:lvl4pPr>
            <a:lvl5pPr marL="896938" indent="-179388">
              <a:buClr>
                <a:srgbClr val="0070C0"/>
              </a:buClr>
              <a:defRPr/>
            </a:lvl5pPr>
          </a:lstStyle>
          <a:p>
            <a:pPr lvl="0"/>
            <a:r>
              <a:rPr lang="cs-CZ" dirty="0"/>
              <a:t>First level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5619919" y="755374"/>
            <a:ext cx="3471072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class sentence {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struct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const_iterator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char operator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*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void operator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++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 ++index_; 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5" name="Rectangular Callout 4"/>
          <p:cNvSpPr/>
          <p:nvPr userDrawn="1"/>
        </p:nvSpPr>
        <p:spPr>
          <a:xfrm>
            <a:off x="7188621" y="2221966"/>
            <a:ext cx="848139" cy="274291"/>
          </a:xfrm>
          <a:prstGeom prst="wedgeRectCallout">
            <a:avLst>
              <a:gd name="adj1" fmla="val -104495"/>
              <a:gd name="adj2" fmla="val -16447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callout</a:t>
            </a:r>
          </a:p>
        </p:txBody>
      </p:sp>
    </p:spTree>
    <p:extLst>
      <p:ext uri="{BB962C8B-B14F-4D97-AF65-F5344CB8AC3E}">
        <p14:creationId xmlns:p14="http://schemas.microsoft.com/office/powerpoint/2010/main" val="884847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gradFill>
          <a:gsLst>
            <a:gs pos="55000">
              <a:schemeClr val="accent1">
                <a:lumMod val="5000"/>
                <a:lumOff val="95000"/>
              </a:schemeClr>
            </a:gs>
            <a:gs pos="25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20074" y="2375462"/>
            <a:ext cx="5638126" cy="890124"/>
          </a:xfrm>
        </p:spPr>
        <p:txBody>
          <a:bodyPr anchor="b">
            <a:normAutofit/>
          </a:bodyPr>
          <a:lstStyle>
            <a:lvl1pPr algn="l">
              <a:defRPr sz="4400">
                <a:latin typeface="+mj-lt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20074" y="3399692"/>
            <a:ext cx="5638126" cy="1465644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820074" y="3155894"/>
            <a:ext cx="4236181" cy="8092"/>
          </a:xfrm>
          <a:prstGeom prst="line">
            <a:avLst/>
          </a:prstGeom>
          <a:ln w="25400">
            <a:solidFill>
              <a:srgbClr val="E6A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4745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92704" y="577294"/>
            <a:ext cx="8971233" cy="6202750"/>
          </a:xfrm>
        </p:spPr>
        <p:txBody>
          <a:bodyPr/>
          <a:lstStyle>
            <a:lvl1pPr marL="180975" indent="-180975">
              <a:defRPr sz="2000"/>
            </a:lvl1pPr>
            <a:lvl2pPr marL="358775" indent="-177800">
              <a:defRPr/>
            </a:lvl2pPr>
            <a:lvl3pPr marL="539750" indent="-180975">
              <a:defRPr/>
            </a:lvl3pPr>
            <a:lvl4pPr marL="715963" indent="-176213">
              <a:defRPr/>
            </a:lvl4pPr>
            <a:lvl5pPr marL="896938" indent="-180975"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T</a:t>
            </a:r>
            <a:r>
              <a:rPr lang="en-US" dirty="0" err="1"/>
              <a:t>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426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8000">
              <a:schemeClr val="accent1">
                <a:lumMod val="5000"/>
                <a:lumOff val="95000"/>
              </a:schemeClr>
            </a:gs>
            <a:gs pos="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64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668977"/>
            <a:ext cx="9144000" cy="61890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5399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8000">
              <a:schemeClr val="accent1">
                <a:lumMod val="5000"/>
                <a:lumOff val="95000"/>
              </a:schemeClr>
            </a:gs>
            <a:gs pos="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64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668977"/>
            <a:ext cx="9144000" cy="61890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488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youtube.com/watch?v=F9afOP5Jq-8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20074" y="2129624"/>
            <a:ext cx="5685018" cy="890124"/>
          </a:xfrm>
        </p:spPr>
        <p:txBody>
          <a:bodyPr>
            <a:normAutofit/>
          </a:bodyPr>
          <a:lstStyle/>
          <a:p>
            <a:r>
              <a:rPr lang="en-US" sz="4200" dirty="0"/>
              <a:t>Po</a:t>
            </a:r>
            <a:r>
              <a:rPr lang="cs-CZ" sz="4200" dirty="0"/>
              <a:t>čítačové systémy</a:t>
            </a:r>
            <a:endParaRPr lang="en-US" sz="4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20074" y="3399691"/>
            <a:ext cx="5638126" cy="2056827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Filip Zavoral</a:t>
            </a:r>
          </a:p>
          <a:p>
            <a:r>
              <a:rPr lang="cs-CZ" sz="1800" dirty="0"/>
              <a:t>filip.</a:t>
            </a:r>
            <a:r>
              <a:rPr lang="en-US" sz="1800" dirty="0"/>
              <a:t>z</a:t>
            </a:r>
            <a:r>
              <a:rPr lang="cs-CZ" sz="1800" dirty="0"/>
              <a:t>avoral</a:t>
            </a:r>
            <a:r>
              <a:rPr lang="en-US" sz="1800" dirty="0"/>
              <a:t>@</a:t>
            </a:r>
            <a:r>
              <a:rPr lang="cs-CZ" sz="1800" dirty="0"/>
              <a:t>matfyz.cuni.cz</a:t>
            </a:r>
          </a:p>
          <a:p>
            <a:r>
              <a:rPr lang="cs-CZ" sz="1800" dirty="0"/>
              <a:t>www.ksi.mff.cuni.cz/~zavoral</a:t>
            </a:r>
          </a:p>
          <a:p>
            <a:r>
              <a:rPr lang="cs-CZ" sz="1800" dirty="0"/>
              <a:t>mattermost: nswi170-compsys-zavoral</a:t>
            </a:r>
            <a:endParaRPr lang="en-US" sz="1800" dirty="0"/>
          </a:p>
          <a:p>
            <a:r>
              <a:rPr lang="cs-CZ" sz="1800" dirty="0"/>
              <a:t>NSWI170</a:t>
            </a:r>
            <a:r>
              <a:rPr lang="en-US" sz="1800" dirty="0"/>
              <a:t> - cvi</a:t>
            </a:r>
            <a:r>
              <a:rPr lang="cs-CZ" sz="1800" dirty="0"/>
              <a:t>čení</a:t>
            </a:r>
          </a:p>
          <a:p>
            <a:r>
              <a:rPr lang="cs-CZ" sz="1800" dirty="0"/>
              <a:t>LS 202</a:t>
            </a:r>
            <a:r>
              <a:rPr lang="en-US" sz="1800" dirty="0"/>
              <a:t>2</a:t>
            </a:r>
            <a:r>
              <a:rPr lang="cs-CZ" sz="1800" dirty="0"/>
              <a:t>/202</a:t>
            </a:r>
            <a:r>
              <a:rPr 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58383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cs-CZ" dirty="0"/>
              <a:t>DoDo - úlohy na cvičení, dokončit</a:t>
            </a:r>
            <a:r>
              <a:rPr lang="en-US" dirty="0"/>
              <a:t> </a:t>
            </a:r>
            <a:r>
              <a:rPr lang="cs-CZ" dirty="0"/>
              <a:t>doma</a:t>
            </a:r>
          </a:p>
          <a:p>
            <a:pPr lvl="1"/>
            <a:r>
              <a:rPr lang="cs-CZ" dirty="0"/>
              <a:t>nejpozději do týdne </a:t>
            </a:r>
            <a:r>
              <a:rPr lang="cs-CZ" b="1" dirty="0"/>
              <a:t>vše</a:t>
            </a:r>
            <a:r>
              <a:rPr lang="cs-CZ" dirty="0"/>
              <a:t> dořešit</a:t>
            </a:r>
          </a:p>
          <a:p>
            <a:pPr lvl="2"/>
            <a:r>
              <a:rPr lang="cs-CZ" dirty="0"/>
              <a:t>upload do Recodexu (</a:t>
            </a:r>
            <a:r>
              <a:rPr lang="en-US" dirty="0">
                <a:solidFill>
                  <a:srgbClr val="00B050"/>
                </a:solidFill>
              </a:rPr>
              <a:t>100%</a:t>
            </a:r>
            <a:r>
              <a:rPr lang="cs-CZ" dirty="0"/>
              <a:t>), oprava</a:t>
            </a:r>
          </a:p>
          <a:p>
            <a:pPr lvl="1"/>
            <a:r>
              <a:rPr lang="cs-CZ" dirty="0"/>
              <a:t>opravy dle osobních připomínek</a:t>
            </a:r>
            <a:r>
              <a:rPr lang="en-US" dirty="0"/>
              <a:t> (Reviews)</a:t>
            </a:r>
            <a:endParaRPr lang="cs-CZ" dirty="0"/>
          </a:p>
          <a:p>
            <a:pPr lvl="2"/>
            <a:r>
              <a:rPr lang="cs-CZ" dirty="0"/>
              <a:t>před následujícím cvičením</a:t>
            </a:r>
          </a:p>
          <a:p>
            <a:r>
              <a:rPr lang="cs-CZ" dirty="0"/>
              <a:t>1. cvičení</a:t>
            </a:r>
          </a:p>
          <a:p>
            <a:pPr lvl="1"/>
            <a:r>
              <a:rPr lang="cs-CZ" dirty="0"/>
              <a:t>C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(C++)</a:t>
            </a:r>
          </a:p>
          <a:p>
            <a:r>
              <a:rPr lang="cs-CZ" dirty="0"/>
              <a:t>před 2. cvičením</a:t>
            </a:r>
          </a:p>
          <a:p>
            <a:pPr lvl="1"/>
            <a:r>
              <a:rPr lang="cs-CZ" dirty="0"/>
              <a:t>knihovna: Arduino</a:t>
            </a:r>
          </a:p>
          <a:p>
            <a:pPr lvl="2"/>
            <a:r>
              <a:rPr lang="cs-CZ" dirty="0"/>
              <a:t>Arduino </a:t>
            </a:r>
            <a:r>
              <a:rPr lang="en-US" dirty="0"/>
              <a:t>U</a:t>
            </a:r>
            <a:r>
              <a:rPr lang="cs-CZ" dirty="0"/>
              <a:t>no + multifunction shield</a:t>
            </a:r>
          </a:p>
          <a:p>
            <a:pPr lvl="1"/>
            <a:r>
              <a:rPr lang="cs-CZ" dirty="0"/>
              <a:t>Arduino IDE</a:t>
            </a:r>
          </a:p>
          <a:p>
            <a:r>
              <a:rPr lang="cs-CZ" dirty="0"/>
              <a:t>další cvičení</a:t>
            </a:r>
          </a:p>
          <a:p>
            <a:pPr lvl="1"/>
            <a:r>
              <a:rPr lang="cs-CZ" dirty="0"/>
              <a:t>Arduino</a:t>
            </a:r>
          </a:p>
          <a:p>
            <a:r>
              <a:rPr lang="cs-CZ" dirty="0"/>
              <a:t>Zápočet</a:t>
            </a:r>
          </a:p>
          <a:p>
            <a:pPr lvl="1"/>
            <a:r>
              <a:rPr lang="cs-CZ" dirty="0"/>
              <a:t>dokončené úlohy </a:t>
            </a:r>
            <a:r>
              <a:rPr lang="cs-CZ" b="1" dirty="0"/>
              <a:t>správně</a:t>
            </a:r>
            <a:r>
              <a:rPr lang="cs-CZ" dirty="0"/>
              <a:t> </a:t>
            </a:r>
            <a:r>
              <a:rPr lang="en-US" dirty="0"/>
              <a:t>a </a:t>
            </a:r>
            <a:r>
              <a:rPr lang="cs-CZ" b="1" dirty="0"/>
              <a:t>včas</a:t>
            </a:r>
            <a:r>
              <a:rPr lang="cs-CZ" dirty="0"/>
              <a:t> v Recodexu, </a:t>
            </a:r>
            <a:r>
              <a:rPr lang="cs-CZ" b="1" dirty="0"/>
              <a:t>opravy</a:t>
            </a:r>
          </a:p>
          <a:p>
            <a:pPr lvl="1"/>
            <a:r>
              <a:rPr lang="cs-CZ" dirty="0"/>
              <a:t>závěrečná úloha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Organizace cvičení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766" y="3816506"/>
            <a:ext cx="2953423" cy="22501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1765" y="1301007"/>
            <a:ext cx="2953423" cy="237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49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Jazyk 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a troška C++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24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8971233" cy="3402424"/>
          </a:xfrm>
        </p:spPr>
        <p:txBody>
          <a:bodyPr/>
          <a:lstStyle/>
          <a:p>
            <a:r>
              <a:rPr lang="cs-CZ" dirty="0"/>
              <a:t>jazyk C</a:t>
            </a:r>
          </a:p>
          <a:p>
            <a:pPr lvl="1"/>
            <a:r>
              <a:rPr lang="cs-CZ" dirty="0"/>
              <a:t>blízko hw, kompilovaný, staticky typovaný</a:t>
            </a:r>
          </a:p>
          <a:p>
            <a:r>
              <a:rPr lang="cs-CZ" dirty="0"/>
              <a:t>coliru</a:t>
            </a:r>
            <a:r>
              <a:rPr lang="en-US" dirty="0"/>
              <a:t>.stacked-crooked.co</a:t>
            </a:r>
            <a:r>
              <a:rPr lang="cs-CZ" dirty="0"/>
              <a:t>m</a:t>
            </a:r>
          </a:p>
          <a:p>
            <a:pPr lvl="1"/>
            <a:r>
              <a:rPr lang="en-US" dirty="0"/>
              <a:t>replit.com/languages/cpp</a:t>
            </a:r>
          </a:p>
          <a:p>
            <a:pPr lvl="1"/>
            <a:r>
              <a:rPr lang="cs-CZ" dirty="0"/>
              <a:t>Visual Studio, gcc, JetBrains..., ...</a:t>
            </a:r>
            <a:endParaRPr lang="cs-CZ" sz="500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cs-CZ" dirty="0"/>
              <a:t> h</a:t>
            </a:r>
            <a:r>
              <a:rPr lang="en-US" dirty="0" err="1"/>
              <a:t>ello</a:t>
            </a:r>
            <a:r>
              <a:rPr lang="en-US" dirty="0"/>
              <a:t> world</a:t>
            </a: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cs-CZ" dirty="0">
                <a:solidFill>
                  <a:srgbClr val="00B05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1.</a:t>
            </a:r>
            <a:r>
              <a:rPr lang="cs-CZ" dirty="0">
                <a:solidFill>
                  <a:srgbClr val="00B050"/>
                </a:solidFill>
              </a:rPr>
              <a:t>1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cs-CZ" dirty="0"/>
              <a:t>vánoční </a:t>
            </a:r>
            <a:r>
              <a:rPr lang="en-US" dirty="0" err="1"/>
              <a:t>strome</a:t>
            </a:r>
            <a:r>
              <a:rPr lang="cs-CZ" dirty="0"/>
              <a:t>ček z hvězdiček</a:t>
            </a:r>
          </a:p>
          <a:p>
            <a:pPr lvl="1"/>
            <a:r>
              <a:rPr lang="en-US" dirty="0" err="1"/>
              <a:t>roz</a:t>
            </a:r>
            <a:r>
              <a:rPr lang="cs-CZ" dirty="0"/>
              <a:t>šíření: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1.1b</a:t>
            </a:r>
            <a:r>
              <a:rPr lang="en-US" dirty="0"/>
              <a:t> </a:t>
            </a:r>
            <a:r>
              <a:rPr lang="cs-CZ" dirty="0"/>
              <a:t>na každé n-té úrovni ozdoba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1.1c</a:t>
            </a:r>
            <a:r>
              <a:rPr lang="en-US" dirty="0"/>
              <a:t> ko</a:t>
            </a:r>
            <a:r>
              <a:rPr lang="cs-CZ" dirty="0"/>
              <a:t>šatý strom</a:t>
            </a:r>
            <a:r>
              <a:rPr lang="en-US" dirty="0"/>
              <a:t> (</a:t>
            </a:r>
            <a:r>
              <a:rPr lang="en-US" dirty="0" err="1"/>
              <a:t>postupn</a:t>
            </a:r>
            <a:r>
              <a:rPr lang="cs-CZ" dirty="0"/>
              <a:t>é zvětšování velikosti)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Hello world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12153" y="687010"/>
            <a:ext cx="2685143" cy="2292935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#include &lt;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stdio.h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&gt;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hello()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printf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"Hello World\n");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main()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hello();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12152" y="3207657"/>
            <a:ext cx="2685143" cy="249299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star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n)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for(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=0;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&lt;n; ++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printf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"*");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tree(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height)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x = 0;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for(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 .. 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stars( x +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</p:txBody>
      </p:sp>
      <p:sp>
        <p:nvSpPr>
          <p:cNvPr id="6" name="Rectangular Callout 5"/>
          <p:cNvSpPr/>
          <p:nvPr/>
        </p:nvSpPr>
        <p:spPr>
          <a:xfrm>
            <a:off x="4572000" y="1775420"/>
            <a:ext cx="1078895" cy="527513"/>
          </a:xfrm>
          <a:prstGeom prst="wedgeRectCallout">
            <a:avLst>
              <a:gd name="adj1" fmla="val 73453"/>
              <a:gd name="adj2" fmla="val 303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start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programu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4572000" y="3109166"/>
            <a:ext cx="1078895" cy="357497"/>
          </a:xfrm>
          <a:prstGeom prst="wedgeRectCallout">
            <a:avLst>
              <a:gd name="adj1" fmla="val 79601"/>
              <a:gd name="adj2" fmla="val 7012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cyklus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3" name="Rectangular Callout 22"/>
          <p:cNvSpPr/>
          <p:nvPr/>
        </p:nvSpPr>
        <p:spPr>
          <a:xfrm>
            <a:off x="4572000" y="1247687"/>
            <a:ext cx="1078895" cy="339750"/>
          </a:xfrm>
          <a:prstGeom prst="wedgeRectCallout">
            <a:avLst>
              <a:gd name="adj1" fmla="val 73811"/>
              <a:gd name="adj2" fmla="val -4010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funkce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6263" y="4036421"/>
            <a:ext cx="1415575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 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*******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*********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***********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72966" y="4749501"/>
            <a:ext cx="1677929" cy="189282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if( n &lt; 10)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else {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while( n &lt; 10)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6264" y="5353979"/>
            <a:ext cx="1415575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 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O ******* O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*********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***********</a:t>
            </a:r>
          </a:p>
        </p:txBody>
      </p:sp>
      <p:sp>
        <p:nvSpPr>
          <p:cNvPr id="15" name="Rectangular Callout 14"/>
          <p:cNvSpPr/>
          <p:nvPr/>
        </p:nvSpPr>
        <p:spPr>
          <a:xfrm>
            <a:off x="6443064" y="5907634"/>
            <a:ext cx="1623317" cy="357497"/>
          </a:xfrm>
          <a:prstGeom prst="wedgeRectCallout">
            <a:avLst>
              <a:gd name="adj1" fmla="val 49086"/>
              <a:gd name="adj2" fmla="val 1312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b="1" dirty="0">
                <a:solidFill>
                  <a:srgbClr val="456A1C"/>
                </a:solidFill>
                <a:latin typeface="+mj-lt"/>
              </a:rPr>
              <a:t>DEKOMPOZICE</a:t>
            </a:r>
            <a:endParaRPr lang="en-US" sz="1600" b="1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77972" y="5149611"/>
            <a:ext cx="1415575" cy="149271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 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*********</a:t>
            </a:r>
          </a:p>
        </p:txBody>
      </p:sp>
      <p:sp>
        <p:nvSpPr>
          <p:cNvPr id="8" name="Rectangular Callout 5">
            <a:extLst>
              <a:ext uri="{FF2B5EF4-FFF2-40B4-BE49-F238E27FC236}">
                <a16:creationId xmlns:a16="http://schemas.microsoft.com/office/drawing/2014/main" id="{21538FC6-96F3-C7A6-72F6-67197C1C6692}"/>
              </a:ext>
            </a:extLst>
          </p:cNvPr>
          <p:cNvSpPr/>
          <p:nvPr/>
        </p:nvSpPr>
        <p:spPr>
          <a:xfrm>
            <a:off x="7574539" y="2386227"/>
            <a:ext cx="1300678" cy="652406"/>
          </a:xfrm>
          <a:prstGeom prst="wedgeRectCallout">
            <a:avLst>
              <a:gd name="adj1" fmla="val -89350"/>
              <a:gd name="adj2" fmla="val -911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v main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jen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vol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ání funkcí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9" name="Rectangular Callout 22">
            <a:extLst>
              <a:ext uri="{FF2B5EF4-FFF2-40B4-BE49-F238E27FC236}">
                <a16:creationId xmlns:a16="http://schemas.microsoft.com/office/drawing/2014/main" id="{43F9A8A4-EB52-FB5B-7552-75DCC14A119D}"/>
              </a:ext>
            </a:extLst>
          </p:cNvPr>
          <p:cNvSpPr/>
          <p:nvPr/>
        </p:nvSpPr>
        <p:spPr>
          <a:xfrm>
            <a:off x="4572000" y="721408"/>
            <a:ext cx="1078895" cy="339750"/>
          </a:xfrm>
          <a:prstGeom prst="wedgeRectCallout">
            <a:avLst>
              <a:gd name="adj1" fmla="val 69180"/>
              <a:gd name="adj2" fmla="val -1951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knihovny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Rectangular Callout 5">
            <a:extLst>
              <a:ext uri="{FF2B5EF4-FFF2-40B4-BE49-F238E27FC236}">
                <a16:creationId xmlns:a16="http://schemas.microsoft.com/office/drawing/2014/main" id="{09D52273-67DF-6B34-AB01-9D33B3C1B412}"/>
              </a:ext>
            </a:extLst>
          </p:cNvPr>
          <p:cNvSpPr/>
          <p:nvPr/>
        </p:nvSpPr>
        <p:spPr>
          <a:xfrm>
            <a:off x="7219314" y="1883840"/>
            <a:ext cx="1655903" cy="364166"/>
          </a:xfrm>
          <a:prstGeom prst="wedgeRectCallout">
            <a:avLst>
              <a:gd name="adj1" fmla="val -65512"/>
              <a:gd name="adj2" fmla="val 3753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start programu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587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3" grpId="0" animBg="1"/>
      <p:bldP spid="22" grpId="0" animBg="1"/>
      <p:bldP spid="24" grpId="0" animBg="1"/>
      <p:bldP spid="25" grpId="0" animBg="1"/>
      <p:bldP spid="15" grpId="0" animBg="1"/>
      <p:bldP spid="16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C5F888-4A92-A43D-828B-502D7C622CC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6484203" cy="6202750"/>
          </a:xfrm>
        </p:spPr>
        <p:txBody>
          <a:bodyPr/>
          <a:lstStyle/>
          <a:p>
            <a:r>
              <a:rPr lang="cs-CZ" i="1" dirty="0"/>
              <a:t>správný je ten program, který dává správné výsledky</a:t>
            </a:r>
          </a:p>
          <a:p>
            <a:pPr lvl="1"/>
            <a:r>
              <a:rPr lang="cs-CZ" dirty="0"/>
              <a:t>to </a:t>
            </a:r>
            <a:r>
              <a:rPr lang="cs-CZ" b="1" dirty="0"/>
              <a:t>nestačí</a:t>
            </a:r>
            <a:r>
              <a:rPr lang="en-US" b="1" dirty="0"/>
              <a:t>!</a:t>
            </a:r>
          </a:p>
          <a:p>
            <a:pPr lvl="1"/>
            <a:r>
              <a:rPr lang="en-US" dirty="0" err="1"/>
              <a:t>kvalita</a:t>
            </a:r>
            <a:r>
              <a:rPr lang="en-US" dirty="0"/>
              <a:t> k</a:t>
            </a:r>
            <a:r>
              <a:rPr lang="cs-CZ" dirty="0"/>
              <a:t>ó</a:t>
            </a:r>
            <a:r>
              <a:rPr lang="en-US" dirty="0"/>
              <a:t>du</a:t>
            </a:r>
            <a:endParaRPr lang="cs-CZ" dirty="0"/>
          </a:p>
          <a:p>
            <a:pPr lvl="1"/>
            <a:r>
              <a:rPr lang="cs-CZ" dirty="0"/>
              <a:t>Coding Guidelines</a:t>
            </a:r>
          </a:p>
          <a:p>
            <a:pPr lvl="1"/>
            <a:endParaRPr lang="cs-CZ" i="1" dirty="0"/>
          </a:p>
          <a:p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cs-CZ" i="1" dirty="0"/>
              <a:t>smrtelné </a:t>
            </a:r>
            <a:r>
              <a:rPr lang="cs-CZ" dirty="0"/>
              <a:t>hříchy</a:t>
            </a:r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[UCx]</a:t>
            </a:r>
            <a:endParaRPr lang="cs-CZ" dirty="0">
              <a:solidFill>
                <a:srgbClr val="C00000"/>
              </a:solidFill>
            </a:endParaRPr>
          </a:p>
          <a:p>
            <a:pPr marL="523875" lvl="1" indent="-342900">
              <a:buFont typeface="+mj-lt"/>
              <a:buAutoNum type="arabicPeriod"/>
            </a:pPr>
            <a:r>
              <a:rPr lang="en-US" b="1" dirty="0"/>
              <a:t>Code decomposition</a:t>
            </a:r>
          </a:p>
          <a:p>
            <a:pPr marL="523875" lvl="1" indent="-342900">
              <a:buFont typeface="+mj-lt"/>
              <a:buAutoNum type="arabicPeriod"/>
            </a:pPr>
            <a:r>
              <a:rPr lang="en-US" dirty="0"/>
              <a:t>Using constants</a:t>
            </a:r>
          </a:p>
          <a:p>
            <a:pPr marL="523875" lvl="1" indent="-342900">
              <a:buFont typeface="+mj-lt"/>
              <a:buAutoNum type="arabicPeriod"/>
            </a:pPr>
            <a:r>
              <a:rPr lang="cs-CZ" dirty="0"/>
              <a:t>N</a:t>
            </a:r>
            <a:r>
              <a:rPr lang="en-US" dirty="0"/>
              <a:t>o </a:t>
            </a:r>
            <a:r>
              <a:rPr lang="en-US" dirty="0" err="1"/>
              <a:t>copy&amp;paste</a:t>
            </a:r>
            <a:r>
              <a:rPr lang="en-US" dirty="0"/>
              <a:t> </a:t>
            </a:r>
            <a:r>
              <a:rPr lang="cs-CZ" dirty="0"/>
              <a:t>- </a:t>
            </a:r>
            <a:r>
              <a:rPr lang="en-US" dirty="0"/>
              <a:t>DRY</a:t>
            </a:r>
          </a:p>
          <a:p>
            <a:pPr marL="523875" lvl="1" indent="-342900">
              <a:buFont typeface="+mj-lt"/>
              <a:buAutoNum type="arabicPeriod"/>
            </a:pPr>
            <a:r>
              <a:rPr lang="en-US" dirty="0"/>
              <a:t>Restricted use of global variables</a:t>
            </a:r>
          </a:p>
          <a:p>
            <a:pPr marL="523875" lvl="1" indent="-342900">
              <a:buFont typeface="+mj-lt"/>
              <a:buAutoNum type="arabicPeriod"/>
            </a:pPr>
            <a:r>
              <a:rPr lang="en-US" dirty="0"/>
              <a:t>Encapsulation</a:t>
            </a:r>
            <a:endParaRPr lang="cs-CZ" dirty="0"/>
          </a:p>
          <a:p>
            <a:r>
              <a:rPr lang="cs-CZ" dirty="0"/>
              <a:t>... other recommendation</a:t>
            </a:r>
          </a:p>
          <a:p>
            <a:pPr lvl="1"/>
            <a:endParaRPr lang="cs-CZ" dirty="0"/>
          </a:p>
          <a:p>
            <a:r>
              <a:rPr lang="cs-CZ" i="1" dirty="0"/>
              <a:t>nejdřív jsem to chtěl mít funkční, pak bych zdroják zkrášlil</a:t>
            </a:r>
          </a:p>
          <a:p>
            <a:pPr lvl="1"/>
            <a:r>
              <a:rPr lang="cs-CZ" dirty="0"/>
              <a:t>nikdy</a:t>
            </a:r>
            <a:r>
              <a:rPr lang="en-US" dirty="0"/>
              <a:t>!</a:t>
            </a:r>
          </a:p>
          <a:p>
            <a:pPr lvl="1"/>
            <a:r>
              <a:rPr lang="cs-CZ" dirty="0"/>
              <a:t>úpravy již funkčního kódu jsou vždy náročnější</a:t>
            </a:r>
          </a:p>
          <a:p>
            <a:pPr lvl="1"/>
            <a:r>
              <a:rPr lang="cs-CZ" dirty="0"/>
              <a:t>krásný kód se vám bude mnohem líp ladit</a:t>
            </a:r>
          </a:p>
          <a:p>
            <a:pPr lvl="1"/>
            <a:r>
              <a:rPr lang="cs-CZ" dirty="0"/>
              <a:t>naučte se </a:t>
            </a:r>
            <a:r>
              <a:rPr lang="cs-CZ" i="1" dirty="0"/>
              <a:t>krásně</a:t>
            </a:r>
            <a:r>
              <a:rPr lang="cs-CZ" dirty="0"/>
              <a:t> myslet, ošklivý kód vůbec nepište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0B823F-E33D-3BF1-3CAC-A6E3F4B6E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Dobré mravy</a:t>
            </a:r>
          </a:p>
        </p:txBody>
      </p:sp>
      <p:sp>
        <p:nvSpPr>
          <p:cNvPr id="4" name="Rectangular Callout 23">
            <a:extLst>
              <a:ext uri="{FF2B5EF4-FFF2-40B4-BE49-F238E27FC236}">
                <a16:creationId xmlns:a16="http://schemas.microsoft.com/office/drawing/2014/main" id="{2DE809ED-F06A-0D71-0CD4-55C0DE3E0BB3}"/>
              </a:ext>
            </a:extLst>
          </p:cNvPr>
          <p:cNvSpPr/>
          <p:nvPr/>
        </p:nvSpPr>
        <p:spPr>
          <a:xfrm>
            <a:off x="3211479" y="1122346"/>
            <a:ext cx="5355521" cy="581033"/>
          </a:xfrm>
          <a:prstGeom prst="wedgeRectCallout">
            <a:avLst>
              <a:gd name="adj1" fmla="val -4187"/>
              <a:gd name="adj2" fmla="val 4608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www.ksi.mff.cuni.cz/teaching/nswi170-web/pages/labs/coding</a:t>
            </a:r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7CDF8A76-4E78-42CE-7439-834661891023}"/>
              </a:ext>
            </a:extLst>
          </p:cNvPr>
          <p:cNvSpPr/>
          <p:nvPr/>
        </p:nvSpPr>
        <p:spPr>
          <a:xfrm>
            <a:off x="3828981" y="4230392"/>
            <a:ext cx="2261082" cy="432216"/>
          </a:xfrm>
          <a:prstGeom prst="wedgeRectCallout">
            <a:avLst>
              <a:gd name="adj1" fmla="val -48778"/>
              <a:gd name="adj2" fmla="val -13577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nastudujte, dodržujte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5" name="Rectangular Callout 5">
            <a:extLst>
              <a:ext uri="{FF2B5EF4-FFF2-40B4-BE49-F238E27FC236}">
                <a16:creationId xmlns:a16="http://schemas.microsoft.com/office/drawing/2014/main" id="{E33D6FE1-998C-BCB2-DD47-544D1DBE4F64}"/>
              </a:ext>
            </a:extLst>
          </p:cNvPr>
          <p:cNvSpPr/>
          <p:nvPr/>
        </p:nvSpPr>
        <p:spPr>
          <a:xfrm>
            <a:off x="3828981" y="1816216"/>
            <a:ext cx="2009632" cy="432215"/>
          </a:xfrm>
          <a:prstGeom prst="wedgeRectCallout">
            <a:avLst>
              <a:gd name="adj1" fmla="val -93316"/>
              <a:gd name="adj2" fmla="val 7407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Unforgivable curses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EED8AFAE-351C-841A-7A6B-26D2BD6424F3}"/>
              </a:ext>
            </a:extLst>
          </p:cNvPr>
          <p:cNvSpPr txBox="1">
            <a:spLocks/>
          </p:cNvSpPr>
          <p:nvPr/>
        </p:nvSpPr>
        <p:spPr>
          <a:xfrm>
            <a:off x="4395892" y="2421596"/>
            <a:ext cx="2926081" cy="1635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cs-CZ" dirty="0"/>
              <a:t>malé funkční jednotky</a:t>
            </a:r>
          </a:p>
          <a:p>
            <a:pPr lvl="1"/>
            <a:r>
              <a:rPr lang="cs-CZ" dirty="0"/>
              <a:t>jasný účel</a:t>
            </a:r>
          </a:p>
          <a:p>
            <a:pPr lvl="1"/>
            <a:r>
              <a:rPr lang="cs-CZ" dirty="0"/>
              <a:t>název</a:t>
            </a:r>
          </a:p>
          <a:p>
            <a:pPr lvl="1"/>
            <a:r>
              <a:rPr lang="cs-CZ" dirty="0"/>
              <a:t>rozhraní</a:t>
            </a:r>
          </a:p>
          <a:p>
            <a:pPr lvl="1"/>
            <a:r>
              <a:rPr lang="cs-CZ" dirty="0"/>
              <a:t>znovupoužitelnost</a:t>
            </a:r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CDD8893-ADDA-0E86-AC53-399017E28503}"/>
              </a:ext>
            </a:extLst>
          </p:cNvPr>
          <p:cNvCxnSpPr>
            <a:cxnSpLocks/>
          </p:cNvCxnSpPr>
          <p:nvPr/>
        </p:nvCxnSpPr>
        <p:spPr>
          <a:xfrm>
            <a:off x="2969867" y="2738022"/>
            <a:ext cx="1426025" cy="0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4705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cs-CZ" dirty="0">
                <a:solidFill>
                  <a:srgbClr val="00B050"/>
                </a:solidFill>
              </a:rPr>
              <a:t> </a:t>
            </a:r>
            <a:r>
              <a:rPr lang="cs-CZ" dirty="0"/>
              <a:t>průměr hodnot pole</a:t>
            </a:r>
          </a:p>
          <a:p>
            <a:pPr lvl="1"/>
            <a:r>
              <a:rPr lang="cs-CZ" dirty="0"/>
              <a:t>hvězdičkami</a:t>
            </a:r>
          </a:p>
          <a:p>
            <a:pPr lvl="1"/>
            <a:r>
              <a:rPr lang="cs-CZ" dirty="0"/>
              <a:t>vypište tolik hvězdiček,</a:t>
            </a:r>
            <a:endParaRPr lang="en-US" dirty="0"/>
          </a:p>
          <a:p>
            <a:pPr marL="180975" lvl="1" indent="0">
              <a:buNone/>
            </a:pPr>
            <a:r>
              <a:rPr lang="en-US" dirty="0"/>
              <a:t>  </a:t>
            </a:r>
            <a:r>
              <a:rPr lang="cs-CZ" dirty="0"/>
              <a:t> kolik je průměrná hodnota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</a:t>
            </a:r>
            <a:r>
              <a:rPr lang="en-US" dirty="0"/>
              <a:t>r</a:t>
            </a:r>
            <a:r>
              <a:rPr lang="cs-CZ" dirty="0"/>
              <a:t>ůměr pole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91956" y="1237334"/>
            <a:ext cx="2725889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pole[10];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a[] = { 0, 1, 2, 3, 4 };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+ - * / % &lt; &lt;= == != &gt;= &gt;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&amp; vs. &amp;&amp;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/*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c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om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ent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*/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c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o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ment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4840453" y="1103194"/>
            <a:ext cx="1078895" cy="357497"/>
          </a:xfrm>
          <a:prstGeom prst="wedgeRectCallout">
            <a:avLst>
              <a:gd name="adj1" fmla="val 75547"/>
              <a:gd name="adj2" fmla="val 2569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pole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4744842" y="1948711"/>
            <a:ext cx="1270116" cy="575755"/>
          </a:xfrm>
          <a:prstGeom prst="wedgeRectCallout">
            <a:avLst>
              <a:gd name="adj1" fmla="val 63025"/>
              <a:gd name="adj2" fmla="val -10796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inicializované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p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ole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94946" y="3961393"/>
            <a:ext cx="1555262" cy="169277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f( int y)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int z=1;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y+z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main()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(1);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3" name="Rectangular Callout 12"/>
          <p:cNvSpPr/>
          <p:nvPr/>
        </p:nvSpPr>
        <p:spPr>
          <a:xfrm>
            <a:off x="502507" y="4260033"/>
            <a:ext cx="1078895" cy="576167"/>
          </a:xfrm>
          <a:prstGeom prst="wedgeRectCallout">
            <a:avLst>
              <a:gd name="adj1" fmla="val 92515"/>
              <a:gd name="adj2" fmla="val -3891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lokální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proměnná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Rectangular Callout 13"/>
          <p:cNvSpPr/>
          <p:nvPr/>
        </p:nvSpPr>
        <p:spPr>
          <a:xfrm>
            <a:off x="3329182" y="3209200"/>
            <a:ext cx="1078895" cy="599815"/>
          </a:xfrm>
          <a:prstGeom prst="wedgeRectCallout">
            <a:avLst>
              <a:gd name="adj1" fmla="val -86975"/>
              <a:gd name="adj2" fmla="val 7722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form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ln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parametr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5" name="Rectangular Callout 14"/>
          <p:cNvSpPr/>
          <p:nvPr/>
        </p:nvSpPr>
        <p:spPr>
          <a:xfrm>
            <a:off x="2608350" y="5854744"/>
            <a:ext cx="1078895" cy="599815"/>
          </a:xfrm>
          <a:prstGeom prst="wedgeRectCallout">
            <a:avLst>
              <a:gd name="adj1" fmla="val -67703"/>
              <a:gd name="adj2" fmla="val -11979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skutečný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parametr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3742069" y="4525153"/>
            <a:ext cx="1078895" cy="599815"/>
          </a:xfrm>
          <a:prstGeom prst="wedgeRectCallout">
            <a:avLst>
              <a:gd name="adj1" fmla="val -87843"/>
              <a:gd name="adj2" fmla="val -4273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návratová hodnota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7" name="Rectangular Callout 16"/>
          <p:cNvSpPr/>
          <p:nvPr/>
        </p:nvSpPr>
        <p:spPr>
          <a:xfrm>
            <a:off x="6650640" y="500709"/>
            <a:ext cx="1078895" cy="575755"/>
          </a:xfrm>
          <a:prstGeom prst="wedgeRectCallout">
            <a:avLst>
              <a:gd name="adj1" fmla="val -2040"/>
              <a:gd name="adj2" fmla="val 8379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index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en-US" sz="1600" dirty="0">
                <a:solidFill>
                  <a:srgbClr val="456A1C"/>
                </a:solidFill>
                <a:latin typeface="+mj-lt"/>
              </a:rPr>
              <a:t>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ždy 0..</a:t>
            </a:r>
            <a:r>
              <a:rPr lang="cs-CZ" sz="1600" b="1" dirty="0">
                <a:solidFill>
                  <a:srgbClr val="456A1C"/>
                </a:solidFill>
                <a:latin typeface="+mj-lt"/>
              </a:rPr>
              <a:t>n</a:t>
            </a:r>
            <a:r>
              <a:rPr lang="en-US" sz="1600" b="1" dirty="0">
                <a:solidFill>
                  <a:srgbClr val="456A1C"/>
                </a:solidFill>
                <a:latin typeface="+mj-lt"/>
              </a:rPr>
              <a:t>-1</a:t>
            </a:r>
          </a:p>
        </p:txBody>
      </p:sp>
      <p:sp>
        <p:nvSpPr>
          <p:cNvPr id="24" name="Rectangular Callout 23"/>
          <p:cNvSpPr/>
          <p:nvPr/>
        </p:nvSpPr>
        <p:spPr>
          <a:xfrm>
            <a:off x="502507" y="2242119"/>
            <a:ext cx="2111775" cy="581033"/>
          </a:xfrm>
          <a:prstGeom prst="wedgeRectCallout">
            <a:avLst>
              <a:gd name="adj1" fmla="val -4187"/>
              <a:gd name="adj2" fmla="val 4608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šechny proměnné musejí být deklarované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5" name="Rectangular Callout 24"/>
          <p:cNvSpPr/>
          <p:nvPr/>
        </p:nvSpPr>
        <p:spPr>
          <a:xfrm>
            <a:off x="226155" y="3207669"/>
            <a:ext cx="1598879" cy="599815"/>
          </a:xfrm>
          <a:prstGeom prst="wedgeRectCallout">
            <a:avLst>
              <a:gd name="adj1" fmla="val 55035"/>
              <a:gd name="adj2" fmla="val 7888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typ </a:t>
            </a:r>
            <a:r>
              <a:rPr lang="cs-CZ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návratové hodnoty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funkce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12825" y="3561809"/>
            <a:ext cx="3805020" cy="2292935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avg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const int pole[], int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count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strike="sngStrike" dirty="0" err="1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sizeof</a:t>
            </a:r>
            <a:r>
              <a:rPr lang="en-US" sz="1300" strike="sngStrike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( pole)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main()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int a[] = { 10, 12, 14, 16 };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a_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sizeof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(a)/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sizeof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(a[0]);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int x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avg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a, a_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x);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9" name="Rectangular Callout 18"/>
          <p:cNvSpPr/>
          <p:nvPr/>
        </p:nvSpPr>
        <p:spPr>
          <a:xfrm>
            <a:off x="5912226" y="2758025"/>
            <a:ext cx="1038140" cy="575755"/>
          </a:xfrm>
          <a:prstGeom prst="wedgeRectCallout">
            <a:avLst>
              <a:gd name="adj1" fmla="val 39745"/>
              <a:gd name="adj2" fmla="val 9186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libovoln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ě velké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p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ole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0" name="Rectangular Callout 19"/>
          <p:cNvSpPr/>
          <p:nvPr/>
        </p:nvSpPr>
        <p:spPr>
          <a:xfrm>
            <a:off x="7359482" y="3940573"/>
            <a:ext cx="1324514" cy="575755"/>
          </a:xfrm>
          <a:prstGeom prst="wedgeRectCallout">
            <a:avLst>
              <a:gd name="adj1" fmla="val -75881"/>
              <a:gd name="adj2" fmla="val -4259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překladač nezná velikost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3" name="Rectangular Callout 22"/>
          <p:cNvSpPr/>
          <p:nvPr/>
        </p:nvSpPr>
        <p:spPr>
          <a:xfrm>
            <a:off x="5713631" y="6015614"/>
            <a:ext cx="1435329" cy="575755"/>
          </a:xfrm>
          <a:prstGeom prst="wedgeRectCallout">
            <a:avLst>
              <a:gd name="adj1" fmla="val 41582"/>
              <a:gd name="adj2" fmla="val -18874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velikost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celého pole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6" name="Rectangular Callout 25"/>
          <p:cNvSpPr/>
          <p:nvPr/>
        </p:nvSpPr>
        <p:spPr>
          <a:xfrm>
            <a:off x="7281786" y="6012078"/>
            <a:ext cx="1435329" cy="575755"/>
          </a:xfrm>
          <a:prstGeom prst="wedgeRectCallout">
            <a:avLst>
              <a:gd name="adj1" fmla="val 6407"/>
              <a:gd name="adj2" fmla="val -18094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velikost jednoho prvku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92650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3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Arrow Connector 12"/>
          <p:cNvCxnSpPr>
            <a:cxnSpLocks/>
          </p:cNvCxnSpPr>
          <p:nvPr/>
        </p:nvCxnSpPr>
        <p:spPr>
          <a:xfrm>
            <a:off x="3477718" y="1333671"/>
            <a:ext cx="3812498" cy="0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1.2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 err="1"/>
              <a:t>teplom</a:t>
            </a:r>
            <a:r>
              <a:rPr lang="cs-CZ" dirty="0"/>
              <a:t>ěr</a:t>
            </a:r>
          </a:p>
          <a:p>
            <a:pPr lvl="1"/>
            <a:r>
              <a:rPr lang="cs-CZ" dirty="0"/>
              <a:t>v pravidelných intervalech teplota - v poli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1.2a</a:t>
            </a:r>
            <a:r>
              <a:rPr lang="en-US" dirty="0"/>
              <a:t> </a:t>
            </a:r>
            <a:r>
              <a:rPr lang="cs-CZ" dirty="0"/>
              <a:t>graf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(hvězdičky)</a:t>
            </a:r>
            <a:r>
              <a:rPr lang="cs-CZ" dirty="0"/>
              <a:t> hodnot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1.2b</a:t>
            </a:r>
            <a:r>
              <a:rPr lang="en-US" dirty="0"/>
              <a:t> </a:t>
            </a:r>
            <a:r>
              <a:rPr lang="cs-CZ" dirty="0"/>
              <a:t>i záporná čísla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(záporné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**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|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klad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né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|**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lvl="1"/>
            <a:r>
              <a:rPr lang="en-US" dirty="0"/>
              <a:t>dal</a:t>
            </a:r>
            <a:r>
              <a:rPr lang="cs-CZ" dirty="0"/>
              <a:t>ší </a:t>
            </a:r>
            <a:r>
              <a:rPr lang="en-US" dirty="0"/>
              <a:t>variant</a:t>
            </a:r>
            <a:r>
              <a:rPr lang="cs-CZ" dirty="0"/>
              <a:t>y</a:t>
            </a:r>
            <a:r>
              <a:rPr lang="en-US" dirty="0"/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udělejte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alespo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ň jednu)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1.2c</a:t>
            </a:r>
            <a:r>
              <a:rPr lang="en-US" dirty="0"/>
              <a:t> </a:t>
            </a:r>
            <a:r>
              <a:rPr lang="cs-CZ" dirty="0"/>
              <a:t>graf klouzavého průměru hodnot</a:t>
            </a:r>
          </a:p>
          <a:p>
            <a:pPr lvl="3"/>
            <a:r>
              <a:rPr lang="cs-CZ" dirty="0"/>
              <a:t>velikost okna - parametr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r>
              <a:rPr lang="en-US" dirty="0">
                <a:solidFill>
                  <a:srgbClr val="00B050"/>
                </a:solidFill>
              </a:rPr>
              <a:t>1.2d</a:t>
            </a:r>
            <a:r>
              <a:rPr lang="en-US" dirty="0"/>
              <a:t> </a:t>
            </a:r>
            <a:r>
              <a:rPr lang="cs-CZ" dirty="0"/>
              <a:t>horizontální časová osa</a:t>
            </a:r>
            <a:r>
              <a:rPr lang="en-US" dirty="0"/>
              <a:t> 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otočení o 90⁰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r>
              <a:rPr lang="en-US" dirty="0">
                <a:solidFill>
                  <a:srgbClr val="00B050"/>
                </a:solidFill>
              </a:rPr>
              <a:t>1.2e</a:t>
            </a:r>
            <a:r>
              <a:rPr lang="en-US" dirty="0"/>
              <a:t> dv</a:t>
            </a:r>
            <a:r>
              <a:rPr lang="cs-CZ" dirty="0"/>
              <a:t>ě pole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prolínající se grafy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(*,#)</a:t>
            </a:r>
          </a:p>
          <a:p>
            <a:pPr lvl="3"/>
            <a:r>
              <a:rPr lang="en-US" dirty="0"/>
              <a:t>v</a:t>
            </a:r>
            <a:r>
              <a:rPr lang="cs-CZ" dirty="0"/>
              <a:t>ětší hodnota je </a:t>
            </a:r>
            <a:r>
              <a:rPr lang="en-US" dirty="0"/>
              <a:t>"</a:t>
            </a:r>
            <a:r>
              <a:rPr lang="cs-CZ" dirty="0"/>
              <a:t>vespod</a:t>
            </a:r>
            <a:r>
              <a:rPr lang="en-US" dirty="0"/>
              <a:t>"</a:t>
            </a:r>
          </a:p>
          <a:p>
            <a:pPr lvl="4"/>
            <a:endParaRPr lang="cs-CZ" sz="100" dirty="0"/>
          </a:p>
          <a:p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1.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dirty="0"/>
              <a:t> - n</a:t>
            </a:r>
            <a:r>
              <a:rPr lang="cs-CZ" dirty="0"/>
              <a:t>espolehlivý teploměr</a:t>
            </a:r>
          </a:p>
          <a:p>
            <a:pPr lvl="1"/>
            <a:r>
              <a:rPr lang="cs-CZ" dirty="0"/>
              <a:t>některé záznamy neplatné</a:t>
            </a:r>
          </a:p>
          <a:p>
            <a:pPr lvl="2"/>
            <a:r>
              <a:rPr lang="cs-CZ" dirty="0"/>
              <a:t>speciální hodnota</a:t>
            </a:r>
          </a:p>
          <a:p>
            <a:pPr lvl="3"/>
            <a:r>
              <a:rPr lang="en-US" dirty="0"/>
              <a:t>= </a:t>
            </a:r>
            <a:r>
              <a:rPr lang="cs-CZ" dirty="0"/>
              <a:t>předchozí hodnota</a:t>
            </a:r>
          </a:p>
          <a:p>
            <a:pPr lvl="1"/>
            <a:r>
              <a:rPr lang="cs-CZ" dirty="0"/>
              <a:t>efektivita</a:t>
            </a:r>
          </a:p>
          <a:p>
            <a:pPr lvl="2"/>
            <a:r>
              <a:rPr lang="cs-CZ" dirty="0"/>
              <a:t>nekopírujte pole</a:t>
            </a:r>
            <a:endParaRPr lang="en-US" dirty="0"/>
          </a:p>
          <a:p>
            <a:pPr lvl="1"/>
            <a:r>
              <a:rPr lang="en-US" dirty="0" err="1"/>
              <a:t>Recodex</a:t>
            </a:r>
            <a:endParaRPr lang="cs-CZ" dirty="0"/>
          </a:p>
          <a:p>
            <a:pPr lvl="2"/>
            <a:endParaRPr lang="cs-CZ" sz="100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1.3b </a:t>
            </a:r>
            <a:r>
              <a:rPr lang="cs-CZ" dirty="0"/>
              <a:t>lineární aproximace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64457"/>
          </a:xfrm>
        </p:spPr>
        <p:txBody>
          <a:bodyPr/>
          <a:lstStyle/>
          <a:p>
            <a:r>
              <a:rPr lang="en-US" dirty="0" err="1"/>
              <a:t>Klouzav</a:t>
            </a:r>
            <a:r>
              <a:rPr lang="cs-CZ" dirty="0"/>
              <a:t>ý průměr naměřených hodnot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32764" y="692058"/>
            <a:ext cx="1352514" cy="189282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649522"/>
              </p:ext>
            </p:extLst>
          </p:nvPr>
        </p:nvGraphicFramePr>
        <p:xfrm>
          <a:off x="1003858" y="2530644"/>
          <a:ext cx="3773712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956756" y="5226333"/>
            <a:ext cx="4842566" cy="4924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constexpr int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no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value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-999;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teploty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[] = { 10, 12,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no_value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no_value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20 };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88724" y="2898944"/>
            <a:ext cx="1352514" cy="189282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******###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*******#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######***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#####****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######****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#########**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*******###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**######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*#####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88724" y="692058"/>
            <a:ext cx="1234560" cy="189282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*|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**|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***|</a:t>
            </a:r>
          </a:p>
        </p:txBody>
      </p:sp>
      <p:sp>
        <p:nvSpPr>
          <p:cNvPr id="16" name="Rectangular Callout 15"/>
          <p:cNvSpPr/>
          <p:nvPr/>
        </p:nvSpPr>
        <p:spPr>
          <a:xfrm>
            <a:off x="3923930" y="6178857"/>
            <a:ext cx="2537829" cy="379828"/>
          </a:xfrm>
          <a:prstGeom prst="wedgeRectCallout">
            <a:avLst>
              <a:gd name="adj1" fmla="val -70981"/>
              <a:gd name="adj2" fmla="val 2489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≡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dobrovoln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é, na hraní, ...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id="{53B53326-E761-4C4E-B505-0EE3D0EA1A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80" y="4220470"/>
            <a:ext cx="365368" cy="365368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7717C8D-FC0F-D5D8-44D9-9C84F4AE2817}"/>
              </a:ext>
            </a:extLst>
          </p:cNvPr>
          <p:cNvCxnSpPr>
            <a:cxnSpLocks/>
          </p:cNvCxnSpPr>
          <p:nvPr/>
        </p:nvCxnSpPr>
        <p:spPr>
          <a:xfrm>
            <a:off x="4344854" y="3740476"/>
            <a:ext cx="1303239" cy="0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4584AA0-4BE0-BAF8-30C9-64719B9ACFB3}"/>
              </a:ext>
            </a:extLst>
          </p:cNvPr>
          <p:cNvCxnSpPr>
            <a:cxnSpLocks/>
          </p:cNvCxnSpPr>
          <p:nvPr/>
        </p:nvCxnSpPr>
        <p:spPr>
          <a:xfrm>
            <a:off x="4944533" y="1591058"/>
            <a:ext cx="703560" cy="0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4390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4639934" cy="6202750"/>
          </a:xfrm>
        </p:spPr>
        <p:txBody>
          <a:bodyPr>
            <a:normAutofit/>
          </a:bodyPr>
          <a:lstStyle/>
          <a:p>
            <a:r>
              <a:rPr lang="cs-CZ" dirty="0"/>
              <a:t>vše dokončit</a:t>
            </a:r>
          </a:p>
          <a:p>
            <a:pPr lvl="1"/>
            <a:r>
              <a:rPr lang="cs-CZ" dirty="0"/>
              <a:t>nejlépe dnes, dokud máte vše v paměti</a:t>
            </a:r>
            <a:endParaRPr lang="en-US" dirty="0"/>
          </a:p>
          <a:p>
            <a:pPr lvl="2"/>
            <a:endParaRPr lang="cs-CZ" sz="200" dirty="0"/>
          </a:p>
          <a:p>
            <a:r>
              <a:rPr lang="cs-CZ" dirty="0"/>
              <a:t>u</a:t>
            </a:r>
            <a:r>
              <a:rPr lang="en-US" dirty="0" err="1"/>
              <a:t>pload</a:t>
            </a:r>
            <a:r>
              <a:rPr lang="en-US" dirty="0"/>
              <a:t> do </a:t>
            </a:r>
            <a:r>
              <a:rPr lang="en-US" dirty="0" err="1"/>
              <a:t>Recodexu</a:t>
            </a:r>
            <a:endParaRPr lang="cs-CZ" dirty="0"/>
          </a:p>
          <a:p>
            <a:pPr lvl="1"/>
            <a:r>
              <a:rPr lang="cs-CZ" dirty="0"/>
              <a:t>do </a:t>
            </a:r>
            <a:r>
              <a:rPr lang="en-US" dirty="0"/>
              <a:t>t</a:t>
            </a:r>
            <a:r>
              <a:rPr lang="cs-CZ" dirty="0"/>
              <a:t>ý</a:t>
            </a:r>
            <a:r>
              <a:rPr lang="en-US" dirty="0" err="1"/>
              <a:t>dne</a:t>
            </a:r>
            <a:endParaRPr lang="en-US" dirty="0"/>
          </a:p>
          <a:p>
            <a:pPr lvl="2"/>
            <a:r>
              <a:rPr lang="en-US" dirty="0"/>
              <a:t>1.</a:t>
            </a:r>
            <a:r>
              <a:rPr lang="cs-CZ" dirty="0"/>
              <a:t>1</a:t>
            </a:r>
            <a:r>
              <a:rPr lang="en-US" dirty="0"/>
              <a:t>: b </a:t>
            </a:r>
            <a:r>
              <a:rPr lang="en-US" dirty="0" err="1"/>
              <a:t>nebo</a:t>
            </a:r>
            <a:r>
              <a:rPr lang="en-US" dirty="0"/>
              <a:t> c</a:t>
            </a:r>
          </a:p>
          <a:p>
            <a:pPr lvl="2"/>
            <a:r>
              <a:rPr lang="en-US" dirty="0"/>
              <a:t>1.2: </a:t>
            </a:r>
            <a:r>
              <a:rPr lang="en-US" dirty="0" err="1"/>
              <a:t>alespo</a:t>
            </a:r>
            <a:r>
              <a:rPr lang="cs-CZ" dirty="0"/>
              <a:t>ň</a:t>
            </a:r>
            <a:r>
              <a:rPr lang="en-US" dirty="0"/>
              <a:t> </a:t>
            </a:r>
            <a:r>
              <a:rPr lang="en-US" dirty="0" err="1"/>
              <a:t>jedna</a:t>
            </a:r>
            <a:r>
              <a:rPr lang="en-US" dirty="0"/>
              <a:t> z variant c/d/e</a:t>
            </a:r>
          </a:p>
          <a:p>
            <a:pPr lvl="2"/>
            <a:r>
              <a:rPr lang="en-US" dirty="0"/>
              <a:t>1.3: </a:t>
            </a:r>
            <a:r>
              <a:rPr lang="cs-CZ" dirty="0"/>
              <a:t>přesné </a:t>
            </a:r>
            <a:r>
              <a:rPr lang="en-US" dirty="0" err="1"/>
              <a:t>zad</a:t>
            </a:r>
            <a:r>
              <a:rPr lang="cs-CZ" dirty="0"/>
              <a:t>ání</a:t>
            </a:r>
            <a:r>
              <a:rPr lang="en-US" dirty="0"/>
              <a:t> </a:t>
            </a:r>
            <a:r>
              <a:rPr lang="en-US" dirty="0" err="1"/>
              <a:t>dle</a:t>
            </a:r>
            <a:r>
              <a:rPr lang="en-US" dirty="0"/>
              <a:t> </a:t>
            </a:r>
            <a:r>
              <a:rPr lang="en-US" dirty="0" err="1"/>
              <a:t>Recodexu</a:t>
            </a:r>
            <a:endParaRPr lang="en-US" dirty="0"/>
          </a:p>
          <a:p>
            <a:pPr lvl="3"/>
            <a:r>
              <a:rPr lang="cs-CZ" dirty="0"/>
              <a:t>tak, aby byl Recodex </a:t>
            </a:r>
            <a:r>
              <a:rPr lang="en-US" dirty="0"/>
              <a:t>100%</a:t>
            </a:r>
            <a:r>
              <a:rPr lang="cs-CZ" dirty="0"/>
              <a:t>-</a:t>
            </a:r>
            <a:r>
              <a:rPr lang="en-US" dirty="0"/>
              <a:t>n</a:t>
            </a:r>
            <a:r>
              <a:rPr lang="cs-CZ" dirty="0"/>
              <a:t>ě spokojený</a:t>
            </a:r>
          </a:p>
          <a:p>
            <a:pPr lvl="2"/>
            <a:r>
              <a:rPr lang="cs-CZ" b="1" dirty="0"/>
              <a:t>funkční</a:t>
            </a:r>
            <a:r>
              <a:rPr lang="cs-CZ" dirty="0"/>
              <a:t> i ne-Recodexové ú</a:t>
            </a:r>
            <a:r>
              <a:rPr lang="en-US" dirty="0" err="1"/>
              <a:t>lohy</a:t>
            </a:r>
            <a:endParaRPr lang="cs-CZ" dirty="0"/>
          </a:p>
          <a:p>
            <a:pPr lvl="3"/>
            <a:r>
              <a:rPr lang="cs-CZ" dirty="0"/>
              <a:t>zakomentovat jejich </a:t>
            </a:r>
            <a:r>
              <a:rPr lang="cs-CZ" b="1" dirty="0"/>
              <a:t>volání</a:t>
            </a:r>
          </a:p>
          <a:p>
            <a:pPr lvl="2"/>
            <a:r>
              <a:rPr lang="cs-CZ" dirty="0"/>
              <a:t>dekompozice</a:t>
            </a:r>
            <a:r>
              <a:rPr lang="en-US" dirty="0"/>
              <a:t>!</a:t>
            </a:r>
          </a:p>
          <a:p>
            <a:pPr lvl="2"/>
            <a:r>
              <a:rPr lang="en-US" dirty="0" err="1"/>
              <a:t>funkce</a:t>
            </a:r>
            <a:r>
              <a:rPr lang="en-US" dirty="0"/>
              <a:t> </a:t>
            </a:r>
            <a:r>
              <a:rPr lang="en-US" dirty="0" err="1"/>
              <a:t>parametrizovan</a:t>
            </a:r>
            <a:r>
              <a:rPr lang="cs-CZ" dirty="0"/>
              <a:t>é</a:t>
            </a:r>
          </a:p>
          <a:p>
            <a:pPr lvl="3"/>
            <a:r>
              <a:rPr lang="cs-CZ" dirty="0"/>
              <a:t>z funkcí nepřistupovat přímo ke globálním datům</a:t>
            </a:r>
          </a:p>
          <a:p>
            <a:pPr lvl="1"/>
            <a:r>
              <a:rPr lang="cs-CZ" dirty="0"/>
              <a:t>osobní připomínky</a:t>
            </a:r>
            <a:endParaRPr lang="en-US" dirty="0"/>
          </a:p>
          <a:p>
            <a:pPr lvl="2"/>
            <a:r>
              <a:rPr lang="en-US" dirty="0"/>
              <a:t>reviews - </a:t>
            </a:r>
            <a:r>
              <a:rPr lang="en-US" dirty="0" err="1"/>
              <a:t>odevzdan</a:t>
            </a:r>
            <a:r>
              <a:rPr lang="cs-CZ" dirty="0"/>
              <a:t>é soubory</a:t>
            </a:r>
          </a:p>
          <a:p>
            <a:pPr lvl="2"/>
            <a:r>
              <a:rPr lang="cs-CZ" dirty="0"/>
              <a:t>opravit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do půlnoci</a:t>
            </a:r>
            <a:r>
              <a:rPr lang="cs-CZ" dirty="0"/>
              <a:t> před následujícím cvičením</a:t>
            </a:r>
          </a:p>
          <a:p>
            <a:pPr lvl="2"/>
            <a:r>
              <a:rPr lang="cs-CZ" dirty="0"/>
              <a:t>dokud není úloha ve stavu Accepted</a:t>
            </a:r>
          </a:p>
          <a:p>
            <a:pPr lvl="2"/>
            <a:r>
              <a:rPr lang="cs-CZ" dirty="0"/>
              <a:t>akceptace </a:t>
            </a:r>
            <a:r>
              <a:rPr lang="en-US" dirty="0"/>
              <a:t>p</a:t>
            </a:r>
            <a:r>
              <a:rPr lang="cs-CZ" dirty="0"/>
              <a:t>řed cv. n</a:t>
            </a:r>
            <a:r>
              <a:rPr lang="en-US" dirty="0"/>
              <a:t>+2</a:t>
            </a:r>
            <a:endParaRPr lang="cs-CZ" dirty="0"/>
          </a:p>
          <a:p>
            <a:pPr lvl="3"/>
            <a:r>
              <a:rPr lang="cs-CZ" dirty="0"/>
              <a:t>jinak 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endParaRPr lang="en-US" dirty="0"/>
          </a:p>
          <a:p>
            <a:endParaRPr lang="cs-C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Odevzd</a:t>
            </a:r>
            <a:r>
              <a:rPr lang="cs-CZ" dirty="0"/>
              <a:t>ání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82344" y="1098388"/>
            <a:ext cx="3917345" cy="429348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#include &lt;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stdio.h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&gt;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x11b_tree( int levels, int step)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....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no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value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-999;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temp[]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= { 10, 12,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15,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 };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temp_nv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[]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= { 10,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no_value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, 15, .. };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average()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 .... 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x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12d_thermo_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horizontal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 .... 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x13_thermo_unreliable()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 .... 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main()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x11b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_tree( 8, 3);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// average();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//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x12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_thermo_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horizontal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x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13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_thermo_unreliable();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Rectangular Callout 8">
            <a:extLst>
              <a:ext uri="{FF2B5EF4-FFF2-40B4-BE49-F238E27FC236}">
                <a16:creationId xmlns:a16="http://schemas.microsoft.com/office/drawing/2014/main" id="{43CAE0E5-1B36-4B51-909A-F64130FBF211}"/>
              </a:ext>
            </a:extLst>
          </p:cNvPr>
          <p:cNvSpPr/>
          <p:nvPr/>
        </p:nvSpPr>
        <p:spPr>
          <a:xfrm>
            <a:off x="7293737" y="5677833"/>
            <a:ext cx="1221017" cy="560539"/>
          </a:xfrm>
          <a:prstGeom prst="wedgeRectCallout">
            <a:avLst>
              <a:gd name="adj1" fmla="val -86683"/>
              <a:gd name="adj2" fmla="val -13722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kontroluje Recodex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Rectangular Callout 8">
            <a:extLst>
              <a:ext uri="{FF2B5EF4-FFF2-40B4-BE49-F238E27FC236}">
                <a16:creationId xmlns:a16="http://schemas.microsoft.com/office/drawing/2014/main" id="{055E6DA9-5071-4D16-84B3-040E358D8531}"/>
              </a:ext>
            </a:extLst>
          </p:cNvPr>
          <p:cNvSpPr/>
          <p:nvPr/>
        </p:nvSpPr>
        <p:spPr>
          <a:xfrm>
            <a:off x="3124493" y="5804601"/>
            <a:ext cx="2027321" cy="867345"/>
          </a:xfrm>
          <a:prstGeom prst="wedgeRectCallout">
            <a:avLst>
              <a:gd name="adj1" fmla="val 48187"/>
              <a:gd name="adj2" fmla="val -17124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Recodex nekontroluje, </a:t>
            </a:r>
            <a:r>
              <a:rPr lang="cs-CZ" sz="1600" b="1" dirty="0">
                <a:solidFill>
                  <a:srgbClr val="456A1C"/>
                </a:solidFill>
                <a:latin typeface="+mj-lt"/>
              </a:rPr>
              <a:t>volání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funkcí nechat zakomentované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Rectangular Callout 8">
            <a:extLst>
              <a:ext uri="{FF2B5EF4-FFF2-40B4-BE49-F238E27FC236}">
                <a16:creationId xmlns:a16="http://schemas.microsoft.com/office/drawing/2014/main" id="{E9E564C1-7E19-4730-89CD-A7B1AEB077D5}"/>
              </a:ext>
            </a:extLst>
          </p:cNvPr>
          <p:cNvSpPr/>
          <p:nvPr/>
        </p:nvSpPr>
        <p:spPr>
          <a:xfrm>
            <a:off x="5570991" y="5677735"/>
            <a:ext cx="1221017" cy="560539"/>
          </a:xfrm>
          <a:prstGeom prst="wedgeRectCallout">
            <a:avLst>
              <a:gd name="adj1" fmla="val -61556"/>
              <a:gd name="adj2" fmla="val -14025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číslo úlohy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!</a:t>
            </a:r>
          </a:p>
        </p:txBody>
      </p:sp>
      <p:sp>
        <p:nvSpPr>
          <p:cNvPr id="8" name="Rectangular Callout 8">
            <a:extLst>
              <a:ext uri="{FF2B5EF4-FFF2-40B4-BE49-F238E27FC236}">
                <a16:creationId xmlns:a16="http://schemas.microsoft.com/office/drawing/2014/main" id="{FB0AE41F-CF1D-483D-B4EB-325DAAD0211F}"/>
              </a:ext>
            </a:extLst>
          </p:cNvPr>
          <p:cNvSpPr/>
          <p:nvPr/>
        </p:nvSpPr>
        <p:spPr>
          <a:xfrm>
            <a:off x="7293737" y="4033229"/>
            <a:ext cx="1377171" cy="560539"/>
          </a:xfrm>
          <a:prstGeom prst="wedgeRectCallout">
            <a:avLst>
              <a:gd name="adj1" fmla="val -77884"/>
              <a:gd name="adj2" fmla="val -9967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smysluplné identifikátory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9" name="Rectangular Callout 8">
            <a:extLst>
              <a:ext uri="{FF2B5EF4-FFF2-40B4-BE49-F238E27FC236}">
                <a16:creationId xmlns:a16="http://schemas.microsoft.com/office/drawing/2014/main" id="{782BBE6E-0E16-44AB-4E7E-FF10CB2EDB19}"/>
              </a:ext>
            </a:extLst>
          </p:cNvPr>
          <p:cNvSpPr/>
          <p:nvPr/>
        </p:nvSpPr>
        <p:spPr>
          <a:xfrm>
            <a:off x="3076712" y="1386534"/>
            <a:ext cx="1267655" cy="867345"/>
          </a:xfrm>
          <a:prstGeom prst="wedgeRectCallout">
            <a:avLst>
              <a:gd name="adj1" fmla="val 95213"/>
              <a:gd name="adj2" fmla="val -798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dokon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čené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odladěné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funkční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4782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E99FA15-D3FC-3DF3-FCF2-97233F4E62E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5080875" cy="6202750"/>
          </a:xfrm>
        </p:spPr>
        <p:txBody>
          <a:bodyPr>
            <a:normAutofit/>
          </a:bodyPr>
          <a:lstStyle/>
          <a:p>
            <a:r>
              <a:rPr lang="en-US" dirty="0"/>
              <a:t>p</a:t>
            </a:r>
            <a:r>
              <a:rPr lang="cs-CZ" dirty="0"/>
              <a:t>ůjčit</a:t>
            </a:r>
            <a:r>
              <a:rPr lang="en-US" dirty="0"/>
              <a:t>/</a:t>
            </a:r>
            <a:r>
              <a:rPr lang="en-US" dirty="0" err="1"/>
              <a:t>sehnat</a:t>
            </a:r>
            <a:r>
              <a:rPr lang="cs-CZ" dirty="0"/>
              <a:t> Arduino</a:t>
            </a:r>
          </a:p>
          <a:p>
            <a:pPr lvl="1"/>
            <a:r>
              <a:rPr lang="en-US" dirty="0" err="1"/>
              <a:t>zkompletovat</a:t>
            </a:r>
            <a:endParaRPr lang="en-US" dirty="0"/>
          </a:p>
          <a:p>
            <a:pPr lvl="2"/>
            <a:r>
              <a:rPr lang="cs-CZ" dirty="0"/>
              <a:t>opatrně - nesahat na piny</a:t>
            </a:r>
            <a:r>
              <a:rPr lang="en-US" dirty="0"/>
              <a:t>!</a:t>
            </a:r>
            <a:endParaRPr lang="cs-CZ" dirty="0"/>
          </a:p>
          <a:p>
            <a:pPr lvl="1"/>
            <a:r>
              <a:rPr lang="en-US" b="1" dirty="0">
                <a:solidFill>
                  <a:srgbClr val="00B050"/>
                </a:solidFill>
                <a:sym typeface="Wingdings" panose="05000000000000000000" pitchFamily="2" charset="2"/>
              </a:rPr>
              <a:t></a:t>
            </a:r>
            <a:r>
              <a:rPr lang="cs-CZ" dirty="0"/>
              <a:t> </a:t>
            </a:r>
            <a:r>
              <a:rPr lang="en-US" dirty="0" err="1"/>
              <a:t>nosit</a:t>
            </a:r>
            <a:r>
              <a:rPr lang="cs-CZ" dirty="0"/>
              <a:t> na </a:t>
            </a:r>
            <a:r>
              <a:rPr lang="en-US" dirty="0"/>
              <a:t>ka</a:t>
            </a:r>
            <a:r>
              <a:rPr lang="cs-CZ" dirty="0"/>
              <a:t>ždé cvičení</a:t>
            </a:r>
            <a:r>
              <a:rPr lang="en-US" dirty="0"/>
              <a:t>!</a:t>
            </a:r>
            <a:endParaRPr lang="cs-CZ" dirty="0"/>
          </a:p>
          <a:p>
            <a:pPr lvl="1"/>
            <a:endParaRPr lang="cs-CZ" sz="800" dirty="0"/>
          </a:p>
          <a:p>
            <a:r>
              <a:rPr lang="en-US" dirty="0" err="1"/>
              <a:t>mattermost</a:t>
            </a:r>
            <a:endParaRPr lang="cs-CZ" dirty="0"/>
          </a:p>
          <a:p>
            <a:pPr lvl="1"/>
            <a:r>
              <a:rPr lang="cs-CZ" dirty="0"/>
              <a:t>diskusní fórum</a:t>
            </a:r>
          </a:p>
          <a:p>
            <a:pPr lvl="2"/>
            <a:r>
              <a:rPr lang="cs-CZ" dirty="0"/>
              <a:t>uč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⇄</a:t>
            </a:r>
            <a:r>
              <a:rPr lang="cs-CZ" dirty="0"/>
              <a:t> st, st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⇄</a:t>
            </a:r>
            <a:r>
              <a:rPr lang="cs-CZ" dirty="0"/>
              <a:t> st</a:t>
            </a:r>
            <a:endParaRPr lang="en-US" dirty="0"/>
          </a:p>
          <a:p>
            <a:pPr lvl="1"/>
            <a:r>
              <a:rPr lang="cs-CZ" dirty="0"/>
              <a:t>přístupové údaje: vzkaz přihlášeným studentům</a:t>
            </a:r>
            <a:endParaRPr lang="en-US" dirty="0"/>
          </a:p>
          <a:p>
            <a:pPr lvl="1"/>
            <a:r>
              <a:rPr lang="en-US" dirty="0"/>
              <a:t>nswi170-compsys-</a:t>
            </a:r>
            <a:r>
              <a:rPr lang="cs-CZ" dirty="0"/>
              <a:t>z</a:t>
            </a:r>
            <a:r>
              <a:rPr lang="en-US" dirty="0" err="1"/>
              <a:t>avoral</a:t>
            </a:r>
            <a:endParaRPr lang="cs-CZ" dirty="0"/>
          </a:p>
          <a:p>
            <a:pPr lvl="1"/>
            <a:r>
              <a:rPr lang="cs-CZ" dirty="0"/>
              <a:t>feedback, upřesnění, rady, upozornění, ...</a:t>
            </a:r>
          </a:p>
          <a:p>
            <a:pPr lvl="1"/>
            <a:endParaRPr lang="en-US" sz="800" dirty="0"/>
          </a:p>
          <a:p>
            <a:r>
              <a:rPr lang="cs-CZ" dirty="0"/>
              <a:t>stránky předmětu a cvičení</a:t>
            </a:r>
          </a:p>
          <a:p>
            <a:pPr lvl="1"/>
            <a:r>
              <a:rPr lang="cs-CZ" dirty="0"/>
              <a:t>upřesnění úkolů a povinností</a:t>
            </a:r>
          </a:p>
          <a:p>
            <a:pPr lvl="1"/>
            <a:r>
              <a:rPr lang="en-US" dirty="0">
                <a:solidFill>
                  <a:srgbClr val="00B050"/>
                </a:solidFill>
                <a:sym typeface="Webdings" panose="05030102010509060703" pitchFamily="18" charset="2"/>
              </a:rPr>
              <a:t></a:t>
            </a:r>
            <a:r>
              <a:rPr lang="en-US" dirty="0"/>
              <a:t> </a:t>
            </a:r>
            <a:r>
              <a:rPr lang="cs-CZ" dirty="0"/>
              <a:t>Coding Guidelines</a:t>
            </a:r>
          </a:p>
          <a:p>
            <a:pPr lvl="2"/>
            <a:r>
              <a:rPr lang="cs-CZ" dirty="0"/>
              <a:t>krásný,</a:t>
            </a:r>
            <a:r>
              <a:rPr lang="en-US" dirty="0"/>
              <a:t> </a:t>
            </a:r>
            <a:r>
              <a:rPr lang="cs-CZ" dirty="0"/>
              <a:t>čitelný a elegantní zdroják</a:t>
            </a:r>
          </a:p>
          <a:p>
            <a:pPr lvl="1"/>
            <a:r>
              <a:rPr lang="en-US" dirty="0">
                <a:solidFill>
                  <a:srgbClr val="00B050"/>
                </a:solidFill>
                <a:sym typeface="Webdings" panose="05030102010509060703" pitchFamily="18" charset="2"/>
              </a:rPr>
              <a:t></a:t>
            </a:r>
            <a:r>
              <a:rPr lang="en-US" dirty="0"/>
              <a:t> </a:t>
            </a:r>
            <a:r>
              <a:rPr lang="cs-CZ" dirty="0"/>
              <a:t>Ethical Guidelines</a:t>
            </a:r>
            <a:r>
              <a:rPr lang="en-US" dirty="0"/>
              <a:t>!</a:t>
            </a:r>
            <a:endParaRPr lang="cs-CZ" dirty="0"/>
          </a:p>
          <a:p>
            <a:pPr lvl="2"/>
            <a:r>
              <a:rPr lang="cs-CZ" dirty="0"/>
              <a:t>seznámit se, respektovat</a:t>
            </a:r>
          </a:p>
          <a:p>
            <a:pPr lvl="3"/>
            <a:r>
              <a:rPr lang="cs-CZ" dirty="0"/>
              <a:t>navždy</a:t>
            </a:r>
            <a:r>
              <a:rPr lang="en-US" dirty="0"/>
              <a:t>!</a:t>
            </a:r>
            <a:endParaRPr lang="cs-CZ" dirty="0"/>
          </a:p>
          <a:p>
            <a:pPr lvl="2"/>
            <a:r>
              <a:rPr lang="en-US" dirty="0"/>
              <a:t>m</a:t>
            </a:r>
            <a:r>
              <a:rPr lang="cs-CZ" dirty="0"/>
              <a:t>ůj kód, můj hrad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EC7713-BDBE-14D4-5782-3997B1D52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 příště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EA935E81-094C-6EC7-83D3-8CE03000BB2D}"/>
              </a:ext>
            </a:extLst>
          </p:cNvPr>
          <p:cNvSpPr txBox="1">
            <a:spLocks/>
          </p:cNvSpPr>
          <p:nvPr/>
        </p:nvSpPr>
        <p:spPr>
          <a:xfrm>
            <a:off x="4971393" y="577294"/>
            <a:ext cx="4079903" cy="6202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instalace Arduino IDE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</a:rPr>
              <a:t>www.arduino.cc</a:t>
            </a:r>
            <a:endParaRPr lang="cs-CZ" dirty="0"/>
          </a:p>
          <a:p>
            <a:pPr lvl="1"/>
            <a:r>
              <a:rPr lang="cs-CZ" dirty="0"/>
              <a:t>vyzkoušet propojení</a:t>
            </a:r>
            <a:endParaRPr lang="en-US" dirty="0"/>
          </a:p>
          <a:p>
            <a:pPr lvl="2"/>
            <a:r>
              <a:rPr lang="en-US" dirty="0" err="1"/>
              <a:t>obzvl</a:t>
            </a:r>
            <a:r>
              <a:rPr lang="cs-CZ" dirty="0"/>
              <a:t>ášť, pokud máte na cvičení vlastní notebook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en-US" dirty="0" err="1"/>
              <a:t>hr</a:t>
            </a:r>
            <a:r>
              <a:rPr lang="cs-CZ" dirty="0"/>
              <a:t>á</a:t>
            </a:r>
            <a:r>
              <a:rPr lang="en-US" dirty="0"/>
              <a:t>t </a:t>
            </a:r>
            <a:r>
              <a:rPr lang="en-US" dirty="0" err="1"/>
              <a:t>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61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LED</a:t>
            </a:r>
          </a:p>
        </p:txBody>
      </p:sp>
    </p:spTree>
    <p:extLst>
      <p:ext uri="{BB962C8B-B14F-4D97-AF65-F5344CB8AC3E}">
        <p14:creationId xmlns:p14="http://schemas.microsoft.com/office/powerpoint/2010/main" val="1271663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5647083" cy="6202750"/>
          </a:xfrm>
        </p:spPr>
        <p:txBody>
          <a:bodyPr/>
          <a:lstStyle/>
          <a:p>
            <a:r>
              <a:rPr lang="en-US" dirty="0"/>
              <a:t>Arduino UNO</a:t>
            </a:r>
            <a:endParaRPr lang="cs-CZ" dirty="0"/>
          </a:p>
          <a:p>
            <a:pPr lvl="1"/>
            <a:r>
              <a:rPr lang="cs-CZ" dirty="0"/>
              <a:t>základní deska, </a:t>
            </a:r>
            <a:r>
              <a:rPr lang="en-US" dirty="0"/>
              <a:t>digit</a:t>
            </a:r>
            <a:r>
              <a:rPr lang="cs-CZ" dirty="0"/>
              <a:t>ání</a:t>
            </a:r>
            <a:r>
              <a:rPr lang="en-US" dirty="0"/>
              <a:t> a analog</a:t>
            </a:r>
            <a:r>
              <a:rPr lang="cs-CZ" dirty="0"/>
              <a:t>ové </a:t>
            </a:r>
            <a:r>
              <a:rPr lang="en-US" dirty="0"/>
              <a:t>pin</a:t>
            </a:r>
            <a:r>
              <a:rPr lang="cs-CZ" dirty="0"/>
              <a:t>y</a:t>
            </a:r>
            <a:endParaRPr lang="en-US" dirty="0"/>
          </a:p>
          <a:p>
            <a:r>
              <a:rPr lang="en-US" dirty="0"/>
              <a:t>Expansion board (shield)</a:t>
            </a:r>
            <a:endParaRPr lang="cs-CZ" dirty="0"/>
          </a:p>
          <a:p>
            <a:pPr lvl="1"/>
            <a:r>
              <a:rPr lang="cs-CZ" dirty="0"/>
              <a:t>multifunction shield</a:t>
            </a:r>
            <a:r>
              <a:rPr lang="en-US" dirty="0"/>
              <a:t> - </a:t>
            </a:r>
            <a:r>
              <a:rPr lang="en-US" dirty="0" err="1"/>
              <a:t>funduino</a:t>
            </a:r>
            <a:endParaRPr lang="cs-CZ" dirty="0"/>
          </a:p>
          <a:p>
            <a:pPr lvl="1"/>
            <a:r>
              <a:rPr lang="cs-CZ" dirty="0"/>
              <a:t>tlačítka, LED, 4-místný displej, </a:t>
            </a:r>
            <a:r>
              <a:rPr lang="en-US" dirty="0" err="1"/>
              <a:t>bzu</a:t>
            </a:r>
            <a:r>
              <a:rPr lang="cs-CZ" dirty="0"/>
              <a:t>čák </a:t>
            </a:r>
            <a:endParaRPr lang="en-US" dirty="0"/>
          </a:p>
          <a:p>
            <a:r>
              <a:rPr lang="en-US" dirty="0"/>
              <a:t>Arduino IDE</a:t>
            </a:r>
          </a:p>
          <a:p>
            <a:pPr lvl="1"/>
            <a:r>
              <a:rPr lang="cs-CZ" dirty="0">
                <a:solidFill>
                  <a:srgbClr val="00B050"/>
                </a:solidFill>
              </a:rPr>
              <a:t>www.arduino.cc</a:t>
            </a:r>
            <a:endParaRPr lang="en-US" dirty="0">
              <a:solidFill>
                <a:srgbClr val="00B050"/>
              </a:solidFill>
            </a:endParaRPr>
          </a:p>
          <a:p>
            <a:pPr lvl="1"/>
            <a:r>
              <a:rPr lang="cs-CZ" dirty="0">
                <a:solidFill>
                  <a:srgbClr val="00B050"/>
                </a:solidFill>
              </a:rPr>
              <a:t>kabinet.fyzika.net/dilna/ARDUINO/funduino-popis.php</a:t>
            </a:r>
          </a:p>
          <a:p>
            <a:pPr lvl="1"/>
            <a:r>
              <a:rPr lang="en-US" dirty="0"/>
              <a:t>2.</a:t>
            </a:r>
            <a:r>
              <a:rPr lang="cs-CZ" dirty="0"/>
              <a:t>1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sz="1600" dirty="0"/>
              <a:t>list box - Arduino Uno / port</a:t>
            </a:r>
          </a:p>
          <a:p>
            <a:pPr lvl="2"/>
            <a:r>
              <a:rPr lang="en-US" dirty="0" err="1"/>
              <a:t>automaticky</a:t>
            </a:r>
            <a:endParaRPr lang="en-US" dirty="0"/>
          </a:p>
          <a:p>
            <a:pPr lvl="2"/>
            <a:r>
              <a:rPr lang="en-US" dirty="0" err="1"/>
              <a:t>nebo</a:t>
            </a:r>
            <a:r>
              <a:rPr lang="en-US" dirty="0"/>
              <a:t> select another / Uno / Serial port USB</a:t>
            </a:r>
          </a:p>
          <a:p>
            <a:pPr lvl="1"/>
            <a:endParaRPr lang="en-US" dirty="0"/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(manual setup)</a:t>
            </a:r>
          </a:p>
          <a:p>
            <a:pPr lvl="2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manage libraries</a:t>
            </a:r>
          </a:p>
          <a:p>
            <a:pPr lvl="2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Arduino AVR Boards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(Uno)</a:t>
            </a:r>
          </a:p>
          <a:p>
            <a:pPr lvl="2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Tools / Board / ... Arduino Uno</a:t>
            </a:r>
          </a:p>
          <a:p>
            <a:pPr lvl="2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Tools / Port /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COMx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(Arduino Uno)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30341" y="4343721"/>
            <a:ext cx="1944129" cy="1492716"/>
          </a:xfrm>
          <a:prstGeom prst="rect">
            <a:avLst/>
          </a:prstGeom>
          <a:solidFill>
            <a:srgbClr val="ECF7FE"/>
          </a:solidFill>
          <a:ln w="25400">
            <a:solidFill>
              <a:srgbClr val="456A1C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CPU ATmega328P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14 digital I/O pins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6 analog inputs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Clock speed 16 MHz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FLASH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memory 32 KB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SRAM 2 KB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EEPROM 1 KB</a:t>
            </a:r>
          </a:p>
        </p:txBody>
      </p:sp>
      <p:sp>
        <p:nvSpPr>
          <p:cNvPr id="5" name="Rectangular Callout 17">
            <a:extLst>
              <a:ext uri="{FF2B5EF4-FFF2-40B4-BE49-F238E27FC236}">
                <a16:creationId xmlns:a16="http://schemas.microsoft.com/office/drawing/2014/main" id="{B2D19D88-E936-2430-DD3D-B62207E2A339}"/>
              </a:ext>
            </a:extLst>
          </p:cNvPr>
          <p:cNvSpPr/>
          <p:nvPr/>
        </p:nvSpPr>
        <p:spPr>
          <a:xfrm>
            <a:off x="4331669" y="5287106"/>
            <a:ext cx="1225141" cy="688973"/>
          </a:xfrm>
          <a:prstGeom prst="wedgeRectCallout">
            <a:avLst>
              <a:gd name="adj1" fmla="val 87125"/>
              <a:gd name="adj2" fmla="val -4462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1.000.000x m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íň, než PC 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661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5647083" cy="6202750"/>
          </a:xfrm>
        </p:spPr>
        <p:txBody>
          <a:bodyPr/>
          <a:lstStyle/>
          <a:p>
            <a:pPr lvl="1"/>
            <a:r>
              <a:rPr lang="en-US" dirty="0"/>
              <a:t>sketch</a:t>
            </a:r>
          </a:p>
          <a:p>
            <a:pPr lvl="2"/>
            <a:r>
              <a:rPr lang="cs-CZ" dirty="0"/>
              <a:t>save -&gt; Documents/Arduino/</a:t>
            </a:r>
            <a:r>
              <a:rPr lang="en-US" b="1" i="1" dirty="0" err="1"/>
              <a:t>novak</a:t>
            </a:r>
            <a:r>
              <a:rPr lang="cs-CZ" dirty="0"/>
              <a:t> -&gt; </a:t>
            </a:r>
            <a:r>
              <a:rPr lang="en-US" b="1" i="1" dirty="0" err="1"/>
              <a:t>novak</a:t>
            </a:r>
            <a:r>
              <a:rPr lang="cs-CZ" dirty="0"/>
              <a:t>.ino</a:t>
            </a:r>
            <a:endParaRPr lang="en-US" dirty="0"/>
          </a:p>
          <a:p>
            <a:pPr lvl="2"/>
            <a:r>
              <a:rPr lang="en-US" dirty="0"/>
              <a:t>compile ctrl-R</a:t>
            </a:r>
          </a:p>
          <a:p>
            <a:pPr lvl="2"/>
            <a:r>
              <a:rPr lang="en-US" dirty="0"/>
              <a:t>upload ctrl-U</a:t>
            </a:r>
            <a:endParaRPr lang="cs-CZ" dirty="0"/>
          </a:p>
          <a:p>
            <a:pPr lvl="1"/>
            <a:r>
              <a:rPr lang="en-US" dirty="0"/>
              <a:t>void </a:t>
            </a:r>
            <a:r>
              <a:rPr lang="en-US" b="1" dirty="0"/>
              <a:t>setup</a:t>
            </a:r>
            <a:r>
              <a:rPr lang="en-US" dirty="0"/>
              <a:t>();</a:t>
            </a:r>
          </a:p>
          <a:p>
            <a:pPr lvl="2"/>
            <a:r>
              <a:rPr lang="en-US" dirty="0" err="1"/>
              <a:t>jednou</a:t>
            </a:r>
            <a:r>
              <a:rPr lang="en-US" dirty="0"/>
              <a:t> p</a:t>
            </a:r>
            <a:r>
              <a:rPr lang="cs-CZ" dirty="0"/>
              <a:t>ř</a:t>
            </a:r>
            <a:r>
              <a:rPr lang="en-US" dirty="0" err="1"/>
              <a:t>i</a:t>
            </a:r>
            <a:r>
              <a:rPr lang="en-US" dirty="0"/>
              <a:t> start</a:t>
            </a:r>
            <a:r>
              <a:rPr lang="cs-CZ" dirty="0"/>
              <a:t>u</a:t>
            </a:r>
          </a:p>
          <a:p>
            <a:pPr lvl="2"/>
            <a:r>
              <a:rPr lang="cs-CZ" dirty="0"/>
              <a:t>nastavení módu PINů</a:t>
            </a:r>
          </a:p>
          <a:p>
            <a:pPr lvl="2"/>
            <a:r>
              <a:rPr lang="cs-CZ" dirty="0"/>
              <a:t>počáteční hodnoty PINů / proměnných</a:t>
            </a:r>
            <a:endParaRPr lang="en-US" dirty="0"/>
          </a:p>
          <a:p>
            <a:pPr lvl="1"/>
            <a:r>
              <a:rPr lang="en-US" dirty="0"/>
              <a:t>void </a:t>
            </a:r>
            <a:r>
              <a:rPr lang="en-US" b="1" dirty="0"/>
              <a:t>loop</a:t>
            </a:r>
            <a:r>
              <a:rPr lang="en-US" dirty="0"/>
              <a:t>();</a:t>
            </a:r>
          </a:p>
          <a:p>
            <a:pPr lvl="2"/>
            <a:r>
              <a:rPr lang="en-US" dirty="0"/>
              <a:t>~ 1000x /s</a:t>
            </a:r>
            <a:endParaRPr lang="cs-CZ" dirty="0"/>
          </a:p>
          <a:p>
            <a:pPr lvl="2"/>
            <a:r>
              <a:rPr lang="cs-CZ" dirty="0"/>
              <a:t>vlastní výkonný kód</a:t>
            </a:r>
          </a:p>
          <a:p>
            <a:pPr lvl="3"/>
            <a:r>
              <a:rPr lang="en-US" dirty="0"/>
              <a:t>= vol</a:t>
            </a:r>
            <a:r>
              <a:rPr lang="cs-CZ" dirty="0"/>
              <a:t>ání funkcí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6366138" y="1185237"/>
            <a:ext cx="1512168" cy="4672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Sketch .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ino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368600" y="2444563"/>
            <a:ext cx="1512168" cy="4672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+mj-lt"/>
              </a:rPr>
              <a:t>Binary code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7" name="Down Arrow 6"/>
          <p:cNvSpPr/>
          <p:nvPr/>
        </p:nvSpPr>
        <p:spPr bwMode="auto">
          <a:xfrm>
            <a:off x="6942202" y="1652475"/>
            <a:ext cx="360040" cy="792088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   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 </a:t>
            </a:r>
            <a:r>
              <a:rPr kumimoji="0" lang="cs-CZ" sz="1600" b="1" i="0" u="none" strike="noStrike" cap="none" normalizeH="0" baseline="0" dirty="0">
                <a:ln>
                  <a:noFill/>
                </a:ln>
                <a:solidFill>
                  <a:srgbClr val="EE0000"/>
                </a:solidFill>
                <a:effectLst/>
                <a:latin typeface="+mj-lt"/>
              </a:rPr>
              <a:t>c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rgbClr val="EE0000"/>
                </a:solidFill>
                <a:effectLst/>
                <a:latin typeface="+mj-lt"/>
              </a:rPr>
              <a:t>ompile</a:t>
            </a:r>
            <a:r>
              <a:rPr kumimoji="0" lang="cs-CZ" sz="1600" b="0" i="0" u="none" strike="noStrike" cap="none" normalizeH="0" baseline="0" dirty="0">
                <a:ln>
                  <a:noFill/>
                </a:ln>
                <a:solidFill>
                  <a:srgbClr val="EE0000"/>
                </a:solidFill>
                <a:effectLst/>
                <a:latin typeface="+mj-lt"/>
              </a:rPr>
              <a:t>         </a:t>
            </a:r>
            <a:r>
              <a:rPr kumimoji="0" lang="cs-CZ" b="1" i="0" u="none" strike="noStrike" cap="none" normalizeH="0" baseline="0" dirty="0">
                <a:ln>
                  <a:noFill/>
                </a:ln>
                <a:solidFill>
                  <a:srgbClr val="EE0000"/>
                </a:solidFill>
                <a:effectLst/>
                <a:latin typeface="+mj-lt"/>
              </a:rPr>
              <a:t>ctrl</a:t>
            </a:r>
            <a:r>
              <a:rPr lang="en-US" b="1" dirty="0">
                <a:solidFill>
                  <a:srgbClr val="EE0000"/>
                </a:solidFill>
                <a:latin typeface="+mj-lt"/>
              </a:rPr>
              <a:t>-</a:t>
            </a:r>
            <a:r>
              <a:rPr kumimoji="0" lang="cs-CZ" b="1" i="0" u="none" strike="noStrike" cap="none" normalizeH="0" baseline="0" dirty="0">
                <a:ln>
                  <a:noFill/>
                </a:ln>
                <a:solidFill>
                  <a:srgbClr val="EE0000"/>
                </a:solidFill>
                <a:effectLst/>
                <a:latin typeface="+mj-lt"/>
              </a:rPr>
              <a:t>R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rgbClr val="EE0000"/>
              </a:solidFill>
              <a:effectLst/>
              <a:latin typeface="+mj-lt"/>
            </a:endParaRPr>
          </a:p>
        </p:txBody>
      </p:sp>
      <p:sp>
        <p:nvSpPr>
          <p:cNvPr id="8" name="Down Arrow 7"/>
          <p:cNvSpPr/>
          <p:nvPr/>
        </p:nvSpPr>
        <p:spPr bwMode="auto">
          <a:xfrm>
            <a:off x="6942202" y="2911801"/>
            <a:ext cx="360040" cy="792088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1600" dirty="0">
                <a:latin typeface="+mj-lt"/>
              </a:rPr>
              <a:t>      </a:t>
            </a:r>
            <a:r>
              <a:rPr lang="en-US" sz="1600" dirty="0">
                <a:latin typeface="+mj-lt"/>
              </a:rPr>
              <a:t>  </a:t>
            </a:r>
            <a:r>
              <a:rPr lang="en-US" sz="1600" b="1" dirty="0">
                <a:solidFill>
                  <a:srgbClr val="EE0000"/>
                </a:solidFill>
                <a:latin typeface="+mj-lt"/>
              </a:rPr>
              <a:t>upload</a:t>
            </a:r>
            <a:r>
              <a:rPr lang="en-US" sz="1600" dirty="0">
                <a:solidFill>
                  <a:srgbClr val="EE0000"/>
                </a:solidFill>
                <a:latin typeface="+mj-lt"/>
              </a:rPr>
              <a:t>          </a:t>
            </a:r>
            <a:r>
              <a:rPr lang="en-US" b="1" dirty="0">
                <a:solidFill>
                  <a:srgbClr val="EE0000"/>
                </a:solidFill>
                <a:latin typeface="+mj-lt"/>
              </a:rPr>
              <a:t>ctrl-U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6372669" y="4963215"/>
            <a:ext cx="1512168" cy="4672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FLASH mem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6372669" y="3703889"/>
            <a:ext cx="1512168" cy="4672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Bootloader</a:t>
            </a:r>
          </a:p>
        </p:txBody>
      </p:sp>
      <p:sp>
        <p:nvSpPr>
          <p:cNvPr id="11" name="Down Arrow 10"/>
          <p:cNvSpPr/>
          <p:nvPr/>
        </p:nvSpPr>
        <p:spPr bwMode="auto">
          <a:xfrm>
            <a:off x="6942202" y="4173757"/>
            <a:ext cx="360040" cy="792088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cs-CZ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   </a:t>
            </a:r>
            <a:r>
              <a:rPr lang="cs-CZ" sz="1600" dirty="0">
                <a:latin typeface="+mj-lt"/>
              </a:rPr>
              <a:t>write</a:t>
            </a:r>
            <a:endParaRPr lang="en-US" sz="1600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898086" y="1076411"/>
            <a:ext cx="2412268" cy="2016224"/>
          </a:xfrm>
          <a:prstGeom prst="rect">
            <a:avLst/>
          </a:prstGeom>
          <a:noFill/>
          <a:ln w="25400" cap="flat" cmpd="sng" algn="ctr">
            <a:solidFill>
              <a:srgbClr val="456A1C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1600" b="1" dirty="0">
                <a:solidFill>
                  <a:srgbClr val="00B050"/>
                </a:solidFill>
                <a:latin typeface="+mj-lt"/>
              </a:rPr>
              <a:t>IDE</a:t>
            </a:r>
            <a:endParaRPr lang="en-US" sz="16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898086" y="3562312"/>
            <a:ext cx="2412268" cy="2016224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>
                <a:solidFill>
                  <a:srgbClr val="00B050"/>
                </a:solidFill>
                <a:latin typeface="+mj-lt"/>
              </a:rPr>
              <a:t>Arduino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4942" y="4171127"/>
            <a:ext cx="1512247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main()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init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setup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for(;;)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8" name="Rectangular Callout 17"/>
          <p:cNvSpPr/>
          <p:nvPr/>
        </p:nvSpPr>
        <p:spPr>
          <a:xfrm>
            <a:off x="286065" y="6041899"/>
            <a:ext cx="1451385" cy="408390"/>
          </a:xfrm>
          <a:prstGeom prst="wedgeRectCallout">
            <a:avLst>
              <a:gd name="adj1" fmla="val 7380"/>
              <a:gd name="adj2" fmla="val -21997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zjednodu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š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eno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00599" y="4702521"/>
            <a:ext cx="1512246" cy="143116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setup()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8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loop()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9" name="Rectangular Callout 17">
            <a:extLst>
              <a:ext uri="{FF2B5EF4-FFF2-40B4-BE49-F238E27FC236}">
                <a16:creationId xmlns:a16="http://schemas.microsoft.com/office/drawing/2014/main" id="{9CA77325-B85E-425E-85B6-1382E4ECB3E4}"/>
              </a:ext>
            </a:extLst>
          </p:cNvPr>
          <p:cNvSpPr/>
          <p:nvPr/>
        </p:nvSpPr>
        <p:spPr>
          <a:xfrm>
            <a:off x="3868814" y="4215984"/>
            <a:ext cx="1225141" cy="818737"/>
          </a:xfrm>
          <a:prstGeom prst="wedgeRectCallout">
            <a:avLst>
              <a:gd name="adj1" fmla="val -98038"/>
              <a:gd name="adj2" fmla="val 5241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inicializace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provede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se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jednou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0" name="Rectangular Callout 17">
            <a:extLst>
              <a:ext uri="{FF2B5EF4-FFF2-40B4-BE49-F238E27FC236}">
                <a16:creationId xmlns:a16="http://schemas.microsoft.com/office/drawing/2014/main" id="{9FDC2CAE-DCBF-4F0B-B361-2FE890E954FB}"/>
              </a:ext>
            </a:extLst>
          </p:cNvPr>
          <p:cNvSpPr/>
          <p:nvPr/>
        </p:nvSpPr>
        <p:spPr>
          <a:xfrm>
            <a:off x="3868815" y="5288352"/>
            <a:ext cx="1225140" cy="818737"/>
          </a:xfrm>
          <a:prstGeom prst="wedgeRectCallout">
            <a:avLst>
              <a:gd name="adj1" fmla="val -94403"/>
              <a:gd name="adj2" fmla="val -539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smy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čka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provádí se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cca 1000x /s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1" name="Rectangular Callout 17">
            <a:extLst>
              <a:ext uri="{FF2B5EF4-FFF2-40B4-BE49-F238E27FC236}">
                <a16:creationId xmlns:a16="http://schemas.microsoft.com/office/drawing/2014/main" id="{2F7528F1-8369-459C-B296-03BCD6E8E142}"/>
              </a:ext>
            </a:extLst>
          </p:cNvPr>
          <p:cNvSpPr/>
          <p:nvPr/>
        </p:nvSpPr>
        <p:spPr>
          <a:xfrm>
            <a:off x="2756722" y="6274010"/>
            <a:ext cx="3257799" cy="408390"/>
          </a:xfrm>
          <a:prstGeom prst="wedgeRectCallout">
            <a:avLst>
              <a:gd name="adj1" fmla="val -48621"/>
              <a:gd name="adj2" fmla="val -1559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nezastavovat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, co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nejrychleji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se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vr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átit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101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cs-CZ" dirty="0"/>
              <a:t>diody připojeny na </a:t>
            </a:r>
            <a:r>
              <a:rPr lang="en-US" dirty="0"/>
              <a:t>pin</a:t>
            </a:r>
            <a:r>
              <a:rPr lang="cs-CZ" dirty="0"/>
              <a:t>y</a:t>
            </a:r>
          </a:p>
          <a:p>
            <a:r>
              <a:rPr lang="cs-CZ" dirty="0"/>
              <a:t>i</a:t>
            </a:r>
            <a:r>
              <a:rPr lang="en-US" dirty="0" err="1"/>
              <a:t>ni</a:t>
            </a:r>
            <a:r>
              <a:rPr lang="cs-CZ" dirty="0"/>
              <a:t>c</a:t>
            </a:r>
            <a:r>
              <a:rPr lang="en-US" dirty="0" err="1"/>
              <a:t>ializ</a:t>
            </a:r>
            <a:r>
              <a:rPr lang="cs-CZ" dirty="0"/>
              <a:t>ac</a:t>
            </a:r>
            <a:r>
              <a:rPr lang="en-US" dirty="0"/>
              <a:t>e</a:t>
            </a:r>
            <a:r>
              <a:rPr lang="cs-CZ" dirty="0"/>
              <a:t> </a:t>
            </a:r>
            <a:r>
              <a:rPr lang="en-US" dirty="0"/>
              <a:t>pin</a:t>
            </a:r>
            <a:r>
              <a:rPr lang="cs-CZ" dirty="0"/>
              <a:t>u</a:t>
            </a:r>
          </a:p>
          <a:p>
            <a:pPr lvl="1"/>
            <a:r>
              <a:rPr lang="cs-CZ" dirty="0"/>
              <a:t>typicky v setup</a:t>
            </a:r>
            <a:r>
              <a:rPr lang="en-US" dirty="0"/>
              <a:t>()</a:t>
            </a:r>
            <a:endParaRPr lang="cs-CZ" dirty="0"/>
          </a:p>
          <a:p>
            <a:pPr lvl="1"/>
            <a:r>
              <a:rPr lang="cs-CZ" dirty="0"/>
              <a:t>všechny piny</a:t>
            </a:r>
            <a:r>
              <a:rPr lang="en-US" dirty="0"/>
              <a:t> </a:t>
            </a:r>
            <a:r>
              <a:rPr lang="en-US" dirty="0" err="1"/>
              <a:t>inicializovat</a:t>
            </a:r>
            <a:endParaRPr lang="en-US" dirty="0"/>
          </a:p>
          <a:p>
            <a:pPr lvl="1"/>
            <a:r>
              <a:rPr lang="en-US" b="1" dirty="0" err="1"/>
              <a:t>pinMode</a:t>
            </a:r>
            <a:r>
              <a:rPr lang="en-US" dirty="0"/>
              <a:t>(</a:t>
            </a:r>
            <a:r>
              <a:rPr lang="cs-CZ" dirty="0"/>
              <a:t> </a:t>
            </a:r>
            <a:r>
              <a:rPr lang="en-US" dirty="0"/>
              <a:t>pin, </a:t>
            </a:r>
            <a:r>
              <a:rPr lang="en-US" b="1" dirty="0"/>
              <a:t>OUTPUT</a:t>
            </a:r>
            <a:r>
              <a:rPr lang="en-US" dirty="0"/>
              <a:t>)</a:t>
            </a:r>
          </a:p>
          <a:p>
            <a:r>
              <a:rPr lang="cs-CZ" dirty="0"/>
              <a:t>ovládání LED  ≈  zápis na PIN</a:t>
            </a:r>
            <a:endParaRPr lang="en-US" dirty="0"/>
          </a:p>
          <a:p>
            <a:pPr lvl="1"/>
            <a:r>
              <a:rPr lang="en-US" b="1" dirty="0" err="1"/>
              <a:t>digitalWrite</a:t>
            </a:r>
            <a:r>
              <a:rPr lang="en-US" dirty="0"/>
              <a:t>(</a:t>
            </a:r>
            <a:r>
              <a:rPr lang="cs-CZ" dirty="0"/>
              <a:t> </a:t>
            </a:r>
            <a:r>
              <a:rPr lang="en-US" dirty="0"/>
              <a:t>pin, HIGH/LOW)</a:t>
            </a:r>
            <a:endParaRPr lang="cs-CZ" dirty="0"/>
          </a:p>
          <a:p>
            <a:pPr lvl="1"/>
            <a:r>
              <a:rPr lang="cs-CZ" dirty="0"/>
              <a:t>HIGH ≈ ☻</a:t>
            </a:r>
            <a:r>
              <a:rPr lang="en-US" dirty="0"/>
              <a:t> </a:t>
            </a:r>
            <a:r>
              <a:rPr lang="cs-CZ" dirty="0"/>
              <a:t>nesvítí</a:t>
            </a:r>
          </a:p>
          <a:p>
            <a:pPr lvl="1"/>
            <a:r>
              <a:rPr lang="cs-CZ" dirty="0"/>
              <a:t>LOW  ≈ </a:t>
            </a:r>
            <a:r>
              <a:rPr lang="cs-CZ" dirty="0">
                <a:solidFill>
                  <a:srgbClr val="EE0000"/>
                </a:solidFill>
              </a:rPr>
              <a:t>☻</a:t>
            </a:r>
            <a:r>
              <a:rPr lang="en-US" sz="1600" dirty="0"/>
              <a:t> </a:t>
            </a:r>
            <a:r>
              <a:rPr lang="cs-CZ" dirty="0"/>
              <a:t>svítí</a:t>
            </a:r>
            <a:endParaRPr lang="en-US" dirty="0"/>
          </a:p>
          <a:p>
            <a:pPr lvl="2"/>
            <a:endParaRPr lang="en-US" dirty="0">
              <a:solidFill>
                <a:srgbClr val="00B05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 err="1"/>
              <a:t>rozsvi</a:t>
            </a:r>
            <a:r>
              <a:rPr lang="cs-CZ" dirty="0"/>
              <a:t>ťte i-tou LED</a:t>
            </a:r>
          </a:p>
          <a:p>
            <a:pPr lvl="1"/>
            <a:r>
              <a:rPr lang="cs-CZ" dirty="0"/>
              <a:t>ostatní zhasněte</a:t>
            </a:r>
          </a:p>
          <a:p>
            <a:pPr lvl="1"/>
            <a:r>
              <a:rPr lang="cs-CZ" dirty="0"/>
              <a:t>parametr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67891" y="609962"/>
            <a:ext cx="3206083" cy="409342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my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funshield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library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led[]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{..}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led_count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my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assignments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led_on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setup and loop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setup()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loop()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7600278" y="3750809"/>
            <a:ext cx="1122738" cy="682318"/>
          </a:xfrm>
          <a:prstGeom prst="wedgeRectCallout">
            <a:avLst>
              <a:gd name="adj1" fmla="val -118950"/>
              <a:gd name="adj2" fmla="val -5481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inicializace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≡ zhasnutí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9828" y="5160016"/>
            <a:ext cx="5017201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my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funshield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library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led[] { 13, 12, 11, 10 };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led_count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sizeof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(led)/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sizeof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(led[0]);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//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]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LOW);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3339219" y="4590544"/>
            <a:ext cx="1668959" cy="682318"/>
          </a:xfrm>
          <a:prstGeom prst="wedgeRectCallout">
            <a:avLst>
              <a:gd name="adj1" fmla="val -79478"/>
              <a:gd name="adj2" fmla="val 6637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čí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sla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nepou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žívat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nikde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jinde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!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b="1" dirty="0">
                <a:solidFill>
                  <a:srgbClr val="C00000"/>
                </a:solidFill>
                <a:latin typeface="+mj-lt"/>
              </a:rPr>
              <a:t>UC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2]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7600278" y="3334065"/>
            <a:ext cx="1122738" cy="344604"/>
          </a:xfrm>
          <a:prstGeom prst="wedgeRectCallout">
            <a:avLst>
              <a:gd name="adj1" fmla="val -117991"/>
              <a:gd name="adj2" fmla="val 2672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pinMode</a:t>
            </a:r>
          </a:p>
        </p:txBody>
      </p:sp>
      <p:sp>
        <p:nvSpPr>
          <p:cNvPr id="11" name="Rectangular Callout 10"/>
          <p:cNvSpPr/>
          <p:nvPr/>
        </p:nvSpPr>
        <p:spPr>
          <a:xfrm>
            <a:off x="6811648" y="5091198"/>
            <a:ext cx="1668959" cy="682318"/>
          </a:xfrm>
          <a:prstGeom prst="wedgeRectCallout">
            <a:avLst>
              <a:gd name="adj1" fmla="val -104023"/>
              <a:gd name="adj2" fmla="val -13680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b="1" dirty="0">
                <a:solidFill>
                  <a:srgbClr val="C00000"/>
                </a:solidFill>
                <a:latin typeface="+mj-lt"/>
              </a:rPr>
              <a:t>UC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1]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jen volání vlastních funkcí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2" name="Rectangular Callout 11"/>
          <p:cNvSpPr/>
          <p:nvPr/>
        </p:nvSpPr>
        <p:spPr>
          <a:xfrm>
            <a:off x="7600278" y="2048135"/>
            <a:ext cx="1122738" cy="682318"/>
          </a:xfrm>
          <a:prstGeom prst="wedgeRectCallout">
            <a:avLst>
              <a:gd name="adj1" fmla="val -111763"/>
              <a:gd name="adj2" fmla="val 780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výkonný kód</a:t>
            </a:r>
          </a:p>
        </p:txBody>
      </p:sp>
      <p:sp>
        <p:nvSpPr>
          <p:cNvPr id="13" name="Rectangular Callout 12"/>
          <p:cNvSpPr/>
          <p:nvPr/>
        </p:nvSpPr>
        <p:spPr>
          <a:xfrm>
            <a:off x="3339219" y="3572124"/>
            <a:ext cx="1122738" cy="682318"/>
          </a:xfrm>
          <a:prstGeom prst="wedgeRectCallout">
            <a:avLst>
              <a:gd name="adj1" fmla="val -105326"/>
              <a:gd name="adj2" fmla="val 4232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no copy-and-paste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Lightning Bolt 6">
            <a:extLst>
              <a:ext uri="{FF2B5EF4-FFF2-40B4-BE49-F238E27FC236}">
                <a16:creationId xmlns:a16="http://schemas.microsoft.com/office/drawing/2014/main" id="{857DC367-321F-49F0-84FC-21052BBB4A60}"/>
              </a:ext>
            </a:extLst>
          </p:cNvPr>
          <p:cNvSpPr/>
          <p:nvPr/>
        </p:nvSpPr>
        <p:spPr>
          <a:xfrm flipH="1">
            <a:off x="2360187" y="3036277"/>
            <a:ext cx="298938" cy="392723"/>
          </a:xfrm>
          <a:prstGeom prst="lightningBolt">
            <a:avLst/>
          </a:prstGeom>
          <a:solidFill>
            <a:srgbClr val="FFC0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Rectangular Callout 7">
            <a:extLst>
              <a:ext uri="{FF2B5EF4-FFF2-40B4-BE49-F238E27FC236}">
                <a16:creationId xmlns:a16="http://schemas.microsoft.com/office/drawing/2014/main" id="{FD9AEA49-7805-4BD3-887C-01EEDAEF6F00}"/>
              </a:ext>
            </a:extLst>
          </p:cNvPr>
          <p:cNvSpPr/>
          <p:nvPr/>
        </p:nvSpPr>
        <p:spPr>
          <a:xfrm>
            <a:off x="4035674" y="6057912"/>
            <a:ext cx="3613896" cy="682318"/>
          </a:xfrm>
          <a:prstGeom prst="wedgeRectCallout">
            <a:avLst>
              <a:gd name="adj1" fmla="val -71316"/>
              <a:gd name="adj2" fmla="val -1463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low-level k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ó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d  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b="1" dirty="0">
                <a:solidFill>
                  <a:srgbClr val="C00000"/>
                </a:solidFill>
                <a:latin typeface="+mj-lt"/>
              </a:rPr>
              <a:t>UC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1]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nepoužívejte přímo, vytvořte si abstrakci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Rectangular Callout 12">
            <a:extLst>
              <a:ext uri="{FF2B5EF4-FFF2-40B4-BE49-F238E27FC236}">
                <a16:creationId xmlns:a16="http://schemas.microsoft.com/office/drawing/2014/main" id="{EBF546B3-D7AF-08FE-F235-3B2CADF36EEE}"/>
              </a:ext>
            </a:extLst>
          </p:cNvPr>
          <p:cNvSpPr/>
          <p:nvPr/>
        </p:nvSpPr>
        <p:spPr>
          <a:xfrm>
            <a:off x="3642186" y="1438524"/>
            <a:ext cx="1122738" cy="682318"/>
          </a:xfrm>
          <a:prstGeom prst="wedgeRectCallout">
            <a:avLst>
              <a:gd name="adj1" fmla="val -105326"/>
              <a:gd name="adj2" fmla="val 4232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číslo pinu, ne </a:t>
            </a:r>
            <a:r>
              <a:rPr lang="en-US" sz="1600" b="1" dirty="0">
                <a:solidFill>
                  <a:srgbClr val="FF0000"/>
                </a:solidFill>
                <a:latin typeface="+mj-lt"/>
              </a:rPr>
              <a:t>0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, </a:t>
            </a:r>
            <a:r>
              <a:rPr lang="en-US" sz="1600" b="1" dirty="0">
                <a:solidFill>
                  <a:srgbClr val="FF0000"/>
                </a:solidFill>
                <a:latin typeface="+mj-lt"/>
              </a:rPr>
              <a:t>1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, ...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!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7901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5" y="577294"/>
            <a:ext cx="8965234" cy="6226918"/>
          </a:xfrm>
        </p:spPr>
        <p:txBody>
          <a:bodyPr>
            <a:normAutofit/>
          </a:bodyPr>
          <a:lstStyle/>
          <a:p>
            <a:r>
              <a:rPr lang="en-US" dirty="0"/>
              <a:t>unsigned long</a:t>
            </a:r>
            <a:r>
              <a:rPr lang="cs-CZ" dirty="0"/>
              <a:t> </a:t>
            </a:r>
            <a:r>
              <a:rPr lang="cs-CZ" b="1" dirty="0"/>
              <a:t>millis</a:t>
            </a:r>
            <a:r>
              <a:rPr lang="en-US" dirty="0"/>
              <a:t>();</a:t>
            </a:r>
          </a:p>
          <a:p>
            <a:pPr lvl="1"/>
            <a:r>
              <a:rPr lang="en-US" dirty="0"/>
              <a:t>po</a:t>
            </a:r>
            <a:r>
              <a:rPr lang="cs-CZ" dirty="0"/>
              <a:t>čet ms od staru</a:t>
            </a:r>
          </a:p>
          <a:p>
            <a:pPr lvl="3"/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2.1 </a:t>
            </a:r>
            <a:r>
              <a:rPr lang="en-US" dirty="0" err="1"/>
              <a:t>blikaj</a:t>
            </a:r>
            <a:r>
              <a:rPr lang="cs-CZ" dirty="0"/>
              <a:t>ící LED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� </a:t>
            </a:r>
            <a:r>
              <a:rPr lang="en-US" dirty="0" err="1"/>
              <a:t>kdy</a:t>
            </a:r>
            <a:r>
              <a:rPr lang="en-US" dirty="0"/>
              <a:t> n</a:t>
            </a:r>
            <a:r>
              <a:rPr lang="cs-CZ" dirty="0"/>
              <a:t>ě</a:t>
            </a:r>
            <a:r>
              <a:rPr lang="en-US" dirty="0"/>
              <a:t>co d</a:t>
            </a:r>
            <a:r>
              <a:rPr lang="cs-CZ" dirty="0"/>
              <a:t>ě</a:t>
            </a:r>
            <a:r>
              <a:rPr lang="en-US" dirty="0" err="1"/>
              <a:t>lat</a:t>
            </a:r>
            <a:endParaRPr lang="cs-CZ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� </a:t>
            </a:r>
            <a:r>
              <a:rPr lang="cs-CZ" dirty="0"/>
              <a:t>co dělat</a:t>
            </a:r>
          </a:p>
          <a:p>
            <a:pPr lvl="2"/>
            <a:r>
              <a:rPr lang="en-US" dirty="0"/>
              <a:t>(intern</a:t>
            </a:r>
            <a:r>
              <a:rPr lang="cs-CZ" dirty="0"/>
              <a:t>í) </a:t>
            </a:r>
            <a:r>
              <a:rPr lang="en-US" dirty="0" err="1"/>
              <a:t>stav</a:t>
            </a:r>
            <a:r>
              <a:rPr lang="cs-CZ" dirty="0"/>
              <a:t> vs. jeho vizualizace</a:t>
            </a:r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� </a:t>
            </a:r>
            <a:r>
              <a:rPr lang="cs-CZ" dirty="0"/>
              <a:t>co si potřebuju pamatovat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� </a:t>
            </a:r>
            <a:r>
              <a:rPr lang="en-US" dirty="0" err="1"/>
              <a:t>kde</a:t>
            </a:r>
            <a:r>
              <a:rPr lang="en-US" dirty="0"/>
              <a:t> to </a:t>
            </a:r>
            <a:r>
              <a:rPr lang="en-US" dirty="0" err="1"/>
              <a:t>budu</a:t>
            </a:r>
            <a:r>
              <a:rPr lang="en-US" dirty="0"/>
              <a:t> m</a:t>
            </a:r>
            <a:r>
              <a:rPr lang="cs-CZ" dirty="0"/>
              <a:t>í</a:t>
            </a:r>
            <a:r>
              <a:rPr lang="en-US" dirty="0"/>
              <a:t>t ulo</a:t>
            </a:r>
            <a:r>
              <a:rPr lang="cs-CZ" dirty="0"/>
              <a:t>žené</a:t>
            </a:r>
            <a:endParaRPr lang="en-US" dirty="0"/>
          </a:p>
          <a:p>
            <a:pPr lvl="2"/>
            <a:endParaRPr lang="cs-CZ" dirty="0">
              <a:solidFill>
                <a:srgbClr val="00B05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2.2 </a:t>
            </a:r>
            <a:r>
              <a:rPr lang="en-US" dirty="0" err="1"/>
              <a:t>semafor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cs-CZ" dirty="0"/>
              <a:t>železničním přejezdu</a:t>
            </a:r>
          </a:p>
          <a:p>
            <a:pPr lvl="1"/>
            <a:r>
              <a:rPr lang="cs-CZ" dirty="0"/>
              <a:t>vždy jedna dvojice LED svítí, druhá ne</a:t>
            </a:r>
          </a:p>
          <a:p>
            <a:pPr lvl="1"/>
            <a:r>
              <a:rPr lang="cs-CZ" dirty="0"/>
              <a:t>parametr: čas jednoho bliku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5404"/>
            <a:ext cx="9144000" cy="464457"/>
          </a:xfrm>
        </p:spPr>
        <p:txBody>
          <a:bodyPr/>
          <a:lstStyle/>
          <a:p>
            <a:r>
              <a:rPr lang="en-US" dirty="0" err="1"/>
              <a:t>Blik</a:t>
            </a:r>
            <a:r>
              <a:rPr lang="cs-CZ" dirty="0"/>
              <a:t>ání a časování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78594" y="595190"/>
            <a:ext cx="4028738" cy="189282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last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time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0;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loop_delay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dirty="0">
                <a:solidFill>
                  <a:srgbClr val="002060"/>
                </a:solidFill>
                <a:latin typeface="Consolas" panose="020B0609020204030204" pitchFamily="49" charset="0"/>
                <a:cs typeface="Courier New" pitchFamily="49" charset="0"/>
              </a:rPr>
              <a:t>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auto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&gt;=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+ </a:t>
            </a:r>
            <a:r>
              <a:rPr lang="cs-CZ" sz="1300" dirty="0">
                <a:solidFill>
                  <a:srgbClr val="002060"/>
                </a:solidFill>
                <a:latin typeface="Consolas" panose="020B0609020204030204" pitchFamily="49" charset="0"/>
                <a:cs typeface="Courier New" pitchFamily="49" charset="0"/>
              </a:rPr>
              <a:t>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+= interval;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7" name="Rectangular Callout 16"/>
          <p:cNvSpPr/>
          <p:nvPr/>
        </p:nvSpPr>
        <p:spPr>
          <a:xfrm>
            <a:off x="7489939" y="2225062"/>
            <a:ext cx="1163400" cy="682318"/>
          </a:xfrm>
          <a:prstGeom prst="wedgeRectCallout">
            <a:avLst>
              <a:gd name="adj1" fmla="val -67507"/>
              <a:gd name="adj2" fmla="val -12505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nastal čas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něco dělat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!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451172"/>
              </p:ext>
            </p:extLst>
          </p:nvPr>
        </p:nvGraphicFramePr>
        <p:xfrm>
          <a:off x="4878594" y="3621118"/>
          <a:ext cx="2348752" cy="78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7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71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5191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900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5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E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T="72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E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Arial Unicode MS" panose="020B0604020202020204" pitchFamily="34" charset="-128"/>
                        <a:cs typeface="+mn-cs"/>
                      </a:endParaRPr>
                    </a:p>
                  </a:txBody>
                  <a:tcPr marT="72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Rectangular Callout 18"/>
          <p:cNvSpPr/>
          <p:nvPr/>
        </p:nvSpPr>
        <p:spPr>
          <a:xfrm>
            <a:off x="4878594" y="2711478"/>
            <a:ext cx="1245296" cy="678983"/>
          </a:xfrm>
          <a:prstGeom prst="wedgeRectCallout">
            <a:avLst>
              <a:gd name="adj1" fmla="val 22848"/>
              <a:gd name="adj2" fmla="val 9040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teď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změna stavu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0" name="Rectangular Callout 19"/>
          <p:cNvSpPr/>
          <p:nvPr/>
        </p:nvSpPr>
        <p:spPr>
          <a:xfrm>
            <a:off x="7662036" y="3863408"/>
            <a:ext cx="1245296" cy="399339"/>
          </a:xfrm>
          <a:prstGeom prst="wedgeRectCallout">
            <a:avLst>
              <a:gd name="adj1" fmla="val -90840"/>
              <a:gd name="adj2" fmla="val 4127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vizualizace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32028" y="4872754"/>
            <a:ext cx="2050837" cy="169277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bool sviti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false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blik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i="1" dirty="0" err="1">
                <a:latin typeface="Consolas" panose="020B0609020204030204" pitchFamily="49" charset="0"/>
                <a:cs typeface="Courier New" pitchFamily="49" charset="0"/>
              </a:rPr>
              <a:t>nastal</a:t>
            </a:r>
            <a:r>
              <a:rPr lang="en-US" sz="1300" i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i="1" dirty="0">
                <a:latin typeface="Consolas" panose="020B0609020204030204" pitchFamily="49" charset="0"/>
                <a:cs typeface="Courier New" pitchFamily="49" charset="0"/>
              </a:rPr>
              <a:t>čas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  sviti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!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sviti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2" name="Rectangular Callout 21"/>
          <p:cNvSpPr/>
          <p:nvPr/>
        </p:nvSpPr>
        <p:spPr>
          <a:xfrm>
            <a:off x="8053081" y="6059861"/>
            <a:ext cx="854251" cy="579352"/>
          </a:xfrm>
          <a:prstGeom prst="wedgeRectCallout">
            <a:avLst>
              <a:gd name="adj1" fmla="val -150337"/>
              <a:gd name="adj2" fmla="val -6677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logick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 negace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3" name="Rectangular Callout 22"/>
          <p:cNvSpPr/>
          <p:nvPr/>
        </p:nvSpPr>
        <p:spPr>
          <a:xfrm>
            <a:off x="4267115" y="5690584"/>
            <a:ext cx="1222958" cy="399339"/>
          </a:xfrm>
          <a:prstGeom prst="wedgeRectCallout">
            <a:avLst>
              <a:gd name="adj1" fmla="val 94850"/>
              <a:gd name="adj2" fmla="val -2886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změna stavu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6665" y="5033873"/>
            <a:ext cx="2113877" cy="149271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blik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bool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sviti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false;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i="1" dirty="0" err="1">
                <a:latin typeface="Consolas" panose="020B0609020204030204" pitchFamily="49" charset="0"/>
                <a:cs typeface="Courier New" pitchFamily="49" charset="0"/>
              </a:rPr>
              <a:t>nastal</a:t>
            </a:r>
            <a:r>
              <a:rPr lang="en-US" sz="1300" i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i="1" dirty="0">
                <a:latin typeface="Consolas" panose="020B0609020204030204" pitchFamily="49" charset="0"/>
                <a:cs typeface="Courier New" pitchFamily="49" charset="0"/>
              </a:rPr>
              <a:t>čas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  sviti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!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sviti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vizualizace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6" name="Rectangular Callout 25"/>
          <p:cNvSpPr/>
          <p:nvPr/>
        </p:nvSpPr>
        <p:spPr>
          <a:xfrm>
            <a:off x="2733555" y="5121535"/>
            <a:ext cx="987789" cy="409041"/>
          </a:xfrm>
          <a:prstGeom prst="wedgeRectCallout">
            <a:avLst>
              <a:gd name="adj1" fmla="val -63832"/>
              <a:gd name="adj2" fmla="val 3978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funguje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?</a:t>
            </a:r>
          </a:p>
        </p:txBody>
      </p:sp>
      <p:sp>
        <p:nvSpPr>
          <p:cNvPr id="27" name="Rectangular Callout 26"/>
          <p:cNvSpPr/>
          <p:nvPr/>
        </p:nvSpPr>
        <p:spPr>
          <a:xfrm>
            <a:off x="8053081" y="4721046"/>
            <a:ext cx="854251" cy="809529"/>
          </a:xfrm>
          <a:prstGeom prst="wedgeRectCallout">
            <a:avLst>
              <a:gd name="adj1" fmla="val -116340"/>
              <a:gd name="adj2" fmla="val 5332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dekom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pozice</a:t>
            </a:r>
            <a:br>
              <a:rPr lang="en-US" sz="1600" dirty="0">
                <a:solidFill>
                  <a:srgbClr val="456A1C"/>
                </a:solidFill>
                <a:latin typeface="+mj-lt"/>
              </a:rPr>
            </a:br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b="1" dirty="0">
                <a:solidFill>
                  <a:srgbClr val="C00000"/>
                </a:solidFill>
                <a:latin typeface="+mj-lt"/>
              </a:rPr>
              <a:t>UC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1]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5" name="Rectangular Callout 16">
            <a:extLst>
              <a:ext uri="{FF2B5EF4-FFF2-40B4-BE49-F238E27FC236}">
                <a16:creationId xmlns:a16="http://schemas.microsoft.com/office/drawing/2014/main" id="{BCA4FA0B-6C52-47F7-BEDA-292A92D7B6A7}"/>
              </a:ext>
            </a:extLst>
          </p:cNvPr>
          <p:cNvSpPr/>
          <p:nvPr/>
        </p:nvSpPr>
        <p:spPr>
          <a:xfrm>
            <a:off x="3408600" y="751516"/>
            <a:ext cx="1163400" cy="682318"/>
          </a:xfrm>
          <a:prstGeom prst="wedgeRectCallout">
            <a:avLst>
              <a:gd name="adj1" fmla="val 75580"/>
              <a:gd name="adj2" fmla="val -4430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glob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ální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musí přežít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!</a:t>
            </a:r>
          </a:p>
        </p:txBody>
      </p:sp>
      <p:sp>
        <p:nvSpPr>
          <p:cNvPr id="30" name="Rectangular Callout 22">
            <a:extLst>
              <a:ext uri="{FF2B5EF4-FFF2-40B4-BE49-F238E27FC236}">
                <a16:creationId xmlns:a16="http://schemas.microsoft.com/office/drawing/2014/main" id="{B04742C3-F17F-4C09-91B2-2007E7E31D0D}"/>
              </a:ext>
            </a:extLst>
          </p:cNvPr>
          <p:cNvSpPr/>
          <p:nvPr/>
        </p:nvSpPr>
        <p:spPr>
          <a:xfrm>
            <a:off x="4267115" y="4926716"/>
            <a:ext cx="1222958" cy="603860"/>
          </a:xfrm>
          <a:prstGeom prst="wedgeRectCallout">
            <a:avLst>
              <a:gd name="adj1" fmla="val 76157"/>
              <a:gd name="adj2" fmla="val -2592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stav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mus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 přežít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9648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8" dur="indefinite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15" grpId="0" animBg="1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3"/>
            <a:ext cx="8828557" cy="6147971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en-US" dirty="0"/>
              <a:t>bin</a:t>
            </a:r>
            <a:r>
              <a:rPr lang="cs-CZ" dirty="0"/>
              <a:t>á</a:t>
            </a:r>
            <a:r>
              <a:rPr lang="en-US" dirty="0" err="1"/>
              <a:t>rn</a:t>
            </a:r>
            <a:r>
              <a:rPr lang="cs-CZ" dirty="0"/>
              <a:t>í</a:t>
            </a:r>
            <a:r>
              <a:rPr lang="en-US" dirty="0"/>
              <a:t> </a:t>
            </a:r>
            <a:r>
              <a:rPr lang="en-US" dirty="0" err="1"/>
              <a:t>rozklad</a:t>
            </a:r>
            <a:endParaRPr lang="en-US" dirty="0"/>
          </a:p>
          <a:p>
            <a:pPr lvl="1"/>
            <a:r>
              <a:rPr lang="cs-CZ" dirty="0"/>
              <a:t>parametr</a:t>
            </a:r>
            <a:r>
              <a:rPr lang="en-US" dirty="0"/>
              <a:t>:</a:t>
            </a:r>
            <a:r>
              <a:rPr lang="cs-CZ" dirty="0"/>
              <a:t> rozsvítit LED dle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spodních 4</a:t>
            </a:r>
            <a:r>
              <a:rPr lang="cs-CZ" dirty="0"/>
              <a:t> bitů</a:t>
            </a:r>
          </a:p>
          <a:p>
            <a:pPr lvl="2"/>
            <a:r>
              <a:rPr lang="cs-CZ" dirty="0"/>
              <a:t>bit</a:t>
            </a:r>
            <a:r>
              <a:rPr lang="en-US" dirty="0"/>
              <a:t> = 1 </a:t>
            </a:r>
            <a:r>
              <a:rPr lang="en-US" dirty="0">
                <a:latin typeface="Segoe UI Emoji" panose="020B0502040204020203" pitchFamily="34" charset="0"/>
                <a:ea typeface="Segoe UI Emoji" panose="020B0502040204020203" pitchFamily="34" charset="0"/>
              </a:rPr>
              <a:t>⇝</a:t>
            </a:r>
            <a:r>
              <a:rPr lang="en-US" dirty="0"/>
              <a:t> </a:t>
            </a:r>
            <a:r>
              <a:rPr lang="cs-CZ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☻</a:t>
            </a:r>
            <a:r>
              <a:rPr lang="cs-CZ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/>
              <a:t>rozsvítit</a:t>
            </a:r>
            <a:r>
              <a:rPr lang="en-US" dirty="0"/>
              <a:t> LED</a:t>
            </a:r>
            <a:endParaRPr lang="cs-CZ" dirty="0"/>
          </a:p>
          <a:p>
            <a:pPr lvl="2"/>
            <a:r>
              <a:rPr lang="cs-CZ" dirty="0"/>
              <a:t>bit</a:t>
            </a:r>
            <a:r>
              <a:rPr lang="en-US" dirty="0"/>
              <a:t> = 0 </a:t>
            </a:r>
            <a:r>
              <a:rPr lang="en-US" dirty="0">
                <a:latin typeface="Segoe UI Emoji" panose="020B0502040204020203" pitchFamily="34" charset="0"/>
                <a:ea typeface="Segoe UI Emoji" panose="020B0502040204020203" pitchFamily="34" charset="0"/>
              </a:rPr>
              <a:t>⇝ </a:t>
            </a:r>
            <a:r>
              <a:rPr lang="cs-CZ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☻ </a:t>
            </a:r>
            <a:r>
              <a:rPr lang="en-US" dirty="0" err="1"/>
              <a:t>zhasnou</a:t>
            </a:r>
            <a:r>
              <a:rPr lang="cs-CZ" dirty="0"/>
              <a:t>t</a:t>
            </a:r>
            <a:r>
              <a:rPr lang="en-US" dirty="0"/>
              <a:t> LED</a:t>
            </a:r>
            <a:endParaRPr lang="cs-CZ" dirty="0"/>
          </a:p>
          <a:p>
            <a:pPr lvl="1"/>
            <a:r>
              <a:rPr lang="cs-CZ" dirty="0"/>
              <a:t>pro bitové operace preferujte bitové operátory</a:t>
            </a:r>
          </a:p>
          <a:p>
            <a:pPr lvl="2"/>
            <a:r>
              <a:rPr lang="cs-CZ" dirty="0"/>
              <a:t>nepoužívejte artitmetické operace (dělení, mocnění)</a:t>
            </a: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en-US" dirty="0" err="1"/>
              <a:t>funkci</a:t>
            </a:r>
            <a:r>
              <a:rPr lang="en-US" dirty="0"/>
              <a:t> </a:t>
            </a:r>
            <a:r>
              <a:rPr lang="en-US" dirty="0" err="1"/>
              <a:t>pou</a:t>
            </a:r>
            <a:r>
              <a:rPr lang="cs-CZ" dirty="0"/>
              <a:t>žijte v čítači</a:t>
            </a:r>
            <a:endParaRPr lang="en-US" dirty="0"/>
          </a:p>
          <a:p>
            <a:pPr lvl="2"/>
            <a:r>
              <a:rPr lang="en-US" dirty="0" err="1"/>
              <a:t>jednoduch</a:t>
            </a:r>
            <a:r>
              <a:rPr lang="cs-CZ" dirty="0"/>
              <a:t>ý čítač: 0 </a:t>
            </a:r>
            <a:r>
              <a:rPr lang="en-US" dirty="0"/>
              <a:t>1 2 3 .</a:t>
            </a:r>
            <a:r>
              <a:rPr lang="cs-CZ" dirty="0"/>
              <a:t>.. ∞ </a:t>
            </a:r>
          </a:p>
          <a:p>
            <a:pPr lvl="2"/>
            <a:r>
              <a:rPr lang="cs-CZ" dirty="0"/>
              <a:t>parametr: rychlost počítání</a:t>
            </a:r>
            <a:r>
              <a:rPr lang="en-US" dirty="0"/>
              <a:t> (</a:t>
            </a:r>
            <a:r>
              <a:rPr lang="en-US" dirty="0" err="1"/>
              <a:t>ms</a:t>
            </a:r>
            <a:r>
              <a:rPr lang="en-US" dirty="0"/>
              <a:t>)</a:t>
            </a:r>
            <a:endParaRPr lang="cs-CZ" dirty="0"/>
          </a:p>
          <a:p>
            <a:pPr lvl="2"/>
            <a:r>
              <a:rPr lang="cs-CZ" dirty="0"/>
              <a:t>po každém uplynulém intervalu se inkrementuje čítač a zobrazí se LED</a:t>
            </a:r>
            <a:endParaRPr lang="en-US" dirty="0"/>
          </a:p>
          <a:p>
            <a:pPr lvl="2"/>
            <a:r>
              <a:rPr lang="en-US" dirty="0"/>
              <a:t>ne </a:t>
            </a:r>
            <a:r>
              <a:rPr lang="en-US" dirty="0" err="1"/>
              <a:t>nekone</a:t>
            </a:r>
            <a:r>
              <a:rPr lang="cs-CZ" dirty="0"/>
              <a:t>čný cyklus ve funkci, delay apod.</a:t>
            </a:r>
          </a:p>
          <a:p>
            <a:pPr lvl="3"/>
            <a:r>
              <a:rPr lang="cs-CZ" dirty="0"/>
              <a:t>z loop se musíte vrátit co nejrychleji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</a:t>
            </a:r>
            <a:r>
              <a:rPr lang="cs-CZ" dirty="0"/>
              <a:t>á</a:t>
            </a:r>
            <a:r>
              <a:rPr lang="en-US" dirty="0" err="1"/>
              <a:t>rn</a:t>
            </a:r>
            <a:r>
              <a:rPr lang="cs-CZ" dirty="0"/>
              <a:t>í </a:t>
            </a:r>
            <a:r>
              <a:rPr lang="en-US" dirty="0" err="1"/>
              <a:t>rozklad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29503" y="4892910"/>
            <a:ext cx="2512378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x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&amp; 1   ≡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bitová maska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x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| 1   ≡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nastaven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í bit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u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~x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 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≡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bitov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á negace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x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&amp; ~1  ≡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vynulov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ání bit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u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 &gt;&gt; 1  ≡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bitový posun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&amp;= &gt;&gt;= ....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6" name="Rectangular Callout 5"/>
          <p:cNvSpPr/>
          <p:nvPr/>
        </p:nvSpPr>
        <p:spPr>
          <a:xfrm>
            <a:off x="3789445" y="4783941"/>
            <a:ext cx="1293341" cy="444844"/>
          </a:xfrm>
          <a:prstGeom prst="wedgeRectCallout">
            <a:avLst>
              <a:gd name="adj1" fmla="val 99166"/>
              <a:gd name="adj2" fmla="val 1218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nejni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žší bit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3972697" y="5520862"/>
            <a:ext cx="1293341" cy="444844"/>
          </a:xfrm>
          <a:prstGeom prst="wedgeRectCallout">
            <a:avLst>
              <a:gd name="adj1" fmla="val 85265"/>
              <a:gd name="adj2" fmla="val 2239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posun o bit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3883301"/>
              </p:ext>
            </p:extLst>
          </p:nvPr>
        </p:nvGraphicFramePr>
        <p:xfrm>
          <a:off x="1440163" y="4603156"/>
          <a:ext cx="1754660" cy="152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6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86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3543"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lang="en-US" dirty="0">
                        <a:solidFill>
                          <a:srgbClr val="EE0000"/>
                        </a:solidFill>
                      </a:endParaRPr>
                    </a:p>
                  </a:txBody>
                  <a:tcPr marT="72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lang="en-US" dirty="0">
                        <a:solidFill>
                          <a:srgbClr val="EE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T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lang="en-US" dirty="0">
                        <a:solidFill>
                          <a:srgbClr val="EE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Rectangular Callout 17"/>
          <p:cNvSpPr/>
          <p:nvPr/>
        </p:nvSpPr>
        <p:spPr>
          <a:xfrm>
            <a:off x="596015" y="5006363"/>
            <a:ext cx="510601" cy="444844"/>
          </a:xfrm>
          <a:prstGeom prst="wedgeRectCallout">
            <a:avLst>
              <a:gd name="adj1" fmla="val 116717"/>
              <a:gd name="adj2" fmla="val 5152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13</a:t>
            </a:r>
          </a:p>
        </p:txBody>
      </p:sp>
      <p:sp>
        <p:nvSpPr>
          <p:cNvPr id="19" name="Rectangular Callout 18"/>
          <p:cNvSpPr/>
          <p:nvPr/>
        </p:nvSpPr>
        <p:spPr>
          <a:xfrm>
            <a:off x="3789446" y="4783941"/>
            <a:ext cx="1293341" cy="444844"/>
          </a:xfrm>
          <a:prstGeom prst="wedgeRectCallout">
            <a:avLst>
              <a:gd name="adj1" fmla="val -93936"/>
              <a:gd name="adj2" fmla="val 8007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nejni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žší bit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755960" y="5301719"/>
            <a:ext cx="461938" cy="441565"/>
          </a:xfrm>
          <a:prstGeom prst="ellipse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3253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9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Elegance a kvalita kódu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29211" y="974169"/>
            <a:ext cx="2977427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if( </a:t>
            </a:r>
            <a:r>
              <a:rPr lang="en-US" sz="1300" i="1" dirty="0" err="1">
                <a:latin typeface="Consolas" panose="020B0609020204030204" pitchFamily="49" charset="0"/>
                <a:cs typeface="Courier New" pitchFamily="49" charset="0"/>
              </a:rPr>
              <a:t>podminka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], LOW);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 else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], HIGH);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6" name="Rectangular Callout 5"/>
          <p:cNvSpPr/>
          <p:nvPr/>
        </p:nvSpPr>
        <p:spPr>
          <a:xfrm>
            <a:off x="431723" y="1212145"/>
            <a:ext cx="1658470" cy="616654"/>
          </a:xfrm>
          <a:prstGeom prst="wedgeRectCallout">
            <a:avLst>
              <a:gd name="adj1" fmla="val 59669"/>
              <a:gd name="adj2" fmla="val -185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c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o je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tomto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kódu špatně?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5971972" y="1046297"/>
            <a:ext cx="2526630" cy="948349"/>
          </a:xfrm>
          <a:prstGeom prst="wedgeRectCallout">
            <a:avLst>
              <a:gd name="adj1" fmla="val -63450"/>
              <a:gd name="adj2" fmla="val -1386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rgbClr val="456A1C"/>
                </a:solidFill>
                <a:latin typeface="+mj-lt"/>
              </a:rPr>
              <a:t>nic </a:t>
            </a:r>
            <a:r>
              <a:rPr lang="en-US" sz="1600" baseline="10000" dirty="0">
                <a:solidFill>
                  <a:srgbClr val="456A1C"/>
                </a:solidFill>
                <a:latin typeface="+mj-lt"/>
              </a:rPr>
              <a:t>(?)</a:t>
            </a:r>
            <a:endParaRPr lang="pl-PL" sz="1600" baseline="100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pl-PL" sz="1600" dirty="0">
                <a:solidFill>
                  <a:srgbClr val="456A1C"/>
                </a:solidFill>
                <a:latin typeface="+mj-lt"/>
              </a:rPr>
              <a:t>zkompiluje se bez warningů dělá to, co má, efektivně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1337688" y="2540125"/>
            <a:ext cx="2183045" cy="1353947"/>
          </a:xfrm>
          <a:prstGeom prst="wedgeRectCallout">
            <a:avLst>
              <a:gd name="adj1" fmla="val 33977"/>
              <a:gd name="adj2" fmla="val -9009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neelegantní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kopírování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 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b="1" dirty="0">
                <a:solidFill>
                  <a:srgbClr val="C00000"/>
                </a:solidFill>
                <a:latin typeface="+mj-lt"/>
              </a:rPr>
              <a:t>UC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3]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hůře udržovatelný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nízká úrovní abstrakce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opakující se fragmenty 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4934325" y="2534086"/>
            <a:ext cx="2965900" cy="1353947"/>
          </a:xfrm>
          <a:prstGeom prst="wedgeRectCallout">
            <a:avLst>
              <a:gd name="adj1" fmla="val -49144"/>
              <a:gd name="adj2" fmla="val -7818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i="1" dirty="0">
                <a:solidFill>
                  <a:srgbClr val="456A1C"/>
                </a:solidFill>
                <a:latin typeface="+mj-lt"/>
              </a:rPr>
              <a:t>když platí nějaká podmínka, tak zapíšu na pin, který mám uložený v nějakém poli, nízkou hodnotu</a:t>
            </a:r>
            <a:r>
              <a:rPr lang="en-US" sz="1600" i="1" dirty="0">
                <a:solidFill>
                  <a:srgbClr val="456A1C"/>
                </a:solidFill>
                <a:latin typeface="+mj-lt"/>
              </a:rPr>
              <a:t>;</a:t>
            </a:r>
            <a:r>
              <a:rPr lang="cs-CZ" sz="1600" i="1" dirty="0">
                <a:solidFill>
                  <a:srgbClr val="456A1C"/>
                </a:solidFill>
                <a:latin typeface="+mj-lt"/>
              </a:rPr>
              <a:t> když neplatí, tak vysokou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 </a:t>
            </a:r>
            <a:r>
              <a:rPr lang="en-US" sz="1600" b="1" dirty="0">
                <a:solidFill>
                  <a:srgbClr val="C00000"/>
                </a:solidFill>
                <a:latin typeface="+mj-lt"/>
                <a:sym typeface="Wingdings" panose="05000000000000000000" pitchFamily="2" charset="2"/>
              </a:rPr>
              <a:t>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4934325" y="4303710"/>
            <a:ext cx="2965900" cy="717084"/>
          </a:xfrm>
          <a:prstGeom prst="wedgeRectCallout">
            <a:avLst>
              <a:gd name="adj1" fmla="val -76147"/>
              <a:gd name="adj2" fmla="val -3317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i="1" dirty="0">
                <a:solidFill>
                  <a:srgbClr val="456A1C"/>
                </a:solidFill>
                <a:latin typeface="+mj-lt"/>
              </a:rPr>
              <a:t>rozsviť</a:t>
            </a:r>
            <a:r>
              <a:rPr lang="en-US" sz="1600" i="1" dirty="0">
                <a:solidFill>
                  <a:srgbClr val="456A1C"/>
                </a:solidFill>
                <a:latin typeface="+mj-lt"/>
              </a:rPr>
              <a:t>/</a:t>
            </a:r>
            <a:r>
              <a:rPr lang="cs-CZ" sz="1600" i="1" dirty="0">
                <a:solidFill>
                  <a:srgbClr val="456A1C"/>
                </a:solidFill>
                <a:latin typeface="+mj-lt"/>
              </a:rPr>
              <a:t>zhasni i-tou diodu</a:t>
            </a:r>
            <a:r>
              <a:rPr lang="en-US" sz="1600" i="1" dirty="0">
                <a:solidFill>
                  <a:srgbClr val="456A1C"/>
                </a:solidFill>
                <a:latin typeface="+mj-lt"/>
              </a:rPr>
              <a:t>  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[UC1]</a:t>
            </a:r>
            <a:br>
              <a:rPr lang="en-US" sz="1600" i="1" dirty="0">
                <a:solidFill>
                  <a:srgbClr val="456A1C"/>
                </a:solidFill>
                <a:latin typeface="+mj-lt"/>
              </a:rPr>
            </a:br>
            <a:r>
              <a:rPr lang="cs-CZ" sz="1600" i="1" dirty="0">
                <a:solidFill>
                  <a:srgbClr val="456A1C"/>
                </a:solidFill>
                <a:latin typeface="+mj-lt"/>
              </a:rPr>
              <a:t>(podle nějaké podmínky)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 </a:t>
            </a:r>
            <a:r>
              <a:rPr lang="en-US" sz="1600" b="1" dirty="0">
                <a:solidFill>
                  <a:srgbClr val="00B050"/>
                </a:solidFill>
                <a:latin typeface="+mj-lt"/>
                <a:sym typeface="Wingdings" panose="05000000000000000000" pitchFamily="2" charset="2"/>
              </a:rPr>
              <a:t></a:t>
            </a:r>
            <a:endParaRPr lang="en-US" sz="16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75070" y="4276212"/>
            <a:ext cx="2342854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ledOnOff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i="1" dirty="0" err="1">
                <a:latin typeface="Consolas" panose="020B0609020204030204" pitchFamily="49" charset="0"/>
                <a:cs typeface="Courier New" pitchFamily="49" charset="0"/>
              </a:rPr>
              <a:t>podminka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3456415" y="3211059"/>
            <a:ext cx="1402456" cy="235026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6417275" y="3764726"/>
            <a:ext cx="3774" cy="657680"/>
          </a:xfrm>
          <a:prstGeom prst="straightConnector1">
            <a:avLst/>
          </a:prstGeom>
          <a:ln w="38100" cmpd="dbl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ular Callout 16"/>
          <p:cNvSpPr/>
          <p:nvPr/>
        </p:nvSpPr>
        <p:spPr>
          <a:xfrm>
            <a:off x="849402" y="5020794"/>
            <a:ext cx="3228974" cy="1637815"/>
          </a:xfrm>
          <a:prstGeom prst="wedgeRectCallout">
            <a:avLst>
              <a:gd name="adj1" fmla="val -5052"/>
              <a:gd name="adj2" fmla="val -7035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strike="sngStrike" dirty="0">
                <a:solidFill>
                  <a:srgbClr val="456A1C"/>
                </a:solidFill>
                <a:latin typeface="+mj-lt"/>
              </a:rPr>
              <a:t>na jakém pinu jaká dioda</a:t>
            </a:r>
            <a:endParaRPr lang="en-US" sz="1600" strike="sngStrike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strike="sngStrike" dirty="0">
                <a:solidFill>
                  <a:srgbClr val="456A1C"/>
                </a:solidFill>
                <a:latin typeface="+mj-lt"/>
              </a:rPr>
              <a:t>v jakém poli</a:t>
            </a:r>
            <a:endParaRPr lang="en-US" sz="1600" strike="sngStrike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strike="sngStrike" dirty="0">
                <a:solidFill>
                  <a:srgbClr val="456A1C"/>
                </a:solidFill>
                <a:latin typeface="+mj-lt"/>
              </a:rPr>
              <a:t>jaké hodnoty pro rozsvícení</a:t>
            </a:r>
            <a:endParaRPr lang="en-US" sz="1600" strike="sngStrike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změn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a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hw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-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jin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 piny, jiný počet diod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kód snadno čitelný</a:t>
            </a:r>
          </a:p>
          <a:p>
            <a:pPr algn="ctr"/>
            <a:r>
              <a:rPr lang="cs-CZ" sz="1600" b="1" dirty="0">
                <a:solidFill>
                  <a:srgbClr val="456A1C"/>
                </a:solidFill>
                <a:latin typeface="+mj-lt"/>
              </a:rPr>
              <a:t> funkční dekompozice</a:t>
            </a:r>
          </a:p>
        </p:txBody>
      </p:sp>
      <p:sp>
        <p:nvSpPr>
          <p:cNvPr id="18" name="Rectangular Callout 17"/>
          <p:cNvSpPr/>
          <p:nvPr/>
        </p:nvSpPr>
        <p:spPr>
          <a:xfrm>
            <a:off x="5957257" y="5486534"/>
            <a:ext cx="1278030" cy="897344"/>
          </a:xfrm>
          <a:prstGeom prst="wedgeRectCallout">
            <a:avLst>
              <a:gd name="adj1" fmla="val -12996"/>
              <a:gd name="adj2" fmla="val -4281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ctrl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-c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ctrl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-v</a:t>
            </a:r>
          </a:p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b="1" dirty="0">
                <a:solidFill>
                  <a:srgbClr val="C00000"/>
                </a:solidFill>
                <a:latin typeface="+mj-lt"/>
              </a:rPr>
              <a:t>[UC3]</a:t>
            </a:r>
          </a:p>
        </p:txBody>
      </p:sp>
      <p:sp>
        <p:nvSpPr>
          <p:cNvPr id="19" name="Explosion 1 18"/>
          <p:cNvSpPr/>
          <p:nvPr/>
        </p:nvSpPr>
        <p:spPr>
          <a:xfrm>
            <a:off x="6417275" y="5486534"/>
            <a:ext cx="425943" cy="463488"/>
          </a:xfrm>
          <a:prstGeom prst="irregularSeal1">
            <a:avLst/>
          </a:prstGeom>
          <a:solidFill>
            <a:schemeClr val="bg1">
              <a:alpha val="10000"/>
            </a:schemeClr>
          </a:solidFill>
          <a:ln w="25400"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699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7" grpId="0" animBg="1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Elegance a kvalita kódu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29211" y="974169"/>
            <a:ext cx="4079165" cy="149271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ledOnOff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led_index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bool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], LOW);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 else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], HIGH);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 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431723" y="1212145"/>
            <a:ext cx="1658470" cy="616654"/>
          </a:xfrm>
          <a:prstGeom prst="wedgeRectCallout">
            <a:avLst>
              <a:gd name="adj1" fmla="val 59669"/>
              <a:gd name="adj2" fmla="val -185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c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o je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tomto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kódu špatně?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Rectangular Callout 5"/>
          <p:cNvSpPr/>
          <p:nvPr/>
        </p:nvSpPr>
        <p:spPr>
          <a:xfrm>
            <a:off x="6814225" y="1212145"/>
            <a:ext cx="1943863" cy="652370"/>
          </a:xfrm>
          <a:prstGeom prst="wedgeRectCallout">
            <a:avLst>
              <a:gd name="adj1" fmla="val -58802"/>
              <a:gd name="adj2" fmla="val -278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rgbClr val="456A1C"/>
                </a:solidFill>
                <a:latin typeface="+mj-lt"/>
              </a:rPr>
              <a:t>interní technické detaily schované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pl-PL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b="1" dirty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6814225" y="1977352"/>
            <a:ext cx="1943863" cy="652370"/>
          </a:xfrm>
          <a:prstGeom prst="wedgeRectCallout">
            <a:avLst>
              <a:gd name="adj1" fmla="val -60646"/>
              <a:gd name="adj2" fmla="val -4400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rgbClr val="456A1C"/>
                </a:solidFill>
                <a:latin typeface="+mj-lt"/>
              </a:rPr>
              <a:t>kód stále neelegantní</a:t>
            </a:r>
          </a:p>
          <a:p>
            <a:pPr algn="ctr"/>
            <a:r>
              <a:rPr lang="pl-PL" sz="1600" dirty="0">
                <a:solidFill>
                  <a:srgbClr val="456A1C"/>
                </a:solidFill>
                <a:latin typeface="+mj-lt"/>
              </a:rPr>
              <a:t>kopírování  </a:t>
            </a:r>
            <a:r>
              <a:rPr lang="en-US" sz="1600" dirty="0">
                <a:solidFill>
                  <a:srgbClr val="456A1C"/>
                </a:solidFill>
              </a:rPr>
              <a:t> </a:t>
            </a:r>
            <a:r>
              <a:rPr lang="en-US" sz="1600" b="1" dirty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2699" y="2955542"/>
            <a:ext cx="4055113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? LOW : HIGH);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5437404" y="3067065"/>
            <a:ext cx="1658470" cy="616654"/>
          </a:xfrm>
          <a:prstGeom prst="wedgeRectCallout">
            <a:avLst>
              <a:gd name="adj1" fmla="val -69520"/>
              <a:gd name="adj2" fmla="val -3603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podmínka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u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vnitř </a:t>
            </a:r>
            <a:r>
              <a:rPr lang="cs-CZ" sz="16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složitějšího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výrazu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2699" y="5097759"/>
            <a:ext cx="4055113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constexpr int ledValue[] { HIGH, LOW };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void ledOnOff( int led_index, bool cond) {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digitalWrite( led[i], ledValue[cond]);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5" name="Rectangular Callout 14"/>
          <p:cNvSpPr/>
          <p:nvPr/>
        </p:nvSpPr>
        <p:spPr>
          <a:xfrm>
            <a:off x="5771182" y="4886269"/>
            <a:ext cx="2377734" cy="902888"/>
          </a:xfrm>
          <a:prstGeom prst="wedgeRectCallout">
            <a:avLst>
              <a:gd name="adj1" fmla="val -80751"/>
              <a:gd name="adj2" fmla="val 5552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alternativa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: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podmínka →  indexace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vhodn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 při více hodnotách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7" name="Rectangular Callout 16"/>
          <p:cNvSpPr/>
          <p:nvPr/>
        </p:nvSpPr>
        <p:spPr>
          <a:xfrm>
            <a:off x="3100254" y="3608598"/>
            <a:ext cx="1743325" cy="902888"/>
          </a:xfrm>
          <a:prstGeom prst="wedgeRectCallout">
            <a:avLst>
              <a:gd name="adj1" fmla="val 12755"/>
              <a:gd name="adj2" fmla="val -9454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56A1C"/>
                </a:solidFill>
                <a:latin typeface="+mj-lt"/>
              </a:rPr>
              <a:t>?</a:t>
            </a:r>
            <a:r>
              <a:rPr lang="cs-CZ" sz="1600" b="1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b="1" dirty="0">
                <a:solidFill>
                  <a:srgbClr val="456A1C"/>
                </a:solidFill>
                <a:latin typeface="+mj-lt"/>
              </a:rPr>
              <a:t>:</a:t>
            </a:r>
            <a:endParaRPr lang="cs-CZ" sz="1600" b="1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tern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rn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oper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tor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i="1" dirty="0">
                <a:solidFill>
                  <a:srgbClr val="456A1C"/>
                </a:solidFill>
                <a:latin typeface="+mj-lt"/>
              </a:rPr>
              <a:t>výrazový if</a:t>
            </a:r>
            <a:endParaRPr lang="en-US" sz="1600" i="1" dirty="0">
              <a:solidFill>
                <a:srgbClr val="456A1C"/>
              </a:solidFill>
              <a:latin typeface="+mj-lt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666565" y="2160494"/>
            <a:ext cx="170329" cy="795048"/>
          </a:xfrm>
          <a:prstGeom prst="straightConnector1">
            <a:avLst/>
          </a:prstGeom>
          <a:ln w="38100" cmpd="dbl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ular Callout 9"/>
          <p:cNvSpPr/>
          <p:nvPr/>
        </p:nvSpPr>
        <p:spPr>
          <a:xfrm>
            <a:off x="3100255" y="3605193"/>
            <a:ext cx="1743325" cy="902888"/>
          </a:xfrm>
          <a:prstGeom prst="wedgeRectCallout">
            <a:avLst>
              <a:gd name="adj1" fmla="val -19268"/>
              <a:gd name="adj2" fmla="val -9454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56A1C"/>
                </a:solidFill>
                <a:latin typeface="+mj-lt"/>
              </a:rPr>
              <a:t>?</a:t>
            </a:r>
            <a:r>
              <a:rPr lang="cs-CZ" sz="1600" b="1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b="1" dirty="0">
                <a:solidFill>
                  <a:srgbClr val="456A1C"/>
                </a:solidFill>
                <a:latin typeface="+mj-lt"/>
              </a:rPr>
              <a:t>:</a:t>
            </a:r>
            <a:endParaRPr lang="cs-CZ" sz="1600" b="1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tern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rn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oper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tor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i="1" dirty="0">
                <a:solidFill>
                  <a:srgbClr val="456A1C"/>
                </a:solidFill>
                <a:latin typeface="+mj-lt"/>
              </a:rPr>
              <a:t>výrazový if</a:t>
            </a:r>
            <a:endParaRPr lang="en-US" sz="1600" i="1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0601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4" grpId="0" animBg="1"/>
      <p:bldP spid="15" grpId="0" animBg="1"/>
      <p:bldP spid="17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Elegance</a:t>
            </a:r>
            <a:r>
              <a:rPr lang="cs-CZ" dirty="0"/>
              <a:t> a kvalita kódu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7264" y="787893"/>
            <a:ext cx="4346974" cy="289310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kulicky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unsigned long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auto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cur_time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cur_time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&gt;=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+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+=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snake(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unsigned long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auto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cur_time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cur_time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&gt;=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+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+=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auto 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.</a:t>
            </a:r>
            <a:r>
              <a:rPr lang="cs-CZ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. 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6073226" y="1376683"/>
            <a:ext cx="1278030" cy="883041"/>
          </a:xfrm>
          <a:prstGeom prst="wedgeRectCallout">
            <a:avLst>
              <a:gd name="adj1" fmla="val -12996"/>
              <a:gd name="adj2" fmla="val -4281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ctrl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-c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ctrl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-v</a:t>
            </a:r>
          </a:p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b="1" dirty="0">
                <a:solidFill>
                  <a:srgbClr val="C00000"/>
                </a:solidFill>
                <a:latin typeface="+mj-lt"/>
              </a:rPr>
              <a:t>[UC3]</a:t>
            </a:r>
          </a:p>
        </p:txBody>
      </p:sp>
      <p:sp>
        <p:nvSpPr>
          <p:cNvPr id="6" name="Explosion 1 5"/>
          <p:cNvSpPr/>
          <p:nvPr/>
        </p:nvSpPr>
        <p:spPr>
          <a:xfrm>
            <a:off x="6518529" y="1344800"/>
            <a:ext cx="425943" cy="463488"/>
          </a:xfrm>
          <a:prstGeom prst="irregularSeal1">
            <a:avLst/>
          </a:prstGeom>
          <a:solidFill>
            <a:schemeClr val="bg1">
              <a:alpha val="10000"/>
            </a:schemeClr>
          </a:solidFill>
          <a:ln w="25400"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7479" y="2854714"/>
            <a:ext cx="3709528" cy="69249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kulicky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unsigned long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b="1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loop_delay</a:t>
            </a:r>
            <a:r>
              <a:rPr lang="en-US" sz="1300" b="1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b="1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)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....   </a:t>
            </a:r>
            <a:endParaRPr lang="en-US" sz="1300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949338" y="3023313"/>
            <a:ext cx="741777" cy="186052"/>
          </a:xfrm>
          <a:prstGeom prst="straightConnector1">
            <a:avLst/>
          </a:prstGeom>
          <a:ln w="25400" cmpd="dbl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78452" y="4558008"/>
            <a:ext cx="2919172" cy="4924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for(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0;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&lt; 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4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 ++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ledOnOff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...);</a:t>
            </a:r>
          </a:p>
        </p:txBody>
      </p:sp>
      <p:sp>
        <p:nvSpPr>
          <p:cNvPr id="11" name="Rectangular Callout 10"/>
          <p:cNvSpPr/>
          <p:nvPr/>
        </p:nvSpPr>
        <p:spPr>
          <a:xfrm>
            <a:off x="1807839" y="5476022"/>
            <a:ext cx="2480382" cy="1061412"/>
          </a:xfrm>
          <a:prstGeom prst="wedgeRectCallout">
            <a:avLst>
              <a:gd name="adj1" fmla="val -23656"/>
              <a:gd name="adj2" fmla="val -10932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Co je to '4'?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eho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4?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 Je to stejná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'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4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'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jako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ta o dva řádky výš?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[UC2]</a:t>
            </a:r>
            <a:endParaRPr lang="cs-CZ" sz="16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" name="Rectangular Callout 11"/>
          <p:cNvSpPr/>
          <p:nvPr/>
        </p:nvSpPr>
        <p:spPr>
          <a:xfrm>
            <a:off x="4806506" y="4529301"/>
            <a:ext cx="3233485" cy="1218513"/>
          </a:xfrm>
          <a:prstGeom prst="wedgeRectCallout">
            <a:avLst>
              <a:gd name="adj1" fmla="val -91909"/>
              <a:gd name="adj2" fmla="val -3281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 kódu by neměly být konstanty přímo hodnotou (snad kromě 0 a 1).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Všechny konstanty by se měly srozumitelně jmenovat.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507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5" y="577293"/>
            <a:ext cx="4227249" cy="614797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2.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(+2.3)</a:t>
            </a:r>
            <a:r>
              <a:rPr lang="en-US" dirty="0"/>
              <a:t> - b</a:t>
            </a:r>
            <a:r>
              <a:rPr lang="cs-CZ" dirty="0"/>
              <a:t>ěhající kulička</a:t>
            </a:r>
            <a:endParaRPr lang="en-US" dirty="0"/>
          </a:p>
          <a:p>
            <a:pPr lvl="1"/>
            <a:r>
              <a:rPr lang="cs-CZ" dirty="0"/>
              <a:t>1. parametr</a:t>
            </a:r>
            <a:r>
              <a:rPr lang="en-US" dirty="0"/>
              <a:t>:</a:t>
            </a:r>
            <a:endParaRPr lang="cs-CZ" dirty="0"/>
          </a:p>
          <a:p>
            <a:pPr lvl="2"/>
            <a:r>
              <a:rPr lang="cs-CZ" dirty="0"/>
              <a:t>čas zobrazení jedné kuličky v ms</a:t>
            </a:r>
          </a:p>
          <a:p>
            <a:pPr lvl="1"/>
            <a:r>
              <a:rPr lang="cs-CZ" dirty="0"/>
              <a:t>2. parametr: způsob běhání</a:t>
            </a:r>
          </a:p>
          <a:p>
            <a:pPr lvl="2"/>
            <a:r>
              <a:rPr lang="en-US" dirty="0" err="1"/>
              <a:t>dokola</a:t>
            </a:r>
            <a:r>
              <a:rPr lang="en-US" dirty="0"/>
              <a:t>: 01230123...</a:t>
            </a:r>
            <a:endParaRPr lang="cs-CZ" dirty="0"/>
          </a:p>
          <a:p>
            <a:pPr lvl="2"/>
            <a:r>
              <a:rPr lang="en-US" dirty="0" err="1"/>
              <a:t>odr</a:t>
            </a:r>
            <a:r>
              <a:rPr lang="cs-CZ" dirty="0"/>
              <a:t>áží se</a:t>
            </a:r>
            <a:r>
              <a:rPr lang="en-US" dirty="0"/>
              <a:t>: 012321012321...</a:t>
            </a:r>
          </a:p>
          <a:p>
            <a:pPr lvl="1"/>
            <a:r>
              <a:rPr lang="en-US" dirty="0" err="1"/>
              <a:t>obecn</a:t>
            </a:r>
            <a:r>
              <a:rPr lang="cs-CZ" dirty="0"/>
              <a:t>é řešení</a:t>
            </a:r>
          </a:p>
          <a:p>
            <a:pPr lvl="2"/>
            <a:r>
              <a:rPr lang="cs-CZ" dirty="0"/>
              <a:t>nevázané na pevný počet kuliček</a:t>
            </a:r>
            <a:endParaRPr lang="en-US" dirty="0"/>
          </a:p>
          <a:p>
            <a:pPr lvl="2"/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/>
              <a:t>běhající had</a:t>
            </a:r>
            <a:endParaRPr lang="en-US" dirty="0"/>
          </a:p>
          <a:p>
            <a:pPr lvl="1"/>
            <a:r>
              <a:rPr lang="en-US" dirty="0">
                <a:solidFill>
                  <a:srgbClr val="00B050"/>
                </a:solidFill>
              </a:rPr>
              <a:t>2.5a</a:t>
            </a:r>
            <a:r>
              <a:rPr lang="en-US" dirty="0"/>
              <a:t> n</a:t>
            </a:r>
            <a:r>
              <a:rPr lang="cs-CZ" dirty="0"/>
              <a:t>ěkolik kuliček (LED) za sebou</a:t>
            </a:r>
            <a:endParaRPr lang="en-US" dirty="0"/>
          </a:p>
          <a:p>
            <a:pPr lvl="2"/>
            <a:r>
              <a:rPr lang="cs-CZ" dirty="0"/>
              <a:t>parametr</a:t>
            </a:r>
            <a:r>
              <a:rPr lang="en-US" dirty="0"/>
              <a:t>: </a:t>
            </a:r>
            <a:r>
              <a:rPr lang="en-US" dirty="0" err="1"/>
              <a:t>velikost</a:t>
            </a:r>
            <a:r>
              <a:rPr lang="cs-CZ" dirty="0"/>
              <a:t> hada </a:t>
            </a:r>
            <a:r>
              <a:rPr lang="en-US" dirty="0"/>
              <a:t>= po</a:t>
            </a:r>
            <a:r>
              <a:rPr lang="cs-CZ" dirty="0"/>
              <a:t>čet LED</a:t>
            </a:r>
          </a:p>
          <a:p>
            <a:pPr lvl="2"/>
            <a:r>
              <a:rPr lang="en-US" dirty="0" err="1"/>
              <a:t>kuli</a:t>
            </a:r>
            <a:r>
              <a:rPr lang="cs-CZ" dirty="0"/>
              <a:t>čka z 2.4 ≈ had velikosti 1</a:t>
            </a:r>
            <a:endParaRPr lang="en-US" dirty="0"/>
          </a:p>
          <a:p>
            <a:pPr lvl="2"/>
            <a:r>
              <a:rPr lang="cs-CZ" dirty="0"/>
              <a:t>had postupně vylézá a zalézá</a:t>
            </a:r>
          </a:p>
          <a:p>
            <a:pPr lvl="3"/>
            <a:r>
              <a:rPr lang="cs-CZ" dirty="0"/>
              <a:t>nejdřív se zobrazí jedna kulička, </a:t>
            </a:r>
            <a:r>
              <a:rPr lang="en-US" dirty="0" err="1"/>
              <a:t>pak</a:t>
            </a:r>
            <a:r>
              <a:rPr lang="en-US" dirty="0"/>
              <a:t> dv</a:t>
            </a:r>
            <a:r>
              <a:rPr lang="cs-CZ" dirty="0"/>
              <a:t>ě, ...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2.5b</a:t>
            </a:r>
            <a:r>
              <a:rPr lang="en-US" dirty="0"/>
              <a:t> </a:t>
            </a:r>
            <a:r>
              <a:rPr lang="cs-CZ" dirty="0"/>
              <a:t>aliasing</a:t>
            </a:r>
          </a:p>
          <a:p>
            <a:pPr lvl="2"/>
            <a:r>
              <a:rPr lang="cs-CZ" dirty="0"/>
              <a:t>krajní kuličky část času s nižší intenzitou</a:t>
            </a:r>
          </a:p>
          <a:p>
            <a:pPr lvl="2"/>
            <a:r>
              <a:rPr lang="cs-CZ" dirty="0"/>
              <a:t>svítí menší počet cyklů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nižší intenzita</a:t>
            </a:r>
          </a:p>
          <a:p>
            <a:pPr lvl="2"/>
            <a:r>
              <a:rPr lang="cs-CZ" dirty="0"/>
              <a:t>pokročilejší: rostoucí / klesající intenzita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2.5c</a:t>
            </a:r>
            <a:r>
              <a:rPr lang="en-US" dirty="0"/>
              <a:t> </a:t>
            </a:r>
            <a:r>
              <a:rPr lang="cs-CZ" dirty="0"/>
              <a:t>PWM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cs-CZ" dirty="0">
                <a:solidFill>
                  <a:srgbClr val="00B050"/>
                </a:solidFill>
              </a:rPr>
              <a:t>www.arduino.cc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Kulička a h</a:t>
            </a:r>
            <a:r>
              <a:rPr lang="en-US" dirty="0"/>
              <a:t>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03966" y="2541806"/>
            <a:ext cx="3312849" cy="3893374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my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funshield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library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led[]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{..};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bool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loop_delay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{}</a:t>
            </a:r>
          </a:p>
          <a:p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my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assignments</a:t>
            </a: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x23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binary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led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{}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x23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count_up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int 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{}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x24_dot()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{}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x25_snake(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int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len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{}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setup and loop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setup() {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....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loop()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....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x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23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b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count_up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50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x24_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dot( 300, true);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//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x25_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snake( 2);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195E1091-671B-4BD9-B535-77F4201E3EE9}"/>
              </a:ext>
            </a:extLst>
          </p:cNvPr>
          <p:cNvSpPr txBox="1">
            <a:spLocks/>
          </p:cNvSpPr>
          <p:nvPr/>
        </p:nvSpPr>
        <p:spPr>
          <a:xfrm>
            <a:off x="5090551" y="604816"/>
            <a:ext cx="3683482" cy="1723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 err="1"/>
              <a:t>kultura</a:t>
            </a:r>
            <a:r>
              <a:rPr lang="en-US" dirty="0"/>
              <a:t> </a:t>
            </a:r>
            <a:r>
              <a:rPr lang="cs-CZ" dirty="0"/>
              <a:t>kódu</a:t>
            </a:r>
          </a:p>
          <a:p>
            <a:pPr lvl="1"/>
            <a:r>
              <a:rPr lang="cs-CZ" dirty="0"/>
              <a:t>dekompozice</a:t>
            </a:r>
            <a:r>
              <a:rPr lang="en-US" dirty="0"/>
              <a:t> 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[UC1]</a:t>
            </a:r>
            <a:endParaRPr lang="cs-CZ" dirty="0">
              <a:solidFill>
                <a:srgbClr val="C00000"/>
              </a:solidFill>
            </a:endParaRPr>
          </a:p>
          <a:p>
            <a:pPr lvl="1"/>
            <a:r>
              <a:rPr lang="cs-CZ" dirty="0"/>
              <a:t>parametrizace</a:t>
            </a:r>
          </a:p>
          <a:p>
            <a:pPr lvl="1"/>
            <a:r>
              <a:rPr lang="cs-CZ" dirty="0"/>
              <a:t>odstranění copy-and-paste</a:t>
            </a:r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 [UC3]</a:t>
            </a:r>
            <a:endParaRPr lang="cs-CZ" dirty="0">
              <a:solidFill>
                <a:srgbClr val="C00000"/>
              </a:solidFill>
            </a:endParaRPr>
          </a:p>
          <a:p>
            <a:pPr lvl="2"/>
            <a:r>
              <a:rPr lang="cs-CZ" dirty="0"/>
              <a:t>loop</a:t>
            </a:r>
            <a:r>
              <a:rPr lang="en-US" dirty="0"/>
              <a:t>_</a:t>
            </a:r>
            <a:r>
              <a:rPr lang="cs-CZ" dirty="0"/>
              <a:t>delay</a:t>
            </a:r>
            <a:r>
              <a:rPr lang="en-US" dirty="0"/>
              <a:t>()</a:t>
            </a:r>
          </a:p>
        </p:txBody>
      </p:sp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81AB2375-1206-41FF-90F1-DD6F641ED6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67" y="604816"/>
            <a:ext cx="365368" cy="365368"/>
          </a:xfrm>
          <a:prstGeom prst="rect">
            <a:avLst/>
          </a:prstGeom>
        </p:spPr>
      </p:pic>
      <p:sp>
        <p:nvSpPr>
          <p:cNvPr id="7" name="Rectangular Callout 10">
            <a:extLst>
              <a:ext uri="{FF2B5EF4-FFF2-40B4-BE49-F238E27FC236}">
                <a16:creationId xmlns:a16="http://schemas.microsoft.com/office/drawing/2014/main" id="{7FD3A9DB-B56A-4363-A553-F269B060F8D4}"/>
              </a:ext>
            </a:extLst>
          </p:cNvPr>
          <p:cNvSpPr/>
          <p:nvPr/>
        </p:nvSpPr>
        <p:spPr>
          <a:xfrm>
            <a:off x="3940035" y="2103519"/>
            <a:ext cx="994566" cy="876574"/>
          </a:xfrm>
          <a:prstGeom prst="wedgeRectCallout">
            <a:avLst>
              <a:gd name="adj1" fmla="val 82304"/>
              <a:gd name="adj2" fmla="val 14629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včetně příkladů ze cvičení</a:t>
            </a:r>
          </a:p>
        </p:txBody>
      </p:sp>
    </p:spTree>
    <p:extLst>
      <p:ext uri="{BB962C8B-B14F-4D97-AF65-F5344CB8AC3E}">
        <p14:creationId xmlns:p14="http://schemas.microsoft.com/office/powerpoint/2010/main" val="271905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Tla</a:t>
            </a:r>
            <a:r>
              <a:rPr lang="cs-CZ" dirty="0"/>
              <a:t>čítka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321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5938073" cy="6202750"/>
          </a:xfrm>
        </p:spPr>
        <p:txBody>
          <a:bodyPr>
            <a:normAutofit/>
          </a:bodyPr>
          <a:lstStyle/>
          <a:p>
            <a:r>
              <a:rPr lang="cs-CZ" dirty="0"/>
              <a:t>třída</a:t>
            </a:r>
          </a:p>
          <a:p>
            <a:pPr lvl="1"/>
            <a:r>
              <a:rPr lang="cs-CZ" dirty="0"/>
              <a:t>metody nad daty</a:t>
            </a:r>
          </a:p>
          <a:p>
            <a:pPr lvl="1"/>
            <a:r>
              <a:rPr lang="cs-CZ" dirty="0"/>
              <a:t>typ</a:t>
            </a:r>
          </a:p>
          <a:p>
            <a:r>
              <a:rPr lang="cs-CZ" dirty="0"/>
              <a:t>public</a:t>
            </a:r>
          </a:p>
          <a:p>
            <a:pPr lvl="1"/>
            <a:r>
              <a:rPr lang="cs-CZ" dirty="0"/>
              <a:t>veřejné </a:t>
            </a:r>
            <a:r>
              <a:rPr lang="cs-CZ" b="1" dirty="0"/>
              <a:t>rozhraní</a:t>
            </a:r>
          </a:p>
          <a:p>
            <a:r>
              <a:rPr lang="cs-CZ" dirty="0"/>
              <a:t>private</a:t>
            </a:r>
          </a:p>
          <a:p>
            <a:pPr lvl="1"/>
            <a:r>
              <a:rPr lang="cs-CZ" dirty="0"/>
              <a:t>přístupné pouze</a:t>
            </a:r>
            <a:br>
              <a:rPr lang="cs-CZ" dirty="0"/>
            </a:br>
            <a:r>
              <a:rPr lang="cs-CZ" dirty="0"/>
              <a:t>z metod třídy</a:t>
            </a:r>
          </a:p>
          <a:p>
            <a:pPr lvl="1"/>
            <a:r>
              <a:rPr lang="cs-CZ" dirty="0"/>
              <a:t>slouží k implementaci</a:t>
            </a:r>
          </a:p>
          <a:p>
            <a:pPr lvl="1"/>
            <a:r>
              <a:rPr lang="cs-CZ" dirty="0"/>
              <a:t>nikomu do toho nic není</a:t>
            </a:r>
          </a:p>
          <a:p>
            <a:r>
              <a:rPr lang="cs-CZ" dirty="0"/>
              <a:t>objekt</a:t>
            </a:r>
          </a:p>
          <a:p>
            <a:pPr lvl="1"/>
            <a:r>
              <a:rPr lang="cs-CZ" dirty="0"/>
              <a:t>instance třídy</a:t>
            </a:r>
          </a:p>
          <a:p>
            <a:pPr lvl="1"/>
            <a:r>
              <a:rPr lang="cs-CZ" dirty="0"/>
              <a:t>proměnná</a:t>
            </a:r>
          </a:p>
          <a:p>
            <a:r>
              <a:rPr lang="cs-CZ" dirty="0"/>
              <a:t>encapsulace</a:t>
            </a:r>
            <a:r>
              <a:rPr lang="en-US" dirty="0"/>
              <a:t>  </a:t>
            </a:r>
            <a:r>
              <a:rPr lang="en-US" dirty="0">
                <a:solidFill>
                  <a:srgbClr val="C00000"/>
                </a:solidFill>
              </a:rPr>
              <a:t>[UC5]</a:t>
            </a:r>
            <a:endParaRPr lang="cs-CZ" dirty="0">
              <a:solidFill>
                <a:srgbClr val="C00000"/>
              </a:solidFill>
            </a:endParaRPr>
          </a:p>
          <a:p>
            <a:pPr lvl="1"/>
            <a:r>
              <a:rPr lang="cs-CZ" dirty="0"/>
              <a:t>data jsou přístupná pouze metodám třídy</a:t>
            </a:r>
          </a:p>
          <a:p>
            <a:pPr lvl="1"/>
            <a:r>
              <a:rPr lang="cs-CZ" dirty="0"/>
              <a:t>lokalita přístupu  </a:t>
            </a:r>
            <a:r>
              <a:rPr lang="cs-CZ" dirty="0">
                <a:latin typeface="Segoe UI Emoji" panose="020B0502040204020203" pitchFamily="34" charset="0"/>
                <a:ea typeface="Segoe UI Emoji" panose="020B0502040204020203" pitchFamily="34" charset="0"/>
              </a:rPr>
              <a:t>⇢ </a:t>
            </a:r>
            <a:r>
              <a:rPr lang="cs-CZ" dirty="0"/>
              <a:t> lokalita výskytu chyb</a:t>
            </a:r>
          </a:p>
          <a:p>
            <a:pPr lvl="1"/>
            <a:r>
              <a:rPr lang="cs-CZ" dirty="0"/>
              <a:t>udržovatelnost</a:t>
            </a:r>
            <a:endParaRPr lang="en-US" dirty="0"/>
          </a:p>
          <a:p>
            <a:r>
              <a:rPr lang="cs-CZ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⇝</a:t>
            </a:r>
            <a:r>
              <a:rPr lang="cs-CZ" dirty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ne</a:t>
            </a:r>
            <a:r>
              <a:rPr lang="cs-CZ" dirty="0">
                <a:solidFill>
                  <a:srgbClr val="0070C0"/>
                </a:solidFill>
              </a:rPr>
              <a:t> samostatné globální proměnné</a:t>
            </a:r>
          </a:p>
          <a:p>
            <a:pPr lvl="1"/>
            <a:endParaRPr lang="cs-CZ" dirty="0"/>
          </a:p>
          <a:p>
            <a:endParaRPr lang="cs-CZ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Třída - e</a:t>
            </a:r>
            <a:r>
              <a:rPr lang="en-US" dirty="0" err="1"/>
              <a:t>ncapsulace</a:t>
            </a:r>
            <a:r>
              <a:rPr lang="en-US" dirty="0"/>
              <a:t> / </a:t>
            </a:r>
            <a:r>
              <a:rPr lang="en-US" dirty="0" err="1"/>
              <a:t>zapouzd</a:t>
            </a:r>
            <a:r>
              <a:rPr lang="cs-CZ" dirty="0"/>
              <a:t>ření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16318" y="1440015"/>
            <a:ext cx="4018589" cy="169277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class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MojeTrida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MojeTrida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int par) : data_( par) { ..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necodelej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....) { .... }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int data_;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int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tajna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fce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....) { .... 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5299277" y="830973"/>
            <a:ext cx="1346222" cy="326209"/>
          </a:xfrm>
          <a:prstGeom prst="wedgeRectCallout">
            <a:avLst>
              <a:gd name="adj1" fmla="val -55686"/>
              <a:gd name="adj2" fmla="val 11979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definice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t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řídy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8" name="Rectangular Callout 27"/>
          <p:cNvSpPr/>
          <p:nvPr/>
        </p:nvSpPr>
        <p:spPr>
          <a:xfrm>
            <a:off x="3154422" y="3157095"/>
            <a:ext cx="1346222" cy="550912"/>
          </a:xfrm>
          <a:prstGeom prst="wedgeRectCallout">
            <a:avLst>
              <a:gd name="adj1" fmla="val 75560"/>
              <a:gd name="adj2" fmla="val -718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obje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k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t =</a:t>
            </a:r>
          </a:p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instance t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řídy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0AD83B-DB58-42B9-A8E5-2764B3F9DE93}"/>
              </a:ext>
            </a:extLst>
          </p:cNvPr>
          <p:cNvSpPr txBox="1"/>
          <p:nvPr/>
        </p:nvSpPr>
        <p:spPr>
          <a:xfrm>
            <a:off x="4816318" y="3215564"/>
            <a:ext cx="4018589" cy="4924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MojeTrida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x( 42);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a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x.necodelej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( 17);</a:t>
            </a:r>
          </a:p>
        </p:txBody>
      </p:sp>
      <p:sp>
        <p:nvSpPr>
          <p:cNvPr id="30" name="Rectangular Callout 8">
            <a:extLst>
              <a:ext uri="{FF2B5EF4-FFF2-40B4-BE49-F238E27FC236}">
                <a16:creationId xmlns:a16="http://schemas.microsoft.com/office/drawing/2014/main" id="{E19DFCFD-42CD-420D-B02A-6B2E76DDA5D9}"/>
              </a:ext>
            </a:extLst>
          </p:cNvPr>
          <p:cNvSpPr/>
          <p:nvPr/>
        </p:nvSpPr>
        <p:spPr>
          <a:xfrm>
            <a:off x="3154422" y="1638687"/>
            <a:ext cx="1346222" cy="326209"/>
          </a:xfrm>
          <a:prstGeom prst="wedgeRectCallout">
            <a:avLst>
              <a:gd name="adj1" fmla="val 79204"/>
              <a:gd name="adj2" fmla="val 5070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konstruktor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1" name="Rectangular Callout 8">
            <a:extLst>
              <a:ext uri="{FF2B5EF4-FFF2-40B4-BE49-F238E27FC236}">
                <a16:creationId xmlns:a16="http://schemas.microsoft.com/office/drawing/2014/main" id="{6D86319A-4673-4EC7-AE40-3467DEF5A461}"/>
              </a:ext>
            </a:extLst>
          </p:cNvPr>
          <p:cNvSpPr/>
          <p:nvPr/>
        </p:nvSpPr>
        <p:spPr>
          <a:xfrm>
            <a:off x="3154422" y="1223072"/>
            <a:ext cx="1346222" cy="326209"/>
          </a:xfrm>
          <a:prstGeom prst="wedgeRectCallout">
            <a:avLst>
              <a:gd name="adj1" fmla="val 73942"/>
              <a:gd name="adj2" fmla="val 7044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rozhraní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2" name="Rectangular Callout 8">
            <a:extLst>
              <a:ext uri="{FF2B5EF4-FFF2-40B4-BE49-F238E27FC236}">
                <a16:creationId xmlns:a16="http://schemas.microsoft.com/office/drawing/2014/main" id="{09E1E879-E89B-4C40-9686-F20ED6ED545D}"/>
              </a:ext>
            </a:extLst>
          </p:cNvPr>
          <p:cNvSpPr/>
          <p:nvPr/>
        </p:nvSpPr>
        <p:spPr>
          <a:xfrm>
            <a:off x="3154422" y="2058788"/>
            <a:ext cx="1346222" cy="326209"/>
          </a:xfrm>
          <a:prstGeom prst="wedgeRectCallout">
            <a:avLst>
              <a:gd name="adj1" fmla="val 76812"/>
              <a:gd name="adj2" fmla="val -1444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metoda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3" name="Rectangular Callout 8">
            <a:extLst>
              <a:ext uri="{FF2B5EF4-FFF2-40B4-BE49-F238E27FC236}">
                <a16:creationId xmlns:a16="http://schemas.microsoft.com/office/drawing/2014/main" id="{90D8230B-6F99-44A2-99C2-7E3479285B48}"/>
              </a:ext>
            </a:extLst>
          </p:cNvPr>
          <p:cNvSpPr/>
          <p:nvPr/>
        </p:nvSpPr>
        <p:spPr>
          <a:xfrm>
            <a:off x="3154422" y="2476189"/>
            <a:ext cx="1346222" cy="326209"/>
          </a:xfrm>
          <a:prstGeom prst="wedgeRectCallout">
            <a:avLst>
              <a:gd name="adj1" fmla="val 72507"/>
              <a:gd name="adj2" fmla="val -6379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neve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řejné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4" name="Rectangular Callout 8">
            <a:extLst>
              <a:ext uri="{FF2B5EF4-FFF2-40B4-BE49-F238E27FC236}">
                <a16:creationId xmlns:a16="http://schemas.microsoft.com/office/drawing/2014/main" id="{2C795C88-F2C2-485A-9676-AE9EA8BAAEB8}"/>
              </a:ext>
            </a:extLst>
          </p:cNvPr>
          <p:cNvSpPr/>
          <p:nvPr/>
        </p:nvSpPr>
        <p:spPr>
          <a:xfrm>
            <a:off x="6943158" y="830973"/>
            <a:ext cx="1346222" cy="326209"/>
          </a:xfrm>
          <a:prstGeom prst="wedgeRectCallout">
            <a:avLst>
              <a:gd name="adj1" fmla="val -21246"/>
              <a:gd name="adj2" fmla="val 24810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inicializace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5" name="Rectangular Callout 8">
            <a:extLst>
              <a:ext uri="{FF2B5EF4-FFF2-40B4-BE49-F238E27FC236}">
                <a16:creationId xmlns:a16="http://schemas.microsoft.com/office/drawing/2014/main" id="{77F394F5-12BA-4A27-AD8F-E7B3D74DDE15}"/>
              </a:ext>
            </a:extLst>
          </p:cNvPr>
          <p:cNvSpPr/>
          <p:nvPr/>
        </p:nvSpPr>
        <p:spPr>
          <a:xfrm>
            <a:off x="5743076" y="3912183"/>
            <a:ext cx="1346222" cy="326209"/>
          </a:xfrm>
          <a:prstGeom prst="wedgeRectCallout">
            <a:avLst>
              <a:gd name="adj1" fmla="val -54730"/>
              <a:gd name="adj2" fmla="val -10524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volání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6" name="Rectangular Callout 8">
            <a:extLst>
              <a:ext uri="{FF2B5EF4-FFF2-40B4-BE49-F238E27FC236}">
                <a16:creationId xmlns:a16="http://schemas.microsoft.com/office/drawing/2014/main" id="{940406D9-857D-4EE1-8C53-953AC08D2E46}"/>
              </a:ext>
            </a:extLst>
          </p:cNvPr>
          <p:cNvSpPr/>
          <p:nvPr/>
        </p:nvSpPr>
        <p:spPr>
          <a:xfrm>
            <a:off x="7237736" y="3050008"/>
            <a:ext cx="1346222" cy="326209"/>
          </a:xfrm>
          <a:prstGeom prst="wedgeRectCallout">
            <a:avLst>
              <a:gd name="adj1" fmla="val -83430"/>
              <a:gd name="adj2" fmla="val 3490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žádné new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7" name="Content Placeholder 1">
            <a:extLst>
              <a:ext uri="{FF2B5EF4-FFF2-40B4-BE49-F238E27FC236}">
                <a16:creationId xmlns:a16="http://schemas.microsoft.com/office/drawing/2014/main" id="{E05061E4-32A7-41CD-95AE-94FF9B053676}"/>
              </a:ext>
            </a:extLst>
          </p:cNvPr>
          <p:cNvSpPr txBox="1">
            <a:spLocks/>
          </p:cNvSpPr>
          <p:nvPr/>
        </p:nvSpPr>
        <p:spPr>
          <a:xfrm>
            <a:off x="6199094" y="4742780"/>
            <a:ext cx="2838939" cy="2037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inheritance</a:t>
            </a:r>
          </a:p>
          <a:p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polymorfismus</a:t>
            </a:r>
          </a:p>
          <a:p>
            <a:pPr lvl="1"/>
            <a:endParaRPr lang="cs-CZ" dirty="0">
              <a:solidFill>
                <a:srgbClr val="EE0000"/>
              </a:solidFill>
            </a:endParaRPr>
          </a:p>
          <a:p>
            <a:pPr lvl="1"/>
            <a:endParaRPr lang="cs-CZ" dirty="0">
              <a:solidFill>
                <a:srgbClr val="EE0000"/>
              </a:solidFill>
            </a:endParaRPr>
          </a:p>
          <a:p>
            <a:r>
              <a:rPr lang="cs-CZ" dirty="0"/>
              <a:t>toto není cvičení z OOP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6AD5F58-D1A6-4504-80C9-4103D36A8108}"/>
              </a:ext>
            </a:extLst>
          </p:cNvPr>
          <p:cNvGrpSpPr>
            <a:grpSpLocks noChangeAspect="1"/>
          </p:cNvGrpSpPr>
          <p:nvPr/>
        </p:nvGrpSpPr>
        <p:grpSpPr>
          <a:xfrm>
            <a:off x="6199094" y="4238392"/>
            <a:ext cx="1781985" cy="1790071"/>
            <a:chOff x="2910967" y="2625088"/>
            <a:chExt cx="2678432" cy="2690584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0B9F570-80F3-443E-A813-42E0CBD02730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4024677" y="4527436"/>
              <a:ext cx="157647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F75CFA1-33FB-47B4-A427-A837373AEA00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699103" y="3740229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0C0A6E4-AF54-48FC-BE34-4CEB955176F8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4801063" y="2637315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36C5FA2-2423-4F8E-B613-D9671E2C3031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2910560" y="3413324"/>
              <a:ext cx="1576472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7012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3" grpId="0" animBg="1"/>
      <p:bldP spid="31" grpId="0" animBg="1"/>
      <p:bldP spid="33" grpId="0" animBg="1"/>
      <p:bldP spid="35" grpId="0" animBg="1"/>
      <p:bldP spid="3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4557355" cy="6202750"/>
          </a:xfrm>
        </p:spPr>
        <p:txBody>
          <a:bodyPr>
            <a:normAutofit/>
          </a:bodyPr>
          <a:lstStyle/>
          <a:p>
            <a:r>
              <a:rPr lang="en-US" dirty="0"/>
              <a:t>glob</a:t>
            </a:r>
            <a:r>
              <a:rPr lang="cs-CZ" dirty="0"/>
              <a:t>ální proměnná</a:t>
            </a:r>
            <a:r>
              <a:rPr lang="en-US" dirty="0"/>
              <a:t>  </a:t>
            </a:r>
            <a:r>
              <a:rPr lang="en-US" dirty="0">
                <a:solidFill>
                  <a:srgbClr val="C00000"/>
                </a:solidFill>
              </a:rPr>
              <a:t>[UC4]</a:t>
            </a:r>
            <a:endParaRPr lang="cs-CZ" dirty="0">
              <a:solidFill>
                <a:srgbClr val="C00000"/>
              </a:solidFill>
            </a:endParaRPr>
          </a:p>
          <a:p>
            <a:pPr lvl="1"/>
            <a:r>
              <a:rPr lang="cs-CZ" dirty="0"/>
              <a:t>přístupná komukoliv</a:t>
            </a:r>
          </a:p>
          <a:p>
            <a:pPr lvl="1"/>
            <a:r>
              <a:rPr lang="cs-CZ" dirty="0"/>
              <a:t>není zřejmé, kdo za ni má zodpovědnost</a:t>
            </a:r>
          </a:p>
          <a:p>
            <a:pPr lvl="1"/>
            <a:r>
              <a:rPr lang="cs-CZ" dirty="0"/>
              <a:t>kdokoliv ji může zničit </a:t>
            </a:r>
            <a:r>
              <a:rPr lang="cs-CZ" sz="2400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endParaRPr lang="cs-CZ" dirty="0">
              <a:solidFill>
                <a:srgbClr val="C00000"/>
              </a:solidFill>
            </a:endParaRPr>
          </a:p>
          <a:p>
            <a:r>
              <a:rPr lang="cs-CZ" dirty="0"/>
              <a:t>co když jich chci víc?</a:t>
            </a:r>
          </a:p>
          <a:p>
            <a:r>
              <a:rPr lang="cs-CZ" dirty="0"/>
              <a:t>encapsulace</a:t>
            </a:r>
            <a:r>
              <a:rPr lang="en-US" dirty="0"/>
              <a:t>  </a:t>
            </a:r>
            <a:r>
              <a:rPr lang="en-US" dirty="0">
                <a:solidFill>
                  <a:srgbClr val="C00000"/>
                </a:solidFill>
              </a:rPr>
              <a:t>[UC5]</a:t>
            </a:r>
            <a:endParaRPr lang="cs-CZ" dirty="0">
              <a:solidFill>
                <a:srgbClr val="C00000"/>
              </a:solidFill>
            </a:endParaRPr>
          </a:p>
          <a:p>
            <a:pPr lvl="1"/>
            <a:r>
              <a:rPr lang="cs-CZ" dirty="0"/>
              <a:t>nezveřejňujte nic, co není </a:t>
            </a:r>
            <a:r>
              <a:rPr lang="cs-CZ" b="1" dirty="0"/>
              <a:t>rozhraní</a:t>
            </a:r>
          </a:p>
          <a:p>
            <a:endParaRPr lang="cs-CZ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Encapsulace</a:t>
            </a:r>
            <a:r>
              <a:rPr lang="en-US" dirty="0"/>
              <a:t> </a:t>
            </a:r>
            <a:r>
              <a:rPr lang="en-US" dirty="0" err="1"/>
              <a:t>intervalu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0AD83B-DB58-42B9-A8E5-2764B3F9DE93}"/>
              </a:ext>
            </a:extLst>
          </p:cNvPr>
          <p:cNvSpPr txBox="1"/>
          <p:nvPr/>
        </p:nvSpPr>
        <p:spPr>
          <a:xfrm>
            <a:off x="264488" y="3300308"/>
            <a:ext cx="5414433" cy="3093154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class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LoopDelay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bool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dirty="0">
                <a:solidFill>
                  <a:srgbClr val="002060"/>
                </a:solidFill>
                <a:latin typeface="Consolas" panose="020B0609020204030204" pitchFamily="49" charset="0"/>
                <a:cs typeface="Courier New" pitchFamily="49" charset="0"/>
              </a:rPr>
              <a:t>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last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time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0;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LoopDelay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leva,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prava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x22a_semafor(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leva.delay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))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.... 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prava.delay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))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30" name="Rectangular Callout 8">
            <a:extLst>
              <a:ext uri="{FF2B5EF4-FFF2-40B4-BE49-F238E27FC236}">
                <a16:creationId xmlns:a16="http://schemas.microsoft.com/office/drawing/2014/main" id="{E19DFCFD-42CD-420D-B02A-6B2E76DDA5D9}"/>
              </a:ext>
            </a:extLst>
          </p:cNvPr>
          <p:cNvSpPr/>
          <p:nvPr/>
        </p:nvSpPr>
        <p:spPr>
          <a:xfrm>
            <a:off x="2258348" y="3429000"/>
            <a:ext cx="1580227" cy="326209"/>
          </a:xfrm>
          <a:prstGeom prst="wedgeRectCallout">
            <a:avLst>
              <a:gd name="adj1" fmla="val -84252"/>
              <a:gd name="adj2" fmla="val 2687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veřejné rozhraní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1" name="Rectangular Callout 8">
            <a:extLst>
              <a:ext uri="{FF2B5EF4-FFF2-40B4-BE49-F238E27FC236}">
                <a16:creationId xmlns:a16="http://schemas.microsoft.com/office/drawing/2014/main" id="{6D86319A-4673-4EC7-AE40-3467DEF5A461}"/>
              </a:ext>
            </a:extLst>
          </p:cNvPr>
          <p:cNvSpPr/>
          <p:nvPr/>
        </p:nvSpPr>
        <p:spPr>
          <a:xfrm>
            <a:off x="3154422" y="712102"/>
            <a:ext cx="1346222" cy="326209"/>
          </a:xfrm>
          <a:prstGeom prst="wedgeRectCallout">
            <a:avLst>
              <a:gd name="adj1" fmla="val 70629"/>
              <a:gd name="adj2" fmla="val 378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globální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86549" y="716334"/>
            <a:ext cx="4018589" cy="289310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last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time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0;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bool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loop_delay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dirty="0">
                <a:solidFill>
                  <a:srgbClr val="002060"/>
                </a:solidFill>
                <a:latin typeface="Consolas" panose="020B0609020204030204" pitchFamily="49" charset="0"/>
                <a:cs typeface="Courier New" pitchFamily="49" charset="0"/>
              </a:rPr>
              <a:t>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auto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&gt;=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+ </a:t>
            </a:r>
            <a:r>
              <a:rPr lang="cs-CZ" sz="1300" dirty="0">
                <a:solidFill>
                  <a:srgbClr val="002060"/>
                </a:solidFill>
                <a:latin typeface="Consolas" panose="020B0609020204030204" pitchFamily="49" charset="0"/>
                <a:cs typeface="Courier New" pitchFamily="49" charset="0"/>
              </a:rPr>
              <a:t>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+= interval;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x22_semafor(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rychlost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loop_delay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rychlost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))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....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32" name="Rectangular Callout 8">
            <a:extLst>
              <a:ext uri="{FF2B5EF4-FFF2-40B4-BE49-F238E27FC236}">
                <a16:creationId xmlns:a16="http://schemas.microsoft.com/office/drawing/2014/main" id="{09E1E879-E89B-4C40-9686-F20ED6ED545D}"/>
              </a:ext>
            </a:extLst>
          </p:cNvPr>
          <p:cNvSpPr/>
          <p:nvPr/>
        </p:nvSpPr>
        <p:spPr>
          <a:xfrm>
            <a:off x="6686744" y="3515564"/>
            <a:ext cx="1346222" cy="326209"/>
          </a:xfrm>
          <a:prstGeom prst="wedgeRectCallout">
            <a:avLst>
              <a:gd name="adj1" fmla="val -62763"/>
              <a:gd name="adj2" fmla="val -13579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jedin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 funkce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2" name="Rectangular Callout 8">
            <a:extLst>
              <a:ext uri="{FF2B5EF4-FFF2-40B4-BE49-F238E27FC236}">
                <a16:creationId xmlns:a16="http://schemas.microsoft.com/office/drawing/2014/main" id="{4057D8E3-B4E0-4F7A-8D85-5E0A5E954AC6}"/>
              </a:ext>
            </a:extLst>
          </p:cNvPr>
          <p:cNvSpPr/>
          <p:nvPr/>
        </p:nvSpPr>
        <p:spPr>
          <a:xfrm>
            <a:off x="2971704" y="5785923"/>
            <a:ext cx="1346222" cy="326209"/>
          </a:xfrm>
          <a:prstGeom prst="wedgeRectCallout">
            <a:avLst>
              <a:gd name="adj1" fmla="val -71139"/>
              <a:gd name="adj2" fmla="val -1254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nezávislé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4" name="Rectangular Callout 8">
            <a:extLst>
              <a:ext uri="{FF2B5EF4-FFF2-40B4-BE49-F238E27FC236}">
                <a16:creationId xmlns:a16="http://schemas.microsoft.com/office/drawing/2014/main" id="{0D66DD0C-8EE5-4A94-9DD8-FD803B54B38E}"/>
              </a:ext>
            </a:extLst>
          </p:cNvPr>
          <p:cNvSpPr/>
          <p:nvPr/>
        </p:nvSpPr>
        <p:spPr>
          <a:xfrm>
            <a:off x="3644815" y="4543310"/>
            <a:ext cx="2391711" cy="326209"/>
          </a:xfrm>
          <a:prstGeom prst="wedgeRectCallout">
            <a:avLst>
              <a:gd name="adj1" fmla="val -66885"/>
              <a:gd name="adj2" fmla="val -6189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do tohole nikomu nic není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5" name="Rectangular Callout 8">
            <a:extLst>
              <a:ext uri="{FF2B5EF4-FFF2-40B4-BE49-F238E27FC236}">
                <a16:creationId xmlns:a16="http://schemas.microsoft.com/office/drawing/2014/main" id="{A24284BC-B129-CFA4-DADA-E81D687FAB9D}"/>
              </a:ext>
            </a:extLst>
          </p:cNvPr>
          <p:cNvSpPr/>
          <p:nvPr/>
        </p:nvSpPr>
        <p:spPr>
          <a:xfrm>
            <a:off x="3644813" y="4852242"/>
            <a:ext cx="2391711" cy="326209"/>
          </a:xfrm>
          <a:prstGeom prst="wedgeRectCallout">
            <a:avLst>
              <a:gd name="adj1" fmla="val -69054"/>
              <a:gd name="adj2" fmla="val -5780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datov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 položky private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8841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0" grpId="0" animBg="1"/>
      <p:bldP spid="32" grpId="0" animBg="1"/>
      <p:bldP spid="22" grpId="0" animBg="1"/>
      <p:bldP spid="2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4557355" cy="6202750"/>
          </a:xfrm>
        </p:spPr>
        <p:txBody>
          <a:bodyPr>
            <a:normAutofit/>
          </a:bodyPr>
          <a:lstStyle/>
          <a:p>
            <a:r>
              <a:rPr lang="en-US" dirty="0"/>
              <a:t>glob</a:t>
            </a:r>
            <a:r>
              <a:rPr lang="cs-CZ" dirty="0"/>
              <a:t>ální proměnná</a:t>
            </a:r>
          </a:p>
          <a:p>
            <a:pPr lvl="1"/>
            <a:r>
              <a:rPr lang="en-US" dirty="0" err="1"/>
              <a:t>vytv</a:t>
            </a:r>
            <a:r>
              <a:rPr lang="cs-CZ" dirty="0"/>
              <a:t>áří se ještě </a:t>
            </a:r>
            <a:r>
              <a:rPr lang="cs-CZ" b="1" dirty="0"/>
              <a:t>před </a:t>
            </a:r>
            <a:r>
              <a:rPr lang="cs-CZ" dirty="0"/>
              <a:t>zavolání main</a:t>
            </a:r>
          </a:p>
          <a:p>
            <a:pPr lvl="2"/>
            <a:r>
              <a:rPr lang="cs-CZ" dirty="0"/>
              <a:t>před setup</a:t>
            </a:r>
          </a:p>
          <a:p>
            <a:pPr lvl="1"/>
            <a:r>
              <a:rPr lang="cs-CZ" dirty="0"/>
              <a:t>konstruktor se zavolá ...</a:t>
            </a:r>
          </a:p>
          <a:p>
            <a:pPr lvl="1"/>
            <a:endParaRPr lang="cs-CZ" dirty="0"/>
          </a:p>
          <a:p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en-US" dirty="0"/>
              <a:t> </a:t>
            </a:r>
            <a:r>
              <a:rPr lang="cs-CZ" dirty="0"/>
              <a:t>v konstruktoru pouze jednoduchá inicializace dat</a:t>
            </a:r>
          </a:p>
          <a:p>
            <a:pPr lvl="1"/>
            <a:r>
              <a:rPr lang="cs-CZ" dirty="0"/>
              <a:t>žádný složitější kód</a:t>
            </a:r>
          </a:p>
          <a:p>
            <a:pPr lvl="1"/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 </a:t>
            </a:r>
            <a:r>
              <a:rPr lang="cs-CZ" b="1" dirty="0">
                <a:solidFill>
                  <a:srgbClr val="C00000"/>
                </a:solidFill>
              </a:rPr>
              <a:t>ne </a:t>
            </a:r>
            <a:r>
              <a:rPr lang="cs-CZ" dirty="0"/>
              <a:t>inicializace Arduina</a:t>
            </a:r>
            <a:endParaRPr lang="en-US" dirty="0"/>
          </a:p>
          <a:p>
            <a:pPr lvl="2"/>
            <a:r>
              <a:rPr lang="cs-CZ" dirty="0"/>
              <a:t>emulátor v Recodexu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SIGNAL</a:t>
            </a:r>
            <a:endParaRPr lang="cs-CZ" b="1" dirty="0">
              <a:solidFill>
                <a:srgbClr val="C00000"/>
              </a:solidFill>
            </a:endParaRPr>
          </a:p>
          <a:p>
            <a:pPr lvl="1"/>
            <a:r>
              <a:rPr lang="en-US" dirty="0" err="1"/>
              <a:t>inicializace</a:t>
            </a:r>
            <a:r>
              <a:rPr lang="en-US" dirty="0"/>
              <a:t> </a:t>
            </a:r>
            <a:r>
              <a:rPr lang="en-US" dirty="0" err="1"/>
              <a:t>datov</a:t>
            </a:r>
            <a:r>
              <a:rPr lang="cs-CZ" dirty="0"/>
              <a:t>ých položek</a:t>
            </a:r>
          </a:p>
          <a:p>
            <a:pPr lvl="1"/>
            <a:endParaRPr lang="cs-CZ" dirty="0"/>
          </a:p>
          <a:p>
            <a:r>
              <a:rPr lang="cs-CZ" dirty="0"/>
              <a:t>metoda setup</a:t>
            </a:r>
            <a:r>
              <a:rPr lang="en-US" dirty="0"/>
              <a:t>()</a:t>
            </a:r>
          </a:p>
          <a:p>
            <a:pPr lvl="1"/>
            <a:r>
              <a:rPr lang="en-US" dirty="0"/>
              <a:t>k</a:t>
            </a:r>
            <a:r>
              <a:rPr lang="cs-CZ" dirty="0"/>
              <a:t>ó</a:t>
            </a:r>
            <a:r>
              <a:rPr lang="en-US" dirty="0"/>
              <a:t>d pro </a:t>
            </a:r>
            <a:r>
              <a:rPr lang="cs-CZ" dirty="0"/>
              <a:t>inicilizaci Arduina</a:t>
            </a:r>
          </a:p>
          <a:p>
            <a:pPr lvl="1"/>
            <a:r>
              <a:rPr lang="cs-CZ" dirty="0"/>
              <a:t>zavolat v setup</a:t>
            </a:r>
            <a:r>
              <a:rPr lang="en-US" dirty="0"/>
              <a:t>()</a:t>
            </a:r>
            <a:endParaRPr lang="cs-CZ" dirty="0"/>
          </a:p>
          <a:p>
            <a:pPr lvl="1"/>
            <a:endParaRPr lang="cs-C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Konstruktory</a:t>
            </a:r>
            <a:r>
              <a:rPr lang="en-US" dirty="0"/>
              <a:t> a </a:t>
            </a:r>
            <a:r>
              <a:rPr lang="en-US" dirty="0" err="1"/>
              <a:t>inicializace</a:t>
            </a:r>
            <a:r>
              <a:rPr lang="en-US" dirty="0"/>
              <a:t> </a:t>
            </a:r>
            <a:r>
              <a:rPr lang="en-US" dirty="0" err="1"/>
              <a:t>Arduina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0AD83B-DB58-42B9-A8E5-2764B3F9DE93}"/>
              </a:ext>
            </a:extLst>
          </p:cNvPr>
          <p:cNvSpPr txBox="1"/>
          <p:nvPr/>
        </p:nvSpPr>
        <p:spPr>
          <a:xfrm>
            <a:off x="5912742" y="3198037"/>
            <a:ext cx="2809793" cy="3170099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class Button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Button() {}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setup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 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pinMode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 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time =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en-US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Button b;</a:t>
            </a:r>
          </a:p>
          <a:p>
            <a:endParaRPr lang="en-US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setup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b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.setup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loop()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b.whatever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31" name="Rectangular Callout 8">
            <a:extLst>
              <a:ext uri="{FF2B5EF4-FFF2-40B4-BE49-F238E27FC236}">
                <a16:creationId xmlns:a16="http://schemas.microsoft.com/office/drawing/2014/main" id="{6D86319A-4673-4EC7-AE40-3467DEF5A461}"/>
              </a:ext>
            </a:extLst>
          </p:cNvPr>
          <p:cNvSpPr/>
          <p:nvPr/>
        </p:nvSpPr>
        <p:spPr>
          <a:xfrm>
            <a:off x="4331969" y="4889566"/>
            <a:ext cx="1346222" cy="871870"/>
          </a:xfrm>
          <a:prstGeom prst="wedgeRectCallout">
            <a:avLst>
              <a:gd name="adj1" fmla="val 70629"/>
              <a:gd name="adj2" fmla="val 378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inicializace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Arduina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ve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spr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ávný čas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17623" y="702157"/>
            <a:ext cx="2809793" cy="2169825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class Button {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Button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() { </a:t>
            </a:r>
            <a:r>
              <a:rPr lang="cs-CZ" sz="1300" b="1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pinMode</a:t>
            </a:r>
            <a:r>
              <a:rPr lang="cs-CZ" sz="1300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()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  <a:r>
              <a:rPr lang="cs-CZ" sz="1300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xxx time = </a:t>
            </a:r>
            <a:r>
              <a:rPr lang="en-US" sz="1300" b="1" dirty="0" err="1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()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cs-CZ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Button b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;</a:t>
            </a:r>
            <a:endParaRPr lang="cs-CZ" sz="1300" b="1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setup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()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  <a:sym typeface="Webdings" panose="05030102010509060703" pitchFamily="18" charset="2"/>
              </a:rPr>
              <a:t>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cs-CZ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loop()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b.whatever();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1" name="Rectangular Callout 8">
            <a:extLst>
              <a:ext uri="{FF2B5EF4-FFF2-40B4-BE49-F238E27FC236}">
                <a16:creationId xmlns:a16="http://schemas.microsoft.com/office/drawing/2014/main" id="{C79B260A-054A-4A8B-9B78-DA4FABF368B9}"/>
              </a:ext>
            </a:extLst>
          </p:cNvPr>
          <p:cNvSpPr/>
          <p:nvPr/>
        </p:nvSpPr>
        <p:spPr>
          <a:xfrm>
            <a:off x="4331969" y="1415299"/>
            <a:ext cx="1346222" cy="574158"/>
          </a:xfrm>
          <a:prstGeom prst="wedgeRectCallout">
            <a:avLst>
              <a:gd name="adj1" fmla="val 69207"/>
              <a:gd name="adj2" fmla="val 702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globální proměnná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2" name="Rectangular Callout 8">
            <a:extLst>
              <a:ext uri="{FF2B5EF4-FFF2-40B4-BE49-F238E27FC236}">
                <a16:creationId xmlns:a16="http://schemas.microsoft.com/office/drawing/2014/main" id="{2DA89AF4-9784-423C-A63B-51B80D5406A1}"/>
              </a:ext>
            </a:extLst>
          </p:cNvPr>
          <p:cNvSpPr/>
          <p:nvPr/>
        </p:nvSpPr>
        <p:spPr>
          <a:xfrm>
            <a:off x="4331969" y="663301"/>
            <a:ext cx="1346222" cy="574158"/>
          </a:xfrm>
          <a:prstGeom prst="wedgeRectCallout">
            <a:avLst>
              <a:gd name="adj1" fmla="val 74641"/>
              <a:gd name="adj2" fmla="val 1483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konstruktor před main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3" name="Rectangular Callout 8">
            <a:extLst>
              <a:ext uri="{FF2B5EF4-FFF2-40B4-BE49-F238E27FC236}">
                <a16:creationId xmlns:a16="http://schemas.microsoft.com/office/drawing/2014/main" id="{3820CA86-B6E8-48D4-8509-DA38E964DC0F}"/>
              </a:ext>
            </a:extLst>
          </p:cNvPr>
          <p:cNvSpPr/>
          <p:nvPr/>
        </p:nvSpPr>
        <p:spPr>
          <a:xfrm>
            <a:off x="4331969" y="2167298"/>
            <a:ext cx="1346222" cy="574158"/>
          </a:xfrm>
          <a:prstGeom prst="wedgeRectCallout">
            <a:avLst>
              <a:gd name="adj1" fmla="val 65890"/>
              <a:gd name="adj2" fmla="val -5671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zde má být inicializace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Rectangular Callout 8">
            <a:extLst>
              <a:ext uri="{FF2B5EF4-FFF2-40B4-BE49-F238E27FC236}">
                <a16:creationId xmlns:a16="http://schemas.microsoft.com/office/drawing/2014/main" id="{D80ADD3C-8BD0-4C44-878A-226A25CE12AB}"/>
              </a:ext>
            </a:extLst>
          </p:cNvPr>
          <p:cNvSpPr/>
          <p:nvPr/>
        </p:nvSpPr>
        <p:spPr>
          <a:xfrm>
            <a:off x="7570395" y="2190631"/>
            <a:ext cx="1346222" cy="574158"/>
          </a:xfrm>
          <a:prstGeom prst="wedgeRectCallout">
            <a:avLst>
              <a:gd name="adj1" fmla="val 50094"/>
              <a:gd name="adj2" fmla="val 501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špatně </a:t>
            </a:r>
            <a:r>
              <a:rPr lang="cs-CZ" sz="1600" dirty="0">
                <a:solidFill>
                  <a:srgbClr val="456A1C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😥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5" name="Rectangular Callout 8">
            <a:extLst>
              <a:ext uri="{FF2B5EF4-FFF2-40B4-BE49-F238E27FC236}">
                <a16:creationId xmlns:a16="http://schemas.microsoft.com/office/drawing/2014/main" id="{A2FDACD5-6F2C-4749-A22A-C17DED75E6D4}"/>
              </a:ext>
            </a:extLst>
          </p:cNvPr>
          <p:cNvSpPr/>
          <p:nvPr/>
        </p:nvSpPr>
        <p:spPr>
          <a:xfrm>
            <a:off x="7570395" y="5684091"/>
            <a:ext cx="1346222" cy="574158"/>
          </a:xfrm>
          <a:prstGeom prst="wedgeRectCallout">
            <a:avLst>
              <a:gd name="adj1" fmla="val 50094"/>
              <a:gd name="adj2" fmla="val -115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správně </a:t>
            </a:r>
            <a:r>
              <a:rPr lang="cs-CZ" sz="1600" dirty="0">
                <a:solidFill>
                  <a:srgbClr val="456A1C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😀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F00D926-F2AE-43FC-83EF-2413E12BC807}"/>
              </a:ext>
            </a:extLst>
          </p:cNvPr>
          <p:cNvGrpSpPr>
            <a:grpSpLocks noChangeAspect="1"/>
          </p:cNvGrpSpPr>
          <p:nvPr/>
        </p:nvGrpSpPr>
        <p:grpSpPr>
          <a:xfrm>
            <a:off x="7449312" y="734425"/>
            <a:ext cx="874579" cy="878547"/>
            <a:chOff x="2910967" y="2625088"/>
            <a:chExt cx="2678432" cy="269058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44F3A2E-8EBE-4B23-A866-B58A4F3ABB7D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4024677" y="4527436"/>
              <a:ext cx="157647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4D8A73F-FA76-4AC0-AFE8-4A0EE880D798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699103" y="3740229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098365C-8905-430F-B1A4-428698C9B2BA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4801063" y="2637315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93EC4FF-D7E5-43D8-B276-BB5325C9D15A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2910560" y="3413324"/>
              <a:ext cx="1576472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1173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1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5" y="577294"/>
            <a:ext cx="5140900" cy="6202750"/>
          </a:xfrm>
        </p:spPr>
        <p:txBody>
          <a:bodyPr>
            <a:normAutofit/>
          </a:bodyPr>
          <a:lstStyle/>
          <a:p>
            <a:r>
              <a:rPr lang="en-US" dirty="0" err="1"/>
              <a:t>inicializace</a:t>
            </a:r>
            <a:endParaRPr lang="en-US" dirty="0"/>
          </a:p>
          <a:p>
            <a:pPr lvl="1"/>
            <a:r>
              <a:rPr lang="en-US" b="1" dirty="0" err="1"/>
              <a:t>pinMode</a:t>
            </a:r>
            <a:r>
              <a:rPr lang="en-US" dirty="0"/>
              <a:t>( button1_pin, </a:t>
            </a:r>
            <a:r>
              <a:rPr lang="en-US" b="1" dirty="0"/>
              <a:t>INPUT</a:t>
            </a:r>
            <a:r>
              <a:rPr lang="en-US" dirty="0"/>
              <a:t>);</a:t>
            </a:r>
          </a:p>
          <a:p>
            <a:r>
              <a:rPr lang="en-US" dirty="0" err="1"/>
              <a:t>detekce</a:t>
            </a:r>
            <a:endParaRPr lang="en-US" dirty="0"/>
          </a:p>
          <a:p>
            <a:pPr lvl="1"/>
            <a:r>
              <a:rPr lang="en-US" dirty="0"/>
              <a:t>bool </a:t>
            </a:r>
            <a:r>
              <a:rPr lang="en-US" b="1" dirty="0" err="1"/>
              <a:t>digitalRead</a:t>
            </a:r>
            <a:r>
              <a:rPr lang="en-US" dirty="0"/>
              <a:t>( button1_pin);</a:t>
            </a:r>
          </a:p>
          <a:p>
            <a:pPr lvl="1"/>
            <a:r>
              <a:rPr lang="en-US" dirty="0">
                <a:solidFill>
                  <a:srgbClr val="C00000"/>
                </a:solidFill>
                <a:sym typeface="Webdings" panose="05030102010509060703" pitchFamily="18" charset="2"/>
              </a:rPr>
              <a:t></a:t>
            </a:r>
            <a:r>
              <a:rPr lang="en-US" dirty="0"/>
              <a:t> </a:t>
            </a:r>
            <a:r>
              <a:rPr lang="en-US" dirty="0" err="1"/>
              <a:t>inverzn</a:t>
            </a:r>
            <a:r>
              <a:rPr lang="cs-CZ" dirty="0"/>
              <a:t>í</a:t>
            </a:r>
            <a:r>
              <a:rPr lang="en-US" dirty="0"/>
              <a:t> </a:t>
            </a:r>
            <a:r>
              <a:rPr lang="en-US" dirty="0" err="1"/>
              <a:t>logi</a:t>
            </a:r>
            <a:r>
              <a:rPr lang="cs-CZ" dirty="0"/>
              <a:t>ka</a:t>
            </a:r>
          </a:p>
          <a:p>
            <a:pPr lvl="2"/>
            <a:r>
              <a:rPr lang="en-US" dirty="0"/>
              <a:t>false </a:t>
            </a:r>
            <a:r>
              <a:rPr lang="cs-CZ" dirty="0"/>
              <a:t> ≈  tlačítk</a:t>
            </a:r>
            <a:r>
              <a:rPr lang="en-US" dirty="0"/>
              <a:t>o</a:t>
            </a:r>
            <a:r>
              <a:rPr lang="cs-CZ" dirty="0"/>
              <a:t> je právě stisknuto</a:t>
            </a:r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3.1</a:t>
            </a:r>
            <a:r>
              <a:rPr lang="en-US" dirty="0"/>
              <a:t> </a:t>
            </a:r>
            <a:r>
              <a:rPr lang="en-US" dirty="0" err="1"/>
              <a:t>detekce</a:t>
            </a:r>
            <a:r>
              <a:rPr lang="en-US" dirty="0"/>
              <a:t> </a:t>
            </a:r>
            <a:r>
              <a:rPr lang="en-US" dirty="0" err="1"/>
              <a:t>stisknut</a:t>
            </a:r>
            <a:r>
              <a:rPr lang="cs-CZ" dirty="0"/>
              <a:t>é</a:t>
            </a:r>
            <a:r>
              <a:rPr lang="en-US" dirty="0"/>
              <a:t>ho </a:t>
            </a:r>
            <a:r>
              <a:rPr lang="en-US" dirty="0" err="1"/>
              <a:t>tl</a:t>
            </a:r>
            <a:r>
              <a:rPr lang="cs-CZ" dirty="0"/>
              <a:t>ačí</a:t>
            </a:r>
            <a:r>
              <a:rPr lang="en-US" dirty="0" err="1"/>
              <a:t>tka</a:t>
            </a:r>
            <a:endParaRPr lang="cs-CZ" dirty="0"/>
          </a:p>
          <a:p>
            <a:pPr lvl="1"/>
            <a:r>
              <a:rPr lang="cs-CZ" dirty="0"/>
              <a:t>stisknuté tlačítko i </a:t>
            </a:r>
            <a:r>
              <a:rPr lang="cs-CZ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⇒</a:t>
            </a:r>
            <a:r>
              <a:rPr lang="cs-CZ" dirty="0"/>
              <a:t> svítí </a:t>
            </a:r>
            <a:r>
              <a:rPr lang="en-US" dirty="0" err="1"/>
              <a:t>ledka</a:t>
            </a:r>
            <a:r>
              <a:rPr lang="cs-CZ" dirty="0"/>
              <a:t> i</a:t>
            </a:r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dirty="0"/>
              <a:t> </a:t>
            </a:r>
            <a:r>
              <a:rPr lang="cs-CZ" dirty="0"/>
              <a:t>zapínání / vypínání </a:t>
            </a:r>
            <a:r>
              <a:rPr lang="en-US" dirty="0"/>
              <a:t>led</a:t>
            </a:r>
            <a:r>
              <a:rPr lang="cs-CZ" dirty="0"/>
              <a:t> stiskem tlačítka</a:t>
            </a:r>
            <a:endParaRPr lang="en-US" dirty="0"/>
          </a:p>
          <a:p>
            <a:pPr lvl="1"/>
            <a:r>
              <a:rPr lang="en-US" dirty="0" err="1"/>
              <a:t>detekce</a:t>
            </a:r>
            <a:r>
              <a:rPr lang="en-US" dirty="0"/>
              <a:t> </a:t>
            </a:r>
            <a:r>
              <a:rPr lang="en-US" i="1" dirty="0"/>
              <a:t>"</a:t>
            </a:r>
            <a:r>
              <a:rPr lang="cs-CZ" i="1" dirty="0"/>
              <a:t>právě jsem stiskl</a:t>
            </a:r>
            <a:r>
              <a:rPr lang="en-US" i="1" dirty="0"/>
              <a:t>"</a:t>
            </a:r>
            <a:endParaRPr lang="en-US" dirty="0"/>
          </a:p>
          <a:p>
            <a:pPr lvl="2"/>
            <a:r>
              <a:rPr lang="cs-CZ" dirty="0"/>
              <a:t>detekce změny</a:t>
            </a:r>
            <a:r>
              <a:rPr lang="en-US" dirty="0"/>
              <a:t>, evidence a </a:t>
            </a:r>
            <a:r>
              <a:rPr lang="en-US" dirty="0" err="1"/>
              <a:t>zm</a:t>
            </a:r>
            <a:r>
              <a:rPr lang="cs-CZ" dirty="0"/>
              <a:t>ě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cs-CZ" dirty="0"/>
              <a:t>stavu</a:t>
            </a:r>
          </a:p>
          <a:p>
            <a:pPr lvl="2"/>
            <a:r>
              <a:rPr lang="cs-CZ" dirty="0"/>
              <a:t>ledky nezávisle na sobě</a:t>
            </a:r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dirty="0"/>
              <a:t>  </a:t>
            </a:r>
            <a:r>
              <a:rPr lang="en-US" dirty="0" err="1"/>
              <a:t>bitov</a:t>
            </a:r>
            <a:r>
              <a:rPr lang="cs-CZ" dirty="0"/>
              <a:t>é zobr</a:t>
            </a:r>
            <a:r>
              <a:rPr lang="en-US" dirty="0" err="1"/>
              <a:t>az</a:t>
            </a:r>
            <a:r>
              <a:rPr lang="cs-CZ" dirty="0"/>
              <a:t>ení</a:t>
            </a:r>
            <a:r>
              <a:rPr lang="en-US" dirty="0"/>
              <a:t> </a:t>
            </a:r>
            <a:r>
              <a:rPr lang="cs-CZ" dirty="0"/>
              <a:t>čítače </a:t>
            </a:r>
            <a:r>
              <a:rPr lang="en-US" dirty="0" err="1"/>
              <a:t>stisk</a:t>
            </a:r>
            <a:r>
              <a:rPr lang="cs-CZ" dirty="0"/>
              <a:t>ů</a:t>
            </a:r>
            <a:endParaRPr lang="en-US" dirty="0"/>
          </a:p>
          <a:p>
            <a:pPr lvl="1"/>
            <a:r>
              <a:rPr lang="en-US" dirty="0" err="1"/>
              <a:t>tla</a:t>
            </a:r>
            <a:r>
              <a:rPr lang="cs-CZ" dirty="0"/>
              <a:t>čítka</a:t>
            </a:r>
          </a:p>
          <a:p>
            <a:pPr lvl="2"/>
            <a:r>
              <a:rPr lang="cs-CZ" dirty="0"/>
              <a:t>b1</a:t>
            </a:r>
            <a:r>
              <a:rPr lang="en-US" dirty="0"/>
              <a:t>/b2</a:t>
            </a:r>
            <a:r>
              <a:rPr lang="cs-CZ" dirty="0"/>
              <a:t> </a:t>
            </a:r>
            <a:r>
              <a:rPr lang="en-US" dirty="0"/>
              <a:t>= in</a:t>
            </a:r>
            <a:r>
              <a:rPr lang="cs-CZ" dirty="0"/>
              <a:t>crement</a:t>
            </a:r>
            <a:r>
              <a:rPr lang="en-US" dirty="0"/>
              <a:t> / de</a:t>
            </a:r>
            <a:r>
              <a:rPr lang="cs-CZ" dirty="0"/>
              <a:t>crement</a:t>
            </a:r>
            <a:endParaRPr lang="en-US" dirty="0"/>
          </a:p>
          <a:p>
            <a:pPr lvl="2"/>
            <a:r>
              <a:rPr lang="en-US" dirty="0"/>
              <a:t>b3 = </a:t>
            </a:r>
            <a:r>
              <a:rPr lang="cs-CZ" dirty="0"/>
              <a:t>reset</a:t>
            </a:r>
            <a:endParaRPr lang="en-US" dirty="0"/>
          </a:p>
          <a:p>
            <a:pPr lvl="1"/>
            <a:r>
              <a:rPr lang="cs-CZ" dirty="0"/>
              <a:t>dekrementace nepočítá do záporných čísel</a:t>
            </a:r>
          </a:p>
          <a:p>
            <a:pPr lvl="1"/>
            <a:r>
              <a:rPr lang="en-US" dirty="0" err="1"/>
              <a:t>pou</a:t>
            </a:r>
            <a:r>
              <a:rPr lang="cs-CZ" dirty="0"/>
              <a:t>ž</a:t>
            </a:r>
            <a:r>
              <a:rPr lang="en-US" dirty="0" err="1"/>
              <a:t>ijte</a:t>
            </a:r>
            <a:r>
              <a:rPr lang="cs-CZ" dirty="0"/>
              <a:t> </a:t>
            </a:r>
            <a:r>
              <a:rPr lang="cs-CZ" b="1" dirty="0"/>
              <a:t>funkci</a:t>
            </a:r>
            <a:r>
              <a:rPr lang="cs-CZ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bitov</a:t>
            </a:r>
            <a:r>
              <a:rPr lang="cs-CZ" dirty="0"/>
              <a:t>é zobrazení čísla z 2.</a:t>
            </a:r>
            <a:r>
              <a:rPr lang="en-US" dirty="0"/>
              <a:t>3</a:t>
            </a:r>
            <a:r>
              <a:rPr lang="cs-CZ" dirty="0"/>
              <a:t>a</a:t>
            </a:r>
            <a:endParaRPr lang="en-US" dirty="0"/>
          </a:p>
          <a:p>
            <a:pPr lvl="2"/>
            <a:r>
              <a:rPr lang="en-US" dirty="0" err="1"/>
              <a:t>zobrazit</a:t>
            </a:r>
            <a:r>
              <a:rPr lang="en-US" dirty="0"/>
              <a:t> </a:t>
            </a:r>
            <a:r>
              <a:rPr lang="cs-CZ" dirty="0"/>
              <a:t>aktuální stav v každém volání loop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Tlačítka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65011" y="571725"/>
            <a:ext cx="3398922" cy="149271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#include "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funshield.h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"</a:t>
            </a:r>
          </a:p>
          <a:p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my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funshield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library</a:t>
            </a: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constexpr int button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[] {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bool button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pre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ssed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tlacitko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3876161" y="1103888"/>
            <a:ext cx="877070" cy="326209"/>
          </a:xfrm>
          <a:prstGeom prst="wedgeRectCallout">
            <a:avLst>
              <a:gd name="adj1" fmla="val -76733"/>
              <a:gd name="adj2" fmla="val -4997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setup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5924186" y="3991829"/>
            <a:ext cx="2517409" cy="890732"/>
            <a:chOff x="4962388" y="3294402"/>
            <a:chExt cx="2517409" cy="890732"/>
          </a:xfrm>
        </p:grpSpPr>
        <p:sp>
          <p:nvSpPr>
            <p:cNvPr id="8" name="Rectangular Callout 7"/>
            <p:cNvSpPr/>
            <p:nvPr/>
          </p:nvSpPr>
          <p:spPr>
            <a:xfrm>
              <a:off x="4962388" y="3294402"/>
              <a:ext cx="2517409" cy="890732"/>
            </a:xfrm>
            <a:prstGeom prst="wedgeRectCallout">
              <a:avLst>
                <a:gd name="adj1" fmla="val -49909"/>
                <a:gd name="adj2" fmla="val -6152"/>
              </a:avLst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5190440" y="3560131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604097" y="3907163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014265" y="3550798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6410662" y="3907163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6816026" y="3550798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604097" y="3560131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6014265" y="3550798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6410662" y="3550798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824319" y="3566252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ular Callout 27"/>
          <p:cNvSpPr/>
          <p:nvPr/>
        </p:nvSpPr>
        <p:spPr>
          <a:xfrm>
            <a:off x="5259661" y="5078899"/>
            <a:ext cx="1548037" cy="416423"/>
          </a:xfrm>
          <a:prstGeom prst="wedgeRectCallout">
            <a:avLst>
              <a:gd name="adj1" fmla="val 57646"/>
              <a:gd name="adj2" fmla="val -13335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jak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detekovat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?</a:t>
            </a:r>
          </a:p>
        </p:txBody>
      </p:sp>
      <p:sp>
        <p:nvSpPr>
          <p:cNvPr id="23" name="Rectangular Callout 8">
            <a:extLst>
              <a:ext uri="{FF2B5EF4-FFF2-40B4-BE49-F238E27FC236}">
                <a16:creationId xmlns:a16="http://schemas.microsoft.com/office/drawing/2014/main" id="{F2A477B9-1607-4185-8CE8-37D1A7526413}"/>
              </a:ext>
            </a:extLst>
          </p:cNvPr>
          <p:cNvSpPr/>
          <p:nvPr/>
        </p:nvSpPr>
        <p:spPr>
          <a:xfrm>
            <a:off x="3767538" y="1626827"/>
            <a:ext cx="1373010" cy="582646"/>
          </a:xfrm>
          <a:prstGeom prst="wedgeRectCallout">
            <a:avLst>
              <a:gd name="adj1" fmla="val -67556"/>
              <a:gd name="adj2" fmla="val -1873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dekompozice</a:t>
            </a:r>
            <a:br>
              <a:rPr lang="en-US" sz="1600" dirty="0">
                <a:solidFill>
                  <a:srgbClr val="456A1C"/>
                </a:solidFill>
                <a:latin typeface="+mj-lt"/>
              </a:rPr>
            </a:br>
            <a:r>
              <a:rPr lang="en-US" sz="1600" dirty="0" err="1">
                <a:solidFill>
                  <a:srgbClr val="456A1C"/>
                </a:solidFill>
                <a:latin typeface="+mj-lt"/>
              </a:rPr>
              <a:t>abstrakce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9" name="Rectangular Callout 8">
            <a:extLst>
              <a:ext uri="{FF2B5EF4-FFF2-40B4-BE49-F238E27FC236}">
                <a16:creationId xmlns:a16="http://schemas.microsoft.com/office/drawing/2014/main" id="{0AEAB1BD-EBDD-4E30-9A85-0B63E14554CA}"/>
              </a:ext>
            </a:extLst>
          </p:cNvPr>
          <p:cNvSpPr/>
          <p:nvPr/>
        </p:nvSpPr>
        <p:spPr>
          <a:xfrm>
            <a:off x="3767538" y="2243098"/>
            <a:ext cx="2156648" cy="326209"/>
          </a:xfrm>
          <a:prstGeom prst="wedgeRectCallout">
            <a:avLst>
              <a:gd name="adj1" fmla="val -78008"/>
              <a:gd name="adj2" fmla="val -6528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vyrobte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si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vlastn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funkci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0" name="Rectangular Callout 8">
            <a:extLst>
              <a:ext uri="{FF2B5EF4-FFF2-40B4-BE49-F238E27FC236}">
                <a16:creationId xmlns:a16="http://schemas.microsoft.com/office/drawing/2014/main" id="{B6F6EB2A-1F85-42F5-A976-6D3C7136C148}"/>
              </a:ext>
            </a:extLst>
          </p:cNvPr>
          <p:cNvSpPr/>
          <p:nvPr/>
        </p:nvSpPr>
        <p:spPr>
          <a:xfrm>
            <a:off x="7729788" y="2236772"/>
            <a:ext cx="920870" cy="326209"/>
          </a:xfrm>
          <a:prstGeom prst="wedgeRectCallout">
            <a:avLst>
              <a:gd name="adj1" fmla="val 4793"/>
              <a:gd name="adj2" fmla="val -11051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ne pin!</a:t>
            </a:r>
          </a:p>
        </p:txBody>
      </p:sp>
      <p:sp>
        <p:nvSpPr>
          <p:cNvPr id="32" name="Content Placeholder 1">
            <a:extLst>
              <a:ext uri="{FF2B5EF4-FFF2-40B4-BE49-F238E27FC236}">
                <a16:creationId xmlns:a16="http://schemas.microsoft.com/office/drawing/2014/main" id="{BE8F7643-5B44-4868-81D9-A07A93788961}"/>
              </a:ext>
            </a:extLst>
          </p:cNvPr>
          <p:cNvSpPr txBox="1">
            <a:spLocks/>
          </p:cNvSpPr>
          <p:nvPr/>
        </p:nvSpPr>
        <p:spPr>
          <a:xfrm>
            <a:off x="6032808" y="6239837"/>
            <a:ext cx="2946185" cy="5402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chov</a:t>
            </a:r>
            <a:r>
              <a:rPr lang="cs-CZ" dirty="0"/>
              <a:t>á se tlačítko divně?</a:t>
            </a:r>
          </a:p>
        </p:txBody>
      </p:sp>
      <p:sp>
        <p:nvSpPr>
          <p:cNvPr id="5" name="Rectangular Callout 8">
            <a:extLst>
              <a:ext uri="{FF2B5EF4-FFF2-40B4-BE49-F238E27FC236}">
                <a16:creationId xmlns:a16="http://schemas.microsoft.com/office/drawing/2014/main" id="{AED8D89B-6422-F200-F00D-C52E74D91240}"/>
              </a:ext>
            </a:extLst>
          </p:cNvPr>
          <p:cNvSpPr/>
          <p:nvPr/>
        </p:nvSpPr>
        <p:spPr>
          <a:xfrm>
            <a:off x="6302738" y="2236772"/>
            <a:ext cx="1127698" cy="326209"/>
          </a:xfrm>
          <a:prstGeom prst="wedgeRectCallout">
            <a:avLst>
              <a:gd name="adj1" fmla="val 4793"/>
              <a:gd name="adj2" fmla="val -11051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s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mantika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Rectangular Callout 27">
            <a:extLst>
              <a:ext uri="{FF2B5EF4-FFF2-40B4-BE49-F238E27FC236}">
                <a16:creationId xmlns:a16="http://schemas.microsoft.com/office/drawing/2014/main" id="{17D57F2E-C56E-2D66-4707-6EA802A369C8}"/>
              </a:ext>
            </a:extLst>
          </p:cNvPr>
          <p:cNvSpPr/>
          <p:nvPr/>
        </p:nvSpPr>
        <p:spPr>
          <a:xfrm>
            <a:off x="5920686" y="2931488"/>
            <a:ext cx="1548036" cy="798757"/>
          </a:xfrm>
          <a:prstGeom prst="wedgeRectCallout">
            <a:avLst>
              <a:gd name="adj1" fmla="val -89278"/>
              <a:gd name="adj2" fmla="val 2004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encapsulace žádné globální proměnné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1441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3" grpId="0" animBg="1"/>
      <p:bldP spid="29" grpId="0" animBg="1"/>
      <p:bldP spid="30" grpId="0" animBg="1"/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180975" lvl="1" indent="-180975">
              <a:spcBef>
                <a:spcPts val="1000"/>
              </a:spcBef>
            </a:pPr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3.4</a:t>
            </a:r>
            <a:r>
              <a:rPr lang="cs-CZ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sz="2000" dirty="0"/>
              <a:t> odfiltrování zákmitů</a:t>
            </a:r>
          </a:p>
          <a:p>
            <a:pPr marL="361950" lvl="2">
              <a:spcBef>
                <a:spcPts val="1000"/>
              </a:spcBef>
            </a:pPr>
            <a:r>
              <a:rPr lang="cs-CZ" sz="1800" dirty="0"/>
              <a:t>tlačítka jsou čínská </a:t>
            </a:r>
            <a:r>
              <a:rPr lang="cs-CZ" sz="1800" dirty="0">
                <a:sym typeface="Wingdings 3" panose="05040102010807070707" pitchFamily="18" charset="2"/>
              </a:rPr>
              <a:t> </a:t>
            </a:r>
            <a:r>
              <a:rPr lang="cs-CZ" sz="1800" dirty="0"/>
              <a:t>nedokonalá</a:t>
            </a:r>
            <a:endParaRPr lang="en-US" sz="1800" dirty="0"/>
          </a:p>
          <a:p>
            <a:pPr marL="361950" lvl="2">
              <a:spcBef>
                <a:spcPts val="1000"/>
              </a:spcBef>
            </a:pPr>
            <a:r>
              <a:rPr lang="en-US" sz="1800" dirty="0"/>
              <a:t>m</a:t>
            </a:r>
            <a:r>
              <a:rPr lang="cs-CZ" sz="1800" dirty="0"/>
              <a:t>ůžou někdy samovolně generovat zákmity (jitters)</a:t>
            </a:r>
          </a:p>
          <a:p>
            <a:pPr marL="361950" lvl="2">
              <a:spcBef>
                <a:spcPts val="1000"/>
              </a:spcBef>
            </a:pPr>
            <a:r>
              <a:rPr lang="cs-CZ" sz="1800" dirty="0"/>
              <a:t>odfiltrovat zákmit kratší než </a:t>
            </a:r>
            <a:r>
              <a:rPr lang="en-US" sz="1800" dirty="0"/>
              <a:t>&lt;</a:t>
            </a:r>
            <a:r>
              <a:rPr lang="en-US" sz="1800" dirty="0" err="1"/>
              <a:t>pojmenovan</a:t>
            </a:r>
            <a:r>
              <a:rPr lang="cs-CZ" sz="1800" dirty="0"/>
              <a:t>á</a:t>
            </a:r>
            <a:r>
              <a:rPr lang="en-US" sz="1800" dirty="0"/>
              <a:t>_</a:t>
            </a:r>
            <a:r>
              <a:rPr lang="en-US" sz="1800" dirty="0" err="1"/>
              <a:t>konstanta</a:t>
            </a:r>
            <a:r>
              <a:rPr lang="en-US" sz="1800" dirty="0"/>
              <a:t>&gt;</a:t>
            </a:r>
          </a:p>
          <a:p>
            <a:pPr marL="538163" lvl="3">
              <a:spcBef>
                <a:spcPts val="1000"/>
              </a:spcBef>
            </a:pPr>
            <a:r>
              <a:rPr lang="en-US" sz="1600" dirty="0"/>
              <a:t>debouncing - nap</a:t>
            </a:r>
            <a:r>
              <a:rPr lang="cs-CZ" sz="1600" dirty="0"/>
              <a:t>ř. </a:t>
            </a:r>
            <a:r>
              <a:rPr lang="en-US" sz="1600" dirty="0"/>
              <a:t>2</a:t>
            </a:r>
            <a:r>
              <a:rPr lang="cs-CZ" sz="1600" dirty="0"/>
              <a:t>0 ms - vyzkoušejte</a:t>
            </a:r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3.5</a:t>
            </a:r>
            <a:r>
              <a:rPr lang="en-US" dirty="0"/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/>
              <a:t>vypínač s blikáním</a:t>
            </a:r>
          </a:p>
          <a:p>
            <a:pPr lvl="1"/>
            <a:r>
              <a:rPr lang="cs-CZ" dirty="0"/>
              <a:t>zapnout </a:t>
            </a:r>
            <a:r>
              <a:rPr lang="en-US" dirty="0"/>
              <a:t>/</a:t>
            </a:r>
            <a:r>
              <a:rPr lang="cs-CZ" dirty="0"/>
              <a:t> vypnout z</a:t>
            </a:r>
            <a:r>
              <a:rPr lang="en-US" dirty="0"/>
              <a:t> 3.2</a:t>
            </a:r>
            <a:endParaRPr lang="cs-CZ" dirty="0"/>
          </a:p>
          <a:p>
            <a:pPr lvl="1"/>
            <a:r>
              <a:rPr lang="cs-CZ" dirty="0"/>
              <a:t>při </a:t>
            </a:r>
            <a:r>
              <a:rPr lang="en-US" dirty="0"/>
              <a:t>del</a:t>
            </a:r>
            <a:r>
              <a:rPr lang="cs-CZ" dirty="0"/>
              <a:t>ší</a:t>
            </a:r>
            <a:r>
              <a:rPr lang="en-US" dirty="0"/>
              <a:t>m </a:t>
            </a:r>
            <a:r>
              <a:rPr lang="en-US" dirty="0" err="1"/>
              <a:t>dr</a:t>
            </a:r>
            <a:r>
              <a:rPr lang="cs-CZ" dirty="0"/>
              <a:t>ž</a:t>
            </a:r>
            <a:r>
              <a:rPr lang="en-US" dirty="0" err="1"/>
              <a:t>en</a:t>
            </a:r>
            <a:r>
              <a:rPr lang="cs-CZ" dirty="0"/>
              <a:t>í tlačítka </a:t>
            </a:r>
            <a:r>
              <a:rPr lang="en-US" dirty="0"/>
              <a:t>se </a:t>
            </a:r>
            <a:r>
              <a:rPr lang="cs-CZ" dirty="0"/>
              <a:t>ledka </a:t>
            </a:r>
            <a:r>
              <a:rPr lang="en-US" dirty="0" err="1"/>
              <a:t>rozblik</a:t>
            </a:r>
            <a:r>
              <a:rPr lang="cs-CZ" dirty="0"/>
              <a:t>á</a:t>
            </a:r>
          </a:p>
          <a:p>
            <a:pPr lvl="2"/>
            <a:r>
              <a:rPr lang="cs-CZ" dirty="0"/>
              <a:t>bliká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uvoln</a:t>
            </a:r>
            <a:r>
              <a:rPr lang="cs-CZ" dirty="0"/>
              <a:t>ění tlačítka až do </a:t>
            </a:r>
            <a:r>
              <a:rPr lang="en-US" dirty="0" err="1"/>
              <a:t>jeho</a:t>
            </a:r>
            <a:r>
              <a:rPr lang="en-US" dirty="0"/>
              <a:t> </a:t>
            </a:r>
            <a:r>
              <a:rPr lang="cs-CZ" dirty="0"/>
              <a:t>dalšího stisku</a:t>
            </a:r>
            <a:endParaRPr lang="en-US" dirty="0"/>
          </a:p>
          <a:p>
            <a:pPr lvl="1"/>
            <a:r>
              <a:rPr lang="en-US" dirty="0" err="1"/>
              <a:t>parametr</a:t>
            </a:r>
            <a:r>
              <a:rPr lang="cs-CZ" dirty="0"/>
              <a:t>y</a:t>
            </a:r>
            <a:r>
              <a:rPr lang="en-US" dirty="0"/>
              <a:t>: d</a:t>
            </a:r>
            <a:r>
              <a:rPr lang="cs-CZ" dirty="0"/>
              <a:t>é</a:t>
            </a:r>
            <a:r>
              <a:rPr lang="en-US" dirty="0" err="1"/>
              <a:t>lka</a:t>
            </a:r>
            <a:r>
              <a:rPr lang="en-US" dirty="0"/>
              <a:t> </a:t>
            </a:r>
            <a:r>
              <a:rPr lang="cs-CZ" dirty="0"/>
              <a:t>stisku potřebná pro rozblikání, frekvence blikání</a:t>
            </a:r>
            <a:endParaRPr lang="en-US" dirty="0"/>
          </a:p>
          <a:p>
            <a:pPr lvl="1"/>
            <a:r>
              <a:rPr lang="cs-CZ" dirty="0"/>
              <a:t>rozmyslet, jaké udržovat stavy</a:t>
            </a:r>
          </a:p>
          <a:p>
            <a:pPr lvl="2"/>
            <a:r>
              <a:rPr lang="cs-CZ" dirty="0"/>
              <a:t>tlačítka, led, blikání</a:t>
            </a:r>
            <a:endParaRPr lang="en-US" dirty="0"/>
          </a:p>
          <a:p>
            <a:pPr lvl="1"/>
            <a:r>
              <a:rPr lang="en-US" dirty="0" err="1"/>
              <a:t>dekompozice</a:t>
            </a:r>
            <a:r>
              <a:rPr lang="en-US" dirty="0"/>
              <a:t>, </a:t>
            </a:r>
            <a:r>
              <a:rPr lang="en-US" dirty="0" err="1"/>
              <a:t>encapsulace</a:t>
            </a:r>
            <a:endParaRPr lang="en-US" dirty="0"/>
          </a:p>
          <a:p>
            <a:r>
              <a:rPr lang="cs-CZ" dirty="0"/>
              <a:t>výčtový typ (enum)</a:t>
            </a:r>
          </a:p>
          <a:p>
            <a:pPr lvl="1"/>
            <a:r>
              <a:rPr lang="cs-CZ" dirty="0"/>
              <a:t>uživatelsky pojmenované symbolické hodnoty</a:t>
            </a:r>
          </a:p>
          <a:p>
            <a:pPr lvl="1"/>
            <a:r>
              <a:rPr lang="cs-CZ" dirty="0"/>
              <a:t>může se hodit pro evidenci stavů</a:t>
            </a:r>
          </a:p>
          <a:p>
            <a:pPr lvl="2"/>
            <a:r>
              <a:rPr lang="cs-CZ" dirty="0"/>
              <a:t>mnohem lepší než stavy 1/2/3</a:t>
            </a:r>
            <a:endParaRPr lang="en-US" dirty="0"/>
          </a:p>
          <a:p>
            <a:pPr lvl="1"/>
            <a:r>
              <a:rPr lang="cs-CZ" dirty="0"/>
              <a:t>lze použít v konstrukci switch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Tlačítka - blikání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00263" y="5900194"/>
            <a:ext cx="4292188" cy="4924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enum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heli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copter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h_off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h_rotating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h_air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};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heli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copter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state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h_off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</p:txBody>
      </p:sp>
      <p:sp>
        <p:nvSpPr>
          <p:cNvPr id="12" name="Rectangular Callout 11"/>
          <p:cNvSpPr/>
          <p:nvPr/>
        </p:nvSpPr>
        <p:spPr>
          <a:xfrm>
            <a:off x="6046620" y="5354462"/>
            <a:ext cx="1312999" cy="326209"/>
          </a:xfrm>
          <a:prstGeom prst="wedgeRectCallout">
            <a:avLst>
              <a:gd name="adj1" fmla="val -50112"/>
              <a:gd name="adj2" fmla="val 13150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ýčtový typ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Rectangular Callout 5"/>
          <p:cNvSpPr/>
          <p:nvPr/>
        </p:nvSpPr>
        <p:spPr>
          <a:xfrm>
            <a:off x="5537847" y="2595163"/>
            <a:ext cx="1312999" cy="643581"/>
          </a:xfrm>
          <a:prstGeom prst="wedgeRectCallout">
            <a:avLst>
              <a:gd name="adj1" fmla="val -101423"/>
              <a:gd name="adj2" fmla="val 2305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nepou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žívejte delay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()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37F65B8-25BF-FF85-7C93-8CF570BBC3BC}"/>
              </a:ext>
            </a:extLst>
          </p:cNvPr>
          <p:cNvGrpSpPr/>
          <p:nvPr/>
        </p:nvGrpSpPr>
        <p:grpSpPr>
          <a:xfrm>
            <a:off x="6100914" y="821201"/>
            <a:ext cx="2517409" cy="890732"/>
            <a:chOff x="4962388" y="3294402"/>
            <a:chExt cx="2517409" cy="890732"/>
          </a:xfrm>
        </p:grpSpPr>
        <p:sp>
          <p:nvSpPr>
            <p:cNvPr id="5" name="Rectangular Callout 7">
              <a:extLst>
                <a:ext uri="{FF2B5EF4-FFF2-40B4-BE49-F238E27FC236}">
                  <a16:creationId xmlns:a16="http://schemas.microsoft.com/office/drawing/2014/main" id="{7C16E8CD-A213-B15B-EBAE-B72B6636F3F1}"/>
                </a:ext>
              </a:extLst>
            </p:cNvPr>
            <p:cNvSpPr/>
            <p:nvPr/>
          </p:nvSpPr>
          <p:spPr>
            <a:xfrm>
              <a:off x="4962388" y="3294402"/>
              <a:ext cx="2517409" cy="890732"/>
            </a:xfrm>
            <a:prstGeom prst="wedgeRectCallout">
              <a:avLst>
                <a:gd name="adj1" fmla="val -49909"/>
                <a:gd name="adj2" fmla="val -6152"/>
              </a:avLst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D7BDA0A-00FF-1BD6-108F-EE39225DEB30}"/>
                </a:ext>
              </a:extLst>
            </p:cNvPr>
            <p:cNvCxnSpPr/>
            <p:nvPr/>
          </p:nvCxnSpPr>
          <p:spPr>
            <a:xfrm>
              <a:off x="5190440" y="3560131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83E33AE-359F-88FF-6FE5-566A4AC0AA86}"/>
                </a:ext>
              </a:extLst>
            </p:cNvPr>
            <p:cNvCxnSpPr/>
            <p:nvPr/>
          </p:nvCxnSpPr>
          <p:spPr>
            <a:xfrm>
              <a:off x="5604097" y="3907163"/>
              <a:ext cx="73289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213FE95-2EBA-88B1-6984-A8CA66E797BF}"/>
                </a:ext>
              </a:extLst>
            </p:cNvPr>
            <p:cNvCxnSpPr/>
            <p:nvPr/>
          </p:nvCxnSpPr>
          <p:spPr>
            <a:xfrm>
              <a:off x="6336994" y="3560131"/>
              <a:ext cx="7366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BD9491D-3860-2680-410F-8934D3B79B60}"/>
                </a:ext>
              </a:extLst>
            </p:cNvPr>
            <p:cNvCxnSpPr/>
            <p:nvPr/>
          </p:nvCxnSpPr>
          <p:spPr>
            <a:xfrm>
              <a:off x="6410662" y="3907163"/>
              <a:ext cx="841111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DB8A404-4CDD-9551-9649-4238A3DE4A6E}"/>
                </a:ext>
              </a:extLst>
            </p:cNvPr>
            <p:cNvCxnSpPr/>
            <p:nvPr/>
          </p:nvCxnSpPr>
          <p:spPr>
            <a:xfrm>
              <a:off x="5604097" y="3560131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9826C77-CFC1-56EB-443E-DACF85F0C406}"/>
                </a:ext>
              </a:extLst>
            </p:cNvPr>
            <p:cNvCxnSpPr/>
            <p:nvPr/>
          </p:nvCxnSpPr>
          <p:spPr>
            <a:xfrm>
              <a:off x="6336994" y="3560131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5572639-6FC3-FA63-113F-9ED5E29D71D9}"/>
                </a:ext>
              </a:extLst>
            </p:cNvPr>
            <p:cNvCxnSpPr/>
            <p:nvPr/>
          </p:nvCxnSpPr>
          <p:spPr>
            <a:xfrm>
              <a:off x="6410662" y="3550798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ular Callout 11">
            <a:extLst>
              <a:ext uri="{FF2B5EF4-FFF2-40B4-BE49-F238E27FC236}">
                <a16:creationId xmlns:a16="http://schemas.microsoft.com/office/drawing/2014/main" id="{99829349-9DFC-F84F-A4EE-EFD03955D967}"/>
              </a:ext>
            </a:extLst>
          </p:cNvPr>
          <p:cNvSpPr/>
          <p:nvPr/>
        </p:nvSpPr>
        <p:spPr>
          <a:xfrm>
            <a:off x="7742940" y="654703"/>
            <a:ext cx="716451" cy="326209"/>
          </a:xfrm>
          <a:prstGeom prst="wedgeRectCallout">
            <a:avLst>
              <a:gd name="adj1" fmla="val -67192"/>
              <a:gd name="adj2" fmla="val 4988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jitter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8766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3.6 (+3.1, 3.2)</a:t>
            </a:r>
            <a:r>
              <a:rPr lang="cs-CZ" dirty="0"/>
              <a:t> </a:t>
            </a:r>
            <a:r>
              <a:rPr lang="en-US" dirty="0"/>
              <a:t>-</a:t>
            </a:r>
            <a:r>
              <a:rPr lang="cs-CZ" dirty="0"/>
              <a:t> automatický čítač</a:t>
            </a:r>
          </a:p>
          <a:p>
            <a:pPr lvl="1"/>
            <a:r>
              <a:rPr lang="cs-CZ" dirty="0"/>
              <a:t>čítač stisků z 3.3</a:t>
            </a:r>
            <a:r>
              <a:rPr lang="en-US" dirty="0"/>
              <a:t> s </a:t>
            </a:r>
            <a:r>
              <a:rPr lang="en-US" dirty="0" err="1"/>
              <a:t>autorepeatem</a:t>
            </a:r>
            <a:endParaRPr lang="cs-CZ" dirty="0"/>
          </a:p>
          <a:p>
            <a:pPr lvl="1"/>
            <a:r>
              <a:rPr lang="cs-CZ" dirty="0"/>
              <a:t>při </a:t>
            </a:r>
            <a:r>
              <a:rPr lang="en-US" dirty="0"/>
              <a:t>del</a:t>
            </a:r>
            <a:r>
              <a:rPr lang="cs-CZ" dirty="0"/>
              <a:t>ší</a:t>
            </a:r>
            <a:r>
              <a:rPr lang="en-US" dirty="0"/>
              <a:t>m </a:t>
            </a:r>
            <a:r>
              <a:rPr lang="en-US" dirty="0" err="1"/>
              <a:t>dr</a:t>
            </a:r>
            <a:r>
              <a:rPr lang="cs-CZ" dirty="0"/>
              <a:t>ž</a:t>
            </a:r>
            <a:r>
              <a:rPr lang="en-US" dirty="0" err="1"/>
              <a:t>en</a:t>
            </a:r>
            <a:r>
              <a:rPr lang="cs-CZ" dirty="0"/>
              <a:t>í</a:t>
            </a:r>
            <a:r>
              <a:rPr lang="en-US" dirty="0"/>
              <a:t> </a:t>
            </a:r>
            <a:r>
              <a:rPr lang="cs-CZ" dirty="0"/>
              <a:t>b</a:t>
            </a:r>
            <a:r>
              <a:rPr lang="en-US" dirty="0"/>
              <a:t>1</a:t>
            </a:r>
            <a:r>
              <a:rPr lang="cs-CZ" dirty="0"/>
              <a:t>/b</a:t>
            </a:r>
            <a:r>
              <a:rPr lang="en-US" dirty="0"/>
              <a:t>2</a:t>
            </a:r>
            <a:r>
              <a:rPr lang="cs-CZ" dirty="0"/>
              <a:t> přičí</a:t>
            </a:r>
            <a:r>
              <a:rPr lang="en-US" dirty="0"/>
              <a:t>t</a:t>
            </a:r>
            <a:r>
              <a:rPr lang="cs-CZ" dirty="0"/>
              <a:t>á/odečítá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cs-CZ" dirty="0"/>
              <a:t> </a:t>
            </a:r>
            <a:r>
              <a:rPr lang="en-US" dirty="0"/>
              <a:t>(</a:t>
            </a:r>
            <a:r>
              <a:rPr lang="en-US" dirty="0" err="1"/>
              <a:t>autorepeat</a:t>
            </a:r>
            <a:r>
              <a:rPr lang="en-US" dirty="0"/>
              <a:t>)</a:t>
            </a:r>
            <a:endParaRPr lang="cs-CZ" dirty="0"/>
          </a:p>
          <a:p>
            <a:pPr lvl="2"/>
            <a:r>
              <a:rPr lang="cs-CZ" dirty="0"/>
              <a:t>až do uvolnění tlačítka</a:t>
            </a:r>
          </a:p>
          <a:p>
            <a:pPr lvl="1"/>
            <a:r>
              <a:rPr lang="cs-CZ" dirty="0"/>
              <a:t>parametry - prodleva pro </a:t>
            </a:r>
            <a:r>
              <a:rPr lang="en-US" dirty="0" err="1"/>
              <a:t>autorepea</a:t>
            </a:r>
            <a:r>
              <a:rPr lang="cs-CZ" dirty="0"/>
              <a:t>t, rychlost autorepeatu</a:t>
            </a:r>
            <a:endParaRPr lang="en-US" dirty="0"/>
          </a:p>
          <a:p>
            <a:pPr lvl="1"/>
            <a:r>
              <a:rPr lang="en-US" dirty="0" err="1"/>
              <a:t>dekompozice</a:t>
            </a:r>
            <a:r>
              <a:rPr lang="en-US" dirty="0"/>
              <a:t> - ne </a:t>
            </a:r>
            <a:r>
              <a:rPr lang="en-US" dirty="0" err="1"/>
              <a:t>jedna</a:t>
            </a:r>
            <a:r>
              <a:rPr lang="en-US" dirty="0"/>
              <a:t> </a:t>
            </a:r>
            <a:r>
              <a:rPr lang="en-US" dirty="0" err="1"/>
              <a:t>megat</a:t>
            </a:r>
            <a:r>
              <a:rPr lang="cs-CZ" dirty="0"/>
              <a:t>ří</a:t>
            </a:r>
            <a:r>
              <a:rPr lang="en-US" dirty="0"/>
              <a:t>da</a:t>
            </a:r>
            <a:r>
              <a:rPr lang="cs-CZ" dirty="0"/>
              <a:t> řešící vše</a:t>
            </a:r>
          </a:p>
          <a:p>
            <a:pPr lvl="2"/>
            <a:r>
              <a:rPr lang="cs-CZ" dirty="0"/>
              <a:t>znovupoužitelnost</a:t>
            </a:r>
          </a:p>
          <a:p>
            <a:r>
              <a:rPr lang="cs-CZ" dirty="0"/>
              <a:t>namalujete si </a:t>
            </a:r>
            <a:r>
              <a:rPr lang="cs-CZ" b="1" dirty="0"/>
              <a:t>stavový automat</a:t>
            </a:r>
          </a:p>
          <a:p>
            <a:pPr lvl="2"/>
            <a:r>
              <a:rPr lang="cs-CZ" dirty="0"/>
              <a:t>stavy</a:t>
            </a:r>
          </a:p>
          <a:p>
            <a:pPr lvl="2"/>
            <a:r>
              <a:rPr lang="cs-CZ" dirty="0"/>
              <a:t>přechody mezi stavy</a:t>
            </a:r>
          </a:p>
          <a:p>
            <a:pPr lvl="2"/>
            <a:r>
              <a:rPr lang="cs-CZ" dirty="0"/>
              <a:t>události, které přechody vyvolávají</a:t>
            </a:r>
          </a:p>
          <a:p>
            <a:pPr lvl="2"/>
            <a:r>
              <a:rPr lang="cs-CZ" dirty="0"/>
              <a:t>akce na přechodech</a:t>
            </a:r>
          </a:p>
          <a:p>
            <a:pPr lvl="3"/>
            <a:r>
              <a:rPr lang="cs-CZ" dirty="0"/>
              <a:t>inkrementace, nastavení času, ...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Tlačítka - autorepeat</a:t>
            </a: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95DC8F-E3A4-21AA-BCB5-C7DB9DF8B195}"/>
              </a:ext>
            </a:extLst>
          </p:cNvPr>
          <p:cNvGrpSpPr/>
          <p:nvPr/>
        </p:nvGrpSpPr>
        <p:grpSpPr>
          <a:xfrm>
            <a:off x="271178" y="4548627"/>
            <a:ext cx="3655642" cy="2096965"/>
            <a:chOff x="4881036" y="2616531"/>
            <a:chExt cx="3655642" cy="2096965"/>
          </a:xfrm>
        </p:grpSpPr>
        <p:sp>
          <p:nvSpPr>
            <p:cNvPr id="21" name="Oval 20"/>
            <p:cNvSpPr/>
            <p:nvPr/>
          </p:nvSpPr>
          <p:spPr>
            <a:xfrm>
              <a:off x="5448913" y="3786486"/>
              <a:ext cx="1398494" cy="331694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1600" dirty="0">
                  <a:solidFill>
                    <a:srgbClr val="456A1C"/>
                  </a:solidFill>
                  <a:latin typeface="+mj-lt"/>
                </a:rPr>
                <a:t>stisknuto</a:t>
              </a:r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6910160" y="3268929"/>
              <a:ext cx="1626518" cy="331694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1600" dirty="0">
                  <a:solidFill>
                    <a:srgbClr val="456A1C"/>
                  </a:solidFill>
                  <a:latin typeface="+mj-lt"/>
                </a:rPr>
                <a:t>autorepeat</a:t>
              </a:r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cxnSp>
          <p:nvCxnSpPr>
            <p:cNvPr id="23" name="Straight Arrow Connector 22"/>
            <p:cNvCxnSpPr>
              <a:endCxn id="22" idx="3"/>
            </p:cNvCxnSpPr>
            <p:nvPr/>
          </p:nvCxnSpPr>
          <p:spPr>
            <a:xfrm flipV="1">
              <a:off x="6485641" y="3552048"/>
              <a:ext cx="662717" cy="217424"/>
            </a:xfrm>
            <a:prstGeom prst="straightConnector1">
              <a:avLst/>
            </a:prstGeom>
            <a:ln w="25400"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5653906" y="3132311"/>
              <a:ext cx="1120588" cy="492443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300" dirty="0">
                  <a:latin typeface="Consolas" panose="020B0609020204030204" pitchFamily="49" charset="0"/>
                  <a:cs typeface="Courier New" pitchFamily="49" charset="0"/>
                </a:rPr>
                <a:t>autorepeat delay</a:t>
              </a:r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935432" y="3730041"/>
              <a:ext cx="1181275" cy="69249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300" dirty="0">
                  <a:latin typeface="Consolas" panose="020B0609020204030204" pitchFamily="49" charset="0"/>
                  <a:cs typeface="Courier New" pitchFamily="49" charset="0"/>
                </a:rPr>
                <a:t>store autorepeat time</a:t>
              </a:r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flipV="1">
              <a:off x="4980233" y="4084715"/>
              <a:ext cx="662717" cy="217424"/>
            </a:xfrm>
            <a:prstGeom prst="straightConnector1">
              <a:avLst/>
            </a:prstGeom>
            <a:ln w="25400"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6379178" y="4148453"/>
              <a:ext cx="106463" cy="453415"/>
            </a:xfrm>
            <a:prstGeom prst="straightConnector1">
              <a:avLst/>
            </a:prstGeom>
            <a:ln w="25400"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H="1" flipV="1">
              <a:off x="7148357" y="2718297"/>
              <a:ext cx="377712" cy="519146"/>
            </a:xfrm>
            <a:prstGeom prst="straightConnector1">
              <a:avLst/>
            </a:prstGeom>
            <a:ln w="25400"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>
            <a:xfrm>
              <a:off x="4881036" y="4251385"/>
              <a:ext cx="99197" cy="123775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6436042" y="4589721"/>
              <a:ext cx="99197" cy="123775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7051743" y="2616531"/>
              <a:ext cx="99197" cy="123775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144598" y="4017628"/>
              <a:ext cx="139950" cy="134174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195216" y="4316822"/>
              <a:ext cx="139950" cy="134174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142748" y="2993122"/>
              <a:ext cx="139950" cy="134174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444610" y="2888734"/>
              <a:ext cx="162918" cy="1125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492207" y="4200865"/>
              <a:ext cx="162918" cy="1125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367454" y="4241351"/>
              <a:ext cx="162918" cy="1125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50B0573-FDDC-5EF0-1FFA-503F572A8838}"/>
              </a:ext>
            </a:extLst>
          </p:cNvPr>
          <p:cNvGrpSpPr/>
          <p:nvPr/>
        </p:nvGrpSpPr>
        <p:grpSpPr>
          <a:xfrm>
            <a:off x="244485" y="3119412"/>
            <a:ext cx="216306" cy="973470"/>
            <a:chOff x="244485" y="3119412"/>
            <a:chExt cx="216306" cy="97347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23A5BDA-4F52-4E12-8EBF-4A1455942E2A}"/>
                </a:ext>
              </a:extLst>
            </p:cNvPr>
            <p:cNvSpPr/>
            <p:nvPr/>
          </p:nvSpPr>
          <p:spPr>
            <a:xfrm>
              <a:off x="303039" y="3119412"/>
              <a:ext cx="99197" cy="123775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F0592628-1986-4481-98AF-B2636F399D77}"/>
                </a:ext>
              </a:extLst>
            </p:cNvPr>
            <p:cNvCxnSpPr>
              <a:cxnSpLocks/>
            </p:cNvCxnSpPr>
            <p:nvPr/>
          </p:nvCxnSpPr>
          <p:spPr>
            <a:xfrm>
              <a:off x="244485" y="3462452"/>
              <a:ext cx="216306" cy="2377"/>
            </a:xfrm>
            <a:prstGeom prst="straightConnector1">
              <a:avLst/>
            </a:prstGeom>
            <a:ln w="25400"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C36B4EE-3424-4862-8607-722DCDB0DF63}"/>
                </a:ext>
              </a:extLst>
            </p:cNvPr>
            <p:cNvSpPr txBox="1"/>
            <p:nvPr/>
          </p:nvSpPr>
          <p:spPr>
            <a:xfrm>
              <a:off x="282663" y="3679439"/>
              <a:ext cx="139950" cy="134174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90BB760-CCCC-4F41-8414-47C83AE3FD2F}"/>
                </a:ext>
              </a:extLst>
            </p:cNvPr>
            <p:cNvSpPr txBox="1"/>
            <p:nvPr/>
          </p:nvSpPr>
          <p:spPr>
            <a:xfrm>
              <a:off x="271178" y="3980283"/>
              <a:ext cx="162918" cy="1125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</p:grpSp>
      <p:pic>
        <p:nvPicPr>
          <p:cNvPr id="32" name="Picture 31" descr="Shape&#10;&#10;Description automatically generated">
            <a:extLst>
              <a:ext uri="{FF2B5EF4-FFF2-40B4-BE49-F238E27FC236}">
                <a16:creationId xmlns:a16="http://schemas.microsoft.com/office/drawing/2014/main" id="{68C172B7-C5B1-47ED-8AFC-31F0D938B6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65" y="593553"/>
            <a:ext cx="365368" cy="3653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8959F1-B39B-6BE8-5913-D37F7EBB5D66}"/>
              </a:ext>
            </a:extLst>
          </p:cNvPr>
          <p:cNvSpPr txBox="1"/>
          <p:nvPr/>
        </p:nvSpPr>
        <p:spPr>
          <a:xfrm>
            <a:off x="6379178" y="597350"/>
            <a:ext cx="2551618" cy="155427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0" lvl="1"/>
            <a:r>
              <a:rPr lang="en-US" b="1" dirty="0">
                <a:solidFill>
                  <a:srgbClr val="C00000"/>
                </a:solidFill>
              </a:rPr>
              <a:t>[UC1] 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 decomposition</a:t>
            </a:r>
          </a:p>
          <a:p>
            <a:pPr marL="0" lvl="1"/>
            <a:r>
              <a:rPr lang="en-US" b="1" dirty="0">
                <a:solidFill>
                  <a:srgbClr val="C00000"/>
                </a:solidFill>
              </a:rPr>
              <a:t>[UC2] </a:t>
            </a:r>
            <a:r>
              <a:rPr lang="en-US" b="1" dirty="0"/>
              <a:t>named constants</a:t>
            </a:r>
          </a:p>
          <a:p>
            <a:pPr marL="0" lvl="1"/>
            <a:r>
              <a:rPr lang="en-US" b="1" dirty="0">
                <a:solidFill>
                  <a:srgbClr val="C00000"/>
                </a:solidFill>
              </a:rPr>
              <a:t>[UC3] </a:t>
            </a:r>
            <a:r>
              <a:rPr lang="cs-CZ" b="1" dirty="0"/>
              <a:t>no copy</a:t>
            </a:r>
            <a:r>
              <a:rPr lang="en-US" b="1" dirty="0"/>
              <a:t>-</a:t>
            </a:r>
            <a:r>
              <a:rPr lang="cs-CZ" b="1" dirty="0"/>
              <a:t>an</a:t>
            </a:r>
            <a:r>
              <a:rPr lang="en-US" b="1" dirty="0"/>
              <a:t>d-</a:t>
            </a:r>
            <a:r>
              <a:rPr lang="cs-CZ" b="1" dirty="0"/>
              <a:t>paste</a:t>
            </a:r>
          </a:p>
          <a:p>
            <a:pPr marL="0" lvl="1"/>
            <a:endParaRPr lang="en-US" sz="500" dirty="0"/>
          </a:p>
          <a:p>
            <a:pPr marL="0" lvl="1"/>
            <a:r>
              <a:rPr lang="en-US" dirty="0">
                <a:solidFill>
                  <a:srgbClr val="C00000"/>
                </a:solidFill>
              </a:rPr>
              <a:t>[UC4] </a:t>
            </a:r>
            <a:r>
              <a:rPr lang="en-US" dirty="0"/>
              <a:t>global variables</a:t>
            </a:r>
          </a:p>
          <a:p>
            <a:pPr marL="0" lvl="1"/>
            <a:r>
              <a:rPr lang="en-US" dirty="0">
                <a:solidFill>
                  <a:srgbClr val="C00000"/>
                </a:solidFill>
              </a:rPr>
              <a:t>[UC5] </a:t>
            </a:r>
            <a:r>
              <a:rPr lang="en-US" dirty="0"/>
              <a:t>encapsulation</a:t>
            </a:r>
            <a:endParaRPr lang="cs-CZ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17AE22-915C-5FD3-C539-15EAC913A828}"/>
              </a:ext>
            </a:extLst>
          </p:cNvPr>
          <p:cNvSpPr txBox="1"/>
          <p:nvPr/>
        </p:nvSpPr>
        <p:spPr>
          <a:xfrm>
            <a:off x="5501071" y="2493416"/>
            <a:ext cx="3429725" cy="406265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#include "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funshield.h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"</a:t>
            </a:r>
          </a:p>
          <a:p>
            <a:endParaRPr lang="en-US" sz="6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my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funshield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library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constexpr int button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[] {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bool button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pre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ssed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tlacitko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endParaRPr lang="en-US" sz="6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Delay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 .... };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Button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 .... };</a:t>
            </a:r>
          </a:p>
          <a:p>
            <a:endParaRPr lang="en-US" sz="6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exercises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SmartButtons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void loop() { ....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SmartButtons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x36_smart_buttons;</a:t>
            </a:r>
          </a:p>
          <a:p>
            <a:endParaRPr lang="en-US" sz="6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loop()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x36_smart_buttons.loop();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9" name="Rectangular Callout 11">
            <a:extLst>
              <a:ext uri="{FF2B5EF4-FFF2-40B4-BE49-F238E27FC236}">
                <a16:creationId xmlns:a16="http://schemas.microsoft.com/office/drawing/2014/main" id="{EAE74771-4E4D-B651-4030-93F3EFCD1CBA}"/>
              </a:ext>
            </a:extLst>
          </p:cNvPr>
          <p:cNvSpPr/>
          <p:nvPr/>
        </p:nvSpPr>
        <p:spPr>
          <a:xfrm>
            <a:off x="3998303" y="3352460"/>
            <a:ext cx="1312999" cy="326209"/>
          </a:xfrm>
          <a:prstGeom prst="wedgeRectCallout">
            <a:avLst>
              <a:gd name="adj1" fmla="val 66827"/>
              <a:gd name="adj2" fmla="val 5206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dekompozice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3494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1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Sériová linka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2837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komunikace</a:t>
            </a:r>
            <a:r>
              <a:rPr lang="en-US" dirty="0"/>
              <a:t> s </a:t>
            </a:r>
            <a:r>
              <a:rPr lang="en-US" dirty="0" err="1"/>
              <a:t>vn</a:t>
            </a:r>
            <a:r>
              <a:rPr lang="cs-CZ" dirty="0"/>
              <a:t>ějším prostředím</a:t>
            </a:r>
          </a:p>
          <a:p>
            <a:r>
              <a:rPr lang="cs-CZ" dirty="0"/>
              <a:t>Arduino IDE</a:t>
            </a:r>
          </a:p>
          <a:p>
            <a:pPr lvl="1"/>
            <a:r>
              <a:rPr lang="en-US" dirty="0"/>
              <a:t>Tools / Serial monitor</a:t>
            </a:r>
          </a:p>
          <a:p>
            <a:pPr lvl="1"/>
            <a:r>
              <a:rPr lang="en-US" dirty="0" err="1"/>
              <a:t>nastavit</a:t>
            </a:r>
            <a:r>
              <a:rPr lang="en-US" dirty="0"/>
              <a:t> </a:t>
            </a:r>
            <a:r>
              <a:rPr lang="en-US" b="1" dirty="0"/>
              <a:t>p</a:t>
            </a:r>
            <a:r>
              <a:rPr lang="cs-CZ" b="1" dirty="0"/>
              <a:t>řesně</a:t>
            </a:r>
            <a:r>
              <a:rPr lang="cs-CZ" dirty="0"/>
              <a:t> </a:t>
            </a:r>
            <a:r>
              <a:rPr lang="en-US" dirty="0" err="1"/>
              <a:t>stejnou</a:t>
            </a:r>
            <a:r>
              <a:rPr lang="en-US" dirty="0"/>
              <a:t> </a:t>
            </a:r>
            <a:r>
              <a:rPr lang="en-US" dirty="0" err="1"/>
              <a:t>rychlost</a:t>
            </a:r>
            <a:r>
              <a:rPr lang="en-US" dirty="0"/>
              <a:t> </a:t>
            </a:r>
            <a:r>
              <a:rPr lang="cs-CZ" dirty="0"/>
              <a:t>rychlost jako v setupu</a:t>
            </a:r>
          </a:p>
          <a:p>
            <a:pPr lvl="2"/>
            <a:r>
              <a:rPr lang="cs-CZ" dirty="0"/>
              <a:t>9600 baud</a:t>
            </a:r>
          </a:p>
          <a:p>
            <a:r>
              <a:rPr lang="cs-CZ" dirty="0"/>
              <a:t>setup</a:t>
            </a:r>
          </a:p>
          <a:p>
            <a:pPr lvl="1"/>
            <a:r>
              <a:rPr lang="cs-CZ" dirty="0"/>
              <a:t>Serial.begin</a:t>
            </a:r>
            <a:r>
              <a:rPr lang="en-US" dirty="0"/>
              <a:t>( speed);</a:t>
            </a:r>
          </a:p>
          <a:p>
            <a:r>
              <a:rPr lang="en-US" dirty="0"/>
              <a:t>v</a:t>
            </a:r>
            <a:r>
              <a:rPr lang="cs-CZ" dirty="0"/>
              <a:t>ýstup</a:t>
            </a:r>
          </a:p>
          <a:p>
            <a:pPr lvl="1"/>
            <a:r>
              <a:rPr lang="cs-CZ" dirty="0"/>
              <a:t>program v Arduinu pošle text PC</a:t>
            </a:r>
          </a:p>
          <a:p>
            <a:pPr lvl="1"/>
            <a:r>
              <a:rPr lang="cs-CZ" dirty="0"/>
              <a:t>PC to zobrazí v serial monitoru</a:t>
            </a:r>
          </a:p>
          <a:p>
            <a:pPr lvl="1"/>
            <a:r>
              <a:rPr lang="cs-CZ" dirty="0"/>
              <a:t>Serial.print</a:t>
            </a:r>
            <a:r>
              <a:rPr lang="en-US" dirty="0"/>
              <a:t>();  .</a:t>
            </a:r>
            <a:r>
              <a:rPr lang="en-US" dirty="0" err="1"/>
              <a:t>println</a:t>
            </a:r>
            <a:r>
              <a:rPr lang="en-US" dirty="0"/>
              <a:t>();</a:t>
            </a:r>
          </a:p>
          <a:p>
            <a:pPr lvl="2"/>
            <a:r>
              <a:rPr lang="cs-CZ" dirty="0"/>
              <a:t>různé typy parametrů</a:t>
            </a:r>
          </a:p>
          <a:p>
            <a:pPr lvl="3"/>
            <a:r>
              <a:rPr lang="en-US" dirty="0" err="1"/>
              <a:t>int</a:t>
            </a:r>
            <a:r>
              <a:rPr lang="en-US" dirty="0"/>
              <a:t>, string, float, ....</a:t>
            </a:r>
            <a:endParaRPr lang="cs-CZ" dirty="0"/>
          </a:p>
          <a:p>
            <a:pPr lvl="2"/>
            <a:r>
              <a:rPr lang="cs-CZ" dirty="0"/>
              <a:t>overloading / přetížení</a:t>
            </a:r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/>
              <a:t>n</a:t>
            </a:r>
            <a:r>
              <a:rPr lang="cs-CZ" dirty="0"/>
              <a:t>ěco si </a:t>
            </a:r>
            <a:r>
              <a:rPr lang="en-US" dirty="0"/>
              <a:t>z </a:t>
            </a:r>
            <a:r>
              <a:rPr lang="en-US" dirty="0" err="1"/>
              <a:t>Arduina</a:t>
            </a:r>
            <a:r>
              <a:rPr lang="en-US" dirty="0"/>
              <a:t> </a:t>
            </a:r>
            <a:r>
              <a:rPr lang="cs-CZ" dirty="0"/>
              <a:t>pošlete na </a:t>
            </a:r>
            <a:r>
              <a:rPr lang="en-US" dirty="0"/>
              <a:t>serial </a:t>
            </a:r>
            <a:r>
              <a:rPr lang="cs-CZ" dirty="0"/>
              <a:t>monitor</a:t>
            </a: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/>
              <a:t>jednoduchý časovač</a:t>
            </a:r>
          </a:p>
          <a:p>
            <a:pPr lvl="1"/>
            <a:r>
              <a:rPr lang="cs-CZ" dirty="0"/>
              <a:t>každou vteřin</a:t>
            </a:r>
            <a:r>
              <a:rPr lang="en-US" dirty="0"/>
              <a:t>u</a:t>
            </a:r>
            <a:r>
              <a:rPr lang="cs-CZ" dirty="0"/>
              <a:t> vypsat uplynulý čas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Sériová linka</a:t>
            </a:r>
            <a:r>
              <a:rPr lang="en-US" dirty="0"/>
              <a:t> - </a:t>
            </a:r>
            <a:r>
              <a:rPr lang="cs-CZ" dirty="0"/>
              <a:t>výstup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40664" y="4083495"/>
            <a:ext cx="3024093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Serial.begin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( 9600);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2450" y="2302215"/>
            <a:ext cx="4941487" cy="1321089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7114729" y="3237104"/>
            <a:ext cx="819036" cy="441565"/>
          </a:xfrm>
          <a:prstGeom prst="ellipse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45788" y="4027684"/>
            <a:ext cx="819036" cy="441565"/>
          </a:xfrm>
          <a:prstGeom prst="ellipse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984557" y="3237103"/>
            <a:ext cx="819036" cy="441565"/>
          </a:xfrm>
          <a:prstGeom prst="ellipse">
            <a:avLst/>
          </a:prstGeom>
          <a:noFill/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40664" y="4780709"/>
            <a:ext cx="3024093" cy="69249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Serial.print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"*");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Serial.print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( 1234);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Serial.println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"whatever");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7255306" y="3637648"/>
            <a:ext cx="197221" cy="475879"/>
          </a:xfrm>
          <a:prstGeom prst="straightConnector1">
            <a:avLst/>
          </a:prstGeom>
          <a:ln w="38100" cmpd="dbl"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2040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1" grpId="0" animBg="1"/>
      <p:bldP spid="12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cs-CZ" dirty="0"/>
              <a:t>užitečné např. pro</a:t>
            </a:r>
            <a:r>
              <a:rPr lang="en-US" dirty="0"/>
              <a:t> </a:t>
            </a:r>
            <a:r>
              <a:rPr lang="cs-CZ" dirty="0"/>
              <a:t>ladění</a:t>
            </a:r>
            <a:endParaRPr lang="en-US" dirty="0"/>
          </a:p>
          <a:p>
            <a:pPr lvl="1"/>
            <a:r>
              <a:rPr lang="cs-CZ" dirty="0"/>
              <a:t>možná se vám už někdy stalo, že program nedělá to, co by měl 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endParaRPr lang="en-US" dirty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pPr lvl="1"/>
            <a:r>
              <a:rPr lang="en-US" i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... a </a:t>
            </a:r>
            <a:r>
              <a:rPr lang="en-US" i="1" dirty="0" err="1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zb</a:t>
            </a:r>
            <a:r>
              <a:rPr lang="cs-CZ" i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ývá půl hodiny do termínu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 err="1"/>
              <a:t>ladic</a:t>
            </a:r>
            <a:r>
              <a:rPr lang="cs-CZ" dirty="0"/>
              <a:t>í tisky</a:t>
            </a:r>
          </a:p>
          <a:p>
            <a:pPr lvl="1"/>
            <a:r>
              <a:rPr lang="cs-CZ" dirty="0"/>
              <a:t>k</a:t>
            </a:r>
            <a:r>
              <a:rPr lang="en-US" dirty="0"/>
              <a:t>u</a:t>
            </a:r>
            <a:r>
              <a:rPr lang="cs-CZ" dirty="0"/>
              <a:t>dy běží program</a:t>
            </a:r>
          </a:p>
          <a:p>
            <a:pPr lvl="1"/>
            <a:r>
              <a:rPr lang="cs-CZ" dirty="0"/>
              <a:t>hodnoty proměnných</a:t>
            </a:r>
          </a:p>
          <a:p>
            <a:pPr lvl="1"/>
            <a:r>
              <a:rPr lang="cs-CZ" dirty="0"/>
              <a:t>je vhodné mít globální vypínač ladicích tisků</a:t>
            </a:r>
            <a:endParaRPr lang="en-US" dirty="0"/>
          </a:p>
          <a:p>
            <a:pPr lvl="2"/>
            <a:r>
              <a:rPr lang="en-US" dirty="0" err="1"/>
              <a:t>kdykoliv</a:t>
            </a:r>
            <a:r>
              <a:rPr lang="en-US" dirty="0"/>
              <a:t> </a:t>
            </a:r>
            <a:r>
              <a:rPr lang="en-US" dirty="0" err="1"/>
              <a:t>lze</a:t>
            </a:r>
            <a:r>
              <a:rPr lang="en-US" dirty="0"/>
              <a:t> v</a:t>
            </a:r>
            <a:r>
              <a:rPr lang="cs-CZ" dirty="0"/>
              <a:t>š</a:t>
            </a:r>
            <a:r>
              <a:rPr lang="en-US" dirty="0" err="1"/>
              <a:t>echny</a:t>
            </a:r>
            <a:r>
              <a:rPr lang="en-US" dirty="0"/>
              <a:t> </a:t>
            </a:r>
            <a:r>
              <a:rPr lang="en-US" dirty="0" err="1"/>
              <a:t>ladic</a:t>
            </a:r>
            <a:r>
              <a:rPr lang="cs-CZ" dirty="0"/>
              <a:t>í</a:t>
            </a:r>
            <a:r>
              <a:rPr lang="en-US" dirty="0"/>
              <a:t> </a:t>
            </a:r>
            <a:r>
              <a:rPr lang="en-US" dirty="0" err="1"/>
              <a:t>tisky</a:t>
            </a:r>
            <a:r>
              <a:rPr lang="en-US" dirty="0"/>
              <a:t> </a:t>
            </a:r>
            <a:r>
              <a:rPr lang="en-US" dirty="0" err="1"/>
              <a:t>najednou</a:t>
            </a:r>
            <a:r>
              <a:rPr lang="en-US" dirty="0"/>
              <a:t> </a:t>
            </a:r>
            <a:r>
              <a:rPr lang="en-US" dirty="0" err="1"/>
              <a:t>vypnout</a:t>
            </a:r>
            <a:endParaRPr lang="en-US" dirty="0"/>
          </a:p>
          <a:p>
            <a:pPr lvl="2"/>
            <a:r>
              <a:rPr lang="en-US" dirty="0" err="1"/>
              <a:t>roz</a:t>
            </a:r>
            <a:r>
              <a:rPr lang="cs-CZ" dirty="0"/>
              <a:t>šíření: errorlevel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Debugging bez debuggeru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238052" y="1234210"/>
            <a:ext cx="3648723" cy="249299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class Debug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Debug( bool </a:t>
            </a:r>
            <a:r>
              <a:rPr lang="en-US" sz="1200" dirty="0" err="1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en</a:t>
            </a:r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=true) : enabled_( </a:t>
            </a:r>
            <a:r>
              <a:rPr lang="en-US" sz="1200" dirty="0" err="1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en</a:t>
            </a:r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) {}</a:t>
            </a:r>
          </a:p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cs-CZ" sz="1200" b="1" dirty="0">
                <a:latin typeface="Consolas" panose="020B0609020204030204" pitchFamily="49" charset="0"/>
                <a:cs typeface="Courier New" pitchFamily="49" charset="0"/>
              </a:rPr>
              <a:t>out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const char* str, int n) {</a:t>
            </a:r>
          </a:p>
          <a:p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200" b="1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if( enabled_)</a:t>
            </a:r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Serial.print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"&gt; ");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Serial.print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str);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Serial.println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n);</a:t>
            </a:r>
          </a:p>
          <a:p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   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bool </a:t>
            </a:r>
            <a:r>
              <a:rPr lang="cs-CZ" sz="1200" b="1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enable</a:t>
            </a:r>
            <a:r>
              <a:rPr lang="en-US" sz="1200" b="1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d_</a:t>
            </a:r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};</a:t>
            </a:r>
            <a:endParaRPr lang="cs-CZ" sz="12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2071" y="3837812"/>
            <a:ext cx="6356411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auto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bool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 =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button_pressed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 &amp;&amp;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&lt;=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last_pressed+timeout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whatever();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34597" y="4565535"/>
            <a:ext cx="6507332" cy="209288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  Debug d;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auto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bool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 =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button_pressed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 &amp;&amp;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&lt;=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last_pressed+timeout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.out( "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button_pressed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: ", 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button_pressed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cs-CZ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.out( "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last_pressed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: ", 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last_pressed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cs-CZ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.out( "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: ", 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cs-CZ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.out( "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jsem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vevnitr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 :-)", 0);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whatever();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</p:txBody>
      </p:sp>
      <p:sp>
        <p:nvSpPr>
          <p:cNvPr id="4" name="Rectangular Callout 3"/>
          <p:cNvSpPr/>
          <p:nvPr/>
        </p:nvSpPr>
        <p:spPr>
          <a:xfrm>
            <a:off x="207089" y="5494147"/>
            <a:ext cx="1828802" cy="861127"/>
          </a:xfrm>
          <a:prstGeom prst="wedgeRectCallout">
            <a:avLst>
              <a:gd name="adj1" fmla="val 3333"/>
              <a:gd name="adj2" fmla="val -13297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probl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ém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whatever se nevolá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proč?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6232104" y="5924711"/>
            <a:ext cx="2397219" cy="861127"/>
          </a:xfrm>
          <a:prstGeom prst="wedgeRectCallout">
            <a:avLst>
              <a:gd name="adj1" fmla="val -34886"/>
              <a:gd name="adj2" fmla="val -12762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56A1C"/>
                </a:solidFill>
                <a:latin typeface="+mj-lt"/>
              </a:rPr>
              <a:t>HA!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čas je větší než last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_pressed!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š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patn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ě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napsan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podm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nka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Rectangular Callout 3">
            <a:extLst>
              <a:ext uri="{FF2B5EF4-FFF2-40B4-BE49-F238E27FC236}">
                <a16:creationId xmlns:a16="http://schemas.microsoft.com/office/drawing/2014/main" id="{7E29C5BE-CAEB-4802-92DE-0BAEE9999C18}"/>
              </a:ext>
            </a:extLst>
          </p:cNvPr>
          <p:cNvSpPr/>
          <p:nvPr/>
        </p:nvSpPr>
        <p:spPr>
          <a:xfrm>
            <a:off x="7228268" y="3041762"/>
            <a:ext cx="1318324" cy="562790"/>
          </a:xfrm>
          <a:prstGeom prst="wedgeRectCallout">
            <a:avLst>
              <a:gd name="adj1" fmla="val -61403"/>
              <a:gd name="adj2" fmla="val -8856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Recodex nepodporuje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509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4" grpId="0" animBg="1"/>
      <p:bldP spid="9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vstup</a:t>
            </a:r>
            <a:endParaRPr lang="cs-CZ" dirty="0"/>
          </a:p>
          <a:p>
            <a:pPr lvl="1"/>
            <a:r>
              <a:rPr lang="cs-CZ" dirty="0"/>
              <a:t>PC </a:t>
            </a:r>
            <a:r>
              <a:rPr lang="en-US" dirty="0"/>
              <a:t>(</a:t>
            </a:r>
            <a:r>
              <a:rPr lang="cs-CZ" dirty="0"/>
              <a:t>serial monitor</a:t>
            </a:r>
            <a:r>
              <a:rPr lang="en-US" dirty="0"/>
              <a:t>)</a:t>
            </a:r>
            <a:r>
              <a:rPr lang="cs-CZ" dirty="0"/>
              <a:t> </a:t>
            </a:r>
            <a:r>
              <a:rPr lang="cs-CZ" sz="1200" dirty="0">
                <a:sym typeface="Wingdings" panose="05000000000000000000" pitchFamily="2" charset="2"/>
              </a:rPr>
              <a:t></a:t>
            </a:r>
            <a:r>
              <a:rPr lang="cs-CZ" dirty="0"/>
              <a:t> Arduino</a:t>
            </a:r>
            <a:endParaRPr lang="en-US" dirty="0"/>
          </a:p>
          <a:p>
            <a:pPr lvl="1"/>
            <a:r>
              <a:rPr lang="en-US" dirty="0" err="1"/>
              <a:t>Serial.available</a:t>
            </a:r>
            <a:r>
              <a:rPr lang="en-US" dirty="0"/>
              <a:t>();</a:t>
            </a:r>
          </a:p>
          <a:p>
            <a:pPr lvl="1"/>
            <a:r>
              <a:rPr lang="en-US" dirty="0" err="1"/>
              <a:t>Serial.read</a:t>
            </a:r>
            <a:r>
              <a:rPr lang="en-US" dirty="0"/>
              <a:t>();</a:t>
            </a:r>
          </a:p>
          <a:p>
            <a:pPr lvl="1"/>
            <a:r>
              <a:rPr lang="en-US" dirty="0" err="1"/>
              <a:t>Serial.readString</a:t>
            </a:r>
            <a:r>
              <a:rPr lang="en-US" dirty="0"/>
              <a:t>();</a:t>
            </a:r>
            <a:endParaRPr lang="cs-CZ" dirty="0"/>
          </a:p>
          <a:p>
            <a:pPr lvl="1"/>
            <a:endParaRPr lang="en-US" dirty="0">
              <a:solidFill>
                <a:srgbClr val="00B050"/>
              </a:solidFill>
            </a:endParaRPr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en-US" dirty="0" err="1"/>
              <a:t>vypi</a:t>
            </a:r>
            <a:r>
              <a:rPr lang="cs-CZ" dirty="0"/>
              <a:t>šte načtená data</a:t>
            </a:r>
          </a:p>
          <a:p>
            <a:pPr lvl="1"/>
            <a:r>
              <a:rPr lang="cs-CZ" dirty="0"/>
              <a:t>co se přesně načte</a:t>
            </a:r>
          </a:p>
          <a:p>
            <a:pPr lvl="2"/>
            <a:r>
              <a:rPr lang="cs-CZ" dirty="0"/>
              <a:t>rozdíl read a readString</a:t>
            </a:r>
          </a:p>
          <a:p>
            <a:pPr lvl="1"/>
            <a:r>
              <a:rPr lang="cs-CZ" dirty="0"/>
              <a:t>zakončení</a:t>
            </a:r>
            <a:r>
              <a:rPr lang="en-US" dirty="0"/>
              <a:t> </a:t>
            </a:r>
            <a:r>
              <a:rPr lang="cs-CZ" dirty="0"/>
              <a:t>řádky/vstupu</a:t>
            </a:r>
          </a:p>
          <a:p>
            <a:pPr lvl="2"/>
            <a:r>
              <a:rPr lang="en-US" dirty="0"/>
              <a:t>serial </a:t>
            </a:r>
            <a:r>
              <a:rPr lang="cs-CZ" dirty="0"/>
              <a:t>monitor</a:t>
            </a:r>
            <a:r>
              <a:rPr lang="en-US" dirty="0"/>
              <a:t>: line ending</a:t>
            </a:r>
          </a:p>
          <a:p>
            <a:pPr lvl="1"/>
            <a:r>
              <a:rPr lang="en-US" dirty="0"/>
              <a:t>u</a:t>
            </a:r>
            <a:r>
              <a:rPr lang="cs-CZ" dirty="0"/>
              <a:t>žitečné např. pro zadávání parametrů a dat</a:t>
            </a:r>
          </a:p>
          <a:p>
            <a:pPr lvl="2"/>
            <a:r>
              <a:rPr lang="cs-CZ" dirty="0"/>
              <a:t>konzolové ovládání programu</a:t>
            </a:r>
            <a:endParaRPr lang="en-US" dirty="0"/>
          </a:p>
          <a:p>
            <a:pPr lvl="2"/>
            <a:endParaRPr lang="en-US" dirty="0"/>
          </a:p>
          <a:p>
            <a:r>
              <a:rPr lang="en-US" dirty="0"/>
              <a:t>Arduino.cc / Resources / Reference / Serial</a:t>
            </a:r>
          </a:p>
          <a:p>
            <a:pPr lvl="1"/>
            <a:r>
              <a:rPr lang="cs-CZ" dirty="0">
                <a:solidFill>
                  <a:srgbClr val="00B050"/>
                </a:solidFill>
              </a:rPr>
              <a:t>www.arduino.cc/reference/en/language/functions/communication/serial</a:t>
            </a:r>
            <a:endParaRPr lang="en-US" dirty="0">
              <a:solidFill>
                <a:srgbClr val="00B050"/>
              </a:solidFill>
            </a:endParaRPr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dirty="0"/>
              <a:t> </a:t>
            </a:r>
            <a:r>
              <a:rPr lang="en-US" dirty="0" err="1"/>
              <a:t>mnoho</a:t>
            </a:r>
            <a:r>
              <a:rPr lang="en-US" dirty="0"/>
              <a:t> dal</a:t>
            </a:r>
            <a:r>
              <a:rPr lang="cs-CZ" dirty="0"/>
              <a:t>ších funkcí</a:t>
            </a:r>
          </a:p>
          <a:p>
            <a:pPr lvl="1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dirty="0"/>
              <a:t> asynchronní čtení</a:t>
            </a:r>
          </a:p>
          <a:p>
            <a:pPr lvl="1"/>
            <a:r>
              <a:rPr lang="cs-CZ" dirty="0"/>
              <a:t>serialEvent</a:t>
            </a:r>
            <a:r>
              <a:rPr lang="en-US" dirty="0"/>
              <a:t>()</a:t>
            </a:r>
          </a:p>
          <a:p>
            <a:pPr lvl="1"/>
            <a:r>
              <a:rPr lang="en-US" dirty="0" err="1"/>
              <a:t>nen</a:t>
            </a:r>
            <a:r>
              <a:rPr lang="cs-CZ" dirty="0"/>
              <a:t>í nutné explicitně volat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Sériová</a:t>
            </a:r>
            <a:r>
              <a:rPr lang="en-US" dirty="0"/>
              <a:t> </a:t>
            </a:r>
            <a:r>
              <a:rPr lang="en-US" dirty="0" err="1"/>
              <a:t>linka</a:t>
            </a:r>
            <a:r>
              <a:rPr lang="cs-CZ" dirty="0"/>
              <a:t> - vstup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41714" y="2497963"/>
            <a:ext cx="3118170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co_mi_prislo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co_mi_prislo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]....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2962598" y="1381631"/>
            <a:ext cx="1003946" cy="574465"/>
          </a:xfrm>
          <a:prstGeom prst="wedgeRectCallout">
            <a:avLst>
              <a:gd name="adj1" fmla="val -109537"/>
              <a:gd name="adj2" fmla="val -5379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vhodn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testovat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41714" y="2903188"/>
            <a:ext cx="3118170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auto x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Serial.readxxx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1714" y="5412949"/>
            <a:ext cx="3118170" cy="123110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serialEvent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() {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auto s = Serial.readString();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cs-CZ" sz="8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void loop() {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nic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:-)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4839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Segmentový displej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4533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5" y="577293"/>
            <a:ext cx="4653964" cy="5987893"/>
          </a:xfrm>
        </p:spPr>
        <p:txBody>
          <a:bodyPr/>
          <a:lstStyle/>
          <a:p>
            <a:r>
              <a:rPr lang="cs-CZ" dirty="0"/>
              <a:t>4-místný</a:t>
            </a:r>
            <a:endParaRPr lang="en-US" dirty="0"/>
          </a:p>
          <a:p>
            <a:r>
              <a:rPr lang="cs-CZ" dirty="0"/>
              <a:t>individuální ovládání segmetů</a:t>
            </a:r>
          </a:p>
          <a:p>
            <a:pPr lvl="1"/>
            <a:r>
              <a:rPr lang="cs-CZ" dirty="0"/>
              <a:t>v rámci jednoho znaku</a:t>
            </a:r>
          </a:p>
          <a:p>
            <a:r>
              <a:rPr lang="cs-CZ" dirty="0"/>
              <a:t>glyph</a:t>
            </a:r>
          </a:p>
          <a:p>
            <a:pPr lvl="1"/>
            <a:r>
              <a:rPr lang="cs-CZ" dirty="0"/>
              <a:t>svítící </a:t>
            </a:r>
            <a:r>
              <a:rPr lang="en-US" dirty="0"/>
              <a:t>'</a:t>
            </a:r>
            <a:r>
              <a:rPr lang="cs-CZ" dirty="0"/>
              <a:t>obrázek</a:t>
            </a:r>
            <a:r>
              <a:rPr lang="en-US" dirty="0"/>
              <a:t>'</a:t>
            </a:r>
            <a:r>
              <a:rPr lang="cs-CZ" dirty="0"/>
              <a:t> v jednom znaku</a:t>
            </a:r>
          </a:p>
          <a:p>
            <a:pPr lvl="1"/>
            <a:r>
              <a:rPr lang="cs-CZ" dirty="0"/>
              <a:t>množina rozsvícených segmentů</a:t>
            </a:r>
            <a:endParaRPr lang="en-US" dirty="0"/>
          </a:p>
          <a:p>
            <a:pPr lvl="1"/>
            <a:r>
              <a:rPr lang="en-US" dirty="0"/>
              <a:t>k</a:t>
            </a:r>
            <a:r>
              <a:rPr lang="cs-CZ" dirty="0"/>
              <a:t>ódováno bity v jednom bajtu</a:t>
            </a:r>
          </a:p>
          <a:p>
            <a:r>
              <a:rPr lang="cs-CZ" dirty="0"/>
              <a:t>inverzní logika</a:t>
            </a:r>
          </a:p>
          <a:p>
            <a:pPr lvl="1"/>
            <a:r>
              <a:rPr lang="cs-CZ" dirty="0"/>
              <a:t>bit 1 ≈ nesvítí, bit 0 ≈ svítí</a:t>
            </a:r>
          </a:p>
          <a:p>
            <a:pPr lvl="1"/>
            <a:r>
              <a:rPr lang="en-US" dirty="0"/>
              <a:t>'3.' </a:t>
            </a:r>
            <a:r>
              <a:rPr lang="cs-CZ" dirty="0"/>
              <a:t>≈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0b</a:t>
            </a:r>
            <a:r>
              <a:rPr lang="en-US" dirty="0"/>
              <a:t>00110000 =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0x</a:t>
            </a:r>
            <a:r>
              <a:rPr lang="en-US" dirty="0"/>
              <a:t>30 = 48</a:t>
            </a:r>
            <a:endParaRPr lang="cs-CZ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Segmentový displej</a:t>
            </a:r>
            <a:endParaRPr lang="en-US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947435"/>
              </p:ext>
            </p:extLst>
          </p:nvPr>
        </p:nvGraphicFramePr>
        <p:xfrm>
          <a:off x="2342288" y="4521721"/>
          <a:ext cx="35254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155" y="3992445"/>
            <a:ext cx="1903802" cy="2374446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6631709" y="4048374"/>
            <a:ext cx="914400" cy="346808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401156" y="4304746"/>
            <a:ext cx="370334" cy="786923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7806095" y="5964153"/>
            <a:ext cx="370334" cy="346808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987" y="1306131"/>
            <a:ext cx="3953350" cy="1159038"/>
          </a:xfrm>
          <a:prstGeom prst="rect">
            <a:avLst/>
          </a:prstGeom>
        </p:spPr>
      </p:pic>
      <p:sp>
        <p:nvSpPr>
          <p:cNvPr id="28" name="Oval 27"/>
          <p:cNvSpPr/>
          <p:nvPr/>
        </p:nvSpPr>
        <p:spPr>
          <a:xfrm>
            <a:off x="5013667" y="1121389"/>
            <a:ext cx="1239351" cy="1570439"/>
          </a:xfrm>
          <a:prstGeom prst="ellipse">
            <a:avLst/>
          </a:prstGeom>
          <a:solidFill>
            <a:schemeClr val="accent4">
              <a:lumMod val="20000"/>
              <a:lumOff val="80000"/>
              <a:alpha val="40000"/>
            </a:schemeClr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0" name="Rectangular Callout 29"/>
          <p:cNvSpPr/>
          <p:nvPr/>
        </p:nvSpPr>
        <p:spPr>
          <a:xfrm>
            <a:off x="591745" y="5841015"/>
            <a:ext cx="1418559" cy="363243"/>
          </a:xfrm>
          <a:prstGeom prst="wedgeRectCallout">
            <a:avLst>
              <a:gd name="adj1" fmla="val 73908"/>
              <a:gd name="adj2" fmla="val -5733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segment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7269018" y="1297881"/>
            <a:ext cx="502472" cy="235356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6098788" y="2540156"/>
            <a:ext cx="1073473" cy="64584"/>
          </a:xfrm>
          <a:prstGeom prst="ellipse">
            <a:avLst/>
          </a:prstGeom>
          <a:solidFill>
            <a:schemeClr val="accent6">
              <a:lumMod val="20000"/>
              <a:lumOff val="80000"/>
              <a:alpha val="40000"/>
            </a:schemeClr>
          </a:solidFill>
          <a:ln w="254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3" name="Rectangular Callout 32"/>
          <p:cNvSpPr/>
          <p:nvPr/>
        </p:nvSpPr>
        <p:spPr>
          <a:xfrm>
            <a:off x="4530903" y="2730287"/>
            <a:ext cx="740668" cy="335049"/>
          </a:xfrm>
          <a:prstGeom prst="wedgeRectCallout">
            <a:avLst>
              <a:gd name="adj1" fmla="val 80426"/>
              <a:gd name="adj2" fmla="val -71474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znak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4" name="Rectangular Callout 33"/>
          <p:cNvSpPr/>
          <p:nvPr/>
        </p:nvSpPr>
        <p:spPr>
          <a:xfrm>
            <a:off x="6945432" y="2823972"/>
            <a:ext cx="740668" cy="335049"/>
          </a:xfrm>
          <a:prstGeom prst="wedgeRectCallout">
            <a:avLst>
              <a:gd name="adj1" fmla="val -66612"/>
              <a:gd name="adj2" fmla="val -10520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pozice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5" name="Rectangular Callout 34"/>
          <p:cNvSpPr/>
          <p:nvPr/>
        </p:nvSpPr>
        <p:spPr>
          <a:xfrm>
            <a:off x="6559545" y="723002"/>
            <a:ext cx="904126" cy="335049"/>
          </a:xfrm>
          <a:prstGeom prst="wedgeRectCallout">
            <a:avLst>
              <a:gd name="adj1" fmla="val 47310"/>
              <a:gd name="adj2" fmla="val 135527"/>
            </a:avLst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segment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6" name="Rectangular Callout 35"/>
          <p:cNvSpPr/>
          <p:nvPr/>
        </p:nvSpPr>
        <p:spPr>
          <a:xfrm>
            <a:off x="591745" y="5431943"/>
            <a:ext cx="1418559" cy="357851"/>
          </a:xfrm>
          <a:prstGeom prst="wedgeRectCallout">
            <a:avLst>
              <a:gd name="adj1" fmla="val 73908"/>
              <a:gd name="adj2" fmla="val -5137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(hex) hodnota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7" name="Rectangular Callout 36"/>
          <p:cNvSpPr/>
          <p:nvPr/>
        </p:nvSpPr>
        <p:spPr>
          <a:xfrm>
            <a:off x="591745" y="5017479"/>
            <a:ext cx="1418559" cy="363243"/>
          </a:xfrm>
          <a:prstGeom prst="wedgeRectCallout">
            <a:avLst>
              <a:gd name="adj1" fmla="val 73183"/>
              <a:gd name="adj2" fmla="val -4601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index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bit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u</a:t>
            </a:r>
          </a:p>
        </p:txBody>
      </p:sp>
      <p:sp>
        <p:nvSpPr>
          <p:cNvPr id="38" name="Rectangular Callout 37"/>
          <p:cNvSpPr/>
          <p:nvPr/>
        </p:nvSpPr>
        <p:spPr>
          <a:xfrm>
            <a:off x="592296" y="4603015"/>
            <a:ext cx="1418008" cy="363243"/>
          </a:xfrm>
          <a:prstGeom prst="wedgeRectCallout">
            <a:avLst>
              <a:gd name="adj1" fmla="val 77528"/>
              <a:gd name="adj2" fmla="val -233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hodnota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bit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u</a:t>
            </a:r>
          </a:p>
        </p:txBody>
      </p:sp>
      <p:sp>
        <p:nvSpPr>
          <p:cNvPr id="39" name="Rectangular Callout 38"/>
          <p:cNvSpPr/>
          <p:nvPr/>
        </p:nvSpPr>
        <p:spPr>
          <a:xfrm>
            <a:off x="7723202" y="3610895"/>
            <a:ext cx="979592" cy="335049"/>
          </a:xfrm>
          <a:prstGeom prst="wedgeRectCallout">
            <a:avLst>
              <a:gd name="adj1" fmla="val -39952"/>
              <a:gd name="adj2" fmla="val 127846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glyph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'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3.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'</a:t>
            </a:r>
          </a:p>
        </p:txBody>
      </p:sp>
      <p:sp>
        <p:nvSpPr>
          <p:cNvPr id="40" name="Rectangular Callout 39"/>
          <p:cNvSpPr/>
          <p:nvPr/>
        </p:nvSpPr>
        <p:spPr>
          <a:xfrm>
            <a:off x="3402677" y="3211495"/>
            <a:ext cx="503741" cy="281950"/>
          </a:xfrm>
          <a:prstGeom prst="wedgeRectCallout">
            <a:avLst>
              <a:gd name="adj1" fmla="val -154076"/>
              <a:gd name="adj2" fmla="val 11721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hex</a:t>
            </a:r>
          </a:p>
        </p:txBody>
      </p:sp>
      <p:sp>
        <p:nvSpPr>
          <p:cNvPr id="26" name="Oval 25"/>
          <p:cNvSpPr/>
          <p:nvPr/>
        </p:nvSpPr>
        <p:spPr>
          <a:xfrm>
            <a:off x="6631709" y="4995068"/>
            <a:ext cx="914400" cy="346808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631709" y="5948620"/>
            <a:ext cx="914400" cy="346808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7401156" y="5263401"/>
            <a:ext cx="370334" cy="786923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967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6" grpId="0" animBg="1"/>
      <p:bldP spid="37" grpId="0" animBg="1"/>
      <p:bldP spid="38" grpId="0" animBg="1"/>
      <p:bldP spid="4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3"/>
            <a:ext cx="5734355" cy="5460073"/>
          </a:xfrm>
        </p:spPr>
        <p:txBody>
          <a:bodyPr>
            <a:normAutofit/>
          </a:bodyPr>
          <a:lstStyle/>
          <a:p>
            <a:r>
              <a:rPr lang="cs-CZ" dirty="0"/>
              <a:t>zápis na displej prostřednictvím posuvného registru</a:t>
            </a:r>
          </a:p>
          <a:p>
            <a:pPr lvl="1"/>
            <a:r>
              <a:rPr lang="cs-CZ" dirty="0"/>
              <a:t>shift register</a:t>
            </a:r>
          </a:p>
          <a:p>
            <a:r>
              <a:rPr lang="cs-CZ" dirty="0"/>
              <a:t>používá 3 piny</a:t>
            </a:r>
          </a:p>
          <a:p>
            <a:pPr lvl="1"/>
            <a:r>
              <a:rPr lang="cs-CZ" dirty="0"/>
              <a:t>latch, clock, data</a:t>
            </a:r>
          </a:p>
          <a:p>
            <a:pPr lvl="1"/>
            <a:r>
              <a:rPr lang="cs-CZ" dirty="0"/>
              <a:t>v setupu inicializovat</a:t>
            </a:r>
          </a:p>
          <a:p>
            <a:pPr lvl="2"/>
            <a:r>
              <a:rPr lang="en-US" dirty="0" err="1"/>
              <a:t>pinMode</a:t>
            </a:r>
            <a:r>
              <a:rPr lang="en-US" dirty="0"/>
              <a:t>( l/c/d _pin, OUTPUT)</a:t>
            </a:r>
            <a:endParaRPr lang="cs-CZ" dirty="0"/>
          </a:p>
          <a:p>
            <a:r>
              <a:rPr lang="cs-CZ" dirty="0"/>
              <a:t>zápis</a:t>
            </a:r>
          </a:p>
          <a:p>
            <a:pPr lvl="1"/>
            <a:r>
              <a:rPr lang="cs-CZ" dirty="0"/>
              <a:t>zobrazení glyphu na pozici</a:t>
            </a:r>
          </a:p>
          <a:p>
            <a:pPr lvl="2"/>
            <a:r>
              <a:rPr lang="cs-CZ" dirty="0"/>
              <a:t>zavřít latch</a:t>
            </a:r>
          </a:p>
          <a:p>
            <a:pPr lvl="2"/>
            <a:r>
              <a:rPr lang="cs-CZ" dirty="0"/>
              <a:t>vsunout bity glyphu</a:t>
            </a:r>
          </a:p>
          <a:p>
            <a:pPr lvl="2"/>
            <a:r>
              <a:rPr lang="cs-CZ" dirty="0"/>
              <a:t>vsunout bitovou masku pozice</a:t>
            </a:r>
            <a:endParaRPr lang="en-US" dirty="0"/>
          </a:p>
          <a:p>
            <a:pPr lvl="3"/>
            <a:r>
              <a:rPr lang="en-US" dirty="0" err="1"/>
              <a:t>lze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v</a:t>
            </a:r>
            <a:r>
              <a:rPr lang="cs-CZ" dirty="0"/>
              <a:t>íc bitů</a:t>
            </a:r>
          </a:p>
          <a:p>
            <a:pPr lvl="3"/>
            <a:r>
              <a:rPr lang="cs-CZ" dirty="0"/>
              <a:t>na odpovídajících pozicích stejný glyph</a:t>
            </a:r>
          </a:p>
          <a:p>
            <a:pPr lvl="2"/>
            <a:r>
              <a:rPr lang="cs-CZ" dirty="0"/>
              <a:t>otevřít latch</a:t>
            </a:r>
          </a:p>
          <a:p>
            <a:pPr lvl="1"/>
            <a:r>
              <a:rPr lang="cs-CZ" b="1" dirty="0"/>
              <a:t>shiftOut</a:t>
            </a:r>
            <a:r>
              <a:rPr lang="en-US" dirty="0"/>
              <a:t>( </a:t>
            </a:r>
            <a:r>
              <a:rPr lang="en-US" dirty="0" err="1"/>
              <a:t>data_pin</a:t>
            </a:r>
            <a:r>
              <a:rPr lang="en-US" dirty="0"/>
              <a:t>, </a:t>
            </a:r>
            <a:r>
              <a:rPr lang="en-US" dirty="0" err="1"/>
              <a:t>clock_pin</a:t>
            </a:r>
            <a:r>
              <a:rPr lang="en-US" dirty="0"/>
              <a:t>, </a:t>
            </a:r>
            <a:r>
              <a:rPr lang="en-US" dirty="0" err="1"/>
              <a:t>bitOrder</a:t>
            </a:r>
            <a:r>
              <a:rPr lang="en-US" dirty="0"/>
              <a:t>, value)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Segmentový displej - posuvný registr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016496" y="921821"/>
            <a:ext cx="1135362" cy="69249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latch_pin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clock_pin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data_pin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78233" y="5373887"/>
            <a:ext cx="5303520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writeGlyphBitmask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byte glyph, byte pos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_bitmask)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latch_pin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LOW);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shiftOut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data_pin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clock_pin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MSBFIRST, </a:t>
            </a:r>
            <a:r>
              <a:rPr lang="en-US" sz="1300" i="1" dirty="0">
                <a:latin typeface="Consolas" panose="020B0609020204030204" pitchFamily="49" charset="0"/>
                <a:cs typeface="Courier New" pitchFamily="49" charset="0"/>
              </a:rPr>
              <a:t>glyph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shiftOut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data_pin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clock_pin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MSBFIRST, </a:t>
            </a:r>
            <a:r>
              <a:rPr lang="en-US" sz="1300" i="1" dirty="0" err="1">
                <a:latin typeface="Consolas" panose="020B0609020204030204" pitchFamily="49" charset="0"/>
                <a:cs typeface="Courier New" pitchFamily="49" charset="0"/>
              </a:rPr>
              <a:t>pos_bitmask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latch_pin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HIGH);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4" name="Rectangular Callout 23"/>
          <p:cNvSpPr/>
          <p:nvPr/>
        </p:nvSpPr>
        <p:spPr>
          <a:xfrm>
            <a:off x="867012" y="5393976"/>
            <a:ext cx="2428883" cy="289558"/>
          </a:xfrm>
          <a:prstGeom prst="wedgeRectCallout">
            <a:avLst>
              <a:gd name="adj1" fmla="val 66516"/>
              <a:gd name="adj2" fmla="val 5040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zavřít latch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≈ star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z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ápisu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5" name="Rectangular Callout 24"/>
          <p:cNvSpPr/>
          <p:nvPr/>
        </p:nvSpPr>
        <p:spPr>
          <a:xfrm>
            <a:off x="867014" y="6376991"/>
            <a:ext cx="2428883" cy="289558"/>
          </a:xfrm>
          <a:prstGeom prst="wedgeRectCallout">
            <a:avLst>
              <a:gd name="adj1" fmla="val 65906"/>
              <a:gd name="adj2" fmla="val -549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otevřít latch ≈ konec zápisu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6" name="Rectangular Callout 25"/>
          <p:cNvSpPr/>
          <p:nvPr/>
        </p:nvSpPr>
        <p:spPr>
          <a:xfrm>
            <a:off x="867013" y="5726304"/>
            <a:ext cx="2428883" cy="286521"/>
          </a:xfrm>
          <a:prstGeom prst="wedgeRectCallout">
            <a:avLst>
              <a:gd name="adj1" fmla="val 66558"/>
              <a:gd name="adj2" fmla="val 1917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poslat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data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glyphu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2" name="Rectangular Callout 21"/>
          <p:cNvSpPr/>
          <p:nvPr/>
        </p:nvSpPr>
        <p:spPr>
          <a:xfrm>
            <a:off x="5328523" y="1324650"/>
            <a:ext cx="1383922" cy="335049"/>
          </a:xfrm>
          <a:prstGeom prst="wedgeRectCallout">
            <a:avLst>
              <a:gd name="adj1" fmla="val 72693"/>
              <a:gd name="adj2" fmla="val -5957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↬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funshield.h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9" name="Rectangular Callout 28"/>
          <p:cNvSpPr/>
          <p:nvPr/>
        </p:nvSpPr>
        <p:spPr>
          <a:xfrm>
            <a:off x="5807108" y="4677520"/>
            <a:ext cx="1045771" cy="338768"/>
          </a:xfrm>
          <a:prstGeom prst="wedgeRectCallout">
            <a:avLst>
              <a:gd name="adj1" fmla="val -62505"/>
              <a:gd name="adj2" fmla="val 11185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↬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my lib</a:t>
            </a:r>
          </a:p>
        </p:txBody>
      </p:sp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74110"/>
              </p:ext>
            </p:extLst>
          </p:nvPr>
        </p:nvGraphicFramePr>
        <p:xfrm>
          <a:off x="6812449" y="2932532"/>
          <a:ext cx="17627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" name="Rectangular Callout 31"/>
          <p:cNvSpPr/>
          <p:nvPr/>
        </p:nvSpPr>
        <p:spPr>
          <a:xfrm>
            <a:off x="7811362" y="3888977"/>
            <a:ext cx="867243" cy="335049"/>
          </a:xfrm>
          <a:prstGeom prst="wedgeRectCallout">
            <a:avLst>
              <a:gd name="adj1" fmla="val -70494"/>
              <a:gd name="adj2" fmla="val -11963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1 &lt;&lt; n</a:t>
            </a:r>
          </a:p>
        </p:txBody>
      </p:sp>
      <p:sp>
        <p:nvSpPr>
          <p:cNvPr id="33" name="Rectangular Callout 32"/>
          <p:cNvSpPr/>
          <p:nvPr/>
        </p:nvSpPr>
        <p:spPr>
          <a:xfrm>
            <a:off x="867015" y="6051103"/>
            <a:ext cx="2428883" cy="286521"/>
          </a:xfrm>
          <a:prstGeom prst="wedgeRectCallout">
            <a:avLst>
              <a:gd name="adj1" fmla="val 66558"/>
              <a:gd name="adj2" fmla="val -2208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poslat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bitmasku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pozic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e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450" y="2353233"/>
            <a:ext cx="1762700" cy="516786"/>
          </a:xfrm>
          <a:prstGeom prst="rect">
            <a:avLst/>
          </a:prstGeom>
        </p:spPr>
      </p:pic>
      <p:sp>
        <p:nvSpPr>
          <p:cNvPr id="35" name="Rectangular Callout 34"/>
          <p:cNvSpPr/>
          <p:nvPr/>
        </p:nvSpPr>
        <p:spPr>
          <a:xfrm>
            <a:off x="4946071" y="2509537"/>
            <a:ext cx="1383922" cy="578828"/>
          </a:xfrm>
          <a:prstGeom prst="wedgeRectCallout">
            <a:avLst>
              <a:gd name="adj1" fmla="val 78495"/>
              <a:gd name="adj2" fmla="val 5073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kódování pozic zleva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7182258" y="2238696"/>
            <a:ext cx="563247" cy="773446"/>
          </a:xfrm>
          <a:prstGeom prst="ellipse">
            <a:avLst/>
          </a:prstGeom>
          <a:solidFill>
            <a:schemeClr val="accent4">
              <a:lumMod val="20000"/>
              <a:lumOff val="80000"/>
              <a:alpha val="40000"/>
            </a:schemeClr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7309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9" grpId="0" animBg="1"/>
      <p:bldP spid="32" grpId="0" animBg="1"/>
      <p:bldP spid="33" grpId="0" animBg="1"/>
      <p:bldP spid="35" grpId="0" animBg="1"/>
      <p:bldP spid="3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setup</a:t>
            </a:r>
            <a:endParaRPr lang="cs-CZ" dirty="0"/>
          </a:p>
          <a:p>
            <a:pPr lvl="1"/>
            <a:r>
              <a:rPr lang="cs-CZ" dirty="0"/>
              <a:t>inicializovat piny</a:t>
            </a:r>
            <a:r>
              <a:rPr lang="en-US" dirty="0"/>
              <a:t>, </a:t>
            </a:r>
            <a:r>
              <a:rPr lang="cs-CZ" dirty="0"/>
              <a:t>smazat displej</a:t>
            </a:r>
          </a:p>
          <a:p>
            <a:pPr lvl="2"/>
            <a:r>
              <a:rPr lang="cs-CZ" dirty="0"/>
              <a:t>stejná hodnota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(vše zhasnout) </a:t>
            </a:r>
            <a:r>
              <a:rPr lang="cs-CZ" dirty="0"/>
              <a:t>na všechny pozice</a:t>
            </a:r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4.1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funkce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pro </a:t>
            </a:r>
            <a:r>
              <a:rPr lang="en-US" dirty="0" err="1"/>
              <a:t>zobrazen</a:t>
            </a:r>
            <a:r>
              <a:rPr lang="cs-CZ" dirty="0"/>
              <a:t>í glyphu </a:t>
            </a:r>
            <a:r>
              <a:rPr lang="en-US" dirty="0"/>
              <a:t>(</a:t>
            </a:r>
            <a:r>
              <a:rPr lang="en-US" dirty="0" err="1"/>
              <a:t>obr</a:t>
            </a:r>
            <a:r>
              <a:rPr lang="cs-CZ" dirty="0"/>
              <a:t>ázku</a:t>
            </a:r>
            <a:r>
              <a:rPr lang="en-US" dirty="0"/>
              <a:t>) </a:t>
            </a:r>
            <a:r>
              <a:rPr lang="cs-CZ" dirty="0"/>
              <a:t>na </a:t>
            </a:r>
            <a:r>
              <a:rPr lang="en-US" dirty="0" err="1"/>
              <a:t>konkr</a:t>
            </a:r>
            <a:r>
              <a:rPr lang="cs-CZ" dirty="0"/>
              <a:t>étní pozici</a:t>
            </a:r>
          </a:p>
          <a:p>
            <a:pPr lvl="1"/>
            <a:r>
              <a:rPr lang="cs-CZ" dirty="0"/>
              <a:t>writeGlyph</a:t>
            </a:r>
            <a:r>
              <a:rPr lang="en-US" dirty="0"/>
              <a:t>( </a:t>
            </a:r>
            <a:r>
              <a:rPr lang="cs-CZ" dirty="0"/>
              <a:t>byte glyph</a:t>
            </a:r>
            <a:r>
              <a:rPr lang="en-US" dirty="0"/>
              <a:t>, int pos)</a:t>
            </a:r>
          </a:p>
          <a:p>
            <a:pPr lvl="1"/>
            <a:r>
              <a:rPr lang="en-US" dirty="0" err="1"/>
              <a:t>pozice</a:t>
            </a:r>
            <a:r>
              <a:rPr lang="en-US" dirty="0"/>
              <a:t> </a:t>
            </a:r>
            <a:r>
              <a:rPr lang="cs-CZ" dirty="0"/>
              <a:t>0</a:t>
            </a:r>
            <a:r>
              <a:rPr lang="en-US" dirty="0"/>
              <a:t> a</a:t>
            </a:r>
            <a:r>
              <a:rPr lang="cs-CZ" dirty="0"/>
              <a:t>ž 3</a:t>
            </a:r>
          </a:p>
          <a:p>
            <a:pPr lvl="2"/>
            <a:r>
              <a:rPr lang="cs-CZ" dirty="0"/>
              <a:t>zprava - vhodné pro čísla</a:t>
            </a:r>
          </a:p>
          <a:p>
            <a:pPr lvl="2"/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cs-CZ" i="1" dirty="0">
                <a:solidFill>
                  <a:schemeClr val="bg1">
                    <a:lumMod val="50000"/>
                  </a:schemeClr>
                </a:solidFill>
              </a:rPr>
              <a:t>zleva - vhodné pro text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lvl="1"/>
            <a:r>
              <a:rPr lang="cs-CZ" dirty="0"/>
              <a:t>no copy</a:t>
            </a:r>
            <a:r>
              <a:rPr lang="en-US" dirty="0"/>
              <a:t>-</a:t>
            </a:r>
            <a:r>
              <a:rPr lang="cs-CZ" dirty="0"/>
              <a:t>and</a:t>
            </a:r>
            <a:r>
              <a:rPr lang="en-US" dirty="0"/>
              <a:t>-</a:t>
            </a:r>
            <a:r>
              <a:rPr lang="cs-CZ" dirty="0"/>
              <a:t>paste, </a:t>
            </a:r>
            <a:r>
              <a:rPr lang="en-US" dirty="0" err="1"/>
              <a:t>vyu</a:t>
            </a:r>
            <a:r>
              <a:rPr lang="cs-CZ" dirty="0"/>
              <a:t>žijte WriteGlyphBitmask</a:t>
            </a: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cs-CZ" dirty="0"/>
              <a:t> vytvořte g</a:t>
            </a:r>
            <a:r>
              <a:rPr lang="en-US" dirty="0" err="1"/>
              <a:t>lyph</a:t>
            </a:r>
            <a:r>
              <a:rPr lang="cs-CZ" dirty="0"/>
              <a:t>y</a:t>
            </a:r>
            <a:r>
              <a:rPr lang="en-US" dirty="0"/>
              <a:t> pro </a:t>
            </a:r>
            <a:r>
              <a:rPr lang="cs-CZ" dirty="0"/>
              <a:t>číslice</a:t>
            </a: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4.2</a:t>
            </a:r>
            <a:r>
              <a:rPr lang="en-US" dirty="0"/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funkce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pro </a:t>
            </a:r>
            <a:r>
              <a:rPr lang="cs-CZ" dirty="0"/>
              <a:t>zobrazení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libovolné </a:t>
            </a:r>
            <a:r>
              <a:rPr lang="cs-CZ" dirty="0"/>
              <a:t>číslice na pozici</a:t>
            </a:r>
          </a:p>
          <a:p>
            <a:pPr lvl="1"/>
            <a:r>
              <a:rPr lang="cs-CZ" dirty="0"/>
              <a:t>writeDigit</a:t>
            </a:r>
            <a:r>
              <a:rPr lang="en-US" dirty="0"/>
              <a:t>( </a:t>
            </a:r>
            <a:r>
              <a:rPr lang="en-US" dirty="0" err="1"/>
              <a:t>int</a:t>
            </a:r>
            <a:r>
              <a:rPr lang="en-US" dirty="0"/>
              <a:t> n,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pos</a:t>
            </a:r>
            <a:r>
              <a:rPr lang="en-US" dirty="0"/>
              <a:t>)</a:t>
            </a:r>
          </a:p>
          <a:p>
            <a:pPr lvl="1"/>
            <a:r>
              <a:rPr lang="cs-CZ" dirty="0"/>
              <a:t>číslování </a:t>
            </a:r>
            <a:r>
              <a:rPr lang="en-US" dirty="0" err="1"/>
              <a:t>pozic</a:t>
            </a:r>
            <a:r>
              <a:rPr lang="en-US" dirty="0"/>
              <a:t> </a:t>
            </a:r>
            <a:r>
              <a:rPr lang="en-US" dirty="0" err="1"/>
              <a:t>zprava</a:t>
            </a:r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4.3</a:t>
            </a:r>
            <a:r>
              <a:rPr lang="en-US" dirty="0"/>
              <a:t> </a:t>
            </a:r>
            <a:r>
              <a:rPr lang="cs-CZ" dirty="0"/>
              <a:t>jednociferný čítač stisků tlačítka z 3.3</a:t>
            </a:r>
          </a:p>
          <a:p>
            <a:pPr lvl="1"/>
            <a:r>
              <a:rPr lang="cs-CZ" dirty="0"/>
              <a:t>výstup na displej</a:t>
            </a:r>
            <a:endParaRPr lang="en-US" dirty="0"/>
          </a:p>
          <a:p>
            <a:pPr lvl="1"/>
            <a:r>
              <a:rPr lang="en-US" dirty="0" err="1"/>
              <a:t>jen</a:t>
            </a:r>
            <a:r>
              <a:rPr lang="en-US" dirty="0"/>
              <a:t> </a:t>
            </a:r>
            <a:r>
              <a:rPr lang="en-US" dirty="0" err="1"/>
              <a:t>jednocifern</a:t>
            </a:r>
            <a:r>
              <a:rPr lang="cs-CZ" dirty="0"/>
              <a:t>ě (modulo 10)</a:t>
            </a:r>
            <a:endParaRPr lang="en-US" dirty="0"/>
          </a:p>
          <a:p>
            <a:pPr lvl="1"/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4.3a</a:t>
            </a:r>
            <a:r>
              <a:rPr lang="en-US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dirty="0"/>
              <a:t> pravé tlačítko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cyklicky </a:t>
            </a:r>
            <a:r>
              <a:rPr lang="cs-CZ" dirty="0"/>
              <a:t>mění pozici zobrazení číslice</a:t>
            </a:r>
            <a:endParaRPr lang="en-US" dirty="0"/>
          </a:p>
          <a:p>
            <a:pPr lvl="1"/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4.3b</a:t>
            </a:r>
            <a:r>
              <a:rPr lang="en-US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dirty="0"/>
              <a:t> </a:t>
            </a:r>
            <a:r>
              <a:rPr lang="en-US" dirty="0" err="1"/>
              <a:t>i</a:t>
            </a:r>
            <a:r>
              <a:rPr lang="en-US" dirty="0"/>
              <a:t> z</a:t>
            </a:r>
            <a:r>
              <a:rPr lang="cs-CZ" dirty="0"/>
              <a:t>áporná čísla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Segmentový displej - zobrazení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897" y="577294"/>
            <a:ext cx="1160235" cy="154522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650698" y="2843506"/>
            <a:ext cx="3024093" cy="89255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glyphDigit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[]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0xc0, 0xf9, 0xa4, 0x</a:t>
            </a:r>
            <a:r>
              <a:rPr lang="en-US" sz="1300" b="1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??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, 0x</a:t>
            </a:r>
            <a:r>
              <a:rPr lang="en-US" sz="1300" b="1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??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0x92, 0x82, 0xf8, 0x80, 0x90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7" name="Rectangular Callout 6"/>
          <p:cNvSpPr/>
          <p:nvPr/>
        </p:nvSpPr>
        <p:spPr>
          <a:xfrm>
            <a:off x="4151157" y="850398"/>
            <a:ext cx="2787245" cy="335049"/>
          </a:xfrm>
          <a:prstGeom prst="wedgeRectCallout">
            <a:avLst>
              <a:gd name="adj1" fmla="val -58030"/>
              <a:gd name="adj2" fmla="val 5747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writeGlyphBitmask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( 0xFF, 0x0F);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7084291" y="4005514"/>
            <a:ext cx="1759677" cy="903068"/>
          </a:xfrm>
          <a:prstGeom prst="wedgeRectCallout">
            <a:avLst>
              <a:gd name="adj1" fmla="val 1026"/>
              <a:gd name="adj2" fmla="val -12656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'3'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odvo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ď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te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z '3.'</a:t>
            </a:r>
          </a:p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'4'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si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namalujte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en-US" sz="1600" dirty="0">
                <a:solidFill>
                  <a:srgbClr val="456A1C"/>
                </a:solidFill>
                <a:latin typeface="+mj-lt"/>
              </a:rPr>
              <a:t>a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zak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ó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dujte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sami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9" name="Rectangular Callout 6">
            <a:extLst>
              <a:ext uri="{FF2B5EF4-FFF2-40B4-BE49-F238E27FC236}">
                <a16:creationId xmlns:a16="http://schemas.microsoft.com/office/drawing/2014/main" id="{EB7E85D5-0A9F-4BC9-9C57-FC7A532D96D7}"/>
              </a:ext>
            </a:extLst>
          </p:cNvPr>
          <p:cNvSpPr/>
          <p:nvPr/>
        </p:nvSpPr>
        <p:spPr>
          <a:xfrm>
            <a:off x="3599220" y="4398251"/>
            <a:ext cx="1945560" cy="335049"/>
          </a:xfrm>
          <a:prstGeom prst="wedgeRectCallout">
            <a:avLst>
              <a:gd name="adj1" fmla="val -72130"/>
              <a:gd name="adj2" fmla="val -5533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využijte writeGlyphR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6970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animBg="1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objektov</a:t>
            </a:r>
            <a:r>
              <a:rPr lang="cs-CZ" dirty="0"/>
              <a:t>ý návrh</a:t>
            </a:r>
          </a:p>
          <a:p>
            <a:pPr lvl="1"/>
            <a:r>
              <a:rPr lang="cs-CZ" dirty="0"/>
              <a:t>třídy řešící konkrétní podproblémy</a:t>
            </a:r>
          </a:p>
          <a:p>
            <a:pPr lvl="1"/>
            <a:r>
              <a:rPr lang="cs-CZ" dirty="0"/>
              <a:t>rozhraní</a:t>
            </a:r>
          </a:p>
          <a:p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 </a:t>
            </a:r>
            <a:r>
              <a:rPr lang="cs-CZ" dirty="0"/>
              <a:t>špatný návrh</a:t>
            </a:r>
          </a:p>
          <a:p>
            <a:pPr lvl="1"/>
            <a:r>
              <a:rPr lang="cs-CZ" dirty="0"/>
              <a:t>vše obalím jednou třídou</a:t>
            </a:r>
          </a:p>
          <a:p>
            <a:pPr lvl="1"/>
            <a:r>
              <a:rPr lang="cs-CZ" dirty="0"/>
              <a:t>megatřída řešící několik věcí</a:t>
            </a:r>
          </a:p>
          <a:p>
            <a:pPr lvl="1"/>
            <a:r>
              <a:rPr lang="cs-CZ" dirty="0"/>
              <a:t>kompletně řeší </a:t>
            </a:r>
            <a:r>
              <a:rPr lang="en-US" dirty="0"/>
              <a:t>'</a:t>
            </a:r>
            <a:r>
              <a:rPr lang="cs-CZ" dirty="0"/>
              <a:t>zadanou úlohu</a:t>
            </a:r>
            <a:r>
              <a:rPr lang="en-US" dirty="0"/>
              <a:t>'</a:t>
            </a:r>
            <a:endParaRPr lang="cs-CZ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B050"/>
                </a:solidFill>
                <a:sym typeface="Wingdings" panose="05000000000000000000" pitchFamily="2" charset="2"/>
              </a:rPr>
              <a:t> </a:t>
            </a:r>
            <a:r>
              <a:rPr lang="cs-CZ" dirty="0"/>
              <a:t>dobrý návrh</a:t>
            </a:r>
          </a:p>
          <a:p>
            <a:pPr lvl="1"/>
            <a:r>
              <a:rPr lang="cs-CZ" dirty="0"/>
              <a:t>samostatné komponenty</a:t>
            </a:r>
          </a:p>
          <a:p>
            <a:pPr lvl="1"/>
            <a:r>
              <a:rPr lang="cs-CZ" dirty="0"/>
              <a:t>jednoduché rozhraní</a:t>
            </a:r>
          </a:p>
          <a:p>
            <a:pPr lvl="1"/>
            <a:r>
              <a:rPr lang="cs-CZ" dirty="0"/>
              <a:t>znovupoužitelnost</a:t>
            </a:r>
          </a:p>
          <a:p>
            <a:pPr lvl="1"/>
            <a:r>
              <a:rPr lang="cs-CZ" dirty="0"/>
              <a:t>funkční dekompozice </a:t>
            </a:r>
            <a:r>
              <a:rPr lang="cs-CZ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⇝</a:t>
            </a:r>
            <a:r>
              <a:rPr lang="cs-CZ" dirty="0"/>
              <a:t> encapsulace</a:t>
            </a:r>
            <a:endParaRPr lang="en-US" dirty="0"/>
          </a:p>
          <a:p>
            <a:pPr lvl="1"/>
            <a:r>
              <a:rPr lang="en-US" dirty="0"/>
              <a:t>ne</a:t>
            </a:r>
            <a:r>
              <a:rPr lang="cs-CZ" dirty="0"/>
              <a:t>řešte jen zadání, přemýšlejte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Encapsulace</a:t>
            </a:r>
            <a:r>
              <a:rPr lang="en-US" dirty="0"/>
              <a:t> a </a:t>
            </a:r>
            <a:r>
              <a:rPr lang="en-US" dirty="0" err="1"/>
              <a:t>dekompozice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1946" y="3055336"/>
            <a:ext cx="3420612" cy="156966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class Counter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do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_everything()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..... ..... ..... ..... ..... .....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2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 ..... ..... ..... ..... ..... .....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};</a:t>
            </a:r>
            <a:endParaRPr lang="cs-CZ" sz="12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FC4903-B030-4E81-AF45-E7E989B73602}"/>
              </a:ext>
            </a:extLst>
          </p:cNvPr>
          <p:cNvSpPr txBox="1"/>
          <p:nvPr/>
        </p:nvSpPr>
        <p:spPr>
          <a:xfrm>
            <a:off x="5111443" y="626531"/>
            <a:ext cx="3745032" cy="5262979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en-US" sz="1200" b="1" dirty="0">
                <a:latin typeface="Consolas" panose="020B0609020204030204" pitchFamily="49" charset="0"/>
                <a:cs typeface="Courier New" pitchFamily="49" charset="0"/>
              </a:rPr>
              <a:t>Button</a:t>
            </a:r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enum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State { Off, Pressed, Autorepeat };</a:t>
            </a:r>
          </a:p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State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get_state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() {..}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en-US" sz="12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en-US" sz="1200" b="1" dirty="0">
                <a:latin typeface="Consolas" panose="020B0609020204030204" pitchFamily="49" charset="0"/>
                <a:cs typeface="Courier New" pitchFamily="49" charset="0"/>
              </a:rPr>
              <a:t>Display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set_value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() {..}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show_digit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int pos) {..}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en-US" sz="12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en-US" sz="1200" b="1" dirty="0">
                <a:latin typeface="Consolas" panose="020B0609020204030204" pitchFamily="49" charset="0"/>
                <a:cs typeface="Courier New" pitchFamily="49" charset="0"/>
              </a:rPr>
              <a:t>Counter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{</a:t>
            </a:r>
            <a:endParaRPr lang="cs-CZ" sz="12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public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: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void doit()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for( buttons)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switch(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b.get_state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())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  case Pressed: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d.set_value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(..);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  ....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d.show_digit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pos);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Button b[] { .... };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Display d;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int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cur_pos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int counter;    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};</a:t>
            </a:r>
            <a:endParaRPr lang="cs-CZ" sz="12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2" name="Rectangular Callout 3">
            <a:extLst>
              <a:ext uri="{FF2B5EF4-FFF2-40B4-BE49-F238E27FC236}">
                <a16:creationId xmlns:a16="http://schemas.microsoft.com/office/drawing/2014/main" id="{5D273CC7-9D57-4034-A100-158D9BC78214}"/>
              </a:ext>
            </a:extLst>
          </p:cNvPr>
          <p:cNvSpPr/>
          <p:nvPr/>
        </p:nvSpPr>
        <p:spPr>
          <a:xfrm>
            <a:off x="7687994" y="4130408"/>
            <a:ext cx="1043174" cy="562790"/>
          </a:xfrm>
          <a:prstGeom prst="wedgeRectCallout">
            <a:avLst>
              <a:gd name="adj1" fmla="val -57979"/>
              <a:gd name="adj2" fmla="val -11980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konkrétní funkčnost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Rectangular Callout 3">
            <a:extLst>
              <a:ext uri="{FF2B5EF4-FFF2-40B4-BE49-F238E27FC236}">
                <a16:creationId xmlns:a16="http://schemas.microsoft.com/office/drawing/2014/main" id="{7E29C5BE-CAEB-4802-92DE-0BAEE9999C18}"/>
              </a:ext>
            </a:extLst>
          </p:cNvPr>
          <p:cNvSpPr/>
          <p:nvPr/>
        </p:nvSpPr>
        <p:spPr>
          <a:xfrm>
            <a:off x="3775603" y="1464581"/>
            <a:ext cx="1162749" cy="562790"/>
          </a:xfrm>
          <a:prstGeom prst="wedgeRectCallout">
            <a:avLst>
              <a:gd name="adj1" fmla="val 74651"/>
              <a:gd name="adj2" fmla="val -3482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vše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obecn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ě použitelné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3" name="Rectangular Callout 3">
            <a:extLst>
              <a:ext uri="{FF2B5EF4-FFF2-40B4-BE49-F238E27FC236}">
                <a16:creationId xmlns:a16="http://schemas.microsoft.com/office/drawing/2014/main" id="{A05CB21B-FD33-4011-9D32-4A29D5F48B42}"/>
              </a:ext>
            </a:extLst>
          </p:cNvPr>
          <p:cNvSpPr/>
          <p:nvPr/>
        </p:nvSpPr>
        <p:spPr>
          <a:xfrm>
            <a:off x="7488880" y="2293307"/>
            <a:ext cx="951735" cy="868569"/>
          </a:xfrm>
          <a:prstGeom prst="wedgeRectCallout">
            <a:avLst>
              <a:gd name="adj1" fmla="val -83601"/>
              <a:gd name="adj2" fmla="val 5437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žádné low-level detaily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Rectangular Callout 3">
            <a:extLst>
              <a:ext uri="{FF2B5EF4-FFF2-40B4-BE49-F238E27FC236}">
                <a16:creationId xmlns:a16="http://schemas.microsoft.com/office/drawing/2014/main" id="{C82D3F1B-A2F4-44AC-8B0B-8078DDA2F24A}"/>
              </a:ext>
            </a:extLst>
          </p:cNvPr>
          <p:cNvSpPr/>
          <p:nvPr/>
        </p:nvSpPr>
        <p:spPr>
          <a:xfrm>
            <a:off x="7687994" y="1178524"/>
            <a:ext cx="1043174" cy="562790"/>
          </a:xfrm>
          <a:prstGeom prst="wedgeRectCallout">
            <a:avLst>
              <a:gd name="adj1" fmla="val -71946"/>
              <a:gd name="adj2" fmla="val -6030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řeší pouze tlačítka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5" name="Rectangular Callout 3">
            <a:extLst>
              <a:ext uri="{FF2B5EF4-FFF2-40B4-BE49-F238E27FC236}">
                <a16:creationId xmlns:a16="http://schemas.microsoft.com/office/drawing/2014/main" id="{AC73F16B-9306-4C6A-A97C-594AA84DEF6C}"/>
              </a:ext>
            </a:extLst>
          </p:cNvPr>
          <p:cNvSpPr/>
          <p:nvPr/>
        </p:nvSpPr>
        <p:spPr>
          <a:xfrm>
            <a:off x="6974540" y="1464582"/>
            <a:ext cx="77695" cy="125160"/>
          </a:xfrm>
          <a:prstGeom prst="wedgeRectCallout">
            <a:avLst>
              <a:gd name="adj1" fmla="val -270692"/>
              <a:gd name="adj2" fmla="val 11288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2220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0" grpId="0" animBg="1"/>
      <p:bldP spid="13" grpId="0" animBg="1"/>
      <p:bldP spid="14" grpId="0" animBg="1"/>
      <p:bldP spid="1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4.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(+4.1, 4.2, 4.5)</a:t>
            </a:r>
            <a:r>
              <a:rPr lang="cs-CZ" dirty="0"/>
              <a:t>  </a:t>
            </a:r>
            <a:r>
              <a:rPr lang="en-US" dirty="0"/>
              <a:t>- </a:t>
            </a:r>
            <a:r>
              <a:rPr lang="cs-CZ" dirty="0"/>
              <a:t>víceciferný čítač</a:t>
            </a:r>
          </a:p>
          <a:p>
            <a:pPr lvl="1"/>
            <a:r>
              <a:rPr lang="cs-CZ" dirty="0"/>
              <a:t>vnitřní čítač 0-9999</a:t>
            </a:r>
          </a:p>
          <a:p>
            <a:pPr lvl="1"/>
            <a:r>
              <a:rPr lang="cs-CZ" dirty="0"/>
              <a:t>zobrazena vždy pouze jedna cifra</a:t>
            </a:r>
          </a:p>
          <a:p>
            <a:pPr lvl="1"/>
            <a:r>
              <a:rPr lang="cs-CZ" dirty="0"/>
              <a:t>b3: změna řádu</a:t>
            </a:r>
          </a:p>
          <a:p>
            <a:pPr lvl="2"/>
            <a:r>
              <a:rPr lang="cs-CZ" dirty="0"/>
              <a:t>ovládání i zobrazení</a:t>
            </a:r>
          </a:p>
          <a:p>
            <a:pPr lvl="1"/>
            <a:r>
              <a:rPr lang="cs-CZ" dirty="0"/>
              <a:t>b1/2: inc/decrement ve zvoleném řádu</a:t>
            </a:r>
          </a:p>
          <a:p>
            <a:pPr lvl="2"/>
            <a:r>
              <a:rPr lang="cs-CZ" sz="1400" dirty="0">
                <a:sym typeface="Symbol" panose="05050102010706020507" pitchFamily="18" charset="2"/>
              </a:rPr>
              <a:t></a:t>
            </a:r>
            <a:r>
              <a:rPr lang="cs-CZ" dirty="0"/>
              <a:t>1 </a:t>
            </a:r>
            <a:r>
              <a:rPr lang="cs-CZ" dirty="0">
                <a:latin typeface="Segoe UI Emoji" panose="020B0502040204020203" pitchFamily="34" charset="0"/>
                <a:ea typeface="Segoe UI Emoji" panose="020B0502040204020203" pitchFamily="34" charset="0"/>
              </a:rPr>
              <a:t>⇢</a:t>
            </a:r>
            <a:r>
              <a:rPr lang="cs-CZ" dirty="0"/>
              <a:t>  </a:t>
            </a:r>
            <a:r>
              <a:rPr lang="cs-CZ" sz="1400" dirty="0">
                <a:sym typeface="Symbol" panose="05050102010706020507" pitchFamily="18" charset="2"/>
              </a:rPr>
              <a:t></a:t>
            </a:r>
            <a:r>
              <a:rPr lang="cs-CZ" dirty="0"/>
              <a:t>10 </a:t>
            </a:r>
            <a:r>
              <a:rPr lang="cs-CZ" dirty="0">
                <a:latin typeface="Segoe UI Emoji" panose="020B0502040204020203" pitchFamily="34" charset="0"/>
                <a:ea typeface="Segoe UI Emoji" panose="020B0502040204020203" pitchFamily="34" charset="0"/>
              </a:rPr>
              <a:t>⇢</a:t>
            </a:r>
            <a:r>
              <a:rPr lang="cs-CZ" dirty="0"/>
              <a:t>  </a:t>
            </a:r>
            <a:r>
              <a:rPr lang="cs-CZ" sz="1400" dirty="0">
                <a:sym typeface="Symbol" panose="05050102010706020507" pitchFamily="18" charset="2"/>
              </a:rPr>
              <a:t></a:t>
            </a:r>
            <a:r>
              <a:rPr lang="cs-CZ" dirty="0"/>
              <a:t>100 </a:t>
            </a:r>
            <a:r>
              <a:rPr lang="cs-CZ" dirty="0">
                <a:latin typeface="Segoe UI Emoji" panose="020B0502040204020203" pitchFamily="34" charset="0"/>
                <a:ea typeface="Segoe UI Emoji" panose="020B0502040204020203" pitchFamily="34" charset="0"/>
              </a:rPr>
              <a:t>⇢</a:t>
            </a:r>
            <a:r>
              <a:rPr lang="cs-CZ" dirty="0"/>
              <a:t>  </a:t>
            </a:r>
            <a:r>
              <a:rPr lang="cs-CZ" sz="1400" dirty="0">
                <a:sym typeface="Symbol" panose="05050102010706020507" pitchFamily="18" charset="2"/>
              </a:rPr>
              <a:t></a:t>
            </a:r>
            <a:r>
              <a:rPr lang="cs-CZ" dirty="0"/>
              <a:t>1000</a:t>
            </a:r>
          </a:p>
          <a:p>
            <a:pPr lvl="1"/>
            <a:endParaRPr lang="cs-CZ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/>
              <a:t>zobrazení čísla</a:t>
            </a:r>
          </a:p>
          <a:p>
            <a:pPr lvl="1"/>
            <a:r>
              <a:rPr lang="en-US" dirty="0" err="1"/>
              <a:t>zobraz</a:t>
            </a:r>
            <a:r>
              <a:rPr lang="cs-CZ" dirty="0"/>
              <a:t>í</a:t>
            </a:r>
            <a:r>
              <a:rPr lang="en-US" dirty="0"/>
              <a:t> </a:t>
            </a:r>
            <a:r>
              <a:rPr lang="cs-CZ" dirty="0"/>
              <a:t>max 4 cifry, bez úvodních 0</a:t>
            </a:r>
          </a:p>
          <a:p>
            <a:pPr lvl="1"/>
            <a:r>
              <a:rPr lang="cs-CZ" dirty="0"/>
              <a:t>nezapomenout na číslo 0</a:t>
            </a:r>
            <a:endParaRPr lang="en-US" sz="400" dirty="0"/>
          </a:p>
          <a:p>
            <a:r>
              <a:rPr lang="en-US" dirty="0" err="1"/>
              <a:t>pozorujete</a:t>
            </a:r>
            <a:r>
              <a:rPr lang="en-US" dirty="0"/>
              <a:t> n</a:t>
            </a:r>
            <a:r>
              <a:rPr lang="cs-CZ" dirty="0"/>
              <a:t>ěco zvláštního?</a:t>
            </a:r>
          </a:p>
          <a:p>
            <a:pPr lvl="1"/>
            <a:r>
              <a:rPr lang="cs-CZ" dirty="0"/>
              <a:t>přidejte na konec loopu delay</a:t>
            </a:r>
            <a:r>
              <a:rPr lang="en-US" dirty="0"/>
              <a:t>(10);</a:t>
            </a:r>
            <a:endParaRPr lang="cs-CZ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�</a:t>
            </a:r>
            <a:r>
              <a:rPr lang="cs-CZ" dirty="0"/>
              <a:t> zkuste </a:t>
            </a:r>
            <a:r>
              <a:rPr lang="en-US" dirty="0" err="1"/>
              <a:t>vysv</a:t>
            </a:r>
            <a:r>
              <a:rPr lang="cs-CZ" dirty="0"/>
              <a:t>ětlit</a:t>
            </a:r>
            <a:endParaRPr lang="en-US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Zobrazení čísel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872" y="5666376"/>
            <a:ext cx="646267" cy="61433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788411" y="3652965"/>
            <a:ext cx="3747415" cy="1098662"/>
            <a:chOff x="4655889" y="2819717"/>
            <a:chExt cx="3747415" cy="109866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5889" y="2819717"/>
              <a:ext cx="3747415" cy="1098662"/>
            </a:xfrm>
            <a:prstGeom prst="rect">
              <a:avLst/>
            </a:prstGeom>
          </p:spPr>
        </p:pic>
        <p:sp>
          <p:nvSpPr>
            <p:cNvPr id="27" name="Oval 26"/>
            <p:cNvSpPr/>
            <p:nvPr/>
          </p:nvSpPr>
          <p:spPr>
            <a:xfrm rot="5400000">
              <a:off x="5977796" y="307064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 rot="5400000">
              <a:off x="5963831" y="3524937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 rot="5400000">
              <a:off x="7848293" y="307064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 rot="5400000">
              <a:off x="7834328" y="3524937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662041" y="28197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6662041" y="37341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6653135" y="32769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7594196" y="28197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7594196" y="37341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7585290" y="32769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 rot="5400000">
              <a:off x="6918470" y="306482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 rot="5400000">
              <a:off x="6406057" y="352493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88410" y="5298045"/>
            <a:ext cx="3747415" cy="1098662"/>
            <a:chOff x="4670274" y="4503580"/>
            <a:chExt cx="3747415" cy="1098662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274" y="4503580"/>
              <a:ext cx="3747415" cy="1098662"/>
            </a:xfrm>
            <a:prstGeom prst="rect">
              <a:avLst/>
            </a:prstGeom>
          </p:spPr>
        </p:pic>
        <p:sp>
          <p:nvSpPr>
            <p:cNvPr id="42" name="Oval 41"/>
            <p:cNvSpPr/>
            <p:nvPr/>
          </p:nvSpPr>
          <p:spPr>
            <a:xfrm rot="5400000">
              <a:off x="7862678" y="475451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 rot="5400000">
              <a:off x="7848713" y="5208800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6676426" y="45035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6676426" y="54179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6667520" y="49607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7608581" y="45035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7608581" y="54179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7599675" y="49607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 rot="5400000">
              <a:off x="6932855" y="4748689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 rot="5400000">
              <a:off x="6420442" y="5208799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 rot="5400000">
              <a:off x="6932855" y="5209942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 rot="5400000">
              <a:off x="6416660" y="474839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 rot="5400000">
              <a:off x="7333783" y="4757647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 rot="5400000">
              <a:off x="7333783" y="5216303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 rot="5400000">
              <a:off x="6020687" y="475451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 rot="5400000">
              <a:off x="6006722" y="5208800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5766590" y="45035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5766590" y="54179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5757684" y="49607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 rot="5400000">
              <a:off x="5491792" y="4757647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 rot="5400000">
              <a:off x="5491792" y="5216303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 rot="5400000">
              <a:off x="5074832" y="4754511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 rot="5400000">
              <a:off x="5060867" y="5208800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4820735" y="4503581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4820735" y="5417981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4811829" y="4960781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 rot="5400000">
              <a:off x="4545937" y="4757647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9" name="Oval 68"/>
            <p:cNvSpPr/>
            <p:nvPr/>
          </p:nvSpPr>
          <p:spPr>
            <a:xfrm rot="5400000">
              <a:off x="4545937" y="5216303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</p:grpSp>
      <p:pic>
        <p:nvPicPr>
          <p:cNvPr id="70" name="Picture 69" descr="Shape&#10;&#10;Description automatically generated">
            <a:extLst>
              <a:ext uri="{FF2B5EF4-FFF2-40B4-BE49-F238E27FC236}">
                <a16:creationId xmlns:a16="http://schemas.microsoft.com/office/drawing/2014/main" id="{84388927-E90C-406F-A744-5C75505958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03" y="610697"/>
            <a:ext cx="365368" cy="365368"/>
          </a:xfrm>
          <a:prstGeom prst="rect">
            <a:avLst/>
          </a:prstGeom>
        </p:spPr>
      </p:pic>
      <p:sp>
        <p:nvSpPr>
          <p:cNvPr id="71" name="Rectangular Callout 6">
            <a:extLst>
              <a:ext uri="{FF2B5EF4-FFF2-40B4-BE49-F238E27FC236}">
                <a16:creationId xmlns:a16="http://schemas.microsoft.com/office/drawing/2014/main" id="{21D07D58-732A-4427-AE46-F28C3EE002F9}"/>
              </a:ext>
            </a:extLst>
          </p:cNvPr>
          <p:cNvSpPr/>
          <p:nvPr/>
        </p:nvSpPr>
        <p:spPr>
          <a:xfrm>
            <a:off x="3325714" y="1636856"/>
            <a:ext cx="473545" cy="387163"/>
          </a:xfrm>
          <a:prstGeom prst="wedgeRectCallout">
            <a:avLst>
              <a:gd name="adj1" fmla="val -137341"/>
              <a:gd name="adj2" fmla="val -6829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ym typeface="Webdings" panose="05030102010509060703" pitchFamily="18" charset="2"/>
                <a:hlinkClick r:id="rId6"/>
              </a:rPr>
              <a:t>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7D3598B0-72E8-B4C8-68C5-7D64EDB41BB4}"/>
              </a:ext>
            </a:extLst>
          </p:cNvPr>
          <p:cNvSpPr/>
          <p:nvPr/>
        </p:nvSpPr>
        <p:spPr>
          <a:xfrm>
            <a:off x="3562486" y="2706093"/>
            <a:ext cx="2222158" cy="614330"/>
          </a:xfrm>
          <a:prstGeom prst="wedgeRectCallout">
            <a:avLst>
              <a:gd name="adj1" fmla="val -73151"/>
              <a:gd name="adj2" fmla="val -4476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efektivita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-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nepou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žívejte pow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() ani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cyklus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8D4FEC-AAA0-198D-F6CD-C961A1C86CDC}"/>
              </a:ext>
            </a:extLst>
          </p:cNvPr>
          <p:cNvSpPr txBox="1"/>
          <p:nvPr/>
        </p:nvSpPr>
        <p:spPr>
          <a:xfrm>
            <a:off x="6139543" y="610897"/>
            <a:ext cx="2791253" cy="155427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0" lvl="1"/>
            <a:r>
              <a:rPr lang="en-US" b="1" dirty="0">
                <a:solidFill>
                  <a:srgbClr val="C00000"/>
                </a:solidFill>
              </a:rPr>
              <a:t>[UC1] 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 decomposition</a:t>
            </a:r>
          </a:p>
          <a:p>
            <a:pPr marL="0" lvl="1"/>
            <a:r>
              <a:rPr lang="en-US" b="1" dirty="0">
                <a:solidFill>
                  <a:srgbClr val="C00000"/>
                </a:solidFill>
              </a:rPr>
              <a:t>[UC2] 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 </a:t>
            </a:r>
            <a:r>
              <a:rPr lang="en-US" b="1" dirty="0">
                <a:solidFill>
                  <a:srgbClr val="C00000"/>
                </a:solidFill>
              </a:rPr>
              <a:t>named constants</a:t>
            </a:r>
          </a:p>
          <a:p>
            <a:pPr marL="0" lvl="1"/>
            <a:r>
              <a:rPr lang="en-US" b="1" dirty="0">
                <a:solidFill>
                  <a:srgbClr val="C00000"/>
                </a:solidFill>
              </a:rPr>
              <a:t>[UC3] 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 </a:t>
            </a:r>
            <a:r>
              <a:rPr lang="cs-CZ" b="1" dirty="0">
                <a:solidFill>
                  <a:srgbClr val="C00000"/>
                </a:solidFill>
              </a:rPr>
              <a:t>no copy</a:t>
            </a:r>
            <a:r>
              <a:rPr lang="en-US" b="1" dirty="0">
                <a:solidFill>
                  <a:srgbClr val="C00000"/>
                </a:solidFill>
              </a:rPr>
              <a:t>-</a:t>
            </a:r>
            <a:r>
              <a:rPr lang="cs-CZ" b="1" dirty="0">
                <a:solidFill>
                  <a:srgbClr val="C00000"/>
                </a:solidFill>
              </a:rPr>
              <a:t>an</a:t>
            </a:r>
            <a:r>
              <a:rPr lang="en-US" b="1" dirty="0">
                <a:solidFill>
                  <a:srgbClr val="C00000"/>
                </a:solidFill>
              </a:rPr>
              <a:t>d-</a:t>
            </a:r>
            <a:r>
              <a:rPr lang="cs-CZ" b="1" dirty="0">
                <a:solidFill>
                  <a:srgbClr val="C00000"/>
                </a:solidFill>
              </a:rPr>
              <a:t>paste</a:t>
            </a:r>
          </a:p>
          <a:p>
            <a:pPr marL="0" lvl="1"/>
            <a:endParaRPr lang="en-US" sz="500" dirty="0"/>
          </a:p>
          <a:p>
            <a:pPr marL="0" lvl="1"/>
            <a:r>
              <a:rPr lang="en-US" b="1" dirty="0">
                <a:solidFill>
                  <a:srgbClr val="C00000"/>
                </a:solidFill>
              </a:rPr>
              <a:t>[UC4] </a:t>
            </a:r>
            <a:r>
              <a:rPr lang="en-US" b="1" dirty="0"/>
              <a:t>global variables</a:t>
            </a:r>
          </a:p>
          <a:p>
            <a:pPr marL="0" lvl="1"/>
            <a:r>
              <a:rPr lang="en-US" b="1" dirty="0">
                <a:solidFill>
                  <a:srgbClr val="C00000"/>
                </a:solidFill>
              </a:rPr>
              <a:t>[UC5] </a:t>
            </a:r>
            <a:r>
              <a:rPr lang="en-US" b="1" dirty="0"/>
              <a:t>encapsulation</a:t>
            </a:r>
            <a:endParaRPr lang="cs-CZ" b="1" dirty="0"/>
          </a:p>
        </p:txBody>
      </p:sp>
      <p:sp>
        <p:nvSpPr>
          <p:cNvPr id="9" name="Rectangular Callout 6">
            <a:extLst>
              <a:ext uri="{FF2B5EF4-FFF2-40B4-BE49-F238E27FC236}">
                <a16:creationId xmlns:a16="http://schemas.microsoft.com/office/drawing/2014/main" id="{25D12E25-664A-5A4C-A261-8C29EE057FD1}"/>
              </a:ext>
            </a:extLst>
          </p:cNvPr>
          <p:cNvSpPr/>
          <p:nvPr/>
        </p:nvSpPr>
        <p:spPr>
          <a:xfrm>
            <a:off x="4554433" y="1093624"/>
            <a:ext cx="1228985" cy="588818"/>
          </a:xfrm>
          <a:prstGeom prst="wedgeRectCallout">
            <a:avLst>
              <a:gd name="adj1" fmla="val 81101"/>
              <a:gd name="adj2" fmla="val -4616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automaticky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penalizace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93487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DA2AF353-562A-4504-8E17-E5218CA1BF83}"/>
              </a:ext>
            </a:extLst>
          </p:cNvPr>
          <p:cNvSpPr txBox="1"/>
          <p:nvPr/>
        </p:nvSpPr>
        <p:spPr>
          <a:xfrm>
            <a:off x="5257785" y="3193821"/>
            <a:ext cx="3390182" cy="2292935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class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Display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3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public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set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n) { data_ = ...;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 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write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pos_);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pos_ = (pos_+1) %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digit_count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private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pos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0;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data_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5" y="577294"/>
            <a:ext cx="6224204" cy="620275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 </a:t>
            </a:r>
            <a:r>
              <a:rPr lang="en-US" dirty="0" err="1"/>
              <a:t>probl</a:t>
            </a:r>
            <a:r>
              <a:rPr lang="cs-CZ" dirty="0"/>
              <a:t>ém: při zápisu jednoho znaku ostatní zhasnou</a:t>
            </a:r>
          </a:p>
          <a:p>
            <a:pPr lvl="1"/>
            <a:r>
              <a:rPr lang="en-US" dirty="0" err="1"/>
              <a:t>nelze</a:t>
            </a:r>
            <a:r>
              <a:rPr lang="en-US" dirty="0"/>
              <a:t>: </a:t>
            </a:r>
            <a:r>
              <a:rPr lang="en-US" dirty="0" err="1"/>
              <a:t>nejd</a:t>
            </a:r>
            <a:r>
              <a:rPr lang="cs-CZ" dirty="0"/>
              <a:t>řív něco počít</a:t>
            </a:r>
            <a:r>
              <a:rPr lang="en-US" dirty="0"/>
              <a:t>at,</a:t>
            </a:r>
            <a:r>
              <a:rPr lang="cs-CZ" dirty="0"/>
              <a:t> p</a:t>
            </a:r>
            <a:r>
              <a:rPr lang="en-US" dirty="0" err="1"/>
              <a:t>otom</a:t>
            </a:r>
            <a:r>
              <a:rPr lang="cs-CZ" dirty="0"/>
              <a:t> zobraz</a:t>
            </a:r>
            <a:r>
              <a:rPr lang="en-US" dirty="0"/>
              <a:t>it v</a:t>
            </a:r>
            <a:r>
              <a:rPr lang="cs-CZ" dirty="0"/>
              <a:t>šechny znaky</a:t>
            </a:r>
          </a:p>
          <a:p>
            <a:r>
              <a:rPr lang="en-US" b="1" dirty="0">
                <a:solidFill>
                  <a:srgbClr val="00B050"/>
                </a:solidFill>
                <a:sym typeface="Wingdings" panose="05000000000000000000" pitchFamily="2" charset="2"/>
              </a:rPr>
              <a:t> </a:t>
            </a:r>
            <a:r>
              <a:rPr lang="cs-CZ" dirty="0"/>
              <a:t>řešení: neustále zobrazovat postupně všechny znaky</a:t>
            </a:r>
          </a:p>
          <a:p>
            <a:pPr lvl="1"/>
            <a:r>
              <a:rPr lang="cs-CZ" dirty="0"/>
              <a:t>každý znak stejně dlouho</a:t>
            </a:r>
            <a:r>
              <a:rPr lang="en-US" dirty="0"/>
              <a:t>!</a:t>
            </a:r>
          </a:p>
          <a:p>
            <a:pPr lvl="3"/>
            <a:endParaRPr lang="en-US" dirty="0"/>
          </a:p>
          <a:p>
            <a:r>
              <a:rPr lang="cs-CZ" dirty="0"/>
              <a:t>časový multiplex</a:t>
            </a:r>
          </a:p>
          <a:p>
            <a:pPr lvl="1"/>
            <a:r>
              <a:rPr lang="cs-CZ" dirty="0"/>
              <a:t>jeden běh </a:t>
            </a:r>
            <a:r>
              <a:rPr lang="cs-CZ" dirty="0"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cs-CZ" dirty="0"/>
              <a:t>u ≈ </a:t>
            </a:r>
            <a:r>
              <a:rPr lang="en-US" dirty="0"/>
              <a:t>v</a:t>
            </a:r>
            <a:r>
              <a:rPr lang="cs-CZ" dirty="0"/>
              <a:t>ždy </a:t>
            </a:r>
            <a:r>
              <a:rPr lang="en-US" dirty="0" err="1"/>
              <a:t>zobrazen</a:t>
            </a:r>
            <a:r>
              <a:rPr lang="cs-CZ" dirty="0"/>
              <a:t>í 1 </a:t>
            </a:r>
            <a:r>
              <a:rPr lang="en-US" dirty="0" err="1"/>
              <a:t>znaku</a:t>
            </a:r>
            <a:endParaRPr lang="cs-CZ" dirty="0"/>
          </a:p>
          <a:p>
            <a:pPr lvl="1"/>
            <a:r>
              <a:rPr lang="en-US" dirty="0">
                <a:solidFill>
                  <a:srgbClr val="00B050"/>
                </a:solidFill>
                <a:sym typeface="Webdings" panose="05030102010509060703" pitchFamily="18" charset="2"/>
              </a:rPr>
              <a:t></a:t>
            </a:r>
            <a:r>
              <a:rPr lang="cs-CZ" dirty="0">
                <a:solidFill>
                  <a:srgbClr val="00B050"/>
                </a:solidFill>
              </a:rPr>
              <a:t> </a:t>
            </a:r>
            <a:r>
              <a:rPr lang="cs-CZ" b="1" dirty="0"/>
              <a:t>nezávisle</a:t>
            </a:r>
            <a:r>
              <a:rPr lang="cs-CZ" dirty="0"/>
              <a:t> na další funkčnosti v </a:t>
            </a:r>
            <a:r>
              <a:rPr lang="cs-CZ" dirty="0"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cs-CZ" dirty="0"/>
              <a:t>u</a:t>
            </a:r>
          </a:p>
          <a:p>
            <a:pPr lvl="1"/>
            <a:r>
              <a:rPr lang="cs-CZ" dirty="0"/>
              <a:t>zobrazení </a:t>
            </a:r>
            <a:r>
              <a:rPr lang="en-US" dirty="0" err="1"/>
              <a:t>znaku</a:t>
            </a:r>
            <a:r>
              <a:rPr lang="cs-CZ" dirty="0"/>
              <a:t> na jedné pozici</a:t>
            </a:r>
            <a:endParaRPr lang="en-US" dirty="0"/>
          </a:p>
          <a:p>
            <a:pPr lvl="2"/>
            <a:r>
              <a:rPr lang="cs-CZ" dirty="0"/>
              <a:t>volané v každém běhu loopu</a:t>
            </a:r>
          </a:p>
          <a:p>
            <a:pPr lvl="2"/>
            <a:r>
              <a:rPr lang="cs-CZ" dirty="0"/>
              <a:t>cyklický inkrement pozice</a:t>
            </a:r>
          </a:p>
          <a:p>
            <a:pPr lvl="1"/>
            <a:r>
              <a:rPr lang="cs-CZ" dirty="0"/>
              <a:t>nastavení co se má zobrazovat</a:t>
            </a:r>
          </a:p>
          <a:p>
            <a:pPr lvl="2"/>
            <a:r>
              <a:rPr lang="cs-CZ" dirty="0"/>
              <a:t>volané kdykoliv z uživatelského programu</a:t>
            </a:r>
          </a:p>
          <a:p>
            <a:pPr lvl="2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�</a:t>
            </a:r>
            <a:r>
              <a:rPr lang="en-US" dirty="0"/>
              <a:t> </a:t>
            </a:r>
            <a:r>
              <a:rPr lang="cs-CZ" dirty="0"/>
              <a:t>číslice nebo glyph</a:t>
            </a:r>
            <a:r>
              <a:rPr lang="en-US" dirty="0"/>
              <a:t>y</a:t>
            </a:r>
            <a:r>
              <a:rPr lang="cs-CZ" dirty="0"/>
              <a:t>?</a:t>
            </a:r>
            <a:r>
              <a:rPr lang="en-US" dirty="0"/>
              <a:t> p</a:t>
            </a:r>
            <a:r>
              <a:rPr lang="cs-CZ" dirty="0"/>
              <a:t>roč?</a:t>
            </a:r>
          </a:p>
          <a:p>
            <a:pPr lvl="2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�</a:t>
            </a:r>
            <a:r>
              <a:rPr lang="en-US" dirty="0"/>
              <a:t> </a:t>
            </a:r>
            <a:r>
              <a:rPr lang="cs-CZ" dirty="0"/>
              <a:t>kdy dělat konverzi číslice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→</a:t>
            </a:r>
            <a:r>
              <a:rPr lang="cs-CZ" dirty="0"/>
              <a:t> glyph?</a:t>
            </a:r>
          </a:p>
          <a:p>
            <a:pPr lvl="3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5.1</a:t>
            </a:r>
            <a:r>
              <a:rPr lang="en-US" dirty="0"/>
              <a:t> t</a:t>
            </a:r>
            <a:r>
              <a:rPr lang="cs-CZ" dirty="0"/>
              <a:t>řída pro </a:t>
            </a:r>
            <a:r>
              <a:rPr lang="en-US" dirty="0"/>
              <a:t>m</a:t>
            </a:r>
            <a:r>
              <a:rPr lang="cs-CZ" dirty="0"/>
              <a:t>ultiplex zobrazení</a:t>
            </a:r>
            <a:r>
              <a:rPr lang="en-US" dirty="0"/>
              <a:t> </a:t>
            </a:r>
            <a:r>
              <a:rPr lang="cs-CZ" dirty="0"/>
              <a:t>čísla</a:t>
            </a:r>
            <a:endParaRPr lang="en-US" dirty="0"/>
          </a:p>
          <a:p>
            <a:pPr lvl="1"/>
            <a:r>
              <a:rPr lang="en-US" dirty="0"/>
              <a:t>0-9999, </a:t>
            </a:r>
            <a:r>
              <a:rPr lang="en-US" dirty="0" err="1"/>
              <a:t>jen</a:t>
            </a:r>
            <a:r>
              <a:rPr lang="en-US" dirty="0"/>
              <a:t> </a:t>
            </a:r>
            <a:r>
              <a:rPr lang="en-US" dirty="0" err="1"/>
              <a:t>platn</a:t>
            </a:r>
            <a:r>
              <a:rPr lang="cs-CZ" dirty="0"/>
              <a:t>é cifry</a:t>
            </a:r>
            <a:endParaRPr lang="en-US" dirty="0"/>
          </a:p>
          <a:p>
            <a:pPr lvl="1"/>
            <a:r>
              <a:rPr lang="en-US" dirty="0" err="1"/>
              <a:t>nastaven</a:t>
            </a:r>
            <a:r>
              <a:rPr lang="cs-CZ" dirty="0"/>
              <a:t>í v setup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Časový </a:t>
            </a:r>
            <a:r>
              <a:rPr lang="en-US" dirty="0"/>
              <a:t>multiplex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4816343" y="6078979"/>
            <a:ext cx="1093087" cy="541864"/>
          </a:xfrm>
          <a:prstGeom prst="wedgeRectCallout">
            <a:avLst>
              <a:gd name="adj1" fmla="val -99207"/>
              <a:gd name="adj2" fmla="val -5699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odteď vždy multiplex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84947" y="2544430"/>
            <a:ext cx="1562180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display.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loop();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79080" y="759328"/>
            <a:ext cx="1844386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display.set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( 123);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841185" y="1614407"/>
            <a:ext cx="1616610" cy="403392"/>
            <a:chOff x="4655889" y="2819717"/>
            <a:chExt cx="3747415" cy="1098662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5889" y="2819717"/>
              <a:ext cx="3747415" cy="1098662"/>
            </a:xfrm>
            <a:prstGeom prst="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 rot="5400000">
              <a:off x="5977796" y="307064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 rot="5400000">
              <a:off x="5963831" y="3524937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 rot="5400000">
              <a:off x="7848293" y="307064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7834328" y="3524937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6662041" y="28197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662041" y="37341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6653135" y="32769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7594196" y="28197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7594196" y="37341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7585290" y="32769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 rot="5400000">
              <a:off x="6918470" y="306482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 rot="5400000">
              <a:off x="6406057" y="352493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</p:grpSp>
      <p:cxnSp>
        <p:nvCxnSpPr>
          <p:cNvPr id="25" name="Straight Arrow Connector 24"/>
          <p:cNvCxnSpPr>
            <a:cxnSpLocks/>
          </p:cNvCxnSpPr>
          <p:nvPr/>
        </p:nvCxnSpPr>
        <p:spPr>
          <a:xfrm flipV="1">
            <a:off x="6428194" y="2330066"/>
            <a:ext cx="557031" cy="177295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6" idx="2"/>
          </p:cNvCxnSpPr>
          <p:nvPr/>
        </p:nvCxnSpPr>
        <p:spPr>
          <a:xfrm flipH="1">
            <a:off x="7600733" y="1051716"/>
            <a:ext cx="300540" cy="452777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808176" y="1531878"/>
            <a:ext cx="1632988" cy="0"/>
          </a:xfrm>
          <a:prstGeom prst="straightConnector1">
            <a:avLst/>
          </a:prstGeom>
          <a:ln w="25400"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6874040" y="2273171"/>
            <a:ext cx="373087" cy="5590"/>
          </a:xfrm>
          <a:prstGeom prst="straightConnector1">
            <a:avLst/>
          </a:prstGeom>
          <a:ln w="25400"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urved Down Arrow 34"/>
          <p:cNvSpPr/>
          <p:nvPr/>
        </p:nvSpPr>
        <p:spPr>
          <a:xfrm>
            <a:off x="7035502" y="2080211"/>
            <a:ext cx="368212" cy="147335"/>
          </a:xfrm>
          <a:prstGeom prst="curvedDown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6" name="Curved Down Arrow 35"/>
          <p:cNvSpPr/>
          <p:nvPr/>
        </p:nvSpPr>
        <p:spPr>
          <a:xfrm>
            <a:off x="7453991" y="2074476"/>
            <a:ext cx="368212" cy="153070"/>
          </a:xfrm>
          <a:prstGeom prst="curvedDownArrow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7" name="Curved Down Arrow 36"/>
          <p:cNvSpPr/>
          <p:nvPr/>
        </p:nvSpPr>
        <p:spPr>
          <a:xfrm>
            <a:off x="7876747" y="2075966"/>
            <a:ext cx="368212" cy="147335"/>
          </a:xfrm>
          <a:prstGeom prst="curvedDownArrow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8" name="Curved Down Arrow 37"/>
          <p:cNvSpPr/>
          <p:nvPr/>
        </p:nvSpPr>
        <p:spPr>
          <a:xfrm rot="10800000">
            <a:off x="7032482" y="2330066"/>
            <a:ext cx="1184376" cy="101527"/>
          </a:xfrm>
          <a:prstGeom prst="curvedDownArrow">
            <a:avLst/>
          </a:prstGeom>
          <a:ln w="127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BC2704B-1955-44E0-95E4-5E505ACD9682}"/>
              </a:ext>
            </a:extLst>
          </p:cNvPr>
          <p:cNvSpPr txBox="1"/>
          <p:nvPr/>
        </p:nvSpPr>
        <p:spPr>
          <a:xfrm>
            <a:off x="7178862" y="4681851"/>
            <a:ext cx="1627874" cy="193899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Display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endParaRPr lang="en-US" sz="8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setup() {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d.set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( 1234);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8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loop()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i="1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 whatever</a:t>
            </a:r>
            <a:endParaRPr lang="en-US" sz="1300" i="1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d.loop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4097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8" grpId="0" animBg="1"/>
      <p:bldP spid="29" grpId="0" animBg="1"/>
      <p:bldP spid="26" grpId="0" animBg="1"/>
      <p:bldP spid="35" grpId="0" animBg="1"/>
      <p:bldP spid="36" grpId="0" animBg="1"/>
      <p:bldP spid="37" grpId="0" animBg="1"/>
      <p:bldP spid="38" grpId="0" animBg="1"/>
      <p:bldP spid="3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en-US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5.2</a:t>
            </a:r>
            <a:r>
              <a:rPr lang="en-US" dirty="0"/>
              <a:t> </a:t>
            </a:r>
            <a:r>
              <a:rPr lang="cs-CZ" dirty="0"/>
              <a:t>rozšířit čítač stisků z 4.3 na </a:t>
            </a:r>
            <a:r>
              <a:rPr lang="en-US" dirty="0" err="1"/>
              <a:t>cel</a:t>
            </a:r>
            <a:r>
              <a:rPr lang="cs-CZ" dirty="0"/>
              <a:t>é 4-místné číslo</a:t>
            </a:r>
          </a:p>
          <a:p>
            <a:pPr lvl="1"/>
            <a:r>
              <a:rPr lang="cs-CZ" dirty="0"/>
              <a:t>čítač +/- stisků tlačítka</a:t>
            </a:r>
            <a:endParaRPr lang="en-US" dirty="0"/>
          </a:p>
          <a:p>
            <a:pPr lvl="1"/>
            <a:r>
              <a:rPr lang="cs-CZ" dirty="0"/>
              <a:t>podpora záporných čísel</a:t>
            </a:r>
            <a:endParaRPr lang="en-US" dirty="0"/>
          </a:p>
          <a:p>
            <a:pPr lvl="2"/>
            <a:r>
              <a:rPr lang="en-US" dirty="0" err="1"/>
              <a:t>pozor</a:t>
            </a:r>
            <a:r>
              <a:rPr lang="en-US" dirty="0"/>
              <a:t>!   % (modulo) je</a:t>
            </a:r>
            <a:r>
              <a:rPr lang="cs-CZ" dirty="0"/>
              <a:t> pro záporná čísla</a:t>
            </a:r>
            <a:r>
              <a:rPr lang="en-US" dirty="0"/>
              <a:t> v C </a:t>
            </a:r>
            <a:r>
              <a:rPr lang="en-US" dirty="0" err="1"/>
              <a:t>implementa</a:t>
            </a:r>
            <a:r>
              <a:rPr lang="cs-CZ" dirty="0"/>
              <a:t>čně definováno</a:t>
            </a:r>
            <a:endParaRPr lang="en-US" dirty="0"/>
          </a:p>
          <a:p>
            <a:pPr lvl="2"/>
            <a:r>
              <a:rPr lang="en-US" dirty="0"/>
              <a:t>glyph pro '-'</a:t>
            </a:r>
          </a:p>
          <a:p>
            <a:pPr lvl="2"/>
            <a:r>
              <a:rPr lang="en-US" dirty="0"/>
              <a:t>n</a:t>
            </a:r>
            <a:r>
              <a:rPr lang="cs-CZ" dirty="0"/>
              <a:t>ějaké </a:t>
            </a:r>
            <a:r>
              <a:rPr lang="en-US" dirty="0" err="1"/>
              <a:t>zobrazen</a:t>
            </a:r>
            <a:r>
              <a:rPr lang="cs-CZ" dirty="0"/>
              <a:t>í př</a:t>
            </a:r>
            <a:r>
              <a:rPr lang="en-US" dirty="0"/>
              <a:t>e/</a:t>
            </a:r>
            <a:r>
              <a:rPr lang="en-US" dirty="0" err="1"/>
              <a:t>podt</a:t>
            </a:r>
            <a:r>
              <a:rPr lang="cs-CZ" dirty="0"/>
              <a:t>ečení, třeba </a:t>
            </a:r>
            <a:r>
              <a:rPr lang="cs-CZ" dirty="0">
                <a:latin typeface="Verdana Pro" panose="020B0604030504040204" pitchFamily="34" charset="0"/>
              </a:rPr>
              <a:t>≡≡≡≡</a:t>
            </a:r>
            <a:r>
              <a:rPr lang="en-US" dirty="0"/>
              <a:t> ne</a:t>
            </a:r>
            <a:r>
              <a:rPr lang="cs-CZ" dirty="0"/>
              <a:t>b</a:t>
            </a:r>
            <a:r>
              <a:rPr lang="en-US" dirty="0"/>
              <a:t>o</a:t>
            </a:r>
            <a:r>
              <a:rPr lang="cs-CZ" dirty="0"/>
              <a:t> </a:t>
            </a:r>
            <a:r>
              <a:rPr lang="en-US" dirty="0"/>
              <a:t>LOW/HIGH</a:t>
            </a:r>
            <a:endParaRPr lang="cs-CZ" dirty="0"/>
          </a:p>
          <a:p>
            <a:pPr lvl="3"/>
            <a:r>
              <a:rPr lang="en-US" dirty="0"/>
              <a:t>n &gt; 9999, n &lt; -999</a:t>
            </a:r>
            <a:endParaRPr lang="cs-CZ" dirty="0"/>
          </a:p>
          <a:p>
            <a:pPr lvl="1"/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5.2a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❤ </a:t>
            </a:r>
            <a:r>
              <a:rPr lang="en-US" dirty="0"/>
              <a:t>v</a:t>
            </a:r>
            <a:r>
              <a:rPr lang="cs-CZ" dirty="0"/>
              <a:t>četně autorepeatu</a:t>
            </a:r>
            <a:endParaRPr lang="en-US" dirty="0"/>
          </a:p>
          <a:p>
            <a:pPr lvl="3"/>
            <a:endParaRPr lang="cs-CZ" dirty="0"/>
          </a:p>
          <a:p>
            <a:r>
              <a:rPr lang="en-US" dirty="0" err="1"/>
              <a:t>dynamick</a:t>
            </a:r>
            <a:r>
              <a:rPr lang="cs-CZ" dirty="0"/>
              <a:t>á kombinace glyphů</a:t>
            </a:r>
          </a:p>
          <a:p>
            <a:pPr lvl="1"/>
            <a:r>
              <a:rPr lang="cs-CZ" dirty="0"/>
              <a:t>přidání svítícího segmentu ≈ bitový </a:t>
            </a:r>
            <a:r>
              <a:rPr lang="en-US" dirty="0"/>
              <a:t>&amp;</a:t>
            </a:r>
            <a:endParaRPr lang="cs-CZ" dirty="0"/>
          </a:p>
          <a:p>
            <a:pPr lvl="1"/>
            <a:r>
              <a:rPr lang="cs-CZ" dirty="0"/>
              <a:t>inverzní bitová logika</a:t>
            </a:r>
            <a:endParaRPr lang="en-US" dirty="0"/>
          </a:p>
          <a:p>
            <a:pPr lvl="4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5.3</a:t>
            </a:r>
            <a:r>
              <a:rPr lang="en-US" dirty="0"/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/>
              <a:t>čtyřnásobný jednociferný čítač</a:t>
            </a:r>
          </a:p>
          <a:p>
            <a:pPr lvl="1"/>
            <a:r>
              <a:rPr lang="cs-CZ" dirty="0"/>
              <a:t>alternativa k 4.4</a:t>
            </a:r>
          </a:p>
          <a:p>
            <a:pPr lvl="2"/>
            <a:r>
              <a:rPr lang="cs-CZ" dirty="0"/>
              <a:t>všechny cifry svítí</a:t>
            </a:r>
          </a:p>
          <a:p>
            <a:pPr lvl="1"/>
            <a:r>
              <a:rPr lang="cs-CZ" dirty="0"/>
              <a:t>tečka zobrazuje pozici</a:t>
            </a:r>
          </a:p>
          <a:p>
            <a:pPr lvl="2"/>
            <a:r>
              <a:rPr lang="cs-CZ" dirty="0"/>
              <a:t>aktivní jednociferný čítač</a:t>
            </a:r>
          </a:p>
          <a:p>
            <a:pPr lvl="1"/>
            <a:r>
              <a:rPr lang="cs-CZ" dirty="0"/>
              <a:t>b1/b</a:t>
            </a:r>
            <a:r>
              <a:rPr lang="en-US" dirty="0"/>
              <a:t>2</a:t>
            </a:r>
            <a:r>
              <a:rPr lang="cs-CZ" dirty="0"/>
              <a:t> </a:t>
            </a:r>
            <a:r>
              <a:rPr lang="en-US" dirty="0"/>
              <a:t>in</a:t>
            </a:r>
            <a:r>
              <a:rPr lang="cs-CZ" dirty="0"/>
              <a:t>c/</a:t>
            </a:r>
            <a:r>
              <a:rPr lang="en-US" dirty="0"/>
              <a:t>de</a:t>
            </a:r>
            <a:r>
              <a:rPr lang="cs-CZ" dirty="0"/>
              <a:t>crementuje aktivní čítač</a:t>
            </a:r>
          </a:p>
          <a:p>
            <a:pPr lvl="1"/>
            <a:r>
              <a:rPr lang="en-US" dirty="0"/>
              <a:t>b3 </a:t>
            </a:r>
            <a:r>
              <a:rPr lang="en-US" dirty="0" err="1"/>
              <a:t>cyklicky</a:t>
            </a:r>
            <a:r>
              <a:rPr lang="en-US" dirty="0"/>
              <a:t> p</a:t>
            </a:r>
            <a:r>
              <a:rPr lang="cs-CZ" dirty="0"/>
              <a:t>řepíná aktivní čítač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Časový</a:t>
            </a:r>
            <a:r>
              <a:rPr lang="en-US" dirty="0"/>
              <a:t> multiplex</a:t>
            </a:r>
          </a:p>
        </p:txBody>
      </p:sp>
      <p:sp>
        <p:nvSpPr>
          <p:cNvPr id="8" name="Rectangular Callout 5">
            <a:extLst>
              <a:ext uri="{FF2B5EF4-FFF2-40B4-BE49-F238E27FC236}">
                <a16:creationId xmlns:a16="http://schemas.microsoft.com/office/drawing/2014/main" id="{95EEBB09-F3C5-4B6A-9EC4-B7C92AC357E2}"/>
              </a:ext>
            </a:extLst>
          </p:cNvPr>
          <p:cNvSpPr/>
          <p:nvPr/>
        </p:nvSpPr>
        <p:spPr>
          <a:xfrm>
            <a:off x="5094331" y="4389156"/>
            <a:ext cx="2751930" cy="588984"/>
          </a:xfrm>
          <a:prstGeom prst="wedgeRectCallout">
            <a:avLst>
              <a:gd name="adj1" fmla="val -69346"/>
              <a:gd name="adj2" fmla="val 6517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dekompozice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ovlad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ání  </a:t>
            </a:r>
            <a:r>
              <a:rPr lang="cs-CZ" sz="1600" dirty="0">
                <a:solidFill>
                  <a:srgbClr val="456A1C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※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 zobrazení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Rectangular Callout 7">
            <a:extLst>
              <a:ext uri="{FF2B5EF4-FFF2-40B4-BE49-F238E27FC236}">
                <a16:creationId xmlns:a16="http://schemas.microsoft.com/office/drawing/2014/main" id="{5B18082E-CAAB-4D6F-9EE0-4A42AA6F64B3}"/>
              </a:ext>
            </a:extLst>
          </p:cNvPr>
          <p:cNvSpPr/>
          <p:nvPr/>
        </p:nvSpPr>
        <p:spPr>
          <a:xfrm>
            <a:off x="5094331" y="5090977"/>
            <a:ext cx="2751930" cy="1039024"/>
          </a:xfrm>
          <a:prstGeom prst="wedgeRectCallout">
            <a:avLst>
              <a:gd name="adj1" fmla="val -72126"/>
              <a:gd name="adj2" fmla="val 222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456A1C"/>
                </a:solidFill>
                <a:latin typeface="+mj-lt"/>
              </a:rPr>
              <a:t>v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ka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ždém běhu loopu:</a:t>
            </a:r>
          </a:p>
          <a:p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-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zobrazit (cyklicky) jeden znak</a:t>
            </a:r>
          </a:p>
          <a:p>
            <a:r>
              <a:rPr lang="en-US" sz="1600" dirty="0">
                <a:solidFill>
                  <a:srgbClr val="456A1C"/>
                </a:solidFill>
                <a:latin typeface="+mj-lt"/>
              </a:rPr>
              <a:t> -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zpracovat tlačítka</a:t>
            </a:r>
          </a:p>
          <a:p>
            <a:r>
              <a:rPr lang="en-US" sz="1600" dirty="0">
                <a:solidFill>
                  <a:srgbClr val="456A1C"/>
                </a:solidFill>
                <a:latin typeface="+mj-lt"/>
              </a:rPr>
              <a:t> -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aktualizovat stav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4B5A101-32CC-4424-A2E5-FEC030DFE096}"/>
              </a:ext>
            </a:extLst>
          </p:cNvPr>
          <p:cNvGrpSpPr/>
          <p:nvPr/>
        </p:nvGrpSpPr>
        <p:grpSpPr>
          <a:xfrm>
            <a:off x="5534275" y="2838868"/>
            <a:ext cx="2575643" cy="692497"/>
            <a:chOff x="5534275" y="2838868"/>
            <a:chExt cx="2575643" cy="69249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BC6E535-58E9-47D0-AD94-7663D33FF415}"/>
                </a:ext>
              </a:extLst>
            </p:cNvPr>
            <p:cNvSpPr txBox="1"/>
            <p:nvPr/>
          </p:nvSpPr>
          <p:spPr>
            <a:xfrm>
              <a:off x="5534275" y="2838868"/>
              <a:ext cx="2575643" cy="692497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cs-CZ" sz="1300" dirty="0">
                  <a:latin typeface="Consolas" panose="020B0609020204030204" pitchFamily="49" charset="0"/>
                  <a:cs typeface="Courier New" pitchFamily="49" charset="0"/>
                </a:rPr>
                <a:t>int </a:t>
              </a:r>
              <a:r>
                <a:rPr lang="en-US" sz="1300" dirty="0">
                  <a:latin typeface="Consolas" panose="020B0609020204030204" pitchFamily="49" charset="0"/>
                  <a:cs typeface="Courier New" pitchFamily="49" charset="0"/>
                </a:rPr>
                <a:t>n3 = 0xB0;</a:t>
              </a:r>
            </a:p>
            <a:p>
              <a:r>
                <a:rPr lang="en-US" sz="1300" dirty="0" err="1">
                  <a:latin typeface="Consolas" panose="020B0609020204030204" pitchFamily="49" charset="0"/>
                  <a:cs typeface="Courier New" pitchFamily="49" charset="0"/>
                </a:rPr>
                <a:t>int</a:t>
              </a:r>
              <a:r>
                <a:rPr lang="en-US" sz="1300" dirty="0">
                  <a:latin typeface="Consolas" panose="020B0609020204030204" pitchFamily="49" charset="0"/>
                  <a:cs typeface="Courier New" pitchFamily="49" charset="0"/>
                </a:rPr>
                <a:t> dot = 0x7F;</a:t>
              </a:r>
            </a:p>
            <a:p>
              <a:r>
                <a:rPr lang="en-US" sz="1300" dirty="0" err="1">
                  <a:latin typeface="Consolas" panose="020B0609020204030204" pitchFamily="49" charset="0"/>
                  <a:cs typeface="Courier New" pitchFamily="49" charset="0"/>
                </a:rPr>
                <a:t>writeGlyph</a:t>
              </a:r>
              <a:r>
                <a:rPr lang="en-US" sz="1300" dirty="0">
                  <a:latin typeface="Consolas" panose="020B0609020204030204" pitchFamily="49" charset="0"/>
                  <a:cs typeface="Courier New" pitchFamily="49" charset="0"/>
                </a:rPr>
                <a:t>( </a:t>
              </a:r>
              <a:r>
                <a:rPr lang="cs-CZ" sz="1300" dirty="0">
                  <a:latin typeface="Consolas" panose="020B0609020204030204" pitchFamily="49" charset="0"/>
                  <a:cs typeface="Courier New" pitchFamily="49" charset="0"/>
                </a:rPr>
                <a:t>.., </a:t>
              </a:r>
              <a:r>
                <a:rPr lang="en-US" sz="1300" dirty="0">
                  <a:latin typeface="Consolas" panose="020B0609020204030204" pitchFamily="49" charset="0"/>
                  <a:cs typeface="Courier New" pitchFamily="49" charset="0"/>
                </a:rPr>
                <a:t>n3 </a:t>
              </a:r>
              <a:r>
                <a:rPr lang="en-US" sz="1300" b="1" dirty="0">
                  <a:latin typeface="Consolas" panose="020B0609020204030204" pitchFamily="49" charset="0"/>
                  <a:cs typeface="Courier New" pitchFamily="49" charset="0"/>
                </a:rPr>
                <a:t>&amp;</a:t>
              </a:r>
              <a:r>
                <a:rPr lang="en-US" sz="1300" dirty="0">
                  <a:latin typeface="Consolas" panose="020B0609020204030204" pitchFamily="49" charset="0"/>
                  <a:cs typeface="Courier New" pitchFamily="49" charset="0"/>
                </a:rPr>
                <a:t> dot);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53A02E7-77AF-404D-B47A-3AE910DB6114}"/>
                </a:ext>
              </a:extLst>
            </p:cNvPr>
            <p:cNvSpPr/>
            <p:nvPr/>
          </p:nvSpPr>
          <p:spPr>
            <a:xfrm>
              <a:off x="7287060" y="3230171"/>
              <a:ext cx="214672" cy="301194"/>
            </a:xfrm>
            <a:prstGeom prst="ellipse">
              <a:avLst/>
            </a:prstGeom>
            <a:noFill/>
            <a:ln w="254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126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5253419" cy="620275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5.4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(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+5.1, 5.2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)</a:t>
            </a:r>
            <a:r>
              <a:rPr lang="en-US" dirty="0"/>
              <a:t> - </a:t>
            </a:r>
            <a:r>
              <a:rPr lang="en-US" dirty="0" err="1"/>
              <a:t>stopky</a:t>
            </a:r>
            <a:endParaRPr lang="cs-CZ" dirty="0"/>
          </a:p>
          <a:p>
            <a:pPr lvl="1"/>
            <a:r>
              <a:rPr lang="cs-CZ" dirty="0"/>
              <a:t>stopky zobrazují čas v </a:t>
            </a:r>
            <a:r>
              <a:rPr lang="en-US" dirty="0"/>
              <a:t>1/10 s</a:t>
            </a:r>
            <a:endParaRPr lang="cs-CZ" dirty="0"/>
          </a:p>
          <a:p>
            <a:pPr lvl="2"/>
            <a:r>
              <a:rPr lang="cs-CZ" dirty="0"/>
              <a:t>zobrazit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'.'</a:t>
            </a:r>
            <a:endParaRPr lang="cs-CZ" dirty="0"/>
          </a:p>
          <a:p>
            <a:pPr lvl="2"/>
            <a:r>
              <a:rPr lang="cs-CZ" dirty="0"/>
              <a:t>pozor na </a:t>
            </a:r>
            <a:r>
              <a:rPr lang="en-US" dirty="0"/>
              <a:t>'</a:t>
            </a:r>
            <a:r>
              <a:rPr lang="cs-CZ" dirty="0"/>
              <a:t>0.1</a:t>
            </a:r>
            <a:r>
              <a:rPr lang="en-US" dirty="0"/>
              <a:t>'</a:t>
            </a:r>
            <a:endParaRPr lang="cs-CZ" dirty="0"/>
          </a:p>
          <a:p>
            <a:pPr lvl="2"/>
            <a:endParaRPr lang="cs-CZ" dirty="0"/>
          </a:p>
          <a:p>
            <a:pPr lvl="2"/>
            <a:endParaRPr lang="cs-CZ" dirty="0"/>
          </a:p>
          <a:p>
            <a:pPr lvl="2"/>
            <a:endParaRPr lang="cs-CZ" dirty="0"/>
          </a:p>
          <a:p>
            <a:endParaRPr lang="cs-CZ" dirty="0"/>
          </a:p>
          <a:p>
            <a:endParaRPr lang="en-US" dirty="0"/>
          </a:p>
          <a:p>
            <a:r>
              <a:rPr lang="en-US" dirty="0" err="1"/>
              <a:t>postupn</a:t>
            </a:r>
            <a:r>
              <a:rPr lang="cs-CZ" dirty="0"/>
              <a:t>ě rozšiřujte:</a:t>
            </a:r>
          </a:p>
          <a:p>
            <a:pPr lvl="1"/>
            <a:r>
              <a:rPr lang="cs-CZ" dirty="0"/>
              <a:t>zobrazení času</a:t>
            </a:r>
          </a:p>
          <a:p>
            <a:pPr lvl="1"/>
            <a:r>
              <a:rPr lang="cs-CZ" dirty="0"/>
              <a:t>b1 </a:t>
            </a:r>
            <a:r>
              <a:rPr lang="en-US" dirty="0"/>
              <a:t>≈ start</a:t>
            </a:r>
            <a:endParaRPr lang="cs-CZ" dirty="0"/>
          </a:p>
          <a:p>
            <a:pPr lvl="1"/>
            <a:r>
              <a:rPr lang="en-US" dirty="0"/>
              <a:t>b1 ≈ start / stop / continue, b3 ≈ reset</a:t>
            </a:r>
          </a:p>
          <a:p>
            <a:pPr lvl="1"/>
            <a:r>
              <a:rPr lang="en-US" dirty="0"/>
              <a:t>+ b2 ≈ </a:t>
            </a:r>
            <a:r>
              <a:rPr lang="en-US" dirty="0" err="1"/>
              <a:t>mezi</a:t>
            </a:r>
            <a:r>
              <a:rPr lang="cs-CZ" dirty="0"/>
              <a:t>čas </a:t>
            </a:r>
            <a:r>
              <a:rPr lang="cs-CZ" i="1" dirty="0"/>
              <a:t>(lap)</a:t>
            </a:r>
          </a:p>
          <a:p>
            <a:pPr lvl="2"/>
            <a:r>
              <a:rPr lang="cs-CZ" dirty="0"/>
              <a:t>čas běží dál, zobrazení stojí</a:t>
            </a:r>
          </a:p>
          <a:p>
            <a:pPr lvl="2"/>
            <a:r>
              <a:rPr lang="cs-CZ" dirty="0"/>
              <a:t>další stisk b2 začne znovu zobrazovat aktuální čas</a:t>
            </a:r>
          </a:p>
          <a:p>
            <a:pPr lvl="2"/>
            <a:r>
              <a:rPr lang="cs-CZ" dirty="0">
                <a:solidFill>
                  <a:srgbClr val="00B050"/>
                </a:solidFill>
                <a:sym typeface="Webdings" panose="05030102010509060703" pitchFamily="18" charset="2"/>
              </a:rPr>
              <a:t></a:t>
            </a:r>
            <a:r>
              <a:rPr lang="cs-CZ" dirty="0"/>
              <a:t> kombinace všech stavů, tlačítek a akcí</a:t>
            </a:r>
            <a:endParaRPr lang="en-US" dirty="0"/>
          </a:p>
          <a:p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cs-CZ" dirty="0"/>
              <a:t> dekompozice, </a:t>
            </a:r>
            <a:r>
              <a:rPr lang="en-US" dirty="0" err="1"/>
              <a:t>encapsulace</a:t>
            </a:r>
            <a:r>
              <a:rPr lang="en-US" dirty="0"/>
              <a:t>, </a:t>
            </a:r>
            <a:r>
              <a:rPr lang="cs-CZ" dirty="0"/>
              <a:t>no c</a:t>
            </a:r>
            <a:r>
              <a:rPr lang="en-US" dirty="0"/>
              <a:t>&amp;p, ...</a:t>
            </a:r>
          </a:p>
          <a:p>
            <a:pPr lvl="1"/>
            <a:r>
              <a:rPr lang="en-US" dirty="0" err="1"/>
              <a:t>penalizace</a:t>
            </a:r>
            <a:endParaRPr lang="cs-C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Stopky</a:t>
            </a:r>
            <a:endParaRPr lang="en-US" dirty="0"/>
          </a:p>
        </p:txBody>
      </p:sp>
      <p:sp>
        <p:nvSpPr>
          <p:cNvPr id="12" name="Rectangular Callout 5">
            <a:extLst>
              <a:ext uri="{FF2B5EF4-FFF2-40B4-BE49-F238E27FC236}">
                <a16:creationId xmlns:a16="http://schemas.microsoft.com/office/drawing/2014/main" id="{51B899CF-6DB0-43D2-A82A-5883526F61A4}"/>
              </a:ext>
            </a:extLst>
          </p:cNvPr>
          <p:cNvSpPr/>
          <p:nvPr/>
        </p:nvSpPr>
        <p:spPr>
          <a:xfrm>
            <a:off x="6742491" y="3138717"/>
            <a:ext cx="1622787" cy="917829"/>
          </a:xfrm>
          <a:prstGeom prst="wedgeRectCallout">
            <a:avLst>
              <a:gd name="adj1" fmla="val -135394"/>
              <a:gd name="adj2" fmla="val -4324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stavov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ý automat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stav, událost 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endParaRPr lang="cs-CZ" sz="16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nový stav, akce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232802-EB04-4755-9191-2CF6AE701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97" y="1894864"/>
            <a:ext cx="5598798" cy="1280346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1E80CF27-7EE5-4521-B0EC-1CAB6DC5FE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89" y="625153"/>
            <a:ext cx="365368" cy="365368"/>
          </a:xfrm>
          <a:prstGeom prst="rect">
            <a:avLst/>
          </a:prstGeom>
        </p:spPr>
      </p:pic>
      <p:sp>
        <p:nvSpPr>
          <p:cNvPr id="8" name="Rectangular Callout 5">
            <a:extLst>
              <a:ext uri="{FF2B5EF4-FFF2-40B4-BE49-F238E27FC236}">
                <a16:creationId xmlns:a16="http://schemas.microsoft.com/office/drawing/2014/main" id="{C7E5B4D4-D77B-4EBD-98A4-FB9070FD8173}"/>
              </a:ext>
            </a:extLst>
          </p:cNvPr>
          <p:cNvSpPr/>
          <p:nvPr/>
        </p:nvSpPr>
        <p:spPr>
          <a:xfrm>
            <a:off x="6610403" y="1792179"/>
            <a:ext cx="1375972" cy="477731"/>
          </a:xfrm>
          <a:prstGeom prst="wedgeRectCallout">
            <a:avLst>
              <a:gd name="adj1" fmla="val -86978"/>
              <a:gd name="adj2" fmla="val 6360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čas stále běží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DB921462-8D4A-472C-AA71-0A109982CC3E}"/>
              </a:ext>
            </a:extLst>
          </p:cNvPr>
          <p:cNvSpPr txBox="1">
            <a:spLocks/>
          </p:cNvSpPr>
          <p:nvPr/>
        </p:nvSpPr>
        <p:spPr>
          <a:xfrm>
            <a:off x="5230906" y="4605618"/>
            <a:ext cx="3731559" cy="2174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B050"/>
                </a:solidFill>
                <a:sym typeface="Wingdings" panose="05000000000000000000" pitchFamily="2" charset="2"/>
              </a:rPr>
              <a:t></a:t>
            </a:r>
            <a:r>
              <a:rPr lang="en-US" dirty="0"/>
              <a:t> </a:t>
            </a:r>
            <a:r>
              <a:rPr lang="cs-CZ" dirty="0"/>
              <a:t>pozor na počítání času</a:t>
            </a:r>
          </a:p>
          <a:p>
            <a:pPr lvl="1"/>
            <a:r>
              <a:rPr lang="cs-CZ" dirty="0"/>
              <a:t>nelze v každém loop přičítat čas</a:t>
            </a:r>
          </a:p>
          <a:p>
            <a:pPr lvl="2"/>
            <a:r>
              <a:rPr lang="cs-CZ" dirty="0"/>
              <a:t>kumulace nepřesností</a:t>
            </a:r>
          </a:p>
          <a:p>
            <a:pPr lvl="1"/>
            <a:r>
              <a:rPr lang="cs-CZ" dirty="0"/>
              <a:t>zapamatovat čas poslední události</a:t>
            </a:r>
          </a:p>
          <a:p>
            <a:pPr lvl="2"/>
            <a:r>
              <a:rPr lang="cs-CZ" dirty="0"/>
              <a:t>např. spuštění stopek</a:t>
            </a:r>
          </a:p>
          <a:p>
            <a:pPr lvl="2"/>
            <a:r>
              <a:rPr lang="cs-CZ" dirty="0"/>
              <a:t>naměřený/zobrazený čas </a:t>
            </a:r>
            <a:r>
              <a:rPr lang="en-US" dirty="0"/>
              <a:t>=</a:t>
            </a:r>
            <a:r>
              <a:rPr lang="cs-CZ" dirty="0"/>
              <a:t> rozdíl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F3327D-BA83-3E7F-A1EF-F87C1B7BF164}"/>
              </a:ext>
            </a:extLst>
          </p:cNvPr>
          <p:cNvSpPr txBox="1"/>
          <p:nvPr/>
        </p:nvSpPr>
        <p:spPr>
          <a:xfrm>
            <a:off x="6828223" y="819297"/>
            <a:ext cx="940333" cy="36933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0" lvl="1"/>
            <a:r>
              <a:rPr lang="en-US" b="1" dirty="0">
                <a:solidFill>
                  <a:srgbClr val="C00000"/>
                </a:solidFill>
              </a:rPr>
              <a:t>[UCx] 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40362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180975" lvl="1" indent="-180975">
              <a:spcBef>
                <a:spcPts val="1000"/>
              </a:spcBef>
            </a:pPr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5.5 </a:t>
            </a:r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sz="2000" dirty="0"/>
              <a:t> had na displeji</a:t>
            </a:r>
          </a:p>
          <a:p>
            <a:pPr marL="361950" lvl="2">
              <a:spcBef>
                <a:spcPts val="1000"/>
              </a:spcBef>
            </a:pPr>
            <a:r>
              <a:rPr lang="cs-CZ" sz="1800" dirty="0"/>
              <a:t>běhající had postupně okolo celého displeje</a:t>
            </a:r>
          </a:p>
          <a:p>
            <a:pPr marL="538163" lvl="3">
              <a:spcBef>
                <a:spcPts val="1000"/>
              </a:spcBef>
            </a:pPr>
            <a:r>
              <a:rPr lang="cs-CZ" sz="1600" dirty="0"/>
              <a:t>svítí vždy jen jeden segmet</a:t>
            </a:r>
          </a:p>
          <a:p>
            <a:pPr marL="361950" lvl="2">
              <a:spcBef>
                <a:spcPts val="1000"/>
              </a:spcBef>
            </a:pPr>
            <a:r>
              <a:rPr lang="cs-CZ" sz="1800" dirty="0"/>
              <a:t>parametr: rychlost</a:t>
            </a:r>
          </a:p>
          <a:p>
            <a:pPr marL="538163" lvl="3">
              <a:spcBef>
                <a:spcPts val="1000"/>
              </a:spcBef>
            </a:pPr>
            <a:r>
              <a:rPr lang="en-US" sz="1600" dirty="0"/>
              <a:t>b1/b</a:t>
            </a:r>
            <a:r>
              <a:rPr lang="cs-CZ" sz="1600" dirty="0"/>
              <a:t>2</a:t>
            </a:r>
            <a:r>
              <a:rPr lang="en-US" sz="1600" dirty="0"/>
              <a:t> </a:t>
            </a:r>
            <a:r>
              <a:rPr lang="cs-CZ" sz="1600" dirty="0"/>
              <a:t> </a:t>
            </a:r>
            <a:r>
              <a:rPr lang="en-US" sz="1600" dirty="0" err="1"/>
              <a:t>zrychluje</a:t>
            </a:r>
            <a:r>
              <a:rPr lang="cs-CZ" sz="1600" dirty="0"/>
              <a:t>/</a:t>
            </a:r>
            <a:r>
              <a:rPr lang="en-US" sz="1600" dirty="0" err="1"/>
              <a:t>zpomaluje</a:t>
            </a:r>
            <a:endParaRPr lang="en-US" sz="1600" dirty="0"/>
          </a:p>
          <a:p>
            <a:pPr marL="180975" lvl="1">
              <a:spcBef>
                <a:spcPts val="1000"/>
              </a:spcBef>
            </a:pPr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5.6 </a:t>
            </a:r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sz="2000" dirty="0"/>
              <a:t> </a:t>
            </a:r>
            <a:r>
              <a:rPr lang="en-US" sz="2000" dirty="0" err="1"/>
              <a:t>prodlu</a:t>
            </a:r>
            <a:r>
              <a:rPr lang="cs-CZ" sz="2000" dirty="0"/>
              <a:t>žující se had</a:t>
            </a:r>
          </a:p>
          <a:p>
            <a:pPr marL="361950" lvl="2">
              <a:spcBef>
                <a:spcPts val="1000"/>
              </a:spcBef>
            </a:pPr>
            <a:r>
              <a:rPr lang="cs-CZ" sz="1800" dirty="0"/>
              <a:t>b3 cyklicky prodlužuje délku hada</a:t>
            </a:r>
          </a:p>
          <a:p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5.7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/>
              <a:t>grafický zesilov</a:t>
            </a:r>
            <a:r>
              <a:rPr lang="en-US" dirty="0"/>
              <a:t>a</a:t>
            </a:r>
            <a:r>
              <a:rPr lang="cs-CZ" dirty="0"/>
              <a:t>č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(amplifier/equalizer)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cs-CZ" dirty="0"/>
              <a:t>hi/lo nejvyšší</a:t>
            </a:r>
            <a:r>
              <a:rPr lang="en-US" dirty="0"/>
              <a:t>/</a:t>
            </a:r>
            <a:r>
              <a:rPr lang="cs-CZ" dirty="0"/>
              <a:t>nejnižší úroveň</a:t>
            </a:r>
          </a:p>
          <a:p>
            <a:pPr lvl="2"/>
            <a:r>
              <a:rPr lang="cs-CZ" dirty="0"/>
              <a:t>aktuální hlasitost roste/klesá v rozmezí hi/lo</a:t>
            </a:r>
          </a:p>
          <a:p>
            <a:pPr lvl="2"/>
            <a:r>
              <a:rPr lang="cs-CZ" dirty="0"/>
              <a:t>v náhodném okamžiku se otočí</a:t>
            </a:r>
          </a:p>
          <a:p>
            <a:pPr lvl="3"/>
            <a:r>
              <a:rPr lang="en-US" dirty="0" err="1"/>
              <a:t>i</a:t>
            </a:r>
            <a:r>
              <a:rPr lang="cs-CZ" dirty="0"/>
              <a:t>nt random</a:t>
            </a:r>
            <a:r>
              <a:rPr lang="en-US" dirty="0"/>
              <a:t>( int max) 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en-US" dirty="0"/>
              <a:t>  0 .. max-1</a:t>
            </a:r>
            <a:endParaRPr lang="cs-CZ" dirty="0"/>
          </a:p>
          <a:p>
            <a:pPr lvl="3"/>
            <a:r>
              <a:rPr lang="cs-CZ" dirty="0"/>
              <a:t>nejpozději na hranici hi/lo</a:t>
            </a:r>
            <a:endParaRPr lang="en-US" dirty="0"/>
          </a:p>
          <a:p>
            <a:pPr lvl="1"/>
            <a:r>
              <a:rPr lang="en-US" dirty="0"/>
              <a:t>n</a:t>
            </a:r>
            <a:r>
              <a:rPr lang="cs-CZ" dirty="0"/>
              <a:t>ápověda: zkuste indexovat inicializované pole</a:t>
            </a:r>
          </a:p>
          <a:p>
            <a:pPr lvl="1"/>
            <a:r>
              <a:rPr lang="cs-CZ" dirty="0"/>
              <a:t>b1/b2</a:t>
            </a:r>
            <a:r>
              <a:rPr lang="en-US" dirty="0"/>
              <a:t> </a:t>
            </a:r>
            <a:r>
              <a:rPr lang="cs-CZ" dirty="0"/>
              <a:t> </a:t>
            </a:r>
            <a:r>
              <a:rPr lang="en-US" dirty="0"/>
              <a:t>≈  +</a:t>
            </a:r>
            <a:r>
              <a:rPr lang="cs-CZ" dirty="0"/>
              <a:t>/-</a:t>
            </a:r>
            <a:r>
              <a:rPr lang="en-US" dirty="0"/>
              <a:t> </a:t>
            </a:r>
            <a:r>
              <a:rPr lang="cs-CZ" dirty="0"/>
              <a:t>hlasitost</a:t>
            </a:r>
          </a:p>
          <a:p>
            <a:pPr lvl="2"/>
            <a:r>
              <a:rPr lang="cs-CZ" dirty="0"/>
              <a:t>posun hi</a:t>
            </a:r>
            <a:r>
              <a:rPr lang="en-US" dirty="0"/>
              <a:t>,</a:t>
            </a:r>
            <a:r>
              <a:rPr lang="cs-CZ" dirty="0"/>
              <a:t>lo</a:t>
            </a:r>
          </a:p>
          <a:p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5.8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en-US" dirty="0"/>
              <a:t> stereo </a:t>
            </a:r>
            <a:r>
              <a:rPr lang="en-US" dirty="0" err="1"/>
              <a:t>zesilova</a:t>
            </a:r>
            <a:r>
              <a:rPr lang="cs-CZ" dirty="0"/>
              <a:t>č</a:t>
            </a:r>
          </a:p>
          <a:p>
            <a:pPr marL="358775" lvl="2" indent="0">
              <a:buNone/>
            </a:pPr>
            <a:r>
              <a:rPr lang="en-US" sz="9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●</a:t>
            </a:r>
            <a:r>
              <a:rPr lang="cs-CZ" dirty="0"/>
              <a:t> dva </a:t>
            </a:r>
            <a:r>
              <a:rPr lang="en-US" dirty="0" err="1"/>
              <a:t>nez</a:t>
            </a:r>
            <a:r>
              <a:rPr lang="cs-CZ" dirty="0"/>
              <a:t>ávislé kanály</a:t>
            </a:r>
            <a:endParaRPr lang="cs-CZ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</a:t>
            </a:r>
            <a:r>
              <a:rPr lang="en-US" dirty="0"/>
              <a:t>al</a:t>
            </a:r>
            <a:r>
              <a:rPr lang="cs-CZ" dirty="0"/>
              <a:t>ší úlohy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910331" y="880124"/>
            <a:ext cx="3747415" cy="1098663"/>
            <a:chOff x="4655889" y="888075"/>
            <a:chExt cx="3747415" cy="1098663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5889" y="888076"/>
              <a:ext cx="3747415" cy="1098662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 rot="5400000">
              <a:off x="4531929" y="1118130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747741" y="88807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6627403" y="888075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7575359" y="888075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4799785" y="180247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5747741" y="180247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6627403" y="1802475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7575359" y="1802475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4799785" y="888075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 rot="5400000">
              <a:off x="4517964" y="1572419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 rot="5400000">
              <a:off x="7859645" y="1118130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 rot="5400000">
              <a:off x="7845680" y="1572419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</p:grpSp>
      <p:pic>
        <p:nvPicPr>
          <p:cNvPr id="71" name="Picture 70">
            <a:extLst>
              <a:ext uri="{FF2B5EF4-FFF2-40B4-BE49-F238E27FC236}">
                <a16:creationId xmlns:a16="http://schemas.microsoft.com/office/drawing/2014/main" id="{00506962-56AA-4EA0-B0C5-0B5FBA610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684" y="5258680"/>
            <a:ext cx="2170320" cy="1134962"/>
          </a:xfrm>
          <a:prstGeom prst="rect">
            <a:avLst/>
          </a:prstGeom>
        </p:spPr>
      </p:pic>
      <p:sp>
        <p:nvSpPr>
          <p:cNvPr id="72" name="Rectangular Callout 8">
            <a:extLst>
              <a:ext uri="{FF2B5EF4-FFF2-40B4-BE49-F238E27FC236}">
                <a16:creationId xmlns:a16="http://schemas.microsoft.com/office/drawing/2014/main" id="{1DFCDA58-B7BF-4DC0-9C3A-C2FB9101CCB6}"/>
              </a:ext>
            </a:extLst>
          </p:cNvPr>
          <p:cNvSpPr/>
          <p:nvPr/>
        </p:nvSpPr>
        <p:spPr>
          <a:xfrm>
            <a:off x="5947314" y="3890669"/>
            <a:ext cx="1869060" cy="588984"/>
          </a:xfrm>
          <a:prstGeom prst="wedgeRectCallout">
            <a:avLst>
              <a:gd name="adj1" fmla="val -109775"/>
              <a:gd name="adj2" fmla="val -2208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vhodn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ě si rozšiřte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třídu display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3" name="Rectangular Callout 9">
            <a:extLst>
              <a:ext uri="{FF2B5EF4-FFF2-40B4-BE49-F238E27FC236}">
                <a16:creationId xmlns:a16="http://schemas.microsoft.com/office/drawing/2014/main" id="{FA210317-48FA-49AB-925B-66246AD2ABF9}"/>
              </a:ext>
            </a:extLst>
          </p:cNvPr>
          <p:cNvSpPr/>
          <p:nvPr/>
        </p:nvSpPr>
        <p:spPr>
          <a:xfrm>
            <a:off x="5601180" y="2802394"/>
            <a:ext cx="2561329" cy="662619"/>
          </a:xfrm>
          <a:prstGeom prst="wedgeRectCallout">
            <a:avLst>
              <a:gd name="adj1" fmla="val -49187"/>
              <a:gd name="adj2" fmla="val 1003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še zobrazujte pomocí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jednotné třídy pro multiplex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4291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12608"/>
              </p:ext>
            </p:extLst>
          </p:nvPr>
        </p:nvGraphicFramePr>
        <p:xfrm>
          <a:off x="5246225" y="1218508"/>
          <a:ext cx="33155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4446">
                  <a:extLst>
                    <a:ext uri="{9D8B030D-6E8A-4147-A177-3AD203B41FA5}">
                      <a16:colId xmlns:a16="http://schemas.microsoft.com/office/drawing/2014/main" val="22958021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val="3201628635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r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d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Consolas" panose="020B0609020204030204" pitchFamily="49" charset="0"/>
                        </a:rPr>
                        <a:t>i</a:t>
                      </a:r>
                      <a:endParaRPr lang="en-US" sz="1600" dirty="0"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o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\0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cs-CZ" dirty="0"/>
              <a:t>řetězec ≈ char</a:t>
            </a:r>
            <a:r>
              <a:rPr lang="en-US" dirty="0"/>
              <a:t>[] </a:t>
            </a:r>
            <a:r>
              <a:rPr lang="en-US" dirty="0" err="1"/>
              <a:t>zakon</a:t>
            </a:r>
            <a:r>
              <a:rPr lang="cs-CZ" dirty="0"/>
              <a:t>čený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'\0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'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en-US" dirty="0"/>
          </a:p>
          <a:p>
            <a:r>
              <a:rPr lang="en-US" dirty="0"/>
              <a:t>pr</a:t>
            </a:r>
            <a:r>
              <a:rPr lang="cs-CZ" dirty="0"/>
              <a:t>á</a:t>
            </a:r>
            <a:r>
              <a:rPr lang="en-US" dirty="0" err="1"/>
              <a:t>ce</a:t>
            </a:r>
            <a:r>
              <a:rPr lang="en-US" dirty="0"/>
              <a:t> s </a:t>
            </a:r>
            <a:r>
              <a:rPr lang="cs-CZ" dirty="0"/>
              <a:t>ukazateli/</a:t>
            </a:r>
            <a:r>
              <a:rPr lang="en-US" dirty="0" err="1"/>
              <a:t>pointry</a:t>
            </a:r>
            <a:endParaRPr lang="cs-CZ" dirty="0"/>
          </a:p>
          <a:p>
            <a:pPr lvl="1"/>
            <a:r>
              <a:rPr lang="cs-CZ" sz="1600" dirty="0">
                <a:latin typeface="Consolas" panose="020B0609020204030204" pitchFamily="49" charset="0"/>
                <a:cs typeface="Courier New" pitchFamily="49" charset="0"/>
              </a:rPr>
              <a:t>str</a:t>
            </a:r>
            <a:r>
              <a:rPr lang="en-US" dirty="0"/>
              <a:t> </a:t>
            </a:r>
            <a:r>
              <a:rPr lang="cs-CZ" dirty="0"/>
              <a:t>-</a:t>
            </a:r>
            <a:r>
              <a:rPr lang="en-US" dirty="0"/>
              <a:t> </a:t>
            </a:r>
            <a:r>
              <a:rPr lang="en-US" dirty="0" err="1"/>
              <a:t>ukazatel</a:t>
            </a:r>
            <a:endParaRPr lang="cs-CZ" dirty="0"/>
          </a:p>
          <a:p>
            <a:pPr lvl="1"/>
            <a:r>
              <a:rPr lang="cs-CZ" sz="1600" dirty="0">
                <a:latin typeface="Consolas" panose="020B0609020204030204" pitchFamily="49" charset="0"/>
                <a:cs typeface="Courier New" pitchFamily="49" charset="0"/>
              </a:rPr>
              <a:t>*str</a:t>
            </a:r>
            <a:r>
              <a:rPr lang="en-US" dirty="0"/>
              <a:t> </a:t>
            </a:r>
            <a:r>
              <a:rPr lang="cs-CZ" dirty="0"/>
              <a:t>-</a:t>
            </a:r>
            <a:r>
              <a:rPr lang="en-US" dirty="0"/>
              <a:t> </a:t>
            </a:r>
            <a:r>
              <a:rPr lang="en-US" dirty="0" err="1"/>
              <a:t>hodnota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kterou</a:t>
            </a:r>
            <a:r>
              <a:rPr lang="en-US" dirty="0"/>
              <a:t> </a:t>
            </a:r>
            <a:r>
              <a:rPr lang="en-US" dirty="0" err="1"/>
              <a:t>ukazuje</a:t>
            </a:r>
            <a:endParaRPr lang="en-US" dirty="0"/>
          </a:p>
          <a:p>
            <a:pPr lvl="2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while( *str!='\0') </a:t>
            </a:r>
            <a:r>
              <a:rPr lang="en-US" dirty="0">
                <a:latin typeface="Consolas" panose="020B0609020204030204" pitchFamily="49" charset="0"/>
                <a:cs typeface="Courier New" pitchFamily="49" charset="0"/>
              </a:rPr>
              <a:t>....</a:t>
            </a:r>
            <a:endParaRPr lang="cs-CZ" dirty="0">
              <a:latin typeface="Consolas" panose="020B0609020204030204" pitchFamily="49" charset="0"/>
              <a:cs typeface="Courier New" pitchFamily="49" charset="0"/>
            </a:endParaRPr>
          </a:p>
          <a:p>
            <a:pPr lvl="1"/>
            <a:r>
              <a:rPr lang="en-US" sz="1600" dirty="0">
                <a:latin typeface="Consolas" panose="020B0609020204030204" pitchFamily="49" charset="0"/>
                <a:cs typeface="Courier New" pitchFamily="49" charset="0"/>
              </a:rPr>
              <a:t>++str</a:t>
            </a:r>
            <a:r>
              <a:rPr lang="en-US" dirty="0"/>
              <a:t> </a:t>
            </a:r>
            <a:r>
              <a:rPr lang="cs-CZ" dirty="0"/>
              <a:t>-</a:t>
            </a:r>
            <a:r>
              <a:rPr lang="en-US" dirty="0"/>
              <a:t> </a:t>
            </a:r>
            <a:r>
              <a:rPr lang="en-US" dirty="0" err="1"/>
              <a:t>posun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n</a:t>
            </a:r>
            <a:r>
              <a:rPr lang="cs-CZ" dirty="0"/>
              <a:t>ásledující </a:t>
            </a:r>
            <a:r>
              <a:rPr lang="cs-CZ" b="1" dirty="0"/>
              <a:t>prvek</a:t>
            </a:r>
          </a:p>
          <a:p>
            <a:pPr lvl="1"/>
            <a:r>
              <a:rPr lang="en-US" sz="1600" dirty="0">
                <a:latin typeface="Consolas" panose="020B0609020204030204" pitchFamily="49" charset="0"/>
                <a:cs typeface="Courier New" pitchFamily="49" charset="0"/>
              </a:rPr>
              <a:t>*</a:t>
            </a:r>
            <a:r>
              <a:rPr lang="cs-CZ" sz="1600" dirty="0">
                <a:latin typeface="Consolas" panose="020B0609020204030204" pitchFamily="49" charset="0"/>
                <a:cs typeface="Courier New" pitchFamily="49" charset="0"/>
              </a:rPr>
              <a:t>str</a:t>
            </a:r>
            <a:r>
              <a:rPr lang="en-US" sz="1600" dirty="0">
                <a:latin typeface="Consolas" panose="020B0609020204030204" pitchFamily="49" charset="0"/>
                <a:cs typeface="Courier New" pitchFamily="49" charset="0"/>
              </a:rPr>
              <a:t>++</a:t>
            </a:r>
            <a:r>
              <a:rPr lang="cs-CZ" dirty="0"/>
              <a:t> </a:t>
            </a:r>
            <a:r>
              <a:rPr lang="en-US" dirty="0"/>
              <a:t>-</a:t>
            </a:r>
            <a:r>
              <a:rPr lang="cs-CZ" dirty="0"/>
              <a:t> </a:t>
            </a:r>
            <a:r>
              <a:rPr lang="en-US" dirty="0" err="1"/>
              <a:t>postinkrementace</a:t>
            </a:r>
            <a:r>
              <a:rPr lang="en-US" dirty="0"/>
              <a:t> </a:t>
            </a:r>
            <a:r>
              <a:rPr lang="cs-CZ" dirty="0"/>
              <a:t>ukazatele</a:t>
            </a:r>
          </a:p>
          <a:p>
            <a:pPr lvl="2"/>
            <a:r>
              <a:rPr lang="en-US" dirty="0"/>
              <a:t>v</a:t>
            </a:r>
            <a:r>
              <a:rPr lang="cs-CZ" dirty="0"/>
              <a:t>ý</a:t>
            </a:r>
            <a:r>
              <a:rPr lang="en-US" dirty="0"/>
              <a:t>sled</a:t>
            </a:r>
            <a:r>
              <a:rPr lang="cs-CZ" dirty="0"/>
              <a:t>e</a:t>
            </a:r>
            <a:r>
              <a:rPr lang="en-US" dirty="0"/>
              <a:t>k</a:t>
            </a:r>
            <a:r>
              <a:rPr lang="cs-CZ" dirty="0"/>
              <a:t>:</a:t>
            </a:r>
            <a:r>
              <a:rPr lang="en-US" dirty="0"/>
              <a:t> </a:t>
            </a:r>
            <a:r>
              <a:rPr lang="en-US" dirty="0" err="1"/>
              <a:t>hodnota</a:t>
            </a:r>
            <a:r>
              <a:rPr lang="en-US" dirty="0"/>
              <a:t> </a:t>
            </a:r>
            <a:r>
              <a:rPr lang="en-US" dirty="0" err="1"/>
              <a:t>referencovan</a:t>
            </a:r>
            <a:r>
              <a:rPr lang="cs-CZ" dirty="0"/>
              <a:t>á</a:t>
            </a:r>
            <a:r>
              <a:rPr lang="en-US" dirty="0"/>
              <a:t> </a:t>
            </a:r>
            <a:r>
              <a:rPr lang="cs-CZ" dirty="0"/>
              <a:t>před inkrementací</a:t>
            </a:r>
          </a:p>
          <a:p>
            <a:pPr lvl="2"/>
            <a:r>
              <a:rPr lang="cs-CZ" dirty="0"/>
              <a:t>typický obrat při zpracování řetězců</a:t>
            </a:r>
            <a:endParaRPr lang="en-US" dirty="0"/>
          </a:p>
          <a:p>
            <a:pPr lvl="2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while( *str++!='\0')</a:t>
            </a:r>
            <a:r>
              <a:rPr lang="en-US" dirty="0">
                <a:latin typeface="Consolas" panose="020B0609020204030204" pitchFamily="49" charset="0"/>
                <a:cs typeface="Courier New" pitchFamily="49" charset="0"/>
              </a:rPr>
              <a:t> ....</a:t>
            </a:r>
            <a:endParaRPr lang="cs-CZ" dirty="0"/>
          </a:p>
          <a:p>
            <a:pPr lvl="1"/>
            <a:r>
              <a:rPr lang="cs-CZ" dirty="0"/>
              <a:t>automatická konverze </a:t>
            </a:r>
            <a:r>
              <a:rPr lang="en-US" sz="1600" dirty="0">
                <a:latin typeface="Consolas" panose="020B0609020204030204" pitchFamily="49" charset="0"/>
              </a:rPr>
              <a:t>*</a:t>
            </a:r>
            <a:r>
              <a:rPr lang="cs-CZ" sz="1600" dirty="0">
                <a:latin typeface="Consolas" panose="020B0609020204030204" pitchFamily="49" charset="0"/>
              </a:rPr>
              <a:t>str</a:t>
            </a:r>
            <a:r>
              <a:rPr lang="cs-CZ" dirty="0"/>
              <a:t> </a:t>
            </a:r>
            <a:r>
              <a:rPr lang="cs-CZ" dirty="0">
                <a:sym typeface="Wingdings 3" panose="05040102010807070707" pitchFamily="18" charset="2"/>
              </a:rPr>
              <a:t></a:t>
            </a:r>
            <a:r>
              <a:rPr lang="en-US" dirty="0"/>
              <a:t> </a:t>
            </a:r>
            <a:r>
              <a:rPr lang="cs-CZ" dirty="0"/>
              <a:t> </a:t>
            </a:r>
            <a:r>
              <a:rPr lang="cs-CZ" sz="1600" dirty="0">
                <a:latin typeface="Consolas" panose="020B0609020204030204" pitchFamily="49" charset="0"/>
              </a:rPr>
              <a:t>bool</a:t>
            </a:r>
            <a:endParaRPr lang="en-US" sz="1600" dirty="0">
              <a:latin typeface="Consolas" panose="020B0609020204030204" pitchFamily="49" charset="0"/>
            </a:endParaRPr>
          </a:p>
          <a:p>
            <a:pPr lvl="2"/>
            <a:r>
              <a:rPr lang="en-US" dirty="0">
                <a:latin typeface="Consolas" panose="020B0609020204030204" pitchFamily="49" charset="0"/>
              </a:rPr>
              <a:t>true</a:t>
            </a:r>
            <a:r>
              <a:rPr lang="en-US" dirty="0"/>
              <a:t>   ≡   </a:t>
            </a:r>
            <a:r>
              <a:rPr lang="en-US" dirty="0" err="1">
                <a:latin typeface="Consolas" panose="020B0609020204030204" pitchFamily="49" charset="0"/>
              </a:rPr>
              <a:t>hodnota</a:t>
            </a:r>
            <a:r>
              <a:rPr lang="en-US" dirty="0">
                <a:latin typeface="Consolas" panose="020B0609020204030204" pitchFamily="49" charset="0"/>
              </a:rPr>
              <a:t>!=0</a:t>
            </a:r>
            <a:endParaRPr lang="cs-CZ" dirty="0">
              <a:latin typeface="Consolas" panose="020B0609020204030204" pitchFamily="49" charset="0"/>
            </a:endParaRPr>
          </a:p>
          <a:p>
            <a:pPr lvl="2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while( *str++) </a:t>
            </a:r>
            <a:r>
              <a:rPr lang="en-US" dirty="0">
                <a:latin typeface="Consolas" panose="020B0609020204030204" pitchFamily="49" charset="0"/>
                <a:cs typeface="Courier New" pitchFamily="49" charset="0"/>
              </a:rPr>
              <a:t>....</a:t>
            </a:r>
            <a:endParaRPr lang="cs-CZ" dirty="0">
              <a:latin typeface="Consolas" panose="020B0609020204030204" pitchFamily="49" charset="0"/>
            </a:endParaRPr>
          </a:p>
          <a:p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 err="1"/>
              <a:t>funkce</a:t>
            </a:r>
            <a:r>
              <a:rPr lang="en-US" dirty="0"/>
              <a:t> pro d</a:t>
            </a:r>
            <a:r>
              <a:rPr lang="cs-CZ" dirty="0"/>
              <a:t>é</a:t>
            </a:r>
            <a:r>
              <a:rPr lang="en-US" dirty="0" err="1"/>
              <a:t>lku</a:t>
            </a:r>
            <a:r>
              <a:rPr lang="cs-CZ" dirty="0"/>
              <a:t> řetězce</a:t>
            </a:r>
          </a:p>
          <a:p>
            <a:pPr lvl="1"/>
            <a:r>
              <a:rPr lang="cs-CZ" dirty="0"/>
              <a:t>pro práci s řetězci používejte</a:t>
            </a:r>
            <a:br>
              <a:rPr lang="cs-CZ" dirty="0"/>
            </a:br>
            <a:r>
              <a:rPr lang="cs-CZ" dirty="0"/>
              <a:t>pointrovou aritmetiku</a:t>
            </a:r>
          </a:p>
          <a:p>
            <a:endParaRPr lang="cs-C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Řetězce</a:t>
            </a:r>
            <a:r>
              <a:rPr lang="en-US" dirty="0"/>
              <a:t> a </a:t>
            </a:r>
            <a:r>
              <a:rPr lang="en-US" dirty="0" err="1"/>
              <a:t>ukazatele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669889" y="4265171"/>
            <a:ext cx="3032643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size_t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slen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const char *str)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size_t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0;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while(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str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]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++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5871820" y="1626536"/>
            <a:ext cx="5411" cy="373334"/>
          </a:xfrm>
          <a:prstGeom prst="straightConnector1">
            <a:avLst/>
          </a:prstGeom>
          <a:ln w="25400">
            <a:prstDash val="sysDot"/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475448" y="1953090"/>
            <a:ext cx="381252" cy="1305"/>
          </a:xfrm>
          <a:prstGeom prst="straightConnector1">
            <a:avLst/>
          </a:prstGeom>
          <a:ln w="12700">
            <a:prstDash val="sysDot"/>
            <a:headEnd type="none"/>
            <a:tailEnd type="arrow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ular Callout 30"/>
          <p:cNvSpPr/>
          <p:nvPr/>
        </p:nvSpPr>
        <p:spPr>
          <a:xfrm>
            <a:off x="4920853" y="2104072"/>
            <a:ext cx="655347" cy="375005"/>
          </a:xfrm>
          <a:prstGeom prst="wedgeRectCallout">
            <a:avLst>
              <a:gd name="adj1" fmla="val -48465"/>
              <a:gd name="adj2" fmla="val 39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str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2" name="Rectangular Callout 31"/>
          <p:cNvSpPr/>
          <p:nvPr/>
        </p:nvSpPr>
        <p:spPr>
          <a:xfrm>
            <a:off x="5694415" y="2098595"/>
            <a:ext cx="655347" cy="375005"/>
          </a:xfrm>
          <a:prstGeom prst="wedgeRectCallout">
            <a:avLst>
              <a:gd name="adj1" fmla="val -48465"/>
              <a:gd name="adj2" fmla="val 39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++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str</a:t>
            </a:r>
          </a:p>
        </p:txBody>
      </p:sp>
      <p:sp>
        <p:nvSpPr>
          <p:cNvPr id="33" name="Rectangular Callout 32"/>
          <p:cNvSpPr/>
          <p:nvPr/>
        </p:nvSpPr>
        <p:spPr>
          <a:xfrm>
            <a:off x="6873129" y="1860766"/>
            <a:ext cx="655347" cy="375005"/>
          </a:xfrm>
          <a:prstGeom prst="wedgeRectCallout">
            <a:avLst>
              <a:gd name="adj1" fmla="val -66995"/>
              <a:gd name="adj2" fmla="val -13255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str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[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3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]</a:t>
            </a:r>
          </a:p>
        </p:txBody>
      </p:sp>
      <p:sp>
        <p:nvSpPr>
          <p:cNvPr id="34" name="Rectangular Callout 33"/>
          <p:cNvSpPr/>
          <p:nvPr/>
        </p:nvSpPr>
        <p:spPr>
          <a:xfrm>
            <a:off x="4227859" y="915427"/>
            <a:ext cx="655347" cy="893713"/>
          </a:xfrm>
          <a:prstGeom prst="wedgeRectCallout">
            <a:avLst>
              <a:gd name="adj1" fmla="val 125571"/>
              <a:gd name="adj2" fmla="val -107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*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str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≡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str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[0]</a:t>
            </a:r>
          </a:p>
        </p:txBody>
      </p:sp>
      <p:sp>
        <p:nvSpPr>
          <p:cNvPr id="37" name="Oval 36"/>
          <p:cNvSpPr/>
          <p:nvPr/>
        </p:nvSpPr>
        <p:spPr>
          <a:xfrm>
            <a:off x="8173061" y="1155000"/>
            <a:ext cx="405499" cy="511248"/>
          </a:xfrm>
          <a:prstGeom prst="ellipse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3705" y="5455509"/>
            <a:ext cx="3032643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size_t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slen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( const char *str) {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size_t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= 0;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while(</a:t>
            </a:r>
            <a:r>
              <a:rPr lang="en-US" sz="13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*</a:t>
            </a:r>
            <a:r>
              <a:rPr lang="en-US" sz="1300" b="1" dirty="0" err="1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str</a:t>
            </a:r>
            <a:r>
              <a:rPr lang="en-US" sz="1300" b="1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++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)</a:t>
            </a:r>
            <a:r>
              <a:rPr lang="en-US" sz="13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++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return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cxnSp>
        <p:nvCxnSpPr>
          <p:cNvPr id="46" name="Straight Arrow Connector 45"/>
          <p:cNvCxnSpPr>
            <a:cxnSpLocks/>
          </p:cNvCxnSpPr>
          <p:nvPr/>
        </p:nvCxnSpPr>
        <p:spPr>
          <a:xfrm>
            <a:off x="6230528" y="5013720"/>
            <a:ext cx="734389" cy="870992"/>
          </a:xfrm>
          <a:prstGeom prst="straightConnector1">
            <a:avLst/>
          </a:prstGeom>
          <a:ln w="38100" cmpd="dbl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9D5D1EF-7654-4948-BCD1-D78507D57AD9}"/>
              </a:ext>
            </a:extLst>
          </p:cNvPr>
          <p:cNvCxnSpPr/>
          <p:nvPr/>
        </p:nvCxnSpPr>
        <p:spPr>
          <a:xfrm flipH="1" flipV="1">
            <a:off x="5454019" y="1620479"/>
            <a:ext cx="5411" cy="373334"/>
          </a:xfrm>
          <a:prstGeom prst="straightConnector1">
            <a:avLst/>
          </a:prstGeom>
          <a:ln w="25400">
            <a:prstDash val="solid"/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8063294-05CC-4E5C-A2B7-CA6C42A7A32B}"/>
              </a:ext>
            </a:extLst>
          </p:cNvPr>
          <p:cNvGrpSpPr>
            <a:grpSpLocks noChangeAspect="1"/>
          </p:cNvGrpSpPr>
          <p:nvPr/>
        </p:nvGrpSpPr>
        <p:grpSpPr>
          <a:xfrm>
            <a:off x="6804507" y="1666248"/>
            <a:ext cx="756944" cy="760379"/>
            <a:chOff x="2910967" y="2625088"/>
            <a:chExt cx="2678432" cy="269058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7E31067-B3DD-45D2-8DC1-CC47028AC9F8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4024677" y="4527436"/>
              <a:ext cx="157647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B18194B-E046-4622-85D2-C122B56575B5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699103" y="3740229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FB16E79-1359-4CE5-8A61-E49D818D70BE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4801063" y="2637315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AFD5242-8810-4A68-A2D6-DEAC8FB27A6D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2910560" y="3413324"/>
              <a:ext cx="1576472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44A2748-7E98-43BF-B92B-2F11B81D5351}"/>
              </a:ext>
            </a:extLst>
          </p:cNvPr>
          <p:cNvGrpSpPr>
            <a:grpSpLocks noChangeAspect="1"/>
          </p:cNvGrpSpPr>
          <p:nvPr/>
        </p:nvGrpSpPr>
        <p:grpSpPr>
          <a:xfrm>
            <a:off x="4319993" y="1390951"/>
            <a:ext cx="495808" cy="498058"/>
            <a:chOff x="2910967" y="2625088"/>
            <a:chExt cx="2678432" cy="2690584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6A1E7D2-C7DB-4B2A-A5BF-A20C4DD7F9E0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4024677" y="4527436"/>
              <a:ext cx="157647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36599D3-C70B-4EE8-B37A-AC692F46C3BF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699103" y="3740229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0F1AE2D-266F-4132-90A4-D11E07B8B609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4801063" y="2637315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98020F8-1C61-49FD-8836-00BF3B5E98F7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2910560" y="3413324"/>
              <a:ext cx="1576472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83D9D3A-CA63-4839-BA05-A6C86B359CA8}"/>
              </a:ext>
            </a:extLst>
          </p:cNvPr>
          <p:cNvGrpSpPr>
            <a:grpSpLocks noChangeAspect="1"/>
          </p:cNvGrpSpPr>
          <p:nvPr/>
        </p:nvGrpSpPr>
        <p:grpSpPr>
          <a:xfrm>
            <a:off x="5767360" y="4418768"/>
            <a:ext cx="756944" cy="760379"/>
            <a:chOff x="2910967" y="2625088"/>
            <a:chExt cx="2678432" cy="2690584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128248C-F30A-4078-885D-4F5E90D8393C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4024677" y="4527436"/>
              <a:ext cx="157647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64FECFD-0C35-4489-AA53-2D265372C1EB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699103" y="3740229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CE73ECC-697B-4FF9-A1B7-788BED1C2EA9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4801063" y="2637315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99E49AF-41D5-4889-8301-571A0FE1A3D4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2910560" y="3413324"/>
              <a:ext cx="1576472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7BBBB5E-3C50-55F8-AAAF-A572884158B6}"/>
              </a:ext>
            </a:extLst>
          </p:cNvPr>
          <p:cNvSpPr txBox="1"/>
          <p:nvPr/>
        </p:nvSpPr>
        <p:spPr>
          <a:xfrm>
            <a:off x="6952650" y="3062474"/>
            <a:ext cx="749882" cy="4924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*++str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++*str</a:t>
            </a:r>
          </a:p>
        </p:txBody>
      </p:sp>
      <p:sp>
        <p:nvSpPr>
          <p:cNvPr id="6" name="Rectangular Callout 33">
            <a:extLst>
              <a:ext uri="{FF2B5EF4-FFF2-40B4-BE49-F238E27FC236}">
                <a16:creationId xmlns:a16="http://schemas.microsoft.com/office/drawing/2014/main" id="{B3075239-B9D8-AA1B-027C-15AF17A446F2}"/>
              </a:ext>
            </a:extLst>
          </p:cNvPr>
          <p:cNvSpPr/>
          <p:nvPr/>
        </p:nvSpPr>
        <p:spPr>
          <a:xfrm>
            <a:off x="5689143" y="2961275"/>
            <a:ext cx="749882" cy="591034"/>
          </a:xfrm>
          <a:prstGeom prst="wedgeRectCallout">
            <a:avLst>
              <a:gd name="adj1" fmla="val 112771"/>
              <a:gd name="adj2" fmla="val 918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jak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ý je rozdíl?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8836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2" grpId="0" animBg="1"/>
      <p:bldP spid="33" grpId="0" animBg="1"/>
      <p:bldP spid="34" grpId="0" animBg="1"/>
      <p:bldP spid="5" grpId="0" animBg="1"/>
      <p:bldP spid="4" grpId="0" animBg="1"/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/>
              <a:t>glyph</a:t>
            </a:r>
            <a:r>
              <a:rPr lang="cs-CZ" dirty="0"/>
              <a:t>y</a:t>
            </a:r>
            <a:r>
              <a:rPr lang="en-US" dirty="0"/>
              <a:t> pro p</a:t>
            </a:r>
            <a:r>
              <a:rPr lang="cs-CZ" dirty="0"/>
              <a:t>ísmena</a:t>
            </a:r>
          </a:p>
          <a:p>
            <a:pPr lvl="1"/>
            <a:r>
              <a:rPr lang="en-US" dirty="0"/>
              <a:t>Rec</a:t>
            </a:r>
            <a:r>
              <a:rPr lang="cs-CZ" dirty="0"/>
              <a:t>o</a:t>
            </a:r>
            <a:r>
              <a:rPr lang="en-US" dirty="0" err="1"/>
              <a:t>dex</a:t>
            </a:r>
            <a:r>
              <a:rPr lang="en-US" dirty="0"/>
              <a:t> - </a:t>
            </a:r>
            <a:r>
              <a:rPr lang="en-US" dirty="0" err="1"/>
              <a:t>startovac</a:t>
            </a:r>
            <a:r>
              <a:rPr lang="cs-CZ" dirty="0"/>
              <a:t>í balíček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cs-CZ" dirty="0"/>
              <a:t>další užitečné znaky:  .,</a:t>
            </a:r>
            <a:r>
              <a:rPr lang="en-US" dirty="0"/>
              <a:t> ?-=_</a:t>
            </a:r>
          </a:p>
          <a:p>
            <a:pPr lvl="1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/>
              <a:t>zobrazení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'</a:t>
            </a:r>
            <a:r>
              <a:rPr lang="cs-CZ" i="1" dirty="0">
                <a:solidFill>
                  <a:schemeClr val="bg1">
                    <a:lumMod val="50000"/>
                  </a:schemeClr>
                </a:solidFill>
              </a:rPr>
              <a:t>libovolného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'</a:t>
            </a:r>
            <a:r>
              <a:rPr lang="cs-CZ" dirty="0"/>
              <a:t> znaku</a:t>
            </a:r>
          </a:p>
          <a:p>
            <a:pPr lvl="1">
              <a:tabLst>
                <a:tab pos="4484688" algn="l"/>
              </a:tabLst>
            </a:pPr>
            <a:r>
              <a:rPr lang="cs-CZ" dirty="0"/>
              <a:t>číslice, znaky a-z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ignore-case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cs-CZ" dirty="0"/>
              <a:t>, ...</a:t>
            </a:r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�</a:t>
            </a:r>
            <a:r>
              <a:rPr lang="en-US" dirty="0"/>
              <a:t> </a:t>
            </a:r>
            <a:r>
              <a:rPr lang="cs-CZ" dirty="0"/>
              <a:t>char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glyph</a:t>
            </a:r>
            <a:endParaRPr lang="en-US" dirty="0"/>
          </a:p>
          <a:p>
            <a:pPr lvl="2"/>
            <a:r>
              <a:rPr lang="en-US" dirty="0" err="1"/>
              <a:t>nezapome</a:t>
            </a:r>
            <a:r>
              <a:rPr lang="cs-CZ" dirty="0"/>
              <a:t>ň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cs-CZ" dirty="0"/>
              <a:t>znaky, pro které nemáte glyph</a:t>
            </a:r>
          </a:p>
          <a:p>
            <a:pPr lvl="1"/>
            <a:r>
              <a:rPr lang="en-US" dirty="0" err="1"/>
              <a:t>glyphy</a:t>
            </a:r>
            <a:r>
              <a:rPr lang="en-US" dirty="0"/>
              <a:t> - </a:t>
            </a:r>
            <a:r>
              <a:rPr lang="en-US" dirty="0" err="1"/>
              <a:t>inicializovan</a:t>
            </a:r>
            <a:r>
              <a:rPr lang="cs-CZ" dirty="0"/>
              <a:t>á pole</a:t>
            </a:r>
          </a:p>
          <a:p>
            <a:pPr lvl="2"/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</a:t>
            </a:r>
            <a:r>
              <a:rPr lang="en-US" dirty="0">
                <a:sym typeface="Webdings" panose="05030102010509060703" pitchFamily="18" charset="2"/>
              </a:rPr>
              <a:t> </a:t>
            </a:r>
            <a:r>
              <a:rPr lang="cs-CZ" dirty="0"/>
              <a:t>pozor na platnost indexů</a:t>
            </a:r>
            <a:r>
              <a:rPr lang="en-US" dirty="0"/>
              <a:t>!</a:t>
            </a:r>
          </a:p>
          <a:p>
            <a:pPr lvl="1"/>
            <a:r>
              <a:rPr lang="en-US" dirty="0" err="1"/>
              <a:t>funkce</a:t>
            </a:r>
            <a:r>
              <a:rPr lang="en-US" dirty="0"/>
              <a:t> pro </a:t>
            </a:r>
            <a:r>
              <a:rPr lang="en-US" dirty="0" err="1"/>
              <a:t>vlastnosti</a:t>
            </a:r>
            <a:r>
              <a:rPr lang="en-US" dirty="0"/>
              <a:t> </a:t>
            </a:r>
            <a:r>
              <a:rPr lang="en-US" dirty="0" err="1"/>
              <a:t>znak</a:t>
            </a:r>
            <a:r>
              <a:rPr lang="cs-CZ" dirty="0"/>
              <a:t>ů</a:t>
            </a:r>
            <a:endParaRPr lang="en-US" dirty="0"/>
          </a:p>
          <a:p>
            <a:pPr lvl="2"/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isdigit, isalpha, islower, isupper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pPr lvl="2"/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#include &lt;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ctype.h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&gt;</a:t>
            </a:r>
          </a:p>
          <a:p>
            <a:pPr lvl="2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.2</a:t>
            </a:r>
            <a:r>
              <a:rPr lang="en-US" dirty="0"/>
              <a:t> </a:t>
            </a:r>
            <a:r>
              <a:rPr lang="cs-CZ" dirty="0"/>
              <a:t>zobrazení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kr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átkého</a:t>
            </a:r>
            <a:r>
              <a:rPr lang="cs-CZ" dirty="0"/>
              <a:t> řetězce</a:t>
            </a:r>
          </a:p>
          <a:p>
            <a:pPr lvl="1"/>
            <a:r>
              <a:rPr lang="cs-CZ" dirty="0"/>
              <a:t>multiplex</a:t>
            </a:r>
            <a:endParaRPr lang="en-US" dirty="0"/>
          </a:p>
          <a:p>
            <a:pPr lvl="1"/>
            <a:r>
              <a:rPr lang="en-US" dirty="0" err="1"/>
              <a:t>const</a:t>
            </a:r>
            <a:r>
              <a:rPr lang="en-US" dirty="0"/>
              <a:t> char *</a:t>
            </a:r>
          </a:p>
          <a:p>
            <a:pPr lvl="1"/>
            <a:r>
              <a:rPr lang="en-US" dirty="0" err="1"/>
              <a:t>zobrazit</a:t>
            </a:r>
            <a:r>
              <a:rPr lang="en-US" dirty="0"/>
              <a:t> </a:t>
            </a:r>
            <a:r>
              <a:rPr lang="cs-CZ" dirty="0"/>
              <a:t>max 4 znaky</a:t>
            </a:r>
            <a:endParaRPr lang="en-US" dirty="0"/>
          </a:p>
          <a:p>
            <a:pPr lvl="1"/>
            <a:r>
              <a:rPr lang="en-US" dirty="0">
                <a:solidFill>
                  <a:srgbClr val="00B050"/>
                </a:solidFill>
                <a:sym typeface="Webdings" panose="05030102010509060703" pitchFamily="18" charset="2"/>
              </a:rPr>
              <a:t></a:t>
            </a:r>
            <a:r>
              <a:rPr lang="cs-CZ" dirty="0"/>
              <a:t> </a:t>
            </a:r>
            <a:r>
              <a:rPr lang="en-US" dirty="0" err="1"/>
              <a:t>krat</a:t>
            </a:r>
            <a:r>
              <a:rPr lang="cs-CZ" dirty="0"/>
              <a:t>ší - doplnit mezerami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29" name="TextBox 28"/>
          <p:cNvSpPr txBox="1"/>
          <p:nvPr/>
        </p:nvSpPr>
        <p:spPr>
          <a:xfrm>
            <a:off x="5562801" y="630575"/>
            <a:ext cx="3342899" cy="209288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const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expr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char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glyph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_alpha[]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{..};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glyph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c) {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write...( glyph( *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str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));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Alfanumerick</a:t>
            </a:r>
            <a:r>
              <a:rPr lang="cs-CZ" dirty="0"/>
              <a:t>ý displej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22597" y="1073689"/>
            <a:ext cx="2951884" cy="692497"/>
          </a:xfrm>
          <a:prstGeom prst="rect">
            <a:avLst/>
          </a:prstGeom>
          <a:solidFill>
            <a:srgbClr val="ECF7FE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glyph_alpha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 c];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22597" y="1073689"/>
            <a:ext cx="2951884" cy="692497"/>
          </a:xfrm>
          <a:prstGeom prst="rect">
            <a:avLst/>
          </a:prstGeom>
          <a:solidFill>
            <a:srgbClr val="ECF7FE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isalpha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c))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glyph_alpha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 c];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635768" y="1061799"/>
            <a:ext cx="3159204" cy="1119638"/>
          </a:xfrm>
          <a:prstGeom prst="rect">
            <a:avLst/>
          </a:prstGeom>
          <a:solidFill>
            <a:srgbClr val="ECF7FE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isalpha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c))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glyph_alpha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 </a:t>
            </a:r>
            <a:r>
              <a:rPr lang="en-US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c-'a'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else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  ...</a:t>
            </a:r>
          </a:p>
        </p:txBody>
      </p:sp>
      <p:sp>
        <p:nvSpPr>
          <p:cNvPr id="41" name="Rectangular Callout 40"/>
          <p:cNvSpPr/>
          <p:nvPr/>
        </p:nvSpPr>
        <p:spPr>
          <a:xfrm>
            <a:off x="4288148" y="2041866"/>
            <a:ext cx="1076659" cy="549862"/>
          </a:xfrm>
          <a:prstGeom prst="wedgeRectCallout">
            <a:avLst>
              <a:gd name="adj1" fmla="val 93888"/>
              <a:gd name="adj2" fmla="val -4838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glyph_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en-US" sz="1600" dirty="0">
                <a:solidFill>
                  <a:srgbClr val="456A1C"/>
                </a:solidFill>
                <a:latin typeface="+mj-lt"/>
              </a:rPr>
              <a:t>unknown</a:t>
            </a:r>
          </a:p>
        </p:txBody>
      </p:sp>
      <p:sp>
        <p:nvSpPr>
          <p:cNvPr id="42" name="Rectangular Callout 41"/>
          <p:cNvSpPr/>
          <p:nvPr/>
        </p:nvSpPr>
        <p:spPr>
          <a:xfrm>
            <a:off x="7608067" y="1724184"/>
            <a:ext cx="1076659" cy="374465"/>
          </a:xfrm>
          <a:prstGeom prst="wedgeRectCallout">
            <a:avLst>
              <a:gd name="adj1" fmla="val -114963"/>
              <a:gd name="adj2" fmla="val -5415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isdigit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(c)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104" y="5655770"/>
            <a:ext cx="3338755" cy="89255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shortstr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const char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*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str) {}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char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mujstr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[]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"Arduino";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shortstr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mujstr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</p:txBody>
      </p:sp>
      <p:sp>
        <p:nvSpPr>
          <p:cNvPr id="40" name="Rectangular Callout 39"/>
          <p:cNvSpPr/>
          <p:nvPr/>
        </p:nvSpPr>
        <p:spPr>
          <a:xfrm>
            <a:off x="5019991" y="4650306"/>
            <a:ext cx="711487" cy="374465"/>
          </a:xfrm>
          <a:prstGeom prst="wedgeRectCallout">
            <a:avLst>
              <a:gd name="adj1" fmla="val 96420"/>
              <a:gd name="adj2" fmla="val 221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mujstr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623351"/>
              </p:ext>
            </p:extLst>
          </p:nvPr>
        </p:nvGraphicFramePr>
        <p:xfrm>
          <a:off x="6216921" y="4803791"/>
          <a:ext cx="1815474" cy="28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751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5059">
                <a:tc>
                  <a:txBody>
                    <a:bodyPr/>
                    <a:lstStyle/>
                    <a:p>
                      <a:pPr algn="ctr"/>
                      <a:r>
                        <a:rPr lang="en-US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r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d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u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i</a:t>
                      </a:r>
                      <a:endParaRPr lang="en-US" sz="13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n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o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0" kern="1200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\0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Rectangular Callout 12"/>
          <p:cNvSpPr/>
          <p:nvPr/>
        </p:nvSpPr>
        <p:spPr>
          <a:xfrm>
            <a:off x="6455615" y="5210572"/>
            <a:ext cx="416038" cy="279080"/>
          </a:xfrm>
          <a:prstGeom prst="wedgeRectCallout">
            <a:avLst>
              <a:gd name="adj1" fmla="val -48465"/>
              <a:gd name="adj2" fmla="val 39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str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9D5D1EF-7654-4948-BCD1-D78507D57AD9}"/>
              </a:ext>
            </a:extLst>
          </p:cNvPr>
          <p:cNvCxnSpPr/>
          <p:nvPr/>
        </p:nvCxnSpPr>
        <p:spPr>
          <a:xfrm flipH="1" flipV="1">
            <a:off x="6335807" y="5091023"/>
            <a:ext cx="921" cy="231311"/>
          </a:xfrm>
          <a:prstGeom prst="straightConnector1">
            <a:avLst/>
          </a:prstGeom>
          <a:ln w="25400">
            <a:prstDash val="solid"/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529ABB4-80B9-8A40-6AC0-16EB47D236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750204"/>
              </p:ext>
            </p:extLst>
          </p:nvPr>
        </p:nvGraphicFramePr>
        <p:xfrm>
          <a:off x="4801335" y="3124260"/>
          <a:ext cx="4104365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4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7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5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3869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číslo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869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'4'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cs-CZ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ód znaku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452693"/>
                  </a:ext>
                </a:extLst>
              </a:tr>
              <a:tr h="363869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"4"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ukazatel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37263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3CAD670-4419-385E-4DAE-FEE40DC3A4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565382"/>
              </p:ext>
            </p:extLst>
          </p:nvPr>
        </p:nvGraphicFramePr>
        <p:xfrm>
          <a:off x="6515934" y="3169869"/>
          <a:ext cx="1432268" cy="28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0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5059">
                <a:tc>
                  <a:txBody>
                    <a:bodyPr/>
                    <a:lstStyle/>
                    <a:p>
                      <a:pPr algn="ctr"/>
                      <a:r>
                        <a:rPr lang="cs-CZ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3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3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3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4</a:t>
                      </a:r>
                      <a:endParaRPr lang="en-US" sz="12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6783FA8-2C58-BD7F-5449-E37509A991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583062"/>
              </p:ext>
            </p:extLst>
          </p:nvPr>
        </p:nvGraphicFramePr>
        <p:xfrm>
          <a:off x="6515934" y="3533617"/>
          <a:ext cx="358068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0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50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52</a:t>
                      </a:r>
                      <a:endParaRPr lang="en-US" sz="12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6AA5B15-5037-D23F-8893-4E44BAAD41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706428"/>
              </p:ext>
            </p:extLst>
          </p:nvPr>
        </p:nvGraphicFramePr>
        <p:xfrm>
          <a:off x="8032395" y="3894661"/>
          <a:ext cx="778000" cy="28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5059">
                <a:tc>
                  <a:txBody>
                    <a:bodyPr/>
                    <a:lstStyle/>
                    <a:p>
                      <a:pPr algn="ctr"/>
                      <a:r>
                        <a:rPr lang="en-US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52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\0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68EB9D7-362C-20F7-6E85-373C6341D3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896588"/>
              </p:ext>
            </p:extLst>
          </p:nvPr>
        </p:nvGraphicFramePr>
        <p:xfrm>
          <a:off x="6515934" y="3915277"/>
          <a:ext cx="1316116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0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0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90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5059">
                <a:tc>
                  <a:txBody>
                    <a:bodyPr/>
                    <a:lstStyle/>
                    <a:p>
                      <a:pPr algn="ctr"/>
                      <a:r>
                        <a:rPr lang="en-US" sz="105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43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5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8A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B2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0F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97F22C2-6C22-723C-FF6E-1F25F0B3F039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7834755" y="4039441"/>
            <a:ext cx="197640" cy="0"/>
          </a:xfrm>
          <a:prstGeom prst="straightConnector1">
            <a:avLst/>
          </a:prstGeom>
          <a:ln w="25400">
            <a:prstDash val="solid"/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84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4" grpId="0" animBg="1"/>
      <p:bldP spid="36" grpId="0" animBg="1"/>
      <p:bldP spid="38" grpId="0" animBg="1"/>
      <p:bldP spid="41" grpId="0" animBg="1"/>
      <p:bldP spid="42" grpId="0" animBg="1"/>
      <p:bldP spid="11" grpId="0" animBg="1"/>
      <p:bldP spid="40" grpId="0" animBg="1"/>
      <p:bldP spid="1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5945870" cy="620275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.3</a:t>
            </a:r>
            <a:r>
              <a:rPr lang="en-US" dirty="0"/>
              <a:t> </a:t>
            </a:r>
            <a:r>
              <a:rPr lang="cs-CZ" dirty="0"/>
              <a:t>běžící text</a:t>
            </a:r>
          </a:p>
          <a:p>
            <a:pPr lvl="1"/>
            <a:r>
              <a:rPr lang="cs-CZ" dirty="0"/>
              <a:t>každý znak postupně na všech pozicích</a:t>
            </a:r>
          </a:p>
          <a:p>
            <a:pPr lvl="1"/>
            <a:r>
              <a:rPr lang="en-US" dirty="0" err="1"/>
              <a:t>paramet</a:t>
            </a:r>
            <a:r>
              <a:rPr lang="cs-CZ" dirty="0"/>
              <a:t>r:</a:t>
            </a:r>
            <a:r>
              <a:rPr lang="en-US" dirty="0"/>
              <a:t> </a:t>
            </a:r>
            <a:r>
              <a:rPr lang="cs-CZ" dirty="0"/>
              <a:t>rychlost posunu</a:t>
            </a:r>
            <a:endParaRPr lang="en-US" dirty="0"/>
          </a:p>
          <a:p>
            <a:pPr lvl="1"/>
            <a:r>
              <a:rPr lang="cs-CZ" dirty="0"/>
              <a:t>řetězec opakovat</a:t>
            </a:r>
          </a:p>
          <a:p>
            <a:pPr lvl="2"/>
            <a:r>
              <a:rPr lang="cs-CZ" dirty="0"/>
              <a:t>mezi opakováními mezery</a:t>
            </a:r>
          </a:p>
          <a:p>
            <a:pPr lvl="1"/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 </a:t>
            </a:r>
            <a:r>
              <a:rPr lang="cs-CZ" dirty="0"/>
              <a:t>začátek a konec</a:t>
            </a:r>
            <a:r>
              <a:rPr lang="en-US" dirty="0"/>
              <a:t> - </a:t>
            </a:r>
            <a:r>
              <a:rPr lang="en-US" dirty="0" err="1"/>
              <a:t>mezery</a:t>
            </a:r>
            <a:endParaRPr lang="cs-CZ" dirty="0"/>
          </a:p>
          <a:p>
            <a:pPr lvl="1"/>
            <a:r>
              <a:rPr lang="cs-CZ" dirty="0"/>
              <a:t>implementace pomocí ukazatelů</a:t>
            </a:r>
            <a:endParaRPr lang="en-US" dirty="0"/>
          </a:p>
          <a:p>
            <a:pPr lvl="2"/>
            <a:r>
              <a:rPr lang="en-US" dirty="0" err="1"/>
              <a:t>nekop</a:t>
            </a:r>
            <a:r>
              <a:rPr lang="cs-CZ" dirty="0"/>
              <a:t>írovat řetězec, jen si ukazujte</a:t>
            </a:r>
          </a:p>
          <a:p>
            <a:pPr lvl="2"/>
            <a:r>
              <a:rPr lang="en-US" dirty="0">
                <a:solidFill>
                  <a:srgbClr val="00B050"/>
                </a:solidFill>
                <a:sym typeface="Webdings" panose="05030102010509060703" pitchFamily="18" charset="2"/>
              </a:rPr>
              <a:t></a:t>
            </a:r>
            <a:r>
              <a:rPr lang="cs-CZ" dirty="0"/>
              <a:t> zvažte vlastní chytrou virtuální proxy pro přístup ke znakům </a:t>
            </a:r>
          </a:p>
          <a:p>
            <a:pPr lvl="1"/>
            <a:r>
              <a:rPr lang="en-US" dirty="0" err="1"/>
              <a:t>dekompozice</a:t>
            </a:r>
            <a:endParaRPr lang="en-US" dirty="0"/>
          </a:p>
          <a:p>
            <a:pPr lvl="2"/>
            <a:r>
              <a:rPr lang="en-US" dirty="0"/>
              <a:t>low-level t</a:t>
            </a:r>
            <a:r>
              <a:rPr lang="cs-CZ" dirty="0"/>
              <a:t>řída pro zobrazení / hi-level aplikační třída</a:t>
            </a:r>
            <a:endParaRPr lang="en-US" dirty="0"/>
          </a:p>
          <a:p>
            <a:pPr lvl="2"/>
            <a:r>
              <a:rPr lang="en-US" dirty="0" err="1"/>
              <a:t>znak</a:t>
            </a:r>
            <a:r>
              <a:rPr lang="en-US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→</a:t>
            </a:r>
            <a:r>
              <a:rPr lang="en-US" dirty="0" err="1"/>
              <a:t>glyph</a:t>
            </a:r>
            <a:r>
              <a:rPr lang="en-US" dirty="0"/>
              <a:t> </a:t>
            </a:r>
            <a:r>
              <a:rPr lang="cs-CZ" dirty="0"/>
              <a:t>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  <a:sym typeface="Webdings" panose="05030102010509060703" pitchFamily="18" charset="2"/>
              </a:rPr>
              <a:t>×</a:t>
            </a:r>
            <a:r>
              <a:rPr lang="en-US" dirty="0"/>
              <a:t> </a:t>
            </a:r>
            <a:r>
              <a:rPr lang="cs-CZ" dirty="0"/>
              <a:t> </a:t>
            </a:r>
            <a:r>
              <a:rPr lang="en-US" dirty="0"/>
              <a:t>multiplex </a:t>
            </a:r>
            <a:r>
              <a:rPr lang="en-US" dirty="0" err="1"/>
              <a:t>zobrazen</a:t>
            </a:r>
            <a:r>
              <a:rPr lang="cs-CZ" dirty="0"/>
              <a:t>í</a:t>
            </a:r>
            <a:endParaRPr lang="en-US" dirty="0"/>
          </a:p>
          <a:p>
            <a:pPr lvl="2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.4</a:t>
            </a:r>
            <a:r>
              <a:rPr lang="en-US" dirty="0"/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dirty="0"/>
              <a:t> rychlost a směr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.4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  <a:r>
              <a:rPr lang="en-US" dirty="0"/>
              <a:t> </a:t>
            </a:r>
            <a:r>
              <a:rPr lang="en-US" dirty="0" err="1"/>
              <a:t>ovl</a:t>
            </a:r>
            <a:r>
              <a:rPr lang="cs-CZ" dirty="0"/>
              <a:t>ádání rychlosti</a:t>
            </a:r>
          </a:p>
          <a:p>
            <a:pPr lvl="2"/>
            <a:r>
              <a:rPr lang="cs-CZ" dirty="0"/>
              <a:t>b</a:t>
            </a:r>
            <a:r>
              <a:rPr lang="en-US" dirty="0"/>
              <a:t>1/b2 </a:t>
            </a:r>
            <a:r>
              <a:rPr lang="en-US" dirty="0" err="1"/>
              <a:t>zpomalen</a:t>
            </a:r>
            <a:r>
              <a:rPr lang="cs-CZ" dirty="0"/>
              <a:t>í/zrychlení</a:t>
            </a:r>
          </a:p>
          <a:p>
            <a:pPr lvl="2"/>
            <a:r>
              <a:rPr lang="cs-CZ" dirty="0"/>
              <a:t>b</a:t>
            </a:r>
            <a:r>
              <a:rPr lang="en-US" dirty="0"/>
              <a:t>3</a:t>
            </a:r>
            <a:r>
              <a:rPr lang="cs-CZ" dirty="0"/>
              <a:t> změna směru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4b</a:t>
            </a:r>
            <a:r>
              <a:rPr lang="en-US" dirty="0"/>
              <a:t> </a:t>
            </a:r>
            <a:r>
              <a:rPr lang="cs-CZ" dirty="0"/>
              <a:t>ruční posun</a:t>
            </a:r>
          </a:p>
          <a:p>
            <a:pPr lvl="2"/>
            <a:r>
              <a:rPr lang="en-US" dirty="0"/>
              <a:t>b</a:t>
            </a:r>
            <a:r>
              <a:rPr lang="cs-CZ" dirty="0"/>
              <a:t>1</a:t>
            </a:r>
            <a:r>
              <a:rPr lang="en-US" dirty="0"/>
              <a:t>/b</a:t>
            </a:r>
            <a:r>
              <a:rPr lang="cs-CZ" dirty="0"/>
              <a:t>2</a:t>
            </a:r>
            <a:r>
              <a:rPr lang="en-US" dirty="0"/>
              <a:t> ≈ </a:t>
            </a:r>
            <a:r>
              <a:rPr lang="en-US" dirty="0" err="1"/>
              <a:t>posun</a:t>
            </a:r>
            <a:r>
              <a:rPr lang="cs-CZ" dirty="0"/>
              <a:t> o 1</a:t>
            </a:r>
            <a:r>
              <a:rPr lang="en-US" dirty="0"/>
              <a:t>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⇄</a:t>
            </a:r>
            <a:endParaRPr lang="en-US" dirty="0"/>
          </a:p>
          <a:p>
            <a:pPr lvl="2"/>
            <a:r>
              <a:rPr lang="en-US" dirty="0"/>
              <a:t>+ autorepeat</a:t>
            </a:r>
            <a:endParaRPr lang="cs-C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Běžící text</a:t>
            </a:r>
            <a:endParaRPr lang="en-US" dirty="0"/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140128"/>
              </p:ext>
            </p:extLst>
          </p:nvPr>
        </p:nvGraphicFramePr>
        <p:xfrm>
          <a:off x="6979900" y="1268975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" name="Rounded Rectangle 29"/>
          <p:cNvSpPr/>
          <p:nvPr/>
        </p:nvSpPr>
        <p:spPr>
          <a:xfrm>
            <a:off x="7005075" y="1238745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390067"/>
              </p:ext>
            </p:extLst>
          </p:nvPr>
        </p:nvGraphicFramePr>
        <p:xfrm>
          <a:off x="6979900" y="1742812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r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Rounded Rectangle 35"/>
          <p:cNvSpPr/>
          <p:nvPr/>
        </p:nvSpPr>
        <p:spPr>
          <a:xfrm>
            <a:off x="7005075" y="1712582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684440"/>
              </p:ext>
            </p:extLst>
          </p:nvPr>
        </p:nvGraphicFramePr>
        <p:xfrm>
          <a:off x="6979900" y="2226510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r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d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8" name="Rounded Rectangle 37"/>
          <p:cNvSpPr/>
          <p:nvPr/>
        </p:nvSpPr>
        <p:spPr>
          <a:xfrm>
            <a:off x="7005075" y="2196280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726110"/>
              </p:ext>
            </p:extLst>
          </p:nvPr>
        </p:nvGraphicFramePr>
        <p:xfrm>
          <a:off x="6979900" y="2709671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r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d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Rounded Rectangle 39"/>
          <p:cNvSpPr/>
          <p:nvPr/>
        </p:nvSpPr>
        <p:spPr>
          <a:xfrm>
            <a:off x="7005075" y="2679441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444462"/>
              </p:ext>
            </p:extLst>
          </p:nvPr>
        </p:nvGraphicFramePr>
        <p:xfrm>
          <a:off x="6979900" y="3192832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r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d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i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Rounded Rectangle 41"/>
          <p:cNvSpPr/>
          <p:nvPr/>
        </p:nvSpPr>
        <p:spPr>
          <a:xfrm>
            <a:off x="7005075" y="3162602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116934"/>
              </p:ext>
            </p:extLst>
          </p:nvPr>
        </p:nvGraphicFramePr>
        <p:xfrm>
          <a:off x="6979900" y="3714134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d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i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4" name="Rounded Rectangle 53"/>
          <p:cNvSpPr/>
          <p:nvPr/>
        </p:nvSpPr>
        <p:spPr>
          <a:xfrm>
            <a:off x="7005075" y="3683904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977351"/>
              </p:ext>
            </p:extLst>
          </p:nvPr>
        </p:nvGraphicFramePr>
        <p:xfrm>
          <a:off x="6979900" y="4216587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i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o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Rounded Rectangle 55"/>
          <p:cNvSpPr/>
          <p:nvPr/>
        </p:nvSpPr>
        <p:spPr>
          <a:xfrm>
            <a:off x="7005075" y="4186357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57" name="Table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210204"/>
              </p:ext>
            </p:extLst>
          </p:nvPr>
        </p:nvGraphicFramePr>
        <p:xfrm>
          <a:off x="6979900" y="4719040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i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o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8" name="Rounded Rectangle 57"/>
          <p:cNvSpPr/>
          <p:nvPr/>
        </p:nvSpPr>
        <p:spPr>
          <a:xfrm>
            <a:off x="7005075" y="4688810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59" name="Table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995839"/>
              </p:ext>
            </p:extLst>
          </p:nvPr>
        </p:nvGraphicFramePr>
        <p:xfrm>
          <a:off x="6979900" y="5208658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o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0" name="Rounded Rectangle 59"/>
          <p:cNvSpPr/>
          <p:nvPr/>
        </p:nvSpPr>
        <p:spPr>
          <a:xfrm>
            <a:off x="7005075" y="5178428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61" name="Table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480386"/>
              </p:ext>
            </p:extLst>
          </p:nvPr>
        </p:nvGraphicFramePr>
        <p:xfrm>
          <a:off x="6979900" y="5668046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o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2" name="Rounded Rectangle 61"/>
          <p:cNvSpPr/>
          <p:nvPr/>
        </p:nvSpPr>
        <p:spPr>
          <a:xfrm>
            <a:off x="7005075" y="5637816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8" name="Rectangular Callout 5">
            <a:extLst>
              <a:ext uri="{FF2B5EF4-FFF2-40B4-BE49-F238E27FC236}">
                <a16:creationId xmlns:a16="http://schemas.microsoft.com/office/drawing/2014/main" id="{2C42B72A-5C88-43E4-B7EA-5864511DD033}"/>
              </a:ext>
            </a:extLst>
          </p:cNvPr>
          <p:cNvSpPr/>
          <p:nvPr/>
        </p:nvSpPr>
        <p:spPr>
          <a:xfrm>
            <a:off x="6534335" y="577294"/>
            <a:ext cx="923357" cy="477731"/>
          </a:xfrm>
          <a:prstGeom prst="wedgeRectCallout">
            <a:avLst>
              <a:gd name="adj1" fmla="val 65997"/>
              <a:gd name="adj2" fmla="val 12544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za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čátek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9" name="Rectangular Callout 5">
            <a:extLst>
              <a:ext uri="{FF2B5EF4-FFF2-40B4-BE49-F238E27FC236}">
                <a16:creationId xmlns:a16="http://schemas.microsoft.com/office/drawing/2014/main" id="{DA08E504-C37D-4BF8-9A45-708B9A6DBA7E}"/>
              </a:ext>
            </a:extLst>
          </p:cNvPr>
          <p:cNvSpPr/>
          <p:nvPr/>
        </p:nvSpPr>
        <p:spPr>
          <a:xfrm>
            <a:off x="8026728" y="5927036"/>
            <a:ext cx="923357" cy="477731"/>
          </a:xfrm>
          <a:prstGeom prst="wedgeRectCallout">
            <a:avLst>
              <a:gd name="adj1" fmla="val -72184"/>
              <a:gd name="adj2" fmla="val -4370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konec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8CCF92-4E25-027A-6BC2-0EE38082CC89}"/>
              </a:ext>
            </a:extLst>
          </p:cNvPr>
          <p:cNvSpPr txBox="1"/>
          <p:nvPr/>
        </p:nvSpPr>
        <p:spPr>
          <a:xfrm>
            <a:off x="3703010" y="4821660"/>
            <a:ext cx="2806227" cy="169277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clas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Display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3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public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: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set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( int n);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set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glyph g, pos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set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char c, pos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set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const char* s);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5" name="Rectangular Callout 5">
            <a:extLst>
              <a:ext uri="{FF2B5EF4-FFF2-40B4-BE49-F238E27FC236}">
                <a16:creationId xmlns:a16="http://schemas.microsoft.com/office/drawing/2014/main" id="{1B33D627-214D-53FC-E434-C182FFBA12DF}"/>
              </a:ext>
            </a:extLst>
          </p:cNvPr>
          <p:cNvSpPr/>
          <p:nvPr/>
        </p:nvSpPr>
        <p:spPr>
          <a:xfrm>
            <a:off x="5166775" y="3986616"/>
            <a:ext cx="1342462" cy="614204"/>
          </a:xfrm>
          <a:prstGeom prst="wedgeRectCallout">
            <a:avLst>
              <a:gd name="adj1" fmla="val 8401"/>
              <a:gd name="adj2" fmla="val 17251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dekompozice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encapsulace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9709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6" grpId="0" animBg="1"/>
      <p:bldP spid="38" grpId="0" animBg="1"/>
      <p:bldP spid="40" grpId="0" animBg="1"/>
      <p:bldP spid="42" grpId="0" animBg="1"/>
      <p:bldP spid="54" grpId="0" animBg="1"/>
      <p:bldP spid="56" grpId="0" animBg="1"/>
      <p:bldP spid="58" grpId="0" animBg="1"/>
      <p:bldP spid="60" grpId="0" animBg="1"/>
      <p:bldP spid="62" grpId="0" animBg="1"/>
      <p:bldP spid="68" grpId="0" animBg="1"/>
      <p:bldP spid="6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Běžící text</a:t>
            </a:r>
            <a:endParaRPr lang="en-US" dirty="0"/>
          </a:p>
        </p:txBody>
      </p:sp>
      <p:sp>
        <p:nvSpPr>
          <p:cNvPr id="21" name="Content Placeholder 1"/>
          <p:cNvSpPr txBox="1">
            <a:spLocks/>
          </p:cNvSpPr>
          <p:nvPr/>
        </p:nvSpPr>
        <p:spPr>
          <a:xfrm>
            <a:off x="95179" y="577294"/>
            <a:ext cx="8953641" cy="6202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.5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(+6.1, 6.2, 6.3)</a:t>
            </a:r>
          </a:p>
          <a:p>
            <a:pPr lvl="1"/>
            <a:r>
              <a:rPr lang="cs-CZ" dirty="0"/>
              <a:t>text zadaný přes sériovou linku</a:t>
            </a:r>
            <a:endParaRPr lang="en-US" dirty="0"/>
          </a:p>
          <a:p>
            <a:pPr lvl="2"/>
            <a:r>
              <a:rPr lang="en-US" dirty="0" err="1"/>
              <a:t>dekompozice</a:t>
            </a:r>
            <a:r>
              <a:rPr lang="en-US" dirty="0"/>
              <a:t> - </a:t>
            </a:r>
            <a:r>
              <a:rPr lang="en-US" dirty="0" err="1"/>
              <a:t>vyu</a:t>
            </a:r>
            <a:r>
              <a:rPr lang="cs-CZ" dirty="0"/>
              <a:t>žijte už hotové třídy/funkce</a:t>
            </a:r>
          </a:p>
          <a:p>
            <a:pPr lvl="1"/>
            <a:r>
              <a:rPr lang="cs-CZ" dirty="0"/>
              <a:t>zobrazuje načtené</a:t>
            </a:r>
            <a:r>
              <a:rPr lang="en-US" dirty="0"/>
              <a:t> </a:t>
            </a:r>
            <a:r>
              <a:rPr lang="cs-CZ" dirty="0"/>
              <a:t>řetězce jako běžící text </a:t>
            </a:r>
          </a:p>
          <a:p>
            <a:pPr lvl="2"/>
            <a:r>
              <a:rPr lang="en-US" dirty="0">
                <a:solidFill>
                  <a:srgbClr val="00B050"/>
                </a:solidFill>
                <a:sym typeface="Webdings" panose="05030102010509060703" pitchFamily="18" charset="2"/>
              </a:rPr>
              <a:t> </a:t>
            </a:r>
            <a:r>
              <a:rPr lang="cs-CZ" dirty="0"/>
              <a:t>čtení ze sériové linky</a:t>
            </a:r>
            <a:endParaRPr lang="en-US" dirty="0"/>
          </a:p>
          <a:p>
            <a:pPr lvl="3"/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Serial.available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Serial.read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pPr lvl="2"/>
            <a:r>
              <a:rPr lang="cs-CZ" dirty="0"/>
              <a:t>vždy běží pouze poslední načtený řetězec</a:t>
            </a:r>
            <a:endParaRPr lang="en-US" dirty="0"/>
          </a:p>
          <a:p>
            <a:pPr lvl="3"/>
            <a:r>
              <a:rPr lang="en-US" dirty="0"/>
              <a:t>do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'\n'</a:t>
            </a:r>
          </a:p>
          <a:p>
            <a:pPr lvl="3"/>
            <a:endParaRPr lang="cs-CZ" dirty="0"/>
          </a:p>
          <a:p>
            <a:r>
              <a:rPr lang="cs-CZ" dirty="0"/>
              <a:t>Recodex</a:t>
            </a:r>
            <a:r>
              <a:rPr lang="en-US" dirty="0"/>
              <a:t> - p</a:t>
            </a:r>
            <a:r>
              <a:rPr lang="cs-CZ" dirty="0"/>
              <a:t>řipravený wrapper</a:t>
            </a:r>
            <a:endParaRPr lang="en-US" dirty="0"/>
          </a:p>
          <a:p>
            <a:pPr lvl="1"/>
            <a:r>
              <a:rPr lang="en-US" sz="1500" dirty="0">
                <a:latin typeface="Consolas" panose="020B0609020204030204" pitchFamily="49" charset="0"/>
                <a:cs typeface="Courier New" pitchFamily="49" charset="0"/>
              </a:rPr>
              <a:t>#</a:t>
            </a:r>
            <a:r>
              <a:rPr lang="cs-CZ" sz="1500" dirty="0">
                <a:latin typeface="Consolas" panose="020B0609020204030204" pitchFamily="49" charset="0"/>
                <a:cs typeface="Courier New" pitchFamily="49" charset="0"/>
              </a:rPr>
              <a:t>include </a:t>
            </a:r>
            <a:r>
              <a:rPr lang="en-US" sz="1500" dirty="0">
                <a:latin typeface="Consolas" panose="020B0609020204030204" pitchFamily="49" charset="0"/>
                <a:cs typeface="Courier New" pitchFamily="49" charset="0"/>
              </a:rPr>
              <a:t>"</a:t>
            </a:r>
            <a:r>
              <a:rPr lang="cs-CZ" sz="1500" dirty="0">
                <a:latin typeface="Consolas" panose="020B0609020204030204" pitchFamily="49" charset="0"/>
                <a:cs typeface="Courier New" pitchFamily="49" charset="0"/>
              </a:rPr>
              <a:t>input.h</a:t>
            </a:r>
            <a:r>
              <a:rPr lang="en-US" sz="1500" dirty="0">
                <a:latin typeface="Consolas" panose="020B0609020204030204" pitchFamily="49" charset="0"/>
                <a:cs typeface="Courier New" pitchFamily="49" charset="0"/>
              </a:rPr>
              <a:t>"</a:t>
            </a:r>
            <a:endParaRPr lang="cs-CZ" sz="1500" dirty="0">
              <a:latin typeface="Consolas" panose="020B0609020204030204" pitchFamily="49" charset="0"/>
              <a:cs typeface="Courier New" pitchFamily="49" charset="0"/>
            </a:endParaRPr>
          </a:p>
          <a:p>
            <a:pPr lvl="1"/>
            <a:r>
              <a:rPr lang="cs-CZ" sz="1500" dirty="0">
                <a:latin typeface="Consolas" panose="020B0609020204030204" pitchFamily="49" charset="0"/>
                <a:cs typeface="Courier New" pitchFamily="49" charset="0"/>
              </a:rPr>
              <a:t>SerialInputHandler</a:t>
            </a:r>
            <a:endParaRPr lang="en-US" sz="15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dirty="0"/>
              <a:t>načtený řetězec</a:t>
            </a:r>
            <a:endParaRPr lang="en-US" dirty="0"/>
          </a:p>
          <a:p>
            <a:pPr lvl="1"/>
            <a:r>
              <a:rPr lang="en-US" dirty="0"/>
              <a:t>ulo</a:t>
            </a:r>
            <a:r>
              <a:rPr lang="cs-CZ" dirty="0"/>
              <a:t>žení znaků vs. ukazatel</a:t>
            </a:r>
            <a:endParaRPr lang="en-US" dirty="0"/>
          </a:p>
          <a:p>
            <a:pPr lvl="1"/>
            <a:r>
              <a:rPr lang="cs-CZ" dirty="0"/>
              <a:t>implementace pomocí ukazatelů</a:t>
            </a:r>
          </a:p>
          <a:p>
            <a:pPr lvl="1"/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</a:t>
            </a:r>
            <a:r>
              <a:rPr lang="cs-CZ" dirty="0"/>
              <a:t> </a:t>
            </a:r>
            <a:r>
              <a:rPr lang="en-US" dirty="0" err="1"/>
              <a:t>pozor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cs-CZ" dirty="0"/>
              <a:t>životnost proměnných</a:t>
            </a:r>
            <a:r>
              <a:rPr lang="en-US" dirty="0"/>
              <a:t>!</a:t>
            </a:r>
          </a:p>
          <a:p>
            <a:pPr lvl="2"/>
            <a:r>
              <a:rPr lang="cs-CZ" dirty="0"/>
              <a:t>ukazatel na řetězec musí přežít do dalšího běhu loopu</a:t>
            </a:r>
          </a:p>
          <a:p>
            <a:pPr lvl="2"/>
            <a:r>
              <a:rPr lang="cs-CZ" dirty="0"/>
              <a:t>podobně jako např. pozice pro zobrazení v multiplexu</a:t>
            </a:r>
            <a:endParaRPr lang="cs-CZ" sz="600" dirty="0"/>
          </a:p>
          <a:p>
            <a:pPr lvl="3"/>
            <a:endParaRPr lang="cs-CZ" dirty="0"/>
          </a:p>
        </p:txBody>
      </p: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BD453553-8178-4F3F-8840-742A8A1238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50" y="577294"/>
            <a:ext cx="365368" cy="3653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93A3C2-44E2-4331-B749-2B481355F0E6}"/>
              </a:ext>
            </a:extLst>
          </p:cNvPr>
          <p:cNvSpPr txBox="1"/>
          <p:nvPr/>
        </p:nvSpPr>
        <p:spPr>
          <a:xfrm>
            <a:off x="6441579" y="577294"/>
            <a:ext cx="2378879" cy="32470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SerialInputHandler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h;</a:t>
            </a:r>
          </a:p>
          <a:p>
            <a:endParaRPr lang="en-US" sz="8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myfnc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const char* msg;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msg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h.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getMessage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 msg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4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setup()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h.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initialize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4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h.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updateInLoop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80281B30-D180-4BF7-93A7-870F3306CA25}"/>
              </a:ext>
            </a:extLst>
          </p:cNvPr>
          <p:cNvSpPr/>
          <p:nvPr/>
        </p:nvSpPr>
        <p:spPr>
          <a:xfrm>
            <a:off x="4693247" y="1554891"/>
            <a:ext cx="1569510" cy="1291847"/>
          </a:xfrm>
          <a:prstGeom prst="wedgeRectCallout">
            <a:avLst>
              <a:gd name="adj1" fmla="val 74513"/>
              <a:gd name="adj2" fmla="val -3873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potom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, co je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dokon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čeno zobrazení předchozí zprávy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0DDC18-80EE-28C5-D54B-90F2E5D7DA0D}"/>
              </a:ext>
            </a:extLst>
          </p:cNvPr>
          <p:cNvSpPr txBox="1"/>
          <p:nvPr/>
        </p:nvSpPr>
        <p:spPr>
          <a:xfrm>
            <a:off x="7987033" y="4164548"/>
            <a:ext cx="833425" cy="36933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0" lvl="1"/>
            <a:r>
              <a:rPr lang="en-US" b="1" dirty="0">
                <a:solidFill>
                  <a:srgbClr val="C00000"/>
                </a:solidFill>
              </a:rPr>
              <a:t>[UC] 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endParaRPr lang="cs-CZ" b="1" dirty="0"/>
          </a:p>
        </p:txBody>
      </p:sp>
      <p:sp>
        <p:nvSpPr>
          <p:cNvPr id="8" name="Rectangular Callout 5">
            <a:extLst>
              <a:ext uri="{FF2B5EF4-FFF2-40B4-BE49-F238E27FC236}">
                <a16:creationId xmlns:a16="http://schemas.microsoft.com/office/drawing/2014/main" id="{DC7C9DE9-DEE8-E33F-8116-91B8ABFC466B}"/>
              </a:ext>
            </a:extLst>
          </p:cNvPr>
          <p:cNvSpPr/>
          <p:nvPr/>
        </p:nvSpPr>
        <p:spPr>
          <a:xfrm>
            <a:off x="5437974" y="4134513"/>
            <a:ext cx="2007209" cy="948715"/>
          </a:xfrm>
          <a:prstGeom prst="wedgeRectCallout">
            <a:avLst>
              <a:gd name="adj1" fmla="val 69611"/>
              <a:gd name="adj2" fmla="val -2653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penalizace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za UC 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5.x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&amp; UC v 6.x </a:t>
            </a:r>
            <a:r>
              <a:rPr lang="cs-CZ" sz="1600" dirty="0">
                <a:solidFill>
                  <a:srgbClr val="456A1C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⇒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neudělení zápočtu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5872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 animBg="1"/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prográmky</a:t>
            </a:r>
            <a:endParaRPr lang="en-US" dirty="0"/>
          </a:p>
        </p:txBody>
      </p:sp>
      <p:sp>
        <p:nvSpPr>
          <p:cNvPr id="21" name="Content Placeholder 1"/>
          <p:cNvSpPr txBox="1">
            <a:spLocks/>
          </p:cNvSpPr>
          <p:nvPr/>
        </p:nvSpPr>
        <p:spPr>
          <a:xfrm>
            <a:off x="95179" y="577294"/>
            <a:ext cx="8953641" cy="6202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.6</a:t>
            </a:r>
            <a:r>
              <a:rPr lang="en-US" dirty="0"/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en-US" dirty="0"/>
              <a:t> </a:t>
            </a:r>
            <a:r>
              <a:rPr lang="cs-CZ" dirty="0"/>
              <a:t>ovládání přes sériovou linku</a:t>
            </a:r>
          </a:p>
          <a:p>
            <a:pPr lvl="1"/>
            <a:r>
              <a:rPr lang="cs-CZ" dirty="0"/>
              <a:t>např. </a:t>
            </a:r>
            <a:r>
              <a:rPr lang="en-US" dirty="0"/>
              <a:t>#</a:t>
            </a:r>
            <a:r>
              <a:rPr lang="cs-CZ" dirty="0"/>
              <a:t> na začátku řádky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příkaz</a:t>
            </a:r>
            <a:endParaRPr lang="en-US" dirty="0"/>
          </a:p>
          <a:p>
            <a:pPr lvl="1"/>
            <a:r>
              <a:rPr lang="cs-CZ" dirty="0"/>
              <a:t>rychlost, směr</a:t>
            </a:r>
          </a:p>
          <a:p>
            <a:pPr lvl="1"/>
            <a:r>
              <a:rPr lang="cs-CZ" dirty="0"/>
              <a:t>vánoční výzdoba</a:t>
            </a:r>
          </a:p>
          <a:p>
            <a:pPr lvl="2"/>
            <a:r>
              <a:rPr lang="cs-CZ" dirty="0"/>
              <a:t>blikání</a:t>
            </a:r>
            <a:r>
              <a:rPr lang="en-US" dirty="0"/>
              <a:t> a dal</a:t>
            </a:r>
            <a:r>
              <a:rPr lang="cs-CZ" dirty="0"/>
              <a:t>ší animace</a:t>
            </a:r>
          </a:p>
          <a:p>
            <a:pPr lvl="2"/>
            <a:endParaRPr lang="cs-CZ" dirty="0"/>
          </a:p>
          <a:p>
            <a:pPr lvl="2"/>
            <a:endParaRPr lang="cs-CZ" dirty="0"/>
          </a:p>
          <a:p>
            <a:r>
              <a:rPr lang="cs-CZ" dirty="0"/>
              <a:t>Hry</a:t>
            </a:r>
          </a:p>
          <a:p>
            <a:pPr lvl="1"/>
            <a:r>
              <a:rPr lang="cs-CZ" dirty="0"/>
              <a:t>Vlk a palač</a:t>
            </a:r>
            <a:r>
              <a:rPr lang="en-US" dirty="0"/>
              <a:t>inky</a:t>
            </a:r>
            <a:endParaRPr lang="cs-CZ" dirty="0"/>
          </a:p>
          <a:p>
            <a:pPr lvl="1"/>
            <a:r>
              <a:rPr lang="cs-CZ" dirty="0"/>
              <a:t>Space invaders</a:t>
            </a:r>
            <a:endParaRPr lang="en-US" dirty="0"/>
          </a:p>
          <a:p>
            <a:r>
              <a:rPr lang="cs-CZ" dirty="0"/>
              <a:t>Kalkulačka</a:t>
            </a:r>
          </a:p>
          <a:p>
            <a:r>
              <a:rPr lang="cs-CZ" dirty="0"/>
              <a:t>Textový editor</a:t>
            </a:r>
          </a:p>
          <a:p>
            <a:r>
              <a:rPr lang="cs-CZ" dirty="0"/>
              <a:t>Grafický editor, ...</a:t>
            </a:r>
          </a:p>
          <a:p>
            <a:endParaRPr lang="cs-CZ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E6FB83-FAD8-4149-B9DD-AFA0002E5C2F}"/>
              </a:ext>
            </a:extLst>
          </p:cNvPr>
          <p:cNvSpPr txBox="1"/>
          <p:nvPr/>
        </p:nvSpPr>
        <p:spPr>
          <a:xfrm>
            <a:off x="5685041" y="772531"/>
            <a:ext cx="2863412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 love Arduino</a:t>
            </a:r>
          </a:p>
          <a:p>
            <a:r>
              <a:rPr lang="en-US" sz="13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#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speed 200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How could I live without C++</a:t>
            </a:r>
          </a:p>
          <a:p>
            <a:r>
              <a:rPr lang="en-US" sz="13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#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right</a:t>
            </a:r>
          </a:p>
          <a:p>
            <a:r>
              <a:rPr lang="en-US" sz="13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#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blink 100</a:t>
            </a:r>
          </a:p>
        </p:txBody>
      </p:sp>
    </p:spTree>
    <p:extLst>
      <p:ext uri="{BB962C8B-B14F-4D97-AF65-F5344CB8AC3E}">
        <p14:creationId xmlns:p14="http://schemas.microsoft.com/office/powerpoint/2010/main" val="420439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r>
              <a:rPr lang="cs-CZ" dirty="0"/>
              <a:t>        </a:t>
            </a:r>
            <a:r>
              <a:rPr lang="en-US" dirty="0"/>
              <a:t>Advanced Dungeons &amp; Dragons</a:t>
            </a:r>
          </a:p>
          <a:p>
            <a:pPr lvl="1"/>
            <a:r>
              <a:rPr lang="cs-CZ" dirty="0"/>
              <a:t>https://www.ksi.mff.cuni.cz/teaching/nswi170-web/pages/final</a:t>
            </a:r>
          </a:p>
          <a:p>
            <a:pPr lvl="2"/>
            <a:r>
              <a:rPr lang="cs-CZ" dirty="0"/>
              <a:t>animace: povinná a rozmně viditelná (časování, ne nekonečně rychlé zobrazení čísel)</a:t>
            </a:r>
          </a:p>
          <a:p>
            <a:pPr lvl="2"/>
            <a:r>
              <a:rPr lang="cs-CZ" dirty="0"/>
              <a:t>náhodné číslo skutečně </a:t>
            </a:r>
            <a:r>
              <a:rPr lang="cs-CZ" b="1" dirty="0"/>
              <a:t>náhodné</a:t>
            </a:r>
            <a:r>
              <a:rPr lang="cs-CZ" dirty="0"/>
              <a:t>, ne generované </a:t>
            </a:r>
            <a:r>
              <a:rPr lang="cs-CZ" i="1" dirty="0"/>
              <a:t>pseudonáhodným</a:t>
            </a:r>
            <a:r>
              <a:rPr lang="cs-CZ" dirty="0"/>
              <a:t> algoritmem</a:t>
            </a:r>
          </a:p>
          <a:p>
            <a:pPr lvl="1"/>
            <a:r>
              <a:rPr lang="cs-CZ" dirty="0"/>
              <a:t>do Recodexu - jen odevzdání, nekontroluje funkčnost</a:t>
            </a:r>
            <a:endParaRPr lang="en-US" dirty="0"/>
          </a:p>
          <a:p>
            <a:pPr lvl="1"/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 </a:t>
            </a:r>
            <a:r>
              <a:rPr lang="en-US" dirty="0"/>
              <a:t>term</a:t>
            </a:r>
            <a:r>
              <a:rPr lang="cs-CZ" dirty="0"/>
              <a:t>ín: do 12</a:t>
            </a:r>
            <a:r>
              <a:rPr lang="en-US" dirty="0"/>
              <a:t>.6.</a:t>
            </a:r>
          </a:p>
          <a:p>
            <a:pPr lvl="2"/>
            <a:r>
              <a:rPr lang="cs-CZ" dirty="0"/>
              <a:t>úloha OK a průběžně plněné termíny </a:t>
            </a:r>
            <a:r>
              <a:rPr lang="cs-CZ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jen online</a:t>
            </a:r>
          </a:p>
          <a:p>
            <a:pPr lvl="2"/>
            <a:r>
              <a:rPr lang="cs-CZ" dirty="0"/>
              <a:t>jinak osobní předvedení a vysvětlení + drobná úprava na místě</a:t>
            </a:r>
          </a:p>
          <a:p>
            <a:pPr lvl="2"/>
            <a:r>
              <a:rPr lang="en-US" dirty="0" err="1"/>
              <a:t>smrteln</a:t>
            </a:r>
            <a:r>
              <a:rPr lang="cs-CZ" dirty="0"/>
              <a:t>é hříchy </a:t>
            </a:r>
            <a:r>
              <a:rPr lang="cs-CZ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 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</a:p>
          <a:p>
            <a:pPr lvl="3"/>
            <a:endParaRPr lang="cs-CZ" dirty="0"/>
          </a:p>
          <a:p>
            <a:r>
              <a:rPr lang="cs-CZ" dirty="0"/>
              <a:t>možná alternativa: </a:t>
            </a:r>
            <a:r>
              <a:rPr lang="en-US" dirty="0" err="1"/>
              <a:t>Detektor</a:t>
            </a:r>
            <a:r>
              <a:rPr lang="en-US" dirty="0"/>
              <a:t> </a:t>
            </a:r>
            <a:r>
              <a:rPr lang="en-US" dirty="0" err="1"/>
              <a:t>morseovky</a:t>
            </a:r>
            <a:endParaRPr lang="en-US" dirty="0"/>
          </a:p>
          <a:p>
            <a:pPr lvl="1"/>
            <a:r>
              <a:rPr lang="en-US" dirty="0" err="1"/>
              <a:t>vstup</a:t>
            </a:r>
            <a:r>
              <a:rPr lang="en-US" dirty="0"/>
              <a:t>: </a:t>
            </a:r>
            <a:r>
              <a:rPr lang="en-US" dirty="0" err="1"/>
              <a:t>tla</a:t>
            </a:r>
            <a:r>
              <a:rPr lang="cs-CZ" dirty="0"/>
              <a:t>čí</a:t>
            </a:r>
            <a:r>
              <a:rPr lang="en-US" dirty="0" err="1"/>
              <a:t>tka</a:t>
            </a:r>
            <a:endParaRPr lang="en-US" dirty="0"/>
          </a:p>
          <a:p>
            <a:pPr lvl="1"/>
            <a:r>
              <a:rPr lang="cs-CZ" dirty="0"/>
              <a:t>výstup: text na segmentovém displeji </a:t>
            </a:r>
            <a:r>
              <a:rPr lang="en-US" dirty="0"/>
              <a:t>+ </a:t>
            </a:r>
            <a:r>
              <a:rPr lang="cs-CZ" dirty="0"/>
              <a:t>serial</a:t>
            </a:r>
          </a:p>
          <a:p>
            <a:pPr lvl="1"/>
            <a:r>
              <a:rPr lang="cs-CZ" dirty="0"/>
              <a:t>zvýraznění chyby - animace </a:t>
            </a:r>
            <a:r>
              <a:rPr lang="en-US" dirty="0"/>
              <a:t>'</a:t>
            </a:r>
            <a:r>
              <a:rPr lang="cs-CZ" dirty="0"/>
              <a:t>..</a:t>
            </a:r>
            <a:r>
              <a:rPr lang="en-US" dirty="0"/>
              <a:t>.</a:t>
            </a:r>
            <a:r>
              <a:rPr lang="cs-CZ" dirty="0"/>
              <a:t>.</a:t>
            </a:r>
            <a:r>
              <a:rPr lang="en-US" dirty="0"/>
              <a:t>'</a:t>
            </a:r>
            <a:endParaRPr lang="cs-CZ" dirty="0"/>
          </a:p>
          <a:p>
            <a:pPr lvl="1"/>
            <a:r>
              <a:rPr lang="cs-CZ" dirty="0"/>
              <a:t>ovládání tlačítka / serial</a:t>
            </a:r>
          </a:p>
          <a:p>
            <a:pPr lvl="1"/>
            <a:r>
              <a:rPr lang="cs-CZ" dirty="0"/>
              <a:t>v případě zájmu mi napište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Zápočtová úloha</a:t>
            </a:r>
            <a:endParaRPr lang="en-US" dirty="0"/>
          </a:p>
        </p:txBody>
      </p:sp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EE29377D-5A47-85C3-348C-F910E11C3A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53" y="577294"/>
            <a:ext cx="365368" cy="3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24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ip.potx" id="{01285272-40B9-47FD-B148-ADFCF19A85B1}" vid="{E191ED48-4388-4FE4-8EC3-776821571A70}"/>
    </a:ext>
  </a:extLst>
</a:theme>
</file>

<file path=ppt/theme/theme2.xml><?xml version="1.0" encoding="utf-8"?>
<a:theme xmlns:a="http://schemas.openxmlformats.org/drawingml/2006/main" name="Filip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6FFED"/>
        </a:solidFill>
        <a:ln w="25400">
          <a:solidFill>
            <a:srgbClr val="CCE9AD"/>
          </a:solidFill>
        </a:ln>
      </a:spPr>
      <a:bodyPr rtlCol="0" anchor="ctr"/>
      <a:lstStyle>
        <a:defPPr algn="ctr">
          <a:defRPr sz="1600" dirty="0" smtClean="0">
            <a:solidFill>
              <a:srgbClr val="456A1C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rgbClr val="ECF7FE"/>
        </a:solidFill>
        <a:ln w="25400">
          <a:solidFill>
            <a:schemeClr val="accent4">
              <a:lumMod val="60000"/>
              <a:lumOff val="40000"/>
            </a:schemeClr>
          </a:solidFill>
        </a:ln>
      </a:spPr>
      <a:bodyPr wrap="square" rtlCol="0">
        <a:spAutoFit/>
      </a:bodyPr>
      <a:lstStyle>
        <a:defPPr>
          <a:defRPr sz="1300" dirty="0" smtClean="0">
            <a:latin typeface="Consolas" panose="020B0609020204030204" pitchFamily="49" charset="0"/>
            <a:cs typeface="Courier New" pitchFamily="49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ilip.potx" id="{000E9219-D670-4400-B712-7B521C35260B}" vid="{40126A51-81E9-4FC2-9D21-64839CF5A1F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Filip</Template>
  <TotalTime>7106</TotalTime>
  <Words>6867</Words>
  <Application>Microsoft Office PowerPoint</Application>
  <PresentationFormat>On-screen Show (4:3)</PresentationFormat>
  <Paragraphs>1596</Paragraphs>
  <Slides>46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56" baseType="lpstr">
      <vt:lpstr>Arial</vt:lpstr>
      <vt:lpstr>Arial Unicode MS</vt:lpstr>
      <vt:lpstr>Calibri</vt:lpstr>
      <vt:lpstr>Calibri Light</vt:lpstr>
      <vt:lpstr>Consolas</vt:lpstr>
      <vt:lpstr>Lucida Sans Unicode</vt:lpstr>
      <vt:lpstr>Segoe UI Emoji</vt:lpstr>
      <vt:lpstr>Verdana Pro</vt:lpstr>
      <vt:lpstr>Office Theme</vt:lpstr>
      <vt:lpstr>Filip</vt:lpstr>
      <vt:lpstr>Počítačové systémy</vt:lpstr>
      <vt:lpstr>Organizace cvičení</vt:lpstr>
      <vt:lpstr>Jazyk C</vt:lpstr>
      <vt:lpstr>Hello world</vt:lpstr>
      <vt:lpstr>Dobré mravy</vt:lpstr>
      <vt:lpstr>Průměr pole</vt:lpstr>
      <vt:lpstr>Klouzavý průměr naměřených hodnot</vt:lpstr>
      <vt:lpstr>Odevzdání</vt:lpstr>
      <vt:lpstr>Do příště</vt:lpstr>
      <vt:lpstr>Arduino</vt:lpstr>
      <vt:lpstr>Arduino</vt:lpstr>
      <vt:lpstr>Arduino</vt:lpstr>
      <vt:lpstr>LED</vt:lpstr>
      <vt:lpstr>Blikání a časování</vt:lpstr>
      <vt:lpstr>Binární rozklad</vt:lpstr>
      <vt:lpstr>Elegance a kvalita kódu</vt:lpstr>
      <vt:lpstr>Elegance a kvalita kódu</vt:lpstr>
      <vt:lpstr>Elegance a kvalita kódu</vt:lpstr>
      <vt:lpstr>Kulička a had</vt:lpstr>
      <vt:lpstr>Arduino</vt:lpstr>
      <vt:lpstr>Třída - encapsulace / zapouzdření</vt:lpstr>
      <vt:lpstr>Encapsulace intervalu</vt:lpstr>
      <vt:lpstr>Konstruktory a inicializace Arduina</vt:lpstr>
      <vt:lpstr>Tlačítka</vt:lpstr>
      <vt:lpstr>Tlačítka - blikání</vt:lpstr>
      <vt:lpstr>Tlačítka - autorepeat</vt:lpstr>
      <vt:lpstr>Arduino</vt:lpstr>
      <vt:lpstr>Sériová linka - výstup</vt:lpstr>
      <vt:lpstr>Debugging bez debuggeru</vt:lpstr>
      <vt:lpstr>Sériová linka - vstup</vt:lpstr>
      <vt:lpstr>Arduino</vt:lpstr>
      <vt:lpstr>Segmentový displej</vt:lpstr>
      <vt:lpstr>Segmentový displej - posuvný registr</vt:lpstr>
      <vt:lpstr>Segmentový displej - zobrazení</vt:lpstr>
      <vt:lpstr>Encapsulace a dekompozice</vt:lpstr>
      <vt:lpstr>Zobrazení čísel</vt:lpstr>
      <vt:lpstr>Časový multiplex</vt:lpstr>
      <vt:lpstr>Časový multiplex</vt:lpstr>
      <vt:lpstr>Stopky</vt:lpstr>
      <vt:lpstr>Další úlohy</vt:lpstr>
      <vt:lpstr>Řetězce a ukazatele</vt:lpstr>
      <vt:lpstr>Alfanumerický displej</vt:lpstr>
      <vt:lpstr>Běžící text</vt:lpstr>
      <vt:lpstr>Běžící text</vt:lpstr>
      <vt:lpstr>Další prográmky</vt:lpstr>
      <vt:lpstr>Zápočtová úloha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Počítačové systémy</dc:title>
  <dc:creator>Filip O Zavoral</dc:creator>
  <cp:lastModifiedBy>Filip Zavoral</cp:lastModifiedBy>
  <cp:revision>514</cp:revision>
  <dcterms:created xsi:type="dcterms:W3CDTF">2020-02-10T18:04:36Z</dcterms:created>
  <dcterms:modified xsi:type="dcterms:W3CDTF">2023-06-05T12:55:53Z</dcterms:modified>
</cp:coreProperties>
</file>