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8"/>
  </p:notesMasterIdLst>
  <p:sldIdLst>
    <p:sldId id="364" r:id="rId3"/>
    <p:sldId id="374" r:id="rId4"/>
    <p:sldId id="382" r:id="rId5"/>
    <p:sldId id="383" r:id="rId6"/>
    <p:sldId id="384" r:id="rId7"/>
  </p:sldIdLst>
  <p:sldSz cx="9144000" cy="6858000" type="screen4x3"/>
  <p:notesSz cx="7099300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9EE2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26" autoAdjust="0"/>
    <p:restoredTop sz="94650" autoAdjust="0"/>
  </p:normalViewPr>
  <p:slideViewPr>
    <p:cSldViewPr>
      <p:cViewPr varScale="1">
        <p:scale>
          <a:sx n="168" d="100"/>
          <a:sy n="168" d="100"/>
        </p:scale>
        <p:origin x="120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6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12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60BC3CE-3DC6-48EE-A131-04D020AF1818}" type="datetimeFigureOut">
              <a:rPr lang="cs-CZ" smtClean="0"/>
              <a:pPr/>
              <a:t>02.05.2022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8FDD85E-490B-4ECE-A416-B9AD062DD09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3654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138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056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1347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izontal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3501008"/>
            <a:ext cx="8928992" cy="2952328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3356992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6406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4477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5547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9521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6982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57241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74067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68610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93640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2983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9326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30957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4799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6614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45010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- 2020/2021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02842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9144000" cy="823913"/>
          </a:xfrm>
        </p:spPr>
        <p:txBody>
          <a:bodyPr/>
          <a:lstStyle>
            <a:lvl1pPr algn="ctr">
              <a:defRPr sz="4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5892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667000"/>
            <a:ext cx="8839200" cy="3962400"/>
          </a:xfrm>
          <a:noFill/>
        </p:spPr>
        <p:txBody>
          <a:bodyPr/>
          <a:lstStyle>
            <a:lvl1pPr algn="ctr">
              <a:defRPr sz="32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48395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533400"/>
            <a:ext cx="8839200" cy="6172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39DBE-DA53-4BB8-A854-D9C4CA29E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444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7" r:id="rId6"/>
    <p:sldLayoutId id="2147483666" r:id="rId7"/>
    <p:sldLayoutId id="2147483667" r:id="rId8"/>
    <p:sldLayoutId id="2147483668" r:id="rId9"/>
    <p:sldLayoutId id="2147483675" r:id="rId10"/>
    <p:sldLayoutId id="2147483676" r:id="rId11"/>
    <p:sldLayoutId id="2147483672" r:id="rId12"/>
    <p:sldLayoutId id="2147483697" r:id="rId13"/>
    <p:sldLayoutId id="2147483669" r:id="rId14"/>
    <p:sldLayoutId id="2147483670" r:id="rId15"/>
    <p:sldLayoutId id="2147483671" r:id="rId16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- 2020/2021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02.05.2022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073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- 2020/2021 David Bednárek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NSWI170 – Počítačové systémy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David Be</a:t>
            </a:r>
            <a:r>
              <a:rPr lang="en-US" dirty="0" err="1"/>
              <a:t>dn</a:t>
            </a:r>
            <a:r>
              <a:rPr lang="cs-CZ" dirty="0" err="1"/>
              <a:t>árek</a:t>
            </a:r>
            <a:br>
              <a:rPr lang="en-US" dirty="0"/>
            </a:br>
            <a:br>
              <a:rPr lang="cs-CZ" dirty="0"/>
            </a:br>
            <a:r>
              <a:rPr lang="en-US" dirty="0"/>
              <a:t>Arduino – </a:t>
            </a:r>
            <a:r>
              <a:rPr lang="en-US" dirty="0" err="1"/>
              <a:t>seriov</a:t>
            </a:r>
            <a:r>
              <a:rPr lang="cs-CZ" dirty="0"/>
              <a:t>ý port</a:t>
            </a:r>
          </a:p>
        </p:txBody>
      </p:sp>
    </p:spTree>
    <p:extLst>
      <p:ext uri="{BB962C8B-B14F-4D97-AF65-F5344CB8AC3E}">
        <p14:creationId xmlns:p14="http://schemas.microsoft.com/office/powerpoint/2010/main" val="97372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61283F-149C-4D3B-A0CA-801F1512037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3078342"/>
          </a:xfrm>
        </p:spPr>
        <p:txBody>
          <a:bodyPr>
            <a:normAutofit/>
          </a:bodyPr>
          <a:lstStyle/>
          <a:p>
            <a:pPr marL="731520" lvl="1" indent="-457200"/>
            <a:r>
              <a:rPr lang="cs-CZ" dirty="0"/>
              <a:t>RXD+TXD </a:t>
            </a:r>
            <a:r>
              <a:rPr lang="en-US" dirty="0"/>
              <a:t>= </a:t>
            </a:r>
            <a:r>
              <a:rPr lang="cs-CZ" dirty="0" err="1"/>
              <a:t>seriové</a:t>
            </a:r>
            <a:r>
              <a:rPr lang="cs-CZ" dirty="0"/>
              <a:t> propojení</a:t>
            </a:r>
          </a:p>
          <a:p>
            <a:pPr marL="731520" lvl="1" indent="-457200"/>
            <a:r>
              <a:rPr lang="cs-CZ" dirty="0"/>
              <a:t>Dnešní počítače už nemívají tento druh konektorů</a:t>
            </a:r>
          </a:p>
          <a:p>
            <a:pPr marL="1005840" lvl="2" indent="-457200"/>
            <a:r>
              <a:rPr lang="cs-CZ" dirty="0"/>
              <a:t>Windows/Linux je ale stále podporují (COM1, </a:t>
            </a:r>
            <a:r>
              <a:rPr lang="en-US" dirty="0"/>
              <a:t>/dev/ttyS0)</a:t>
            </a:r>
          </a:p>
          <a:p>
            <a:pPr marL="1005840" lvl="2" indent="-457200"/>
            <a:r>
              <a:rPr lang="cs-CZ" dirty="0" err="1"/>
              <a:t>Seriový</a:t>
            </a:r>
            <a:r>
              <a:rPr lang="cs-CZ" dirty="0"/>
              <a:t> port je tunelován v USB</a:t>
            </a:r>
          </a:p>
          <a:p>
            <a:pPr marL="1280160" lvl="3" indent="-457200"/>
            <a:r>
              <a:rPr lang="cs-CZ" dirty="0" err="1"/>
              <a:t>Arduino</a:t>
            </a:r>
            <a:r>
              <a:rPr lang="cs-CZ" dirty="0"/>
              <a:t> na to má druhý </a:t>
            </a:r>
            <a:r>
              <a:rPr lang="cs-CZ" dirty="0" err="1"/>
              <a:t>Atmel</a:t>
            </a:r>
            <a:endParaRPr lang="cs-CZ" dirty="0"/>
          </a:p>
          <a:p>
            <a:pPr marL="1280160" lvl="3" indent="-457200"/>
            <a:r>
              <a:rPr lang="cs-CZ" dirty="0"/>
              <a:t>Na straně PC je softwarový emulátor sériového portu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D949030-76AD-4CF3-B2CD-D218372E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Komunikace PC-</a:t>
            </a:r>
            <a:r>
              <a:rPr lang="cs-CZ" dirty="0" err="1"/>
              <a:t>Arduino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936BC2-677F-463C-994E-FE4CDD18C5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04448" y="6597352"/>
            <a:ext cx="539552" cy="260648"/>
          </a:xfrm>
        </p:spPr>
        <p:txBody>
          <a:bodyPr/>
          <a:lstStyle/>
          <a:p>
            <a:fld id="{5A8723E3-C62D-4372-A5B7-F817763A1A22}" type="slidenum">
              <a:rPr lang="cs-CZ" smtClean="0"/>
              <a:pPr/>
              <a:t>2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AC72A-5CE7-4D85-8DE5-F2BF8783E3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97352"/>
            <a:ext cx="8604448" cy="260648"/>
          </a:xfrm>
        </p:spPr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3CF2A36-47C8-4497-A9A1-E6BAF908B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59695" y="4761148"/>
            <a:ext cx="2442272" cy="1584176"/>
          </a:xfrm>
          <a:prstGeom prst="rect">
            <a:avLst/>
          </a:prstGeom>
        </p:spPr>
      </p:pic>
      <p:pic>
        <p:nvPicPr>
          <p:cNvPr id="1026" name="Picture 2" descr="Vidlice Canon 9pin přímá letovací | Radiokus.cz">
            <a:extLst>
              <a:ext uri="{FF2B5EF4-FFF2-40B4-BE49-F238E27FC236}">
                <a16:creationId xmlns:a16="http://schemas.microsoft.com/office/drawing/2014/main" id="{8BD16C57-83D9-4889-8207-120F31E69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66" y="809649"/>
            <a:ext cx="861707" cy="64628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58CF1E49-79E7-4543-A54C-D601661CC20B}"/>
              </a:ext>
            </a:extLst>
          </p:cNvPr>
          <p:cNvCxnSpPr>
            <a:cxnSpLocks/>
            <a:stCxn id="10" idx="2"/>
            <a:endCxn id="8" idx="1"/>
          </p:cNvCxnSpPr>
          <p:nvPr/>
        </p:nvCxnSpPr>
        <p:spPr>
          <a:xfrm rot="16200000" flipH="1">
            <a:off x="5564247" y="4757787"/>
            <a:ext cx="1000961" cy="589935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WURTH ELEKTRONIK 61400416121">
            <a:extLst>
              <a:ext uri="{FF2B5EF4-FFF2-40B4-BE49-F238E27FC236}">
                <a16:creationId xmlns:a16="http://schemas.microsoft.com/office/drawing/2014/main" id="{6FC07347-8870-44BD-8976-1C589A863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92" y="3197188"/>
            <a:ext cx="925460" cy="105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OLEX 48405-0003">
            <a:extLst>
              <a:ext uri="{FF2B5EF4-FFF2-40B4-BE49-F238E27FC236}">
                <a16:creationId xmlns:a16="http://schemas.microsoft.com/office/drawing/2014/main" id="{B69B6B21-E411-4428-BF19-81E67FCAA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972058"/>
            <a:ext cx="1226239" cy="85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C1C95E8-DD38-405D-B66D-79A1AA5EF7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0188" y="2931199"/>
            <a:ext cx="1539144" cy="1621076"/>
          </a:xfrm>
          <a:prstGeom prst="rect">
            <a:avLst/>
          </a:prstGeom>
        </p:spPr>
      </p:pic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83F8AC21-E6B9-46F5-9774-EF458E494ECC}"/>
              </a:ext>
            </a:extLst>
          </p:cNvPr>
          <p:cNvCxnSpPr>
            <a:cxnSpLocks/>
            <a:stCxn id="3074" idx="3"/>
            <a:endCxn id="2050" idx="3"/>
          </p:cNvCxnSpPr>
          <p:nvPr/>
        </p:nvCxnSpPr>
        <p:spPr>
          <a:xfrm flipH="1">
            <a:off x="8024752" y="1400813"/>
            <a:ext cx="77743" cy="2322205"/>
          </a:xfrm>
          <a:prstGeom prst="bentConnector3">
            <a:avLst>
              <a:gd name="adj1" fmla="val -294046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F2DBB223-AD4B-4E22-ACBC-49D881426E10}"/>
              </a:ext>
            </a:extLst>
          </p:cNvPr>
          <p:cNvCxnSpPr>
            <a:cxnSpLocks/>
            <a:stCxn id="10" idx="3"/>
            <a:endCxn id="2050" idx="1"/>
          </p:cNvCxnSpPr>
          <p:nvPr/>
        </p:nvCxnSpPr>
        <p:spPr>
          <a:xfrm flipV="1">
            <a:off x="6539332" y="3723018"/>
            <a:ext cx="559960" cy="18719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130A8891-70D7-4E76-87DA-4D512DCD193C}"/>
              </a:ext>
            </a:extLst>
          </p:cNvPr>
          <p:cNvCxnSpPr>
            <a:cxnSpLocks/>
            <a:stCxn id="1026" idx="3"/>
            <a:endCxn id="3074" idx="1"/>
          </p:cNvCxnSpPr>
          <p:nvPr/>
        </p:nvCxnSpPr>
        <p:spPr>
          <a:xfrm>
            <a:off x="6082973" y="1132789"/>
            <a:ext cx="793283" cy="268024"/>
          </a:xfrm>
          <a:prstGeom prst="bentConnector3">
            <a:avLst>
              <a:gd name="adj1" fmla="val 50000"/>
            </a:avLst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34B3445-89AB-4E0A-8E87-C0C48E452499}"/>
              </a:ext>
            </a:extLst>
          </p:cNvPr>
          <p:cNvSpPr txBox="1"/>
          <p:nvPr/>
        </p:nvSpPr>
        <p:spPr>
          <a:xfrm>
            <a:off x="5247533" y="1455929"/>
            <a:ext cx="7773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/>
              <a:t>virtual</a:t>
            </a:r>
            <a:endParaRPr lang="cs-CZ" dirty="0"/>
          </a:p>
          <a:p>
            <a:r>
              <a:rPr lang="cs-CZ" dirty="0" err="1"/>
              <a:t>COMn</a:t>
            </a:r>
            <a:endParaRPr lang="en-US" dirty="0"/>
          </a:p>
        </p:txBody>
      </p:sp>
      <p:pic>
        <p:nvPicPr>
          <p:cNvPr id="36" name="Picture 2" descr="https://store-cdn.arduino.cc/uni/catalog/product/cache/1/image/500x375/f8876a31b63532bbba4e781c30024a0a/a/0/a000066_front_2_2.jpg">
            <a:extLst>
              <a:ext uri="{FF2B5EF4-FFF2-40B4-BE49-F238E27FC236}">
                <a16:creationId xmlns:a16="http://schemas.microsoft.com/office/drawing/2014/main" id="{682B07D9-4846-4EEB-B408-8BFCDE5F9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98" y="3455308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327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4D458-1F11-4615-B017-3A7CA0E6A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Arduino</a:t>
            </a:r>
            <a:r>
              <a:rPr lang="cs-CZ" dirty="0"/>
              <a:t> – </a:t>
            </a:r>
            <a:r>
              <a:rPr lang="cs-CZ" dirty="0" err="1"/>
              <a:t>seriová</a:t>
            </a:r>
            <a:r>
              <a:rPr lang="cs-CZ" dirty="0"/>
              <a:t> komunikace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4C6F76-A60D-418C-A4E7-9F0338D074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3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72E65-EB17-4A0E-8C23-E3D7D4CA5E0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1CD4DA-2FC8-4C61-89D2-7D1950AD320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 err="1"/>
              <a:t>Bootloader</a:t>
            </a:r>
            <a:r>
              <a:rPr lang="cs-CZ" dirty="0"/>
              <a:t> – aktivován pouze po resetu, řeší </a:t>
            </a:r>
            <a:r>
              <a:rPr lang="cs-CZ" dirty="0" err="1"/>
              <a:t>flash</a:t>
            </a:r>
            <a:r>
              <a:rPr lang="cs-CZ" dirty="0"/>
              <a:t> programu a start</a:t>
            </a:r>
          </a:p>
          <a:p>
            <a:pPr lvl="2"/>
            <a:r>
              <a:rPr lang="cs-CZ" dirty="0"/>
              <a:t>Zkouší komunikovat sériovou linkou s PC</a:t>
            </a:r>
          </a:p>
          <a:p>
            <a:pPr lvl="1"/>
            <a:r>
              <a:rPr lang="cs-CZ" dirty="0"/>
              <a:t>Aplikace mohou použít knihovnu pro sériovou komunikaci</a:t>
            </a:r>
          </a:p>
          <a:p>
            <a:pPr lvl="2"/>
            <a:r>
              <a:rPr lang="cs-CZ" dirty="0"/>
              <a:t>Data zvenku přicházejí nečekaně</a:t>
            </a:r>
          </a:p>
          <a:p>
            <a:pPr lvl="3"/>
            <a:r>
              <a:rPr lang="cs-CZ" dirty="0"/>
              <a:t>Příjem těchto dat je zajišťován mimo funkci </a:t>
            </a:r>
            <a:r>
              <a:rPr lang="cs-CZ" dirty="0" err="1"/>
              <a:t>loop</a:t>
            </a:r>
            <a:r>
              <a:rPr lang="en-US" dirty="0"/>
              <a:t>()</a:t>
            </a:r>
          </a:p>
          <a:p>
            <a:pPr lvl="3"/>
            <a:r>
              <a:rPr lang="en-US" dirty="0" err="1"/>
              <a:t>Pokud</a:t>
            </a:r>
            <a:r>
              <a:rPr lang="en-US" dirty="0"/>
              <a:t> by </a:t>
            </a:r>
            <a:r>
              <a:rPr lang="en-US" dirty="0" err="1"/>
              <a:t>aplikace</a:t>
            </a:r>
            <a:r>
              <a:rPr lang="en-US" dirty="0"/>
              <a:t> tr</a:t>
            </a:r>
            <a:r>
              <a:rPr lang="cs-CZ" dirty="0" err="1"/>
              <a:t>ávila</a:t>
            </a:r>
            <a:r>
              <a:rPr lang="cs-CZ" dirty="0"/>
              <a:t> v </a:t>
            </a:r>
            <a:r>
              <a:rPr lang="cs-CZ" dirty="0" err="1"/>
              <a:t>loop</a:t>
            </a:r>
            <a:r>
              <a:rPr lang="cs-CZ" dirty="0"/>
              <a:t>() příliš mnoho času, sériová komunikace nebude fungovat</a:t>
            </a:r>
          </a:p>
          <a:p>
            <a:pPr lvl="2"/>
            <a:r>
              <a:rPr lang="cs-CZ" dirty="0"/>
              <a:t>Knihovní funkce čtou již přijatá data z vnitřní paměti</a:t>
            </a:r>
          </a:p>
          <a:p>
            <a:pPr lvl="3"/>
            <a:r>
              <a:rPr lang="cs-CZ" dirty="0"/>
              <a:t>Neblokují volající aplikaci čekáním na další</a:t>
            </a:r>
          </a:p>
          <a:p>
            <a:pPr lvl="3"/>
            <a:r>
              <a:rPr lang="cs-CZ" dirty="0"/>
              <a:t>Aplikace řeší čekání na data periodickým testováním - v každém volání </a:t>
            </a:r>
            <a:r>
              <a:rPr lang="cs-CZ" dirty="0" err="1"/>
              <a:t>loop</a:t>
            </a:r>
            <a:r>
              <a:rPr lang="cs-CZ" dirty="0"/>
              <a:t>()</a:t>
            </a:r>
          </a:p>
          <a:p>
            <a:pPr lvl="2"/>
            <a:r>
              <a:rPr lang="cs-CZ" dirty="0"/>
              <a:t>Opačný směr: Knihovní funkce zapisují odchozí data pouze do paměti</a:t>
            </a:r>
          </a:p>
          <a:p>
            <a:pPr lvl="3"/>
            <a:r>
              <a:rPr lang="cs-CZ" dirty="0"/>
              <a:t>Kód mimo </a:t>
            </a:r>
            <a:r>
              <a:rPr lang="cs-CZ" dirty="0" err="1"/>
              <a:t>loop</a:t>
            </a:r>
            <a:r>
              <a:rPr lang="cs-CZ" dirty="0"/>
              <a:t>() řeší jejich postupné odesílání sériovou linkou</a:t>
            </a:r>
          </a:p>
          <a:p>
            <a:pPr lvl="2"/>
            <a:r>
              <a:rPr lang="cs-CZ" dirty="0"/>
              <a:t>Množství dostupné paměti je velmi malé – zahlcení hrozí poměrně rychle</a:t>
            </a:r>
          </a:p>
        </p:txBody>
      </p:sp>
    </p:spTree>
    <p:extLst>
      <p:ext uri="{BB962C8B-B14F-4D97-AF65-F5344CB8AC3E}">
        <p14:creationId xmlns:p14="http://schemas.microsoft.com/office/powerpoint/2010/main" val="2774879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61283F-149C-4D3B-A0CA-801F1512037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6015348"/>
          </a:xfrm>
        </p:spPr>
        <p:txBody>
          <a:bodyPr>
            <a:normAutofit/>
          </a:bodyPr>
          <a:lstStyle/>
          <a:p>
            <a:pPr marL="731520" lvl="1" indent="-457200"/>
            <a:r>
              <a:rPr lang="cs-CZ" dirty="0" err="1"/>
              <a:t>Seriová</a:t>
            </a:r>
            <a:r>
              <a:rPr lang="cs-CZ" dirty="0"/>
              <a:t> komunikace n</a:t>
            </a:r>
            <a:r>
              <a:rPr lang="en-US" dirty="0"/>
              <a:t>a </a:t>
            </a:r>
            <a:r>
              <a:rPr lang="en-US" dirty="0" err="1"/>
              <a:t>stran</a:t>
            </a:r>
            <a:r>
              <a:rPr lang="cs-CZ" dirty="0"/>
              <a:t>ě</a:t>
            </a:r>
            <a:r>
              <a:rPr lang="en-US" dirty="0"/>
              <a:t> PC</a:t>
            </a:r>
            <a:endParaRPr lang="cs-CZ" dirty="0"/>
          </a:p>
          <a:p>
            <a:pPr marL="1005840" lvl="2" indent="-457200"/>
            <a:r>
              <a:rPr lang="cs-CZ" dirty="0"/>
              <a:t>Samostatná aplikace</a:t>
            </a:r>
          </a:p>
          <a:p>
            <a:pPr marL="1280160" lvl="3" indent="-457200"/>
            <a:r>
              <a:rPr lang="cs-CZ" dirty="0"/>
              <a:t>Např. </a:t>
            </a:r>
            <a:r>
              <a:rPr lang="cs-CZ" dirty="0" err="1"/>
              <a:t>putty</a:t>
            </a:r>
            <a:endParaRPr lang="cs-CZ" dirty="0"/>
          </a:p>
          <a:p>
            <a:pPr marL="1280160" lvl="3" indent="-457200"/>
            <a:r>
              <a:rPr lang="cs-CZ" dirty="0"/>
              <a:t>Obvykle zablokuje možnost uploadu programu</a:t>
            </a:r>
            <a:endParaRPr lang="en-US" dirty="0"/>
          </a:p>
          <a:p>
            <a:pPr marL="1005840" lvl="2" indent="-457200"/>
            <a:r>
              <a:rPr lang="cs-CZ" dirty="0"/>
              <a:t>Součást IDE</a:t>
            </a:r>
          </a:p>
          <a:p>
            <a:pPr marL="1280160" lvl="3" indent="-457200"/>
            <a:r>
              <a:rPr lang="cs-CZ" dirty="0" err="1"/>
              <a:t>Arduino</a:t>
            </a:r>
            <a:r>
              <a:rPr lang="cs-CZ" dirty="0"/>
              <a:t> IDE: </a:t>
            </a:r>
            <a:r>
              <a:rPr lang="cs-CZ" dirty="0" err="1"/>
              <a:t>Tools</a:t>
            </a:r>
            <a:r>
              <a:rPr lang="en-US" dirty="0"/>
              <a:t> / Serial Monitor</a:t>
            </a:r>
            <a:endParaRPr lang="cs-CZ" dirty="0"/>
          </a:p>
          <a:p>
            <a:pPr marL="1280160" lvl="3" indent="-457200"/>
            <a:r>
              <a:rPr lang="en-US" dirty="0"/>
              <a:t>VS Code: Arduino: Serial Monitor</a:t>
            </a:r>
          </a:p>
          <a:p>
            <a:pPr marL="1005840" lvl="2" indent="-457200"/>
            <a:r>
              <a:rPr lang="cs-CZ" dirty="0"/>
              <a:t>Nastavení musí souhlasit</a:t>
            </a:r>
          </a:p>
          <a:p>
            <a:pPr marL="1280160" lvl="3" indent="-457200"/>
            <a:r>
              <a:rPr lang="cs-CZ" dirty="0" err="1"/>
              <a:t>Arduino</a:t>
            </a:r>
            <a:r>
              <a:rPr lang="cs-CZ" dirty="0"/>
              <a:t>: </a:t>
            </a:r>
            <a:r>
              <a:rPr lang="cs-CZ" dirty="0" err="1"/>
              <a:t>Serial.begin</a:t>
            </a:r>
            <a:r>
              <a:rPr lang="cs-CZ" dirty="0"/>
              <a:t>()</a:t>
            </a:r>
          </a:p>
          <a:p>
            <a:pPr marL="1280160" lvl="3" indent="-457200"/>
            <a:r>
              <a:rPr lang="cs-CZ" dirty="0"/>
              <a:t>Rychlost: Typicky 9600 baud</a:t>
            </a:r>
            <a:br>
              <a:rPr lang="cs-CZ" dirty="0"/>
            </a:br>
            <a:r>
              <a:rPr lang="cs-CZ" dirty="0"/>
              <a:t>(odpovídá 960 byte/s)</a:t>
            </a:r>
          </a:p>
          <a:p>
            <a:pPr marL="1280160" lvl="3" indent="-457200"/>
            <a:r>
              <a:rPr lang="cs-CZ" dirty="0"/>
              <a:t>Data/parity/stop </a:t>
            </a:r>
            <a:r>
              <a:rPr lang="cs-CZ" dirty="0" err="1"/>
              <a:t>bits</a:t>
            </a:r>
            <a:r>
              <a:rPr lang="cs-CZ" dirty="0"/>
              <a:t>: 8/0/1</a:t>
            </a:r>
          </a:p>
          <a:p>
            <a:pPr marL="1005840" lvl="2" indent="-457200"/>
            <a:r>
              <a:rPr lang="cs-CZ" dirty="0" err="1"/>
              <a:t>Serial</a:t>
            </a:r>
            <a:r>
              <a:rPr lang="cs-CZ" dirty="0"/>
              <a:t> Monitor obvykle sám neopisuje odchozí znaky </a:t>
            </a:r>
          </a:p>
          <a:p>
            <a:pPr marL="1280160" lvl="3" indent="-457200"/>
            <a:r>
              <a:rPr lang="cs-CZ" dirty="0" err="1"/>
              <a:t>Arduino</a:t>
            </a:r>
            <a:r>
              <a:rPr lang="cs-CZ" dirty="0"/>
              <a:t> je může odesílat zpět</a:t>
            </a:r>
          </a:p>
          <a:p>
            <a:pPr marL="1280160" lvl="3" indent="-457200"/>
            <a:r>
              <a:rPr lang="cs-CZ" dirty="0"/>
              <a:t>Viz příklad obsahující </a:t>
            </a:r>
            <a:r>
              <a:rPr lang="cs-CZ" dirty="0" err="1"/>
              <a:t>toupper</a:t>
            </a:r>
            <a:r>
              <a:rPr lang="cs-CZ" dirty="0"/>
              <a:t>()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D949030-76AD-4CF3-B2CD-D218372E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Komunikace PC-</a:t>
            </a:r>
            <a:r>
              <a:rPr lang="cs-CZ" dirty="0" err="1"/>
              <a:t>Arduino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936BC2-677F-463C-994E-FE4CDD18C5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04448" y="6597352"/>
            <a:ext cx="539552" cy="260648"/>
          </a:xfrm>
        </p:spPr>
        <p:txBody>
          <a:bodyPr/>
          <a:lstStyle/>
          <a:p>
            <a:fld id="{5A8723E3-C62D-4372-A5B7-F817763A1A22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AC72A-5CE7-4D85-8DE5-F2BF8783E3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97352"/>
            <a:ext cx="8604448" cy="260648"/>
          </a:xfrm>
        </p:spPr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2C86C0C-C17C-400D-952C-382B05930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456" y="497800"/>
            <a:ext cx="4320480" cy="606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736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D949030-76AD-4CF3-B2CD-D218372E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</a:t>
            </a:r>
            <a:r>
              <a:rPr lang="cs-CZ" dirty="0" err="1"/>
              <a:t>ácí</a:t>
            </a:r>
            <a:r>
              <a:rPr lang="cs-CZ" dirty="0"/>
              <a:t> úkol č. </a:t>
            </a:r>
            <a:r>
              <a:rPr lang="en-US" dirty="0"/>
              <a:t>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936BC2-677F-463C-994E-FE4CDD18C5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AC72A-5CE7-4D85-8DE5-F2BF8783E3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/>
              <a:t>NPRG041 Programování v C++ - 2020/2021 David Bednárek</a:t>
            </a:r>
            <a:endParaRPr lang="cs-CZ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61283F-149C-4D3B-A0CA-801F1512037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 marL="731520" lvl="1" indent="-457200"/>
            <a:r>
              <a:rPr lang="en-US" dirty="0" err="1"/>
              <a:t>SerialInputHandler</a:t>
            </a:r>
            <a:endParaRPr lang="cs-CZ" dirty="0"/>
          </a:p>
          <a:p>
            <a:pPr marL="1005840" lvl="2" indent="-457200"/>
            <a:r>
              <a:rPr lang="cs-CZ" dirty="0"/>
              <a:t>Požívejte místo systémového </a:t>
            </a:r>
            <a:r>
              <a:rPr lang="cs-CZ" dirty="0" err="1"/>
              <a:t>Serial</a:t>
            </a:r>
            <a:endParaRPr lang="cs-CZ" dirty="0"/>
          </a:p>
          <a:p>
            <a:pPr marL="1005840" lvl="2" indent="-457200"/>
            <a:r>
              <a:rPr lang="cs-CZ" dirty="0"/>
              <a:t>Metody:</a:t>
            </a:r>
          </a:p>
          <a:p>
            <a:pPr marL="1280160" lvl="3" indent="-457200"/>
            <a:r>
              <a:rPr lang="en-US" dirty="0"/>
              <a:t>initialize() </a:t>
            </a:r>
            <a:r>
              <a:rPr lang="cs-CZ" dirty="0"/>
              <a:t>- za</a:t>
            </a:r>
            <a:r>
              <a:rPr lang="en-US" dirty="0" err="1"/>
              <a:t>volat</a:t>
            </a:r>
            <a:r>
              <a:rPr lang="en-US" dirty="0"/>
              <a:t> v setup()</a:t>
            </a:r>
            <a:endParaRPr lang="cs-CZ" dirty="0"/>
          </a:p>
          <a:p>
            <a:pPr marL="1280160" lvl="3" indent="-457200"/>
            <a:r>
              <a:rPr lang="en-US" dirty="0" err="1"/>
              <a:t>updateInLoop</a:t>
            </a:r>
            <a:r>
              <a:rPr lang="en-US" dirty="0"/>
              <a:t>() </a:t>
            </a:r>
            <a:r>
              <a:rPr lang="cs-CZ" dirty="0"/>
              <a:t>– volat </a:t>
            </a:r>
            <a:r>
              <a:rPr lang="en-US" dirty="0"/>
              <a:t>v </a:t>
            </a:r>
            <a:r>
              <a:rPr lang="en-US" dirty="0" err="1"/>
              <a:t>každém</a:t>
            </a:r>
            <a:r>
              <a:rPr lang="en-US" dirty="0"/>
              <a:t> </a:t>
            </a:r>
            <a:r>
              <a:rPr lang="en-US" dirty="0" err="1"/>
              <a:t>volání</a:t>
            </a:r>
            <a:r>
              <a:rPr lang="en-US" dirty="0"/>
              <a:t> loop()</a:t>
            </a:r>
            <a:endParaRPr lang="cs-CZ" dirty="0"/>
          </a:p>
          <a:p>
            <a:pPr marL="1280160" lvl="3" indent="-457200"/>
            <a:r>
              <a:rPr lang="en-US" dirty="0" err="1"/>
              <a:t>getMessage</a:t>
            </a:r>
            <a:r>
              <a:rPr lang="en-US" dirty="0"/>
              <a:t>() </a:t>
            </a:r>
            <a:r>
              <a:rPr lang="cs-CZ" dirty="0"/>
              <a:t>– aktuální zpráva. Vrací ukazatel na buffer obsažený uvnitř </a:t>
            </a:r>
            <a:r>
              <a:rPr lang="cs-CZ" dirty="0" err="1"/>
              <a:t>SerialInputHandler</a:t>
            </a:r>
            <a:endParaRPr lang="cs-CZ" dirty="0"/>
          </a:p>
          <a:p>
            <a:pPr marL="1005840" lvl="2" indent="-457200"/>
            <a:r>
              <a:rPr lang="cs-CZ" dirty="0" err="1"/>
              <a:t>SerialInputHandler</a:t>
            </a:r>
            <a:r>
              <a:rPr lang="en-US" dirty="0"/>
              <a:t> </a:t>
            </a:r>
            <a:r>
              <a:rPr lang="en-US" dirty="0" err="1"/>
              <a:t>drží</a:t>
            </a:r>
            <a:r>
              <a:rPr lang="en-US" dirty="0"/>
              <a:t> </a:t>
            </a:r>
            <a:r>
              <a:rPr lang="en-US" dirty="0" err="1"/>
              <a:t>poslední</a:t>
            </a:r>
            <a:r>
              <a:rPr lang="en-US" dirty="0"/>
              <a:t> </a:t>
            </a:r>
            <a:r>
              <a:rPr lang="en-US" dirty="0" err="1"/>
              <a:t>načtenou</a:t>
            </a:r>
            <a:r>
              <a:rPr lang="en-US" dirty="0"/>
              <a:t> </a:t>
            </a:r>
            <a:r>
              <a:rPr lang="en-US" dirty="0" err="1"/>
              <a:t>zprávu</a:t>
            </a:r>
            <a:r>
              <a:rPr lang="en-US" dirty="0"/>
              <a:t>, </a:t>
            </a:r>
            <a:r>
              <a:rPr lang="en-US" dirty="0" err="1"/>
              <a:t>getMessage</a:t>
            </a:r>
            <a:r>
              <a:rPr lang="en-US" dirty="0"/>
              <a:t>() ji </a:t>
            </a:r>
            <a:r>
              <a:rPr lang="en-US" dirty="0" err="1"/>
              <a:t>vrac</a:t>
            </a:r>
            <a:r>
              <a:rPr lang="cs-CZ" dirty="0"/>
              <a:t>í,</a:t>
            </a:r>
            <a:r>
              <a:rPr lang="en-US" dirty="0"/>
              <a:t> </a:t>
            </a:r>
            <a:r>
              <a:rPr lang="en-US" dirty="0" err="1"/>
              <a:t>dokud</a:t>
            </a:r>
            <a:r>
              <a:rPr lang="en-US" dirty="0"/>
              <a:t> </a:t>
            </a:r>
            <a:r>
              <a:rPr lang="cs-CZ" dirty="0" err="1"/>
              <a:t>seriovou</a:t>
            </a:r>
            <a:r>
              <a:rPr lang="cs-CZ" dirty="0"/>
              <a:t> linkou</a:t>
            </a:r>
            <a:r>
              <a:rPr lang="en-US" dirty="0"/>
              <a:t> </a:t>
            </a:r>
            <a:r>
              <a:rPr lang="cs-CZ" dirty="0"/>
              <a:t>nedorazí</a:t>
            </a:r>
            <a:r>
              <a:rPr lang="en-US" dirty="0"/>
              <a:t> </a:t>
            </a:r>
            <a:r>
              <a:rPr lang="en-US" dirty="0" err="1"/>
              <a:t>další</a:t>
            </a:r>
            <a:endParaRPr lang="cs-CZ" dirty="0"/>
          </a:p>
          <a:p>
            <a:pPr marL="1280160" lvl="3" indent="-457200"/>
            <a:r>
              <a:rPr lang="cs-CZ" dirty="0"/>
              <a:t>Znaky přicházející sériovou linkou jsou ukládány do druhého bufferu</a:t>
            </a:r>
          </a:p>
          <a:p>
            <a:pPr marL="1280160" lvl="3" indent="-457200"/>
            <a:r>
              <a:rPr lang="cs-CZ" dirty="0"/>
              <a:t>Po příchodu oddělovače řádek </a:t>
            </a:r>
            <a:r>
              <a:rPr lang="en-US" dirty="0"/>
              <a:t>je </a:t>
            </a:r>
            <a:r>
              <a:rPr lang="cs-CZ" dirty="0"/>
              <a:t>další příjem pozastaven</a:t>
            </a:r>
          </a:p>
          <a:p>
            <a:pPr marL="1280160" lvl="3" indent="-457200"/>
            <a:r>
              <a:rPr lang="cs-CZ" dirty="0"/>
              <a:t>Další volání </a:t>
            </a:r>
            <a:r>
              <a:rPr lang="cs-CZ" dirty="0" err="1"/>
              <a:t>getMessage</a:t>
            </a:r>
            <a:r>
              <a:rPr lang="cs-CZ" dirty="0"/>
              <a:t>() po příchodu oddělovače vymění buffery a obnoví příjem</a:t>
            </a:r>
            <a:endParaRPr lang="en-US" dirty="0"/>
          </a:p>
          <a:p>
            <a:pPr marL="731520" lvl="1" indent="-457200"/>
            <a:r>
              <a:rPr lang="en-US" dirty="0" err="1"/>
              <a:t>Zobrazovan</a:t>
            </a:r>
            <a:r>
              <a:rPr lang="cs-CZ" dirty="0"/>
              <a:t>á zpráva se smí měnit pouze na konci jejího </a:t>
            </a:r>
            <a:r>
              <a:rPr lang="cs-CZ" dirty="0" err="1"/>
              <a:t>scrollování</a:t>
            </a:r>
            <a:endParaRPr lang="cs-CZ" dirty="0"/>
          </a:p>
          <a:p>
            <a:pPr marL="1005840" lvl="2" indent="-457200"/>
            <a:r>
              <a:rPr lang="cs-CZ" dirty="0"/>
              <a:t>Nelze volat </a:t>
            </a:r>
            <a:r>
              <a:rPr lang="cs-CZ" dirty="0" err="1"/>
              <a:t>getMessage</a:t>
            </a:r>
            <a:r>
              <a:rPr lang="cs-CZ" dirty="0"/>
              <a:t> v každém </a:t>
            </a:r>
            <a:r>
              <a:rPr lang="cs-CZ" dirty="0" err="1"/>
              <a:t>loop</a:t>
            </a:r>
            <a:r>
              <a:rPr lang="cs-CZ" dirty="0"/>
              <a:t>()</a:t>
            </a:r>
          </a:p>
          <a:p>
            <a:pPr marL="1005840" lvl="2" indent="-457200"/>
            <a:r>
              <a:rPr lang="cs-CZ" dirty="0"/>
              <a:t>Lze používat ukazatel vrácený z </a:t>
            </a:r>
            <a:r>
              <a:rPr lang="cs-CZ" dirty="0" err="1"/>
              <a:t>getMessage</a:t>
            </a:r>
            <a:r>
              <a:rPr lang="cs-CZ" dirty="0"/>
              <a:t> v předchozích </a:t>
            </a:r>
            <a:r>
              <a:rPr lang="cs-CZ" dirty="0" err="1"/>
              <a:t>loop</a:t>
            </a:r>
            <a:r>
              <a:rPr lang="cs-CZ" dirty="0"/>
              <a:t>() – znaky není nutné ani vhodné kopírovat</a:t>
            </a:r>
            <a:endParaRPr lang="en-US" dirty="0"/>
          </a:p>
          <a:p>
            <a:pPr marL="1005840" lvl="2" indent="-457200"/>
            <a:endParaRPr lang="cs-CZ" dirty="0"/>
          </a:p>
          <a:p>
            <a:pPr marL="362880" lvl="4" indent="-457200"/>
            <a:r>
              <a:rPr lang="en-US" dirty="0" err="1"/>
              <a:t>SerialInputHandler</a:t>
            </a:r>
            <a:r>
              <a:rPr lang="en-US" dirty="0"/>
              <a:t> input;</a:t>
            </a:r>
          </a:p>
          <a:p>
            <a:pPr marL="362880" lvl="4" indent="-457200"/>
            <a:r>
              <a:rPr lang="en-US" dirty="0"/>
              <a:t>void setup() { </a:t>
            </a:r>
            <a:r>
              <a:rPr lang="en-US" dirty="0" err="1"/>
              <a:t>input.initialize</a:t>
            </a:r>
            <a:r>
              <a:rPr lang="en-US" dirty="0"/>
              <a:t>(); }</a:t>
            </a:r>
          </a:p>
          <a:p>
            <a:pPr marL="362880" lvl="4" indent="-457200"/>
            <a:r>
              <a:rPr lang="en-US" dirty="0"/>
              <a:t>void loop() {</a:t>
            </a:r>
          </a:p>
          <a:p>
            <a:pPr marL="362880" lvl="4" indent="-457200"/>
            <a:r>
              <a:rPr lang="en-US" dirty="0"/>
              <a:t>  </a:t>
            </a:r>
            <a:r>
              <a:rPr lang="en-US" dirty="0" err="1"/>
              <a:t>input.updateInLoop</a:t>
            </a:r>
            <a:r>
              <a:rPr lang="en-US" dirty="0"/>
              <a:t>();</a:t>
            </a:r>
          </a:p>
          <a:p>
            <a:pPr marL="362880" lvl="4" indent="-457200"/>
            <a:r>
              <a:rPr lang="en-US" dirty="0"/>
              <a:t>  if (</a:t>
            </a:r>
            <a:r>
              <a:rPr lang="en-US" dirty="0" err="1"/>
              <a:t>previous_message_scrolled_completely</a:t>
            </a:r>
            <a:r>
              <a:rPr lang="en-US" dirty="0"/>
              <a:t>())</a:t>
            </a:r>
          </a:p>
          <a:p>
            <a:pPr marL="362880" lvl="4" indent="-457200"/>
            <a:r>
              <a:rPr lang="en-US" dirty="0"/>
              <a:t>  { </a:t>
            </a:r>
            <a:r>
              <a:rPr lang="cs-CZ" dirty="0" err="1"/>
              <a:t>const</a:t>
            </a:r>
            <a:r>
              <a:rPr lang="cs-CZ" dirty="0"/>
              <a:t> </a:t>
            </a:r>
            <a:r>
              <a:rPr lang="cs-CZ" dirty="0" err="1"/>
              <a:t>char</a:t>
            </a:r>
            <a:r>
              <a:rPr lang="cs-CZ" dirty="0"/>
              <a:t> * </a:t>
            </a:r>
            <a:r>
              <a:rPr lang="cs-CZ" dirty="0" err="1"/>
              <a:t>new</a:t>
            </a:r>
            <a:r>
              <a:rPr lang="en-US" dirty="0"/>
              <a:t>_</a:t>
            </a:r>
            <a:r>
              <a:rPr lang="cs-CZ" dirty="0" err="1"/>
              <a:t>message</a:t>
            </a:r>
            <a:r>
              <a:rPr lang="en-US" dirty="0"/>
              <a:t> = </a:t>
            </a:r>
            <a:r>
              <a:rPr lang="en-US" dirty="0" err="1"/>
              <a:t>input.getMessage</a:t>
            </a:r>
            <a:r>
              <a:rPr lang="en-US" dirty="0"/>
              <a:t>();</a:t>
            </a:r>
          </a:p>
          <a:p>
            <a:pPr marL="362880" lvl="4" indent="-457200"/>
            <a:r>
              <a:rPr lang="en-US" dirty="0"/>
              <a:t>    </a:t>
            </a:r>
            <a:r>
              <a:rPr lang="en-US" dirty="0" err="1"/>
              <a:t>start_scrolling</a:t>
            </a:r>
            <a:r>
              <a:rPr lang="en-US" dirty="0"/>
              <a:t>( </a:t>
            </a:r>
            <a:r>
              <a:rPr lang="en-US" dirty="0" err="1"/>
              <a:t>new_message</a:t>
            </a:r>
            <a:r>
              <a:rPr lang="en-US" dirty="0"/>
              <a:t>);</a:t>
            </a:r>
          </a:p>
          <a:p>
            <a:pPr marL="362880" lvl="4" indent="-457200"/>
            <a:r>
              <a:rPr lang="en-US" dirty="0"/>
              <a:t>  }</a:t>
            </a:r>
            <a:r>
              <a:rPr lang="cs-CZ" dirty="0"/>
              <a:t> </a:t>
            </a:r>
            <a:r>
              <a:rPr lang="cs-CZ" dirty="0" err="1"/>
              <a:t>else</a:t>
            </a:r>
            <a:endParaRPr lang="cs-CZ" dirty="0"/>
          </a:p>
          <a:p>
            <a:pPr marL="362880" lvl="4" indent="-457200"/>
            <a:r>
              <a:rPr lang="cs-CZ" dirty="0"/>
              <a:t>    </a:t>
            </a:r>
            <a:r>
              <a:rPr lang="cs-CZ" dirty="0" err="1"/>
              <a:t>continue</a:t>
            </a:r>
            <a:r>
              <a:rPr lang="en-US" dirty="0"/>
              <a:t>_</a:t>
            </a:r>
            <a:r>
              <a:rPr lang="cs-CZ" dirty="0" err="1"/>
              <a:t>scro</a:t>
            </a:r>
            <a:r>
              <a:rPr lang="en-US" dirty="0" err="1"/>
              <a:t>lling</a:t>
            </a:r>
            <a:r>
              <a:rPr lang="en-US" dirty="0"/>
              <a:t>();</a:t>
            </a:r>
          </a:p>
          <a:p>
            <a:pPr marL="362880" lvl="4" indent="-457200"/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633848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Z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N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9333</TotalTime>
  <Words>505</Words>
  <Application>Microsoft Office PowerPoint</Application>
  <PresentationFormat>On-screen Show (4:3)</PresentationFormat>
  <Paragraphs>73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Consolas</vt:lpstr>
      <vt:lpstr>Wingdings</vt:lpstr>
      <vt:lpstr>Wingdings 3</vt:lpstr>
      <vt:lpstr>CZ_Origin</vt:lpstr>
      <vt:lpstr>EN_Origin</vt:lpstr>
      <vt:lpstr>NSWI170 – Počítačové systémy  David Bednárek  Arduino – seriový port</vt:lpstr>
      <vt:lpstr>Komunikace PC-Arduino</vt:lpstr>
      <vt:lpstr>Arduino – seriová komunikace</vt:lpstr>
      <vt:lpstr>Komunikace PC-Arduino</vt:lpstr>
      <vt:lpstr>Domácí úkol č. 6</vt:lpstr>
    </vt:vector>
  </TitlesOfParts>
  <Company>KSI MFF UK Praha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bednarek</dc:creator>
  <cp:lastModifiedBy>David Bednárek</cp:lastModifiedBy>
  <cp:revision>911</cp:revision>
  <dcterms:created xsi:type="dcterms:W3CDTF">2012-09-19T18:13:04Z</dcterms:created>
  <dcterms:modified xsi:type="dcterms:W3CDTF">2022-05-02T19:57:11Z</dcterms:modified>
</cp:coreProperties>
</file>