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8"/>
  </p:notesMasterIdLst>
  <p:sldIdLst>
    <p:sldId id="364" r:id="rId3"/>
    <p:sldId id="369" r:id="rId4"/>
    <p:sldId id="395" r:id="rId5"/>
    <p:sldId id="397" r:id="rId6"/>
    <p:sldId id="396" r:id="rId7"/>
    <p:sldId id="371" r:id="rId8"/>
    <p:sldId id="388" r:id="rId9"/>
    <p:sldId id="389" r:id="rId10"/>
    <p:sldId id="390" r:id="rId11"/>
    <p:sldId id="378" r:id="rId12"/>
    <p:sldId id="381" r:id="rId13"/>
    <p:sldId id="391" r:id="rId14"/>
    <p:sldId id="392" r:id="rId15"/>
    <p:sldId id="393" r:id="rId16"/>
    <p:sldId id="394" r:id="rId17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15" d="100"/>
          <a:sy n="115" d="100"/>
        </p:scale>
        <p:origin x="45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30.03.2023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30.03.2023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cs-CZ" dirty="0"/>
              <a:t>ovládání </a:t>
            </a:r>
            <a:r>
              <a:rPr lang="en-US" dirty="0" err="1"/>
              <a:t>sedmisegmentovek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7538D-5B0A-4053-8EC0-E4882195D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736348-F358-4EF2-A45C-9661CF1847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8B03F-E4E9-4F5F-A1D0-6BD45A70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předchozího domácího úkolu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Podivnosti</a:t>
            </a:r>
            <a:r>
              <a:rPr lang="en-US" dirty="0"/>
              <a:t> </a:t>
            </a:r>
            <a:r>
              <a:rPr lang="en-US" dirty="0" err="1"/>
              <a:t>jazyka</a:t>
            </a:r>
            <a:r>
              <a:rPr lang="en-US" dirty="0"/>
              <a:t> C/C++</a:t>
            </a:r>
          </a:p>
          <a:p>
            <a:pPr lvl="1"/>
            <a:r>
              <a:rPr lang="cs-CZ" dirty="0"/>
              <a:t>Kdyz michate `int` a `unsigned` v jednom vyrazu, miva to obcas prekvapive nasledky. Bylo by lepsi, kdyby tyhle promenne byly unsigned stejne jako `millis()`.</a:t>
            </a:r>
          </a:p>
          <a:p>
            <a:pPr lvl="1"/>
            <a:r>
              <a:rPr lang="cs-CZ" dirty="0"/>
              <a:t>Promenna by mela byt `unsigned`, pokud potrebujete, aby operace `+=` a `-=` probihaly modulo nejaka mocnina dvojky.</a:t>
            </a:r>
            <a:r>
              <a:rPr lang="en-US" dirty="0"/>
              <a:t> </a:t>
            </a:r>
            <a:r>
              <a:rPr lang="cs-CZ" dirty="0"/>
              <a:t>To je zaruceno pouze pro bezznamenkove typy, ty znamenkove se na nekterych platformach mohou chovat jinak.</a:t>
            </a:r>
            <a:endParaRPr lang="en-US" dirty="0"/>
          </a:p>
          <a:p>
            <a:pPr lvl="1"/>
            <a:r>
              <a:rPr lang="cs-CZ" dirty="0"/>
              <a:t>`pow` existuje pouze ve floating-point variante</a:t>
            </a:r>
            <a:r>
              <a:rPr lang="en-US" dirty="0"/>
              <a:t> - </a:t>
            </a:r>
            <a:r>
              <a:rPr lang="cs-CZ" dirty="0"/>
              <a:t>je to pomale a pro vetsi cisla hrozi zaokrouhlovaci chyby.</a:t>
            </a:r>
            <a:r>
              <a:rPr lang="en-US" dirty="0"/>
              <a:t> </a:t>
            </a:r>
            <a:r>
              <a:rPr lang="cs-CZ" dirty="0"/>
              <a:t>Pro `radix==2` je daleko lepsi to zapsat jako `1&lt;&lt;leds_count`.</a:t>
            </a:r>
          </a:p>
          <a:p>
            <a:pPr lvl="1"/>
            <a:r>
              <a:rPr lang="en-US" dirty="0" err="1"/>
              <a:t>Konstanty</a:t>
            </a:r>
            <a:r>
              <a:rPr lang="cs-CZ" dirty="0"/>
              <a:t> maji byt constexpr - jinak zbytecne zabiraji prostor jako plnohodnotne promenne.</a:t>
            </a:r>
            <a:endParaRPr lang="en-US" dirty="0"/>
          </a:p>
          <a:p>
            <a:pPr lvl="1"/>
            <a:r>
              <a:rPr lang="cs-CZ" dirty="0"/>
              <a:t>`const` u parametru predavanych hodnotou maji pouze ten vyznam, ze uvnitr te funkce je nesmite menit,</a:t>
            </a:r>
            <a:r>
              <a:rPr lang="en-US" dirty="0"/>
              <a:t> </a:t>
            </a:r>
            <a:r>
              <a:rPr lang="cs-CZ" dirty="0"/>
              <a:t>tj. nema to zadny vyznam na strane volani takove funkce.</a:t>
            </a:r>
            <a:endParaRPr lang="en-US" dirty="0"/>
          </a:p>
          <a:p>
            <a:pPr lvl="1"/>
            <a:r>
              <a:rPr lang="en-US" dirty="0" err="1"/>
              <a:t>Porovnavani</a:t>
            </a:r>
            <a:r>
              <a:rPr lang="en-US" dirty="0"/>
              <a:t> </a:t>
            </a:r>
            <a:r>
              <a:rPr lang="en-US" dirty="0" err="1"/>
              <a:t>ciselnych</a:t>
            </a:r>
            <a:r>
              <a:rPr lang="en-US" dirty="0"/>
              <a:t> 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b="1" dirty="0"/>
              <a:t>int</a:t>
            </a:r>
            <a:r>
              <a:rPr lang="cs-CZ" dirty="0"/>
              <a:t> s vyctovou konstantou</a:t>
            </a:r>
            <a:r>
              <a:rPr lang="en-US" dirty="0"/>
              <a:t> je </a:t>
            </a:r>
            <a:r>
              <a:rPr lang="cs-CZ" dirty="0"/>
              <a:t>sice z historickych duvodu legalni, ale delat by se to rozhodne nemelo.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67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Technick</a:t>
            </a:r>
            <a:r>
              <a:rPr lang="cs-CZ" dirty="0"/>
              <a:t>é detaily společné většině jazyků</a:t>
            </a:r>
            <a:endParaRPr lang="en-US" dirty="0"/>
          </a:p>
          <a:p>
            <a:pPr lvl="4"/>
            <a:r>
              <a:rPr lang="cs-CZ" dirty="0"/>
              <a:t>value</a:t>
            </a:r>
            <a:r>
              <a:rPr lang="en-US" dirty="0"/>
              <a:t> </a:t>
            </a:r>
            <a:r>
              <a:rPr lang="cs-CZ" dirty="0"/>
              <a:t>%</a:t>
            </a:r>
            <a:r>
              <a:rPr lang="en-US" dirty="0"/>
              <a:t> </a:t>
            </a:r>
            <a:r>
              <a:rPr lang="cs-CZ" dirty="0"/>
              <a:t>size</a:t>
            </a:r>
            <a:endParaRPr lang="en-US" dirty="0"/>
          </a:p>
          <a:p>
            <a:pPr lvl="1"/>
            <a:r>
              <a:rPr lang="cs-CZ" dirty="0"/>
              <a:t>je docela pomala operace. Pokud programator vi, ze </a:t>
            </a:r>
            <a:r>
              <a:rPr lang="en-US" dirty="0" err="1"/>
              <a:t>delitel</a:t>
            </a:r>
            <a:r>
              <a:rPr lang="cs-CZ" dirty="0"/>
              <a:t> vzdycky bude mocnina dvojky,</a:t>
            </a:r>
            <a:r>
              <a:rPr lang="en-US" dirty="0"/>
              <a:t> </a:t>
            </a:r>
            <a:r>
              <a:rPr lang="en-US" dirty="0" err="1"/>
              <a:t>lepsi</a:t>
            </a:r>
            <a:r>
              <a:rPr lang="en-US" dirty="0"/>
              <a:t> </a:t>
            </a:r>
            <a:r>
              <a:rPr lang="en-US" dirty="0" err="1"/>
              <a:t>reseni</a:t>
            </a:r>
            <a:r>
              <a:rPr lang="en-US" dirty="0"/>
              <a:t> je</a:t>
            </a:r>
            <a:r>
              <a:rPr lang="cs-CZ" dirty="0"/>
              <a:t> </a:t>
            </a:r>
            <a:endParaRPr lang="en-US" dirty="0"/>
          </a:p>
          <a:p>
            <a:pPr lvl="4"/>
            <a:r>
              <a:rPr lang="cs-CZ" dirty="0"/>
              <a:t>value</a:t>
            </a:r>
            <a:r>
              <a:rPr lang="en-US" dirty="0"/>
              <a:t> </a:t>
            </a:r>
            <a:r>
              <a:rPr lang="cs-CZ" dirty="0"/>
              <a:t>&amp;</a:t>
            </a:r>
            <a:r>
              <a:rPr lang="en-US" dirty="0"/>
              <a:t> </a:t>
            </a:r>
            <a:r>
              <a:rPr lang="cs-CZ" dirty="0"/>
              <a:t>(size-1)</a:t>
            </a:r>
            <a:endParaRPr lang="en-US" dirty="0"/>
          </a:p>
          <a:p>
            <a:pPr lvl="1"/>
            <a:r>
              <a:rPr lang="cs-CZ" dirty="0"/>
              <a:t>Je to ovsem nebezpecne (protoze to funguje jenom pro ty mocniny dvojky), takze je vhodne</a:t>
            </a:r>
            <a:r>
              <a:rPr lang="en-US" dirty="0"/>
              <a:t> </a:t>
            </a:r>
            <a:r>
              <a:rPr lang="cs-CZ" dirty="0"/>
              <a:t>to ochranit treba tim, ze `size` nebude verejne pristupna polozka a pujde do ni zapsat</a:t>
            </a:r>
            <a:r>
              <a:rPr lang="en-US" dirty="0"/>
              <a:t> </a:t>
            </a:r>
            <a:r>
              <a:rPr lang="cs-CZ" dirty="0"/>
              <a:t>pouze hodnota ve tvaru `1&lt;&lt;N`.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Specificke</a:t>
            </a:r>
            <a:r>
              <a:rPr lang="en-US" dirty="0"/>
              <a:t> </a:t>
            </a:r>
            <a:r>
              <a:rPr lang="cs-CZ" dirty="0"/>
              <a:t>problémy obsluhy hardware</a:t>
            </a:r>
          </a:p>
          <a:p>
            <a:pPr lvl="1"/>
            <a:r>
              <a:rPr lang="cs-CZ" dirty="0"/>
              <a:t>Podminka `t &gt;= next_press` se chova divne, pokud predchozi vypocet `next_press = t + wait;` pretekl pres `2^32`</a:t>
            </a:r>
            <a:r>
              <a:rPr lang="en-US" dirty="0"/>
              <a:t> </a:t>
            </a:r>
            <a:r>
              <a:rPr lang="cs-CZ" dirty="0"/>
              <a:t>a `next_press` je tudiz cislo kolem nuly daleko mensi nez aktualni `t`. </a:t>
            </a:r>
            <a:endParaRPr lang="en-US" dirty="0"/>
          </a:p>
          <a:p>
            <a:pPr lvl="1"/>
            <a:r>
              <a:rPr lang="cs-CZ" dirty="0"/>
              <a:t>Je hloupost travit cas a spotrebovavat elektrinu neustalym volanim `digitalWrite` v kazdem volani `loop`.</a:t>
            </a:r>
          </a:p>
          <a:p>
            <a:pPr lvl="1"/>
            <a:r>
              <a:rPr lang="cs-CZ" dirty="0"/>
              <a:t>Neni uplne sikovne nejdriv vsechno vypnout a pak neco z toho zase zapnout.</a:t>
            </a:r>
          </a:p>
        </p:txBody>
      </p:sp>
    </p:spTree>
    <p:extLst>
      <p:ext uri="{BB962C8B-B14F-4D97-AF65-F5344CB8AC3E}">
        <p14:creationId xmlns:p14="http://schemas.microsoft.com/office/powerpoint/2010/main" val="1181418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EDE5-F886-4BD7-A167-630C6AA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Zajímavé chyby v úloze 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CF36-551C-42D4-AA07-541EC6751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6B53C-DB6A-4EB3-9DE9-98E690FF27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778FC-FD73-4A20-917E-D8220C4318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/>
            <a:r>
              <a:rPr lang="en-US" dirty="0" err="1"/>
              <a:t>Pokud</a:t>
            </a:r>
            <a:r>
              <a:rPr lang="en-US" dirty="0"/>
              <a:t> p</a:t>
            </a:r>
            <a:r>
              <a:rPr lang="cs-CZ" dirty="0"/>
              <a:t>romennou v dobe mezi volanimi globalnich funkci (`setup` nebo `loop`) nepotrebujete pro uchovani stavu</a:t>
            </a:r>
            <a:r>
              <a:rPr lang="en-US" dirty="0"/>
              <a:t>, </a:t>
            </a:r>
            <a:r>
              <a:rPr lang="cs-CZ" dirty="0"/>
              <a:t>nema to byt globalni promenna, ale lokalni.</a:t>
            </a:r>
          </a:p>
          <a:p>
            <a:pPr lvl="1"/>
            <a:r>
              <a:rPr lang="cs-CZ" dirty="0"/>
              <a:t>Pokud datovou polozku tridy nepotrebujete pro uchovani stavu mezi volanimi verejnych metod tridy, nema to byt datova polozka, ale lokalni promenna.</a:t>
            </a:r>
            <a:endParaRPr lang="en-US" dirty="0"/>
          </a:p>
          <a:p>
            <a:pPr lvl="1"/>
            <a:r>
              <a:rPr lang="cs-CZ" dirty="0"/>
              <a:t>Programatori v C jsou zvykli, ze se vsechno pocita od 0. Kdyz jim date funkci, ktera ma parametr pocitany od 1, budou zmateni a casem udelaji nejakou chybu.</a:t>
            </a:r>
          </a:p>
          <a:p>
            <a:pPr lvl="1"/>
            <a:r>
              <a:rPr lang="cs-CZ" dirty="0"/>
              <a:t>Kdyz se neco jmenuje `set...`, ocekava se od toho, ze opakovane volani s toutez hodnotou nezpusobuje nic noveho (aka. </a:t>
            </a:r>
            <a:r>
              <a:rPr lang="cs-CZ" i="1" dirty="0"/>
              <a:t>idempotence</a:t>
            </a:r>
            <a:r>
              <a:rPr lang="cs-CZ" dirty="0"/>
              <a:t>). Pokud to neplati, ma se to jmenovat `signal...` apod.</a:t>
            </a:r>
            <a:endParaRPr lang="en-US" dirty="0"/>
          </a:p>
          <a:p>
            <a:r>
              <a:rPr lang="en-US" dirty="0"/>
              <a:t>S</a:t>
            </a:r>
            <a:r>
              <a:rPr lang="cs-CZ" dirty="0"/>
              <a:t>eparation of concern</a:t>
            </a:r>
          </a:p>
          <a:p>
            <a:pPr lvl="1"/>
            <a:r>
              <a:rPr lang="cs-CZ" dirty="0"/>
              <a:t>Funkce `set_button_state` se tvari jako univerzalni obsluha tlacitka, uvnitr je ale primo volana funkce </a:t>
            </a:r>
            <a:r>
              <a:rPr lang="en-US" dirty="0"/>
              <a:t>`increment` </a:t>
            </a:r>
            <a:r>
              <a:rPr lang="cs-CZ" dirty="0"/>
              <a:t>resici konkretni funkcnost tlacitka. Odlisne chovani </a:t>
            </a:r>
            <a:r>
              <a:rPr lang="en-US" dirty="0" err="1"/>
              <a:t>ruznych</a:t>
            </a:r>
            <a:r>
              <a:rPr lang="en-US" dirty="0"/>
              <a:t> </a:t>
            </a:r>
            <a:r>
              <a:rPr lang="en-US" dirty="0" err="1"/>
              <a:t>tlacitek</a:t>
            </a:r>
            <a:r>
              <a:rPr lang="en-US" dirty="0"/>
              <a:t> </a:t>
            </a:r>
            <a:r>
              <a:rPr lang="cs-CZ" dirty="0"/>
              <a:t>je mozne realizovat nejmene </a:t>
            </a:r>
            <a:r>
              <a:rPr lang="en-US" dirty="0" err="1"/>
              <a:t>dvema</a:t>
            </a:r>
            <a:r>
              <a:rPr lang="cs-CZ" dirty="0"/>
              <a:t> zpusoby:</a:t>
            </a:r>
          </a:p>
          <a:p>
            <a:pPr lvl="2"/>
            <a:r>
              <a:rPr lang="cs-CZ" dirty="0"/>
              <a:t>misto primeho volani funkce </a:t>
            </a:r>
            <a:r>
              <a:rPr lang="en-US" dirty="0"/>
              <a:t>`</a:t>
            </a:r>
            <a:r>
              <a:rPr lang="cs-CZ" dirty="0"/>
              <a:t>increment` funkce </a:t>
            </a:r>
            <a:r>
              <a:rPr lang="en-US" dirty="0"/>
              <a:t>`</a:t>
            </a:r>
            <a:r>
              <a:rPr lang="en-US" dirty="0" err="1"/>
              <a:t>set_button_state</a:t>
            </a:r>
            <a:r>
              <a:rPr lang="en-US" dirty="0"/>
              <a:t>` </a:t>
            </a:r>
            <a:r>
              <a:rPr lang="cs-CZ" dirty="0"/>
              <a:t>vrati booleovskou hodnotu, informujici nekoho nahore, ze se tato funkce ma zavolat</a:t>
            </a:r>
          </a:p>
          <a:p>
            <a:pPr lvl="2"/>
            <a:r>
              <a:rPr lang="cs-CZ" dirty="0"/>
              <a:t>mezi parametry </a:t>
            </a:r>
            <a:r>
              <a:rPr lang="en-US" dirty="0" err="1"/>
              <a:t>funkce</a:t>
            </a:r>
            <a:r>
              <a:rPr lang="en-US" dirty="0"/>
              <a:t> `</a:t>
            </a:r>
            <a:r>
              <a:rPr lang="en-US" dirty="0" err="1"/>
              <a:t>set_button_state</a:t>
            </a:r>
            <a:r>
              <a:rPr lang="en-US" dirty="0"/>
              <a:t>` </a:t>
            </a:r>
            <a:r>
              <a:rPr lang="cs-CZ" dirty="0"/>
              <a:t>bude ukazatel na funkci, ktera se ma zavolat</a:t>
            </a:r>
          </a:p>
        </p:txBody>
      </p:sp>
    </p:spTree>
    <p:extLst>
      <p:ext uri="{BB962C8B-B14F-4D97-AF65-F5344CB8AC3E}">
        <p14:creationId xmlns:p14="http://schemas.microsoft.com/office/powerpoint/2010/main" val="321829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hardware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9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0F7266-4FA4-4547-A5F4-744CD7E30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4*8 </a:t>
            </a:r>
            <a:r>
              <a:rPr lang="en-US" dirty="0" err="1"/>
              <a:t>nez</a:t>
            </a:r>
            <a:r>
              <a:rPr lang="cs-CZ" dirty="0" err="1"/>
              <a:t>ávisle</a:t>
            </a:r>
            <a:r>
              <a:rPr lang="cs-CZ" dirty="0"/>
              <a:t> svítících segmentů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B45F81-9275-4E90-B73B-6F678CFA96C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ale jenom 12 vývodů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E5BCED-A33C-4BB6-9687-C371CFF9D91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2134195"/>
            <a:ext cx="4316412" cy="3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1B3FC1-6EA9-41BA-B1A7-12CA6214072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8200" y="2087472"/>
            <a:ext cx="4387850" cy="3330756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6135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4 skupiny anod + 8 skupin katod </a:t>
            </a:r>
            <a:r>
              <a:rPr lang="en-US" dirty="0"/>
              <a:t>= 12 v</a:t>
            </a:r>
            <a:r>
              <a:rPr lang="cs-CZ" dirty="0" err="1"/>
              <a:t>ývodů</a:t>
            </a:r>
            <a:endParaRPr lang="cs-CZ" dirty="0"/>
          </a:p>
          <a:p>
            <a:pPr lvl="1"/>
            <a:r>
              <a:rPr lang="cs-CZ" dirty="0"/>
              <a:t>Příklad:</a:t>
            </a:r>
          </a:p>
          <a:p>
            <a:pPr lvl="3"/>
            <a:r>
              <a:rPr lang="cs-CZ" dirty="0"/>
              <a:t>napětí +2,8V (HIGH) na vývodech 1-8 </a:t>
            </a:r>
          </a:p>
          <a:p>
            <a:pPr lvl="3"/>
            <a:r>
              <a:rPr lang="cs-CZ" dirty="0"/>
              <a:t>napětí 0,4V (LOW) na vývodech 9-12</a:t>
            </a:r>
          </a:p>
          <a:p>
            <a:pPr lvl="2"/>
            <a:r>
              <a:rPr lang="cs-CZ" dirty="0"/>
              <a:t>vytvoří napěťový spád</a:t>
            </a:r>
          </a:p>
          <a:p>
            <a:pPr lvl="3"/>
            <a:r>
              <a:rPr lang="cs-CZ" dirty="0"/>
              <a:t>+2,4V u segmentů A </a:t>
            </a:r>
            <a:r>
              <a:rPr lang="cs-CZ" dirty="0" err="1"/>
              <a:t>a</a:t>
            </a:r>
            <a:r>
              <a:rPr lang="cs-CZ" dirty="0"/>
              <a:t> F číslic D3 a D4 – tyto LED se rozsvítí</a:t>
            </a:r>
          </a:p>
          <a:p>
            <a:pPr lvl="3"/>
            <a:r>
              <a:rPr lang="cs-CZ" dirty="0"/>
              <a:t>0V nebo -2,4V u ostatních segmentů - tyto LED nesvítí</a:t>
            </a:r>
          </a:p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ale zobrazují tentýž znak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4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3B0E7-12D0-42B5-BEF8-AEC92653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Čtyřmístná "s</a:t>
            </a:r>
            <a:r>
              <a:rPr lang="en-US" dirty="0" err="1"/>
              <a:t>edmisegmentovka</a:t>
            </a:r>
            <a:r>
              <a:rPr lang="cs-CZ" dirty="0"/>
              <a:t>"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86E1D-EA86-409C-9F78-2582CEE830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5C840-9DEA-439B-AE7B-DACBCD02E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704D48-92E9-4D6B-A621-5F8AAA7507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cs-CZ" dirty="0"/>
              <a:t>Dokážeme tedy rozsvítit několik číslic najednou...</a:t>
            </a:r>
          </a:p>
          <a:p>
            <a:pPr lvl="2"/>
            <a:r>
              <a:rPr lang="cs-CZ" dirty="0"/>
              <a:t>... všechny rozsvícené ale zobrazují tentýž znak</a:t>
            </a:r>
          </a:p>
          <a:p>
            <a:pPr lvl="2"/>
            <a:r>
              <a:rPr lang="cs-CZ" dirty="0"/>
              <a:t>viz náhodný stav zobrazovače po startu </a:t>
            </a:r>
            <a:r>
              <a:rPr lang="cs-CZ" dirty="0" err="1"/>
              <a:t>Arduina</a:t>
            </a:r>
            <a:r>
              <a:rPr lang="cs-CZ" dirty="0"/>
              <a:t>, pokud chybí příslušná inicializace</a:t>
            </a:r>
          </a:p>
          <a:p>
            <a:r>
              <a:rPr lang="cs-CZ" dirty="0"/>
              <a:t>Jak se to tedy reálně používá?</a:t>
            </a:r>
          </a:p>
          <a:p>
            <a:pPr lvl="1"/>
            <a:r>
              <a:rPr lang="cs-CZ" dirty="0"/>
              <a:t>Časový multiplex</a:t>
            </a:r>
          </a:p>
          <a:p>
            <a:pPr lvl="2"/>
            <a:r>
              <a:rPr lang="cs-CZ" dirty="0"/>
              <a:t>Střídavě se rozsvěcuje vždy jen jedna číslice s požadovaným znakem</a:t>
            </a:r>
          </a:p>
          <a:p>
            <a:pPr lvl="3"/>
            <a:r>
              <a:rPr lang="cs-CZ" dirty="0"/>
              <a:t>Teoreticky by to šlo i obráceně: Jeden segment na několika pozicích zároveň</a:t>
            </a:r>
          </a:p>
          <a:p>
            <a:pPr lvl="2"/>
            <a:r>
              <a:rPr lang="cs-CZ" dirty="0"/>
              <a:t>Při frekvenci kolem 100 Hz už lidské oko blikání nevnímá</a:t>
            </a:r>
          </a:p>
          <a:p>
            <a:pPr lvl="1"/>
            <a:r>
              <a:rPr lang="cs-CZ" dirty="0"/>
              <a:t>To ale budeme řešit až v následující úloze</a:t>
            </a:r>
            <a:endParaRPr lang="en-US" dirty="0"/>
          </a:p>
        </p:txBody>
      </p:sp>
      <p:pic>
        <p:nvPicPr>
          <p:cNvPr id="11514" name="Graphic 11513">
            <a:extLst>
              <a:ext uri="{FF2B5EF4-FFF2-40B4-BE49-F238E27FC236}">
                <a16:creationId xmlns:a16="http://schemas.microsoft.com/office/drawing/2014/main" id="{C4771B11-A89C-4403-B188-666ECC39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1" y="544826"/>
            <a:ext cx="8592347" cy="266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41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09CAB0-0650-44E6-9130-B0FF153299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12 vývodů je stále příliš mnoho</a:t>
            </a:r>
          </a:p>
          <a:p>
            <a:pPr lvl="1"/>
            <a:r>
              <a:rPr lang="cs-CZ" dirty="0"/>
              <a:t>Celé </a:t>
            </a:r>
            <a:r>
              <a:rPr lang="cs-CZ" dirty="0" err="1"/>
              <a:t>Arduino</a:t>
            </a:r>
            <a:r>
              <a:rPr lang="cs-CZ" dirty="0"/>
              <a:t> má 14 digitálních pinů </a:t>
            </a:r>
          </a:p>
          <a:p>
            <a:pPr lvl="1"/>
            <a:r>
              <a:rPr lang="cs-CZ" dirty="0"/>
              <a:t>Řešení: 12 bitů (ve skutečnosti 16) se posílá </a:t>
            </a:r>
            <a:r>
              <a:rPr lang="cs-CZ" dirty="0" err="1"/>
              <a:t>seriově</a:t>
            </a:r>
            <a:r>
              <a:rPr lang="cs-CZ" dirty="0"/>
              <a:t> – k tomu postačí tři výstupní piny (8, 7, 4)</a:t>
            </a:r>
          </a:p>
          <a:p>
            <a:pPr lvl="2"/>
            <a:r>
              <a:rPr lang="cs-CZ" dirty="0"/>
              <a:t>Součástí </a:t>
            </a:r>
            <a:r>
              <a:rPr lang="cs-CZ" dirty="0" err="1"/>
              <a:t>funshieldu</a:t>
            </a:r>
            <a:r>
              <a:rPr lang="cs-CZ" dirty="0"/>
              <a:t> jsou dva za sebou zapojené 8-bitové </a:t>
            </a:r>
            <a:r>
              <a:rPr lang="cs-CZ" i="1" dirty="0"/>
              <a:t>posuvné registry</a:t>
            </a:r>
          </a:p>
          <a:p>
            <a:pPr lvl="2"/>
            <a:r>
              <a:rPr lang="cs-CZ" dirty="0"/>
              <a:t>Na signál hodin (pin 7) se posouvají o 1 bit – krajní bit se doplňuje z výstupu </a:t>
            </a:r>
            <a:r>
              <a:rPr lang="cs-CZ" dirty="0" err="1"/>
              <a:t>Arduina</a:t>
            </a:r>
            <a:r>
              <a:rPr lang="cs-CZ" dirty="0"/>
              <a:t> (pin 8)</a:t>
            </a:r>
          </a:p>
          <a:p>
            <a:pPr lvl="2"/>
            <a:r>
              <a:rPr lang="cs-CZ" dirty="0"/>
              <a:t>Třetí signál (pin 4) odpojuje výstup, aby zobrazovač neblikal v době posouvání registrů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B237F-7B45-4B13-A56E-6C75A43E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Funshield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FF3E6-FF2D-4DF0-9757-A515328183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94DA4-DA02-4930-B015-03A77ADFDB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6E5D5-9CA3-44B2-AC75-5004934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001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software</a:t>
            </a:r>
            <a:r>
              <a:rPr lang="en-US" dirty="0"/>
              <a:t> - </a:t>
            </a:r>
            <a:r>
              <a:rPr lang="en-US" dirty="0" err="1"/>
              <a:t>sedmisegmentovky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Nastavení výstupního módu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latch_pin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clock_pin</a:t>
            </a:r>
            <a:r>
              <a:rPr lang="cs-CZ" dirty="0"/>
              <a:t>, OUTPUT);</a:t>
            </a:r>
          </a:p>
          <a:p>
            <a:pPr lvl="4"/>
            <a:r>
              <a:rPr lang="cs-CZ" dirty="0" err="1"/>
              <a:t>pinMode</a:t>
            </a:r>
            <a:r>
              <a:rPr lang="cs-CZ" dirty="0"/>
              <a:t>(</a:t>
            </a:r>
            <a:r>
              <a:rPr lang="cs-CZ" dirty="0" err="1"/>
              <a:t>data_pin</a:t>
            </a:r>
            <a:r>
              <a:rPr lang="cs-CZ" dirty="0"/>
              <a:t>, OUTPUT);</a:t>
            </a:r>
          </a:p>
          <a:p>
            <a:r>
              <a:rPr lang="cs-CZ" dirty="0"/>
              <a:t>Řízení výstupu registrů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LOW)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cs-CZ" dirty="0"/>
              <a:t> </a:t>
            </a:r>
            <a:r>
              <a:rPr lang="en-US" dirty="0"/>
              <a:t>// closed – v</a:t>
            </a:r>
            <a:r>
              <a:rPr lang="cs-CZ" dirty="0" err="1"/>
              <a:t>ýstupy</a:t>
            </a:r>
            <a:r>
              <a:rPr lang="cs-CZ" dirty="0"/>
              <a:t> se nemění</a:t>
            </a:r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digitalWrite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latch_pin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HIGH);</a:t>
            </a:r>
            <a:r>
              <a:rPr lang="cs-CZ" dirty="0"/>
              <a:t> </a:t>
            </a:r>
            <a:r>
              <a:rPr lang="en-US" dirty="0"/>
              <a:t>// </a:t>
            </a:r>
            <a:r>
              <a:rPr lang="cs-CZ" dirty="0"/>
              <a:t>open</a:t>
            </a:r>
            <a:r>
              <a:rPr lang="en-US" dirty="0"/>
              <a:t> – v</a:t>
            </a:r>
            <a:r>
              <a:rPr lang="cs-CZ" dirty="0"/>
              <a:t>ý</a:t>
            </a:r>
            <a:r>
              <a:rPr lang="en-US" dirty="0" err="1"/>
              <a:t>stupy</a:t>
            </a:r>
            <a:r>
              <a:rPr lang="en-US" dirty="0"/>
              <a:t> </a:t>
            </a:r>
            <a:r>
              <a:rPr lang="cs-CZ" dirty="0"/>
              <a:t>kopírují stav posuvných registrů</a:t>
            </a:r>
          </a:p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en-US" dirty="0"/>
              <a:t>value = 8 bit</a:t>
            </a:r>
            <a:r>
              <a:rPr lang="cs-CZ" dirty="0"/>
              <a:t>ů</a:t>
            </a:r>
            <a:r>
              <a:rPr lang="en-US" dirty="0"/>
              <a:t> </a:t>
            </a:r>
            <a:r>
              <a:rPr lang="cs-CZ" dirty="0"/>
              <a:t>k odeslání</a:t>
            </a:r>
            <a:endParaRPr lang="en-US" dirty="0"/>
          </a:p>
          <a:p>
            <a:pPr lvl="1"/>
            <a:r>
              <a:rPr lang="en-US" dirty="0"/>
              <a:t>Pro </a:t>
            </a:r>
            <a:r>
              <a:rPr lang="en-US" dirty="0" err="1"/>
              <a:t>odesl</a:t>
            </a:r>
            <a:r>
              <a:rPr lang="cs-CZ" dirty="0" err="1"/>
              <a:t>ání</a:t>
            </a:r>
            <a:r>
              <a:rPr lang="cs-CZ" dirty="0"/>
              <a:t> 16 bitů je nutné funkci zavolat dvakrát</a:t>
            </a:r>
          </a:p>
          <a:p>
            <a:pPr lvl="2"/>
            <a:r>
              <a:rPr lang="cs-CZ" dirty="0"/>
              <a:t>První volání definuje segmenty k rozsvícení – </a:t>
            </a:r>
            <a:r>
              <a:rPr lang="en-US" b="1" dirty="0" err="1"/>
              <a:t>nulov</a:t>
            </a:r>
            <a:r>
              <a:rPr lang="cs-CZ" b="1" dirty="0"/>
              <a:t>ý</a:t>
            </a:r>
            <a:r>
              <a:rPr lang="cs-CZ" dirty="0"/>
              <a:t> bit svítí</a:t>
            </a:r>
          </a:p>
          <a:p>
            <a:pPr lvl="2"/>
            <a:r>
              <a:rPr lang="cs-CZ" dirty="0"/>
              <a:t>Druhé volání definuje číslice k rozsvícení – </a:t>
            </a:r>
            <a:r>
              <a:rPr lang="cs-CZ" b="1" dirty="0"/>
              <a:t>jedničkový</a:t>
            </a:r>
            <a:r>
              <a:rPr lang="cs-CZ" dirty="0"/>
              <a:t> bit svítí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90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7F422E-BFB0-4A95-9459-92884A817E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Posílání dat posuvným registrům</a:t>
            </a:r>
            <a:endParaRPr lang="en-US" dirty="0"/>
          </a:p>
          <a:p>
            <a:pPr lvl="4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shiftOut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clock_pin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cs-CZ" dirty="0">
                <a:latin typeface="Courier New" panose="02070309020205020404" pitchFamily="49" charset="0"/>
                <a:cs typeface="Courier New" panose="02070309020205020404" pitchFamily="49" charset="0"/>
              </a:rPr>
              <a:t>MSBFIRST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cs-CZ" dirty="0"/>
              <a:t>MSBFIRST určuje posílání bitů od nejvyššího k nejnižšímu</a:t>
            </a:r>
          </a:p>
          <a:p>
            <a:pPr lvl="2"/>
            <a:r>
              <a:rPr lang="cs-CZ" dirty="0"/>
              <a:t>Bity v prvním volání se na segmenty mapují takto:</a:t>
            </a:r>
          </a:p>
          <a:p>
            <a:pPr lvl="3"/>
            <a:r>
              <a:rPr lang="cs-CZ" dirty="0"/>
              <a:t>MSB</a:t>
            </a:r>
            <a:r>
              <a:rPr lang="en-US" dirty="0"/>
              <a:t>=</a:t>
            </a:r>
            <a:r>
              <a:rPr lang="cs-CZ" dirty="0"/>
              <a:t>DP, G, </a:t>
            </a:r>
            <a:r>
              <a:rPr lang="en-US" dirty="0"/>
              <a:t>F,</a:t>
            </a:r>
            <a:r>
              <a:rPr lang="cs-CZ" dirty="0"/>
              <a:t> </a:t>
            </a:r>
            <a:r>
              <a:rPr lang="en-US" dirty="0"/>
              <a:t>E,</a:t>
            </a:r>
            <a:r>
              <a:rPr lang="cs-CZ" dirty="0"/>
              <a:t> </a:t>
            </a:r>
            <a:r>
              <a:rPr lang="en-US" dirty="0"/>
              <a:t>D,</a:t>
            </a:r>
            <a:r>
              <a:rPr lang="cs-CZ" dirty="0"/>
              <a:t> </a:t>
            </a:r>
            <a:r>
              <a:rPr lang="en-US" dirty="0"/>
              <a:t>C,</a:t>
            </a:r>
            <a:r>
              <a:rPr lang="cs-CZ" dirty="0"/>
              <a:t> </a:t>
            </a:r>
            <a:r>
              <a:rPr lang="en-US" dirty="0"/>
              <a:t>B,</a:t>
            </a:r>
            <a:r>
              <a:rPr lang="cs-CZ" dirty="0"/>
              <a:t> </a:t>
            </a:r>
            <a:r>
              <a:rPr lang="en-US" dirty="0"/>
              <a:t>A=LSB</a:t>
            </a:r>
            <a:endParaRPr lang="cs-CZ" dirty="0"/>
          </a:p>
          <a:p>
            <a:pPr lvl="3"/>
            <a:r>
              <a:rPr lang="cs-CZ" dirty="0"/>
              <a:t>Obrázky číslic v tomto kódování najdete ve </a:t>
            </a:r>
            <a:r>
              <a:rPr lang="cs-CZ" dirty="0" err="1"/>
              <a:t>funshield.h</a:t>
            </a:r>
            <a:endParaRPr lang="cs-CZ" dirty="0"/>
          </a:p>
          <a:p>
            <a:pPr lvl="2"/>
            <a:r>
              <a:rPr lang="cs-CZ" dirty="0"/>
              <a:t>Ve druhém volání platí nejnižší 4 bity, první číslice odpovídá nejnižšímu bitu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B7866-3AC5-4859-9F73-F60EC806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Software pro ovládání posuvných registrů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CAFF4-3A81-4225-9569-69967D2AB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CB2B-052B-444F-80D9-BAB344C51D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77E1A-6543-4FA2-B637-7BD2A65D4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76672"/>
            <a:ext cx="20955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4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6C231-4220-4B79-9B57-35191D13B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C9B76-02CD-4FCF-81C5-03D1F20FED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5D641-8AA1-48D4-B431-66EBE0F3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Dne</a:t>
            </a:r>
            <a:r>
              <a:rPr lang="cs-CZ" dirty="0" err="1"/>
              <a:t>šní</a:t>
            </a:r>
            <a:r>
              <a:rPr lang="cs-CZ" dirty="0"/>
              <a:t> úloha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05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715D-17D8-457A-95A5-363A34C0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FC696-EAFD-423B-A648-FF68D72C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5C5C-D84F-4C3D-9A78-4AF9B8F619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F9D456-A12E-40C9-B769-12207FEF17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Napište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pro Arduino UNO s </a:t>
            </a:r>
            <a:r>
              <a:rPr lang="en-US" dirty="0" err="1"/>
              <a:t>připojeným</a:t>
            </a:r>
            <a:r>
              <a:rPr lang="en-US" dirty="0"/>
              <a:t> </a:t>
            </a:r>
            <a:r>
              <a:rPr lang="en-US" dirty="0" err="1"/>
              <a:t>Funshieldem</a:t>
            </a:r>
            <a:r>
              <a:rPr lang="en-US" dirty="0"/>
              <a:t>, </a:t>
            </a:r>
            <a:r>
              <a:rPr lang="en-US" dirty="0" err="1"/>
              <a:t>jehož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se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zobrazovat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7-segmentovém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vždy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vidět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1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neřešte</a:t>
            </a:r>
            <a:r>
              <a:rPr lang="en-US" dirty="0"/>
              <a:t> </a:t>
            </a:r>
            <a:r>
              <a:rPr lang="en-US" dirty="0" err="1"/>
              <a:t>problém</a:t>
            </a:r>
            <a:r>
              <a:rPr lang="en-US" dirty="0"/>
              <a:t> </a:t>
            </a:r>
            <a:r>
              <a:rPr lang="en-US" dirty="0" err="1"/>
              <a:t>multiplexingu</a:t>
            </a:r>
            <a:r>
              <a:rPr lang="en-US" dirty="0"/>
              <a:t>).</a:t>
            </a:r>
          </a:p>
          <a:p>
            <a:pPr lvl="2"/>
            <a:r>
              <a:rPr lang="en-US" dirty="0" err="1"/>
              <a:t>Počítadlo</a:t>
            </a:r>
            <a:r>
              <a:rPr lang="en-US" dirty="0"/>
              <a:t> je </a:t>
            </a:r>
            <a:r>
              <a:rPr lang="en-US" dirty="0" err="1"/>
              <a:t>celočíselná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0-9999, </a:t>
            </a:r>
            <a:r>
              <a:rPr lang="en-US" dirty="0" err="1"/>
              <a:t>která</a:t>
            </a:r>
            <a:r>
              <a:rPr lang="en-US" dirty="0"/>
              <a:t> je </a:t>
            </a:r>
            <a:r>
              <a:rPr lang="en-US" dirty="0" err="1"/>
              <a:t>zobrazována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čtyřciferném</a:t>
            </a:r>
            <a:r>
              <a:rPr lang="en-US" dirty="0"/>
              <a:t> 7-segmentovém LED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Funshieldu</a:t>
            </a:r>
            <a:r>
              <a:rPr lang="en-US" dirty="0"/>
              <a:t> (</a:t>
            </a:r>
            <a:r>
              <a:rPr lang="en-US" dirty="0" err="1"/>
              <a:t>standardně</a:t>
            </a:r>
            <a:r>
              <a:rPr lang="en-US" dirty="0"/>
              <a:t> </a:t>
            </a:r>
            <a:r>
              <a:rPr lang="en-US" dirty="0" err="1"/>
              <a:t>dekadicky</a:t>
            </a:r>
            <a:r>
              <a:rPr lang="en-US" dirty="0"/>
              <a:t>, </a:t>
            </a:r>
            <a:r>
              <a:rPr lang="en-US" dirty="0" err="1"/>
              <a:t>jednotky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nejvíce</a:t>
            </a:r>
            <a:r>
              <a:rPr lang="en-US" dirty="0"/>
              <a:t> </a:t>
            </a:r>
            <a:r>
              <a:rPr lang="en-US" dirty="0" err="1"/>
              <a:t>vpravo</a:t>
            </a:r>
            <a:r>
              <a:rPr lang="en-US" dirty="0"/>
              <a:t>). Na </a:t>
            </a:r>
            <a:r>
              <a:rPr lang="en-US" dirty="0" err="1"/>
              <a:t>displeji</a:t>
            </a:r>
            <a:r>
              <a:rPr lang="en-US" dirty="0"/>
              <a:t> </a:t>
            </a:r>
            <a:r>
              <a:rPr lang="en-US" dirty="0" err="1"/>
              <a:t>svítí</a:t>
            </a:r>
            <a:r>
              <a:rPr lang="en-US" dirty="0"/>
              <a:t> v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okamžiku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počátku</a:t>
            </a:r>
            <a:r>
              <a:rPr lang="en-US" dirty="0"/>
              <a:t> je to </a:t>
            </a:r>
            <a:r>
              <a:rPr lang="en-US" dirty="0" err="1"/>
              <a:t>cifra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).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třetího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</a:t>
            </a:r>
            <a:r>
              <a:rPr lang="en-US" dirty="0" err="1"/>
              <a:t>měnit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(</a:t>
            </a:r>
            <a:r>
              <a:rPr lang="en-US" dirty="0" err="1"/>
              <a:t>řád</a:t>
            </a:r>
            <a:r>
              <a:rPr lang="en-US" dirty="0"/>
              <a:t>)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zobrazena</a:t>
            </a:r>
            <a:r>
              <a:rPr lang="en-US" dirty="0"/>
              <a:t> a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uživatel</a:t>
            </a:r>
            <a:r>
              <a:rPr lang="en-US" dirty="0"/>
              <a:t> </a:t>
            </a:r>
            <a:r>
              <a:rPr lang="en-US" dirty="0" err="1"/>
              <a:t>může</a:t>
            </a:r>
            <a:r>
              <a:rPr lang="en-US" dirty="0"/>
              <a:t> </a:t>
            </a:r>
            <a:r>
              <a:rPr lang="en-US" dirty="0" err="1"/>
              <a:t>přečíst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celé</a:t>
            </a:r>
            <a:r>
              <a:rPr lang="en-US" dirty="0"/>
              <a:t> </a:t>
            </a:r>
            <a:r>
              <a:rPr lang="en-US" dirty="0" err="1"/>
              <a:t>zobrazovaná</a:t>
            </a:r>
            <a:r>
              <a:rPr lang="en-US" dirty="0"/>
              <a:t> </a:t>
            </a:r>
            <a:r>
              <a:rPr lang="en-US" dirty="0" err="1"/>
              <a:t>číslo</a:t>
            </a:r>
            <a:r>
              <a:rPr lang="en-US" dirty="0"/>
              <a:t> (</a:t>
            </a:r>
            <a:r>
              <a:rPr lang="en-US" dirty="0" err="1"/>
              <a:t>hodnotu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). </a:t>
            </a:r>
            <a:r>
              <a:rPr lang="en-US" dirty="0" err="1"/>
              <a:t>Čísla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mají</a:t>
            </a:r>
            <a:r>
              <a:rPr lang="en-US" dirty="0"/>
              <a:t> </a:t>
            </a:r>
            <a:r>
              <a:rPr lang="en-US" dirty="0" err="1"/>
              <a:t>méně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4 </a:t>
            </a:r>
            <a:r>
              <a:rPr lang="en-US" dirty="0" err="1"/>
              <a:t>cifry</a:t>
            </a:r>
            <a:r>
              <a:rPr lang="en-US" dirty="0"/>
              <a:t>, </a:t>
            </a:r>
            <a:r>
              <a:rPr lang="en-US" dirty="0" err="1"/>
              <a:t>zobrazujeme</a:t>
            </a:r>
            <a:r>
              <a:rPr lang="en-US" dirty="0"/>
              <a:t> s </a:t>
            </a:r>
            <a:r>
              <a:rPr lang="en-US" dirty="0" err="1"/>
              <a:t>úvodními</a:t>
            </a:r>
            <a:r>
              <a:rPr lang="en-US" dirty="0"/>
              <a:t> </a:t>
            </a:r>
            <a:r>
              <a:rPr lang="en-US" dirty="0" err="1"/>
              <a:t>nulami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číslo</a:t>
            </a:r>
            <a:r>
              <a:rPr lang="en-US" dirty="0"/>
              <a:t> 42 </a:t>
            </a:r>
            <a:r>
              <a:rPr lang="en-US" dirty="0" err="1"/>
              <a:t>chápeme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0042).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dvě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slouží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 resp. </a:t>
            </a:r>
            <a:r>
              <a:rPr lang="en-US" dirty="0" err="1"/>
              <a:t>dekrement</a:t>
            </a:r>
            <a:r>
              <a:rPr lang="en-US" dirty="0"/>
              <a:t> </a:t>
            </a:r>
            <a:r>
              <a:rPr lang="en-US" dirty="0" err="1"/>
              <a:t>počítadla</a:t>
            </a:r>
            <a:r>
              <a:rPr lang="en-US" dirty="0"/>
              <a:t> (</a:t>
            </a:r>
            <a:r>
              <a:rPr lang="en-US" dirty="0" err="1"/>
              <a:t>přesněji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- viz </a:t>
            </a:r>
            <a:r>
              <a:rPr lang="en-US" dirty="0" err="1"/>
              <a:t>dále</a:t>
            </a:r>
            <a:r>
              <a:rPr lang="en-US" dirty="0"/>
              <a:t>) v </a:t>
            </a:r>
            <a:r>
              <a:rPr lang="en-US" dirty="0" err="1"/>
              <a:t>modulární</a:t>
            </a:r>
            <a:r>
              <a:rPr lang="en-US" dirty="0"/>
              <a:t> </a:t>
            </a:r>
            <a:r>
              <a:rPr lang="en-US" dirty="0" err="1"/>
              <a:t>aritmetice</a:t>
            </a:r>
            <a:r>
              <a:rPr lang="en-US" dirty="0"/>
              <a:t> (mod 10000). Na </a:t>
            </a:r>
            <a:r>
              <a:rPr lang="en-US" dirty="0" err="1"/>
              <a:t>počátku</a:t>
            </a:r>
            <a:r>
              <a:rPr lang="en-US" dirty="0"/>
              <a:t> (po </a:t>
            </a:r>
            <a:r>
              <a:rPr lang="en-US" dirty="0" err="1"/>
              <a:t>startu</a:t>
            </a:r>
            <a:r>
              <a:rPr lang="en-US" dirty="0"/>
              <a:t> </a:t>
            </a:r>
            <a:r>
              <a:rPr lang="en-US" dirty="0" err="1"/>
              <a:t>zařízení</a:t>
            </a:r>
            <a:r>
              <a:rPr lang="en-US" dirty="0"/>
              <a:t>)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počítadlo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0.</a:t>
            </a:r>
          </a:p>
          <a:p>
            <a:pPr lvl="1"/>
            <a:r>
              <a:rPr lang="en-US" dirty="0" err="1"/>
              <a:t>Tlačítka</a:t>
            </a:r>
            <a:r>
              <a:rPr lang="en-US" dirty="0"/>
              <a:t> </a:t>
            </a:r>
            <a:r>
              <a:rPr lang="en-US" dirty="0" err="1"/>
              <a:t>fungují</a:t>
            </a:r>
            <a:r>
              <a:rPr lang="en-US" dirty="0"/>
              <a:t> </a:t>
            </a:r>
            <a:r>
              <a:rPr lang="en-US" dirty="0" err="1"/>
              <a:t>následovně</a:t>
            </a:r>
            <a:r>
              <a:rPr lang="en-US" dirty="0"/>
              <a:t>:</a:t>
            </a:r>
          </a:p>
          <a:p>
            <a:pPr lvl="2"/>
            <a:r>
              <a:rPr lang="en-US" dirty="0" err="1"/>
              <a:t>Třetí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změní</a:t>
            </a:r>
            <a:r>
              <a:rPr lang="en-US" dirty="0"/>
              <a:t> </a:t>
            </a:r>
            <a:r>
              <a:rPr lang="en-US" dirty="0" err="1"/>
              <a:t>výběr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je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Na </a:t>
            </a:r>
            <a:r>
              <a:rPr lang="en-US" dirty="0" err="1"/>
              <a:t>počátku</a:t>
            </a:r>
            <a:r>
              <a:rPr lang="en-US" dirty="0"/>
              <a:t> je </a:t>
            </a:r>
            <a:r>
              <a:rPr lang="en-US" dirty="0" err="1"/>
              <a:t>zobrazován</a:t>
            </a:r>
            <a:r>
              <a:rPr lang="en-US" dirty="0"/>
              <a:t> </a:t>
            </a:r>
            <a:r>
              <a:rPr lang="en-US" dirty="0" err="1"/>
              <a:t>řád</a:t>
            </a:r>
            <a:r>
              <a:rPr lang="en-US" dirty="0"/>
              <a:t> </a:t>
            </a:r>
            <a:r>
              <a:rPr lang="en-US" dirty="0" err="1"/>
              <a:t>jednotek</a:t>
            </a:r>
            <a:r>
              <a:rPr lang="en-US" dirty="0"/>
              <a:t>, </a:t>
            </a:r>
            <a:r>
              <a:rPr lang="en-US" dirty="0" err="1"/>
              <a:t>stiskem</a:t>
            </a:r>
            <a:r>
              <a:rPr lang="en-US" dirty="0"/>
              <a:t> </a:t>
            </a:r>
            <a:r>
              <a:rPr lang="en-US" dirty="0" err="1"/>
              <a:t>tlačítka</a:t>
            </a:r>
            <a:r>
              <a:rPr lang="en-US" dirty="0"/>
              <a:t> je </a:t>
            </a:r>
            <a:r>
              <a:rPr lang="en-US" dirty="0" err="1"/>
              <a:t>možné</a:t>
            </a:r>
            <a:r>
              <a:rPr lang="en-US" dirty="0"/>
              <a:t> to </a:t>
            </a:r>
            <a:r>
              <a:rPr lang="en-US" dirty="0" err="1"/>
              <a:t>změnit</a:t>
            </a:r>
            <a:r>
              <a:rPr lang="en-US" dirty="0"/>
              <a:t> </a:t>
            </a:r>
            <a:r>
              <a:rPr lang="en-US" dirty="0" err="1"/>
              <a:t>postupně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, </a:t>
            </a:r>
            <a:r>
              <a:rPr lang="en-US" dirty="0" err="1"/>
              <a:t>stovky</a:t>
            </a:r>
            <a:r>
              <a:rPr lang="en-US" dirty="0"/>
              <a:t>, </a:t>
            </a:r>
            <a:r>
              <a:rPr lang="en-US" dirty="0" err="1"/>
              <a:t>tisíce</a:t>
            </a:r>
            <a:r>
              <a:rPr lang="en-US" dirty="0"/>
              <a:t> a </a:t>
            </a:r>
            <a:r>
              <a:rPr lang="en-US" dirty="0" err="1"/>
              <a:t>následně</a:t>
            </a:r>
            <a:r>
              <a:rPr lang="en-US" dirty="0"/>
              <a:t> </a:t>
            </a:r>
            <a:r>
              <a:rPr lang="en-US" dirty="0" err="1"/>
              <a:t>zpět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stisku</a:t>
            </a:r>
            <a:r>
              <a:rPr lang="en-US" dirty="0"/>
              <a:t> </a:t>
            </a:r>
            <a:r>
              <a:rPr lang="en-US" dirty="0" err="1"/>
              <a:t>inkrement</a:t>
            </a:r>
            <a:r>
              <a:rPr lang="en-US" dirty="0"/>
              <a:t>, ale v </a:t>
            </a:r>
            <a:r>
              <a:rPr lang="en-US" dirty="0" err="1"/>
              <a:t>řádu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</a:t>
            </a:r>
            <a:r>
              <a:rPr lang="en-US" dirty="0" err="1"/>
              <a:t>odpovídá</a:t>
            </a:r>
            <a:r>
              <a:rPr lang="en-US" dirty="0"/>
              <a:t> </a:t>
            </a:r>
            <a:r>
              <a:rPr lang="en-US" dirty="0" err="1"/>
              <a:t>cifře</a:t>
            </a:r>
            <a:r>
              <a:rPr lang="en-US" dirty="0"/>
              <a:t> </a:t>
            </a:r>
            <a:r>
              <a:rPr lang="en-US" dirty="0" err="1"/>
              <a:t>právě</a:t>
            </a:r>
            <a:r>
              <a:rPr lang="en-US" dirty="0"/>
              <a:t> </a:t>
            </a:r>
            <a:r>
              <a:rPr lang="en-US" dirty="0" err="1"/>
              <a:t>zobrazované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displeji</a:t>
            </a:r>
            <a:r>
              <a:rPr lang="en-US" dirty="0"/>
              <a:t>.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zobrazovány</a:t>
            </a:r>
            <a:r>
              <a:rPr lang="en-US" dirty="0"/>
              <a:t> </a:t>
            </a:r>
            <a:r>
              <a:rPr lang="en-US" dirty="0" err="1"/>
              <a:t>jednotky</a:t>
            </a:r>
            <a:r>
              <a:rPr lang="en-US" dirty="0"/>
              <a:t>, </a:t>
            </a:r>
            <a:r>
              <a:rPr lang="en-US" dirty="0" err="1"/>
              <a:t>přičte</a:t>
            </a:r>
            <a:r>
              <a:rPr lang="en-US" dirty="0"/>
              <a:t> se k </a:t>
            </a:r>
            <a:r>
              <a:rPr lang="en-US" dirty="0" err="1"/>
              <a:t>počítadlu</a:t>
            </a:r>
            <a:r>
              <a:rPr lang="en-US" dirty="0"/>
              <a:t> +1, </a:t>
            </a:r>
            <a:r>
              <a:rPr lang="en-US" dirty="0" err="1"/>
              <a:t>pokud</a:t>
            </a:r>
            <a:r>
              <a:rPr lang="en-US" dirty="0"/>
              <a:t> </a:t>
            </a:r>
            <a:r>
              <a:rPr lang="en-US" dirty="0" err="1"/>
              <a:t>desítky</a:t>
            </a:r>
            <a:r>
              <a:rPr lang="en-US" dirty="0"/>
              <a:t> +10 </a:t>
            </a:r>
            <a:r>
              <a:rPr lang="en-US" dirty="0" err="1"/>
              <a:t>atd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Druhé</a:t>
            </a:r>
            <a:r>
              <a:rPr lang="en-US" dirty="0"/>
              <a:t> </a:t>
            </a:r>
            <a:r>
              <a:rPr lang="en-US" dirty="0" err="1"/>
              <a:t>tlačítko</a:t>
            </a:r>
            <a:r>
              <a:rPr lang="en-US" dirty="0"/>
              <a:t> </a:t>
            </a:r>
            <a:r>
              <a:rPr lang="en-US" dirty="0" err="1"/>
              <a:t>funguje</a:t>
            </a:r>
            <a:r>
              <a:rPr lang="en-US" dirty="0"/>
              <a:t> </a:t>
            </a:r>
            <a:r>
              <a:rPr lang="en-US" dirty="0" err="1"/>
              <a:t>analogicky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první</a:t>
            </a:r>
            <a:r>
              <a:rPr lang="en-US" dirty="0"/>
              <a:t> ale </a:t>
            </a:r>
            <a:r>
              <a:rPr lang="en-US" dirty="0" err="1"/>
              <a:t>provádí</a:t>
            </a:r>
            <a:r>
              <a:rPr lang="en-US" dirty="0"/>
              <a:t> </a:t>
            </a:r>
            <a:r>
              <a:rPr lang="en-US" dirty="0" err="1"/>
              <a:t>dekrement</a:t>
            </a:r>
            <a:r>
              <a:rPr lang="en-US" dirty="0"/>
              <a:t>,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vybraného</a:t>
            </a:r>
            <a:r>
              <a:rPr lang="en-US" dirty="0"/>
              <a:t> </a:t>
            </a:r>
            <a:r>
              <a:rPr lang="en-US" dirty="0" err="1"/>
              <a:t>řádu</a:t>
            </a:r>
            <a:r>
              <a:rPr lang="en-US" dirty="0"/>
              <a:t> </a:t>
            </a:r>
            <a:r>
              <a:rPr lang="en-US" dirty="0" err="1"/>
              <a:t>provede</a:t>
            </a:r>
            <a:r>
              <a:rPr lang="en-US" dirty="0"/>
              <a:t> -1, -10, -100 </a:t>
            </a:r>
            <a:r>
              <a:rPr lang="en-US" dirty="0" err="1"/>
              <a:t>nebo</a:t>
            </a:r>
            <a:r>
              <a:rPr lang="en-US" dirty="0"/>
              <a:t> -1000.</a:t>
            </a:r>
          </a:p>
        </p:txBody>
      </p:sp>
    </p:spTree>
    <p:extLst>
      <p:ext uri="{BB962C8B-B14F-4D97-AF65-F5344CB8AC3E}">
        <p14:creationId xmlns:p14="http://schemas.microsoft.com/office/powerpoint/2010/main" val="5985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9547</TotalTime>
  <Words>1511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Consolas</vt:lpstr>
      <vt:lpstr>Courier New</vt:lpstr>
      <vt:lpstr>Wingdings</vt:lpstr>
      <vt:lpstr>Wingdings 3</vt:lpstr>
      <vt:lpstr>CZ_Origin</vt:lpstr>
      <vt:lpstr>EN_Origin</vt:lpstr>
      <vt:lpstr>NSWI170 – Počítačové systémy  David Bednárek  Arduino – ovládání sedmisegmentovek</vt:lpstr>
      <vt:lpstr>Vyhodnocení předchozího domácího úkolu</vt:lpstr>
      <vt:lpstr>Zajímavé chyby v úloze 3</vt:lpstr>
      <vt:lpstr>Zajímavé chyby v úloze 3</vt:lpstr>
      <vt:lpstr>Zajímavé chyby v úloze 3</vt:lpstr>
      <vt:lpstr>Arduino – hardware - sedmisegmentovky</vt:lpstr>
      <vt:lpstr>Čtyřmístná "sedmisegmentovka"</vt:lpstr>
      <vt:lpstr>Čtyřmístná "sedmisegmentovka"</vt:lpstr>
      <vt:lpstr>Čtyřmístná "sedmisegmentovka"</vt:lpstr>
      <vt:lpstr>Funshield</vt:lpstr>
      <vt:lpstr>Arduino – software - sedmisegmentovky</vt:lpstr>
      <vt:lpstr>Software pro ovládání posuvných registrů</vt:lpstr>
      <vt:lpstr>Software pro ovládání posuvných registrů</vt:lpstr>
      <vt:lpstr>Dnešní úloha</vt:lpstr>
      <vt:lpstr>Úloha 4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918</cp:revision>
  <dcterms:created xsi:type="dcterms:W3CDTF">2012-09-19T18:13:04Z</dcterms:created>
  <dcterms:modified xsi:type="dcterms:W3CDTF">2023-03-30T08:56:27Z</dcterms:modified>
</cp:coreProperties>
</file>