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8" r:id="rId2"/>
  </p:sldMasterIdLst>
  <p:notesMasterIdLst>
    <p:notesMasterId r:id="rId15"/>
  </p:notesMasterIdLst>
  <p:sldIdLst>
    <p:sldId id="364" r:id="rId3"/>
    <p:sldId id="369" r:id="rId4"/>
    <p:sldId id="395" r:id="rId5"/>
    <p:sldId id="401" r:id="rId6"/>
    <p:sldId id="371" r:id="rId7"/>
    <p:sldId id="378" r:id="rId8"/>
    <p:sldId id="394" r:id="rId9"/>
    <p:sldId id="396" r:id="rId10"/>
    <p:sldId id="397" r:id="rId11"/>
    <p:sldId id="398" r:id="rId12"/>
    <p:sldId id="399" r:id="rId13"/>
    <p:sldId id="400" r:id="rId14"/>
  </p:sldIdLst>
  <p:sldSz cx="9144000" cy="6858000" type="screen4x3"/>
  <p:notesSz cx="7099300" cy="10234613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59EE2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826" autoAdjust="0"/>
    <p:restoredTop sz="94650" autoAdjust="0"/>
  </p:normalViewPr>
  <p:slideViewPr>
    <p:cSldViewPr>
      <p:cViewPr varScale="1">
        <p:scale>
          <a:sx n="168" d="100"/>
          <a:sy n="168" d="100"/>
        </p:scale>
        <p:origin x="1206" y="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1615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5" d="100"/>
        <a:sy n="125" d="100"/>
      </p:scale>
      <p:origin x="0" y="-1236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960BC3CE-3DC6-48EE-A131-04D020AF1818}" type="datetimeFigureOut">
              <a:rPr lang="cs-CZ" smtClean="0"/>
              <a:pPr/>
              <a:t>16.03.2023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28FDD85E-490B-4ECE-A416-B9AD062DD09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736547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16.03.2023</a:t>
            </a:fld>
            <a:endParaRPr lang="cs-CZ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0" y="1988840"/>
            <a:ext cx="9144000" cy="288032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cs-CZ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16.03.2023</a:t>
            </a:fld>
            <a:endParaRPr lang="cs-CZ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/>
        <p:txBody>
          <a:bodyPr anchor="ctr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16.03.2023</a:t>
            </a:fld>
            <a:endParaRPr lang="cs-CZ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>
          <a:xfrm>
            <a:off x="0" y="3212976"/>
            <a:ext cx="9144000" cy="404664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cs-CZ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107504" y="548680"/>
            <a:ext cx="4320480" cy="5904656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716016" y="548680"/>
            <a:ext cx="4320480" cy="5904656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4572000" y="476672"/>
            <a:ext cx="0" cy="6048672"/>
          </a:xfrm>
          <a:prstGeom prst="line">
            <a:avLst/>
          </a:prstGeom>
          <a:ln w="508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16.03.2023</a:t>
            </a:fld>
            <a:endParaRPr lang="cs-CZ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512" y="548680"/>
            <a:ext cx="4328220" cy="36004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 algn="r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4008" y="548680"/>
            <a:ext cx="4392488" cy="36004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kumimoji="0" lang="en-US" sz="2400" b="1" kern="1200" dirty="0" smtClean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179512" y="980728"/>
            <a:ext cx="4316288" cy="554461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980728"/>
            <a:ext cx="4388296" cy="554461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4572000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16.03.2023</a:t>
            </a:fld>
            <a:endParaRPr lang="cs-CZ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iple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512" y="548680"/>
            <a:ext cx="2736304" cy="36004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 algn="r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56176" y="548680"/>
            <a:ext cx="2880320" cy="36004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kumimoji="0" lang="en-US" sz="2400" b="1" kern="1200" dirty="0" smtClean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179512" y="980728"/>
            <a:ext cx="2736304" cy="554461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6156176" y="980728"/>
            <a:ext cx="2880320" cy="554461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6084168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16.03.2023</a:t>
            </a:fld>
            <a:endParaRPr lang="cs-CZ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2987824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ontent Placeholder 12"/>
          <p:cNvSpPr>
            <a:spLocks noGrp="1"/>
          </p:cNvSpPr>
          <p:nvPr>
            <p:ph sz="quarter" idx="13"/>
          </p:nvPr>
        </p:nvSpPr>
        <p:spPr>
          <a:xfrm>
            <a:off x="3059832" y="977254"/>
            <a:ext cx="2952328" cy="554461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4"/>
          </p:nvPr>
        </p:nvSpPr>
        <p:spPr>
          <a:xfrm>
            <a:off x="3059832" y="548680"/>
            <a:ext cx="2952328" cy="36004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kumimoji="0" lang="en-US" sz="2400" b="1" kern="1200" dirty="0" smtClean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5313821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16.03.2023</a:t>
            </a:fld>
            <a:endParaRPr lang="cs-CZ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16.03.2023</a:t>
            </a:fld>
            <a:endParaRPr lang="cs-CZ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516216" y="548680"/>
            <a:ext cx="2520280" cy="5904656"/>
          </a:xfrm>
        </p:spPr>
        <p:txBody>
          <a:bodyPr vert="horz">
            <a:normAutofit/>
          </a:bodyPr>
          <a:lstStyle>
            <a:lvl1pPr marL="0" indent="0" algn="l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 kumimoji="0" lang="en-US" sz="2400" kern="1200" dirty="0" smtClean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algn="l" rtl="0" eaLnBrk="1" latinLnBrk="0" hangingPunct="1">
              <a:buFont typeface="Arial" pitchFamily="34" charset="0"/>
              <a:buChar char="•"/>
              <a:defRPr kumimoji="0"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rtl="0" eaLnBrk="1" latinLnBrk="0" hangingPunct="1">
              <a:buFont typeface="Arial" pitchFamily="34" charset="0"/>
              <a:buChar char="•"/>
              <a:defRPr kumimoji="0" lang="en-US" sz="1800" kern="1200" dirty="0" smtClean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algn="l" rtl="0" eaLnBrk="1" latinLnBrk="0" hangingPunct="1">
              <a:buFont typeface="Arial" pitchFamily="34" charset="0"/>
              <a:buChar char="•"/>
              <a:defRPr kumimoji="0"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rtl="0" eaLnBrk="1" latinLnBrk="0" hangingPunct="1">
              <a:buNone/>
              <a:defRPr kumimoji="0" lang="en-US" sz="1400" b="1" kern="1200" dirty="0">
                <a:solidFill>
                  <a:schemeClr val="accent5"/>
                </a:solidFill>
                <a:latin typeface="Consolas" pitchFamily="49" charset="0"/>
                <a:ea typeface="+mn-ea"/>
                <a:cs typeface="Consolas" pitchFamily="49" charset="0"/>
              </a:defRPr>
            </a:lvl5pPr>
          </a:lstStyle>
          <a:p>
            <a:pPr marL="274320" lvl="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</a:pPr>
            <a:r>
              <a:rPr lang="en-US" dirty="0"/>
              <a:t>Click to edit Master text styles</a:t>
            </a:r>
          </a:p>
          <a:p>
            <a:pPr marL="548640" lvl="1" indent="-274320" algn="l" rtl="0" eaLnBrk="1" latinLnBrk="0" hangingPunct="1">
              <a:spcBef>
                <a:spcPts val="500"/>
              </a:spcBef>
              <a:buClr>
                <a:schemeClr val="tx1"/>
              </a:buClr>
              <a:buSzPct val="76000"/>
              <a:buFont typeface="Wingdings 3"/>
              <a:buChar char=""/>
            </a:pPr>
            <a:r>
              <a:rPr lang="en-US" dirty="0"/>
              <a:t>Second level</a:t>
            </a:r>
          </a:p>
          <a:p>
            <a:pPr marL="822960" lvl="2" indent="-228600" algn="l" rtl="0" eaLnBrk="1" latinLnBrk="0" hangingPunct="1">
              <a:spcBef>
                <a:spcPts val="500"/>
              </a:spcBef>
              <a:buClr>
                <a:schemeClr val="accent6"/>
              </a:buClr>
              <a:buSzPct val="76000"/>
              <a:buFont typeface="Wingdings" pitchFamily="2" charset="2"/>
              <a:buChar char="§"/>
            </a:pPr>
            <a:r>
              <a:rPr lang="en-US" dirty="0"/>
              <a:t>Third level</a:t>
            </a:r>
          </a:p>
          <a:p>
            <a:pPr marL="1097280" lvl="3" indent="-228600" algn="l" rtl="0" eaLnBrk="1" latinLnBrk="0" hangingPunct="1">
              <a:spcBef>
                <a:spcPts val="400"/>
              </a:spcBef>
              <a:buClr>
                <a:schemeClr val="tx1"/>
              </a:buClr>
              <a:buSzPct val="70000"/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80000" lvl="4" indent="-228600" algn="l" rtl="0" eaLnBrk="1" latinLnBrk="0" hangingPunct="1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70000"/>
              <a:buFont typeface="Wingdings"/>
              <a:buNone/>
            </a:pPr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107504" y="548680"/>
            <a:ext cx="6120680" cy="590465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6372200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16.03.2023</a:t>
            </a:fld>
            <a:endParaRPr lang="cs-CZ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de Com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6516216" y="548680"/>
            <a:ext cx="2520280" cy="590465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6372200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16.03.2023</a:t>
            </a:fld>
            <a:endParaRPr lang="cs-CZ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3905632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alf Com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4644008" y="548680"/>
            <a:ext cx="4392488" cy="590465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4572000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16.03.2023</a:t>
            </a:fld>
            <a:endParaRPr lang="cs-CZ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7313472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ottom Com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107504" y="4725144"/>
            <a:ext cx="8928992" cy="1728192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107504" y="4581128"/>
            <a:ext cx="8928992" cy="0"/>
          </a:xfrm>
          <a:prstGeom prst="line">
            <a:avLst/>
          </a:prstGeom>
          <a:ln w="508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16.03.2023</a:t>
            </a:fld>
            <a:endParaRPr lang="cs-CZ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orizontal Com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107504" y="3501008"/>
            <a:ext cx="8928992" cy="2952328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107504" y="3356992"/>
            <a:ext cx="8928992" cy="0"/>
          </a:xfrm>
          <a:prstGeom prst="line">
            <a:avLst/>
          </a:prstGeom>
          <a:ln w="508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16.03.2023</a:t>
            </a:fld>
            <a:endParaRPr lang="cs-CZ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7264064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7504" y="548680"/>
            <a:ext cx="8928992" cy="5976664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16.03.2023</a:t>
            </a:fld>
            <a:endParaRPr lang="cs-CZ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16.03.2023</a:t>
            </a:fld>
            <a:endParaRPr lang="cs-CZ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7504" y="476672"/>
            <a:ext cx="8928992" cy="6048672"/>
          </a:xfrm>
        </p:spPr>
        <p:txBody>
          <a:bodyPr vert="eaVert"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16.03.2023</a:t>
            </a:fld>
            <a:endParaRPr lang="cs-CZ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16.03.2023</a:t>
            </a:fld>
            <a:endParaRPr lang="cs-CZ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0" y="1988840"/>
            <a:ext cx="9144000" cy="288032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cs-CZ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3244777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16.03.2023</a:t>
            </a:fld>
            <a:endParaRPr lang="cs-CZ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/>
        <p:txBody>
          <a:bodyPr anchor="ctr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5655479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16.03.2023</a:t>
            </a:fld>
            <a:endParaRPr lang="cs-CZ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>
          <a:xfrm>
            <a:off x="0" y="3212976"/>
            <a:ext cx="9144000" cy="404664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cs-CZ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6795211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107504" y="548680"/>
            <a:ext cx="4320480" cy="5904656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716016" y="548680"/>
            <a:ext cx="4320480" cy="5904656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4572000" y="476672"/>
            <a:ext cx="0" cy="6048672"/>
          </a:xfrm>
          <a:prstGeom prst="line">
            <a:avLst/>
          </a:prstGeom>
          <a:ln w="508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16.03.2023</a:t>
            </a:fld>
            <a:endParaRPr lang="cs-CZ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3369823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512" y="548680"/>
            <a:ext cx="4328220" cy="36004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 algn="r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4008" y="548680"/>
            <a:ext cx="4392488" cy="36004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kumimoji="0" lang="en-US" sz="2400" b="1" kern="1200" dirty="0" smtClean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179512" y="980728"/>
            <a:ext cx="4316288" cy="554461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980728"/>
            <a:ext cx="4388296" cy="554461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4572000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16.03.2023</a:t>
            </a:fld>
            <a:endParaRPr lang="cs-CZ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6572410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iple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512" y="548680"/>
            <a:ext cx="2736304" cy="36004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 algn="r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56176" y="548680"/>
            <a:ext cx="2880320" cy="36004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kumimoji="0" lang="en-US" sz="2400" b="1" kern="1200" dirty="0" smtClean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179512" y="980728"/>
            <a:ext cx="2736304" cy="554461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6156176" y="980728"/>
            <a:ext cx="2880320" cy="554461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6084168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16.03.2023</a:t>
            </a:fld>
            <a:endParaRPr lang="cs-CZ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2987824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ontent Placeholder 12"/>
          <p:cNvSpPr>
            <a:spLocks noGrp="1"/>
          </p:cNvSpPr>
          <p:nvPr>
            <p:ph sz="quarter" idx="13"/>
          </p:nvPr>
        </p:nvSpPr>
        <p:spPr>
          <a:xfrm>
            <a:off x="3059832" y="977254"/>
            <a:ext cx="2952328" cy="554461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4"/>
          </p:nvPr>
        </p:nvSpPr>
        <p:spPr>
          <a:xfrm>
            <a:off x="3059832" y="548680"/>
            <a:ext cx="2952328" cy="36004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kumimoji="0" lang="en-US" sz="2400" b="1" kern="1200" dirty="0" smtClean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52740674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16.03.2023</a:t>
            </a:fld>
            <a:endParaRPr lang="cs-CZ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95686109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16.03.2023</a:t>
            </a:fld>
            <a:endParaRPr lang="cs-CZ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16936400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516216" y="548680"/>
            <a:ext cx="2520280" cy="5904656"/>
          </a:xfrm>
        </p:spPr>
        <p:txBody>
          <a:bodyPr vert="horz">
            <a:normAutofit/>
          </a:bodyPr>
          <a:lstStyle>
            <a:lvl1pPr marL="0" indent="0" algn="l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 kumimoji="0" lang="en-US" sz="2400" kern="1200" dirty="0" smtClean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algn="l" rtl="0" eaLnBrk="1" latinLnBrk="0" hangingPunct="1">
              <a:buFont typeface="Arial" pitchFamily="34" charset="0"/>
              <a:buChar char="•"/>
              <a:defRPr kumimoji="0"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rtl="0" eaLnBrk="1" latinLnBrk="0" hangingPunct="1">
              <a:buFont typeface="Arial" pitchFamily="34" charset="0"/>
              <a:buChar char="•"/>
              <a:defRPr kumimoji="0" lang="en-US" sz="1800" kern="1200" dirty="0" smtClean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algn="l" rtl="0" eaLnBrk="1" latinLnBrk="0" hangingPunct="1">
              <a:buFont typeface="Arial" pitchFamily="34" charset="0"/>
              <a:buChar char="•"/>
              <a:defRPr kumimoji="0"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rtl="0" eaLnBrk="1" latinLnBrk="0" hangingPunct="1">
              <a:buNone/>
              <a:defRPr kumimoji="0" lang="en-US" sz="1400" b="1" kern="1200" dirty="0">
                <a:solidFill>
                  <a:schemeClr val="accent5"/>
                </a:solidFill>
                <a:latin typeface="Consolas" pitchFamily="49" charset="0"/>
                <a:ea typeface="+mn-ea"/>
                <a:cs typeface="Consolas" pitchFamily="49" charset="0"/>
              </a:defRPr>
            </a:lvl5pPr>
          </a:lstStyle>
          <a:p>
            <a:pPr marL="274320" lvl="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</a:pPr>
            <a:r>
              <a:rPr lang="en-US" dirty="0"/>
              <a:t>Click to edit Master text styles</a:t>
            </a:r>
          </a:p>
          <a:p>
            <a:pPr marL="548640" lvl="1" indent="-274320" algn="l" rtl="0" eaLnBrk="1" latinLnBrk="0" hangingPunct="1">
              <a:spcBef>
                <a:spcPts val="500"/>
              </a:spcBef>
              <a:buClr>
                <a:schemeClr val="tx1"/>
              </a:buClr>
              <a:buSzPct val="76000"/>
              <a:buFont typeface="Wingdings 3"/>
              <a:buChar char=""/>
            </a:pPr>
            <a:r>
              <a:rPr lang="en-US" dirty="0"/>
              <a:t>Second level</a:t>
            </a:r>
          </a:p>
          <a:p>
            <a:pPr marL="822960" lvl="2" indent="-228600" algn="l" rtl="0" eaLnBrk="1" latinLnBrk="0" hangingPunct="1">
              <a:spcBef>
                <a:spcPts val="500"/>
              </a:spcBef>
              <a:buClr>
                <a:schemeClr val="accent6"/>
              </a:buClr>
              <a:buSzPct val="76000"/>
              <a:buFont typeface="Wingdings" pitchFamily="2" charset="2"/>
              <a:buChar char="§"/>
            </a:pPr>
            <a:r>
              <a:rPr lang="en-US" dirty="0"/>
              <a:t>Third level</a:t>
            </a:r>
          </a:p>
          <a:p>
            <a:pPr marL="1097280" lvl="3" indent="-228600" algn="l" rtl="0" eaLnBrk="1" latinLnBrk="0" hangingPunct="1">
              <a:spcBef>
                <a:spcPts val="400"/>
              </a:spcBef>
              <a:buClr>
                <a:schemeClr val="tx1"/>
              </a:buClr>
              <a:buSzPct val="70000"/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80000" lvl="4" indent="-228600" algn="l" rtl="0" eaLnBrk="1" latinLnBrk="0" hangingPunct="1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70000"/>
              <a:buFont typeface="Wingdings"/>
              <a:buNone/>
            </a:pPr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107504" y="548680"/>
            <a:ext cx="6120680" cy="590465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6372200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16.03.2023</a:t>
            </a:fld>
            <a:endParaRPr lang="cs-CZ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52298379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de Com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6516216" y="548680"/>
            <a:ext cx="2520280" cy="590465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6372200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16.03.2023</a:t>
            </a:fld>
            <a:endParaRPr lang="cs-CZ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6993261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alf Com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4644008" y="548680"/>
            <a:ext cx="4392488" cy="590465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4572000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16.03.2023</a:t>
            </a:fld>
            <a:endParaRPr lang="cs-CZ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32309570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ottom Com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107504" y="4725144"/>
            <a:ext cx="8928992" cy="1728192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107504" y="4581128"/>
            <a:ext cx="8928992" cy="0"/>
          </a:xfrm>
          <a:prstGeom prst="line">
            <a:avLst/>
          </a:prstGeom>
          <a:ln w="508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16.03.2023</a:t>
            </a:fld>
            <a:endParaRPr lang="cs-CZ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88479970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7504" y="548680"/>
            <a:ext cx="8928992" cy="5976664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16.03.2023</a:t>
            </a:fld>
            <a:endParaRPr lang="cs-CZ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8066147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16.03.2023</a:t>
            </a:fld>
            <a:endParaRPr lang="cs-CZ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57450104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7504" y="476672"/>
            <a:ext cx="8928992" cy="6048672"/>
          </a:xfrm>
        </p:spPr>
        <p:txBody>
          <a:bodyPr vert="eaVert"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16.03.2023</a:t>
            </a:fld>
            <a:endParaRPr lang="cs-CZ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66028428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1" name="Rectangle 1027"/>
          <p:cNvSpPr>
            <a:spLocks noGrp="1" noChangeArrowheads="1"/>
          </p:cNvSpPr>
          <p:nvPr>
            <p:ph type="ctrTitle"/>
          </p:nvPr>
        </p:nvSpPr>
        <p:spPr>
          <a:xfrm>
            <a:off x="0" y="1524000"/>
            <a:ext cx="9144000" cy="823913"/>
          </a:xfrm>
        </p:spPr>
        <p:txBody>
          <a:bodyPr/>
          <a:lstStyle>
            <a:lvl1pPr algn="ctr">
              <a:defRPr sz="4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5892" name="Rectangle 1028"/>
          <p:cNvSpPr>
            <a:spLocks noGrp="1" noChangeArrowheads="1"/>
          </p:cNvSpPr>
          <p:nvPr>
            <p:ph type="subTitle" idx="1"/>
          </p:nvPr>
        </p:nvSpPr>
        <p:spPr>
          <a:xfrm>
            <a:off x="152400" y="2667000"/>
            <a:ext cx="8839200" cy="3962400"/>
          </a:xfrm>
          <a:noFill/>
        </p:spPr>
        <p:txBody>
          <a:bodyPr/>
          <a:lstStyle>
            <a:lvl1pPr algn="ctr">
              <a:defRPr sz="3200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774839539"/>
      </p:ext>
    </p:extLst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7315200" cy="457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52400" y="533400"/>
            <a:ext cx="8839200" cy="61722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A39DBE-DA53-4BB8-A854-D9C4CA29EB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444417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3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26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404664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none"/>
        </p:style>
        <p:txBody>
          <a:bodyPr vert="horz" anchor="ctr" anchorCtr="0">
            <a:noAutofit/>
          </a:bodyPr>
          <a:lstStyle/>
          <a:p>
            <a:r>
              <a:rPr kumimoji="0" lang="en-US" dirty="0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107504" y="548680"/>
            <a:ext cx="8928992" cy="5904656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/>
              <a:t>Click to edit Master text styles</a:t>
            </a:r>
            <a:r>
              <a:rPr kumimoji="0" lang="cs-CZ" dirty="0"/>
              <a:t> </a:t>
            </a:r>
            <a:r>
              <a:rPr kumimoji="0" lang="en-US" dirty="0"/>
              <a:t>!@#$%^&amp;*(){}|:"&lt;&gt;?</a:t>
            </a:r>
          </a:p>
          <a:p>
            <a:pPr lvl="1" eaLnBrk="1" latinLnBrk="0" hangingPunct="1"/>
            <a:r>
              <a:rPr kumimoji="0" lang="en-US" dirty="0"/>
              <a:t>Second level</a:t>
            </a:r>
            <a:r>
              <a:rPr kumimoji="0" lang="cs-CZ" dirty="0"/>
              <a:t> +</a:t>
            </a:r>
            <a:r>
              <a:rPr kumimoji="0" lang="cs-CZ" dirty="0" err="1"/>
              <a:t>ěščřžýáíéúů</a:t>
            </a:r>
            <a:endParaRPr kumimoji="0" lang="en-US" dirty="0"/>
          </a:p>
          <a:p>
            <a:pPr lvl="2" eaLnBrk="1" latinLnBrk="0" hangingPunct="1"/>
            <a:r>
              <a:rPr kumimoji="0" lang="en-US" dirty="0"/>
              <a:t>Third level</a:t>
            </a:r>
          </a:p>
          <a:p>
            <a:pPr lvl="3" eaLnBrk="1" latinLnBrk="0" hangingPunct="1"/>
            <a:r>
              <a:rPr kumimoji="0" lang="en-US" dirty="0"/>
              <a:t>Fourth level</a:t>
            </a:r>
          </a:p>
          <a:p>
            <a:pPr lvl="4" eaLnBrk="1" latinLnBrk="0" hangingPunct="1"/>
            <a:r>
              <a:rPr kumimoji="0" lang="en-US" dirty="0"/>
              <a:t>Fifth level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0" y="6597352"/>
            <a:ext cx="8604448" cy="260648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none"/>
        </p:style>
        <p:txBody>
          <a:bodyPr vert="horz" anchor="ctr" anchorCtr="0"/>
          <a:lstStyle>
            <a:lvl1pPr algn="l" eaLnBrk="1" latinLnBrk="0" hangingPunct="1">
              <a:defRPr kumimoji="0" sz="1000" b="0" cap="none" spc="0">
                <a:ln>
                  <a:noFill/>
                </a:ln>
                <a:solidFill>
                  <a:schemeClr val="bg1"/>
                </a:solidFill>
                <a:effectLst/>
              </a:defRPr>
            </a:lvl1pPr>
          </a:lstStyle>
          <a:p>
            <a:r>
              <a:rPr lang="cs-CZ" dirty="0"/>
              <a:t>NPRG041 Programování v C++ - 2020/2021 David Bednárek</a:t>
            </a: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04448" y="6597352"/>
            <a:ext cx="539552" cy="260648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none"/>
        </p:style>
        <p:txBody>
          <a:bodyPr vert="horz" anchor="ctr" anchorCtr="0"/>
          <a:lstStyle>
            <a:lvl1pPr algn="l" eaLnBrk="1" latinLnBrk="0" hangingPunct="1">
              <a:defRPr kumimoji="0" sz="1000" b="0" cap="none" spc="0">
                <a:ln>
                  <a:noFill/>
                </a:ln>
                <a:solidFill>
                  <a:schemeClr val="bg1"/>
                </a:solidFill>
                <a:effectLst/>
              </a:defRPr>
            </a:lvl1pPr>
          </a:lstStyle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7452320" y="6597352"/>
            <a:ext cx="1136920" cy="2606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000" b="0" cap="none" spc="0">
                <a:ln>
                  <a:noFill/>
                </a:ln>
                <a:solidFill>
                  <a:schemeClr val="bg1"/>
                </a:solidFill>
                <a:effectLst/>
              </a:defRPr>
            </a:lvl1pPr>
          </a:lstStyle>
          <a:p>
            <a:fld id="{E913C56C-3800-47C1-AF78-44E226C2CC5B}" type="datetime1">
              <a:rPr lang="cs-CZ" smtClean="0"/>
              <a:pPr/>
              <a:t>16.03.2023</a:t>
            </a:fld>
            <a:endParaRPr lang="cs-CZ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77" r:id="rId6"/>
    <p:sldLayoutId id="2147483666" r:id="rId7"/>
    <p:sldLayoutId id="2147483667" r:id="rId8"/>
    <p:sldLayoutId id="2147483668" r:id="rId9"/>
    <p:sldLayoutId id="2147483675" r:id="rId10"/>
    <p:sldLayoutId id="2147483676" r:id="rId11"/>
    <p:sldLayoutId id="2147483672" r:id="rId12"/>
    <p:sldLayoutId id="2147483697" r:id="rId13"/>
    <p:sldLayoutId id="2147483669" r:id="rId14"/>
    <p:sldLayoutId id="2147483670" r:id="rId15"/>
    <p:sldLayoutId id="2147483671" r:id="rId16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2400" b="0" kern="1200" cap="none" spc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400" kern="1200">
          <a:solidFill>
            <a:schemeClr val="accent6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tx1"/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accent6"/>
        </a:buClr>
        <a:buSzPct val="76000"/>
        <a:buFont typeface="Wingdings" pitchFamily="2" charset="2"/>
        <a:buChar char="§"/>
        <a:defRPr kumimoji="0" sz="1800" kern="1200">
          <a:solidFill>
            <a:schemeClr val="accent6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tx1"/>
        </a:buClr>
        <a:buSzPct val="70000"/>
        <a:buFont typeface="Wingdings" pitchFamily="2" charset="2"/>
        <a:buChar char="§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0000" indent="-228600" algn="l" rtl="0" eaLnBrk="1" latinLnBrk="0" hangingPunct="1">
        <a:spcBef>
          <a:spcPts val="600"/>
        </a:spcBef>
        <a:spcAft>
          <a:spcPts val="600"/>
        </a:spcAft>
        <a:buClr>
          <a:schemeClr val="accent2"/>
        </a:buClr>
        <a:buSzPct val="70000"/>
        <a:buFont typeface="Wingdings"/>
        <a:buNone/>
        <a:defRPr kumimoji="0" lang="en-US" sz="1400" b="1" kern="1200" dirty="0">
          <a:solidFill>
            <a:schemeClr val="accent5"/>
          </a:solidFill>
          <a:latin typeface="Consolas" pitchFamily="49" charset="0"/>
          <a:ea typeface="+mn-ea"/>
          <a:cs typeface="Consolas" pitchFamily="49" charset="0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404664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none"/>
        </p:style>
        <p:txBody>
          <a:bodyPr vert="horz" anchor="ctr" anchorCtr="0">
            <a:noAutofit/>
          </a:bodyPr>
          <a:lstStyle/>
          <a:p>
            <a:r>
              <a:rPr kumimoji="0" lang="en-US" dirty="0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107504" y="548680"/>
            <a:ext cx="8928992" cy="5904656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/>
              <a:t>Click to edit Master text styles</a:t>
            </a:r>
            <a:r>
              <a:rPr kumimoji="0" lang="cs-CZ" dirty="0"/>
              <a:t> </a:t>
            </a:r>
            <a:r>
              <a:rPr kumimoji="0" lang="en-US" dirty="0"/>
              <a:t>!@#$%^&amp;*(){}|:"&lt;&gt;?</a:t>
            </a:r>
          </a:p>
          <a:p>
            <a:pPr lvl="1" eaLnBrk="1" latinLnBrk="0" hangingPunct="1"/>
            <a:r>
              <a:rPr kumimoji="0" lang="en-US" dirty="0"/>
              <a:t>Second level</a:t>
            </a:r>
            <a:r>
              <a:rPr kumimoji="0" lang="cs-CZ" dirty="0"/>
              <a:t> +</a:t>
            </a:r>
            <a:r>
              <a:rPr kumimoji="0" lang="cs-CZ" dirty="0" err="1"/>
              <a:t>ěščřžýáíéúů</a:t>
            </a:r>
            <a:endParaRPr kumimoji="0" lang="en-US" dirty="0"/>
          </a:p>
          <a:p>
            <a:pPr lvl="2" eaLnBrk="1" latinLnBrk="0" hangingPunct="1"/>
            <a:r>
              <a:rPr kumimoji="0" lang="en-US" dirty="0"/>
              <a:t>Third level</a:t>
            </a:r>
          </a:p>
          <a:p>
            <a:pPr lvl="3" eaLnBrk="1" latinLnBrk="0" hangingPunct="1"/>
            <a:r>
              <a:rPr kumimoji="0" lang="en-US" dirty="0"/>
              <a:t>Fourth level</a:t>
            </a:r>
          </a:p>
          <a:p>
            <a:pPr lvl="4" eaLnBrk="1" latinLnBrk="0" hangingPunct="1"/>
            <a:r>
              <a:rPr kumimoji="0" lang="en-US" dirty="0"/>
              <a:t>Fifth level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0" y="6597352"/>
            <a:ext cx="8604448" cy="260648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none"/>
        </p:style>
        <p:txBody>
          <a:bodyPr vert="horz" anchor="ctr" anchorCtr="0"/>
          <a:lstStyle>
            <a:lvl1pPr algn="l" eaLnBrk="1" latinLnBrk="0" hangingPunct="1">
              <a:defRPr kumimoji="0" sz="1000" b="0" cap="none" spc="0">
                <a:ln>
                  <a:noFill/>
                </a:ln>
                <a:solidFill>
                  <a:schemeClr val="bg1"/>
                </a:solidFill>
                <a:effectLst/>
              </a:defRPr>
            </a:lvl1pPr>
          </a:lstStyle>
          <a:p>
            <a:r>
              <a:rPr lang="cs-CZ" dirty="0"/>
              <a:t>NPRG041 Programování v C++ - 2020/2021 David Bednárek</a:t>
            </a: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04448" y="6597352"/>
            <a:ext cx="539552" cy="260648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none"/>
        </p:style>
        <p:txBody>
          <a:bodyPr vert="horz" anchor="ctr" anchorCtr="0"/>
          <a:lstStyle>
            <a:lvl1pPr algn="l" eaLnBrk="1" latinLnBrk="0" hangingPunct="1">
              <a:defRPr kumimoji="0" sz="1000" b="0" cap="none" spc="0">
                <a:ln>
                  <a:noFill/>
                </a:ln>
                <a:solidFill>
                  <a:schemeClr val="bg1"/>
                </a:solidFill>
                <a:effectLst/>
              </a:defRPr>
            </a:lvl1pPr>
          </a:lstStyle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7452320" y="6597352"/>
            <a:ext cx="1136920" cy="2606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000" b="0" cap="none" spc="0">
                <a:ln>
                  <a:noFill/>
                </a:ln>
                <a:solidFill>
                  <a:schemeClr val="bg1"/>
                </a:solidFill>
                <a:effectLst/>
              </a:defRPr>
            </a:lvl1pPr>
          </a:lstStyle>
          <a:p>
            <a:fld id="{E913C56C-3800-47C1-AF78-44E226C2CC5B}" type="datetime1">
              <a:rPr lang="cs-CZ" smtClean="0"/>
              <a:pPr/>
              <a:t>16.03.2023</a:t>
            </a:fld>
            <a:endParaRPr lang="cs-CZ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700735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2400" b="0" kern="1200" cap="none" spc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400" kern="1200">
          <a:solidFill>
            <a:schemeClr val="accent6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tx1"/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accent6"/>
        </a:buClr>
        <a:buSzPct val="76000"/>
        <a:buFont typeface="Wingdings" pitchFamily="2" charset="2"/>
        <a:buChar char="§"/>
        <a:defRPr kumimoji="0" sz="1800" kern="1200">
          <a:solidFill>
            <a:schemeClr val="accent6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tx1"/>
        </a:buClr>
        <a:buSzPct val="70000"/>
        <a:buFont typeface="Wingdings" pitchFamily="2" charset="2"/>
        <a:buChar char="§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0000" indent="-228600" algn="l" rtl="0" eaLnBrk="1" latinLnBrk="0" hangingPunct="1">
        <a:spcBef>
          <a:spcPts val="600"/>
        </a:spcBef>
        <a:spcAft>
          <a:spcPts val="600"/>
        </a:spcAft>
        <a:buClr>
          <a:schemeClr val="accent2"/>
        </a:buClr>
        <a:buSzPct val="70000"/>
        <a:buFont typeface="Wingdings"/>
        <a:buNone/>
        <a:defRPr kumimoji="0" lang="en-US" sz="1400" b="1" kern="1200" dirty="0">
          <a:solidFill>
            <a:schemeClr val="accent5"/>
          </a:solidFill>
          <a:latin typeface="Consolas" pitchFamily="49" charset="0"/>
          <a:ea typeface="+mn-ea"/>
          <a:cs typeface="Consolas" pitchFamily="49" charset="0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A8723E3-C62D-4372-A5B7-F817763A1A22}" type="slidenum">
              <a:rPr lang="cs-CZ" smtClean="0"/>
              <a:pPr/>
              <a:t>1</a:t>
            </a:fld>
            <a:endParaRPr lang="cs-C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NSWI170 Počítačové systémy - 2020/2021 David Bednárek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NSWI170 – Počítačové systémy</a:t>
            </a:r>
            <a:br>
              <a:rPr lang="cs-CZ" dirty="0"/>
            </a:br>
            <a:br>
              <a:rPr lang="cs-CZ" dirty="0"/>
            </a:br>
            <a:r>
              <a:rPr lang="cs-CZ" dirty="0"/>
              <a:t>David Be</a:t>
            </a:r>
            <a:r>
              <a:rPr lang="en-US" dirty="0" err="1"/>
              <a:t>dn</a:t>
            </a:r>
            <a:r>
              <a:rPr lang="cs-CZ" dirty="0" err="1"/>
              <a:t>árek</a:t>
            </a:r>
            <a:br>
              <a:rPr lang="en-US" dirty="0"/>
            </a:br>
            <a:br>
              <a:rPr lang="cs-CZ" dirty="0"/>
            </a:br>
            <a:r>
              <a:rPr lang="en-US" dirty="0"/>
              <a:t>Arduino – </a:t>
            </a:r>
            <a:r>
              <a:rPr lang="en-US" dirty="0" err="1"/>
              <a:t>tla</a:t>
            </a:r>
            <a:r>
              <a:rPr lang="cs-CZ" dirty="0" err="1"/>
              <a:t>čítka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737237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E97538D-5B0A-4053-8EC0-E4882195D37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2</a:t>
            </a:fld>
            <a:endParaRPr lang="cs-CZ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2736348-F358-4EF2-A45C-9661CF18471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/>
              <a:t>NPRG041 Programování v C++ - 2020/2021 David Bednárek</a:t>
            </a:r>
            <a:endParaRPr lang="cs-CZ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0C8B03F-E4E9-4F5F-A1D0-6BD45A703B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Vyhodnocení předchozího domácího úkolu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08655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CBEDE5-F886-4BD7-A167-630C6AA5CF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Zajímavé chyby v úloze 2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7CDCF36-551C-42D4-AA07-541EC6751A2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3</a:t>
            </a:fld>
            <a:endParaRPr lang="cs-CZ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E6B53C-DB6A-4EB3-9DE9-98E690FF279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/>
              <a:t>NPRG041 Programování v C++ - 2020/2021 David Bednárek</a:t>
            </a:r>
            <a:endParaRPr lang="cs-CZ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7E778FC-FD73-4A20-917E-D8220C431899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lvl="1"/>
            <a:r>
              <a:rPr lang="en-US" dirty="0" err="1"/>
              <a:t>Souvisej</a:t>
            </a:r>
            <a:r>
              <a:rPr lang="cs-CZ" dirty="0" err="1"/>
              <a:t>ící</a:t>
            </a:r>
            <a:r>
              <a:rPr lang="cs-CZ" dirty="0"/>
              <a:t> konstanty 4, 3 apod. zapsány ručně</a:t>
            </a:r>
          </a:p>
          <a:p>
            <a:pPr lvl="2"/>
            <a:r>
              <a:rPr lang="cs-CZ" dirty="0"/>
              <a:t>Hrozí nekonzistence při změně počtu led apod. – pojmenovat konstantu 4 a zbytek odvodit výpočtem</a:t>
            </a:r>
          </a:p>
          <a:p>
            <a:pPr lvl="1"/>
            <a:r>
              <a:rPr lang="cs-CZ" dirty="0"/>
              <a:t>Funkce </a:t>
            </a:r>
            <a:r>
              <a:rPr lang="cs-CZ" dirty="0" err="1"/>
              <a:t>millis</a:t>
            </a:r>
            <a:r>
              <a:rPr lang="cs-CZ" dirty="0"/>
              <a:t>() je volána vícekrát</a:t>
            </a:r>
          </a:p>
          <a:p>
            <a:pPr lvl="2"/>
            <a:r>
              <a:rPr lang="cs-CZ" dirty="0"/>
              <a:t>Zdržuje to</a:t>
            </a:r>
          </a:p>
          <a:p>
            <a:pPr lvl="2"/>
            <a:r>
              <a:rPr lang="cs-CZ" dirty="0"/>
              <a:t>Pokud se to opakovaně volá v souvisejícím kódu, bude to fungovat, když se mezitím hodnota </a:t>
            </a:r>
            <a:r>
              <a:rPr lang="cs-CZ" dirty="0" err="1"/>
              <a:t>millis</a:t>
            </a:r>
            <a:r>
              <a:rPr lang="cs-CZ" dirty="0"/>
              <a:t>() změní?</a:t>
            </a:r>
          </a:p>
          <a:p>
            <a:pPr lvl="2"/>
            <a:r>
              <a:rPr lang="cs-CZ" dirty="0"/>
              <a:t>Lepší je volat </a:t>
            </a:r>
            <a:r>
              <a:rPr lang="cs-CZ" dirty="0" err="1"/>
              <a:t>millis</a:t>
            </a:r>
            <a:r>
              <a:rPr lang="cs-CZ" dirty="0"/>
              <a:t>() jednou na začátku </a:t>
            </a:r>
            <a:r>
              <a:rPr lang="cs-CZ" dirty="0" err="1"/>
              <a:t>loop</a:t>
            </a:r>
            <a:r>
              <a:rPr lang="cs-CZ" dirty="0"/>
              <a:t>() a předat výsledek jako parametr všem funkcím, které to potřebují</a:t>
            </a:r>
          </a:p>
          <a:p>
            <a:pPr lvl="1"/>
            <a:r>
              <a:rPr lang="cs-CZ" dirty="0"/>
              <a:t>Detaily jazyka C</a:t>
            </a:r>
            <a:r>
              <a:rPr lang="en-US" dirty="0"/>
              <a:t>(++)</a:t>
            </a:r>
          </a:p>
          <a:p>
            <a:pPr lvl="4"/>
            <a:r>
              <a:rPr lang="en-US" dirty="0"/>
              <a:t>(-1)%4 == -1</a:t>
            </a:r>
            <a:endParaRPr lang="cs-CZ" dirty="0"/>
          </a:p>
          <a:p>
            <a:pPr lvl="2"/>
            <a:r>
              <a:rPr lang="en-US" dirty="0"/>
              <a:t>% v C </a:t>
            </a:r>
            <a:r>
              <a:rPr lang="en-US" dirty="0" err="1"/>
              <a:t>nen</a:t>
            </a:r>
            <a:r>
              <a:rPr lang="cs-CZ" dirty="0"/>
              <a:t>í modulo v matematice: </a:t>
            </a:r>
            <a:r>
              <a:rPr lang="pt-BR" dirty="0"/>
              <a:t>(a / b) * b + (a % b) == a</a:t>
            </a:r>
            <a:r>
              <a:rPr lang="en-US" dirty="0"/>
              <a:t>, |a % b| &lt; |b|, sign(a % b) == sign(a)</a:t>
            </a:r>
            <a:endParaRPr lang="cs-CZ" dirty="0"/>
          </a:p>
          <a:p>
            <a:pPr lvl="4"/>
            <a:r>
              <a:rPr lang="en-US" dirty="0"/>
              <a:t>x = a</a:t>
            </a:r>
            <a:r>
              <a:rPr lang="cs-CZ" dirty="0"/>
              <a:t> &gt;&gt; </a:t>
            </a:r>
            <a:r>
              <a:rPr lang="en-US" dirty="0"/>
              <a:t>b</a:t>
            </a:r>
            <a:r>
              <a:rPr lang="cs-CZ" dirty="0"/>
              <a:t> &amp; 1</a:t>
            </a:r>
            <a:r>
              <a:rPr lang="en-US" dirty="0"/>
              <a:t>; </a:t>
            </a:r>
          </a:p>
          <a:p>
            <a:pPr lvl="2"/>
            <a:r>
              <a:rPr lang="en-US" dirty="0" err="1"/>
              <a:t>Kdo</a:t>
            </a:r>
            <a:r>
              <a:rPr lang="en-US" dirty="0"/>
              <a:t> </a:t>
            </a:r>
            <a:r>
              <a:rPr lang="cs-CZ" dirty="0"/>
              <a:t>si je jist, že </a:t>
            </a:r>
            <a:r>
              <a:rPr lang="en-US" dirty="0"/>
              <a:t>`&gt;&gt;` m</a:t>
            </a:r>
            <a:r>
              <a:rPr lang="cs-CZ" dirty="0"/>
              <a:t>á </a:t>
            </a:r>
            <a:r>
              <a:rPr lang="cs-CZ" dirty="0" err="1"/>
              <a:t>větši</a:t>
            </a:r>
            <a:r>
              <a:rPr lang="cs-CZ" dirty="0"/>
              <a:t> prioritu než </a:t>
            </a:r>
            <a:r>
              <a:rPr lang="en-US" dirty="0"/>
              <a:t>`&amp;`</a:t>
            </a:r>
            <a:r>
              <a:rPr lang="cs-CZ" dirty="0"/>
              <a:t>?</a:t>
            </a:r>
            <a:r>
              <a:rPr lang="en-US" dirty="0"/>
              <a:t> Pi</a:t>
            </a:r>
            <a:r>
              <a:rPr lang="cs-CZ" dirty="0" err="1"/>
              <a:t>šte</a:t>
            </a:r>
            <a:r>
              <a:rPr lang="cs-CZ" dirty="0"/>
              <a:t> závorky vždy, kromě případů známých z matematiky: </a:t>
            </a:r>
            <a:r>
              <a:rPr lang="cs-CZ" dirty="0" err="1"/>
              <a:t>a+b</a:t>
            </a:r>
            <a:r>
              <a:rPr lang="cs-CZ" dirty="0"/>
              <a:t>*c</a:t>
            </a:r>
          </a:p>
        </p:txBody>
      </p:sp>
    </p:spTree>
    <p:extLst>
      <p:ext uri="{BB962C8B-B14F-4D97-AF65-F5344CB8AC3E}">
        <p14:creationId xmlns:p14="http://schemas.microsoft.com/office/powerpoint/2010/main" val="9936773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CBEDE5-F886-4BD7-A167-630C6AA5CF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Zajímavé chyby v úloze 2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7CDCF36-551C-42D4-AA07-541EC6751A2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4</a:t>
            </a:fld>
            <a:endParaRPr lang="cs-CZ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E6B53C-DB6A-4EB3-9DE9-98E690FF279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/>
              <a:t>NPRG041 Programování v C++ - 2020/2021 David Bednárek</a:t>
            </a:r>
            <a:endParaRPr lang="cs-CZ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7E778FC-FD73-4A20-917E-D8220C431899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70000" lnSpcReduction="20000"/>
          </a:bodyPr>
          <a:lstStyle/>
          <a:p>
            <a:pPr lvl="1"/>
            <a:r>
              <a:rPr lang="en-US" dirty="0"/>
              <a:t>Testy </a:t>
            </a:r>
            <a:r>
              <a:rPr lang="en-US" dirty="0" err="1"/>
              <a:t>koncu</a:t>
            </a:r>
            <a:r>
              <a:rPr lang="en-US" dirty="0"/>
              <a:t> by </a:t>
            </a:r>
            <a:r>
              <a:rPr lang="en-US" dirty="0" err="1"/>
              <a:t>mely</a:t>
            </a:r>
            <a:r>
              <a:rPr lang="en-US" dirty="0"/>
              <a:t> </a:t>
            </a:r>
            <a:r>
              <a:rPr lang="en-US" dirty="0" err="1"/>
              <a:t>byt</a:t>
            </a:r>
            <a:r>
              <a:rPr lang="en-US" dirty="0"/>
              <a:t> </a:t>
            </a:r>
            <a:r>
              <a:rPr lang="en-US" dirty="0" err="1"/>
              <a:t>uvnitr</a:t>
            </a:r>
            <a:r>
              <a:rPr lang="en-US" dirty="0"/>
              <a:t> </a:t>
            </a:r>
            <a:r>
              <a:rPr lang="en-US" dirty="0" err="1"/>
              <a:t>vetvi</a:t>
            </a:r>
            <a:r>
              <a:rPr lang="en-US" dirty="0"/>
              <a:t> `if (</a:t>
            </a:r>
            <a:r>
              <a:rPr lang="en-US" dirty="0" err="1"/>
              <a:t>goingDown</a:t>
            </a:r>
            <a:r>
              <a:rPr lang="en-US" dirty="0"/>
              <a:t>)` </a:t>
            </a:r>
            <a:r>
              <a:rPr lang="en-US" dirty="0" err="1"/>
              <a:t>nahore</a:t>
            </a:r>
            <a:r>
              <a:rPr lang="en-US" dirty="0"/>
              <a:t>. V </a:t>
            </a:r>
            <a:r>
              <a:rPr lang="en-US" dirty="0" err="1"/>
              <a:t>kazde</a:t>
            </a:r>
            <a:r>
              <a:rPr lang="en-US" dirty="0"/>
              <a:t> </a:t>
            </a:r>
            <a:r>
              <a:rPr lang="en-US" dirty="0" err="1"/>
              <a:t>vetvi</a:t>
            </a:r>
            <a:r>
              <a:rPr lang="en-US" dirty="0"/>
              <a:t> </a:t>
            </a:r>
            <a:r>
              <a:rPr lang="en-US" dirty="0" err="1"/>
              <a:t>totiz</a:t>
            </a:r>
            <a:r>
              <a:rPr lang="en-US" dirty="0"/>
              <a:t> </a:t>
            </a:r>
            <a:r>
              <a:rPr lang="en-US" dirty="0" err="1"/>
              <a:t>staci</a:t>
            </a:r>
            <a:r>
              <a:rPr lang="en-US" dirty="0"/>
              <a:t> </a:t>
            </a:r>
            <a:r>
              <a:rPr lang="en-US" dirty="0" err="1"/>
              <a:t>otestovat</a:t>
            </a:r>
            <a:r>
              <a:rPr lang="en-US" dirty="0"/>
              <a:t> </a:t>
            </a:r>
            <a:r>
              <a:rPr lang="en-US" dirty="0" err="1"/>
              <a:t>jen</a:t>
            </a:r>
            <a:r>
              <a:rPr lang="en-US" dirty="0"/>
              <a:t> </a:t>
            </a:r>
            <a:r>
              <a:rPr lang="en-US" dirty="0" err="1"/>
              <a:t>jeden</a:t>
            </a:r>
            <a:r>
              <a:rPr lang="en-US" dirty="0"/>
              <a:t> </a:t>
            </a:r>
            <a:r>
              <a:rPr lang="en-US" dirty="0" err="1"/>
              <a:t>konec</a:t>
            </a:r>
            <a:r>
              <a:rPr lang="en-US" dirty="0"/>
              <a:t>, </a:t>
            </a:r>
            <a:r>
              <a:rPr lang="en-US" dirty="0" err="1"/>
              <a:t>takze</a:t>
            </a:r>
            <a:r>
              <a:rPr lang="en-US" dirty="0"/>
              <a:t> to </a:t>
            </a:r>
            <a:r>
              <a:rPr lang="en-US" dirty="0" err="1"/>
              <a:t>bude</a:t>
            </a:r>
            <a:r>
              <a:rPr lang="en-US" dirty="0"/>
              <a:t> </a:t>
            </a:r>
            <a:r>
              <a:rPr lang="en-US" dirty="0" err="1"/>
              <a:t>rychlejsi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Test </a:t>
            </a:r>
            <a:r>
              <a:rPr lang="en-US" dirty="0" err="1"/>
              <a:t>konce</a:t>
            </a:r>
            <a:r>
              <a:rPr lang="en-US" dirty="0"/>
              <a:t> by </a:t>
            </a:r>
            <a:r>
              <a:rPr lang="en-US" dirty="0" err="1"/>
              <a:t>mel</a:t>
            </a:r>
            <a:r>
              <a:rPr lang="en-US" dirty="0"/>
              <a:t> </a:t>
            </a:r>
            <a:r>
              <a:rPr lang="en-US" dirty="0" err="1"/>
              <a:t>byt</a:t>
            </a:r>
            <a:r>
              <a:rPr lang="en-US" dirty="0"/>
              <a:t> </a:t>
            </a:r>
            <a:r>
              <a:rPr lang="en-US" dirty="0" err="1"/>
              <a:t>uz</a:t>
            </a:r>
            <a:r>
              <a:rPr lang="en-US" dirty="0"/>
              <a:t> pred in/</a:t>
            </a:r>
            <a:r>
              <a:rPr lang="en-US" dirty="0" err="1"/>
              <a:t>dekrementaci</a:t>
            </a:r>
            <a:r>
              <a:rPr lang="en-US" dirty="0"/>
              <a:t>. </a:t>
            </a:r>
            <a:r>
              <a:rPr lang="en-US" dirty="0" err="1"/>
              <a:t>Vyhnete</a:t>
            </a:r>
            <a:r>
              <a:rPr lang="en-US" dirty="0"/>
              <a:t> se </a:t>
            </a:r>
            <a:r>
              <a:rPr lang="en-US" dirty="0" err="1"/>
              <a:t>tim</a:t>
            </a:r>
            <a:r>
              <a:rPr lang="en-US" dirty="0"/>
              <a:t> </a:t>
            </a:r>
            <a:r>
              <a:rPr lang="en-US" dirty="0" err="1"/>
              <a:t>stavu</a:t>
            </a:r>
            <a:r>
              <a:rPr lang="en-US" dirty="0"/>
              <a:t>,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kterem</a:t>
            </a:r>
            <a:r>
              <a:rPr lang="en-US" dirty="0"/>
              <a:t> </a:t>
            </a:r>
            <a:r>
              <a:rPr lang="en-US" dirty="0" err="1"/>
              <a:t>promenna</a:t>
            </a:r>
            <a:r>
              <a:rPr lang="en-US" dirty="0"/>
              <a:t> `</a:t>
            </a:r>
            <a:r>
              <a:rPr lang="en-US" dirty="0" err="1"/>
              <a:t>activeLed</a:t>
            </a:r>
            <a:r>
              <a:rPr lang="en-US" dirty="0"/>
              <a:t>` </a:t>
            </a:r>
            <a:r>
              <a:rPr lang="en-US" dirty="0" err="1"/>
              <a:t>obsahuje</a:t>
            </a:r>
            <a:r>
              <a:rPr lang="en-US" dirty="0"/>
              <a:t> </a:t>
            </a:r>
            <a:r>
              <a:rPr lang="en-US" dirty="0" err="1"/>
              <a:t>neplatny</a:t>
            </a:r>
            <a:r>
              <a:rPr lang="en-US" dirty="0"/>
              <a:t> index. </a:t>
            </a:r>
            <a:r>
              <a:rPr lang="en-US" dirty="0" err="1"/>
              <a:t>Samotna</a:t>
            </a:r>
            <a:r>
              <a:rPr lang="en-US" dirty="0"/>
              <a:t> in/</a:t>
            </a:r>
            <a:r>
              <a:rPr lang="en-US" dirty="0" err="1"/>
              <a:t>dekrementace</a:t>
            </a:r>
            <a:r>
              <a:rPr lang="en-US" dirty="0"/>
              <a:t> </a:t>
            </a:r>
            <a:r>
              <a:rPr lang="en-US" dirty="0" err="1"/>
              <a:t>tak</a:t>
            </a:r>
            <a:r>
              <a:rPr lang="en-US" dirty="0"/>
              <a:t> </a:t>
            </a:r>
            <a:r>
              <a:rPr lang="en-US" dirty="0" err="1"/>
              <a:t>skonci</a:t>
            </a:r>
            <a:r>
              <a:rPr lang="en-US" dirty="0"/>
              <a:t> v else </a:t>
            </a:r>
            <a:r>
              <a:rPr lang="en-US" dirty="0" err="1"/>
              <a:t>vetvi</a:t>
            </a:r>
            <a:r>
              <a:rPr lang="en-US" dirty="0"/>
              <a:t> </a:t>
            </a:r>
            <a:r>
              <a:rPr lang="en-US" dirty="0" err="1"/>
              <a:t>testu</a:t>
            </a:r>
            <a:r>
              <a:rPr lang="en-US" dirty="0"/>
              <a:t> </a:t>
            </a:r>
            <a:r>
              <a:rPr lang="en-US" dirty="0" err="1"/>
              <a:t>konce</a:t>
            </a:r>
            <a:r>
              <a:rPr lang="en-US" dirty="0"/>
              <a:t>.</a:t>
            </a:r>
          </a:p>
          <a:p>
            <a:pPr lvl="1"/>
            <a:r>
              <a:rPr lang="cs-CZ" dirty="0"/>
              <a:t>S</a:t>
            </a:r>
            <a:r>
              <a:rPr lang="en-US" dirty="0" err="1"/>
              <a:t>taci</a:t>
            </a:r>
            <a:r>
              <a:rPr lang="en-US" dirty="0"/>
              <a:t> </a:t>
            </a:r>
            <a:r>
              <a:rPr lang="en-US" dirty="0" err="1"/>
              <a:t>vypnout</a:t>
            </a:r>
            <a:r>
              <a:rPr lang="en-US" dirty="0"/>
              <a:t> </a:t>
            </a:r>
            <a:r>
              <a:rPr lang="en-US" dirty="0" err="1"/>
              <a:t>jen</a:t>
            </a:r>
            <a:r>
              <a:rPr lang="en-US" dirty="0"/>
              <a:t> </a:t>
            </a:r>
            <a:r>
              <a:rPr lang="en-US" dirty="0" err="1"/>
              <a:t>jednu</a:t>
            </a:r>
            <a:r>
              <a:rPr lang="en-US" dirty="0"/>
              <a:t> </a:t>
            </a:r>
            <a:r>
              <a:rPr lang="en-US" dirty="0" err="1"/>
              <a:t>ledku</a:t>
            </a:r>
            <a:r>
              <a:rPr lang="en-US" dirty="0"/>
              <a:t>, </a:t>
            </a:r>
            <a:r>
              <a:rPr lang="en-US" dirty="0" err="1"/>
              <a:t>staci</a:t>
            </a:r>
            <a:r>
              <a:rPr lang="en-US" dirty="0"/>
              <a:t> </a:t>
            </a:r>
            <a:r>
              <a:rPr lang="en-US" dirty="0" err="1"/>
              <a:t>vedet</a:t>
            </a:r>
            <a:r>
              <a:rPr lang="en-US" dirty="0"/>
              <a:t> </a:t>
            </a:r>
            <a:r>
              <a:rPr lang="en-US" dirty="0" err="1"/>
              <a:t>kterou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Co </a:t>
            </a:r>
            <a:r>
              <a:rPr lang="en-US" dirty="0" err="1"/>
              <a:t>budete</a:t>
            </a:r>
            <a:r>
              <a:rPr lang="en-US" dirty="0"/>
              <a:t> </a:t>
            </a:r>
            <a:r>
              <a:rPr lang="en-US" dirty="0" err="1"/>
              <a:t>delat</a:t>
            </a:r>
            <a:r>
              <a:rPr lang="en-US" dirty="0"/>
              <a:t>, </a:t>
            </a:r>
            <a:r>
              <a:rPr lang="en-US" dirty="0" err="1"/>
              <a:t>kdyz</a:t>
            </a:r>
            <a:r>
              <a:rPr lang="en-US" dirty="0"/>
              <a:t> tech </a:t>
            </a:r>
            <a:r>
              <a:rPr lang="en-US" dirty="0" err="1"/>
              <a:t>ledek</a:t>
            </a:r>
            <a:r>
              <a:rPr lang="en-US" dirty="0"/>
              <a:t> </a:t>
            </a:r>
            <a:r>
              <a:rPr lang="en-US" dirty="0" err="1"/>
              <a:t>bude</a:t>
            </a:r>
            <a:r>
              <a:rPr lang="en-US" dirty="0"/>
              <a:t> 40?</a:t>
            </a:r>
          </a:p>
          <a:p>
            <a:pPr lvl="4"/>
            <a:r>
              <a:rPr lang="en-US" dirty="0" err="1"/>
              <a:t>constexpr</a:t>
            </a:r>
            <a:r>
              <a:rPr lang="en-US" dirty="0"/>
              <a:t> int </a:t>
            </a:r>
            <a:r>
              <a:rPr lang="en-US" dirty="0" err="1"/>
              <a:t>nleds</a:t>
            </a:r>
            <a:r>
              <a:rPr lang="en-US" dirty="0"/>
              <a:t> = 4; </a:t>
            </a:r>
          </a:p>
          <a:p>
            <a:pPr lvl="2"/>
            <a:r>
              <a:rPr lang="en-US" dirty="0" err="1"/>
              <a:t>Tady</a:t>
            </a:r>
            <a:r>
              <a:rPr lang="en-US" dirty="0"/>
              <a:t> ma </a:t>
            </a:r>
            <a:r>
              <a:rPr lang="en-US" dirty="0" err="1"/>
              <a:t>byt</a:t>
            </a:r>
            <a:r>
              <a:rPr lang="en-US" dirty="0"/>
              <a:t> </a:t>
            </a:r>
            <a:r>
              <a:rPr lang="en-US" dirty="0" err="1"/>
              <a:t>spravne</a:t>
            </a:r>
            <a:r>
              <a:rPr lang="en-US" dirty="0"/>
              <a:t> </a:t>
            </a:r>
            <a:r>
              <a:rPr lang="en-US" dirty="0" err="1"/>
              <a:t>constexpr</a:t>
            </a:r>
            <a:r>
              <a:rPr lang="en-US" dirty="0"/>
              <a:t>, </a:t>
            </a:r>
            <a:r>
              <a:rPr lang="en-US" dirty="0" err="1"/>
              <a:t>protoze</a:t>
            </a:r>
            <a:r>
              <a:rPr lang="en-US" dirty="0"/>
              <a:t> to </a:t>
            </a:r>
            <a:r>
              <a:rPr lang="en-US" dirty="0" err="1"/>
              <a:t>pouzivate</a:t>
            </a:r>
            <a:r>
              <a:rPr lang="en-US" dirty="0"/>
              <a:t> </a:t>
            </a:r>
            <a:r>
              <a:rPr lang="en-US" dirty="0" err="1"/>
              <a:t>jako</a:t>
            </a:r>
            <a:r>
              <a:rPr lang="en-US" dirty="0"/>
              <a:t> </a:t>
            </a:r>
            <a:r>
              <a:rPr lang="en-US" dirty="0" err="1"/>
              <a:t>mez</a:t>
            </a:r>
            <a:r>
              <a:rPr lang="en-US" dirty="0"/>
              <a:t> pole.</a:t>
            </a:r>
          </a:p>
          <a:p>
            <a:pPr lvl="4"/>
            <a:r>
              <a:rPr lang="en-US" dirty="0"/>
              <a:t>const int </a:t>
            </a:r>
            <a:r>
              <a:rPr lang="en-US" dirty="0" err="1"/>
              <a:t>leds</a:t>
            </a:r>
            <a:r>
              <a:rPr lang="en-US" dirty="0"/>
              <a:t>[</a:t>
            </a:r>
            <a:r>
              <a:rPr lang="en-US" dirty="0" err="1"/>
              <a:t>nleds</a:t>
            </a:r>
            <a:r>
              <a:rPr lang="en-US" dirty="0"/>
              <a:t>] = { led1_pin, led2_pin, led3_pin, led4_pin};</a:t>
            </a:r>
          </a:p>
          <a:p>
            <a:pPr lvl="2"/>
            <a:r>
              <a:rPr lang="en-US" dirty="0"/>
              <a:t>To pole by melo </a:t>
            </a:r>
            <a:r>
              <a:rPr lang="en-US" dirty="0" err="1"/>
              <a:t>byt</a:t>
            </a:r>
            <a:r>
              <a:rPr lang="en-US" dirty="0"/>
              <a:t> const.</a:t>
            </a:r>
          </a:p>
          <a:p>
            <a:pPr lvl="1"/>
            <a:r>
              <a:rPr lang="en-US" dirty="0" err="1"/>
              <a:t>Tady</a:t>
            </a:r>
            <a:r>
              <a:rPr lang="en-US" dirty="0"/>
              <a:t> by melo </a:t>
            </a:r>
            <a:r>
              <a:rPr lang="en-US" dirty="0" err="1"/>
              <a:t>byt</a:t>
            </a:r>
            <a:r>
              <a:rPr lang="en-US" dirty="0"/>
              <a:t> `unsigned long` - </a:t>
            </a:r>
            <a:r>
              <a:rPr lang="en-US" dirty="0" err="1"/>
              <a:t>stejny</a:t>
            </a:r>
            <a:r>
              <a:rPr lang="en-US" dirty="0"/>
              <a:t> </a:t>
            </a:r>
            <a:r>
              <a:rPr lang="en-US" dirty="0" err="1"/>
              <a:t>typ</a:t>
            </a:r>
            <a:r>
              <a:rPr lang="en-US" dirty="0"/>
              <a:t> </a:t>
            </a:r>
            <a:r>
              <a:rPr lang="en-US" dirty="0" err="1"/>
              <a:t>jako</a:t>
            </a:r>
            <a:r>
              <a:rPr lang="en-US" dirty="0"/>
              <a:t> `</a:t>
            </a:r>
            <a:r>
              <a:rPr lang="en-US" dirty="0" err="1"/>
              <a:t>millis</a:t>
            </a:r>
            <a:r>
              <a:rPr lang="en-US" dirty="0"/>
              <a:t>` </a:t>
            </a:r>
            <a:endParaRPr lang="cs-CZ" dirty="0"/>
          </a:p>
          <a:p>
            <a:pPr lvl="2"/>
            <a:r>
              <a:rPr lang="en-US" dirty="0" err="1"/>
              <a:t>mixovani</a:t>
            </a:r>
            <a:r>
              <a:rPr lang="en-US" dirty="0"/>
              <a:t> </a:t>
            </a:r>
            <a:r>
              <a:rPr lang="en-US" dirty="0" err="1"/>
              <a:t>ruznych</a:t>
            </a:r>
            <a:r>
              <a:rPr lang="en-US" dirty="0"/>
              <a:t> </a:t>
            </a:r>
            <a:r>
              <a:rPr lang="en-US" dirty="0" err="1"/>
              <a:t>typu</a:t>
            </a:r>
            <a:r>
              <a:rPr lang="en-US" dirty="0"/>
              <a:t> </a:t>
            </a:r>
            <a:r>
              <a:rPr lang="en-US" dirty="0" err="1"/>
              <a:t>zejmena</a:t>
            </a:r>
            <a:r>
              <a:rPr lang="en-US" dirty="0"/>
              <a:t> </a:t>
            </a:r>
            <a:r>
              <a:rPr lang="en-US" dirty="0" err="1"/>
              <a:t>pri</a:t>
            </a:r>
            <a:r>
              <a:rPr lang="en-US" dirty="0"/>
              <a:t> </a:t>
            </a:r>
            <a:r>
              <a:rPr lang="en-US" dirty="0" err="1"/>
              <a:t>porovnani</a:t>
            </a:r>
            <a:r>
              <a:rPr lang="en-US" dirty="0"/>
              <a:t> </a:t>
            </a:r>
            <a:r>
              <a:rPr lang="en-US" dirty="0" err="1"/>
              <a:t>miva</a:t>
            </a:r>
            <a:r>
              <a:rPr lang="en-US" dirty="0"/>
              <a:t> </a:t>
            </a:r>
            <a:r>
              <a:rPr lang="en-US" dirty="0" err="1"/>
              <a:t>obcas</a:t>
            </a:r>
            <a:r>
              <a:rPr lang="en-US" dirty="0"/>
              <a:t> </a:t>
            </a:r>
            <a:r>
              <a:rPr lang="en-US" dirty="0" err="1"/>
              <a:t>necekane</a:t>
            </a:r>
            <a:r>
              <a:rPr lang="en-US" dirty="0"/>
              <a:t> </a:t>
            </a:r>
            <a:r>
              <a:rPr lang="en-US" dirty="0" err="1"/>
              <a:t>nasledky</a:t>
            </a:r>
            <a:r>
              <a:rPr lang="en-US" dirty="0"/>
              <a:t> - proto to </a:t>
            </a:r>
            <a:r>
              <a:rPr lang="en-US" dirty="0" err="1"/>
              <a:t>varovani</a:t>
            </a:r>
            <a:r>
              <a:rPr lang="en-US" dirty="0"/>
              <a:t> </a:t>
            </a:r>
            <a:r>
              <a:rPr lang="en-US" dirty="0" err="1"/>
              <a:t>prekladace</a:t>
            </a:r>
            <a:endParaRPr lang="en-US" dirty="0"/>
          </a:p>
          <a:p>
            <a:pPr lvl="1"/>
            <a:r>
              <a:rPr lang="cs-CZ" dirty="0"/>
              <a:t>K</a:t>
            </a:r>
            <a:r>
              <a:rPr lang="en-US" dirty="0" err="1"/>
              <a:t>dyz</a:t>
            </a:r>
            <a:r>
              <a:rPr lang="en-US" dirty="0"/>
              <a:t> to </a:t>
            </a:r>
            <a:r>
              <a:rPr lang="en-US" dirty="0" err="1"/>
              <a:t>inicializujete</a:t>
            </a:r>
            <a:r>
              <a:rPr lang="en-US" dirty="0"/>
              <a:t> primo v </a:t>
            </a:r>
            <a:r>
              <a:rPr lang="en-US" dirty="0" err="1"/>
              <a:t>deklaraci</a:t>
            </a:r>
            <a:r>
              <a:rPr lang="en-US" dirty="0"/>
              <a:t>, </a:t>
            </a:r>
            <a:r>
              <a:rPr lang="en-US" dirty="0" err="1"/>
              <a:t>muzete</a:t>
            </a:r>
            <a:r>
              <a:rPr lang="en-US" dirty="0"/>
              <a:t> to </a:t>
            </a:r>
            <a:r>
              <a:rPr lang="en-US" dirty="0" err="1"/>
              <a:t>udelat</a:t>
            </a:r>
            <a:r>
              <a:rPr lang="en-US" dirty="0"/>
              <a:t> `static </a:t>
            </a:r>
            <a:r>
              <a:rPr lang="en-US" dirty="0" err="1"/>
              <a:t>constexpr</a:t>
            </a:r>
            <a:r>
              <a:rPr lang="en-US" dirty="0"/>
              <a:t>` (</a:t>
            </a:r>
            <a:r>
              <a:rPr lang="en-US" dirty="0" err="1"/>
              <a:t>usetri</a:t>
            </a:r>
            <a:r>
              <a:rPr lang="en-US" dirty="0"/>
              <a:t> se </a:t>
            </a:r>
            <a:r>
              <a:rPr lang="en-US" dirty="0" err="1"/>
              <a:t>tim</a:t>
            </a:r>
            <a:r>
              <a:rPr lang="en-US" dirty="0"/>
              <a:t> 4 </a:t>
            </a:r>
            <a:r>
              <a:rPr lang="en-US" dirty="0" err="1"/>
              <a:t>bajty</a:t>
            </a:r>
            <a:r>
              <a:rPr lang="en-US" dirty="0"/>
              <a:t> </a:t>
            </a:r>
            <a:r>
              <a:rPr lang="en-US" dirty="0" err="1"/>
              <a:t>pameti</a:t>
            </a:r>
            <a:r>
              <a:rPr lang="en-US" dirty="0"/>
              <a:t>).</a:t>
            </a:r>
          </a:p>
          <a:p>
            <a:pPr lvl="1"/>
            <a:r>
              <a:rPr lang="en-US" dirty="0"/>
              <a:t>`%6` je </a:t>
            </a:r>
            <a:r>
              <a:rPr lang="en-US" dirty="0" err="1"/>
              <a:t>relativne</a:t>
            </a:r>
            <a:r>
              <a:rPr lang="en-US" dirty="0"/>
              <a:t> </a:t>
            </a:r>
            <a:r>
              <a:rPr lang="en-US" dirty="0" err="1"/>
              <a:t>pomala</a:t>
            </a:r>
            <a:r>
              <a:rPr lang="en-US" dirty="0"/>
              <a:t> </a:t>
            </a:r>
            <a:r>
              <a:rPr lang="en-US" dirty="0" err="1"/>
              <a:t>operace</a:t>
            </a:r>
            <a:r>
              <a:rPr lang="en-US" dirty="0"/>
              <a:t>, </a:t>
            </a:r>
            <a:r>
              <a:rPr lang="en-US" dirty="0" err="1"/>
              <a:t>reseni</a:t>
            </a:r>
            <a:r>
              <a:rPr lang="en-US" dirty="0"/>
              <a:t> </a:t>
            </a:r>
            <a:r>
              <a:rPr lang="en-US" dirty="0" err="1"/>
              <a:t>pomoci</a:t>
            </a:r>
            <a:r>
              <a:rPr lang="en-US" dirty="0"/>
              <a:t> `if` </a:t>
            </a:r>
            <a:r>
              <a:rPr lang="en-US" dirty="0" err="1"/>
              <a:t>byva</a:t>
            </a:r>
            <a:r>
              <a:rPr lang="en-US" dirty="0"/>
              <a:t> </a:t>
            </a:r>
            <a:r>
              <a:rPr lang="en-US" dirty="0" err="1"/>
              <a:t>obvykle</a:t>
            </a:r>
            <a:r>
              <a:rPr lang="en-US" dirty="0"/>
              <a:t> </a:t>
            </a:r>
            <a:r>
              <a:rPr lang="en-US" dirty="0" err="1"/>
              <a:t>rychlejsi</a:t>
            </a:r>
            <a:r>
              <a:rPr lang="en-US" dirty="0"/>
              <a:t>. Na </a:t>
            </a:r>
            <a:r>
              <a:rPr lang="en-US" dirty="0" err="1"/>
              <a:t>Arduinu</a:t>
            </a:r>
            <a:r>
              <a:rPr lang="en-US" dirty="0"/>
              <a:t> </a:t>
            </a:r>
            <a:r>
              <a:rPr lang="en-US" dirty="0" err="1"/>
              <a:t>urcite</a:t>
            </a:r>
            <a:r>
              <a:rPr lang="en-US" dirty="0"/>
              <a:t>.</a:t>
            </a:r>
          </a:p>
          <a:p>
            <a:pPr lvl="1"/>
            <a:r>
              <a:rPr lang="en-US" dirty="0" err="1"/>
              <a:t>Vzhledem</a:t>
            </a:r>
            <a:r>
              <a:rPr lang="en-US" dirty="0"/>
              <a:t> k </a:t>
            </a:r>
            <a:r>
              <a:rPr lang="en-US" dirty="0" err="1"/>
              <a:t>tem</a:t>
            </a:r>
            <a:r>
              <a:rPr lang="en-US" dirty="0"/>
              <a:t> </a:t>
            </a:r>
            <a:r>
              <a:rPr lang="en-US" dirty="0" err="1"/>
              <a:t>ifum</a:t>
            </a:r>
            <a:r>
              <a:rPr lang="en-US" dirty="0"/>
              <a:t> dole </a:t>
            </a:r>
            <a:r>
              <a:rPr lang="en-US" dirty="0" err="1"/>
              <a:t>tady</a:t>
            </a:r>
            <a:r>
              <a:rPr lang="en-US" dirty="0"/>
              <a:t> to `%</a:t>
            </a:r>
            <a:r>
              <a:rPr lang="en-US" dirty="0" err="1"/>
              <a:t>nleds</a:t>
            </a:r>
            <a:r>
              <a:rPr lang="en-US" dirty="0"/>
              <a:t>` </a:t>
            </a:r>
            <a:r>
              <a:rPr lang="en-US" dirty="0" err="1"/>
              <a:t>neni</a:t>
            </a:r>
            <a:r>
              <a:rPr lang="en-US" dirty="0"/>
              <a:t> </a:t>
            </a:r>
            <a:r>
              <a:rPr lang="en-US" dirty="0" err="1"/>
              <a:t>zapotrebi</a:t>
            </a:r>
            <a:endParaRPr lang="en-US" dirty="0"/>
          </a:p>
          <a:p>
            <a:pPr lvl="1"/>
            <a:r>
              <a:rPr lang="en-US" dirty="0" err="1"/>
              <a:t>Kdyz</a:t>
            </a:r>
            <a:r>
              <a:rPr lang="en-US" dirty="0"/>
              <a:t> se to </a:t>
            </a:r>
            <a:r>
              <a:rPr lang="en-US" dirty="0" err="1"/>
              <a:t>jmenuje</a:t>
            </a:r>
            <a:r>
              <a:rPr lang="en-US" dirty="0"/>
              <a:t> `</a:t>
            </a:r>
            <a:r>
              <a:rPr lang="en-US" dirty="0" err="1"/>
              <a:t>forward_backward</a:t>
            </a:r>
            <a:r>
              <a:rPr lang="en-US" dirty="0"/>
              <a:t>`, co </a:t>
            </a:r>
            <a:r>
              <a:rPr lang="en-US" dirty="0" err="1"/>
              <a:t>znamena</a:t>
            </a:r>
            <a:r>
              <a:rPr lang="en-US" dirty="0"/>
              <a:t> </a:t>
            </a:r>
            <a:r>
              <a:rPr lang="en-US" dirty="0" err="1"/>
              <a:t>hodnota</a:t>
            </a:r>
            <a:r>
              <a:rPr lang="en-US" dirty="0"/>
              <a:t> `true`?</a:t>
            </a:r>
          </a:p>
          <a:p>
            <a:pPr lvl="1"/>
            <a:r>
              <a:rPr lang="en-US" dirty="0"/>
              <a:t>V C++ se </a:t>
            </a:r>
            <a:r>
              <a:rPr lang="en-US" dirty="0" err="1"/>
              <a:t>tohle</a:t>
            </a:r>
            <a:r>
              <a:rPr lang="en-US" dirty="0"/>
              <a:t> dela </a:t>
            </a:r>
            <a:r>
              <a:rPr lang="en-US" dirty="0" err="1"/>
              <a:t>pomoci</a:t>
            </a:r>
            <a:r>
              <a:rPr lang="en-US" dirty="0"/>
              <a:t> reference int &amp; misto </a:t>
            </a:r>
            <a:r>
              <a:rPr lang="en-US" dirty="0" err="1"/>
              <a:t>ukazatele</a:t>
            </a:r>
            <a:r>
              <a:rPr lang="en-US" dirty="0"/>
              <a:t> int *. </a:t>
            </a:r>
          </a:p>
          <a:p>
            <a:pPr lvl="2"/>
            <a:r>
              <a:rPr lang="en-US" dirty="0" err="1"/>
              <a:t>Usetri</a:t>
            </a:r>
            <a:r>
              <a:rPr lang="en-US" dirty="0"/>
              <a:t> se </a:t>
            </a:r>
            <a:r>
              <a:rPr lang="en-US" dirty="0" err="1"/>
              <a:t>tak</a:t>
            </a:r>
            <a:r>
              <a:rPr lang="en-US" dirty="0"/>
              <a:t> &amp;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strane</a:t>
            </a:r>
            <a:r>
              <a:rPr lang="en-US" dirty="0"/>
              <a:t> </a:t>
            </a:r>
            <a:r>
              <a:rPr lang="en-US" dirty="0" err="1"/>
              <a:t>volani</a:t>
            </a:r>
            <a:r>
              <a:rPr lang="en-US" dirty="0"/>
              <a:t> a * </a:t>
            </a:r>
            <a:r>
              <a:rPr lang="en-US" dirty="0" err="1"/>
              <a:t>uvnitr</a:t>
            </a:r>
            <a:r>
              <a:rPr lang="en-US" dirty="0"/>
              <a:t> </a:t>
            </a:r>
            <a:r>
              <a:rPr lang="en-US" dirty="0" err="1"/>
              <a:t>funkce</a:t>
            </a:r>
            <a:r>
              <a:rPr lang="en-US" dirty="0"/>
              <a:t>. </a:t>
            </a:r>
          </a:p>
          <a:p>
            <a:pPr lvl="2"/>
            <a:r>
              <a:rPr lang="cs-CZ" dirty="0"/>
              <a:t>U</a:t>
            </a:r>
            <a:r>
              <a:rPr lang="en-US" dirty="0" err="1"/>
              <a:t>kazatele</a:t>
            </a:r>
            <a:r>
              <a:rPr lang="en-US" dirty="0"/>
              <a:t> se </a:t>
            </a:r>
            <a:r>
              <a:rPr lang="en-US" dirty="0" err="1"/>
              <a:t>pouzivaji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slozitejsich</a:t>
            </a:r>
            <a:r>
              <a:rPr lang="en-US" dirty="0"/>
              <a:t> a </a:t>
            </a:r>
            <a:r>
              <a:rPr lang="en-US" dirty="0" err="1"/>
              <a:t>nebezpecnejsich</a:t>
            </a:r>
            <a:r>
              <a:rPr lang="en-US" dirty="0"/>
              <a:t> </a:t>
            </a:r>
            <a:r>
              <a:rPr lang="en-US" dirty="0" err="1"/>
              <a:t>pripadech</a:t>
            </a:r>
            <a:r>
              <a:rPr lang="en-US" dirty="0"/>
              <a:t>, </a:t>
            </a:r>
            <a:r>
              <a:rPr lang="en-US" dirty="0" err="1"/>
              <a:t>nez</a:t>
            </a:r>
            <a:r>
              <a:rPr lang="en-US" dirty="0"/>
              <a:t> je </a:t>
            </a:r>
            <a:r>
              <a:rPr lang="en-US" dirty="0" err="1"/>
              <a:t>tento</a:t>
            </a:r>
            <a:r>
              <a:rPr lang="en-US" dirty="0"/>
              <a:t>, </a:t>
            </a:r>
            <a:r>
              <a:rPr lang="en-US" dirty="0" err="1"/>
              <a:t>takze</a:t>
            </a:r>
            <a:r>
              <a:rPr lang="en-US" dirty="0"/>
              <a:t> </a:t>
            </a:r>
            <a:r>
              <a:rPr lang="en-US" dirty="0" err="1"/>
              <a:t>tim</a:t>
            </a:r>
            <a:r>
              <a:rPr lang="en-US" dirty="0"/>
              <a:t> </a:t>
            </a:r>
            <a:r>
              <a:rPr lang="en-US" dirty="0" err="1"/>
              <a:t>zbytecne</a:t>
            </a:r>
            <a:r>
              <a:rPr lang="en-US" dirty="0"/>
              <a:t> </a:t>
            </a:r>
            <a:r>
              <a:rPr lang="en-US" dirty="0" err="1"/>
              <a:t>desite</a:t>
            </a:r>
            <a:r>
              <a:rPr lang="en-US" dirty="0"/>
              <a:t> </a:t>
            </a:r>
            <a:r>
              <a:rPr lang="en-US" dirty="0" err="1"/>
              <a:t>ctenare</a:t>
            </a:r>
            <a:r>
              <a:rPr lang="en-US" dirty="0"/>
              <a:t>, </a:t>
            </a:r>
            <a:r>
              <a:rPr lang="en-US" dirty="0" err="1"/>
              <a:t>kteri</a:t>
            </a:r>
            <a:r>
              <a:rPr lang="en-US" dirty="0"/>
              <a:t> v tom </a:t>
            </a:r>
            <a:r>
              <a:rPr lang="en-US" dirty="0" err="1"/>
              <a:t>hledaji</a:t>
            </a:r>
            <a:r>
              <a:rPr lang="en-US" dirty="0"/>
              <a:t> </a:t>
            </a:r>
            <a:r>
              <a:rPr lang="en-US" dirty="0" err="1"/>
              <a:t>nejaky</a:t>
            </a:r>
            <a:r>
              <a:rPr lang="en-US" dirty="0"/>
              <a:t> </a:t>
            </a:r>
            <a:r>
              <a:rPr lang="en-US" dirty="0" err="1"/>
              <a:t>trik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`</a:t>
            </a:r>
            <a:r>
              <a:rPr lang="en-US" dirty="0" err="1"/>
              <a:t>prev_pin</a:t>
            </a:r>
            <a:r>
              <a:rPr lang="en-US" dirty="0"/>
              <a:t>` se </a:t>
            </a:r>
            <a:r>
              <a:rPr lang="en-US" dirty="0" err="1"/>
              <a:t>pouziva</a:t>
            </a:r>
            <a:r>
              <a:rPr lang="en-US" dirty="0"/>
              <a:t> </a:t>
            </a:r>
            <a:r>
              <a:rPr lang="en-US" dirty="0" err="1"/>
              <a:t>pouze</a:t>
            </a:r>
            <a:r>
              <a:rPr lang="en-US" dirty="0"/>
              <a:t> </a:t>
            </a:r>
            <a:r>
              <a:rPr lang="en-US" dirty="0" err="1"/>
              <a:t>docasne</a:t>
            </a:r>
            <a:r>
              <a:rPr lang="en-US" dirty="0"/>
              <a:t> </a:t>
            </a:r>
            <a:r>
              <a:rPr lang="en-US" dirty="0" err="1"/>
              <a:t>uvnitr</a:t>
            </a:r>
            <a:r>
              <a:rPr lang="en-US" dirty="0"/>
              <a:t> `loop` a </a:t>
            </a:r>
            <a:r>
              <a:rPr lang="en-US" dirty="0" err="1"/>
              <a:t>nemusi</a:t>
            </a:r>
            <a:r>
              <a:rPr lang="en-US" dirty="0"/>
              <a:t> (a </a:t>
            </a:r>
            <a:r>
              <a:rPr lang="en-US" dirty="0" err="1"/>
              <a:t>tudiz</a:t>
            </a:r>
            <a:r>
              <a:rPr lang="en-US" dirty="0"/>
              <a:t> </a:t>
            </a:r>
            <a:r>
              <a:rPr lang="en-US" dirty="0" err="1"/>
              <a:t>nesmi</a:t>
            </a:r>
            <a:r>
              <a:rPr lang="en-US" dirty="0"/>
              <a:t>) to </a:t>
            </a:r>
            <a:r>
              <a:rPr lang="en-US" dirty="0" err="1"/>
              <a:t>byt</a:t>
            </a:r>
            <a:r>
              <a:rPr lang="en-US" dirty="0"/>
              <a:t> </a:t>
            </a:r>
            <a:r>
              <a:rPr lang="en-US" dirty="0" err="1"/>
              <a:t>globalni</a:t>
            </a:r>
            <a:r>
              <a:rPr lang="en-US" dirty="0"/>
              <a:t> </a:t>
            </a:r>
            <a:r>
              <a:rPr lang="en-US" dirty="0" err="1"/>
              <a:t>promenna</a:t>
            </a:r>
            <a:r>
              <a:rPr lang="en-US" dirty="0"/>
              <a:t>.</a:t>
            </a:r>
          </a:p>
          <a:p>
            <a:pPr lvl="1"/>
            <a:r>
              <a:rPr lang="en-US" dirty="0" err="1"/>
              <a:t>Konstanta</a:t>
            </a:r>
            <a:r>
              <a:rPr lang="en-US" dirty="0"/>
              <a:t> 300 by mela </a:t>
            </a:r>
            <a:r>
              <a:rPr lang="en-US" dirty="0" err="1"/>
              <a:t>byt</a:t>
            </a:r>
            <a:r>
              <a:rPr lang="en-US" dirty="0"/>
              <a:t> </a:t>
            </a:r>
            <a:r>
              <a:rPr lang="en-US" dirty="0" err="1"/>
              <a:t>nekde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dobre</a:t>
            </a:r>
            <a:r>
              <a:rPr lang="en-US" dirty="0"/>
              <a:t> </a:t>
            </a:r>
            <a:r>
              <a:rPr lang="en-US" dirty="0" err="1"/>
              <a:t>pristupnem</a:t>
            </a:r>
            <a:r>
              <a:rPr lang="en-US" dirty="0"/>
              <a:t> </a:t>
            </a:r>
            <a:r>
              <a:rPr lang="en-US" dirty="0" err="1"/>
              <a:t>miste</a:t>
            </a:r>
            <a:r>
              <a:rPr lang="en-US" dirty="0"/>
              <a:t> </a:t>
            </a:r>
            <a:r>
              <a:rPr lang="en-US" dirty="0" err="1"/>
              <a:t>explicitne</a:t>
            </a:r>
            <a:r>
              <a:rPr lang="en-US" dirty="0"/>
              <a:t> </a:t>
            </a:r>
            <a:r>
              <a:rPr lang="en-US" dirty="0" err="1"/>
              <a:t>pojmenovana</a:t>
            </a:r>
            <a:r>
              <a:rPr lang="en-US" dirty="0"/>
              <a:t>, </a:t>
            </a:r>
            <a:r>
              <a:rPr lang="en-US" dirty="0" err="1"/>
              <a:t>protoze</a:t>
            </a:r>
            <a:r>
              <a:rPr lang="en-US" dirty="0"/>
              <a:t> </a:t>
            </a:r>
            <a:r>
              <a:rPr lang="en-US" dirty="0" err="1"/>
              <a:t>zmenu</a:t>
            </a:r>
            <a:r>
              <a:rPr lang="en-US" dirty="0"/>
              <a:t> </a:t>
            </a:r>
            <a:r>
              <a:rPr lang="en-US" dirty="0" err="1"/>
              <a:t>teto</a:t>
            </a:r>
            <a:r>
              <a:rPr lang="en-US" dirty="0"/>
              <a:t> </a:t>
            </a:r>
            <a:r>
              <a:rPr lang="en-US" dirty="0" err="1"/>
              <a:t>hodnoty</a:t>
            </a:r>
            <a:r>
              <a:rPr lang="en-US" dirty="0"/>
              <a:t> by </a:t>
            </a:r>
            <a:r>
              <a:rPr lang="en-US" dirty="0" err="1"/>
              <a:t>mel</a:t>
            </a:r>
            <a:r>
              <a:rPr lang="en-US" dirty="0"/>
              <a:t> </a:t>
            </a:r>
            <a:r>
              <a:rPr lang="en-US" dirty="0" err="1"/>
              <a:t>zvladnout</a:t>
            </a:r>
            <a:r>
              <a:rPr lang="en-US" dirty="0"/>
              <a:t> i ten, </a:t>
            </a:r>
            <a:r>
              <a:rPr lang="en-US" dirty="0" err="1"/>
              <a:t>kdo</a:t>
            </a:r>
            <a:r>
              <a:rPr lang="en-US" dirty="0"/>
              <a:t> se v </a:t>
            </a:r>
            <a:r>
              <a:rPr lang="en-US" dirty="0" err="1"/>
              <a:t>tomto</a:t>
            </a:r>
            <a:r>
              <a:rPr lang="en-US" dirty="0"/>
              <a:t> </a:t>
            </a:r>
            <a:r>
              <a:rPr lang="en-US" dirty="0" err="1"/>
              <a:t>kodu</a:t>
            </a:r>
            <a:r>
              <a:rPr lang="en-US" dirty="0"/>
              <a:t> </a:t>
            </a:r>
            <a:r>
              <a:rPr lang="en-US" dirty="0" err="1"/>
              <a:t>prilis</a:t>
            </a:r>
            <a:r>
              <a:rPr lang="en-US" dirty="0"/>
              <a:t> </a:t>
            </a:r>
            <a:r>
              <a:rPr lang="en-US" dirty="0" err="1"/>
              <a:t>neorientuje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579841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BA6C231-4220-4B79-9B57-35191D13B2D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5</a:t>
            </a:fld>
            <a:endParaRPr lang="cs-CZ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3CC9B76-02CD-4FCF-81C5-03D1F20FED5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/>
              <a:t>NPRG041 Programování v C++ - 2020/2021 David Bednárek</a:t>
            </a:r>
            <a:endParaRPr lang="cs-CZ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DA5D641-8AA1-48D4-B431-66EBE0F395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Arduino</a:t>
            </a:r>
            <a:r>
              <a:rPr lang="cs-CZ" dirty="0"/>
              <a:t> – hardware</a:t>
            </a:r>
            <a:r>
              <a:rPr lang="en-US" dirty="0"/>
              <a:t> - </a:t>
            </a:r>
            <a:r>
              <a:rPr lang="en-US" dirty="0" err="1"/>
              <a:t>sedmisegmentovky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52934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D09CAB0-0650-44E6-9130-B0FF153299D5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s-CZ" dirty="0"/>
              <a:t>Tlačítka</a:t>
            </a:r>
          </a:p>
          <a:p>
            <a:pPr lvl="1"/>
            <a:r>
              <a:rPr lang="cs-CZ" dirty="0"/>
              <a:t>Vstupy A1..A3 připojeny přes rezistory k +5V </a:t>
            </a:r>
            <a:r>
              <a:rPr lang="en-US" dirty="0"/>
              <a:t>=&gt; 1/true</a:t>
            </a:r>
            <a:endParaRPr lang="cs-CZ" dirty="0"/>
          </a:p>
          <a:p>
            <a:pPr lvl="1"/>
            <a:r>
              <a:rPr lang="cs-CZ" dirty="0"/>
              <a:t>Stisknuté tlačítko připojí vstup k 0V</a:t>
            </a:r>
            <a:r>
              <a:rPr lang="en-US" dirty="0"/>
              <a:t> =&gt; 0/false</a:t>
            </a:r>
            <a:endParaRPr lang="cs-CZ" dirty="0"/>
          </a:p>
          <a:p>
            <a:pPr lvl="2"/>
            <a:r>
              <a:rPr lang="en-US" dirty="0" err="1"/>
              <a:t>Tla</a:t>
            </a:r>
            <a:r>
              <a:rPr lang="cs-CZ" dirty="0" err="1"/>
              <a:t>čítka</a:t>
            </a:r>
            <a:r>
              <a:rPr lang="cs-CZ" dirty="0"/>
              <a:t> nejsou dokonalá a občas při stisknutí/uvolnění kmitají</a:t>
            </a:r>
            <a:endParaRPr lang="cs-CZ" i="1" dirty="0"/>
          </a:p>
          <a:p>
            <a:pPr lvl="2"/>
            <a:r>
              <a:rPr lang="cs-CZ" dirty="0"/>
              <a:t>Rychle (</a:t>
            </a:r>
            <a:r>
              <a:rPr lang="en-US" dirty="0"/>
              <a:t>&lt; </a:t>
            </a:r>
            <a:r>
              <a:rPr lang="cs-CZ" dirty="0"/>
              <a:t>3</a:t>
            </a:r>
            <a:r>
              <a:rPr lang="en-US" dirty="0"/>
              <a:t>0 </a:t>
            </a:r>
            <a:r>
              <a:rPr lang="en-US" dirty="0" err="1"/>
              <a:t>ms</a:t>
            </a:r>
            <a:r>
              <a:rPr lang="en-US" dirty="0"/>
              <a:t>) </a:t>
            </a:r>
            <a:r>
              <a:rPr lang="cs-CZ" dirty="0"/>
              <a:t>se měnící situaci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vstupu</a:t>
            </a:r>
            <a:r>
              <a:rPr lang="en-US" dirty="0"/>
              <a:t> je </a:t>
            </a:r>
            <a:r>
              <a:rPr lang="en-US" dirty="0" err="1"/>
              <a:t>vhodn</a:t>
            </a:r>
            <a:r>
              <a:rPr lang="cs-CZ" dirty="0"/>
              <a:t>é ignorovat</a:t>
            </a:r>
            <a:endParaRPr lang="en-US" dirty="0"/>
          </a:p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4B237F-7B45-4B13-A56E-6C75A43E56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Funshield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D4FF3E6-FF2D-4DF0-9757-A5153281834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6</a:t>
            </a:fld>
            <a:endParaRPr lang="cs-CZ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2A94DA4-DA02-4930-B015-03A77ADFDB5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/>
              <a:t>NPRG041 Programování v C++ - 2020/2021 David Bednárek</a:t>
            </a:r>
            <a:endParaRPr lang="cs-CZ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FB6E5D5-9CA3-44B2-AC75-5004934D96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548680"/>
            <a:ext cx="8001000" cy="393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0531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84715D-17D8-457A-95A5-363A34C0F3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Úloha 4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B1FC696-EAFD-423B-A648-FF68D72CC87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7</a:t>
            </a:fld>
            <a:endParaRPr lang="cs-CZ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755C5C-D84F-4C3D-9A78-4AF9B8F6199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/>
              <a:t>NPRG041 Programování v C++ - 2020/2021 David Bednárek</a:t>
            </a:r>
            <a:endParaRPr lang="cs-CZ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FF9D456-A12E-40C9-B769-12207FEF170B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cs-CZ" dirty="0"/>
              <a:t>J</a:t>
            </a:r>
            <a:r>
              <a:rPr lang="en-US" dirty="0" err="1"/>
              <a:t>ednoduché</a:t>
            </a:r>
            <a:r>
              <a:rPr lang="en-US" dirty="0"/>
              <a:t> </a:t>
            </a:r>
            <a:r>
              <a:rPr lang="cs-CZ" dirty="0"/>
              <a:t>4-</a:t>
            </a:r>
            <a:r>
              <a:rPr lang="en-US" dirty="0" err="1"/>
              <a:t>bitové</a:t>
            </a:r>
            <a:r>
              <a:rPr lang="en-US" dirty="0"/>
              <a:t> </a:t>
            </a:r>
            <a:r>
              <a:rPr lang="en-US" dirty="0" err="1"/>
              <a:t>počítadlo</a:t>
            </a:r>
            <a:endParaRPr lang="cs-CZ" dirty="0"/>
          </a:p>
          <a:p>
            <a:pPr lvl="1"/>
            <a:r>
              <a:rPr lang="cs-CZ" dirty="0"/>
              <a:t>C</a:t>
            </a:r>
            <a:r>
              <a:rPr lang="en-US" dirty="0" err="1"/>
              <a:t>eločíselná</a:t>
            </a:r>
            <a:r>
              <a:rPr lang="en-US" dirty="0"/>
              <a:t> </a:t>
            </a:r>
            <a:r>
              <a:rPr lang="en-US" dirty="0" err="1"/>
              <a:t>hodnota</a:t>
            </a:r>
            <a:r>
              <a:rPr lang="en-US" dirty="0"/>
              <a:t> 0-15</a:t>
            </a:r>
            <a:r>
              <a:rPr lang="cs-CZ" dirty="0"/>
              <a:t> </a:t>
            </a:r>
            <a:r>
              <a:rPr lang="en-US" dirty="0" err="1"/>
              <a:t>zobrazována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čtyřech</a:t>
            </a:r>
            <a:r>
              <a:rPr lang="en-US" dirty="0"/>
              <a:t> </a:t>
            </a:r>
            <a:r>
              <a:rPr lang="en-US" dirty="0" err="1"/>
              <a:t>řadových</a:t>
            </a:r>
            <a:r>
              <a:rPr lang="en-US" dirty="0"/>
              <a:t> LED</a:t>
            </a:r>
            <a:endParaRPr lang="cs-CZ" dirty="0"/>
          </a:p>
          <a:p>
            <a:pPr lvl="1"/>
            <a:r>
              <a:rPr lang="en-US" dirty="0" err="1"/>
              <a:t>Nejnižší</a:t>
            </a:r>
            <a:r>
              <a:rPr lang="en-US" dirty="0"/>
              <a:t> bit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nejníže</a:t>
            </a:r>
            <a:r>
              <a:rPr lang="en-US" dirty="0"/>
              <a:t> </a:t>
            </a:r>
            <a:r>
              <a:rPr lang="en-US" dirty="0" err="1"/>
              <a:t>položené</a:t>
            </a:r>
            <a:r>
              <a:rPr lang="en-US" dirty="0"/>
              <a:t> LED (led4_pin)</a:t>
            </a:r>
            <a:endParaRPr lang="cs-CZ" dirty="0"/>
          </a:p>
          <a:p>
            <a:pPr lvl="1"/>
            <a:r>
              <a:rPr lang="en-US" dirty="0"/>
              <a:t>Na </a:t>
            </a:r>
            <a:r>
              <a:rPr lang="en-US" dirty="0" err="1"/>
              <a:t>počátku</a:t>
            </a:r>
            <a:r>
              <a:rPr lang="en-US" dirty="0"/>
              <a:t> (po </a:t>
            </a:r>
            <a:r>
              <a:rPr lang="en-US" dirty="0" err="1"/>
              <a:t>startu</a:t>
            </a:r>
            <a:r>
              <a:rPr lang="en-US" dirty="0"/>
              <a:t> </a:t>
            </a:r>
            <a:r>
              <a:rPr lang="en-US" dirty="0" err="1"/>
              <a:t>zařízení</a:t>
            </a:r>
            <a:r>
              <a:rPr lang="en-US" dirty="0"/>
              <a:t>) </a:t>
            </a:r>
            <a:r>
              <a:rPr lang="en-US" dirty="0" err="1"/>
              <a:t>má</a:t>
            </a:r>
            <a:r>
              <a:rPr lang="en-US" dirty="0"/>
              <a:t> </a:t>
            </a:r>
            <a:r>
              <a:rPr lang="en-US" dirty="0" err="1"/>
              <a:t>počítadlo</a:t>
            </a:r>
            <a:r>
              <a:rPr lang="en-US" dirty="0"/>
              <a:t> </a:t>
            </a:r>
            <a:r>
              <a:rPr lang="en-US" dirty="0" err="1"/>
              <a:t>hodnotu</a:t>
            </a:r>
            <a:r>
              <a:rPr lang="en-US" dirty="0"/>
              <a:t> 0</a:t>
            </a:r>
            <a:endParaRPr lang="cs-CZ" dirty="0"/>
          </a:p>
          <a:p>
            <a:pPr lvl="1"/>
            <a:r>
              <a:rPr lang="en-US" dirty="0" err="1"/>
              <a:t>První</a:t>
            </a:r>
            <a:r>
              <a:rPr lang="en-US" dirty="0"/>
              <a:t> </a:t>
            </a:r>
            <a:r>
              <a:rPr lang="en-US" dirty="0" err="1"/>
              <a:t>dvě</a:t>
            </a:r>
            <a:r>
              <a:rPr lang="en-US" dirty="0"/>
              <a:t> </a:t>
            </a:r>
            <a:r>
              <a:rPr lang="en-US" dirty="0" err="1"/>
              <a:t>tlačítka</a:t>
            </a:r>
            <a:r>
              <a:rPr lang="en-US" dirty="0"/>
              <a:t> </a:t>
            </a:r>
            <a:r>
              <a:rPr lang="en-US" dirty="0" err="1"/>
              <a:t>slouží</a:t>
            </a:r>
            <a:r>
              <a:rPr lang="en-US" dirty="0"/>
              <a:t> </a:t>
            </a:r>
            <a:r>
              <a:rPr lang="en-US" dirty="0" err="1"/>
              <a:t>jako</a:t>
            </a:r>
            <a:r>
              <a:rPr lang="en-US" dirty="0"/>
              <a:t> </a:t>
            </a:r>
            <a:r>
              <a:rPr lang="en-US" dirty="0" err="1"/>
              <a:t>inkrement</a:t>
            </a:r>
            <a:r>
              <a:rPr lang="cs-CZ" dirty="0"/>
              <a:t>/</a:t>
            </a:r>
            <a:r>
              <a:rPr lang="en-US" dirty="0" err="1"/>
              <a:t>dekrement</a:t>
            </a:r>
            <a:r>
              <a:rPr lang="en-US" dirty="0"/>
              <a:t> v </a:t>
            </a:r>
            <a:r>
              <a:rPr lang="en-US" dirty="0" err="1"/>
              <a:t>aritmetice</a:t>
            </a:r>
            <a:r>
              <a:rPr lang="en-US" dirty="0"/>
              <a:t> mod</a:t>
            </a:r>
            <a:r>
              <a:rPr lang="cs-CZ" dirty="0"/>
              <a:t> </a:t>
            </a:r>
            <a:r>
              <a:rPr lang="en-US" dirty="0"/>
              <a:t>16</a:t>
            </a:r>
          </a:p>
          <a:p>
            <a:r>
              <a:rPr lang="cs-CZ" dirty="0"/>
              <a:t>Tlačítka jsou chytrá</a:t>
            </a:r>
            <a:endParaRPr lang="en-US" dirty="0"/>
          </a:p>
          <a:p>
            <a:pPr lvl="1"/>
            <a:r>
              <a:rPr lang="en-US" dirty="0" err="1"/>
              <a:t>Při</a:t>
            </a:r>
            <a:r>
              <a:rPr lang="en-US" dirty="0"/>
              <a:t> </a:t>
            </a:r>
            <a:r>
              <a:rPr lang="en-US" dirty="0" err="1"/>
              <a:t>stisknutí</a:t>
            </a:r>
            <a:r>
              <a:rPr lang="en-US" dirty="0"/>
              <a:t> </a:t>
            </a:r>
            <a:r>
              <a:rPr lang="en-US" dirty="0" err="1"/>
              <a:t>tlačítka</a:t>
            </a:r>
            <a:r>
              <a:rPr lang="en-US" dirty="0"/>
              <a:t> (v </a:t>
            </a:r>
            <a:r>
              <a:rPr lang="en-US" dirty="0" err="1"/>
              <a:t>okamžiku</a:t>
            </a:r>
            <a:r>
              <a:rPr lang="en-US" dirty="0"/>
              <a:t>, </a:t>
            </a:r>
            <a:r>
              <a:rPr lang="en-US" dirty="0" err="1"/>
              <a:t>kdy</a:t>
            </a:r>
            <a:r>
              <a:rPr lang="en-US" dirty="0"/>
              <a:t> </a:t>
            </a:r>
            <a:r>
              <a:rPr lang="en-US" dirty="0" err="1"/>
              <a:t>došlo</a:t>
            </a:r>
            <a:r>
              <a:rPr lang="en-US" dirty="0"/>
              <a:t> k </a:t>
            </a:r>
            <a:r>
              <a:rPr lang="en-US" dirty="0" err="1"/>
              <a:t>jeho</a:t>
            </a:r>
            <a:r>
              <a:rPr lang="en-US" dirty="0"/>
              <a:t> </a:t>
            </a:r>
            <a:r>
              <a:rPr lang="en-US" dirty="0" err="1"/>
              <a:t>sepnutí</a:t>
            </a:r>
            <a:r>
              <a:rPr lang="en-US" dirty="0"/>
              <a:t>) se </a:t>
            </a:r>
            <a:r>
              <a:rPr lang="en-US" dirty="0" err="1"/>
              <a:t>provede</a:t>
            </a:r>
            <a:r>
              <a:rPr lang="en-US" dirty="0"/>
              <a:t> </a:t>
            </a:r>
            <a:r>
              <a:rPr lang="en-US" dirty="0" err="1"/>
              <a:t>inkrement</a:t>
            </a:r>
            <a:r>
              <a:rPr lang="cs-CZ" dirty="0"/>
              <a:t>/dekrement</a:t>
            </a:r>
          </a:p>
          <a:p>
            <a:pPr lvl="2"/>
            <a:r>
              <a:rPr lang="cs-CZ" dirty="0"/>
              <a:t>Zákmity tlačítka v prvních 30 </a:t>
            </a:r>
            <a:r>
              <a:rPr lang="cs-CZ" dirty="0" err="1"/>
              <a:t>ms</a:t>
            </a:r>
            <a:r>
              <a:rPr lang="cs-CZ" dirty="0"/>
              <a:t> po stisknutí/uvolnění se ignorují</a:t>
            </a:r>
            <a:endParaRPr lang="en-US" dirty="0"/>
          </a:p>
          <a:p>
            <a:pPr lvl="1"/>
            <a:r>
              <a:rPr lang="en-US" dirty="0" err="1"/>
              <a:t>Pokud</a:t>
            </a:r>
            <a:r>
              <a:rPr lang="en-US" dirty="0"/>
              <a:t> je </a:t>
            </a:r>
            <a:r>
              <a:rPr lang="en-US" dirty="0" err="1"/>
              <a:t>tlačítko</a:t>
            </a:r>
            <a:r>
              <a:rPr lang="en-US" dirty="0"/>
              <a:t> </a:t>
            </a:r>
            <a:r>
              <a:rPr lang="en-US" dirty="0" err="1"/>
              <a:t>dále</a:t>
            </a:r>
            <a:r>
              <a:rPr lang="en-US" dirty="0"/>
              <a:t> </a:t>
            </a:r>
            <a:r>
              <a:rPr lang="en-US" dirty="0" err="1"/>
              <a:t>drženo</a:t>
            </a:r>
            <a:r>
              <a:rPr lang="cs-CZ" dirty="0"/>
              <a:t>:</a:t>
            </a:r>
          </a:p>
          <a:p>
            <a:pPr lvl="2"/>
            <a:r>
              <a:rPr lang="en-US" dirty="0"/>
              <a:t>po 1000ms </a:t>
            </a:r>
            <a:r>
              <a:rPr lang="en-US" dirty="0" err="1"/>
              <a:t>proběhne</a:t>
            </a:r>
            <a:r>
              <a:rPr lang="en-US" dirty="0"/>
              <a:t> </a:t>
            </a:r>
            <a:r>
              <a:rPr lang="en-US" dirty="0" err="1"/>
              <a:t>další</a:t>
            </a:r>
            <a:r>
              <a:rPr lang="en-US" dirty="0"/>
              <a:t> </a:t>
            </a:r>
            <a:r>
              <a:rPr lang="en-US" dirty="0" err="1"/>
              <a:t>inkrement</a:t>
            </a:r>
            <a:r>
              <a:rPr lang="cs-CZ" dirty="0"/>
              <a:t>/dekrement</a:t>
            </a:r>
          </a:p>
          <a:p>
            <a:pPr lvl="2"/>
            <a:r>
              <a:rPr lang="en-US" dirty="0"/>
              <a:t>to se </a:t>
            </a:r>
            <a:r>
              <a:rPr lang="en-US" dirty="0" err="1"/>
              <a:t>bude</a:t>
            </a:r>
            <a:r>
              <a:rPr lang="en-US" dirty="0"/>
              <a:t> </a:t>
            </a:r>
            <a:r>
              <a:rPr lang="en-US" dirty="0" err="1"/>
              <a:t>dále</a:t>
            </a:r>
            <a:r>
              <a:rPr lang="en-US" dirty="0"/>
              <a:t> </a:t>
            </a:r>
            <a:r>
              <a:rPr lang="en-US" dirty="0" err="1"/>
              <a:t>opakovat</a:t>
            </a:r>
            <a:r>
              <a:rPr lang="en-US" dirty="0"/>
              <a:t> </a:t>
            </a:r>
            <a:r>
              <a:rPr lang="en-US" dirty="0" err="1"/>
              <a:t>každých</a:t>
            </a:r>
            <a:r>
              <a:rPr lang="en-US" dirty="0"/>
              <a:t> 300ms </a:t>
            </a:r>
            <a:r>
              <a:rPr lang="en-US" dirty="0" err="1"/>
              <a:t>až</a:t>
            </a:r>
            <a:r>
              <a:rPr lang="en-US" dirty="0"/>
              <a:t> do </a:t>
            </a:r>
            <a:r>
              <a:rPr lang="en-US" dirty="0" err="1"/>
              <a:t>okamžiku</a:t>
            </a:r>
            <a:r>
              <a:rPr lang="en-US" dirty="0"/>
              <a:t> </a:t>
            </a:r>
            <a:r>
              <a:rPr lang="en-US" dirty="0" err="1"/>
              <a:t>uvolnění</a:t>
            </a:r>
            <a:r>
              <a:rPr lang="en-US" dirty="0"/>
              <a:t> </a:t>
            </a:r>
            <a:r>
              <a:rPr lang="en-US" dirty="0" err="1"/>
              <a:t>tlačítka</a:t>
            </a:r>
            <a:endParaRPr lang="cs-CZ" dirty="0"/>
          </a:p>
          <a:p>
            <a:pPr lvl="2"/>
            <a:r>
              <a:rPr lang="en-US" dirty="0" err="1"/>
              <a:t>Příklad</a:t>
            </a:r>
            <a:r>
              <a:rPr lang="en-US" dirty="0"/>
              <a:t>: V </a:t>
            </a:r>
            <a:r>
              <a:rPr lang="en-US" dirty="0" err="1"/>
              <a:t>čase</a:t>
            </a:r>
            <a:r>
              <a:rPr lang="en-US" dirty="0"/>
              <a:t> T </a:t>
            </a:r>
            <a:r>
              <a:rPr lang="en-US" dirty="0" err="1"/>
              <a:t>dojde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stisknutí</a:t>
            </a:r>
            <a:r>
              <a:rPr lang="en-US" dirty="0"/>
              <a:t> </a:t>
            </a:r>
            <a:r>
              <a:rPr lang="en-US" dirty="0" err="1"/>
              <a:t>tlačítka</a:t>
            </a:r>
            <a:r>
              <a:rPr lang="en-US" dirty="0"/>
              <a:t> a v </a:t>
            </a:r>
            <a:r>
              <a:rPr lang="en-US" dirty="0" err="1"/>
              <a:t>čase</a:t>
            </a:r>
            <a:r>
              <a:rPr lang="en-US" dirty="0"/>
              <a:t> T+2000 (</a:t>
            </a:r>
            <a:r>
              <a:rPr lang="en-US" dirty="0" err="1"/>
              <a:t>ms</a:t>
            </a:r>
            <a:r>
              <a:rPr lang="en-US" dirty="0"/>
              <a:t>) </a:t>
            </a:r>
            <a:r>
              <a:rPr lang="en-US" dirty="0" err="1"/>
              <a:t>dojde</a:t>
            </a:r>
            <a:r>
              <a:rPr lang="en-US" dirty="0"/>
              <a:t> k </a:t>
            </a:r>
            <a:r>
              <a:rPr lang="en-US" dirty="0" err="1"/>
              <a:t>jeho</a:t>
            </a:r>
            <a:r>
              <a:rPr lang="en-US" dirty="0"/>
              <a:t> </a:t>
            </a:r>
            <a:r>
              <a:rPr lang="en-US" dirty="0" err="1"/>
              <a:t>uvolnění</a:t>
            </a:r>
            <a:r>
              <a:rPr lang="en-US" dirty="0"/>
              <a:t>. V </a:t>
            </a:r>
            <a:r>
              <a:rPr lang="en-US" dirty="0" err="1"/>
              <a:t>takovém</a:t>
            </a:r>
            <a:r>
              <a:rPr lang="en-US" dirty="0"/>
              <a:t> </a:t>
            </a:r>
            <a:r>
              <a:rPr lang="en-US" dirty="0" err="1"/>
              <a:t>případě</a:t>
            </a:r>
            <a:r>
              <a:rPr lang="en-US" dirty="0"/>
              <a:t> </a:t>
            </a:r>
            <a:r>
              <a:rPr lang="en-US" dirty="0" err="1"/>
              <a:t>proběhne</a:t>
            </a:r>
            <a:r>
              <a:rPr lang="en-US" dirty="0"/>
              <a:t> </a:t>
            </a:r>
            <a:r>
              <a:rPr lang="en-US" dirty="0" err="1"/>
              <a:t>inkrementace</a:t>
            </a:r>
            <a:r>
              <a:rPr lang="en-US" dirty="0"/>
              <a:t> </a:t>
            </a:r>
            <a:r>
              <a:rPr lang="en-US" dirty="0" err="1"/>
              <a:t>počítadla</a:t>
            </a:r>
            <a:r>
              <a:rPr lang="en-US" dirty="0"/>
              <a:t> v </a:t>
            </a:r>
            <a:r>
              <a:rPr lang="en-US" dirty="0" err="1"/>
              <a:t>časech</a:t>
            </a:r>
            <a:r>
              <a:rPr lang="en-US" dirty="0"/>
              <a:t> T, T+1000, T+1300, T+1600 a T+1900.</a:t>
            </a:r>
            <a:endParaRPr lang="cs-CZ" dirty="0"/>
          </a:p>
          <a:p>
            <a:pPr lvl="1"/>
            <a:r>
              <a:rPr lang="en-US" dirty="0" err="1"/>
              <a:t>Tlačítka</a:t>
            </a:r>
            <a:r>
              <a:rPr lang="en-US" dirty="0"/>
              <a:t> </a:t>
            </a:r>
            <a:r>
              <a:rPr lang="en-US" dirty="0" err="1"/>
              <a:t>pracují</a:t>
            </a:r>
            <a:r>
              <a:rPr lang="en-US" dirty="0"/>
              <a:t> </a:t>
            </a:r>
            <a:r>
              <a:rPr lang="en-US" dirty="0" err="1"/>
              <a:t>nezávisle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sobě</a:t>
            </a:r>
            <a:r>
              <a:rPr lang="en-US" dirty="0"/>
              <a:t>, </a:t>
            </a:r>
            <a:r>
              <a:rPr lang="en-US" dirty="0" err="1"/>
              <a:t>pokud</a:t>
            </a:r>
            <a:r>
              <a:rPr lang="en-US" dirty="0"/>
              <a:t> </a:t>
            </a:r>
            <a:r>
              <a:rPr lang="en-US" dirty="0" err="1"/>
              <a:t>jsou</a:t>
            </a:r>
            <a:r>
              <a:rPr lang="en-US" dirty="0"/>
              <a:t> </a:t>
            </a:r>
            <a:r>
              <a:rPr lang="en-US" dirty="0" err="1"/>
              <a:t>držena</a:t>
            </a:r>
            <a:r>
              <a:rPr lang="en-US" dirty="0"/>
              <a:t> </a:t>
            </a:r>
            <a:r>
              <a:rPr lang="en-US" dirty="0" err="1"/>
              <a:t>obě</a:t>
            </a:r>
            <a:r>
              <a:rPr lang="en-US" dirty="0"/>
              <a:t>, </a:t>
            </a:r>
            <a:r>
              <a:rPr lang="en-US" dirty="0" err="1"/>
              <a:t>provádí</a:t>
            </a:r>
            <a:r>
              <a:rPr lang="en-US" dirty="0"/>
              <a:t> se </a:t>
            </a:r>
            <a:r>
              <a:rPr lang="en-US" dirty="0" err="1"/>
              <a:t>inkrementy</a:t>
            </a:r>
            <a:r>
              <a:rPr lang="en-US" dirty="0"/>
              <a:t> i </a:t>
            </a:r>
            <a:r>
              <a:rPr lang="en-US" dirty="0" err="1"/>
              <a:t>dekrementy</a:t>
            </a:r>
            <a:r>
              <a:rPr lang="en-US" dirty="0"/>
              <a:t> (</a:t>
            </a:r>
            <a:r>
              <a:rPr lang="cs-CZ" dirty="0"/>
              <a:t>v časech určených nezávisle</a:t>
            </a:r>
            <a:r>
              <a:rPr lang="en-US" dirty="0"/>
              <a:t>)</a:t>
            </a:r>
          </a:p>
          <a:p>
            <a:pPr lvl="1"/>
            <a:endParaRPr lang="en-US" dirty="0" err="1"/>
          </a:p>
        </p:txBody>
      </p:sp>
    </p:spTree>
    <p:extLst>
      <p:ext uri="{BB962C8B-B14F-4D97-AF65-F5344CB8AC3E}">
        <p14:creationId xmlns:p14="http://schemas.microsoft.com/office/powerpoint/2010/main" val="598563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84715D-17D8-457A-95A5-363A34C0F3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Úloha 4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B1FC696-EAFD-423B-A648-FF68D72CC87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8</a:t>
            </a:fld>
            <a:endParaRPr lang="cs-CZ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755C5C-D84F-4C3D-9A78-4AF9B8F6199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/>
              <a:t>NPRG041 Programování v C++ - 2020/2021 David Bednárek</a:t>
            </a:r>
            <a:endParaRPr lang="cs-CZ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FF9D456-A12E-40C9-B769-12207FEF170B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cs-CZ" dirty="0"/>
              <a:t>Dekompozice problému </a:t>
            </a:r>
            <a:r>
              <a:rPr lang="en-US" dirty="0"/>
              <a:t>[c</a:t>
            </a:r>
            <a:r>
              <a:rPr lang="cs-CZ" dirty="0" err="1"/>
              <a:t>íl</a:t>
            </a:r>
            <a:r>
              <a:rPr lang="cs-CZ" dirty="0"/>
              <a:t>: </a:t>
            </a:r>
            <a:r>
              <a:rPr lang="en-US" i="1" dirty="0"/>
              <a:t>Separation of concern</a:t>
            </a:r>
            <a:r>
              <a:rPr lang="en-US" dirty="0"/>
              <a:t>]</a:t>
            </a:r>
          </a:p>
          <a:p>
            <a:pPr lvl="1"/>
            <a:r>
              <a:rPr lang="cs-CZ" dirty="0"/>
              <a:t>Obsluha tlačítek</a:t>
            </a:r>
          </a:p>
          <a:p>
            <a:pPr lvl="2"/>
            <a:r>
              <a:rPr lang="cs-CZ" dirty="0"/>
              <a:t>Filtrování zákmitů</a:t>
            </a:r>
          </a:p>
          <a:p>
            <a:pPr lvl="2"/>
            <a:r>
              <a:rPr lang="cs-CZ" dirty="0"/>
              <a:t>Auto-</a:t>
            </a:r>
            <a:r>
              <a:rPr lang="cs-CZ" dirty="0" err="1"/>
              <a:t>repeat</a:t>
            </a:r>
            <a:r>
              <a:rPr lang="cs-CZ" dirty="0"/>
              <a:t> 1000+300 </a:t>
            </a:r>
            <a:r>
              <a:rPr lang="cs-CZ" dirty="0" err="1"/>
              <a:t>ms</a:t>
            </a:r>
            <a:endParaRPr lang="en-US" dirty="0"/>
          </a:p>
          <a:p>
            <a:pPr lvl="1"/>
            <a:r>
              <a:rPr lang="cs-CZ" dirty="0"/>
              <a:t>Logika aplikace</a:t>
            </a:r>
          </a:p>
          <a:p>
            <a:pPr lvl="2"/>
            <a:r>
              <a:rPr lang="cs-CZ" dirty="0"/>
              <a:t>inkrementace/dekrementace na signál z tlačítek</a:t>
            </a:r>
          </a:p>
          <a:p>
            <a:pPr lvl="1"/>
            <a:r>
              <a:rPr lang="cs-CZ" dirty="0"/>
              <a:t>Zobrazení stavu počítadla na LED</a:t>
            </a:r>
          </a:p>
          <a:p>
            <a:pPr lvl="2"/>
            <a:r>
              <a:rPr lang="cs-CZ" dirty="0"/>
              <a:t>Změna LED pouze při změně stavu počítadla</a:t>
            </a:r>
          </a:p>
          <a:p>
            <a:pPr lvl="2"/>
            <a:r>
              <a:rPr lang="cs-CZ" dirty="0"/>
              <a:t>Ideálně pouze pro změněné LED</a:t>
            </a:r>
          </a:p>
          <a:p>
            <a:r>
              <a:rPr lang="cs-CZ" dirty="0"/>
              <a:t>Stav (globální proměnné)</a:t>
            </a:r>
          </a:p>
          <a:p>
            <a:pPr lvl="1"/>
            <a:r>
              <a:rPr lang="cs-CZ" dirty="0"/>
              <a:t>Tlačítko: Stav, čas poslední změny a/nebo vydaného signálu</a:t>
            </a:r>
          </a:p>
          <a:p>
            <a:pPr lvl="1"/>
            <a:r>
              <a:rPr lang="cs-CZ" dirty="0"/>
              <a:t>Počítadlo: Hodnota</a:t>
            </a:r>
          </a:p>
          <a:p>
            <a:pPr lvl="1"/>
            <a:r>
              <a:rPr lang="cs-CZ" dirty="0"/>
              <a:t>(LED: aktuální stav LED pro detekci změny)</a:t>
            </a:r>
          </a:p>
          <a:p>
            <a:r>
              <a:rPr lang="cs-CZ" dirty="0"/>
              <a:t>Inicializace v setup()</a:t>
            </a:r>
          </a:p>
          <a:p>
            <a:pPr lvl="1"/>
            <a:r>
              <a:rPr lang="cs-CZ" dirty="0"/>
              <a:t>I/O režim a SW stav tlačítek</a:t>
            </a:r>
          </a:p>
          <a:p>
            <a:pPr lvl="1"/>
            <a:r>
              <a:rPr lang="cs-CZ" dirty="0"/>
              <a:t>Vynulování počitadla</a:t>
            </a:r>
          </a:p>
          <a:p>
            <a:pPr lvl="1"/>
            <a:r>
              <a:rPr lang="cs-CZ" dirty="0"/>
              <a:t>I/O režim a zobrazení iniciálního stavu počitadla na LED</a:t>
            </a:r>
            <a:endParaRPr lang="en-US" dirty="0" err="1"/>
          </a:p>
        </p:txBody>
      </p:sp>
    </p:spTree>
    <p:extLst>
      <p:ext uri="{BB962C8B-B14F-4D97-AF65-F5344CB8AC3E}">
        <p14:creationId xmlns:p14="http://schemas.microsoft.com/office/powerpoint/2010/main" val="8537816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84715D-17D8-457A-95A5-363A34C0F3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Úloha 4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B1FC696-EAFD-423B-A648-FF68D72CC87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9</a:t>
            </a:fld>
            <a:endParaRPr lang="cs-CZ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755C5C-D84F-4C3D-9A78-4AF9B8F6199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/>
              <a:t>NPRG041 Programování v C++ - 2020/2021 David Bednárek</a:t>
            </a:r>
            <a:endParaRPr lang="cs-CZ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FF9D456-A12E-40C9-B769-12207FEF170B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cs-CZ" dirty="0"/>
              <a:t>Stav tlačítka</a:t>
            </a:r>
          </a:p>
          <a:p>
            <a:pPr lvl="1"/>
            <a:r>
              <a:rPr lang="cs-CZ" dirty="0"/>
              <a:t>Stav, čas poslední změny a/nebo vydaného signálu</a:t>
            </a:r>
          </a:p>
          <a:p>
            <a:pPr lvl="4"/>
            <a:r>
              <a:rPr lang="en-US" dirty="0" err="1"/>
              <a:t>enum</a:t>
            </a:r>
            <a:r>
              <a:rPr lang="en-US" dirty="0"/>
              <a:t> </a:t>
            </a:r>
            <a:r>
              <a:rPr lang="en-US" dirty="0" err="1"/>
              <a:t>ButtonState</a:t>
            </a:r>
            <a:r>
              <a:rPr lang="en-US" dirty="0"/>
              <a:t> { BS_OFF, BS_ON, BS_AUTOREPEAT };</a:t>
            </a:r>
          </a:p>
          <a:p>
            <a:pPr lvl="4"/>
            <a:r>
              <a:rPr lang="cs-CZ" dirty="0" err="1"/>
              <a:t>struct</a:t>
            </a:r>
            <a:r>
              <a:rPr lang="cs-CZ" dirty="0"/>
              <a:t> </a:t>
            </a:r>
            <a:r>
              <a:rPr lang="cs-CZ" dirty="0" err="1"/>
              <a:t>Button</a:t>
            </a:r>
            <a:r>
              <a:rPr lang="cs-CZ" dirty="0"/>
              <a:t> </a:t>
            </a:r>
            <a:r>
              <a:rPr lang="en-US" dirty="0"/>
              <a:t>{ </a:t>
            </a:r>
            <a:r>
              <a:rPr lang="en-US" dirty="0" err="1"/>
              <a:t>ButtonState</a:t>
            </a:r>
            <a:r>
              <a:rPr lang="en-US" dirty="0"/>
              <a:t> bs; unsigned long </a:t>
            </a:r>
            <a:r>
              <a:rPr lang="en-US" dirty="0" err="1"/>
              <a:t>last_signal</a:t>
            </a:r>
            <a:r>
              <a:rPr lang="en-US" dirty="0"/>
              <a:t>; };</a:t>
            </a:r>
          </a:p>
          <a:p>
            <a:pPr lvl="1"/>
            <a:r>
              <a:rPr lang="en-US" dirty="0"/>
              <a:t>Glob</a:t>
            </a:r>
            <a:r>
              <a:rPr lang="cs-CZ" dirty="0" err="1"/>
              <a:t>ální</a:t>
            </a:r>
            <a:r>
              <a:rPr lang="cs-CZ" dirty="0"/>
              <a:t> proměnná:</a:t>
            </a:r>
          </a:p>
          <a:p>
            <a:pPr lvl="4"/>
            <a:r>
              <a:rPr lang="cs-CZ" dirty="0" err="1"/>
              <a:t>Button</a:t>
            </a:r>
            <a:r>
              <a:rPr lang="cs-CZ" dirty="0"/>
              <a:t> </a:t>
            </a:r>
            <a:r>
              <a:rPr lang="cs-CZ" dirty="0" err="1"/>
              <a:t>buttons</a:t>
            </a:r>
            <a:r>
              <a:rPr lang="en-US" dirty="0"/>
              <a:t>[2];</a:t>
            </a:r>
          </a:p>
          <a:p>
            <a:pPr lvl="1"/>
            <a:r>
              <a:rPr lang="cs-CZ" dirty="0"/>
              <a:t>Inicializace v setup()</a:t>
            </a:r>
            <a:endParaRPr lang="en-US" dirty="0"/>
          </a:p>
          <a:p>
            <a:pPr lvl="4"/>
            <a:r>
              <a:rPr lang="en-US" dirty="0"/>
              <a:t>void setup() {</a:t>
            </a:r>
          </a:p>
          <a:p>
            <a:pPr lvl="4"/>
            <a:r>
              <a:rPr lang="en-US" dirty="0"/>
              <a:t>  unsigned long </a:t>
            </a:r>
            <a:r>
              <a:rPr lang="en-US" dirty="0" err="1"/>
              <a:t>time_now</a:t>
            </a:r>
            <a:r>
              <a:rPr lang="en-US" dirty="0"/>
              <a:t> = </a:t>
            </a:r>
            <a:r>
              <a:rPr lang="en-US" dirty="0" err="1"/>
              <a:t>millis</a:t>
            </a:r>
            <a:r>
              <a:rPr lang="en-US" dirty="0"/>
              <a:t>();</a:t>
            </a:r>
          </a:p>
          <a:p>
            <a:pPr lvl="4"/>
            <a:r>
              <a:rPr lang="en-US" dirty="0"/>
              <a:t>  </a:t>
            </a:r>
            <a:r>
              <a:rPr lang="en-US" dirty="0" err="1"/>
              <a:t>init_button</a:t>
            </a:r>
            <a:r>
              <a:rPr lang="en-US" dirty="0"/>
              <a:t>( button[0], button1_pin, </a:t>
            </a:r>
            <a:r>
              <a:rPr lang="en-US" dirty="0" err="1"/>
              <a:t>time_now</a:t>
            </a:r>
            <a:r>
              <a:rPr lang="en-US" dirty="0"/>
              <a:t>); </a:t>
            </a:r>
          </a:p>
          <a:p>
            <a:pPr lvl="4"/>
            <a:r>
              <a:rPr lang="en-US" dirty="0"/>
              <a:t>  </a:t>
            </a:r>
            <a:r>
              <a:rPr lang="en-US" dirty="0" err="1"/>
              <a:t>init_button</a:t>
            </a:r>
            <a:r>
              <a:rPr lang="en-US" dirty="0"/>
              <a:t>( button[1], button2_pin, </a:t>
            </a:r>
            <a:r>
              <a:rPr lang="en-US" dirty="0" err="1"/>
              <a:t>time_now</a:t>
            </a:r>
            <a:r>
              <a:rPr lang="en-US" dirty="0"/>
              <a:t>);</a:t>
            </a:r>
          </a:p>
          <a:p>
            <a:pPr lvl="4"/>
            <a:r>
              <a:rPr lang="en-US" dirty="0"/>
              <a:t>}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376187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84715D-17D8-457A-95A5-363A34C0F3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Úloha 4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B1FC696-EAFD-423B-A648-FF68D72CC87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10</a:t>
            </a:fld>
            <a:endParaRPr lang="cs-CZ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755C5C-D84F-4C3D-9A78-4AF9B8F6199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/>
              <a:t>NPRG041 Programování v C++ - 2020/2021 David Bednárek</a:t>
            </a:r>
            <a:endParaRPr lang="cs-CZ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FF9D456-A12E-40C9-B769-12207FEF170B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cs-CZ" dirty="0"/>
              <a:t>Stav tlačítka</a:t>
            </a:r>
          </a:p>
          <a:p>
            <a:pPr lvl="1"/>
            <a:r>
              <a:rPr lang="cs-CZ" dirty="0"/>
              <a:t>Stav, čas poslední změny a/nebo vydaného signálu</a:t>
            </a:r>
          </a:p>
          <a:p>
            <a:pPr lvl="4"/>
            <a:r>
              <a:rPr lang="en-US" dirty="0" err="1"/>
              <a:t>enum</a:t>
            </a:r>
            <a:r>
              <a:rPr lang="en-US" dirty="0"/>
              <a:t> </a:t>
            </a:r>
            <a:r>
              <a:rPr lang="en-US" dirty="0" err="1"/>
              <a:t>ButtonState</a:t>
            </a:r>
            <a:r>
              <a:rPr lang="en-US" dirty="0"/>
              <a:t> { BS_OFF, BS_ON, BS_AUTOREPEAT };</a:t>
            </a:r>
          </a:p>
          <a:p>
            <a:pPr lvl="4"/>
            <a:r>
              <a:rPr lang="cs-CZ" dirty="0" err="1"/>
              <a:t>struct</a:t>
            </a:r>
            <a:r>
              <a:rPr lang="cs-CZ" dirty="0"/>
              <a:t> </a:t>
            </a:r>
            <a:r>
              <a:rPr lang="cs-CZ" dirty="0" err="1"/>
              <a:t>Button</a:t>
            </a:r>
            <a:r>
              <a:rPr lang="cs-CZ" dirty="0"/>
              <a:t> </a:t>
            </a:r>
            <a:r>
              <a:rPr lang="en-US" dirty="0"/>
              <a:t>{ </a:t>
            </a:r>
            <a:r>
              <a:rPr lang="en-US" dirty="0" err="1"/>
              <a:t>ButtonState</a:t>
            </a:r>
            <a:r>
              <a:rPr lang="en-US" dirty="0"/>
              <a:t> bs; unsigned long </a:t>
            </a:r>
            <a:r>
              <a:rPr lang="en-US" dirty="0" err="1"/>
              <a:t>last_signal</a:t>
            </a:r>
            <a:r>
              <a:rPr lang="en-US" dirty="0"/>
              <a:t>; };</a:t>
            </a:r>
          </a:p>
          <a:p>
            <a:pPr lvl="1"/>
            <a:r>
              <a:rPr lang="en-US" dirty="0"/>
              <a:t>Glob</a:t>
            </a:r>
            <a:r>
              <a:rPr lang="cs-CZ" dirty="0" err="1"/>
              <a:t>ální</a:t>
            </a:r>
            <a:r>
              <a:rPr lang="cs-CZ" dirty="0"/>
              <a:t> proměnná:</a:t>
            </a:r>
          </a:p>
          <a:p>
            <a:pPr lvl="4"/>
            <a:r>
              <a:rPr lang="cs-CZ" dirty="0" err="1"/>
              <a:t>Button</a:t>
            </a:r>
            <a:r>
              <a:rPr lang="cs-CZ" dirty="0"/>
              <a:t> </a:t>
            </a:r>
            <a:r>
              <a:rPr lang="cs-CZ" dirty="0" err="1"/>
              <a:t>buttons</a:t>
            </a:r>
            <a:r>
              <a:rPr lang="en-US" dirty="0"/>
              <a:t>[2];</a:t>
            </a:r>
          </a:p>
          <a:p>
            <a:pPr lvl="1"/>
            <a:r>
              <a:rPr lang="en-US" dirty="0" err="1"/>
              <a:t>Obsluha</a:t>
            </a:r>
            <a:r>
              <a:rPr lang="en-US" dirty="0"/>
              <a:t> v</a:t>
            </a:r>
            <a:r>
              <a:rPr lang="cs-CZ" dirty="0"/>
              <a:t> </a:t>
            </a:r>
            <a:r>
              <a:rPr lang="en-US" dirty="0"/>
              <a:t>loop</a:t>
            </a:r>
            <a:r>
              <a:rPr lang="cs-CZ" dirty="0"/>
              <a:t>()</a:t>
            </a:r>
            <a:endParaRPr lang="en-US" dirty="0"/>
          </a:p>
          <a:p>
            <a:pPr lvl="4"/>
            <a:r>
              <a:rPr lang="en-US" dirty="0"/>
              <a:t>void loop() {</a:t>
            </a:r>
          </a:p>
          <a:p>
            <a:pPr lvl="4"/>
            <a:r>
              <a:rPr lang="en-US" dirty="0"/>
              <a:t>  unsigned long </a:t>
            </a:r>
            <a:r>
              <a:rPr lang="en-US" dirty="0" err="1"/>
              <a:t>time_now</a:t>
            </a:r>
            <a:r>
              <a:rPr lang="en-US" dirty="0"/>
              <a:t> = </a:t>
            </a:r>
            <a:r>
              <a:rPr lang="en-US" dirty="0" err="1"/>
              <a:t>millis</a:t>
            </a:r>
            <a:r>
              <a:rPr lang="en-US" dirty="0"/>
              <a:t>();</a:t>
            </a:r>
          </a:p>
          <a:p>
            <a:pPr lvl="4"/>
            <a:r>
              <a:rPr lang="en-US" dirty="0"/>
              <a:t>  if ( </a:t>
            </a:r>
            <a:r>
              <a:rPr lang="en-US" dirty="0" err="1"/>
              <a:t>button_signal</a:t>
            </a:r>
            <a:r>
              <a:rPr lang="en-US" dirty="0"/>
              <a:t>( button[0], button1_pin, </a:t>
            </a:r>
            <a:r>
              <a:rPr lang="en-US" dirty="0" err="1"/>
              <a:t>time_now</a:t>
            </a:r>
            <a:r>
              <a:rPr lang="en-US" dirty="0"/>
              <a:t>) )</a:t>
            </a:r>
          </a:p>
          <a:p>
            <a:pPr lvl="4"/>
            <a:r>
              <a:rPr lang="en-US" dirty="0"/>
              <a:t>  { </a:t>
            </a:r>
            <a:r>
              <a:rPr lang="en-US" dirty="0" err="1"/>
              <a:t>counter_increment</a:t>
            </a:r>
            <a:r>
              <a:rPr lang="en-US" dirty="0"/>
              <a:t>(</a:t>
            </a:r>
            <a:r>
              <a:rPr lang="cs-CZ" dirty="0"/>
              <a:t>/*...*/</a:t>
            </a:r>
            <a:r>
              <a:rPr lang="en-US" dirty="0"/>
              <a:t>); </a:t>
            </a:r>
            <a:r>
              <a:rPr lang="en-US" dirty="0" err="1"/>
              <a:t>display_counter</a:t>
            </a:r>
            <a:r>
              <a:rPr lang="en-US" dirty="0"/>
              <a:t>(</a:t>
            </a:r>
            <a:r>
              <a:rPr lang="cs-CZ" dirty="0"/>
              <a:t>/*...*/</a:t>
            </a:r>
            <a:r>
              <a:rPr lang="en-US" dirty="0"/>
              <a:t>); } </a:t>
            </a:r>
          </a:p>
          <a:p>
            <a:pPr lvl="4"/>
            <a:r>
              <a:rPr lang="en-US" dirty="0"/>
              <a:t>  if ( </a:t>
            </a:r>
            <a:r>
              <a:rPr lang="en-US" dirty="0" err="1"/>
              <a:t>button_signal</a:t>
            </a:r>
            <a:r>
              <a:rPr lang="en-US" dirty="0"/>
              <a:t>( button[1], button2_pin, </a:t>
            </a:r>
            <a:r>
              <a:rPr lang="en-US" dirty="0" err="1"/>
              <a:t>time_now</a:t>
            </a:r>
            <a:r>
              <a:rPr lang="en-US" dirty="0"/>
              <a:t>) )</a:t>
            </a:r>
          </a:p>
          <a:p>
            <a:pPr lvl="4"/>
            <a:r>
              <a:rPr lang="en-US" dirty="0"/>
              <a:t>  { counter_</a:t>
            </a:r>
            <a:r>
              <a:rPr lang="cs-CZ" dirty="0"/>
              <a:t>de</a:t>
            </a:r>
            <a:r>
              <a:rPr lang="en-US" dirty="0" err="1"/>
              <a:t>crement</a:t>
            </a:r>
            <a:r>
              <a:rPr lang="en-US" dirty="0"/>
              <a:t>(</a:t>
            </a:r>
            <a:r>
              <a:rPr lang="cs-CZ" dirty="0"/>
              <a:t>/*...*/</a:t>
            </a:r>
            <a:r>
              <a:rPr lang="en-US" dirty="0"/>
              <a:t>); </a:t>
            </a:r>
            <a:r>
              <a:rPr lang="en-US" dirty="0" err="1"/>
              <a:t>display_counter</a:t>
            </a:r>
            <a:r>
              <a:rPr lang="en-US" dirty="0"/>
              <a:t>(</a:t>
            </a:r>
            <a:r>
              <a:rPr lang="cs-CZ" dirty="0"/>
              <a:t>/*...*/</a:t>
            </a:r>
            <a:r>
              <a:rPr lang="en-US" dirty="0"/>
              <a:t>); } </a:t>
            </a:r>
          </a:p>
          <a:p>
            <a:pPr lvl="4"/>
            <a:r>
              <a:rPr lang="en-US" dirty="0"/>
              <a:t>}</a:t>
            </a:r>
          </a:p>
          <a:p>
            <a:pPr lvl="2"/>
            <a:r>
              <a:rPr lang="en-US" dirty="0" err="1"/>
              <a:t>Probl</a:t>
            </a:r>
            <a:r>
              <a:rPr lang="cs-CZ" dirty="0" err="1"/>
              <a:t>ém</a:t>
            </a:r>
            <a:r>
              <a:rPr lang="cs-CZ" dirty="0"/>
              <a:t>: Příslušný </a:t>
            </a:r>
            <a:r>
              <a:rPr lang="cs-CZ" dirty="0" err="1"/>
              <a:t>button</a:t>
            </a:r>
            <a:r>
              <a:rPr lang="en-US" dirty="0"/>
              <a:t>_pin se </a:t>
            </a:r>
            <a:r>
              <a:rPr lang="en-US" dirty="0" err="1"/>
              <a:t>zad</a:t>
            </a:r>
            <a:r>
              <a:rPr lang="cs-CZ" dirty="0" err="1"/>
              <a:t>ává</a:t>
            </a:r>
            <a:r>
              <a:rPr lang="cs-CZ" dirty="0"/>
              <a:t> opakovaně – hrozí nekonzistence</a:t>
            </a:r>
          </a:p>
          <a:p>
            <a:pPr lvl="3"/>
            <a:r>
              <a:rPr lang="cs-CZ" dirty="0"/>
              <a:t>Bylo by lepší zapamatovat si jej uvnitř </a:t>
            </a:r>
            <a:r>
              <a:rPr lang="cs-CZ" dirty="0" err="1"/>
              <a:t>Button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176639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84715D-17D8-457A-95A5-363A34C0F3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Úloha 4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B1FC696-EAFD-423B-A648-FF68D72CC87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11</a:t>
            </a:fld>
            <a:endParaRPr lang="cs-CZ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755C5C-D84F-4C3D-9A78-4AF9B8F6199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/>
              <a:t>NPRG041 Programování v C++ - 2020/2021 David Bednárek</a:t>
            </a:r>
            <a:endParaRPr lang="cs-CZ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FF9D456-A12E-40C9-B769-12207FEF170B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cs-CZ" dirty="0"/>
              <a:t>Varianta I – globální funkce s referencí</a:t>
            </a:r>
          </a:p>
          <a:p>
            <a:pPr lvl="4"/>
            <a:r>
              <a:rPr lang="en-US" dirty="0"/>
              <a:t>using timestamp = unsigned long;</a:t>
            </a:r>
          </a:p>
          <a:p>
            <a:pPr lvl="4"/>
            <a:r>
              <a:rPr lang="cs-CZ" dirty="0" err="1"/>
              <a:t>struct</a:t>
            </a:r>
            <a:r>
              <a:rPr lang="cs-CZ" dirty="0"/>
              <a:t> </a:t>
            </a:r>
            <a:r>
              <a:rPr lang="cs-CZ" dirty="0" err="1"/>
              <a:t>Button</a:t>
            </a:r>
            <a:r>
              <a:rPr lang="cs-CZ" dirty="0"/>
              <a:t> </a:t>
            </a:r>
            <a:r>
              <a:rPr lang="en-US" dirty="0"/>
              <a:t>{ </a:t>
            </a:r>
            <a:r>
              <a:rPr lang="en-US" dirty="0" err="1"/>
              <a:t>ButtonState</a:t>
            </a:r>
            <a:r>
              <a:rPr lang="en-US" dirty="0"/>
              <a:t> bs; timestamp </a:t>
            </a:r>
            <a:r>
              <a:rPr lang="en-US" dirty="0" err="1"/>
              <a:t>last_signal</a:t>
            </a:r>
            <a:r>
              <a:rPr lang="en-US" dirty="0"/>
              <a:t>; int pin; };</a:t>
            </a:r>
            <a:endParaRPr lang="cs-CZ" dirty="0"/>
          </a:p>
          <a:p>
            <a:pPr lvl="4"/>
            <a:r>
              <a:rPr lang="cs-CZ" dirty="0" err="1"/>
              <a:t>bool</a:t>
            </a:r>
            <a:r>
              <a:rPr lang="cs-CZ" dirty="0"/>
              <a:t> </a:t>
            </a:r>
            <a:r>
              <a:rPr lang="cs-CZ" dirty="0" err="1"/>
              <a:t>button</a:t>
            </a:r>
            <a:r>
              <a:rPr lang="en-US" dirty="0"/>
              <a:t>_signal(Button &amp; b, timestamp t) { int s = </a:t>
            </a:r>
            <a:r>
              <a:rPr lang="en-US" dirty="0" err="1"/>
              <a:t>DigitalRead</a:t>
            </a:r>
            <a:r>
              <a:rPr lang="en-US" dirty="0"/>
              <a:t>(</a:t>
            </a:r>
            <a:r>
              <a:rPr lang="en-US" dirty="0" err="1"/>
              <a:t>b.pin</a:t>
            </a:r>
            <a:r>
              <a:rPr lang="en-US" dirty="0"/>
              <a:t>); /*...*/}</a:t>
            </a:r>
          </a:p>
          <a:p>
            <a:pPr lvl="3"/>
            <a:r>
              <a:rPr lang="en-US" dirty="0"/>
              <a:t>Glob</a:t>
            </a:r>
            <a:r>
              <a:rPr lang="cs-CZ" dirty="0" err="1"/>
              <a:t>ální</a:t>
            </a:r>
            <a:r>
              <a:rPr lang="cs-CZ" dirty="0"/>
              <a:t> proměnná:</a:t>
            </a:r>
          </a:p>
          <a:p>
            <a:pPr lvl="4"/>
            <a:r>
              <a:rPr lang="cs-CZ" dirty="0" err="1"/>
              <a:t>Button</a:t>
            </a:r>
            <a:r>
              <a:rPr lang="cs-CZ" dirty="0"/>
              <a:t> </a:t>
            </a:r>
            <a:r>
              <a:rPr lang="cs-CZ" dirty="0" err="1"/>
              <a:t>buttons</a:t>
            </a:r>
            <a:r>
              <a:rPr lang="en-US" dirty="0"/>
              <a:t>[2];</a:t>
            </a:r>
          </a:p>
          <a:p>
            <a:pPr lvl="3"/>
            <a:r>
              <a:rPr lang="en-US" dirty="0" err="1"/>
              <a:t>Obsluha</a:t>
            </a:r>
            <a:r>
              <a:rPr lang="en-US" dirty="0"/>
              <a:t> v</a:t>
            </a:r>
            <a:r>
              <a:rPr lang="cs-CZ" dirty="0"/>
              <a:t> </a:t>
            </a:r>
            <a:r>
              <a:rPr lang="en-US" dirty="0"/>
              <a:t>loop</a:t>
            </a:r>
            <a:r>
              <a:rPr lang="cs-CZ" dirty="0"/>
              <a:t>()</a:t>
            </a:r>
            <a:endParaRPr lang="en-US" dirty="0"/>
          </a:p>
          <a:p>
            <a:pPr lvl="4"/>
            <a:r>
              <a:rPr lang="en-US" dirty="0"/>
              <a:t>  if ( </a:t>
            </a:r>
            <a:r>
              <a:rPr lang="en-US" dirty="0" err="1"/>
              <a:t>button_signal</a:t>
            </a:r>
            <a:r>
              <a:rPr lang="en-US" dirty="0"/>
              <a:t>( button[0], </a:t>
            </a:r>
            <a:r>
              <a:rPr lang="en-US" dirty="0" err="1"/>
              <a:t>time_now</a:t>
            </a:r>
            <a:r>
              <a:rPr lang="en-US" dirty="0"/>
              <a:t>) ) /*...*/</a:t>
            </a:r>
          </a:p>
          <a:p>
            <a:r>
              <a:rPr lang="cs-CZ" dirty="0"/>
              <a:t>Varianta </a:t>
            </a:r>
            <a:r>
              <a:rPr lang="en-US" dirty="0"/>
              <a:t>I</a:t>
            </a:r>
            <a:r>
              <a:rPr lang="cs-CZ" dirty="0"/>
              <a:t>I – </a:t>
            </a:r>
            <a:r>
              <a:rPr lang="en-US" dirty="0" err="1"/>
              <a:t>metoda</a:t>
            </a:r>
            <a:endParaRPr lang="cs-CZ" dirty="0"/>
          </a:p>
          <a:p>
            <a:pPr lvl="4"/>
            <a:r>
              <a:rPr lang="cs-CZ" dirty="0" err="1"/>
              <a:t>struct</a:t>
            </a:r>
            <a:r>
              <a:rPr lang="cs-CZ" dirty="0"/>
              <a:t> </a:t>
            </a:r>
            <a:r>
              <a:rPr lang="cs-CZ" dirty="0" err="1"/>
              <a:t>Button</a:t>
            </a:r>
            <a:r>
              <a:rPr lang="cs-CZ" dirty="0"/>
              <a:t> </a:t>
            </a:r>
            <a:r>
              <a:rPr lang="en-US" dirty="0"/>
              <a:t>{</a:t>
            </a:r>
          </a:p>
          <a:p>
            <a:pPr lvl="4"/>
            <a:r>
              <a:rPr lang="en-US" dirty="0"/>
              <a:t>  </a:t>
            </a:r>
            <a:r>
              <a:rPr lang="en-US" dirty="0" err="1"/>
              <a:t>ButtonState</a:t>
            </a:r>
            <a:r>
              <a:rPr lang="en-US" dirty="0"/>
              <a:t> bs; timestamp </a:t>
            </a:r>
            <a:r>
              <a:rPr lang="en-US" dirty="0" err="1"/>
              <a:t>last_signal</a:t>
            </a:r>
            <a:r>
              <a:rPr lang="en-US" dirty="0"/>
              <a:t>; int pin;</a:t>
            </a:r>
          </a:p>
          <a:p>
            <a:pPr lvl="4"/>
            <a:r>
              <a:rPr lang="en-US" dirty="0"/>
              <a:t>  b</a:t>
            </a:r>
            <a:r>
              <a:rPr lang="cs-CZ" dirty="0" err="1"/>
              <a:t>ool</a:t>
            </a:r>
            <a:r>
              <a:rPr lang="cs-CZ" dirty="0"/>
              <a:t> </a:t>
            </a:r>
            <a:r>
              <a:rPr lang="cs-CZ" dirty="0" err="1"/>
              <a:t>button</a:t>
            </a:r>
            <a:r>
              <a:rPr lang="en-US" dirty="0"/>
              <a:t>_signal(timestamp t) { int s = </a:t>
            </a:r>
            <a:r>
              <a:rPr lang="en-US" dirty="0" err="1"/>
              <a:t>DigitalRead</a:t>
            </a:r>
            <a:r>
              <a:rPr lang="en-US" dirty="0"/>
              <a:t>(pin); /*...*/}</a:t>
            </a:r>
          </a:p>
          <a:p>
            <a:pPr lvl="4"/>
            <a:r>
              <a:rPr lang="en-US" dirty="0"/>
              <a:t>};</a:t>
            </a:r>
          </a:p>
          <a:p>
            <a:pPr lvl="3"/>
            <a:r>
              <a:rPr lang="en-US" dirty="0" err="1"/>
              <a:t>Obsluha</a:t>
            </a:r>
            <a:r>
              <a:rPr lang="en-US" dirty="0"/>
              <a:t> v</a:t>
            </a:r>
            <a:r>
              <a:rPr lang="cs-CZ" dirty="0"/>
              <a:t> </a:t>
            </a:r>
            <a:r>
              <a:rPr lang="en-US" dirty="0"/>
              <a:t>loop</a:t>
            </a:r>
            <a:r>
              <a:rPr lang="cs-CZ" dirty="0"/>
              <a:t>()</a:t>
            </a:r>
            <a:endParaRPr lang="en-US" dirty="0"/>
          </a:p>
          <a:p>
            <a:pPr lvl="4"/>
            <a:r>
              <a:rPr lang="en-US" dirty="0"/>
              <a:t>  if ( button[0].</a:t>
            </a:r>
            <a:r>
              <a:rPr lang="en-US" dirty="0" err="1"/>
              <a:t>button_signal</a:t>
            </a:r>
            <a:r>
              <a:rPr lang="en-US" dirty="0"/>
              <a:t>(</a:t>
            </a:r>
            <a:r>
              <a:rPr lang="en-US" dirty="0" err="1"/>
              <a:t>time_now</a:t>
            </a:r>
            <a:r>
              <a:rPr lang="en-US" dirty="0"/>
              <a:t>) ) /*...*/</a:t>
            </a:r>
          </a:p>
        </p:txBody>
      </p:sp>
    </p:spTree>
    <p:extLst>
      <p:ext uri="{BB962C8B-B14F-4D97-AF65-F5344CB8AC3E}">
        <p14:creationId xmlns:p14="http://schemas.microsoft.com/office/powerpoint/2010/main" val="30505132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84715D-17D8-457A-95A5-363A34C0F3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Úloha 4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B1FC696-EAFD-423B-A648-FF68D72CC87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12</a:t>
            </a:fld>
            <a:endParaRPr lang="cs-CZ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755C5C-D84F-4C3D-9A78-4AF9B8F6199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/>
              <a:t>NPRG041 Programování v C++ - 2020/2021 David Bednárek</a:t>
            </a:r>
            <a:endParaRPr lang="cs-CZ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FF9D456-A12E-40C9-B769-12207FEF170B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dirty="0"/>
              <a:t>Ob</a:t>
            </a:r>
            <a:r>
              <a:rPr lang="cs-CZ" dirty="0"/>
              <a:t>ě varianty jsou technicky ekvivalentní</a:t>
            </a:r>
          </a:p>
          <a:p>
            <a:pPr lvl="1"/>
            <a:r>
              <a:rPr lang="cs-CZ" dirty="0"/>
              <a:t>Binární kód bude pravděpodobně stejný</a:t>
            </a:r>
          </a:p>
          <a:p>
            <a:r>
              <a:rPr lang="cs-CZ" dirty="0"/>
              <a:t>Varianta </a:t>
            </a:r>
            <a:r>
              <a:rPr lang="en-US" dirty="0"/>
              <a:t>I</a:t>
            </a:r>
            <a:r>
              <a:rPr lang="cs-CZ" dirty="0"/>
              <a:t>I – </a:t>
            </a:r>
            <a:r>
              <a:rPr lang="en-US" dirty="0" err="1"/>
              <a:t>metoda</a:t>
            </a:r>
            <a:r>
              <a:rPr lang="cs-CZ" dirty="0"/>
              <a:t> </a:t>
            </a:r>
          </a:p>
          <a:p>
            <a:pPr lvl="1"/>
            <a:r>
              <a:rPr lang="cs-CZ" dirty="0"/>
              <a:t>umožňuje ochranu datových položek proti přístupu zvenčí</a:t>
            </a:r>
          </a:p>
          <a:p>
            <a:pPr lvl="1"/>
            <a:r>
              <a:rPr lang="cs-CZ" dirty="0"/>
              <a:t>v C++ obvykle doprovázeno změnou ze </a:t>
            </a:r>
            <a:r>
              <a:rPr lang="cs-CZ" dirty="0" err="1"/>
              <a:t>struct</a:t>
            </a:r>
            <a:r>
              <a:rPr lang="cs-CZ" dirty="0"/>
              <a:t> na </a:t>
            </a:r>
            <a:r>
              <a:rPr lang="cs-CZ" dirty="0" err="1"/>
              <a:t>class</a:t>
            </a:r>
            <a:endParaRPr lang="cs-CZ" dirty="0"/>
          </a:p>
          <a:p>
            <a:pPr lvl="4"/>
            <a:r>
              <a:rPr lang="cs-CZ" dirty="0" err="1"/>
              <a:t>class</a:t>
            </a:r>
            <a:r>
              <a:rPr lang="cs-CZ" dirty="0"/>
              <a:t> </a:t>
            </a:r>
            <a:r>
              <a:rPr lang="cs-CZ" dirty="0" err="1"/>
              <a:t>Button</a:t>
            </a:r>
            <a:r>
              <a:rPr lang="cs-CZ" dirty="0"/>
              <a:t> </a:t>
            </a:r>
            <a:r>
              <a:rPr lang="en-US" dirty="0"/>
              <a:t>{</a:t>
            </a:r>
            <a:endParaRPr lang="cs-CZ" dirty="0"/>
          </a:p>
          <a:p>
            <a:pPr lvl="4"/>
            <a:r>
              <a:rPr lang="cs-CZ" dirty="0"/>
              <a:t>public:</a:t>
            </a:r>
          </a:p>
          <a:p>
            <a:pPr lvl="4"/>
            <a:r>
              <a:rPr lang="cs-CZ" dirty="0"/>
              <a:t> </a:t>
            </a:r>
            <a:r>
              <a:rPr lang="en-US" dirty="0"/>
              <a:t> </a:t>
            </a:r>
            <a:r>
              <a:rPr lang="cs-CZ" dirty="0" err="1"/>
              <a:t>void</a:t>
            </a:r>
            <a:r>
              <a:rPr lang="cs-CZ" dirty="0"/>
              <a:t> </a:t>
            </a:r>
            <a:r>
              <a:rPr lang="cs-CZ" dirty="0" err="1"/>
              <a:t>init</a:t>
            </a:r>
            <a:r>
              <a:rPr lang="en-US" dirty="0"/>
              <a:t>(int p, timestamp t) {/*...*/}</a:t>
            </a:r>
          </a:p>
          <a:p>
            <a:pPr lvl="4"/>
            <a:r>
              <a:rPr lang="cs-CZ" dirty="0"/>
              <a:t> </a:t>
            </a:r>
            <a:r>
              <a:rPr lang="en-US" dirty="0"/>
              <a:t> b</a:t>
            </a:r>
            <a:r>
              <a:rPr lang="cs-CZ" dirty="0" err="1"/>
              <a:t>ool</a:t>
            </a:r>
            <a:r>
              <a:rPr lang="cs-CZ" dirty="0"/>
              <a:t> </a:t>
            </a:r>
            <a:r>
              <a:rPr lang="cs-CZ" dirty="0" err="1"/>
              <a:t>button</a:t>
            </a:r>
            <a:r>
              <a:rPr lang="en-US" dirty="0"/>
              <a:t>_signal(timestamp t) { int s = </a:t>
            </a:r>
            <a:r>
              <a:rPr lang="en-US" dirty="0" err="1"/>
              <a:t>DigitalRead</a:t>
            </a:r>
            <a:r>
              <a:rPr lang="en-US" dirty="0"/>
              <a:t>(pin); /*...*/}</a:t>
            </a:r>
            <a:endParaRPr lang="cs-CZ" dirty="0"/>
          </a:p>
          <a:p>
            <a:pPr lvl="4"/>
            <a:r>
              <a:rPr lang="cs-CZ" dirty="0" err="1"/>
              <a:t>private</a:t>
            </a:r>
            <a:r>
              <a:rPr lang="cs-CZ" dirty="0"/>
              <a:t>:</a:t>
            </a:r>
          </a:p>
          <a:p>
            <a:pPr lvl="4"/>
            <a:r>
              <a:rPr lang="en-US" dirty="0"/>
              <a:t>  </a:t>
            </a:r>
            <a:r>
              <a:rPr lang="en-US" dirty="0" err="1"/>
              <a:t>ButtonState</a:t>
            </a:r>
            <a:r>
              <a:rPr lang="en-US" dirty="0"/>
              <a:t> bs; timestamp </a:t>
            </a:r>
            <a:r>
              <a:rPr lang="en-US" dirty="0" err="1"/>
              <a:t>last_signal</a:t>
            </a:r>
            <a:r>
              <a:rPr lang="en-US" dirty="0"/>
              <a:t>; int pin;</a:t>
            </a:r>
          </a:p>
          <a:p>
            <a:pPr lvl="4"/>
            <a:r>
              <a:rPr lang="en-US" dirty="0"/>
              <a:t>};</a:t>
            </a:r>
          </a:p>
          <a:p>
            <a:pPr lvl="2"/>
            <a:r>
              <a:rPr lang="en-US" dirty="0"/>
              <a:t>v C++ je </a:t>
            </a:r>
            <a:r>
              <a:rPr lang="en-US" dirty="0" err="1"/>
              <a:t>rozd</a:t>
            </a:r>
            <a:r>
              <a:rPr lang="cs-CZ" dirty="0" err="1"/>
              <a:t>íl</a:t>
            </a:r>
            <a:r>
              <a:rPr lang="cs-CZ" dirty="0"/>
              <a:t> mezi </a:t>
            </a:r>
            <a:r>
              <a:rPr lang="cs-CZ" dirty="0" err="1"/>
              <a:t>struct</a:t>
            </a:r>
            <a:r>
              <a:rPr lang="cs-CZ" dirty="0"/>
              <a:t> a </a:t>
            </a:r>
            <a:r>
              <a:rPr lang="cs-CZ" dirty="0" err="1"/>
              <a:t>class</a:t>
            </a:r>
            <a:r>
              <a:rPr lang="cs-CZ" dirty="0"/>
              <a:t> zanedbatelný</a:t>
            </a:r>
          </a:p>
          <a:p>
            <a:pPr lvl="3"/>
            <a:r>
              <a:rPr lang="cs-CZ" dirty="0"/>
              <a:t>pouze v implicitním nastavení přístupu (</a:t>
            </a:r>
            <a:r>
              <a:rPr lang="cs-CZ" dirty="0" err="1"/>
              <a:t>struct</a:t>
            </a:r>
            <a:r>
              <a:rPr lang="cs-CZ" dirty="0"/>
              <a:t>: public, </a:t>
            </a:r>
            <a:r>
              <a:rPr lang="cs-CZ" dirty="0" err="1"/>
              <a:t>class</a:t>
            </a:r>
            <a:r>
              <a:rPr lang="cs-CZ" dirty="0"/>
              <a:t>: </a:t>
            </a:r>
            <a:r>
              <a:rPr lang="cs-CZ" dirty="0" err="1"/>
              <a:t>private</a:t>
            </a:r>
            <a:r>
              <a:rPr lang="cs-CZ" dirty="0"/>
              <a:t>)</a:t>
            </a:r>
          </a:p>
          <a:p>
            <a:pPr lvl="2"/>
            <a:r>
              <a:rPr lang="cs-CZ" dirty="0"/>
              <a:t>Konvence: </a:t>
            </a:r>
            <a:r>
              <a:rPr lang="cs-CZ" dirty="0" err="1"/>
              <a:t>class</a:t>
            </a:r>
            <a:r>
              <a:rPr lang="cs-CZ" dirty="0"/>
              <a:t> se používá pro objekty s chráněnými vnitřnostmi nebo s virtuálními funkcemi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566940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Z_Origin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EN_Origin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9581</TotalTime>
  <Words>1536</Words>
  <Application>Microsoft Office PowerPoint</Application>
  <PresentationFormat>On-screen Show (4:3)</PresentationFormat>
  <Paragraphs>159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Calibri</vt:lpstr>
      <vt:lpstr>Consolas</vt:lpstr>
      <vt:lpstr>Wingdings</vt:lpstr>
      <vt:lpstr>Wingdings 3</vt:lpstr>
      <vt:lpstr>CZ_Origin</vt:lpstr>
      <vt:lpstr>EN_Origin</vt:lpstr>
      <vt:lpstr>NSWI170 – Počítačové systémy  David Bednárek  Arduino – tlačítka</vt:lpstr>
      <vt:lpstr>Vyhodnocení předchozího domácího úkolu</vt:lpstr>
      <vt:lpstr>Zajímavé chyby v úloze 2</vt:lpstr>
      <vt:lpstr>Zajímavé chyby v úloze 2</vt:lpstr>
      <vt:lpstr>Arduino – hardware - sedmisegmentovky</vt:lpstr>
      <vt:lpstr>Funshield</vt:lpstr>
      <vt:lpstr>Úloha 4</vt:lpstr>
      <vt:lpstr>Úloha 4</vt:lpstr>
      <vt:lpstr>Úloha 4</vt:lpstr>
      <vt:lpstr>Úloha 4</vt:lpstr>
      <vt:lpstr>Úloha 4</vt:lpstr>
      <vt:lpstr>Úloha 4</vt:lpstr>
    </vt:vector>
  </TitlesOfParts>
  <Company>KSI MFF UK Praha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bednarek</dc:creator>
  <cp:lastModifiedBy>David Bednárek</cp:lastModifiedBy>
  <cp:revision>919</cp:revision>
  <dcterms:created xsi:type="dcterms:W3CDTF">2012-09-19T18:13:04Z</dcterms:created>
  <dcterms:modified xsi:type="dcterms:W3CDTF">2023-03-16T10:40:00Z</dcterms:modified>
</cp:coreProperties>
</file>