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59"/>
  </p:notesMasterIdLst>
  <p:sldIdLst>
    <p:sldId id="256" r:id="rId2"/>
    <p:sldId id="278" r:id="rId3"/>
    <p:sldId id="280" r:id="rId4"/>
    <p:sldId id="279" r:id="rId5"/>
    <p:sldId id="282" r:id="rId6"/>
    <p:sldId id="283" r:id="rId7"/>
    <p:sldId id="281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8" r:id="rId18"/>
    <p:sldId id="293" r:id="rId19"/>
    <p:sldId id="295" r:id="rId20"/>
    <p:sldId id="294" r:id="rId21"/>
    <p:sldId id="299" r:id="rId22"/>
    <p:sldId id="296" r:id="rId23"/>
    <p:sldId id="297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07" r:id="rId39"/>
    <p:sldId id="310" r:id="rId40"/>
    <p:sldId id="308" r:id="rId41"/>
    <p:sldId id="309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20" r:id="rId51"/>
    <p:sldId id="321" r:id="rId52"/>
    <p:sldId id="319" r:id="rId53"/>
    <p:sldId id="322" r:id="rId54"/>
    <p:sldId id="323" r:id="rId55"/>
    <p:sldId id="324" r:id="rId56"/>
    <p:sldId id="325" r:id="rId57"/>
    <p:sldId id="326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528E2A-7987-42E7-8D84-6B2D74558830}">
          <p14:sldIdLst>
            <p14:sldId id="256"/>
            <p14:sldId id="278"/>
            <p14:sldId id="280"/>
            <p14:sldId id="279"/>
            <p14:sldId id="282"/>
            <p14:sldId id="283"/>
            <p14:sldId id="281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8"/>
            <p14:sldId id="293"/>
            <p14:sldId id="295"/>
            <p14:sldId id="294"/>
            <p14:sldId id="299"/>
            <p14:sldId id="296"/>
            <p14:sldId id="297"/>
            <p14:sldId id="300"/>
            <p14:sldId id="301"/>
            <p14:sldId id="302"/>
            <p14:sldId id="303"/>
            <p14:sldId id="304"/>
            <p14:sldId id="305"/>
            <p14:sldId id="306"/>
            <p14:sldId id="327"/>
            <p14:sldId id="328"/>
            <p14:sldId id="329"/>
            <p14:sldId id="330"/>
            <p14:sldId id="331"/>
            <p14:sldId id="332"/>
            <p14:sldId id="333"/>
            <p14:sldId id="307"/>
            <p14:sldId id="310"/>
            <p14:sldId id="308"/>
            <p14:sldId id="309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20"/>
            <p14:sldId id="321"/>
            <p14:sldId id="319"/>
            <p14:sldId id="322"/>
            <p14:sldId id="323"/>
            <p14:sldId id="324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 Yaghob" initials="JY" lastIdx="1" clrIdx="0">
    <p:extLst>
      <p:ext uri="{19B8F6BF-5375-455C-9EA6-DF929625EA0E}">
        <p15:presenceInfo xmlns:p15="http://schemas.microsoft.com/office/powerpoint/2012/main" userId="1ae363f9ee6688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00FF"/>
    <a:srgbClr val="FF33CC"/>
    <a:srgbClr val="33CC33"/>
    <a:srgbClr val="FF3399"/>
    <a:srgbClr val="00FF00"/>
    <a:srgbClr val="6699FF"/>
    <a:srgbClr val="CC66FF"/>
    <a:srgbClr val="0066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97" autoAdjust="0"/>
  </p:normalViewPr>
  <p:slideViewPr>
    <p:cSldViewPr>
      <p:cViewPr varScale="1">
        <p:scale>
          <a:sx n="80" d="100"/>
          <a:sy n="80" d="100"/>
        </p:scale>
        <p:origin x="69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042EEA-9F9B-4B91-B52A-073E94FB9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2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4750BA-B163-4F11-8356-C4353F13CE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129" name="Picture 9" descr="b2e2lirt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3392488"/>
            <a:ext cx="1684338" cy="140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E42D6-9DD4-4165-BDB0-13B2B843F0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C8BE-C614-485F-9B20-1471ABF7C6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1145F-674A-4228-8958-0EA9769F55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15E1F-5AFB-40EA-923D-A2EB4D767C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EAE92-5121-41FC-8DEC-DA73929E0C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B1BA9-04F9-4DBA-8B88-0BF71DD220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B23DE-87E9-44C4-9125-F996474026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B49DB-207B-4B04-AB13-3224BA24FB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FF626-F1DE-4CAB-AC6F-3C9C63F3BC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FCAB0-4CDF-4FD1-8C9D-AF93D5E31F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D280EE7-F64F-4308-BA6A-AA907C3209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2557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4105" name="Picture 9" descr="b2e2lirt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9575" y="115888"/>
            <a:ext cx="1114425" cy="9318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Computer Systems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Operating systems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Jakub Yaghob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 topology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403648" y="1844824"/>
            <a:ext cx="648072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97954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051720" y="1916832"/>
            <a:ext cx="24482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2202024" y="2096852"/>
            <a:ext cx="720080" cy="2520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Dev1</a:t>
            </a:r>
          </a:p>
        </p:txBody>
      </p:sp>
      <p:cxnSp>
        <p:nvCxnSpPr>
          <p:cNvPr id="10" name="Straight Connector 9"/>
          <p:cNvCxnSpPr>
            <a:stCxn id="8" idx="0"/>
          </p:cNvCxnSpPr>
          <p:nvPr/>
        </p:nvCxnSpPr>
        <p:spPr bwMode="auto">
          <a:xfrm flipV="1">
            <a:off x="2562064" y="1916832"/>
            <a:ext cx="0" cy="1800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3043280" y="2096852"/>
            <a:ext cx="720080" cy="2520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Dev2</a:t>
            </a:r>
          </a:p>
        </p:txBody>
      </p:sp>
      <p:cxnSp>
        <p:nvCxnSpPr>
          <p:cNvPr id="12" name="Straight Connector 11"/>
          <p:cNvCxnSpPr>
            <a:stCxn id="11" idx="0"/>
          </p:cNvCxnSpPr>
          <p:nvPr/>
        </p:nvCxnSpPr>
        <p:spPr bwMode="auto">
          <a:xfrm flipV="1">
            <a:off x="3403320" y="1916832"/>
            <a:ext cx="0" cy="1800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884536" y="2096852"/>
            <a:ext cx="720080" cy="2520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Dev3</a:t>
            </a:r>
          </a:p>
        </p:txBody>
      </p:sp>
      <p:cxnSp>
        <p:nvCxnSpPr>
          <p:cNvPr id="15" name="Straight Connector 14"/>
          <p:cNvCxnSpPr>
            <a:stCxn id="14" idx="0"/>
          </p:cNvCxnSpPr>
          <p:nvPr/>
        </p:nvCxnSpPr>
        <p:spPr bwMode="auto">
          <a:xfrm flipV="1">
            <a:off x="4244576" y="1916832"/>
            <a:ext cx="0" cy="1800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7013164" y="1844824"/>
            <a:ext cx="648072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DC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079624" y="2524038"/>
            <a:ext cx="720080" cy="2520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Dev1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977160" y="3028094"/>
            <a:ext cx="720080" cy="2520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Dev2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884368" y="2524038"/>
            <a:ext cx="720080" cy="2520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9293" y="197954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Ring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8" idx="1"/>
            <a:endCxn id="19" idx="0"/>
          </p:cNvCxnSpPr>
          <p:nvPr/>
        </p:nvCxnSpPr>
        <p:spPr bwMode="auto">
          <a:xfrm flipH="1">
            <a:off x="6439664" y="2096852"/>
            <a:ext cx="573500" cy="42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stCxn id="19" idx="2"/>
            <a:endCxn id="20" idx="1"/>
          </p:cNvCxnSpPr>
          <p:nvPr/>
        </p:nvCxnSpPr>
        <p:spPr bwMode="auto">
          <a:xfrm>
            <a:off x="6439664" y="2776066"/>
            <a:ext cx="537496" cy="3780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stCxn id="20" idx="3"/>
            <a:endCxn id="21" idx="2"/>
          </p:cNvCxnSpPr>
          <p:nvPr/>
        </p:nvCxnSpPr>
        <p:spPr bwMode="auto">
          <a:xfrm flipV="1">
            <a:off x="7697240" y="2776066"/>
            <a:ext cx="547168" cy="3780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>
            <a:stCxn id="21" idx="0"/>
            <a:endCxn id="18" idx="3"/>
          </p:cNvCxnSpPr>
          <p:nvPr/>
        </p:nvCxnSpPr>
        <p:spPr bwMode="auto">
          <a:xfrm flipH="1" flipV="1">
            <a:off x="7661236" y="2096852"/>
            <a:ext cx="583172" cy="42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17848" y="460265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2202024" y="4602656"/>
            <a:ext cx="648072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DC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409936" y="4183748"/>
            <a:ext cx="720080" cy="2520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2931342" y="4183748"/>
            <a:ext cx="720080" cy="2520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Dev2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1409936" y="5312824"/>
            <a:ext cx="720080" cy="2520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Dev3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2931342" y="5312824"/>
            <a:ext cx="720080" cy="2520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Dev4</a:t>
            </a:r>
          </a:p>
        </p:txBody>
      </p:sp>
      <p:cxnSp>
        <p:nvCxnSpPr>
          <p:cNvPr id="38" name="Straight Connector 37"/>
          <p:cNvCxnSpPr>
            <a:stCxn id="32" idx="1"/>
            <a:endCxn id="33" idx="2"/>
          </p:cNvCxnSpPr>
          <p:nvPr/>
        </p:nvCxnSpPr>
        <p:spPr bwMode="auto">
          <a:xfrm flipH="1" flipV="1">
            <a:off x="1769976" y="4435776"/>
            <a:ext cx="432048" cy="4189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32" idx="2"/>
            <a:endCxn id="35" idx="0"/>
          </p:cNvCxnSpPr>
          <p:nvPr/>
        </p:nvCxnSpPr>
        <p:spPr bwMode="auto">
          <a:xfrm flipH="1">
            <a:off x="1769976" y="5106712"/>
            <a:ext cx="756084" cy="206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32" idx="3"/>
            <a:endCxn id="36" idx="0"/>
          </p:cNvCxnSpPr>
          <p:nvPr/>
        </p:nvCxnSpPr>
        <p:spPr bwMode="auto">
          <a:xfrm>
            <a:off x="2850096" y="4854684"/>
            <a:ext cx="441286" cy="4581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2" idx="0"/>
            <a:endCxn id="34" idx="2"/>
          </p:cNvCxnSpPr>
          <p:nvPr/>
        </p:nvCxnSpPr>
        <p:spPr bwMode="auto">
          <a:xfrm flipV="1">
            <a:off x="2526060" y="4435776"/>
            <a:ext cx="765322" cy="166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5008769" y="3814416"/>
            <a:ext cx="65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 bwMode="auto">
          <a:xfrm>
            <a:off x="5958448" y="4008669"/>
            <a:ext cx="648072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DC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974011" y="4848921"/>
            <a:ext cx="720080" cy="2520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Dev1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886440" y="4848921"/>
            <a:ext cx="720080" cy="2520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Dev2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366374" y="5589240"/>
            <a:ext cx="720080" cy="2520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Dev3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7337200" y="5589240"/>
            <a:ext cx="720080" cy="2520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Dev4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6798869" y="4848921"/>
            <a:ext cx="720080" cy="252028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Hub1</a:t>
            </a:r>
          </a:p>
        </p:txBody>
      </p:sp>
      <p:cxnSp>
        <p:nvCxnSpPr>
          <p:cNvPr id="59" name="Straight Connector 58"/>
          <p:cNvCxnSpPr>
            <a:stCxn id="48" idx="2"/>
            <a:endCxn id="49" idx="0"/>
          </p:cNvCxnSpPr>
          <p:nvPr/>
        </p:nvCxnSpPr>
        <p:spPr bwMode="auto">
          <a:xfrm flipH="1">
            <a:off x="5334051" y="4512725"/>
            <a:ext cx="948433" cy="3361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48" idx="2"/>
            <a:endCxn id="50" idx="0"/>
          </p:cNvCxnSpPr>
          <p:nvPr/>
        </p:nvCxnSpPr>
        <p:spPr bwMode="auto">
          <a:xfrm flipH="1">
            <a:off x="6246480" y="4512725"/>
            <a:ext cx="36004" cy="3361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48" idx="2"/>
            <a:endCxn id="57" idx="0"/>
          </p:cNvCxnSpPr>
          <p:nvPr/>
        </p:nvCxnSpPr>
        <p:spPr bwMode="auto">
          <a:xfrm>
            <a:off x="6282484" y="4512725"/>
            <a:ext cx="876425" cy="3361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57" idx="2"/>
            <a:endCxn id="51" idx="0"/>
          </p:cNvCxnSpPr>
          <p:nvPr/>
        </p:nvCxnSpPr>
        <p:spPr bwMode="auto">
          <a:xfrm flipH="1">
            <a:off x="6726414" y="5100949"/>
            <a:ext cx="432495" cy="4882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57" idx="2"/>
            <a:endCxn id="52" idx="0"/>
          </p:cNvCxnSpPr>
          <p:nvPr/>
        </p:nvCxnSpPr>
        <p:spPr bwMode="auto">
          <a:xfrm>
            <a:off x="7158909" y="5100949"/>
            <a:ext cx="538331" cy="4882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093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4890336" cy="4806081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Application issues an I/O request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Language library makes a system call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Kernel decides, which device is involved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Kernel starts an I/O operation using device driver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Device driver initiates an I/O operation on a device controller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Device does something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Device driver checks for a status of the device controller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data are ready, transfer data from device to the memory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eturn to any kernel layer and make other I/O operation fulfilling the user request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Return to the application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724128" y="1844824"/>
            <a:ext cx="2276872" cy="8456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User I/O libraries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724128" y="2871656"/>
            <a:ext cx="2276872" cy="648072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independent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I/O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724128" y="3645024"/>
            <a:ext cx="1080120" cy="648072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driver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915120" y="3645024"/>
            <a:ext cx="1080120" cy="648072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driver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724128" y="4455831"/>
            <a:ext cx="108012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controller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915120" y="4455831"/>
            <a:ext cx="108012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controller</a:t>
            </a:r>
          </a:p>
        </p:txBody>
      </p:sp>
      <p:sp>
        <p:nvSpPr>
          <p:cNvPr id="10" name="Flowchart: Magnetic Disk 9"/>
          <p:cNvSpPr/>
          <p:nvPr/>
        </p:nvSpPr>
        <p:spPr bwMode="auto">
          <a:xfrm>
            <a:off x="5796136" y="5391935"/>
            <a:ext cx="936104" cy="648072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</a:t>
            </a: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6987128" y="5391935"/>
            <a:ext cx="936104" cy="648072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</a:t>
            </a:r>
          </a:p>
        </p:txBody>
      </p:sp>
      <p:cxnSp>
        <p:nvCxnSpPr>
          <p:cNvPr id="13" name="Straight Connector 12"/>
          <p:cNvCxnSpPr>
            <a:stCxn id="8" idx="2"/>
            <a:endCxn id="10" idx="1"/>
          </p:cNvCxnSpPr>
          <p:nvPr/>
        </p:nvCxnSpPr>
        <p:spPr bwMode="auto">
          <a:xfrm>
            <a:off x="6264188" y="5103903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9" idx="2"/>
            <a:endCxn id="11" idx="1"/>
          </p:cNvCxnSpPr>
          <p:nvPr/>
        </p:nvCxnSpPr>
        <p:spPr bwMode="auto">
          <a:xfrm>
            <a:off x="7455180" y="5103903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458408" y="2780928"/>
            <a:ext cx="280831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458408" y="4365104"/>
            <a:ext cx="280831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8100392" y="208297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00392" y="341394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100392" y="499062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HW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5940152" y="2492896"/>
            <a:ext cx="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940152" y="3291096"/>
            <a:ext cx="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940152" y="4077072"/>
            <a:ext cx="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940152" y="4990626"/>
            <a:ext cx="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228184" y="3291096"/>
            <a:ext cx="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228184" y="4077072"/>
            <a:ext cx="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6228184" y="4990626"/>
            <a:ext cx="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6084168" y="4990626"/>
            <a:ext cx="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CC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6372200" y="4077072"/>
            <a:ext cx="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CC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6372200" y="4990626"/>
            <a:ext cx="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CC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6372200" y="3291096"/>
            <a:ext cx="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CC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6084168" y="3291096"/>
            <a:ext cx="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CC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6084168" y="4077072"/>
            <a:ext cx="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CC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6372200" y="2492896"/>
            <a:ext cx="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CC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342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intercommunication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Polling</a:t>
            </a:r>
          </a:p>
          <a:p>
            <a:pPr lvl="1"/>
            <a:r>
              <a:rPr lang="en-US" dirty="0" smtClean="0"/>
              <a:t>CPU actively checks device status change</a:t>
            </a:r>
          </a:p>
          <a:p>
            <a:r>
              <a:rPr lang="en-US" dirty="0" smtClean="0"/>
              <a:t>Interrupt</a:t>
            </a:r>
          </a:p>
          <a:p>
            <a:pPr lvl="1"/>
            <a:r>
              <a:rPr lang="en-US" dirty="0" smtClean="0"/>
              <a:t>Device notifies CPU that it needs attention</a:t>
            </a:r>
          </a:p>
          <a:p>
            <a:pPr lvl="1"/>
            <a:r>
              <a:rPr lang="en-US" dirty="0" smtClean="0"/>
              <a:t>CPU interrupts current execution flow</a:t>
            </a:r>
          </a:p>
          <a:p>
            <a:pPr lvl="1"/>
            <a:r>
              <a:rPr lang="en-US" dirty="0" smtClean="0"/>
              <a:t>IRQ handling</a:t>
            </a:r>
          </a:p>
          <a:p>
            <a:pPr lvl="1"/>
            <a:r>
              <a:rPr lang="en-US" dirty="0" smtClean="0"/>
              <a:t>CPU has at least one pin for requesting interrupt</a:t>
            </a:r>
          </a:p>
          <a:p>
            <a:r>
              <a:rPr lang="en-US" dirty="0" smtClean="0"/>
              <a:t>DMA (Direct Memory Access)</a:t>
            </a:r>
          </a:p>
          <a:p>
            <a:pPr lvl="1"/>
            <a:r>
              <a:rPr lang="en-US" dirty="0" smtClean="0"/>
              <a:t>Transfer data to/from a device without CPU attention</a:t>
            </a:r>
          </a:p>
          <a:p>
            <a:pPr lvl="1"/>
            <a:r>
              <a:rPr lang="en-US" dirty="0" smtClean="0"/>
              <a:t>DMA controller</a:t>
            </a:r>
          </a:p>
          <a:p>
            <a:pPr lvl="1"/>
            <a:r>
              <a:rPr lang="en-US" dirty="0" smtClean="0"/>
              <a:t>Scatter/gather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External</a:t>
            </a:r>
          </a:p>
          <a:p>
            <a:pPr lvl="1"/>
            <a:r>
              <a:rPr lang="en-US" dirty="0" smtClean="0"/>
              <a:t>HW source using an IRQ pin</a:t>
            </a:r>
          </a:p>
          <a:p>
            <a:pPr lvl="1"/>
            <a:r>
              <a:rPr lang="en-US" dirty="0" smtClean="0"/>
              <a:t>Masking</a:t>
            </a:r>
          </a:p>
          <a:p>
            <a:r>
              <a:rPr lang="en-US" dirty="0" smtClean="0"/>
              <a:t>Exception</a:t>
            </a:r>
          </a:p>
          <a:p>
            <a:pPr lvl="1"/>
            <a:r>
              <a:rPr lang="en-US" dirty="0" smtClean="0"/>
              <a:t>Unexpectedly triggered by an instruction</a:t>
            </a:r>
          </a:p>
          <a:p>
            <a:pPr lvl="1"/>
            <a:r>
              <a:rPr lang="en-US" dirty="0" smtClean="0"/>
              <a:t>Trap or fault</a:t>
            </a:r>
          </a:p>
          <a:p>
            <a:pPr lvl="1"/>
            <a:r>
              <a:rPr lang="en-US" dirty="0" smtClean="0"/>
              <a:t>Predefined set by CPU architecture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Special instruction</a:t>
            </a:r>
          </a:p>
          <a:p>
            <a:pPr lvl="1"/>
            <a:r>
              <a:rPr lang="en-US" dirty="0" smtClean="0"/>
              <a:t>Can be used for system call 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request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happens, when an interrupt occurs?</a:t>
            </a:r>
          </a:p>
          <a:p>
            <a:pPr lvl="1"/>
            <a:r>
              <a:rPr lang="en-US" dirty="0" smtClean="0"/>
              <a:t>CPU decides the source of the interrupt</a:t>
            </a:r>
          </a:p>
          <a:p>
            <a:pPr lvl="2"/>
            <a:r>
              <a:rPr lang="en-US" dirty="0" smtClean="0"/>
              <a:t>Predefined</a:t>
            </a:r>
          </a:p>
          <a:p>
            <a:pPr lvl="2"/>
            <a:r>
              <a:rPr lang="en-US" dirty="0" smtClean="0"/>
              <a:t>IRQ controller</a:t>
            </a:r>
          </a:p>
          <a:p>
            <a:pPr lvl="1"/>
            <a:r>
              <a:rPr lang="en-US" dirty="0" smtClean="0"/>
              <a:t>CPU gets an address of interrupt handler</a:t>
            </a:r>
          </a:p>
          <a:p>
            <a:pPr lvl="2"/>
            <a:r>
              <a:rPr lang="en-US" dirty="0" smtClean="0"/>
              <a:t>Fixed</a:t>
            </a:r>
          </a:p>
          <a:p>
            <a:pPr lvl="2"/>
            <a:r>
              <a:rPr lang="en-US" dirty="0" smtClean="0"/>
              <a:t>Interrupt table</a:t>
            </a:r>
          </a:p>
          <a:p>
            <a:pPr lvl="1"/>
            <a:r>
              <a:rPr lang="en-US" dirty="0" smtClean="0"/>
              <a:t>Current stream of instructions is interrupted, CPU begins execution of interrupt handler’s instructions</a:t>
            </a:r>
          </a:p>
          <a:p>
            <a:pPr lvl="2"/>
            <a:r>
              <a:rPr lang="en-US" dirty="0" smtClean="0"/>
              <a:t>Usually between instructions</a:t>
            </a:r>
          </a:p>
          <a:p>
            <a:pPr lvl="2"/>
            <a:r>
              <a:rPr lang="en-US" dirty="0" smtClean="0"/>
              <a:t>Privilege switch usually happens, interrupt handler is part of a kernel</a:t>
            </a:r>
          </a:p>
          <a:p>
            <a:pPr lvl="1"/>
            <a:r>
              <a:rPr lang="en-US" dirty="0" smtClean="0"/>
              <a:t>Interrupt handler saves the CPU state</a:t>
            </a:r>
          </a:p>
          <a:p>
            <a:pPr lvl="1"/>
            <a:r>
              <a:rPr lang="en-US" dirty="0" smtClean="0"/>
              <a:t>Interrupt handler do something useful</a:t>
            </a:r>
          </a:p>
          <a:p>
            <a:pPr lvl="1"/>
            <a:r>
              <a:rPr lang="en-US" dirty="0" smtClean="0"/>
              <a:t>Interrupt handler restores the CPU state</a:t>
            </a:r>
          </a:p>
          <a:p>
            <a:pPr lvl="1"/>
            <a:r>
              <a:rPr lang="en-US" dirty="0" smtClean="0"/>
              <a:t>CPU continues with original instruction stream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236296" y="3140968"/>
            <a:ext cx="980728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CPU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148008" y="2153551"/>
            <a:ext cx="1102432" cy="576064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IRQ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controller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7269712" y="1649495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413728" y="1649495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557744" y="1649495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7701760" y="1649495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845776" y="1649495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8133808" y="1649495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989792" y="1649495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989792" y="2729615"/>
            <a:ext cx="0" cy="4113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Down Arrow 18"/>
          <p:cNvSpPr/>
          <p:nvPr/>
        </p:nvSpPr>
        <p:spPr bwMode="auto">
          <a:xfrm>
            <a:off x="7413728" y="2729615"/>
            <a:ext cx="182608" cy="411353"/>
          </a:xfrm>
          <a:prstGeom prst="downArrow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6721" y="280926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04020" y="280926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A passive set of instruction and data</a:t>
            </a:r>
          </a:p>
          <a:p>
            <a:pPr lvl="1"/>
            <a:r>
              <a:rPr lang="en-US" dirty="0" smtClean="0"/>
              <a:t>Created by a compiler/linker</a:t>
            </a:r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An instance of a program created by OS</a:t>
            </a:r>
          </a:p>
          <a:p>
            <a:pPr lvl="1"/>
            <a:r>
              <a:rPr lang="en-US" dirty="0" smtClean="0"/>
              <a:t>It contains program code and data</a:t>
            </a:r>
          </a:p>
          <a:p>
            <a:pPr lvl="2"/>
            <a:r>
              <a:rPr lang="en-US" dirty="0" smtClean="0"/>
              <a:t>Process address space</a:t>
            </a:r>
          </a:p>
          <a:p>
            <a:pPr lvl="1"/>
            <a:r>
              <a:rPr lang="en-US" dirty="0" smtClean="0"/>
              <a:t>The program is “enlivened” by an activity</a:t>
            </a:r>
          </a:p>
          <a:p>
            <a:pPr lvl="2"/>
            <a:r>
              <a:rPr lang="en-US" dirty="0" smtClean="0"/>
              <a:t>Instructions are executed by CPU</a:t>
            </a:r>
          </a:p>
          <a:p>
            <a:pPr lvl="1"/>
            <a:r>
              <a:rPr lang="en-US" dirty="0" smtClean="0"/>
              <a:t>Owns other resources</a:t>
            </a:r>
          </a:p>
          <a:p>
            <a:r>
              <a:rPr lang="en-US" dirty="0" smtClean="0"/>
              <a:t>Thread</a:t>
            </a:r>
          </a:p>
          <a:p>
            <a:pPr lvl="1"/>
            <a:r>
              <a:rPr lang="en-US" dirty="0" smtClean="0"/>
              <a:t>One activity in a process</a:t>
            </a:r>
          </a:p>
          <a:p>
            <a:pPr lvl="1"/>
            <a:r>
              <a:rPr lang="en-US" dirty="0" smtClean="0"/>
              <a:t>Stream of instructions executed by CPU</a:t>
            </a:r>
          </a:p>
          <a:p>
            <a:pPr lvl="1"/>
            <a:r>
              <a:rPr lang="en-US" dirty="0" smtClean="0"/>
              <a:t>Unit of kernel scheduling</a:t>
            </a:r>
          </a:p>
          <a:p>
            <a:r>
              <a:rPr lang="en-US" dirty="0"/>
              <a:t>Fiber</a:t>
            </a:r>
          </a:p>
          <a:p>
            <a:pPr lvl="1"/>
            <a:r>
              <a:rPr lang="en-US" dirty="0"/>
              <a:t>Lighter unit of scheduling</a:t>
            </a:r>
          </a:p>
          <a:p>
            <a:pPr lvl="1"/>
            <a:r>
              <a:rPr lang="en-US" dirty="0"/>
              <a:t>Cooperative scheduling</a:t>
            </a:r>
          </a:p>
          <a:p>
            <a:pPr lvl="2"/>
            <a:r>
              <a:rPr lang="en-US" dirty="0"/>
              <a:t>Running fiber explicitly </a:t>
            </a:r>
            <a:r>
              <a:rPr lang="en-US" dirty="0" smtClean="0"/>
              <a:t>yields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08104" y="5802857"/>
            <a:ext cx="2736304" cy="42850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Heap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104" y="1821380"/>
            <a:ext cx="2736304" cy="185462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t"/>
          <a:lstStyle/>
          <a:p>
            <a:pPr algn="ctr"/>
            <a:r>
              <a:rPr lang="en-US" sz="2400" dirty="0" smtClean="0"/>
              <a:t>Code</a:t>
            </a:r>
            <a:endParaRPr lang="cs-CZ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08104" y="3670483"/>
            <a:ext cx="2736304" cy="42202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/>
              <a:t>Static data</a:t>
            </a:r>
            <a:endParaRPr lang="cs-CZ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08104" y="4092511"/>
            <a:ext cx="2736304" cy="431801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/>
              <a:t>Stack for thread 1</a:t>
            </a:r>
            <a:endParaRPr lang="cs-CZ" sz="2400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6876256" y="558218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876256" y="45210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508568" y="4521013"/>
            <a:ext cx="2735840" cy="416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sz="24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508104" y="4937781"/>
            <a:ext cx="2736304" cy="431801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/>
              <a:t>Stack for thread 2</a:t>
            </a:r>
            <a:endParaRPr lang="cs-CZ" sz="2400" dirty="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876256" y="536628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508568" y="5374337"/>
            <a:ext cx="2735840" cy="423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 sz="2400"/>
          </a:p>
        </p:txBody>
      </p:sp>
      <p:sp>
        <p:nvSpPr>
          <p:cNvPr id="31" name="Freeform 30"/>
          <p:cNvSpPr/>
          <p:nvPr/>
        </p:nvSpPr>
        <p:spPr bwMode="auto">
          <a:xfrm>
            <a:off x="5940152" y="2475226"/>
            <a:ext cx="144016" cy="761982"/>
          </a:xfrm>
          <a:custGeom>
            <a:avLst/>
            <a:gdLst>
              <a:gd name="connsiteX0" fmla="*/ 290465 w 584930"/>
              <a:gd name="connsiteY0" fmla="*/ 0 h 1375410"/>
              <a:gd name="connsiteX1" fmla="*/ 8525 w 584930"/>
              <a:gd name="connsiteY1" fmla="*/ 224790 h 1375410"/>
              <a:gd name="connsiteX2" fmla="*/ 580025 w 584930"/>
              <a:gd name="connsiteY2" fmla="*/ 411480 h 1375410"/>
              <a:gd name="connsiteX3" fmla="*/ 905 w 584930"/>
              <a:gd name="connsiteY3" fmla="*/ 601980 h 1375410"/>
              <a:gd name="connsiteX4" fmla="*/ 580025 w 584930"/>
              <a:gd name="connsiteY4" fmla="*/ 784860 h 1375410"/>
              <a:gd name="connsiteX5" fmla="*/ 905 w 584930"/>
              <a:gd name="connsiteY5" fmla="*/ 975360 h 1375410"/>
              <a:gd name="connsiteX6" fmla="*/ 576215 w 584930"/>
              <a:gd name="connsiteY6" fmla="*/ 1162050 h 1375410"/>
              <a:gd name="connsiteX7" fmla="*/ 294275 w 584930"/>
              <a:gd name="connsiteY7" fmla="*/ 1375410 h 137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930" h="1375410">
                <a:moveTo>
                  <a:pt x="290465" y="0"/>
                </a:moveTo>
                <a:cubicBezTo>
                  <a:pt x="125365" y="78105"/>
                  <a:pt x="-39735" y="156210"/>
                  <a:pt x="8525" y="224790"/>
                </a:cubicBezTo>
                <a:cubicBezTo>
                  <a:pt x="56785" y="293370"/>
                  <a:pt x="581295" y="348615"/>
                  <a:pt x="580025" y="411480"/>
                </a:cubicBezTo>
                <a:cubicBezTo>
                  <a:pt x="578755" y="474345"/>
                  <a:pt x="905" y="539750"/>
                  <a:pt x="905" y="601980"/>
                </a:cubicBezTo>
                <a:cubicBezTo>
                  <a:pt x="905" y="664210"/>
                  <a:pt x="580025" y="722630"/>
                  <a:pt x="580025" y="784860"/>
                </a:cubicBezTo>
                <a:cubicBezTo>
                  <a:pt x="580025" y="847090"/>
                  <a:pt x="1540" y="912495"/>
                  <a:pt x="905" y="975360"/>
                </a:cubicBezTo>
                <a:cubicBezTo>
                  <a:pt x="270" y="1038225"/>
                  <a:pt x="527320" y="1095375"/>
                  <a:pt x="576215" y="1162050"/>
                </a:cubicBezTo>
                <a:cubicBezTo>
                  <a:pt x="625110" y="1228725"/>
                  <a:pt x="459692" y="1302067"/>
                  <a:pt x="294275" y="137541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7308304" y="2764131"/>
            <a:ext cx="144016" cy="761982"/>
          </a:xfrm>
          <a:custGeom>
            <a:avLst/>
            <a:gdLst>
              <a:gd name="connsiteX0" fmla="*/ 290465 w 584930"/>
              <a:gd name="connsiteY0" fmla="*/ 0 h 1375410"/>
              <a:gd name="connsiteX1" fmla="*/ 8525 w 584930"/>
              <a:gd name="connsiteY1" fmla="*/ 224790 h 1375410"/>
              <a:gd name="connsiteX2" fmla="*/ 580025 w 584930"/>
              <a:gd name="connsiteY2" fmla="*/ 411480 h 1375410"/>
              <a:gd name="connsiteX3" fmla="*/ 905 w 584930"/>
              <a:gd name="connsiteY3" fmla="*/ 601980 h 1375410"/>
              <a:gd name="connsiteX4" fmla="*/ 580025 w 584930"/>
              <a:gd name="connsiteY4" fmla="*/ 784860 h 1375410"/>
              <a:gd name="connsiteX5" fmla="*/ 905 w 584930"/>
              <a:gd name="connsiteY5" fmla="*/ 975360 h 1375410"/>
              <a:gd name="connsiteX6" fmla="*/ 576215 w 584930"/>
              <a:gd name="connsiteY6" fmla="*/ 1162050 h 1375410"/>
              <a:gd name="connsiteX7" fmla="*/ 294275 w 584930"/>
              <a:gd name="connsiteY7" fmla="*/ 1375410 h 137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930" h="1375410">
                <a:moveTo>
                  <a:pt x="290465" y="0"/>
                </a:moveTo>
                <a:cubicBezTo>
                  <a:pt x="125365" y="78105"/>
                  <a:pt x="-39735" y="156210"/>
                  <a:pt x="8525" y="224790"/>
                </a:cubicBezTo>
                <a:cubicBezTo>
                  <a:pt x="56785" y="293370"/>
                  <a:pt x="581295" y="348615"/>
                  <a:pt x="580025" y="411480"/>
                </a:cubicBezTo>
                <a:cubicBezTo>
                  <a:pt x="578755" y="474345"/>
                  <a:pt x="905" y="539750"/>
                  <a:pt x="905" y="601980"/>
                </a:cubicBezTo>
                <a:cubicBezTo>
                  <a:pt x="905" y="664210"/>
                  <a:pt x="580025" y="722630"/>
                  <a:pt x="580025" y="784860"/>
                </a:cubicBezTo>
                <a:cubicBezTo>
                  <a:pt x="580025" y="847090"/>
                  <a:pt x="1540" y="912495"/>
                  <a:pt x="905" y="975360"/>
                </a:cubicBezTo>
                <a:cubicBezTo>
                  <a:pt x="270" y="1038225"/>
                  <a:pt x="527320" y="1095375"/>
                  <a:pt x="576215" y="1162050"/>
                </a:cubicBezTo>
                <a:cubicBezTo>
                  <a:pt x="625110" y="1228725"/>
                  <a:pt x="459692" y="1302067"/>
                  <a:pt x="294275" y="137541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85175" y="219193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53327" y="23766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73407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Scheduler</a:t>
            </a:r>
          </a:p>
          <a:p>
            <a:pPr lvl="1"/>
            <a:r>
              <a:rPr lang="en-US" dirty="0" smtClean="0"/>
              <a:t>Part of OS</a:t>
            </a:r>
          </a:p>
          <a:p>
            <a:pPr lvl="1"/>
            <a:r>
              <a:rPr lang="en-US" dirty="0" smtClean="0"/>
              <a:t>Uses scheduling algorithms to assign computing resources to scheduling units</a:t>
            </a:r>
          </a:p>
          <a:p>
            <a:r>
              <a:rPr lang="en-US" dirty="0" smtClean="0"/>
              <a:t>Multitasking</a:t>
            </a:r>
          </a:p>
          <a:p>
            <a:pPr lvl="1"/>
            <a:r>
              <a:rPr lang="en-US" dirty="0" smtClean="0"/>
              <a:t>Concurrent executions of multiple processes</a:t>
            </a:r>
          </a:p>
          <a:p>
            <a:r>
              <a:rPr lang="en-US" dirty="0" smtClean="0"/>
              <a:t>Multiprocessing</a:t>
            </a:r>
          </a:p>
          <a:p>
            <a:pPr lvl="1"/>
            <a:r>
              <a:rPr lang="en-US" dirty="0" smtClean="0"/>
              <a:t>Multiple CPUs in one system</a:t>
            </a:r>
          </a:p>
          <a:p>
            <a:pPr lvl="1"/>
            <a:r>
              <a:rPr lang="en-US" dirty="0" smtClean="0"/>
              <a:t>More challenging for the scheduler</a:t>
            </a:r>
          </a:p>
          <a:p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CPU (and possibly other) state of a scheduling unit</a:t>
            </a:r>
          </a:p>
          <a:p>
            <a:pPr lvl="2"/>
            <a:r>
              <a:rPr lang="en-US" dirty="0" smtClean="0"/>
              <a:t>Registers (including PC)</a:t>
            </a:r>
          </a:p>
          <a:p>
            <a:r>
              <a:rPr lang="en-US" dirty="0" smtClean="0"/>
              <a:t>Context switch</a:t>
            </a:r>
          </a:p>
          <a:p>
            <a:pPr lvl="1"/>
            <a:r>
              <a:rPr lang="en-US" dirty="0" smtClean="0"/>
              <a:t>Process of storing the context of a scheduling unit, </a:t>
            </a:r>
            <a:r>
              <a:rPr lang="en-US" dirty="0"/>
              <a:t>w</a:t>
            </a:r>
            <a:r>
              <a:rPr lang="en-US" dirty="0" smtClean="0"/>
              <a:t>hich is now paused, and restoring the context of another scheduling unit, which resumes its execution</a:t>
            </a:r>
          </a:p>
        </p:txBody>
      </p:sp>
    </p:spTree>
    <p:extLst>
      <p:ext uri="{BB962C8B-B14F-4D97-AF65-F5344CB8AC3E}">
        <p14:creationId xmlns:p14="http://schemas.microsoft.com/office/powerpoint/2010/main" val="29265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1498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Real-time scheduling</a:t>
            </a:r>
          </a:p>
          <a:p>
            <a:pPr lvl="1"/>
            <a:r>
              <a:rPr lang="en-US" dirty="0"/>
              <a:t>RT process has a start time (release time) and a stop time (deadline)</a:t>
            </a:r>
          </a:p>
          <a:p>
            <a:pPr lvl="1"/>
            <a:r>
              <a:rPr lang="en-US" dirty="0"/>
              <a:t>Release time – time at which the process must start after some event occurred</a:t>
            </a:r>
          </a:p>
          <a:p>
            <a:pPr lvl="1"/>
            <a:r>
              <a:rPr lang="en-US" dirty="0"/>
              <a:t>Deadline – time by which the task must complete</a:t>
            </a:r>
          </a:p>
          <a:p>
            <a:pPr lvl="2"/>
            <a:r>
              <a:rPr lang="en-US" dirty="0"/>
              <a:t>Hard – no value to continue computation after the deadline</a:t>
            </a:r>
          </a:p>
          <a:p>
            <a:pPr lvl="2"/>
            <a:r>
              <a:rPr lang="en-US" dirty="0"/>
              <a:t>Soft – the value of late result diminishes with time after the </a:t>
            </a:r>
            <a:r>
              <a:rPr lang="en-US" dirty="0" smtClean="0"/>
              <a:t>deadline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13176"/>
            <a:ext cx="1594609" cy="1594609"/>
          </a:xfrm>
          <a:prstGeom prst="rect">
            <a:avLst/>
          </a:prstGeom>
        </p:spPr>
      </p:pic>
      <p:pic>
        <p:nvPicPr>
          <p:cNvPr id="5" name="Picture 4" descr="Accident Car Collision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301208"/>
            <a:ext cx="2843808" cy="1421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54520"/>
            <a:ext cx="1560579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of scheduling state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19263"/>
            <a:ext cx="3898776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Created</a:t>
            </a:r>
          </a:p>
          <a:p>
            <a:pPr lvl="1"/>
            <a:r>
              <a:rPr lang="en-US" dirty="0" smtClean="0"/>
              <a:t>Awaits admission</a:t>
            </a:r>
          </a:p>
          <a:p>
            <a:r>
              <a:rPr lang="en-US" dirty="0" smtClean="0"/>
              <a:t>Terminated</a:t>
            </a:r>
          </a:p>
          <a:p>
            <a:pPr lvl="1"/>
            <a:r>
              <a:rPr lang="en-US" dirty="0" smtClean="0"/>
              <a:t>Until parent process waits for result</a:t>
            </a:r>
          </a:p>
          <a:p>
            <a:r>
              <a:rPr lang="en-US" dirty="0" smtClean="0"/>
              <a:t>Ready</a:t>
            </a:r>
          </a:p>
          <a:p>
            <a:pPr lvl="1"/>
            <a:r>
              <a:rPr lang="en-US" dirty="0" smtClean="0"/>
              <a:t>Wait for scheduling</a:t>
            </a:r>
          </a:p>
          <a:p>
            <a:r>
              <a:rPr lang="en-US" dirty="0" smtClean="0"/>
              <a:t>Running</a:t>
            </a:r>
          </a:p>
          <a:p>
            <a:pPr lvl="1"/>
            <a:r>
              <a:rPr lang="en-US" dirty="0" smtClean="0"/>
              <a:t>CPU assigned</a:t>
            </a:r>
          </a:p>
          <a:p>
            <a:r>
              <a:rPr lang="en-US" dirty="0" smtClean="0"/>
              <a:t>Blocked</a:t>
            </a:r>
          </a:p>
          <a:p>
            <a:pPr lvl="1"/>
            <a:r>
              <a:rPr lang="en-US" dirty="0" smtClean="0"/>
              <a:t>Wait for resources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427984" y="2636912"/>
            <a:ext cx="1512168" cy="792088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Created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7452320" y="5011742"/>
            <a:ext cx="151216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Blocked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427984" y="5011742"/>
            <a:ext cx="151216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Ready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940152" y="3824327"/>
            <a:ext cx="1512168" cy="792088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Running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452320" y="2636912"/>
            <a:ext cx="1512168" cy="792088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Terminated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(zombie)</a:t>
            </a:r>
          </a:p>
        </p:txBody>
      </p:sp>
      <p:cxnSp>
        <p:nvCxnSpPr>
          <p:cNvPr id="11" name="Straight Arrow Connector 10"/>
          <p:cNvCxnSpPr>
            <a:stCxn id="4" idx="4"/>
            <a:endCxn id="6" idx="0"/>
          </p:cNvCxnSpPr>
          <p:nvPr/>
        </p:nvCxnSpPr>
        <p:spPr bwMode="auto">
          <a:xfrm>
            <a:off x="5184068" y="3429000"/>
            <a:ext cx="0" cy="15827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6" idx="7"/>
            <a:endCxn id="7" idx="3"/>
          </p:cNvCxnSpPr>
          <p:nvPr/>
        </p:nvCxnSpPr>
        <p:spPr bwMode="auto">
          <a:xfrm flipV="1">
            <a:off x="5718700" y="4500416"/>
            <a:ext cx="442904" cy="6273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5" name="Straight Arrow Connector 14"/>
          <p:cNvCxnSpPr>
            <a:stCxn id="7" idx="7"/>
            <a:endCxn id="8" idx="3"/>
          </p:cNvCxnSpPr>
          <p:nvPr/>
        </p:nvCxnSpPr>
        <p:spPr bwMode="auto">
          <a:xfrm flipV="1">
            <a:off x="7230868" y="3313001"/>
            <a:ext cx="442904" cy="6273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7" idx="5"/>
            <a:endCxn id="5" idx="1"/>
          </p:cNvCxnSpPr>
          <p:nvPr/>
        </p:nvCxnSpPr>
        <p:spPr bwMode="auto">
          <a:xfrm>
            <a:off x="7230868" y="4500416"/>
            <a:ext cx="442904" cy="6273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5" idx="2"/>
            <a:endCxn id="6" idx="6"/>
          </p:cNvCxnSpPr>
          <p:nvPr/>
        </p:nvCxnSpPr>
        <p:spPr bwMode="auto">
          <a:xfrm flipH="1">
            <a:off x="5940152" y="5407786"/>
            <a:ext cx="15121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826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Cooperative</a:t>
            </a:r>
          </a:p>
          <a:p>
            <a:pPr lvl="1"/>
            <a:r>
              <a:rPr lang="en-US" dirty="0" smtClean="0"/>
              <a:t>OS does not initiate context switch</a:t>
            </a:r>
          </a:p>
          <a:p>
            <a:pPr lvl="1"/>
            <a:r>
              <a:rPr lang="en-US" dirty="0" smtClean="0"/>
              <a:t>Unit of scheduling must explicitly and voluntarily yield control</a:t>
            </a:r>
          </a:p>
          <a:p>
            <a:pPr lvl="1"/>
            <a:r>
              <a:rPr lang="en-US" dirty="0" smtClean="0"/>
              <a:t>All processes must cooperate</a:t>
            </a:r>
          </a:p>
          <a:p>
            <a:pPr lvl="1"/>
            <a:r>
              <a:rPr lang="en-US" dirty="0" smtClean="0"/>
              <a:t>Scheduling in OS reduced on starting the process and making context switch after the yield</a:t>
            </a:r>
          </a:p>
          <a:p>
            <a:r>
              <a:rPr lang="en-US" dirty="0" smtClean="0"/>
              <a:t>Preemptive</a:t>
            </a:r>
          </a:p>
          <a:p>
            <a:pPr lvl="1"/>
            <a:r>
              <a:rPr lang="en-US" dirty="0" smtClean="0"/>
              <a:t>Each running unit of scheduling has assigned a time-slice</a:t>
            </a:r>
          </a:p>
          <a:p>
            <a:pPr lvl="1"/>
            <a:r>
              <a:rPr lang="en-US" dirty="0" smtClean="0"/>
              <a:t>OS needs some external source of interrupt</a:t>
            </a:r>
          </a:p>
          <a:p>
            <a:pPr lvl="2"/>
            <a:r>
              <a:rPr lang="en-US" dirty="0" smtClean="0"/>
              <a:t>Timer</a:t>
            </a:r>
          </a:p>
          <a:p>
            <a:pPr lvl="1"/>
            <a:r>
              <a:rPr lang="en-US" dirty="0" smtClean="0"/>
              <a:t>If the unit of scheduling blocks or is terminated before the time-slice ends, nothing interesting will happen</a:t>
            </a:r>
          </a:p>
          <a:p>
            <a:pPr lvl="1"/>
            <a:r>
              <a:rPr lang="en-US" dirty="0" smtClean="0"/>
              <a:t>If the unit of scheduling consumes the whole time-slice, it will be interrupted by the external source, OS will make context switch, and the unit of scheduling is moved to the READY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– role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1988841"/>
            <a:ext cx="3682752" cy="41420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Abstract machine</a:t>
            </a:r>
          </a:p>
          <a:p>
            <a:pPr lvl="1"/>
            <a:r>
              <a:rPr lang="en-US" dirty="0" smtClean="0"/>
              <a:t>Presented by kernel API</a:t>
            </a:r>
          </a:p>
          <a:p>
            <a:pPr lvl="2"/>
            <a:r>
              <a:rPr lang="en-US" dirty="0" smtClean="0"/>
              <a:t>System calls</a:t>
            </a:r>
          </a:p>
          <a:p>
            <a:pPr lvl="1"/>
            <a:r>
              <a:rPr lang="en-US" dirty="0" smtClean="0"/>
              <a:t>Hide HW complexity</a:t>
            </a:r>
          </a:p>
          <a:p>
            <a:r>
              <a:rPr lang="en-US" dirty="0" smtClean="0"/>
              <a:t>Resource manager</a:t>
            </a:r>
          </a:p>
          <a:p>
            <a:pPr lvl="1"/>
            <a:r>
              <a:rPr lang="en-US" dirty="0" smtClean="0"/>
              <a:t>All HW managed by OS</a:t>
            </a:r>
          </a:p>
          <a:p>
            <a:pPr lvl="1"/>
            <a:r>
              <a:rPr lang="en-US" dirty="0" smtClean="0"/>
              <a:t>Sharing HW among applications</a:t>
            </a: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442643" cy="356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78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Maximize CPU utilization</a:t>
            </a:r>
          </a:p>
          <a:p>
            <a:pPr lvl="1"/>
            <a:r>
              <a:rPr lang="en-US" dirty="0" smtClean="0"/>
              <a:t>Fair allocation of CPU</a:t>
            </a:r>
          </a:p>
          <a:p>
            <a:pPr lvl="1"/>
            <a:r>
              <a:rPr lang="en-US" dirty="0" smtClean="0"/>
              <a:t>Maximize throughput</a:t>
            </a:r>
          </a:p>
          <a:p>
            <a:pPr lvl="2"/>
            <a:r>
              <a:rPr lang="en-US" dirty="0" smtClean="0"/>
              <a:t>Number of processes that complete their execution per time unit</a:t>
            </a:r>
          </a:p>
          <a:p>
            <a:pPr lvl="1"/>
            <a:r>
              <a:rPr lang="en-US" dirty="0" smtClean="0"/>
              <a:t>Minimize turnaround time</a:t>
            </a:r>
          </a:p>
          <a:p>
            <a:pPr lvl="2"/>
            <a:r>
              <a:rPr lang="en-US" dirty="0" smtClean="0"/>
              <a:t>Time taken by a process to finish</a:t>
            </a:r>
          </a:p>
          <a:p>
            <a:pPr lvl="1"/>
            <a:r>
              <a:rPr lang="en-US" dirty="0" smtClean="0"/>
              <a:t>Minimize waiting time</a:t>
            </a:r>
          </a:p>
          <a:p>
            <a:pPr lvl="2"/>
            <a:r>
              <a:rPr lang="en-US" dirty="0" smtClean="0"/>
              <a:t>Time a process waits in READY state</a:t>
            </a:r>
          </a:p>
          <a:p>
            <a:pPr lvl="1"/>
            <a:r>
              <a:rPr lang="en-US" dirty="0" smtClean="0"/>
              <a:t>Minimize response time</a:t>
            </a:r>
          </a:p>
          <a:p>
            <a:pPr lvl="2"/>
            <a:r>
              <a:rPr lang="en-US" dirty="0" smtClean="0"/>
              <a:t>Time to response for interactive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–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Priority</a:t>
            </a:r>
          </a:p>
          <a:p>
            <a:pPr lvl="1"/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en-US" dirty="0"/>
              <a:t>number expressing the importance of the </a:t>
            </a:r>
            <a:r>
              <a:rPr lang="en-US" dirty="0" smtClean="0"/>
              <a:t>process</a:t>
            </a:r>
            <a:endParaRPr lang="cs-CZ" dirty="0" smtClean="0"/>
          </a:p>
          <a:p>
            <a:pPr lvl="1"/>
            <a:r>
              <a:rPr lang="en-US" dirty="0" smtClean="0"/>
              <a:t>Unit of scheduling with greater priority should be scheduled before unit of scheduling with lower priority</a:t>
            </a:r>
          </a:p>
          <a:p>
            <a:pPr lvl="1"/>
            <a:r>
              <a:rPr lang="en-US" dirty="0" smtClean="0"/>
              <a:t>Static priority</a:t>
            </a:r>
          </a:p>
          <a:p>
            <a:pPr lvl="2"/>
            <a:r>
              <a:rPr lang="en-US" dirty="0" smtClean="0"/>
              <a:t>Assigned at the start of the process</a:t>
            </a:r>
          </a:p>
          <a:p>
            <a:pPr lvl="3"/>
            <a:r>
              <a:rPr lang="en-US" dirty="0" smtClean="0"/>
              <a:t>Users hierarchy or importance</a:t>
            </a:r>
          </a:p>
          <a:p>
            <a:pPr lvl="1"/>
            <a:r>
              <a:rPr lang="en-US" dirty="0" smtClean="0"/>
              <a:t>Dynamic priority</a:t>
            </a:r>
          </a:p>
          <a:p>
            <a:pPr lvl="2"/>
            <a:r>
              <a:rPr lang="en-US" dirty="0" smtClean="0"/>
              <a:t>Adding fairness to the scheduling</a:t>
            </a:r>
          </a:p>
          <a:p>
            <a:pPr lvl="2"/>
            <a:r>
              <a:rPr lang="en-US" dirty="0" smtClean="0"/>
              <a:t>The priority of the process is the sum of a static priority and dynamic priority</a:t>
            </a:r>
          </a:p>
          <a:p>
            <a:pPr lvl="2"/>
            <a:r>
              <a:rPr lang="en-US" dirty="0" smtClean="0"/>
              <a:t>Once in a time the dynamic priority is increased for all READY units of scheduling</a:t>
            </a:r>
          </a:p>
          <a:p>
            <a:pPr lvl="2"/>
            <a:r>
              <a:rPr lang="en-US" dirty="0" smtClean="0"/>
              <a:t>The dynamic priority is initialized to 0 and is reset to 0 after the unit of scheduling is scheduled for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algorithms – non-preemptive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Come, First Serve (FCFS)</a:t>
            </a:r>
          </a:p>
          <a:p>
            <a:pPr lvl="1"/>
            <a:r>
              <a:rPr lang="en-US" dirty="0" smtClean="0"/>
              <a:t>Simple queue, process enters the queue on the tail, the head process has CPU assigned and runs, then is removed from the queue</a:t>
            </a:r>
          </a:p>
          <a:p>
            <a:r>
              <a:rPr lang="en-US" dirty="0" smtClean="0"/>
              <a:t>Shortest Job First</a:t>
            </a:r>
          </a:p>
          <a:p>
            <a:pPr lvl="1"/>
            <a:r>
              <a:rPr lang="en-US" dirty="0" smtClean="0"/>
              <a:t>Maximizes throughput</a:t>
            </a:r>
          </a:p>
          <a:p>
            <a:pPr lvl="1"/>
            <a:r>
              <a:rPr lang="en-US" dirty="0" smtClean="0"/>
              <a:t>Expected job execution time must be known in advance</a:t>
            </a:r>
          </a:p>
          <a:p>
            <a:r>
              <a:rPr lang="en-US" dirty="0" smtClean="0"/>
              <a:t>Longest Job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algorithms – preemptive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933873"/>
          </a:xfrm>
        </p:spPr>
        <p:txBody>
          <a:bodyPr/>
          <a:lstStyle/>
          <a:p>
            <a:r>
              <a:rPr lang="en-US" dirty="0" smtClean="0"/>
              <a:t>Round Robin</a:t>
            </a:r>
          </a:p>
          <a:p>
            <a:pPr lvl="1"/>
            <a:r>
              <a:rPr lang="en-US" dirty="0" smtClean="0"/>
              <a:t>Like FCFS, there is a queue</a:t>
            </a:r>
          </a:p>
          <a:p>
            <a:pPr lvl="1"/>
            <a:r>
              <a:rPr lang="en-US" dirty="0" smtClean="0"/>
              <a:t>Each unit of scheduling has assigned time-slice</a:t>
            </a:r>
          </a:p>
          <a:p>
            <a:pPr lvl="1"/>
            <a:r>
              <a:rPr lang="en-US" dirty="0" smtClean="0"/>
              <a:t>If the unit of scheduling consumes whole time-slice or is blocked, it will be assigned to the tail of the queue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619672" y="5085184"/>
            <a:ext cx="37444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619672" y="5589240"/>
            <a:ext cx="37444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1763688" y="5157191"/>
            <a:ext cx="576064" cy="3600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411760" y="5157191"/>
            <a:ext cx="576064" cy="3600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716016" y="5157191"/>
            <a:ext cx="576064" cy="3600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054856" y="5157191"/>
            <a:ext cx="576064" cy="3600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131840" y="5337212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6084168" y="4977172"/>
            <a:ext cx="936104" cy="72008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CPU</a:t>
            </a:r>
          </a:p>
        </p:txBody>
      </p:sp>
      <p:cxnSp>
        <p:nvCxnSpPr>
          <p:cNvPr id="15" name="Straight Arrow Connector 14"/>
          <p:cNvCxnSpPr>
            <a:stCxn id="9" idx="3"/>
            <a:endCxn id="13" idx="1"/>
          </p:cNvCxnSpPr>
          <p:nvPr/>
        </p:nvCxnSpPr>
        <p:spPr bwMode="auto">
          <a:xfrm>
            <a:off x="5292080" y="5337212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Elbow Connector 17"/>
          <p:cNvCxnSpPr>
            <a:endCxn id="7" idx="1"/>
          </p:cNvCxnSpPr>
          <p:nvPr/>
        </p:nvCxnSpPr>
        <p:spPr bwMode="auto">
          <a:xfrm rot="10800000" flipV="1">
            <a:off x="1763688" y="5330862"/>
            <a:ext cx="4032448" cy="6350"/>
          </a:xfrm>
          <a:prstGeom prst="bentConnector5">
            <a:avLst>
              <a:gd name="adj1" fmla="val 161"/>
              <a:gd name="adj2" fmla="val 6534976"/>
              <a:gd name="adj3" fmla="val 1056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473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algorithms – preemptive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64584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Multilevel feedback-queue</a:t>
            </a:r>
          </a:p>
          <a:p>
            <a:pPr lvl="1"/>
            <a:r>
              <a:rPr lang="en-US" dirty="0" smtClean="0"/>
              <a:t>Multiple queues</a:t>
            </a:r>
          </a:p>
          <a:p>
            <a:pPr lvl="2"/>
            <a:r>
              <a:rPr lang="en-US" dirty="0" smtClean="0"/>
              <a:t>Each level has assigned greater time-slice</a:t>
            </a:r>
          </a:p>
          <a:p>
            <a:pPr lvl="1"/>
            <a:r>
              <a:rPr lang="en-US" dirty="0" smtClean="0"/>
              <a:t>If the unit of scheduling consumes the whole time-slice, it will be assigned to the lower queue</a:t>
            </a:r>
          </a:p>
          <a:p>
            <a:pPr lvl="1"/>
            <a:r>
              <a:rPr lang="en-US" dirty="0" smtClean="0"/>
              <a:t>If the unit of scheduling blocks before consuming the whole time-slice, it will be assigned to the higher queue</a:t>
            </a:r>
          </a:p>
          <a:p>
            <a:pPr lvl="1"/>
            <a:r>
              <a:rPr lang="en-US" dirty="0" smtClean="0"/>
              <a:t>Schedule head unit of scheduling from the highest non-empty queue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187624" y="4365104"/>
            <a:ext cx="37444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1187624" y="4869160"/>
            <a:ext cx="37444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1331640" y="4437111"/>
            <a:ext cx="576064" cy="3600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979712" y="4437111"/>
            <a:ext cx="576064" cy="3600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83968" y="4437111"/>
            <a:ext cx="576064" cy="3600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22808" y="4437111"/>
            <a:ext cx="576064" cy="3600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699792" y="4617132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5652120" y="4257092"/>
            <a:ext cx="936104" cy="72008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CPU</a:t>
            </a:r>
          </a:p>
        </p:txBody>
      </p:sp>
      <p:cxnSp>
        <p:nvCxnSpPr>
          <p:cNvPr id="12" name="Straight Arrow Connector 11"/>
          <p:cNvCxnSpPr>
            <a:stCxn id="8" idx="3"/>
            <a:endCxn id="11" idx="1"/>
          </p:cNvCxnSpPr>
          <p:nvPr/>
        </p:nvCxnSpPr>
        <p:spPr bwMode="auto">
          <a:xfrm>
            <a:off x="4860032" y="4617132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187624" y="5277476"/>
            <a:ext cx="37444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187624" y="5781532"/>
            <a:ext cx="37444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1331640" y="5349483"/>
            <a:ext cx="576064" cy="3600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979712" y="5349483"/>
            <a:ext cx="576064" cy="3600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283968" y="5349483"/>
            <a:ext cx="576064" cy="3600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622808" y="5349483"/>
            <a:ext cx="576064" cy="3600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699792" y="5529504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1187624" y="6111490"/>
            <a:ext cx="37444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1187624" y="6615546"/>
            <a:ext cx="37444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1331640" y="6183497"/>
            <a:ext cx="576064" cy="3600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1979712" y="6183497"/>
            <a:ext cx="576064" cy="3600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283968" y="6183497"/>
            <a:ext cx="576064" cy="3600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3622808" y="6183497"/>
            <a:ext cx="576064" cy="3600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2699792" y="6363518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Elbow Connector 42"/>
          <p:cNvCxnSpPr>
            <a:endCxn id="36" idx="1"/>
          </p:cNvCxnSpPr>
          <p:nvPr/>
        </p:nvCxnSpPr>
        <p:spPr bwMode="auto">
          <a:xfrm rot="10800000" flipV="1">
            <a:off x="1331641" y="6360342"/>
            <a:ext cx="3744415" cy="3175"/>
          </a:xfrm>
          <a:prstGeom prst="bentConnector5">
            <a:avLst>
              <a:gd name="adj1" fmla="val -21"/>
              <a:gd name="adj2" fmla="val 12969953"/>
              <a:gd name="adj3" fmla="val 106105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5076056" y="4617132"/>
            <a:ext cx="0" cy="3003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1115616" y="4920612"/>
            <a:ext cx="3960439" cy="2160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115616" y="5136634"/>
            <a:ext cx="0" cy="3992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Arrow Connector 59"/>
          <p:cNvCxnSpPr>
            <a:endCxn id="16" idx="1"/>
          </p:cNvCxnSpPr>
          <p:nvPr/>
        </p:nvCxnSpPr>
        <p:spPr bwMode="auto">
          <a:xfrm flipV="1">
            <a:off x="1115616" y="5529504"/>
            <a:ext cx="216024" cy="63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Connector 63"/>
          <p:cNvCxnSpPr>
            <a:stCxn id="18" idx="3"/>
          </p:cNvCxnSpPr>
          <p:nvPr/>
        </p:nvCxnSpPr>
        <p:spPr bwMode="auto">
          <a:xfrm>
            <a:off x="4860032" y="5529504"/>
            <a:ext cx="2160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5076055" y="5136633"/>
            <a:ext cx="0" cy="3992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 flipV="1">
            <a:off x="1115616" y="4977175"/>
            <a:ext cx="3960440" cy="159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flipV="1">
            <a:off x="1115616" y="4617132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/>
          <p:cNvCxnSpPr>
            <a:endCxn id="11" idx="1"/>
          </p:cNvCxnSpPr>
          <p:nvPr/>
        </p:nvCxnSpPr>
        <p:spPr bwMode="auto">
          <a:xfrm flipV="1">
            <a:off x="5076055" y="4617132"/>
            <a:ext cx="576065" cy="91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/>
          <p:cNvCxnSpPr>
            <a:endCxn id="11" idx="1"/>
          </p:cNvCxnSpPr>
          <p:nvPr/>
        </p:nvCxnSpPr>
        <p:spPr bwMode="auto">
          <a:xfrm flipV="1">
            <a:off x="5069512" y="4617132"/>
            <a:ext cx="582608" cy="17432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5076055" y="5535854"/>
            <a:ext cx="0" cy="3003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H="1">
            <a:off x="1115615" y="5831416"/>
            <a:ext cx="3960440" cy="2317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4860032" y="6363518"/>
            <a:ext cx="2160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5076055" y="6058429"/>
            <a:ext cx="0" cy="305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H="1" flipV="1">
            <a:off x="1115616" y="5898971"/>
            <a:ext cx="3960440" cy="159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flipV="1">
            <a:off x="1115616" y="5538928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1115616" y="6067555"/>
            <a:ext cx="0" cy="298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3" name="Elbow Connector 102"/>
          <p:cNvCxnSpPr>
            <a:endCxn id="6" idx="1"/>
          </p:cNvCxnSpPr>
          <p:nvPr/>
        </p:nvCxnSpPr>
        <p:spPr bwMode="auto">
          <a:xfrm rot="10800000">
            <a:off x="1331641" y="4617132"/>
            <a:ext cx="3744415" cy="12700"/>
          </a:xfrm>
          <a:prstGeom prst="bentConnector5">
            <a:avLst>
              <a:gd name="adj1" fmla="val 47"/>
              <a:gd name="adj2" fmla="val 2657488"/>
              <a:gd name="adj3" fmla="val 106105"/>
            </a:avLst>
          </a:prstGeom>
          <a:solidFill>
            <a:schemeClr val="accent1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06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algorithms - preemptive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Completely fair scheduler (CFS)</a:t>
            </a:r>
          </a:p>
          <a:p>
            <a:pPr lvl="1"/>
            <a:r>
              <a:rPr lang="en-US" dirty="0" smtClean="0"/>
              <a:t>Implemented in Linux kernel</a:t>
            </a:r>
          </a:p>
          <a:p>
            <a:pPr lvl="1"/>
            <a:r>
              <a:rPr lang="en-US" dirty="0" smtClean="0"/>
              <a:t>Processes are in red-black tree</a:t>
            </a:r>
          </a:p>
          <a:p>
            <a:pPr lvl="2"/>
            <a:r>
              <a:rPr lang="en-US" dirty="0" smtClean="0"/>
              <a:t>Indexed by execution time</a:t>
            </a:r>
          </a:p>
          <a:p>
            <a:pPr lvl="1"/>
            <a:r>
              <a:rPr lang="en-US" dirty="0" smtClean="0"/>
              <a:t>Maximum execution time</a:t>
            </a:r>
          </a:p>
          <a:p>
            <a:pPr lvl="2"/>
            <a:r>
              <a:rPr lang="en-US" dirty="0" smtClean="0"/>
              <a:t>Time-slice calculated for each process</a:t>
            </a:r>
          </a:p>
          <a:p>
            <a:pPr lvl="2"/>
            <a:r>
              <a:rPr lang="en-US" dirty="0" smtClean="0"/>
              <a:t>The time waiting to run divided by the total number of processes</a:t>
            </a:r>
          </a:p>
          <a:p>
            <a:pPr lvl="1"/>
            <a:r>
              <a:rPr lang="en-US" dirty="0" smtClean="0"/>
              <a:t>Scheduling algorithm</a:t>
            </a:r>
          </a:p>
          <a:p>
            <a:pPr lvl="2"/>
            <a:r>
              <a:rPr lang="en-US" dirty="0" smtClean="0"/>
              <a:t>The leftmost node is selected (lowest execution time)</a:t>
            </a:r>
          </a:p>
          <a:p>
            <a:pPr lvl="2"/>
            <a:r>
              <a:rPr lang="en-US" dirty="0" smtClean="0"/>
              <a:t>If the process completes its execution, it is removed from scheduling</a:t>
            </a:r>
          </a:p>
          <a:p>
            <a:pPr lvl="2"/>
            <a:r>
              <a:rPr lang="en-US" dirty="0" smtClean="0"/>
              <a:t>If the process reaches its maximum execution time or is somehow stopped or interrupted, it is reinserted into the tree based on its new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37299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Collection of related information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tored on secondary storage (?)</a:t>
            </a:r>
          </a:p>
          <a:p>
            <a:pPr lvl="2"/>
            <a:r>
              <a:rPr lang="en-US" dirty="0" smtClean="0"/>
              <a:t>Abstract stream of data</a:t>
            </a:r>
          </a:p>
          <a:p>
            <a:pPr lvl="1"/>
            <a:r>
              <a:rPr lang="en-US" dirty="0" smtClean="0"/>
              <a:t>Operations</a:t>
            </a:r>
          </a:p>
          <a:p>
            <a:pPr lvl="2"/>
            <a:r>
              <a:rPr lang="en-US" dirty="0" smtClean="0"/>
              <a:t>Open, close, read, write, seek</a:t>
            </a:r>
          </a:p>
          <a:p>
            <a:pPr lvl="1"/>
            <a:r>
              <a:rPr lang="en-US" dirty="0" smtClean="0"/>
              <a:t>Access</a:t>
            </a:r>
          </a:p>
          <a:p>
            <a:pPr lvl="2"/>
            <a:r>
              <a:rPr lang="en-US" dirty="0" smtClean="0"/>
              <a:t>Sequential, random</a:t>
            </a:r>
          </a:p>
          <a:p>
            <a:pPr lvl="1"/>
            <a:r>
              <a:rPr lang="en-US" dirty="0" smtClean="0"/>
              <a:t>Type</a:t>
            </a:r>
          </a:p>
          <a:p>
            <a:pPr lvl="2"/>
            <a:r>
              <a:rPr lang="en-US" dirty="0" smtClean="0"/>
              <a:t>Extension</a:t>
            </a:r>
          </a:p>
          <a:p>
            <a:pPr lvl="1"/>
            <a:r>
              <a:rPr lang="en-US" dirty="0" smtClean="0"/>
              <a:t>Attributes</a:t>
            </a:r>
          </a:p>
          <a:p>
            <a:pPr lvl="2"/>
            <a:r>
              <a:rPr lang="en-US" dirty="0" smtClean="0"/>
              <a:t>Name, timestamps, size, access, …</a:t>
            </a:r>
          </a:p>
        </p:txBody>
      </p:sp>
    </p:spTree>
    <p:extLst>
      <p:ext uri="{BB962C8B-B14F-4D97-AF65-F5344CB8AC3E}">
        <p14:creationId xmlns:p14="http://schemas.microsoft.com/office/powerpoint/2010/main" val="16264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Directory</a:t>
            </a:r>
          </a:p>
          <a:p>
            <a:pPr lvl="1"/>
            <a:r>
              <a:rPr lang="en-US" dirty="0" smtClean="0"/>
              <a:t>Collection of files</a:t>
            </a:r>
          </a:p>
          <a:p>
            <a:pPr lvl="2"/>
            <a:r>
              <a:rPr lang="en-US" dirty="0" smtClean="0"/>
              <a:t>Efficiency – a file can be located more quickly</a:t>
            </a:r>
          </a:p>
          <a:p>
            <a:pPr lvl="2"/>
            <a:r>
              <a:rPr lang="en-US" dirty="0" smtClean="0"/>
              <a:t>Naming – better navigation for users</a:t>
            </a:r>
          </a:p>
          <a:p>
            <a:pPr lvl="2"/>
            <a:r>
              <a:rPr lang="en-US" dirty="0" smtClean="0"/>
              <a:t>Grouping – logical grouping of files</a:t>
            </a:r>
          </a:p>
          <a:p>
            <a:pPr lvl="1"/>
            <a:r>
              <a:rPr lang="en-US" dirty="0" smtClean="0"/>
              <a:t>Usually represented as a file of a special type</a:t>
            </a:r>
          </a:p>
          <a:p>
            <a:pPr lvl="1"/>
            <a:r>
              <a:rPr lang="en-US" dirty="0" smtClean="0"/>
              <a:t>Store file attributes</a:t>
            </a:r>
          </a:p>
          <a:p>
            <a:pPr lvl="1"/>
            <a:r>
              <a:rPr lang="en-US" dirty="0" smtClean="0"/>
              <a:t>Hierarchy or structure</a:t>
            </a:r>
          </a:p>
          <a:p>
            <a:pPr lvl="2"/>
            <a:r>
              <a:rPr lang="en-US" dirty="0" smtClean="0"/>
              <a:t>Root</a:t>
            </a:r>
          </a:p>
          <a:p>
            <a:pPr lvl="1"/>
            <a:r>
              <a:rPr lang="en-US" dirty="0" smtClean="0"/>
              <a:t>Operations</a:t>
            </a:r>
          </a:p>
          <a:p>
            <a:pPr lvl="2"/>
            <a:r>
              <a:rPr lang="en-US" dirty="0" smtClean="0"/>
              <a:t>Create/delete/rename file/subdirectory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earch for a name</a:t>
            </a:r>
          </a:p>
          <a:p>
            <a:pPr lvl="2"/>
            <a:r>
              <a:rPr lang="en-US" dirty="0" smtClean="0"/>
              <a:t>List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File system</a:t>
            </a:r>
          </a:p>
          <a:p>
            <a:pPr lvl="1"/>
            <a:r>
              <a:rPr lang="en-US" dirty="0" smtClean="0"/>
              <a:t>Controls, how and where data are stored</a:t>
            </a:r>
          </a:p>
          <a:p>
            <a:pPr lvl="1"/>
            <a:r>
              <a:rPr lang="en-US" dirty="0" smtClean="0"/>
              <a:t>Creates an abstraction for files and directories</a:t>
            </a:r>
          </a:p>
          <a:p>
            <a:pPr lvl="1"/>
            <a:r>
              <a:rPr lang="en-US" dirty="0" smtClean="0"/>
              <a:t>Responsibility</a:t>
            </a:r>
          </a:p>
          <a:p>
            <a:pPr lvl="2"/>
            <a:r>
              <a:rPr lang="en-US" dirty="0" smtClean="0"/>
              <a:t>Name translation</a:t>
            </a:r>
          </a:p>
          <a:p>
            <a:pPr lvl="2"/>
            <a:r>
              <a:rPr lang="en-US" dirty="0" smtClean="0"/>
              <a:t>File data location</a:t>
            </a:r>
          </a:p>
          <a:p>
            <a:pPr lvl="2"/>
            <a:r>
              <a:rPr lang="en-US" dirty="0" smtClean="0"/>
              <a:t>Free blocks management</a:t>
            </a:r>
          </a:p>
          <a:p>
            <a:pPr lvl="3"/>
            <a:r>
              <a:rPr lang="en-US" dirty="0" smtClean="0"/>
              <a:t>Bitmap, linked list</a:t>
            </a:r>
          </a:p>
          <a:p>
            <a:pPr lvl="1"/>
            <a:r>
              <a:rPr lang="en-US" dirty="0" smtClean="0"/>
              <a:t>Local file system</a:t>
            </a:r>
          </a:p>
          <a:p>
            <a:pPr lvl="2"/>
            <a:r>
              <a:rPr lang="en-US" dirty="0" smtClean="0"/>
              <a:t>Stored on HDD, SSD, removable media</a:t>
            </a:r>
          </a:p>
          <a:p>
            <a:pPr lvl="2"/>
            <a:r>
              <a:rPr lang="en-US" dirty="0" smtClean="0"/>
              <a:t>FAT, NTFS, ext234, XFS, …</a:t>
            </a:r>
          </a:p>
          <a:p>
            <a:pPr lvl="1"/>
            <a:r>
              <a:rPr lang="en-US" dirty="0" smtClean="0"/>
              <a:t>Network file system</a:t>
            </a:r>
          </a:p>
          <a:p>
            <a:pPr lvl="2"/>
            <a:r>
              <a:rPr lang="en-US" dirty="0" smtClean="0"/>
              <a:t>Access to files/directories over a network stack</a:t>
            </a:r>
          </a:p>
          <a:p>
            <a:pPr lvl="2"/>
            <a:r>
              <a:rPr lang="en-US" dirty="0" smtClean="0"/>
              <a:t>NFS, CIFS/SMB,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6458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File Allocation Table (FAT)</a:t>
            </a:r>
          </a:p>
          <a:p>
            <a:pPr lvl="1"/>
            <a:r>
              <a:rPr lang="en-US" dirty="0" smtClean="0"/>
              <a:t>Simple, old, MS-DOS, many variants used today</a:t>
            </a:r>
          </a:p>
          <a:p>
            <a:pPr lvl="1"/>
            <a:r>
              <a:rPr lang="en-US" dirty="0" smtClean="0"/>
              <a:t>One structure (FAT) for managing free blocks and file data location</a:t>
            </a:r>
          </a:p>
          <a:p>
            <a:pPr lvl="1"/>
            <a:r>
              <a:rPr lang="en-US" dirty="0" smtClean="0"/>
              <a:t>Directory</a:t>
            </a:r>
          </a:p>
          <a:p>
            <a:pPr lvl="2"/>
            <a:r>
              <a:rPr lang="en-US" dirty="0" smtClean="0"/>
              <a:t>Sequence of entries with fixed size and attributes</a:t>
            </a:r>
          </a:p>
          <a:p>
            <a:pPr lvl="3"/>
            <a:r>
              <a:rPr lang="en-US" dirty="0" smtClean="0"/>
              <a:t>Starting cluster, </a:t>
            </a:r>
            <a:r>
              <a:rPr lang="en-US" dirty="0" err="1" smtClean="0"/>
              <a:t>name+ext</a:t>
            </a:r>
            <a:r>
              <a:rPr lang="en-US" dirty="0" smtClean="0"/>
              <a:t>, size, timestamps, attributes</a:t>
            </a:r>
          </a:p>
          <a:p>
            <a:pPr lvl="2"/>
            <a:r>
              <a:rPr lang="en-US" dirty="0" smtClean="0"/>
              <a:t>Root in fixed position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971600" y="4734436"/>
            <a:ext cx="0" cy="1718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907704" y="4734436"/>
            <a:ext cx="0" cy="1718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971600" y="4941168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5654" y="43651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Directory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71599" y="4939922"/>
            <a:ext cx="576064" cy="218895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a.txt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619673" y="5175485"/>
            <a:ext cx="288032" cy="19802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13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71600" y="5363924"/>
            <a:ext cx="93610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71599" y="5365698"/>
            <a:ext cx="576064" cy="218895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b.txt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619673" y="5598241"/>
            <a:ext cx="288032" cy="19802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635896" y="4836555"/>
            <a:ext cx="288032" cy="1980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9872" y="4827844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4256165" y="4836555"/>
            <a:ext cx="288032" cy="19802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10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40141" y="4827844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4876434" y="4836555"/>
            <a:ext cx="288032" cy="1980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60410" y="4827844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5496704" y="4836555"/>
            <a:ext cx="288032" cy="19802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80680" y="4827844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69" name="Rectangle 68"/>
          <p:cNvSpPr/>
          <p:nvPr/>
        </p:nvSpPr>
        <p:spPr bwMode="auto">
          <a:xfrm>
            <a:off x="3635896" y="5205200"/>
            <a:ext cx="288032" cy="1980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419872" y="5196489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67" name="Rectangle 66"/>
          <p:cNvSpPr/>
          <p:nvPr/>
        </p:nvSpPr>
        <p:spPr bwMode="auto">
          <a:xfrm>
            <a:off x="4256165" y="5205200"/>
            <a:ext cx="288032" cy="1980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040141" y="5196489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/>
              <a:t>7</a:t>
            </a:r>
            <a:endParaRPr lang="en-US" sz="14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4876434" y="5205200"/>
            <a:ext cx="288032" cy="19802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660410" y="5196489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/>
              <a:t>8</a:t>
            </a:r>
            <a:endParaRPr lang="en-US" sz="1400" dirty="0"/>
          </a:p>
        </p:txBody>
      </p:sp>
      <p:sp>
        <p:nvSpPr>
          <p:cNvPr id="63" name="Rectangle 62"/>
          <p:cNvSpPr/>
          <p:nvPr/>
        </p:nvSpPr>
        <p:spPr bwMode="auto">
          <a:xfrm>
            <a:off x="5496704" y="5205200"/>
            <a:ext cx="288032" cy="1980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80680" y="5196489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/>
              <a:t>9</a:t>
            </a:r>
            <a:endParaRPr lang="en-US" sz="1400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3635896" y="5573845"/>
            <a:ext cx="288032" cy="19802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15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370179" y="5565134"/>
            <a:ext cx="198773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80" name="Rectangle 79"/>
          <p:cNvSpPr/>
          <p:nvPr/>
        </p:nvSpPr>
        <p:spPr bwMode="auto">
          <a:xfrm>
            <a:off x="4256165" y="5573845"/>
            <a:ext cx="288032" cy="1980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997116" y="5565134"/>
            <a:ext cx="185436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/>
              <a:t>11</a:t>
            </a:r>
            <a:endParaRPr lang="en-US" sz="1400" dirty="0"/>
          </a:p>
        </p:txBody>
      </p:sp>
      <p:sp>
        <p:nvSpPr>
          <p:cNvPr id="78" name="Rectangle 77"/>
          <p:cNvSpPr/>
          <p:nvPr/>
        </p:nvSpPr>
        <p:spPr bwMode="auto">
          <a:xfrm>
            <a:off x="4876434" y="5573845"/>
            <a:ext cx="288032" cy="1980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610717" y="5565134"/>
            <a:ext cx="198773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76" name="Rectangle 75"/>
          <p:cNvSpPr/>
          <p:nvPr/>
        </p:nvSpPr>
        <p:spPr bwMode="auto">
          <a:xfrm>
            <a:off x="5496704" y="5573845"/>
            <a:ext cx="288032" cy="19802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230987" y="5565134"/>
            <a:ext cx="198773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/>
              <a:t>13</a:t>
            </a:r>
            <a:endParaRPr lang="en-US" sz="1400" dirty="0"/>
          </a:p>
        </p:txBody>
      </p:sp>
      <p:sp>
        <p:nvSpPr>
          <p:cNvPr id="95" name="Rectangle 94"/>
          <p:cNvSpPr/>
          <p:nvPr/>
        </p:nvSpPr>
        <p:spPr bwMode="auto">
          <a:xfrm>
            <a:off x="3635896" y="5942489"/>
            <a:ext cx="288032" cy="19802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-1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370179" y="5933778"/>
            <a:ext cx="198773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93" name="Rectangle 92"/>
          <p:cNvSpPr/>
          <p:nvPr/>
        </p:nvSpPr>
        <p:spPr bwMode="auto">
          <a:xfrm>
            <a:off x="4256165" y="5942489"/>
            <a:ext cx="288032" cy="19802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14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990448" y="5933778"/>
            <a:ext cx="198773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91" name="Rectangle 90"/>
          <p:cNvSpPr/>
          <p:nvPr/>
        </p:nvSpPr>
        <p:spPr bwMode="auto">
          <a:xfrm>
            <a:off x="4876434" y="5942489"/>
            <a:ext cx="288032" cy="1980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610717" y="5933778"/>
            <a:ext cx="198773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/>
              <a:t>16</a:t>
            </a:r>
            <a:endParaRPr lang="en-US" sz="1400" dirty="0"/>
          </a:p>
        </p:txBody>
      </p:sp>
      <p:sp>
        <p:nvSpPr>
          <p:cNvPr id="89" name="Rectangle 88"/>
          <p:cNvSpPr/>
          <p:nvPr/>
        </p:nvSpPr>
        <p:spPr bwMode="auto">
          <a:xfrm>
            <a:off x="5496704" y="5942489"/>
            <a:ext cx="288032" cy="1980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230987" y="5933778"/>
            <a:ext cx="198773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/>
              <a:t>17</a:t>
            </a:r>
            <a:endParaRPr lang="en-US" sz="1400" dirty="0"/>
          </a:p>
        </p:txBody>
      </p:sp>
      <p:cxnSp>
        <p:nvCxnSpPr>
          <p:cNvPr id="98" name="Straight Arrow Connector 97"/>
          <p:cNvCxnSpPr>
            <a:stCxn id="12" idx="3"/>
            <a:endCxn id="76" idx="1"/>
          </p:cNvCxnSpPr>
          <p:nvPr/>
        </p:nvCxnSpPr>
        <p:spPr bwMode="auto">
          <a:xfrm>
            <a:off x="1907705" y="5274496"/>
            <a:ext cx="3588999" cy="3983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" name="Straight Arrow Connector 101"/>
          <p:cNvCxnSpPr>
            <a:stCxn id="76" idx="0"/>
            <a:endCxn id="65" idx="2"/>
          </p:cNvCxnSpPr>
          <p:nvPr/>
        </p:nvCxnSpPr>
        <p:spPr bwMode="auto">
          <a:xfrm flipH="1" flipV="1">
            <a:off x="5020450" y="5403222"/>
            <a:ext cx="620270" cy="170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4" name="Straight Arrow Connector 103"/>
          <p:cNvCxnSpPr>
            <a:stCxn id="65" idx="0"/>
            <a:endCxn id="31" idx="2"/>
          </p:cNvCxnSpPr>
          <p:nvPr/>
        </p:nvCxnSpPr>
        <p:spPr bwMode="auto">
          <a:xfrm flipV="1">
            <a:off x="5020450" y="5034577"/>
            <a:ext cx="620270" cy="170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8" name="Straight Arrow Connector 107"/>
          <p:cNvCxnSpPr>
            <a:stCxn id="15" idx="3"/>
            <a:endCxn id="25" idx="1"/>
          </p:cNvCxnSpPr>
          <p:nvPr/>
        </p:nvCxnSpPr>
        <p:spPr bwMode="auto">
          <a:xfrm flipV="1">
            <a:off x="1907705" y="4935566"/>
            <a:ext cx="2348460" cy="7616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0" name="Straight Arrow Connector 109"/>
          <p:cNvCxnSpPr>
            <a:stCxn id="25" idx="2"/>
            <a:endCxn id="82" idx="0"/>
          </p:cNvCxnSpPr>
          <p:nvPr/>
        </p:nvCxnSpPr>
        <p:spPr bwMode="auto">
          <a:xfrm flipH="1">
            <a:off x="3779912" y="5034577"/>
            <a:ext cx="620269" cy="539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4" name="Straight Arrow Connector 113"/>
          <p:cNvCxnSpPr>
            <a:stCxn id="82" idx="2"/>
            <a:endCxn id="93" idx="0"/>
          </p:cNvCxnSpPr>
          <p:nvPr/>
        </p:nvCxnSpPr>
        <p:spPr bwMode="auto">
          <a:xfrm>
            <a:off x="3779912" y="5771867"/>
            <a:ext cx="620269" cy="1706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6" name="Straight Arrow Connector 115"/>
          <p:cNvCxnSpPr>
            <a:stCxn id="93" idx="1"/>
            <a:endCxn id="95" idx="3"/>
          </p:cNvCxnSpPr>
          <p:nvPr/>
        </p:nvCxnSpPr>
        <p:spPr bwMode="auto">
          <a:xfrm flipH="1">
            <a:off x="3923928" y="6041500"/>
            <a:ext cx="33223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8" name="Rectangle 117"/>
          <p:cNvSpPr/>
          <p:nvPr/>
        </p:nvSpPr>
        <p:spPr bwMode="auto">
          <a:xfrm>
            <a:off x="6876256" y="4365104"/>
            <a:ext cx="1584176" cy="301625"/>
          </a:xfrm>
          <a:prstGeom prst="rect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Boot record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6876256" y="4652725"/>
            <a:ext cx="1584176" cy="5060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FAT1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6876256" y="5933778"/>
            <a:ext cx="1584176" cy="663573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6876256" y="5156840"/>
            <a:ext cx="1584176" cy="5060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FAT2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414701" y="4365104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</a:t>
            </a:r>
            <a:endParaRPr lang="en-US" dirty="0"/>
          </a:p>
        </p:txBody>
      </p:sp>
      <p:sp>
        <p:nvSpPr>
          <p:cNvPr id="123" name="Rectangle 122"/>
          <p:cNvSpPr/>
          <p:nvPr/>
        </p:nvSpPr>
        <p:spPr bwMode="auto">
          <a:xfrm>
            <a:off x="6876256" y="5662932"/>
            <a:ext cx="1584176" cy="27955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Root directory</a:t>
            </a:r>
          </a:p>
        </p:txBody>
      </p:sp>
    </p:spTree>
    <p:extLst>
      <p:ext uri="{BB962C8B-B14F-4D97-AF65-F5344CB8AC3E}">
        <p14:creationId xmlns:p14="http://schemas.microsoft.com/office/powerpoint/2010/main" val="34373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mode</a:t>
            </a:r>
          </a:p>
          <a:p>
            <a:pPr lvl="1"/>
            <a:r>
              <a:rPr lang="en-US" dirty="0" smtClean="0"/>
              <a:t>Available to all application</a:t>
            </a:r>
          </a:p>
          <a:p>
            <a:pPr lvl="1"/>
            <a:r>
              <a:rPr lang="cs-CZ" dirty="0" smtClean="0"/>
              <a:t>Limited</a:t>
            </a:r>
            <a:r>
              <a:rPr lang="en-US" dirty="0" smtClean="0"/>
              <a:t> or no access to some resources</a:t>
            </a:r>
            <a:endParaRPr lang="cs-CZ" dirty="0" smtClean="0"/>
          </a:p>
          <a:p>
            <a:pPr lvl="2"/>
            <a:r>
              <a:rPr lang="en-US" dirty="0"/>
              <a:t>R</a:t>
            </a:r>
            <a:r>
              <a:rPr lang="en-US" dirty="0" smtClean="0"/>
              <a:t>egisters, instructions</a:t>
            </a:r>
          </a:p>
          <a:p>
            <a:r>
              <a:rPr lang="en-US" dirty="0" smtClean="0"/>
              <a:t>Kernel (system) mode</a:t>
            </a:r>
          </a:p>
          <a:p>
            <a:pPr lvl="1"/>
            <a:r>
              <a:rPr lang="en-US" dirty="0" smtClean="0"/>
              <a:t>More privileged</a:t>
            </a:r>
          </a:p>
          <a:p>
            <a:pPr lvl="1"/>
            <a:r>
              <a:rPr lang="en-US" dirty="0" smtClean="0"/>
              <a:t>Used by OS or by only part of OS</a:t>
            </a:r>
          </a:p>
          <a:p>
            <a:pPr lvl="1"/>
            <a:r>
              <a:rPr lang="en-US" dirty="0" smtClean="0"/>
              <a:t>Full access to all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64584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Second extended file system (ext2)</a:t>
            </a:r>
          </a:p>
          <a:p>
            <a:pPr lvl="1"/>
            <a:r>
              <a:rPr lang="en-US" dirty="0" smtClean="0"/>
              <a:t>Simple, old, Linux</a:t>
            </a:r>
          </a:p>
          <a:p>
            <a:pPr lvl="1"/>
            <a:r>
              <a:rPr lang="en-US" dirty="0" err="1" smtClean="0"/>
              <a:t>Inode</a:t>
            </a:r>
            <a:r>
              <a:rPr lang="en-US" dirty="0" smtClean="0"/>
              <a:t> (index node)</a:t>
            </a:r>
          </a:p>
          <a:p>
            <a:pPr lvl="2"/>
            <a:r>
              <a:rPr lang="en-US" dirty="0" smtClean="0"/>
              <a:t>Represents one file/directory</a:t>
            </a:r>
          </a:p>
          <a:p>
            <a:pPr lvl="1"/>
            <a:r>
              <a:rPr lang="en-US" dirty="0" smtClean="0"/>
              <a:t>Directory</a:t>
            </a:r>
          </a:p>
          <a:p>
            <a:pPr lvl="2"/>
            <a:r>
              <a:rPr lang="en-US" dirty="0" smtClean="0"/>
              <a:t>Sequence of entries</a:t>
            </a:r>
            <a:r>
              <a:rPr lang="en-US" dirty="0"/>
              <a:t> </a:t>
            </a:r>
            <a:r>
              <a:rPr lang="en-US" dirty="0" smtClean="0"/>
              <a:t>with fixed structure</a:t>
            </a:r>
          </a:p>
          <a:p>
            <a:pPr lvl="3"/>
            <a:r>
              <a:rPr lang="en-US" dirty="0" err="1" smtClean="0"/>
              <a:t>Inode</a:t>
            </a:r>
            <a:r>
              <a:rPr lang="en-US" dirty="0" smtClean="0"/>
              <a:t>, name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83568" y="4394428"/>
            <a:ext cx="1584176" cy="301625"/>
          </a:xfrm>
          <a:prstGeom prst="rect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Boot record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83568" y="4682049"/>
            <a:ext cx="1584176" cy="5060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Block group 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83568" y="5188140"/>
            <a:ext cx="1584176" cy="5060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Block group 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83568" y="5949280"/>
            <a:ext cx="1584176" cy="5060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Block group 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843808" y="4158344"/>
            <a:ext cx="1584176" cy="32007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Superblock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843808" y="4477285"/>
            <a:ext cx="1584176" cy="320078"/>
          </a:xfrm>
          <a:prstGeom prst="rect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Descriptor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43808" y="4797363"/>
            <a:ext cx="1584176" cy="320078"/>
          </a:xfrm>
          <a:prstGeom prst="rect">
            <a:avLst/>
          </a:prstGeom>
          <a:solidFill>
            <a:srgbClr val="66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Data bitmap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43808" y="5116304"/>
            <a:ext cx="1584176" cy="320078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Inode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bitmap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43808" y="5906318"/>
            <a:ext cx="1584176" cy="691034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 block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843808" y="5436183"/>
            <a:ext cx="1584176" cy="470135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Inode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table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2267744" y="4158344"/>
            <a:ext cx="576064" cy="10297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267744" y="5694231"/>
            <a:ext cx="576064" cy="9031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4973216" y="4224239"/>
            <a:ext cx="1584176" cy="506091"/>
          </a:xfrm>
          <a:prstGeom prst="rect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Info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973216" y="4730330"/>
            <a:ext cx="1584176" cy="282846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Block 0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973216" y="5013176"/>
            <a:ext cx="1584176" cy="282846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Block 1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973216" y="5607440"/>
            <a:ext cx="1584176" cy="282846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Block 11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4973216" y="5890893"/>
            <a:ext cx="1584176" cy="282846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Block 12 (I)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973216" y="6174953"/>
            <a:ext cx="1584176" cy="282846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Block 13 (DI)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973216" y="6455371"/>
            <a:ext cx="1584176" cy="282846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Block 14 (TI)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948264" y="3788581"/>
            <a:ext cx="792088" cy="5060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block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948264" y="4413683"/>
            <a:ext cx="792088" cy="5060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block</a:t>
            </a:r>
          </a:p>
        </p:txBody>
      </p:sp>
      <p:cxnSp>
        <p:nvCxnSpPr>
          <p:cNvPr id="28" name="Straight Arrow Connector 27"/>
          <p:cNvCxnSpPr>
            <a:stCxn id="19" idx="3"/>
            <a:endCxn id="25" idx="1"/>
          </p:cNvCxnSpPr>
          <p:nvPr/>
        </p:nvCxnSpPr>
        <p:spPr bwMode="auto">
          <a:xfrm flipV="1">
            <a:off x="6557392" y="4041627"/>
            <a:ext cx="390872" cy="8301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>
            <a:stCxn id="20" idx="3"/>
            <a:endCxn id="26" idx="1"/>
          </p:cNvCxnSpPr>
          <p:nvPr/>
        </p:nvCxnSpPr>
        <p:spPr bwMode="auto">
          <a:xfrm flipV="1">
            <a:off x="6557392" y="4666729"/>
            <a:ext cx="390872" cy="4878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6948264" y="5155735"/>
            <a:ext cx="792088" cy="5060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block</a:t>
            </a:r>
          </a:p>
        </p:txBody>
      </p:sp>
      <p:cxnSp>
        <p:nvCxnSpPr>
          <p:cNvPr id="33" name="Straight Arrow Connector 32"/>
          <p:cNvCxnSpPr>
            <a:stCxn id="21" idx="3"/>
            <a:endCxn id="31" idx="1"/>
          </p:cNvCxnSpPr>
          <p:nvPr/>
        </p:nvCxnSpPr>
        <p:spPr bwMode="auto">
          <a:xfrm flipV="1">
            <a:off x="6557392" y="5408781"/>
            <a:ext cx="390872" cy="3400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Connector 34"/>
          <p:cNvCxnSpPr>
            <a:stCxn id="20" idx="2"/>
            <a:endCxn id="21" idx="0"/>
          </p:cNvCxnSpPr>
          <p:nvPr/>
        </p:nvCxnSpPr>
        <p:spPr bwMode="auto">
          <a:xfrm>
            <a:off x="5765304" y="5296022"/>
            <a:ext cx="0" cy="3114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7164288" y="5890286"/>
            <a:ext cx="1008112" cy="8479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Straight Arrow Connector 37"/>
          <p:cNvCxnSpPr>
            <a:stCxn id="22" idx="3"/>
            <a:endCxn id="36" idx="1"/>
          </p:cNvCxnSpPr>
          <p:nvPr/>
        </p:nvCxnSpPr>
        <p:spPr bwMode="auto">
          <a:xfrm>
            <a:off x="6557392" y="6032316"/>
            <a:ext cx="606896" cy="2819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7164288" y="5884899"/>
            <a:ext cx="1008112" cy="282846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Block 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7164288" y="6455371"/>
            <a:ext cx="1008112" cy="282846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Block 127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290756" y="4610213"/>
            <a:ext cx="792088" cy="5060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block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8290756" y="5784716"/>
            <a:ext cx="792088" cy="5060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block</a:t>
            </a:r>
          </a:p>
        </p:txBody>
      </p:sp>
      <p:cxnSp>
        <p:nvCxnSpPr>
          <p:cNvPr id="45" name="Straight Arrow Connector 44"/>
          <p:cNvCxnSpPr>
            <a:stCxn id="40" idx="3"/>
            <a:endCxn id="42" idx="1"/>
          </p:cNvCxnSpPr>
          <p:nvPr/>
        </p:nvCxnSpPr>
        <p:spPr bwMode="auto">
          <a:xfrm flipV="1">
            <a:off x="8172400" y="4863259"/>
            <a:ext cx="118356" cy="11630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>
            <a:stCxn id="41" idx="3"/>
            <a:endCxn id="43" idx="1"/>
          </p:cNvCxnSpPr>
          <p:nvPr/>
        </p:nvCxnSpPr>
        <p:spPr bwMode="auto">
          <a:xfrm flipV="1">
            <a:off x="8172400" y="6037762"/>
            <a:ext cx="118356" cy="559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23" idx="3"/>
          </p:cNvCxnSpPr>
          <p:nvPr/>
        </p:nvCxnSpPr>
        <p:spPr bwMode="auto">
          <a:xfrm>
            <a:off x="6557392" y="6316376"/>
            <a:ext cx="421804" cy="1728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/>
          <p:cNvCxnSpPr>
            <a:stCxn id="24" idx="3"/>
          </p:cNvCxnSpPr>
          <p:nvPr/>
        </p:nvCxnSpPr>
        <p:spPr bwMode="auto">
          <a:xfrm>
            <a:off x="6557392" y="6596794"/>
            <a:ext cx="390872" cy="1712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Connector 56"/>
          <p:cNvCxnSpPr>
            <a:stCxn id="13" idx="3"/>
          </p:cNvCxnSpPr>
          <p:nvPr/>
        </p:nvCxnSpPr>
        <p:spPr bwMode="auto">
          <a:xfrm flipV="1">
            <a:off x="4427984" y="4224239"/>
            <a:ext cx="545232" cy="14470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13" idx="3"/>
          </p:cNvCxnSpPr>
          <p:nvPr/>
        </p:nvCxnSpPr>
        <p:spPr bwMode="auto">
          <a:xfrm>
            <a:off x="4427984" y="5671251"/>
            <a:ext cx="545232" cy="1065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259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disc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5067"/>
            <a:ext cx="8229600" cy="209585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Other names</a:t>
            </a:r>
          </a:p>
          <a:p>
            <a:pPr lvl="1"/>
            <a:r>
              <a:rPr lang="en-US" dirty="0" smtClean="0"/>
              <a:t>Block – the same sector on all platters</a:t>
            </a:r>
          </a:p>
          <a:p>
            <a:pPr lvl="1"/>
            <a:r>
              <a:rPr lang="en-US" dirty="0" smtClean="0"/>
              <a:t>Cluster – the same track on all platters</a:t>
            </a:r>
          </a:p>
          <a:p>
            <a:pPr lvl="1"/>
            <a:r>
              <a:rPr lang="en-US" dirty="0" smtClean="0"/>
              <a:t>Flying height – distance between head and platter (~5 nm)</a:t>
            </a:r>
          </a:p>
          <a:p>
            <a:pPr lvl="1"/>
            <a:r>
              <a:rPr lang="en-US" dirty="0" smtClean="0"/>
              <a:t>Rotational speed – 5400, 7200, 10k, 15k rpm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54100" y="1988840"/>
            <a:ext cx="144016" cy="14775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3980" y="2201342"/>
            <a:ext cx="2304256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3980" y="2690918"/>
            <a:ext cx="2304256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3980" y="3180494"/>
            <a:ext cx="2304256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339752" y="1826822"/>
            <a:ext cx="792088" cy="1800200"/>
            <a:chOff x="2339752" y="1826822"/>
            <a:chExt cx="792088" cy="18002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987824" y="1826822"/>
              <a:ext cx="144016" cy="18002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 bwMode="auto">
            <a:xfrm flipV="1">
              <a:off x="2339752" y="2006421"/>
              <a:ext cx="216024" cy="147538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Straight Connector 14"/>
            <p:cNvCxnSpPr>
              <a:stCxn id="13" idx="4"/>
            </p:cNvCxnSpPr>
            <p:nvPr/>
          </p:nvCxnSpPr>
          <p:spPr bwMode="auto">
            <a:xfrm>
              <a:off x="2555776" y="2006421"/>
              <a:ext cx="4320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Isosceles Triangle 16"/>
            <p:cNvSpPr/>
            <p:nvPr/>
          </p:nvSpPr>
          <p:spPr bwMode="auto">
            <a:xfrm flipV="1">
              <a:off x="2342970" y="2493689"/>
              <a:ext cx="216024" cy="147538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Connector 17"/>
            <p:cNvCxnSpPr>
              <a:stCxn id="17" idx="4"/>
            </p:cNvCxnSpPr>
            <p:nvPr/>
          </p:nvCxnSpPr>
          <p:spPr bwMode="auto">
            <a:xfrm>
              <a:off x="2558994" y="2493689"/>
              <a:ext cx="4320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Isosceles Triangle 18"/>
            <p:cNvSpPr/>
            <p:nvPr/>
          </p:nvSpPr>
          <p:spPr bwMode="auto">
            <a:xfrm flipV="1">
              <a:off x="2339752" y="2980957"/>
              <a:ext cx="216024" cy="147538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Connector 19"/>
            <p:cNvCxnSpPr>
              <a:stCxn id="19" idx="4"/>
            </p:cNvCxnSpPr>
            <p:nvPr/>
          </p:nvCxnSpPr>
          <p:spPr bwMode="auto">
            <a:xfrm>
              <a:off x="2555776" y="2980957"/>
              <a:ext cx="4320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Isosceles Triangle 20"/>
            <p:cNvSpPr/>
            <p:nvPr/>
          </p:nvSpPr>
          <p:spPr bwMode="auto">
            <a:xfrm>
              <a:off x="2339752" y="2320732"/>
              <a:ext cx="216024" cy="147538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>
              <a:stCxn id="21" idx="4"/>
            </p:cNvCxnSpPr>
            <p:nvPr/>
          </p:nvCxnSpPr>
          <p:spPr bwMode="auto">
            <a:xfrm>
              <a:off x="2555776" y="2468270"/>
              <a:ext cx="4320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Isosceles Triangle 23"/>
            <p:cNvSpPr/>
            <p:nvPr/>
          </p:nvSpPr>
          <p:spPr bwMode="auto">
            <a:xfrm>
              <a:off x="2339752" y="2807420"/>
              <a:ext cx="216024" cy="147538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5" name="Straight Connector 24"/>
            <p:cNvCxnSpPr>
              <a:stCxn id="24" idx="4"/>
            </p:cNvCxnSpPr>
            <p:nvPr/>
          </p:nvCxnSpPr>
          <p:spPr bwMode="auto">
            <a:xfrm>
              <a:off x="2555776" y="2954958"/>
              <a:ext cx="4320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Isosceles Triangle 25"/>
            <p:cNvSpPr/>
            <p:nvPr/>
          </p:nvSpPr>
          <p:spPr bwMode="auto">
            <a:xfrm>
              <a:off x="2339752" y="3292014"/>
              <a:ext cx="216024" cy="147538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Straight Connector 26"/>
            <p:cNvCxnSpPr>
              <a:stCxn id="26" idx="4"/>
            </p:cNvCxnSpPr>
            <p:nvPr/>
          </p:nvCxnSpPr>
          <p:spPr bwMode="auto">
            <a:xfrm>
              <a:off x="2555776" y="3439552"/>
              <a:ext cx="4320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Line Callout 2 (No Border) 27"/>
          <p:cNvSpPr/>
          <p:nvPr/>
        </p:nvSpPr>
        <p:spPr bwMode="auto">
          <a:xfrm>
            <a:off x="356314" y="1671760"/>
            <a:ext cx="798524" cy="275459"/>
          </a:xfrm>
          <a:prstGeom prst="callout2">
            <a:avLst>
              <a:gd name="adj1" fmla="val 60475"/>
              <a:gd name="adj2" fmla="val 107212"/>
              <a:gd name="adj3" fmla="val 60475"/>
              <a:gd name="adj4" fmla="val 132595"/>
              <a:gd name="adj5" fmla="val 102810"/>
              <a:gd name="adj6" fmla="val 15794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spindle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Line Callout 2 (No Border) 29"/>
          <p:cNvSpPr/>
          <p:nvPr/>
        </p:nvSpPr>
        <p:spPr bwMode="auto">
          <a:xfrm>
            <a:off x="323528" y="3308022"/>
            <a:ext cx="864096" cy="288032"/>
          </a:xfrm>
          <a:prstGeom prst="callout2">
            <a:avLst>
              <a:gd name="adj1" fmla="val 55788"/>
              <a:gd name="adj2" fmla="val 91022"/>
              <a:gd name="adj3" fmla="val 36387"/>
              <a:gd name="adj4" fmla="val 116198"/>
              <a:gd name="adj5" fmla="val -9194"/>
              <a:gd name="adj6" fmla="val 12206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platter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Line Callout 2 (No Border) 30"/>
          <p:cNvSpPr/>
          <p:nvPr/>
        </p:nvSpPr>
        <p:spPr bwMode="auto">
          <a:xfrm>
            <a:off x="1087594" y="3483006"/>
            <a:ext cx="1135820" cy="288032"/>
          </a:xfrm>
          <a:prstGeom prst="callout2">
            <a:avLst>
              <a:gd name="adj1" fmla="val 46969"/>
              <a:gd name="adj2" fmla="val 97284"/>
              <a:gd name="adj3" fmla="val 36387"/>
              <a:gd name="adj4" fmla="val 116198"/>
              <a:gd name="adj5" fmla="val -9194"/>
              <a:gd name="adj6" fmla="val 11937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RW head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Line Callout 2 (No Border) 31"/>
          <p:cNvSpPr/>
          <p:nvPr/>
        </p:nvSpPr>
        <p:spPr bwMode="auto">
          <a:xfrm>
            <a:off x="2123728" y="1514601"/>
            <a:ext cx="498948" cy="275459"/>
          </a:xfrm>
          <a:prstGeom prst="callout2">
            <a:avLst>
              <a:gd name="adj1" fmla="val 60475"/>
              <a:gd name="adj2" fmla="val 107212"/>
              <a:gd name="adj3" fmla="val 60475"/>
              <a:gd name="adj4" fmla="val 132595"/>
              <a:gd name="adj5" fmla="val 104654"/>
              <a:gd name="adj6" fmla="val 18645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arm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Line Callout 2 (No Border) 43"/>
          <p:cNvSpPr/>
          <p:nvPr/>
        </p:nvSpPr>
        <p:spPr bwMode="auto">
          <a:xfrm>
            <a:off x="4139952" y="1635603"/>
            <a:ext cx="560998" cy="275459"/>
          </a:xfrm>
          <a:prstGeom prst="callout2">
            <a:avLst>
              <a:gd name="adj1" fmla="val 60475"/>
              <a:gd name="adj2" fmla="val 107212"/>
              <a:gd name="adj3" fmla="val 60475"/>
              <a:gd name="adj4" fmla="val 132595"/>
              <a:gd name="adj5" fmla="val 104654"/>
              <a:gd name="adj6" fmla="val 18645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charset="0"/>
              </a:rPr>
              <a:t>track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572000" y="1620944"/>
            <a:ext cx="2304256" cy="2304000"/>
            <a:chOff x="4572000" y="1620944"/>
            <a:chExt cx="2304256" cy="2304000"/>
          </a:xfrm>
        </p:grpSpPr>
        <p:sp>
          <p:nvSpPr>
            <p:cNvPr id="34" name="Oval 33"/>
            <p:cNvSpPr/>
            <p:nvPr/>
          </p:nvSpPr>
          <p:spPr bwMode="auto">
            <a:xfrm>
              <a:off x="4572000" y="1620944"/>
              <a:ext cx="2304256" cy="2304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716128" y="1764944"/>
              <a:ext cx="2016000" cy="2016000"/>
            </a:xfrm>
            <a:prstGeom prst="ellips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659530" y="2707462"/>
              <a:ext cx="129196" cy="13096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5292128" y="2340944"/>
              <a:ext cx="864000" cy="864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148128" y="2196944"/>
              <a:ext cx="1152000" cy="1152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4860128" y="1908944"/>
              <a:ext cx="1728000" cy="1728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5004128" y="2052944"/>
              <a:ext cx="1440000" cy="144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5436128" y="2484944"/>
              <a:ext cx="576000" cy="576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5580128" y="2628944"/>
              <a:ext cx="288000" cy="288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6" name="Straight Connector 45"/>
            <p:cNvCxnSpPr>
              <a:stCxn id="36" idx="4"/>
              <a:endCxn id="34" idx="4"/>
            </p:cNvCxnSpPr>
            <p:nvPr/>
          </p:nvCxnSpPr>
          <p:spPr bwMode="auto">
            <a:xfrm>
              <a:off x="5724128" y="2838426"/>
              <a:ext cx="0" cy="10865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36" idx="0"/>
              <a:endCxn id="34" idx="0"/>
            </p:cNvCxnSpPr>
            <p:nvPr/>
          </p:nvCxnSpPr>
          <p:spPr bwMode="auto">
            <a:xfrm flipV="1">
              <a:off x="5724128" y="1620944"/>
              <a:ext cx="0" cy="10865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34" idx="6"/>
              <a:endCxn id="36" idx="6"/>
            </p:cNvCxnSpPr>
            <p:nvPr/>
          </p:nvCxnSpPr>
          <p:spPr bwMode="auto">
            <a:xfrm flipH="1">
              <a:off x="5788726" y="2772944"/>
              <a:ext cx="108753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>
              <a:stCxn id="34" idx="2"/>
              <a:endCxn id="36" idx="2"/>
            </p:cNvCxnSpPr>
            <p:nvPr/>
          </p:nvCxnSpPr>
          <p:spPr bwMode="auto">
            <a:xfrm>
              <a:off x="4572000" y="2772944"/>
              <a:ext cx="108753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>
              <a:stCxn id="36" idx="7"/>
              <a:endCxn id="34" idx="7"/>
            </p:cNvCxnSpPr>
            <p:nvPr/>
          </p:nvCxnSpPr>
          <p:spPr bwMode="auto">
            <a:xfrm flipV="1">
              <a:off x="5769806" y="1958357"/>
              <a:ext cx="769000" cy="7682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stCxn id="36" idx="5"/>
              <a:endCxn id="34" idx="5"/>
            </p:cNvCxnSpPr>
            <p:nvPr/>
          </p:nvCxnSpPr>
          <p:spPr bwMode="auto">
            <a:xfrm>
              <a:off x="5769806" y="2819247"/>
              <a:ext cx="769000" cy="7682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>
              <a:stCxn id="36" idx="3"/>
              <a:endCxn id="34" idx="3"/>
            </p:cNvCxnSpPr>
            <p:nvPr/>
          </p:nvCxnSpPr>
          <p:spPr bwMode="auto">
            <a:xfrm flipH="1">
              <a:off x="4909450" y="2819247"/>
              <a:ext cx="769000" cy="7682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>
              <a:stCxn id="36" idx="1"/>
              <a:endCxn id="34" idx="1"/>
            </p:cNvCxnSpPr>
            <p:nvPr/>
          </p:nvCxnSpPr>
          <p:spPr bwMode="auto">
            <a:xfrm flipH="1" flipV="1">
              <a:off x="4909450" y="1958357"/>
              <a:ext cx="769000" cy="7682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Arc 71"/>
            <p:cNvSpPr/>
            <p:nvPr/>
          </p:nvSpPr>
          <p:spPr bwMode="auto">
            <a:xfrm>
              <a:off x="5000484" y="2052944"/>
              <a:ext cx="1440000" cy="1440000"/>
            </a:xfrm>
            <a:prstGeom prst="arc">
              <a:avLst>
                <a:gd name="adj1" fmla="val 18911400"/>
                <a:gd name="adj2" fmla="val 0"/>
              </a:avLst>
            </a:prstGeom>
            <a:noFill/>
            <a:ln w="38100" cap="flat" cmpd="sng" algn="ctr">
              <a:solidFill>
                <a:srgbClr val="00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3" name="Line Callout 2 (No Border) 72"/>
          <p:cNvSpPr/>
          <p:nvPr/>
        </p:nvSpPr>
        <p:spPr bwMode="auto">
          <a:xfrm>
            <a:off x="7093664" y="1997891"/>
            <a:ext cx="790592" cy="275459"/>
          </a:xfrm>
          <a:prstGeom prst="callout2">
            <a:avLst>
              <a:gd name="adj1" fmla="val 68774"/>
              <a:gd name="adj2" fmla="val 1360"/>
              <a:gd name="adj3" fmla="val 68774"/>
              <a:gd name="adj4" fmla="val -29290"/>
              <a:gd name="adj5" fmla="val 159980"/>
              <a:gd name="adj6" fmla="val -8527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CCFF"/>
                </a:solidFill>
                <a:effectLst/>
                <a:latin typeface="Arial" charset="0"/>
              </a:rPr>
              <a:t>sector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CC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5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01962 -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scheduling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What?</a:t>
            </a:r>
          </a:p>
          <a:p>
            <a:pPr lvl="1"/>
            <a:r>
              <a:rPr lang="en-US" dirty="0" smtClean="0"/>
              <a:t>Scheduling of I/O requests for the disk</a:t>
            </a:r>
          </a:p>
          <a:p>
            <a:pPr lvl="1"/>
            <a:r>
              <a:rPr lang="en-US" dirty="0" smtClean="0"/>
              <a:t>Originally done by OS, now by disk itself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Disk access time = Seek Time + Rotational Latency + Transfer time</a:t>
            </a:r>
          </a:p>
          <a:p>
            <a:pPr lvl="2"/>
            <a:r>
              <a:rPr lang="en-US" dirty="0" smtClean="0"/>
              <a:t>Seek Time – time to locate the arm to a track (~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Rotational latency – time to rotate a sector to the fixed position of heads</a:t>
            </a:r>
          </a:p>
          <a:p>
            <a:pPr lvl="2"/>
            <a:r>
              <a:rPr lang="en-US" dirty="0" smtClean="0"/>
              <a:t>Transfer time – time to transfer data</a:t>
            </a:r>
          </a:p>
          <a:p>
            <a:pPr lvl="1"/>
            <a:r>
              <a:rPr lang="en-US" dirty="0" smtClean="0"/>
              <a:t>Minimize disk access time for multiple I/O requests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All algorithms demonstrated with the same pattern of I/O requests and initial position</a:t>
            </a:r>
          </a:p>
          <a:p>
            <a:pPr lvl="2"/>
            <a:r>
              <a:rPr lang="en-US" dirty="0"/>
              <a:t>I/O requests - </a:t>
            </a:r>
            <a:r>
              <a:rPr lang="en-US" dirty="0" smtClean="0"/>
              <a:t>82, 170, 43, 61, 24, 16, 190</a:t>
            </a:r>
          </a:p>
          <a:p>
            <a:pPr lvl="2"/>
            <a:r>
              <a:rPr lang="en-US" dirty="0" smtClean="0"/>
              <a:t>Initial position - 50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scheduling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21379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FCFS</a:t>
            </a:r>
          </a:p>
          <a:p>
            <a:pPr lvl="1"/>
            <a:r>
              <a:rPr lang="en-US" dirty="0" smtClean="0"/>
              <a:t>First Come First Served</a:t>
            </a:r>
          </a:p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Fair chance for all requests</a:t>
            </a:r>
          </a:p>
          <a:p>
            <a:pPr lvl="2"/>
            <a:r>
              <a:rPr lang="en-US" dirty="0" smtClean="0"/>
              <a:t>Simple, good for light load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No optimization – usually not the best</a:t>
            </a:r>
          </a:p>
        </p:txBody>
      </p:sp>
      <p:cxnSp>
        <p:nvCxnSpPr>
          <p:cNvPr id="5" name="Straight Connector 4"/>
          <p:cNvCxnSpPr>
            <a:stCxn id="23" idx="2"/>
            <a:endCxn id="32" idx="2"/>
          </p:cNvCxnSpPr>
          <p:nvPr/>
        </p:nvCxnSpPr>
        <p:spPr bwMode="auto">
          <a:xfrm>
            <a:off x="623998" y="4212571"/>
            <a:ext cx="66791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623998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76149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72192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023220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346471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842723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635896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271634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837812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303196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67545" y="38432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5576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02647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51619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125898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15323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22150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86941" y="38432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53119" y="38432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18503" y="38432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2346471" y="4437112"/>
            <a:ext cx="1289425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635896" y="4653136"/>
            <a:ext cx="2635738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>
            <a:off x="2023220" y="4869160"/>
            <a:ext cx="4248414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2023220" y="5157192"/>
            <a:ext cx="819503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1372192" y="5373216"/>
            <a:ext cx="1470531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976150" y="5661248"/>
            <a:ext cx="396042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976149" y="5877272"/>
            <a:ext cx="5861663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502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scheduling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21379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SSTF</a:t>
            </a:r>
          </a:p>
          <a:p>
            <a:pPr lvl="1"/>
            <a:r>
              <a:rPr lang="en-US" dirty="0" smtClean="0"/>
              <a:t>Shortest Seek Time First</a:t>
            </a:r>
          </a:p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Average access time decreases</a:t>
            </a:r>
          </a:p>
          <a:p>
            <a:pPr lvl="2"/>
            <a:r>
              <a:rPr lang="en-US" dirty="0" smtClean="0"/>
              <a:t>Increased throughput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Possible starvation for distant requests, when new short seek requests arrive</a:t>
            </a:r>
          </a:p>
        </p:txBody>
      </p:sp>
      <p:cxnSp>
        <p:nvCxnSpPr>
          <p:cNvPr id="5" name="Straight Connector 4"/>
          <p:cNvCxnSpPr>
            <a:stCxn id="23" idx="2"/>
            <a:endCxn id="32" idx="2"/>
          </p:cNvCxnSpPr>
          <p:nvPr/>
        </p:nvCxnSpPr>
        <p:spPr bwMode="auto">
          <a:xfrm>
            <a:off x="623998" y="4212571"/>
            <a:ext cx="66791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623998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76149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72192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023220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346471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842723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635896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271634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837812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303196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67545" y="38432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5576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02647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51619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125898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15323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22150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86941" y="38432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53119" y="38432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18503" y="38432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2023220" y="4437112"/>
            <a:ext cx="323251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023220" y="4581128"/>
            <a:ext cx="819503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842723" y="4725144"/>
            <a:ext cx="793173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1372192" y="4869160"/>
            <a:ext cx="2263704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976149" y="5157192"/>
            <a:ext cx="396044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976149" y="5373216"/>
            <a:ext cx="5295485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6271634" y="5805264"/>
            <a:ext cx="566178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888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scheduling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21379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SCAN</a:t>
            </a:r>
          </a:p>
          <a:p>
            <a:pPr lvl="1"/>
            <a:r>
              <a:rPr lang="en-US" dirty="0" smtClean="0"/>
              <a:t>Elevator</a:t>
            </a:r>
          </a:p>
          <a:p>
            <a:pPr lvl="2"/>
            <a:r>
              <a:rPr lang="en-US" dirty="0" smtClean="0"/>
              <a:t>Has direction</a:t>
            </a:r>
          </a:p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High throughput – good for heavy loads</a:t>
            </a:r>
          </a:p>
          <a:p>
            <a:pPr lvl="2"/>
            <a:r>
              <a:rPr lang="en-US" dirty="0" smtClean="0"/>
              <a:t>Low variance in access time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Long waiting times for new request just visited by the arm</a:t>
            </a:r>
          </a:p>
        </p:txBody>
      </p:sp>
      <p:cxnSp>
        <p:nvCxnSpPr>
          <p:cNvPr id="5" name="Straight Connector 4"/>
          <p:cNvCxnSpPr>
            <a:stCxn id="23" idx="2"/>
            <a:endCxn id="32" idx="2"/>
          </p:cNvCxnSpPr>
          <p:nvPr/>
        </p:nvCxnSpPr>
        <p:spPr bwMode="auto">
          <a:xfrm>
            <a:off x="623998" y="4212571"/>
            <a:ext cx="66791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623998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76149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72192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023220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346471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842723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635896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271634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837812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303196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67545" y="38432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5576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02647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51619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125898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15323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22150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86941" y="38432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53119" y="38432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18503" y="38432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346471" y="4509120"/>
            <a:ext cx="569345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915816" y="4653136"/>
            <a:ext cx="792088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635896" y="4797152"/>
            <a:ext cx="2635738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271634" y="5013176"/>
            <a:ext cx="566178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6837812" y="5085184"/>
            <a:ext cx="465384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2023220" y="5157192"/>
            <a:ext cx="5279976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1372192" y="5589240"/>
            <a:ext cx="651028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976150" y="5733256"/>
            <a:ext cx="396042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H="1">
            <a:off x="623998" y="5877272"/>
            <a:ext cx="352151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912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scheduling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213793"/>
          </a:xfrm>
        </p:spPr>
        <p:txBody>
          <a:bodyPr>
            <a:normAutofit/>
          </a:bodyPr>
          <a:lstStyle/>
          <a:p>
            <a:r>
              <a:rPr lang="en-US" dirty="0" smtClean="0"/>
              <a:t>CSCAN</a:t>
            </a:r>
          </a:p>
          <a:p>
            <a:pPr lvl="1"/>
            <a:r>
              <a:rPr lang="en-US" dirty="0" smtClean="0"/>
              <a:t>Circular SCAN</a:t>
            </a:r>
          </a:p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More uniform time compared to SCAN</a:t>
            </a:r>
          </a:p>
        </p:txBody>
      </p:sp>
      <p:cxnSp>
        <p:nvCxnSpPr>
          <p:cNvPr id="5" name="Straight Connector 4"/>
          <p:cNvCxnSpPr>
            <a:stCxn id="23" idx="2"/>
            <a:endCxn id="32" idx="2"/>
          </p:cNvCxnSpPr>
          <p:nvPr/>
        </p:nvCxnSpPr>
        <p:spPr bwMode="auto">
          <a:xfrm>
            <a:off x="623998" y="4212571"/>
            <a:ext cx="66791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623998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76149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72192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023220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346471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842723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635896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271634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837812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303196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67545" y="38432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5576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02647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51619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125898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15323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22150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86941" y="38432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53119" y="38432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18503" y="38432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2346471" y="4509120"/>
            <a:ext cx="569345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915816" y="4653136"/>
            <a:ext cx="792088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3635896" y="4797152"/>
            <a:ext cx="2635738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6271634" y="5013176"/>
            <a:ext cx="566178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6837812" y="5085184"/>
            <a:ext cx="465384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623998" y="5157192"/>
            <a:ext cx="6679198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23998" y="5805264"/>
            <a:ext cx="41961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043608" y="5949280"/>
            <a:ext cx="328584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1372192" y="6093296"/>
            <a:ext cx="651028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101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scheduling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21379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LOOK/CLOOK</a:t>
            </a:r>
          </a:p>
          <a:p>
            <a:pPr lvl="1"/>
            <a:r>
              <a:rPr lang="en-US" dirty="0" smtClean="0"/>
              <a:t>Like SCAN/CSCAN but does not visit ends of the disk</a:t>
            </a:r>
          </a:p>
          <a:p>
            <a:r>
              <a:rPr lang="en-US" dirty="0" smtClean="0"/>
              <a:t>FSCAN</a:t>
            </a:r>
          </a:p>
          <a:p>
            <a:pPr lvl="1"/>
            <a:r>
              <a:rPr lang="en-US" dirty="0" smtClean="0"/>
              <a:t>Two queues</a:t>
            </a:r>
          </a:p>
          <a:p>
            <a:pPr lvl="1"/>
            <a:r>
              <a:rPr lang="en-US" dirty="0" smtClean="0"/>
              <a:t>Compute algorithm only for 1</a:t>
            </a:r>
            <a:r>
              <a:rPr lang="en-US" baseline="30000" dirty="0" smtClean="0"/>
              <a:t>st</a:t>
            </a:r>
            <a:r>
              <a:rPr lang="en-US" dirty="0" smtClean="0"/>
              <a:t> queue, new requests are inserted to the 2</a:t>
            </a:r>
            <a:r>
              <a:rPr lang="en-US" baseline="30000" dirty="0" smtClean="0"/>
              <a:t>nd</a:t>
            </a:r>
            <a:r>
              <a:rPr lang="en-US" dirty="0" smtClean="0"/>
              <a:t> one</a:t>
            </a:r>
          </a:p>
        </p:txBody>
      </p:sp>
      <p:cxnSp>
        <p:nvCxnSpPr>
          <p:cNvPr id="5" name="Straight Connector 4"/>
          <p:cNvCxnSpPr>
            <a:stCxn id="23" idx="2"/>
            <a:endCxn id="32" idx="2"/>
          </p:cNvCxnSpPr>
          <p:nvPr/>
        </p:nvCxnSpPr>
        <p:spPr bwMode="auto">
          <a:xfrm>
            <a:off x="623998" y="4212571"/>
            <a:ext cx="667919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623998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76149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72192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023220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346471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842723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635896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271634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837812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303196" y="41505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67545" y="38432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5576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02647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51619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125898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15323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22150" y="38432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86941" y="38432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53119" y="38432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18503" y="38432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2346471" y="4509120"/>
            <a:ext cx="569345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915816" y="4653136"/>
            <a:ext cx="792088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3635896" y="4797152"/>
            <a:ext cx="2635738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6271634" y="5013176"/>
            <a:ext cx="566178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2023220" y="5085184"/>
            <a:ext cx="4814592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1475656" y="5445224"/>
            <a:ext cx="547564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1043608" y="5589240"/>
            <a:ext cx="432048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777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73407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Basic concepts</a:t>
            </a:r>
          </a:p>
          <a:p>
            <a:pPr lvl="1"/>
            <a:r>
              <a:rPr lang="en-US" dirty="0" smtClean="0"/>
              <a:t>All memory accesses from instructions work with virtual address</a:t>
            </a:r>
          </a:p>
          <a:p>
            <a:pPr lvl="2"/>
            <a:r>
              <a:rPr lang="en-US" dirty="0" smtClean="0"/>
              <a:t>Virtual address space</a:t>
            </a:r>
          </a:p>
          <a:p>
            <a:pPr lvl="2"/>
            <a:r>
              <a:rPr lang="en-US" dirty="0" smtClean="0"/>
              <a:t>Even instruction fetch</a:t>
            </a:r>
          </a:p>
          <a:p>
            <a:pPr lvl="1"/>
            <a:r>
              <a:rPr lang="en-US" dirty="0" smtClean="0"/>
              <a:t>Operating memory provides physical memory</a:t>
            </a:r>
          </a:p>
          <a:p>
            <a:pPr lvl="2"/>
            <a:r>
              <a:rPr lang="en-US" dirty="0" smtClean="0"/>
              <a:t>Physical address space</a:t>
            </a:r>
          </a:p>
          <a:p>
            <a:pPr lvl="2"/>
            <a:r>
              <a:rPr lang="en-US" dirty="0" smtClean="0"/>
              <a:t>Always 1-dimensional</a:t>
            </a:r>
          </a:p>
          <a:p>
            <a:pPr lvl="2"/>
            <a:r>
              <a:rPr lang="en-US" dirty="0" smtClean="0"/>
              <a:t>Memory controller uses physical addresses</a:t>
            </a:r>
          </a:p>
          <a:p>
            <a:pPr lvl="1"/>
            <a:r>
              <a:rPr lang="en-US" dirty="0" smtClean="0"/>
              <a:t>Translation mechanism</a:t>
            </a:r>
          </a:p>
          <a:p>
            <a:pPr lvl="2"/>
            <a:r>
              <a:rPr lang="en-US" dirty="0" smtClean="0"/>
              <a:t>Implemented in HW (MMU)</a:t>
            </a:r>
          </a:p>
          <a:p>
            <a:pPr lvl="2"/>
            <a:r>
              <a:rPr lang="en-US" dirty="0" smtClean="0"/>
              <a:t>Translates a virtual address to a physical address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translation (mapping) may not exist</a:t>
            </a:r>
          </a:p>
          <a:p>
            <a:pPr lvl="3"/>
            <a:r>
              <a:rPr lang="en-US" dirty="0" smtClean="0"/>
              <a:t>Exception</a:t>
            </a:r>
          </a:p>
          <a:p>
            <a:pPr lvl="2"/>
            <a:r>
              <a:rPr lang="en-US" dirty="0" smtClean="0"/>
              <a:t>Two basic mechanisms – segmentation, paging</a:t>
            </a:r>
          </a:p>
        </p:txBody>
      </p:sp>
    </p:spTree>
    <p:extLst>
      <p:ext uri="{BB962C8B-B14F-4D97-AF65-F5344CB8AC3E}">
        <p14:creationId xmlns:p14="http://schemas.microsoft.com/office/powerpoint/2010/main" val="3080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6072707"/>
            <a:ext cx="3322713" cy="431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Heap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492896"/>
            <a:ext cx="3322713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/>
              <a:t>Code</a:t>
            </a:r>
            <a:endParaRPr lang="cs-CZ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1" y="3769245"/>
            <a:ext cx="3322712" cy="431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/>
              <a:t>Uninitialized static data</a:t>
            </a:r>
            <a:endParaRPr lang="cs-CZ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137670"/>
            <a:ext cx="3322713" cy="4302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/>
              <a:t>Stack for thread </a:t>
            </a:r>
            <a:r>
              <a:rPr lang="cs-CZ" sz="2400" dirty="0" smtClean="0"/>
              <a:t>n</a:t>
            </a:r>
            <a:endParaRPr lang="cs-CZ" sz="2400" baseline="-25000" dirty="0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 flipV="1">
            <a:off x="2113621" y="5834308"/>
            <a:ext cx="0" cy="238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2114790" y="556788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7200" y="4201045"/>
            <a:ext cx="3322713" cy="4302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/>
              <a:t>Stack for thread 1</a:t>
            </a:r>
            <a:endParaRPr lang="cs-CZ" sz="2400" baseline="-25000" dirty="0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2114790" y="463125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2114790" y="492177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457200" y="2924696"/>
            <a:ext cx="3322713" cy="431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/>
              <a:t>Constants</a:t>
            </a:r>
            <a:endParaRPr lang="cs-CZ" sz="2400" dirty="0"/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457200" y="3339033"/>
            <a:ext cx="3322713" cy="431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/>
              <a:t>Initialized static data</a:t>
            </a:r>
            <a:endParaRPr lang="cs-CZ" sz="2400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457200" y="463284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>
            <a:off x="3779913" y="463284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57200" y="5567882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3779913" y="558189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9" name="TextBox 18"/>
          <p:cNvSpPr txBox="1"/>
          <p:nvPr/>
        </p:nvSpPr>
        <p:spPr>
          <a:xfrm>
            <a:off x="457200" y="1861863"/>
            <a:ext cx="429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VAS = process address space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4644008" y="3958262"/>
            <a:ext cx="1296144" cy="87815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MMU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95067" y="3149053"/>
            <a:ext cx="363710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>
            <a:stCxn id="13" idx="3"/>
            <a:endCxn id="22" idx="1"/>
          </p:cNvCxnSpPr>
          <p:nvPr/>
        </p:nvCxnSpPr>
        <p:spPr bwMode="auto">
          <a:xfrm>
            <a:off x="3779913" y="3140596"/>
            <a:ext cx="864095" cy="12567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050429" y="2955930"/>
            <a:ext cx="47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6732240" y="2924696"/>
            <a:ext cx="1800200" cy="302881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01427" y="1876497"/>
            <a:ext cx="354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PAS = available memory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6444208" y="5137670"/>
            <a:ext cx="23042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32"/>
          <p:cNvCxnSpPr>
            <a:stCxn id="22" idx="3"/>
          </p:cNvCxnSpPr>
          <p:nvPr/>
        </p:nvCxnSpPr>
        <p:spPr bwMode="auto">
          <a:xfrm>
            <a:off x="5940152" y="4397342"/>
            <a:ext cx="792088" cy="7403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940151" y="4953004"/>
            <a:ext cx="47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– monolithic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Monolithic systems</a:t>
            </a:r>
          </a:p>
          <a:p>
            <a:pPr lvl="1"/>
            <a:r>
              <a:rPr lang="en-US" dirty="0" smtClean="0"/>
              <a:t>Big mess – no structure</a:t>
            </a:r>
          </a:p>
          <a:p>
            <a:pPr lvl="1"/>
            <a:r>
              <a:rPr lang="en-US" dirty="0" smtClean="0"/>
              <a:t>“Early days”</a:t>
            </a:r>
          </a:p>
          <a:p>
            <a:pPr lvl="2"/>
            <a:r>
              <a:rPr lang="en-US" dirty="0" smtClean="0"/>
              <a:t>Linux</a:t>
            </a:r>
          </a:p>
          <a:p>
            <a:pPr lvl="1"/>
            <a:r>
              <a:rPr lang="en-US" dirty="0" smtClean="0"/>
              <a:t>Collection of procedures</a:t>
            </a:r>
          </a:p>
          <a:p>
            <a:pPr lvl="2"/>
            <a:r>
              <a:rPr lang="en-US" dirty="0" smtClean="0"/>
              <a:t>Each one can call another one</a:t>
            </a:r>
          </a:p>
          <a:p>
            <a:pPr lvl="1"/>
            <a:r>
              <a:rPr lang="en-US" dirty="0" smtClean="0"/>
              <a:t>No information hiding</a:t>
            </a:r>
          </a:p>
          <a:p>
            <a:pPr lvl="1"/>
            <a:r>
              <a:rPr lang="en-US" dirty="0" smtClean="0"/>
              <a:t>Efficient use of resources, efficient code</a:t>
            </a:r>
          </a:p>
          <a:p>
            <a:pPr lvl="1"/>
            <a:r>
              <a:rPr lang="en-US" dirty="0" smtClean="0"/>
              <a:t>Originally no extensibility</a:t>
            </a:r>
          </a:p>
          <a:p>
            <a:pPr lvl="2"/>
            <a:r>
              <a:rPr lang="en-US" dirty="0" smtClean="0"/>
              <a:t>Now able to load modules dynamically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6588224" y="1719263"/>
            <a:ext cx="1800200" cy="55760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Entry point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6141640" y="2696592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685334" y="2696592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229028" y="2696592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772722" y="2696592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316416" y="2696592"/>
            <a:ext cx="432048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258945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Service</a:t>
            </a:r>
            <a:br>
              <a:rPr lang="en-US" dirty="0" smtClean="0"/>
            </a:br>
            <a:r>
              <a:rPr lang="en-US" dirty="0" err="1" smtClean="0"/>
              <a:t>proc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4" idx="4"/>
            <a:endCxn id="5" idx="0"/>
          </p:cNvCxnSpPr>
          <p:nvPr/>
        </p:nvCxnSpPr>
        <p:spPr bwMode="auto">
          <a:xfrm flipH="1">
            <a:off x="6357664" y="2276872"/>
            <a:ext cx="1130660" cy="419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stCxn id="4" idx="4"/>
            <a:endCxn id="7" idx="0"/>
          </p:cNvCxnSpPr>
          <p:nvPr/>
        </p:nvCxnSpPr>
        <p:spPr bwMode="auto">
          <a:xfrm flipH="1">
            <a:off x="6901358" y="2276872"/>
            <a:ext cx="586966" cy="419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4" idx="4"/>
            <a:endCxn id="8" idx="0"/>
          </p:cNvCxnSpPr>
          <p:nvPr/>
        </p:nvCxnSpPr>
        <p:spPr bwMode="auto">
          <a:xfrm flipH="1">
            <a:off x="7445052" y="2276872"/>
            <a:ext cx="43272" cy="4197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6482698" y="3561990"/>
            <a:ext cx="446584" cy="43204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56722" y="3561990"/>
            <a:ext cx="446584" cy="43204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630746" y="3561990"/>
            <a:ext cx="446584" cy="43204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204770" y="3555826"/>
            <a:ext cx="446584" cy="43204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73228" y="34596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Utility</a:t>
            </a:r>
            <a:br>
              <a:rPr lang="en-US" dirty="0" smtClean="0"/>
            </a:br>
            <a:r>
              <a:rPr lang="en-US" dirty="0" err="1" smtClean="0"/>
              <a:t>proc</a:t>
            </a:r>
            <a:endParaRPr lang="en-US" dirty="0"/>
          </a:p>
        </p:txBody>
      </p:sp>
      <p:cxnSp>
        <p:nvCxnSpPr>
          <p:cNvPr id="24" name="Straight Arrow Connector 23"/>
          <p:cNvCxnSpPr>
            <a:endCxn id="18" idx="0"/>
          </p:cNvCxnSpPr>
          <p:nvPr/>
        </p:nvCxnSpPr>
        <p:spPr bwMode="auto">
          <a:xfrm>
            <a:off x="6357664" y="3128640"/>
            <a:ext cx="348326" cy="433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8" idx="4"/>
            <a:endCxn id="18" idx="0"/>
          </p:cNvCxnSpPr>
          <p:nvPr/>
        </p:nvCxnSpPr>
        <p:spPr bwMode="auto">
          <a:xfrm flipH="1">
            <a:off x="6705990" y="3128640"/>
            <a:ext cx="739062" cy="433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9" idx="4"/>
            <a:endCxn id="18" idx="0"/>
          </p:cNvCxnSpPr>
          <p:nvPr/>
        </p:nvCxnSpPr>
        <p:spPr bwMode="auto">
          <a:xfrm flipH="1">
            <a:off x="6705990" y="3128640"/>
            <a:ext cx="1282756" cy="433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462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More address space</a:t>
            </a:r>
          </a:p>
          <a:p>
            <a:pPr lvl="2"/>
            <a:r>
              <a:rPr lang="en-US" dirty="0" smtClean="0"/>
              <a:t>VAS can be larger then PAS</a:t>
            </a:r>
          </a:p>
          <a:p>
            <a:pPr lvl="3"/>
            <a:r>
              <a:rPr lang="en-US" dirty="0" smtClean="0"/>
              <a:t>IA-32 can have larger PAS then VAS</a:t>
            </a:r>
          </a:p>
          <a:p>
            <a:pPr lvl="2"/>
            <a:r>
              <a:rPr lang="en-US" dirty="0" smtClean="0"/>
              <a:t>Add a secondary storage as a memory backup/swap</a:t>
            </a:r>
          </a:p>
          <a:p>
            <a:pPr lvl="2"/>
            <a:r>
              <a:rPr lang="en-US" dirty="0" smtClean="0"/>
              <a:t>This is no longer the primary reason today</a:t>
            </a:r>
          </a:p>
          <a:p>
            <a:pPr lvl="1"/>
            <a:r>
              <a:rPr lang="en-US" dirty="0" smtClean="0"/>
              <a:t>Security</a:t>
            </a:r>
          </a:p>
          <a:p>
            <a:pPr lvl="2"/>
            <a:r>
              <a:rPr lang="en-US" dirty="0" smtClean="0"/>
              <a:t>Process address space separation</a:t>
            </a:r>
          </a:p>
          <a:p>
            <a:pPr lvl="2"/>
            <a:r>
              <a:rPr lang="en-US" dirty="0" smtClean="0"/>
              <a:t>“Separation” of logical segments in a process address space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71784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Concepts</a:t>
            </a:r>
          </a:p>
          <a:p>
            <a:pPr lvl="1"/>
            <a:r>
              <a:rPr lang="en-US" dirty="0" smtClean="0"/>
              <a:t>Virtual (process) address space divided into logical segments</a:t>
            </a:r>
          </a:p>
          <a:p>
            <a:pPr lvl="1"/>
            <a:r>
              <a:rPr lang="en-US" dirty="0" smtClean="0"/>
              <a:t>Segments are numbered</a:t>
            </a:r>
          </a:p>
          <a:p>
            <a:pPr lvl="1"/>
            <a:r>
              <a:rPr lang="en-US" dirty="0" smtClean="0"/>
              <a:t>Virtual address has two parts</a:t>
            </a:r>
          </a:p>
          <a:p>
            <a:pPr lvl="2"/>
            <a:r>
              <a:rPr lang="en-US" dirty="0" smtClean="0"/>
              <a:t>[segment number; segment offset]</a:t>
            </a:r>
          </a:p>
          <a:p>
            <a:pPr lvl="2"/>
            <a:r>
              <a:rPr lang="en-US" dirty="0" smtClean="0"/>
              <a:t>Offsets 0-based for each segment</a:t>
            </a:r>
          </a:p>
          <a:p>
            <a:pPr lvl="1"/>
            <a:r>
              <a:rPr lang="en-US" dirty="0" smtClean="0"/>
              <a:t>Segment table</a:t>
            </a:r>
          </a:p>
          <a:p>
            <a:pPr lvl="2"/>
            <a:r>
              <a:rPr lang="en-US" dirty="0" smtClean="0"/>
              <a:t>In memory, for each process</a:t>
            </a:r>
          </a:p>
          <a:p>
            <a:pPr lvl="2"/>
            <a:r>
              <a:rPr lang="en-US" dirty="0" smtClean="0"/>
              <a:t>Stores base physical address, length, and attributes for each segment</a:t>
            </a:r>
          </a:p>
          <a:p>
            <a:pPr lvl="2"/>
            <a:r>
              <a:rPr lang="en-US" dirty="0" smtClean="0"/>
              <a:t>Indexed by the segment number</a:t>
            </a:r>
          </a:p>
          <a:p>
            <a:pPr lvl="2"/>
            <a:r>
              <a:rPr lang="en-US" dirty="0" smtClean="0"/>
              <a:t>Segment fault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696856" y="4941946"/>
            <a:ext cx="504055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8883" y="4523608"/>
            <a:ext cx="47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200912" y="4941946"/>
            <a:ext cx="504338" cy="28803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offs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3282" y="445801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Seg</a:t>
            </a:r>
            <a:r>
              <a:rPr lang="en-US" dirty="0" smtClean="0"/>
              <a:t> table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065290" y="4878324"/>
            <a:ext cx="0" cy="19168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929386" y="4878324"/>
            <a:ext cx="0" cy="19168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4065290" y="5668266"/>
            <a:ext cx="864096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65290" y="5668266"/>
            <a:ext cx="648072" cy="288032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BPA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81315" y="6100314"/>
            <a:ext cx="648072" cy="288032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/>
              <a:t>len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Elbow Connector 16"/>
          <p:cNvCxnSpPr>
            <a:stCxn id="4" idx="2"/>
            <a:endCxn id="11" idx="1"/>
          </p:cNvCxnSpPr>
          <p:nvPr/>
        </p:nvCxnSpPr>
        <p:spPr bwMode="auto">
          <a:xfrm rot="16200000" flipH="1">
            <a:off x="3107923" y="5070939"/>
            <a:ext cx="798328" cy="111640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6269993" y="534186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cxnSp>
        <p:nvCxnSpPr>
          <p:cNvPr id="22" name="Elbow Connector 21"/>
          <p:cNvCxnSpPr>
            <a:stCxn id="12" idx="3"/>
            <a:endCxn id="18" idx="4"/>
          </p:cNvCxnSpPr>
          <p:nvPr/>
        </p:nvCxnSpPr>
        <p:spPr bwMode="auto">
          <a:xfrm flipV="1">
            <a:off x="4713362" y="5629892"/>
            <a:ext cx="1700647" cy="18239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57201" y="6309319"/>
            <a:ext cx="1954560" cy="195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Heap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51005" y="4382836"/>
            <a:ext cx="1954560" cy="19590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Code</a:t>
            </a:r>
            <a:endParaRPr lang="cs-CZ" sz="1400" dirty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51007" y="5477118"/>
            <a:ext cx="1954559" cy="195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Uninitialized static data</a:t>
            </a:r>
            <a:endParaRPr lang="cs-CZ" sz="1400" dirty="0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flipH="1" flipV="1">
            <a:off x="1428285" y="6112808"/>
            <a:ext cx="1169" cy="1985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 sz="140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51008" y="5671802"/>
            <a:ext cx="1954560" cy="194469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Stack for thread</a:t>
            </a:r>
            <a:endParaRPr lang="cs-CZ" sz="1400" baseline="-25000" dirty="0"/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>
            <a:off x="1427703" y="586627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 sz="1400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>
            <a:off x="2405565" y="5876681"/>
            <a:ext cx="0" cy="43035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cs-CZ" sz="1400"/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452171" y="4579507"/>
            <a:ext cx="1954560" cy="710411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Constants</a:t>
            </a:r>
            <a:endParaRPr lang="cs-CZ" sz="1400" dirty="0"/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451005" y="5289415"/>
            <a:ext cx="1954560" cy="195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Initialized static data</a:t>
            </a:r>
            <a:endParaRPr lang="cs-CZ" sz="1400" dirty="0"/>
          </a:p>
        </p:txBody>
      </p:sp>
      <p:cxnSp>
        <p:nvCxnSpPr>
          <p:cNvPr id="42" name="Straight Connector 41"/>
          <p:cNvCxnSpPr/>
          <p:nvPr/>
        </p:nvCxnSpPr>
        <p:spPr bwMode="auto">
          <a:xfrm flipV="1">
            <a:off x="254359" y="5089131"/>
            <a:ext cx="2346687" cy="5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451005" y="5876681"/>
            <a:ext cx="0" cy="43035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cs-CZ" sz="140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051720" y="4578741"/>
            <a:ext cx="0" cy="5103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998957" y="4679611"/>
            <a:ext cx="469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offs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6910415" y="4602717"/>
            <a:ext cx="1954559" cy="1691769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6910414" y="4951759"/>
            <a:ext cx="1954560" cy="710411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Constants</a:t>
            </a:r>
            <a:endParaRPr lang="cs-CZ" sz="1400" dirty="0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910414" y="5956298"/>
            <a:ext cx="1954560" cy="19590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Code</a:t>
            </a:r>
            <a:endParaRPr lang="cs-CZ" sz="1400" dirty="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910414" y="4673769"/>
            <a:ext cx="1954560" cy="195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Heap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910414" y="5662170"/>
            <a:ext cx="1954560" cy="194469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Stack for thread</a:t>
            </a:r>
            <a:endParaRPr lang="cs-CZ" sz="1400" baseline="-25000" dirty="0"/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6660232" y="5471518"/>
            <a:ext cx="2387581" cy="5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8447800" y="4941946"/>
            <a:ext cx="0" cy="5103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8395037" y="5042816"/>
            <a:ext cx="469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offs</a:t>
            </a:r>
            <a:endParaRPr lang="en-US" sz="1400" dirty="0"/>
          </a:p>
        </p:txBody>
      </p:sp>
      <p:cxnSp>
        <p:nvCxnSpPr>
          <p:cNvPr id="21" name="Elbow Connector 20"/>
          <p:cNvCxnSpPr>
            <a:stCxn id="6" idx="3"/>
            <a:endCxn id="18" idx="0"/>
          </p:cNvCxnSpPr>
          <p:nvPr/>
        </p:nvCxnSpPr>
        <p:spPr bwMode="auto">
          <a:xfrm>
            <a:off x="3705250" y="5085962"/>
            <a:ext cx="2708759" cy="25589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/>
          <p:cNvCxnSpPr>
            <a:stCxn id="12" idx="0"/>
          </p:cNvCxnSpPr>
          <p:nvPr/>
        </p:nvCxnSpPr>
        <p:spPr bwMode="auto">
          <a:xfrm flipV="1">
            <a:off x="4389326" y="4941946"/>
            <a:ext cx="2521088" cy="7263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776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96105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Concepts</a:t>
            </a:r>
          </a:p>
          <a:p>
            <a:pPr lvl="1"/>
            <a:r>
              <a:rPr lang="en-US" dirty="0" smtClean="0"/>
              <a:t>VAS divided into equal parts</a:t>
            </a:r>
          </a:p>
          <a:p>
            <a:pPr lvl="2"/>
            <a:r>
              <a:rPr lang="en-US" dirty="0" smtClean="0"/>
              <a:t>Page, 2</a:t>
            </a:r>
            <a:r>
              <a:rPr lang="en-US" baseline="30000" dirty="0" smtClean="0"/>
              <a:t>n</a:t>
            </a:r>
            <a:r>
              <a:rPr lang="en-US" dirty="0" smtClean="0"/>
              <a:t> size</a:t>
            </a:r>
          </a:p>
          <a:p>
            <a:pPr lvl="1"/>
            <a:r>
              <a:rPr lang="en-US" dirty="0" smtClean="0"/>
              <a:t>PAS divided into </a:t>
            </a:r>
            <a:r>
              <a:rPr lang="en-US" dirty="0"/>
              <a:t>equal </a:t>
            </a:r>
            <a:r>
              <a:rPr lang="en-US" dirty="0" smtClean="0"/>
              <a:t>parts</a:t>
            </a:r>
          </a:p>
          <a:p>
            <a:pPr lvl="2"/>
            <a:r>
              <a:rPr lang="en-US" dirty="0" smtClean="0"/>
              <a:t>Frame, equal size with page</a:t>
            </a:r>
          </a:p>
          <a:p>
            <a:pPr lvl="1"/>
            <a:r>
              <a:rPr lang="en-US" dirty="0" smtClean="0"/>
              <a:t>VA 1-dimensional</a:t>
            </a:r>
          </a:p>
          <a:p>
            <a:pPr lvl="1"/>
            <a:r>
              <a:rPr lang="en-US" dirty="0" smtClean="0"/>
              <a:t>Page table</a:t>
            </a:r>
          </a:p>
          <a:p>
            <a:pPr lvl="2"/>
            <a:r>
              <a:rPr lang="en-US" dirty="0" smtClean="0"/>
              <a:t>In memory, for each process</a:t>
            </a:r>
          </a:p>
          <a:p>
            <a:pPr lvl="2"/>
            <a:r>
              <a:rPr lang="en-US" dirty="0" smtClean="0"/>
              <a:t>Indexed by a page number</a:t>
            </a:r>
          </a:p>
          <a:p>
            <a:pPr lvl="2"/>
            <a:r>
              <a:rPr lang="en-US" dirty="0" smtClean="0"/>
              <a:t>Each entry contains a frame number and attributes (P)</a:t>
            </a:r>
          </a:p>
          <a:p>
            <a:pPr lvl="2"/>
            <a:r>
              <a:rPr lang="en-US" dirty="0" smtClean="0"/>
              <a:t>Page fault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51912" y="4594721"/>
            <a:ext cx="648072" cy="28803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1912" y="4882753"/>
            <a:ext cx="648072" cy="28803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51912" y="5170785"/>
            <a:ext cx="648072" cy="28803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51912" y="5746849"/>
            <a:ext cx="648072" cy="28803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1912" y="6322913"/>
            <a:ext cx="648072" cy="28803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2</a:t>
            </a:r>
            <a:r>
              <a:rPr lang="en-US" sz="1400" baseline="30000" dirty="0"/>
              <a:t>N-n</a:t>
            </a:r>
            <a:r>
              <a:rPr lang="en-US" sz="1400" dirty="0"/>
              <a:t>-1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099984" y="5458817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51912" y="5458817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51912" y="6039306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099984" y="6018579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43900" y="5949280"/>
            <a:ext cx="86409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971600" y="5746849"/>
            <a:ext cx="0" cy="202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955907" y="5684196"/>
            <a:ext cx="469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offs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475656" y="5805264"/>
            <a:ext cx="1582352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058008" y="5805264"/>
            <a:ext cx="648072" cy="28803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offs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48055" y="5193352"/>
            <a:ext cx="171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address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49627" y="54610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983435" y="546100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13669" y="546100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N-1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4355976" y="4594721"/>
            <a:ext cx="0" cy="20162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220072" y="4594721"/>
            <a:ext cx="0" cy="20162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4355976" y="5805264"/>
            <a:ext cx="864096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355976" y="5805264"/>
            <a:ext cx="648072" cy="288032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</a:p>
        </p:txBody>
      </p:sp>
      <p:cxnSp>
        <p:nvCxnSpPr>
          <p:cNvPr id="37" name="Elbow Connector 36"/>
          <p:cNvCxnSpPr>
            <a:stCxn id="23" idx="2"/>
            <a:endCxn id="35" idx="1"/>
          </p:cNvCxnSpPr>
          <p:nvPr/>
        </p:nvCxnSpPr>
        <p:spPr bwMode="auto">
          <a:xfrm rot="5400000" flipH="1" flipV="1">
            <a:off x="3239396" y="4976716"/>
            <a:ext cx="144016" cy="2089144"/>
          </a:xfrm>
          <a:prstGeom prst="bentConnector4">
            <a:avLst>
              <a:gd name="adj1" fmla="val -158732"/>
              <a:gd name="adj2" fmla="val 76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8101746" y="4594721"/>
            <a:ext cx="648072" cy="2880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8101746" y="4882753"/>
            <a:ext cx="648072" cy="2880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101746" y="5391143"/>
            <a:ext cx="648072" cy="2880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f</a:t>
            </a:r>
            <a:endParaRPr lang="en-US" sz="1400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8101746" y="6322913"/>
            <a:ext cx="648072" cy="2880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2</a:t>
            </a:r>
            <a:r>
              <a:rPr lang="en-US" sz="1400" baseline="30000" dirty="0" smtClean="0"/>
              <a:t>P-n</a:t>
            </a:r>
            <a:r>
              <a:rPr lang="en-US" sz="1400" dirty="0" smtClean="0"/>
              <a:t>-1</a:t>
            </a:r>
            <a:endParaRPr lang="en-US" sz="1400" dirty="0"/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8749818" y="5137866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8101746" y="5137866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8101746" y="5679175"/>
            <a:ext cx="0" cy="6481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8749818" y="5746849"/>
            <a:ext cx="0" cy="5597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7993734" y="5593574"/>
            <a:ext cx="86409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8621434" y="5391143"/>
            <a:ext cx="0" cy="202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8605741" y="5328490"/>
            <a:ext cx="469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offs</a:t>
            </a:r>
            <a:endParaRPr lang="en-US" sz="1400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5536172" y="5458817"/>
            <a:ext cx="1582352" cy="288032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7118524" y="5458817"/>
            <a:ext cx="648072" cy="28803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offs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87624" y="4834173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address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589196" y="5101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023004" y="510182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n-1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353238" y="510182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P-1</a:t>
            </a:r>
            <a:endParaRPr lang="en-US" dirty="0"/>
          </a:p>
        </p:txBody>
      </p:sp>
      <p:cxnSp>
        <p:nvCxnSpPr>
          <p:cNvPr id="58" name="Elbow Connector 57"/>
          <p:cNvCxnSpPr>
            <a:stCxn id="35" idx="0"/>
            <a:endCxn id="51" idx="1"/>
          </p:cNvCxnSpPr>
          <p:nvPr/>
        </p:nvCxnSpPr>
        <p:spPr bwMode="auto">
          <a:xfrm rot="5400000" flipH="1" flipV="1">
            <a:off x="5006877" y="5275969"/>
            <a:ext cx="202431" cy="85616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200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table – 1-level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11560" y="2060848"/>
            <a:ext cx="648072" cy="28803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11560" y="2348880"/>
            <a:ext cx="648072" cy="28803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1560" y="2636912"/>
            <a:ext cx="648072" cy="28803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11560" y="3212976"/>
            <a:ext cx="648072" cy="28803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611560" y="6093296"/>
            <a:ext cx="648072" cy="28803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2</a:t>
            </a:r>
            <a:r>
              <a:rPr lang="en-US" sz="1400" baseline="30000" dirty="0"/>
              <a:t>N-n</a:t>
            </a:r>
            <a:r>
              <a:rPr lang="en-US" sz="1400" dirty="0"/>
              <a:t>-1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259632" y="2924944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11560" y="2924944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11560" y="3505433"/>
            <a:ext cx="0" cy="471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endCxn id="15" idx="3"/>
          </p:cNvCxnSpPr>
          <p:nvPr/>
        </p:nvCxnSpPr>
        <p:spPr bwMode="auto">
          <a:xfrm>
            <a:off x="1259632" y="3484706"/>
            <a:ext cx="0" cy="6361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611560" y="3976876"/>
            <a:ext cx="648072" cy="28803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123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611560" y="4670078"/>
            <a:ext cx="648072" cy="28803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1111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611560" y="5219264"/>
            <a:ext cx="648072" cy="28803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3333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11560" y="495811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259632" y="495811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259632" y="4264908"/>
            <a:ext cx="0" cy="4051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16" idx="1"/>
          </p:cNvCxnSpPr>
          <p:nvPr/>
        </p:nvCxnSpPr>
        <p:spPr bwMode="auto">
          <a:xfrm>
            <a:off x="611560" y="4264908"/>
            <a:ext cx="0" cy="5491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611560" y="5507296"/>
            <a:ext cx="2332" cy="58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8" idx="3"/>
          </p:cNvCxnSpPr>
          <p:nvPr/>
        </p:nvCxnSpPr>
        <p:spPr bwMode="auto">
          <a:xfrm>
            <a:off x="1259632" y="5507296"/>
            <a:ext cx="0" cy="730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3779912" y="2060848"/>
            <a:ext cx="648072" cy="2880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3779912" y="2348880"/>
            <a:ext cx="648072" cy="2880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3779912" y="2636912"/>
            <a:ext cx="648072" cy="2880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3779912" y="3212976"/>
            <a:ext cx="648072" cy="2880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456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3779912" y="6093296"/>
            <a:ext cx="648072" cy="2880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2</a:t>
            </a:r>
            <a:r>
              <a:rPr lang="en-US" sz="1400" baseline="30000" dirty="0"/>
              <a:t>N-n</a:t>
            </a:r>
            <a:r>
              <a:rPr lang="en-US" sz="1400" dirty="0"/>
              <a:t>-1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4427984" y="2924944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3779912" y="2924944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3779912" y="3505433"/>
            <a:ext cx="0" cy="471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endCxn id="39" idx="3"/>
          </p:cNvCxnSpPr>
          <p:nvPr/>
        </p:nvCxnSpPr>
        <p:spPr bwMode="auto">
          <a:xfrm>
            <a:off x="4427984" y="3484706"/>
            <a:ext cx="0" cy="6361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3779912" y="3976876"/>
            <a:ext cx="648072" cy="2880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17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3779912" y="4670078"/>
            <a:ext cx="648072" cy="2880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NA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3779912" y="5219264"/>
            <a:ext cx="648072" cy="2880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222</a:t>
            </a:r>
            <a:endParaRPr lang="en-US" sz="1400" dirty="0"/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3779912" y="495811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427984" y="495811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4427984" y="4264908"/>
            <a:ext cx="0" cy="4051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endCxn id="40" idx="1"/>
          </p:cNvCxnSpPr>
          <p:nvPr/>
        </p:nvCxnSpPr>
        <p:spPr bwMode="auto">
          <a:xfrm>
            <a:off x="3779912" y="4264908"/>
            <a:ext cx="0" cy="5491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3779912" y="5507296"/>
            <a:ext cx="2332" cy="58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endCxn id="34" idx="3"/>
          </p:cNvCxnSpPr>
          <p:nvPr/>
        </p:nvCxnSpPr>
        <p:spPr bwMode="auto">
          <a:xfrm>
            <a:off x="4427984" y="5507296"/>
            <a:ext cx="0" cy="730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Arrow Connector 48"/>
          <p:cNvCxnSpPr>
            <a:stCxn id="7" idx="3"/>
            <a:endCxn id="33" idx="1"/>
          </p:cNvCxnSpPr>
          <p:nvPr/>
        </p:nvCxnSpPr>
        <p:spPr bwMode="auto">
          <a:xfrm>
            <a:off x="1259632" y="3356992"/>
            <a:ext cx="25202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/>
          <p:cNvCxnSpPr>
            <a:stCxn id="15" idx="3"/>
            <a:endCxn id="39" idx="1"/>
          </p:cNvCxnSpPr>
          <p:nvPr/>
        </p:nvCxnSpPr>
        <p:spPr bwMode="auto">
          <a:xfrm>
            <a:off x="1259632" y="4120892"/>
            <a:ext cx="25202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/>
          <p:cNvCxnSpPr>
            <a:stCxn id="16" idx="3"/>
            <a:endCxn id="40" idx="1"/>
          </p:cNvCxnSpPr>
          <p:nvPr/>
        </p:nvCxnSpPr>
        <p:spPr bwMode="auto">
          <a:xfrm>
            <a:off x="1259632" y="4814094"/>
            <a:ext cx="25202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/>
          <p:cNvCxnSpPr>
            <a:stCxn id="17" idx="3"/>
            <a:endCxn id="41" idx="1"/>
          </p:cNvCxnSpPr>
          <p:nvPr/>
        </p:nvCxnSpPr>
        <p:spPr bwMode="auto">
          <a:xfrm>
            <a:off x="1259632" y="5363280"/>
            <a:ext cx="25202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Rectangle 56"/>
          <p:cNvSpPr/>
          <p:nvPr/>
        </p:nvSpPr>
        <p:spPr bwMode="auto">
          <a:xfrm>
            <a:off x="6948263" y="2348880"/>
            <a:ext cx="648072" cy="2880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6948263" y="2636912"/>
            <a:ext cx="648072" cy="2880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948263" y="2924944"/>
            <a:ext cx="648072" cy="2880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948263" y="3654960"/>
            <a:ext cx="648072" cy="2880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17</a:t>
            </a:r>
            <a:endParaRPr lang="en-US" sz="1400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6948263" y="5789354"/>
            <a:ext cx="648072" cy="2880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2</a:t>
            </a:r>
            <a:r>
              <a:rPr lang="en-US" sz="1400" baseline="30000" dirty="0" smtClean="0"/>
              <a:t>P-n</a:t>
            </a:r>
            <a:r>
              <a:rPr lang="en-US" sz="1400" dirty="0" smtClean="0"/>
              <a:t>-1</a:t>
            </a:r>
            <a:endParaRPr lang="en-US" sz="1400" dirty="0"/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7596335" y="3212976"/>
            <a:ext cx="0" cy="441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6948263" y="3212976"/>
            <a:ext cx="0" cy="441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6948263" y="3793465"/>
            <a:ext cx="0" cy="649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endCxn id="66" idx="3"/>
          </p:cNvCxnSpPr>
          <p:nvPr/>
        </p:nvCxnSpPr>
        <p:spPr bwMode="auto">
          <a:xfrm>
            <a:off x="7596335" y="3950553"/>
            <a:ext cx="0" cy="6361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Rectangle 65"/>
          <p:cNvSpPr/>
          <p:nvPr/>
        </p:nvSpPr>
        <p:spPr bwMode="auto">
          <a:xfrm>
            <a:off x="6948263" y="4442723"/>
            <a:ext cx="648072" cy="2880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222</a:t>
            </a:r>
            <a:endParaRPr lang="en-US" sz="1400" dirty="0"/>
          </a:p>
        </p:txBody>
      </p:sp>
      <p:sp>
        <p:nvSpPr>
          <p:cNvPr id="67" name="Rectangle 66"/>
          <p:cNvSpPr/>
          <p:nvPr/>
        </p:nvSpPr>
        <p:spPr bwMode="auto">
          <a:xfrm>
            <a:off x="6948263" y="4958110"/>
            <a:ext cx="648072" cy="2880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 smtClean="0"/>
              <a:t>456</a:t>
            </a:r>
            <a:endParaRPr lang="en-US" sz="1400" dirty="0"/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6948263" y="5246142"/>
            <a:ext cx="0" cy="5432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7596335" y="5246142"/>
            <a:ext cx="0" cy="5432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7596335" y="4552940"/>
            <a:ext cx="0" cy="4051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endCxn id="67" idx="1"/>
          </p:cNvCxnSpPr>
          <p:nvPr/>
        </p:nvCxnSpPr>
        <p:spPr bwMode="auto">
          <a:xfrm>
            <a:off x="6948263" y="4552940"/>
            <a:ext cx="0" cy="5491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Arrow Connector 80"/>
          <p:cNvCxnSpPr>
            <a:stCxn id="33" idx="3"/>
            <a:endCxn id="67" idx="1"/>
          </p:cNvCxnSpPr>
          <p:nvPr/>
        </p:nvCxnSpPr>
        <p:spPr bwMode="auto">
          <a:xfrm>
            <a:off x="4427984" y="3356992"/>
            <a:ext cx="2520279" cy="17451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Straight Arrow Connector 82"/>
          <p:cNvCxnSpPr>
            <a:stCxn id="41" idx="3"/>
            <a:endCxn id="66" idx="1"/>
          </p:cNvCxnSpPr>
          <p:nvPr/>
        </p:nvCxnSpPr>
        <p:spPr bwMode="auto">
          <a:xfrm flipV="1">
            <a:off x="4427984" y="4586739"/>
            <a:ext cx="2520279" cy="7765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Straight Arrow Connector 84"/>
          <p:cNvCxnSpPr>
            <a:stCxn id="39" idx="3"/>
            <a:endCxn id="60" idx="1"/>
          </p:cNvCxnSpPr>
          <p:nvPr/>
        </p:nvCxnSpPr>
        <p:spPr bwMode="auto">
          <a:xfrm flipV="1">
            <a:off x="4427984" y="3798976"/>
            <a:ext cx="2520279" cy="3219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Lightning Bolt 85"/>
          <p:cNvSpPr/>
          <p:nvPr/>
        </p:nvSpPr>
        <p:spPr bwMode="auto">
          <a:xfrm>
            <a:off x="4427984" y="4730755"/>
            <a:ext cx="1296144" cy="930493"/>
          </a:xfrm>
          <a:prstGeom prst="lightningBolt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37182" y="564633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fault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table –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1-level page table, 32-bit VA/PA, 4k pages/frames (12 bits)</a:t>
            </a:r>
          </a:p>
          <a:p>
            <a:pPr lvl="2"/>
            <a:r>
              <a:rPr lang="en-US" dirty="0" smtClean="0"/>
              <a:t>Size of the page table entry?</a:t>
            </a:r>
          </a:p>
          <a:p>
            <a:pPr lvl="2"/>
            <a:r>
              <a:rPr lang="en-US" dirty="0" smtClean="0"/>
              <a:t>Size of the page table?</a:t>
            </a:r>
          </a:p>
          <a:p>
            <a:pPr lvl="1"/>
            <a:r>
              <a:rPr lang="en-US" dirty="0" smtClean="0"/>
              <a:t>Do we really need the whole VA?</a:t>
            </a:r>
          </a:p>
          <a:p>
            <a:pPr lvl="1"/>
            <a:r>
              <a:rPr lang="en-US" dirty="0" smtClean="0"/>
              <a:t>Multilevel page tables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level always in memory</a:t>
            </a:r>
          </a:p>
          <a:p>
            <a:pPr lvl="2"/>
            <a:r>
              <a:rPr lang="en-US" dirty="0" smtClean="0"/>
              <a:t>Other levels can be missing</a:t>
            </a:r>
          </a:p>
          <a:p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Each memory access from an instruction means at least one other memory access to the page table</a:t>
            </a:r>
          </a:p>
          <a:p>
            <a:pPr lvl="1"/>
            <a:r>
              <a:rPr lang="en-US" dirty="0" smtClean="0"/>
              <a:t>TLB (Translation Lookaside Buffer)</a:t>
            </a:r>
          </a:p>
          <a:p>
            <a:pPr lvl="2"/>
            <a:r>
              <a:rPr lang="en-US" dirty="0" smtClean="0"/>
              <a:t>Associative memory</a:t>
            </a:r>
          </a:p>
          <a:p>
            <a:pPr lvl="2"/>
            <a:r>
              <a:rPr lang="en-US" dirty="0" smtClean="0"/>
              <a:t>Cache for translating page number to a frame </a:t>
            </a:r>
            <a:r>
              <a:rPr lang="en-US" dirty="0" smtClean="0"/>
              <a:t>number</a:t>
            </a:r>
          </a:p>
          <a:p>
            <a:pPr lvl="2"/>
            <a:r>
              <a:rPr lang="en-US" dirty="0" smtClean="0"/>
              <a:t>0-level page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table – 2-level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9346" y="2276872"/>
            <a:ext cx="201622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PT index 1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555570" y="2276872"/>
            <a:ext cx="201622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PT index 2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2276872"/>
            <a:ext cx="1367946" cy="43204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offset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0" y="1590581"/>
            <a:ext cx="171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address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19075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74912" y="1907540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98805" y="19075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3241" y="19075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922741" y="3356992"/>
            <a:ext cx="1152128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22741" y="4077072"/>
            <a:ext cx="1152128" cy="288032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Elbow Connector 14"/>
          <p:cNvCxnSpPr>
            <a:stCxn id="4" idx="2"/>
            <a:endCxn id="13" idx="1"/>
          </p:cNvCxnSpPr>
          <p:nvPr/>
        </p:nvCxnSpPr>
        <p:spPr bwMode="auto">
          <a:xfrm rot="16200000" flipH="1">
            <a:off x="979015" y="3277362"/>
            <a:ext cx="1512168" cy="37528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460206" y="28389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94875" y="291100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304267" y="3212976"/>
            <a:ext cx="792088" cy="288032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PTAR</a:t>
            </a:r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 bwMode="auto">
          <a:xfrm>
            <a:off x="1096355" y="3356992"/>
            <a:ext cx="8263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817206" y="5101574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4k</a:t>
            </a:r>
            <a:br>
              <a:rPr lang="en-US" dirty="0" smtClean="0"/>
            </a:br>
            <a:r>
              <a:rPr lang="en-US" dirty="0" smtClean="0"/>
              <a:t>1024 entries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3930670" y="3373382"/>
            <a:ext cx="1152128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930670" y="4541900"/>
            <a:ext cx="1152128" cy="288032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Elbow Connector 27"/>
          <p:cNvCxnSpPr>
            <a:stCxn id="5" idx="2"/>
            <a:endCxn id="27" idx="1"/>
          </p:cNvCxnSpPr>
          <p:nvPr/>
        </p:nvCxnSpPr>
        <p:spPr bwMode="auto">
          <a:xfrm rot="16200000" flipH="1">
            <a:off x="2758678" y="3513924"/>
            <a:ext cx="1976996" cy="36698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468135" y="285538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202804" y="292739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25135" y="5117964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4k</a:t>
            </a:r>
            <a:br>
              <a:rPr lang="en-US" dirty="0" smtClean="0"/>
            </a:br>
            <a:r>
              <a:rPr lang="en-US" dirty="0" smtClean="0"/>
              <a:t>1024 entries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13" idx="3"/>
          </p:cNvCxnSpPr>
          <p:nvPr/>
        </p:nvCxnSpPr>
        <p:spPr bwMode="auto">
          <a:xfrm flipV="1">
            <a:off x="3074869" y="3373382"/>
            <a:ext cx="855801" cy="8477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6372200" y="3664638"/>
            <a:ext cx="1152128" cy="11129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Straight Arrow Connector 37"/>
          <p:cNvCxnSpPr>
            <a:stCxn id="27" idx="3"/>
          </p:cNvCxnSpPr>
          <p:nvPr/>
        </p:nvCxnSpPr>
        <p:spPr bwMode="auto">
          <a:xfrm flipV="1">
            <a:off x="5082798" y="3664638"/>
            <a:ext cx="1289402" cy="10212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6228184" y="4541900"/>
            <a:ext cx="14401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7020272" y="3664638"/>
            <a:ext cx="0" cy="8772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032860" y="3949381"/>
            <a:ext cx="469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offs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6734103" y="482664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779807" cy="5256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table – real AMD64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 – address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59005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Steps for address translation</a:t>
            </a:r>
          </a:p>
          <a:p>
            <a:pPr lvl="1"/>
            <a:r>
              <a:rPr lang="en-US" dirty="0" smtClean="0"/>
              <a:t>Take page number from VA, keep offset</a:t>
            </a:r>
          </a:p>
          <a:p>
            <a:pPr lvl="1"/>
            <a:r>
              <a:rPr lang="en-US" dirty="0" smtClean="0"/>
              <a:t>Check TLB for mapping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f exists, retrieve frame number, otherwise continue</a:t>
            </a:r>
          </a:p>
          <a:p>
            <a:pPr lvl="1"/>
            <a:r>
              <a:rPr lang="en-US" dirty="0" smtClean="0"/>
              <a:t>Go through page table</a:t>
            </a:r>
          </a:p>
          <a:p>
            <a:pPr lvl="2"/>
            <a:r>
              <a:rPr lang="en-US" dirty="0" smtClean="0"/>
              <a:t>Divide page number into multiple PT indices</a:t>
            </a:r>
          </a:p>
          <a:p>
            <a:pPr lvl="2"/>
            <a:r>
              <a:rPr lang="en-US" dirty="0" smtClean="0"/>
              <a:t>Index 1</a:t>
            </a:r>
            <a:r>
              <a:rPr lang="en-US" baseline="30000" dirty="0" smtClean="0"/>
              <a:t>st</a:t>
            </a:r>
            <a:r>
              <a:rPr lang="en-US" dirty="0" smtClean="0"/>
              <a:t> level PT</a:t>
            </a:r>
          </a:p>
          <a:p>
            <a:pPr lvl="3"/>
            <a:r>
              <a:rPr lang="en-US" dirty="0" smtClean="0"/>
              <a:t>If there is no mapping for 2</a:t>
            </a:r>
            <a:r>
              <a:rPr lang="en-US" baseline="30000" dirty="0" smtClean="0"/>
              <a:t>nd</a:t>
            </a:r>
            <a:r>
              <a:rPr lang="en-US" dirty="0" smtClean="0"/>
              <a:t> level PT, raise page fault exception</a:t>
            </a:r>
          </a:p>
          <a:p>
            <a:pPr lvl="3"/>
            <a:r>
              <a:rPr lang="en-US" dirty="0" smtClean="0"/>
              <a:t>Retrieve PA for 2</a:t>
            </a:r>
            <a:r>
              <a:rPr lang="en-US" baseline="30000" dirty="0" smtClean="0"/>
              <a:t>nd</a:t>
            </a:r>
            <a:r>
              <a:rPr lang="en-US" dirty="0" smtClean="0"/>
              <a:t> level PT and continue</a:t>
            </a:r>
          </a:p>
          <a:p>
            <a:pPr lvl="2"/>
            <a:r>
              <a:rPr lang="en-US" dirty="0" smtClean="0"/>
              <a:t>Go through all levels of PTs</a:t>
            </a:r>
          </a:p>
          <a:p>
            <a:pPr lvl="3"/>
            <a:r>
              <a:rPr lang="en-US" dirty="0" smtClean="0"/>
              <a:t>If there is no mapping in any PT level, raise page fault exception</a:t>
            </a:r>
          </a:p>
          <a:p>
            <a:pPr lvl="3"/>
            <a:r>
              <a:rPr lang="en-US" dirty="0" smtClean="0"/>
              <a:t>If all PT levels are mapped, retrieve frame number</a:t>
            </a:r>
          </a:p>
          <a:p>
            <a:pPr lvl="2"/>
            <a:r>
              <a:rPr lang="en-US" dirty="0" smtClean="0"/>
              <a:t>Save retrieved mapping to TLB</a:t>
            </a:r>
          </a:p>
          <a:p>
            <a:pPr lvl="1"/>
            <a:r>
              <a:rPr lang="en-US" dirty="0" smtClean="0"/>
              <a:t>Update A and D bits in page table/TLB</a:t>
            </a:r>
          </a:p>
          <a:p>
            <a:pPr lvl="1"/>
            <a:r>
              <a:rPr lang="en-US" dirty="0" smtClean="0"/>
              <a:t>Assemble PA by “gluing” the retrieved frame number and the original offset from 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 – page fault exception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An instruction raises the page fault exception</a:t>
            </a:r>
          </a:p>
          <a:p>
            <a:r>
              <a:rPr lang="en-US" dirty="0" smtClean="0"/>
              <a:t>OS interrupt handler</a:t>
            </a:r>
          </a:p>
          <a:p>
            <a:r>
              <a:rPr lang="en-US" dirty="0" smtClean="0"/>
              <a:t>Determine the cause of the fault</a:t>
            </a:r>
          </a:p>
          <a:p>
            <a:pPr lvl="1"/>
            <a:r>
              <a:rPr lang="en-US" dirty="0" smtClean="0"/>
              <a:t>Unauthorized access</a:t>
            </a:r>
          </a:p>
          <a:p>
            <a:pPr lvl="2"/>
            <a:r>
              <a:rPr lang="en-US" dirty="0" smtClean="0"/>
              <a:t>Out of allocated virtual space</a:t>
            </a:r>
          </a:p>
          <a:p>
            <a:pPr lvl="2"/>
            <a:r>
              <a:rPr lang="en-US" dirty="0" smtClean="0"/>
              <a:t>Store to R/O page, access to kernel memory</a:t>
            </a:r>
          </a:p>
          <a:p>
            <a:pPr lvl="1"/>
            <a:r>
              <a:rPr lang="en-US" dirty="0" smtClean="0"/>
              <a:t>Valid address but not mapped</a:t>
            </a:r>
          </a:p>
          <a:p>
            <a:r>
              <a:rPr lang="en-US" dirty="0" smtClean="0"/>
              <a:t>Create mapping</a:t>
            </a:r>
          </a:p>
          <a:p>
            <a:pPr lvl="1"/>
            <a:r>
              <a:rPr lang="en-US" dirty="0" smtClean="0"/>
              <a:t>Find a free frame</a:t>
            </a:r>
          </a:p>
          <a:p>
            <a:pPr lvl="2"/>
            <a:r>
              <a:rPr lang="en-US" dirty="0" smtClean="0"/>
              <a:t>Either there is one unoccupied</a:t>
            </a:r>
          </a:p>
          <a:p>
            <a:pPr lvl="2"/>
            <a:r>
              <a:rPr lang="en-US" dirty="0" smtClean="0"/>
              <a:t>Or find a victim</a:t>
            </a:r>
          </a:p>
          <a:p>
            <a:pPr lvl="3"/>
            <a:r>
              <a:rPr lang="en-US" dirty="0" smtClean="0"/>
              <a:t>Page replacement algorithms</a:t>
            </a:r>
          </a:p>
          <a:p>
            <a:pPr lvl="3"/>
            <a:r>
              <a:rPr lang="en-US" dirty="0" smtClean="0"/>
              <a:t>Save dirty victim frame</a:t>
            </a:r>
          </a:p>
          <a:p>
            <a:pPr lvl="3"/>
            <a:r>
              <a:rPr lang="en-US" dirty="0" smtClean="0"/>
              <a:t>Remove mapping from TLB</a:t>
            </a:r>
          </a:p>
          <a:p>
            <a:pPr lvl="1"/>
            <a:r>
              <a:rPr lang="en-US" dirty="0" smtClean="0"/>
              <a:t>Load content to the free frame</a:t>
            </a:r>
          </a:p>
          <a:p>
            <a:pPr lvl="1"/>
            <a:r>
              <a:rPr lang="en-US" dirty="0" smtClean="0"/>
              <a:t>Construct/fill corresponding page tables</a:t>
            </a:r>
          </a:p>
          <a:p>
            <a:r>
              <a:rPr lang="en-US" dirty="0" smtClean="0"/>
              <a:t>Return back from handler and retry the instruction</a:t>
            </a:r>
          </a:p>
        </p:txBody>
      </p:sp>
    </p:spTree>
    <p:extLst>
      <p:ext uri="{BB962C8B-B14F-4D97-AF65-F5344CB8AC3E}">
        <p14:creationId xmlns:p14="http://schemas.microsoft.com/office/powerpoint/2010/main" val="38335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replacement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</a:t>
            </a:r>
          </a:p>
          <a:p>
            <a:pPr lvl="1"/>
            <a:r>
              <a:rPr lang="en-US" dirty="0" smtClean="0"/>
              <a:t>Any situation, when you need to find a victim from a limited space</a:t>
            </a:r>
          </a:p>
          <a:p>
            <a:pPr lvl="1"/>
            <a:r>
              <a:rPr lang="en-US" dirty="0" smtClean="0"/>
              <a:t>Frames, TLB, cache, …</a:t>
            </a:r>
          </a:p>
          <a:p>
            <a:r>
              <a:rPr lang="en-US" dirty="0" smtClean="0"/>
              <a:t>Optimal page algorithm</a:t>
            </a:r>
          </a:p>
          <a:p>
            <a:pPr lvl="1"/>
            <a:r>
              <a:rPr lang="en-US" dirty="0" smtClean="0"/>
              <a:t>Replace the page that won’t be used for the longest period of time</a:t>
            </a:r>
          </a:p>
          <a:p>
            <a:pPr lvl="1"/>
            <a:r>
              <a:rPr lang="en-US" dirty="0" smtClean="0"/>
              <a:t>Lowest page-fault rate</a:t>
            </a:r>
          </a:p>
          <a:p>
            <a:pPr lvl="1"/>
            <a:r>
              <a:rPr lang="en-US" dirty="0" smtClean="0"/>
              <a:t>Theoretical, we don’t have an oracle for foretelling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– layered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of monolithic system</a:t>
            </a:r>
          </a:p>
          <a:p>
            <a:pPr lvl="1"/>
            <a:r>
              <a:rPr lang="en-US" dirty="0" smtClean="0"/>
              <a:t>Organized into hierarchy of layers</a:t>
            </a:r>
          </a:p>
          <a:p>
            <a:pPr lvl="1"/>
            <a:r>
              <a:rPr lang="en-US" dirty="0" smtClean="0"/>
              <a:t>Layer n+1 uses exclusively services </a:t>
            </a:r>
            <a:r>
              <a:rPr lang="en-US" dirty="0"/>
              <a:t>s</a:t>
            </a:r>
            <a:r>
              <a:rPr lang="en-US" dirty="0" smtClean="0"/>
              <a:t>upported by layer n</a:t>
            </a:r>
          </a:p>
          <a:p>
            <a:pPr lvl="1"/>
            <a:r>
              <a:rPr lang="en-US" dirty="0" smtClean="0"/>
              <a:t>Easier to extend and evolve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596336" y="2642483"/>
            <a:ext cx="720080" cy="64807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55648" y="2913437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516214" y="1991747"/>
            <a:ext cx="720080" cy="64807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75530" y="2270487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replacement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474840" cy="44116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Clock</a:t>
            </a:r>
          </a:p>
          <a:p>
            <a:pPr lvl="1"/>
            <a:r>
              <a:rPr lang="en-US" dirty="0" smtClean="0"/>
              <a:t>Frames organized in a circular manner</a:t>
            </a:r>
          </a:p>
          <a:p>
            <a:pPr lvl="1"/>
            <a:r>
              <a:rPr lang="en-US" dirty="0" smtClean="0"/>
              <a:t>Clock hand points to the next frame to replace</a:t>
            </a:r>
          </a:p>
          <a:p>
            <a:pPr lvl="1"/>
            <a:r>
              <a:rPr lang="en-US" dirty="0" smtClean="0"/>
              <a:t>If the frame has A!=0, set A=0 and advance the hand</a:t>
            </a:r>
          </a:p>
          <a:p>
            <a:pPr lvl="1"/>
            <a:r>
              <a:rPr lang="en-US" dirty="0" smtClean="0"/>
              <a:t>If the frame has A==0, select this frame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596336" y="3644315"/>
            <a:ext cx="720080" cy="64807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516216" y="4292387"/>
            <a:ext cx="720080" cy="64807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436096" y="3648301"/>
            <a:ext cx="720080" cy="64807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436096" y="2639819"/>
            <a:ext cx="720080" cy="64807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5531" y="2272355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95413" y="291409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95413" y="391812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58249" y="292122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55652" y="391812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75530" y="4571127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A=1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10" idx="2"/>
          </p:cNvCxnSpPr>
          <p:nvPr/>
        </p:nvCxnSpPr>
        <p:spPr bwMode="auto">
          <a:xfrm flipV="1">
            <a:off x="6876253" y="2641687"/>
            <a:ext cx="2" cy="7873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5" idx="1"/>
          </p:cNvCxnSpPr>
          <p:nvPr/>
        </p:nvCxnSpPr>
        <p:spPr bwMode="auto">
          <a:xfrm flipV="1">
            <a:off x="6876253" y="2966519"/>
            <a:ext cx="720083" cy="4624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endCxn id="6" idx="1"/>
          </p:cNvCxnSpPr>
          <p:nvPr/>
        </p:nvCxnSpPr>
        <p:spPr bwMode="auto">
          <a:xfrm>
            <a:off x="6876254" y="3429000"/>
            <a:ext cx="720082" cy="5393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297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  <p:bldP spid="10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replacement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NRU</a:t>
            </a:r>
          </a:p>
          <a:p>
            <a:pPr lvl="1"/>
            <a:r>
              <a:rPr lang="en-US" dirty="0" smtClean="0"/>
              <a:t>Not Recently Used</a:t>
            </a:r>
          </a:p>
          <a:p>
            <a:pPr lvl="1"/>
            <a:r>
              <a:rPr lang="en-US" dirty="0" smtClean="0"/>
              <a:t>Clear A bits periodically</a:t>
            </a:r>
          </a:p>
          <a:p>
            <a:pPr lvl="1"/>
            <a:r>
              <a:rPr lang="en-US" dirty="0" smtClean="0"/>
              <a:t>Use A and D bits to classify frames into four classes</a:t>
            </a:r>
            <a:endParaRPr lang="en-US" dirty="0"/>
          </a:p>
          <a:p>
            <a:pPr lvl="1"/>
            <a:r>
              <a:rPr lang="en-US" dirty="0" smtClean="0"/>
              <a:t>Select random frame from the lowest non-empty class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497379"/>
              </p:ext>
            </p:extLst>
          </p:nvPr>
        </p:nvGraphicFramePr>
        <p:xfrm>
          <a:off x="2500908" y="4725144"/>
          <a:ext cx="172819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>
                  <a:extLst>
                    <a:ext uri="{9D8B030D-6E8A-4147-A177-3AD203B41FA5}">
                      <a16:colId xmlns:a16="http://schemas.microsoft.com/office/drawing/2014/main" val="363597781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15252062"/>
                    </a:ext>
                  </a:extLst>
                </a:gridCol>
                <a:gridCol w="432049">
                  <a:extLst>
                    <a:ext uri="{9D8B030D-6E8A-4147-A177-3AD203B41FA5}">
                      <a16:colId xmlns:a16="http://schemas.microsoft.com/office/drawing/2014/main" val="562951922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47638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294298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405279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503397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828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5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replacement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LRU</a:t>
            </a:r>
          </a:p>
          <a:p>
            <a:pPr lvl="1"/>
            <a:r>
              <a:rPr lang="en-US" dirty="0" smtClean="0"/>
              <a:t>Least Recently Used</a:t>
            </a:r>
          </a:p>
          <a:p>
            <a:pPr lvl="1"/>
            <a:r>
              <a:rPr lang="en-US" dirty="0" smtClean="0"/>
              <a:t>Use the recent past as a prediction of the near future</a:t>
            </a:r>
          </a:p>
          <a:p>
            <a:pPr lvl="1"/>
            <a:r>
              <a:rPr lang="en-US" dirty="0" smtClean="0"/>
              <a:t>Replace the page that hasn’t been referenced for the longest time</a:t>
            </a:r>
          </a:p>
          <a:p>
            <a:pPr lvl="1"/>
            <a:r>
              <a:rPr lang="en-US" dirty="0" smtClean="0"/>
              <a:t>Existing HW implementations</a:t>
            </a:r>
          </a:p>
          <a:p>
            <a:pPr lvl="2"/>
            <a:r>
              <a:rPr lang="en-US" dirty="0" smtClean="0"/>
              <a:t>Cache</a:t>
            </a:r>
          </a:p>
          <a:p>
            <a:pPr lvl="2"/>
            <a:r>
              <a:rPr lang="en-US" dirty="0" smtClean="0"/>
              <a:t>Bit matrix</a:t>
            </a:r>
          </a:p>
          <a:p>
            <a:pPr lvl="1"/>
            <a:r>
              <a:rPr lang="en-US" dirty="0" smtClean="0"/>
              <a:t>SW implementation</a:t>
            </a:r>
          </a:p>
          <a:p>
            <a:pPr lvl="2"/>
            <a:r>
              <a:rPr lang="en-US" dirty="0" smtClean="0"/>
              <a:t>Stack</a:t>
            </a:r>
          </a:p>
          <a:p>
            <a:pPr lvl="2"/>
            <a:r>
              <a:rPr lang="en-US" dirty="0" smtClean="0"/>
              <a:t>Too complicated and space consuming</a:t>
            </a:r>
          </a:p>
          <a:p>
            <a:pPr lvl="2"/>
            <a:r>
              <a:rPr lang="en-US" dirty="0" smtClean="0"/>
              <a:t>Use an approximation</a:t>
            </a:r>
          </a:p>
        </p:txBody>
      </p:sp>
    </p:spTree>
    <p:extLst>
      <p:ext uri="{BB962C8B-B14F-4D97-AF65-F5344CB8AC3E}">
        <p14:creationId xmlns:p14="http://schemas.microsoft.com/office/powerpoint/2010/main" val="12700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replacement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NFU</a:t>
            </a:r>
          </a:p>
          <a:p>
            <a:pPr lvl="1"/>
            <a:r>
              <a:rPr lang="en-US" dirty="0" smtClean="0"/>
              <a:t>Not Frequently Used</a:t>
            </a:r>
          </a:p>
          <a:p>
            <a:pPr lvl="1"/>
            <a:r>
              <a:rPr lang="en-US" dirty="0" smtClean="0"/>
              <a:t>Each frame has a counter</a:t>
            </a:r>
          </a:p>
          <a:p>
            <a:pPr lvl="1"/>
            <a:r>
              <a:rPr lang="en-US" dirty="0" smtClean="0"/>
              <a:t>Periodically scan page table and increase the counter for a frame, when A==1</a:t>
            </a:r>
          </a:p>
          <a:p>
            <a:pPr lvl="2"/>
            <a:r>
              <a:rPr lang="en-US" dirty="0" smtClean="0"/>
              <a:t>Always clear A</a:t>
            </a:r>
          </a:p>
          <a:p>
            <a:pPr lvl="1"/>
            <a:r>
              <a:rPr lang="en-US" dirty="0" smtClean="0"/>
              <a:t>Select the frame with lowest counter</a:t>
            </a:r>
          </a:p>
          <a:p>
            <a:pPr lvl="1"/>
            <a:r>
              <a:rPr lang="en-US" dirty="0" smtClean="0"/>
              <a:t>Problem: frames that were previously </a:t>
            </a:r>
            <a:r>
              <a:rPr lang="en-US" dirty="0"/>
              <a:t>heavy used </a:t>
            </a:r>
            <a:r>
              <a:rPr lang="en-US" dirty="0" smtClean="0"/>
              <a:t>will </a:t>
            </a:r>
            <a:r>
              <a:rPr lang="en-US" dirty="0"/>
              <a:t>never </a:t>
            </a:r>
            <a:r>
              <a:rPr lang="en-US" dirty="0" smtClean="0"/>
              <a:t>be selected</a:t>
            </a:r>
          </a:p>
          <a:p>
            <a:pPr lvl="1"/>
            <a:r>
              <a:rPr lang="en-US" dirty="0" smtClean="0"/>
              <a:t>Aging</a:t>
            </a:r>
          </a:p>
          <a:p>
            <a:pPr lvl="2"/>
            <a:r>
              <a:rPr lang="en-US" dirty="0" smtClean="0"/>
              <a:t>Periodically divide counters by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14178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Shared memory</a:t>
            </a:r>
          </a:p>
          <a:p>
            <a:pPr lvl="1"/>
            <a:r>
              <a:rPr lang="en-US" dirty="0" smtClean="0"/>
              <a:t>Part of a virtual memory space shared amongst processes</a:t>
            </a:r>
          </a:p>
          <a:p>
            <a:pPr lvl="2"/>
            <a:r>
              <a:rPr lang="en-US" dirty="0" smtClean="0"/>
              <a:t>The block is probably placed on different starting virtual address</a:t>
            </a:r>
          </a:p>
          <a:p>
            <a:r>
              <a:rPr lang="en-US" dirty="0" smtClean="0"/>
              <a:t>Memory-mapped files</a:t>
            </a:r>
          </a:p>
          <a:p>
            <a:pPr lvl="1"/>
            <a:r>
              <a:rPr lang="en-US" dirty="0" smtClean="0"/>
              <a:t>File as a backing store for paging</a:t>
            </a:r>
          </a:p>
          <a:p>
            <a:pPr lvl="1"/>
            <a:r>
              <a:rPr lang="en-US" dirty="0" smtClean="0"/>
              <a:t>Direct access to the file content using CPU instructions</a:t>
            </a:r>
          </a:p>
          <a:p>
            <a:pPr lvl="1"/>
            <a:r>
              <a:rPr lang="en-US" dirty="0" smtClean="0"/>
              <a:t>Problems with file size and with appending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11560" y="4437112"/>
            <a:ext cx="648072" cy="1800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870" y="3991126"/>
            <a:ext cx="75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VAS1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11560" y="4941168"/>
            <a:ext cx="648072" cy="504056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57200" y="5229200"/>
            <a:ext cx="8744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2195736" y="4725144"/>
            <a:ext cx="648072" cy="1224136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5166" y="4340180"/>
            <a:ext cx="62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547664" y="5139190"/>
            <a:ext cx="432048" cy="37804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11560" y="5157192"/>
            <a:ext cx="6480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11560" y="5301208"/>
            <a:ext cx="6480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>
            <a:stCxn id="6" idx="3"/>
            <a:endCxn id="17" idx="1"/>
          </p:cNvCxnSpPr>
          <p:nvPr/>
        </p:nvCxnSpPr>
        <p:spPr bwMode="auto">
          <a:xfrm>
            <a:off x="1259632" y="5193196"/>
            <a:ext cx="288032" cy="1350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195736" y="5517232"/>
            <a:ext cx="648072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Straight Arrow Connector 33"/>
          <p:cNvCxnSpPr>
            <a:stCxn id="17" idx="3"/>
            <a:endCxn id="32" idx="1"/>
          </p:cNvCxnSpPr>
          <p:nvPr/>
        </p:nvCxnSpPr>
        <p:spPr bwMode="auto">
          <a:xfrm>
            <a:off x="1979712" y="5328211"/>
            <a:ext cx="216024" cy="2610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475656" y="475185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PT1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3779911" y="4437112"/>
            <a:ext cx="648072" cy="1800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25221" y="3991126"/>
            <a:ext cx="75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VAS2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3779911" y="5517232"/>
            <a:ext cx="648072" cy="504056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3645556" y="5805264"/>
            <a:ext cx="8744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779911" y="5733256"/>
            <a:ext cx="6480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779911" y="5877272"/>
            <a:ext cx="6480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3079153" y="5139190"/>
            <a:ext cx="432048" cy="37804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07145" y="475185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PT2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43" idx="1"/>
            <a:endCxn id="32" idx="3"/>
          </p:cNvCxnSpPr>
          <p:nvPr/>
        </p:nvCxnSpPr>
        <p:spPr bwMode="auto">
          <a:xfrm flipH="1">
            <a:off x="2843808" y="5328211"/>
            <a:ext cx="235345" cy="2610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8" idx="1"/>
            <a:endCxn id="43" idx="3"/>
          </p:cNvCxnSpPr>
          <p:nvPr/>
        </p:nvCxnSpPr>
        <p:spPr bwMode="auto">
          <a:xfrm flipH="1" flipV="1">
            <a:off x="3511201" y="5328211"/>
            <a:ext cx="268710" cy="4410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7060011" y="4437112"/>
            <a:ext cx="648072" cy="1800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60011" y="4000418"/>
            <a:ext cx="62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7060011" y="4941168"/>
            <a:ext cx="648072" cy="504056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6937396" y="5228032"/>
            <a:ext cx="8744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060011" y="5157192"/>
            <a:ext cx="6480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7060011" y="5301208"/>
            <a:ext cx="6480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5652120" y="4149080"/>
            <a:ext cx="648072" cy="244827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697874" y="376578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5652120" y="4499829"/>
            <a:ext cx="648072" cy="504056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5529505" y="4786693"/>
            <a:ext cx="8744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5652120" y="4715853"/>
            <a:ext cx="6480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5652120" y="4859869"/>
            <a:ext cx="6480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6300192" y="4499829"/>
            <a:ext cx="759819" cy="4413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6300192" y="5000380"/>
            <a:ext cx="759819" cy="440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686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 and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VM = Emulation of a computer system</a:t>
            </a:r>
          </a:p>
          <a:p>
            <a:pPr lvl="1"/>
            <a:r>
              <a:rPr lang="en-US" dirty="0" smtClean="0"/>
              <a:t>Full virtualization</a:t>
            </a:r>
          </a:p>
          <a:p>
            <a:pPr lvl="2"/>
            <a:r>
              <a:rPr lang="en-US" dirty="0" smtClean="0"/>
              <a:t>Substitute for a real machine, allows execution of entire OS</a:t>
            </a:r>
          </a:p>
          <a:p>
            <a:pPr lvl="2"/>
            <a:r>
              <a:rPr lang="en-US" dirty="0" smtClean="0"/>
              <a:t>Hypervisor shares real HW, native execution, virtual HW</a:t>
            </a:r>
          </a:p>
          <a:p>
            <a:pPr lvl="2"/>
            <a:r>
              <a:rPr lang="en-US" dirty="0" smtClean="0"/>
              <a:t>Isolation, encapsulation, compatibility</a:t>
            </a:r>
          </a:p>
          <a:p>
            <a:pPr lvl="1"/>
            <a:r>
              <a:rPr lang="en-US" dirty="0" smtClean="0"/>
              <a:t>Process VM</a:t>
            </a:r>
          </a:p>
          <a:p>
            <a:pPr lvl="2"/>
            <a:r>
              <a:rPr lang="en-US" dirty="0" smtClean="0"/>
              <a:t>Runs as an application inside OS</a:t>
            </a:r>
          </a:p>
          <a:p>
            <a:pPr lvl="2"/>
            <a:r>
              <a:rPr lang="en-US" dirty="0" smtClean="0"/>
              <a:t>Provides platform-independent programming environment</a:t>
            </a:r>
          </a:p>
          <a:p>
            <a:pPr lvl="3"/>
            <a:r>
              <a:rPr lang="en-US" dirty="0" smtClean="0"/>
              <a:t>Abstract machine (instructions, memory, registers, …)</a:t>
            </a:r>
          </a:p>
          <a:p>
            <a:pPr lvl="3"/>
            <a:r>
              <a:rPr lang="en-US" dirty="0" smtClean="0"/>
              <a:t>Java VM, .NET CLR</a:t>
            </a:r>
          </a:p>
          <a:p>
            <a:pPr lvl="2"/>
            <a:r>
              <a:rPr lang="en-US" dirty="0" smtClean="0"/>
              <a:t>Slow execution</a:t>
            </a:r>
          </a:p>
          <a:p>
            <a:pPr lvl="3"/>
            <a:r>
              <a:rPr lang="en-US" dirty="0" smtClean="0"/>
              <a:t>JIT, AOT</a:t>
            </a:r>
          </a:p>
          <a:p>
            <a:r>
              <a:rPr lang="en-US" dirty="0" smtClean="0"/>
              <a:t>Container = OS-level virtualization</a:t>
            </a:r>
          </a:p>
          <a:p>
            <a:pPr lvl="1"/>
            <a:r>
              <a:rPr lang="en-US" dirty="0" smtClean="0"/>
              <a:t>OS kernel allows existence of multiple isolated user space instances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machine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1988841"/>
            <a:ext cx="3682752" cy="4142084"/>
          </a:xfrm>
        </p:spPr>
        <p:txBody>
          <a:bodyPr/>
          <a:lstStyle/>
          <a:p>
            <a:r>
              <a:rPr lang="en-US" dirty="0" smtClean="0"/>
              <a:t>Physical HW</a:t>
            </a:r>
          </a:p>
          <a:p>
            <a:pPr lvl="1"/>
            <a:r>
              <a:rPr lang="en-US" dirty="0" smtClean="0"/>
              <a:t>CPU, RAM, disks, I/O</a:t>
            </a:r>
          </a:p>
          <a:p>
            <a:pPr lvl="1"/>
            <a:r>
              <a:rPr lang="en-US" dirty="0" smtClean="0"/>
              <a:t>Underutilized HW</a:t>
            </a:r>
          </a:p>
          <a:p>
            <a:r>
              <a:rPr lang="en-US" dirty="0" smtClean="0"/>
              <a:t>SW</a:t>
            </a:r>
          </a:p>
          <a:p>
            <a:pPr lvl="1"/>
            <a:r>
              <a:rPr lang="en-US" dirty="0" smtClean="0"/>
              <a:t>Single active OS</a:t>
            </a:r>
          </a:p>
          <a:p>
            <a:pPr lvl="1"/>
            <a:r>
              <a:rPr lang="en-US" dirty="0" smtClean="0"/>
              <a:t>OS controls HW</a:t>
            </a: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442643" cy="356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7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19263"/>
            <a:ext cx="4114800" cy="44116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HW-level abstraction</a:t>
            </a:r>
          </a:p>
          <a:p>
            <a:pPr lvl="1"/>
            <a:r>
              <a:rPr lang="en-US" dirty="0" smtClean="0"/>
              <a:t>Virtual HW: CPU, RAM, disks, I/O</a:t>
            </a:r>
          </a:p>
          <a:p>
            <a:r>
              <a:rPr lang="en-US" dirty="0" smtClean="0"/>
              <a:t>Virtualization SW</a:t>
            </a:r>
          </a:p>
          <a:p>
            <a:pPr lvl="1"/>
            <a:r>
              <a:rPr lang="en-US" dirty="0" smtClean="0"/>
              <a:t>Decouples HW and OS</a:t>
            </a:r>
          </a:p>
          <a:p>
            <a:pPr lvl="1"/>
            <a:r>
              <a:rPr lang="en-US" dirty="0" smtClean="0"/>
              <a:t>Multiplexes physical HW across multiple guest VMs</a:t>
            </a:r>
          </a:p>
          <a:p>
            <a:pPr lvl="1"/>
            <a:r>
              <a:rPr lang="en-US" dirty="0" smtClean="0"/>
              <a:t>Strong isolation between VMs</a:t>
            </a:r>
          </a:p>
          <a:p>
            <a:pPr lvl="1"/>
            <a:r>
              <a:rPr lang="en-US" dirty="0" smtClean="0"/>
              <a:t>Manages physical resources, improves </a:t>
            </a:r>
            <a:r>
              <a:rPr lang="en-US" dirty="0" smtClean="0"/>
              <a:t>utilization</a:t>
            </a:r>
          </a:p>
          <a:p>
            <a:pPr lvl="1"/>
            <a:r>
              <a:rPr lang="en-US" dirty="0" smtClean="0"/>
              <a:t>Encapsulation – VM represented as a set of files, can be easily distributed</a:t>
            </a:r>
            <a:endParaRPr lang="cs-C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04704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98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– microkernel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Microkernel architecture</a:t>
            </a:r>
          </a:p>
          <a:p>
            <a:pPr lvl="1"/>
            <a:r>
              <a:rPr lang="en-US" dirty="0" smtClean="0"/>
              <a:t>Move as much as possible from the kernel space to the user space</a:t>
            </a:r>
          </a:p>
          <a:p>
            <a:pPr lvl="1"/>
            <a:r>
              <a:rPr lang="en-US" dirty="0" smtClean="0"/>
              <a:t>Communication between user modules</a:t>
            </a:r>
          </a:p>
          <a:p>
            <a:pPr lvl="2"/>
            <a:r>
              <a:rPr lang="en-US" dirty="0" smtClean="0"/>
              <a:t>Message passing</a:t>
            </a:r>
          </a:p>
          <a:p>
            <a:pPr lvl="2"/>
            <a:r>
              <a:rPr lang="en-US" dirty="0" smtClean="0"/>
              <a:t>Client/server</a:t>
            </a:r>
          </a:p>
          <a:p>
            <a:pPr lvl="1"/>
            <a:r>
              <a:rPr lang="en-US" dirty="0" smtClean="0"/>
              <a:t>Extendable</a:t>
            </a:r>
          </a:p>
          <a:p>
            <a:pPr lvl="1"/>
            <a:r>
              <a:rPr lang="en-US" dirty="0" smtClean="0"/>
              <a:t>Secure</a:t>
            </a:r>
          </a:p>
          <a:p>
            <a:pPr lvl="1"/>
            <a:r>
              <a:rPr lang="en-US" dirty="0" smtClean="0"/>
              <a:t>Reliable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427984" y="6000502"/>
            <a:ext cx="3672408" cy="43204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μ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Kernel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427984" y="4982219"/>
            <a:ext cx="792088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Svc 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616116" y="4982219"/>
            <a:ext cx="792088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Svc 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308304" y="4982219"/>
            <a:ext cx="792088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</a:t>
            </a:r>
          </a:p>
        </p:txBody>
      </p:sp>
      <p:sp>
        <p:nvSpPr>
          <p:cNvPr id="11" name="Up-Down Arrow 10"/>
          <p:cNvSpPr/>
          <p:nvPr/>
        </p:nvSpPr>
        <p:spPr bwMode="auto">
          <a:xfrm>
            <a:off x="4716016" y="5558283"/>
            <a:ext cx="288032" cy="442219"/>
          </a:xfrm>
          <a:prstGeom prst="upDownArrow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Up-Down Arrow 11"/>
          <p:cNvSpPr/>
          <p:nvPr/>
        </p:nvSpPr>
        <p:spPr bwMode="auto">
          <a:xfrm>
            <a:off x="5868144" y="5558281"/>
            <a:ext cx="288032" cy="442219"/>
          </a:xfrm>
          <a:prstGeom prst="upDownArrow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Up-Down Arrow 12"/>
          <p:cNvSpPr/>
          <p:nvPr/>
        </p:nvSpPr>
        <p:spPr bwMode="auto">
          <a:xfrm>
            <a:off x="7560332" y="5558282"/>
            <a:ext cx="288032" cy="442219"/>
          </a:xfrm>
          <a:prstGeom prst="upDownArrow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urved Up Arrow 13"/>
          <p:cNvSpPr/>
          <p:nvPr/>
        </p:nvSpPr>
        <p:spPr bwMode="auto">
          <a:xfrm flipH="1">
            <a:off x="5940152" y="5661247"/>
            <a:ext cx="1872208" cy="469677"/>
          </a:xfrm>
          <a:prstGeom prst="curvedUpArrow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urved Up Arrow 14"/>
          <p:cNvSpPr/>
          <p:nvPr/>
        </p:nvSpPr>
        <p:spPr bwMode="auto">
          <a:xfrm flipH="1">
            <a:off x="4716016" y="5661246"/>
            <a:ext cx="1368152" cy="469677"/>
          </a:xfrm>
          <a:prstGeom prst="curvedUpArrow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1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kernel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7638"/>
            <a:ext cx="7272808" cy="5395738"/>
          </a:xfrm>
        </p:spPr>
      </p:pic>
    </p:spTree>
    <p:extLst>
      <p:ext uri="{BB962C8B-B14F-4D97-AF65-F5344CB8AC3E}">
        <p14:creationId xmlns:p14="http://schemas.microsoft.com/office/powerpoint/2010/main" val="35234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kernel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55666"/>
            <a:ext cx="4392488" cy="5631170"/>
          </a:xfrm>
        </p:spPr>
      </p:pic>
    </p:spTree>
    <p:extLst>
      <p:ext uri="{BB962C8B-B14F-4D97-AF65-F5344CB8AC3E}">
        <p14:creationId xmlns:p14="http://schemas.microsoft.com/office/powerpoint/2010/main" val="162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Terminology</a:t>
            </a:r>
          </a:p>
          <a:p>
            <a:pPr lvl="1"/>
            <a:r>
              <a:rPr lang="en-US" dirty="0" smtClean="0"/>
              <a:t>Device</a:t>
            </a:r>
          </a:p>
          <a:p>
            <a:pPr lvl="2"/>
            <a:r>
              <a:rPr lang="en-US" dirty="0" smtClean="0"/>
              <a:t>“a thing made for a particular purpose”</a:t>
            </a:r>
          </a:p>
          <a:p>
            <a:pPr lvl="1"/>
            <a:r>
              <a:rPr lang="en-US" dirty="0" smtClean="0"/>
              <a:t>Device controller</a:t>
            </a:r>
          </a:p>
          <a:p>
            <a:pPr lvl="2"/>
            <a:r>
              <a:rPr lang="en-US" dirty="0" smtClean="0"/>
              <a:t>Handles “electrically” connected devices</a:t>
            </a:r>
          </a:p>
          <a:p>
            <a:pPr lvl="3"/>
            <a:r>
              <a:rPr lang="en-US" dirty="0" smtClean="0"/>
              <a:t>Signals on a “wire”, A/D converters</a:t>
            </a:r>
          </a:p>
          <a:p>
            <a:pPr lvl="2"/>
            <a:r>
              <a:rPr lang="en-US" dirty="0" smtClean="0"/>
              <a:t>Devices connected in a topology</a:t>
            </a:r>
          </a:p>
          <a:p>
            <a:pPr lvl="1"/>
            <a:r>
              <a:rPr lang="en-US" dirty="0" smtClean="0"/>
              <a:t>Device driver</a:t>
            </a:r>
          </a:p>
          <a:p>
            <a:pPr lvl="2"/>
            <a:r>
              <a:rPr lang="en-US" dirty="0" smtClean="0"/>
              <a:t>SW component, part of OS</a:t>
            </a:r>
          </a:p>
          <a:p>
            <a:pPr lvl="2"/>
            <a:r>
              <a:rPr lang="en-US" dirty="0" smtClean="0"/>
              <a:t>Abstract interface to the upper layer in OS</a:t>
            </a:r>
          </a:p>
          <a:p>
            <a:pPr lvl="2"/>
            <a:r>
              <a:rPr lang="en-US" dirty="0" smtClean="0"/>
              <a:t>Specific for a controller or a class/group of controllers </a:t>
            </a:r>
          </a:p>
        </p:txBody>
      </p:sp>
    </p:spTree>
    <p:extLst>
      <p:ext uri="{BB962C8B-B14F-4D97-AF65-F5344CB8AC3E}">
        <p14:creationId xmlns:p14="http://schemas.microsoft.com/office/powerpoint/2010/main" val="31719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ba">
  <a:themeElements>
    <a:clrScheme name="kuba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kub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uba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ba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6259</TotalTime>
  <Words>3197</Words>
  <Application>Microsoft Office PowerPoint</Application>
  <PresentationFormat>On-screen Show (4:3)</PresentationFormat>
  <Paragraphs>853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Wingdings</vt:lpstr>
      <vt:lpstr>kuba</vt:lpstr>
      <vt:lpstr>Computer Systems</vt:lpstr>
      <vt:lpstr>Operating system – role</vt:lpstr>
      <vt:lpstr>CPU modes</vt:lpstr>
      <vt:lpstr>Architecture – monolithic</vt:lpstr>
      <vt:lpstr>Architecture – layered</vt:lpstr>
      <vt:lpstr>Architecture – microkernel</vt:lpstr>
      <vt:lpstr>Linux kernel architecture</vt:lpstr>
      <vt:lpstr>Windows kernel architecture</vt:lpstr>
      <vt:lpstr>Devices</vt:lpstr>
      <vt:lpstr>Devices topology</vt:lpstr>
      <vt:lpstr>Device handling</vt:lpstr>
      <vt:lpstr>Device intercommunication</vt:lpstr>
      <vt:lpstr>Interrupt types</vt:lpstr>
      <vt:lpstr>Interrupt request handling</vt:lpstr>
      <vt:lpstr>Processing</vt:lpstr>
      <vt:lpstr>Processing</vt:lpstr>
      <vt:lpstr>Real-time scheduling</vt:lpstr>
      <vt:lpstr>Unit of scheduling state</vt:lpstr>
      <vt:lpstr>Multitasking</vt:lpstr>
      <vt:lpstr>Scheduling</vt:lpstr>
      <vt:lpstr>Scheduling – priority</vt:lpstr>
      <vt:lpstr>Scheduling algorithms – non-preemptive</vt:lpstr>
      <vt:lpstr>Scheduling algorithms – preemptive</vt:lpstr>
      <vt:lpstr>Scheduling algorithms – preemptive</vt:lpstr>
      <vt:lpstr>Scheduling algorithms - preemptive</vt:lpstr>
      <vt:lpstr>File</vt:lpstr>
      <vt:lpstr>File directory</vt:lpstr>
      <vt:lpstr>File system</vt:lpstr>
      <vt:lpstr>FAT</vt:lpstr>
      <vt:lpstr>ext2</vt:lpstr>
      <vt:lpstr>Hard disc mechanics</vt:lpstr>
      <vt:lpstr>Disk scheduling algorithms</vt:lpstr>
      <vt:lpstr>Disk scheduling algorithms</vt:lpstr>
      <vt:lpstr>Disk scheduling algorithms</vt:lpstr>
      <vt:lpstr>Disk scheduling algorithms</vt:lpstr>
      <vt:lpstr>Disk scheduling algorithms</vt:lpstr>
      <vt:lpstr>Disk scheduling algorithms</vt:lpstr>
      <vt:lpstr>Virtual memory</vt:lpstr>
      <vt:lpstr>Virtual memory</vt:lpstr>
      <vt:lpstr>Virtual memory</vt:lpstr>
      <vt:lpstr>Segmentation</vt:lpstr>
      <vt:lpstr>Paging</vt:lpstr>
      <vt:lpstr>Page table – 1-level</vt:lpstr>
      <vt:lpstr>Page table – problems</vt:lpstr>
      <vt:lpstr>Page table – 2-level</vt:lpstr>
      <vt:lpstr>Page table – real AMD64 example</vt:lpstr>
      <vt:lpstr>Paging – address translation</vt:lpstr>
      <vt:lpstr>Paging – page fault exception handling</vt:lpstr>
      <vt:lpstr>Page replacement algorithms</vt:lpstr>
      <vt:lpstr>Page replacement algorithms</vt:lpstr>
      <vt:lpstr>Page replacement algorithms</vt:lpstr>
      <vt:lpstr>Page replacement algorithms</vt:lpstr>
      <vt:lpstr>Page replacement algorithms</vt:lpstr>
      <vt:lpstr>Advanced paging</vt:lpstr>
      <vt:lpstr>Virtual machine and containers</vt:lpstr>
      <vt:lpstr>Physical machine</vt:lpstr>
      <vt:lpstr>Virtual machine</vt:lpstr>
    </vt:vector>
  </TitlesOfParts>
  <Company>Ulita, KSI, 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Principy překladačů</dc:title>
  <dc:creator>Jakub Yaghob</dc:creator>
  <cp:lastModifiedBy>Jakub Yaghob</cp:lastModifiedBy>
  <cp:revision>388</cp:revision>
  <dcterms:created xsi:type="dcterms:W3CDTF">2005-09-28T09:53:52Z</dcterms:created>
  <dcterms:modified xsi:type="dcterms:W3CDTF">2021-04-29T15:51:08Z</dcterms:modified>
</cp:coreProperties>
</file>