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2"/>
  </p:notesMasterIdLst>
  <p:handoutMasterIdLst>
    <p:handoutMasterId r:id="rId13"/>
  </p:handoutMasterIdLst>
  <p:sldIdLst>
    <p:sldId id="259" r:id="rId2"/>
    <p:sldId id="404" r:id="rId3"/>
    <p:sldId id="405" r:id="rId4"/>
    <p:sldId id="403" r:id="rId5"/>
    <p:sldId id="406" r:id="rId6"/>
    <p:sldId id="407" r:id="rId7"/>
    <p:sldId id="408" r:id="rId8"/>
    <p:sldId id="409" r:id="rId9"/>
    <p:sldId id="410" r:id="rId10"/>
    <p:sldId id="41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E28"/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68160" autoAdjust="0"/>
  </p:normalViewPr>
  <p:slideViewPr>
    <p:cSldViewPr>
      <p:cViewPr varScale="1">
        <p:scale>
          <a:sx n="60" d="100"/>
          <a:sy n="60" d="100"/>
        </p:scale>
        <p:origin x="9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102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Application: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httsp://uniswap.org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https://github.com/Uniswap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https://etherscan.io/ - we can see contracts for given coins there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https://www.openzeppelin.com/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https://www.argent.xyz/ - Best application for block chain is a wallet 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Developer: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https://hardhat.org/ - Framework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https://trufflesuite.com/ - Framework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https://web3js.org/#/ - Library for communicating with Smart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https://github.com/ethers-io/ethers.js - Library for communicating with Smart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https://trufflesuite.com/ganache/ - Your local bock chain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39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https://docs.microsoft.com/en-us/azure/azure-sql/database/sql-database-paas-overview?view=azuresql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4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https://data.gov.cz/</a:t>
            </a:r>
            <a:r>
              <a:rPr lang="en-US" dirty="0" err="1"/>
              <a:t>datové-sady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https://solr.apache.org/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https://couchdb.apache.org/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81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https://www.w3.org/2010/Talks/0303-socialcloud-tbl/#(2)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49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https://en.wikipedia.org/wiki/Semantic_Web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https://schema.org/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88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https://cryptography.fandom.com/wiki/Web_of_trust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95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https://solidproject.org/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https://rawgit.com/solid/solid/master/diagrams/solid-architecture.svg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51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https://ipfs.io/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https://filecoin.io/blog/posts/introducing-web3-storage/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https://www.youtube.com/watch?v=94HH5D23WWI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https://www.pinata.cloud/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https://github.com/orbitdb/orbit-db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https://docs.textile.io/threads/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26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https://ethereum.org/en/smart-contracts/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https://ethereum.org/en/developers/docs/smart-contracts/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https://docs.soliditylang.org/en/latest/introduction-to-smart-contracts.html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https://github.com/ChainSafe/web3.js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06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A7AD8-BA07-166C-7DA1-AAB99571E7D4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479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332656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1493531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1349515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58806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42D302-1812-2F9C-9722-6380C6F83A36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78816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BA8A37-4354-39E1-9AB5-D0AD7A0D37C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39329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6B856-16CF-058C-148B-0A34AB41C8C7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2916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C563C-C816-C3C8-61D3-E2D0FF1CC0D6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024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630836298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C0B12E-FDCA-4F98-8B47-5C783F9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1A53B8-589A-48E4-A9D3-A151BE7B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5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8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30" r:id="rId8"/>
    <p:sldLayoutId id="2147483689" r:id="rId9"/>
    <p:sldLayoutId id="2147483729" r:id="rId1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chema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json-ld.org/playground/" TargetMode="External"/><Relationship Id="rId4" Type="http://schemas.openxmlformats.org/officeDocument/2006/relationships/hyperlink" Target="https://developer.mozilla.org/en-US/docs/Web/HTML/Microdata#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452-C885-7317-E131-0BDB4C1BD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Data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C64A-9086-C8A2-A885-C195BB063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NSWI153 - </a:t>
            </a: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 Programming of Web Applications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7CA2-8171-135B-E44F-1C7F469B2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202</a:t>
            </a:r>
            <a:r>
              <a:rPr lang="en-US" dirty="0"/>
              <a:t>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A3DCA-7A4A-597B-3B42-628A19DF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/>
              <a:t>Škoda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F41A0-7ACE-A6B3-D30D-C368EAC69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https://github.com/skodapetr</a:t>
            </a:r>
          </a:p>
          <a:p>
            <a:r>
              <a:rPr lang="en-US" dirty="0"/>
              <a:t>https://www.ksi.mff.cuni.cz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9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E359-D47C-F6DA-3676-4853BECA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Decentralized application (DAPP) 2 /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34B37-3428-39AC-2ADF-8B02F845E0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cases:</a:t>
            </a:r>
          </a:p>
          <a:p>
            <a:r>
              <a:rPr lang="en-US" dirty="0" err="1"/>
              <a:t>DEcentralized</a:t>
            </a:r>
            <a:r>
              <a:rPr lang="en-US" dirty="0"/>
              <a:t> Finance</a:t>
            </a:r>
          </a:p>
          <a:p>
            <a:r>
              <a:rPr lang="en-US" dirty="0"/>
              <a:t>NFTs</a:t>
            </a:r>
          </a:p>
          <a:p>
            <a:r>
              <a:rPr lang="en-US" dirty="0"/>
              <a:t>Gaming</a:t>
            </a:r>
          </a:p>
          <a:p>
            <a:r>
              <a:rPr lang="en-US" dirty="0"/>
              <a:t>Web 3.0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Why</a:t>
            </a:r>
          </a:p>
          <a:p>
            <a:r>
              <a:rPr lang="en-US" dirty="0"/>
              <a:t>Decentralization</a:t>
            </a:r>
          </a:p>
          <a:p>
            <a:r>
              <a:rPr lang="en-US" dirty="0"/>
              <a:t>Censorship resistant</a:t>
            </a:r>
          </a:p>
          <a:p>
            <a:r>
              <a:rPr lang="en-US" dirty="0"/>
              <a:t>Trustless</a:t>
            </a:r>
          </a:p>
          <a:p>
            <a:r>
              <a:rPr lang="en-US" dirty="0"/>
              <a:t>Transparency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5BAB9F-DCC6-9CE5-8C9A-73EBE0165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ERC-20 Tokens build on Smart contracts</a:t>
            </a:r>
            <a:br>
              <a:rPr lang="en-US" dirty="0"/>
            </a:br>
            <a:r>
              <a:rPr lang="en-US" dirty="0"/>
              <a:t>often Ether.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Application</a:t>
            </a:r>
          </a:p>
          <a:p>
            <a:r>
              <a:rPr lang="en-US" dirty="0"/>
              <a:t>Backend - Smart Contracts</a:t>
            </a:r>
            <a:br>
              <a:rPr lang="en-US" dirty="0"/>
            </a:br>
            <a:r>
              <a:rPr lang="en-US" dirty="0"/>
              <a:t>(hardhat, ..)</a:t>
            </a:r>
          </a:p>
          <a:p>
            <a:r>
              <a:rPr lang="en-US" dirty="0"/>
              <a:t>Frontend - JS, CSS, HTML, ..</a:t>
            </a:r>
            <a:br>
              <a:rPr lang="en-US" dirty="0"/>
            </a:br>
            <a:r>
              <a:rPr lang="en-US" dirty="0"/>
              <a:t>(web3.js)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4033F-B194-E0EB-FF28-17D201B5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29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BA86-F535-9F16-D612-6BB1EFC4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22A4-66C9-FF01-CDB5-83691A1F3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can / should you store application data?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2B025-BF24-E70A-D9D9-02087FAD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FFE8FD0-03E2-0C7B-20F4-D31EF27025AB}"/>
              </a:ext>
            </a:extLst>
          </p:cNvPr>
          <p:cNvSpPr txBox="1">
            <a:spLocks/>
          </p:cNvSpPr>
          <p:nvPr/>
        </p:nvSpPr>
        <p:spPr>
          <a:xfrm>
            <a:off x="239350" y="1848644"/>
            <a:ext cx="4200468" cy="504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MSSQL / MySQL / Oracle / …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D48B2E4-6B70-E9F5-E524-B9475B316BAC}"/>
              </a:ext>
            </a:extLst>
          </p:cNvPr>
          <p:cNvSpPr txBox="1">
            <a:spLocks/>
          </p:cNvSpPr>
          <p:nvPr/>
        </p:nvSpPr>
        <p:spPr>
          <a:xfrm>
            <a:off x="239349" y="2703642"/>
            <a:ext cx="4200468" cy="937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Relational database</a:t>
            </a:r>
          </a:p>
          <a:p>
            <a:r>
              <a:rPr lang="en-US" dirty="0"/>
              <a:t>NoSQL database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445CB45-5697-D8F0-BC7B-548300C5B106}"/>
              </a:ext>
            </a:extLst>
          </p:cNvPr>
          <p:cNvSpPr txBox="1">
            <a:spLocks/>
          </p:cNvSpPr>
          <p:nvPr/>
        </p:nvSpPr>
        <p:spPr>
          <a:xfrm>
            <a:off x="239349" y="3992515"/>
            <a:ext cx="4200468" cy="937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On-premise</a:t>
            </a:r>
          </a:p>
          <a:p>
            <a:r>
              <a:rPr lang="en-US" dirty="0"/>
              <a:t>Cloud (IaaS, PaaS, SaaS, DBaaS) 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F74198C-60E5-CCA7-DAFA-83B1E67E71A9}"/>
              </a:ext>
            </a:extLst>
          </p:cNvPr>
          <p:cNvSpPr txBox="1">
            <a:spLocks/>
          </p:cNvSpPr>
          <p:nvPr/>
        </p:nvSpPr>
        <p:spPr>
          <a:xfrm>
            <a:off x="335360" y="5005864"/>
            <a:ext cx="6408713" cy="137311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architecture / design / …</a:t>
            </a:r>
          </a:p>
        </p:txBody>
      </p:sp>
    </p:spTree>
    <p:extLst>
      <p:ext uri="{BB962C8B-B14F-4D97-AF65-F5344CB8AC3E}">
        <p14:creationId xmlns:p14="http://schemas.microsoft.com/office/powerpoint/2010/main" val="9169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1BDC-6654-3062-4D96-DF4D7A44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Case-study: Open data portal catalog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FD31F-9C93-92A6-63A9-14EA3C05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B16B0-3D6B-D460-14B4-25DF613660C7}"/>
              </a:ext>
            </a:extLst>
          </p:cNvPr>
          <p:cNvSpPr/>
          <p:nvPr/>
        </p:nvSpPr>
        <p:spPr>
          <a:xfrm>
            <a:off x="911424" y="2620516"/>
            <a:ext cx="273630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Apache </a:t>
            </a:r>
            <a:r>
              <a:rPr lang="en-US" sz="2400" dirty="0" err="1"/>
              <a:t>Solr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2AE2B-2EDE-75EA-33EE-CC73173AF792}"/>
              </a:ext>
            </a:extLst>
          </p:cNvPr>
          <p:cNvSpPr/>
          <p:nvPr/>
        </p:nvSpPr>
        <p:spPr>
          <a:xfrm>
            <a:off x="4151784" y="2620516"/>
            <a:ext cx="273630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CouchDB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AE95E-F98C-5221-CBD6-C01C09F88A10}"/>
              </a:ext>
            </a:extLst>
          </p:cNvPr>
          <p:cNvSpPr/>
          <p:nvPr/>
        </p:nvSpPr>
        <p:spPr>
          <a:xfrm>
            <a:off x="7392144" y="2620516"/>
            <a:ext cx="273630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GraphQL</a:t>
            </a:r>
            <a:r>
              <a:rPr lang="en-US" sz="2400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99872-AE26-1C88-8C77-AF4339315383}"/>
              </a:ext>
            </a:extLst>
          </p:cNvPr>
          <p:cNvSpPr/>
          <p:nvPr/>
        </p:nvSpPr>
        <p:spPr>
          <a:xfrm>
            <a:off x="2495600" y="1494343"/>
            <a:ext cx="273630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Virtuoso (SPARQL)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3E79F7-D909-2F8B-8CCA-890E021CD697}"/>
              </a:ext>
            </a:extLst>
          </p:cNvPr>
          <p:cNvCxnSpPr/>
          <p:nvPr/>
        </p:nvCxnSpPr>
        <p:spPr>
          <a:xfrm>
            <a:off x="360000" y="3860099"/>
            <a:ext cx="1135262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0CC1D03-C37C-2284-6FCD-385E4A8BB360}"/>
              </a:ext>
            </a:extLst>
          </p:cNvPr>
          <p:cNvSpPr/>
          <p:nvPr/>
        </p:nvSpPr>
        <p:spPr>
          <a:xfrm>
            <a:off x="5385252" y="3571119"/>
            <a:ext cx="845432" cy="577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API</a:t>
            </a:r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E86E5087-9201-A4FA-41B8-A003CB86B4FF}"/>
              </a:ext>
            </a:extLst>
          </p:cNvPr>
          <p:cNvSpPr/>
          <p:nvPr/>
        </p:nvSpPr>
        <p:spPr>
          <a:xfrm>
            <a:off x="2279576" y="4437112"/>
            <a:ext cx="864096" cy="79208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6B6768AF-D1E8-511C-E99D-B0FB88A05ED2}"/>
              </a:ext>
            </a:extLst>
          </p:cNvPr>
          <p:cNvSpPr/>
          <p:nvPr/>
        </p:nvSpPr>
        <p:spPr>
          <a:xfrm>
            <a:off x="3863752" y="4372208"/>
            <a:ext cx="864096" cy="79208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F1E485D7-5B59-E302-DDF5-28A3FB52C691}"/>
              </a:ext>
            </a:extLst>
          </p:cNvPr>
          <p:cNvSpPr/>
          <p:nvPr/>
        </p:nvSpPr>
        <p:spPr>
          <a:xfrm>
            <a:off x="3408888" y="5534483"/>
            <a:ext cx="864096" cy="79208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D4EF51FA-6347-9948-2439-F23728685F39}"/>
              </a:ext>
            </a:extLst>
          </p:cNvPr>
          <p:cNvSpPr/>
          <p:nvPr/>
        </p:nvSpPr>
        <p:spPr>
          <a:xfrm>
            <a:off x="5519216" y="5216454"/>
            <a:ext cx="864096" cy="79208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9C4AB0F3-8245-837B-D667-CBA971FFD4B5}"/>
              </a:ext>
            </a:extLst>
          </p:cNvPr>
          <p:cNvSpPr/>
          <p:nvPr/>
        </p:nvSpPr>
        <p:spPr>
          <a:xfrm>
            <a:off x="6744072" y="4355808"/>
            <a:ext cx="864096" cy="79208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8E74D7F7-8769-2664-A7C8-99291AD0B998}"/>
              </a:ext>
            </a:extLst>
          </p:cNvPr>
          <p:cNvSpPr/>
          <p:nvPr/>
        </p:nvSpPr>
        <p:spPr>
          <a:xfrm>
            <a:off x="8400256" y="5147896"/>
            <a:ext cx="864096" cy="79208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37A36820-3EED-0B86-78D8-E9CF4E109CF3}"/>
              </a:ext>
            </a:extLst>
          </p:cNvPr>
          <p:cNvSpPr/>
          <p:nvPr/>
        </p:nvSpPr>
        <p:spPr>
          <a:xfrm>
            <a:off x="8263528" y="4041068"/>
            <a:ext cx="864096" cy="79208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1C41F-86B8-24B8-EEA6-C68D7B83F59D}"/>
              </a:ext>
            </a:extLst>
          </p:cNvPr>
          <p:cNvSpPr/>
          <p:nvPr/>
        </p:nvSpPr>
        <p:spPr>
          <a:xfrm>
            <a:off x="6032389" y="1489765"/>
            <a:ext cx="273630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Linked Data Fragments</a:t>
            </a:r>
          </a:p>
        </p:txBody>
      </p:sp>
    </p:spTree>
    <p:extLst>
      <p:ext uri="{BB962C8B-B14F-4D97-AF65-F5344CB8AC3E}">
        <p14:creationId xmlns:p14="http://schemas.microsoft.com/office/powerpoint/2010/main" val="6679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BA58-BFCC-27E7-98C7-18E467C5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66B11-D968-39DE-40A5-C5047CB1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2016224"/>
          </a:xfrm>
        </p:spPr>
        <p:txBody>
          <a:bodyPr/>
          <a:lstStyle/>
          <a:p>
            <a:r>
              <a:rPr lang="en-US" dirty="0"/>
              <a:t>Data coupled with applications</a:t>
            </a:r>
          </a:p>
          <a:p>
            <a:r>
              <a:rPr lang="en-US" dirty="0"/>
              <a:t>Data silos</a:t>
            </a:r>
          </a:p>
          <a:p>
            <a:r>
              <a:rPr lang="en-US" dirty="0"/>
              <a:t>Glory of REST</a:t>
            </a:r>
          </a:p>
          <a:p>
            <a:r>
              <a:rPr lang="en-US" dirty="0"/>
              <a:t>NSWI144 - Data on the Web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A4564-FCCA-6D6B-BA0D-0FE08FF5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Picture 4" descr="Silos - people trying to communcate despite them">
            <a:extLst>
              <a:ext uri="{FF2B5EF4-FFF2-40B4-BE49-F238E27FC236}">
                <a16:creationId xmlns:a16="http://schemas.microsoft.com/office/drawing/2014/main" id="{0566E014-27E1-7B48-2E0C-AB5A8E5B4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09" y="1388130"/>
            <a:ext cx="4948163" cy="40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8B239EC-0961-52A8-FD9B-E7276D5D8B0B}"/>
              </a:ext>
            </a:extLst>
          </p:cNvPr>
          <p:cNvSpPr txBox="1">
            <a:spLocks/>
          </p:cNvSpPr>
          <p:nvPr/>
        </p:nvSpPr>
        <p:spPr>
          <a:xfrm>
            <a:off x="335360" y="3573017"/>
            <a:ext cx="5856649" cy="2160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Who is in charge?</a:t>
            </a:r>
          </a:p>
          <a:p>
            <a:r>
              <a:rPr lang="en-US" dirty="0"/>
              <a:t>Programmer </a:t>
            </a:r>
          </a:p>
          <a:p>
            <a:r>
              <a:rPr lang="en-US" dirty="0"/>
              <a:t>Developer</a:t>
            </a:r>
          </a:p>
          <a:p>
            <a:r>
              <a:rPr lang="en-US" dirty="0"/>
              <a:t>Software Engineer</a:t>
            </a:r>
          </a:p>
          <a:p>
            <a:r>
              <a:rPr lang="en-US" dirty="0"/>
              <a:t>Data Engineer</a:t>
            </a:r>
          </a:p>
        </p:txBody>
      </p:sp>
    </p:spTree>
    <p:extLst>
      <p:ext uri="{BB962C8B-B14F-4D97-AF65-F5344CB8AC3E}">
        <p14:creationId xmlns:p14="http://schemas.microsoft.com/office/powerpoint/2010/main" val="6242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82C9-A103-A2E6-4AC5-286D3EA8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385B5-596B-F547-8812-928C7BED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8965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Semantic Web, sometimes known as </a:t>
            </a:r>
            <a:r>
              <a:rPr lang="en-US" dirty="0">
                <a:solidFill>
                  <a:schemeClr val="accent1"/>
                </a:solidFill>
              </a:rPr>
              <a:t>Web 3.0</a:t>
            </a:r>
            <a:r>
              <a:rPr lang="en-US" dirty="0"/>
              <a:t>, is an extension of the World Wide Web through standards set by the World Wide Web Consortium (W3C). </a:t>
            </a:r>
          </a:p>
          <a:p>
            <a:pPr marL="0" indent="0">
              <a:buNone/>
            </a:pPr>
            <a:r>
              <a:rPr lang="en-US" dirty="0"/>
              <a:t>The goal of the Semantic Web is to </a:t>
            </a:r>
            <a:r>
              <a:rPr lang="en-US" dirty="0">
                <a:solidFill>
                  <a:schemeClr val="accent1"/>
                </a:solidFill>
              </a:rPr>
              <a:t>make Internet data machine-readable</a:t>
            </a:r>
            <a:r>
              <a:rPr lang="en-US" dirty="0"/>
              <a:t>.</a:t>
            </a:r>
          </a:p>
          <a:p>
            <a:r>
              <a:rPr lang="en-US" dirty="0">
                <a:hlinkClick r:id="rId3" action="ppaction://hlinkfile"/>
              </a:rPr>
              <a:t>Schema.org</a:t>
            </a:r>
            <a:br>
              <a:rPr lang="en-US" dirty="0"/>
            </a:br>
            <a:r>
              <a:rPr lang="en-US" dirty="0"/>
              <a:t>Schema.org is a collaborative, community activity with a mission to create, maintain, and promote </a:t>
            </a:r>
            <a:r>
              <a:rPr lang="en-US" dirty="0">
                <a:solidFill>
                  <a:schemeClr val="accent1"/>
                </a:solidFill>
              </a:rPr>
              <a:t>schemas for structured data on the Internet</a:t>
            </a:r>
            <a:r>
              <a:rPr lang="en-US" dirty="0"/>
              <a:t>, on web pages, in email messages, and beyond.</a:t>
            </a:r>
          </a:p>
          <a:p>
            <a:r>
              <a:rPr lang="en-US" dirty="0"/>
              <a:t>We can store data in a webpage using </a:t>
            </a:r>
            <a:r>
              <a:rPr lang="en-US" dirty="0">
                <a:hlinkClick r:id="rId4"/>
              </a:rPr>
              <a:t>Microdata</a:t>
            </a:r>
            <a:r>
              <a:rPr lang="en-US" dirty="0"/>
              <a:t> or </a:t>
            </a:r>
            <a:r>
              <a:rPr lang="en-US" dirty="0">
                <a:hlinkClick r:id="rId5"/>
              </a:rPr>
              <a:t>JSON-LD</a:t>
            </a:r>
            <a:r>
              <a:rPr lang="en-US" dirty="0"/>
              <a:t>.</a:t>
            </a:r>
          </a:p>
          <a:p>
            <a:r>
              <a:rPr lang="en-US" dirty="0"/>
              <a:t>Employ URL for resources instead of documents (RDF).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504C5-4297-1BAE-E37D-90C83D55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40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91CE-EC45-C764-0FB2-D0BE4C82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16662-0435-F9D7-3F66-9093228D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400600" cy="5040560"/>
          </a:xfrm>
        </p:spPr>
        <p:txBody>
          <a:bodyPr/>
          <a:lstStyle/>
          <a:p>
            <a:r>
              <a:rPr lang="en-US" dirty="0"/>
              <a:t>Centralized Internet </a:t>
            </a:r>
          </a:p>
          <a:p>
            <a:r>
              <a:rPr lang="en-US" dirty="0"/>
              <a:t>SOLID (Tim Berners-Lee)</a:t>
            </a:r>
          </a:p>
          <a:p>
            <a:r>
              <a:rPr lang="en-US" dirty="0"/>
              <a:t>Web 3.0 / 2.5 / ..</a:t>
            </a:r>
          </a:p>
          <a:p>
            <a:r>
              <a:rPr lang="en-US" dirty="0"/>
              <a:t>OpenPGP (web of trust)</a:t>
            </a:r>
          </a:p>
          <a:p>
            <a:r>
              <a:rPr lang="en-US" dirty="0"/>
              <a:t>Resource Description Framework(RDF)</a:t>
            </a:r>
            <a:br>
              <a:rPr lang="en-US" dirty="0"/>
            </a:br>
            <a:r>
              <a:rPr lang="en-US" dirty="0"/>
              <a:t>URL as a data identifier</a:t>
            </a:r>
          </a:p>
          <a:p>
            <a:r>
              <a:rPr lang="en-US" dirty="0"/>
              <a:t>Blockchain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75BB3-6AA2-2273-EB1C-B26EB00D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9F661-EFA5-EC0D-69FF-53200C995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968" y="3933056"/>
            <a:ext cx="9289032" cy="2525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A4B62-616C-79E9-7206-9BD2E658077D}"/>
              </a:ext>
            </a:extLst>
          </p:cNvPr>
          <p:cNvSpPr txBox="1"/>
          <p:nvPr/>
        </p:nvSpPr>
        <p:spPr>
          <a:xfrm>
            <a:off x="8735616" y="6158839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is not an investment recommendation!</a:t>
            </a:r>
          </a:p>
        </p:txBody>
      </p:sp>
    </p:spTree>
    <p:extLst>
      <p:ext uri="{BB962C8B-B14F-4D97-AF65-F5344CB8AC3E}">
        <p14:creationId xmlns:p14="http://schemas.microsoft.com/office/powerpoint/2010/main" val="63670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A1F8-21F7-0375-EDCE-B5A9BB38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Data/Document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36215-4FF0-0B21-A73F-7D303FA01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256584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SOLID (</a:t>
            </a:r>
            <a:r>
              <a:rPr lang="en-US" dirty="0" err="1"/>
              <a:t>SOcial</a:t>
            </a:r>
            <a:r>
              <a:rPr lang="en-US" dirty="0"/>
              <a:t> </a:t>
            </a:r>
            <a:r>
              <a:rPr lang="en-US" dirty="0" err="1"/>
              <a:t>LInked</a:t>
            </a:r>
            <a:r>
              <a:rPr lang="en-US" dirty="0"/>
              <a:t> Data)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Set of conventions and tools</a:t>
            </a:r>
          </a:p>
          <a:p>
            <a:r>
              <a:rPr lang="en-US" b="1" dirty="0">
                <a:solidFill>
                  <a:schemeClr val="tx1"/>
                </a:solidFill>
              </a:rPr>
              <a:t>Decoupling</a:t>
            </a:r>
            <a:r>
              <a:rPr lang="en-US" dirty="0">
                <a:solidFill>
                  <a:schemeClr val="tx1"/>
                </a:solidFill>
              </a:rPr>
              <a:t> of data from applications</a:t>
            </a:r>
          </a:p>
          <a:p>
            <a:r>
              <a:rPr lang="en-US" b="1" dirty="0">
                <a:solidFill>
                  <a:schemeClr val="tx1"/>
                </a:solidFill>
              </a:rPr>
              <a:t>User choice</a:t>
            </a:r>
            <a:r>
              <a:rPr lang="en-US" dirty="0">
                <a:solidFill>
                  <a:schemeClr val="tx1"/>
                </a:solidFill>
              </a:rPr>
              <a:t> (Pods)</a:t>
            </a:r>
          </a:p>
          <a:p>
            <a:r>
              <a:rPr lang="en-US" dirty="0">
                <a:solidFill>
                  <a:schemeClr val="tx1"/>
                </a:solidFill>
              </a:rPr>
              <a:t>Dereferenceable, REST API, SPARQL</a:t>
            </a:r>
          </a:p>
          <a:p>
            <a:r>
              <a:rPr lang="en-US" dirty="0">
                <a:solidFill>
                  <a:schemeClr val="tx1"/>
                </a:solidFill>
              </a:rPr>
              <a:t>Application profiles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Technology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RDF, SPARQL, Linked Data Platform, Linked Data Notifications, </a:t>
            </a:r>
            <a:r>
              <a:rPr lang="en-US" dirty="0" err="1">
                <a:solidFill>
                  <a:schemeClr val="tx1"/>
                </a:solidFill>
              </a:rPr>
              <a:t>WebID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WebID</a:t>
            </a:r>
            <a:r>
              <a:rPr lang="en-US" dirty="0">
                <a:solidFill>
                  <a:schemeClr val="tx1"/>
                </a:solidFill>
              </a:rPr>
              <a:t> ACLs, </a:t>
            </a:r>
            <a:r>
              <a:rPr lang="en-US" dirty="0" err="1">
                <a:solidFill>
                  <a:schemeClr val="tx1"/>
                </a:solidFill>
              </a:rPr>
              <a:t>WebID</a:t>
            </a:r>
            <a:r>
              <a:rPr lang="en-US" dirty="0">
                <a:solidFill>
                  <a:schemeClr val="tx1"/>
                </a:solidFill>
              </a:rPr>
              <a:t>-TLS, </a:t>
            </a:r>
            <a:r>
              <a:rPr lang="en-US" dirty="0" err="1">
                <a:solidFill>
                  <a:schemeClr val="tx1"/>
                </a:solidFill>
              </a:rPr>
              <a:t>WebID</a:t>
            </a:r>
            <a:r>
              <a:rPr lang="en-US" dirty="0">
                <a:solidFill>
                  <a:schemeClr val="tx1"/>
                </a:solidFill>
              </a:rPr>
              <a:t>-OIDC, FOAF, Schema.org, …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EBE92-802B-6306-8458-2709ECAF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57196-3001-8A1E-137A-DAD66260B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0768"/>
            <a:ext cx="5583099" cy="4862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5575E4-053F-8F27-DBCC-C8BC1BFBE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437" y="8714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A55F-9956-B4C7-C1DC-5F551D48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D49A-A0B1-28AB-0879-44953EE53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280831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InterPlanetary</a:t>
            </a:r>
            <a:r>
              <a:rPr lang="en-US" dirty="0"/>
              <a:t> File System (IPFS)</a:t>
            </a:r>
          </a:p>
          <a:p>
            <a:r>
              <a:rPr lang="en-US" dirty="0"/>
              <a:t>Location-based vs Content-based addressing</a:t>
            </a:r>
            <a:br>
              <a:rPr lang="en-US" dirty="0"/>
            </a:br>
            <a:r>
              <a:rPr lang="en-US" dirty="0"/>
              <a:t>Cryptographic hash of the content.</a:t>
            </a:r>
          </a:p>
          <a:p>
            <a:r>
              <a:rPr lang="en-US" dirty="0" err="1"/>
              <a:t>InterPlanetary</a:t>
            </a:r>
            <a:r>
              <a:rPr lang="en-US" dirty="0"/>
              <a:t> Name System (IPNS)</a:t>
            </a:r>
          </a:p>
          <a:p>
            <a:r>
              <a:rPr lang="en-US" dirty="0" err="1"/>
              <a:t>DNSLink</a:t>
            </a:r>
            <a:endParaRPr lang="en-US" dirty="0"/>
          </a:p>
          <a:p>
            <a:r>
              <a:rPr lang="en-US" dirty="0"/>
              <a:t>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B3681-05E1-9781-BC92-C49B1F5E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8334B-8A03-36A7-181E-0F56F7D5ECE9}"/>
              </a:ext>
            </a:extLst>
          </p:cNvPr>
          <p:cNvSpPr/>
          <p:nvPr/>
        </p:nvSpPr>
        <p:spPr>
          <a:xfrm>
            <a:off x="287355" y="4077072"/>
            <a:ext cx="5856649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accent1"/>
                </a:solidFill>
              </a:rPr>
              <a:t>const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ipfs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>
                <a:solidFill>
                  <a:schemeClr val="accent1"/>
                </a:solidFill>
              </a:rPr>
              <a:t>await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IPFS.create</a:t>
            </a:r>
            <a:r>
              <a:rPr lang="en-US" dirty="0">
                <a:solidFill>
                  <a:schemeClr val="tx1"/>
                </a:solidFill>
              </a:rPr>
              <a:t>()</a:t>
            </a:r>
          </a:p>
          <a:p>
            <a:r>
              <a:rPr lang="en-US" dirty="0">
                <a:solidFill>
                  <a:schemeClr val="accent1"/>
                </a:solidFill>
              </a:rPr>
              <a:t>const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orbitdb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>
                <a:solidFill>
                  <a:schemeClr val="accent1"/>
                </a:solidFill>
              </a:rPr>
              <a:t>await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OrbitDB.createInstance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ipfs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// Create / Open a database</a:t>
            </a:r>
          </a:p>
          <a:p>
            <a:r>
              <a:rPr lang="en-US" dirty="0">
                <a:solidFill>
                  <a:schemeClr val="accent1"/>
                </a:solidFill>
              </a:rPr>
              <a:t>const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db</a:t>
            </a:r>
            <a:r>
              <a:rPr lang="en-US" dirty="0">
                <a:solidFill>
                  <a:schemeClr val="tx1"/>
                </a:solidFill>
              </a:rPr>
              <a:t> = await orbitdb.log("hello")</a:t>
            </a:r>
          </a:p>
          <a:p>
            <a:r>
              <a:rPr lang="en-US" dirty="0">
                <a:solidFill>
                  <a:schemeClr val="tx1"/>
                </a:solidFill>
              </a:rPr>
              <a:t>await </a:t>
            </a:r>
            <a:r>
              <a:rPr lang="en-US" dirty="0" err="1">
                <a:solidFill>
                  <a:schemeClr val="tx1"/>
                </a:solidFill>
              </a:rPr>
              <a:t>db.load</a:t>
            </a:r>
            <a:r>
              <a:rPr lang="en-US" dirty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63989-0FB4-BC34-1EED-F191383D05C7}"/>
              </a:ext>
            </a:extLst>
          </p:cNvPr>
          <p:cNvSpPr/>
          <p:nvPr/>
        </p:nvSpPr>
        <p:spPr>
          <a:xfrm>
            <a:off x="6624696" y="1412776"/>
            <a:ext cx="5184576" cy="381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accent6"/>
                </a:solidFill>
              </a:rPr>
              <a:t>// Listen for updates from peers</a:t>
            </a:r>
          </a:p>
          <a:p>
            <a:r>
              <a:rPr lang="en-US" dirty="0" err="1">
                <a:solidFill>
                  <a:schemeClr val="tx1"/>
                </a:solidFill>
              </a:rPr>
              <a:t>db.events.on</a:t>
            </a:r>
            <a:r>
              <a:rPr lang="en-US" dirty="0">
                <a:solidFill>
                  <a:schemeClr val="tx1"/>
                </a:solidFill>
              </a:rPr>
              <a:t>("replicated", address =&gt; {</a:t>
            </a:r>
          </a:p>
          <a:p>
            <a:r>
              <a:rPr lang="en-US" dirty="0">
                <a:solidFill>
                  <a:schemeClr val="tx1"/>
                </a:solidFill>
              </a:rPr>
              <a:t>    console.log(</a:t>
            </a:r>
            <a:r>
              <a:rPr lang="en-US" dirty="0" err="1">
                <a:solidFill>
                  <a:schemeClr val="tx1"/>
                </a:solidFill>
              </a:rPr>
              <a:t>db.iterator</a:t>
            </a:r>
            <a:r>
              <a:rPr lang="en-US" dirty="0">
                <a:solidFill>
                  <a:schemeClr val="tx1"/>
                </a:solidFill>
              </a:rPr>
              <a:t>({ limit: -1 }).collect())</a:t>
            </a:r>
          </a:p>
          <a:p>
            <a:r>
              <a:rPr lang="en-US" dirty="0">
                <a:solidFill>
                  <a:schemeClr val="tx1"/>
                </a:solidFill>
              </a:rPr>
              <a:t>})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// Add an entry</a:t>
            </a:r>
          </a:p>
          <a:p>
            <a:r>
              <a:rPr lang="en-US" dirty="0">
                <a:solidFill>
                  <a:schemeClr val="accent1"/>
                </a:solidFill>
              </a:rPr>
              <a:t>const</a:t>
            </a:r>
            <a:r>
              <a:rPr lang="en-US" dirty="0">
                <a:solidFill>
                  <a:schemeClr val="tx1"/>
                </a:solidFill>
              </a:rPr>
              <a:t> hash = </a:t>
            </a:r>
            <a:r>
              <a:rPr lang="en-US" dirty="0">
                <a:solidFill>
                  <a:schemeClr val="accent1"/>
                </a:solidFill>
              </a:rPr>
              <a:t>await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db.add</a:t>
            </a:r>
            <a:r>
              <a:rPr lang="en-US" dirty="0">
                <a:solidFill>
                  <a:schemeClr val="tx1"/>
                </a:solidFill>
              </a:rPr>
              <a:t>("world")</a:t>
            </a:r>
          </a:p>
          <a:p>
            <a:r>
              <a:rPr lang="en-US" dirty="0">
                <a:solidFill>
                  <a:schemeClr val="tx1"/>
                </a:solidFill>
              </a:rPr>
              <a:t>console.log(hash)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// Query</a:t>
            </a:r>
          </a:p>
          <a:p>
            <a:r>
              <a:rPr lang="en-US" dirty="0">
                <a:solidFill>
                  <a:schemeClr val="accent1"/>
                </a:solidFill>
              </a:rPr>
              <a:t>const</a:t>
            </a:r>
            <a:r>
              <a:rPr lang="en-US" dirty="0">
                <a:solidFill>
                  <a:schemeClr val="tx1"/>
                </a:solidFill>
              </a:rPr>
              <a:t> result = </a:t>
            </a:r>
            <a:r>
              <a:rPr lang="en-US" dirty="0" err="1">
                <a:solidFill>
                  <a:schemeClr val="tx1"/>
                </a:solidFill>
              </a:rPr>
              <a:t>db.iterator</a:t>
            </a:r>
            <a:r>
              <a:rPr lang="en-US" dirty="0">
                <a:solidFill>
                  <a:schemeClr val="tx1"/>
                </a:solidFill>
              </a:rPr>
              <a:t>({ limit: -1 }).collect()</a:t>
            </a:r>
          </a:p>
          <a:p>
            <a:r>
              <a:rPr lang="en-US" dirty="0">
                <a:solidFill>
                  <a:schemeClr val="tx1"/>
                </a:solidFill>
              </a:rPr>
              <a:t>console.log(</a:t>
            </a:r>
            <a:r>
              <a:rPr lang="en-US" dirty="0" err="1">
                <a:solidFill>
                  <a:schemeClr val="tx1"/>
                </a:solidFill>
              </a:rPr>
              <a:t>JSON.stringify</a:t>
            </a:r>
            <a:r>
              <a:rPr lang="en-US" dirty="0">
                <a:solidFill>
                  <a:schemeClr val="tx1"/>
                </a:solidFill>
              </a:rPr>
              <a:t>(result, null, 2))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7D32-75AF-17CB-519C-F92907D6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Decentralized application (DAPP) 1 /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FBF1A-61A7-1F96-CE7E-7C558355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20882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Smart Contracts</a:t>
            </a:r>
          </a:p>
          <a:p>
            <a:r>
              <a:rPr lang="en-US" dirty="0"/>
              <a:t>Runs on Ethereum blockchain</a:t>
            </a:r>
          </a:p>
          <a:p>
            <a:r>
              <a:rPr lang="en-US" dirty="0"/>
              <a:t>Solidity / </a:t>
            </a:r>
            <a:r>
              <a:rPr lang="en-US" dirty="0" err="1"/>
              <a:t>Vyper</a:t>
            </a:r>
            <a:r>
              <a:rPr lang="en-US" dirty="0"/>
              <a:t> / …</a:t>
            </a:r>
          </a:p>
          <a:p>
            <a:r>
              <a:rPr lang="en-US" dirty="0"/>
              <a:t>Accessible and transparent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DB3AF-70A5-97C6-1AE1-B69EEB12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38F8C1-08D5-87B0-FA0C-3662CC60C4F6}"/>
              </a:ext>
            </a:extLst>
          </p:cNvPr>
          <p:cNvSpPr/>
          <p:nvPr/>
        </p:nvSpPr>
        <p:spPr>
          <a:xfrm>
            <a:off x="5728696" y="1268760"/>
            <a:ext cx="6144680" cy="4907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contract Coin {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address public minter;</a:t>
            </a: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r>
              <a:rPr lang="en-US" dirty="0">
                <a:solidFill>
                  <a:schemeClr val="tx1"/>
                </a:solidFill>
              </a:rPr>
              <a:t>  mapping (address =&gt; </a:t>
            </a:r>
            <a:r>
              <a:rPr lang="en-US" dirty="0" err="1">
                <a:solidFill>
                  <a:schemeClr val="tx1"/>
                </a:solidFill>
              </a:rPr>
              <a:t>uint</a:t>
            </a:r>
            <a:r>
              <a:rPr lang="en-US" dirty="0">
                <a:solidFill>
                  <a:schemeClr val="tx1"/>
                </a:solidFill>
              </a:rPr>
              <a:t>) public balances;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constructor() { minter = </a:t>
            </a:r>
            <a:r>
              <a:rPr lang="en-US" dirty="0" err="1">
                <a:solidFill>
                  <a:schemeClr val="tx1"/>
                </a:solidFill>
              </a:rPr>
              <a:t>msg.sender</a:t>
            </a:r>
            <a:r>
              <a:rPr lang="en-US" dirty="0">
                <a:solidFill>
                  <a:schemeClr val="tx1"/>
                </a:solidFill>
              </a:rPr>
              <a:t>;  }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function mint(address receiver, </a:t>
            </a:r>
            <a:r>
              <a:rPr lang="en-US" dirty="0" err="1">
                <a:solidFill>
                  <a:schemeClr val="tx1"/>
                </a:solidFill>
              </a:rPr>
              <a:t>uint</a:t>
            </a:r>
            <a:r>
              <a:rPr lang="en-US" dirty="0">
                <a:solidFill>
                  <a:schemeClr val="tx1"/>
                </a:solidFill>
              </a:rPr>
              <a:t> amount) public {</a:t>
            </a:r>
          </a:p>
          <a:p>
            <a:r>
              <a:rPr lang="en-US" dirty="0">
                <a:solidFill>
                  <a:schemeClr val="tx1"/>
                </a:solidFill>
              </a:rPr>
              <a:t>    require(</a:t>
            </a:r>
            <a:r>
              <a:rPr lang="en-US" dirty="0" err="1">
                <a:solidFill>
                  <a:schemeClr val="tx1"/>
                </a:solidFill>
              </a:rPr>
              <a:t>msg.sender</a:t>
            </a:r>
            <a:r>
              <a:rPr lang="en-US" dirty="0">
                <a:solidFill>
                  <a:schemeClr val="tx1"/>
                </a:solidFill>
              </a:rPr>
              <a:t> == minter);</a:t>
            </a:r>
          </a:p>
          <a:p>
            <a:r>
              <a:rPr lang="en-US" dirty="0">
                <a:solidFill>
                  <a:schemeClr val="tx1"/>
                </a:solidFill>
              </a:rPr>
              <a:t>    balances[receiver] += amount;</a:t>
            </a:r>
          </a:p>
          <a:p>
            <a:r>
              <a:rPr lang="en-US" dirty="0">
                <a:solidFill>
                  <a:schemeClr val="tx1"/>
                </a:solidFill>
              </a:rPr>
              <a:t>  }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...</a:t>
            </a:r>
          </a:p>
          <a:p>
            <a:r>
              <a:rPr lang="en-US" dirty="0">
                <a:solidFill>
                  <a:schemeClr val="tx1"/>
                </a:solidFill>
              </a:rPr>
              <a:t>  emit Sent(</a:t>
            </a:r>
            <a:r>
              <a:rPr lang="en-US" dirty="0" err="1">
                <a:solidFill>
                  <a:schemeClr val="tx1"/>
                </a:solidFill>
              </a:rPr>
              <a:t>msg.sender</a:t>
            </a:r>
            <a:r>
              <a:rPr lang="en-US" dirty="0">
                <a:solidFill>
                  <a:schemeClr val="tx1"/>
                </a:solidFill>
              </a:rPr>
              <a:t>, receiver, amount);</a:t>
            </a:r>
          </a:p>
          <a:p>
            <a:r>
              <a:rPr lang="en-US" dirty="0">
                <a:solidFill>
                  <a:schemeClr val="tx1"/>
                </a:solidFill>
              </a:rPr>
              <a:t>  …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F1D0E-B645-A31C-C693-CEB676DB7618}"/>
              </a:ext>
            </a:extLst>
          </p:cNvPr>
          <p:cNvSpPr/>
          <p:nvPr/>
        </p:nvSpPr>
        <p:spPr>
          <a:xfrm>
            <a:off x="127086" y="4016224"/>
            <a:ext cx="5400600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>
                <a:solidFill>
                  <a:schemeClr val="tx1"/>
                </a:solidFill>
              </a:rPr>
              <a:t>Coin.Sent</a:t>
            </a:r>
            <a:r>
              <a:rPr lang="en-US" dirty="0">
                <a:solidFill>
                  <a:schemeClr val="tx1"/>
                </a:solidFill>
              </a:rPr>
              <a:t>().watch({}, '', </a:t>
            </a:r>
            <a:r>
              <a:rPr lang="en-US" dirty="0">
                <a:solidFill>
                  <a:schemeClr val="accent1"/>
                </a:solidFill>
              </a:rPr>
              <a:t>function</a:t>
            </a:r>
            <a:r>
              <a:rPr lang="en-US" dirty="0">
                <a:solidFill>
                  <a:schemeClr val="tx1"/>
                </a:solidFill>
              </a:rPr>
              <a:t>(error, {</a:t>
            </a:r>
            <a:r>
              <a:rPr lang="en-US" dirty="0" err="1">
                <a:solidFill>
                  <a:schemeClr val="tx1"/>
                </a:solidFill>
              </a:rPr>
              <a:t>args</a:t>
            </a:r>
            <a:r>
              <a:rPr lang="en-US" dirty="0">
                <a:solidFill>
                  <a:schemeClr val="tx1"/>
                </a:solidFill>
              </a:rPr>
              <a:t>}) {</a:t>
            </a:r>
          </a:p>
          <a:p>
            <a:r>
              <a:rPr lang="en-US" dirty="0">
                <a:solidFill>
                  <a:schemeClr val="tx1"/>
                </a:solidFill>
              </a:rPr>
              <a:t>  console.log("Coin transfer " + </a:t>
            </a:r>
          </a:p>
          <a:p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dirty="0" err="1">
                <a:solidFill>
                  <a:schemeClr val="tx1"/>
                </a:solidFill>
              </a:rPr>
              <a:t>args.from</a:t>
            </a:r>
            <a:r>
              <a:rPr lang="en-US" dirty="0">
                <a:solidFill>
                  <a:schemeClr val="tx1"/>
                </a:solidFill>
              </a:rPr>
              <a:t> + " -&gt; " +args.to);</a:t>
            </a:r>
          </a:p>
          <a:p>
            <a:r>
              <a:rPr lang="en-US" dirty="0">
                <a:solidFill>
                  <a:schemeClr val="tx1"/>
                </a:solidFill>
              </a:rPr>
              <a:t>  console.log("Balances now:\n" +</a:t>
            </a:r>
          </a:p>
          <a:p>
            <a:r>
              <a:rPr lang="en-US" dirty="0">
                <a:solidFill>
                  <a:schemeClr val="tx1"/>
                </a:solidFill>
              </a:rPr>
              <a:t>   "Sender: " + </a:t>
            </a:r>
            <a:r>
              <a:rPr lang="en-US" dirty="0" err="1">
                <a:solidFill>
                  <a:schemeClr val="tx1"/>
                </a:solidFill>
              </a:rPr>
              <a:t>Coin.balances.call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args.from</a:t>
            </a:r>
            <a:r>
              <a:rPr lang="en-US" dirty="0">
                <a:solidFill>
                  <a:schemeClr val="tx1"/>
                </a:solidFill>
              </a:rPr>
              <a:t>) +</a:t>
            </a:r>
          </a:p>
          <a:p>
            <a:r>
              <a:rPr lang="en-US" dirty="0">
                <a:solidFill>
                  <a:schemeClr val="tx1"/>
                </a:solidFill>
              </a:rPr>
              <a:t>   "Receiver: " + </a:t>
            </a:r>
            <a:r>
              <a:rPr lang="en-US" dirty="0" err="1">
                <a:solidFill>
                  <a:schemeClr val="tx1"/>
                </a:solidFill>
              </a:rPr>
              <a:t>Coin.balances.call</a:t>
            </a:r>
            <a:r>
              <a:rPr lang="en-US" dirty="0">
                <a:solidFill>
                  <a:schemeClr val="tx1"/>
                </a:solidFill>
              </a:rPr>
              <a:t>(args.to));</a:t>
            </a:r>
          </a:p>
          <a:p>
            <a:r>
              <a:rPr lang="en-US" dirty="0">
                <a:solidFill>
                  <a:schemeClr val="tx1"/>
                </a:solidFill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31236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2026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 presentation theme" id="{7FFEBCA7-CFEC-47A0-A420-539049DE4B4A}" vid="{D5459190-8C96-4628-9BF3-9BCB72646EF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 presentation theme</Template>
  <TotalTime>24813</TotalTime>
  <Words>1098</Words>
  <Application>Microsoft Office PowerPoint</Application>
  <PresentationFormat>Widescreen</PresentationFormat>
  <Paragraphs>195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2026 presentation theme</vt:lpstr>
      <vt:lpstr>Data</vt:lpstr>
      <vt:lpstr>Data storage</vt:lpstr>
      <vt:lpstr>Case-study: Open data portal catalog</vt:lpstr>
      <vt:lpstr>Motivation</vt:lpstr>
      <vt:lpstr>Semantic web</vt:lpstr>
      <vt:lpstr>Decentralization</vt:lpstr>
      <vt:lpstr>Data/Document storage</vt:lpstr>
      <vt:lpstr>File System</vt:lpstr>
      <vt:lpstr>Decentralized application (DAPP) 1 / 2</vt:lpstr>
      <vt:lpstr>Decentralized application (DAPP) 2 /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429</cp:revision>
  <dcterms:created xsi:type="dcterms:W3CDTF">2011-06-05T13:18:40Z</dcterms:created>
  <dcterms:modified xsi:type="dcterms:W3CDTF">2026-05-20T19:41:27Z</dcterms:modified>
</cp:coreProperties>
</file>