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2"/>
  </p:notesMasterIdLst>
  <p:handoutMasterIdLst>
    <p:handoutMasterId r:id="rId23"/>
  </p:handoutMasterIdLst>
  <p:sldIdLst>
    <p:sldId id="259" r:id="rId2"/>
    <p:sldId id="406" r:id="rId3"/>
    <p:sldId id="423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21" r:id="rId12"/>
    <p:sldId id="414" r:id="rId13"/>
    <p:sldId id="416" r:id="rId14"/>
    <p:sldId id="417" r:id="rId15"/>
    <p:sldId id="418" r:id="rId16"/>
    <p:sldId id="419" r:id="rId17"/>
    <p:sldId id="424" r:id="rId18"/>
    <p:sldId id="420" r:id="rId19"/>
    <p:sldId id="425" r:id="rId20"/>
    <p:sldId id="42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E28"/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74818" autoAdjust="0"/>
  </p:normalViewPr>
  <p:slideViewPr>
    <p:cSldViewPr>
      <p:cViewPr>
        <p:scale>
          <a:sx n="80" d="100"/>
          <a:sy n="80" d="100"/>
        </p:scale>
        <p:origin x="123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https://reactnativepaper.com/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https://necolas.github.io/react-native-web/docs/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6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https://reactnative.dev/docs/intro-react-native-components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9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https://reactnative.dev/architecture/overview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https://www.yogalayout.dev/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818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https://flutter.dev/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https://getflocked.dev/blog/posts/we-are-forking-flutter-this-is-why/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5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7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1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http://asmjs.org/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https://reneeshah.medium.com/how-webassembly-gets-used-the-18-most-exciting-startups-building-with-wasm-939474e951db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https://webassembly.org/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https://www.w3.org/TR/wasm-core-2/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9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D636-4A2E-9E06-500F-8D51AD1B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A24DA-62B6-6CE1-D405-F60D2B974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5110B-C37F-9781-F33E-3BA1B6E4A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http://asmjs.org/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https://emscripten.org/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5F664-2313-6080-3245-2325AA16F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46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FFFFFF"/>
              </a:solidFill>
              <a:effectLst/>
              <a:latin typeface="Inter"/>
            </a:endParaRPr>
          </a:p>
          <a:p>
            <a:endParaRPr lang="en-US" b="0" i="0" dirty="0">
              <a:solidFill>
                <a:srgbClr val="FFFFFF"/>
              </a:solidFill>
              <a:effectLst/>
              <a:latin typeface="Inter"/>
            </a:endParaRPr>
          </a:p>
          <a:p>
            <a:r>
              <a:rPr lang="en-US" b="0" i="0" dirty="0">
                <a:solidFill>
                  <a:srgbClr val="FFFFFF"/>
                </a:solidFill>
                <a:effectLst/>
                <a:latin typeface="Inter"/>
              </a:rPr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https://developer.mozilla.org/en-US/docs/WebAssembly/Loading_and_running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811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https://wasi.dev/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1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3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7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6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https://www.electronforge.io/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1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https://www.electronjs.org/docs/latest/tutorial/context-isolation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https://www.electronjs.org/docs/latest/tutorial/ipc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https://www.electronjs.org/docs/latest/tutorial/tutorial-first-app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0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https://github.com/phonegap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https://cordova.apache.org/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https://ionicframework.com/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45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6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62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904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748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1997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013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actwg/react-native-new-architecture/blob/main/docs/turbo-modules.m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reactwg/react-native-new-architecture/blob/main/docs/fabric-native-components.m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ssembly.github.io/spec/" TargetMode="External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://asmjs.org/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developer.mozilla.org/en-US/docs/WebAssembly/Guides/C_to_Wasm" TargetMode="External"/><Relationship Id="rId7" Type="http://schemas.openxmlformats.org/officeDocument/2006/relationships/hyperlink" Target="https://rustwasm.github.i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s://www.assemblyscript.org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developer.mozilla.org/en-US/docs/WebAssembly/Guides/Rust_to_Wasm" TargetMode="External"/><Relationship Id="rId9" Type="http://schemas.openxmlformats.org/officeDocument/2006/relationships/hyperlink" Target="https://blog.rust-lang.org/inside-rust/2025/07/21/sunsetting-the-rustwasm-github-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-US/docs/WebAssembly/JavaScript_interface/Instance" TargetMode="External"/><Relationship Id="rId3" Type="http://schemas.openxmlformats.org/officeDocument/2006/relationships/hyperlink" Target="https://webassembly.github.io/spec/js-api/" TargetMode="External"/><Relationship Id="rId7" Type="http://schemas.openxmlformats.org/officeDocument/2006/relationships/hyperlink" Target="https://developer.mozilla.org/en-US/docs/WebAssembly/JavaScript_interface/Tabl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Assembly/JavaScript_interface/Memory" TargetMode="External"/><Relationship Id="rId5" Type="http://schemas.openxmlformats.org/officeDocument/2006/relationships/hyperlink" Target="https://developer.mozilla.org/en-US/docs/WebAssembly/JavaScript_interface/Module" TargetMode="External"/><Relationship Id="rId4" Type="http://schemas.openxmlformats.org/officeDocument/2006/relationships/hyperlink" Target="https://webassembly.github.io/spec/web-api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smtime.dev/" TargetMode="External"/><Relationship Id="rId7" Type="http://schemas.openxmlformats.org/officeDocument/2006/relationships/hyperlink" Target="https://nodejs.org/api/wasi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ytecodealliance.github.io/wamr.dev/" TargetMode="External"/><Relationship Id="rId5" Type="http://schemas.openxmlformats.org/officeDocument/2006/relationships/hyperlink" Target="https://wasmedge.org/" TargetMode="External"/><Relationship Id="rId4" Type="http://schemas.openxmlformats.org/officeDocument/2006/relationships/hyperlink" Target="https://wasmer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losti.gov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script.net/2024.5.2/examples/" TargetMode="External"/><Relationship Id="rId5" Type="http://schemas.openxmlformats.org/officeDocument/2006/relationships/hyperlink" Target="https://pyscript.net/" TargetMode="External"/><Relationship Id="rId4" Type="http://schemas.openxmlformats.org/officeDocument/2006/relationships/hyperlink" Target="https://github.com/datova-kancelaria/znalosti.gov.sk/blob/e2ebdbe5bef97a347e520bc49b90360c2b98a1db/src/main/java/sk/gov/idsk4j/IDSKHeaderWebNav.jav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forge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js.org/governa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electronforge.io/advanced/auto-update" TargetMode="External"/><Relationship Id="rId4" Type="http://schemas.openxmlformats.org/officeDocument/2006/relationships/hyperlink" Target="https://www.electronjs.org/docs/late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ova.apach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onicframework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ionicframework.com/" TargetMode="External"/><Relationship Id="rId7" Type="http://schemas.openxmlformats.org/officeDocument/2006/relationships/hyperlink" Target="https://capacitorj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dova.apache.org/" TargetMode="External"/><Relationship Id="rId5" Type="http://schemas.openxmlformats.org/officeDocument/2006/relationships/hyperlink" Target="https://learn.microsoft.com/en-us/dotnet/desktop/wpf/xaml/?view=netdesktop-7.0" TargetMode="External"/><Relationship Id="rId4" Type="http://schemas.openxmlformats.org/officeDocument/2006/relationships/hyperlink" Target="https://ionicframework.com/docs/layout/structure#tabs-layout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Write once</a:t>
            </a:r>
            <a:br>
              <a:rPr lang="en-US" dirty="0"/>
            </a:br>
            <a:r>
              <a:rPr lang="en-US" dirty="0"/>
              <a:t>Run anywhere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104C-FE66-826B-4A57-66E2F1D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24030-99EE-EFE7-1780-059BE8858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73912" cy="27363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React Native</a:t>
            </a:r>
          </a:p>
          <a:p>
            <a:r>
              <a:rPr lang="en-US" dirty="0"/>
              <a:t>React style rendering, JavaScript</a:t>
            </a:r>
          </a:p>
          <a:p>
            <a:r>
              <a:rPr lang="en-US" dirty="0"/>
              <a:t>React primitives render to native platform UI</a:t>
            </a:r>
          </a:p>
          <a:p>
            <a:r>
              <a:rPr lang="en-US" dirty="0"/>
              <a:t>Native Modules for access to native API</a:t>
            </a:r>
            <a:br>
              <a:rPr lang="en-US" dirty="0"/>
            </a:br>
            <a:r>
              <a:rPr lang="en-US" dirty="0"/>
              <a:t>Part of legacy architecture,  next </a:t>
            </a:r>
            <a:r>
              <a:rPr lang="en-US" dirty="0">
                <a:hlinkClick r:id="rId3"/>
              </a:rPr>
              <a:t>Turbo Native Modules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Fabric Native Components</a:t>
            </a:r>
            <a:r>
              <a:rPr lang="en-US" dirty="0"/>
              <a:t>.</a:t>
            </a:r>
          </a:p>
          <a:p>
            <a:r>
              <a:rPr lang="en-US" dirty="0"/>
              <a:t>There is React Native for Web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924C-D3E3-6001-1F4C-0EE7C8E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FAF8-5735-5230-1A25-49F1C2BA7082}"/>
              </a:ext>
            </a:extLst>
          </p:cNvPr>
          <p:cNvSpPr/>
          <p:nvPr/>
        </p:nvSpPr>
        <p:spPr>
          <a:xfrm>
            <a:off x="6266866" y="1329956"/>
            <a:ext cx="554240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>
                <a:solidFill>
                  <a:schemeClr val="tx1"/>
                </a:solidFill>
              </a:rPr>
              <a:t> React </a:t>
            </a:r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'react'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>
                <a:solidFill>
                  <a:schemeClr val="tx1"/>
                </a:solidFill>
              </a:rPr>
              <a:t> {Text, View} </a:t>
            </a:r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'react-native'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A7FF2-0083-9873-3D1B-4E54F7879A42}"/>
              </a:ext>
            </a:extLst>
          </p:cNvPr>
          <p:cNvSpPr/>
          <p:nvPr/>
        </p:nvSpPr>
        <p:spPr>
          <a:xfrm>
            <a:off x="367794" y="4327692"/>
            <a:ext cx="11441478" cy="1969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[text, </a:t>
            </a:r>
            <a:r>
              <a:rPr lang="en-US" sz="2000" dirty="0" err="1">
                <a:solidFill>
                  <a:schemeClr val="tx1"/>
                </a:solidFill>
              </a:rPr>
              <a:t>setText</a:t>
            </a:r>
            <a:r>
              <a:rPr lang="en-US" sz="2000" dirty="0">
                <a:solidFill>
                  <a:schemeClr val="tx1"/>
                </a:solidFill>
              </a:rPr>
              <a:t>] = </a:t>
            </a:r>
            <a:r>
              <a:rPr lang="en-US" sz="2000" dirty="0" err="1">
                <a:solidFill>
                  <a:schemeClr val="tx1"/>
                </a:solidFill>
              </a:rPr>
              <a:t>useState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""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&lt;View&gt;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&lt;</a:t>
            </a:r>
            <a:r>
              <a:rPr lang="en-US" sz="2000" dirty="0" err="1">
                <a:solidFill>
                  <a:schemeClr val="tx1"/>
                </a:solidFill>
              </a:rPr>
              <a:t>TextInput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onChangeText</a:t>
            </a:r>
            <a:r>
              <a:rPr lang="en-US" sz="2000" dirty="0">
                <a:solidFill>
                  <a:schemeClr val="tx1"/>
                </a:solidFill>
              </a:rPr>
              <a:t>={value =&gt; </a:t>
            </a:r>
            <a:r>
              <a:rPr lang="en-US" sz="2000" dirty="0" err="1">
                <a:solidFill>
                  <a:schemeClr val="tx1"/>
                </a:solidFill>
              </a:rPr>
              <a:t>setText</a:t>
            </a:r>
            <a:r>
              <a:rPr lang="en-US" sz="2000" dirty="0">
                <a:solidFill>
                  <a:schemeClr val="tx1"/>
                </a:solidFill>
              </a:rPr>
              <a:t>(value)} </a:t>
            </a:r>
            <a:r>
              <a:rPr lang="en-US" sz="2000" dirty="0" err="1">
                <a:solidFill>
                  <a:schemeClr val="tx1"/>
                </a:solidFill>
              </a:rPr>
              <a:t>defaultValue</a:t>
            </a:r>
            <a:r>
              <a:rPr lang="en-US" sz="2000" dirty="0">
                <a:solidFill>
                  <a:schemeClr val="tx1"/>
                </a:solidFill>
              </a:rPr>
              <a:t>={text} /&gt;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&lt;/View&gt;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);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26A3850-9F68-75DE-77AE-C556ABE68E21}"/>
              </a:ext>
            </a:extLst>
          </p:cNvPr>
          <p:cNvSpPr txBox="1">
            <a:spLocks/>
          </p:cNvSpPr>
          <p:nvPr/>
        </p:nvSpPr>
        <p:spPr>
          <a:xfrm>
            <a:off x="2846486" y="5783741"/>
            <a:ext cx="6840760" cy="525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React Developer != React Native Developer</a:t>
            </a:r>
          </a:p>
        </p:txBody>
      </p:sp>
    </p:spTree>
    <p:extLst>
      <p:ext uri="{BB962C8B-B14F-4D97-AF65-F5344CB8AC3E}">
        <p14:creationId xmlns:p14="http://schemas.microsoft.com/office/powerpoint/2010/main" val="19880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9724-7AB7-5572-5965-4F3C92AF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Native :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F48B-616F-27CE-F653-073B7554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Selected core components: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46FD8-4CEB-4875-3012-AA643A3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5BD23-BA52-61D0-8FAA-566374E9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682" y="168335"/>
            <a:ext cx="876318" cy="777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5E973-33C2-73E6-91FC-CA322802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993" y="1689143"/>
            <a:ext cx="9774014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6BA1-6DD3-BE94-A37B-7533F585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3F23-3322-CEEE-D4C8-2E8EC516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160240"/>
          </a:xfrm>
        </p:spPr>
        <p:txBody>
          <a:bodyPr/>
          <a:lstStyle/>
          <a:p>
            <a:r>
              <a:rPr lang="en-US" dirty="0"/>
              <a:t>Rendering system (Fabric) implemented in C++</a:t>
            </a:r>
          </a:p>
          <a:p>
            <a:r>
              <a:rPr lang="en-US" dirty="0"/>
              <a:t>Render pipeline: render, commit, mount</a:t>
            </a:r>
          </a:p>
          <a:p>
            <a:r>
              <a:rPr lang="en-US" dirty="0"/>
              <a:t>View Flattening</a:t>
            </a:r>
          </a:p>
          <a:p>
            <a:r>
              <a:rPr lang="en-US" dirty="0"/>
              <a:t>Threads: UI thread, JavaScript, Background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29781-2D94-6D0F-8446-8EF5C42D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Picture 2" descr="React Native renderer Data flow">
            <a:extLst>
              <a:ext uri="{FF2B5EF4-FFF2-40B4-BE49-F238E27FC236}">
                <a16:creationId xmlns:a16="http://schemas.microsoft.com/office/drawing/2014/main" id="{B5620B64-7B9F-AE57-92EA-1253E737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9" y="1740134"/>
            <a:ext cx="4602322" cy="44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ross-platform implementation diagram">
            <a:extLst>
              <a:ext uri="{FF2B5EF4-FFF2-40B4-BE49-F238E27FC236}">
                <a16:creationId xmlns:a16="http://schemas.microsoft.com/office/drawing/2014/main" id="{29CAE6D2-3DB2-BECE-458C-C61FE912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8" y="3257600"/>
            <a:ext cx="4979294" cy="2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2C854-0E81-A3C8-6EB5-2F4FEB396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682" y="168335"/>
            <a:ext cx="876318" cy="7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BA2661-EED7-917A-C357-82EB212A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607084"/>
            <a:ext cx="1368093" cy="766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8193B-904F-8699-D18E-7742AAB2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 to native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115D-9186-7752-B151-0BAA53B6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472608" cy="2520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Flutter (since 2017)</a:t>
            </a:r>
          </a:p>
          <a:p>
            <a:r>
              <a:rPr lang="en-US" dirty="0"/>
              <a:t>Mobile, Web, Desktop, Embedded</a:t>
            </a:r>
          </a:p>
          <a:p>
            <a:r>
              <a:rPr lang="en-US" dirty="0"/>
              <a:t>Dart compiled to Native Code</a:t>
            </a:r>
          </a:p>
          <a:p>
            <a:r>
              <a:rPr lang="en-US" dirty="0"/>
              <a:t>Widgets: </a:t>
            </a:r>
            <a:r>
              <a:rPr lang="en-US" dirty="0" err="1"/>
              <a:t>AppBar</a:t>
            </a:r>
            <a:r>
              <a:rPr lang="en-US" dirty="0"/>
              <a:t>, Center, Column, Text, Icon …</a:t>
            </a:r>
          </a:p>
          <a:p>
            <a:r>
              <a:rPr lang="en-US" dirty="0" err="1"/>
              <a:t>pubspec.yaml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F5E9-1163-4527-2B1C-45085539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CF690-1CF1-877D-FCFE-81D136A00E23}"/>
              </a:ext>
            </a:extLst>
          </p:cNvPr>
          <p:cNvSpPr/>
          <p:nvPr/>
        </p:nvSpPr>
        <p:spPr>
          <a:xfrm>
            <a:off x="315481" y="5229200"/>
            <a:ext cx="8424936" cy="1004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Future&lt;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http.Response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&gt;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fetchAlbum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SFMono-Regular"/>
              </a:rPr>
              <a:t>return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http.get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Uri.parse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SFMono-Regular"/>
              </a:rPr>
              <a:t>'https://localhost:8080/users/001'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));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512A8-4DBF-EF01-7A91-735A132EE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532" y="2400905"/>
            <a:ext cx="2047875" cy="13239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6449E5-A59D-856B-B608-EACB3D9CE85F}"/>
              </a:ext>
            </a:extLst>
          </p:cNvPr>
          <p:cNvSpPr txBox="1">
            <a:spLocks/>
          </p:cNvSpPr>
          <p:nvPr/>
        </p:nvSpPr>
        <p:spPr>
          <a:xfrm>
            <a:off x="6096000" y="1268760"/>
            <a:ext cx="5688632" cy="252028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Flock (since Oct, 2024)</a:t>
            </a:r>
          </a:p>
          <a:p>
            <a:r>
              <a:rPr lang="en-US" dirty="0"/>
              <a:t>Flock stays up to date with Flutter, and also adds new community features.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4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34DF5C7-DD0F-899F-C61F-0D7E112E2BFA}"/>
              </a:ext>
            </a:extLst>
          </p:cNvPr>
          <p:cNvSpPr/>
          <p:nvPr/>
        </p:nvSpPr>
        <p:spPr>
          <a:xfrm>
            <a:off x="9900458" y="180000"/>
            <a:ext cx="2100198" cy="766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4239F-2CA4-C027-54C2-0CECF5D1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1 /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00E6-6F82-9C4A-1C7B-C533BCB4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B3EAF-CB0F-8CB0-99DE-B2A897D604F1}"/>
              </a:ext>
            </a:extLst>
          </p:cNvPr>
          <p:cNvSpPr/>
          <p:nvPr/>
        </p:nvSpPr>
        <p:spPr>
          <a:xfrm>
            <a:off x="360000" y="1412776"/>
            <a:ext cx="4463857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>
                <a:solidFill>
                  <a:schemeClr val="tx1"/>
                </a:solidFill>
              </a:rPr>
              <a:t> '</a:t>
            </a:r>
            <a:r>
              <a:rPr lang="en-US" sz="2000" dirty="0" err="1">
                <a:solidFill>
                  <a:schemeClr val="tx1"/>
                </a:solidFill>
              </a:rPr>
              <a:t>package:flutter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material.dart</a:t>
            </a:r>
            <a:r>
              <a:rPr lang="en-US" sz="2000" dirty="0">
                <a:solidFill>
                  <a:schemeClr val="tx1"/>
                </a:solidFill>
              </a:rPr>
              <a:t>';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void</a:t>
            </a:r>
            <a:r>
              <a:rPr lang="en-US" sz="2000" dirty="0">
                <a:solidFill>
                  <a:schemeClr val="tx1"/>
                </a:solidFill>
              </a:rPr>
              <a:t> main() { </a:t>
            </a:r>
            <a:r>
              <a:rPr lang="en-US" sz="2000" dirty="0" err="1">
                <a:solidFill>
                  <a:schemeClr val="tx1"/>
                </a:solidFill>
              </a:rPr>
              <a:t>runApp</a:t>
            </a:r>
            <a:r>
              <a:rPr lang="en-US" sz="2000" dirty="0">
                <a:solidFill>
                  <a:schemeClr val="tx1"/>
                </a:solidFill>
              </a:rPr>
              <a:t>(const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()); }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class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 extends </a:t>
            </a:r>
            <a:r>
              <a:rPr lang="en-US" sz="2000" dirty="0" err="1">
                <a:solidFill>
                  <a:schemeClr val="tx1"/>
                </a:solidFill>
              </a:rPr>
              <a:t>StatelessWidget</a:t>
            </a:r>
            <a:r>
              <a:rPr lang="en-US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MyApp</a:t>
            </a:r>
            <a:r>
              <a:rPr lang="en-US" sz="2000" dirty="0">
                <a:solidFill>
                  <a:schemeClr val="tx1"/>
                </a:solidFill>
              </a:rPr>
              <a:t>({</a:t>
            </a:r>
            <a:r>
              <a:rPr lang="en-US" sz="2000" dirty="0" err="1">
                <a:solidFill>
                  <a:schemeClr val="tx1"/>
                </a:solidFill>
              </a:rPr>
              <a:t>super.key</a:t>
            </a:r>
            <a:r>
              <a:rPr lang="en-US" sz="2000" dirty="0">
                <a:solidFill>
                  <a:schemeClr val="tx1"/>
                </a:solidFill>
              </a:rPr>
              <a:t>});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@override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Widget build(</a:t>
            </a:r>
            <a:r>
              <a:rPr lang="en-US" sz="2000" dirty="0" err="1">
                <a:solidFill>
                  <a:schemeClr val="tx1"/>
                </a:solidFill>
              </a:rPr>
              <a:t>BuildContext</a:t>
            </a:r>
            <a:r>
              <a:rPr lang="en-US" sz="2000" dirty="0">
                <a:solidFill>
                  <a:schemeClr val="tx1"/>
                </a:solidFill>
              </a:rPr>
              <a:t> context)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	….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498CD-973B-9E02-FB3B-CD6248A8C41C}"/>
              </a:ext>
            </a:extLst>
          </p:cNvPr>
          <p:cNvSpPr/>
          <p:nvPr/>
        </p:nvSpPr>
        <p:spPr>
          <a:xfrm>
            <a:off x="5039881" y="1382501"/>
            <a:ext cx="6768119" cy="4752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MaterialApp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title: </a:t>
            </a:r>
            <a:r>
              <a:rPr lang="en-US" sz="2000" dirty="0">
                <a:solidFill>
                  <a:schemeClr val="accent2"/>
                </a:solidFill>
              </a:rPr>
              <a:t>'Welcome to Flutter'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home: Scaffold(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appBar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AppBar</a:t>
            </a:r>
            <a:r>
              <a:rPr lang="en-US" sz="2000" dirty="0">
                <a:solidFill>
                  <a:schemeClr val="tx1"/>
                </a:solidFill>
              </a:rPr>
              <a:t>( title: const Text(</a:t>
            </a:r>
            <a:r>
              <a:rPr lang="en-US" sz="2000" dirty="0">
                <a:solidFill>
                  <a:schemeClr val="accent2"/>
                </a:solidFill>
              </a:rPr>
              <a:t>'Welcome to Flutter’</a:t>
            </a:r>
            <a:r>
              <a:rPr lang="en-US" sz="2000" dirty="0">
                <a:solidFill>
                  <a:schemeClr val="tx1"/>
                </a:solidFill>
              </a:rPr>
              <a:t>)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	body: Column(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children: [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Center( child: Text(</a:t>
            </a:r>
            <a:r>
              <a:rPr lang="en-US" sz="2000" dirty="0">
                <a:solidFill>
                  <a:schemeClr val="accent2"/>
                </a:solidFill>
              </a:rPr>
              <a:t>'Hi!’</a:t>
            </a:r>
            <a:r>
              <a:rPr lang="en-US" sz="2000" dirty="0">
                <a:solidFill>
                  <a:schemeClr val="tx1"/>
                </a:solidFill>
              </a:rPr>
              <a:t>)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</a:t>
            </a:r>
            <a:r>
              <a:rPr lang="en-US" sz="2000" dirty="0" err="1">
                <a:solidFill>
                  <a:schemeClr val="tx1"/>
                </a:solidFill>
              </a:rPr>
              <a:t>ElevatedButton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dirty="0" err="1">
                <a:solidFill>
                  <a:schemeClr val="tx1"/>
                </a:solidFill>
              </a:rPr>
              <a:t>onPressed</a:t>
            </a:r>
            <a:r>
              <a:rPr lang="en-US" sz="2000" dirty="0">
                <a:solidFill>
                  <a:schemeClr val="tx1"/>
                </a:solidFill>
              </a:rPr>
              <a:t>: () { …. },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  child: Text(</a:t>
            </a:r>
            <a:r>
              <a:rPr lang="en-US" sz="2000" dirty="0">
                <a:solidFill>
                  <a:schemeClr val="accent2"/>
                </a:solidFill>
              </a:rPr>
              <a:t>'Next’</a:t>
            </a:r>
            <a:r>
              <a:rPr lang="en-US" sz="2000" dirty="0">
                <a:solidFill>
                  <a:schemeClr val="tx1"/>
                </a:solidFill>
              </a:rPr>
              <a:t>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],</a:t>
            </a:r>
          </a:p>
          <a:p>
            <a:r>
              <a:rPr lang="en-US" sz="2000" dirty="0">
                <a:solidFill>
                  <a:schemeClr val="tx1"/>
                </a:solidFill>
              </a:rPr>
              <a:t>	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DF22C-1A2E-3196-4F71-004BBCA5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353516"/>
            <a:ext cx="1466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177D-45CB-44C3-43DC-AE2C2B7F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2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1C0F-EBF6-E412-52D1-6295C0AC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12168"/>
          </a:xfrm>
        </p:spPr>
        <p:txBody>
          <a:bodyPr/>
          <a:lstStyle/>
          <a:p>
            <a:r>
              <a:rPr lang="en-US" dirty="0"/>
              <a:t>Stateful / Stateless components in the build function.</a:t>
            </a:r>
            <a:br>
              <a:rPr lang="en-US" dirty="0"/>
            </a:br>
            <a:r>
              <a:rPr lang="en-US" dirty="0"/>
              <a:t>State extracted to State class.</a:t>
            </a:r>
          </a:p>
          <a:p>
            <a:r>
              <a:rPr lang="en-US" dirty="0" err="1"/>
              <a:t>ChangeNotifier</a:t>
            </a:r>
            <a:r>
              <a:rPr lang="en-US" dirty="0"/>
              <a:t> / </a:t>
            </a:r>
            <a:r>
              <a:rPr lang="en-US" dirty="0" err="1"/>
              <a:t>ChangeNotifierProvider</a:t>
            </a:r>
            <a:r>
              <a:rPr lang="en-US" dirty="0"/>
              <a:t> / Consumer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F532-E45F-AA65-1D58-F5F22370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CD625-0AEE-2AC8-0E0F-A0D465FCF5ED}"/>
              </a:ext>
            </a:extLst>
          </p:cNvPr>
          <p:cNvSpPr/>
          <p:nvPr/>
        </p:nvSpPr>
        <p:spPr>
          <a:xfrm>
            <a:off x="4629692" y="2839475"/>
            <a:ext cx="1267322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26646-72C1-2556-4D4C-9E1605D1E705}"/>
              </a:ext>
            </a:extLst>
          </p:cNvPr>
          <p:cNvSpPr/>
          <p:nvPr/>
        </p:nvSpPr>
        <p:spPr>
          <a:xfrm>
            <a:off x="4629692" y="4101174"/>
            <a:ext cx="1267322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9CA3-5425-C9DE-B8FF-9ADB86C4C65D}"/>
              </a:ext>
            </a:extLst>
          </p:cNvPr>
          <p:cNvSpPr/>
          <p:nvPr/>
        </p:nvSpPr>
        <p:spPr>
          <a:xfrm>
            <a:off x="3841528" y="5541334"/>
            <a:ext cx="1047374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BA4114-1464-9A8C-10AE-C1EAF0795E40}"/>
              </a:ext>
            </a:extLst>
          </p:cNvPr>
          <p:cNvSpPr/>
          <p:nvPr/>
        </p:nvSpPr>
        <p:spPr>
          <a:xfrm>
            <a:off x="5668467" y="5541334"/>
            <a:ext cx="1047374" cy="695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44DF22-5382-6A8C-3346-7EFE1C0E6D3A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263353" y="3535453"/>
            <a:ext cx="0" cy="5657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CA6A3-78E8-4259-6E38-BCE4DB06CE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263353" y="4797152"/>
            <a:ext cx="928801" cy="744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EC499F-9C29-95B2-FD03-05E18A45D67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4365215" y="4797152"/>
            <a:ext cx="898138" cy="744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43B815-1CE7-9172-03A2-9C337BE3A670}"/>
              </a:ext>
            </a:extLst>
          </p:cNvPr>
          <p:cNvCxnSpPr>
            <a:cxnSpLocks/>
          </p:cNvCxnSpPr>
          <p:nvPr/>
        </p:nvCxnSpPr>
        <p:spPr>
          <a:xfrm flipV="1">
            <a:off x="4384846" y="2799988"/>
            <a:ext cx="0" cy="242921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AB54FB-E337-CB68-9C45-9239552B2800}"/>
              </a:ext>
            </a:extLst>
          </p:cNvPr>
          <p:cNvSpPr txBox="1"/>
          <p:nvPr/>
        </p:nvSpPr>
        <p:spPr>
          <a:xfrm>
            <a:off x="2887816" y="4582869"/>
            <a:ext cx="149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Watches &amp; Uses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E8026-D7DB-0B7E-94EF-F2ECBB523912}"/>
              </a:ext>
            </a:extLst>
          </p:cNvPr>
          <p:cNvSpPr/>
          <p:nvPr/>
        </p:nvSpPr>
        <p:spPr>
          <a:xfrm>
            <a:off x="7147888" y="2708920"/>
            <a:ext cx="5013821" cy="1934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class MyState extends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ChangeNotifier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var current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WordPair.random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void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getNext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current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WordPair.random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notifyListeners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} 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7A76A-20D1-787E-E42F-C53219FC3B86}"/>
              </a:ext>
            </a:extLst>
          </p:cNvPr>
          <p:cNvSpPr/>
          <p:nvPr/>
        </p:nvSpPr>
        <p:spPr>
          <a:xfrm>
            <a:off x="7147890" y="4797152"/>
            <a:ext cx="501382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var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=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context.watch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&lt;MyState&gt;();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Text(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appState.current.asLowerCase</a:t>
            </a:r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appState.getNext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D337DB-C09D-F334-80F1-2C90378C5A8C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6715841" y="5589240"/>
            <a:ext cx="432049" cy="30008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8A299-DF48-D71C-9B46-A6BFCC59840D}"/>
              </a:ext>
            </a:extLst>
          </p:cNvPr>
          <p:cNvSpPr/>
          <p:nvPr/>
        </p:nvSpPr>
        <p:spPr>
          <a:xfrm>
            <a:off x="216188" y="2756642"/>
            <a:ext cx="3808618" cy="1536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ChangeNotifierProvider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  create: (context) =&gt; MyState(),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    child: …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F5354F-FD66-807E-CD9D-5FEE8909F061}"/>
              </a:ext>
            </a:extLst>
          </p:cNvPr>
          <p:cNvCxnSpPr>
            <a:cxnSpLocks/>
            <a:stCxn id="17" idx="3"/>
            <a:endCxn id="5" idx="1"/>
          </p:cNvCxnSpPr>
          <p:nvPr/>
        </p:nvCxnSpPr>
        <p:spPr>
          <a:xfrm flipV="1">
            <a:off x="4024806" y="3187464"/>
            <a:ext cx="604886" cy="33740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AED230C-DC4D-B244-685E-41648057573D}"/>
              </a:ext>
            </a:extLst>
          </p:cNvPr>
          <p:cNvSpPr/>
          <p:nvPr/>
        </p:nvSpPr>
        <p:spPr>
          <a:xfrm>
            <a:off x="9900458" y="180000"/>
            <a:ext cx="2100198" cy="766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2D1188-9381-331B-07FE-FB12ABBC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353516"/>
            <a:ext cx="1466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AC9A-B078-00D3-6E8F-26FC01C5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r>
              <a:rPr lang="en-US" dirty="0"/>
              <a:t> : going native fast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3A35-A4CA-57F1-AFF4-4B6FCE71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99651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WebAssembly</a:t>
            </a:r>
            <a:r>
              <a:rPr lang="en-US" dirty="0"/>
              <a:t> (</a:t>
            </a:r>
            <a:r>
              <a:rPr lang="en-US" dirty="0" err="1"/>
              <a:t>Wasm</a:t>
            </a:r>
            <a:r>
              <a:rPr lang="en-US" dirty="0"/>
              <a:t>) is an </a:t>
            </a:r>
            <a:r>
              <a:rPr lang="en-US" dirty="0">
                <a:hlinkClick r:id="rId3"/>
              </a:rPr>
              <a:t>open specification</a:t>
            </a:r>
            <a:r>
              <a:rPr lang="en-US" dirty="0"/>
              <a:t> for portable executables for stack-based virtual machine. The standard specify the binary file format (*.</a:t>
            </a:r>
            <a:r>
              <a:rPr lang="en-US" dirty="0" err="1"/>
              <a:t>wasm</a:t>
            </a:r>
            <a:r>
              <a:rPr lang="en-US" dirty="0"/>
              <a:t>) and text format (*.wat). The first one aims to be executed by web browsers at near-native speed. The second is human readable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0FDE-4938-32FA-EE20-EF6B9610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5B3AE-3AD4-B186-D46F-DD183986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2457443"/>
            <a:ext cx="7635531" cy="3814329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793A8CDB-8667-F2FB-F036-0DAAB22CA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4646029"/>
            <a:ext cx="2050827" cy="115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99AC-50EB-3BBD-F8C8-00D35E3C71D6}"/>
              </a:ext>
            </a:extLst>
          </p:cNvPr>
          <p:cNvSpPr txBox="1"/>
          <p:nvPr/>
        </p:nvSpPr>
        <p:spPr>
          <a:xfrm rot="21118842">
            <a:off x="856718" y="544765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Deprecated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B0F05F-67AC-4C76-11E5-77B7C93977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942" y="2681287"/>
            <a:ext cx="2886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7EFA-B2B4-D2A4-9A04-841489932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F789-E65E-299F-633F-6B40FD23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to </a:t>
            </a:r>
            <a:r>
              <a:rPr lang="en-US" dirty="0" err="1"/>
              <a:t>WebAssembly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8734-CE4C-C957-B492-9A7CEB5A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languages can be compiled into </a:t>
            </a:r>
            <a:r>
              <a:rPr lang="en-US" dirty="0" err="1"/>
              <a:t>Wasm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C / C++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hlinkClick r:id="rId4"/>
              </a:rPr>
              <a:t>Rust</a:t>
            </a: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 err="1">
                <a:hlinkClick r:id="rId5"/>
              </a:rPr>
              <a:t>AssemblyScript</a:t>
            </a:r>
            <a:r>
              <a:rPr lang="en-US" dirty="0"/>
              <a:t> like TypeScript.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AFFC4-7B09-64F2-A412-919451B4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80B56-363A-D5B0-F8E2-CDA9E3973999}"/>
              </a:ext>
            </a:extLst>
          </p:cNvPr>
          <p:cNvSpPr/>
          <p:nvPr/>
        </p:nvSpPr>
        <p:spPr>
          <a:xfrm>
            <a:off x="360000" y="2683318"/>
            <a:ext cx="3309781" cy="45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emcc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hello.c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-o hello.html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7F5F2-4AB2-427F-928D-D60DCA6476C7}"/>
              </a:ext>
            </a:extLst>
          </p:cNvPr>
          <p:cNvSpPr/>
          <p:nvPr/>
        </p:nvSpPr>
        <p:spPr>
          <a:xfrm>
            <a:off x="8040216" y="1412776"/>
            <a:ext cx="376905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C00000"/>
                </a:solidFill>
                <a:latin typeface="SFMono-Regular"/>
              </a:rPr>
              <a:t>#</a:t>
            </a:r>
            <a:r>
              <a:rPr lang="en-US" dirty="0">
                <a:solidFill>
                  <a:schemeClr val="accent1"/>
                </a:solidFill>
                <a:latin typeface="SFMono-Regular"/>
              </a:rPr>
              <a:t>include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>
                <a:solidFill>
                  <a:schemeClr val="accent6"/>
                </a:solidFill>
                <a:latin typeface="SFMono-Regular"/>
              </a:rPr>
              <a:t>&lt;</a:t>
            </a:r>
            <a:r>
              <a:rPr lang="en-US" dirty="0" err="1">
                <a:solidFill>
                  <a:schemeClr val="accent6"/>
                </a:solidFill>
                <a:latin typeface="SFMono-Regular"/>
              </a:rPr>
              <a:t>stdio.h</a:t>
            </a:r>
            <a:r>
              <a:rPr lang="en-US" dirty="0">
                <a:solidFill>
                  <a:schemeClr val="accent6"/>
                </a:solidFill>
                <a:latin typeface="SFMono-Regular"/>
              </a:rPr>
              <a:t>&gt;</a:t>
            </a:r>
          </a:p>
          <a:p>
            <a:r>
              <a:rPr lang="en-US" dirty="0">
                <a:solidFill>
                  <a:schemeClr val="accent1"/>
                </a:solidFill>
                <a:latin typeface="SFMono-Regular"/>
              </a:rPr>
              <a:t>int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C00000"/>
                </a:solidFill>
                <a:latin typeface="SFMono-Regular"/>
              </a:rPr>
              <a:t>main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() {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dirty="0" err="1">
                <a:solidFill>
                  <a:srgbClr val="C00000"/>
                </a:solidFill>
                <a:latin typeface="SFMono-Regular"/>
              </a:rPr>
              <a:t>printf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dirty="0">
                <a:solidFill>
                  <a:schemeClr val="accent6"/>
                </a:solidFill>
                <a:latin typeface="SFMono-Regular"/>
              </a:rPr>
              <a:t>"Hello World\n"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dirty="0">
                <a:solidFill>
                  <a:schemeClr val="accent1"/>
                </a:solidFill>
                <a:latin typeface="SFMono-Regular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>
                <a:solidFill>
                  <a:schemeClr val="accent6"/>
                </a:solidFill>
                <a:latin typeface="SFMono-Regular"/>
              </a:rPr>
              <a:t>0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020BB-ACE4-2D2C-0869-F1907E522ABF}"/>
              </a:ext>
            </a:extLst>
          </p:cNvPr>
          <p:cNvSpPr/>
          <p:nvPr/>
        </p:nvSpPr>
        <p:spPr>
          <a:xfrm>
            <a:off x="335360" y="4182685"/>
            <a:ext cx="3334421" cy="830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cargo install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wasm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-pack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cargo new --lib hello-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wasm</a:t>
            </a:r>
            <a:endParaRPr lang="en-US" sz="2000" dirty="0">
              <a:solidFill>
                <a:schemeClr val="tx1"/>
              </a:solidFill>
              <a:latin typeface="SFMono-Regula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41F49-393A-944B-2AF0-988B87A7E005}"/>
              </a:ext>
            </a:extLst>
          </p:cNvPr>
          <p:cNvSpPr/>
          <p:nvPr/>
        </p:nvSpPr>
        <p:spPr>
          <a:xfrm>
            <a:off x="8040216" y="3068960"/>
            <a:ext cx="3769056" cy="33123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accent1"/>
                </a:solidFill>
                <a:latin typeface="SFMono-Regular"/>
              </a:rPr>
              <a:t>use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FMono-Regular"/>
              </a:rPr>
              <a:t>wasm_bindgen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::prelude::*;</a:t>
            </a:r>
          </a:p>
          <a:p>
            <a:endParaRPr lang="en-US" dirty="0">
              <a:solidFill>
                <a:srgbClr val="C00000"/>
              </a:solidFill>
              <a:latin typeface="SFMono-Regular"/>
            </a:endParaRPr>
          </a:p>
          <a:p>
            <a:r>
              <a:rPr lang="en-US" dirty="0">
                <a:solidFill>
                  <a:srgbClr val="C00000"/>
                </a:solidFill>
                <a:latin typeface="SFMono-Regular"/>
              </a:rPr>
              <a:t>#[wasm_bindgen]</a:t>
            </a:r>
          </a:p>
          <a:p>
            <a:r>
              <a:rPr lang="en-US" dirty="0">
                <a:solidFill>
                  <a:schemeClr val="accent1"/>
                </a:solidFill>
                <a:latin typeface="SFMono-Regular"/>
              </a:rPr>
              <a:t>extern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"C" {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dirty="0">
                <a:solidFill>
                  <a:schemeClr val="accent1"/>
                </a:solidFill>
                <a:latin typeface="SFMono-Regular"/>
              </a:rPr>
              <a:t>pub </a:t>
            </a:r>
            <a:r>
              <a:rPr lang="en-US" dirty="0" err="1">
                <a:solidFill>
                  <a:schemeClr val="accent1"/>
                </a:solidFill>
                <a:latin typeface="SFMono-Regular"/>
              </a:rPr>
              <a:t>fn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C00000"/>
                </a:solidFill>
                <a:latin typeface="SFMono-Regular"/>
              </a:rPr>
              <a:t>alert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(s: &amp;</a:t>
            </a:r>
            <a:r>
              <a:rPr lang="en-US" dirty="0">
                <a:solidFill>
                  <a:schemeClr val="accent1"/>
                </a:solidFill>
                <a:latin typeface="SFMono-Regular"/>
              </a:rPr>
              <a:t>str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}</a:t>
            </a:r>
          </a:p>
          <a:p>
            <a:endParaRPr lang="en-US" dirty="0">
              <a:solidFill>
                <a:schemeClr val="tx1"/>
              </a:solidFill>
              <a:latin typeface="SFMono-Regular"/>
            </a:endParaRPr>
          </a:p>
          <a:p>
            <a:r>
              <a:rPr lang="en-US" dirty="0">
                <a:solidFill>
                  <a:srgbClr val="C00000"/>
                </a:solidFill>
                <a:latin typeface="SFMono-Regular"/>
              </a:rPr>
              <a:t>#[wasm_bindgen]</a:t>
            </a:r>
          </a:p>
          <a:p>
            <a:r>
              <a:rPr lang="en-US" dirty="0">
                <a:solidFill>
                  <a:schemeClr val="accent1"/>
                </a:solidFill>
                <a:latin typeface="SFMono-Regular"/>
              </a:rPr>
              <a:t>pub </a:t>
            </a:r>
            <a:r>
              <a:rPr lang="en-US" dirty="0" err="1">
                <a:solidFill>
                  <a:schemeClr val="accent1"/>
                </a:solidFill>
                <a:latin typeface="SFMono-Regular"/>
              </a:rPr>
              <a:t>fn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C00000"/>
                </a:solidFill>
                <a:latin typeface="SFMono-Regular"/>
              </a:rPr>
              <a:t>greet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(name: &amp;</a:t>
            </a:r>
            <a:r>
              <a:rPr lang="en-US" dirty="0">
                <a:solidFill>
                  <a:schemeClr val="accent1"/>
                </a:solidFill>
                <a:latin typeface="SFMono-Regular"/>
              </a:rPr>
              <a:t>str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    </a:t>
            </a:r>
            <a:r>
              <a:rPr lang="en-US" dirty="0">
                <a:solidFill>
                  <a:srgbClr val="C00000"/>
                </a:solidFill>
                <a:latin typeface="SFMono-Regular"/>
              </a:rPr>
              <a:t>alert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(&amp;</a:t>
            </a:r>
            <a:r>
              <a:rPr lang="en-US" dirty="0">
                <a:solidFill>
                  <a:srgbClr val="C00000"/>
                </a:solidFill>
                <a:latin typeface="SFMono-Regular"/>
              </a:rPr>
              <a:t>format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!(</a:t>
            </a:r>
            <a:r>
              <a:rPr lang="en-US" dirty="0">
                <a:solidFill>
                  <a:schemeClr val="accent6"/>
                </a:solidFill>
                <a:latin typeface="SFMono-Regular"/>
              </a:rPr>
              <a:t>"Hello, {}!"</a:t>
            </a:r>
            <a:r>
              <a:rPr lang="en-US" dirty="0">
                <a:solidFill>
                  <a:schemeClr val="tx1"/>
                </a:solidFill>
                <a:latin typeface="SFMono-Regular"/>
              </a:rPr>
              <a:t>, name));</a:t>
            </a:r>
          </a:p>
          <a:p>
            <a:r>
              <a:rPr lang="en-US" dirty="0">
                <a:solidFill>
                  <a:schemeClr val="tx1"/>
                </a:solidFill>
                <a:latin typeface="SFMono-Regular"/>
              </a:rPr>
              <a:t>}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AA92C-DD58-D3CF-79EF-583736218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125" y="1851320"/>
            <a:ext cx="2626618" cy="716741"/>
          </a:xfrm>
          <a:prstGeom prst="rect">
            <a:avLst/>
          </a:prstGeom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ED5931D6-FBCD-448C-0AC8-B12DBF752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040" y="3284984"/>
            <a:ext cx="1033076" cy="650872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7CD11817-4D7B-7641-467C-6BD647AC2F57}"/>
              </a:ext>
            </a:extLst>
          </p:cNvPr>
          <p:cNvSpPr txBox="1"/>
          <p:nvPr/>
        </p:nvSpPr>
        <p:spPr>
          <a:xfrm rot="21118842">
            <a:off x="5602750" y="369446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Deprecated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627D3E-D1A8-DCA2-C4F5-5AC5C4FED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372" y="5505898"/>
            <a:ext cx="845590" cy="8455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9EB312-9E0A-278F-3B2F-6064B70917BC}"/>
              </a:ext>
            </a:extLst>
          </p:cNvPr>
          <p:cNvSpPr/>
          <p:nvPr/>
        </p:nvSpPr>
        <p:spPr>
          <a:xfrm>
            <a:off x="335360" y="5960432"/>
            <a:ext cx="3334421" cy="45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npx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asc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add.ts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-o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add.wasm</a:t>
            </a:r>
            <a:endParaRPr lang="en-US" sz="2000" dirty="0">
              <a:solidFill>
                <a:schemeClr val="tx1"/>
              </a:solidFill>
              <a:latin typeface="SFMo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7558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3C8E-D710-86A6-AFF5-971E3E6F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WebAssembly</a:t>
            </a:r>
            <a:r>
              <a:rPr lang="en-US" dirty="0"/>
              <a:t> and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853F-591F-F2D8-79EA-83999C72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0877123" cy="76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Defined by </a:t>
            </a:r>
            <a:r>
              <a:rPr lang="en-US" dirty="0" err="1">
                <a:hlinkClick r:id="rId3"/>
              </a:rPr>
              <a:t>WebAssembly</a:t>
            </a:r>
            <a:r>
              <a:rPr lang="en-US" dirty="0">
                <a:hlinkClick r:id="rId3"/>
              </a:rPr>
              <a:t> JavaScript Interface</a:t>
            </a:r>
            <a:r>
              <a:rPr lang="en-US" dirty="0"/>
              <a:t> and </a:t>
            </a:r>
            <a:r>
              <a:rPr lang="en-US" dirty="0" err="1">
                <a:hlinkClick r:id="rId4"/>
              </a:rPr>
              <a:t>WebAssembly</a:t>
            </a:r>
            <a:r>
              <a:rPr lang="en-US" dirty="0">
                <a:hlinkClick r:id="rId4"/>
              </a:rPr>
              <a:t> Web API</a:t>
            </a:r>
            <a:r>
              <a:rPr lang="en-US" dirty="0"/>
              <a:t> specifications.</a:t>
            </a:r>
            <a:br>
              <a:rPr lang="en-US" dirty="0"/>
            </a:br>
            <a:r>
              <a:rPr lang="en-US" dirty="0"/>
              <a:t>Selected Concepts from </a:t>
            </a:r>
            <a:r>
              <a:rPr lang="en-US" dirty="0" err="1"/>
              <a:t>Wasm</a:t>
            </a:r>
            <a:r>
              <a:rPr lang="en-US" dirty="0"/>
              <a:t>-JavaScript: </a:t>
            </a:r>
            <a:r>
              <a:rPr lang="en-US" dirty="0">
                <a:hlinkClick r:id="rId5"/>
              </a:rPr>
              <a:t>Module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Memory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Table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Instance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D5A3-6BDD-C253-8BD7-5BABF769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7ED2A-CFF3-7146-01BA-AC6EFF002887}"/>
              </a:ext>
            </a:extLst>
          </p:cNvPr>
          <p:cNvSpPr/>
          <p:nvPr/>
        </p:nvSpPr>
        <p:spPr>
          <a:xfrm>
            <a:off x="380149" y="2357520"/>
            <a:ext cx="11404483" cy="3523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WebAssembly.instantiateStreaming</a:t>
            </a:r>
            <a:r>
              <a:rPr lang="en-US" sz="2000" dirty="0">
                <a:solidFill>
                  <a:schemeClr val="tx1"/>
                </a:solidFill>
              </a:rPr>
              <a:t>(fetch(</a:t>
            </a:r>
            <a:r>
              <a:rPr lang="en-US" sz="2000" dirty="0">
                <a:solidFill>
                  <a:schemeClr val="accent2"/>
                </a:solidFill>
              </a:rPr>
              <a:t>'</a:t>
            </a:r>
            <a:r>
              <a:rPr lang="en-US" sz="2000" dirty="0" err="1">
                <a:solidFill>
                  <a:schemeClr val="accent2"/>
                </a:solidFill>
              </a:rPr>
              <a:t>myModule.wasm</a:t>
            </a:r>
            <a:r>
              <a:rPr lang="en-US" sz="2000" dirty="0">
                <a:solidFill>
                  <a:schemeClr val="accent2"/>
                </a:solidFill>
              </a:rPr>
              <a:t>'</a:t>
            </a:r>
            <a:r>
              <a:rPr lang="en-US" sz="2000" dirty="0">
                <a:solidFill>
                  <a:schemeClr val="tx1"/>
                </a:solidFill>
              </a:rPr>
              <a:t>)).then(obj =&gt;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6"/>
                </a:solidFill>
              </a:rPr>
              <a:t>// Call an exported function: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obj.instance.exports.exported_func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  // or access the buffer contents of an exported memory: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var</a:t>
            </a:r>
            <a:r>
              <a:rPr lang="en-US" sz="2000" dirty="0">
                <a:solidFill>
                  <a:schemeClr val="tx1"/>
                </a:solidFill>
              </a:rPr>
              <a:t> i32 = new Uint32Array(</a:t>
            </a:r>
            <a:r>
              <a:rPr lang="en-US" sz="2000" dirty="0" err="1">
                <a:solidFill>
                  <a:schemeClr val="tx1"/>
                </a:solidFill>
              </a:rPr>
              <a:t>obj.instance.exports.memory.buffer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  // or access the elements of an exported table: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var</a:t>
            </a:r>
            <a:r>
              <a:rPr lang="en-US" sz="2000" dirty="0">
                <a:solidFill>
                  <a:schemeClr val="tx1"/>
                </a:solidFill>
              </a:rPr>
              <a:t> table = </a:t>
            </a:r>
            <a:r>
              <a:rPr lang="en-US" sz="2000" dirty="0" err="1">
                <a:solidFill>
                  <a:schemeClr val="tx1"/>
                </a:solidFill>
              </a:rPr>
              <a:t>obj.instance.exports.table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...</a:t>
            </a:r>
          </a:p>
          <a:p>
            <a:r>
              <a:rPr lang="en-US" sz="2000" dirty="0">
                <a:solidFill>
                  <a:schemeClr val="tx1"/>
                </a:solidFill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5099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7188-9519-BB40-3C16-07F3AA21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3DF8-62CC-6601-D588-0C974477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WASI (</a:t>
            </a:r>
            <a:r>
              <a:rPr lang="en-US" dirty="0" err="1"/>
              <a:t>WebAssembly</a:t>
            </a:r>
            <a:r>
              <a:rPr lang="en-US" dirty="0"/>
              <a:t> System Interface) is a standardized API specification for access to system resources from </a:t>
            </a:r>
            <a:r>
              <a:rPr lang="en-US" dirty="0" err="1"/>
              <a:t>Wasm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Runtimes:</a:t>
            </a:r>
          </a:p>
          <a:p>
            <a:r>
              <a:rPr lang="en-US" dirty="0" err="1">
                <a:hlinkClick r:id="rId3"/>
              </a:rPr>
              <a:t>Wasmtime</a:t>
            </a:r>
            <a:endParaRPr lang="en-US" dirty="0"/>
          </a:p>
          <a:p>
            <a:r>
              <a:rPr lang="en-US" dirty="0">
                <a:hlinkClick r:id="rId4"/>
              </a:rPr>
              <a:t>Wasmer</a:t>
            </a:r>
            <a:r>
              <a:rPr lang="en-US" dirty="0"/>
              <a:t> </a:t>
            </a:r>
          </a:p>
          <a:p>
            <a:r>
              <a:rPr lang="en-US" dirty="0" err="1">
                <a:hlinkClick r:id="rId5"/>
              </a:rPr>
              <a:t>WasmEdge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WAMR</a:t>
            </a:r>
            <a:r>
              <a:rPr lang="en-US" dirty="0"/>
              <a:t> </a:t>
            </a:r>
          </a:p>
          <a:p>
            <a:r>
              <a:rPr lang="en-US" dirty="0"/>
              <a:t>V8 (Node.js / Deno)</a:t>
            </a:r>
            <a:br>
              <a:rPr lang="en-US" dirty="0"/>
            </a:br>
            <a:r>
              <a:rPr lang="en-US" dirty="0">
                <a:hlinkClick r:id="rId7"/>
              </a:rPr>
              <a:t>lib/wasi.js</a:t>
            </a:r>
            <a:endParaRPr lang="en-US" dirty="0"/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5F40D-E0E1-5168-8FC4-7E8BC265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85C34-F94D-8A45-E602-4624335A9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0FF1-A539-B07F-D033-185E7F2FF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 Java/* taking over web applications?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14746-1DD9-0B47-412C-3A447C2F1E8B}"/>
              </a:ext>
            </a:extLst>
          </p:cNvPr>
          <p:cNvSpPr txBox="1"/>
          <p:nvPr/>
        </p:nvSpPr>
        <p:spPr>
          <a:xfrm>
            <a:off x="911424" y="5445225"/>
            <a:ext cx="3096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https://znalosti.gov.sk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E2C79-26E5-143C-F9F3-EF2574385B9D}"/>
              </a:ext>
            </a:extLst>
          </p:cNvPr>
          <p:cNvSpPr txBox="1"/>
          <p:nvPr/>
        </p:nvSpPr>
        <p:spPr>
          <a:xfrm>
            <a:off x="4295800" y="5445224"/>
            <a:ext cx="3096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4"/>
              </a:rPr>
              <a:t>IDSKHeaderWebNav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7BBA9-D45B-9ABB-0E6C-E35C4F196D82}"/>
              </a:ext>
            </a:extLst>
          </p:cNvPr>
          <p:cNvSpPr txBox="1"/>
          <p:nvPr/>
        </p:nvSpPr>
        <p:spPr>
          <a:xfrm>
            <a:off x="7572166" y="5445223"/>
            <a:ext cx="1692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5"/>
              </a:rPr>
              <a:t>PyScript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7ACFD-C73E-AB8B-4134-AD6BB3DBCF89}"/>
              </a:ext>
            </a:extLst>
          </p:cNvPr>
          <p:cNvSpPr txBox="1"/>
          <p:nvPr/>
        </p:nvSpPr>
        <p:spPr>
          <a:xfrm>
            <a:off x="9394325" y="5445222"/>
            <a:ext cx="1692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hlinkClick r:id="rId6"/>
              </a:rPr>
              <a:t>PyScript</a:t>
            </a:r>
            <a:r>
              <a:rPr lang="cs-CZ" sz="2200" dirty="0">
                <a:hlinkClick r:id="rId6"/>
              </a:rPr>
              <a:t> </a:t>
            </a:r>
            <a:r>
              <a:rPr lang="cs-CZ" sz="2200" dirty="0" err="1">
                <a:hlinkClick r:id="rId6"/>
              </a:rPr>
              <a:t>Example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6371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B4F15-CFAC-C1A5-3284-78922F55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8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BEE2-2F97-F35A-4AC3-61BD37BE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task from C# with WPF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B42C5-8F93-0854-F9A4-6E5A4D3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3353A-5B1F-499F-6114-F102A2D73642}"/>
              </a:ext>
            </a:extLst>
          </p:cNvPr>
          <p:cNvSpPr/>
          <p:nvPr/>
        </p:nvSpPr>
        <p:spPr>
          <a:xfrm>
            <a:off x="407368" y="1268760"/>
            <a:ext cx="475252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private async void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ButtonClickAsync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object sender, </a:t>
            </a:r>
            <a:r>
              <a:rPr lang="en-US" sz="2000" dirty="0" err="1">
                <a:solidFill>
                  <a:schemeClr val="tx1"/>
                </a:solidFill>
              </a:rPr>
              <a:t>RoutedEventArgs</a:t>
            </a:r>
            <a:r>
              <a:rPr lang="en-US" sz="2000" dirty="0">
                <a:solidFill>
                  <a:schemeClr val="tx1"/>
                </a:solidFill>
              </a:rPr>
              <a:t> 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{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    // Modify UI object in UI thread.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txt.Text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6"/>
                </a:solidFill>
              </a:rPr>
              <a:t>"started"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    // Run a method in another thread.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accent1"/>
                </a:solidFill>
              </a:rPr>
              <a:t>await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HeavyMethodAsync</a:t>
            </a:r>
            <a:r>
              <a:rPr lang="en-US" sz="2000" dirty="0">
                <a:solidFill>
                  <a:schemeClr val="tx1"/>
                </a:solidFill>
              </a:rPr>
              <a:t>(txt);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    // Modify UI object in UI thread.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txt.Text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6"/>
                </a:solidFill>
              </a:rPr>
              <a:t>"done"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19E86-C152-6675-8A09-3EA94C3DA970}"/>
              </a:ext>
            </a:extLst>
          </p:cNvPr>
          <p:cNvSpPr/>
          <p:nvPr/>
        </p:nvSpPr>
        <p:spPr>
          <a:xfrm>
            <a:off x="5375920" y="1268760"/>
            <a:ext cx="633670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internal async</a:t>
            </a:r>
            <a:r>
              <a:rPr lang="en-US" sz="2000" dirty="0">
                <a:solidFill>
                  <a:schemeClr val="tx1"/>
                </a:solidFill>
              </a:rPr>
              <a:t> Task </a:t>
            </a:r>
            <a:r>
              <a:rPr lang="en-US" sz="2000" dirty="0" err="1">
                <a:solidFill>
                  <a:schemeClr val="tx1"/>
                </a:solidFill>
              </a:rPr>
              <a:t>HeavyMethodAsync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TextBox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textBox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textBox.Dispatcher.Invoke</a:t>
            </a:r>
            <a:r>
              <a:rPr lang="en-US" sz="2000" dirty="0">
                <a:solidFill>
                  <a:schemeClr val="tx1"/>
                </a:solidFill>
              </a:rPr>
              <a:t>(() =&gt;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{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        // UI operation goes inside of Invoke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textBox.Text</a:t>
            </a:r>
            <a:r>
              <a:rPr lang="en-US" sz="2000" dirty="0">
                <a:solidFill>
                  <a:schemeClr val="tx1"/>
                </a:solidFill>
              </a:rPr>
              <a:t> += ".";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});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461BF-A66E-51E1-5BBD-51053257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77" y="3861048"/>
            <a:ext cx="4930095" cy="24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5723-A63F-5598-5DAB-53D1F66E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4F6E-B45F-533A-DEFE-9DFAED55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iOS, Android, Linux, Windows, Web, …</a:t>
            </a:r>
          </a:p>
          <a:p>
            <a:r>
              <a:rPr lang="en-US" dirty="0"/>
              <a:t>Shared code ~ business logic</a:t>
            </a:r>
          </a:p>
          <a:p>
            <a:r>
              <a:rPr lang="en-US" dirty="0"/>
              <a:t>Unified experience</a:t>
            </a:r>
          </a:p>
          <a:p>
            <a:r>
              <a:rPr lang="en-US" dirty="0"/>
              <a:t>Native applications</a:t>
            </a:r>
            <a:br>
              <a:rPr lang="en-US" dirty="0"/>
            </a:br>
            <a:r>
              <a:rPr lang="en-US" dirty="0"/>
              <a:t>JavaScript, HTML, and CSS ?</a:t>
            </a:r>
          </a:p>
          <a:p>
            <a:r>
              <a:rPr lang="en-US" dirty="0"/>
              <a:t>Experience with native development … optional?</a:t>
            </a:r>
          </a:p>
          <a:p>
            <a:r>
              <a:rPr lang="en-US" dirty="0"/>
              <a:t>Responsive (display) vs Adaptive (inputs)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C062-BC1D-17AF-51CA-8467B4BB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51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7783-8345-D88B-0C56-1B4E46A6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1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3F3D-A1F4-C222-0217-664DDC74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Electron (since 2013)</a:t>
            </a:r>
          </a:p>
          <a:p>
            <a:r>
              <a:rPr lang="en-US" dirty="0"/>
              <a:t>Electron &amp; Node &amp; Chromium</a:t>
            </a:r>
          </a:p>
          <a:p>
            <a:r>
              <a:rPr lang="en-US" dirty="0"/>
              <a:t>Linux, macOS, Windows</a:t>
            </a:r>
          </a:p>
          <a:p>
            <a:r>
              <a:rPr lang="en-US" dirty="0"/>
              <a:t>Built with Electron</a:t>
            </a:r>
          </a:p>
          <a:p>
            <a:r>
              <a:rPr lang="en-US" dirty="0">
                <a:hlinkClick r:id="rId3"/>
              </a:rPr>
              <a:t>Electron Forge</a:t>
            </a:r>
            <a:r>
              <a:rPr lang="en-US" dirty="0"/>
              <a:t> (full build pipeline)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278D-798B-E7E9-44EF-F76A0692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07581-7BFE-C048-1FD9-2D9360F25DC4}"/>
              </a:ext>
            </a:extLst>
          </p:cNvPr>
          <p:cNvSpPr/>
          <p:nvPr/>
        </p:nvSpPr>
        <p:spPr>
          <a:xfrm>
            <a:off x="407368" y="3645024"/>
            <a:ext cx="5688632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0" i="0" dirty="0" err="1">
                <a:solidFill>
                  <a:schemeClr val="tx1"/>
                </a:solidFill>
                <a:effectLst/>
              </a:rPr>
              <a:t>npm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init</a:t>
            </a:r>
            <a:endParaRPr lang="en-US" sz="2000" b="0" i="0" dirty="0">
              <a:solidFill>
                <a:schemeClr val="tx1"/>
              </a:solidFill>
              <a:effectLst/>
            </a:endParaRPr>
          </a:p>
          <a:p>
            <a:r>
              <a:rPr lang="en-US" sz="2000" b="0" i="0" dirty="0" err="1">
                <a:solidFill>
                  <a:schemeClr val="tx1"/>
                </a:solidFill>
                <a:effectLst/>
              </a:rPr>
              <a:t>npm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 install --save-dev electron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install --save-dev @electron-forge/cli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npx</a:t>
            </a:r>
            <a:r>
              <a:rPr lang="en-US" sz="2000" dirty="0">
                <a:solidFill>
                  <a:schemeClr val="tx1"/>
                </a:solidFill>
              </a:rPr>
              <a:t> electron-forge import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run make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...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create-electron-app@latest</a:t>
            </a:r>
            <a:r>
              <a:rPr lang="en-US" sz="2000" dirty="0">
                <a:solidFill>
                  <a:schemeClr val="tx1"/>
                </a:solidFill>
              </a:rPr>
              <a:t> my-electron-app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C68C8-0166-694D-E6C8-F70986117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39" y="1286132"/>
            <a:ext cx="2389624" cy="2765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6EEFB-2522-2660-799A-608635718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778" y="1286132"/>
            <a:ext cx="2377494" cy="2753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D3B0F6-54F8-172D-9FE6-F7AB0E82DEC4}"/>
              </a:ext>
            </a:extLst>
          </p:cNvPr>
          <p:cNvSpPr txBox="1"/>
          <p:nvPr/>
        </p:nvSpPr>
        <p:spPr>
          <a:xfrm>
            <a:off x="6669382" y="4407610"/>
            <a:ext cx="54275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Electron Forge is an all-in-one tool for packaging and distributing Electron applications. It combines many single-purpose packages to create a full build pipeline that works out of the box, complete with code signing, installers, and artifact publishing.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A5E085-FE07-D855-5B80-2A9EF40895A7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5015880" y="4509120"/>
            <a:ext cx="1653502" cy="63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ACF3-FC9E-D640-03DB-E9B9102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: Developer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01EC-5A46-7830-73EC-70482B34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2520280"/>
          </a:xfrm>
        </p:spPr>
        <p:txBody>
          <a:bodyPr/>
          <a:lstStyle/>
          <a:p>
            <a:r>
              <a:rPr lang="en-US" dirty="0"/>
              <a:t>Entry point (main.js) is running in Nodejs</a:t>
            </a:r>
          </a:p>
          <a:p>
            <a:r>
              <a:rPr lang="en-US" dirty="0"/>
              <a:t>Context Isolation : main &amp; renderer </a:t>
            </a:r>
          </a:p>
          <a:p>
            <a:r>
              <a:rPr lang="en-US" dirty="0" err="1"/>
              <a:t>webPreferences.preload</a:t>
            </a:r>
            <a:endParaRPr lang="en-US" dirty="0"/>
          </a:p>
          <a:p>
            <a:r>
              <a:rPr lang="en-US" dirty="0"/>
              <a:t>Inter-Process Communication </a:t>
            </a:r>
          </a:p>
          <a:p>
            <a:r>
              <a:rPr lang="en-US" dirty="0"/>
              <a:t>Web 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59956-3BDE-FE15-B884-EC1A2CA4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9C9EF-3399-33B5-1ADF-E8378B0D0AB4}"/>
              </a:ext>
            </a:extLst>
          </p:cNvPr>
          <p:cNvSpPr/>
          <p:nvPr/>
        </p:nvSpPr>
        <p:spPr>
          <a:xfrm>
            <a:off x="6230778" y="1853923"/>
            <a:ext cx="5542406" cy="4167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0" i="0" dirty="0">
                <a:solidFill>
                  <a:schemeClr val="accent1"/>
                </a:solidFill>
                <a:effectLst/>
                <a:latin typeface="SFMono-Regular"/>
              </a:rPr>
              <a:t>const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{ app,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BrowserWindow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} = require(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SFMono-Regular"/>
              </a:rPr>
              <a:t>'electron'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);</a:t>
            </a:r>
          </a:p>
          <a:p>
            <a:endParaRPr lang="en-US" sz="2000" b="0" i="0" dirty="0">
              <a:solidFill>
                <a:schemeClr val="tx1"/>
              </a:solidFill>
              <a:effectLst/>
              <a:latin typeface="SFMono-Regular"/>
            </a:endParaRPr>
          </a:p>
          <a:p>
            <a:r>
              <a:rPr lang="en-US" sz="2000" b="0" i="0" dirty="0">
                <a:solidFill>
                  <a:schemeClr val="accent1"/>
                </a:solidFill>
                <a:effectLst/>
                <a:latin typeface="SFMono-Regular"/>
              </a:rPr>
              <a:t>const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createWindow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= () =&gt; {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 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SFMono-Regular"/>
              </a:rPr>
              <a:t>const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win = new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BrowserWindow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	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{ width: 800, height: 600 });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 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SFMono-Regular"/>
              </a:rPr>
              <a:t>win.loadFile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(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SFMono-Regular"/>
              </a:rPr>
              <a:t>'index.html’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);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SFMono-Regular"/>
              </a:rPr>
              <a:t>}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app.whenReady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().then(() =&gt;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createWindow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});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app.on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SFMono-Regular"/>
              </a:rPr>
              <a:t>'window-all-closed'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, () =&gt; {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app.quit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 });</a:t>
            </a:r>
            <a:br>
              <a:rPr lang="en-US" sz="2000" dirty="0">
                <a:solidFill>
                  <a:schemeClr val="tx1"/>
                </a:solidFill>
                <a:latin typeface="SFMono-Regular"/>
              </a:rPr>
            </a:br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4559E-02C8-5565-EF8A-926AD02E96B5}"/>
              </a:ext>
            </a:extLst>
          </p:cNvPr>
          <p:cNvSpPr/>
          <p:nvPr/>
        </p:nvSpPr>
        <p:spPr>
          <a:xfrm>
            <a:off x="263352" y="3789040"/>
            <a:ext cx="5542406" cy="1647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  <a:latin typeface="SFMono-Regular"/>
              </a:rPr>
              <a:t>const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{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contextBridge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 } = require(</a:t>
            </a:r>
            <a:r>
              <a:rPr lang="en-US" sz="2000" dirty="0">
                <a:solidFill>
                  <a:schemeClr val="accent2"/>
                </a:solidFill>
                <a:latin typeface="SFMono-Regular"/>
              </a:rPr>
              <a:t>'electron’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);</a:t>
            </a:r>
          </a:p>
          <a:p>
            <a:endParaRPr lang="en-US" sz="2000" dirty="0">
              <a:solidFill>
                <a:schemeClr val="tx1"/>
              </a:solidFill>
              <a:latin typeface="SFMono-Regular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contextBridge.exposeInMainWorld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SFMono-Regular"/>
              </a:rPr>
              <a:t>'</a:t>
            </a:r>
            <a:r>
              <a:rPr lang="en-US" sz="2000" dirty="0" err="1">
                <a:solidFill>
                  <a:schemeClr val="accent2"/>
                </a:solidFill>
                <a:latin typeface="SFMono-Regular"/>
              </a:rPr>
              <a:t>myAPI</a:t>
            </a:r>
            <a:r>
              <a:rPr lang="en-US" sz="2000" dirty="0">
                <a:solidFill>
                  <a:schemeClr val="accent2"/>
                </a:solidFill>
                <a:latin typeface="SFMono-Regular"/>
              </a:rPr>
              <a:t>'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, {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doAThing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: () =&gt; {},</a:t>
            </a:r>
          </a:p>
          <a:p>
            <a:r>
              <a:rPr lang="en-US" sz="2000" dirty="0">
                <a:solidFill>
                  <a:schemeClr val="tx1"/>
                </a:solidFill>
                <a:latin typeface="SFMono-Regular"/>
              </a:rPr>
              <a:t>});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15714-7311-72DE-B85D-B03F3331F2EE}"/>
              </a:ext>
            </a:extLst>
          </p:cNvPr>
          <p:cNvSpPr/>
          <p:nvPr/>
        </p:nvSpPr>
        <p:spPr>
          <a:xfrm>
            <a:off x="263352" y="5592890"/>
            <a:ext cx="5542406" cy="428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  <a:latin typeface="SFMono-Regular"/>
              </a:rPr>
              <a:t>window.myAPI.doAThing</a:t>
            </a:r>
            <a:r>
              <a:rPr lang="en-US" sz="2000" dirty="0">
                <a:solidFill>
                  <a:schemeClr val="tx1"/>
                </a:solidFill>
                <a:latin typeface="SFMono-Regular"/>
              </a:rPr>
              <a:t>();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C2F8C-36BC-EFD7-D6E4-FA6BC4BD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44" y="81896"/>
            <a:ext cx="962340" cy="962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BFB189-54EF-B5CF-474D-D3498DC4F6D7}"/>
              </a:ext>
            </a:extLst>
          </p:cNvPr>
          <p:cNvSpPr txBox="1"/>
          <p:nvPr/>
        </p:nvSpPr>
        <p:spPr>
          <a:xfrm>
            <a:off x="6230778" y="1475492"/>
            <a:ext cx="173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main.js</a:t>
            </a:r>
          </a:p>
        </p:txBody>
      </p:sp>
    </p:spTree>
    <p:extLst>
      <p:ext uri="{BB962C8B-B14F-4D97-AF65-F5344CB8AC3E}">
        <p14:creationId xmlns:p14="http://schemas.microsoft.com/office/powerpoint/2010/main" val="24012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4771D-A6A0-2631-FCA2-01D8ECC89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Showcase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45347-8157-ED72-0227-C7C2EFC44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C22A0-6312-A021-48EA-2BDA33842A63}"/>
              </a:ext>
            </a:extLst>
          </p:cNvPr>
          <p:cNvSpPr txBox="1"/>
          <p:nvPr/>
        </p:nvSpPr>
        <p:spPr>
          <a:xfrm>
            <a:off x="1042134" y="5772792"/>
            <a:ext cx="2114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Governance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A30C8-627E-FF54-57B3-05F5BBE9B5F1}"/>
              </a:ext>
            </a:extLst>
          </p:cNvPr>
          <p:cNvSpPr txBox="1"/>
          <p:nvPr/>
        </p:nvSpPr>
        <p:spPr>
          <a:xfrm>
            <a:off x="3418397" y="5766740"/>
            <a:ext cx="2114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Introduction</a:t>
            </a:r>
            <a:endParaRPr lang="en-US" sz="2200" dirty="0"/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E678C267-95D5-8D75-9255-B35C1B8D8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501" y="4962866"/>
            <a:ext cx="2534004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44B6-3202-BF4B-6F5B-30D778D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2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6221-7B54-1B27-4AD6-CE30E41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077341" cy="24482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Cordova</a:t>
            </a:r>
            <a:endParaRPr lang="en-US" u="sng" dirty="0"/>
          </a:p>
          <a:p>
            <a:r>
              <a:rPr lang="en-US" dirty="0"/>
              <a:t>Only runtime</a:t>
            </a:r>
          </a:p>
          <a:p>
            <a:r>
              <a:rPr lang="en-US" dirty="0"/>
              <a:t>HTML5, CSS3, JavaScript</a:t>
            </a:r>
          </a:p>
          <a:p>
            <a:r>
              <a:rPr lang="en-US" dirty="0"/>
              <a:t>Android, iOS, (OS X), (Windows), Electron</a:t>
            </a:r>
          </a:p>
          <a:p>
            <a:r>
              <a:rPr lang="en-US" dirty="0"/>
              <a:t>Custom events: pause, </a:t>
            </a:r>
            <a:r>
              <a:rPr lang="en-US" dirty="0" err="1"/>
              <a:t>backbutton</a:t>
            </a:r>
            <a:r>
              <a:rPr lang="en-US" dirty="0"/>
              <a:t>, 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A7009-97B8-D557-D75D-00EE62BF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C04F7-95DA-9B4D-F54F-8362DD1A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01" y="1308388"/>
            <a:ext cx="6320516" cy="50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C1A079B-1EB4-18F2-C1E7-5D859AEE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308388"/>
            <a:ext cx="883929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473D4C-C9BF-3804-C836-4F36656873BC}"/>
              </a:ext>
            </a:extLst>
          </p:cNvPr>
          <p:cNvSpPr txBox="1">
            <a:spLocks/>
          </p:cNvSpPr>
          <p:nvPr/>
        </p:nvSpPr>
        <p:spPr>
          <a:xfrm>
            <a:off x="335360" y="4077072"/>
            <a:ext cx="4608512" cy="187220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linkClick r:id="rId6"/>
              </a:rPr>
              <a:t>Ionic</a:t>
            </a:r>
            <a:endParaRPr lang="en-US" dirty="0"/>
          </a:p>
          <a:p>
            <a:r>
              <a:rPr lang="en-US" dirty="0"/>
              <a:t>Framework</a:t>
            </a:r>
          </a:p>
          <a:p>
            <a:r>
              <a:rPr lang="en-US" dirty="0"/>
              <a:t>Custom components</a:t>
            </a:r>
          </a:p>
          <a:p>
            <a:r>
              <a:rPr lang="en-US" dirty="0"/>
              <a:t>Vue, React, Angular</a:t>
            </a:r>
          </a:p>
        </p:txBody>
      </p:sp>
    </p:spTree>
    <p:extLst>
      <p:ext uri="{BB962C8B-B14F-4D97-AF65-F5344CB8AC3E}">
        <p14:creationId xmlns:p14="http://schemas.microsoft.com/office/powerpoint/2010/main" val="28596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6E6DE-7EE4-00E1-78B2-422726D53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9AB6C-C849-3AA3-B656-FD38C3F6A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Cordova &amp; Ionic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6FA87-0454-9811-7FA7-C09C95ABB3CB}"/>
              </a:ext>
            </a:extLst>
          </p:cNvPr>
          <p:cNvSpPr txBox="1"/>
          <p:nvPr/>
        </p:nvSpPr>
        <p:spPr>
          <a:xfrm>
            <a:off x="4398169" y="5517233"/>
            <a:ext cx="11937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3"/>
              </a:rPr>
              <a:t>Ionic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A3D7F-09BE-F9EB-34D1-FBA4A1A6F173}"/>
              </a:ext>
            </a:extLst>
          </p:cNvPr>
          <p:cNvSpPr txBox="1"/>
          <p:nvPr/>
        </p:nvSpPr>
        <p:spPr>
          <a:xfrm>
            <a:off x="5951984" y="5517232"/>
            <a:ext cx="1944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Ionic Tab Layout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B3F72-85A3-E128-274B-ED17656F7016}"/>
              </a:ext>
            </a:extLst>
          </p:cNvPr>
          <p:cNvSpPr txBox="1"/>
          <p:nvPr/>
        </p:nvSpPr>
        <p:spPr>
          <a:xfrm>
            <a:off x="8184232" y="5517233"/>
            <a:ext cx="1944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5"/>
              </a:rPr>
              <a:t>XAML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5C409-EF08-3B23-295E-40718C1ABEE2}"/>
              </a:ext>
            </a:extLst>
          </p:cNvPr>
          <p:cNvSpPr txBox="1"/>
          <p:nvPr/>
        </p:nvSpPr>
        <p:spPr>
          <a:xfrm>
            <a:off x="2562869" y="5517233"/>
            <a:ext cx="1588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6"/>
              </a:rPr>
              <a:t>Cordova</a:t>
            </a:r>
            <a:endParaRPr lang="en-US" sz="2200" dirty="0"/>
          </a:p>
        </p:txBody>
      </p:sp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4F24E9A4-5FD6-351A-EAA4-78A7EDB3F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68" y="2492896"/>
            <a:ext cx="3713857" cy="681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2844B-2B9F-8B11-789F-9EAC180EB0A7}"/>
              </a:ext>
            </a:extLst>
          </p:cNvPr>
          <p:cNvSpPr txBox="1"/>
          <p:nvPr/>
        </p:nvSpPr>
        <p:spPr>
          <a:xfrm>
            <a:off x="3064531" y="2649150"/>
            <a:ext cx="251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Migrate from Cordova →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D3A34-50FD-339A-10AB-DC7B7A344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3279" y="3450433"/>
            <a:ext cx="720190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48131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28819</TotalTime>
  <Words>1624</Words>
  <Application>Microsoft Office PowerPoint</Application>
  <PresentationFormat>Widescreen</PresentationFormat>
  <Paragraphs>337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Inter</vt:lpstr>
      <vt:lpstr>SFMono-Regular</vt:lpstr>
      <vt:lpstr>2026 presentation theme</vt:lpstr>
      <vt:lpstr>Write once Run anywhere</vt:lpstr>
      <vt:lpstr>PowerPoint Presentation</vt:lpstr>
      <vt:lpstr>Async task from C# with WPF</vt:lpstr>
      <vt:lpstr>Multiplatform</vt:lpstr>
      <vt:lpstr>Container 1 / 2</vt:lpstr>
      <vt:lpstr>Electron : Developer perspective</vt:lpstr>
      <vt:lpstr>PowerPoint Presentation</vt:lpstr>
      <vt:lpstr>Container 2 / 2</vt:lpstr>
      <vt:lpstr>PowerPoint Presentation</vt:lpstr>
      <vt:lpstr>JavaScript bridge</vt:lpstr>
      <vt:lpstr>React Native : Components</vt:lpstr>
      <vt:lpstr>React Native</vt:lpstr>
      <vt:lpstr>Compile to native code</vt:lpstr>
      <vt:lpstr>Flutter 1 / 2</vt:lpstr>
      <vt:lpstr>Flutter 2 / 2</vt:lpstr>
      <vt:lpstr>WebAssembly : going native fast ..</vt:lpstr>
      <vt:lpstr>Compiling to WebAssembly</vt:lpstr>
      <vt:lpstr>WebAssembly and JavaScript</vt:lpstr>
      <vt:lpstr>WASI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434</cp:revision>
  <dcterms:created xsi:type="dcterms:W3CDTF">2011-06-05T13:18:40Z</dcterms:created>
  <dcterms:modified xsi:type="dcterms:W3CDTF">2026-05-14T12:37:39Z</dcterms:modified>
</cp:coreProperties>
</file>