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33"/>
  </p:notesMasterIdLst>
  <p:handoutMasterIdLst>
    <p:handoutMasterId r:id="rId34"/>
  </p:handoutMasterIdLst>
  <p:sldIdLst>
    <p:sldId id="259" r:id="rId2"/>
    <p:sldId id="399" r:id="rId3"/>
    <p:sldId id="400" r:id="rId4"/>
    <p:sldId id="406" r:id="rId5"/>
    <p:sldId id="407" r:id="rId6"/>
    <p:sldId id="408" r:id="rId7"/>
    <p:sldId id="403" r:id="rId8"/>
    <p:sldId id="409" r:id="rId9"/>
    <p:sldId id="410" r:id="rId10"/>
    <p:sldId id="411" r:id="rId11"/>
    <p:sldId id="404" r:id="rId12"/>
    <p:sldId id="413" r:id="rId13"/>
    <p:sldId id="414" r:id="rId14"/>
    <p:sldId id="415" r:id="rId15"/>
    <p:sldId id="416" r:id="rId16"/>
    <p:sldId id="429" r:id="rId17"/>
    <p:sldId id="405" r:id="rId18"/>
    <p:sldId id="417" r:id="rId19"/>
    <p:sldId id="401" r:id="rId20"/>
    <p:sldId id="418" r:id="rId21"/>
    <p:sldId id="419" r:id="rId22"/>
    <p:sldId id="420" r:id="rId23"/>
    <p:sldId id="421" r:id="rId24"/>
    <p:sldId id="422" r:id="rId25"/>
    <p:sldId id="424" r:id="rId26"/>
    <p:sldId id="431" r:id="rId27"/>
    <p:sldId id="423" r:id="rId28"/>
    <p:sldId id="425" r:id="rId29"/>
    <p:sldId id="426" r:id="rId30"/>
    <p:sldId id="427" r:id="rId31"/>
    <p:sldId id="432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2E28"/>
    <a:srgbClr val="78B832"/>
    <a:srgbClr val="83C937"/>
    <a:srgbClr val="E69400"/>
    <a:srgbClr val="934757"/>
    <a:srgbClr val="823E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68499" autoAdjust="0"/>
  </p:normalViewPr>
  <p:slideViewPr>
    <p:cSldViewPr>
      <p:cViewPr varScale="1">
        <p:scale>
          <a:sx n="76" d="100"/>
          <a:sy n="76" d="100"/>
        </p:scale>
        <p:origin x="196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0D51BE-CF1C-4F11-AAD2-453C1B638B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787A43-62AF-46D8-B926-E9D562EE48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6FAD5-DDCA-4654-93B6-DBD29433097C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3DF6F5-1C99-4B6A-AC45-DDD6F7377C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6ECF2A-32D0-4276-8956-589BA28243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95301-4204-4F3F-ACA4-B38DAA633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650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62FB9-24EC-482A-A27C-5C03C0816037}" type="datetimeFigureOut">
              <a:rPr lang="cs-CZ" smtClean="0"/>
              <a:t>06.05.2026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869DF-6110-41A2-A008-13AD35443C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34657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2102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https://github.com/celery/celery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https://www.amqp.org/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https://www.abhishek-tiwari.com/amqp-rabbitmq-and-celery-a-visual-guide-for-dummies/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https://coderbook.com/@marcus/how-to-send-celery-messages-to-remote-worker/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https://docs.celeryq.dev/en/stable/getting-started/backends-and-brokers/index.html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https://docs.celeryq.dev/projects/kombu/en/latest/introduction.html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https://www.distributedpython.com/2018/07/03/simple-celery-setup/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Sources (deprecated):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http://bunkat.github.io/later/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https://github.com/mher/node-celery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9523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00421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Source: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https://prankweb.cz/service/flower/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https://prankweb.cz/www/prankweb-synchronization-report.html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24138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Source: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https://martinfowler.com/bliki/CircuitBreaker.html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https://www.uber.com/en-CZ/blog/microservice-architecture/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24746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https://epsagon.com/observability/5-ways-to-understand-distributed-system-logging-and-monitoring/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https://medium.com/@vagrantdev/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https://bookkeeper.apache.org/docs/getting-started/conceptsdistributed-logging-best-practices-and-lesson-learned-d52143fae266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https://github.com/apache/distributedlog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https://makeameme.org/meme/i-want-it-dc80ca9282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66900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https://grafana.com/docs/grafana/latest/getting-started/getting-started-prometheus/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https://grafana.com/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https://grafana.com/blog/2022/03/31/can-grafana-run-doom/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https://prometheus.io/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64201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https://opentelemetry.io/docs/what-is-opentelemetry/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https://github.com/open-telemetry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https://www.jaegertracing.io/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https://opentelemetry.io/docs/languages/js/getting-started/nodejs/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https://opentelemetry.io/docs/concepts/instrumentation/libraries/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https://opentelemetry.io/ecosystem/registry/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https://www.dynatrace.com/news/blog/what-is-opentelemetry-2/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96468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95870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Source: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https://github.com/donnemartin/system-design-primer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83334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3179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51606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Source: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https://kafka.apache.org/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https://www.rabbitmq.com/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95722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Source: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https://www.redhat.com/en/topics/cloud-native-apps/stateful-vs-stateless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3274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r>
              <a:rPr lang="en-US" dirty="0"/>
              <a:t>Source: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https://github.com/donnemartin/system-design-primer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https://refactoring.guru/design-patterns/proxy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https://ngrok.com/blog-post/reverse-proxy-vs-api-gateway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46420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Source: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https://github.com/donnemartin/system-design-primer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2191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r>
              <a:rPr lang="en-US" dirty="0"/>
              <a:t>Source: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https://github.com/donnemartin/system-design-primer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https://www.apollographql.com/docs/react/caching/cache-configuration/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i="0" dirty="0">
                <a:solidFill>
                  <a:srgbClr val="3E4349"/>
                </a:solidFill>
                <a:effectLst/>
                <a:latin typeface="Georgia" panose="02040502050405020303" pitchFamily="18" charset="0"/>
              </a:rPr>
              <a:t>https://varnish-cache.org/ 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i="0" dirty="0">
                <a:solidFill>
                  <a:srgbClr val="3E4349"/>
                </a:solidFill>
                <a:effectLst/>
                <a:latin typeface="Georgia" panose="02040502050405020303" pitchFamily="18" charset="0"/>
              </a:rPr>
              <a:t>https://memcached.org/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="0" i="0" dirty="0">
              <a:solidFill>
                <a:srgbClr val="3E4349"/>
              </a:solidFill>
              <a:effectLst/>
              <a:latin typeface="Georgia" panose="02040502050405020303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07197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Source: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https://github.com/donnemartin/system-design-primer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https://www.haproxy.org/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7246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F108A-FED2-10B7-243E-CB719FAE83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E9AD10-0D1A-5C94-6454-6E0E720225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72BE27-2BFC-5240-8383-29B172BB5F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r>
              <a:rPr lang="en-US" dirty="0"/>
              <a:t>Source: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https://tyk.io/blog/api-proxy-vs-api-gateway-what-works-for-you/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https://konghq.com/blog/engineering/api-gateway-vs-api-proxy-understanding-the-differences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https://konghq.com/blog/learning-center/what-is-an-api-proxy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https://apidog.com/blog/api-proxy-vs-api-gateway-explained/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https://blog.openreplay.com/api-gateway-patterns-and-practices/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907DBC-5FD6-9007-9719-1B1FC0658B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52559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Source: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https://github.com/donnemartin/system-design-primer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https://www.techtarget.com/searchdatacenter/definition/edge-computing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08687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67561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Source: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https://github.com/cusbg/prankweb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6124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42763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https://www.ibm.com/cloud/learn/soa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https://docs.microsoft.com/en-us/azure/architecture/patterns/sidecar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https://microservices.io/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http://datacentricmanifesto.org/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https://www.karanpratapsingh.com/courses/system-design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https://www.geeksforgeeks.org/what-is-system-design-learn-system-design/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592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Source: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https://vaadin.com/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5402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https://vaadin.com/examples-and-demos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4647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081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3898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dirty="0"/>
              <a:t>Source: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https://purple.telstra.com/blog/design-patterns-for-handling-long-running-tasks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7993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https://www.oreilly.com/library/view/pattern-oriented-software-architecture/9781119963998/chap12-sec005.html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422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142CB01-0606-AD8B-8CDE-0F8FFB8E3C47}"/>
              </a:ext>
            </a:extLst>
          </p:cNvPr>
          <p:cNvSpPr/>
          <p:nvPr/>
        </p:nvSpPr>
        <p:spPr>
          <a:xfrm>
            <a:off x="0" y="6492784"/>
            <a:ext cx="12192001" cy="3651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15635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00051" y="4455620"/>
            <a:ext cx="7948277" cy="439653"/>
          </a:xfrm>
        </p:spPr>
        <p:txBody>
          <a:bodyPr wrap="none" lIns="91440" rIns="91440" anchor="ctr" anchorCtr="0">
            <a:noAutofit/>
          </a:bodyPr>
          <a:lstStyle>
            <a:lvl1pPr marL="0" indent="0" algn="l">
              <a:buNone/>
              <a:defRPr sz="2400" b="1" cap="none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Presentation group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65104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5665A35-B15A-1F1B-E7BB-06D54184D5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64650" y="4456113"/>
            <a:ext cx="1891030" cy="503237"/>
          </a:xfrm>
        </p:spPr>
        <p:txBody>
          <a:bodyPr rIns="90000" anchor="ctr" anchorCtr="0"/>
          <a:lstStyle>
            <a:lvl1pPr marL="0" indent="0" algn="r">
              <a:buNone/>
              <a:defRPr lang="en-US" sz="2400" b="1" kern="1200" cap="none" spc="20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E211867-31A4-8500-D606-C5CD767A26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97814" y="4942294"/>
            <a:ext cx="7948277" cy="437358"/>
          </a:xfrm>
        </p:spPr>
        <p:txBody>
          <a:bodyPr wrap="none" lIns="90000" rIns="90000" anchor="ctr" anchorCtr="0"/>
          <a:lstStyle>
            <a:lvl1pPr marL="0" indent="0" algn="l">
              <a:buNone/>
              <a:defRPr lang="en-US" sz="2400" b="1" kern="1200" cap="none" spc="20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Presenting person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3EE7B3D2-877F-B924-8BD1-76C44B2778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7279" y="5592755"/>
            <a:ext cx="7948277" cy="809511"/>
          </a:xfrm>
        </p:spPr>
        <p:txBody>
          <a:bodyPr wrap="none" lIns="90000" rIns="90000"/>
          <a:lstStyle>
            <a:lvl1pPr marL="0" indent="0" algn="l">
              <a:buNone/>
              <a:defRPr lang="en-US" sz="1800" b="1" kern="1200" cap="none" spc="20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Links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8A7AD8-BA07-166C-7DA1-AAB99571E7D4}"/>
              </a:ext>
            </a:extLst>
          </p:cNvPr>
          <p:cNvSpPr/>
          <p:nvPr/>
        </p:nvSpPr>
        <p:spPr>
          <a:xfrm>
            <a:off x="0" y="6492784"/>
            <a:ext cx="12192001" cy="3651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895239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-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535DF1-3CEE-4FC7-9E2D-6DF64CF095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79650" y="332656"/>
            <a:ext cx="7561263" cy="86335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cap="none" baseline="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5999B4DE-4528-497E-83DE-B439F1DB28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15480" y="1493531"/>
            <a:ext cx="9217023" cy="187220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3600">
                <a:latin typeface="+mj-lt"/>
              </a:defRPr>
            </a:lvl1pPr>
          </a:lstStyle>
          <a:p>
            <a:pPr lvl="0"/>
            <a:r>
              <a:rPr lang="en-US" dirty="0"/>
              <a:t>Click to edit sub heading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B46B549-2DF5-2605-A7E2-507EC6741B81}"/>
              </a:ext>
            </a:extLst>
          </p:cNvPr>
          <p:cNvCxnSpPr>
            <a:cxnSpLocks/>
          </p:cNvCxnSpPr>
          <p:nvPr/>
        </p:nvCxnSpPr>
        <p:spPr>
          <a:xfrm>
            <a:off x="335360" y="1349515"/>
            <a:ext cx="1144927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0806738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11449272" cy="766132"/>
          </a:xfrm>
        </p:spPr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268760"/>
            <a:ext cx="11449272" cy="5040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8B48-CD68-422A-981A-F7D1D2E08DD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D7F9E1D-3FFE-E5D5-8168-CE30DC4521EC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144927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842D302-1812-2F9C-9722-6380C6F83A36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144927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0558665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60000" y="180000"/>
            <a:ext cx="11448000" cy="7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5360" y="1260583"/>
            <a:ext cx="5699679" cy="5048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260583"/>
            <a:ext cx="5566712" cy="5048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8B48-CD68-422A-981A-F7D1D2E08DD1}" type="slidenum">
              <a:rPr lang="en-US" smtClean="0"/>
              <a:t>‹#›</a:t>
            </a:fld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EC59EFB-1B84-A66B-9566-F2885C8BF9CA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144927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9BA8A37-4354-39E1-9AB5-D0AD7A0D37CC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144927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467481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11448000" cy="7661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8B48-CD68-422A-981A-F7D1D2E08DD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F6BAB6C-A9D1-4572-ED9D-D7E9722E3C65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144927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1A6B856-16CF-058C-148B-0A34AB41C8C7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144927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388424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372268-EBF9-1072-0F76-51E4D5460321}"/>
              </a:ext>
            </a:extLst>
          </p:cNvPr>
          <p:cNvSpPr/>
          <p:nvPr/>
        </p:nvSpPr>
        <p:spPr>
          <a:xfrm>
            <a:off x="0" y="6492784"/>
            <a:ext cx="12192001" cy="3651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8B48-CD68-422A-981A-F7D1D2E08DD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8C563C-C816-C3C8-61D3-E2D0FF1CC0D6}"/>
              </a:ext>
            </a:extLst>
          </p:cNvPr>
          <p:cNvSpPr/>
          <p:nvPr/>
        </p:nvSpPr>
        <p:spPr>
          <a:xfrm>
            <a:off x="0" y="6492784"/>
            <a:ext cx="12192001" cy="3651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37298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024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15635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00051" y="4455620"/>
            <a:ext cx="7948277" cy="439653"/>
          </a:xfrm>
        </p:spPr>
        <p:txBody>
          <a:bodyPr wrap="none" lIns="91440" rIns="91440" anchor="ctr" anchorCtr="0">
            <a:noAutofit/>
          </a:bodyPr>
          <a:lstStyle>
            <a:lvl1pPr marL="0" indent="0" algn="l">
              <a:buNone/>
              <a:defRPr sz="2400" b="1" cap="none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Presentation group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5665A35-B15A-1F1B-E7BB-06D54184D5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64650" y="4456113"/>
            <a:ext cx="1891030" cy="503237"/>
          </a:xfrm>
        </p:spPr>
        <p:txBody>
          <a:bodyPr rIns="90000" anchor="ctr" anchorCtr="0"/>
          <a:lstStyle>
            <a:lvl1pPr marL="0" indent="0" algn="r">
              <a:buNone/>
              <a:defRPr lang="en-US" sz="2400" b="1" kern="1200" cap="none" spc="20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E211867-31A4-8500-D606-C5CD767A26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97814" y="4942294"/>
            <a:ext cx="7948277" cy="437358"/>
          </a:xfrm>
        </p:spPr>
        <p:txBody>
          <a:bodyPr wrap="none" lIns="90000" rIns="90000" anchor="ctr" anchorCtr="0"/>
          <a:lstStyle>
            <a:lvl1pPr marL="0" indent="0" algn="l">
              <a:buNone/>
              <a:defRPr lang="en-US" sz="2400" b="1" kern="1200" cap="none" spc="20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Presenting person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3EE7B3D2-877F-B924-8BD1-76C44B2778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7279" y="5592755"/>
            <a:ext cx="7948277" cy="809511"/>
          </a:xfrm>
        </p:spPr>
        <p:txBody>
          <a:bodyPr wrap="none" lIns="90000" rIns="90000"/>
          <a:lstStyle>
            <a:lvl1pPr marL="0" indent="0" algn="l">
              <a:buNone/>
              <a:defRPr lang="en-US" sz="1800" b="1" kern="1200" cap="none" spc="20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Links</a:t>
            </a:r>
          </a:p>
        </p:txBody>
      </p:sp>
    </p:spTree>
    <p:extLst>
      <p:ext uri="{BB962C8B-B14F-4D97-AF65-F5344CB8AC3E}">
        <p14:creationId xmlns:p14="http://schemas.microsoft.com/office/powerpoint/2010/main" val="750263294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24: Sub-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535DF1-3CEE-4FC7-9E2D-6DF64CF095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79650" y="1980093"/>
            <a:ext cx="7561263" cy="86335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cap="none" baseline="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5999B4DE-4528-497E-83DE-B439F1DB28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15480" y="3140968"/>
            <a:ext cx="9217023" cy="187220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3600">
                <a:latin typeface="+mj-lt"/>
              </a:defRPr>
            </a:lvl1pPr>
          </a:lstStyle>
          <a:p>
            <a:pPr lvl="0"/>
            <a:r>
              <a:rPr lang="en-US" dirty="0"/>
              <a:t>Click to edit sub heading</a:t>
            </a:r>
          </a:p>
        </p:txBody>
      </p:sp>
    </p:spTree>
    <p:extLst>
      <p:ext uri="{BB962C8B-B14F-4D97-AF65-F5344CB8AC3E}">
        <p14:creationId xmlns:p14="http://schemas.microsoft.com/office/powerpoint/2010/main" val="1540580579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EC0B12E-FDCA-4F98-8B47-5C783F99B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52" y="416878"/>
            <a:ext cx="11713299" cy="129302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81A53B8-589A-48E4-A9D3-A151BE7BD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55480" y="3"/>
            <a:ext cx="26365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52BA717-4DED-4A38-BDE4-30D0F0A142D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3157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92784"/>
            <a:ext cx="12192001" cy="3651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199277"/>
            <a:ext cx="10058400" cy="7661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360" y="1268759"/>
            <a:ext cx="11449272" cy="5152007"/>
          </a:xfrm>
          <a:prstGeom prst="rect">
            <a:avLst/>
          </a:prstGeom>
        </p:spPr>
        <p:txBody>
          <a:bodyPr vert="horz" lIns="0" tIns="36000" rIns="0" bIns="3600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571397"/>
            <a:ext cx="4822804" cy="2535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571397"/>
            <a:ext cx="1312025" cy="2535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51B8B48-CD68-422A-981A-F7D1D2E08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30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689" r:id="rId9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aadin.com/pricing" TargetMode="External"/><Relationship Id="rId7" Type="http://schemas.openxmlformats.org/officeDocument/2006/relationships/hyperlink" Target="https://hilla.dev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aadin.com/docs/latest/flow/application/events" TargetMode="External"/><Relationship Id="rId5" Type="http://schemas.openxmlformats.org/officeDocument/2006/relationships/hyperlink" Target="https://vaadin.com/flow" TargetMode="External"/><Relationship Id="rId4" Type="http://schemas.openxmlformats.org/officeDocument/2006/relationships/hyperlink" Target="https://vaadin.com/docs/latest/ds/components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3C452-C885-7317-E131-0BDB4C1BDA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Server Architecture</a:t>
            </a:r>
            <a:endParaRPr lang="en-US" sz="8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35C64A-9086-C8A2-A885-C195BB0635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NSWI153 - </a:t>
            </a:r>
            <a:r>
              <a:rPr lang="en-US" dirty="0">
                <a:solidFill>
                  <a:schemeClr val="accent2"/>
                </a:solidFill>
              </a:rPr>
              <a:t>Advanced</a:t>
            </a:r>
            <a:r>
              <a:rPr lang="en-US" dirty="0"/>
              <a:t> Programming of Web Applications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D77CA2-8171-135B-E44F-1C7F469B2E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202</a:t>
            </a:r>
            <a:r>
              <a:rPr lang="en-US" dirty="0"/>
              <a:t>5/2026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8A3DCA-7A4A-597B-3B42-628A19DFF7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Petr </a:t>
            </a:r>
            <a:r>
              <a:rPr lang="cs-CZ" dirty="0"/>
              <a:t>Škoda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FCF41A0-7ACE-A6B3-D30D-C368EAC69E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en-US" dirty="0"/>
              <a:t>https://github.com/skodapetr</a:t>
            </a:r>
          </a:p>
          <a:p>
            <a:r>
              <a:rPr lang="en-US" dirty="0"/>
              <a:t>https://www.ksi.mff.cuni.cz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9594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0B05A-8BF6-228F-E2B2-29238C80C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Celery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323EF-299E-9D1B-7A05-8F9E23408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11449272" cy="1944216"/>
          </a:xfrm>
        </p:spPr>
        <p:txBody>
          <a:bodyPr/>
          <a:lstStyle/>
          <a:p>
            <a:r>
              <a:rPr lang="en-US" dirty="0"/>
              <a:t>Python</a:t>
            </a:r>
          </a:p>
          <a:p>
            <a:r>
              <a:rPr lang="en-US" dirty="0"/>
              <a:t>Asynchronous distributed task queue</a:t>
            </a:r>
          </a:p>
          <a:p>
            <a:r>
              <a:rPr lang="en-US" dirty="0"/>
              <a:t>Advanced Message Queuing Protocol (AMQP)</a:t>
            </a:r>
          </a:p>
          <a:p>
            <a:r>
              <a:rPr lang="en-US" dirty="0"/>
              <a:t>Components: </a:t>
            </a:r>
            <a:r>
              <a:rPr lang="en-US" u="sng" dirty="0"/>
              <a:t>Producer</a:t>
            </a:r>
            <a:r>
              <a:rPr lang="en-US" dirty="0"/>
              <a:t>, </a:t>
            </a:r>
            <a:r>
              <a:rPr lang="en-US" u="sng" dirty="0"/>
              <a:t>Consumer</a:t>
            </a:r>
            <a:r>
              <a:rPr lang="en-US" dirty="0"/>
              <a:t>, Message Broker, Result Backend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9FCBC3-AE63-F8AF-3DA6-5D257B334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A05BAD-034F-930E-80CB-D5D8BEF21103}"/>
              </a:ext>
            </a:extLst>
          </p:cNvPr>
          <p:cNvSpPr/>
          <p:nvPr/>
        </p:nvSpPr>
        <p:spPr>
          <a:xfrm>
            <a:off x="908034" y="3622842"/>
            <a:ext cx="4536504" cy="21831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accent1"/>
                </a:solidFill>
              </a:rPr>
              <a:t>from</a:t>
            </a:r>
            <a:r>
              <a:rPr lang="en-US" sz="2000" dirty="0">
                <a:solidFill>
                  <a:schemeClr val="tx1"/>
                </a:solidFill>
              </a:rPr>
              <a:t> celery </a:t>
            </a:r>
            <a:r>
              <a:rPr lang="en-US" sz="2000" dirty="0">
                <a:solidFill>
                  <a:schemeClr val="accent1"/>
                </a:solidFill>
              </a:rPr>
              <a:t>import</a:t>
            </a:r>
            <a:r>
              <a:rPr lang="en-US" sz="2000" dirty="0">
                <a:solidFill>
                  <a:schemeClr val="tx1"/>
                </a:solidFill>
              </a:rPr>
              <a:t> Celery</a:t>
            </a:r>
          </a:p>
          <a:p>
            <a:r>
              <a:rPr lang="en-US" sz="2000" dirty="0">
                <a:solidFill>
                  <a:schemeClr val="tx1"/>
                </a:solidFill>
              </a:rPr>
              <a:t>app = Celery('tasks', broker='...’)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@app.task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def</a:t>
            </a:r>
            <a:r>
              <a:rPr lang="en-US" sz="2000" dirty="0">
                <a:solidFill>
                  <a:schemeClr val="tx1"/>
                </a:solidFill>
              </a:rPr>
              <a:t> add(x, y):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  </a:t>
            </a:r>
            <a:r>
              <a:rPr lang="en-US" sz="2000" dirty="0">
                <a:solidFill>
                  <a:schemeClr val="accent1"/>
                </a:solidFill>
              </a:rPr>
              <a:t>return</a:t>
            </a:r>
            <a:r>
              <a:rPr lang="en-US" sz="2000" dirty="0">
                <a:solidFill>
                  <a:schemeClr val="tx1"/>
                </a:solidFill>
              </a:rPr>
              <a:t> x + 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0734F8-4657-D7AA-E6B3-2B06E8834752}"/>
              </a:ext>
            </a:extLst>
          </p:cNvPr>
          <p:cNvSpPr/>
          <p:nvPr/>
        </p:nvSpPr>
        <p:spPr>
          <a:xfrm>
            <a:off x="5807968" y="3622842"/>
            <a:ext cx="4536504" cy="10977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accent1"/>
                </a:solidFill>
              </a:rPr>
              <a:t>from</a:t>
            </a:r>
            <a:r>
              <a:rPr lang="en-US" sz="2000" dirty="0">
                <a:solidFill>
                  <a:schemeClr val="tx1"/>
                </a:solidFill>
              </a:rPr>
              <a:t> tasks </a:t>
            </a:r>
            <a:r>
              <a:rPr lang="en-US" sz="2000" dirty="0">
                <a:solidFill>
                  <a:schemeClr val="accent1"/>
                </a:solidFill>
              </a:rPr>
              <a:t>import</a:t>
            </a:r>
            <a:r>
              <a:rPr lang="en-US" sz="2000" dirty="0">
                <a:solidFill>
                  <a:schemeClr val="tx1"/>
                </a:solidFill>
              </a:rPr>
              <a:t> add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 err="1">
                <a:solidFill>
                  <a:schemeClr val="tx1"/>
                </a:solidFill>
              </a:rPr>
              <a:t>add.delay</a:t>
            </a:r>
            <a:r>
              <a:rPr lang="en-US" sz="2000" dirty="0">
                <a:solidFill>
                  <a:schemeClr val="tx1"/>
                </a:solidFill>
              </a:rPr>
              <a:t>(4, 4)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58A913-D719-8CDC-6E90-3C76E3D9227B}"/>
              </a:ext>
            </a:extLst>
          </p:cNvPr>
          <p:cNvSpPr/>
          <p:nvPr/>
        </p:nvSpPr>
        <p:spPr>
          <a:xfrm>
            <a:off x="5801029" y="4897110"/>
            <a:ext cx="4536504" cy="9089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Configuration ….</a:t>
            </a:r>
          </a:p>
        </p:txBody>
      </p:sp>
    </p:spTree>
    <p:extLst>
      <p:ext uri="{BB962C8B-B14F-4D97-AF65-F5344CB8AC3E}">
        <p14:creationId xmlns:p14="http://schemas.microsoft.com/office/powerpoint/2010/main" val="251406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07B603-772F-B99D-D37C-DB7151C484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Monitoring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645D52-5E42-C065-5B2B-679AD85800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939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880DCEC-0DF5-7617-C4A8-36B7E28BEB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140C05-B298-CC0F-FD98-733B3D4F7AA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Flower</a:t>
            </a:r>
          </a:p>
        </p:txBody>
      </p:sp>
    </p:spTree>
    <p:extLst>
      <p:ext uri="{BB962C8B-B14F-4D97-AF65-F5344CB8AC3E}">
        <p14:creationId xmlns:p14="http://schemas.microsoft.com/office/powerpoint/2010/main" val="3539417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1FCC9-2178-AF54-8536-F793D2A5C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Motivation: Where is the bug?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EDB821-F438-CB3C-A25E-245F1872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8B48-CD68-422A-981A-F7D1D2E08DD1}" type="slidenum">
              <a:rPr lang="en-US" smtClean="0"/>
              <a:t>13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AAD2D7-6225-CEBD-DA0D-3A71A924FAB4}"/>
              </a:ext>
            </a:extLst>
          </p:cNvPr>
          <p:cNvSpPr/>
          <p:nvPr/>
        </p:nvSpPr>
        <p:spPr>
          <a:xfrm>
            <a:off x="3520129" y="1520725"/>
            <a:ext cx="2160240" cy="936104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&lt;&lt;component&gt;&gt;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service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D072CF-0D12-A0C3-D251-145066D17537}"/>
              </a:ext>
            </a:extLst>
          </p:cNvPr>
          <p:cNvSpPr/>
          <p:nvPr/>
        </p:nvSpPr>
        <p:spPr>
          <a:xfrm>
            <a:off x="6544465" y="1522337"/>
            <a:ext cx="2160240" cy="9361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&lt;&lt;component&gt;&gt;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service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5C437A-E02B-3BC5-2E63-7B14F084A46A}"/>
              </a:ext>
            </a:extLst>
          </p:cNvPr>
          <p:cNvSpPr/>
          <p:nvPr/>
        </p:nvSpPr>
        <p:spPr>
          <a:xfrm>
            <a:off x="9498281" y="1520725"/>
            <a:ext cx="2160240" cy="9361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&lt;&lt;component&gt;&gt;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service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5B6F8ED-E7AF-8CD0-A2A6-2C42FD5B83A1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>
            <a:off x="5680369" y="1988777"/>
            <a:ext cx="864096" cy="161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8D1E229-59D5-2699-D9F1-F1F37C77A1EA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 flipV="1">
            <a:off x="8704705" y="1988777"/>
            <a:ext cx="793576" cy="16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27CBD85C-C6CB-0B45-754F-510C8E8427B4}"/>
              </a:ext>
            </a:extLst>
          </p:cNvPr>
          <p:cNvSpPr/>
          <p:nvPr/>
        </p:nvSpPr>
        <p:spPr>
          <a:xfrm>
            <a:off x="3520129" y="3032893"/>
            <a:ext cx="2160240" cy="936104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&lt;&lt;component&gt;&gt;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service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115B49-6307-405A-0E78-850259B39753}"/>
              </a:ext>
            </a:extLst>
          </p:cNvPr>
          <p:cNvSpPr/>
          <p:nvPr/>
        </p:nvSpPr>
        <p:spPr>
          <a:xfrm>
            <a:off x="6544465" y="3034505"/>
            <a:ext cx="2160240" cy="9361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&lt;&lt;component&gt;&gt;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service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58A078-7880-27FD-CA3C-D37EE4A0EB1A}"/>
              </a:ext>
            </a:extLst>
          </p:cNvPr>
          <p:cNvSpPr/>
          <p:nvPr/>
        </p:nvSpPr>
        <p:spPr>
          <a:xfrm>
            <a:off x="9498281" y="3032893"/>
            <a:ext cx="2160240" cy="9361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&lt;&lt;component&gt;&gt;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service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35E754A-08EA-F890-AE8C-9C06EFB59CA9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5680369" y="3500945"/>
            <a:ext cx="864096" cy="161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E9A961F-F4A6-3C7E-FF28-FC87EA5DD8EA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 flipV="1">
            <a:off x="8704705" y="3500945"/>
            <a:ext cx="793576" cy="16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E48D3FEF-7864-EBD2-A70D-838646A00ECB}"/>
              </a:ext>
            </a:extLst>
          </p:cNvPr>
          <p:cNvSpPr/>
          <p:nvPr/>
        </p:nvSpPr>
        <p:spPr>
          <a:xfrm>
            <a:off x="3521617" y="4471441"/>
            <a:ext cx="2160240" cy="9361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&lt;&lt;component&gt;&gt;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service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246D1B-886D-229D-D49B-9DF982CE9CB2}"/>
              </a:ext>
            </a:extLst>
          </p:cNvPr>
          <p:cNvSpPr/>
          <p:nvPr/>
        </p:nvSpPr>
        <p:spPr>
          <a:xfrm>
            <a:off x="6545953" y="4473053"/>
            <a:ext cx="2160240" cy="9361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&lt;&lt;component&gt;&gt;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service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AA9344-FA44-8089-D599-3680202D9271}"/>
              </a:ext>
            </a:extLst>
          </p:cNvPr>
          <p:cNvSpPr/>
          <p:nvPr/>
        </p:nvSpPr>
        <p:spPr>
          <a:xfrm>
            <a:off x="9499769" y="4471441"/>
            <a:ext cx="2160240" cy="9361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&lt;&lt;component&gt;&gt;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service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B728278-3923-4620-10F7-3ECBFAEAFF0D}"/>
              </a:ext>
            </a:extLst>
          </p:cNvPr>
          <p:cNvCxnSpPr>
            <a:cxnSpLocks/>
            <a:stCxn id="14" idx="3"/>
            <a:endCxn id="15" idx="1"/>
          </p:cNvCxnSpPr>
          <p:nvPr/>
        </p:nvCxnSpPr>
        <p:spPr>
          <a:xfrm>
            <a:off x="5681857" y="4939493"/>
            <a:ext cx="864096" cy="16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7BDB62D-945B-7B92-D330-2419E9958290}"/>
              </a:ext>
            </a:extLst>
          </p:cNvPr>
          <p:cNvCxnSpPr>
            <a:cxnSpLocks/>
            <a:stCxn id="15" idx="3"/>
            <a:endCxn id="16" idx="1"/>
          </p:cNvCxnSpPr>
          <p:nvPr/>
        </p:nvCxnSpPr>
        <p:spPr>
          <a:xfrm flipV="1">
            <a:off x="8706193" y="4939493"/>
            <a:ext cx="793576" cy="16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820FAC29-4B5E-4F8D-B056-645D40AA9D26}"/>
              </a:ext>
            </a:extLst>
          </p:cNvPr>
          <p:cNvSpPr/>
          <p:nvPr/>
        </p:nvSpPr>
        <p:spPr>
          <a:xfrm>
            <a:off x="930817" y="3032893"/>
            <a:ext cx="2160240" cy="9361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&lt;&lt;component&gt;&gt;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service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AF0D1F4-C7E4-2D06-7047-62E814CC404E}"/>
              </a:ext>
            </a:extLst>
          </p:cNvPr>
          <p:cNvCxnSpPr>
            <a:cxnSpLocks/>
            <a:stCxn id="15" idx="0"/>
            <a:endCxn id="10" idx="2"/>
          </p:cNvCxnSpPr>
          <p:nvPr/>
        </p:nvCxnSpPr>
        <p:spPr>
          <a:xfrm flipH="1" flipV="1">
            <a:off x="7624585" y="3970609"/>
            <a:ext cx="1488" cy="5024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7EAC8CE-506C-2124-E27F-1F1C40FB2AF1}"/>
              </a:ext>
            </a:extLst>
          </p:cNvPr>
          <p:cNvCxnSpPr>
            <a:cxnSpLocks/>
            <a:stCxn id="10" idx="0"/>
            <a:endCxn id="5" idx="2"/>
          </p:cNvCxnSpPr>
          <p:nvPr/>
        </p:nvCxnSpPr>
        <p:spPr>
          <a:xfrm flipV="1">
            <a:off x="7624585" y="2458441"/>
            <a:ext cx="0" cy="5760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20E698A0-A514-CD5F-91F7-631B177E1339}"/>
              </a:ext>
            </a:extLst>
          </p:cNvPr>
          <p:cNvCxnSpPr>
            <a:stCxn id="19" idx="0"/>
            <a:endCxn id="4" idx="1"/>
          </p:cNvCxnSpPr>
          <p:nvPr/>
        </p:nvCxnSpPr>
        <p:spPr>
          <a:xfrm rot="5400000" flipH="1" flipV="1">
            <a:off x="2243475" y="1756239"/>
            <a:ext cx="1044116" cy="1509192"/>
          </a:xfrm>
          <a:prstGeom prst="bentConnector2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8AFC31BE-0867-A064-EBA0-65AB9635F2C5}"/>
              </a:ext>
            </a:extLst>
          </p:cNvPr>
          <p:cNvCxnSpPr>
            <a:cxnSpLocks/>
            <a:stCxn id="19" idx="2"/>
            <a:endCxn id="14" idx="1"/>
          </p:cNvCxnSpPr>
          <p:nvPr/>
        </p:nvCxnSpPr>
        <p:spPr>
          <a:xfrm rot="16200000" flipH="1">
            <a:off x="2281029" y="3698905"/>
            <a:ext cx="970496" cy="1510680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97B6C1B5-425C-12F8-F216-E5F8172B49D0}"/>
              </a:ext>
            </a:extLst>
          </p:cNvPr>
          <p:cNvSpPr/>
          <p:nvPr/>
        </p:nvSpPr>
        <p:spPr>
          <a:xfrm>
            <a:off x="930817" y="3032892"/>
            <a:ext cx="2160240" cy="93610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1F0D63F-96EC-3811-4190-8B5E770729CA}"/>
              </a:ext>
            </a:extLst>
          </p:cNvPr>
          <p:cNvSpPr/>
          <p:nvPr/>
        </p:nvSpPr>
        <p:spPr>
          <a:xfrm>
            <a:off x="3520129" y="4471441"/>
            <a:ext cx="2160240" cy="93610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45C23E4-C72E-5425-02D9-91A6DAF255DF}"/>
              </a:ext>
            </a:extLst>
          </p:cNvPr>
          <p:cNvSpPr/>
          <p:nvPr/>
        </p:nvSpPr>
        <p:spPr>
          <a:xfrm>
            <a:off x="6544465" y="4473053"/>
            <a:ext cx="2160240" cy="93610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EAF0622-D62A-A87A-4E5D-15B0E6121FA7}"/>
              </a:ext>
            </a:extLst>
          </p:cNvPr>
          <p:cNvSpPr/>
          <p:nvPr/>
        </p:nvSpPr>
        <p:spPr>
          <a:xfrm>
            <a:off x="6544465" y="3034677"/>
            <a:ext cx="2160240" cy="93610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B30B654-0812-FEA0-6B01-B921170855F8}"/>
              </a:ext>
            </a:extLst>
          </p:cNvPr>
          <p:cNvSpPr/>
          <p:nvPr/>
        </p:nvSpPr>
        <p:spPr>
          <a:xfrm>
            <a:off x="9498281" y="4471441"/>
            <a:ext cx="2160240" cy="936104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70D333B-6A9C-91DA-0D36-9C0910C2ABF9}"/>
              </a:ext>
            </a:extLst>
          </p:cNvPr>
          <p:cNvCxnSpPr>
            <a:cxnSpLocks/>
            <a:endCxn id="24" idx="1"/>
          </p:cNvCxnSpPr>
          <p:nvPr/>
        </p:nvCxnSpPr>
        <p:spPr>
          <a:xfrm>
            <a:off x="19393" y="3498451"/>
            <a:ext cx="911424" cy="2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C4FF361-F3CB-3865-D53C-4C4E9DFC1932}"/>
              </a:ext>
            </a:extLst>
          </p:cNvPr>
          <p:cNvSpPr txBox="1"/>
          <p:nvPr/>
        </p:nvSpPr>
        <p:spPr>
          <a:xfrm>
            <a:off x="3520129" y="5689319"/>
            <a:ext cx="61217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HTTP/1.1 500 Internal Server Error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8E558AA-ACE6-A844-0E2F-FE32A1FFE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410" y="1286962"/>
            <a:ext cx="5813255" cy="49503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0734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480B7-741D-A976-FB63-3574848FE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75A61-90F0-F9D7-2499-E3BE4F50540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to monitor?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Logs</a:t>
            </a:r>
            <a:r>
              <a:rPr lang="en-US" dirty="0"/>
              <a:t> are text records of events, in general, they do not capture overall system status.</a:t>
            </a:r>
          </a:p>
          <a:p>
            <a:r>
              <a:rPr lang="en-US" dirty="0"/>
              <a:t>Logging</a:t>
            </a:r>
          </a:p>
          <a:p>
            <a:r>
              <a:rPr lang="en-US" dirty="0"/>
              <a:t>Log Aggregation</a:t>
            </a:r>
          </a:p>
          <a:p>
            <a:pPr marL="0" indent="0">
              <a:buNone/>
            </a:pPr>
            <a:br>
              <a:rPr lang="en-US" dirty="0"/>
            </a:br>
            <a:br>
              <a:rPr lang="en-US" dirty="0"/>
            </a:br>
            <a:r>
              <a:rPr lang="en-US" b="1" dirty="0"/>
              <a:t>Metrics</a:t>
            </a:r>
            <a:r>
              <a:rPr lang="en-US" dirty="0"/>
              <a:t> as numerical data on system state and resource use.</a:t>
            </a:r>
          </a:p>
          <a:p>
            <a:r>
              <a:rPr lang="en-US" dirty="0"/>
              <a:t>Service Monitoring</a:t>
            </a:r>
          </a:p>
          <a:p>
            <a:r>
              <a:rPr lang="en-US" dirty="0"/>
              <a:t>Infrastructure Monitoring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758BE8-A9FC-A523-1518-4741CCC97E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7920" y="3708855"/>
            <a:ext cx="5566712" cy="260046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How to monitor?</a:t>
            </a:r>
          </a:p>
          <a:p>
            <a:r>
              <a:rPr lang="en-US" dirty="0"/>
              <a:t>Source</a:t>
            </a:r>
          </a:p>
          <a:p>
            <a:r>
              <a:rPr lang="en-US" dirty="0"/>
              <a:t>Collector</a:t>
            </a:r>
          </a:p>
          <a:p>
            <a:r>
              <a:rPr lang="en-US" dirty="0"/>
              <a:t>Processor / Presenter</a:t>
            </a:r>
          </a:p>
          <a:p>
            <a:r>
              <a:rPr lang="en-US" dirty="0"/>
              <a:t>Tracing is about tracking a request, and related information, across services.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FC31F8-AF41-95B4-E8DB-57D04A21D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8B48-CD68-422A-981A-F7D1D2E08DD1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0D6402-5BA0-AED1-55C9-85AAE4FC6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2219" y="1273491"/>
            <a:ext cx="2857500" cy="34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01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8EBC4-33E4-A71C-2DD5-667D99B4A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84618-A26D-D070-06AD-0C26BA68A9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5360" y="1260583"/>
            <a:ext cx="5699679" cy="281648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Prometheus</a:t>
            </a:r>
          </a:p>
          <a:p>
            <a:r>
              <a:rPr lang="en-US" dirty="0"/>
              <a:t>Time series</a:t>
            </a:r>
          </a:p>
          <a:p>
            <a:r>
              <a:rPr lang="en-US" dirty="0"/>
              <a:t>Multidimensional data </a:t>
            </a:r>
          </a:p>
          <a:p>
            <a:r>
              <a:rPr lang="en-US" dirty="0"/>
              <a:t>Pull/Push via HTTP</a:t>
            </a:r>
          </a:p>
          <a:p>
            <a:r>
              <a:rPr lang="en-US" dirty="0"/>
              <a:t>Alerts</a:t>
            </a:r>
          </a:p>
          <a:p>
            <a:r>
              <a:rPr lang="en-US" dirty="0"/>
              <a:t>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46F081-F648-C475-D89D-7C11F25D22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7920" y="1260583"/>
            <a:ext cx="5566712" cy="2816489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Grafana</a:t>
            </a:r>
          </a:p>
          <a:p>
            <a:r>
              <a:rPr lang="en-US" dirty="0"/>
              <a:t>Dashboards </a:t>
            </a:r>
          </a:p>
          <a:p>
            <a:r>
              <a:rPr lang="en-US" dirty="0"/>
              <a:t>Monitor, analyze, alert</a:t>
            </a:r>
          </a:p>
          <a:p>
            <a:r>
              <a:rPr lang="en-US" dirty="0"/>
              <a:t>Metrics, logs, traces</a:t>
            </a:r>
          </a:p>
          <a:p>
            <a:r>
              <a:rPr lang="en-US" dirty="0"/>
              <a:t>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F512B-5764-C742-4BB9-9F8512F04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8B48-CD68-422A-981A-F7D1D2E08DD1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3371D5-DC80-96C5-F9DE-AE0E7AA9C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2264" y="3429000"/>
            <a:ext cx="3471934" cy="292333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76E60E3-FE94-6136-ACCA-DA0B9F5C29A6}"/>
              </a:ext>
            </a:extLst>
          </p:cNvPr>
          <p:cNvSpPr/>
          <p:nvPr/>
        </p:nvSpPr>
        <p:spPr>
          <a:xfrm>
            <a:off x="335360" y="4649920"/>
            <a:ext cx="2160240" cy="9361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&lt;&lt;component&gt;&gt;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</a:rPr>
              <a:t>node_exporter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9E5775-E477-5174-3528-3364342AFBA8}"/>
              </a:ext>
            </a:extLst>
          </p:cNvPr>
          <p:cNvSpPr/>
          <p:nvPr/>
        </p:nvSpPr>
        <p:spPr>
          <a:xfrm>
            <a:off x="3071664" y="4651532"/>
            <a:ext cx="2160240" cy="9361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&lt;&lt;component&gt;&gt;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Prometheus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E56829-EDE8-CC75-67D8-578D4D45A624}"/>
              </a:ext>
            </a:extLst>
          </p:cNvPr>
          <p:cNvSpPr/>
          <p:nvPr/>
        </p:nvSpPr>
        <p:spPr>
          <a:xfrm>
            <a:off x="5735960" y="4649920"/>
            <a:ext cx="2160240" cy="9361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&lt;&lt;component&gt;&gt;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Grafana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289173-BD3F-952A-32A5-CD933DBBFEA1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2495600" y="5117972"/>
            <a:ext cx="576064" cy="16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559B3F2-2C8C-E3F3-A412-0E3ED7386E89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 flipV="1">
            <a:off x="5231904" y="5117972"/>
            <a:ext cx="504056" cy="16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87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ABFF2-E8FE-BCA7-5912-2C4E7FAFC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80000"/>
            <a:ext cx="8544312" cy="766132"/>
          </a:xfrm>
        </p:spPr>
        <p:txBody>
          <a:bodyPr/>
          <a:lstStyle/>
          <a:p>
            <a:r>
              <a:rPr lang="en-US" dirty="0" err="1"/>
              <a:t>OpenTelemetry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4937E-B936-DD19-C978-2AFB99EDA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11449272" cy="113691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Since 2019, the </a:t>
            </a:r>
            <a:r>
              <a:rPr lang="en-US" dirty="0" err="1"/>
              <a:t>OpenTelemetry</a:t>
            </a:r>
            <a:r>
              <a:rPr lang="en-US" dirty="0"/>
              <a:t> (</a:t>
            </a:r>
            <a:r>
              <a:rPr lang="en-US" dirty="0" err="1"/>
              <a:t>OTel</a:t>
            </a:r>
            <a:r>
              <a:rPr lang="en-US" dirty="0"/>
              <a:t>) is "an </a:t>
            </a:r>
            <a:r>
              <a:rPr lang="en-US" b="1" dirty="0"/>
              <a:t>observability framework </a:t>
            </a:r>
            <a:r>
              <a:rPr lang="en-US" dirty="0"/>
              <a:t>and toolkit designed to facilitate the generation, export, collection of telemetry data such as </a:t>
            </a:r>
            <a:r>
              <a:rPr lang="en-US" b="1" dirty="0"/>
              <a:t>traces</a:t>
            </a:r>
            <a:r>
              <a:rPr lang="en-US" dirty="0"/>
              <a:t>, </a:t>
            </a:r>
            <a:r>
              <a:rPr lang="en-US" b="1" dirty="0"/>
              <a:t>metrics</a:t>
            </a:r>
            <a:r>
              <a:rPr lang="en-US" dirty="0"/>
              <a:t>, and </a:t>
            </a:r>
            <a:r>
              <a:rPr lang="en-US" b="1" dirty="0"/>
              <a:t>logs</a:t>
            </a:r>
            <a:r>
              <a:rPr lang="en-US" dirty="0"/>
              <a:t>.".</a:t>
            </a:r>
          </a:p>
          <a:p>
            <a:pPr marL="0" indent="0">
              <a:buNone/>
            </a:pPr>
            <a:r>
              <a:rPr lang="en-US" dirty="0"/>
              <a:t>It is not an observability backend, e.g. Prometheus, Jeager, ...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40AB04-26E9-BF75-EC62-240DDA461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16</a:t>
            </a:fld>
            <a:endParaRPr lang="cs-CZ"/>
          </a:p>
        </p:txBody>
      </p:sp>
      <p:sp>
        <p:nvSpPr>
          <p:cNvPr id="7" name="AutoShape 6" descr="OpenTelemetry logo">
            <a:extLst>
              <a:ext uri="{FF2B5EF4-FFF2-40B4-BE49-F238E27FC236}">
                <a16:creationId xmlns:a16="http://schemas.microsoft.com/office/drawing/2014/main" id="{A844249D-8F69-586E-7060-A2FFABD381D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2E198D-C97B-4A09-B4B9-E8A675B63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9797" y="131848"/>
            <a:ext cx="874835" cy="87483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C2232F6-61CD-00AC-A96A-16E44057EB4B}"/>
              </a:ext>
            </a:extLst>
          </p:cNvPr>
          <p:cNvSpPr txBox="1">
            <a:spLocks/>
          </p:cNvSpPr>
          <p:nvPr/>
        </p:nvSpPr>
        <p:spPr>
          <a:xfrm>
            <a:off x="335360" y="2909728"/>
            <a:ext cx="3556012" cy="1023328"/>
          </a:xfrm>
          <a:prstGeom prst="rect">
            <a:avLst/>
          </a:prstGeom>
        </p:spPr>
        <p:txBody>
          <a:bodyPr vert="horz" lIns="0" tIns="36000" rIns="0" bIns="3600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Signals</a:t>
            </a:r>
            <a:r>
              <a:rPr lang="en-US" dirty="0"/>
              <a:t> are datapoint collected, metrics, logs, traces.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689789B-2C86-8F48-457C-F6B1A181B1F2}"/>
              </a:ext>
            </a:extLst>
          </p:cNvPr>
          <p:cNvSpPr txBox="1">
            <a:spLocks/>
          </p:cNvSpPr>
          <p:nvPr/>
        </p:nvSpPr>
        <p:spPr>
          <a:xfrm>
            <a:off x="335360" y="4066881"/>
            <a:ext cx="3267980" cy="1023328"/>
          </a:xfrm>
          <a:prstGeom prst="rect">
            <a:avLst/>
          </a:prstGeom>
        </p:spPr>
        <p:txBody>
          <a:bodyPr vert="horz" lIns="0" tIns="36000" rIns="0" bIns="3600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Context</a:t>
            </a:r>
            <a:r>
              <a:rPr lang="en-US" dirty="0"/>
              <a:t> provides metadata: when, where, what.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40BB744-562F-CF4C-71DE-653002F0A3F7}"/>
              </a:ext>
            </a:extLst>
          </p:cNvPr>
          <p:cNvSpPr txBox="1">
            <a:spLocks/>
          </p:cNvSpPr>
          <p:nvPr/>
        </p:nvSpPr>
        <p:spPr>
          <a:xfrm>
            <a:off x="333140" y="5224033"/>
            <a:ext cx="3267980" cy="1013279"/>
          </a:xfrm>
          <a:prstGeom prst="rect">
            <a:avLst/>
          </a:prstGeom>
        </p:spPr>
        <p:txBody>
          <a:bodyPr vert="horz" lIns="0" tIns="36000" rIns="0" bIns="3600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Semantic </a:t>
            </a:r>
            <a:r>
              <a:rPr lang="en-US" b="1" dirty="0"/>
              <a:t>conventions</a:t>
            </a:r>
            <a:r>
              <a:rPr lang="en-US" dirty="0"/>
              <a:t> provides best practices, e.g. naming.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9B6ABB2-9C52-395C-2949-BC5BD22BB2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1017" y="2204864"/>
            <a:ext cx="3433263" cy="419809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805E99F-6E71-7114-FAC9-859AE0408D89}"/>
              </a:ext>
            </a:extLst>
          </p:cNvPr>
          <p:cNvSpPr/>
          <p:nvPr/>
        </p:nvSpPr>
        <p:spPr>
          <a:xfrm>
            <a:off x="3935760" y="3989848"/>
            <a:ext cx="6120680" cy="23914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accent1"/>
                </a:solidFill>
              </a:rPr>
              <a:t>const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sdk</a:t>
            </a:r>
            <a:r>
              <a:rPr lang="en-US" sz="2000" dirty="0">
                <a:solidFill>
                  <a:schemeClr val="tx1"/>
                </a:solidFill>
              </a:rPr>
              <a:t> = </a:t>
            </a:r>
            <a:r>
              <a:rPr lang="en-US" sz="2000" dirty="0">
                <a:solidFill>
                  <a:schemeClr val="accent1"/>
                </a:solidFill>
              </a:rPr>
              <a:t>new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NodeSDK</a:t>
            </a:r>
            <a:r>
              <a:rPr lang="en-US" sz="2000" dirty="0">
                <a:solidFill>
                  <a:schemeClr val="tx1"/>
                </a:solidFill>
              </a:rPr>
              <a:t>({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</a:t>
            </a:r>
            <a:r>
              <a:rPr lang="en-US" sz="2000" dirty="0" err="1">
                <a:solidFill>
                  <a:schemeClr val="tx1"/>
                </a:solidFill>
              </a:rPr>
              <a:t>traceExporter</a:t>
            </a:r>
            <a:r>
              <a:rPr lang="en-US" sz="2000" dirty="0">
                <a:solidFill>
                  <a:schemeClr val="tx1"/>
                </a:solidFill>
              </a:rPr>
              <a:t>: </a:t>
            </a:r>
            <a:r>
              <a:rPr lang="en-US" sz="2000" dirty="0">
                <a:solidFill>
                  <a:schemeClr val="accent1"/>
                </a:solidFill>
              </a:rPr>
              <a:t>new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ConsoleSpanExporter</a:t>
            </a:r>
            <a:r>
              <a:rPr lang="en-US" sz="2000" dirty="0">
                <a:solidFill>
                  <a:schemeClr val="tx1"/>
                </a:solidFill>
              </a:rPr>
              <a:t>(),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</a:t>
            </a:r>
            <a:r>
              <a:rPr lang="en-US" sz="2000" dirty="0" err="1">
                <a:solidFill>
                  <a:schemeClr val="tx1"/>
                </a:solidFill>
              </a:rPr>
              <a:t>metricReader</a:t>
            </a:r>
            <a:r>
              <a:rPr lang="en-US" sz="2000" dirty="0">
                <a:solidFill>
                  <a:schemeClr val="tx1"/>
                </a:solidFill>
              </a:rPr>
              <a:t>: </a:t>
            </a:r>
            <a:r>
              <a:rPr lang="en-US" sz="2000" dirty="0">
                <a:solidFill>
                  <a:schemeClr val="accent1"/>
                </a:solidFill>
              </a:rPr>
              <a:t>new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PeriodicExportingMetricReader</a:t>
            </a:r>
            <a:r>
              <a:rPr lang="en-US" sz="2000" dirty="0">
                <a:solidFill>
                  <a:schemeClr val="tx1"/>
                </a:solidFill>
              </a:rPr>
              <a:t>({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  exporter: </a:t>
            </a:r>
            <a:r>
              <a:rPr lang="en-US" sz="2000" dirty="0">
                <a:solidFill>
                  <a:schemeClr val="accent1"/>
                </a:solidFill>
              </a:rPr>
              <a:t>new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ConsoleMetricExporter</a:t>
            </a:r>
            <a:r>
              <a:rPr lang="en-US" sz="2000" dirty="0">
                <a:solidFill>
                  <a:schemeClr val="tx1"/>
                </a:solidFill>
              </a:rPr>
              <a:t>(),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}),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</a:t>
            </a:r>
            <a:r>
              <a:rPr lang="en-US" sz="2000" b="1" dirty="0">
                <a:solidFill>
                  <a:schemeClr val="tx1"/>
                </a:solidFill>
              </a:rPr>
              <a:t>instrumentations</a:t>
            </a:r>
            <a:r>
              <a:rPr lang="en-US" sz="2000" dirty="0">
                <a:solidFill>
                  <a:schemeClr val="tx1"/>
                </a:solidFill>
              </a:rPr>
              <a:t>: [</a:t>
            </a:r>
            <a:r>
              <a:rPr lang="en-US" sz="2000" dirty="0" err="1">
                <a:solidFill>
                  <a:schemeClr val="tx1"/>
                </a:solidFill>
              </a:rPr>
              <a:t>getNodeAutoInstrumentations</a:t>
            </a:r>
            <a:r>
              <a:rPr lang="en-US" sz="2000" dirty="0">
                <a:solidFill>
                  <a:schemeClr val="tx1"/>
                </a:solidFill>
              </a:rPr>
              <a:t>()],</a:t>
            </a:r>
          </a:p>
          <a:p>
            <a:r>
              <a:rPr lang="en-US" sz="2000" dirty="0">
                <a:solidFill>
                  <a:schemeClr val="tx1"/>
                </a:solidFill>
              </a:rPr>
              <a:t>});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57CABA0-A2E3-D190-8ACC-9DEE36BEC5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420888"/>
            <a:ext cx="12216680" cy="311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54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07B603-772F-B99D-D37C-DB7151C484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Architecture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957F14-3222-0310-519C-3D2DCB6C67A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346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80CEF-E52D-11E9-4AD1-40DDFE1C8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4357E-E243-DDAE-91C7-ED35719D9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5760640" cy="2160240"/>
          </a:xfrm>
        </p:spPr>
        <p:txBody>
          <a:bodyPr/>
          <a:lstStyle/>
          <a:p>
            <a:r>
              <a:rPr lang="en-US" dirty="0"/>
              <a:t>Multiple Components</a:t>
            </a:r>
            <a:br>
              <a:rPr lang="en-US" dirty="0"/>
            </a:br>
            <a:r>
              <a:rPr lang="en-US" dirty="0"/>
              <a:t>Client, Web-Server, Broker, Worker …</a:t>
            </a:r>
          </a:p>
          <a:p>
            <a:r>
              <a:rPr lang="en-US" dirty="0"/>
              <a:t>Quality Attributes</a:t>
            </a:r>
            <a:br>
              <a:rPr lang="en-US" dirty="0"/>
            </a:br>
            <a:r>
              <a:rPr lang="en-US" dirty="0"/>
              <a:t>Modifiability, Testability, Integrability, Performance, Availability,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7F03C-87EC-761E-BBBB-646024AFE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18</a:t>
            </a:fld>
            <a:endParaRPr lang="cs-CZ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CC7EDBC-69C0-6028-45F8-965D308E58B3}"/>
              </a:ext>
            </a:extLst>
          </p:cNvPr>
          <p:cNvSpPr txBox="1">
            <a:spLocks/>
          </p:cNvSpPr>
          <p:nvPr/>
        </p:nvSpPr>
        <p:spPr>
          <a:xfrm>
            <a:off x="335360" y="3645024"/>
            <a:ext cx="5760640" cy="2160240"/>
          </a:xfrm>
          <a:prstGeom prst="rect">
            <a:avLst/>
          </a:prstGeom>
        </p:spPr>
        <p:txBody>
          <a:bodyPr vert="horz" lIns="0" tIns="36000" rIns="0" bIns="3600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Introduction to Software Engineering - NSWI041</a:t>
            </a:r>
          </a:p>
          <a:p>
            <a:r>
              <a:rPr lang="en-US" dirty="0"/>
              <a:t>…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A3C2471-D356-50F2-A430-06DAAE366208}"/>
              </a:ext>
            </a:extLst>
          </p:cNvPr>
          <p:cNvGrpSpPr/>
          <p:nvPr/>
        </p:nvGrpSpPr>
        <p:grpSpPr>
          <a:xfrm>
            <a:off x="6960096" y="1196752"/>
            <a:ext cx="4708967" cy="5174600"/>
            <a:chOff x="6960096" y="1155213"/>
            <a:chExt cx="4708967" cy="5174600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2ECC64A6-D295-9E3A-9D68-11B506C79B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0096" y="1473582"/>
              <a:ext cx="4708967" cy="4856231"/>
            </a:xfrm>
            <a:prstGeom prst="rect">
              <a:avLst/>
            </a:prstGeom>
            <a:solidFill>
              <a:schemeClr val="bg2"/>
            </a:solidFill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4682480-D970-8D94-C629-3C5F582DA08F}"/>
                </a:ext>
              </a:extLst>
            </p:cNvPr>
            <p:cNvSpPr txBox="1"/>
            <p:nvPr/>
          </p:nvSpPr>
          <p:spPr>
            <a:xfrm>
              <a:off x="6960096" y="1155213"/>
              <a:ext cx="2232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System design primer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385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9FFF9-5F91-0EE4-AF52-6CA595682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point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936A71-8F1D-DDDE-F0E5-9FBF81369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8B48-CD68-422A-981A-F7D1D2E08DD1}" type="slidenum">
              <a:rPr lang="en-US" smtClean="0"/>
              <a:t>19</a:t>
            </a:fld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A1ECD82-110C-438E-68B0-B0B82D84C09C}"/>
              </a:ext>
            </a:extLst>
          </p:cNvPr>
          <p:cNvSpPr/>
          <p:nvPr/>
        </p:nvSpPr>
        <p:spPr>
          <a:xfrm>
            <a:off x="887339" y="5169916"/>
            <a:ext cx="2160240" cy="792088"/>
          </a:xfrm>
          <a:prstGeom prst="roundRect">
            <a:avLst>
              <a:gd name="adj" fmla="val 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&lt;&lt;actor&gt;&gt;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browser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84C1914-9608-4DBC-9341-A13284FCE641}"/>
              </a:ext>
            </a:extLst>
          </p:cNvPr>
          <p:cNvSpPr/>
          <p:nvPr/>
        </p:nvSpPr>
        <p:spPr>
          <a:xfrm>
            <a:off x="4919787" y="5169916"/>
            <a:ext cx="2160240" cy="792088"/>
          </a:xfrm>
          <a:prstGeom prst="roundRect">
            <a:avLst>
              <a:gd name="adj" fmla="val 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&lt;&lt;component&gt;&gt;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web server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2D32755-B3A7-E789-39F8-4E4422A95296}"/>
              </a:ext>
            </a:extLst>
          </p:cNvPr>
          <p:cNvCxnSpPr>
            <a:stCxn id="4" idx="3"/>
            <a:endCxn id="5" idx="1"/>
          </p:cNvCxnSpPr>
          <p:nvPr/>
        </p:nvCxnSpPr>
        <p:spPr>
          <a:xfrm>
            <a:off x="3047579" y="5565960"/>
            <a:ext cx="18722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D138E50-1975-4384-11AE-2D1F109C821D}"/>
              </a:ext>
            </a:extLst>
          </p:cNvPr>
          <p:cNvSpPr/>
          <p:nvPr/>
        </p:nvSpPr>
        <p:spPr>
          <a:xfrm>
            <a:off x="9096251" y="5188172"/>
            <a:ext cx="2160240" cy="792088"/>
          </a:xfrm>
          <a:prstGeom prst="roundRect">
            <a:avLst>
              <a:gd name="adj" fmla="val 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&lt;&lt;component&gt;&gt;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database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22782BB-AF48-D746-1CD9-2441F3DA10D2}"/>
              </a:ext>
            </a:extLst>
          </p:cNvPr>
          <p:cNvCxnSpPr>
            <a:cxnSpLocks/>
            <a:stCxn id="5" idx="3"/>
            <a:endCxn id="7" idx="1"/>
          </p:cNvCxnSpPr>
          <p:nvPr/>
        </p:nvCxnSpPr>
        <p:spPr>
          <a:xfrm>
            <a:off x="7080027" y="5565960"/>
            <a:ext cx="2016224" cy="182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41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91EC4-2EFD-FD39-B312-CC92EF0A1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point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889A81-BD71-4EFF-5C6B-5CFE96D63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8B48-CD68-422A-981A-F7D1D2E08DD1}" type="slidenum">
              <a:rPr lang="en-US" smtClean="0"/>
              <a:t>2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5F0AC3-7F06-C808-7A15-71A8AAEECB13}"/>
              </a:ext>
            </a:extLst>
          </p:cNvPr>
          <p:cNvSpPr/>
          <p:nvPr/>
        </p:nvSpPr>
        <p:spPr>
          <a:xfrm>
            <a:off x="741350" y="1438139"/>
            <a:ext cx="2160240" cy="9361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&lt;&lt;component&gt;&gt;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client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0512D9-A691-FC39-9DE5-376EAD0EAA66}"/>
              </a:ext>
            </a:extLst>
          </p:cNvPr>
          <p:cNvSpPr/>
          <p:nvPr/>
        </p:nvSpPr>
        <p:spPr>
          <a:xfrm>
            <a:off x="8806246" y="1438139"/>
            <a:ext cx="2160240" cy="9361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&lt;&lt;component&gt;&gt;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database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CE70A1-1751-260A-7453-A1443EAA1161}"/>
              </a:ext>
            </a:extLst>
          </p:cNvPr>
          <p:cNvCxnSpPr>
            <a:stCxn id="4" idx="2"/>
          </p:cNvCxnSpPr>
          <p:nvPr/>
        </p:nvCxnSpPr>
        <p:spPr>
          <a:xfrm>
            <a:off x="1821470" y="2374243"/>
            <a:ext cx="0" cy="3816424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4CD108A-EA79-B063-1961-601EC7F72BE5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9886366" y="2374243"/>
            <a:ext cx="0" cy="3816424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CB8AC3C-8716-5E8A-4651-1EC5267E6FCB}"/>
              </a:ext>
            </a:extLst>
          </p:cNvPr>
          <p:cNvCxnSpPr>
            <a:cxnSpLocks/>
          </p:cNvCxnSpPr>
          <p:nvPr/>
        </p:nvCxnSpPr>
        <p:spPr>
          <a:xfrm>
            <a:off x="1821470" y="3083134"/>
            <a:ext cx="4608512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6EFF2C9-AB39-7320-FD06-81301C133889}"/>
              </a:ext>
            </a:extLst>
          </p:cNvPr>
          <p:cNvCxnSpPr>
            <a:cxnSpLocks/>
          </p:cNvCxnSpPr>
          <p:nvPr/>
        </p:nvCxnSpPr>
        <p:spPr>
          <a:xfrm>
            <a:off x="6456040" y="3543263"/>
            <a:ext cx="3456384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92CF200-38E8-9032-B341-A728E905144C}"/>
              </a:ext>
            </a:extLst>
          </p:cNvPr>
          <p:cNvCxnSpPr>
            <a:cxnSpLocks/>
          </p:cNvCxnSpPr>
          <p:nvPr/>
        </p:nvCxnSpPr>
        <p:spPr>
          <a:xfrm>
            <a:off x="1821470" y="5110547"/>
            <a:ext cx="463457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BD4DF42-5D28-B6F0-630E-2370DF006AD3}"/>
              </a:ext>
            </a:extLst>
          </p:cNvPr>
          <p:cNvSpPr txBox="1"/>
          <p:nvPr/>
        </p:nvSpPr>
        <p:spPr>
          <a:xfrm>
            <a:off x="1963939" y="2708920"/>
            <a:ext cx="2233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GET /</a:t>
            </a:r>
            <a:r>
              <a:rPr lang="en-US" sz="2000" dirty="0" err="1"/>
              <a:t>api</a:t>
            </a:r>
            <a:r>
              <a:rPr lang="en-US" sz="2000" dirty="0"/>
              <a:t>/v1/users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E002E8-D3CA-D535-E7DA-3DE5C85DB2F7}"/>
              </a:ext>
            </a:extLst>
          </p:cNvPr>
          <p:cNvSpPr txBox="1"/>
          <p:nvPr/>
        </p:nvSpPr>
        <p:spPr>
          <a:xfrm>
            <a:off x="6456041" y="3129779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SELECT id FROM users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0B8EA3-F69D-D0EE-8A9B-9FBF3FA9F028}"/>
              </a:ext>
            </a:extLst>
          </p:cNvPr>
          <p:cNvSpPr txBox="1"/>
          <p:nvPr/>
        </p:nvSpPr>
        <p:spPr>
          <a:xfrm>
            <a:off x="1963939" y="4671168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GET /</a:t>
            </a:r>
            <a:r>
              <a:rPr lang="en-US" sz="2000" dirty="0" err="1"/>
              <a:t>api</a:t>
            </a:r>
            <a:r>
              <a:rPr lang="en-US" sz="2000" dirty="0"/>
              <a:t>/v1/users/001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E24A257-75EF-EC88-5433-42D618D4DB83}"/>
              </a:ext>
            </a:extLst>
          </p:cNvPr>
          <p:cNvCxnSpPr>
            <a:cxnSpLocks/>
          </p:cNvCxnSpPr>
          <p:nvPr/>
        </p:nvCxnSpPr>
        <p:spPr>
          <a:xfrm>
            <a:off x="6456040" y="2374243"/>
            <a:ext cx="0" cy="3816424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9C5DCCE4-9B31-14DD-4F6F-1876C247422C}"/>
              </a:ext>
            </a:extLst>
          </p:cNvPr>
          <p:cNvSpPr/>
          <p:nvPr/>
        </p:nvSpPr>
        <p:spPr>
          <a:xfrm>
            <a:off x="5375920" y="1438139"/>
            <a:ext cx="2160240" cy="9361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&lt;&lt;component&gt;&gt;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server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D82BBBB-C0EF-2641-AE7B-8F339E690B5F}"/>
              </a:ext>
            </a:extLst>
          </p:cNvPr>
          <p:cNvCxnSpPr>
            <a:cxnSpLocks/>
          </p:cNvCxnSpPr>
          <p:nvPr/>
        </p:nvCxnSpPr>
        <p:spPr>
          <a:xfrm>
            <a:off x="6456040" y="5570676"/>
            <a:ext cx="3456384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7E6DB4E-A05F-5F3E-6517-AD44C6C71088}"/>
              </a:ext>
            </a:extLst>
          </p:cNvPr>
          <p:cNvSpPr txBox="1"/>
          <p:nvPr/>
        </p:nvSpPr>
        <p:spPr>
          <a:xfrm>
            <a:off x="6456040" y="5157192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SELECT * FROM users WHERE …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992BCC9-306B-16A2-360E-156E443749D7}"/>
              </a:ext>
            </a:extLst>
          </p:cNvPr>
          <p:cNvCxnSpPr>
            <a:cxnSpLocks/>
          </p:cNvCxnSpPr>
          <p:nvPr/>
        </p:nvCxnSpPr>
        <p:spPr>
          <a:xfrm>
            <a:off x="1821470" y="3921867"/>
            <a:ext cx="4608512" cy="0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F9CFF9B-42EC-6086-2788-B0F9A5DCD885}"/>
              </a:ext>
            </a:extLst>
          </p:cNvPr>
          <p:cNvCxnSpPr>
            <a:cxnSpLocks/>
          </p:cNvCxnSpPr>
          <p:nvPr/>
        </p:nvCxnSpPr>
        <p:spPr>
          <a:xfrm>
            <a:off x="1821470" y="5949280"/>
            <a:ext cx="4608512" cy="0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3F91A26-FB85-89C4-E7E6-8FB7A49788E2}"/>
              </a:ext>
            </a:extLst>
          </p:cNvPr>
          <p:cNvCxnSpPr/>
          <p:nvPr/>
        </p:nvCxnSpPr>
        <p:spPr>
          <a:xfrm>
            <a:off x="6456040" y="3777851"/>
            <a:ext cx="3456384" cy="0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819E9DB-494A-BCD3-4AC6-8D113089B5F6}"/>
              </a:ext>
            </a:extLst>
          </p:cNvPr>
          <p:cNvCxnSpPr/>
          <p:nvPr/>
        </p:nvCxnSpPr>
        <p:spPr>
          <a:xfrm>
            <a:off x="6456040" y="5733256"/>
            <a:ext cx="3456384" cy="0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957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B456-EA8E-38FC-BB8C-16A010BB0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Jobs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3CFC7-3E5F-0952-E927-EC159DC0E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11449272" cy="2304256"/>
          </a:xfrm>
        </p:spPr>
        <p:txBody>
          <a:bodyPr/>
          <a:lstStyle/>
          <a:p>
            <a:r>
              <a:rPr lang="en-US" dirty="0"/>
              <a:t>Message queues</a:t>
            </a:r>
            <a:br>
              <a:rPr lang="en-US" dirty="0"/>
            </a:br>
            <a:r>
              <a:rPr lang="en-US" dirty="0"/>
              <a:t>Receive hold and deliver messages</a:t>
            </a:r>
          </a:p>
          <a:p>
            <a:r>
              <a:rPr lang="en-US" dirty="0"/>
              <a:t>(A)synchronous execution</a:t>
            </a:r>
          </a:p>
          <a:p>
            <a:r>
              <a:rPr lang="en-US" dirty="0"/>
              <a:t>Task queues</a:t>
            </a:r>
          </a:p>
          <a:p>
            <a:r>
              <a:rPr lang="en-US" dirty="0"/>
              <a:t>Back pressure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FA35F7-52B4-3A08-FF1E-78091ED23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20</a:t>
            </a:fld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E0C060-41CC-1F07-A3DB-D34BA765A60A}"/>
              </a:ext>
            </a:extLst>
          </p:cNvPr>
          <p:cNvSpPr/>
          <p:nvPr/>
        </p:nvSpPr>
        <p:spPr>
          <a:xfrm>
            <a:off x="263352" y="4680482"/>
            <a:ext cx="2160240" cy="9361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&lt;&lt;component&gt;&gt;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client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AB1739-1DCE-7D12-ACD6-9D52F139BC80}"/>
              </a:ext>
            </a:extLst>
          </p:cNvPr>
          <p:cNvSpPr/>
          <p:nvPr/>
        </p:nvSpPr>
        <p:spPr>
          <a:xfrm>
            <a:off x="3215680" y="4682094"/>
            <a:ext cx="2160240" cy="9361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&lt;&lt;component&gt;&gt;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server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C14EE6-8014-B082-E3E4-F68DB6FAC294}"/>
              </a:ext>
            </a:extLst>
          </p:cNvPr>
          <p:cNvSpPr/>
          <p:nvPr/>
        </p:nvSpPr>
        <p:spPr>
          <a:xfrm>
            <a:off x="9768408" y="4680482"/>
            <a:ext cx="2160240" cy="9361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&lt;&lt;component&gt;&gt;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database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285EAEB-E291-585C-E13B-3DDCB00700F9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2423592" y="5148534"/>
            <a:ext cx="792088" cy="16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A231C9-3476-8042-E3C0-24CD26496078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 flipV="1">
            <a:off x="5375920" y="5148534"/>
            <a:ext cx="4392488" cy="16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2DE3A795-B88D-1AD2-380E-951DE42979AC}"/>
              </a:ext>
            </a:extLst>
          </p:cNvPr>
          <p:cNvSpPr/>
          <p:nvPr/>
        </p:nvSpPr>
        <p:spPr>
          <a:xfrm>
            <a:off x="6312024" y="3313942"/>
            <a:ext cx="2160240" cy="9361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&lt;&lt;component&gt;&gt;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message queue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E98B16-661E-116E-DBD6-71DB7F8C0BC0}"/>
              </a:ext>
            </a:extLst>
          </p:cNvPr>
          <p:cNvSpPr/>
          <p:nvPr/>
        </p:nvSpPr>
        <p:spPr>
          <a:xfrm>
            <a:off x="9768408" y="3313942"/>
            <a:ext cx="2160240" cy="9361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&lt;&lt;component&gt;&gt;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message consumer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32CAE6F-E99B-A40C-21EB-68FF3D5C8E69}"/>
              </a:ext>
            </a:extLst>
          </p:cNvPr>
          <p:cNvCxnSpPr>
            <a:cxnSpLocks/>
            <a:stCxn id="6" idx="3"/>
            <a:endCxn id="10" idx="1"/>
          </p:cNvCxnSpPr>
          <p:nvPr/>
        </p:nvCxnSpPr>
        <p:spPr>
          <a:xfrm flipV="1">
            <a:off x="5375920" y="3781994"/>
            <a:ext cx="936104" cy="13681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36AB28A-9B5A-9B9B-D256-C2EBF50E4B68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>
            <a:off x="8472264" y="3781994"/>
            <a:ext cx="12961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853FB43-3CD0-C84E-97E7-BA941F82B4C0}"/>
              </a:ext>
            </a:extLst>
          </p:cNvPr>
          <p:cNvCxnSpPr>
            <a:cxnSpLocks/>
            <a:stCxn id="11" idx="2"/>
            <a:endCxn id="7" idx="0"/>
          </p:cNvCxnSpPr>
          <p:nvPr/>
        </p:nvCxnSpPr>
        <p:spPr>
          <a:xfrm>
            <a:off x="10848528" y="4250046"/>
            <a:ext cx="0" cy="4304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C58876EB-863B-DE0E-91A2-35C48E67EFE6}"/>
              </a:ext>
            </a:extLst>
          </p:cNvPr>
          <p:cNvSpPr txBox="1">
            <a:spLocks/>
          </p:cNvSpPr>
          <p:nvPr/>
        </p:nvSpPr>
        <p:spPr>
          <a:xfrm>
            <a:off x="215349" y="5737474"/>
            <a:ext cx="11713299" cy="4567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Example of our solution with Celery. </a:t>
            </a:r>
          </a:p>
        </p:txBody>
      </p:sp>
    </p:spTree>
    <p:extLst>
      <p:ext uri="{BB962C8B-B14F-4D97-AF65-F5344CB8AC3E}">
        <p14:creationId xmlns:p14="http://schemas.microsoft.com/office/powerpoint/2010/main" val="421283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 animBg="1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A6793-839B-1D99-4B97-5751F9478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23C85-0510-C0E3-9A3B-1E77F55B6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11449272" cy="1656184"/>
          </a:xfrm>
        </p:spPr>
        <p:txBody>
          <a:bodyPr/>
          <a:lstStyle/>
          <a:p>
            <a:r>
              <a:rPr lang="en-US" dirty="0"/>
              <a:t>Stateful</a:t>
            </a:r>
            <a:br>
              <a:rPr lang="en-US" dirty="0"/>
            </a:br>
            <a:r>
              <a:rPr lang="en-US" dirty="0"/>
              <a:t>Context of previous transaction.</a:t>
            </a:r>
          </a:p>
          <a:p>
            <a:r>
              <a:rPr lang="en-US" dirty="0"/>
              <a:t>Stateless</a:t>
            </a:r>
            <a:br>
              <a:rPr lang="en-US" dirty="0"/>
            </a:br>
            <a:r>
              <a:rPr lang="en-US" dirty="0"/>
              <a:t>No stored information. Every operation is made as if from scratch for the first time.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0DCE67-1A45-90E0-6762-2492F7D21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21</a:t>
            </a:fld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BD0236-E9B7-3BC6-446C-3D1CA25DB82C}"/>
              </a:ext>
            </a:extLst>
          </p:cNvPr>
          <p:cNvSpPr/>
          <p:nvPr/>
        </p:nvSpPr>
        <p:spPr>
          <a:xfrm>
            <a:off x="5375920" y="4221088"/>
            <a:ext cx="2160240" cy="93610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85E4CD-3FC7-BD5F-30CA-89759883E6D5}"/>
              </a:ext>
            </a:extLst>
          </p:cNvPr>
          <p:cNvSpPr/>
          <p:nvPr/>
        </p:nvSpPr>
        <p:spPr>
          <a:xfrm>
            <a:off x="5227341" y="4428295"/>
            <a:ext cx="2160240" cy="93610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4C6300-029C-1817-8B7E-4CA82C61121A}"/>
              </a:ext>
            </a:extLst>
          </p:cNvPr>
          <p:cNvSpPr/>
          <p:nvPr/>
        </p:nvSpPr>
        <p:spPr>
          <a:xfrm>
            <a:off x="263352" y="4642707"/>
            <a:ext cx="2160240" cy="9361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&lt;&lt;component&gt;&gt;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client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A0C5BA-C972-898C-C117-82AB54A3B7A2}"/>
              </a:ext>
            </a:extLst>
          </p:cNvPr>
          <p:cNvSpPr/>
          <p:nvPr/>
        </p:nvSpPr>
        <p:spPr>
          <a:xfrm>
            <a:off x="5015880" y="4644319"/>
            <a:ext cx="2160240" cy="93610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&lt;&lt;component&gt;&gt;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server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35705F-C420-A42A-1EDB-4098B2227CBA}"/>
              </a:ext>
            </a:extLst>
          </p:cNvPr>
          <p:cNvSpPr/>
          <p:nvPr/>
        </p:nvSpPr>
        <p:spPr>
          <a:xfrm>
            <a:off x="9768408" y="4642707"/>
            <a:ext cx="2160240" cy="9361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&lt;&lt;component&gt;&gt;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database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A19DCE3-3B06-354D-0B64-85E8705C9FF7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2423592" y="5110759"/>
            <a:ext cx="2592288" cy="16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7CB430-CE34-27EA-1DF9-21430A1C7C75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 flipV="1">
            <a:off x="7176120" y="5110759"/>
            <a:ext cx="2592288" cy="16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E250EC0C-167C-64DB-269A-E5F3ECD5D0C9}"/>
              </a:ext>
            </a:extLst>
          </p:cNvPr>
          <p:cNvSpPr txBox="1">
            <a:spLocks/>
          </p:cNvSpPr>
          <p:nvPr/>
        </p:nvSpPr>
        <p:spPr>
          <a:xfrm>
            <a:off x="215349" y="5699699"/>
            <a:ext cx="11713299" cy="4567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Application state in the database, servers are stateless.</a:t>
            </a:r>
          </a:p>
        </p:txBody>
      </p:sp>
    </p:spTree>
    <p:extLst>
      <p:ext uri="{BB962C8B-B14F-4D97-AF65-F5344CB8AC3E}">
        <p14:creationId xmlns:p14="http://schemas.microsoft.com/office/powerpoint/2010/main" val="175971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1D49D-E2F7-3168-99F4-7567786C5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Proxy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EB376-2A7C-DEFE-B1B6-5684EEE78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11449272" cy="359556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client perform a request to proxy and proxy makes a request to the server (proxy) on the client behalf. Next it forwards the response from server back to the client.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By adding functionality, we can get different types of proxies ... </a:t>
            </a:r>
          </a:p>
          <a:p>
            <a:r>
              <a:rPr lang="en-US" dirty="0">
                <a:solidFill>
                  <a:schemeClr val="tx1"/>
                </a:solidFill>
              </a:rPr>
              <a:t>SSL termination, compression, caching, monitoring, …</a:t>
            </a:r>
          </a:p>
          <a:p>
            <a:r>
              <a:rPr lang="en-US" dirty="0">
                <a:solidFill>
                  <a:schemeClr val="tx1"/>
                </a:solidFill>
              </a:rPr>
              <a:t>Static content</a:t>
            </a:r>
          </a:p>
          <a:p>
            <a:r>
              <a:rPr lang="en-US" dirty="0">
                <a:solidFill>
                  <a:schemeClr val="tx1"/>
                </a:solidFill>
              </a:rPr>
              <a:t>Multiple locations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A proxy often serves multiple purposes.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EE66A6-B50B-C171-0C0B-0100E5898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22</a:t>
            </a:fld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3C2949-9EC5-707E-16B6-2660CC4DB808}"/>
              </a:ext>
            </a:extLst>
          </p:cNvPr>
          <p:cNvSpPr/>
          <p:nvPr/>
        </p:nvSpPr>
        <p:spPr>
          <a:xfrm>
            <a:off x="263352" y="5013176"/>
            <a:ext cx="2160240" cy="9361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&lt;&lt;component&gt;&gt;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client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E2191A-F3D6-9AA9-07C0-06D17A994A60}"/>
              </a:ext>
            </a:extLst>
          </p:cNvPr>
          <p:cNvSpPr/>
          <p:nvPr/>
        </p:nvSpPr>
        <p:spPr>
          <a:xfrm>
            <a:off x="6600056" y="5014788"/>
            <a:ext cx="2160240" cy="93610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&lt;&lt;component&gt;&gt;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server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A1E8E2-29CA-6618-837A-D7050159ED10}"/>
              </a:ext>
            </a:extLst>
          </p:cNvPr>
          <p:cNvSpPr/>
          <p:nvPr/>
        </p:nvSpPr>
        <p:spPr>
          <a:xfrm>
            <a:off x="9768408" y="5013176"/>
            <a:ext cx="2160240" cy="9361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&lt;&lt;component&gt;&gt;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database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3CFE6CB-4464-4AC7-F711-FDE6AF18B8CB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 flipV="1">
            <a:off x="8760296" y="5481228"/>
            <a:ext cx="1008112" cy="16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C9F2C563-92DE-7511-6E11-E0CE4099302F}"/>
              </a:ext>
            </a:extLst>
          </p:cNvPr>
          <p:cNvSpPr/>
          <p:nvPr/>
        </p:nvSpPr>
        <p:spPr>
          <a:xfrm>
            <a:off x="3431704" y="5014788"/>
            <a:ext cx="2160240" cy="93610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&lt;&lt;component&gt;&gt;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proxy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F83A02C-8E9E-CB3F-93CB-67A11DF4389C}"/>
              </a:ext>
            </a:extLst>
          </p:cNvPr>
          <p:cNvCxnSpPr>
            <a:cxnSpLocks/>
            <a:stCxn id="5" idx="3"/>
            <a:endCxn id="9" idx="1"/>
          </p:cNvCxnSpPr>
          <p:nvPr/>
        </p:nvCxnSpPr>
        <p:spPr>
          <a:xfrm>
            <a:off x="2423592" y="5481228"/>
            <a:ext cx="1008112" cy="16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68C349B-CF50-A1BB-D4C3-DA6DA3D2AEFA}"/>
              </a:ext>
            </a:extLst>
          </p:cNvPr>
          <p:cNvCxnSpPr>
            <a:cxnSpLocks/>
            <a:stCxn id="9" idx="3"/>
            <a:endCxn id="6" idx="1"/>
          </p:cNvCxnSpPr>
          <p:nvPr/>
        </p:nvCxnSpPr>
        <p:spPr>
          <a:xfrm>
            <a:off x="5591944" y="5482840"/>
            <a:ext cx="10081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44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41B98-1E0A-63E8-C403-9CB0DD2F3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Reverse proxy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DE854-EF6E-80D0-830A-86A0E5985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11449272" cy="237787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reverse proxy acts as a single representation of the server. It can simplify the integration by providing a single endpoint, protect the server by hiding the internals, </a:t>
            </a:r>
            <a:r>
              <a:rPr lang="en-US" dirty="0" err="1"/>
              <a:t>etc</a:t>
            </a:r>
            <a:r>
              <a:rPr lang="en-US" dirty="0"/>
              <a:t> ... 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By adding functionality, we can get different types of proxies ... </a:t>
            </a:r>
          </a:p>
          <a:p>
            <a:r>
              <a:rPr lang="en-US" dirty="0"/>
              <a:t>Centralize internal services and provide unified interface</a:t>
            </a:r>
          </a:p>
          <a:p>
            <a:r>
              <a:rPr lang="en-US" dirty="0"/>
              <a:t>Hide information about servers (implementation detail)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FBDC0-BA03-59E1-6D2E-0CE2A2612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23</a:t>
            </a:fld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FC15B6-E1C7-8C68-8C61-51CDF0361758}"/>
              </a:ext>
            </a:extLst>
          </p:cNvPr>
          <p:cNvSpPr/>
          <p:nvPr/>
        </p:nvSpPr>
        <p:spPr>
          <a:xfrm>
            <a:off x="263352" y="4869160"/>
            <a:ext cx="2160240" cy="9361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&lt;&lt;component&gt;&gt;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client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500151-CDF0-1308-C77A-AAC1C0A51AC7}"/>
              </a:ext>
            </a:extLst>
          </p:cNvPr>
          <p:cNvSpPr/>
          <p:nvPr/>
        </p:nvSpPr>
        <p:spPr>
          <a:xfrm>
            <a:off x="6312024" y="4869160"/>
            <a:ext cx="2160240" cy="93610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&lt;&lt;component&gt;&gt;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server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4E8BA2-2691-79C0-743E-1A8F050D27B1}"/>
              </a:ext>
            </a:extLst>
          </p:cNvPr>
          <p:cNvSpPr/>
          <p:nvPr/>
        </p:nvSpPr>
        <p:spPr>
          <a:xfrm>
            <a:off x="9768408" y="4869160"/>
            <a:ext cx="2160240" cy="9361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&lt;&lt;component&gt;&gt;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database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3462824-758D-F569-0286-F5022887E0E4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>
            <a:off x="8472264" y="5337212"/>
            <a:ext cx="12961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48984577-7C63-6992-EAAA-062738978A9A}"/>
              </a:ext>
            </a:extLst>
          </p:cNvPr>
          <p:cNvSpPr txBox="1">
            <a:spLocks/>
          </p:cNvSpPr>
          <p:nvPr/>
        </p:nvSpPr>
        <p:spPr>
          <a:xfrm>
            <a:off x="201184" y="5875374"/>
            <a:ext cx="11713299" cy="4567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The reverse proxy provide a unified API, e.g., /</a:t>
            </a:r>
            <a:r>
              <a:rPr lang="en-US" dirty="0" err="1"/>
              <a:t>api</a:t>
            </a:r>
            <a:r>
              <a:rPr lang="en-US" dirty="0"/>
              <a:t>/v1/users and /</a:t>
            </a:r>
            <a:r>
              <a:rPr lang="en-US" dirty="0" err="1"/>
              <a:t>api</a:t>
            </a:r>
            <a:r>
              <a:rPr lang="en-US" dirty="0"/>
              <a:t>/v1/articles.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947B418-30AF-038E-1B0E-5BC057C18607}"/>
              </a:ext>
            </a:extLst>
          </p:cNvPr>
          <p:cNvSpPr/>
          <p:nvPr/>
        </p:nvSpPr>
        <p:spPr>
          <a:xfrm>
            <a:off x="6312024" y="3789040"/>
            <a:ext cx="2160240" cy="93610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&lt;&lt;component&gt;&gt;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server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10D21B-EA22-6E94-4B2E-36410D042F92}"/>
              </a:ext>
            </a:extLst>
          </p:cNvPr>
          <p:cNvSpPr/>
          <p:nvPr/>
        </p:nvSpPr>
        <p:spPr>
          <a:xfrm>
            <a:off x="3503712" y="4325590"/>
            <a:ext cx="2160240" cy="93610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&lt;&lt;component&gt;&gt;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reverse proxy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FF3ED34-6113-7721-C8F7-0A10B6C66356}"/>
              </a:ext>
            </a:extLst>
          </p:cNvPr>
          <p:cNvCxnSpPr>
            <a:cxnSpLocks/>
            <a:stCxn id="5" idx="3"/>
            <a:endCxn id="11" idx="1"/>
          </p:cNvCxnSpPr>
          <p:nvPr/>
        </p:nvCxnSpPr>
        <p:spPr>
          <a:xfrm flipV="1">
            <a:off x="2423592" y="4793642"/>
            <a:ext cx="1080120" cy="5435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B204E41-EC74-E1BB-AD78-C9ECC8E12D6E}"/>
              </a:ext>
            </a:extLst>
          </p:cNvPr>
          <p:cNvCxnSpPr>
            <a:cxnSpLocks/>
            <a:stCxn id="11" idx="3"/>
            <a:endCxn id="10" idx="1"/>
          </p:cNvCxnSpPr>
          <p:nvPr/>
        </p:nvCxnSpPr>
        <p:spPr>
          <a:xfrm flipV="1">
            <a:off x="5663952" y="4257092"/>
            <a:ext cx="648072" cy="5365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B732BB0-1A21-FF0C-35F7-5B639F7A2433}"/>
              </a:ext>
            </a:extLst>
          </p:cNvPr>
          <p:cNvCxnSpPr>
            <a:cxnSpLocks/>
            <a:stCxn id="11" idx="3"/>
            <a:endCxn id="6" idx="1"/>
          </p:cNvCxnSpPr>
          <p:nvPr/>
        </p:nvCxnSpPr>
        <p:spPr>
          <a:xfrm>
            <a:off x="5663952" y="4793642"/>
            <a:ext cx="648072" cy="5435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58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96AB2-ADDC-E86D-4297-5E6D37C86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AF99C-C3C0-CBE3-44A5-923E8CE6D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11449272" cy="1872208"/>
          </a:xfrm>
        </p:spPr>
        <p:txBody>
          <a:bodyPr/>
          <a:lstStyle/>
          <a:p>
            <a:r>
              <a:rPr lang="en-US" dirty="0"/>
              <a:t>Improve loading time, reduce server load</a:t>
            </a:r>
          </a:p>
          <a:p>
            <a:r>
              <a:rPr lang="en-US" dirty="0"/>
              <a:t>Client-side caching</a:t>
            </a:r>
          </a:p>
          <a:p>
            <a:r>
              <a:rPr lang="en-US" dirty="0"/>
              <a:t>Multiple locations (Client, CDN, Web server, Database, Application, …)</a:t>
            </a:r>
          </a:p>
          <a:p>
            <a:r>
              <a:rPr lang="en-US" dirty="0"/>
              <a:t>Cache invalidation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0A4DC6-CA3E-6F42-E4B7-D7FFCAC2A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24</a:t>
            </a:fld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B18C90-E803-C688-33F1-1CC0E8A67CF8}"/>
              </a:ext>
            </a:extLst>
          </p:cNvPr>
          <p:cNvSpPr/>
          <p:nvPr/>
        </p:nvSpPr>
        <p:spPr>
          <a:xfrm>
            <a:off x="263352" y="5011564"/>
            <a:ext cx="2160240" cy="9361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&lt;&lt;component&gt;&gt;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client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F43ADF-C0E8-7F10-262D-A127D8650665}"/>
              </a:ext>
            </a:extLst>
          </p:cNvPr>
          <p:cNvSpPr/>
          <p:nvPr/>
        </p:nvSpPr>
        <p:spPr>
          <a:xfrm>
            <a:off x="6528048" y="5013176"/>
            <a:ext cx="2160240" cy="93610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&lt;&lt;component&gt;&gt;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server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392427-7159-85A2-33A8-9AE2E78CA1E9}"/>
              </a:ext>
            </a:extLst>
          </p:cNvPr>
          <p:cNvSpPr/>
          <p:nvPr/>
        </p:nvSpPr>
        <p:spPr>
          <a:xfrm>
            <a:off x="9768408" y="5011564"/>
            <a:ext cx="2160240" cy="9361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&lt;&lt;component&gt;&gt;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database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2E3214-7149-CD7F-BB57-09AE9A2536ED}"/>
              </a:ext>
            </a:extLst>
          </p:cNvPr>
          <p:cNvSpPr/>
          <p:nvPr/>
        </p:nvSpPr>
        <p:spPr>
          <a:xfrm>
            <a:off x="3431704" y="5013176"/>
            <a:ext cx="2160240" cy="93610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&lt;&lt;component&gt;&gt;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cache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EB89103-2EA1-7991-7080-1ACCED385CD5}"/>
              </a:ext>
            </a:extLst>
          </p:cNvPr>
          <p:cNvCxnSpPr>
            <a:cxnSpLocks/>
            <a:stCxn id="5" idx="3"/>
            <a:endCxn id="8" idx="1"/>
          </p:cNvCxnSpPr>
          <p:nvPr/>
        </p:nvCxnSpPr>
        <p:spPr>
          <a:xfrm>
            <a:off x="2423592" y="5479616"/>
            <a:ext cx="1008112" cy="16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69733D-350A-D67C-C5E9-D039B54B0DD4}"/>
              </a:ext>
            </a:extLst>
          </p:cNvPr>
          <p:cNvCxnSpPr>
            <a:cxnSpLocks/>
            <a:stCxn id="8" idx="3"/>
            <a:endCxn id="6" idx="1"/>
          </p:cNvCxnSpPr>
          <p:nvPr/>
        </p:nvCxnSpPr>
        <p:spPr>
          <a:xfrm>
            <a:off x="5591944" y="5481228"/>
            <a:ext cx="9361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8043F20-7412-7CDD-A8A8-D8545D645A1B}"/>
              </a:ext>
            </a:extLst>
          </p:cNvPr>
          <p:cNvCxnSpPr>
            <a:cxnSpLocks/>
            <a:stCxn id="6" idx="3"/>
            <a:endCxn id="13" idx="1"/>
          </p:cNvCxnSpPr>
          <p:nvPr/>
        </p:nvCxnSpPr>
        <p:spPr>
          <a:xfrm flipV="1">
            <a:off x="8688288" y="4113076"/>
            <a:ext cx="1080120" cy="13681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505CA7E-AB69-B2F0-CB93-6C2B655E39C6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 flipV="1">
            <a:off x="8688288" y="5479616"/>
            <a:ext cx="1080120" cy="16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175FB42-9CC0-C492-CECA-9EA4E002E0D9}"/>
              </a:ext>
            </a:extLst>
          </p:cNvPr>
          <p:cNvSpPr/>
          <p:nvPr/>
        </p:nvSpPr>
        <p:spPr>
          <a:xfrm>
            <a:off x="9768408" y="3645024"/>
            <a:ext cx="2160240" cy="93610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&lt;&lt;component&gt;&gt;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cache-aside</a:t>
            </a:r>
          </a:p>
        </p:txBody>
      </p:sp>
    </p:spTree>
    <p:extLst>
      <p:ext uri="{BB962C8B-B14F-4D97-AF65-F5344CB8AC3E}">
        <p14:creationId xmlns:p14="http://schemas.microsoft.com/office/powerpoint/2010/main" val="356134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F395C-8640-7A22-52EC-1D41F0C98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balancer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9F42B-30A8-172A-31A9-3F4F013DE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11449272" cy="2160240"/>
          </a:xfrm>
        </p:spPr>
        <p:txBody>
          <a:bodyPr/>
          <a:lstStyle/>
          <a:p>
            <a:r>
              <a:rPr lang="en-US" dirty="0"/>
              <a:t>Distribute requests to computing resources</a:t>
            </a:r>
            <a:br>
              <a:rPr lang="en-US" dirty="0"/>
            </a:br>
            <a:r>
              <a:rPr lang="en-US" dirty="0"/>
              <a:t>Pick a server -&gt; forwards to server -&gt; forwards response to a client</a:t>
            </a:r>
          </a:p>
          <a:p>
            <a:r>
              <a:rPr lang="en-US" dirty="0"/>
              <a:t>SW or HW implementation</a:t>
            </a:r>
          </a:p>
          <a:p>
            <a:r>
              <a:rPr lang="en-US" dirty="0"/>
              <a:t>Horizontal scaling</a:t>
            </a:r>
          </a:p>
          <a:p>
            <a:r>
              <a:rPr lang="en-US" dirty="0"/>
              <a:t>Sticky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AE6089-53C9-2D16-6269-1A491F50A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25</a:t>
            </a:fld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9FBEA4-FA1D-6CAA-5A7C-0F4210D4364B}"/>
              </a:ext>
            </a:extLst>
          </p:cNvPr>
          <p:cNvSpPr/>
          <p:nvPr/>
        </p:nvSpPr>
        <p:spPr>
          <a:xfrm>
            <a:off x="6600056" y="4293096"/>
            <a:ext cx="2160240" cy="93610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D5FD8E-5C03-060D-5FE8-AC870F39267C}"/>
              </a:ext>
            </a:extLst>
          </p:cNvPr>
          <p:cNvSpPr/>
          <p:nvPr/>
        </p:nvSpPr>
        <p:spPr>
          <a:xfrm>
            <a:off x="6451477" y="4500303"/>
            <a:ext cx="2160240" cy="93610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6A9721-9778-F9A3-CA61-E7AA0C6DC57F}"/>
              </a:ext>
            </a:extLst>
          </p:cNvPr>
          <p:cNvSpPr/>
          <p:nvPr/>
        </p:nvSpPr>
        <p:spPr>
          <a:xfrm>
            <a:off x="263352" y="4714715"/>
            <a:ext cx="2160240" cy="9361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&lt;&lt;component&gt;&gt;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client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D1AEF2-8DB3-09BB-EC3E-0379A3C5D5BD}"/>
              </a:ext>
            </a:extLst>
          </p:cNvPr>
          <p:cNvSpPr/>
          <p:nvPr/>
        </p:nvSpPr>
        <p:spPr>
          <a:xfrm>
            <a:off x="6240016" y="4716327"/>
            <a:ext cx="2160240" cy="93610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&lt;&lt;component&gt;&gt;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server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9A72C9-D868-AC77-E49C-57FD1A43F29B}"/>
              </a:ext>
            </a:extLst>
          </p:cNvPr>
          <p:cNvSpPr/>
          <p:nvPr/>
        </p:nvSpPr>
        <p:spPr>
          <a:xfrm>
            <a:off x="9768408" y="4714715"/>
            <a:ext cx="2160240" cy="9361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&lt;&lt;component&gt;&gt;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database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3BAD418-7D6B-D861-8299-B34A0300CB99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 flipV="1">
            <a:off x="8400256" y="5182767"/>
            <a:ext cx="1368152" cy="16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01BBC81-BA16-991D-3C68-A8662362B4F8}"/>
              </a:ext>
            </a:extLst>
          </p:cNvPr>
          <p:cNvSpPr/>
          <p:nvPr/>
        </p:nvSpPr>
        <p:spPr>
          <a:xfrm>
            <a:off x="3283125" y="4711783"/>
            <a:ext cx="2160240" cy="9361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&lt;&lt;component&gt;&gt;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load balancer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D5E3BC4-C6FA-4D00-DD28-6AC3A57DA0BE}"/>
              </a:ext>
            </a:extLst>
          </p:cNvPr>
          <p:cNvCxnSpPr>
            <a:cxnSpLocks/>
            <a:stCxn id="7" idx="3"/>
            <a:endCxn id="11" idx="1"/>
          </p:cNvCxnSpPr>
          <p:nvPr/>
        </p:nvCxnSpPr>
        <p:spPr>
          <a:xfrm flipV="1">
            <a:off x="2423592" y="5179835"/>
            <a:ext cx="859533" cy="29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578B385-17AC-0BD6-FA3B-E2E24C0057F4}"/>
              </a:ext>
            </a:extLst>
          </p:cNvPr>
          <p:cNvCxnSpPr>
            <a:cxnSpLocks/>
            <a:stCxn id="11" idx="3"/>
            <a:endCxn id="8" idx="1"/>
          </p:cNvCxnSpPr>
          <p:nvPr/>
        </p:nvCxnSpPr>
        <p:spPr>
          <a:xfrm>
            <a:off x="5443365" y="5179835"/>
            <a:ext cx="796651" cy="45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A54B330F-7324-713E-5EDC-A88810ADA912}"/>
              </a:ext>
            </a:extLst>
          </p:cNvPr>
          <p:cNvSpPr txBox="1">
            <a:spLocks/>
          </p:cNvSpPr>
          <p:nvPr/>
        </p:nvSpPr>
        <p:spPr>
          <a:xfrm>
            <a:off x="215349" y="5771707"/>
            <a:ext cx="11713299" cy="4567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Load balancer distribute requests to multiple servers.</a:t>
            </a:r>
          </a:p>
        </p:txBody>
      </p:sp>
    </p:spTree>
    <p:extLst>
      <p:ext uri="{BB962C8B-B14F-4D97-AF65-F5344CB8AC3E}">
        <p14:creationId xmlns:p14="http://schemas.microsoft.com/office/powerpoint/2010/main" val="183139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AF2D0F-A6B5-E1A3-5FEA-CFB4DAEA2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EF51A-2153-82F7-54B5-06BD02914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API Proxy / Gateway /....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0A136-C9FB-7385-BB66-1CFC9562F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11449272" cy="410445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Combination of the above, but with added domain/API specific logic. Focused on managing complex API ecosystems and interaction orchestration.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API management</a:t>
            </a:r>
            <a:br>
              <a:rPr lang="en-US" dirty="0"/>
            </a:br>
            <a:r>
              <a:rPr lang="en-US" dirty="0"/>
              <a:t>Mocking, version control, request/response transformation, ...</a:t>
            </a:r>
          </a:p>
          <a:p>
            <a:r>
              <a:rPr lang="en-US" dirty="0"/>
              <a:t>Authorization, authentication</a:t>
            </a:r>
            <a:br>
              <a:rPr lang="en-US" dirty="0"/>
            </a:br>
            <a:r>
              <a:rPr lang="en-US" dirty="0"/>
              <a:t>OAuth flows, JWT tokens, OpenID, ...</a:t>
            </a:r>
          </a:p>
          <a:p>
            <a:r>
              <a:rPr lang="en-US" dirty="0"/>
              <a:t>Developer experience</a:t>
            </a:r>
            <a:br>
              <a:rPr lang="en-US" dirty="0"/>
            </a:br>
            <a:r>
              <a:rPr lang="en-US" dirty="0"/>
              <a:t>API specification (Open API), ...</a:t>
            </a:r>
          </a:p>
          <a:p>
            <a:r>
              <a:rPr lang="en-US" dirty="0"/>
              <a:t>Service discovery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665526-F84F-E3CD-E760-B468AE5DE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26</a:t>
            </a:fld>
            <a:endParaRPr lang="cs-CZ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05B10FA-3C83-7DA8-F242-58CFB5A7A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5543" y="3501008"/>
            <a:ext cx="3161097" cy="259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6754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DC91A-57A6-08D1-9E40-5985DE46B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delivery network (CDN)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CF8B0-7D1D-F147-CE73-862B314DF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11449272" cy="2016224"/>
          </a:xfrm>
        </p:spPr>
        <p:txBody>
          <a:bodyPr/>
          <a:lstStyle/>
          <a:p>
            <a:r>
              <a:rPr lang="en-US" dirty="0"/>
              <a:t>Distributed network of proxy servers, minimize distance to user  ~ location based</a:t>
            </a:r>
          </a:p>
          <a:p>
            <a:r>
              <a:rPr lang="en-US" dirty="0"/>
              <a:t>Mostly static content like CSS, HTML, JS, …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Edge computing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8FE0FB-A99A-B20A-621D-6362D18D0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27</a:t>
            </a:fld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A54A2C-9580-AE6E-5798-26416C479753}"/>
              </a:ext>
            </a:extLst>
          </p:cNvPr>
          <p:cNvSpPr/>
          <p:nvPr/>
        </p:nvSpPr>
        <p:spPr>
          <a:xfrm>
            <a:off x="407368" y="2276872"/>
            <a:ext cx="113052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&lt;link </a:t>
            </a:r>
            <a:r>
              <a:rPr lang="en-US" sz="1600" dirty="0" err="1">
                <a:solidFill>
                  <a:schemeClr val="tx1"/>
                </a:solidFill>
              </a:rPr>
              <a:t>href</a:t>
            </a:r>
            <a:r>
              <a:rPr lang="en-US" sz="1600" dirty="0">
                <a:solidFill>
                  <a:schemeClr val="tx1"/>
                </a:solidFill>
              </a:rPr>
              <a:t>="https://cdn.jsdelivr.net/</a:t>
            </a:r>
            <a:r>
              <a:rPr lang="en-US" sz="1600" dirty="0" err="1">
                <a:solidFill>
                  <a:schemeClr val="tx1"/>
                </a:solidFill>
              </a:rPr>
              <a:t>npm</a:t>
            </a:r>
            <a:r>
              <a:rPr lang="en-US" sz="1600" dirty="0">
                <a:solidFill>
                  <a:schemeClr val="tx1"/>
                </a:solidFill>
              </a:rPr>
              <a:t>/bootstrap@5.1.3/</a:t>
            </a:r>
            <a:r>
              <a:rPr lang="en-US" sz="1600" dirty="0" err="1">
                <a:solidFill>
                  <a:schemeClr val="tx1"/>
                </a:solidFill>
              </a:rPr>
              <a:t>dist</a:t>
            </a:r>
            <a:r>
              <a:rPr lang="en-US" sz="1600" dirty="0">
                <a:solidFill>
                  <a:schemeClr val="tx1"/>
                </a:solidFill>
              </a:rPr>
              <a:t>/</a:t>
            </a:r>
            <a:r>
              <a:rPr lang="en-US" sz="1600" dirty="0" err="1">
                <a:solidFill>
                  <a:schemeClr val="tx1"/>
                </a:solidFill>
              </a:rPr>
              <a:t>css</a:t>
            </a:r>
            <a:r>
              <a:rPr lang="en-US" sz="1600" dirty="0">
                <a:solidFill>
                  <a:schemeClr val="tx1"/>
                </a:solidFill>
              </a:rPr>
              <a:t>/bootstrap.min.css" </a:t>
            </a:r>
            <a:r>
              <a:rPr lang="en-US" sz="1600" dirty="0" err="1">
                <a:solidFill>
                  <a:schemeClr val="tx1"/>
                </a:solidFill>
              </a:rPr>
              <a:t>rel</a:t>
            </a:r>
            <a:r>
              <a:rPr lang="en-US" sz="1600" dirty="0">
                <a:solidFill>
                  <a:schemeClr val="tx1"/>
                </a:solidFill>
              </a:rPr>
              <a:t>="stylesheet“ </a:t>
            </a:r>
            <a:r>
              <a:rPr lang="en-US" sz="1600" dirty="0" err="1">
                <a:solidFill>
                  <a:schemeClr val="tx1"/>
                </a:solidFill>
              </a:rPr>
              <a:t>crossorigin</a:t>
            </a:r>
            <a:r>
              <a:rPr lang="en-US" sz="1600" dirty="0">
                <a:solidFill>
                  <a:schemeClr val="tx1"/>
                </a:solidFill>
              </a:rPr>
              <a:t>="anonymous"&gt;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F8AF0C-09E9-7FF5-FFA4-01B016CC7866}"/>
              </a:ext>
            </a:extLst>
          </p:cNvPr>
          <p:cNvSpPr/>
          <p:nvPr/>
        </p:nvSpPr>
        <p:spPr>
          <a:xfrm>
            <a:off x="263352" y="4723532"/>
            <a:ext cx="2160240" cy="9361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&lt;&lt;component&gt;&gt;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client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B37D43-E129-1584-1771-B30AD16DA304}"/>
              </a:ext>
            </a:extLst>
          </p:cNvPr>
          <p:cNvSpPr/>
          <p:nvPr/>
        </p:nvSpPr>
        <p:spPr>
          <a:xfrm>
            <a:off x="5375920" y="4725144"/>
            <a:ext cx="2160240" cy="93610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&lt;&lt;component&gt;&gt;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server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E08928-6B35-44A2-5774-82DE4C34D680}"/>
              </a:ext>
            </a:extLst>
          </p:cNvPr>
          <p:cNvSpPr/>
          <p:nvPr/>
        </p:nvSpPr>
        <p:spPr>
          <a:xfrm>
            <a:off x="9768408" y="4723532"/>
            <a:ext cx="2160240" cy="9361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&lt;&lt;component&gt;&gt;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database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40CB330-D8DF-695D-BC1B-4E09B1204957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>
            <a:off x="2423592" y="5191584"/>
            <a:ext cx="2952328" cy="16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22AEDD5-219E-7E97-FF80-D2A027934C3A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 flipV="1">
            <a:off x="7536160" y="5191584"/>
            <a:ext cx="2232248" cy="16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63263B77-090D-D852-8A0B-3F6773A10510}"/>
              </a:ext>
            </a:extLst>
          </p:cNvPr>
          <p:cNvSpPr/>
          <p:nvPr/>
        </p:nvSpPr>
        <p:spPr>
          <a:xfrm>
            <a:off x="2927648" y="3717032"/>
            <a:ext cx="2160240" cy="93610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&lt;&lt;component&gt;&gt;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CDN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495F5D-E47B-121A-B1BB-C784CBD152FA}"/>
              </a:ext>
            </a:extLst>
          </p:cNvPr>
          <p:cNvCxnSpPr>
            <a:cxnSpLocks/>
            <a:stCxn id="6" idx="3"/>
            <a:endCxn id="11" idx="1"/>
          </p:cNvCxnSpPr>
          <p:nvPr/>
        </p:nvCxnSpPr>
        <p:spPr>
          <a:xfrm flipV="1">
            <a:off x="2423592" y="4185084"/>
            <a:ext cx="504056" cy="100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9AE8138B-15D3-4CEC-B585-B156C0D8C0DC}"/>
              </a:ext>
            </a:extLst>
          </p:cNvPr>
          <p:cNvSpPr txBox="1">
            <a:spLocks/>
          </p:cNvSpPr>
          <p:nvPr/>
        </p:nvSpPr>
        <p:spPr>
          <a:xfrm>
            <a:off x="215349" y="5780524"/>
            <a:ext cx="11713299" cy="4567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Static content is served from a CDN. Our servers only deal with dynamic content.</a:t>
            </a:r>
          </a:p>
        </p:txBody>
      </p:sp>
    </p:spTree>
    <p:extLst>
      <p:ext uri="{BB962C8B-B14F-4D97-AF65-F5344CB8AC3E}">
        <p14:creationId xmlns:p14="http://schemas.microsoft.com/office/powerpoint/2010/main" val="25225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A8A24-3909-803A-25C0-E3C21D07D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04DCF-35AD-EF72-A042-2E78322FB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11449272" cy="1872208"/>
          </a:xfrm>
        </p:spPr>
        <p:txBody>
          <a:bodyPr/>
          <a:lstStyle/>
          <a:p>
            <a:r>
              <a:rPr lang="en-US" dirty="0"/>
              <a:t>Modern Database Concepts - NDBI040</a:t>
            </a:r>
          </a:p>
          <a:p>
            <a:r>
              <a:rPr lang="en-US" dirty="0"/>
              <a:t>Principles of Distributed Systems - NSWI035</a:t>
            </a:r>
          </a:p>
          <a:p>
            <a:r>
              <a:rPr lang="en-US" dirty="0"/>
              <a:t>Database Applications - NDBI026</a:t>
            </a:r>
          </a:p>
          <a:p>
            <a:r>
              <a:rPr lang="en-US" dirty="0"/>
              <a:t>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CB003D-61B1-20D8-DF61-0C34B429E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28</a:t>
            </a:fld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F4AE46-6802-4F31-1840-E43756E3B729}"/>
              </a:ext>
            </a:extLst>
          </p:cNvPr>
          <p:cNvSpPr/>
          <p:nvPr/>
        </p:nvSpPr>
        <p:spPr>
          <a:xfrm>
            <a:off x="3863752" y="2924944"/>
            <a:ext cx="7740862" cy="31790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&lt;&lt;component&gt;&gt;</a:t>
            </a:r>
          </a:p>
          <a:p>
            <a:pPr algn="ctr"/>
            <a:r>
              <a:rPr lang="en-US" sz="4400" dirty="0">
                <a:solidFill>
                  <a:schemeClr val="tx1"/>
                </a:solidFill>
              </a:rPr>
              <a:t>database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84DCD6-1850-13FF-B522-160ABEB7F615}"/>
              </a:ext>
            </a:extLst>
          </p:cNvPr>
          <p:cNvSpPr/>
          <p:nvPr/>
        </p:nvSpPr>
        <p:spPr>
          <a:xfrm>
            <a:off x="587386" y="4005064"/>
            <a:ext cx="2808312" cy="88697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&lt;&lt;component&gt;&gt;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database</a:t>
            </a:r>
          </a:p>
        </p:txBody>
      </p:sp>
    </p:spTree>
    <p:extLst>
      <p:ext uri="{BB962C8B-B14F-4D97-AF65-F5344CB8AC3E}">
        <p14:creationId xmlns:p14="http://schemas.microsoft.com/office/powerpoint/2010/main" val="339905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CF2426C-9FBD-86A9-8DDF-3F71D1ECF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PrankWeb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7DAD54-7219-79FD-0265-F94B75C70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29</a:t>
            </a:fld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905189-27AD-6467-6061-CD164CCA3936}"/>
              </a:ext>
            </a:extLst>
          </p:cNvPr>
          <p:cNvSpPr/>
          <p:nvPr/>
        </p:nvSpPr>
        <p:spPr>
          <a:xfrm>
            <a:off x="263352" y="4877355"/>
            <a:ext cx="2160240" cy="111007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&lt;&lt;component&gt;&gt;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client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(browser)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6E11DF-2417-4BB2-9591-BF6F4C6BB3DE}"/>
              </a:ext>
            </a:extLst>
          </p:cNvPr>
          <p:cNvSpPr/>
          <p:nvPr/>
        </p:nvSpPr>
        <p:spPr>
          <a:xfrm>
            <a:off x="2855640" y="4826430"/>
            <a:ext cx="2160240" cy="121192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&lt;&lt;component&gt;&gt;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reverse proxy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(Nginx)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FA9B17F-7DAB-C00A-5A11-69FDE8E50811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>
            <a:off x="2423592" y="5432391"/>
            <a:ext cx="4320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7579CE6-4598-7A97-B310-13BDF94631B6}"/>
              </a:ext>
            </a:extLst>
          </p:cNvPr>
          <p:cNvSpPr/>
          <p:nvPr/>
        </p:nvSpPr>
        <p:spPr>
          <a:xfrm>
            <a:off x="718383" y="2819180"/>
            <a:ext cx="2160240" cy="11701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&lt;&lt;component&gt;&gt;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frontend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(React)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596636-DCDD-0DB3-8232-70D9FF0E0BBB}"/>
              </a:ext>
            </a:extLst>
          </p:cNvPr>
          <p:cNvSpPr/>
          <p:nvPr/>
        </p:nvSpPr>
        <p:spPr>
          <a:xfrm>
            <a:off x="5879976" y="4785877"/>
            <a:ext cx="2160240" cy="12930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&lt;&lt;component&gt;&gt;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web server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(Python)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78A47D-62AA-64B3-401F-9D0F7C373042}"/>
              </a:ext>
            </a:extLst>
          </p:cNvPr>
          <p:cNvSpPr/>
          <p:nvPr/>
        </p:nvSpPr>
        <p:spPr>
          <a:xfrm>
            <a:off x="5246183" y="2819180"/>
            <a:ext cx="2160240" cy="9361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&lt;&lt;component&gt;&gt;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message queue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(RabbitMQ)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3274888-2F1D-B1E2-9C7B-539609DEE6AE}"/>
              </a:ext>
            </a:extLst>
          </p:cNvPr>
          <p:cNvCxnSpPr>
            <a:cxnSpLocks/>
            <a:stCxn id="12" idx="3"/>
            <a:endCxn id="20" idx="1"/>
          </p:cNvCxnSpPr>
          <p:nvPr/>
        </p:nvCxnSpPr>
        <p:spPr>
          <a:xfrm>
            <a:off x="7406423" y="3287232"/>
            <a:ext cx="478927" cy="4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8E3F7CE-C313-2CAA-2DC9-88CED50AAC14}"/>
              </a:ext>
            </a:extLst>
          </p:cNvPr>
          <p:cNvCxnSpPr>
            <a:cxnSpLocks/>
            <a:endCxn id="10" idx="3"/>
          </p:cNvCxnSpPr>
          <p:nvPr/>
        </p:nvCxnSpPr>
        <p:spPr>
          <a:xfrm rot="16200000" flipV="1">
            <a:off x="2418488" y="3864381"/>
            <a:ext cx="1422185" cy="501913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AFB311A-D26E-4781-3203-CB78E5E47FF5}"/>
              </a:ext>
            </a:extLst>
          </p:cNvPr>
          <p:cNvCxnSpPr>
            <a:cxnSpLocks/>
            <a:stCxn id="7" idx="3"/>
            <a:endCxn id="11" idx="1"/>
          </p:cNvCxnSpPr>
          <p:nvPr/>
        </p:nvCxnSpPr>
        <p:spPr>
          <a:xfrm>
            <a:off x="5015880" y="5432391"/>
            <a:ext cx="8640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D676D8FB-D0FA-3B6A-128F-9C93BAD00645}"/>
              </a:ext>
            </a:extLst>
          </p:cNvPr>
          <p:cNvSpPr/>
          <p:nvPr/>
        </p:nvSpPr>
        <p:spPr>
          <a:xfrm>
            <a:off x="5243396" y="1504246"/>
            <a:ext cx="2160240" cy="9361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&lt;&lt;component&gt;&gt;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monitoring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(Flower)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5B244C9-A25E-8B7F-3CB3-EBD7193B91E9}"/>
              </a:ext>
            </a:extLst>
          </p:cNvPr>
          <p:cNvCxnSpPr>
            <a:cxnSpLocks/>
            <a:endCxn id="16" idx="1"/>
          </p:cNvCxnSpPr>
          <p:nvPr/>
        </p:nvCxnSpPr>
        <p:spPr>
          <a:xfrm rot="5400000" flipH="1" flipV="1">
            <a:off x="3413467" y="2996501"/>
            <a:ext cx="2854132" cy="80572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CF0C28F-7EF0-E80D-C694-0FC4996B775D}"/>
              </a:ext>
            </a:extLst>
          </p:cNvPr>
          <p:cNvCxnSpPr>
            <a:cxnSpLocks/>
            <a:stCxn id="12" idx="2"/>
            <a:endCxn id="11" idx="0"/>
          </p:cNvCxnSpPr>
          <p:nvPr/>
        </p:nvCxnSpPr>
        <p:spPr>
          <a:xfrm rot="16200000" flipH="1">
            <a:off x="6127903" y="3953683"/>
            <a:ext cx="1030593" cy="633793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CDD9D4D-2CDE-8B3E-59C1-1E41855FE144}"/>
              </a:ext>
            </a:extLst>
          </p:cNvPr>
          <p:cNvCxnSpPr>
            <a:cxnSpLocks/>
            <a:stCxn id="16" idx="2"/>
            <a:endCxn id="12" idx="0"/>
          </p:cNvCxnSpPr>
          <p:nvPr/>
        </p:nvCxnSpPr>
        <p:spPr>
          <a:xfrm>
            <a:off x="6323516" y="2440350"/>
            <a:ext cx="2787" cy="3788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3EABE86A-2C32-14A5-80F9-BFB6FE2893F3}"/>
              </a:ext>
            </a:extLst>
          </p:cNvPr>
          <p:cNvSpPr/>
          <p:nvPr/>
        </p:nvSpPr>
        <p:spPr>
          <a:xfrm>
            <a:off x="7885350" y="2645145"/>
            <a:ext cx="2160240" cy="12930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&lt;&lt;component&gt;&gt;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message consumer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(Python, Java, …)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10B4177-451F-0EB6-2D75-C35596D58E5E}"/>
              </a:ext>
            </a:extLst>
          </p:cNvPr>
          <p:cNvCxnSpPr>
            <a:cxnSpLocks/>
            <a:stCxn id="11" idx="3"/>
            <a:endCxn id="8" idx="1"/>
          </p:cNvCxnSpPr>
          <p:nvPr/>
        </p:nvCxnSpPr>
        <p:spPr>
          <a:xfrm>
            <a:off x="8040216" y="5432391"/>
            <a:ext cx="1728192" cy="8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C62908B-1812-A7F6-626B-A7D4391D160B}"/>
              </a:ext>
            </a:extLst>
          </p:cNvPr>
          <p:cNvCxnSpPr>
            <a:cxnSpLocks/>
            <a:stCxn id="20" idx="2"/>
          </p:cNvCxnSpPr>
          <p:nvPr/>
        </p:nvCxnSpPr>
        <p:spPr>
          <a:xfrm rot="16200000" flipH="1">
            <a:off x="8757430" y="4146213"/>
            <a:ext cx="1219019" cy="802938"/>
          </a:xfrm>
          <a:prstGeom prst="bentConnector3">
            <a:avLst>
              <a:gd name="adj1" fmla="val 9968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13DB5FBE-AC73-1D6D-FEE6-2BBF7B3114B1}"/>
              </a:ext>
            </a:extLst>
          </p:cNvPr>
          <p:cNvSpPr/>
          <p:nvPr/>
        </p:nvSpPr>
        <p:spPr>
          <a:xfrm>
            <a:off x="1559496" y="1342623"/>
            <a:ext cx="2160240" cy="9361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&lt;&lt;component&gt;&gt;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monitoring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NodeJs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848F91A-3877-22F8-5EBA-2325DB6E9A57}"/>
              </a:ext>
            </a:extLst>
          </p:cNvPr>
          <p:cNvCxnSpPr>
            <a:cxnSpLocks/>
            <a:stCxn id="23" idx="3"/>
            <a:endCxn id="7" idx="0"/>
          </p:cNvCxnSpPr>
          <p:nvPr/>
        </p:nvCxnSpPr>
        <p:spPr>
          <a:xfrm>
            <a:off x="3719736" y="1810675"/>
            <a:ext cx="216024" cy="3015755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DDD1B0B3-A2F3-4864-01F4-9EF488C22ECE}"/>
              </a:ext>
            </a:extLst>
          </p:cNvPr>
          <p:cNvSpPr/>
          <p:nvPr/>
        </p:nvSpPr>
        <p:spPr>
          <a:xfrm>
            <a:off x="9739895" y="1480394"/>
            <a:ext cx="2160240" cy="9361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&lt;&lt;component&gt;&gt;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administration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96D0D00-7D4A-5467-13FA-02E2A07B158A}"/>
              </a:ext>
            </a:extLst>
          </p:cNvPr>
          <p:cNvCxnSpPr>
            <a:cxnSpLocks/>
            <a:stCxn id="25" idx="2"/>
            <a:endCxn id="8" idx="0"/>
          </p:cNvCxnSpPr>
          <p:nvPr/>
        </p:nvCxnSpPr>
        <p:spPr>
          <a:xfrm>
            <a:off x="10820015" y="2416498"/>
            <a:ext cx="28513" cy="24819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5507B048-17C4-7FB2-E492-77DCF10EF9E8}"/>
              </a:ext>
            </a:extLst>
          </p:cNvPr>
          <p:cNvSpPr/>
          <p:nvPr/>
        </p:nvSpPr>
        <p:spPr>
          <a:xfrm>
            <a:off x="9768408" y="4898438"/>
            <a:ext cx="2160240" cy="106951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&lt;&lt;component&gt;&gt;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database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(File System)</a:t>
            </a:r>
          </a:p>
        </p:txBody>
      </p:sp>
    </p:spTree>
    <p:extLst>
      <p:ext uri="{BB962C8B-B14F-4D97-AF65-F5344CB8AC3E}">
        <p14:creationId xmlns:p14="http://schemas.microsoft.com/office/powerpoint/2010/main" val="296888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6" grpId="0" animBg="1"/>
      <p:bldP spid="20" grpId="0" animBg="1"/>
      <p:bldP spid="23" grpId="0" animBg="1"/>
      <p:bldP spid="25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9FFF9-5F91-0EE4-AF52-6CA595682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application: full-stack developer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936A71-8F1D-DDDE-F0E5-9FBF81369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8B48-CD68-422A-981A-F7D1D2E08DD1}" type="slidenum">
              <a:rPr lang="en-US" smtClean="0"/>
              <a:t>3</a:t>
            </a:fld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A1ECD82-110C-438E-68B0-B0B82D84C09C}"/>
              </a:ext>
            </a:extLst>
          </p:cNvPr>
          <p:cNvSpPr/>
          <p:nvPr/>
        </p:nvSpPr>
        <p:spPr>
          <a:xfrm>
            <a:off x="887339" y="5169916"/>
            <a:ext cx="2160240" cy="792088"/>
          </a:xfrm>
          <a:prstGeom prst="roundRect">
            <a:avLst>
              <a:gd name="adj" fmla="val 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&lt;&lt;actor&gt;&gt;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browser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84C1914-9608-4DBC-9341-A13284FCE641}"/>
              </a:ext>
            </a:extLst>
          </p:cNvPr>
          <p:cNvSpPr/>
          <p:nvPr/>
        </p:nvSpPr>
        <p:spPr>
          <a:xfrm>
            <a:off x="4919787" y="5169916"/>
            <a:ext cx="2160240" cy="792088"/>
          </a:xfrm>
          <a:prstGeom prst="roundRect">
            <a:avLst>
              <a:gd name="adj" fmla="val 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&lt;&lt;component&gt;&gt;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web server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2D32755-B3A7-E789-39F8-4E4422A95296}"/>
              </a:ext>
            </a:extLst>
          </p:cNvPr>
          <p:cNvCxnSpPr>
            <a:stCxn id="4" idx="3"/>
            <a:endCxn id="5" idx="1"/>
          </p:cNvCxnSpPr>
          <p:nvPr/>
        </p:nvCxnSpPr>
        <p:spPr>
          <a:xfrm>
            <a:off x="3047579" y="5565960"/>
            <a:ext cx="18722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D138E50-1975-4384-11AE-2D1F109C821D}"/>
              </a:ext>
            </a:extLst>
          </p:cNvPr>
          <p:cNvSpPr/>
          <p:nvPr/>
        </p:nvSpPr>
        <p:spPr>
          <a:xfrm>
            <a:off x="9096251" y="5188172"/>
            <a:ext cx="2160240" cy="792088"/>
          </a:xfrm>
          <a:prstGeom prst="roundRect">
            <a:avLst>
              <a:gd name="adj" fmla="val 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&lt;&lt;component&gt;&gt;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database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22782BB-AF48-D746-1CD9-2441F3DA10D2}"/>
              </a:ext>
            </a:extLst>
          </p:cNvPr>
          <p:cNvCxnSpPr>
            <a:cxnSpLocks/>
            <a:stCxn id="5" idx="3"/>
            <a:endCxn id="7" idx="1"/>
          </p:cNvCxnSpPr>
          <p:nvPr/>
        </p:nvCxnSpPr>
        <p:spPr>
          <a:xfrm>
            <a:off x="7080027" y="5565960"/>
            <a:ext cx="2016224" cy="182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3CC43D38-0057-23A8-8F71-5B33D03BDA69}"/>
              </a:ext>
            </a:extLst>
          </p:cNvPr>
          <p:cNvSpPr txBox="1">
            <a:spLocks/>
          </p:cNvSpPr>
          <p:nvPr/>
        </p:nvSpPr>
        <p:spPr>
          <a:xfrm>
            <a:off x="5026303" y="1340768"/>
            <a:ext cx="2232000" cy="29523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Server Language</a:t>
            </a:r>
          </a:p>
          <a:p>
            <a:r>
              <a:rPr lang="en-US" dirty="0"/>
              <a:t>PHP </a:t>
            </a:r>
          </a:p>
          <a:p>
            <a:r>
              <a:rPr lang="en-US" dirty="0"/>
              <a:t>Python</a:t>
            </a:r>
          </a:p>
          <a:p>
            <a:r>
              <a:rPr lang="en-US" dirty="0"/>
              <a:t>NodeJS</a:t>
            </a:r>
          </a:p>
          <a:p>
            <a:r>
              <a:rPr lang="en-US" dirty="0"/>
              <a:t>Java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1F564228-FA40-7E09-39E4-50BCA32D405B}"/>
              </a:ext>
            </a:extLst>
          </p:cNvPr>
          <p:cNvSpPr txBox="1">
            <a:spLocks/>
          </p:cNvSpPr>
          <p:nvPr/>
        </p:nvSpPr>
        <p:spPr>
          <a:xfrm>
            <a:off x="2690651" y="1340768"/>
            <a:ext cx="2232000" cy="29523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UI Framework</a:t>
            </a:r>
          </a:p>
          <a:p>
            <a:r>
              <a:rPr lang="en-US" dirty="0"/>
              <a:t>Angular.js</a:t>
            </a:r>
          </a:p>
          <a:p>
            <a:r>
              <a:rPr lang="en-US" dirty="0"/>
              <a:t>React</a:t>
            </a:r>
          </a:p>
          <a:p>
            <a:r>
              <a:rPr lang="en-US" dirty="0"/>
              <a:t>Vue.js</a:t>
            </a:r>
          </a:p>
          <a:p>
            <a:r>
              <a:rPr lang="en-US" dirty="0"/>
              <a:t>Vanilla JS</a:t>
            </a:r>
          </a:p>
          <a:p>
            <a:r>
              <a:rPr lang="en-US" dirty="0"/>
              <a:t>Redux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E8D0BC95-0645-C54A-B77B-2F96E2E1490D}"/>
              </a:ext>
            </a:extLst>
          </p:cNvPr>
          <p:cNvSpPr txBox="1">
            <a:spLocks/>
          </p:cNvSpPr>
          <p:nvPr/>
        </p:nvSpPr>
        <p:spPr>
          <a:xfrm>
            <a:off x="354999" y="1340768"/>
            <a:ext cx="2232000" cy="29523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Visual Framework</a:t>
            </a:r>
          </a:p>
          <a:p>
            <a:r>
              <a:rPr lang="en-US" dirty="0"/>
              <a:t>Angular Material </a:t>
            </a:r>
          </a:p>
          <a:p>
            <a:r>
              <a:rPr lang="en-US" dirty="0" err="1"/>
              <a:t>Reactstrap</a:t>
            </a:r>
            <a:endParaRPr lang="en-US" dirty="0"/>
          </a:p>
          <a:p>
            <a:r>
              <a:rPr lang="en-US" dirty="0"/>
              <a:t>Bootstrap</a:t>
            </a:r>
          </a:p>
          <a:p>
            <a:r>
              <a:rPr lang="en-US" dirty="0" err="1"/>
              <a:t>Vuetify</a:t>
            </a:r>
            <a:endParaRPr lang="en-US" dirty="0"/>
          </a:p>
          <a:p>
            <a:endParaRPr lang="en-US" dirty="0"/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AF3D30C8-81FF-5951-067B-17685BD26F25}"/>
              </a:ext>
            </a:extLst>
          </p:cNvPr>
          <p:cNvSpPr txBox="1">
            <a:spLocks/>
          </p:cNvSpPr>
          <p:nvPr/>
        </p:nvSpPr>
        <p:spPr>
          <a:xfrm>
            <a:off x="7361955" y="1340768"/>
            <a:ext cx="2232000" cy="29523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HTTP Binding</a:t>
            </a:r>
          </a:p>
          <a:p>
            <a:r>
              <a:rPr lang="en-US" dirty="0"/>
              <a:t>Flask</a:t>
            </a:r>
          </a:p>
          <a:p>
            <a:r>
              <a:rPr lang="en-US" dirty="0"/>
              <a:t>Express.js</a:t>
            </a:r>
          </a:p>
          <a:p>
            <a:r>
              <a:rPr lang="en-US" dirty="0"/>
              <a:t>Jetty</a:t>
            </a:r>
          </a:p>
          <a:p>
            <a:r>
              <a:rPr lang="en-US" dirty="0"/>
              <a:t>Tomcat</a:t>
            </a:r>
          </a:p>
          <a:p>
            <a:r>
              <a:rPr lang="en-US" dirty="0"/>
              <a:t>Spring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1DE624EC-5D8D-B2BD-2D00-26575AD0F740}"/>
              </a:ext>
            </a:extLst>
          </p:cNvPr>
          <p:cNvSpPr txBox="1">
            <a:spLocks/>
          </p:cNvSpPr>
          <p:nvPr/>
        </p:nvSpPr>
        <p:spPr>
          <a:xfrm>
            <a:off x="9697608" y="1340768"/>
            <a:ext cx="2232000" cy="29523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???</a:t>
            </a:r>
          </a:p>
          <a:p>
            <a:r>
              <a:rPr lang="en-US" dirty="0"/>
              <a:t>RabbitMQ</a:t>
            </a:r>
          </a:p>
          <a:p>
            <a:r>
              <a:rPr lang="en-US" dirty="0"/>
              <a:t>Celery</a:t>
            </a:r>
          </a:p>
          <a:p>
            <a:r>
              <a:rPr lang="en-US" dirty="0"/>
              <a:t>CouchDB</a:t>
            </a:r>
          </a:p>
          <a:p>
            <a:r>
              <a:rPr lang="en-US" dirty="0"/>
              <a:t>Nginx</a:t>
            </a:r>
          </a:p>
          <a:p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0FAF7D8-F2D7-DFA6-FAF0-A347FE259F79}"/>
              </a:ext>
            </a:extLst>
          </p:cNvPr>
          <p:cNvGrpSpPr/>
          <p:nvPr/>
        </p:nvGrpSpPr>
        <p:grpSpPr>
          <a:xfrm>
            <a:off x="9593955" y="5720704"/>
            <a:ext cx="1639319" cy="444600"/>
            <a:chOff x="9593955" y="5301208"/>
            <a:chExt cx="1639319" cy="44460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BEB4AB9-38C5-7979-ED9B-2656AE041046}"/>
                </a:ext>
              </a:extLst>
            </p:cNvPr>
            <p:cNvSpPr txBox="1"/>
            <p:nvPr/>
          </p:nvSpPr>
          <p:spPr>
            <a:xfrm rot="20760423">
              <a:off x="9719898" y="5375719"/>
              <a:ext cx="1513376" cy="370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</a:rPr>
                <a:t>user-service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A454FEC-AAD7-07BA-108C-051C67B77145}"/>
                </a:ext>
              </a:extLst>
            </p:cNvPr>
            <p:cNvCxnSpPr/>
            <p:nvPr/>
          </p:nvCxnSpPr>
          <p:spPr>
            <a:xfrm>
              <a:off x="9593955" y="5301208"/>
              <a:ext cx="1038549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4EF46FB4-063D-B8EF-715E-AF5E2E986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784" y="1273080"/>
            <a:ext cx="3888432" cy="496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49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D1FFA-0D1E-73F5-5956-902D21ADF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6D653A-8259-D82D-BBA0-11998B703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8B48-CD68-422A-981A-F7D1D2E08DD1}" type="slidenum">
              <a:rPr lang="en-US" smtClean="0"/>
              <a:t>30</a:t>
            </a:fld>
            <a:endParaRPr lang="en-US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3BE517A4-E5F4-10B1-9A5B-BF45E64EC876}"/>
              </a:ext>
            </a:extLst>
          </p:cNvPr>
          <p:cNvSpPr txBox="1">
            <a:spLocks/>
          </p:cNvSpPr>
          <p:nvPr/>
        </p:nvSpPr>
        <p:spPr>
          <a:xfrm>
            <a:off x="1187457" y="5021652"/>
            <a:ext cx="3480382" cy="821703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Service Oriented (SOA)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A28077C6-D570-8E12-C076-00D52AB14363}"/>
              </a:ext>
            </a:extLst>
          </p:cNvPr>
          <p:cNvSpPr txBox="1">
            <a:spLocks/>
          </p:cNvSpPr>
          <p:nvPr/>
        </p:nvSpPr>
        <p:spPr>
          <a:xfrm>
            <a:off x="911424" y="2427409"/>
            <a:ext cx="3000331" cy="49128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Microservices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900F8657-0351-4632-942C-F51DA49D8135}"/>
              </a:ext>
            </a:extLst>
          </p:cNvPr>
          <p:cNvSpPr txBox="1">
            <a:spLocks/>
          </p:cNvSpPr>
          <p:nvPr/>
        </p:nvSpPr>
        <p:spPr>
          <a:xfrm>
            <a:off x="8357603" y="4779277"/>
            <a:ext cx="3000331" cy="49128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Event-driven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572F62DD-C039-E972-7032-362BF722A9BA}"/>
              </a:ext>
            </a:extLst>
          </p:cNvPr>
          <p:cNvSpPr txBox="1">
            <a:spLocks/>
          </p:cNvSpPr>
          <p:nvPr/>
        </p:nvSpPr>
        <p:spPr>
          <a:xfrm>
            <a:off x="9076229" y="2246972"/>
            <a:ext cx="2304254" cy="49128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Data-driven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B9F61E1B-17EA-603D-647D-9C9C21142726}"/>
              </a:ext>
            </a:extLst>
          </p:cNvPr>
          <p:cNvSpPr txBox="1">
            <a:spLocks/>
          </p:cNvSpPr>
          <p:nvPr/>
        </p:nvSpPr>
        <p:spPr>
          <a:xfrm>
            <a:off x="4943872" y="1578917"/>
            <a:ext cx="3000331" cy="49128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C12769-558C-3EA3-8C5B-E603C8186DE6}"/>
              </a:ext>
            </a:extLst>
          </p:cNvPr>
          <p:cNvSpPr txBox="1"/>
          <p:nvPr/>
        </p:nvSpPr>
        <p:spPr>
          <a:xfrm>
            <a:off x="4595834" y="3429000"/>
            <a:ext cx="34803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accent2"/>
                </a:solidFill>
              </a:rPr>
              <a:t>System Design</a:t>
            </a:r>
          </a:p>
        </p:txBody>
      </p:sp>
    </p:spTree>
    <p:extLst>
      <p:ext uri="{BB962C8B-B14F-4D97-AF65-F5344CB8AC3E}">
        <p14:creationId xmlns:p14="http://schemas.microsoft.com/office/powerpoint/2010/main" val="22501416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DCF78F1-C2E0-B5BA-C5D5-B77904001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EA25FB-C936-4273-2EE1-C17022C42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8B48-CD68-422A-981A-F7D1D2E08DD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671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2208E-6C31-51F5-7302-7AA1B80BB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side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6C3AF0-D351-8B6C-98FA-DEC33A4DE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8B48-CD68-422A-981A-F7D1D2E08DD1}" type="slidenum">
              <a:rPr lang="en-US" smtClean="0"/>
              <a:t>4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21043D-09F1-BDDA-B207-6821CC999C99}"/>
              </a:ext>
            </a:extLst>
          </p:cNvPr>
          <p:cNvSpPr/>
          <p:nvPr/>
        </p:nvSpPr>
        <p:spPr>
          <a:xfrm>
            <a:off x="695400" y="3553413"/>
            <a:ext cx="4009080" cy="4442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err="1">
                <a:solidFill>
                  <a:schemeClr val="tx1"/>
                </a:solidFill>
              </a:rPr>
              <a:t>TextField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textField</a:t>
            </a:r>
            <a:r>
              <a:rPr lang="en-US" sz="2000" dirty="0">
                <a:solidFill>
                  <a:schemeClr val="tx1"/>
                </a:solidFill>
              </a:rPr>
              <a:t> = </a:t>
            </a:r>
            <a:r>
              <a:rPr lang="en-US" sz="2000" dirty="0">
                <a:solidFill>
                  <a:schemeClr val="accent1"/>
                </a:solidFill>
              </a:rPr>
              <a:t>new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TextField</a:t>
            </a:r>
            <a:r>
              <a:rPr lang="en-US" sz="2000" dirty="0">
                <a:solidFill>
                  <a:schemeClr val="tx1"/>
                </a:solidFill>
              </a:rPr>
              <a:t>();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DDAA60-D1FD-E6BA-60A9-F6F3A0CB687D}"/>
              </a:ext>
            </a:extLst>
          </p:cNvPr>
          <p:cNvSpPr/>
          <p:nvPr/>
        </p:nvSpPr>
        <p:spPr>
          <a:xfrm>
            <a:off x="5591943" y="1513399"/>
            <a:ext cx="5562279" cy="45242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tx1"/>
                </a:solidFill>
              </a:rPr>
              <a:t>@Route(</a:t>
            </a:r>
            <a:r>
              <a:rPr lang="en-US" sz="2000" dirty="0">
                <a:solidFill>
                  <a:schemeClr val="accent2"/>
                </a:solidFill>
              </a:rPr>
              <a:t>"/home"</a:t>
            </a:r>
            <a:r>
              <a:rPr lang="en-US" sz="2000" dirty="0">
                <a:solidFill>
                  <a:schemeClr val="tx1"/>
                </a:solidFill>
              </a:rPr>
              <a:t>) 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public class </a:t>
            </a:r>
            <a:r>
              <a:rPr lang="en-US" sz="2000" dirty="0" err="1">
                <a:solidFill>
                  <a:schemeClr val="tx1"/>
                </a:solidFill>
              </a:rPr>
              <a:t>HomeView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accent1"/>
                </a:solidFill>
              </a:rPr>
              <a:t>extends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VerticalLayout</a:t>
            </a:r>
            <a:r>
              <a:rPr lang="en-US" sz="2000" dirty="0">
                <a:solidFill>
                  <a:schemeClr val="tx1"/>
                </a:solidFill>
              </a:rPr>
              <a:t> {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  </a:t>
            </a:r>
            <a:r>
              <a:rPr lang="en-US" sz="2000" dirty="0">
                <a:solidFill>
                  <a:schemeClr val="accent1"/>
                </a:solidFill>
              </a:rPr>
              <a:t>public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HomeView</a:t>
            </a:r>
            <a:r>
              <a:rPr lang="en-US" sz="2000" dirty="0">
                <a:solidFill>
                  <a:schemeClr val="tx1"/>
                </a:solidFill>
              </a:rPr>
              <a:t>() {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  </a:t>
            </a:r>
            <a:r>
              <a:rPr lang="en-US" sz="2000" dirty="0" err="1">
                <a:solidFill>
                  <a:schemeClr val="tx1"/>
                </a:solidFill>
              </a:rPr>
              <a:t>TextField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textField</a:t>
            </a:r>
            <a:r>
              <a:rPr lang="en-US" sz="2000" dirty="0">
                <a:solidFill>
                  <a:schemeClr val="tx1"/>
                </a:solidFill>
              </a:rPr>
              <a:t> = </a:t>
            </a:r>
            <a:r>
              <a:rPr lang="en-US" sz="2000" dirty="0">
                <a:solidFill>
                  <a:schemeClr val="accent1"/>
                </a:solidFill>
              </a:rPr>
              <a:t>new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TextField</a:t>
            </a:r>
            <a:r>
              <a:rPr lang="en-US" sz="2000" dirty="0">
                <a:solidFill>
                  <a:schemeClr val="tx1"/>
                </a:solidFill>
              </a:rPr>
              <a:t>();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    Button </a:t>
            </a:r>
            <a:r>
              <a:rPr lang="en-US" sz="2000" dirty="0" err="1">
                <a:solidFill>
                  <a:schemeClr val="tx1"/>
                </a:solidFill>
              </a:rPr>
              <a:t>addButton</a:t>
            </a:r>
            <a:r>
              <a:rPr lang="en-US" sz="2000" dirty="0">
                <a:solidFill>
                  <a:schemeClr val="tx1"/>
                </a:solidFill>
              </a:rPr>
              <a:t> = </a:t>
            </a:r>
            <a:r>
              <a:rPr lang="en-US" sz="2000" dirty="0">
                <a:solidFill>
                  <a:schemeClr val="accent1"/>
                </a:solidFill>
              </a:rPr>
              <a:t>new</a:t>
            </a:r>
            <a:r>
              <a:rPr lang="en-US" sz="2000" dirty="0">
                <a:solidFill>
                  <a:schemeClr val="tx1"/>
                </a:solidFill>
              </a:rPr>
              <a:t> Button(</a:t>
            </a:r>
            <a:r>
              <a:rPr lang="en-US" sz="2000" dirty="0">
                <a:solidFill>
                  <a:schemeClr val="accent2"/>
                </a:solidFill>
              </a:rPr>
              <a:t>"Add"</a:t>
            </a:r>
            <a:r>
              <a:rPr lang="en-US" sz="2000" dirty="0">
                <a:solidFill>
                  <a:schemeClr val="tx1"/>
                </a:solidFill>
              </a:rPr>
              <a:t>);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  </a:t>
            </a:r>
            <a:r>
              <a:rPr lang="en-US" sz="2000" dirty="0" err="1">
                <a:solidFill>
                  <a:schemeClr val="tx1"/>
                </a:solidFill>
              </a:rPr>
              <a:t>addButton.addClickListener</a:t>
            </a:r>
            <a:r>
              <a:rPr lang="en-US" sz="2000" dirty="0">
                <a:solidFill>
                  <a:schemeClr val="tx1"/>
                </a:solidFill>
              </a:rPr>
              <a:t>(event -&gt; { 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    </a:t>
            </a:r>
            <a:r>
              <a:rPr lang="en-US" sz="2000" dirty="0" err="1">
                <a:solidFill>
                  <a:schemeClr val="tx1"/>
                </a:solidFill>
              </a:rPr>
              <a:t>Notification.show</a:t>
            </a:r>
            <a:r>
              <a:rPr lang="en-US" sz="2000" dirty="0">
                <a:solidFill>
                  <a:schemeClr val="tx1"/>
                </a:solidFill>
              </a:rPr>
              <a:t>(</a:t>
            </a:r>
            <a:r>
              <a:rPr lang="en-US" sz="2000" dirty="0" err="1">
                <a:solidFill>
                  <a:schemeClr val="tx1"/>
                </a:solidFill>
              </a:rPr>
              <a:t>textField.getValue</a:t>
            </a:r>
            <a:r>
              <a:rPr lang="en-US" sz="2000" dirty="0">
                <a:solidFill>
                  <a:schemeClr val="tx1"/>
                </a:solidFill>
              </a:rPr>
              <a:t>());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  });</a:t>
            </a:r>
            <a:br>
              <a:rPr lang="en-US" sz="2000" dirty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    add(</a:t>
            </a:r>
            <a:r>
              <a:rPr lang="en-US" sz="2000" dirty="0" err="1">
                <a:solidFill>
                  <a:schemeClr val="tx1"/>
                </a:solidFill>
              </a:rPr>
              <a:t>textField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addButton</a:t>
            </a:r>
            <a:r>
              <a:rPr lang="en-US" sz="2000" dirty="0">
                <a:solidFill>
                  <a:schemeClr val="tx1"/>
                </a:solidFill>
              </a:rPr>
              <a:t>); 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}</a:t>
            </a:r>
          </a:p>
          <a:p>
            <a:r>
              <a:rPr lang="en-US" sz="2000" dirty="0">
                <a:solidFill>
                  <a:schemeClr val="tx1"/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31714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DA17EC-9616-DD72-8C05-810EF5CEF0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3463F8-54D0-B3BD-D8D1-108278A259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Vaadin</a:t>
            </a:r>
            <a:br>
              <a:rPr lang="en-US" dirty="0"/>
            </a:br>
            <a:endParaRPr lang="en-US" dirty="0"/>
          </a:p>
          <a:p>
            <a:r>
              <a:rPr lang="en-US" dirty="0"/>
              <a:t>'Create your UI in Java'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42F514-FC7F-8E3A-495A-819EE8A890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880725" y="6570663"/>
            <a:ext cx="1311275" cy="254000"/>
          </a:xfrm>
        </p:spPr>
        <p:txBody>
          <a:bodyPr/>
          <a:lstStyle/>
          <a:p>
            <a:fld id="{452BA717-4DED-4A38-BDE4-30D0F0A142DB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BC0E3D-B310-A79C-0EE4-FF7A01D7C405}"/>
              </a:ext>
            </a:extLst>
          </p:cNvPr>
          <p:cNvSpPr txBox="1"/>
          <p:nvPr/>
        </p:nvSpPr>
        <p:spPr>
          <a:xfrm>
            <a:off x="7254062" y="550794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/>
              </a:rPr>
              <a:t>Pricing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0EE3AE-A5AE-6588-3F67-E7DD283D6CA8}"/>
              </a:ext>
            </a:extLst>
          </p:cNvPr>
          <p:cNvSpPr txBox="1"/>
          <p:nvPr/>
        </p:nvSpPr>
        <p:spPr>
          <a:xfrm>
            <a:off x="5381854" y="550794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4"/>
              </a:rPr>
              <a:t>Components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C8606F-B0FE-5E64-1D02-371B457C5707}"/>
              </a:ext>
            </a:extLst>
          </p:cNvPr>
          <p:cNvSpPr txBox="1"/>
          <p:nvPr/>
        </p:nvSpPr>
        <p:spPr>
          <a:xfrm>
            <a:off x="2711624" y="5502314"/>
            <a:ext cx="1080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5"/>
              </a:rPr>
              <a:t>Flow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63AF6E-E13C-9E3A-BB61-6C45BD33BF17}"/>
              </a:ext>
            </a:extLst>
          </p:cNvPr>
          <p:cNvSpPr txBox="1"/>
          <p:nvPr/>
        </p:nvSpPr>
        <p:spPr>
          <a:xfrm>
            <a:off x="3941692" y="550794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6"/>
              </a:rPr>
              <a:t>Events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6D6055-E936-5CDD-9636-D80A7892DEB9}"/>
              </a:ext>
            </a:extLst>
          </p:cNvPr>
          <p:cNvSpPr txBox="1"/>
          <p:nvPr/>
        </p:nvSpPr>
        <p:spPr>
          <a:xfrm>
            <a:off x="8478198" y="5502314"/>
            <a:ext cx="1080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hlinkClick r:id="rId7"/>
              </a:rPr>
              <a:t>Hilla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742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EE512-9800-B815-66EA-0DA0D99EA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handling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A5B4D-47AE-4030-EA4F-77FBA6353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11449272" cy="43204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can go wrong 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6A0F3-3A67-353B-449A-04442BA83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DC3348-C498-3C86-CD3D-7D893D234793}"/>
              </a:ext>
            </a:extLst>
          </p:cNvPr>
          <p:cNvSpPr/>
          <p:nvPr/>
        </p:nvSpPr>
        <p:spPr>
          <a:xfrm>
            <a:off x="390377" y="3535604"/>
            <a:ext cx="5616624" cy="360040"/>
          </a:xfrm>
          <a:prstGeom prst="rect">
            <a:avLst/>
          </a:prstGeom>
          <a:solidFill>
            <a:srgbClr val="DF2E28">
              <a:alpha val="3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ABA8C2-3AB4-3243-0D1E-086FA2BD5B33}"/>
              </a:ext>
            </a:extLst>
          </p:cNvPr>
          <p:cNvSpPr/>
          <p:nvPr/>
        </p:nvSpPr>
        <p:spPr>
          <a:xfrm>
            <a:off x="367344" y="2023436"/>
            <a:ext cx="5639657" cy="33843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accent1"/>
                </a:solidFill>
              </a:rPr>
              <a:t>var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connection</a:t>
            </a:r>
            <a:r>
              <a:rPr lang="en-US" sz="2000" dirty="0">
                <a:solidFill>
                  <a:schemeClr val="tx1"/>
                </a:solidFill>
              </a:rPr>
              <a:t> = </a:t>
            </a:r>
            <a:r>
              <a:rPr lang="en-US" sz="2000" dirty="0" err="1">
                <a:solidFill>
                  <a:schemeClr val="tx1"/>
                </a:solidFill>
              </a:rPr>
              <a:t>database.connect</a:t>
            </a:r>
            <a:r>
              <a:rPr lang="en-US" sz="2000" dirty="0">
                <a:solidFill>
                  <a:schemeClr val="tx1"/>
                </a:solidFill>
              </a:rPr>
              <a:t>();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Button </a:t>
            </a:r>
            <a:r>
              <a:rPr lang="en-US" sz="2000" dirty="0" err="1">
                <a:solidFill>
                  <a:schemeClr val="tx1"/>
                </a:solidFill>
              </a:rPr>
              <a:t>addButton</a:t>
            </a:r>
            <a:r>
              <a:rPr lang="en-US" sz="2000" dirty="0">
                <a:solidFill>
                  <a:schemeClr val="tx1"/>
                </a:solidFill>
              </a:rPr>
              <a:t> = new Button("Add");</a:t>
            </a:r>
            <a:br>
              <a:rPr lang="en-US" sz="2000" dirty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 err="1">
                <a:solidFill>
                  <a:schemeClr val="tx1"/>
                </a:solidFill>
              </a:rPr>
              <a:t>addButton.addClickListener</a:t>
            </a:r>
            <a:r>
              <a:rPr lang="en-US" sz="2000" dirty="0">
                <a:solidFill>
                  <a:schemeClr val="tx1"/>
                </a:solidFill>
              </a:rPr>
              <a:t>(event -&gt; { 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</a:t>
            </a:r>
            <a:r>
              <a:rPr lang="en-US" sz="2000" b="1" dirty="0" err="1">
                <a:solidFill>
                  <a:schemeClr val="tx1"/>
                </a:solidFill>
              </a:rPr>
              <a:t>connection</a:t>
            </a:r>
            <a:r>
              <a:rPr lang="en-US" sz="2000" dirty="0" err="1">
                <a:solidFill>
                  <a:schemeClr val="tx1"/>
                </a:solidFill>
              </a:rPr>
              <a:t>.addItem</a:t>
            </a:r>
            <a:r>
              <a:rPr lang="en-US" sz="2000" dirty="0">
                <a:solidFill>
                  <a:schemeClr val="tx1"/>
                </a:solidFill>
              </a:rPr>
              <a:t>(</a:t>
            </a:r>
            <a:r>
              <a:rPr lang="en-US" sz="2000" dirty="0" err="1">
                <a:solidFill>
                  <a:schemeClr val="tx1"/>
                </a:solidFill>
              </a:rPr>
              <a:t>textField.getValue</a:t>
            </a:r>
            <a:r>
              <a:rPr lang="en-US" sz="2000" dirty="0">
                <a:solidFill>
                  <a:schemeClr val="tx1"/>
                </a:solidFill>
              </a:rPr>
              <a:t>());</a:t>
            </a:r>
          </a:p>
          <a:p>
            <a:r>
              <a:rPr lang="en-US" sz="2000" dirty="0">
                <a:solidFill>
                  <a:schemeClr val="tx1"/>
                </a:solidFill>
              </a:rPr>
              <a:t>});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b="1" dirty="0" err="1">
                <a:solidFill>
                  <a:schemeClr val="tx1"/>
                </a:solidFill>
              </a:rPr>
              <a:t>connection</a:t>
            </a:r>
            <a:r>
              <a:rPr lang="en-US" sz="2000" dirty="0" err="1">
                <a:solidFill>
                  <a:schemeClr val="tx1"/>
                </a:solidFill>
              </a:rPr>
              <a:t>.close</a:t>
            </a:r>
            <a:r>
              <a:rPr lang="en-US" sz="2000" dirty="0">
                <a:solidFill>
                  <a:schemeClr val="tx1"/>
                </a:solidFill>
              </a:rPr>
              <a:t>();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EE5E6A-88AA-FA38-0E9A-56A3DB5532D2}"/>
              </a:ext>
            </a:extLst>
          </p:cNvPr>
          <p:cNvSpPr/>
          <p:nvPr/>
        </p:nvSpPr>
        <p:spPr>
          <a:xfrm>
            <a:off x="6223026" y="2023436"/>
            <a:ext cx="5544616" cy="33843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accent1"/>
                </a:solidFill>
              </a:rPr>
              <a:t>public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accent1"/>
                </a:solidFill>
              </a:rPr>
              <a:t>interface</a:t>
            </a:r>
            <a:r>
              <a:rPr lang="en-US" sz="2000" dirty="0">
                <a:solidFill>
                  <a:schemeClr val="tx1"/>
                </a:solidFill>
              </a:rPr>
              <a:t> Bank {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  </a:t>
            </a:r>
            <a:r>
              <a:rPr lang="en-US" sz="2000" dirty="0">
                <a:solidFill>
                  <a:schemeClr val="accent1"/>
                </a:solidFill>
              </a:rPr>
              <a:t>void</a:t>
            </a:r>
            <a:r>
              <a:rPr lang="en-US" sz="2000" dirty="0">
                <a:solidFill>
                  <a:schemeClr val="tx1"/>
                </a:solidFill>
              </a:rPr>
              <a:t> transfer(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  String from,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  String to,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  int amount);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4228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07B603-772F-B99D-D37C-DB7151C484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Background jobs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224311-046E-20B9-A043-3D99F3E630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17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6C99B-6DBA-4598-9E21-1251CBC62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intensive / long running task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E122AE-6E22-B22E-EE3C-00BDFBC98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8B48-CD68-422A-981A-F7D1D2E08DD1}" type="slidenum">
              <a:rPr lang="en-US" smtClean="0"/>
              <a:t>8</a:t>
            </a:fld>
            <a:endParaRPr lang="en-US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96757B9E-0354-55B0-EED9-CF225A2FF2D2}"/>
              </a:ext>
            </a:extLst>
          </p:cNvPr>
          <p:cNvSpPr txBox="1">
            <a:spLocks/>
          </p:cNvSpPr>
          <p:nvPr/>
        </p:nvSpPr>
        <p:spPr>
          <a:xfrm>
            <a:off x="718901" y="1640410"/>
            <a:ext cx="2160240" cy="387975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>
                <a:solidFill>
                  <a:schemeClr val="tx1"/>
                </a:solidFill>
              </a:rPr>
              <a:t>Web workers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F9C8F9-F836-0462-B528-075D5BB91F81}"/>
              </a:ext>
            </a:extLst>
          </p:cNvPr>
          <p:cNvSpPr/>
          <p:nvPr/>
        </p:nvSpPr>
        <p:spPr>
          <a:xfrm>
            <a:off x="4103277" y="2852936"/>
            <a:ext cx="2160240" cy="259228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&lt;&lt;component&gt;&gt;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server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900F90-138C-E3BA-0F07-A38BB4CD4494}"/>
              </a:ext>
            </a:extLst>
          </p:cNvPr>
          <p:cNvSpPr/>
          <p:nvPr/>
        </p:nvSpPr>
        <p:spPr>
          <a:xfrm>
            <a:off x="7114402" y="3512619"/>
            <a:ext cx="2160240" cy="9361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&lt;&lt;component&gt;&gt;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server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1E6F5C-B80F-13F4-C01B-B8926D449E1C}"/>
              </a:ext>
            </a:extLst>
          </p:cNvPr>
          <p:cNvSpPr/>
          <p:nvPr/>
        </p:nvSpPr>
        <p:spPr>
          <a:xfrm>
            <a:off x="718901" y="4736754"/>
            <a:ext cx="2160240" cy="9361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&lt;&lt;component&gt;&gt;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server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51F481-5F11-65D1-F192-55B6C3A013C0}"/>
              </a:ext>
            </a:extLst>
          </p:cNvPr>
          <p:cNvSpPr/>
          <p:nvPr/>
        </p:nvSpPr>
        <p:spPr>
          <a:xfrm>
            <a:off x="9647893" y="3512619"/>
            <a:ext cx="2160240" cy="9361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&lt;&lt;component&gt;&gt;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server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D50859-52A2-95E2-1BC4-5B96522EE7EE}"/>
              </a:ext>
            </a:extLst>
          </p:cNvPr>
          <p:cNvSpPr/>
          <p:nvPr/>
        </p:nvSpPr>
        <p:spPr>
          <a:xfrm>
            <a:off x="718901" y="2077063"/>
            <a:ext cx="2160240" cy="9361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&lt;&lt;component&gt;&gt;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client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844FE27D-F70D-9C95-FC3A-41A4FBCA6F78}"/>
              </a:ext>
            </a:extLst>
          </p:cNvPr>
          <p:cNvSpPr txBox="1">
            <a:spLocks/>
          </p:cNvSpPr>
          <p:nvPr/>
        </p:nvSpPr>
        <p:spPr>
          <a:xfrm>
            <a:off x="7114401" y="3008562"/>
            <a:ext cx="4693731" cy="4649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Horizontal scaling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C7E7A777-E43F-555F-5B69-50657F3FC0BB}"/>
              </a:ext>
            </a:extLst>
          </p:cNvPr>
          <p:cNvSpPr txBox="1">
            <a:spLocks/>
          </p:cNvSpPr>
          <p:nvPr/>
        </p:nvSpPr>
        <p:spPr>
          <a:xfrm>
            <a:off x="4103277" y="2132856"/>
            <a:ext cx="2160240" cy="7200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Vertical scaling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09B8A4C6-9445-7E3B-E9BB-0CEE790F12E4}"/>
              </a:ext>
            </a:extLst>
          </p:cNvPr>
          <p:cNvSpPr txBox="1">
            <a:spLocks/>
          </p:cNvSpPr>
          <p:nvPr/>
        </p:nvSpPr>
        <p:spPr>
          <a:xfrm>
            <a:off x="731046" y="4304705"/>
            <a:ext cx="2160240" cy="3879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   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A829365B-7BF5-CB3B-FC69-24B378E93B55}"/>
              </a:ext>
            </a:extLst>
          </p:cNvPr>
          <p:cNvSpPr txBox="1">
            <a:spLocks/>
          </p:cNvSpPr>
          <p:nvPr/>
        </p:nvSpPr>
        <p:spPr>
          <a:xfrm>
            <a:off x="7127613" y="4487851"/>
            <a:ext cx="4693731" cy="4649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Stateless vs Stateful</a:t>
            </a:r>
          </a:p>
        </p:txBody>
      </p:sp>
    </p:spTree>
    <p:extLst>
      <p:ext uri="{BB962C8B-B14F-4D97-AF65-F5344CB8AC3E}">
        <p14:creationId xmlns:p14="http://schemas.microsoft.com/office/powerpoint/2010/main" val="172335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F4C36-0490-4DB4-4359-A03C74FF8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jobs / message queues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0CBA69-D248-1935-1D9F-CA907BB40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8B48-CD68-422A-981A-F7D1D2E08DD1}" type="slidenum">
              <a:rPr lang="en-US" smtClean="0"/>
              <a:t>9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478DBA-8DF6-1298-D1E9-A61842A5F8AA}"/>
              </a:ext>
            </a:extLst>
          </p:cNvPr>
          <p:cNvSpPr/>
          <p:nvPr/>
        </p:nvSpPr>
        <p:spPr>
          <a:xfrm>
            <a:off x="8185300" y="1700808"/>
            <a:ext cx="3168352" cy="332124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&lt;&lt;component&gt;&gt;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consumer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6F3B96-5981-97FC-5DAB-4110C009123A}"/>
              </a:ext>
            </a:extLst>
          </p:cNvPr>
          <p:cNvSpPr/>
          <p:nvPr/>
        </p:nvSpPr>
        <p:spPr>
          <a:xfrm>
            <a:off x="3216748" y="1700808"/>
            <a:ext cx="3240360" cy="3600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&lt;&lt;component&gt;&gt;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broker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BD8058-2F96-0827-D4D0-3796319AD4CE}"/>
              </a:ext>
            </a:extLst>
          </p:cNvPr>
          <p:cNvSpPr/>
          <p:nvPr/>
        </p:nvSpPr>
        <p:spPr>
          <a:xfrm>
            <a:off x="336428" y="3032956"/>
            <a:ext cx="2160240" cy="9361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&lt;&lt;component&gt;&gt;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producer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5A610E6-686B-0998-2D6B-67232C19985D}"/>
              </a:ext>
            </a:extLst>
          </p:cNvPr>
          <p:cNvCxnSpPr>
            <a:cxnSpLocks/>
            <a:stCxn id="5" idx="1"/>
            <a:endCxn id="6" idx="3"/>
          </p:cNvCxnSpPr>
          <p:nvPr/>
        </p:nvCxnSpPr>
        <p:spPr>
          <a:xfrm flipH="1">
            <a:off x="2496668" y="3501008"/>
            <a:ext cx="7200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D254ADC5-79A4-3893-9787-C47EBF71122F}"/>
              </a:ext>
            </a:extLst>
          </p:cNvPr>
          <p:cNvSpPr/>
          <p:nvPr/>
        </p:nvSpPr>
        <p:spPr>
          <a:xfrm>
            <a:off x="3756808" y="2708832"/>
            <a:ext cx="2160240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Task Queue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B8B62A-0776-0569-C2F0-2B8790A63364}"/>
              </a:ext>
            </a:extLst>
          </p:cNvPr>
          <p:cNvSpPr/>
          <p:nvPr/>
        </p:nvSpPr>
        <p:spPr>
          <a:xfrm>
            <a:off x="3756808" y="3501008"/>
            <a:ext cx="2160240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Task Queue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C8B728-0A9B-4899-DBC2-D9B387C39929}"/>
              </a:ext>
            </a:extLst>
          </p:cNvPr>
          <p:cNvSpPr/>
          <p:nvPr/>
        </p:nvSpPr>
        <p:spPr>
          <a:xfrm>
            <a:off x="3756808" y="4365104"/>
            <a:ext cx="2160240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Task Queue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C0AB1-5A49-E625-6F68-8ED00C283395}"/>
              </a:ext>
            </a:extLst>
          </p:cNvPr>
          <p:cNvSpPr/>
          <p:nvPr/>
        </p:nvSpPr>
        <p:spPr>
          <a:xfrm>
            <a:off x="8689356" y="5238080"/>
            <a:ext cx="2160240" cy="9361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&lt;&lt;component&gt;&gt;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result backend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E9DBE20-9D42-B2CB-D452-8FF799F77F13}"/>
              </a:ext>
            </a:extLst>
          </p:cNvPr>
          <p:cNvCxnSpPr>
            <a:cxnSpLocks/>
            <a:stCxn id="11" idx="0"/>
            <a:endCxn id="4" idx="2"/>
          </p:cNvCxnSpPr>
          <p:nvPr/>
        </p:nvCxnSpPr>
        <p:spPr>
          <a:xfrm flipV="1">
            <a:off x="9769476" y="5022056"/>
            <a:ext cx="0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B71BEA6-1B2E-41E0-3233-A1FC2A420B99}"/>
              </a:ext>
            </a:extLst>
          </p:cNvPr>
          <p:cNvSpPr/>
          <p:nvPr/>
        </p:nvSpPr>
        <p:spPr>
          <a:xfrm>
            <a:off x="8700716" y="2501776"/>
            <a:ext cx="2160240" cy="9361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&lt;&lt;component&gt;&gt;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worker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4E15E17-2BDF-9B9B-23E0-25655ABE499B}"/>
              </a:ext>
            </a:extLst>
          </p:cNvPr>
          <p:cNvSpPr/>
          <p:nvPr/>
        </p:nvSpPr>
        <p:spPr>
          <a:xfrm>
            <a:off x="8712412" y="3797920"/>
            <a:ext cx="2160240" cy="9361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&lt;&lt;component&gt;&gt;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worker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B65EB6-8BCB-C0F0-150E-845B8C5BA383}"/>
              </a:ext>
            </a:extLst>
          </p:cNvPr>
          <p:cNvCxnSpPr>
            <a:cxnSpLocks/>
            <a:stCxn id="13" idx="1"/>
            <a:endCxn id="8" idx="3"/>
          </p:cNvCxnSpPr>
          <p:nvPr/>
        </p:nvCxnSpPr>
        <p:spPr>
          <a:xfrm flipH="1">
            <a:off x="5917048" y="2969828"/>
            <a:ext cx="2783668" cy="270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B5C4282B-CB7B-9BB0-68E9-E9AB80946850}"/>
              </a:ext>
            </a:extLst>
          </p:cNvPr>
          <p:cNvCxnSpPr>
            <a:cxnSpLocks/>
            <a:stCxn id="14" idx="1"/>
            <a:endCxn id="9" idx="3"/>
          </p:cNvCxnSpPr>
          <p:nvPr/>
        </p:nvCxnSpPr>
        <p:spPr>
          <a:xfrm rot="10800000">
            <a:off x="5917048" y="3789040"/>
            <a:ext cx="2795364" cy="476932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7C7CB134-1D9D-C60D-885F-C6A3CC4F8504}"/>
              </a:ext>
            </a:extLst>
          </p:cNvPr>
          <p:cNvCxnSpPr>
            <a:cxnSpLocks/>
            <a:stCxn id="14" idx="1"/>
            <a:endCxn id="10" idx="3"/>
          </p:cNvCxnSpPr>
          <p:nvPr/>
        </p:nvCxnSpPr>
        <p:spPr>
          <a:xfrm rot="10800000" flipV="1">
            <a:off x="5917048" y="4265972"/>
            <a:ext cx="2795364" cy="387164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582888"/>
      </p:ext>
    </p:extLst>
  </p:cSld>
  <p:clrMapOvr>
    <a:masterClrMapping/>
  </p:clrMapOvr>
</p:sld>
</file>

<file path=ppt/theme/theme1.xml><?xml version="1.0" encoding="utf-8"?>
<a:theme xmlns:a="http://schemas.openxmlformats.org/drawingml/2006/main" name="2026 presentation theme">
  <a:themeElements>
    <a:clrScheme name="Research Group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6 presentation theme" id="{7FFEBCA7-CFEC-47A0-A420-539049DE4B4A}" vid="{D5459190-8C96-4628-9BF3-9BCB72646EF8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2026 presentation theme</Template>
  <TotalTime>24346</TotalTime>
  <Words>2180</Words>
  <Application>Microsoft Office PowerPoint</Application>
  <PresentationFormat>Widescreen</PresentationFormat>
  <Paragraphs>542</Paragraphs>
  <Slides>31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Georgia</vt:lpstr>
      <vt:lpstr>2026 presentation theme</vt:lpstr>
      <vt:lpstr>Server Architecture</vt:lpstr>
      <vt:lpstr>Starting point</vt:lpstr>
      <vt:lpstr>Web application: full-stack developer</vt:lpstr>
      <vt:lpstr>Client side</vt:lpstr>
      <vt:lpstr>PowerPoint Presentation</vt:lpstr>
      <vt:lpstr>Event handling</vt:lpstr>
      <vt:lpstr>PowerPoint Presentation</vt:lpstr>
      <vt:lpstr>Resource intensive / long running task</vt:lpstr>
      <vt:lpstr>Background jobs / message queues</vt:lpstr>
      <vt:lpstr>Example: Celery</vt:lpstr>
      <vt:lpstr>PowerPoint Presentation</vt:lpstr>
      <vt:lpstr>PowerPoint Presentation</vt:lpstr>
      <vt:lpstr>Motivation: Where is the bug?</vt:lpstr>
      <vt:lpstr>Monitoring</vt:lpstr>
      <vt:lpstr>Example</vt:lpstr>
      <vt:lpstr>OpenTelemetry </vt:lpstr>
      <vt:lpstr>PowerPoint Presentation</vt:lpstr>
      <vt:lpstr>Architecture</vt:lpstr>
      <vt:lpstr>Starting point</vt:lpstr>
      <vt:lpstr>Background Jobs</vt:lpstr>
      <vt:lpstr>Application state</vt:lpstr>
      <vt:lpstr>Proxy</vt:lpstr>
      <vt:lpstr>Reverse proxy</vt:lpstr>
      <vt:lpstr>Cache</vt:lpstr>
      <vt:lpstr>Load balancer</vt:lpstr>
      <vt:lpstr>API Proxy / Gateway /....</vt:lpstr>
      <vt:lpstr>Content delivery network (CDN)</vt:lpstr>
      <vt:lpstr>Database</vt:lpstr>
      <vt:lpstr>Example: PrankWeb</vt:lpstr>
      <vt:lpstr>Architectures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Beaver</dc:creator>
  <cp:lastModifiedBy>Petr Škoda</cp:lastModifiedBy>
  <cp:revision>393</cp:revision>
  <dcterms:created xsi:type="dcterms:W3CDTF">2011-06-05T13:18:40Z</dcterms:created>
  <dcterms:modified xsi:type="dcterms:W3CDTF">2026-05-06T13:05:39Z</dcterms:modified>
</cp:coreProperties>
</file>