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41"/>
  </p:notesMasterIdLst>
  <p:handoutMasterIdLst>
    <p:handoutMasterId r:id="rId42"/>
  </p:handoutMasterIdLst>
  <p:sldIdLst>
    <p:sldId id="259" r:id="rId2"/>
    <p:sldId id="386" r:id="rId3"/>
    <p:sldId id="421" r:id="rId4"/>
    <p:sldId id="387" r:id="rId5"/>
    <p:sldId id="388" r:id="rId6"/>
    <p:sldId id="389" r:id="rId7"/>
    <p:sldId id="390" r:id="rId8"/>
    <p:sldId id="391" r:id="rId9"/>
    <p:sldId id="392" r:id="rId10"/>
    <p:sldId id="393" r:id="rId11"/>
    <p:sldId id="394" r:id="rId12"/>
    <p:sldId id="395" r:id="rId13"/>
    <p:sldId id="396" r:id="rId14"/>
    <p:sldId id="397" r:id="rId15"/>
    <p:sldId id="398" r:id="rId16"/>
    <p:sldId id="399" r:id="rId17"/>
    <p:sldId id="400" r:id="rId18"/>
    <p:sldId id="401" r:id="rId19"/>
    <p:sldId id="402" r:id="rId20"/>
    <p:sldId id="403" r:id="rId21"/>
    <p:sldId id="404" r:id="rId22"/>
    <p:sldId id="405" r:id="rId23"/>
    <p:sldId id="406" r:id="rId24"/>
    <p:sldId id="408" r:id="rId25"/>
    <p:sldId id="409" r:id="rId26"/>
    <p:sldId id="410" r:id="rId27"/>
    <p:sldId id="411" r:id="rId28"/>
    <p:sldId id="412" r:id="rId29"/>
    <p:sldId id="413" r:id="rId30"/>
    <p:sldId id="414" r:id="rId31"/>
    <p:sldId id="418" r:id="rId32"/>
    <p:sldId id="428" r:id="rId33"/>
    <p:sldId id="429" r:id="rId34"/>
    <p:sldId id="426" r:id="rId35"/>
    <p:sldId id="434" r:id="rId36"/>
    <p:sldId id="430" r:id="rId37"/>
    <p:sldId id="432" r:id="rId38"/>
    <p:sldId id="435" r:id="rId39"/>
    <p:sldId id="436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832"/>
    <a:srgbClr val="83C937"/>
    <a:srgbClr val="E69400"/>
    <a:srgbClr val="934757"/>
    <a:srgbClr val="823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69734" autoAdjust="0"/>
  </p:normalViewPr>
  <p:slideViewPr>
    <p:cSldViewPr>
      <p:cViewPr>
        <p:scale>
          <a:sx n="75" d="100"/>
          <a:sy n="75" d="100"/>
        </p:scale>
        <p:origin x="1962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0D51BE-CF1C-4F11-AAD2-453C1B638B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87A43-62AF-46D8-B926-E9D562EE48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6FAD5-DDCA-4654-93B6-DBD29433097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DF6F5-1C99-4B6A-AC45-DDD6F7377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ECF2A-32D0-4276-8956-589BA28243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95301-4204-4F3F-ACA4-B38DAA633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650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62FB9-24EC-482A-A27C-5C03C0816037}" type="datetimeFigureOut">
              <a:rPr lang="cs-CZ" smtClean="0"/>
              <a:t>22.04.2026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869DF-6110-41A2-A008-13AD35443C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4657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1023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https://martinfowler.com/articles/richardsonMaturityModel.html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https://www.javacodegeeks.com/restful-services-with-hateoas-hypermedia-the-secret-ingredient-of-rest.html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https://json-ld.org/playground/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https://tools.ietf.org/id/draft-kelly-json-hal-02.html</a:t>
            </a:r>
            <a:r>
              <a:rPr lang="en-US" sz="18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sz="1800" b="0" dirty="0"/>
              <a:t>JSON Hypermedia API Language 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https://jsonapi.org/format/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(JSON:API)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http://amundsen.com/media-types/collection/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Collection+JSON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https://github.com/kevinswiber/siren (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SIREN)</a:t>
            </a:r>
            <a:endParaRPr lang="en-US" b="0" dirty="0">
              <a:effectLst/>
            </a:endParaRPr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71158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99890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514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https://swagger.io/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https://www.w3.org/Submission/wadl/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48212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https://swagger.io/specification/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76901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2950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https://editor.swagger.io/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https://github.com/swagger-api/swagger-editor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4715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https://marketplace.visualstudio.com/items?itemName=42Crunch.vscode-openapi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https://plugins.jetbrains.com/plugin/14837-openapi-swagger-editor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https://swagger.io/tools/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https://stoplight.io/open-source/prism (Prism - mockup server, using </a:t>
            </a:r>
            <a:r>
              <a:rPr lang="en-US" dirty="0" err="1"/>
              <a:t>NodeJs</a:t>
            </a:r>
            <a:r>
              <a:rPr lang="en-US" dirty="0"/>
              <a:t>, from </a:t>
            </a:r>
            <a:r>
              <a:rPr lang="en-US" dirty="0" err="1"/>
              <a:t>StopLight</a:t>
            </a:r>
            <a:r>
              <a:rPr lang="en-US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https://github.com/OpenAPITools/openapi-generator (Generator)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7486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Command driven API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3850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158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29973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https://graphql.org/faq/ (2022)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047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https://graphql.org/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0769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https://data.gov.cz/</a:t>
            </a:r>
            <a:r>
              <a:rPr lang="en-US" dirty="0" err="1"/>
              <a:t>datové-sady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https://data.gov.cz/graphql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4825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https://graphql.org/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13247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https://graphql.org/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3267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https://graphql.org/learn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31426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24922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0655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https://en.wikipedia.org/wiki/Gartner_hype_cycle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4010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https://www.postman.com/state-of-api/2025/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148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https://dl.acm.org/doi/10.5555/910306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https://dl.acm.org/doi/10.1145/1499799.1499878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13459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https://github.com/modelcontextprotocol/servers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https://www.anthropic.com/news/model-context-protocol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81064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https://platform.openai.com/docs/guides/function-calling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https://docs.anthropic.com/en/docs/build-with-claude/tool-use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https://modelcontextprotocol.io/quickstart/server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https://github.com/modelcontextprotocol/inspector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https://modelcontextprotocol.io/docs/tools/inspector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024CD-FDB9-6CCE-772C-FAA3732D1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5369D1-AFF2-8D87-677A-F38CA280C9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B132B5-9001-404B-D91A-C806292980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93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http://xmlrpc.scripting.com/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https://www.jsonrpc.org/specification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71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https://trpc.io/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835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https://jakub.klímek.com/nswi145</a:t>
            </a:r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334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558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https://martinfowler.com/articles/richardsonMaturityModel.html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Roy T. Fielding , Dissertation, Doctor of Philosophy 2000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971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1442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42CB01-0606-AD8B-8CDE-0F8FFB8E3C47}"/>
              </a:ext>
            </a:extLst>
          </p:cNvPr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15635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0"/>
            <a:ext cx="7948277" cy="439653"/>
          </a:xfrm>
        </p:spPr>
        <p:txBody>
          <a:bodyPr wrap="none" lIns="91440" rIns="91440" anchor="ctr" anchorCtr="0">
            <a:noAutofit/>
          </a:bodyPr>
          <a:lstStyle>
            <a:lvl1pPr marL="0" indent="0" algn="l">
              <a:buNone/>
              <a:defRPr sz="2400" b="1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Presentation group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65104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65A35-B15A-1F1B-E7BB-06D54184D5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64650" y="4456113"/>
            <a:ext cx="1891030" cy="503237"/>
          </a:xfrm>
        </p:spPr>
        <p:txBody>
          <a:bodyPr rIns="90000" anchor="ctr" anchorCtr="0"/>
          <a:lstStyle>
            <a:lvl1pPr marL="0" indent="0" algn="r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E211867-31A4-8500-D606-C5CD767A26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7814" y="4942294"/>
            <a:ext cx="7948277" cy="437358"/>
          </a:xfrm>
        </p:spPr>
        <p:txBody>
          <a:bodyPr wrap="none" lIns="90000" rIns="90000" anchor="ctr" anchorCtr="0"/>
          <a:lstStyle>
            <a:lvl1pPr marL="0" indent="0" algn="l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Presenting person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EE7B3D2-877F-B924-8BD1-76C44B2778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7279" y="5592755"/>
            <a:ext cx="7948277" cy="809511"/>
          </a:xfrm>
        </p:spPr>
        <p:txBody>
          <a:bodyPr wrap="none" lIns="90000" rIns="90000"/>
          <a:lstStyle>
            <a:lvl1pPr marL="0" indent="0" algn="l">
              <a:buNone/>
              <a:defRPr lang="en-US" sz="18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Links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8A7AD8-BA07-166C-7DA1-AAB99571E7D4}"/>
              </a:ext>
            </a:extLst>
          </p:cNvPr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60800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-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9535DF1-3CEE-4FC7-9E2D-6DF64CF095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9650" y="332656"/>
            <a:ext cx="7561263" cy="86335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cap="none" baseline="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999B4DE-4528-497E-83DE-B439F1DB2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15480" y="1493531"/>
            <a:ext cx="9217023" cy="187220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3600">
                <a:latin typeface="+mj-lt"/>
              </a:defRPr>
            </a:lvl1pPr>
          </a:lstStyle>
          <a:p>
            <a:pPr lvl="0"/>
            <a:r>
              <a:rPr lang="en-US" dirty="0"/>
              <a:t>Click to edit sub heading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B46B549-2DF5-2605-A7E2-507EC6741B81}"/>
              </a:ext>
            </a:extLst>
          </p:cNvPr>
          <p:cNvCxnSpPr>
            <a:cxnSpLocks/>
          </p:cNvCxnSpPr>
          <p:nvPr/>
        </p:nvCxnSpPr>
        <p:spPr>
          <a:xfrm>
            <a:off x="335360" y="1349515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23968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9272" cy="766132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5040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7F9E1D-3FFE-E5D5-8168-CE30DC4521EC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842D302-1812-2F9C-9722-6380C6F83A36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116980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699679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260583"/>
            <a:ext cx="5566712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EC59EFB-1B84-A66B-9566-F2885C8BF9CA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9BA8A37-4354-39E1-9AB5-D0AD7A0D37CC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417727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1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6BAB6C-A9D1-4572-ED9D-D7E9722E3C65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A6B856-16CF-058C-148B-0A34AB41C8C7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4880868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D372268-EBF9-1072-0F76-51E4D5460321}"/>
              </a:ext>
            </a:extLst>
          </p:cNvPr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8C563C-C816-C3C8-61D3-E2D0FF1CC0D6}"/>
              </a:ext>
            </a:extLst>
          </p:cNvPr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6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99277"/>
            <a:ext cx="10058400" cy="7661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360" y="1268759"/>
            <a:ext cx="11449272" cy="5152007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571397"/>
            <a:ext cx="4822804" cy="2535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571397"/>
            <a:ext cx="1312025" cy="2535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8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oy.gbiv.com/untangled/2008/rest-apis-must-be-hypertext-driven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s.uci.edu/~fielding/pubs/dissertation/top.ht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spec.graphql.org/October2021/" TargetMode="External"/><Relationship Id="rId7" Type="http://schemas.openxmlformats.org/officeDocument/2006/relationships/hyperlink" Target="https://graphql.org/blog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graphql.org/foundation/annual-reports/2019/" TargetMode="External"/><Relationship Id="rId5" Type="http://schemas.openxmlformats.org/officeDocument/2006/relationships/hyperlink" Target="https://github.com/graphql/graphql-spec/releases" TargetMode="External"/><Relationship Id="rId4" Type="http://schemas.openxmlformats.org/officeDocument/2006/relationships/hyperlink" Target="https://spec.graphql.org/September2025/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graphql.org/learn/queries/#mutations" TargetMode="External"/><Relationship Id="rId3" Type="http://schemas.openxmlformats.org/officeDocument/2006/relationships/hyperlink" Target="https://graphql.org/learn/queries/#aliases" TargetMode="External"/><Relationship Id="rId7" Type="http://schemas.openxmlformats.org/officeDocument/2006/relationships/hyperlink" Target="https://graphql.org/learn/queries/#directives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graphql.org/learn/queries/#using-variables-inside-fragments" TargetMode="External"/><Relationship Id="rId5" Type="http://schemas.openxmlformats.org/officeDocument/2006/relationships/hyperlink" Target="https://graphql.org/learn/queries/#variables" TargetMode="External"/><Relationship Id="rId4" Type="http://schemas.openxmlformats.org/officeDocument/2006/relationships/hyperlink" Target="https://graphql.org/learn/queries/#fragments" TargetMode="Externa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graphene-python.org/" TargetMode="External"/><Relationship Id="rId3" Type="http://schemas.openxmlformats.org/officeDocument/2006/relationships/hyperlink" Target="https://graphql.org/graphql-js/" TargetMode="External"/><Relationship Id="rId7" Type="http://schemas.openxmlformats.org/officeDocument/2006/relationships/hyperlink" Target="https://github.com/graphql/graphiql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github.com/nearform/graphql-hooks" TargetMode="External"/><Relationship Id="rId5" Type="http://schemas.openxmlformats.org/officeDocument/2006/relationships/hyperlink" Target="http://apollographql.com/client/" TargetMode="External"/><Relationship Id="rId10" Type="http://schemas.openxmlformats.org/officeDocument/2006/relationships/hyperlink" Target="https://relay.dev/" TargetMode="External"/><Relationship Id="rId4" Type="http://schemas.openxmlformats.org/officeDocument/2006/relationships/hyperlink" Target="https://www.apollographql.com/docs/apollo-server/" TargetMode="External"/><Relationship Id="rId9" Type="http://schemas.openxmlformats.org/officeDocument/2006/relationships/hyperlink" Target="https://camel.apache.org/components/3.7.x/graphql-component.html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relay.dev/graphql/connections.htm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graphql.org/learn/cachin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wtographql.com/basics/1-graphql-is-the-better-rest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sonrpc.org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github.com/modelcontextprotocol/python-sdk" TargetMode="External"/><Relationship Id="rId4" Type="http://schemas.openxmlformats.org/officeDocument/2006/relationships/hyperlink" Target="https://github.com/modelcontextprotocol/typescript-sdk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s.uci.edu/~fielding/pubs/dissertation/top.ht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roy.gbiv.com/untangled/tag/re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3C452-C885-7317-E131-0BDB4C1BDA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Application Programming Interface</a:t>
            </a:r>
            <a:endParaRPr lang="en-US" sz="8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5C64A-9086-C8A2-A885-C195BB0635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NSWI153 - </a:t>
            </a:r>
            <a:r>
              <a:rPr lang="en-US" dirty="0">
                <a:solidFill>
                  <a:schemeClr val="accent2"/>
                </a:solidFill>
              </a:rPr>
              <a:t>Advanced</a:t>
            </a:r>
            <a:r>
              <a:rPr lang="en-US" dirty="0"/>
              <a:t> Programming of Web Applications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D77CA2-8171-135B-E44F-1C7F469B2E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/>
              <a:t>202</a:t>
            </a:r>
            <a:r>
              <a:rPr lang="en-US" dirty="0"/>
              <a:t>5/2026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8A3DCA-7A4A-597B-3B42-628A19DFF7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Petr </a:t>
            </a:r>
            <a:r>
              <a:rPr lang="cs-CZ" dirty="0"/>
              <a:t>Škoda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FCF41A0-7ACE-A6B3-D30D-C368EAC69E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en-US" dirty="0"/>
              <a:t>https://github.com/skodapetr</a:t>
            </a:r>
          </a:p>
          <a:p>
            <a:r>
              <a:rPr lang="en-US" dirty="0"/>
              <a:t>https://www.ksi.mff.cuni.cz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9594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5E265-6124-785E-50EE-D335E36C4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Glory of REST 1 /  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73B4DA-AB6F-2F79-7C16-333E9AD5E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10</a:t>
            </a:fld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E31EBC5-E0D6-BC0F-58B0-1797E998E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91543" y="1700808"/>
            <a:ext cx="7608916" cy="4499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089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474AA-A996-FAEF-C3BF-24562B776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Glory of REST 2 /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0C8C8-C9C8-E35F-72F4-1779CCE91B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699679" cy="137632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Level 0 : The Swamp of POX</a:t>
            </a:r>
          </a:p>
          <a:p>
            <a:r>
              <a:rPr lang="en-US" dirty="0"/>
              <a:t>Plain Old XML (POX)</a:t>
            </a:r>
          </a:p>
          <a:p>
            <a:r>
              <a:rPr lang="en-US" dirty="0"/>
              <a:t>URL design</a:t>
            </a:r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E05411B-CC17-361D-1067-11AF73924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8238" y="2205137"/>
            <a:ext cx="5565775" cy="324008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Level 2 : HTTP Verbs</a:t>
            </a:r>
          </a:p>
          <a:p>
            <a:r>
              <a:rPr lang="en-US" dirty="0"/>
              <a:t>HTTP Verbs</a:t>
            </a:r>
            <a:br>
              <a:rPr lang="en-US" dirty="0"/>
            </a:br>
            <a:r>
              <a:rPr lang="en-US" dirty="0"/>
              <a:t>GET, POST, PUT, DELETE, PATCH, OPTIONS, ..</a:t>
            </a:r>
          </a:p>
          <a:p>
            <a:r>
              <a:rPr lang="en-US" dirty="0"/>
              <a:t>Status codes</a:t>
            </a:r>
            <a:br>
              <a:rPr lang="en-US" dirty="0"/>
            </a:br>
            <a:r>
              <a:rPr lang="en-US" dirty="0"/>
              <a:t>200, 201, 304, 401, 403, 405 …</a:t>
            </a:r>
          </a:p>
          <a:p>
            <a:r>
              <a:rPr lang="en-US" dirty="0"/>
              <a:t>URL query arguments</a:t>
            </a:r>
          </a:p>
          <a:p>
            <a:r>
              <a:rPr lang="en-US" dirty="0"/>
              <a:t>Non-RESTful actions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2A2805-2B7D-17C6-F094-A5CE5B532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11</a:t>
            </a:fld>
            <a:endParaRPr lang="en-US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F2FA2833-61EF-6C7E-D72B-C4A531EF6733}"/>
              </a:ext>
            </a:extLst>
          </p:cNvPr>
          <p:cNvSpPr txBox="1">
            <a:spLocks/>
          </p:cNvSpPr>
          <p:nvPr/>
        </p:nvSpPr>
        <p:spPr>
          <a:xfrm>
            <a:off x="335360" y="3141241"/>
            <a:ext cx="5565775" cy="3240087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Level 1 : Resources</a:t>
            </a:r>
          </a:p>
          <a:p>
            <a:r>
              <a:rPr lang="en-US" dirty="0"/>
              <a:t>Endpoint for each </a:t>
            </a:r>
            <a:r>
              <a:rPr lang="en-US" b="1" dirty="0">
                <a:solidFill>
                  <a:schemeClr val="accent2"/>
                </a:solidFill>
              </a:rPr>
              <a:t>resource</a:t>
            </a:r>
          </a:p>
          <a:p>
            <a:r>
              <a:rPr lang="en-US" dirty="0"/>
              <a:t>Self-descriptive resources</a:t>
            </a:r>
          </a:p>
          <a:p>
            <a:r>
              <a:rPr lang="en-US" dirty="0"/>
              <a:t>Static / Dynamic resources</a:t>
            </a:r>
          </a:p>
          <a:p>
            <a:r>
              <a:rPr lang="en-US" dirty="0"/>
              <a:t>Resource design (document, image, service, non-virtual object, … )</a:t>
            </a:r>
          </a:p>
          <a:p>
            <a:r>
              <a:rPr lang="en-US" dirty="0"/>
              <a:t>URL design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88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0B186-9B6A-8895-39CB-6C7CFA5AE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Glory of REST 3 /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2FD8F-1573-8D82-D5F7-DC8EEA020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144016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Level 3 : Hypermedia Controls</a:t>
            </a:r>
          </a:p>
          <a:p>
            <a:r>
              <a:rPr lang="en-US" dirty="0"/>
              <a:t>Content Negotiation</a:t>
            </a:r>
          </a:p>
          <a:p>
            <a:r>
              <a:rPr lang="en-US" dirty="0"/>
              <a:t>Hypertext as the Engine of Application State (HATEOAS)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E7077-C7F2-ACB6-9E16-0CCCA5203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A0EC9C-F2AF-41D5-2C95-F90A38326FCF}"/>
              </a:ext>
            </a:extLst>
          </p:cNvPr>
          <p:cNvSpPr/>
          <p:nvPr/>
        </p:nvSpPr>
        <p:spPr>
          <a:xfrm>
            <a:off x="322004" y="2905860"/>
            <a:ext cx="9097010" cy="34685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JSON API:</a:t>
            </a:r>
          </a:p>
          <a:p>
            <a:r>
              <a:rPr lang="en-US" sz="2000" dirty="0">
                <a:solidFill>
                  <a:schemeClr val="tx1"/>
                </a:solidFill>
              </a:rPr>
              <a:t>{"data": { 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"id": "13e1892765c5", 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"type": "reservation", 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"links": { "self": "https://jcg.com/res/13e1892765c5" }, 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"attributes": { "from": "2020-01-01", "to": "2020-01-05", "vehicle": "Skoda" },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"relationships":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"customer": { "links": {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"self": "https://jcg.com/res/13e1892765c5/relationships/customer",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"related": "https://jcg.com/res/13e1892765c5/customer" } </a:t>
            </a:r>
          </a:p>
          <a:p>
            <a:r>
              <a:rPr lang="en-US" sz="2000" dirty="0">
                <a:solidFill>
                  <a:schemeClr val="tx1"/>
                </a:solidFill>
              </a:rPr>
              <a:t>} } } 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0B969A-A182-F444-FD7F-A8243C5BF1B2}"/>
              </a:ext>
            </a:extLst>
          </p:cNvPr>
          <p:cNvSpPr/>
          <p:nvPr/>
        </p:nvSpPr>
        <p:spPr>
          <a:xfrm>
            <a:off x="322003" y="2905860"/>
            <a:ext cx="9097009" cy="34685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JSON Hypermedia API Language: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{ "_links":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"self": { "</a:t>
            </a:r>
            <a:r>
              <a:rPr lang="en-US" sz="2000" dirty="0" err="1">
                <a:solidFill>
                  <a:schemeClr val="tx1"/>
                </a:solidFill>
              </a:rPr>
              <a:t>href</a:t>
            </a:r>
            <a:r>
              <a:rPr lang="en-US" sz="2000" dirty="0">
                <a:solidFill>
                  <a:schemeClr val="tx1"/>
                </a:solidFill>
              </a:rPr>
              <a:t>": "/orders/523" },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"warehouse": { "</a:t>
            </a:r>
            <a:r>
              <a:rPr lang="en-US" sz="2000" dirty="0" err="1">
                <a:solidFill>
                  <a:schemeClr val="tx1"/>
                </a:solidFill>
              </a:rPr>
              <a:t>href</a:t>
            </a:r>
            <a:r>
              <a:rPr lang="en-US" sz="2000" dirty="0">
                <a:solidFill>
                  <a:schemeClr val="tx1"/>
                </a:solidFill>
              </a:rPr>
              <a:t>": "/warehouse/56" },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"invoice": { "</a:t>
            </a:r>
            <a:r>
              <a:rPr lang="en-US" sz="2000" dirty="0" err="1">
                <a:solidFill>
                  <a:schemeClr val="tx1"/>
                </a:solidFill>
              </a:rPr>
              <a:t>href</a:t>
            </a:r>
            <a:r>
              <a:rPr lang="en-US" sz="2000" dirty="0">
                <a:solidFill>
                  <a:schemeClr val="tx1"/>
                </a:solidFill>
              </a:rPr>
              <a:t>": "/invoices/873" }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},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"currency": "USD",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"status": "shipped",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"total": 10.20 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BB8E07-6552-9D33-D24A-0DD1C96FEE06}"/>
              </a:ext>
            </a:extLst>
          </p:cNvPr>
          <p:cNvSpPr/>
          <p:nvPr/>
        </p:nvSpPr>
        <p:spPr>
          <a:xfrm>
            <a:off x="335360" y="2905860"/>
            <a:ext cx="9083652" cy="34685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"@context": "http://schema.org/",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"@type": "Person",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"name": "Petr Škoda",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</a:t>
            </a:r>
            <a:r>
              <a:rPr lang="en-US" sz="2000" dirty="0" err="1">
                <a:solidFill>
                  <a:schemeClr val="tx1"/>
                </a:solidFill>
              </a:rPr>
              <a:t>jobTitle</a:t>
            </a:r>
            <a:r>
              <a:rPr lang="en-US" sz="2000" dirty="0">
                <a:solidFill>
                  <a:schemeClr val="tx1"/>
                </a:solidFill>
              </a:rPr>
              <a:t>": "?",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</a:t>
            </a:r>
            <a:r>
              <a:rPr lang="en-US" sz="2000" dirty="0" err="1">
                <a:solidFill>
                  <a:schemeClr val="tx1"/>
                </a:solidFill>
              </a:rPr>
              <a:t>url</a:t>
            </a:r>
            <a:r>
              <a:rPr lang="en-US" sz="2000" dirty="0">
                <a:solidFill>
                  <a:schemeClr val="tx1"/>
                </a:solidFill>
              </a:rPr>
              <a:t>": "https://github.com/</a:t>
            </a:r>
            <a:r>
              <a:rPr lang="en-US" sz="2000" dirty="0" err="1">
                <a:solidFill>
                  <a:schemeClr val="tx1"/>
                </a:solidFill>
              </a:rPr>
              <a:t>skodapetr</a:t>
            </a:r>
            <a:r>
              <a:rPr lang="en-US" sz="2000" dirty="0">
                <a:solidFill>
                  <a:schemeClr val="tx1"/>
                </a:solidFill>
              </a:rPr>
              <a:t>"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984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BBDAC-D7B2-3239-4689-F54DBD6E9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 reality check 1 /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81516-5899-0F81-F59E-0BE50E9E1A0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Resources are identified by URIs</a:t>
            </a:r>
          </a:p>
          <a:p>
            <a:r>
              <a:rPr lang="en-US" dirty="0"/>
              <a:t>Operations are performed by HTTP requests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RESTful:</a:t>
            </a:r>
          </a:p>
          <a:p>
            <a:r>
              <a:rPr lang="en-US" dirty="0"/>
              <a:t>Client-server model</a:t>
            </a:r>
          </a:p>
          <a:p>
            <a:r>
              <a:rPr lang="en-US" dirty="0"/>
              <a:t>Stateless</a:t>
            </a:r>
          </a:p>
          <a:p>
            <a:r>
              <a:rPr lang="en-US" dirty="0"/>
              <a:t>Cache</a:t>
            </a:r>
          </a:p>
          <a:p>
            <a:r>
              <a:rPr lang="en-US" dirty="0"/>
              <a:t>Uniform interface</a:t>
            </a:r>
          </a:p>
          <a:p>
            <a:r>
              <a:rPr lang="en-US" dirty="0"/>
              <a:t>Layered system </a:t>
            </a:r>
          </a:p>
          <a:p>
            <a:r>
              <a:rPr lang="en-US" strike="sngStrike" dirty="0"/>
              <a:t>Code-On-Demand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187DD-F916-6243-5F7B-490B84DBF5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HTTP + JSON ~ REST</a:t>
            </a:r>
          </a:p>
          <a:p>
            <a:r>
              <a:rPr lang="en-US" dirty="0"/>
              <a:t>"REST APIs must be hypertext-driven"</a:t>
            </a:r>
            <a:br>
              <a:rPr lang="en-US" dirty="0"/>
            </a:br>
            <a:r>
              <a:rPr lang="en-US" dirty="0">
                <a:hlinkClick r:id="rId3"/>
              </a:rPr>
              <a:t>Ray Fielding, 2008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36ACFF-E345-70FF-45C6-1E5FB2881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43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B42B0-28F4-D92C-C7EA-FDCB6C715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 reality check 2 / 2</a:t>
            </a:r>
          </a:p>
        </p:txBody>
      </p:sp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79693B15-06C8-2F5B-AB02-0DF363C887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263768"/>
              </p:ext>
            </p:extLst>
          </p:nvPr>
        </p:nvGraphicFramePr>
        <p:xfrm>
          <a:off x="239714" y="1340768"/>
          <a:ext cx="11712572" cy="40843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79823">
                  <a:extLst>
                    <a:ext uri="{9D8B030D-6E8A-4147-A177-3AD203B41FA5}">
                      <a16:colId xmlns:a16="http://schemas.microsoft.com/office/drawing/2014/main" val="736172314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1970510335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916502054"/>
                    </a:ext>
                  </a:extLst>
                </a:gridCol>
                <a:gridCol w="3336005">
                  <a:extLst>
                    <a:ext uri="{9D8B030D-6E8A-4147-A177-3AD203B41FA5}">
                      <a16:colId xmlns:a16="http://schemas.microsoft.com/office/drawing/2014/main" val="911028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/gallery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/gallery/kittens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/gallery/kittens/kitten01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6971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Get the list of all galleries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(JSON)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Get the list of photos in the gallery (JSON)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Get the image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(WEBP)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2471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Create a new gallery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Create a new image in a gallery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N/A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334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Replace list of galleries</a:t>
                      </a:r>
                    </a:p>
                    <a:p>
                      <a:pPr algn="ctr"/>
                      <a:r>
                        <a:rPr lang="en-US" sz="2000" dirty="0"/>
                        <a:t>(atypical)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Replace entire list of photos in gallery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Replace / Insert the image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4764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DELETE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Empty the whole 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Remove all photos of a gallery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Remove the given image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4095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HEAD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487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OPTIONS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1470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641187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3DA01-8A29-2907-5445-3B53AA43A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26D6A2-887E-5941-8C01-FF87AD775E78}"/>
              </a:ext>
            </a:extLst>
          </p:cNvPr>
          <p:cNvSpPr txBox="1"/>
          <p:nvPr/>
        </p:nvSpPr>
        <p:spPr>
          <a:xfrm>
            <a:off x="281924" y="5589240"/>
            <a:ext cx="1013455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For more see Roy T. Fielding , Dissertation, Doctor of Philosophy 2000</a:t>
            </a:r>
            <a:br>
              <a:rPr lang="en-US" sz="2200" dirty="0"/>
            </a:br>
            <a:r>
              <a:rPr lang="en-US" sz="2200" dirty="0">
                <a:hlinkClick r:id="rId3"/>
              </a:rPr>
              <a:t>Architectural Styles and the Design of Network-based Software Architectures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2150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F74F1E-EAD0-A21E-E2DF-9CDDA4DBF6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OpenAPI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2EA7E9-C78B-6F32-06EB-9E08BACD95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formerly known as Swagger API</a:t>
            </a:r>
          </a:p>
        </p:txBody>
      </p:sp>
    </p:spTree>
    <p:extLst>
      <p:ext uri="{BB962C8B-B14F-4D97-AF65-F5344CB8AC3E}">
        <p14:creationId xmlns:p14="http://schemas.microsoft.com/office/powerpoint/2010/main" val="2445018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2BF51-E586-EC04-FC96-256E3943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BDBFE-F676-8747-69D3-0C5306B49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OpenAPI</a:t>
            </a:r>
            <a:r>
              <a:rPr lang="en-US" dirty="0"/>
              <a:t> separated from Swagger tools in 2015 and gain sponsorship from big players. It provides a language agnostic way to describe/specify API using YAML or JSON.</a:t>
            </a:r>
          </a:p>
          <a:p>
            <a:pPr marL="0" indent="0">
              <a:buNone/>
            </a:pPr>
            <a:r>
              <a:rPr lang="en-US" dirty="0"/>
              <a:t>Features:</a:t>
            </a:r>
          </a:p>
          <a:p>
            <a:r>
              <a:rPr lang="en-US" dirty="0"/>
              <a:t>Values restriction, defaults, …</a:t>
            </a:r>
          </a:p>
          <a:p>
            <a:r>
              <a:rPr lang="en-US" dirty="0"/>
              <a:t>Multiple servers </a:t>
            </a:r>
          </a:p>
          <a:p>
            <a:r>
              <a:rPr lang="en-US" dirty="0"/>
              <a:t>Security specification</a:t>
            </a:r>
          </a:p>
          <a:p>
            <a:r>
              <a:rPr lang="en-US" dirty="0"/>
              <a:t>Components</a:t>
            </a:r>
          </a:p>
          <a:p>
            <a:r>
              <a:rPr lang="en-US" dirty="0"/>
              <a:t>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A235D-2B15-92BF-3BAE-F05F6CC3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3406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F9C43-E39B-5D79-7238-E7E784D61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OpenAPI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D94BC5-1DBF-9E52-1B36-E9547EE72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90069A-86CD-D25B-30B8-89EB5A996727}"/>
              </a:ext>
            </a:extLst>
          </p:cNvPr>
          <p:cNvSpPr/>
          <p:nvPr/>
        </p:nvSpPr>
        <p:spPr>
          <a:xfrm>
            <a:off x="357644" y="1340768"/>
            <a:ext cx="9083652" cy="4527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 err="1">
                <a:solidFill>
                  <a:schemeClr val="tx1"/>
                </a:solidFill>
              </a:rPr>
              <a:t>openapi</a:t>
            </a:r>
            <a:r>
              <a:rPr lang="en-US" sz="2000" dirty="0">
                <a:solidFill>
                  <a:schemeClr val="tx1"/>
                </a:solidFill>
              </a:rPr>
              <a:t>: 3.0.0</a:t>
            </a:r>
          </a:p>
          <a:p>
            <a:r>
              <a:rPr lang="en-US" sz="2000" dirty="0">
                <a:solidFill>
                  <a:schemeClr val="tx1"/>
                </a:solidFill>
              </a:rPr>
              <a:t>servers: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- url: 'https://example.com/</a:t>
            </a:r>
            <a:r>
              <a:rPr lang="en-US" sz="2000" dirty="0" err="1">
                <a:solidFill>
                  <a:schemeClr val="tx1"/>
                </a:solidFill>
              </a:rPr>
              <a:t>api</a:t>
            </a:r>
            <a:r>
              <a:rPr lang="en-US" sz="2000" dirty="0">
                <a:solidFill>
                  <a:schemeClr val="tx1"/>
                </a:solidFill>
              </a:rPr>
              <a:t>'</a:t>
            </a:r>
          </a:p>
          <a:p>
            <a:r>
              <a:rPr lang="en-US" sz="2000" dirty="0">
                <a:solidFill>
                  <a:schemeClr val="tx1"/>
                </a:solidFill>
              </a:rPr>
              <a:t>info: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title: My API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version: 1.0.1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description: Personal API for public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contact: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name: Petr Skoda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email: skoda@ksi.ms.mff.cuni.cz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 err="1">
                <a:solidFill>
                  <a:schemeClr val="tx1"/>
                </a:solidFill>
              </a:rPr>
              <a:t>termsOfService</a:t>
            </a:r>
            <a:r>
              <a:rPr lang="en-US" sz="2000" dirty="0">
                <a:solidFill>
                  <a:schemeClr val="tx1"/>
                </a:solidFill>
              </a:rPr>
              <a:t>: 'https://example.com/</a:t>
            </a:r>
            <a:r>
              <a:rPr lang="en-US" sz="2000" dirty="0" err="1">
                <a:solidFill>
                  <a:schemeClr val="tx1"/>
                </a:solidFill>
              </a:rPr>
              <a:t>api</a:t>
            </a:r>
            <a:r>
              <a:rPr lang="en-US" sz="2000" dirty="0">
                <a:solidFill>
                  <a:schemeClr val="tx1"/>
                </a:solidFill>
              </a:rPr>
              <a:t>/terms-of-use'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license: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name: 'The MIT License (MIT)'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url: 'https://opensource.org/licenses/MIT'</a:t>
            </a:r>
          </a:p>
        </p:txBody>
      </p:sp>
    </p:spTree>
    <p:extLst>
      <p:ext uri="{BB962C8B-B14F-4D97-AF65-F5344CB8AC3E}">
        <p14:creationId xmlns:p14="http://schemas.microsoft.com/office/powerpoint/2010/main" val="1656950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BBDE31-2C21-1DA7-E159-7DCB125133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C9A4E-0BC5-A405-00F6-3C2EC17948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Swagger Editor</a:t>
            </a:r>
          </a:p>
        </p:txBody>
      </p:sp>
    </p:spTree>
    <p:extLst>
      <p:ext uri="{BB962C8B-B14F-4D97-AF65-F5344CB8AC3E}">
        <p14:creationId xmlns:p14="http://schemas.microsoft.com/office/powerpoint/2010/main" val="1261772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646CF-C36F-078C-0EBD-97828171C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OpenAPI eco-system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88230-3640-3839-F3FB-0BBC7E775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Visual editor</a:t>
            </a:r>
          </a:p>
          <a:p>
            <a:r>
              <a:rPr lang="en-US" dirty="0"/>
              <a:t>IDE Plugins </a:t>
            </a:r>
          </a:p>
          <a:p>
            <a:r>
              <a:rPr lang="en-US" dirty="0"/>
              <a:t>Code generators</a:t>
            </a:r>
          </a:p>
          <a:p>
            <a:r>
              <a:rPr lang="en-US" dirty="0"/>
              <a:t>Documentation generator / browser</a:t>
            </a:r>
          </a:p>
          <a:p>
            <a:r>
              <a:rPr lang="en-US" dirty="0"/>
              <a:t>Testing and validation</a:t>
            </a:r>
          </a:p>
          <a:p>
            <a:r>
              <a:rPr lang="en-US" dirty="0"/>
              <a:t>Monitoring</a:t>
            </a:r>
          </a:p>
          <a:p>
            <a:r>
              <a:rPr lang="en-US" dirty="0"/>
              <a:t>Mockup</a:t>
            </a:r>
          </a:p>
          <a:p>
            <a:r>
              <a:rPr lang="en-US" dirty="0"/>
              <a:t>…</a:t>
            </a:r>
          </a:p>
          <a:p>
            <a:r>
              <a:rPr lang="en-US" dirty="0" err="1"/>
              <a:t>SwaggerHub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30318-8556-11AB-65AB-C28A57FDC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01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86446-8BF7-550B-58B4-A0BFD4079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Programming Interface (API)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39739D-EC1E-921E-B983-793D6983A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2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75A598-FB62-C40E-9514-C4F01E9DBBE7}"/>
              </a:ext>
            </a:extLst>
          </p:cNvPr>
          <p:cNvSpPr/>
          <p:nvPr/>
        </p:nvSpPr>
        <p:spPr>
          <a:xfrm>
            <a:off x="741350" y="1438139"/>
            <a:ext cx="2160240" cy="93610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&lt;&lt;component&gt;&gt;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D9E8F1-7DAD-0615-5414-DF031140F412}"/>
              </a:ext>
            </a:extLst>
          </p:cNvPr>
          <p:cNvSpPr/>
          <p:nvPr/>
        </p:nvSpPr>
        <p:spPr>
          <a:xfrm>
            <a:off x="8806246" y="1438139"/>
            <a:ext cx="2160240" cy="93610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&lt;&lt;component&gt;&gt;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database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AEC710-0191-2809-6477-FFFB7559E7AD}"/>
              </a:ext>
            </a:extLst>
          </p:cNvPr>
          <p:cNvCxnSpPr>
            <a:stCxn id="16" idx="2"/>
          </p:cNvCxnSpPr>
          <p:nvPr/>
        </p:nvCxnSpPr>
        <p:spPr>
          <a:xfrm>
            <a:off x="1821470" y="2374243"/>
            <a:ext cx="0" cy="381642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F0993B-C311-B27E-8962-8E3C55C9337B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9886366" y="2374243"/>
            <a:ext cx="0" cy="381642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77AC7C4-785D-BAE1-BCEF-72EB5B89C903}"/>
              </a:ext>
            </a:extLst>
          </p:cNvPr>
          <p:cNvCxnSpPr>
            <a:cxnSpLocks/>
          </p:cNvCxnSpPr>
          <p:nvPr/>
        </p:nvCxnSpPr>
        <p:spPr>
          <a:xfrm>
            <a:off x="1821470" y="3310347"/>
            <a:ext cx="4608512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06F1C13-B604-277B-DDDC-9E07ABC13D15}"/>
              </a:ext>
            </a:extLst>
          </p:cNvPr>
          <p:cNvCxnSpPr/>
          <p:nvPr/>
        </p:nvCxnSpPr>
        <p:spPr>
          <a:xfrm>
            <a:off x="6429982" y="4174443"/>
            <a:ext cx="3456384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AA6E1AA-C3FE-60E5-AF4B-B476EE965752}"/>
              </a:ext>
            </a:extLst>
          </p:cNvPr>
          <p:cNvCxnSpPr>
            <a:cxnSpLocks/>
          </p:cNvCxnSpPr>
          <p:nvPr/>
        </p:nvCxnSpPr>
        <p:spPr>
          <a:xfrm>
            <a:off x="1821470" y="5182555"/>
            <a:ext cx="463457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499820F-8270-46AC-0CEB-25C7606F2548}"/>
              </a:ext>
            </a:extLst>
          </p:cNvPr>
          <p:cNvSpPr txBox="1"/>
          <p:nvPr/>
        </p:nvSpPr>
        <p:spPr>
          <a:xfrm>
            <a:off x="1963939" y="2936133"/>
            <a:ext cx="2233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Get list of all nodes.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D6A77A6-C1F8-5835-A0D7-D65CEF50A58F}"/>
              </a:ext>
            </a:extLst>
          </p:cNvPr>
          <p:cNvSpPr txBox="1"/>
          <p:nvPr/>
        </p:nvSpPr>
        <p:spPr>
          <a:xfrm>
            <a:off x="6573998" y="3760959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Get all nodes identifiers.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DA7F6DE-C6C2-AB5A-810E-60B46BB96931}"/>
              </a:ext>
            </a:extLst>
          </p:cNvPr>
          <p:cNvSpPr txBox="1"/>
          <p:nvPr/>
        </p:nvSpPr>
        <p:spPr>
          <a:xfrm>
            <a:off x="1963939" y="4743176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Get detail of a single node.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7C66B59-207F-3488-3861-3A802D2F3129}"/>
              </a:ext>
            </a:extLst>
          </p:cNvPr>
          <p:cNvCxnSpPr>
            <a:cxnSpLocks/>
          </p:cNvCxnSpPr>
          <p:nvPr/>
        </p:nvCxnSpPr>
        <p:spPr>
          <a:xfrm>
            <a:off x="6456040" y="2374243"/>
            <a:ext cx="0" cy="381642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063A0B6A-7111-1E96-D076-23DC283B3594}"/>
              </a:ext>
            </a:extLst>
          </p:cNvPr>
          <p:cNvSpPr/>
          <p:nvPr/>
        </p:nvSpPr>
        <p:spPr>
          <a:xfrm>
            <a:off x="5375920" y="1438139"/>
            <a:ext cx="2160240" cy="93610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&lt;&lt;component&gt;&gt;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16969025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5D4DA-4DA6-4F3C-BE3F-1EA0834B5E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GraphQL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0CA45E-BA6D-F712-60A7-12DE8467E1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F14DAA-D638-8CB0-B103-70D4A5E3586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555163" y="0"/>
            <a:ext cx="2636837" cy="365125"/>
          </a:xfrm>
        </p:spPr>
        <p:txBody>
          <a:bodyPr/>
          <a:lstStyle/>
          <a:p>
            <a:fld id="{452BA717-4DED-4A38-BDE4-30D0F0A142DB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652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08C26-CE5C-FF64-05CD-F1FEAD28F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561934-0380-671B-D885-BBE378555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21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F00027-ADE3-46AD-3286-5B97CE711E36}"/>
              </a:ext>
            </a:extLst>
          </p:cNvPr>
          <p:cNvSpPr txBox="1"/>
          <p:nvPr/>
        </p:nvSpPr>
        <p:spPr>
          <a:xfrm>
            <a:off x="8976320" y="1619602"/>
            <a:ext cx="24694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REST API:</a:t>
            </a:r>
          </a:p>
          <a:p>
            <a:r>
              <a:rPr lang="en-US" sz="2000" dirty="0"/>
              <a:t>/article</a:t>
            </a:r>
          </a:p>
          <a:p>
            <a:r>
              <a:rPr lang="en-US" sz="2000" dirty="0"/>
              <a:t>/article/1</a:t>
            </a:r>
          </a:p>
          <a:p>
            <a:r>
              <a:rPr lang="en-US" sz="2000" dirty="0"/>
              <a:t>/author</a:t>
            </a:r>
          </a:p>
          <a:p>
            <a:r>
              <a:rPr lang="en-US" sz="2000" dirty="0"/>
              <a:t>/author/1</a:t>
            </a:r>
          </a:p>
          <a:p>
            <a:r>
              <a:rPr lang="en-US" sz="2000" dirty="0"/>
              <a:t>/article/1/comments</a:t>
            </a:r>
          </a:p>
          <a:p>
            <a:r>
              <a:rPr lang="en-US" sz="2000" dirty="0"/>
              <a:t>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B877F-8DFE-6E0A-6779-C4C42BBD5C77}"/>
              </a:ext>
            </a:extLst>
          </p:cNvPr>
          <p:cNvSpPr/>
          <p:nvPr/>
        </p:nvSpPr>
        <p:spPr>
          <a:xfrm>
            <a:off x="3413701" y="1700808"/>
            <a:ext cx="1656185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Article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3FB70A-4CF8-D851-6970-CDB1047E82D5}"/>
              </a:ext>
            </a:extLst>
          </p:cNvPr>
          <p:cNvSpPr/>
          <p:nvPr/>
        </p:nvSpPr>
        <p:spPr>
          <a:xfrm>
            <a:off x="6294021" y="2454955"/>
            <a:ext cx="1656185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Author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EAA6B3-AA62-A8F8-94A7-C11BB4E8693A}"/>
              </a:ext>
            </a:extLst>
          </p:cNvPr>
          <p:cNvSpPr/>
          <p:nvPr/>
        </p:nvSpPr>
        <p:spPr>
          <a:xfrm>
            <a:off x="4781852" y="3463067"/>
            <a:ext cx="1656185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Comment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A8CA9A34-E37F-2E43-1E07-CE9034960F80}"/>
              </a:ext>
            </a:extLst>
          </p:cNvPr>
          <p:cNvCxnSpPr>
            <a:stCxn id="5" idx="3"/>
            <a:endCxn id="6" idx="0"/>
          </p:cNvCxnSpPr>
          <p:nvPr/>
        </p:nvCxnSpPr>
        <p:spPr>
          <a:xfrm>
            <a:off x="5069886" y="1988840"/>
            <a:ext cx="2052228" cy="46611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5D13A11F-C25A-ED85-E682-7AD7BF0440DD}"/>
              </a:ext>
            </a:extLst>
          </p:cNvPr>
          <p:cNvCxnSpPr>
            <a:stCxn id="5" idx="2"/>
            <a:endCxn id="7" idx="1"/>
          </p:cNvCxnSpPr>
          <p:nvPr/>
        </p:nvCxnSpPr>
        <p:spPr>
          <a:xfrm rot="16200000" flipH="1">
            <a:off x="3774710" y="2743956"/>
            <a:ext cx="1474227" cy="54005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ABDA9459-2D31-8A06-78BF-7BCE27931604}"/>
              </a:ext>
            </a:extLst>
          </p:cNvPr>
          <p:cNvCxnSpPr>
            <a:stCxn id="7" idx="3"/>
            <a:endCxn id="6" idx="2"/>
          </p:cNvCxnSpPr>
          <p:nvPr/>
        </p:nvCxnSpPr>
        <p:spPr>
          <a:xfrm flipV="1">
            <a:off x="6438037" y="3031019"/>
            <a:ext cx="684077" cy="72008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65C64AE-90C2-B181-92B5-1FD5F2392C19}"/>
              </a:ext>
            </a:extLst>
          </p:cNvPr>
          <p:cNvSpPr txBox="1"/>
          <p:nvPr/>
        </p:nvSpPr>
        <p:spPr>
          <a:xfrm>
            <a:off x="623395" y="1619602"/>
            <a:ext cx="30483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{ articles {</a:t>
            </a:r>
          </a:p>
          <a:p>
            <a:r>
              <a:rPr lang="en-US" sz="2000" dirty="0"/>
              <a:t>  title </a:t>
            </a:r>
          </a:p>
          <a:p>
            <a:r>
              <a:rPr lang="en-US" sz="2000" dirty="0"/>
              <a:t>  author { name } </a:t>
            </a:r>
          </a:p>
          <a:p>
            <a:r>
              <a:rPr lang="en-US" sz="2000" dirty="0"/>
              <a:t>  comments {</a:t>
            </a:r>
          </a:p>
          <a:p>
            <a:r>
              <a:rPr lang="en-US" sz="2000" dirty="0"/>
              <a:t>    author { name }</a:t>
            </a:r>
          </a:p>
          <a:p>
            <a:r>
              <a:rPr lang="en-US" sz="2000" dirty="0"/>
              <a:t>    content</a:t>
            </a:r>
          </a:p>
          <a:p>
            <a:r>
              <a:rPr lang="en-US" sz="2000" dirty="0"/>
              <a:t>} }</a:t>
            </a:r>
          </a:p>
        </p:txBody>
      </p:sp>
    </p:spTree>
    <p:extLst>
      <p:ext uri="{BB962C8B-B14F-4D97-AF65-F5344CB8AC3E}">
        <p14:creationId xmlns:p14="http://schemas.microsoft.com/office/powerpoint/2010/main" val="300532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EB286-F836-2702-00FE-DF90B98C8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GraphQL sales edition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9A9F5-4AF6-F41E-FC27-06C50329E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Aggregate</a:t>
            </a:r>
            <a:r>
              <a:rPr lang="en-US" dirty="0"/>
              <a:t> data from multiple UI components.</a:t>
            </a:r>
          </a:p>
          <a:p>
            <a:r>
              <a:rPr lang="en-US" dirty="0"/>
              <a:t>Create a representation of your data that feels familiar and natural (graph).</a:t>
            </a:r>
          </a:p>
          <a:p>
            <a:r>
              <a:rPr lang="en-US" dirty="0"/>
              <a:t>Ensure that all of your data is </a:t>
            </a:r>
            <a:r>
              <a:rPr lang="en-US" dirty="0">
                <a:solidFill>
                  <a:schemeClr val="accent2"/>
                </a:solidFill>
              </a:rPr>
              <a:t>statically typed</a:t>
            </a:r>
            <a:r>
              <a:rPr lang="en-US" dirty="0"/>
              <a:t>, and these types inform what queries the schema supports.</a:t>
            </a:r>
          </a:p>
          <a:p>
            <a:r>
              <a:rPr lang="en-US" dirty="0"/>
              <a:t>Reduce the need for </a:t>
            </a:r>
            <a:r>
              <a:rPr lang="en-US" dirty="0">
                <a:solidFill>
                  <a:schemeClr val="accent2"/>
                </a:solidFill>
              </a:rPr>
              <a:t>breaking changes</a:t>
            </a:r>
            <a:r>
              <a:rPr lang="en-US" dirty="0"/>
              <a:t> but utilize a built-in mechanism for deprecations when you need to.</a:t>
            </a:r>
          </a:p>
          <a:p>
            <a:r>
              <a:rPr lang="en-US" dirty="0"/>
              <a:t>Access to a </a:t>
            </a:r>
            <a:r>
              <a:rPr lang="en-US" dirty="0">
                <a:solidFill>
                  <a:schemeClr val="accent2"/>
                </a:solidFill>
              </a:rPr>
              <a:t>powerful tooling ecosystem</a:t>
            </a:r>
            <a:r>
              <a:rPr lang="en-US" dirty="0"/>
              <a:t> with GUIs, editor integrations, code generation, linting, analytics, and more.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AB976-79BB-3DDC-F5CE-7B7283E0B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75497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DE595-8670-7CD2-6820-BABA33649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1F1C-0127-00CA-9EAD-EC09EE07B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2012, released 2015 by Facebook</a:t>
            </a:r>
          </a:p>
          <a:p>
            <a:r>
              <a:rPr lang="en-US" dirty="0"/>
              <a:t>Last specifications from </a:t>
            </a:r>
            <a:r>
              <a:rPr lang="en-US" dirty="0">
                <a:hlinkClick r:id="rId3"/>
              </a:rPr>
              <a:t>2021</a:t>
            </a:r>
            <a:r>
              <a:rPr lang="en-US" dirty="0"/>
              <a:t>, </a:t>
            </a:r>
            <a:r>
              <a:rPr lang="en-US" dirty="0">
                <a:hlinkClick r:id="rId4"/>
              </a:rPr>
              <a:t>2025</a:t>
            </a:r>
            <a:r>
              <a:rPr lang="en-US" dirty="0"/>
              <a:t> managed with </a:t>
            </a:r>
            <a:r>
              <a:rPr lang="en-US" dirty="0">
                <a:hlinkClick r:id="rId5"/>
              </a:rPr>
              <a:t>GitHub releases</a:t>
            </a:r>
            <a:r>
              <a:rPr lang="en-US" dirty="0"/>
              <a:t>.</a:t>
            </a:r>
          </a:p>
          <a:p>
            <a:r>
              <a:rPr lang="en-US" dirty="0"/>
              <a:t>Language agnostic</a:t>
            </a:r>
          </a:p>
          <a:p>
            <a:r>
              <a:rPr lang="en-US" dirty="0"/>
              <a:t>Huge Ecosystem</a:t>
            </a:r>
          </a:p>
          <a:p>
            <a:r>
              <a:rPr lang="en-US" dirty="0"/>
              <a:t>GraphQL Foundation since 2019</a:t>
            </a:r>
            <a:br>
              <a:rPr lang="en-US" dirty="0"/>
            </a:br>
            <a:r>
              <a:rPr lang="en-US" dirty="0">
                <a:hlinkClick r:id="rId6"/>
              </a:rPr>
              <a:t>Annual report</a:t>
            </a:r>
            <a:endParaRPr lang="en-US" dirty="0"/>
          </a:p>
          <a:p>
            <a:r>
              <a:rPr lang="en-US" dirty="0"/>
              <a:t>Resources</a:t>
            </a:r>
          </a:p>
          <a:p>
            <a:pPr lvl="1"/>
            <a:r>
              <a:rPr lang="en-US" dirty="0">
                <a:hlinkClick r:id="rId7"/>
              </a:rPr>
              <a:t>https://graphql.org/blog/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@graphql</a:t>
            </a:r>
          </a:p>
          <a:p>
            <a:pPr lvl="1"/>
            <a:r>
              <a:rPr lang="en-US" dirty="0"/>
              <a:t>@graphqlsummit</a:t>
            </a:r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62B9C7-AD1D-5351-1A01-9954AB03A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3120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471887-7FC4-7E5A-764E-340DBF2712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969D520-9309-1AFB-0025-64B06FB6ECE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National Open Data Catalog : GraphQL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73C9D6-03EF-9807-6E51-4EDC687C270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555163" y="0"/>
            <a:ext cx="2636837" cy="365125"/>
          </a:xfrm>
        </p:spPr>
        <p:txBody>
          <a:bodyPr/>
          <a:lstStyle/>
          <a:p>
            <a:fld id="{452BA717-4DED-4A38-BDE4-30D0F0A142DB}" type="slidenum">
              <a:rPr lang="cs-CZ" smtClean="0"/>
              <a:pPr/>
              <a:t>24</a:t>
            </a:fld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1B01B5-59F8-508A-586B-EC3A30FF4EC4}"/>
              </a:ext>
            </a:extLst>
          </p:cNvPr>
          <p:cNvSpPr/>
          <p:nvPr/>
        </p:nvSpPr>
        <p:spPr>
          <a:xfrm>
            <a:off x="335433" y="4613066"/>
            <a:ext cx="2160240" cy="17937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{ datasets { data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</a:t>
            </a:r>
            <a:r>
              <a:rPr lang="en-US" sz="2000" dirty="0" err="1">
                <a:solidFill>
                  <a:schemeClr val="tx1"/>
                </a:solidFill>
              </a:rPr>
              <a:t>iri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      title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  cs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} } } 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70DA7B-3826-4F0F-F508-1C93BC52E22A}"/>
              </a:ext>
            </a:extLst>
          </p:cNvPr>
          <p:cNvSpPr txBox="1"/>
          <p:nvPr/>
        </p:nvSpPr>
        <p:spPr>
          <a:xfrm>
            <a:off x="294035" y="4212956"/>
            <a:ext cx="1105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Query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238BA187-AE4A-B962-854D-0612F7887B79}"/>
              </a:ext>
            </a:extLst>
          </p:cNvPr>
          <p:cNvSpPr/>
          <p:nvPr/>
        </p:nvSpPr>
        <p:spPr>
          <a:xfrm>
            <a:off x="2855640" y="5057517"/>
            <a:ext cx="1080120" cy="28803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378D4D-D47A-54B1-FBFA-462D30D4C8EC}"/>
              </a:ext>
            </a:extLst>
          </p:cNvPr>
          <p:cNvSpPr/>
          <p:nvPr/>
        </p:nvSpPr>
        <p:spPr>
          <a:xfrm>
            <a:off x="4151784" y="4613066"/>
            <a:ext cx="8040216" cy="17937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{“data": { "datasets": { "data": [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{ "</a:t>
            </a:r>
            <a:r>
              <a:rPr lang="en-US" sz="2000" dirty="0" err="1">
                <a:solidFill>
                  <a:schemeClr val="tx1"/>
                </a:solidFill>
              </a:rPr>
              <a:t>iri</a:t>
            </a:r>
            <a:r>
              <a:rPr lang="en-US" sz="2000" dirty="0">
                <a:solidFill>
                  <a:schemeClr val="tx1"/>
                </a:solidFill>
              </a:rPr>
              <a:t>": "https://example.com/88", "title": { "cs": "</a:t>
            </a:r>
            <a:r>
              <a:rPr lang="en-US" sz="2000" dirty="0" err="1">
                <a:solidFill>
                  <a:schemeClr val="tx1"/>
                </a:solidFill>
              </a:rPr>
              <a:t>Číselník</a:t>
            </a:r>
            <a:r>
              <a:rPr lang="en-US" sz="2000" dirty="0">
                <a:solidFill>
                  <a:schemeClr val="tx1"/>
                </a:solidFill>
              </a:rPr>
              <a:t>" } },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{ "</a:t>
            </a:r>
            <a:r>
              <a:rPr lang="en-US" sz="2000" dirty="0" err="1">
                <a:solidFill>
                  <a:schemeClr val="tx1"/>
                </a:solidFill>
              </a:rPr>
              <a:t>iri</a:t>
            </a:r>
            <a:r>
              <a:rPr lang="en-US" sz="2000" dirty="0">
                <a:solidFill>
                  <a:schemeClr val="tx1"/>
                </a:solidFill>
              </a:rPr>
              <a:t>": "https://example.com/67", "title": { "cs": "</a:t>
            </a:r>
            <a:r>
              <a:rPr lang="en-US" sz="2000" dirty="0" err="1">
                <a:solidFill>
                  <a:schemeClr val="tx1"/>
                </a:solidFill>
              </a:rPr>
              <a:t>Seznam</a:t>
            </a:r>
            <a:r>
              <a:rPr lang="en-US" sz="2000" dirty="0">
                <a:solidFill>
                  <a:schemeClr val="tx1"/>
                </a:solidFill>
              </a:rPr>
              <a:t>" } }]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} } }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6FF2CE-8B7F-303D-AC89-23A2B5DA729F}"/>
              </a:ext>
            </a:extLst>
          </p:cNvPr>
          <p:cNvSpPr txBox="1"/>
          <p:nvPr/>
        </p:nvSpPr>
        <p:spPr>
          <a:xfrm>
            <a:off x="4151784" y="4211129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297089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 animBg="1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04CBE-FEA8-3D22-9D55-69F90DBDE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GraphQL schema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ED899-DA3E-89EB-4F6E-A54521B09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5040560" cy="5040560"/>
          </a:xfrm>
        </p:spPr>
        <p:txBody>
          <a:bodyPr/>
          <a:lstStyle/>
          <a:p>
            <a:r>
              <a:rPr lang="en-US" dirty="0"/>
              <a:t>Single endpoint (unlike REST)</a:t>
            </a:r>
          </a:p>
          <a:p>
            <a:r>
              <a:rPr lang="en-US" dirty="0"/>
              <a:t>For input and output objects</a:t>
            </a:r>
          </a:p>
          <a:p>
            <a:r>
              <a:rPr lang="en-US" dirty="0"/>
              <a:t>Types:</a:t>
            </a:r>
          </a:p>
          <a:p>
            <a:pPr lvl="1"/>
            <a:r>
              <a:rPr lang="en-US" dirty="0"/>
              <a:t>Scalar: Int, Float, String, Boolean, ID</a:t>
            </a:r>
          </a:p>
          <a:p>
            <a:pPr lvl="1"/>
            <a:r>
              <a:rPr lang="en-US" dirty="0"/>
              <a:t>List</a:t>
            </a:r>
          </a:p>
          <a:p>
            <a:pPr lvl="1"/>
            <a:r>
              <a:rPr lang="en-US" dirty="0"/>
              <a:t>Enumerations</a:t>
            </a:r>
          </a:p>
          <a:p>
            <a:pPr lvl="1"/>
            <a:r>
              <a:rPr lang="en-US" dirty="0"/>
              <a:t>Interface</a:t>
            </a:r>
          </a:p>
          <a:p>
            <a:pPr lvl="1"/>
            <a:r>
              <a:rPr lang="en-US" dirty="0"/>
              <a:t>Union</a:t>
            </a:r>
          </a:p>
          <a:p>
            <a:pPr lvl="1"/>
            <a:r>
              <a:rPr lang="en-US" dirty="0"/>
              <a:t>Input types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E77670-3FFE-5F14-B216-6B806D9C4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25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5E7BBA-E536-91CC-9E34-D71DBC91F1BD}"/>
              </a:ext>
            </a:extLst>
          </p:cNvPr>
          <p:cNvSpPr/>
          <p:nvPr/>
        </p:nvSpPr>
        <p:spPr>
          <a:xfrm>
            <a:off x="6816082" y="1268760"/>
            <a:ext cx="4907187" cy="13407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schema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query: Query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mutation: Mutation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21D51B-9BF0-1A45-A4E4-4F311A07606F}"/>
              </a:ext>
            </a:extLst>
          </p:cNvPr>
          <p:cNvSpPr/>
          <p:nvPr/>
        </p:nvSpPr>
        <p:spPr>
          <a:xfrm>
            <a:off x="6816083" y="2782845"/>
            <a:ext cx="4907186" cy="12923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type Character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name: String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 err="1">
                <a:solidFill>
                  <a:schemeClr val="tx1"/>
                </a:solidFill>
              </a:rPr>
              <a:t>appearsIn</a:t>
            </a:r>
            <a:r>
              <a:rPr lang="en-US" sz="2000" dirty="0">
                <a:solidFill>
                  <a:schemeClr val="tx1"/>
                </a:solidFill>
              </a:rPr>
              <a:t>: [Episode!]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5D41F1-44E8-8BBC-9504-C258680059AA}"/>
              </a:ext>
            </a:extLst>
          </p:cNvPr>
          <p:cNvSpPr/>
          <p:nvPr/>
        </p:nvSpPr>
        <p:spPr>
          <a:xfrm>
            <a:off x="6816082" y="4248474"/>
            <a:ext cx="4907186" cy="20608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interface </a:t>
            </a:r>
            <a:r>
              <a:rPr lang="en-US" sz="2000" dirty="0" err="1">
                <a:solidFill>
                  <a:schemeClr val="tx1"/>
                </a:solidFill>
              </a:rPr>
              <a:t>IdentifiedType</a:t>
            </a:r>
            <a:r>
              <a:rPr lang="en-US" sz="2000" dirty="0">
                <a:solidFill>
                  <a:schemeClr val="tx1"/>
                </a:solidFill>
              </a:rPr>
              <a:t> { id: ID! }</a:t>
            </a:r>
            <a:br>
              <a:rPr lang="en-US" sz="2000" dirty="0">
                <a:solidFill>
                  <a:schemeClr val="tx1"/>
                </a:solidFill>
              </a:rPr>
            </a:b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type Human implements </a:t>
            </a:r>
            <a:r>
              <a:rPr lang="en-US" sz="2000" dirty="0" err="1">
                <a:solidFill>
                  <a:schemeClr val="tx1"/>
                </a:solidFill>
              </a:rPr>
              <a:t>IdentifiedType</a:t>
            </a:r>
            <a:r>
              <a:rPr lang="en-US" sz="2000" dirty="0">
                <a:solidFill>
                  <a:schemeClr val="tx1"/>
                </a:solidFill>
              </a:rPr>
              <a:t> {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id: ID!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name: String! 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683700-CBCF-5A87-197A-513A411D3EFE}"/>
              </a:ext>
            </a:extLst>
          </p:cNvPr>
          <p:cNvSpPr/>
          <p:nvPr/>
        </p:nvSpPr>
        <p:spPr>
          <a:xfrm>
            <a:off x="623393" y="5805264"/>
            <a:ext cx="5832647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union </a:t>
            </a:r>
            <a:r>
              <a:rPr lang="en-US" sz="2000" dirty="0" err="1">
                <a:solidFill>
                  <a:schemeClr val="tx1"/>
                </a:solidFill>
              </a:rPr>
              <a:t>SearchResult</a:t>
            </a:r>
            <a:r>
              <a:rPr lang="en-US" sz="2000" dirty="0">
                <a:solidFill>
                  <a:schemeClr val="tx1"/>
                </a:solidFill>
              </a:rPr>
              <a:t> =  Human | Droid | Starship</a:t>
            </a:r>
          </a:p>
        </p:txBody>
      </p:sp>
    </p:spTree>
    <p:extLst>
      <p:ext uri="{BB962C8B-B14F-4D97-AF65-F5344CB8AC3E}">
        <p14:creationId xmlns:p14="http://schemas.microsoft.com/office/powerpoint/2010/main" val="180045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E637F-7F9D-2A03-53FC-64434C025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GraphQL introspection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06E6F14-5218-B393-94B8-EC13430309C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608" y="1539109"/>
            <a:ext cx="4396869" cy="3978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B60E1-9A50-9CD4-5B2A-3E24556E6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26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008FB1-8E5D-A6A6-E8EA-78708C8AEB57}"/>
              </a:ext>
            </a:extLst>
          </p:cNvPr>
          <p:cNvSpPr/>
          <p:nvPr/>
        </p:nvSpPr>
        <p:spPr>
          <a:xfrm>
            <a:off x="5862847" y="2348880"/>
            <a:ext cx="5345721" cy="2664296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__schema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types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name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fields { name type { name } }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}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7265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24218-8F77-B014-5D8F-29D6B1B3C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GraphQL</a:t>
            </a:r>
            <a:r>
              <a:rPr lang="en-US" dirty="0"/>
              <a:t> Query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587D4-9575-EDCB-A245-F9D1B825E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3960440" cy="5040560"/>
          </a:xfrm>
        </p:spPr>
        <p:txBody>
          <a:bodyPr/>
          <a:lstStyle/>
          <a:p>
            <a:r>
              <a:rPr lang="en-US" dirty="0">
                <a:hlinkClick r:id="rId3"/>
              </a:rPr>
              <a:t>Aliases</a:t>
            </a:r>
            <a:endParaRPr lang="en-US" dirty="0"/>
          </a:p>
          <a:p>
            <a:r>
              <a:rPr lang="en-US" dirty="0">
                <a:hlinkClick r:id="rId4"/>
              </a:rPr>
              <a:t>Fragments</a:t>
            </a:r>
            <a:endParaRPr lang="en-US" dirty="0"/>
          </a:p>
          <a:p>
            <a:r>
              <a:rPr lang="en-US" dirty="0">
                <a:hlinkClick r:id="rId5"/>
              </a:rPr>
              <a:t>Variables</a:t>
            </a:r>
            <a:r>
              <a:rPr lang="en-US" dirty="0"/>
              <a:t> (</a:t>
            </a:r>
            <a:r>
              <a:rPr lang="en-US" dirty="0">
                <a:hlinkClick r:id="rId6"/>
              </a:rPr>
              <a:t>with fragments</a:t>
            </a:r>
            <a:r>
              <a:rPr lang="en-US" dirty="0"/>
              <a:t>)</a:t>
            </a:r>
          </a:p>
          <a:p>
            <a:r>
              <a:rPr lang="en-US" dirty="0">
                <a:hlinkClick r:id="rId7"/>
              </a:rPr>
              <a:t>Directives</a:t>
            </a:r>
            <a:endParaRPr lang="en-US" dirty="0"/>
          </a:p>
          <a:p>
            <a:r>
              <a:rPr lang="en-US" dirty="0">
                <a:hlinkClick r:id="rId8"/>
              </a:rPr>
              <a:t>Mutations</a:t>
            </a:r>
            <a:endParaRPr lang="en-US" dirty="0"/>
          </a:p>
          <a:p>
            <a:r>
              <a:rPr lang="en-US" dirty="0"/>
              <a:t>…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CB33F-FA34-1D34-FC24-E6422A8D0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27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592285-E619-C01A-CB47-66A0541C5AB7}"/>
              </a:ext>
            </a:extLst>
          </p:cNvPr>
          <p:cNvSpPr/>
          <p:nvPr/>
        </p:nvSpPr>
        <p:spPr>
          <a:xfrm>
            <a:off x="4512463" y="1340768"/>
            <a:ext cx="7296809" cy="48965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accent2"/>
                </a:solidFill>
              </a:rPr>
              <a:t>query</a:t>
            </a:r>
            <a:r>
              <a:rPr lang="en-US" sz="2000" dirty="0">
                <a:solidFill>
                  <a:schemeClr val="tx1"/>
                </a:solidFill>
              </a:rPr>
              <a:t> Hero(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$episode: Episode,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 $</a:t>
            </a:r>
            <a:r>
              <a:rPr lang="en-US" sz="2000" dirty="0" err="1">
                <a:solidFill>
                  <a:schemeClr val="tx1"/>
                </a:solidFill>
              </a:rPr>
              <a:t>withFriends</a:t>
            </a:r>
            <a:r>
              <a:rPr lang="en-US" sz="2000" dirty="0">
                <a:solidFill>
                  <a:schemeClr val="tx1"/>
                </a:solidFill>
              </a:rPr>
              <a:t>: Boolean! = true</a:t>
            </a:r>
          </a:p>
          <a:p>
            <a:r>
              <a:rPr lang="en-US" sz="2000" dirty="0">
                <a:solidFill>
                  <a:schemeClr val="tx1"/>
                </a:solidFill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hero(episode: $episode)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… </a:t>
            </a:r>
            <a:r>
              <a:rPr lang="en-US" sz="2000" dirty="0" err="1">
                <a:solidFill>
                  <a:schemeClr val="tx1"/>
                </a:solidFill>
              </a:rPr>
              <a:t>baseInformation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    friends @include(if: $</a:t>
            </a:r>
            <a:r>
              <a:rPr lang="en-US" sz="2000" dirty="0" err="1">
                <a:solidFill>
                  <a:schemeClr val="tx1"/>
                </a:solidFill>
              </a:rPr>
              <a:t>withFriends</a:t>
            </a:r>
            <a:r>
              <a:rPr lang="en-US" sz="2000" dirty="0">
                <a:solidFill>
                  <a:schemeClr val="tx1"/>
                </a:solidFill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name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}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accent2"/>
                </a:solidFill>
              </a:rPr>
              <a:t>fragment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baseInformation</a:t>
            </a:r>
            <a:r>
              <a:rPr lang="en-US" sz="2000" dirty="0">
                <a:solidFill>
                  <a:schemeClr val="tx1"/>
                </a:solidFill>
              </a:rPr>
              <a:t> on Character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name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123291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D16AA-8890-70AE-A39B-2EBB913B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GraphQL eco-system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63417-1A01-1B30-697B-328DE55F6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GraphQL.js</a:t>
            </a:r>
            <a:endParaRPr lang="en-US" dirty="0"/>
          </a:p>
          <a:p>
            <a:r>
              <a:rPr lang="en-US" dirty="0">
                <a:hlinkClick r:id="rId4"/>
              </a:rPr>
              <a:t>Apollo Server</a:t>
            </a:r>
            <a:r>
              <a:rPr lang="en-US" dirty="0"/>
              <a:t> / </a:t>
            </a:r>
            <a:r>
              <a:rPr lang="en-US" dirty="0">
                <a:hlinkClick r:id="rId5"/>
              </a:rPr>
              <a:t>Apollo Client</a:t>
            </a:r>
            <a:endParaRPr lang="en-US" dirty="0"/>
          </a:p>
          <a:p>
            <a:r>
              <a:rPr lang="en-US" dirty="0" err="1">
                <a:hlinkClick r:id="rId6"/>
              </a:rPr>
              <a:t>graphql</a:t>
            </a:r>
            <a:r>
              <a:rPr lang="en-US" dirty="0">
                <a:hlinkClick r:id="rId6"/>
              </a:rPr>
              <a:t>-hooks</a:t>
            </a:r>
            <a:endParaRPr lang="en-US" dirty="0"/>
          </a:p>
          <a:p>
            <a:r>
              <a:rPr lang="en-US" dirty="0" err="1">
                <a:hlinkClick r:id="rId7"/>
              </a:rPr>
              <a:t>GraphiQL</a:t>
            </a:r>
            <a:endParaRPr lang="en-US" dirty="0"/>
          </a:p>
          <a:p>
            <a:r>
              <a:rPr lang="en-US" dirty="0">
                <a:hlinkClick r:id="rId8"/>
              </a:rPr>
              <a:t>Graphene</a:t>
            </a:r>
            <a:endParaRPr lang="en-US" dirty="0"/>
          </a:p>
          <a:p>
            <a:r>
              <a:rPr lang="en-US" dirty="0">
                <a:hlinkClick r:id="rId9"/>
              </a:rPr>
              <a:t>Apache Camel</a:t>
            </a:r>
            <a:endParaRPr lang="en-US" dirty="0"/>
          </a:p>
          <a:p>
            <a:r>
              <a:rPr lang="en-US" dirty="0">
                <a:hlinkClick r:id="rId10"/>
              </a:rPr>
              <a:t>Relay</a:t>
            </a:r>
            <a:r>
              <a:rPr lang="en-US" dirty="0"/>
              <a:t> </a:t>
            </a:r>
          </a:p>
          <a:p>
            <a:r>
              <a:rPr lang="en-US" dirty="0"/>
              <a:t>...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A29702-F9B2-6D7C-9598-064DC6E9C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1569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C2367-6A69-FF7E-41DA-8F3CE110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GraphQL</a:t>
            </a:r>
            <a:r>
              <a:rPr lang="en-US" dirty="0"/>
              <a:t> reality check 1 /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F9362-836B-BC8F-EF58-246440F01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4680520" cy="5040560"/>
          </a:xfrm>
        </p:spPr>
        <p:txBody>
          <a:bodyPr/>
          <a:lstStyle/>
          <a:p>
            <a:r>
              <a:rPr lang="en-US" dirty="0"/>
              <a:t>Graph data</a:t>
            </a:r>
          </a:p>
          <a:p>
            <a:r>
              <a:rPr lang="en-US" dirty="0"/>
              <a:t>Schema design</a:t>
            </a:r>
          </a:p>
          <a:p>
            <a:r>
              <a:rPr lang="en-US" dirty="0"/>
              <a:t>Single endpoint (unlike REST)</a:t>
            </a:r>
          </a:p>
          <a:p>
            <a:r>
              <a:rPr lang="en-US" dirty="0">
                <a:hlinkClick r:id="rId3"/>
              </a:rPr>
              <a:t>Pagination</a:t>
            </a:r>
            <a:endParaRPr lang="en-US" dirty="0"/>
          </a:p>
          <a:p>
            <a:r>
              <a:rPr lang="en-US" dirty="0">
                <a:hlinkClick r:id="rId4"/>
              </a:rPr>
              <a:t>Caching</a:t>
            </a:r>
            <a:endParaRPr lang="en-US" dirty="0"/>
          </a:p>
          <a:p>
            <a:r>
              <a:rPr lang="en-US" dirty="0"/>
              <a:t>Filters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37109-E65F-EAFC-CFCC-A73618CE6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29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5F4366-D782-A430-772C-DAC61AE47936}"/>
              </a:ext>
            </a:extLst>
          </p:cNvPr>
          <p:cNvSpPr/>
          <p:nvPr/>
        </p:nvSpPr>
        <p:spPr>
          <a:xfrm>
            <a:off x="5934093" y="1409750"/>
            <a:ext cx="5856649" cy="18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input </a:t>
            </a:r>
            <a:r>
              <a:rPr lang="en-US" sz="2000" dirty="0" err="1">
                <a:solidFill>
                  <a:schemeClr val="tx1"/>
                </a:solidFill>
              </a:rPr>
              <a:t>QueryDatasetArguments</a:t>
            </a:r>
            <a:r>
              <a:rPr lang="en-US" sz="2000" dirty="0">
                <a:solidFill>
                  <a:schemeClr val="tx1"/>
                </a:solidFill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filters: </a:t>
            </a:r>
            <a:r>
              <a:rPr lang="en-US" sz="2000" dirty="0" err="1">
                <a:solidFill>
                  <a:schemeClr val="tx1"/>
                </a:solidFill>
              </a:rPr>
              <a:t>datasetFilter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  offset: Int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limit: Int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20B314-9BC1-23E1-C268-416C434665FE}"/>
              </a:ext>
            </a:extLst>
          </p:cNvPr>
          <p:cNvSpPr/>
          <p:nvPr/>
        </p:nvSpPr>
        <p:spPr>
          <a:xfrm>
            <a:off x="5934093" y="3344868"/>
            <a:ext cx="5856649" cy="27960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datasets (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offset:0 limit:1 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filters: {</a:t>
            </a:r>
            <a:r>
              <a:rPr lang="en-US" sz="2000" dirty="0" err="1">
                <a:solidFill>
                  <a:schemeClr val="tx1"/>
                </a:solidFill>
              </a:rPr>
              <a:t>isPartOf</a:t>
            </a:r>
            <a:r>
              <a:rPr lang="en-US" sz="2000" dirty="0">
                <a:solidFill>
                  <a:schemeClr val="tx1"/>
                </a:solidFill>
              </a:rPr>
              <a:t>: ""} )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data 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</a:t>
            </a:r>
            <a:r>
              <a:rPr lang="en-US" sz="2000" dirty="0" err="1">
                <a:solidFill>
                  <a:schemeClr val="tx1"/>
                </a:solidFill>
              </a:rPr>
              <a:t>iri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      title { cs } </a:t>
            </a:r>
          </a:p>
          <a:p>
            <a:r>
              <a:rPr lang="en-US" sz="2000" dirty="0">
                <a:solidFill>
                  <a:schemeClr val="tx1"/>
                </a:solidFill>
              </a:rPr>
              <a:t>}  } }</a:t>
            </a:r>
          </a:p>
        </p:txBody>
      </p:sp>
    </p:spTree>
    <p:extLst>
      <p:ext uri="{BB962C8B-B14F-4D97-AF65-F5344CB8AC3E}">
        <p14:creationId xmlns:p14="http://schemas.microsoft.com/office/powerpoint/2010/main" val="410471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DD23BD2-44FD-CA34-BD7E-845961C562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Remote Procedure Call (RPC)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CAFE12-55EC-FFF2-7576-1EFC8E7DE0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343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10D40-ACB2-84DF-F185-F1923A7B3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GraphQL</a:t>
            </a:r>
            <a:r>
              <a:rPr lang="en-US" dirty="0"/>
              <a:t> reality check 2 /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5E019-B2E5-701F-02A2-E36A58C0F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9145016" cy="5040560"/>
          </a:xfrm>
        </p:spPr>
        <p:txBody>
          <a:bodyPr/>
          <a:lstStyle/>
          <a:p>
            <a:r>
              <a:rPr lang="en-US" dirty="0" err="1"/>
              <a:t>GraphQL</a:t>
            </a:r>
            <a:r>
              <a:rPr lang="en-US" dirty="0"/>
              <a:t> hype train vs "why not use </a:t>
            </a:r>
            <a:r>
              <a:rPr lang="en-US" dirty="0" err="1"/>
              <a:t>graphql</a:t>
            </a:r>
            <a:r>
              <a:rPr lang="en-US" dirty="0"/>
              <a:t>" ~ about  1070 results (2022)</a:t>
            </a:r>
          </a:p>
          <a:p>
            <a:r>
              <a:rPr lang="en-US" dirty="0" err="1">
                <a:hlinkClick r:id="rId3"/>
              </a:rPr>
              <a:t>GraphQL</a:t>
            </a:r>
            <a:r>
              <a:rPr lang="en-US" dirty="0">
                <a:hlinkClick r:id="rId3"/>
              </a:rPr>
              <a:t> is the better REST</a:t>
            </a:r>
            <a:r>
              <a:rPr lang="en-US" dirty="0"/>
              <a:t>, ….</a:t>
            </a:r>
          </a:p>
          <a:p>
            <a:r>
              <a:rPr lang="en-US" dirty="0"/>
              <a:t>No more Over- and Under-fetching</a:t>
            </a:r>
          </a:p>
          <a:p>
            <a:r>
              <a:rPr lang="en-US" dirty="0"/>
              <a:t>No more versioned APIs</a:t>
            </a:r>
          </a:p>
          <a:p>
            <a:r>
              <a:rPr lang="en-US" dirty="0"/>
              <a:t>Rapid Product Iterations on the Frontend</a:t>
            </a:r>
          </a:p>
          <a:p>
            <a:r>
              <a:rPr lang="en-US" dirty="0"/>
              <a:t>Insightful Analytics on the Backend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F5ABB-672C-BAEE-C01A-59543A6D0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30</a:t>
            </a:fld>
            <a:endParaRPr lang="cs-CZ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17158BE-0F1E-B6FD-D463-4FB378282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0866" y="1988840"/>
            <a:ext cx="5875703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0354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F7E640-A2E0-8269-9931-97E2500554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Showcase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BFCE91-F9BA-6FAA-6C16-5BC0BB5C11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State of API</a:t>
            </a:r>
          </a:p>
        </p:txBody>
      </p:sp>
    </p:spTree>
    <p:extLst>
      <p:ext uri="{BB962C8B-B14F-4D97-AF65-F5344CB8AC3E}">
        <p14:creationId xmlns:p14="http://schemas.microsoft.com/office/powerpoint/2010/main" val="29174497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DD23BD2-44FD-CA34-BD7E-845961C562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AI Agents &amp; APIs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961D77-CBBA-42F0-63BF-7C778C48A2B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15480" y="1493531"/>
            <a:ext cx="9217023" cy="863352"/>
          </a:xfrm>
        </p:spPr>
        <p:txBody>
          <a:bodyPr/>
          <a:lstStyle/>
          <a:p>
            <a:r>
              <a:rPr lang="en-US" dirty="0"/>
              <a:t>Who was / is / will be the client?</a:t>
            </a:r>
          </a:p>
        </p:txBody>
      </p:sp>
    </p:spTree>
    <p:extLst>
      <p:ext uri="{BB962C8B-B14F-4D97-AF65-F5344CB8AC3E}">
        <p14:creationId xmlns:p14="http://schemas.microsoft.com/office/powerpoint/2010/main" val="10306078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37622"/>
            <a:ext cx="11449272" cy="766132"/>
          </a:xfrm>
        </p:spPr>
        <p:txBody>
          <a:bodyPr/>
          <a:lstStyle/>
          <a:p>
            <a:r>
              <a:rPr lang="en-US" dirty="0"/>
              <a:t>Who is calling the API?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33</a:t>
            </a:fld>
            <a:endParaRPr lang="cs-CZ"/>
          </a:p>
        </p:txBody>
      </p:sp>
      <p:sp>
        <p:nvSpPr>
          <p:cNvPr id="4" name="LeftCol"/>
          <p:cNvSpPr txBox="1">
            <a:spLocks/>
          </p:cNvSpPr>
          <p:nvPr/>
        </p:nvSpPr>
        <p:spPr>
          <a:xfrm>
            <a:off x="335360" y="1268760"/>
            <a:ext cx="5400000" cy="700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sz="2200" dirty="0"/>
              <a:t>The vision</a:t>
            </a:r>
            <a:r>
              <a:rPr lang="en-US" sz="2200" b="1" dirty="0"/>
              <a:t> </a:t>
            </a:r>
            <a:r>
              <a:rPr lang="en-US" sz="2200" dirty="0"/>
              <a:t>: </a:t>
            </a:r>
            <a:r>
              <a:rPr lang="en-US" sz="2200" b="1" dirty="0"/>
              <a:t>Semantic Web</a:t>
            </a:r>
          </a:p>
        </p:txBody>
      </p:sp>
      <p:sp>
        <p:nvSpPr>
          <p:cNvPr id="5" name="LeftBullets"/>
          <p:cNvSpPr txBox="1">
            <a:spLocks/>
          </p:cNvSpPr>
          <p:nvPr/>
        </p:nvSpPr>
        <p:spPr>
          <a:xfrm>
            <a:off x="335360" y="1968760"/>
            <a:ext cx="5400000" cy="42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90000"/>
              </a:lnSpc>
              <a:spcBef>
                <a:spcPts val="900"/>
              </a:spcBef>
              <a:buFont typeface="Arial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en-US" sz="2200" dirty="0"/>
              <a:t>The basic premise: machines could not read human language.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A solution is for humans to annotate data with formal ontologies (RDF, OWL) and use machine-readable formats (WSDL, </a:t>
            </a:r>
            <a:r>
              <a:rPr lang="en-US" sz="2200" dirty="0" err="1"/>
              <a:t>OpenAPI</a:t>
            </a:r>
            <a:r>
              <a:rPr lang="en-US" sz="2200" dirty="0"/>
              <a:t>) for APIs. The goal is / was to make the web a global database for programs.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Yet, adoption was slow and is mostly domain focused.</a:t>
            </a:r>
          </a:p>
        </p:txBody>
      </p:sp>
      <p:sp>
        <p:nvSpPr>
          <p:cNvPr id="6" name="RightCol"/>
          <p:cNvSpPr txBox="1">
            <a:spLocks/>
          </p:cNvSpPr>
          <p:nvPr/>
        </p:nvSpPr>
        <p:spPr>
          <a:xfrm>
            <a:off x="6135360" y="1268760"/>
            <a:ext cx="5649272" cy="700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sz="2200" dirty="0"/>
              <a:t>The reality : </a:t>
            </a:r>
            <a:r>
              <a:rPr lang="en-US" sz="2200" b="1" dirty="0"/>
              <a:t>LLMs</a:t>
            </a:r>
            <a:r>
              <a:rPr lang="en-US" sz="2200" dirty="0"/>
              <a:t> read everything</a:t>
            </a:r>
          </a:p>
        </p:txBody>
      </p:sp>
      <p:sp>
        <p:nvSpPr>
          <p:cNvPr id="7" name="RightBullets"/>
          <p:cNvSpPr txBox="1">
            <a:spLocks/>
          </p:cNvSpPr>
          <p:nvPr/>
        </p:nvSpPr>
        <p:spPr>
          <a:xfrm>
            <a:off x="6135360" y="1968760"/>
            <a:ext cx="5649272" cy="42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90000"/>
              </a:lnSpc>
              <a:spcBef>
                <a:spcPts val="900"/>
              </a:spcBef>
              <a:buFont typeface="Arial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indent="0">
              <a:buNone/>
            </a:pPr>
            <a:r>
              <a:rPr lang="en-US" sz="2200" dirty="0"/>
              <a:t>LLMs understand natural language, HTML, JSON, code - without formal annotation.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An AI agent can browse a web page, read an API documentation page, and call the API. The "caller" is no longer always a human or hand-coded program.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APIs need to be designed for agents as clients too.</a:t>
            </a:r>
          </a:p>
        </p:txBody>
      </p:sp>
      <p:sp>
        <p:nvSpPr>
          <p:cNvPr id="8" name="Divider"/>
          <p:cNvSpPr>
            <a:spLocks noGrp="1"/>
          </p:cNvSpPr>
          <p:nvPr/>
        </p:nvSpPr>
        <p:spPr>
          <a:xfrm>
            <a:off x="5835360" y="1268760"/>
            <a:ext cx="0" cy="4968552"/>
          </a:xfrm>
          <a:prstGeom prst="line">
            <a:avLst/>
          </a:prstGeom>
          <a:ln w="19050">
            <a:solidFill>
              <a:schemeClr val="dk1">
                <a:lumMod val="35000"/>
                <a:lumOff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46287-09C7-9BEC-2F86-35D92DC4F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Model-Context-Protocol (MCP)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BD3EA-4513-8782-7E9A-901722F0D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76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Open-sourced 2024-11-25 by Anthropic. It is a standard for providing a context to AI assistants. The context consists of tools and data-sources.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20C21-15DD-B21C-A8DC-9719B8244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34</a:t>
            </a:fld>
            <a:endParaRPr lang="cs-CZ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9B37F9-F53E-B8B1-F02A-3D49EB0670AA}"/>
              </a:ext>
            </a:extLst>
          </p:cNvPr>
          <p:cNvSpPr txBox="1">
            <a:spLocks/>
          </p:cNvSpPr>
          <p:nvPr/>
        </p:nvSpPr>
        <p:spPr>
          <a:xfrm>
            <a:off x="335360" y="2143593"/>
            <a:ext cx="3168352" cy="1831834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Main components:</a:t>
            </a:r>
          </a:p>
          <a:p>
            <a:r>
              <a:rPr lang="en-US" dirty="0"/>
              <a:t>MCP Client</a:t>
            </a:r>
          </a:p>
          <a:p>
            <a:r>
              <a:rPr lang="en-US" dirty="0"/>
              <a:t>MCP Server</a:t>
            </a:r>
          </a:p>
          <a:p>
            <a:r>
              <a:rPr lang="en-US" dirty="0"/>
              <a:t>MCP Hosts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E06F351-A9E6-B7BE-DD22-1A7FCB0F2EDB}"/>
              </a:ext>
            </a:extLst>
          </p:cNvPr>
          <p:cNvSpPr txBox="1">
            <a:spLocks/>
          </p:cNvSpPr>
          <p:nvPr/>
        </p:nvSpPr>
        <p:spPr>
          <a:xfrm>
            <a:off x="5231904" y="2143593"/>
            <a:ext cx="6552728" cy="2123480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MCP is using </a:t>
            </a:r>
            <a:r>
              <a:rPr lang="en-US" dirty="0">
                <a:hlinkClick r:id="rId3"/>
              </a:rPr>
              <a:t>JSON-RPC</a:t>
            </a:r>
            <a:r>
              <a:rPr lang="en-US" dirty="0"/>
              <a:t> for two-way communication.</a:t>
            </a:r>
          </a:p>
          <a:p>
            <a:r>
              <a:rPr lang="en-US" dirty="0"/>
              <a:t>Use standard input/output (</a:t>
            </a:r>
            <a:r>
              <a:rPr lang="en-US" dirty="0" err="1"/>
              <a:t>stdio</a:t>
            </a:r>
            <a:r>
              <a:rPr lang="en-US" dirty="0"/>
              <a:t>) or HTTP POST for transport. You can implement custom transport.</a:t>
            </a:r>
          </a:p>
          <a:p>
            <a:r>
              <a:rPr lang="en-US" dirty="0"/>
              <a:t>There are bindings for different languages, e.g. </a:t>
            </a:r>
            <a:r>
              <a:rPr lang="en-US" dirty="0">
                <a:hlinkClick r:id="rId4"/>
              </a:rPr>
              <a:t>TypeScript</a:t>
            </a:r>
            <a:r>
              <a:rPr lang="en-US" dirty="0"/>
              <a:t>, </a:t>
            </a:r>
            <a:r>
              <a:rPr lang="en-US" u="sng" dirty="0">
                <a:hlinkClick r:id="rId5"/>
              </a:rPr>
              <a:t>Python</a:t>
            </a:r>
            <a:r>
              <a:rPr lang="en-US" dirty="0"/>
              <a:t>, ...</a:t>
            </a:r>
          </a:p>
        </p:txBody>
      </p:sp>
    </p:spTree>
    <p:extLst>
      <p:ext uri="{BB962C8B-B14F-4D97-AF65-F5344CB8AC3E}">
        <p14:creationId xmlns:p14="http://schemas.microsoft.com/office/powerpoint/2010/main" val="14446564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5AFAF-93DD-5191-C822-A0B5855FB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MCP :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69343-2954-10EA-5235-86621BCD75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Resources</a:t>
            </a:r>
            <a:br>
              <a:rPr lang="en-US" dirty="0"/>
            </a:br>
            <a:r>
              <a:rPr lang="en-US" dirty="0"/>
              <a:t>Read-only data exposed by the server (like GET). File contents, DB rows, API responses. Identified by URI. No side effects.</a:t>
            </a:r>
            <a:br>
              <a:rPr lang="en-US" dirty="0"/>
            </a:br>
            <a:r>
              <a:rPr lang="en-US" dirty="0"/>
              <a:t>E.g. { </a:t>
            </a:r>
            <a:r>
              <a:rPr lang="en-US" dirty="0" err="1"/>
              <a:t>uri</a:t>
            </a:r>
            <a:r>
              <a:rPr lang="en-US" dirty="0"/>
              <a:t>: "file:///logs/app.log", </a:t>
            </a:r>
            <a:r>
              <a:rPr lang="en-US" dirty="0" err="1"/>
              <a:t>mimeType</a:t>
            </a:r>
            <a:r>
              <a:rPr lang="en-US" dirty="0"/>
              <a:t>: "text/plain"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Prompts</a:t>
            </a:r>
            <a:br>
              <a:rPr lang="en-US" b="1" dirty="0"/>
            </a:br>
            <a:r>
              <a:rPr lang="en-US" dirty="0"/>
              <a:t>Reusable prompt templates defined by the server. Clients surface them to users and LLMs. Shared interaction patterns across teams or products.</a:t>
            </a:r>
          </a:p>
          <a:p>
            <a:pPr marL="0" indent="0">
              <a:buNone/>
            </a:pPr>
            <a:r>
              <a:rPr lang="en-US" dirty="0"/>
              <a:t>E.g. "Summarize this GitHub issue" - with issue as argument.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6BCC32-8669-0F15-F6A9-7612BF86CAB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Tools</a:t>
            </a:r>
            <a:br>
              <a:rPr lang="en-US" b="1" dirty="0"/>
            </a:br>
            <a:r>
              <a:rPr lang="en-US" dirty="0"/>
              <a:t>Actions the LLM can invoke, like POST - may have side effects. </a:t>
            </a:r>
            <a:br>
              <a:rPr lang="en-US" dirty="0"/>
            </a:br>
            <a:r>
              <a:rPr lang="en-US" dirty="0"/>
              <a:t>E.g. </a:t>
            </a:r>
            <a:r>
              <a:rPr lang="en-US" dirty="0" err="1"/>
              <a:t>create_issue</a:t>
            </a:r>
            <a:r>
              <a:rPr lang="en-US" dirty="0"/>
              <a:t>, </a:t>
            </a:r>
            <a:r>
              <a:rPr lang="en-US" dirty="0" err="1"/>
              <a:t>send_email</a:t>
            </a:r>
            <a:r>
              <a:rPr lang="en-US" dirty="0"/>
              <a:t>, </a:t>
            </a:r>
            <a:r>
              <a:rPr lang="en-US" dirty="0" err="1"/>
              <a:t>run_query</a:t>
            </a:r>
            <a:r>
              <a:rPr lang="en-US" dirty="0"/>
              <a:t>,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Sampling</a:t>
            </a:r>
            <a:r>
              <a:rPr lang="en-US" dirty="0"/>
              <a:t> (limited support)</a:t>
            </a:r>
            <a:br>
              <a:rPr lang="en-US" b="1" dirty="0"/>
            </a:br>
            <a:r>
              <a:rPr lang="en-US" dirty="0"/>
              <a:t>Server requests an LLM completion via the client. Human-in-the-loop: user can review/modify before the model responds. Enables servers to reason without embedding a model.</a:t>
            </a:r>
          </a:p>
          <a:p>
            <a:pPr marL="0" indent="0">
              <a:buNone/>
            </a:pPr>
            <a:r>
              <a:rPr lang="en-US" dirty="0"/>
              <a:t>E.g. server -&gt; create message -&gt; client -&gt; LLM -&gt; client -&gt; server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48DEB-7E8C-0F91-6D9F-C745EDA0D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62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LLM Tool Use / Function Calling</a:t>
            </a: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36</a:t>
            </a:fld>
            <a:endParaRPr lang="cs-CZ"/>
          </a:p>
        </p:txBody>
      </p:sp>
      <p:sp>
        <p:nvSpPr>
          <p:cNvPr id="4" name="Subtitle"/>
          <p:cNvSpPr txBox="1">
            <a:spLocks/>
          </p:cNvSpPr>
          <p:nvPr/>
        </p:nvSpPr>
        <p:spPr>
          <a:xfrm>
            <a:off x="335360" y="1268760"/>
            <a:ext cx="5184576" cy="5040560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marL="0" indent="0">
              <a:buNone/>
            </a:pPr>
            <a:r>
              <a:rPr lang="en-US" sz="2200" dirty="0"/>
              <a:t>The LLM decides which API to call, constructs the arguments, and acts on the result. For this to happen, we need to provide the LLM with tool definition - name, description, and parameters. The definition is part of the context and LLM can generate response with a request to invoke the tool. The host can then invoke the tool and provide the tool response back to LLM as a new message.</a:t>
            </a:r>
          </a:p>
        </p:txBody>
      </p:sp>
      <p:sp>
        <p:nvSpPr>
          <p:cNvPr id="6" name="CodeBox"/>
          <p:cNvSpPr>
            <a:spLocks noGrp="1"/>
          </p:cNvSpPr>
          <p:nvPr/>
        </p:nvSpPr>
        <p:spPr>
          <a:xfrm>
            <a:off x="5935360" y="1301800"/>
            <a:ext cx="5849272" cy="31261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dirty="0">
                <a:solidFill>
                  <a:schemeClr val="tx1"/>
                </a:solidFill>
              </a:rPr>
              <a:t>{</a:t>
            </a:r>
          </a:p>
          <a:p>
            <a:r>
              <a:rPr lang="en-US" sz="2200" dirty="0">
                <a:solidFill>
                  <a:schemeClr val="accent2"/>
                </a:solidFill>
              </a:rPr>
              <a:t>  "name"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>
                <a:solidFill>
                  <a:schemeClr val="accent2"/>
                </a:solidFill>
              </a:rPr>
              <a:t>"get_weather"</a:t>
            </a:r>
            <a:r>
              <a:rPr lang="en-US" sz="2200" dirty="0">
                <a:solidFill>
                  <a:schemeClr val="tx1"/>
                </a:solidFill>
              </a:rPr>
              <a:t>,</a:t>
            </a:r>
          </a:p>
          <a:p>
            <a:r>
              <a:rPr lang="en-US" sz="2200" dirty="0">
                <a:solidFill>
                  <a:schemeClr val="accent2"/>
                </a:solidFill>
              </a:rPr>
              <a:t>  "description"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>
                <a:solidFill>
                  <a:schemeClr val="accent2"/>
                </a:solidFill>
              </a:rPr>
              <a:t>"Get current weather for a city"</a:t>
            </a:r>
            <a:r>
              <a:rPr lang="en-US" sz="2200" dirty="0">
                <a:solidFill>
                  <a:schemeClr val="tx1"/>
                </a:solidFill>
              </a:rPr>
              <a:t>,</a:t>
            </a:r>
          </a:p>
          <a:p>
            <a:r>
              <a:rPr lang="en-US" sz="2200" dirty="0">
                <a:solidFill>
                  <a:schemeClr val="accent2"/>
                </a:solidFill>
              </a:rPr>
              <a:t>  "parameters"</a:t>
            </a:r>
            <a:r>
              <a:rPr lang="en-US" sz="2200" dirty="0">
                <a:solidFill>
                  <a:schemeClr val="tx1"/>
                </a:solidFill>
              </a:rPr>
              <a:t>: {</a:t>
            </a:r>
          </a:p>
          <a:p>
            <a:r>
              <a:rPr lang="en-US" sz="2200" dirty="0">
                <a:solidFill>
                  <a:schemeClr val="tx1"/>
                </a:solidFill>
              </a:rPr>
              <a:t>      "type": "object",</a:t>
            </a:r>
          </a:p>
          <a:p>
            <a:r>
              <a:rPr lang="en-US" sz="2200" dirty="0">
                <a:solidFill>
                  <a:schemeClr val="tx1"/>
                </a:solidFill>
              </a:rPr>
              <a:t>      "properties": {</a:t>
            </a:r>
          </a:p>
          <a:p>
            <a:r>
              <a:rPr lang="en-US" sz="2200" dirty="0">
                <a:solidFill>
                  <a:schemeClr val="tx1"/>
                </a:solidFill>
              </a:rPr>
              <a:t>          "city": {</a:t>
            </a:r>
          </a:p>
          <a:p>
            <a:r>
              <a:rPr lang="en-US" sz="2200" dirty="0">
                <a:solidFill>
                  <a:schemeClr val="tx1"/>
                </a:solidFill>
              </a:rPr>
              <a:t>          "type": "string",</a:t>
            </a:r>
          </a:p>
          <a:p>
            <a:r>
              <a:rPr lang="en-US" sz="2200" dirty="0">
                <a:solidFill>
                  <a:schemeClr val="accent2"/>
                </a:solidFill>
              </a:rPr>
              <a:t>          "description"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>
                <a:solidFill>
                  <a:schemeClr val="accent2"/>
                </a:solidFill>
              </a:rPr>
              <a:t>"City name, e.g. Prague" </a:t>
            </a:r>
            <a:r>
              <a:rPr lang="en-US" sz="2200" dirty="0">
                <a:solidFill>
                  <a:schemeClr val="tx1"/>
                </a:solidFill>
              </a:rPr>
              <a:t>} } }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9B698C-07AB-BA9B-F9F7-4F80DBFDD400}"/>
              </a:ext>
            </a:extLst>
          </p:cNvPr>
          <p:cNvSpPr/>
          <p:nvPr/>
        </p:nvSpPr>
        <p:spPr>
          <a:xfrm>
            <a:off x="330300" y="4653136"/>
            <a:ext cx="11473912" cy="17044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 err="1">
                <a:solidFill>
                  <a:schemeClr val="tx1"/>
                </a:solidFill>
              </a:rPr>
              <a:t>server.tool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>
                <a:solidFill>
                  <a:schemeClr val="accent2"/>
                </a:solidFill>
              </a:rPr>
              <a:t>"get-alerts"</a:t>
            </a:r>
            <a:r>
              <a:rPr lang="en-US" sz="2000" dirty="0">
                <a:solidFill>
                  <a:schemeClr val="tx1"/>
                </a:solidFill>
              </a:rPr>
              <a:t>,  </a:t>
            </a:r>
            <a:r>
              <a:rPr lang="en-US" sz="2000" dirty="0">
                <a:solidFill>
                  <a:schemeClr val="accent2"/>
                </a:solidFill>
              </a:rPr>
              <a:t>"Get weather alerts for a state"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accent6"/>
                </a:solidFill>
              </a:rPr>
              <a:t>// name, description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{ state: </a:t>
            </a:r>
            <a:r>
              <a:rPr lang="en-US" sz="2000" dirty="0" err="1">
                <a:solidFill>
                  <a:schemeClr val="tx1"/>
                </a:solidFill>
              </a:rPr>
              <a:t>z.string</a:t>
            </a:r>
            <a:r>
              <a:rPr lang="en-US" sz="2000" dirty="0">
                <a:solidFill>
                  <a:schemeClr val="tx1"/>
                </a:solidFill>
              </a:rPr>
              <a:t>().length(2).describe</a:t>
            </a:r>
            <a:r>
              <a:rPr lang="en-US" sz="2000" dirty="0">
                <a:solidFill>
                  <a:schemeClr val="accent2"/>
                </a:solidFill>
              </a:rPr>
              <a:t>("Two-letter state code (e.g. CA, NY)"</a:t>
            </a:r>
            <a:r>
              <a:rPr lang="en-US" sz="2000" dirty="0">
                <a:solidFill>
                  <a:schemeClr val="tx1"/>
                </a:solidFill>
              </a:rPr>
              <a:t>) }, </a:t>
            </a:r>
            <a:r>
              <a:rPr lang="en-US" sz="2000" dirty="0">
                <a:solidFill>
                  <a:schemeClr val="accent6"/>
                </a:solidFill>
              </a:rPr>
              <a:t>// Input schema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accent1"/>
                </a:solidFill>
              </a:rPr>
              <a:t>  async</a:t>
            </a:r>
            <a:r>
              <a:rPr lang="en-US" sz="2000" dirty="0">
                <a:solidFill>
                  <a:schemeClr val="tx1"/>
                </a:solidFill>
              </a:rPr>
              <a:t> ({ state }) =&gt; { ... } </a:t>
            </a:r>
            <a:r>
              <a:rPr lang="en-US" sz="2000" dirty="0">
                <a:solidFill>
                  <a:schemeClr val="accent6"/>
                </a:solidFill>
              </a:rPr>
              <a:t>// Handler function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);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MCP Inspector + .... Desktop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46FE74-937F-1AF0-793B-773DD4D57539}"/>
              </a:ext>
            </a:extLst>
          </p:cNvPr>
          <p:cNvSpPr txBox="1"/>
          <p:nvPr/>
        </p:nvSpPr>
        <p:spPr>
          <a:xfrm rot="21306926">
            <a:off x="2869422" y="2137248"/>
            <a:ext cx="6120606" cy="584775"/>
          </a:xfrm>
          <a:custGeom>
            <a:avLst/>
            <a:gdLst>
              <a:gd name="csX0" fmla="*/ 0 w 6120606"/>
              <a:gd name="csY0" fmla="*/ 0 h 584775"/>
              <a:gd name="csX1" fmla="*/ 680067 w 6120606"/>
              <a:gd name="csY1" fmla="*/ 0 h 584775"/>
              <a:gd name="csX2" fmla="*/ 1482547 w 6120606"/>
              <a:gd name="csY2" fmla="*/ 0 h 584775"/>
              <a:gd name="csX3" fmla="*/ 2101408 w 6120606"/>
              <a:gd name="csY3" fmla="*/ 0 h 584775"/>
              <a:gd name="csX4" fmla="*/ 2720269 w 6120606"/>
              <a:gd name="csY4" fmla="*/ 0 h 584775"/>
              <a:gd name="csX5" fmla="*/ 3277925 w 6120606"/>
              <a:gd name="csY5" fmla="*/ 0 h 584775"/>
              <a:gd name="csX6" fmla="*/ 4080404 w 6120606"/>
              <a:gd name="csY6" fmla="*/ 0 h 584775"/>
              <a:gd name="csX7" fmla="*/ 4760471 w 6120606"/>
              <a:gd name="csY7" fmla="*/ 0 h 584775"/>
              <a:gd name="csX8" fmla="*/ 5318127 w 6120606"/>
              <a:gd name="csY8" fmla="*/ 0 h 584775"/>
              <a:gd name="csX9" fmla="*/ 6120606 w 6120606"/>
              <a:gd name="csY9" fmla="*/ 0 h 584775"/>
              <a:gd name="csX10" fmla="*/ 6120606 w 6120606"/>
              <a:gd name="csY10" fmla="*/ 584775 h 584775"/>
              <a:gd name="csX11" fmla="*/ 5440539 w 6120606"/>
              <a:gd name="csY11" fmla="*/ 584775 h 584775"/>
              <a:gd name="csX12" fmla="*/ 4882883 w 6120606"/>
              <a:gd name="csY12" fmla="*/ 584775 h 584775"/>
              <a:gd name="csX13" fmla="*/ 4325228 w 6120606"/>
              <a:gd name="csY13" fmla="*/ 584775 h 584775"/>
              <a:gd name="csX14" fmla="*/ 3767573 w 6120606"/>
              <a:gd name="csY14" fmla="*/ 584775 h 584775"/>
              <a:gd name="csX15" fmla="*/ 2965094 w 6120606"/>
              <a:gd name="csY15" fmla="*/ 584775 h 584775"/>
              <a:gd name="csX16" fmla="*/ 2162614 w 6120606"/>
              <a:gd name="csY16" fmla="*/ 584775 h 584775"/>
              <a:gd name="csX17" fmla="*/ 1360135 w 6120606"/>
              <a:gd name="csY17" fmla="*/ 584775 h 584775"/>
              <a:gd name="csX18" fmla="*/ 680067 w 6120606"/>
              <a:gd name="csY18" fmla="*/ 584775 h 584775"/>
              <a:gd name="csX19" fmla="*/ 0 w 6120606"/>
              <a:gd name="csY19" fmla="*/ 584775 h 584775"/>
              <a:gd name="csX20" fmla="*/ 0 w 6120606"/>
              <a:gd name="csY20" fmla="*/ 0 h 5847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6120606" h="584775" extrusionOk="0">
                <a:moveTo>
                  <a:pt x="0" y="0"/>
                </a:moveTo>
                <a:cubicBezTo>
                  <a:pt x="283526" y="6956"/>
                  <a:pt x="473709" y="19856"/>
                  <a:pt x="680067" y="0"/>
                </a:cubicBezTo>
                <a:cubicBezTo>
                  <a:pt x="886425" y="-19856"/>
                  <a:pt x="1279991" y="31354"/>
                  <a:pt x="1482547" y="0"/>
                </a:cubicBezTo>
                <a:cubicBezTo>
                  <a:pt x="1685103" y="-31354"/>
                  <a:pt x="1873426" y="4378"/>
                  <a:pt x="2101408" y="0"/>
                </a:cubicBezTo>
                <a:cubicBezTo>
                  <a:pt x="2329390" y="-4378"/>
                  <a:pt x="2510536" y="7746"/>
                  <a:pt x="2720269" y="0"/>
                </a:cubicBezTo>
                <a:cubicBezTo>
                  <a:pt x="2930002" y="-7746"/>
                  <a:pt x="3146458" y="-444"/>
                  <a:pt x="3277925" y="0"/>
                </a:cubicBezTo>
                <a:cubicBezTo>
                  <a:pt x="3409392" y="444"/>
                  <a:pt x="3915590" y="34115"/>
                  <a:pt x="4080404" y="0"/>
                </a:cubicBezTo>
                <a:cubicBezTo>
                  <a:pt x="4245218" y="-34115"/>
                  <a:pt x="4455359" y="26344"/>
                  <a:pt x="4760471" y="0"/>
                </a:cubicBezTo>
                <a:cubicBezTo>
                  <a:pt x="5065583" y="-26344"/>
                  <a:pt x="5078095" y="-18580"/>
                  <a:pt x="5318127" y="0"/>
                </a:cubicBezTo>
                <a:cubicBezTo>
                  <a:pt x="5558159" y="18580"/>
                  <a:pt x="5853708" y="23316"/>
                  <a:pt x="6120606" y="0"/>
                </a:cubicBezTo>
                <a:cubicBezTo>
                  <a:pt x="6099400" y="146087"/>
                  <a:pt x="6114009" y="432056"/>
                  <a:pt x="6120606" y="584775"/>
                </a:cubicBezTo>
                <a:cubicBezTo>
                  <a:pt x="5824438" y="562750"/>
                  <a:pt x="5731116" y="592981"/>
                  <a:pt x="5440539" y="584775"/>
                </a:cubicBezTo>
                <a:cubicBezTo>
                  <a:pt x="5149962" y="576569"/>
                  <a:pt x="5133126" y="593797"/>
                  <a:pt x="4882883" y="584775"/>
                </a:cubicBezTo>
                <a:cubicBezTo>
                  <a:pt x="4632640" y="575753"/>
                  <a:pt x="4512461" y="593544"/>
                  <a:pt x="4325228" y="584775"/>
                </a:cubicBezTo>
                <a:cubicBezTo>
                  <a:pt x="4137995" y="576006"/>
                  <a:pt x="3993539" y="598974"/>
                  <a:pt x="3767573" y="584775"/>
                </a:cubicBezTo>
                <a:cubicBezTo>
                  <a:pt x="3541608" y="570576"/>
                  <a:pt x="3235029" y="590665"/>
                  <a:pt x="2965094" y="584775"/>
                </a:cubicBezTo>
                <a:cubicBezTo>
                  <a:pt x="2695159" y="578885"/>
                  <a:pt x="2551020" y="577727"/>
                  <a:pt x="2162614" y="584775"/>
                </a:cubicBezTo>
                <a:cubicBezTo>
                  <a:pt x="1774208" y="591823"/>
                  <a:pt x="1741030" y="555556"/>
                  <a:pt x="1360135" y="584775"/>
                </a:cubicBezTo>
                <a:cubicBezTo>
                  <a:pt x="979240" y="613994"/>
                  <a:pt x="990703" y="599018"/>
                  <a:pt x="680067" y="584775"/>
                </a:cubicBezTo>
                <a:cubicBezTo>
                  <a:pt x="369431" y="570532"/>
                  <a:pt x="308113" y="611835"/>
                  <a:pt x="0" y="584775"/>
                </a:cubicBezTo>
                <a:cubicBezTo>
                  <a:pt x="22930" y="320782"/>
                  <a:pt x="-2049" y="266094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74683058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Cancelled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9E8F1-1F31-8257-37A8-49BC69190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2A550-C7D9-90EC-44DC-5E87D3A96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Agents and APIs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E62DC1C-E36A-B7C0-2141-AA56D084D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38</a:t>
            </a:fld>
            <a:endParaRPr lang="cs-CZ"/>
          </a:p>
        </p:txBody>
      </p:sp>
      <p:sp>
        <p:nvSpPr>
          <p:cNvPr id="4" name="Intro">
            <a:extLst>
              <a:ext uri="{FF2B5EF4-FFF2-40B4-BE49-F238E27FC236}">
                <a16:creationId xmlns:a16="http://schemas.microsoft.com/office/drawing/2014/main" id="{ED0F5B05-321A-D75A-9B7C-0AD695188DB0}"/>
              </a:ext>
            </a:extLst>
          </p:cNvPr>
          <p:cNvSpPr txBox="1">
            <a:spLocks/>
          </p:cNvSpPr>
          <p:nvPr/>
        </p:nvSpPr>
        <p:spPr>
          <a:xfrm>
            <a:off x="335360" y="1268760"/>
            <a:ext cx="11449272" cy="4896544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marL="0" indent="0">
              <a:buNone/>
            </a:pPr>
            <a:r>
              <a:rPr lang="en-US" sz="2200" dirty="0"/>
              <a:t>What happens when an LLM can call any API? A new programming model emerges.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Reason -&gt; Act loop</a:t>
            </a:r>
          </a:p>
          <a:p>
            <a:pPr marL="0" indent="0">
              <a:buNone/>
            </a:pPr>
            <a:r>
              <a:rPr lang="en-US" sz="2200" dirty="0"/>
              <a:t>Model thinks, calls a tool, observes the result, thinks again. Repeat until done. This is a basic idea for many agentic systems.</a:t>
            </a:r>
            <a:br>
              <a:rPr lang="en-US" sz="2200" dirty="0"/>
            </a:br>
            <a:r>
              <a:rPr lang="en-US" sz="22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think -&gt; call(arguments) -&gt; read result -&gt; think -&gt; answer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Orchestration</a:t>
            </a:r>
          </a:p>
          <a:p>
            <a:pPr marL="0" indent="0">
              <a:buNone/>
            </a:pPr>
            <a:r>
              <a:rPr lang="en-US" sz="2200" dirty="0"/>
              <a:t>One model coordinates multiple specialized agents or tools. Tools an APIs are exposed via an "API".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planner -&gt; coder agent + test agent + deploy agent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Human in the loop</a:t>
            </a:r>
          </a:p>
          <a:p>
            <a:pPr marL="0" indent="0">
              <a:buNone/>
            </a:pPr>
            <a:r>
              <a:rPr lang="en-US" sz="2200" dirty="0"/>
              <a:t>Agent pauses at risky actions for approval. APIs must signal reversibility and scope of impact.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"About to delete 3 files — confirm?"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901991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FD3A22F-9775-14A5-92E2-DE6CD713B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1B5E83-4404-1F09-C73C-D6B52910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20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D9453-7E5D-5DCC-3E5E-B564E4C11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Procedure Call (RPC)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E9878D-6A16-8995-BC5E-67D840F99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57DFA9-4F77-E073-33AD-0861AF76F242}"/>
              </a:ext>
            </a:extLst>
          </p:cNvPr>
          <p:cNvSpPr/>
          <p:nvPr/>
        </p:nvSpPr>
        <p:spPr>
          <a:xfrm>
            <a:off x="6358368" y="2060848"/>
            <a:ext cx="2160240" cy="93610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&lt;&lt;component&gt;&gt;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299D0C-372D-B2EE-A163-6C6F9BA50C84}"/>
              </a:ext>
            </a:extLst>
          </p:cNvPr>
          <p:cNvSpPr/>
          <p:nvPr/>
        </p:nvSpPr>
        <p:spPr>
          <a:xfrm>
            <a:off x="9647760" y="2060848"/>
            <a:ext cx="2160240" cy="93610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&lt;&lt;component&gt;&gt;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server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AB8BFC5-C6FC-6194-02E0-4B850B3937F9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7438488" y="2996952"/>
            <a:ext cx="0" cy="2173893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AD459D8-1609-E6D7-E0C1-55924A77BB41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10727880" y="2996952"/>
            <a:ext cx="0" cy="2173893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D8BE0F7-0715-D7C6-07F5-5EF93638248B}"/>
              </a:ext>
            </a:extLst>
          </p:cNvPr>
          <p:cNvCxnSpPr>
            <a:cxnSpLocks/>
          </p:cNvCxnSpPr>
          <p:nvPr/>
        </p:nvCxnSpPr>
        <p:spPr>
          <a:xfrm>
            <a:off x="7438488" y="3852849"/>
            <a:ext cx="3289392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49DBFAD-146E-BBFF-FE87-03EED2505F3C}"/>
              </a:ext>
            </a:extLst>
          </p:cNvPr>
          <p:cNvCxnSpPr>
            <a:cxnSpLocks/>
          </p:cNvCxnSpPr>
          <p:nvPr/>
        </p:nvCxnSpPr>
        <p:spPr>
          <a:xfrm>
            <a:off x="7438488" y="4932969"/>
            <a:ext cx="3266418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511A4FB-76F5-3212-E52A-7013A6363B75}"/>
              </a:ext>
            </a:extLst>
          </p:cNvPr>
          <p:cNvSpPr txBox="1"/>
          <p:nvPr/>
        </p:nvSpPr>
        <p:spPr>
          <a:xfrm>
            <a:off x="7559528" y="4500611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Serialized response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AF8A7B-5C92-72D0-D81A-F7AA345461E1}"/>
              </a:ext>
            </a:extLst>
          </p:cNvPr>
          <p:cNvSpPr txBox="1"/>
          <p:nvPr/>
        </p:nvSpPr>
        <p:spPr>
          <a:xfrm>
            <a:off x="7416695" y="332891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Serialized arguments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6806BA-F634-EA97-C9DA-3E1E69B443B6}"/>
              </a:ext>
            </a:extLst>
          </p:cNvPr>
          <p:cNvSpPr/>
          <p:nvPr/>
        </p:nvSpPr>
        <p:spPr>
          <a:xfrm>
            <a:off x="7414763" y="3852848"/>
            <a:ext cx="49387" cy="108011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D6E498-2645-E37F-637E-6DFDD3C374E7}"/>
              </a:ext>
            </a:extLst>
          </p:cNvPr>
          <p:cNvSpPr txBox="1"/>
          <p:nvPr/>
        </p:nvSpPr>
        <p:spPr>
          <a:xfrm rot="16200000">
            <a:off x="6577996" y="4146043"/>
            <a:ext cx="10478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Stub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D6A8D9-951F-DE6B-7E5A-F1DF4C45AFD7}"/>
              </a:ext>
            </a:extLst>
          </p:cNvPr>
          <p:cNvSpPr txBox="1"/>
          <p:nvPr/>
        </p:nvSpPr>
        <p:spPr>
          <a:xfrm>
            <a:off x="360001" y="2060843"/>
            <a:ext cx="57360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It </a:t>
            </a:r>
            <a:r>
              <a:rPr lang="en-US" sz="2200" b="1" dirty="0"/>
              <a:t>eliminates the need for application-specific communication protocols</a:t>
            </a:r>
            <a:r>
              <a:rPr lang="en-US" sz="2200" dirty="0"/>
              <a:t> and support software, ... The framework consists of a network-</a:t>
            </a:r>
          </a:p>
          <a:p>
            <a:r>
              <a:rPr lang="en-US" sz="2200" dirty="0"/>
              <a:t>wide protocol for </a:t>
            </a:r>
            <a:r>
              <a:rPr lang="en-US" sz="2200" b="1" dirty="0"/>
              <a:t>invoking arbitrary named functions in a remote process</a:t>
            </a:r>
            <a:r>
              <a:rPr lang="en-US" sz="2200" dirty="0"/>
              <a:t>, and machine-dependent system software that interfaces one applications program to another via the protocol. The protocol provides </a:t>
            </a:r>
            <a:r>
              <a:rPr lang="en-US" sz="2200" b="1" dirty="0"/>
              <a:t>mechanisms for supplying arguments to remote functions</a:t>
            </a:r>
          </a:p>
          <a:p>
            <a:r>
              <a:rPr lang="en-US" sz="2200" b="1" dirty="0"/>
              <a:t>and for retrieving their results</a:t>
            </a:r>
            <a:r>
              <a:rPr lang="en-US" sz="2200" dirty="0"/>
              <a:t>; ..</a:t>
            </a:r>
          </a:p>
          <a:p>
            <a:endParaRPr lang="en-US" sz="2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88B566E-C4CD-2395-7C96-0658A3CCD2F6}"/>
              </a:ext>
            </a:extLst>
          </p:cNvPr>
          <p:cNvSpPr txBox="1"/>
          <p:nvPr/>
        </p:nvSpPr>
        <p:spPr>
          <a:xfrm>
            <a:off x="363255" y="1278094"/>
            <a:ext cx="81553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A high-level framework for network-based resource sharing (1976)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2194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ED3903A-F516-5AF2-6C42-AC5B50D9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 Message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010392-D947-C250-60EF-5A0D6E9C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965213" cy="10335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XML-RPC </a:t>
            </a:r>
          </a:p>
          <a:p>
            <a:r>
              <a:rPr lang="en-US" dirty="0"/>
              <a:t>Generic RPC over HTTP that uses XML for messages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FD53197-DECC-D64C-04DE-7A94303E8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32102" y="1260583"/>
            <a:ext cx="4752529" cy="10335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JSON-RPC </a:t>
            </a:r>
          </a:p>
          <a:p>
            <a:r>
              <a:rPr lang="en-US" dirty="0"/>
              <a:t>Like XML RPC, but uses JSON instead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6597B-E6D6-E37B-A036-5FB881F8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88B957-D2E2-8168-2784-C1ABC957D86D}"/>
              </a:ext>
            </a:extLst>
          </p:cNvPr>
          <p:cNvSpPr/>
          <p:nvPr/>
        </p:nvSpPr>
        <p:spPr>
          <a:xfrm>
            <a:off x="252707" y="2400027"/>
            <a:ext cx="5965213" cy="30365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&lt;?xml version="1.0"?&gt;</a:t>
            </a:r>
          </a:p>
          <a:p>
            <a:r>
              <a:rPr lang="en-US" sz="2000" dirty="0">
                <a:solidFill>
                  <a:schemeClr val="tx1"/>
                </a:solidFill>
              </a:rPr>
              <a:t>&lt;</a:t>
            </a:r>
            <a:r>
              <a:rPr lang="en-US" sz="2000" dirty="0" err="1">
                <a:solidFill>
                  <a:schemeClr val="tx1"/>
                </a:solidFill>
              </a:rPr>
              <a:t>methodCall</a:t>
            </a:r>
            <a:r>
              <a:rPr lang="en-US" sz="2000" dirty="0">
                <a:solidFill>
                  <a:schemeClr val="tx1"/>
                </a:solidFill>
              </a:rPr>
              <a:t>&gt;</a:t>
            </a:r>
          </a:p>
          <a:p>
            <a:r>
              <a:rPr lang="en-US" sz="2000" dirty="0">
                <a:solidFill>
                  <a:schemeClr val="tx1"/>
                </a:solidFill>
              </a:rPr>
              <a:t>&lt;</a:t>
            </a:r>
            <a:r>
              <a:rPr lang="en-US" sz="2000" dirty="0" err="1">
                <a:solidFill>
                  <a:schemeClr val="tx1"/>
                </a:solidFill>
              </a:rPr>
              <a:t>methodName</a:t>
            </a:r>
            <a:r>
              <a:rPr lang="en-US" sz="2000" dirty="0">
                <a:solidFill>
                  <a:schemeClr val="tx1"/>
                </a:solidFill>
              </a:rPr>
              <a:t>&gt;</a:t>
            </a:r>
            <a:r>
              <a:rPr lang="en-US" sz="2000" dirty="0" err="1">
                <a:solidFill>
                  <a:schemeClr val="tx1"/>
                </a:solidFill>
              </a:rPr>
              <a:t>examples.getTheStuff</a:t>
            </a:r>
            <a:r>
              <a:rPr lang="en-US" sz="2000" dirty="0">
                <a:solidFill>
                  <a:schemeClr val="tx1"/>
                </a:solidFill>
              </a:rPr>
              <a:t>&lt;/</a:t>
            </a:r>
            <a:r>
              <a:rPr lang="en-US" sz="2000" dirty="0" err="1">
                <a:solidFill>
                  <a:schemeClr val="tx1"/>
                </a:solidFill>
              </a:rPr>
              <a:t>methodName</a:t>
            </a:r>
            <a:r>
              <a:rPr lang="en-US" sz="2000" dirty="0">
                <a:solidFill>
                  <a:schemeClr val="tx1"/>
                </a:solidFill>
              </a:rPr>
              <a:t>&gt;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&lt;params&gt;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&lt;param&gt;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  &lt;value&gt;&lt;i4&gt;42&lt;/i4&gt;&lt;/value&gt;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  &lt;/param&gt;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&lt;/params&gt;</a:t>
            </a:r>
          </a:p>
          <a:p>
            <a:r>
              <a:rPr lang="en-US" sz="2000" dirty="0">
                <a:solidFill>
                  <a:schemeClr val="tx1"/>
                </a:solidFill>
              </a:rPr>
              <a:t>&lt;/</a:t>
            </a:r>
            <a:r>
              <a:rPr lang="en-US" sz="2000" dirty="0" err="1">
                <a:solidFill>
                  <a:schemeClr val="tx1"/>
                </a:solidFill>
              </a:rPr>
              <a:t>methodCall</a:t>
            </a:r>
            <a:r>
              <a:rPr lang="en-US" sz="2000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DBF8F8-D5A5-5BF1-47B0-E44422E5DC29}"/>
              </a:ext>
            </a:extLst>
          </p:cNvPr>
          <p:cNvSpPr/>
          <p:nvPr/>
        </p:nvSpPr>
        <p:spPr>
          <a:xfrm>
            <a:off x="7032103" y="2404358"/>
            <a:ext cx="3467029" cy="2028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</a:t>
            </a:r>
            <a:r>
              <a:rPr lang="en-US" sz="2000" dirty="0" err="1">
                <a:solidFill>
                  <a:schemeClr val="tx1"/>
                </a:solidFill>
              </a:rPr>
              <a:t>jsonrpc</a:t>
            </a:r>
            <a:r>
              <a:rPr lang="en-US" sz="2000" dirty="0">
                <a:solidFill>
                  <a:schemeClr val="tx1"/>
                </a:solidFill>
              </a:rPr>
              <a:t>": "2.0",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"method": "subtract",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"params": [42, 23],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"id": 1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782F51-5D3A-2C80-C580-2AF853EFB219}"/>
              </a:ext>
            </a:extLst>
          </p:cNvPr>
          <p:cNvSpPr/>
          <p:nvPr/>
        </p:nvSpPr>
        <p:spPr>
          <a:xfrm>
            <a:off x="7032104" y="4563834"/>
            <a:ext cx="3467029" cy="1745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dirty="0">
                <a:solidFill>
                  <a:schemeClr val="tx1"/>
                </a:solidFill>
              </a:rPr>
              <a:t>{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</a:t>
            </a:r>
            <a:r>
              <a:rPr lang="en-US" sz="2000" dirty="0" err="1">
                <a:solidFill>
                  <a:schemeClr val="tx1"/>
                </a:solidFill>
              </a:rPr>
              <a:t>jsonrpc</a:t>
            </a:r>
            <a:r>
              <a:rPr lang="en-US" sz="2000" dirty="0">
                <a:solidFill>
                  <a:schemeClr val="tx1"/>
                </a:solidFill>
              </a:rPr>
              <a:t>": "2.0",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"result": 19,</a:t>
            </a:r>
          </a:p>
          <a:p>
            <a:r>
              <a:rPr lang="en-US" sz="2000" dirty="0">
                <a:solidFill>
                  <a:schemeClr val="tx1"/>
                </a:solidFill>
              </a:rPr>
              <a:t>  "id": 1</a:t>
            </a:r>
          </a:p>
          <a:p>
            <a:r>
              <a:rPr lang="en-US" sz="2000" dirty="0">
                <a:solidFill>
                  <a:schemeClr val="tx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5744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BCFDDAF-2D58-144C-CCF5-3227E69BFC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Showcase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674A0-DB59-5EED-09B9-F734FCD042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tRPC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E3368B-9D98-B999-F3E1-DAF795007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6728" y="5336117"/>
            <a:ext cx="2304256" cy="68751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0E4BD1-66C1-10F9-2488-DABEE118FF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2360" y="4725144"/>
            <a:ext cx="1700808" cy="170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713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224B5-3A0F-E507-A2D8-2D71EBC8C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Web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59415-C002-770F-7B8D-0C7C3D2F5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RPC-based services</a:t>
            </a:r>
          </a:p>
          <a:p>
            <a:r>
              <a:rPr lang="en-US" dirty="0"/>
              <a:t>Simple Object Access Protocol (SOAP)</a:t>
            </a:r>
          </a:p>
          <a:p>
            <a:pPr lvl="1"/>
            <a:r>
              <a:rPr lang="en-US" dirty="0"/>
              <a:t>A successor to XML-RPC</a:t>
            </a:r>
          </a:p>
          <a:p>
            <a:pPr lvl="1"/>
            <a:r>
              <a:rPr lang="en-US" dirty="0"/>
              <a:t>More extensible</a:t>
            </a:r>
          </a:p>
          <a:p>
            <a:pPr lvl="1"/>
            <a:r>
              <a:rPr lang="en-US" dirty="0"/>
              <a:t>Protocol neutral</a:t>
            </a:r>
          </a:p>
          <a:p>
            <a:pPr lvl="1"/>
            <a:r>
              <a:rPr lang="en-US" dirty="0"/>
              <a:t>Shifts paradigm from RPC to message passing</a:t>
            </a:r>
          </a:p>
          <a:p>
            <a:r>
              <a:rPr lang="en-US" dirty="0"/>
              <a:t>Web service description language (WSDL)</a:t>
            </a:r>
          </a:p>
          <a:p>
            <a:r>
              <a:rPr lang="en-US" dirty="0"/>
              <a:t>Universal description discovery and integration (UDDI)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FF9F6-60AC-A32D-F3F3-601AA9C80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071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3BB674-CDA2-5A8A-F938-F5572A00DF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Representational State Transfer (REST)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2F8787-BE9E-7692-1EB9-3E1F16E7EC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02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55A47-5216-F329-E166-AE9310AAD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8090B-C028-739F-436A-FC0936256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Originally an architecture for distributed systems called "Representational State Transfer".</a:t>
            </a:r>
          </a:p>
          <a:p>
            <a:r>
              <a:rPr lang="en-US" dirty="0"/>
              <a:t>Roy T. Fielding , Dissertation, Doctor of Philosophy 2000</a:t>
            </a:r>
            <a:br>
              <a:rPr lang="en-US" dirty="0"/>
            </a:br>
            <a:r>
              <a:rPr lang="en-US" dirty="0">
                <a:hlinkClick r:id="rId3"/>
              </a:rPr>
              <a:t>Architectural Styles and the Design of Network-based Software Architectures</a:t>
            </a:r>
            <a:endParaRPr lang="en-US" dirty="0"/>
          </a:p>
          <a:p>
            <a:r>
              <a:rPr lang="en-US" dirty="0"/>
              <a:t>Components (CHAPTER 5)</a:t>
            </a:r>
          </a:p>
          <a:p>
            <a:pPr lvl="1"/>
            <a:r>
              <a:rPr lang="en-US" dirty="0"/>
              <a:t>Client-Server</a:t>
            </a:r>
          </a:p>
          <a:p>
            <a:pPr lvl="1"/>
            <a:r>
              <a:rPr lang="en-US" dirty="0"/>
              <a:t>Stateless</a:t>
            </a:r>
          </a:p>
          <a:p>
            <a:pPr lvl="1"/>
            <a:r>
              <a:rPr lang="en-US" dirty="0"/>
              <a:t>Cache</a:t>
            </a:r>
          </a:p>
          <a:p>
            <a:pPr lvl="1"/>
            <a:r>
              <a:rPr lang="en-US" dirty="0"/>
              <a:t>Uniform Interface "The central feature that distinguishes the REST architectural style from other"</a:t>
            </a:r>
          </a:p>
          <a:p>
            <a:pPr lvl="1"/>
            <a:r>
              <a:rPr lang="en-US" dirty="0"/>
              <a:t>Layer System</a:t>
            </a:r>
          </a:p>
          <a:p>
            <a:pPr lvl="1"/>
            <a:r>
              <a:rPr lang="en-US" dirty="0"/>
              <a:t>Code-On-Demand</a:t>
            </a:r>
          </a:p>
          <a:p>
            <a:r>
              <a:rPr lang="en-US" dirty="0"/>
              <a:t>Protocol neutral</a:t>
            </a:r>
          </a:p>
          <a:p>
            <a:r>
              <a:rPr lang="en-US" dirty="0">
                <a:hlinkClick r:id="rId4"/>
              </a:rPr>
              <a:t>Roy T. Fielding Blog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004EC-D9A0-7A39-FE5A-78E0176B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20067"/>
      </p:ext>
    </p:extLst>
  </p:cSld>
  <p:clrMapOvr>
    <a:masterClrMapping/>
  </p:clrMapOvr>
</p:sld>
</file>

<file path=ppt/theme/theme1.xml><?xml version="1.0" encoding="utf-8"?>
<a:theme xmlns:a="http://schemas.openxmlformats.org/drawingml/2006/main" name="2026 presentation theme">
  <a:themeElements>
    <a:clrScheme name="Research Group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6 presentation theme" id="{7FFEBCA7-CFEC-47A0-A420-539049DE4B4A}" vid="{D5459190-8C96-4628-9BF3-9BCB72646EF8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2026 presentation theme</Template>
  <TotalTime>23887</TotalTime>
  <Words>3011</Words>
  <Application>Microsoft Office PowerPoint</Application>
  <PresentationFormat>Widescreen</PresentationFormat>
  <Paragraphs>551</Paragraphs>
  <Slides>39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2026 presentation theme</vt:lpstr>
      <vt:lpstr>Application Programming Interface</vt:lpstr>
      <vt:lpstr>Application Programming Interface (API)</vt:lpstr>
      <vt:lpstr>PowerPoint Presentation</vt:lpstr>
      <vt:lpstr>Remote Procedure Call (RPC)</vt:lpstr>
      <vt:lpstr>RPC Message</vt:lpstr>
      <vt:lpstr>PowerPoint Presentation</vt:lpstr>
      <vt:lpstr>Web Services</vt:lpstr>
      <vt:lpstr>PowerPoint Presentation</vt:lpstr>
      <vt:lpstr>REST</vt:lpstr>
      <vt:lpstr>Glory of REST 1 /  3</vt:lpstr>
      <vt:lpstr>Glory of REST 2 / 3</vt:lpstr>
      <vt:lpstr>Glory of REST 3 / 3</vt:lpstr>
      <vt:lpstr>REST reality check 1 / 2</vt:lpstr>
      <vt:lpstr>REST reality check 2 / 2</vt:lpstr>
      <vt:lpstr>PowerPoint Presentation</vt:lpstr>
      <vt:lpstr>OpenAPI</vt:lpstr>
      <vt:lpstr>OpenAPI example</vt:lpstr>
      <vt:lpstr>PowerPoint Presentation</vt:lpstr>
      <vt:lpstr>OpenAPI eco-system</vt:lpstr>
      <vt:lpstr>PowerPoint Presentation</vt:lpstr>
      <vt:lpstr>Problem statement</vt:lpstr>
      <vt:lpstr>GraphQL sales edition …</vt:lpstr>
      <vt:lpstr>GraphQL</vt:lpstr>
      <vt:lpstr>PowerPoint Presentation</vt:lpstr>
      <vt:lpstr>GraphQL schema</vt:lpstr>
      <vt:lpstr>GraphQL introspection</vt:lpstr>
      <vt:lpstr>GraphQL Query</vt:lpstr>
      <vt:lpstr>GraphQL eco-system</vt:lpstr>
      <vt:lpstr>GraphQL reality check 1 / 2</vt:lpstr>
      <vt:lpstr>GraphQL reality check 2 / 2</vt:lpstr>
      <vt:lpstr>PowerPoint Presentation</vt:lpstr>
      <vt:lpstr>PowerPoint Presentation</vt:lpstr>
      <vt:lpstr>Who is calling the API?</vt:lpstr>
      <vt:lpstr>Model-Context-Protocol (MCP)</vt:lpstr>
      <vt:lpstr>MCP : Features</vt:lpstr>
      <vt:lpstr>LLM Tool Use / Function Calling</vt:lpstr>
      <vt:lpstr>PowerPoint Presentation</vt:lpstr>
      <vt:lpstr>AI Agents and APIs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Beaver</dc:creator>
  <cp:lastModifiedBy>Petr Škoda</cp:lastModifiedBy>
  <cp:revision>395</cp:revision>
  <dcterms:created xsi:type="dcterms:W3CDTF">2011-06-05T13:18:40Z</dcterms:created>
  <dcterms:modified xsi:type="dcterms:W3CDTF">2026-04-23T12:30:29Z</dcterms:modified>
</cp:coreProperties>
</file>