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31"/>
  </p:notesMasterIdLst>
  <p:handoutMasterIdLst>
    <p:handoutMasterId r:id="rId32"/>
  </p:handoutMasterIdLst>
  <p:sldIdLst>
    <p:sldId id="259" r:id="rId2"/>
    <p:sldId id="359" r:id="rId3"/>
    <p:sldId id="360" r:id="rId4"/>
    <p:sldId id="361" r:id="rId5"/>
    <p:sldId id="362" r:id="rId6"/>
    <p:sldId id="363" r:id="rId7"/>
    <p:sldId id="366" r:id="rId8"/>
    <p:sldId id="364" r:id="rId9"/>
    <p:sldId id="365" r:id="rId10"/>
    <p:sldId id="367" r:id="rId11"/>
    <p:sldId id="368" r:id="rId12"/>
    <p:sldId id="370" r:id="rId13"/>
    <p:sldId id="369" r:id="rId14"/>
    <p:sldId id="371" r:id="rId15"/>
    <p:sldId id="373" r:id="rId16"/>
    <p:sldId id="374" r:id="rId17"/>
    <p:sldId id="375" r:id="rId18"/>
    <p:sldId id="376" r:id="rId19"/>
    <p:sldId id="377" r:id="rId20"/>
    <p:sldId id="379" r:id="rId21"/>
    <p:sldId id="378" r:id="rId22"/>
    <p:sldId id="380" r:id="rId23"/>
    <p:sldId id="381" r:id="rId24"/>
    <p:sldId id="382" r:id="rId25"/>
    <p:sldId id="383" r:id="rId26"/>
    <p:sldId id="384" r:id="rId27"/>
    <p:sldId id="392" r:id="rId28"/>
    <p:sldId id="385" r:id="rId29"/>
    <p:sldId id="39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63196" autoAdjust="0"/>
  </p:normalViewPr>
  <p:slideViewPr>
    <p:cSldViewPr>
      <p:cViewPr varScale="1">
        <p:scale>
          <a:sx n="70" d="100"/>
          <a:sy n="70" d="100"/>
        </p:scale>
        <p:origin x="21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05.04.2026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102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946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https://www.memecreator.org/meme/what-if-i-told-you-it-works-on-my-machine/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https://makeameme.org/meme/works-on-my-069a992b9c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https://memegenerator.net/instance/65760293/am-i-the-only-one-around-here-say-works-on-my-machine-one-more-time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https://memeshappen.com/meme/55254/SAY-IT-WORKS-IN-MY-MACHINE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https://makeameme.org/meme/works-on-my-5bc45d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https://www.dynatrace.com/news/blog/what-is-devops/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077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https://www.vagrantup.com/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https://github.com/hashicorp/vagrant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091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https://www.reddit.com/r/ProgrammerHumor/comments/cw58z7/it_works_on_my_machine/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234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https://success.docker.com/training/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(2019)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072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https://docs.docker.com/engine/docker-overview/#docker-engine (2019)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115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https://docs.docker.com/engine/docker-overview/#docker-engine (2019)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781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https://nodejs.org/en/docs/guides/nodejs-docker-webapp/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217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https://openvz.org/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https://podman.io/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https://linuxcontainers.org/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https://containerd.io/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https://buildah.io/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https://docs.docker.com/develop/develop-images/build_enhancements/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https://github.com/GoogleContainerTools/kaniko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https://cri-o.io/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https://earthly.dev/blog/docker-vs-buildah-vs-kaniko/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https://opencontainers.org/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836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99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https://winscp.net/eng/download.php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0991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Resources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https://www.bleepingcomputer.com/news/security/17-backdoored-docker-images-removed-from-docker-hub/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https://arstechnica.com/information-technology/2018/06/backdoored-images-downloaded-5-million-times-finally-removed-from-docker-hub/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201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https://github.com/linkedpipes/etl/pull/627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181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https://docs.docker.com/compose/gettingstarted/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https://docs.docker.com/compose/compose-file/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354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6911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https://terraform.io/intro/index.html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https://www.ansible.com/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6448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66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241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444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https://www.geekytees.co.uk/product/it-works-on-my-machine/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949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04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https://www.ansible.com/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https://github.com/linkedpipes/etl/tree/develop/deploy/ansible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https://github.com/ansible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https://ansible.readthedocs.io/projects/ansible-core/devel/getting_started/index.html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14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netlify.com/pricing/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032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us think a little bit more about deployment.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186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https://www.split.io/glossary/canary-deployment/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https://circleci.com/blog/canary-vs-blue-green-downtime/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https://harness.io/blog/continuous-verification/blue-green-canary-deployment-strategies/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389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06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42CB01-0606-AD8B-8CDE-0F8FFB8E3C47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6510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8A7AD8-BA07-166C-7DA1-AAB99571E7D4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7531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332656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none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1493531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46B549-2DF5-2605-A7E2-507EC6741B81}"/>
              </a:ext>
            </a:extLst>
          </p:cNvPr>
          <p:cNvCxnSpPr>
            <a:cxnSpLocks/>
          </p:cNvCxnSpPr>
          <p:nvPr/>
        </p:nvCxnSpPr>
        <p:spPr>
          <a:xfrm>
            <a:off x="335360" y="1349515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786775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9272" cy="766132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F9E1D-3FFE-E5D5-8168-CE30DC4521E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42D302-1812-2F9C-9722-6380C6F83A36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34148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5048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C59EFB-1B84-A66B-9566-F2885C8BF9CA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BA8A37-4354-39E1-9AB5-D0AD7A0D37C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38800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6BAB6C-A9D1-4572-ED9D-D7E9722E3C65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A6B856-16CF-058C-148B-0A34AB41C8C7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0290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372268-EBF9-1072-0F76-51E4D5460321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8C563C-C816-C3C8-61D3-E2D0FF1CC0D6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0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24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80366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99277"/>
            <a:ext cx="10058400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59"/>
            <a:ext cx="11449272" cy="51520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571397"/>
            <a:ext cx="4822804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571397"/>
            <a:ext cx="1312025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6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9" r:id="rId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google/cadvisor" TargetMode="External"/><Relationship Id="rId5" Type="http://schemas.openxmlformats.org/officeDocument/2006/relationships/hyperlink" Target="https://docs.docker.com/engine/reference/builder/" TargetMode="External"/><Relationship Id="rId4" Type="http://schemas.openxmlformats.org/officeDocument/2006/relationships/hyperlink" Target="https://www.docker.com/community/captai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photo/?fbid=106161966931971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C452-C885-7317-E131-0BDB4C1BD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/>
              <a:t>Deployment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5C64A-9086-C8A2-A885-C195BB0635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NSWI153 - </a:t>
            </a:r>
            <a:r>
              <a:rPr lang="en-US" dirty="0">
                <a:solidFill>
                  <a:schemeClr val="accent2"/>
                </a:solidFill>
              </a:rPr>
              <a:t>Advanced</a:t>
            </a:r>
            <a:r>
              <a:rPr lang="en-US" dirty="0"/>
              <a:t> Programming of Web Applications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77CA2-8171-135B-E44F-1C7F469B2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202</a:t>
            </a:r>
            <a:r>
              <a:rPr lang="en-US" dirty="0"/>
              <a:t>5/2026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A3DCA-7A4A-597B-3B42-628A19DFF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Petr </a:t>
            </a:r>
            <a:r>
              <a:rPr lang="cs-CZ" dirty="0"/>
              <a:t>Škoda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CF41A0-7ACE-A6B3-D30D-C368EAC69E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https://github.com/skodapetr</a:t>
            </a:r>
          </a:p>
          <a:p>
            <a:r>
              <a:rPr lang="en-US" dirty="0"/>
              <a:t>https://www.ksi.mff.cuni.cz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59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AF185-4149-DD9E-ECB3-5E7791FF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CAEE-6DAC-22E4-FB63-9A67B4549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XML / YAML -- the whole idea is to get the application configuration out.</a:t>
            </a:r>
            <a:br>
              <a:rPr lang="en-US" dirty="0"/>
            </a:br>
            <a:r>
              <a:rPr lang="en-US" dirty="0"/>
              <a:t>So, it can be set by </a:t>
            </a:r>
            <a:r>
              <a:rPr lang="en-US" b="1" dirty="0">
                <a:solidFill>
                  <a:schemeClr val="accent2"/>
                </a:solidFill>
              </a:rPr>
              <a:t>operators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Sources of a configuration:</a:t>
            </a:r>
          </a:p>
          <a:p>
            <a:r>
              <a:rPr lang="en-US" dirty="0"/>
              <a:t>Base URL</a:t>
            </a:r>
          </a:p>
          <a:p>
            <a:r>
              <a:rPr lang="en-US" dirty="0"/>
              <a:t>Database server</a:t>
            </a:r>
          </a:p>
          <a:p>
            <a:r>
              <a:rPr lang="en-US" dirty="0"/>
              <a:t>Instance name</a:t>
            </a:r>
          </a:p>
          <a:p>
            <a:r>
              <a:rPr lang="en-US" dirty="0"/>
              <a:t>Service URL</a:t>
            </a:r>
          </a:p>
          <a:p>
            <a:r>
              <a:rPr lang="en-US" dirty="0"/>
              <a:t>Storage / file system</a:t>
            </a:r>
          </a:p>
          <a:p>
            <a:r>
              <a:rPr lang="en-US" dirty="0"/>
              <a:t>Environment variable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FF19C-7DCC-35FC-1205-3DEBF83A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31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866C5-218B-6D1B-5FF0-036E9403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99F3E-BB8E-CDED-FA38-CCC903C9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69D63FA-79D9-7453-5F6D-62C2880F416B}"/>
              </a:ext>
            </a:extLst>
          </p:cNvPr>
          <p:cNvSpPr txBox="1">
            <a:spLocks/>
          </p:cNvSpPr>
          <p:nvPr/>
        </p:nvSpPr>
        <p:spPr>
          <a:xfrm>
            <a:off x="407368" y="1340768"/>
            <a:ext cx="6701995" cy="576064"/>
          </a:xfrm>
          <a:prstGeom prst="rect">
            <a:avLst/>
          </a:prstGeom>
        </p:spPr>
        <p:txBody>
          <a:bodyPr anchor="ctr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Developer vs. Operator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1D390DD-D3DB-0872-D7F6-3CBCB12D5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9" y="1960612"/>
            <a:ext cx="3384375" cy="204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9EF4156-9C0F-2376-0C24-B1187BBE9B09}"/>
              </a:ext>
            </a:extLst>
          </p:cNvPr>
          <p:cNvSpPr txBox="1">
            <a:spLocks/>
          </p:cNvSpPr>
          <p:nvPr/>
        </p:nvSpPr>
        <p:spPr>
          <a:xfrm>
            <a:off x="7688880" y="1556792"/>
            <a:ext cx="4095752" cy="129614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Developer &amp; Operator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with DevOps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63F8B3-507D-4AE0-C9A2-38D90DDD5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337" y="2651422"/>
            <a:ext cx="3735712" cy="2101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0B287A-DD7C-B759-4857-67338E125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767" y="1953164"/>
            <a:ext cx="3243596" cy="29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1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A4F59BD-F178-53C7-DA8A-0E80E554A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332656"/>
            <a:ext cx="4339062" cy="586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irtualBox - Wikipedia">
            <a:extLst>
              <a:ext uri="{FF2B5EF4-FFF2-40B4-BE49-F238E27FC236}">
                <a16:creationId xmlns:a16="http://schemas.microsoft.com/office/drawing/2014/main" id="{2F7C67E0-3EC2-D8B1-8E39-423FCEFC7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953" y="822399"/>
            <a:ext cx="1974798" cy="197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98A350-125F-C2BE-9D84-B5D2A87CDB62}"/>
              </a:ext>
            </a:extLst>
          </p:cNvPr>
          <p:cNvSpPr txBox="1"/>
          <p:nvPr/>
        </p:nvSpPr>
        <p:spPr>
          <a:xfrm>
            <a:off x="335360" y="422108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Virtual Machines:</a:t>
            </a:r>
            <a:br>
              <a:rPr lang="en-US" sz="2400" dirty="0"/>
            </a:br>
            <a:r>
              <a:rPr lang="en-US" sz="2400" dirty="0"/>
              <a:t>Oh, We have been here for the whole time … </a:t>
            </a:r>
          </a:p>
        </p:txBody>
      </p:sp>
      <p:pic>
        <p:nvPicPr>
          <p:cNvPr id="6148" name="Picture 4" descr="Vagrant (software) - Wikipedia">
            <a:extLst>
              <a:ext uri="{FF2B5EF4-FFF2-40B4-BE49-F238E27FC236}">
                <a16:creationId xmlns:a16="http://schemas.microsoft.com/office/drawing/2014/main" id="{DE2737F4-45A9-FB75-B374-C00FB6763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34" y="548680"/>
            <a:ext cx="1844097" cy="22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AB84F4-146A-B406-AD75-E2C58A03E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616" y="2492896"/>
            <a:ext cx="1955507" cy="1916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99C0F8-39EE-2EC3-1C18-6D740941A2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344" y="5176490"/>
            <a:ext cx="6460339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4AC67-F46E-ECD0-C5BD-B83E04A53E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Docker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AAA85-FDF9-9D01-C209-D601F44789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There are other container technologies!</a:t>
            </a:r>
          </a:p>
        </p:txBody>
      </p:sp>
    </p:spTree>
    <p:extLst>
      <p:ext uri="{BB962C8B-B14F-4D97-AF65-F5344CB8AC3E}">
        <p14:creationId xmlns:p14="http://schemas.microsoft.com/office/powerpoint/2010/main" val="557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A1AE-721E-C5FD-4A9C-FF33FE3C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FC851-5344-52AE-683C-97A28D48B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3600400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want to learn Docker ...</a:t>
            </a:r>
          </a:p>
          <a:p>
            <a:r>
              <a:rPr lang="en-US" dirty="0"/>
              <a:t>print(“Hello, World!”)</a:t>
            </a:r>
          </a:p>
          <a:p>
            <a:r>
              <a:rPr lang="en-US" dirty="0"/>
              <a:t>C++ in 21 days</a:t>
            </a:r>
          </a:p>
          <a:p>
            <a:r>
              <a:rPr lang="en-US" dirty="0"/>
              <a:t> 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BA4A4-469F-7F82-E011-E841523E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D72A5CA-FE29-3E0C-7DDB-7E231D990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92" y="1282634"/>
            <a:ext cx="8287680" cy="39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77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21924-D9C0-1EE2-2C17-BA58B17A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internals 1 /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2D286-A023-4BD6-F298-46A31DFA4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59"/>
            <a:ext cx="11449272" cy="1928141"/>
          </a:xfrm>
        </p:spPr>
        <p:txBody>
          <a:bodyPr/>
          <a:lstStyle/>
          <a:p>
            <a:r>
              <a:rPr lang="en-US" dirty="0"/>
              <a:t>Linux namespaces provide isolated environments: </a:t>
            </a:r>
            <a:r>
              <a:rPr lang="en-US" dirty="0" err="1"/>
              <a:t>pid</a:t>
            </a:r>
            <a:r>
              <a:rPr lang="en-US" dirty="0"/>
              <a:t>, net, </a:t>
            </a:r>
            <a:r>
              <a:rPr lang="en-US" dirty="0" err="1"/>
              <a:t>ip</a:t>
            </a:r>
            <a:r>
              <a:rPr lang="en-US" dirty="0"/>
              <a:t>, </a:t>
            </a:r>
            <a:r>
              <a:rPr lang="en-US" dirty="0" err="1"/>
              <a:t>mnt</a:t>
            </a:r>
            <a:r>
              <a:rPr lang="en-US" dirty="0"/>
              <a:t>, </a:t>
            </a:r>
            <a:r>
              <a:rPr lang="en-US" dirty="0" err="1"/>
              <a:t>uts</a:t>
            </a:r>
            <a:endParaRPr lang="en-US" dirty="0"/>
          </a:p>
          <a:p>
            <a:r>
              <a:rPr lang="en-US" dirty="0"/>
              <a:t>Control groups (</a:t>
            </a:r>
            <a:r>
              <a:rPr lang="en-US" dirty="0" err="1"/>
              <a:t>cgroups</a:t>
            </a:r>
            <a:r>
              <a:rPr lang="en-US" dirty="0"/>
              <a:t>) to limit resources.</a:t>
            </a:r>
          </a:p>
          <a:p>
            <a:r>
              <a:rPr lang="en-US" dirty="0"/>
              <a:t>Union file system (</a:t>
            </a:r>
            <a:r>
              <a:rPr lang="en-US" dirty="0" err="1"/>
              <a:t>UnionFS</a:t>
            </a:r>
            <a:r>
              <a:rPr lang="en-US" dirty="0"/>
              <a:t>) variants to manage file system.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BE37C-6124-0B54-7DEF-F2F61AD1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AB8AF0B-13CD-052A-F329-5A31A7338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89" y="3196900"/>
            <a:ext cx="4076576" cy="325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326959-E96A-E91A-D76F-7D0F5F691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882" y="3196900"/>
            <a:ext cx="4076576" cy="325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66A12-18A3-D932-3740-F9252E28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internals 2 /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AABF7-EC2E-9EAA-0C0C-BB9B2C78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B90D98A-0307-43EF-EAA1-8A32A2D3D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980" y="1268760"/>
            <a:ext cx="82720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4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1A-159C-3BE8-3A30-9AEA6351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Dockerfile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200A9-AA84-84FD-4B41-369A044C9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3240360" cy="5040560"/>
          </a:xfrm>
        </p:spPr>
        <p:txBody>
          <a:bodyPr/>
          <a:lstStyle/>
          <a:p>
            <a:r>
              <a:rPr lang="en-US" dirty="0"/>
              <a:t>FROM</a:t>
            </a:r>
          </a:p>
          <a:p>
            <a:r>
              <a:rPr lang="en-US" dirty="0"/>
              <a:t>ARG</a:t>
            </a:r>
          </a:p>
          <a:p>
            <a:r>
              <a:rPr lang="en-US" dirty="0"/>
              <a:t>ENV</a:t>
            </a:r>
          </a:p>
          <a:p>
            <a:r>
              <a:rPr lang="en-US" dirty="0"/>
              <a:t>WORKDIR</a:t>
            </a:r>
          </a:p>
          <a:p>
            <a:r>
              <a:rPr lang="en-US" dirty="0"/>
              <a:t>COPY</a:t>
            </a:r>
          </a:p>
          <a:p>
            <a:r>
              <a:rPr lang="en-US" dirty="0"/>
              <a:t>RUN</a:t>
            </a:r>
          </a:p>
          <a:p>
            <a:r>
              <a:rPr lang="en-US" dirty="0"/>
              <a:t>USER</a:t>
            </a:r>
          </a:p>
          <a:p>
            <a:r>
              <a:rPr lang="en-US" dirty="0"/>
              <a:t>EXPOSE</a:t>
            </a:r>
          </a:p>
          <a:p>
            <a:r>
              <a:rPr lang="en-US" dirty="0"/>
              <a:t>CMD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D2C72-F80F-6CE8-720C-41D6C4D9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C29D8E-9B99-80DF-9626-E427A5BAF4BC}"/>
              </a:ext>
            </a:extLst>
          </p:cNvPr>
          <p:cNvSpPr/>
          <p:nvPr/>
        </p:nvSpPr>
        <p:spPr>
          <a:xfrm>
            <a:off x="5231904" y="1429003"/>
            <a:ext cx="6078164" cy="43762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node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 GOOGLE_ANALYTICS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 UID=5988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WORKDIR 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/app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 package*.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json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./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install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 ./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 ${UID}:${UID}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EXPOSE 8080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CMD [ "node", "./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/server.js" 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34EF7-EAF1-27E9-B369-DC23FAA38FF2}"/>
              </a:ext>
            </a:extLst>
          </p:cNvPr>
          <p:cNvSpPr txBox="1"/>
          <p:nvPr/>
        </p:nvSpPr>
        <p:spPr>
          <a:xfrm rot="2194466">
            <a:off x="4814780" y="3259708"/>
            <a:ext cx="63786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DO NOT TRY THIS AT HOME</a:t>
            </a:r>
          </a:p>
        </p:txBody>
      </p:sp>
    </p:spTree>
    <p:extLst>
      <p:ext uri="{BB962C8B-B14F-4D97-AF65-F5344CB8AC3E}">
        <p14:creationId xmlns:p14="http://schemas.microsoft.com/office/powerpoint/2010/main" val="4307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3209A-21B1-905C-7BD1-4DB44F41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Ecosystem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A7D46-75F6-F483-AD0E-EBA1164B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A559E8-FD55-F646-CA15-356289D30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95" y="2509509"/>
            <a:ext cx="3163388" cy="78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13F0B-E45A-3D61-A25D-9F95EFFEB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97" y="3772702"/>
            <a:ext cx="3263652" cy="803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F765A9-1E48-4D77-9EC6-3C601DD1D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94" y="1260133"/>
            <a:ext cx="3056955" cy="94919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B41D532-534F-3BEA-9416-8B9B965AAA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60296" y="5517232"/>
            <a:ext cx="2639938" cy="10041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D02EC7-4FF0-2A7A-7868-4982D5CA7B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3515" y="5557251"/>
            <a:ext cx="2639938" cy="8513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55C3C39-6DAD-4701-DA57-4A50021E6220}"/>
              </a:ext>
            </a:extLst>
          </p:cNvPr>
          <p:cNvSpPr/>
          <p:nvPr/>
        </p:nvSpPr>
        <p:spPr>
          <a:xfrm>
            <a:off x="4649716" y="1294832"/>
            <a:ext cx="7158284" cy="4150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  <a:br>
              <a:rPr lang="en-US" sz="20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Create a container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container=$(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buildah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from node:14)</a:t>
            </a:r>
          </a:p>
          <a:p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Copy</a:t>
            </a:r>
          </a:p>
          <a:p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buildah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config --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workingdir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/app $container</a:t>
            </a:r>
          </a:p>
          <a:p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Copy package files</a:t>
            </a:r>
          </a:p>
          <a:p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buildah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copy $container package*.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json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/app/</a:t>
            </a:r>
          </a:p>
          <a:p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Install dependencies</a:t>
            </a:r>
            <a:b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buildah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run $container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install</a:t>
            </a:r>
            <a:b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b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Commit</a:t>
            </a:r>
            <a:b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buildah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commit $container my-node-app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94281999-D568-2BB3-FDB3-98DAD06628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6122" y="5517232"/>
            <a:ext cx="3828182" cy="84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01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CE3EB4-1A52-9A41-FA0F-CDC3E5EF4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10" y="4221088"/>
            <a:ext cx="3117048" cy="1368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89A67-6D86-9B8A-1F20-13ACE8713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4051D-BEFD-FECA-33F7-760A671DF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Docker Captains</a:t>
            </a:r>
            <a:endParaRPr lang="en-US" dirty="0"/>
          </a:p>
          <a:p>
            <a:r>
              <a:rPr lang="en-US" dirty="0"/>
              <a:t>Volumes / Networking / …</a:t>
            </a:r>
          </a:p>
          <a:p>
            <a:r>
              <a:rPr lang="en-US" dirty="0"/>
              <a:t>ADD / </a:t>
            </a:r>
            <a:r>
              <a:rPr lang="en-US" strike="sngStrike" dirty="0"/>
              <a:t>MAINTAINER</a:t>
            </a:r>
            <a:r>
              <a:rPr lang="en-US" dirty="0"/>
              <a:t> / ENTRYPOINT / LABEL / …</a:t>
            </a:r>
          </a:p>
          <a:p>
            <a:r>
              <a:rPr lang="en-US" dirty="0" err="1">
                <a:hlinkClick r:id="rId5"/>
              </a:rPr>
              <a:t>Dockerfile</a:t>
            </a:r>
            <a:r>
              <a:rPr lang="en-US" dirty="0">
                <a:hlinkClick r:id="rId5"/>
              </a:rPr>
              <a:t> Reference</a:t>
            </a:r>
            <a:endParaRPr lang="en-US" dirty="0"/>
          </a:p>
          <a:p>
            <a:r>
              <a:rPr lang="en-US" dirty="0"/>
              <a:t>Multi-stage builds</a:t>
            </a:r>
          </a:p>
          <a:p>
            <a:r>
              <a:rPr lang="sv-SE" dirty="0"/>
              <a:t>API (REST, /var/run/docker.sock)</a:t>
            </a:r>
          </a:p>
          <a:p>
            <a:r>
              <a:rPr lang="en-US" dirty="0" err="1">
                <a:hlinkClick r:id="rId6"/>
              </a:rPr>
              <a:t>cAdvisor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FB3CC-C852-8868-1C94-5961B184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F72833-8CBE-AC42-7B22-9DCB3630DDE1}"/>
              </a:ext>
            </a:extLst>
          </p:cNvPr>
          <p:cNvSpPr/>
          <p:nvPr/>
        </p:nvSpPr>
        <p:spPr>
          <a:xfrm>
            <a:off x="4344440" y="2636912"/>
            <a:ext cx="7728224" cy="3744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docker run \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--volume=/:/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rootfs:ro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--volume=/var/run:/var/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run:ro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--volume=/sys:/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sys:ro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--volume=/var/lib/docker/:/var/lib/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docker:ro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--volume=/dev/disk/:/dev/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disk:ro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--publish=8080:8080 \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--detach=true \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--name=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cadvisor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--privileged \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--device=/dev/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kmsg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gcr.io/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cadvisor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cadvisor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:$VERSION</a:t>
            </a:r>
          </a:p>
        </p:txBody>
      </p:sp>
    </p:spTree>
    <p:extLst>
      <p:ext uri="{BB962C8B-B14F-4D97-AF65-F5344CB8AC3E}">
        <p14:creationId xmlns:p14="http://schemas.microsoft.com/office/powerpoint/2010/main" val="84111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7E8E-8F0E-5616-D0AE-7927C638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747F6-1F4A-9A66-6BA8-68122D32F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4608512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Tools: WinSCP / SCP / SSH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Advantages</a:t>
            </a:r>
          </a:p>
          <a:p>
            <a:r>
              <a:rPr lang="en-US" dirty="0"/>
              <a:t>Near zero setup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Disadvantages</a:t>
            </a:r>
          </a:p>
          <a:p>
            <a:r>
              <a:rPr lang="en-US" dirty="0"/>
              <a:t>Manual</a:t>
            </a:r>
          </a:p>
          <a:p>
            <a:r>
              <a:rPr lang="en-US" dirty="0"/>
              <a:t>Single environment</a:t>
            </a:r>
          </a:p>
          <a:p>
            <a:r>
              <a:rPr lang="en-US" dirty="0"/>
              <a:t>Error prone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7E1438-54AE-7170-C9DC-54D7F621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FB3A8-D670-0737-9417-8E7FB488F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1281157"/>
            <a:ext cx="7143895" cy="47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57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55B9-4CB2-1330-AD2F-D9194ACE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goes wrong … security edition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C1603-5694-C229-4669-C629D5B7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DDB9C9-B8A4-23D7-53F7-92897C214D6C}"/>
              </a:ext>
            </a:extLst>
          </p:cNvPr>
          <p:cNvSpPr txBox="1"/>
          <p:nvPr/>
        </p:nvSpPr>
        <p:spPr>
          <a:xfrm>
            <a:off x="360000" y="1268760"/>
            <a:ext cx="61029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/>
              <a:t>Would you ..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5A4C50F-F153-EB6B-B1AD-9345AF1FE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006964"/>
            <a:ext cx="3965426" cy="396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28AED2-E544-EC67-B06E-D42AE82E4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810" y="1484203"/>
            <a:ext cx="4564794" cy="3459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1BB1FE-1411-00AD-6435-22060E1FD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514" y="5074596"/>
            <a:ext cx="6135801" cy="130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7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E54B13-FE9A-F26C-2A6F-78B994ADB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goes wrong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25583-6321-E4E1-4C3E-A53D0732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8C85F6-41E7-32F0-C78F-DBDC55CCC1DF}"/>
              </a:ext>
            </a:extLst>
          </p:cNvPr>
          <p:cNvSpPr/>
          <p:nvPr/>
        </p:nvSpPr>
        <p:spPr>
          <a:xfrm>
            <a:off x="419396" y="1310492"/>
            <a:ext cx="11353936" cy="43762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maven:3-jdk-10-slim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 apt-get update; apt-get upgrade -y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 apt-get install -y curl software-properties-common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gnupg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\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curl -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https://deb.nodesource.com/setup_10.x | bash -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 apt-get install -y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nodejs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 node -v;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-v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WORKDIR 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etl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 . .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mvn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install -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DskipTests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a+x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start.sh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CMD ["/bin/bash", "/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etl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/start.sh"]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EXPOSE 8080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95A34E-7728-BC45-D8B4-5379C53E0D03}"/>
              </a:ext>
            </a:extLst>
          </p:cNvPr>
          <p:cNvSpPr/>
          <p:nvPr/>
        </p:nvSpPr>
        <p:spPr>
          <a:xfrm>
            <a:off x="419396" y="5813675"/>
            <a:ext cx="11353936" cy="3933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exec ./executor.sh &amp; exec ./executor-monitor.sh &amp; exec ./storage.sh &amp; exec ./frontend.sh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8218B-DE74-8415-9965-013E6B3C2533}"/>
              </a:ext>
            </a:extLst>
          </p:cNvPr>
          <p:cNvSpPr txBox="1"/>
          <p:nvPr/>
        </p:nvSpPr>
        <p:spPr>
          <a:xfrm rot="1032603">
            <a:off x="1409909" y="2872073"/>
            <a:ext cx="93481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DO NOT TRY THIS AT HOME</a:t>
            </a:r>
          </a:p>
        </p:txBody>
      </p:sp>
    </p:spTree>
    <p:extLst>
      <p:ext uri="{BB962C8B-B14F-4D97-AF65-F5344CB8AC3E}">
        <p14:creationId xmlns:p14="http://schemas.microsoft.com/office/powerpoint/2010/main" val="9117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3C5F7B8-F841-6FD9-315F-8E06B0F1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412776"/>
            <a:ext cx="4208500" cy="46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43F4438-CDFF-FF0B-3C6B-E6FD7E1CC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Compose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6958F-912E-A505-1875-105DBBBB4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6624736" cy="5040560"/>
          </a:xfrm>
        </p:spPr>
        <p:txBody>
          <a:bodyPr/>
          <a:lstStyle/>
          <a:p>
            <a:r>
              <a:rPr lang="en-US" dirty="0"/>
              <a:t>Declarative</a:t>
            </a:r>
          </a:p>
          <a:p>
            <a:r>
              <a:rPr lang="en-US" dirty="0"/>
              <a:t>Definition in docker-</a:t>
            </a:r>
            <a:r>
              <a:rPr lang="en-US" dirty="0" err="1"/>
              <a:t>compose.yml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Development vs Production docker files</a:t>
            </a:r>
          </a:p>
          <a:p>
            <a:r>
              <a:rPr lang="en-US" dirty="0"/>
              <a:t>Multiple isolated environments on a single host</a:t>
            </a:r>
          </a:p>
          <a:p>
            <a:r>
              <a:rPr lang="en-US" dirty="0"/>
              <a:t>Service discovery (domain name resolution)</a:t>
            </a:r>
          </a:p>
          <a:p>
            <a:r>
              <a:rPr lang="en-US" dirty="0"/>
              <a:t>docker-compose vs docker compose</a:t>
            </a:r>
          </a:p>
        </p:txBody>
      </p:sp>
    </p:spTree>
    <p:extLst>
      <p:ext uri="{BB962C8B-B14F-4D97-AF65-F5344CB8AC3E}">
        <p14:creationId xmlns:p14="http://schemas.microsoft.com/office/powerpoint/2010/main" val="2527849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D09AE-8D8B-BA32-7E6B-975F07AD2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docker-</a:t>
            </a:r>
            <a:r>
              <a:rPr lang="en-US" dirty="0" err="1"/>
              <a:t>compose.yaml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DA393F-D62E-AA1D-C93C-82F95468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23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8B0440-28AF-5E29-2BF3-A0AF57084B97}"/>
              </a:ext>
            </a:extLst>
          </p:cNvPr>
          <p:cNvSpPr/>
          <p:nvPr/>
        </p:nvSpPr>
        <p:spPr>
          <a:xfrm>
            <a:off x="394604" y="1460615"/>
            <a:ext cx="5701395" cy="45962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version: "3.9"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services: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web: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build: .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ports: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- "8000:5000"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volumes: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- .:/code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environment: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FLASK_ENV: development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redis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image: "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redis:alpine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09130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4ADF18-7DAC-B447-8509-BD4D7870E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293AD-7A5D-0FD6-75D4-A98C336EBF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Docker compose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PrankWeb</a:t>
            </a:r>
            <a:r>
              <a:rPr lang="en-US" dirty="0"/>
              <a:t> / </a:t>
            </a:r>
            <a:r>
              <a:rPr lang="en-US" dirty="0" err="1"/>
              <a:t>LinkedPipes</a:t>
            </a:r>
            <a:r>
              <a:rPr lang="en-US" dirty="0"/>
              <a:t> ETL / NKOD</a:t>
            </a:r>
          </a:p>
        </p:txBody>
      </p:sp>
    </p:spTree>
    <p:extLst>
      <p:ext uri="{BB962C8B-B14F-4D97-AF65-F5344CB8AC3E}">
        <p14:creationId xmlns:p14="http://schemas.microsoft.com/office/powerpoint/2010/main" val="471694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A86CC-0729-7026-3D8D-D393BAED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scope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D1856A-0677-503B-00E2-6CD3831F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1C5B7A-B801-95E5-3DE1-3266AD0B7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027590"/>
            <a:ext cx="3092664" cy="304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11E33C-06D6-DD31-24AD-BFE44A453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120" y="2306009"/>
            <a:ext cx="2769096" cy="27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4B7706-5B91-D176-5A6E-D526CD0746AC}"/>
              </a:ext>
            </a:extLst>
          </p:cNvPr>
          <p:cNvSpPr txBox="1"/>
          <p:nvPr/>
        </p:nvSpPr>
        <p:spPr>
          <a:xfrm>
            <a:off x="983432" y="5508038"/>
            <a:ext cx="58326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Infrastructure as a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07A8C-8AE4-5326-8A55-50B2C177E557}"/>
              </a:ext>
            </a:extLst>
          </p:cNvPr>
          <p:cNvSpPr txBox="1"/>
          <p:nvPr/>
        </p:nvSpPr>
        <p:spPr>
          <a:xfrm>
            <a:off x="20751" y="1365424"/>
            <a:ext cx="45365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High availability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EC3E83-BD92-255C-D1A3-7B4743D57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7014" y="3212976"/>
            <a:ext cx="24193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6F7A-5823-98E0-8F9E-B290FAC4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B2CCC6-B93E-345C-B496-CA70AA15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26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E6C846-5F6C-D439-7732-8448BE26F4A2}"/>
              </a:ext>
            </a:extLst>
          </p:cNvPr>
          <p:cNvSpPr/>
          <p:nvPr/>
        </p:nvSpPr>
        <p:spPr>
          <a:xfrm>
            <a:off x="5303912" y="2045467"/>
            <a:ext cx="2160240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web server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1373EE-ED57-BECC-81CA-8A8D5E70497D}"/>
              </a:ext>
            </a:extLst>
          </p:cNvPr>
          <p:cNvSpPr/>
          <p:nvPr/>
        </p:nvSpPr>
        <p:spPr>
          <a:xfrm>
            <a:off x="9192344" y="2051682"/>
            <a:ext cx="2376264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application server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04AAA9-3416-8DDB-6E66-8D3EAB11CE96}"/>
              </a:ext>
            </a:extLst>
          </p:cNvPr>
          <p:cNvSpPr/>
          <p:nvPr/>
        </p:nvSpPr>
        <p:spPr>
          <a:xfrm>
            <a:off x="7320136" y="3095798"/>
            <a:ext cx="2160240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976EDE-8FB5-9F63-8745-0DA5579DC5D0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7464152" y="2441511"/>
            <a:ext cx="1728192" cy="62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5EC565A7-B8FC-0706-AC60-BBAF04EA65A3}"/>
              </a:ext>
            </a:extLst>
          </p:cNvPr>
          <p:cNvCxnSpPr>
            <a:stCxn id="4" idx="2"/>
            <a:endCxn id="6" idx="1"/>
          </p:cNvCxnSpPr>
          <p:nvPr/>
        </p:nvCxnSpPr>
        <p:spPr>
          <a:xfrm rot="16200000" flipH="1">
            <a:off x="6524941" y="2696646"/>
            <a:ext cx="654287" cy="936104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974A0F0A-1469-57CF-9B19-3BF9294E6BA1}"/>
              </a:ext>
            </a:extLst>
          </p:cNvPr>
          <p:cNvCxnSpPr>
            <a:stCxn id="6" idx="3"/>
            <a:endCxn id="5" idx="2"/>
          </p:cNvCxnSpPr>
          <p:nvPr/>
        </p:nvCxnSpPr>
        <p:spPr>
          <a:xfrm flipV="1">
            <a:off x="9480376" y="2843770"/>
            <a:ext cx="900100" cy="648072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D7DA2B-64B6-2265-7544-78643A63D1B4}"/>
              </a:ext>
            </a:extLst>
          </p:cNvPr>
          <p:cNvSpPr/>
          <p:nvPr/>
        </p:nvSpPr>
        <p:spPr>
          <a:xfrm>
            <a:off x="623392" y="2045467"/>
            <a:ext cx="2160240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web browser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ACCDE-4933-D436-31A2-3F48C176C94E}"/>
              </a:ext>
            </a:extLst>
          </p:cNvPr>
          <p:cNvCxnSpPr>
            <a:cxnSpLocks/>
            <a:stCxn id="10" idx="3"/>
            <a:endCxn id="4" idx="1"/>
          </p:cNvCxnSpPr>
          <p:nvPr/>
        </p:nvCxnSpPr>
        <p:spPr>
          <a:xfrm>
            <a:off x="2783632" y="2441511"/>
            <a:ext cx="2520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598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532349-5EC4-7176-5B7E-8138846A6E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&lt; placeholder &gt;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E0371-E7CE-C474-70C5-CBAE551F61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Deployment with Docker</a:t>
            </a:r>
          </a:p>
          <a:p>
            <a:r>
              <a:rPr lang="en-US" dirty="0" err="1"/>
              <a:t>Github</a:t>
            </a:r>
            <a:r>
              <a:rPr lang="en-US" dirty="0"/>
              <a:t> Actions</a:t>
            </a:r>
          </a:p>
        </p:txBody>
      </p:sp>
    </p:spTree>
    <p:extLst>
      <p:ext uri="{BB962C8B-B14F-4D97-AF65-F5344CB8AC3E}">
        <p14:creationId xmlns:p14="http://schemas.microsoft.com/office/powerpoint/2010/main" val="4262419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50F60-0E24-4D1B-96A5-9D6B2593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1B8C6-B2AB-D888-B7DB-538BAEB5A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NSWI150 Virtualization and Cloud Computing</a:t>
            </a:r>
          </a:p>
          <a:p>
            <a:r>
              <a:rPr lang="en-US" dirty="0"/>
              <a:t>NSWI152 Cloud Application Development (Azure)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Deployment options:</a:t>
            </a:r>
          </a:p>
          <a:p>
            <a:r>
              <a:rPr lang="en-US" dirty="0"/>
              <a:t>On-premise (internal)</a:t>
            </a:r>
          </a:p>
          <a:p>
            <a:r>
              <a:rPr lang="en-US" dirty="0"/>
              <a:t>Infrastructure as a Service (hardware)</a:t>
            </a:r>
          </a:p>
          <a:p>
            <a:pPr lvl="1"/>
            <a:r>
              <a:rPr lang="en-US" dirty="0"/>
              <a:t>Virtual machine</a:t>
            </a:r>
          </a:p>
          <a:p>
            <a:r>
              <a:rPr lang="en-US" dirty="0"/>
              <a:t>Platform as a Service </a:t>
            </a:r>
          </a:p>
          <a:p>
            <a:r>
              <a:rPr lang="en-US" dirty="0"/>
              <a:t>Software as a Service</a:t>
            </a:r>
          </a:p>
          <a:p>
            <a:r>
              <a:rPr lang="en-US" dirty="0"/>
              <a:t>Function as a Service (serverless / lambda)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81678-27EE-84A0-F6DF-25208FE5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386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35320C-F92D-E567-FF1C-1FB229C1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9FED32-8316-74DC-957C-2741345D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0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38CA41-20A9-3E49-F65C-61D8AC91C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502296"/>
            <a:ext cx="4565294" cy="456529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8F7053-C2DA-A31F-1207-4363D646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</a:t>
            </a: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3646D626-4F3A-9A70-7A3C-24BE87FC1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422" y="1484784"/>
            <a:ext cx="6822578" cy="45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758D3AA-1A0A-E57A-CF56-32754991A2B8}"/>
              </a:ext>
            </a:extLst>
          </p:cNvPr>
          <p:cNvSpPr/>
          <p:nvPr/>
        </p:nvSpPr>
        <p:spPr>
          <a:xfrm>
            <a:off x="5727236" y="5293928"/>
            <a:ext cx="2315901" cy="997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Build server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EB6C36-09AC-2F23-475F-9BD8CFE324DE}"/>
              </a:ext>
            </a:extLst>
          </p:cNvPr>
          <p:cNvSpPr/>
          <p:nvPr/>
        </p:nvSpPr>
        <p:spPr>
          <a:xfrm>
            <a:off x="9258549" y="5281932"/>
            <a:ext cx="2315901" cy="997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Production server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A35D7-4D49-36B8-F16B-3DB80DE4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ED41E-4451-5B0C-E0F7-CAA5F50AF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4176464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Advantages</a:t>
            </a:r>
          </a:p>
          <a:p>
            <a:r>
              <a:rPr lang="en-US" dirty="0"/>
              <a:t>Easy setup</a:t>
            </a:r>
          </a:p>
          <a:p>
            <a:r>
              <a:rPr lang="en-US" dirty="0"/>
              <a:t>Shareable</a:t>
            </a:r>
          </a:p>
          <a:p>
            <a:r>
              <a:rPr lang="en-US" dirty="0"/>
              <a:t>Environment variables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Disadvantages</a:t>
            </a:r>
          </a:p>
          <a:p>
            <a:r>
              <a:rPr lang="en-US" dirty="0"/>
              <a:t>Manual</a:t>
            </a:r>
          </a:p>
          <a:p>
            <a:r>
              <a:rPr lang="en-US" dirty="0"/>
              <a:t>Single environment</a:t>
            </a:r>
          </a:p>
          <a:p>
            <a:r>
              <a:rPr lang="en-US" dirty="0"/>
              <a:t>Dependencies (bash / make)</a:t>
            </a:r>
          </a:p>
          <a:p>
            <a:r>
              <a:rPr lang="en-US" dirty="0"/>
              <a:t>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8CFD3-F8E0-1266-BBBE-56A80124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5C3461-B658-32F0-8999-295E96CE175F}"/>
              </a:ext>
            </a:extLst>
          </p:cNvPr>
          <p:cNvSpPr/>
          <p:nvPr/>
        </p:nvSpPr>
        <p:spPr>
          <a:xfrm>
            <a:off x="6812167" y="1564072"/>
            <a:ext cx="4828448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#!/usr/bin/env bash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npm</a:t>
            </a:r>
            <a:r>
              <a:rPr lang="en-US" sz="2000" dirty="0">
                <a:solidFill>
                  <a:schemeClr val="tx1"/>
                </a:solidFill>
              </a:rPr>
              <a:t> run build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scp</a:t>
            </a:r>
            <a:r>
              <a:rPr lang="en-US" sz="2000" dirty="0">
                <a:solidFill>
                  <a:schemeClr val="tx1"/>
                </a:solidFill>
              </a:rPr>
              <a:t> –r ./</a:t>
            </a:r>
            <a:r>
              <a:rPr lang="en-US" sz="2000" dirty="0" err="1">
                <a:solidFill>
                  <a:schemeClr val="tx1"/>
                </a:solidFill>
              </a:rPr>
              <a:t>dist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skoda@server</a:t>
            </a:r>
            <a:r>
              <a:rPr lang="en-US" sz="2000" dirty="0">
                <a:solidFill>
                  <a:schemeClr val="tx1"/>
                </a:solidFill>
              </a:rPr>
              <a:t>:/opt/script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006C19-B017-98C5-CE3B-A2C56FDED819}"/>
              </a:ext>
            </a:extLst>
          </p:cNvPr>
          <p:cNvSpPr/>
          <p:nvPr/>
        </p:nvSpPr>
        <p:spPr>
          <a:xfrm>
            <a:off x="6812167" y="3243108"/>
            <a:ext cx="4828449" cy="1338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build:</a:t>
            </a:r>
          </a:p>
          <a:p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npm</a:t>
            </a:r>
            <a:r>
              <a:rPr lang="en-US" sz="2000" dirty="0">
                <a:solidFill>
                  <a:schemeClr val="tx1"/>
                </a:solidFill>
              </a:rPr>
              <a:t> run build</a:t>
            </a:r>
          </a:p>
          <a:p>
            <a:r>
              <a:rPr lang="en-US" sz="2000" dirty="0">
                <a:solidFill>
                  <a:schemeClr val="tx1"/>
                </a:solidFill>
              </a:rPr>
              <a:t>deploy: build</a:t>
            </a:r>
          </a:p>
          <a:p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scp</a:t>
            </a:r>
            <a:r>
              <a:rPr lang="en-US" sz="2000" dirty="0">
                <a:solidFill>
                  <a:schemeClr val="tx1"/>
                </a:solidFill>
              </a:rPr>
              <a:t> –r ./</a:t>
            </a:r>
            <a:r>
              <a:rPr lang="en-US" sz="2000" dirty="0" err="1">
                <a:solidFill>
                  <a:schemeClr val="tx1"/>
                </a:solidFill>
              </a:rPr>
              <a:t>dist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skoda@server</a:t>
            </a:r>
            <a:r>
              <a:rPr lang="en-US" sz="2000" dirty="0">
                <a:solidFill>
                  <a:schemeClr val="tx1"/>
                </a:solidFill>
              </a:rPr>
              <a:t>:/opt/script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BE81CFC-BAFA-FA0F-41B2-B1B551B2852B}"/>
              </a:ext>
            </a:extLst>
          </p:cNvPr>
          <p:cNvSpPr txBox="1">
            <a:spLocks/>
          </p:cNvSpPr>
          <p:nvPr/>
        </p:nvSpPr>
        <p:spPr>
          <a:xfrm>
            <a:off x="6812168" y="1196752"/>
            <a:ext cx="2016224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deploy.sh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A1DC379-AA77-66AD-CBE7-648AB7E3EC0E}"/>
              </a:ext>
            </a:extLst>
          </p:cNvPr>
          <p:cNvSpPr txBox="1">
            <a:spLocks/>
          </p:cNvSpPr>
          <p:nvPr/>
        </p:nvSpPr>
        <p:spPr>
          <a:xfrm>
            <a:off x="6812167" y="2852936"/>
            <a:ext cx="2016224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Makefile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FD459C-F22E-D3D8-B139-46152AB74AEC}"/>
              </a:ext>
            </a:extLst>
          </p:cNvPr>
          <p:cNvSpPr/>
          <p:nvPr/>
        </p:nvSpPr>
        <p:spPr>
          <a:xfrm>
            <a:off x="6135990" y="5645000"/>
            <a:ext cx="1440160" cy="5040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Build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AF22E6-1D6B-786A-369F-31465B905561}"/>
              </a:ext>
            </a:extLst>
          </p:cNvPr>
          <p:cNvSpPr/>
          <p:nvPr/>
        </p:nvSpPr>
        <p:spPr>
          <a:xfrm>
            <a:off x="9696420" y="5645000"/>
            <a:ext cx="1440160" cy="5040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Deploy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90988A-DF9E-18CC-B29C-2F92731868CC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7576150" y="5897028"/>
            <a:ext cx="21202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21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43AC047A-8761-C4D6-EDED-92CD5267BCFB}"/>
              </a:ext>
            </a:extLst>
          </p:cNvPr>
          <p:cNvSpPr/>
          <p:nvPr/>
        </p:nvSpPr>
        <p:spPr>
          <a:xfrm>
            <a:off x="10728000" y="36000"/>
            <a:ext cx="1080000" cy="108000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66A135-AFEF-E57B-710D-60F11253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35116-4298-EC5C-BA42-0D3AEBCD8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6624736" cy="3528392"/>
          </a:xfrm>
        </p:spPr>
        <p:txBody>
          <a:bodyPr/>
          <a:lstStyle/>
          <a:p>
            <a:r>
              <a:rPr lang="en-US" dirty="0"/>
              <a:t>Automation platform.</a:t>
            </a:r>
          </a:p>
          <a:p>
            <a:r>
              <a:rPr lang="en-US" dirty="0"/>
              <a:t>Playbook with YAML syntax.</a:t>
            </a:r>
          </a:p>
          <a:p>
            <a:r>
              <a:rPr lang="en-US" dirty="0"/>
              <a:t>Inventory with hosts (remote machines).</a:t>
            </a:r>
          </a:p>
          <a:p>
            <a:r>
              <a:rPr lang="en-US" dirty="0"/>
              <a:t>Use SSH and OS credentials (certificates) to access remote machines.</a:t>
            </a:r>
          </a:p>
          <a:p>
            <a:r>
              <a:rPr lang="en-US" dirty="0"/>
              <a:t>Task is not executed if the</a:t>
            </a:r>
            <a:br>
              <a:rPr lang="en-US" dirty="0"/>
            </a:br>
            <a:r>
              <a:rPr lang="en-US" dirty="0"/>
              <a:t>system is in a desired state.</a:t>
            </a:r>
          </a:p>
          <a:p>
            <a:r>
              <a:rPr lang="en-US" dirty="0"/>
              <a:t>Plugins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5F389-18D1-0AC0-C2D2-F361C997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F9D50-DED5-50A3-50B2-A0D16D0412DD}"/>
              </a:ext>
            </a:extLst>
          </p:cNvPr>
          <p:cNvSpPr/>
          <p:nvPr/>
        </p:nvSpPr>
        <p:spPr>
          <a:xfrm>
            <a:off x="7176120" y="1268760"/>
            <a:ext cx="4614234" cy="5040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hosts: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webik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tasks: 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 name: Stop service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service: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name: octopus-service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state: stopped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 name: Pull resources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git: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repo: '.....'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/opt/octopus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version: main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 name: Build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shell: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ci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chdir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/opt/octopus</a:t>
            </a: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- …</a:t>
            </a:r>
          </a:p>
        </p:txBody>
      </p:sp>
      <p:pic>
        <p:nvPicPr>
          <p:cNvPr id="1026" name="Picture 2" descr="Ansible Logo">
            <a:extLst>
              <a:ext uri="{FF2B5EF4-FFF2-40B4-BE49-F238E27FC236}">
                <a16:creationId xmlns:a16="http://schemas.microsoft.com/office/drawing/2014/main" id="{34BC69A8-99FC-E8CD-4A35-B24ADC77F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0" y="10800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8015023-69C1-103A-E3F0-ACEAF5CA05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9317" y="3362217"/>
            <a:ext cx="3294795" cy="29471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28F3B1-657F-AAB9-9D26-95E1D7F11E0A}"/>
              </a:ext>
            </a:extLst>
          </p:cNvPr>
          <p:cNvSpPr/>
          <p:nvPr/>
        </p:nvSpPr>
        <p:spPr>
          <a:xfrm>
            <a:off x="3628241" y="1273985"/>
            <a:ext cx="32947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pip install ansible</a:t>
            </a:r>
          </a:p>
          <a:p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87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C6B8-B9D9-5EAB-704F-966B72E2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Webhook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46B3C-6344-E0B0-300C-728F8329D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3384376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Advantages</a:t>
            </a:r>
          </a:p>
          <a:p>
            <a:r>
              <a:rPr lang="en-US" dirty="0"/>
              <a:t>Automatic</a:t>
            </a:r>
          </a:p>
          <a:p>
            <a:r>
              <a:rPr lang="en-US" dirty="0"/>
              <a:t>Easy setup</a:t>
            </a:r>
          </a:p>
          <a:p>
            <a:r>
              <a:rPr lang="en-US" dirty="0"/>
              <a:t>Cloud services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Disadvantages</a:t>
            </a:r>
          </a:p>
          <a:p>
            <a:r>
              <a:rPr lang="en-US" dirty="0"/>
              <a:t>Single environment</a:t>
            </a:r>
          </a:p>
          <a:p>
            <a:r>
              <a:rPr lang="en-US" dirty="0"/>
              <a:t>Deployment failures</a:t>
            </a:r>
          </a:p>
          <a:p>
            <a:r>
              <a:rPr lang="en-US" dirty="0"/>
              <a:t>Localhost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D61C9-37F8-26C3-551C-86947BA93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08B8F-4D3D-EFFE-2581-D3401BF6E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1256093"/>
            <a:ext cx="6136869" cy="283479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D420BF-6750-C9BB-D771-B381C0800BA6}"/>
              </a:ext>
            </a:extLst>
          </p:cNvPr>
          <p:cNvSpPr txBox="1">
            <a:spLocks/>
          </p:cNvSpPr>
          <p:nvPr/>
        </p:nvSpPr>
        <p:spPr>
          <a:xfrm>
            <a:off x="5663951" y="4326493"/>
            <a:ext cx="6136869" cy="1982828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Script</a:t>
            </a:r>
          </a:p>
          <a:p>
            <a:r>
              <a:rPr lang="en-US" dirty="0"/>
              <a:t>Configuration (repository, branch, secret ..)</a:t>
            </a:r>
          </a:p>
          <a:p>
            <a:r>
              <a:rPr lang="en-US" dirty="0"/>
              <a:t>Verify request (signature)</a:t>
            </a:r>
          </a:p>
          <a:p>
            <a:r>
              <a:rPr lang="en-US" dirty="0"/>
              <a:t>Execute "git fetch ...", "</a:t>
            </a:r>
            <a:r>
              <a:rPr lang="en-US" dirty="0" err="1"/>
              <a:t>npm</a:t>
            </a:r>
            <a:r>
              <a:rPr lang="en-US" dirty="0"/>
              <a:t> install", ...</a:t>
            </a:r>
          </a:p>
        </p:txBody>
      </p:sp>
    </p:spTree>
    <p:extLst>
      <p:ext uri="{BB962C8B-B14F-4D97-AF65-F5344CB8AC3E}">
        <p14:creationId xmlns:p14="http://schemas.microsoft.com/office/powerpoint/2010/main" val="30545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E78BD7-2278-A58F-74CE-9C79713EF2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Deployment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9055E-5E8D-BB9F-1BF2-079CC4D0A5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2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8EEC7-8ABC-41A1-4C5C-73B259AF9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Downtime / New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FE062-E305-0481-CDB0-35F514332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5760640" cy="15121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Server Maintenance</a:t>
            </a:r>
          </a:p>
          <a:p>
            <a:r>
              <a:rPr lang="en-US" dirty="0"/>
              <a:t>Fast, easy and functional?</a:t>
            </a:r>
          </a:p>
          <a:p>
            <a:r>
              <a:rPr lang="en-US" dirty="0"/>
              <a:t>Planned / scheduled maintenance.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E3551-2A02-89CA-D007-7FB765A6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B388D-6841-DEB2-A5CD-CC8A7B3151B8}"/>
              </a:ext>
            </a:extLst>
          </p:cNvPr>
          <p:cNvSpPr txBox="1">
            <a:spLocks/>
          </p:cNvSpPr>
          <p:nvPr/>
        </p:nvSpPr>
        <p:spPr>
          <a:xfrm>
            <a:off x="335360" y="5083877"/>
            <a:ext cx="7344816" cy="1153435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Canary deployment</a:t>
            </a:r>
          </a:p>
          <a:p>
            <a:r>
              <a:rPr lang="en-US" dirty="0"/>
              <a:t>Allows you to roll out new code/features to a subset of users.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27E43A-DFB2-C5EC-7D32-215E5DA15C43}"/>
              </a:ext>
            </a:extLst>
          </p:cNvPr>
          <p:cNvSpPr txBox="1">
            <a:spLocks/>
          </p:cNvSpPr>
          <p:nvPr/>
        </p:nvSpPr>
        <p:spPr>
          <a:xfrm>
            <a:off x="335360" y="3499701"/>
            <a:ext cx="5760640" cy="1153435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Blue-green deployment</a:t>
            </a:r>
          </a:p>
          <a:p>
            <a:r>
              <a:rPr lang="en-US" dirty="0"/>
              <a:t>Switch from one deployment to another.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254C6-94E1-70CD-A378-ED6CB0F4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1268760"/>
            <a:ext cx="4991797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3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66DA-4081-2BD2-E13B-AD6AC22B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F00CD-8ECA-87CB-FF97-AA9EE450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59"/>
            <a:ext cx="11449272" cy="1583203"/>
          </a:xfrm>
        </p:spPr>
        <p:txBody>
          <a:bodyPr/>
          <a:lstStyle/>
          <a:p>
            <a:r>
              <a:rPr lang="en-US" dirty="0"/>
              <a:t>Applications consists of multiple components</a:t>
            </a:r>
          </a:p>
          <a:p>
            <a:r>
              <a:rPr lang="en-US" dirty="0"/>
              <a:t>Multiple versions of a library / runtime / component / application</a:t>
            </a:r>
          </a:p>
          <a:p>
            <a:r>
              <a:rPr lang="en-US" dirty="0"/>
              <a:t>Database updates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CB1A3-5EEB-BE13-BEA7-6C5B48A5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986B4B-9871-6D26-9D01-C97A86C04A8F}"/>
              </a:ext>
            </a:extLst>
          </p:cNvPr>
          <p:cNvSpPr/>
          <p:nvPr/>
        </p:nvSpPr>
        <p:spPr>
          <a:xfrm>
            <a:off x="5060546" y="3861048"/>
            <a:ext cx="2160240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web server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42D453-B270-CFC7-E2F7-540E14FBCA19}"/>
              </a:ext>
            </a:extLst>
          </p:cNvPr>
          <p:cNvSpPr/>
          <p:nvPr/>
        </p:nvSpPr>
        <p:spPr>
          <a:xfrm>
            <a:off x="8948978" y="3867263"/>
            <a:ext cx="2376264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application server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48ED7D-8E18-70A9-2305-FC2039AFAE0A}"/>
              </a:ext>
            </a:extLst>
          </p:cNvPr>
          <p:cNvSpPr/>
          <p:nvPr/>
        </p:nvSpPr>
        <p:spPr>
          <a:xfrm>
            <a:off x="7076770" y="5301208"/>
            <a:ext cx="2160240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5E2A76-787D-D061-7C76-BA4F23CB1E82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7220786" y="4257092"/>
            <a:ext cx="1728192" cy="62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3D9B1F13-64F9-67D5-0771-E9B94B35E59A}"/>
              </a:ext>
            </a:extLst>
          </p:cNvPr>
          <p:cNvCxnSpPr>
            <a:stCxn id="5" idx="2"/>
            <a:endCxn id="7" idx="1"/>
          </p:cNvCxnSpPr>
          <p:nvPr/>
        </p:nvCxnSpPr>
        <p:spPr>
          <a:xfrm rot="16200000" flipH="1">
            <a:off x="6086660" y="4707142"/>
            <a:ext cx="1044116" cy="936104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978E026-AB6B-1FEA-B5E1-46BC821E5065}"/>
              </a:ext>
            </a:extLst>
          </p:cNvPr>
          <p:cNvCxnSpPr>
            <a:stCxn id="7" idx="3"/>
            <a:endCxn id="6" idx="2"/>
          </p:cNvCxnSpPr>
          <p:nvPr/>
        </p:nvCxnSpPr>
        <p:spPr>
          <a:xfrm flipV="1">
            <a:off x="9237010" y="4659351"/>
            <a:ext cx="900100" cy="1037901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053016-771B-5333-D812-CF0E2ADB24A7}"/>
              </a:ext>
            </a:extLst>
          </p:cNvPr>
          <p:cNvSpPr/>
          <p:nvPr/>
        </p:nvSpPr>
        <p:spPr>
          <a:xfrm>
            <a:off x="380026" y="3861048"/>
            <a:ext cx="2160240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&lt;&lt;component&gt;&gt;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web browser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D87002-37AC-C0B5-B5A6-AF3D9C9F623A}"/>
              </a:ext>
            </a:extLst>
          </p:cNvPr>
          <p:cNvCxnSpPr>
            <a:cxnSpLocks/>
            <a:stCxn id="11" idx="3"/>
            <a:endCxn id="5" idx="1"/>
          </p:cNvCxnSpPr>
          <p:nvPr/>
        </p:nvCxnSpPr>
        <p:spPr>
          <a:xfrm>
            <a:off x="2540266" y="4257092"/>
            <a:ext cx="2520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642852"/>
      </p:ext>
    </p:extLst>
  </p:cSld>
  <p:clrMapOvr>
    <a:masterClrMapping/>
  </p:clrMapOvr>
</p:sld>
</file>

<file path=ppt/theme/theme1.xml><?xml version="1.0" encoding="utf-8"?>
<a:theme xmlns:a="http://schemas.openxmlformats.org/drawingml/2006/main" name="2026 presentation theme">
  <a:themeElements>
    <a:clrScheme name="Research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6 presentation theme" id="{7FFEBCA7-CFEC-47A0-A420-539049DE4B4A}" vid="{D5459190-8C96-4628-9BF3-9BCB72646EF8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2026 presentation theme</Template>
  <TotalTime>18624</TotalTime>
  <Words>1629</Words>
  <Application>Microsoft Office PowerPoint</Application>
  <PresentationFormat>Widescreen</PresentationFormat>
  <Paragraphs>379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Consolas</vt:lpstr>
      <vt:lpstr>Courier New</vt:lpstr>
      <vt:lpstr>Times New Roman</vt:lpstr>
      <vt:lpstr>2026 presentation theme</vt:lpstr>
      <vt:lpstr>Deployment</vt:lpstr>
      <vt:lpstr>Starting point</vt:lpstr>
      <vt:lpstr>Deployment</vt:lpstr>
      <vt:lpstr>Deployment script</vt:lpstr>
      <vt:lpstr>Ansible</vt:lpstr>
      <vt:lpstr>Webhook</vt:lpstr>
      <vt:lpstr>PowerPoint Presentation</vt:lpstr>
      <vt:lpstr>Downtime / New version</vt:lpstr>
      <vt:lpstr>Multiple components</vt:lpstr>
      <vt:lpstr>Configuration</vt:lpstr>
      <vt:lpstr>Operator?</vt:lpstr>
      <vt:lpstr>PowerPoint Presentation</vt:lpstr>
      <vt:lpstr>PowerPoint Presentation</vt:lpstr>
      <vt:lpstr>Warning</vt:lpstr>
      <vt:lpstr>Docker internals 1 / 2</vt:lpstr>
      <vt:lpstr>Docker internals 2 / 2</vt:lpstr>
      <vt:lpstr>Dockerfile</vt:lpstr>
      <vt:lpstr>Ecosystem</vt:lpstr>
      <vt:lpstr>Resources</vt:lpstr>
      <vt:lpstr>Docker goes wrong … security edition</vt:lpstr>
      <vt:lpstr>Docker goes wrong …</vt:lpstr>
      <vt:lpstr>Docker Compose</vt:lpstr>
      <vt:lpstr>docker-compose.yaml</vt:lpstr>
      <vt:lpstr>PowerPoint Presentation</vt:lpstr>
      <vt:lpstr>Out of scope</vt:lpstr>
      <vt:lpstr>Composition</vt:lpstr>
      <vt:lpstr>PowerPoint Presentation</vt:lpstr>
      <vt:lpstr>Deployment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388</cp:revision>
  <dcterms:created xsi:type="dcterms:W3CDTF">2011-06-05T13:18:40Z</dcterms:created>
  <dcterms:modified xsi:type="dcterms:W3CDTF">2026-04-05T19:21:17Z</dcterms:modified>
</cp:coreProperties>
</file>