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4"/>
  </p:notesMasterIdLst>
  <p:handoutMasterIdLst>
    <p:handoutMasterId r:id="rId25"/>
  </p:handoutMasterIdLst>
  <p:sldIdLst>
    <p:sldId id="259" r:id="rId2"/>
    <p:sldId id="349" r:id="rId3"/>
    <p:sldId id="353" r:id="rId4"/>
    <p:sldId id="350" r:id="rId5"/>
    <p:sldId id="352" r:id="rId6"/>
    <p:sldId id="354" r:id="rId7"/>
    <p:sldId id="356" r:id="rId8"/>
    <p:sldId id="357" r:id="rId9"/>
    <p:sldId id="358" r:id="rId10"/>
    <p:sldId id="359" r:id="rId11"/>
    <p:sldId id="362" r:id="rId12"/>
    <p:sldId id="363" r:id="rId13"/>
    <p:sldId id="364" r:id="rId14"/>
    <p:sldId id="366" r:id="rId15"/>
    <p:sldId id="367" r:id="rId16"/>
    <p:sldId id="369" r:id="rId17"/>
    <p:sldId id="370" r:id="rId18"/>
    <p:sldId id="371" r:id="rId19"/>
    <p:sldId id="372" r:id="rId20"/>
    <p:sldId id="373" r:id="rId21"/>
    <p:sldId id="374" r:id="rId22"/>
    <p:sldId id="3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55085" autoAdjust="0"/>
  </p:normalViewPr>
  <p:slideViewPr>
    <p:cSldViewPr>
      <p:cViewPr varScale="1">
        <p:scale>
          <a:sx n="61" d="100"/>
          <a:sy n="61" d="100"/>
        </p:scale>
        <p:origin x="25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0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sng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https://expressjs.com/en/resources/frameworks.html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https://expressjs.com/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https://github.com/expressjs/express/tree/master/examples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5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408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https://nodejs.org/en/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http://strong-pm.io/compare/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https://pm2.keymetrics.io/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https://github.com/indutny/sticky-session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686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896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https://www.baeldung.com/jax-rs-spec-and-implementations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https://github.com/eugenp/tutorials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96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java-jetty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425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383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https://www.youtube.com/watch?v=pwxAZWqt4I8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https://docs.google.com/presentation/d/1DFy4ZZdsK2ftREetv_f52E-caZXOGX6GvgzGQlfSLfE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https://adtmag.com/articles/1999/12/27/bea-systems-weblogic-application-server.aspx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ooks.google.cz/books?id=4U4EAAAAMBAJ&amp;pg=PA37&amp;lpg=PA37&amp;dq=1999+most+popular+java+ide&amp;source=bl&amp;ots=z3IYxlq9Hc&amp;sig=KOQXhuDlasyuQDySBwazRW0HSe4&amp;hl=en&amp;ei=WP18TLXrG8GAlAf6y6nrCw&amp;sa=X&amp;oi=book_result&amp;ct=result&amp;redir_esc=y#v=onepage&amp;q&amp;f=tr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20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https://en.wikipedia.org/wiki/Jakarta_RESTful_Web_Services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https://www.baeldung.com/java-servers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https://blog.idrsolutions.com/2015/04/top-10-open-source-java-and-javaee-application-servers/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https://download.oracle.com/otndocs/jcp/servlet-4-final-spec/index.html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https://www.oracle.com/technetwork/java/javase/downloads/jdk-6u21-license-159167.txt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https://www.javatpoint.com/servlet-tutorial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600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58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https://fastcgi-archives.github.io/FastCGI_Specification.html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https://www.nginx.com/resources/wiki/start/topics/examples/fastcgiexample/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https://flask.palletsprojects.com/en/2.1.x/deploying/fastcgi/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https://www.digitalocean.com/community/tutorials/understanding-and-implementing-fastcgi-proxying-in-nginx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https://www.php.net/manual/en/install.fpm.php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https://www.plesk.com/blog/various/why-do-you-need-php-fpm/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https://www.slimframework.com/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415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41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https://azatty.wordpress.com/wp-content/uploads/2014/02/your-code-it-sucks-thumb.jpg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26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https://flask.palletsprojects.com/en/2.1.x/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33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60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https://wiki.python.org/moin/WebFrameworks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https://flask.palletsprojects.com/en/2.1.x/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90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application is not ready for deployment … or is it?</a:t>
            </a:r>
          </a:p>
          <a:p>
            <a:endParaRPr lang="en-US"/>
          </a:p>
          <a:p>
            <a:r>
              <a:rPr lang="en-US"/>
              <a:t>What are the hosting options we have?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uWSGI - alternative to FastCGI, external server. Supports Python, perl and ruby. It is quite a big project actually.</a:t>
            </a:r>
            <a:br>
              <a:rPr lang="en-US"/>
            </a:br>
            <a:r>
              <a:rPr lang="en-US"/>
              <a:t>The command: start an HTTP router at 9090, use given file as  entry, one master monitoring 4 processes with 2 threads each. Monitoring is available at 9191, using IP make sure we can connect only from localhost..</a:t>
            </a:r>
            <a:br>
              <a:rPr lang="en-US"/>
            </a:br>
            <a:r>
              <a:rPr lang="en-US"/>
              <a:t>We can replace the HTTP router with NginX or Apache.</a:t>
            </a:r>
            <a:br>
              <a:rPr lang="en-US"/>
            </a:br>
            <a:br>
              <a:rPr lang="en-US"/>
            </a:b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uWSGI is also a native protocol [</a:t>
            </a:r>
            <a:r>
              <a:rPr lang="en-US"/>
              <a:t>https://uwsgi-docs.readthedocs.io/en/latest/Protocol.html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 protocol for </a:t>
            </a:r>
            <a:r>
              <a:rPr lang="en-US"/>
              <a:t>uWSGI server.</a:t>
            </a:r>
            <a:br>
              <a:rPr lang="en-US"/>
            </a:br>
            <a:br>
              <a:rPr lang="en-US"/>
            </a:br>
            <a:r>
              <a:rPr lang="en-US"/>
              <a:t>There is a Zerg mode [https://uwsgi-docs.readthedocs.io/en/latest/Zerg.html].</a:t>
            </a:r>
            <a:br>
              <a:rPr lang="en-US"/>
            </a:br>
            <a:r>
              <a:rPr lang="en-US"/>
              <a:t>Allow to add workers dynamically, good for variable site loads. With this option it is possible to attach additional workers at runtime.</a:t>
            </a:r>
            <a:br>
              <a:rPr lang="en-US"/>
            </a:br>
            <a:br>
              <a:rPr lang="en-US"/>
            </a:br>
            <a:r>
              <a:rPr lang="en-US"/>
              <a:t>And there is an Emperor [https://uwsgi-docs.readthedocs.io/en/latest/Emperor.html], to deploy multiple applications from a single directory.</a:t>
            </a:r>
            <a:br>
              <a:rPr lang="en-US"/>
            </a:br>
            <a:r>
              <a:rPr lang="en-US"/>
              <a:t>It monitor the directory and perform reload. Something like hot redeployment, but for applications.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wsgi_module is similar to mod_php, just running "inside" the Apache server.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We have another process (in Apache pool, or managed), the module translate the request to WSGI format and pass it to the Python interpreter.</a:t>
            </a:r>
            <a:endParaRPr lang="en-US"/>
          </a:p>
          <a:p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[2] WSGI (Web Server Gateway Interface) servers – replace mod_python, it is not a standard specification.</a:t>
            </a:r>
            <a:b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Server just invoke a callable object, WSGI 1.0 is in PEP 0333, WSGI  1.0.1 in PEP 3333.</a:t>
            </a:r>
            <a:b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Gunicord and CherryPy are implementations.</a:t>
            </a:r>
            <a:b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Uvicorn is implementation of ASGI (Asynchronous Server Gateway Interface)/</a:t>
            </a:r>
            <a:b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[3] We talk about Gunicorn at the following slide.</a:t>
            </a:r>
            <a:b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There are other options see [4] : Waitress (Python only server),, CherryPy [5].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For cloud we can got with Flask, Django, FastAPI, ... we just need to have the project and upload to the cloud </a:t>
            </a:r>
            <a:r>
              <a:rPr lang="en-US" b="0" i="0">
                <a:solidFill>
                  <a:srgbClr val="E6E6E6"/>
                </a:solidFill>
                <a:effectLst/>
                <a:latin typeface="SFMono-Regular"/>
              </a:rPr>
              <a:t>[6]</a:t>
            </a:r>
            <a:r>
              <a:rPr lang="en-US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https://uwsgi-docs.readthedocs.io/en/latest/index.html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https://modwsgi.readthedocs.io/en/master/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https://gunicorn.org/#quickstart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https://docs.pylonsproject.org/projects/waitress/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https://www.fullstackpython.com/wsgi-servers.html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https://github.com/cherrypy/cherrypy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E6E6E6"/>
                </a:solidFill>
                <a:effectLst/>
                <a:latin typeface="SFMono-Regular"/>
              </a:rPr>
              <a:t>https://github.com/Azure-Samples/msdocs-python-flask-webapp-quickstart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E6E6E6"/>
                </a:solidFill>
                <a:effectLst/>
                <a:latin typeface="SFMono-Regular"/>
              </a:rPr>
              <a:t>https://www.uvicorn.org/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05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https://gunicorn.org/#quickstart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https://www.geeksforgeeks.org/coroutine-in-python/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650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https://nodejs.org/en/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3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A7AD8-BA07-166C-7DA1-AAB99571E7D4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9653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332656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1493531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1349515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47238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2D302-1812-2F9C-9722-6380C6F83A36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18942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A8A37-4354-39E1-9AB5-D0AD7A0D37C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3101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6B856-16CF-058C-148B-0A34AB41C8C7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6099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C563C-C816-C3C8-61D3-E2D0FF1CC0D6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057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024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23987840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24: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328496342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js.com/en/resources/middlewar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elmetjs/helmet#referen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ication_serv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serv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sz="8000" dirty="0"/>
              <a:t>Server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940D-7726-835F-10BB-F215DF9F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98F7-71A4-0C4B-8608-08BBF7382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runtime environment based on V8 engine.</a:t>
            </a:r>
          </a:p>
          <a:p>
            <a:r>
              <a:rPr lang="en-US" dirty="0"/>
              <a:t>Offers natively many code packages:</a:t>
            </a:r>
          </a:p>
          <a:p>
            <a:pPr lvl="1"/>
            <a:r>
              <a:rPr lang="en-US" dirty="0"/>
              <a:t>Net - socket API, supports both TCP and UDP</a:t>
            </a:r>
          </a:p>
          <a:p>
            <a:pPr lvl="1"/>
            <a:r>
              <a:rPr lang="en-US" dirty="0"/>
              <a:t>TLS – sockets with encryption</a:t>
            </a:r>
          </a:p>
          <a:p>
            <a:pPr lvl="1"/>
            <a:r>
              <a:rPr lang="en-US" dirty="0"/>
              <a:t>DNS, HTTP, HTTP/2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Accompanied by </a:t>
            </a:r>
            <a:r>
              <a:rPr lang="en-US" dirty="0" err="1"/>
              <a:t>npm</a:t>
            </a:r>
            <a:r>
              <a:rPr lang="en-US" dirty="0"/>
              <a:t> package management system.</a:t>
            </a:r>
          </a:p>
          <a:p>
            <a:r>
              <a:rPr lang="en-US" dirty="0"/>
              <a:t>Uses single-threaded main loop for async operations (like JS in browser).</a:t>
            </a:r>
          </a:p>
          <a:p>
            <a:r>
              <a:rPr lang="en-US" dirty="0"/>
              <a:t>In many cases offers both async and sync API calls.</a:t>
            </a:r>
          </a:p>
          <a:p>
            <a:r>
              <a:rPr lang="en-US" dirty="0"/>
              <a:t>Built-in N-API for C/C++ bindings (JS-C interoperability).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323F1-BD7F-85BA-D418-6EBE16DA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85D47C-4118-3DC0-FB41-803CF031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28" y="72702"/>
            <a:ext cx="87010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2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569E-CAB3-B217-FBDD-2D4FA2DF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&amp; Web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CFEE-820C-BB0E-4C8C-FCE3BF388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7102559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Express</a:t>
            </a:r>
          </a:p>
          <a:p>
            <a:r>
              <a:rPr lang="en-US" dirty="0"/>
              <a:t>Fast, unopinionated, minimalist web framework for Node.js</a:t>
            </a:r>
          </a:p>
          <a:p>
            <a:r>
              <a:rPr lang="en-US" dirty="0"/>
              <a:t>Middleware (POST, XML, Metrics, ...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EA4A4-D242-C1D0-B5C2-92926B19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A7E93-11DD-5A43-4843-2A0DE95D0AAE}"/>
              </a:ext>
            </a:extLst>
          </p:cNvPr>
          <p:cNvSpPr/>
          <p:nvPr/>
        </p:nvSpPr>
        <p:spPr>
          <a:xfrm>
            <a:off x="1415480" y="4372542"/>
            <a:ext cx="5718492" cy="1715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const</a:t>
            </a:r>
            <a:r>
              <a:rPr lang="en-US" sz="2000" dirty="0">
                <a:solidFill>
                  <a:schemeClr val="tx1"/>
                </a:solidFill>
              </a:rPr>
              <a:t> app = express();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app.get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"/home/:name"</a:t>
            </a:r>
            <a:r>
              <a:rPr lang="en-US" sz="2000" dirty="0">
                <a:solidFill>
                  <a:schemeClr val="tx1"/>
                </a:solidFill>
              </a:rPr>
              <a:t>, (req, res) =&gt; { … });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app.listen</a:t>
            </a:r>
            <a:r>
              <a:rPr lang="en-US" sz="2000" dirty="0">
                <a:solidFill>
                  <a:schemeClr val="tx1"/>
                </a:solidFill>
              </a:rPr>
              <a:t>(8080, () =&gt; { … });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A3962B-44F5-493C-5013-580A572DF9E8}"/>
              </a:ext>
            </a:extLst>
          </p:cNvPr>
          <p:cNvGrpSpPr/>
          <p:nvPr/>
        </p:nvGrpSpPr>
        <p:grpSpPr>
          <a:xfrm>
            <a:off x="7440151" y="1268760"/>
            <a:ext cx="4488497" cy="2085310"/>
            <a:chOff x="6886972" y="2627620"/>
            <a:chExt cx="4488497" cy="20853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6320D1-9C58-7163-7C7D-897C2CD303AA}"/>
                </a:ext>
              </a:extLst>
            </p:cNvPr>
            <p:cNvSpPr/>
            <p:nvPr/>
          </p:nvSpPr>
          <p:spPr>
            <a:xfrm>
              <a:off x="6886972" y="2996952"/>
              <a:ext cx="4488497" cy="17159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chemeClr val="tx1"/>
                  </a:solidFill>
                </a:rPr>
                <a:t>…</a:t>
              </a: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$app = </a:t>
              </a:r>
              <a:r>
                <a:rPr lang="en-US" sz="2000" dirty="0" err="1">
                  <a:solidFill>
                    <a:schemeClr val="tx1"/>
                  </a:solidFill>
                </a:rPr>
                <a:t>AppFactory</a:t>
              </a:r>
              <a:r>
                <a:rPr lang="en-US" sz="2000" dirty="0">
                  <a:solidFill>
                    <a:schemeClr val="tx1"/>
                  </a:solidFill>
                </a:rPr>
                <a:t>::create();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$app-&gt;get(</a:t>
              </a:r>
              <a:r>
                <a:rPr lang="en-US" sz="2000" dirty="0">
                  <a:solidFill>
                    <a:schemeClr val="accent2"/>
                  </a:solidFill>
                </a:rPr>
                <a:t>'/name/{name}'</a:t>
              </a:r>
              <a:r>
                <a:rPr lang="en-US" sz="2000" dirty="0">
                  <a:solidFill>
                    <a:schemeClr val="tx1"/>
                  </a:solidFill>
                </a:rPr>
                <a:t>, ….);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E2D836-171B-98B9-AD2C-D7D038E79209}"/>
                </a:ext>
              </a:extLst>
            </p:cNvPr>
            <p:cNvSpPr txBox="1"/>
            <p:nvPr/>
          </p:nvSpPr>
          <p:spPr>
            <a:xfrm>
              <a:off x="6886972" y="2627620"/>
              <a:ext cx="448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Slim Framework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056621-2194-B41E-1468-59EE9B5810F7}"/>
              </a:ext>
            </a:extLst>
          </p:cNvPr>
          <p:cNvGrpSpPr/>
          <p:nvPr/>
        </p:nvGrpSpPr>
        <p:grpSpPr>
          <a:xfrm>
            <a:off x="7439035" y="3468094"/>
            <a:ext cx="4489613" cy="2619947"/>
            <a:chOff x="6886972" y="4355812"/>
            <a:chExt cx="4489613" cy="26199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1765DB-095D-5A33-D3FA-0B0E5542A428}"/>
                </a:ext>
              </a:extLst>
            </p:cNvPr>
            <p:cNvSpPr/>
            <p:nvPr/>
          </p:nvSpPr>
          <p:spPr>
            <a:xfrm>
              <a:off x="6886972" y="4730045"/>
              <a:ext cx="4489613" cy="22457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chemeClr val="tx1"/>
                  </a:solidFill>
                </a:rPr>
                <a:t>…</a:t>
              </a: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app = Flask(__name__)</a:t>
              </a: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@app.route(</a:t>
              </a:r>
              <a:r>
                <a:rPr lang="en-US" sz="2000" dirty="0">
                  <a:solidFill>
                    <a:schemeClr val="accent2"/>
                  </a:solidFill>
                </a:rPr>
                <a:t>"/"</a:t>
              </a:r>
              <a:r>
                <a:rPr lang="en-US" sz="2000" dirty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sz="2000" dirty="0">
                  <a:solidFill>
                    <a:schemeClr val="accent1"/>
                  </a:solidFill>
                </a:rPr>
                <a:t>def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hello_world</a:t>
              </a:r>
              <a:r>
                <a:rPr lang="en-US" sz="2000" dirty="0">
                  <a:solidFill>
                    <a:schemeClr val="tx1"/>
                  </a:solidFill>
                </a:rPr>
                <a:t>():</a:t>
              </a:r>
            </a:p>
            <a:p>
              <a:r>
                <a:rPr lang="en-US" sz="2000" dirty="0">
                  <a:solidFill>
                    <a:schemeClr val="tx1"/>
                  </a:solidFill>
                </a:rPr>
                <a:t>    </a:t>
              </a:r>
              <a:r>
                <a:rPr lang="en-US" sz="2000" dirty="0">
                  <a:solidFill>
                    <a:schemeClr val="accent1"/>
                  </a:solidFill>
                </a:rPr>
                <a:t>return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>
                  <a:solidFill>
                    <a:schemeClr val="accent2"/>
                  </a:solidFill>
                </a:rPr>
                <a:t>"&lt;p&gt;Hello, World!&lt;/p&gt;"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4E828D-1AD7-8C86-8B0F-AE898E470A18}"/>
                </a:ext>
              </a:extLst>
            </p:cNvPr>
            <p:cNvSpPr txBox="1"/>
            <p:nvPr/>
          </p:nvSpPr>
          <p:spPr>
            <a:xfrm>
              <a:off x="6886972" y="4355812"/>
              <a:ext cx="448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Flask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36C8D9F-A4FC-00F9-210A-429208A4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601" y="122876"/>
            <a:ext cx="2639656" cy="9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3F333F-F84F-3369-57C0-662B5AA65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5C882-2A3D-BA8E-CB95-D18A0CF97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NodeJS &amp; Express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C53D9-C742-D218-F114-6868D1C1E82A}"/>
              </a:ext>
            </a:extLst>
          </p:cNvPr>
          <p:cNvSpPr txBox="1"/>
          <p:nvPr/>
        </p:nvSpPr>
        <p:spPr>
          <a:xfrm>
            <a:off x="559768" y="4977462"/>
            <a:ext cx="20162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3"/>
              </a:rPr>
              <a:t>Middleware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64AA1-B2CC-8917-158C-23A84F35F811}"/>
              </a:ext>
            </a:extLst>
          </p:cNvPr>
          <p:cNvSpPr txBox="1"/>
          <p:nvPr/>
        </p:nvSpPr>
        <p:spPr>
          <a:xfrm>
            <a:off x="2855640" y="4977462"/>
            <a:ext cx="13681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4"/>
              </a:rPr>
              <a:t>Helmet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553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01CC-6E9F-FC40-DE78-012314F3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F5C65-C253-B832-A449-9A37C490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4269840" cy="5040560"/>
          </a:xfrm>
        </p:spPr>
        <p:txBody>
          <a:bodyPr/>
          <a:lstStyle/>
          <a:p>
            <a:r>
              <a:rPr lang="en-US" dirty="0"/>
              <a:t>Express</a:t>
            </a:r>
          </a:p>
          <a:p>
            <a:r>
              <a:rPr lang="en-US" dirty="0"/>
              <a:t>NODE_ENV="production“</a:t>
            </a:r>
          </a:p>
          <a:p>
            <a:r>
              <a:rPr lang="en-US" i="1" strike="sngStrike" dirty="0"/>
              <a:t>node server.js</a:t>
            </a:r>
            <a:endParaRPr lang="en-US" i="1" dirty="0"/>
          </a:p>
          <a:p>
            <a:pPr marL="0" indent="0">
              <a:buNone/>
            </a:pPr>
            <a:endParaRPr lang="en-US" i="1" strike="sngStrike" dirty="0"/>
          </a:p>
          <a:p>
            <a:pPr marL="0" indent="0">
              <a:buNone/>
            </a:pPr>
            <a:r>
              <a:rPr lang="en-US" dirty="0"/>
              <a:t>Process manager</a:t>
            </a:r>
          </a:p>
          <a:p>
            <a:r>
              <a:rPr lang="en-US" dirty="0"/>
              <a:t>Restart / OS Startup script</a:t>
            </a:r>
          </a:p>
          <a:p>
            <a:r>
              <a:rPr lang="en-US" dirty="0"/>
              <a:t>Clustering</a:t>
            </a:r>
          </a:p>
          <a:p>
            <a:r>
              <a:rPr lang="en-US" dirty="0"/>
              <a:t>Sticky sessions ?</a:t>
            </a:r>
          </a:p>
          <a:p>
            <a:r>
              <a:rPr lang="en-US" dirty="0"/>
              <a:t>Monitoring / Metrics</a:t>
            </a:r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47755-9F19-B78F-E6D8-32894827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645B5-8B3F-BB9F-F0F1-0D327C593A4A}"/>
              </a:ext>
            </a:extLst>
          </p:cNvPr>
          <p:cNvSpPr/>
          <p:nvPr/>
        </p:nvSpPr>
        <p:spPr>
          <a:xfrm>
            <a:off x="6915759" y="1916832"/>
            <a:ext cx="4896544" cy="434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n-US" sz="2000" dirty="0">
                <a:solidFill>
                  <a:schemeClr val="tx1"/>
                </a:solidFill>
              </a:rPr>
              <a:t>pm2 start application.js -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max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A747A39-6DB5-3EAD-0D16-014D8116B8C7}"/>
              </a:ext>
            </a:extLst>
          </p:cNvPr>
          <p:cNvSpPr txBox="1">
            <a:spLocks/>
          </p:cNvSpPr>
          <p:nvPr/>
        </p:nvSpPr>
        <p:spPr>
          <a:xfrm>
            <a:off x="9914027" y="4776619"/>
            <a:ext cx="2028048" cy="368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Alternatives: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B3A078-E780-2781-63E5-B6CED7151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51" y="5294983"/>
            <a:ext cx="987707" cy="98770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B0B9CED-03F5-6786-9392-6E6334B7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1" y="5249816"/>
            <a:ext cx="1127172" cy="11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CB4C5-0F4D-E607-328B-50F63A03B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759" y="1298144"/>
            <a:ext cx="1951465" cy="4746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20BA17-1D8C-E832-F3F0-9EA343584D9A}"/>
              </a:ext>
            </a:extLst>
          </p:cNvPr>
          <p:cNvSpPr/>
          <p:nvPr/>
        </p:nvSpPr>
        <p:spPr>
          <a:xfrm>
            <a:off x="6909456" y="2490520"/>
            <a:ext cx="4896544" cy="434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r>
              <a:rPr lang="en-US" sz="2000" dirty="0">
                <a:solidFill>
                  <a:schemeClr val="tx1"/>
                </a:solidFill>
              </a:rPr>
              <a:t>pm2 start "</a:t>
            </a:r>
            <a:r>
              <a:rPr lang="en-US" sz="2000" dirty="0" err="1">
                <a:solidFill>
                  <a:schemeClr val="tx1"/>
                </a:solidFill>
              </a:rPr>
              <a:t>npm</a:t>
            </a:r>
            <a:r>
              <a:rPr lang="en-US" sz="2000" dirty="0">
                <a:solidFill>
                  <a:schemeClr val="tx1"/>
                </a:solidFill>
              </a:rPr>
              <a:t> run start"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DFFD79-1B60-938C-183E-D62C292D1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200" y="3429000"/>
            <a:ext cx="4608512" cy="24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EDAEF-AD02-A758-8070-62E7595B8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AB9ED5-1360-C374-5282-AB912DD30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64734-D494-2A45-A3F8-0D2BB8DD5B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80725" y="6570663"/>
            <a:ext cx="1311275" cy="254000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9FC2A-4C11-A76C-1DAB-743E13C5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21733"/>
          <a:stretch>
            <a:fillRect/>
          </a:stretch>
        </p:blipFill>
        <p:spPr>
          <a:xfrm>
            <a:off x="2299480" y="3026072"/>
            <a:ext cx="7449021" cy="327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303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C344-2B34-5E6B-D0E5-EF163B3D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&amp; Web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CCA42-8414-6248-B4F2-2F0D80C8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0162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JAX-RS is a specification. The implementation is provided by a server, as a result deployable applications can be small/thin.</a:t>
            </a:r>
          </a:p>
          <a:p>
            <a:pPr marL="0" indent="0">
              <a:buNone/>
            </a:pPr>
            <a:r>
              <a:rPr lang="en-US" dirty="0"/>
              <a:t>Breaking change javax.ws.rs to jakarta.ws.rs as of May 2019.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834D0-6C6C-7C7C-FAFE-C3D9F6EA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67FDE-7627-77A1-B188-376FEEA5DADB}"/>
              </a:ext>
            </a:extLst>
          </p:cNvPr>
          <p:cNvSpPr/>
          <p:nvPr/>
        </p:nvSpPr>
        <p:spPr>
          <a:xfrm>
            <a:off x="6096000" y="4077072"/>
            <a:ext cx="5688632" cy="219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@Path(</a:t>
            </a:r>
            <a:r>
              <a:rPr lang="en-US" sz="2000" dirty="0">
                <a:solidFill>
                  <a:schemeClr val="accent2"/>
                </a:solidFill>
              </a:rPr>
              <a:t>"/pipeline"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public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class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PipelineServlet</a:t>
            </a:r>
            <a:r>
              <a:rPr lang="en-US" sz="2000" dirty="0">
                <a:solidFill>
                  <a:schemeClr val="tx1"/>
                </a:solidFill>
              </a:rPr>
              <a:t>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@GET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@Path(</a:t>
            </a:r>
            <a:r>
              <a:rPr lang="en-US" sz="2000" dirty="0">
                <a:solidFill>
                  <a:schemeClr val="accent2"/>
                </a:solidFill>
              </a:rPr>
              <a:t>"/list"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public</a:t>
            </a:r>
            <a:r>
              <a:rPr lang="en-US" sz="2000" dirty="0">
                <a:solidFill>
                  <a:schemeClr val="tx1"/>
                </a:solidFill>
              </a:rPr>
              <a:t> Response </a:t>
            </a:r>
            <a:r>
              <a:rPr lang="en-US" sz="2000" dirty="0" err="1">
                <a:solidFill>
                  <a:schemeClr val="tx1"/>
                </a:solidFill>
              </a:rPr>
              <a:t>getPipelines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@Context </a:t>
            </a:r>
            <a:r>
              <a:rPr lang="en-US" sz="2000" dirty="0" err="1">
                <a:solidFill>
                  <a:schemeClr val="tx1"/>
                </a:solidFill>
              </a:rPr>
              <a:t>HttpServletRequest</a:t>
            </a:r>
            <a:r>
              <a:rPr lang="en-US" sz="2000" dirty="0">
                <a:solidFill>
                  <a:schemeClr val="tx1"/>
                </a:solidFill>
              </a:rPr>
              <a:t> request) { … }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694AE-8D65-5444-3231-5E3419D6E27F}"/>
              </a:ext>
            </a:extLst>
          </p:cNvPr>
          <p:cNvSpPr/>
          <p:nvPr/>
        </p:nvSpPr>
        <p:spPr>
          <a:xfrm>
            <a:off x="335360" y="4077073"/>
            <a:ext cx="5112568" cy="219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&lt;dependency&gt;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&lt;</a:t>
            </a:r>
            <a:r>
              <a:rPr lang="en-US" sz="2000" dirty="0" err="1">
                <a:solidFill>
                  <a:schemeClr val="tx1"/>
                </a:solidFill>
              </a:rPr>
              <a:t>groupId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  <a:r>
              <a:rPr lang="en-US" sz="2000" dirty="0" err="1">
                <a:solidFill>
                  <a:schemeClr val="tx1"/>
                </a:solidFill>
              </a:rPr>
              <a:t>jakarta.platform</a:t>
            </a:r>
            <a:r>
              <a:rPr lang="en-US" sz="2000" dirty="0">
                <a:solidFill>
                  <a:schemeClr val="tx1"/>
                </a:solidFill>
              </a:rPr>
              <a:t>&lt;/</a:t>
            </a:r>
            <a:r>
              <a:rPr lang="en-US" sz="2000" dirty="0" err="1">
                <a:solidFill>
                  <a:schemeClr val="tx1"/>
                </a:solidFill>
              </a:rPr>
              <a:t>groupId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&lt;</a:t>
            </a:r>
            <a:r>
              <a:rPr lang="en-US" sz="2000" dirty="0" err="1">
                <a:solidFill>
                  <a:schemeClr val="tx1"/>
                </a:solidFill>
              </a:rPr>
              <a:t>artifactId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  <a:r>
              <a:rPr lang="en-US" sz="2000" dirty="0" err="1">
                <a:solidFill>
                  <a:schemeClr val="tx1"/>
                </a:solidFill>
              </a:rPr>
              <a:t>jakarta.jakartaee-api</a:t>
            </a:r>
            <a:r>
              <a:rPr lang="en-US" sz="2000" dirty="0">
                <a:solidFill>
                  <a:schemeClr val="tx1"/>
                </a:solidFill>
              </a:rPr>
              <a:t>&lt;/</a:t>
            </a:r>
            <a:r>
              <a:rPr lang="en-US" sz="2000" dirty="0" err="1">
                <a:solidFill>
                  <a:schemeClr val="tx1"/>
                </a:solidFill>
              </a:rPr>
              <a:t>artifactId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&lt;version&gt;10.0.0&lt;/version&gt;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&lt;scope&gt;provided&lt;/scope&gt;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&lt;/dependency&gt; </a:t>
            </a:r>
          </a:p>
        </p:txBody>
      </p:sp>
    </p:spTree>
    <p:extLst>
      <p:ext uri="{BB962C8B-B14F-4D97-AF65-F5344CB8AC3E}">
        <p14:creationId xmlns:p14="http://schemas.microsoft.com/office/powerpoint/2010/main" val="40303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72CF9-7727-C0C3-ECDF-AE2E6811E2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D1A1-4D86-240A-E677-34E859D0F8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Java &amp; Jetty</a:t>
            </a:r>
          </a:p>
          <a:p>
            <a:endParaRPr lang="en-US" dirty="0"/>
          </a:p>
          <a:p>
            <a:r>
              <a:rPr lang="en-US" dirty="0"/>
              <a:t> (Semi-)Improvised stand up ….</a:t>
            </a:r>
          </a:p>
        </p:txBody>
      </p:sp>
    </p:spTree>
    <p:extLst>
      <p:ext uri="{BB962C8B-B14F-4D97-AF65-F5344CB8AC3E}">
        <p14:creationId xmlns:p14="http://schemas.microsoft.com/office/powerpoint/2010/main" val="219899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1F46-E7A6-DF7C-52AC-B2B4C764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FF69-3883-3802-97B6-2B879ECE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“An application server is a </a:t>
            </a:r>
            <a:r>
              <a:rPr lang="en-US" dirty="0">
                <a:solidFill>
                  <a:schemeClr val="accent2"/>
                </a:solidFill>
              </a:rPr>
              <a:t>software framework </a:t>
            </a:r>
            <a:r>
              <a:rPr lang="en-US" dirty="0"/>
              <a:t>that provides both facilities to create web applications and a server environment to run them.  </a:t>
            </a:r>
          </a:p>
          <a:p>
            <a:pPr marL="0" indent="0">
              <a:buNone/>
            </a:pPr>
            <a:r>
              <a:rPr lang="en-US" dirty="0"/>
              <a:t>...An application server acts as a set of components accessible to the software developer through a standard </a:t>
            </a:r>
            <a:r>
              <a:rPr lang="en-US" dirty="0">
                <a:solidFill>
                  <a:schemeClr val="accent2"/>
                </a:solidFill>
              </a:rPr>
              <a:t>API</a:t>
            </a:r>
            <a:r>
              <a:rPr lang="en-US" dirty="0"/>
              <a:t> defined for the platform itself. </a:t>
            </a:r>
          </a:p>
          <a:p>
            <a:pPr marL="0" indent="0">
              <a:buNone/>
            </a:pPr>
            <a:r>
              <a:rPr lang="en-US" dirty="0"/>
              <a:t>... they implement services like </a:t>
            </a:r>
            <a:r>
              <a:rPr lang="en-US" dirty="0">
                <a:solidFill>
                  <a:schemeClr val="accent2"/>
                </a:solidFill>
              </a:rPr>
              <a:t>clustering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failover</a:t>
            </a:r>
            <a:r>
              <a:rPr lang="en-US" dirty="0"/>
              <a:t>, and </a:t>
            </a:r>
            <a:r>
              <a:rPr lang="en-US" dirty="0">
                <a:solidFill>
                  <a:schemeClr val="accent2"/>
                </a:solidFill>
              </a:rPr>
              <a:t>load-balancing</a:t>
            </a:r>
            <a:r>
              <a:rPr lang="en-US" dirty="0"/>
              <a:t>, … </a:t>
            </a:r>
            <a:r>
              <a:rPr lang="en-US" dirty="0">
                <a:solidFill>
                  <a:schemeClr val="accent2"/>
                </a:solidFill>
              </a:rPr>
              <a:t>developers</a:t>
            </a:r>
            <a:r>
              <a:rPr lang="en-US" dirty="0"/>
              <a:t> can </a:t>
            </a:r>
            <a:r>
              <a:rPr lang="en-US" dirty="0">
                <a:solidFill>
                  <a:schemeClr val="accent2"/>
                </a:solidFill>
              </a:rPr>
              <a:t>focus</a:t>
            </a:r>
            <a:r>
              <a:rPr lang="en-US" dirty="0"/>
              <a:t> on implementing the </a:t>
            </a:r>
            <a:r>
              <a:rPr lang="en-US" dirty="0">
                <a:solidFill>
                  <a:schemeClr val="accent2"/>
                </a:solidFill>
              </a:rPr>
              <a:t>business logic</a:t>
            </a:r>
            <a:r>
              <a:rPr lang="en-US" dirty="0"/>
              <a:t>.”  </a:t>
            </a:r>
            <a:r>
              <a:rPr lang="en-US" dirty="0">
                <a:hlinkClick r:id="rId3"/>
              </a:rPr>
              <a:t>Wikipedia 2023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DB1C4-2810-0588-756A-51F6AEEC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82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0CFD-A1B4-2347-FFAE-3078343D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17FC0-3EA4-8022-4932-2529618C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Infoworld</a:t>
            </a:r>
            <a:r>
              <a:rPr lang="en-US" dirty="0"/>
              <a:t> December 13, 1999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81030-D398-34D3-4DA5-6FE8A1DF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F64B7-C5FE-FF67-4BA9-B10DFDEC5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564" y="1200364"/>
            <a:ext cx="5334744" cy="3248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DE998-3AD9-A691-0CD8-D30E03431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61" y="4605118"/>
            <a:ext cx="11784070" cy="1810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91CB9-8D2E-27E3-23DD-1AE337E42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23" y="1769204"/>
            <a:ext cx="11440829" cy="39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485B-4EB8-AEB8-B581-60341B50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4E2BB-28F9-373B-33E6-4E8AB17A0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184576" cy="5040560"/>
          </a:xfrm>
        </p:spPr>
        <p:txBody>
          <a:bodyPr/>
          <a:lstStyle/>
          <a:p>
            <a:r>
              <a:rPr lang="en-US" dirty="0"/>
              <a:t>It is Java ! ( Java Enterprise Edition )</a:t>
            </a:r>
          </a:p>
          <a:p>
            <a:r>
              <a:rPr lang="en-US" dirty="0"/>
              <a:t>Web Server vs Application Server</a:t>
            </a:r>
          </a:p>
          <a:p>
            <a:r>
              <a:rPr lang="en-US" dirty="0"/>
              <a:t>*.war</a:t>
            </a:r>
          </a:p>
          <a:p>
            <a:pPr marL="0" indent="0">
              <a:buNone/>
            </a:pPr>
            <a:r>
              <a:rPr lang="en-US" dirty="0"/>
              <a:t>Servers:</a:t>
            </a:r>
          </a:p>
          <a:p>
            <a:r>
              <a:rPr lang="en-US" dirty="0"/>
              <a:t>Apache Tomcat / Apache </a:t>
            </a:r>
            <a:r>
              <a:rPr lang="en-US" dirty="0" err="1"/>
              <a:t>TomEE</a:t>
            </a:r>
            <a:endParaRPr lang="en-US" dirty="0"/>
          </a:p>
          <a:p>
            <a:r>
              <a:rPr lang="en-US" dirty="0"/>
              <a:t>Jetty</a:t>
            </a:r>
          </a:p>
          <a:p>
            <a:r>
              <a:rPr lang="en-US" dirty="0"/>
              <a:t>WebLogic (Oracle)</a:t>
            </a:r>
          </a:p>
          <a:p>
            <a:r>
              <a:rPr lang="en-US" dirty="0"/>
              <a:t>WebSphere (IBM)</a:t>
            </a:r>
          </a:p>
          <a:p>
            <a:r>
              <a:rPr lang="en-US" dirty="0" err="1"/>
              <a:t>WildFly</a:t>
            </a:r>
            <a:r>
              <a:rPr lang="en-US" dirty="0"/>
              <a:t> (Red Hat)</a:t>
            </a:r>
          </a:p>
          <a:p>
            <a:r>
              <a:rPr lang="en-US" dirty="0" err="1"/>
              <a:t>GlassFish</a:t>
            </a:r>
            <a:endParaRPr lang="en-US" dirty="0"/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165F1-0A90-D93F-8D01-7F2EB362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349086B-CF80-8E17-8966-FED7CE9DC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817"/>
              </p:ext>
            </p:extLst>
          </p:nvPr>
        </p:nvGraphicFramePr>
        <p:xfrm>
          <a:off x="6960096" y="1348304"/>
          <a:ext cx="4752530" cy="482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val="3982408168"/>
                    </a:ext>
                  </a:extLst>
                </a:gridCol>
                <a:gridCol w="2376265">
                  <a:extLst>
                    <a:ext uri="{9D8B030D-6E8A-4147-A177-3AD203B41FA5}">
                      <a16:colId xmlns:a16="http://schemas.microsoft.com/office/drawing/2014/main" val="608903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Web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96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Servlets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2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24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WebSockets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WebSockets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0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72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JASPIC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Bean 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9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EJB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81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80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3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JavaMail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07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JAX-RS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5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JAX-WS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32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6999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CB4648B-801F-30CF-AE50-D1DEEF14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91" y="3910844"/>
            <a:ext cx="5332617" cy="1631216"/>
          </a:xfrm>
          <a:custGeom>
            <a:avLst/>
            <a:gdLst>
              <a:gd name="csX0" fmla="*/ 0 w 5332617"/>
              <a:gd name="csY0" fmla="*/ 0 h 1631216"/>
              <a:gd name="csX1" fmla="*/ 5332617 w 5332617"/>
              <a:gd name="csY1" fmla="*/ 0 h 1631216"/>
              <a:gd name="csX2" fmla="*/ 5332617 w 5332617"/>
              <a:gd name="csY2" fmla="*/ 1631216 h 1631216"/>
              <a:gd name="csX3" fmla="*/ 0 w 5332617"/>
              <a:gd name="csY3" fmla="*/ 1631216 h 1631216"/>
              <a:gd name="csX4" fmla="*/ 0 w 5332617"/>
              <a:gd name="csY4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332617" h="1631216" fill="none" extrusionOk="0">
                <a:moveTo>
                  <a:pt x="0" y="0"/>
                </a:moveTo>
                <a:cubicBezTo>
                  <a:pt x="2375655" y="100476"/>
                  <a:pt x="3729527" y="-101431"/>
                  <a:pt x="5332617" y="0"/>
                </a:cubicBezTo>
                <a:cubicBezTo>
                  <a:pt x="5393041" y="656069"/>
                  <a:pt x="5303343" y="953752"/>
                  <a:pt x="5332617" y="1631216"/>
                </a:cubicBezTo>
                <a:cubicBezTo>
                  <a:pt x="2813422" y="1784506"/>
                  <a:pt x="585673" y="1609206"/>
                  <a:pt x="0" y="1631216"/>
                </a:cubicBezTo>
                <a:cubicBezTo>
                  <a:pt x="-140851" y="1463317"/>
                  <a:pt x="-128203" y="763801"/>
                  <a:pt x="0" y="0"/>
                </a:cubicBezTo>
                <a:close/>
              </a:path>
              <a:path w="5332617" h="1631216" stroke="0" extrusionOk="0">
                <a:moveTo>
                  <a:pt x="0" y="0"/>
                </a:moveTo>
                <a:cubicBezTo>
                  <a:pt x="1302631" y="-40437"/>
                  <a:pt x="4071097" y="56165"/>
                  <a:pt x="5332617" y="0"/>
                </a:cubicBezTo>
                <a:cubicBezTo>
                  <a:pt x="5450971" y="797193"/>
                  <a:pt x="5455673" y="1171073"/>
                  <a:pt x="5332617" y="1631216"/>
                </a:cubicBezTo>
                <a:cubicBezTo>
                  <a:pt x="4137743" y="1737316"/>
                  <a:pt x="1208655" y="1780648"/>
                  <a:pt x="0" y="1631216"/>
                </a:cubicBezTo>
                <a:cubicBezTo>
                  <a:pt x="-83445" y="1175846"/>
                  <a:pt x="-121374" y="24985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3993156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JAVA SE DEVELOPMENT KIT (JDK), VERSION 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/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Licensed  Software is not designed or intended for use in the design, construction, operation or maintenance of any nuclear facility.</a:t>
            </a:r>
          </a:p>
        </p:txBody>
      </p:sp>
    </p:spTree>
    <p:extLst>
      <p:ext uri="{BB962C8B-B14F-4D97-AF65-F5344CB8AC3E}">
        <p14:creationId xmlns:p14="http://schemas.microsoft.com/office/powerpoint/2010/main" val="27096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FBFB-7BB5-955A-8497-5148C8EB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8B61-0632-E2C6-9BFF-3115A1DE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5121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PHP</a:t>
            </a:r>
          </a:p>
          <a:p>
            <a:r>
              <a:rPr lang="en-US" dirty="0"/>
              <a:t>$_GET, $_POST, $_REQUEST, $_SERVER</a:t>
            </a:r>
          </a:p>
          <a:p>
            <a:r>
              <a:rPr lang="en-US" dirty="0"/>
              <a:t>CGI / </a:t>
            </a:r>
            <a:r>
              <a:rPr lang="en-US" dirty="0" err="1"/>
              <a:t>FastCGI</a:t>
            </a:r>
            <a:r>
              <a:rPr lang="en-US" dirty="0"/>
              <a:t> / PHP-FPM / </a:t>
            </a:r>
            <a:r>
              <a:rPr lang="en-US" dirty="0" err="1"/>
              <a:t>mod_php</a:t>
            </a:r>
            <a:r>
              <a:rPr lang="en-US" dirty="0"/>
              <a:t> / </a:t>
            </a:r>
            <a:r>
              <a:rPr lang="en-US" dirty="0" err="1"/>
              <a:t>mod_SuPHP</a:t>
            </a:r>
            <a:r>
              <a:rPr lang="en-US" dirty="0"/>
              <a:t> /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89F8C-AC9D-2819-096F-69AA475A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18D64-3A7D-8585-76E8-793EE58404BF}"/>
              </a:ext>
            </a:extLst>
          </p:cNvPr>
          <p:cNvSpPr/>
          <p:nvPr/>
        </p:nvSpPr>
        <p:spPr>
          <a:xfrm>
            <a:off x="325237" y="3679620"/>
            <a:ext cx="11484035" cy="2485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$app = </a:t>
            </a:r>
            <a:r>
              <a:rPr lang="en-US" sz="2000" dirty="0" err="1">
                <a:solidFill>
                  <a:schemeClr val="tx1"/>
                </a:solidFill>
              </a:rPr>
              <a:t>AppFactory</a:t>
            </a:r>
            <a:r>
              <a:rPr lang="en-US" sz="2000" dirty="0">
                <a:solidFill>
                  <a:schemeClr val="tx1"/>
                </a:solidFill>
              </a:rPr>
              <a:t>::create();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$app-&gt;</a:t>
            </a:r>
            <a:r>
              <a:rPr lang="en-US" sz="2000" dirty="0" err="1">
                <a:solidFill>
                  <a:schemeClr val="tx1"/>
                </a:solidFill>
              </a:rPr>
              <a:t>setBasePath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'/~</a:t>
            </a:r>
            <a:r>
              <a:rPr lang="en-US" sz="2000" dirty="0" err="1">
                <a:solidFill>
                  <a:schemeClr val="accent2"/>
                </a:solidFill>
              </a:rPr>
              <a:t>skoda</a:t>
            </a:r>
            <a:r>
              <a:rPr lang="en-US" sz="2000" dirty="0">
                <a:solidFill>
                  <a:schemeClr val="accent2"/>
                </a:solidFill>
              </a:rPr>
              <a:t>/lab-02'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$app-&gt;get(</a:t>
            </a:r>
            <a:r>
              <a:rPr lang="en-US" sz="2000" dirty="0">
                <a:solidFill>
                  <a:schemeClr val="accent2"/>
                </a:solidFill>
              </a:rPr>
              <a:t>'/name/{name}'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accent1"/>
                </a:solidFill>
              </a:rPr>
              <a:t>function</a:t>
            </a:r>
            <a:r>
              <a:rPr lang="en-US" sz="2000" dirty="0">
                <a:solidFill>
                  <a:schemeClr val="tx1"/>
                </a:solidFill>
              </a:rPr>
              <a:t> ($request, $response, $</a:t>
            </a:r>
            <a:r>
              <a:rPr lang="en-US" sz="2000" dirty="0" err="1">
                <a:solidFill>
                  <a:schemeClr val="tx1"/>
                </a:solidFill>
              </a:rPr>
              <a:t>args</a:t>
            </a:r>
            <a:r>
              <a:rPr lang="en-US" sz="2000" dirty="0">
                <a:solidFill>
                  <a:schemeClr val="tx1"/>
                </a:solidFill>
              </a:rPr>
              <a:t>) { 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$response-&gt;</a:t>
            </a:r>
            <a:r>
              <a:rPr lang="en-US" sz="2000" dirty="0" err="1">
                <a:solidFill>
                  <a:schemeClr val="tx1"/>
                </a:solidFill>
              </a:rPr>
              <a:t>getBody</a:t>
            </a:r>
            <a:r>
              <a:rPr lang="en-US" sz="2000" dirty="0">
                <a:solidFill>
                  <a:schemeClr val="tx1"/>
                </a:solidFill>
              </a:rPr>
              <a:t>()-&gt;write(</a:t>
            </a:r>
            <a:r>
              <a:rPr lang="en-US" sz="2000" dirty="0">
                <a:solidFill>
                  <a:schemeClr val="accent2"/>
                </a:solidFill>
              </a:rPr>
              <a:t>'Hello '</a:t>
            </a:r>
            <a:r>
              <a:rPr lang="en-US" sz="2000" dirty="0">
                <a:solidFill>
                  <a:schemeClr val="tx1"/>
                </a:solidFill>
              </a:rPr>
              <a:t> . $</a:t>
            </a:r>
            <a:r>
              <a:rPr lang="en-US" sz="2000" dirty="0" err="1">
                <a:solidFill>
                  <a:schemeClr val="tx1"/>
                </a:solidFill>
              </a:rPr>
              <a:t>args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dirty="0">
                <a:solidFill>
                  <a:schemeClr val="accent2"/>
                </a:solidFill>
              </a:rPr>
              <a:t>'name'</a:t>
            </a:r>
            <a:r>
              <a:rPr lang="en-US" sz="2000" dirty="0">
                <a:solidFill>
                  <a:schemeClr val="tx1"/>
                </a:solidFill>
              </a:rPr>
              <a:t>]);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return $response;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5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7524-A314-7935-E7F7-5E7271FF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Embedded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389C-6165-484D-1C09-CACFB931E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server inside your application!</a:t>
            </a:r>
          </a:p>
          <a:p>
            <a:r>
              <a:rPr lang="en-US" dirty="0"/>
              <a:t>You are not alone .. (Spring Framework, ...)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C223C-3929-1D83-4B53-D64FD154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795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6C6FA5-4E13-F101-5056-7B0AD1EB04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A87F0-D8DD-EB14-329D-3A26A6E36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Embedded Java Jetty</a:t>
            </a:r>
          </a:p>
          <a:p>
            <a:endParaRPr lang="en-US" dirty="0"/>
          </a:p>
          <a:p>
            <a:r>
              <a:rPr lang="en-US" dirty="0"/>
              <a:t> (Semi-)Improvised stand up ….</a:t>
            </a:r>
          </a:p>
        </p:txBody>
      </p:sp>
    </p:spTree>
    <p:extLst>
      <p:ext uri="{BB962C8B-B14F-4D97-AF65-F5344CB8AC3E}">
        <p14:creationId xmlns:p14="http://schemas.microsoft.com/office/powerpoint/2010/main" val="4090820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E00F2B-6216-EBDC-2C62-9BCDEB80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7F8C2-D70D-4C93-43B1-EAACFC0D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FDF3C-C1D0-6EBE-A75D-A6EAD71F9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717B7C-253C-06A1-5576-C0E1F2738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Python &amp; Sockets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2116E-C0B8-876D-0A23-5FEB4602D2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80725" y="6570663"/>
            <a:ext cx="1311275" cy="254000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06302-B515-257A-D9C6-2FF063FC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084" y="2535950"/>
            <a:ext cx="4631832" cy="34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718C-5A3E-1550-8E4F-5DAE0B8F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EB4C-303D-6F14-C9EB-4370645BE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10882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"A web server is computer software and underlying hardware that accepts requests via HTTP" </a:t>
            </a:r>
            <a:r>
              <a:rPr lang="en-US" dirty="0">
                <a:hlinkClick r:id="rId3"/>
              </a:rPr>
              <a:t>Wikipedia 2024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6D99FF-57C1-D24D-20DE-9049DB4D9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260582"/>
            <a:ext cx="5566712" cy="42566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Features:</a:t>
            </a:r>
          </a:p>
          <a:p>
            <a:r>
              <a:rPr lang="en-US" dirty="0"/>
              <a:t>Debug Mode / Error Handling / Logging</a:t>
            </a:r>
          </a:p>
          <a:p>
            <a:r>
              <a:rPr lang="en-US" dirty="0"/>
              <a:t>Routing</a:t>
            </a:r>
          </a:p>
          <a:p>
            <a:r>
              <a:rPr lang="en-US" dirty="0"/>
              <a:t>Static Files</a:t>
            </a:r>
          </a:p>
          <a:p>
            <a:r>
              <a:rPr lang="en-US" dirty="0"/>
              <a:t>Template Rendering</a:t>
            </a:r>
          </a:p>
          <a:p>
            <a:r>
              <a:rPr lang="en-US" dirty="0"/>
              <a:t>Request Data (POST, …) / Response Data </a:t>
            </a:r>
          </a:p>
          <a:p>
            <a:r>
              <a:rPr lang="en-US" dirty="0"/>
              <a:t>Sessions</a:t>
            </a:r>
          </a:p>
          <a:p>
            <a:r>
              <a:rPr lang="en-US" dirty="0"/>
              <a:t>SSL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D250C-3FB2-FD8E-EF91-D990E5E4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02A407-2E03-AF4C-8323-306B35C6A8AA}"/>
              </a:ext>
            </a:extLst>
          </p:cNvPr>
          <p:cNvSpPr/>
          <p:nvPr/>
        </p:nvSpPr>
        <p:spPr>
          <a:xfrm>
            <a:off x="2207568" y="5517232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&lt;&lt;actor&gt;&gt;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14F418-7B5A-5934-5E1A-3230A016C69E}"/>
              </a:ext>
            </a:extLst>
          </p:cNvPr>
          <p:cNvSpPr/>
          <p:nvPr/>
        </p:nvSpPr>
        <p:spPr>
          <a:xfrm>
            <a:off x="7536160" y="5517232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 server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EFBA4-82E9-A24D-FD25-9538E7190214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367808" y="5913276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618748-C82E-1CD3-89DE-05A37BE3D4A4}"/>
              </a:ext>
            </a:extLst>
          </p:cNvPr>
          <p:cNvSpPr txBox="1">
            <a:spLocks/>
          </p:cNvSpPr>
          <p:nvPr/>
        </p:nvSpPr>
        <p:spPr>
          <a:xfrm>
            <a:off x="335360" y="2600908"/>
            <a:ext cx="5699679" cy="277230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Language:</a:t>
            </a:r>
          </a:p>
          <a:p>
            <a:r>
              <a:rPr lang="en-US" dirty="0"/>
              <a:t>PHP</a:t>
            </a:r>
          </a:p>
          <a:p>
            <a:r>
              <a:rPr lang="en-US" dirty="0"/>
              <a:t>Python</a:t>
            </a:r>
          </a:p>
          <a:p>
            <a:r>
              <a:rPr lang="en-US" dirty="0"/>
              <a:t>NodeJS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allAtOnce"/>
      <p:bldP spid="5" grpId="0" animBg="1"/>
      <p:bldP spid="6" grpId="0" animBg="1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0636A-FF71-C706-4979-3051E5EE5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F990-061F-6F10-3B43-8AE016096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Python &amp; "get good"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D9125-D821-9F03-D1E4-0E8F70ED59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55163" y="0"/>
            <a:ext cx="2636837" cy="365125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30EC09-4A86-7C0F-23D7-8C83FD64CE4D}"/>
              </a:ext>
            </a:extLst>
          </p:cNvPr>
          <p:cNvSpPr/>
          <p:nvPr/>
        </p:nvSpPr>
        <p:spPr>
          <a:xfrm>
            <a:off x="911736" y="5085184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&lt;&lt;actor&gt;&gt;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BF2F8A-E4E0-FC8B-43CE-54BCD4AE5148}"/>
              </a:ext>
            </a:extLst>
          </p:cNvPr>
          <p:cNvSpPr/>
          <p:nvPr/>
        </p:nvSpPr>
        <p:spPr>
          <a:xfrm>
            <a:off x="4935644" y="5085184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???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30C0F-4707-B0DA-7FD1-B15DF87D65D7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3071976" y="5481228"/>
            <a:ext cx="1863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563E8F-ABC2-5D16-7B69-C8726A3AB00A}"/>
              </a:ext>
            </a:extLst>
          </p:cNvPr>
          <p:cNvSpPr/>
          <p:nvPr/>
        </p:nvSpPr>
        <p:spPr>
          <a:xfrm>
            <a:off x="8976320" y="5085184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our code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D39BE7-10EE-79FF-13B1-E0B47AF1D2DC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7095884" y="5481228"/>
            <a:ext cx="1880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40EB692-52B6-E3FE-8437-4318BE4A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2305794"/>
            <a:ext cx="23812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65BF-6781-4A6A-8F48-190BED1B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&amp; Web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339B-FF14-35AC-52F9-A717BBFB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766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Flask is a Micro-Framework (no database, validator, … 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19A2E-7798-68F0-2CC0-A823A941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8970F-986C-9426-2904-6F6A7AB6D416}"/>
              </a:ext>
            </a:extLst>
          </p:cNvPr>
          <p:cNvSpPr/>
          <p:nvPr/>
        </p:nvSpPr>
        <p:spPr>
          <a:xfrm>
            <a:off x="6360030" y="3656599"/>
            <a:ext cx="5136570" cy="2269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…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app = Flask(__name__)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@app.route(</a:t>
            </a:r>
            <a:r>
              <a:rPr lang="en-US" sz="2000" dirty="0">
                <a:solidFill>
                  <a:schemeClr val="accent2"/>
                </a:solidFill>
              </a:rPr>
              <a:t>"/"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def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hello_world</a:t>
            </a:r>
            <a:r>
              <a:rPr lang="en-US" sz="2000" dirty="0">
                <a:solidFill>
                  <a:schemeClr val="tx1"/>
                </a:solidFill>
              </a:rPr>
              <a:t>():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"&lt;p&gt;Hello, World!&lt;/p&gt;"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159751-F915-2AE9-66D6-6796181E6F94}"/>
              </a:ext>
            </a:extLst>
          </p:cNvPr>
          <p:cNvGrpSpPr/>
          <p:nvPr/>
        </p:nvGrpSpPr>
        <p:grpSpPr>
          <a:xfrm>
            <a:off x="503381" y="3284984"/>
            <a:ext cx="5142028" cy="2641527"/>
            <a:chOff x="599391" y="3955824"/>
            <a:chExt cx="5142028" cy="2641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D3319B-D240-47BD-22FA-723FCD4FF6D3}"/>
                </a:ext>
              </a:extLst>
            </p:cNvPr>
            <p:cNvSpPr/>
            <p:nvPr/>
          </p:nvSpPr>
          <p:spPr>
            <a:xfrm>
              <a:off x="599391" y="4327438"/>
              <a:ext cx="5136570" cy="22699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chemeClr val="tx1"/>
                  </a:solidFill>
                </a:rPr>
                <a:t>…</a:t>
              </a: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$app = </a:t>
              </a:r>
              <a:r>
                <a:rPr lang="en-US" sz="2000" dirty="0" err="1">
                  <a:solidFill>
                    <a:schemeClr val="tx1"/>
                  </a:solidFill>
                </a:rPr>
                <a:t>AppFactory</a:t>
              </a:r>
              <a:r>
                <a:rPr lang="en-US" sz="2000" dirty="0">
                  <a:solidFill>
                    <a:schemeClr val="tx1"/>
                  </a:solidFill>
                </a:rPr>
                <a:t>::create();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$app-&gt;get(</a:t>
              </a:r>
              <a:r>
                <a:rPr lang="en-US" sz="2000" dirty="0">
                  <a:solidFill>
                    <a:schemeClr val="accent2"/>
                  </a:solidFill>
                </a:rPr>
                <a:t>'/name/{name}'</a:t>
              </a:r>
              <a:r>
                <a:rPr lang="en-US" sz="2000" dirty="0">
                  <a:solidFill>
                    <a:schemeClr val="tx1"/>
                  </a:solidFill>
                </a:rPr>
                <a:t>, ….);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7BA545-7DCD-8740-1D2A-9A4502A16155}"/>
                </a:ext>
              </a:extLst>
            </p:cNvPr>
            <p:cNvSpPr txBox="1"/>
            <p:nvPr/>
          </p:nvSpPr>
          <p:spPr>
            <a:xfrm>
              <a:off x="604849" y="3955824"/>
              <a:ext cx="5136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Slim Framework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0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DABC-F608-1F6D-F8ED-673A3783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there yet?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1569-AAAB-79A4-BF8B-4FA3D76D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48965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Deployment: </a:t>
            </a:r>
          </a:p>
          <a:p>
            <a:r>
              <a:rPr lang="en-US" dirty="0" err="1"/>
              <a:t>uWSGI</a:t>
            </a:r>
            <a:r>
              <a:rPr lang="en-US" dirty="0"/>
              <a:t> (Apache, Nginx, …)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 err="1"/>
              <a:t>mod_wsgi</a:t>
            </a:r>
            <a:r>
              <a:rPr lang="en-US" dirty="0"/>
              <a:t> (Apache)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CGI / </a:t>
            </a:r>
            <a:r>
              <a:rPr lang="en-US" dirty="0" err="1"/>
              <a:t>FastCGI</a:t>
            </a:r>
            <a:r>
              <a:rPr lang="en-US" dirty="0"/>
              <a:t> (Apache, Nginx, … )</a:t>
            </a:r>
            <a:br>
              <a:rPr lang="en-US" dirty="0"/>
            </a:br>
            <a:r>
              <a:rPr lang="en-US" dirty="0" err="1"/>
              <a:t>Gunicorn</a:t>
            </a:r>
            <a:r>
              <a:rPr lang="en-US" dirty="0"/>
              <a:t> / Waitress / </a:t>
            </a:r>
            <a:r>
              <a:rPr lang="en-US" dirty="0" err="1"/>
              <a:t>Uvicorn</a:t>
            </a:r>
            <a:r>
              <a:rPr lang="en-US" dirty="0"/>
              <a:t> / ...</a:t>
            </a:r>
          </a:p>
          <a:p>
            <a:r>
              <a:rPr lang="en-US" dirty="0"/>
              <a:t>Cloud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0BCAE-5095-A9FD-B0FE-16E1581C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613D0-437C-2202-FFC4-1C33C6B28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704755"/>
            <a:ext cx="5784641" cy="23235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C93C98-7B02-2CD1-E49B-13220437EBDD}"/>
              </a:ext>
            </a:extLst>
          </p:cNvPr>
          <p:cNvSpPr/>
          <p:nvPr/>
        </p:nvSpPr>
        <p:spPr>
          <a:xfrm>
            <a:off x="371899" y="2179080"/>
            <a:ext cx="9999088" cy="454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</a:rPr>
              <a:t>uwsgi</a:t>
            </a:r>
            <a:r>
              <a:rPr lang="en-US" sz="2000" dirty="0">
                <a:solidFill>
                  <a:schemeClr val="tx1"/>
                </a:solidFill>
              </a:rPr>
              <a:t> --http :9090 --</a:t>
            </a:r>
            <a:r>
              <a:rPr lang="en-US" sz="2000" dirty="0" err="1">
                <a:solidFill>
                  <a:schemeClr val="tx1"/>
                </a:solidFill>
              </a:rPr>
              <a:t>wsgi</a:t>
            </a:r>
            <a:r>
              <a:rPr lang="en-US" sz="2000" dirty="0">
                <a:solidFill>
                  <a:schemeClr val="tx1"/>
                </a:solidFill>
              </a:rPr>
              <a:t>-file foobar.py --master --processes 4 --threads 2 --stats 127.0.0.1:9191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FFD73A-DC0D-FD08-3A20-D0557476C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667" y="5155425"/>
            <a:ext cx="6196163" cy="3909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11C3E-ADEE-64E8-9F6D-9A6ED34B80B2}"/>
              </a:ext>
            </a:extLst>
          </p:cNvPr>
          <p:cNvSpPr/>
          <p:nvPr/>
        </p:nvSpPr>
        <p:spPr>
          <a:xfrm>
            <a:off x="371899" y="3265297"/>
            <a:ext cx="5350768" cy="739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</a:rPr>
              <a:t>LoadModule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wsgi_module</a:t>
            </a:r>
            <a:r>
              <a:rPr lang="en-US" sz="2000" dirty="0">
                <a:solidFill>
                  <a:schemeClr val="tx1"/>
                </a:solidFill>
              </a:rPr>
              <a:t> modules/mod_wsgi.so</a:t>
            </a:r>
          </a:p>
          <a:p>
            <a:r>
              <a:rPr lang="en-US" sz="2000" dirty="0">
                <a:solidFill>
                  <a:schemeClr val="tx1"/>
                </a:solidFill>
              </a:rPr>
              <a:t>...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0992-9530-0046-1B26-ABE0E6CD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1E99-E78B-FCCB-6AD0-F9EC0ABC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6408712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Gunicorn</a:t>
            </a:r>
            <a:r>
              <a:rPr lang="en-US" dirty="0"/>
              <a:t> is a Python WSGI and HTTP server for Unix.</a:t>
            </a:r>
          </a:p>
          <a:p>
            <a:r>
              <a:rPr lang="en-US" dirty="0"/>
              <a:t>Pre-Fork Model</a:t>
            </a:r>
          </a:p>
          <a:p>
            <a:r>
              <a:rPr lang="en-US" dirty="0"/>
              <a:t>Sync Workers</a:t>
            </a:r>
          </a:p>
          <a:p>
            <a:r>
              <a:rPr lang="en-US" dirty="0"/>
              <a:t>Async Workers (coroutines)</a:t>
            </a:r>
          </a:p>
          <a:p>
            <a:r>
              <a:rPr lang="en-US" dirty="0"/>
              <a:t>Shared state/memory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...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6B06D-F0D7-B2AB-40AE-14E7ED57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E8D35-36BD-8996-4ABB-AC36C0A4667B}"/>
              </a:ext>
            </a:extLst>
          </p:cNvPr>
          <p:cNvSpPr/>
          <p:nvPr/>
        </p:nvSpPr>
        <p:spPr>
          <a:xfrm>
            <a:off x="6896744" y="4077072"/>
            <a:ext cx="4921184" cy="727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6"/>
                </a:solidFill>
              </a:rPr>
              <a:t>app</a:t>
            </a:r>
            <a:r>
              <a:rPr lang="en-US" sz="2000" dirty="0">
                <a:solidFill>
                  <a:schemeClr val="tx1"/>
                </a:solidFill>
              </a:rPr>
              <a:t> = Flask(__name__)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FF1D3-00A3-B572-BC05-DA14CBCC5F84}"/>
              </a:ext>
            </a:extLst>
          </p:cNvPr>
          <p:cNvSpPr/>
          <p:nvPr/>
        </p:nvSpPr>
        <p:spPr>
          <a:xfrm>
            <a:off x="6896744" y="5108965"/>
            <a:ext cx="4921184" cy="512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000" dirty="0">
                <a:solidFill>
                  <a:schemeClr val="tx1"/>
                </a:solidFill>
              </a:rPr>
              <a:t>gunicorn -w 4 -b :8020 </a:t>
            </a:r>
            <a:r>
              <a:rPr lang="it-IT" sz="2000" dirty="0">
                <a:solidFill>
                  <a:schemeClr val="accent6"/>
                </a:solidFill>
              </a:rPr>
              <a:t>wsgi:app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7E015-685D-3AD2-5CEA-0796029D0A1D}"/>
              </a:ext>
            </a:extLst>
          </p:cNvPr>
          <p:cNvSpPr txBox="1"/>
          <p:nvPr/>
        </p:nvSpPr>
        <p:spPr>
          <a:xfrm>
            <a:off x="6886748" y="1236039"/>
            <a:ext cx="10814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wsgi.py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2C645-C5DF-08E7-0B2E-DF610A0AE613}"/>
              </a:ext>
            </a:extLst>
          </p:cNvPr>
          <p:cNvSpPr/>
          <p:nvPr/>
        </p:nvSpPr>
        <p:spPr>
          <a:xfrm>
            <a:off x="6896744" y="1802677"/>
            <a:ext cx="4921184" cy="1986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def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app</a:t>
            </a:r>
            <a:r>
              <a:rPr lang="en-US" sz="2000" dirty="0">
                <a:solidFill>
                  <a:schemeClr val="tx1"/>
                </a:solidFill>
              </a:rPr>
              <a:t>(environ, </a:t>
            </a:r>
            <a:r>
              <a:rPr lang="en-US" sz="2000" dirty="0" err="1">
                <a:solidFill>
                  <a:schemeClr val="tx1"/>
                </a:solidFill>
              </a:rPr>
              <a:t>start_response</a:t>
            </a:r>
            <a:r>
              <a:rPr lang="en-US" sz="2000" dirty="0">
                <a:solidFill>
                  <a:schemeClr val="tx1"/>
                </a:solidFill>
              </a:rPr>
              <a:t>):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data = </a:t>
            </a:r>
            <a:r>
              <a:rPr lang="en-US" sz="2000" dirty="0" err="1">
                <a:solidFill>
                  <a:schemeClr val="tx1"/>
                </a:solidFill>
              </a:rPr>
              <a:t>b</a:t>
            </a:r>
            <a:r>
              <a:rPr lang="en-US" sz="2000" dirty="0" err="1">
                <a:solidFill>
                  <a:schemeClr val="accent2"/>
                </a:solidFill>
              </a:rPr>
              <a:t>'Hello</a:t>
            </a:r>
            <a:r>
              <a:rPr lang="en-US" sz="2000" dirty="0">
                <a:solidFill>
                  <a:schemeClr val="accent2"/>
                </a:solidFill>
              </a:rPr>
              <a:t>, World!\n'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status = </a:t>
            </a:r>
            <a:r>
              <a:rPr lang="en-US" sz="2000" dirty="0">
                <a:solidFill>
                  <a:schemeClr val="accent2"/>
                </a:solidFill>
              </a:rPr>
              <a:t>'200 OK'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response_headers</a:t>
            </a:r>
            <a:r>
              <a:rPr lang="en-US" sz="2000" dirty="0">
                <a:solidFill>
                  <a:schemeClr val="tx1"/>
                </a:solidFill>
              </a:rPr>
              <a:t> = ...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start_response</a:t>
            </a:r>
            <a:r>
              <a:rPr lang="en-US" sz="2000" dirty="0">
                <a:solidFill>
                  <a:schemeClr val="tx1"/>
                </a:solidFill>
              </a:rPr>
              <a:t>(status, </a:t>
            </a:r>
            <a:r>
              <a:rPr lang="en-US" sz="2000" dirty="0" err="1">
                <a:solidFill>
                  <a:schemeClr val="tx1"/>
                </a:solidFill>
              </a:rPr>
              <a:t>response_headers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>
                <a:solidFill>
                  <a:schemeClr val="tx1"/>
                </a:solidFill>
              </a:rPr>
              <a:t> iter([data])</a:t>
            </a:r>
          </a:p>
        </p:txBody>
      </p:sp>
    </p:spTree>
    <p:extLst>
      <p:ext uri="{BB962C8B-B14F-4D97-AF65-F5344CB8AC3E}">
        <p14:creationId xmlns:p14="http://schemas.microsoft.com/office/powerpoint/2010/main" val="38155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BA711B-FF2F-1D03-04E2-41406B13F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E40C6-30C8-47C8-F07C-9B15DFCB48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NodeJS</a:t>
            </a:r>
          </a:p>
        </p:txBody>
      </p:sp>
    </p:spTree>
    <p:extLst>
      <p:ext uri="{BB962C8B-B14F-4D97-AF65-F5344CB8AC3E}">
        <p14:creationId xmlns:p14="http://schemas.microsoft.com/office/powerpoint/2010/main" val="4238826378"/>
      </p:ext>
    </p:extLst>
  </p:cSld>
  <p:clrMapOvr>
    <a:masterClrMapping/>
  </p:clrMapOvr>
</p:sld>
</file>

<file path=ppt/theme/theme1.xml><?xml version="1.0" encoding="utf-8"?>
<a:theme xmlns:a="http://schemas.openxmlformats.org/drawingml/2006/main" name="2026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presentation theme" id="{7FFEBCA7-CFEC-47A0-A420-539049DE4B4A}" vid="{D5459190-8C96-4628-9BF3-9BCB72646EF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presentation theme</Template>
  <TotalTime>16423</TotalTime>
  <Words>2063</Words>
  <Application>Microsoft Office PowerPoint</Application>
  <PresentationFormat>Widescreen</PresentationFormat>
  <Paragraphs>317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Consolas</vt:lpstr>
      <vt:lpstr>Garamond</vt:lpstr>
      <vt:lpstr>SFMono-Regular</vt:lpstr>
      <vt:lpstr>2026 presentation theme</vt:lpstr>
      <vt:lpstr>Server</vt:lpstr>
      <vt:lpstr>Starting point</vt:lpstr>
      <vt:lpstr>PowerPoint Presentation</vt:lpstr>
      <vt:lpstr>Web server</vt:lpstr>
      <vt:lpstr>PowerPoint Presentation</vt:lpstr>
      <vt:lpstr>Python &amp; Web framework</vt:lpstr>
      <vt:lpstr>Are we there yet?</vt:lpstr>
      <vt:lpstr>Python Web server</vt:lpstr>
      <vt:lpstr>PowerPoint Presentation</vt:lpstr>
      <vt:lpstr>Node.js</vt:lpstr>
      <vt:lpstr>JavaScript &amp; Web framework</vt:lpstr>
      <vt:lpstr>PowerPoint Presentation</vt:lpstr>
      <vt:lpstr>JavaScript Web server</vt:lpstr>
      <vt:lpstr>PowerPoint Presentation</vt:lpstr>
      <vt:lpstr>Java &amp; Web framework</vt:lpstr>
      <vt:lpstr>PowerPoint Presentation</vt:lpstr>
      <vt:lpstr>Application Server</vt:lpstr>
      <vt:lpstr>History</vt:lpstr>
      <vt:lpstr>Java Server</vt:lpstr>
      <vt:lpstr>Java Embedded Server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362</cp:revision>
  <dcterms:created xsi:type="dcterms:W3CDTF">2011-06-05T13:18:40Z</dcterms:created>
  <dcterms:modified xsi:type="dcterms:W3CDTF">2026-04-01T19:49:10Z</dcterms:modified>
</cp:coreProperties>
</file>