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5"/>
  </p:notesMasterIdLst>
  <p:handoutMasterIdLst>
    <p:handoutMasterId r:id="rId76"/>
  </p:handoutMasterIdLst>
  <p:sldIdLst>
    <p:sldId id="259" r:id="rId2"/>
    <p:sldId id="421" r:id="rId3"/>
    <p:sldId id="448" r:id="rId4"/>
    <p:sldId id="355" r:id="rId5"/>
    <p:sldId id="423" r:id="rId6"/>
    <p:sldId id="356" r:id="rId7"/>
    <p:sldId id="357" r:id="rId8"/>
    <p:sldId id="366" r:id="rId9"/>
    <p:sldId id="358" r:id="rId10"/>
    <p:sldId id="424" r:id="rId11"/>
    <p:sldId id="425" r:id="rId12"/>
    <p:sldId id="361" r:id="rId13"/>
    <p:sldId id="360" r:id="rId14"/>
    <p:sldId id="362" r:id="rId15"/>
    <p:sldId id="363" r:id="rId16"/>
    <p:sldId id="365" r:id="rId17"/>
    <p:sldId id="364" r:id="rId18"/>
    <p:sldId id="374" r:id="rId19"/>
    <p:sldId id="427" r:id="rId20"/>
    <p:sldId id="375" r:id="rId21"/>
    <p:sldId id="376" r:id="rId22"/>
    <p:sldId id="377" r:id="rId23"/>
    <p:sldId id="426" r:id="rId24"/>
    <p:sldId id="378" r:id="rId25"/>
    <p:sldId id="379" r:id="rId26"/>
    <p:sldId id="385" r:id="rId27"/>
    <p:sldId id="350" r:id="rId28"/>
    <p:sldId id="386" r:id="rId29"/>
    <p:sldId id="390" r:id="rId30"/>
    <p:sldId id="381" r:id="rId31"/>
    <p:sldId id="382" r:id="rId32"/>
    <p:sldId id="419" r:id="rId33"/>
    <p:sldId id="383" r:id="rId34"/>
    <p:sldId id="384" r:id="rId35"/>
    <p:sldId id="443" r:id="rId36"/>
    <p:sldId id="445" r:id="rId37"/>
    <p:sldId id="429" r:id="rId38"/>
    <p:sldId id="380" r:id="rId39"/>
    <p:sldId id="436" r:id="rId40"/>
    <p:sldId id="387" r:id="rId41"/>
    <p:sldId id="432" r:id="rId42"/>
    <p:sldId id="403" r:id="rId43"/>
    <p:sldId id="394" r:id="rId44"/>
    <p:sldId id="389" r:id="rId45"/>
    <p:sldId id="392" r:id="rId46"/>
    <p:sldId id="395" r:id="rId47"/>
    <p:sldId id="420" r:id="rId48"/>
    <p:sldId id="391" r:id="rId49"/>
    <p:sldId id="393" r:id="rId50"/>
    <p:sldId id="444" r:id="rId51"/>
    <p:sldId id="396" r:id="rId52"/>
    <p:sldId id="398" r:id="rId53"/>
    <p:sldId id="397" r:id="rId54"/>
    <p:sldId id="388" r:id="rId55"/>
    <p:sldId id="402" r:id="rId56"/>
    <p:sldId id="437" r:id="rId57"/>
    <p:sldId id="407" r:id="rId58"/>
    <p:sldId id="408" r:id="rId59"/>
    <p:sldId id="409" r:id="rId60"/>
    <p:sldId id="440" r:id="rId61"/>
    <p:sldId id="438" r:id="rId62"/>
    <p:sldId id="410" r:id="rId63"/>
    <p:sldId id="439" r:id="rId64"/>
    <p:sldId id="413" r:id="rId65"/>
    <p:sldId id="414" r:id="rId66"/>
    <p:sldId id="415" r:id="rId67"/>
    <p:sldId id="411" r:id="rId68"/>
    <p:sldId id="412" r:id="rId69"/>
    <p:sldId id="441" r:id="rId70"/>
    <p:sldId id="416" r:id="rId71"/>
    <p:sldId id="446" r:id="rId72"/>
    <p:sldId id="442" r:id="rId73"/>
    <p:sldId id="44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69249" autoAdjust="0"/>
  </p:normalViewPr>
  <p:slideViewPr>
    <p:cSldViewPr>
      <p:cViewPr varScale="1">
        <p:scale>
          <a:sx n="81" d="100"/>
          <a:sy n="81" d="100"/>
        </p:scale>
        <p:origin x="954" y="84"/>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3/26/2026</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26.03.2026</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7921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F4487-0C87-504A-B1AA-BBDA65CD1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4D4C1-B16A-7785-D7A8-91239C4F3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2EE47-2086-95E4-32A2-1781936D4CAD}"/>
              </a:ext>
            </a:extLst>
          </p:cNvPr>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https://www.memecreator.org/meme/can-you-help-me/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654DE260-E22D-0651-2284-5B606C58522F}"/>
              </a:ext>
            </a:extLst>
          </p:cNvPr>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2016371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37FF6-9E3D-28DF-CF73-AF1624108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6A0FE-B03E-B6C7-23F8-081A6DEC7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8D32C-6341-02B4-6752-C267D070279D}"/>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2B23C1E6-4706-DCCA-D77B-932A6553A2DB}"/>
              </a:ext>
            </a:extLst>
          </p:cNvPr>
          <p:cNvSpPr>
            <a:spLocks noGrp="1"/>
          </p:cNvSpPr>
          <p:nvPr>
            <p:ph type="sldNum" sz="quarter" idx="5"/>
          </p:nvPr>
        </p:nvSpPr>
        <p:spPr/>
        <p:txBody>
          <a:bodyPr/>
          <a:lstStyle/>
          <a:p>
            <a:fld id="{FEC869DF-6110-41A2-A008-13AD35443CEC}" type="slidenum">
              <a:rPr lang="cs-CZ" smtClean="0"/>
              <a:t>11</a:t>
            </a:fld>
            <a:endParaRPr lang="cs-CZ"/>
          </a:p>
        </p:txBody>
      </p:sp>
    </p:spTree>
    <p:extLst>
      <p:ext uri="{BB962C8B-B14F-4D97-AF65-F5344CB8AC3E}">
        <p14:creationId xmlns:p14="http://schemas.microsoft.com/office/powerpoint/2010/main" val="411574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12</a:t>
            </a:fld>
            <a:endParaRPr lang="cs-CZ"/>
          </a:p>
        </p:txBody>
      </p:sp>
    </p:spTree>
    <p:extLst>
      <p:ext uri="{BB962C8B-B14F-4D97-AF65-F5344CB8AC3E}">
        <p14:creationId xmlns:p14="http://schemas.microsoft.com/office/powerpoint/2010/main" val="159236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https://www.youtube.com/watch?v=UODIbKWGADo</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13</a:t>
            </a:fld>
            <a:endParaRPr lang="cs-CZ"/>
          </a:p>
        </p:txBody>
      </p:sp>
    </p:spTree>
    <p:extLst>
      <p:ext uri="{BB962C8B-B14F-4D97-AF65-F5344CB8AC3E}">
        <p14:creationId xmlns:p14="http://schemas.microsoft.com/office/powerpoint/2010/main" val="123728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https://en.wikipedia.org/wiki/Backbone.js</a:t>
            </a:r>
          </a:p>
          <a:p>
            <a:r>
              <a:rPr lang="en-US" dirty="0"/>
              <a:t>https://github.com/jashkenas/backbone</a:t>
            </a:r>
          </a:p>
        </p:txBody>
      </p:sp>
      <p:sp>
        <p:nvSpPr>
          <p:cNvPr id="4" name="Slide Number Placeholder 3"/>
          <p:cNvSpPr>
            <a:spLocks noGrp="1"/>
          </p:cNvSpPr>
          <p:nvPr>
            <p:ph type="sldNum" sz="quarter" idx="5"/>
          </p:nvPr>
        </p:nvSpPr>
        <p:spPr/>
        <p:txBody>
          <a:bodyPr/>
          <a:lstStyle/>
          <a:p>
            <a:fld id="{FEC869DF-6110-41A2-A008-13AD35443CEC}" type="slidenum">
              <a:rPr lang="cs-CZ" smtClean="0"/>
              <a:t>15</a:t>
            </a:fld>
            <a:endParaRPr lang="cs-CZ"/>
          </a:p>
        </p:txBody>
      </p:sp>
    </p:spTree>
    <p:extLst>
      <p:ext uri="{BB962C8B-B14F-4D97-AF65-F5344CB8AC3E}">
        <p14:creationId xmlns:p14="http://schemas.microsoft.com/office/powerpoint/2010/main" val="99688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https://en.wikipedia.org/wiki/Knockout_(web_framework)</a:t>
            </a:r>
          </a:p>
          <a:p>
            <a:r>
              <a:rPr lang="en-US" dirty="0"/>
              <a:t>https://github.com/knockout/knockout</a:t>
            </a:r>
          </a:p>
          <a:p>
            <a:r>
              <a:rPr lang="en-US" dirty="0"/>
              <a:t>https://github.com/justlep/knockout-esnext</a:t>
            </a:r>
          </a:p>
        </p:txBody>
      </p:sp>
      <p:sp>
        <p:nvSpPr>
          <p:cNvPr id="4" name="Slide Number Placeholder 3"/>
          <p:cNvSpPr>
            <a:spLocks noGrp="1"/>
          </p:cNvSpPr>
          <p:nvPr>
            <p:ph type="sldNum" sz="quarter" idx="5"/>
          </p:nvPr>
        </p:nvSpPr>
        <p:spPr/>
        <p:txBody>
          <a:bodyPr/>
          <a:lstStyle/>
          <a:p>
            <a:fld id="{FEC869DF-6110-41A2-A008-13AD35443CEC}" type="slidenum">
              <a:rPr lang="cs-CZ" smtClean="0"/>
              <a:t>16</a:t>
            </a:fld>
            <a:endParaRPr lang="cs-CZ"/>
          </a:p>
        </p:txBody>
      </p:sp>
    </p:spTree>
    <p:extLst>
      <p:ext uri="{BB962C8B-B14F-4D97-AF65-F5344CB8AC3E}">
        <p14:creationId xmlns:p14="http://schemas.microsoft.com/office/powerpoint/2010/main" val="71750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https://en.wikipedia.org/wiki/Ember.js</a:t>
            </a:r>
          </a:p>
          <a:p>
            <a:r>
              <a:rPr lang="en-US" dirty="0"/>
              <a:t>https://github.com/emberjs/ember.js</a:t>
            </a:r>
          </a:p>
        </p:txBody>
      </p:sp>
      <p:sp>
        <p:nvSpPr>
          <p:cNvPr id="4" name="Slide Number Placeholder 3"/>
          <p:cNvSpPr>
            <a:spLocks noGrp="1"/>
          </p:cNvSpPr>
          <p:nvPr>
            <p:ph type="sldNum" sz="quarter" idx="5"/>
          </p:nvPr>
        </p:nvSpPr>
        <p:spPr/>
        <p:txBody>
          <a:bodyPr/>
          <a:lstStyle/>
          <a:p>
            <a:fld id="{FEC869DF-6110-41A2-A008-13AD35443CEC}" type="slidenum">
              <a:rPr lang="cs-CZ" smtClean="0"/>
              <a:t>17</a:t>
            </a:fld>
            <a:endParaRPr lang="cs-CZ"/>
          </a:p>
        </p:txBody>
      </p:sp>
    </p:spTree>
    <p:extLst>
      <p:ext uri="{BB962C8B-B14F-4D97-AF65-F5344CB8AC3E}">
        <p14:creationId xmlns:p14="http://schemas.microsoft.com/office/powerpoint/2010/main" val="338819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18</a:t>
            </a:fld>
            <a:endParaRPr lang="cs-CZ"/>
          </a:p>
        </p:txBody>
      </p:sp>
    </p:spTree>
    <p:extLst>
      <p:ext uri="{BB962C8B-B14F-4D97-AF65-F5344CB8AC3E}">
        <p14:creationId xmlns:p14="http://schemas.microsoft.com/office/powerpoint/2010/main" val="3567950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not ready yet .. we need to talk about a few things.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19</a:t>
            </a:fld>
            <a:endParaRPr lang="cs-CZ"/>
          </a:p>
        </p:txBody>
      </p:sp>
    </p:spTree>
    <p:extLst>
      <p:ext uri="{BB962C8B-B14F-4D97-AF65-F5344CB8AC3E}">
        <p14:creationId xmlns:p14="http://schemas.microsoft.com/office/powerpoint/2010/main" val="92130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https://stackoverflow.com/questions/34519889/can-anyone-explain-the-difference-between-reacts-one-way-data-binding-and-angular</a:t>
            </a:r>
          </a:p>
          <a:p>
            <a:pPr marL="171450" indent="-171450">
              <a:buFont typeface="Arial" panose="020B0604020202020204" pitchFamily="34" charset="0"/>
              <a:buChar char="•"/>
            </a:pPr>
            <a:r>
              <a:rPr lang="en-US" dirty="0"/>
              <a:t>https://reactjs.org/docs/two-way-binding-helpers.html</a:t>
            </a:r>
          </a:p>
          <a:p>
            <a:pPr marL="171450" indent="-171450">
              <a:buFont typeface="Arial" panose="020B0604020202020204" pitchFamily="34" charset="0"/>
              <a:buChar char="•"/>
            </a:pPr>
            <a:r>
              <a:rPr lang="en-US" dirty="0"/>
              <a:t>https://www.accelebrate.com/blog/two-way-data-binding-angular-2-and-react</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20</a:t>
            </a:fld>
            <a:endParaRPr lang="cs-CZ"/>
          </a:p>
        </p:txBody>
      </p:sp>
    </p:spTree>
    <p:extLst>
      <p:ext uri="{BB962C8B-B14F-4D97-AF65-F5344CB8AC3E}">
        <p14:creationId xmlns:p14="http://schemas.microsoft.com/office/powerpoint/2010/main" val="323057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a:p>
            <a:r>
              <a:rPr lang="en-US" dirty="0"/>
              <a:t>Resources:</a:t>
            </a:r>
          </a:p>
          <a:p>
            <a:pPr marL="171450" indent="-171450">
              <a:buFont typeface="Arial" panose="020B0604020202020204" pitchFamily="34" charset="0"/>
              <a:buChar char="•"/>
            </a:pPr>
            <a:r>
              <a:rPr lang="cs-CZ" dirty="0"/>
              <a:t>https://x.com/fireship_dev/status/1737475143222317123</a:t>
            </a:r>
          </a:p>
          <a:p>
            <a:pPr marL="171450" indent="-171450">
              <a:buFont typeface="Arial" panose="020B0604020202020204" pitchFamily="34" charset="0"/>
              <a:buChar char="•"/>
            </a:pPr>
            <a:r>
              <a:rPr lang="en-US" dirty="0"/>
              <a:t>https://www.builder.io/blog/history-of-reactivity</a:t>
            </a:r>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259139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https://preactjs.com/tutorial/01-vdom</a:t>
            </a:r>
          </a:p>
          <a:p>
            <a:pPr marL="171450" indent="-171450">
              <a:buFont typeface="Arial" panose="020B0604020202020204" pitchFamily="34" charset="0"/>
              <a:buChar char="•"/>
            </a:pPr>
            <a:r>
              <a:rPr lang="cs-CZ" dirty="0"/>
              <a:t>https://github.com/developit/htm</a:t>
            </a:r>
            <a:endParaRPr lang="en-US" dirty="0"/>
          </a:p>
          <a:p>
            <a:pPr marL="171450" indent="-171450">
              <a:buFont typeface="Arial" panose="020B0604020202020204" pitchFamily="34" charset="0"/>
              <a:buChar char="•"/>
            </a:pPr>
            <a:r>
              <a:rPr lang="cs-CZ" dirty="0"/>
              <a:t>https://blog.angular.io/how-the-angular-compiler-works-42111f9d2549</a:t>
            </a:r>
            <a:r>
              <a:rPr lang="en-US" dirty="0"/>
              <a:t> </a:t>
            </a:r>
            <a:endParaRPr lang="cs-CZ"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21</a:t>
            </a:fld>
            <a:endParaRPr lang="cs-CZ"/>
          </a:p>
        </p:txBody>
      </p:sp>
    </p:spTree>
    <p:extLst>
      <p:ext uri="{BB962C8B-B14F-4D97-AF65-F5344CB8AC3E}">
        <p14:creationId xmlns:p14="http://schemas.microsoft.com/office/powerpoint/2010/main" val="1692712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22</a:t>
            </a:fld>
            <a:endParaRPr lang="cs-CZ"/>
          </a:p>
        </p:txBody>
      </p:sp>
    </p:spTree>
    <p:extLst>
      <p:ext uri="{BB962C8B-B14F-4D97-AF65-F5344CB8AC3E}">
        <p14:creationId xmlns:p14="http://schemas.microsoft.com/office/powerpoint/2010/main" val="236758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FC7C1-655E-15B9-F58F-D7AD3B7D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51E9C-6476-7828-CF57-C6974939C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FEE1B-E7D1-CF2E-0B63-88DD84ABDE95}"/>
              </a:ext>
            </a:extLst>
          </p:cNvPr>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https://www.memecreator.org/meme/can-you-help-me/</a:t>
            </a:r>
          </a:p>
          <a:p>
            <a:pPr marL="171450" indent="-171450">
              <a:buFont typeface="Arial" panose="020B0604020202020204" pitchFamily="34" charset="0"/>
              <a:buChar char="•"/>
            </a:pPr>
            <a:r>
              <a:rPr lang="en-US" dirty="0"/>
              <a:t>https://lazamar.github.io/virtual-dom/</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FDB6F615-B61C-6E74-B4D1-237D91FA9620}"/>
              </a:ext>
            </a:extLst>
          </p:cNvPr>
          <p:cNvSpPr>
            <a:spLocks noGrp="1"/>
          </p:cNvSpPr>
          <p:nvPr>
            <p:ph type="sldNum" sz="quarter" idx="5"/>
          </p:nvPr>
        </p:nvSpPr>
        <p:spPr/>
        <p:txBody>
          <a:bodyPr/>
          <a:lstStyle/>
          <a:p>
            <a:fld id="{FEC869DF-6110-41A2-A008-13AD35443CEC}" type="slidenum">
              <a:rPr lang="cs-CZ" smtClean="0"/>
              <a:t>23</a:t>
            </a:fld>
            <a:endParaRPr lang="cs-CZ"/>
          </a:p>
        </p:txBody>
      </p:sp>
    </p:spTree>
    <p:extLst>
      <p:ext uri="{BB962C8B-B14F-4D97-AF65-F5344CB8AC3E}">
        <p14:creationId xmlns:p14="http://schemas.microsoft.com/office/powerpoint/2010/main" val="2793245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1450" indent="-171450">
              <a:buFont typeface="Arial" panose="020B0604020202020204" pitchFamily="34" charset="0"/>
              <a:buChar char="•"/>
            </a:pPr>
            <a:r>
              <a:rPr lang="en-US" dirty="0"/>
              <a:t>https://beta.reactjs.org/learn</a:t>
            </a:r>
            <a:br>
              <a:rPr lang="en-US" dirty="0"/>
            </a:br>
            <a:r>
              <a:rPr lang="en-US" dirty="0"/>
              <a:t>Nice tutorial from JS to React </a:t>
            </a:r>
          </a:p>
          <a:p>
            <a:pPr marL="171450" indent="-171450">
              <a:buFont typeface="Arial" panose="020B0604020202020204" pitchFamily="34" charset="0"/>
              <a:buChar char="•"/>
            </a:pPr>
            <a:r>
              <a:rPr lang="en-US" dirty="0"/>
              <a:t>https://blog.risingstack.com/the-history-of-react-js-on-a-timeline/</a:t>
            </a:r>
          </a:p>
          <a:p>
            <a:pPr marL="171450" indent="-171450">
              <a:buFont typeface="Arial" panose="020B0604020202020204" pitchFamily="34" charset="0"/>
              <a:buChar char="•"/>
            </a:pPr>
            <a:r>
              <a:rPr lang="en-US" dirty="0"/>
              <a:t>https://github.com/phplang/xhp</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24</a:t>
            </a:fld>
            <a:endParaRPr lang="cs-CZ"/>
          </a:p>
        </p:txBody>
      </p:sp>
    </p:spTree>
    <p:extLst>
      <p:ext uri="{BB962C8B-B14F-4D97-AF65-F5344CB8AC3E}">
        <p14:creationId xmlns:p14="http://schemas.microsoft.com/office/powerpoint/2010/main" val="3902172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25</a:t>
            </a:fld>
            <a:endParaRPr lang="cs-CZ"/>
          </a:p>
        </p:txBody>
      </p:sp>
    </p:spTree>
    <p:extLst>
      <p:ext uri="{BB962C8B-B14F-4D97-AF65-F5344CB8AC3E}">
        <p14:creationId xmlns:p14="http://schemas.microsoft.com/office/powerpoint/2010/main" val="4005281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https://stackoverflow.com/questions/42556083/what-does-bindthis-in-constructor-do-in-reactjs</a:t>
            </a:r>
          </a:p>
        </p:txBody>
      </p:sp>
      <p:sp>
        <p:nvSpPr>
          <p:cNvPr id="4" name="Slide Number Placeholder 3"/>
          <p:cNvSpPr>
            <a:spLocks noGrp="1"/>
          </p:cNvSpPr>
          <p:nvPr>
            <p:ph type="sldNum" sz="quarter" idx="5"/>
          </p:nvPr>
        </p:nvSpPr>
        <p:spPr/>
        <p:txBody>
          <a:bodyPr/>
          <a:lstStyle/>
          <a:p>
            <a:fld id="{FEC869DF-6110-41A2-A008-13AD35443CEC}" type="slidenum">
              <a:rPr lang="cs-CZ" smtClean="0"/>
              <a:t>26</a:t>
            </a:fld>
            <a:endParaRPr lang="cs-CZ"/>
          </a:p>
        </p:txBody>
      </p:sp>
    </p:spTree>
    <p:extLst>
      <p:ext uri="{BB962C8B-B14F-4D97-AF65-F5344CB8AC3E}">
        <p14:creationId xmlns:p14="http://schemas.microsoft.com/office/powerpoint/2010/main" val="72947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https://reactjs.org/docs/react-component.html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https://legacy.reactjs.org/docs/state-and-lifecycle.html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27</a:t>
            </a:fld>
            <a:endParaRPr lang="cs-CZ"/>
          </a:p>
        </p:txBody>
      </p:sp>
    </p:spTree>
    <p:extLst>
      <p:ext uri="{BB962C8B-B14F-4D97-AF65-F5344CB8AC3E}">
        <p14:creationId xmlns:p14="http://schemas.microsoft.com/office/powerpoint/2010/main" val="3540226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https://react.dev/reference/react/Component</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28</a:t>
            </a:fld>
            <a:endParaRPr lang="cs-CZ"/>
          </a:p>
        </p:txBody>
      </p:sp>
    </p:spTree>
    <p:extLst>
      <p:ext uri="{BB962C8B-B14F-4D97-AF65-F5344CB8AC3E}">
        <p14:creationId xmlns:p14="http://schemas.microsoft.com/office/powerpoint/2010/main" val="1177075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https://github.com/acdlite/recompose</a:t>
            </a:r>
          </a:p>
          <a:p>
            <a:pPr marL="171450" indent="-171450">
              <a:buFont typeface="Arial" panose="020B0604020202020204" pitchFamily="34" charset="0"/>
              <a:buChar char="•"/>
            </a:pPr>
            <a:r>
              <a:rPr lang="en-US" dirty="0"/>
              <a:t>https://reacttraining.com/blog/where-did-hooks-come-from</a:t>
            </a:r>
          </a:p>
        </p:txBody>
      </p:sp>
      <p:sp>
        <p:nvSpPr>
          <p:cNvPr id="4" name="Slide Number Placeholder 3"/>
          <p:cNvSpPr>
            <a:spLocks noGrp="1"/>
          </p:cNvSpPr>
          <p:nvPr>
            <p:ph type="sldNum" sz="quarter" idx="5"/>
          </p:nvPr>
        </p:nvSpPr>
        <p:spPr/>
        <p:txBody>
          <a:bodyPr/>
          <a:lstStyle/>
          <a:p>
            <a:fld id="{FEC869DF-6110-41A2-A008-13AD35443CEC}" type="slidenum">
              <a:rPr lang="cs-CZ" smtClean="0"/>
              <a:t>29</a:t>
            </a:fld>
            <a:endParaRPr lang="cs-CZ"/>
          </a:p>
        </p:txBody>
      </p:sp>
    </p:spTree>
    <p:extLst>
      <p:ext uri="{BB962C8B-B14F-4D97-AF65-F5344CB8AC3E}">
        <p14:creationId xmlns:p14="http://schemas.microsoft.com/office/powerpoint/2010/main" val="385717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https://www.youtube.com/watch?v=dpw9EHDh2bM</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30</a:t>
            </a:fld>
            <a:endParaRPr lang="cs-CZ"/>
          </a:p>
        </p:txBody>
      </p:sp>
    </p:spTree>
    <p:extLst>
      <p:ext uri="{BB962C8B-B14F-4D97-AF65-F5344CB8AC3E}">
        <p14:creationId xmlns:p14="http://schemas.microsoft.com/office/powerpoint/2010/main" val="89840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C9617-8DDE-6163-4AFC-1290B5044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4074E-14EA-86DC-B0FD-B2E92D691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F84B3-9E9F-C080-55A6-553FF03200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B37D1-87B1-37F3-D404-023BCE7F4453}"/>
              </a:ext>
            </a:extLst>
          </p:cNvPr>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275209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r>
              <a:rPr lang="en-US" dirty="0"/>
              <a:t>Resources:</a:t>
            </a:r>
          </a:p>
          <a:p>
            <a:pPr marL="171450" indent="-171450">
              <a:buFont typeface="Arial" panose="020B0604020202020204" pitchFamily="34" charset="0"/>
              <a:buChar char="•"/>
            </a:pPr>
            <a:r>
              <a:rPr lang="en-US" dirty="0"/>
              <a:t>https://alexkondov.com/tao-of-react/</a:t>
            </a:r>
          </a:p>
          <a:p>
            <a:pPr marL="171450" indent="-171450">
              <a:buFont typeface="Arial" panose="020B0604020202020204" pitchFamily="34" charset="0"/>
              <a:buChar char="•"/>
            </a:pPr>
            <a:r>
              <a:rPr lang="en-US" dirty="0"/>
              <a:t>https://reactjs.org/docs/render-props.html</a:t>
            </a:r>
          </a:p>
          <a:p>
            <a:pPr marL="171450" indent="-171450">
              <a:buFont typeface="Arial" panose="020B0604020202020204" pitchFamily="34" charset="0"/>
              <a:buChar char="•"/>
            </a:pPr>
            <a:r>
              <a:rPr lang="en-US" dirty="0"/>
              <a:t>https://vuejs.org/guide/extras/composition-api-faq.html#comparison-with-react-hooks</a:t>
            </a:r>
          </a:p>
          <a:p>
            <a:pPr marL="171450" indent="-171450">
              <a:buFont typeface="Arial" panose="020B0604020202020204" pitchFamily="34" charset="0"/>
              <a:buChar char="•"/>
            </a:pPr>
            <a:r>
              <a:rPr lang="en-US" dirty="0"/>
              <a:t>https://reactjs.org/docs/hooks-intro.html</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31</a:t>
            </a:fld>
            <a:endParaRPr lang="cs-CZ"/>
          </a:p>
        </p:txBody>
      </p:sp>
    </p:spTree>
    <p:extLst>
      <p:ext uri="{BB962C8B-B14F-4D97-AF65-F5344CB8AC3E}">
        <p14:creationId xmlns:p14="http://schemas.microsoft.com/office/powerpoint/2010/main" val="1512147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32</a:t>
            </a:fld>
            <a:endParaRPr lang="cs-CZ"/>
          </a:p>
        </p:txBody>
      </p:sp>
    </p:spTree>
    <p:extLst>
      <p:ext uri="{BB962C8B-B14F-4D97-AF65-F5344CB8AC3E}">
        <p14:creationId xmlns:p14="http://schemas.microsoft.com/office/powerpoint/2010/main" val="636748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US" dirty="0"/>
          </a:p>
          <a:p>
            <a:endParaRPr lang="en-US" b="0" i="0" dirty="0">
              <a:solidFill>
                <a:srgbClr val="444444"/>
              </a:solidFill>
              <a:effectLst/>
              <a:latin typeface="Overpass"/>
            </a:endParaRP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33</a:t>
            </a:fld>
            <a:endParaRPr lang="cs-CZ"/>
          </a:p>
        </p:txBody>
      </p:sp>
    </p:spTree>
    <p:extLst>
      <p:ext uri="{BB962C8B-B14F-4D97-AF65-F5344CB8AC3E}">
        <p14:creationId xmlns:p14="http://schemas.microsoft.com/office/powerpoint/2010/main" val="2131867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https://reactjs.org/docs/reconciliation.html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https://geekflare.com/react-rendering/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https://dev.to/spukas/react-work-phases-4eaj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https://indepth.dev/posts/1008/inside-fiber-in-depth-overview-of-the-new-reconciliation-algorithm-in-react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https://www.velotio.com/engineering-blog/react-fiber-algorithm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https://andela.com/insights/building-your-own-version-of-react-from-scratch-part-1/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https://beta.reactjs.org/learn/render-and-commit</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34</a:t>
            </a:fld>
            <a:endParaRPr lang="cs-CZ"/>
          </a:p>
        </p:txBody>
      </p:sp>
    </p:spTree>
    <p:extLst>
      <p:ext uri="{BB962C8B-B14F-4D97-AF65-F5344CB8AC3E}">
        <p14:creationId xmlns:p14="http://schemas.microsoft.com/office/powerpoint/2010/main" val="203829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b="0" i="0" dirty="0">
                <a:solidFill>
                  <a:srgbClr val="FFFFFF"/>
                </a:solidFill>
                <a:effectLst/>
                <a:latin typeface="Times New Roman" panose="02020603050405020304" pitchFamily="18" charset="0"/>
              </a:rPr>
              <a:t>https://x.com/acdlite/status/1758229889595977824</a:t>
            </a:r>
          </a:p>
          <a:p>
            <a:pPr marL="171450" indent="-171450">
              <a:buFont typeface="Arial" panose="020B0604020202020204" pitchFamily="34" charset="0"/>
              <a:buChar char="•"/>
            </a:pPr>
            <a:r>
              <a:rPr lang="en-US" b="0" i="0" dirty="0">
                <a:solidFill>
                  <a:srgbClr val="FFFFFF"/>
                </a:solidFill>
                <a:effectLst/>
                <a:latin typeface="Times New Roman" panose="02020603050405020304" pitchFamily="18" charset="0"/>
              </a:rPr>
              <a:t>https://www.youtube.com/watch?v=qd5yk2gxbtg - React India 2024</a:t>
            </a:r>
          </a:p>
          <a:p>
            <a:pPr marL="171450" indent="-171450">
              <a:buFont typeface="Arial" panose="020B0604020202020204" pitchFamily="34" charset="0"/>
              <a:buChar char="•"/>
            </a:pPr>
            <a:r>
              <a:rPr lang="en-US" b="0" i="0" dirty="0">
                <a:solidFill>
                  <a:srgbClr val="FFFFFF"/>
                </a:solidFill>
                <a:effectLst/>
                <a:latin typeface="Times New Roman" panose="02020603050405020304" pitchFamily="18" charset="0"/>
              </a:rPr>
              <a:t>https://react.dev/learn/react-compiler</a:t>
            </a:r>
          </a:p>
          <a:p>
            <a:pPr marL="171450" indent="-171450">
              <a:buFont typeface="Arial" panose="020B0604020202020204" pitchFamily="34" charset="0"/>
              <a:buChar char="•"/>
            </a:pPr>
            <a:r>
              <a:rPr lang="en-US" b="0" i="0" dirty="0">
                <a:solidFill>
                  <a:srgbClr val="FFFFFF"/>
                </a:solidFill>
                <a:effectLst/>
                <a:latin typeface="Times New Roman" panose="02020603050405020304" pitchFamily="18" charset="0"/>
              </a:rPr>
              <a:t>https://dev.to/artiumws/react-compiler-when-react-becomes-svelte-5969</a:t>
            </a:r>
          </a:p>
          <a:p>
            <a:pPr marL="171450" indent="-171450">
              <a:buFont typeface="Arial" panose="020B0604020202020204" pitchFamily="34" charset="0"/>
              <a:buChar char="•"/>
            </a:pPr>
            <a:r>
              <a:rPr lang="en-US" b="0" i="0" dirty="0">
                <a:solidFill>
                  <a:srgbClr val="FFFFFF"/>
                </a:solidFill>
                <a:effectLst/>
                <a:latin typeface="Times New Roman" panose="02020603050405020304" pitchFamily="18" charset="0"/>
              </a:rPr>
              <a:t>https://jherr2020.medium.com/react-compiler-with-react-18-1e39f60ae71a</a:t>
            </a:r>
          </a:p>
          <a:p>
            <a:pPr marL="171450" indent="-171450">
              <a:buFont typeface="Arial" panose="020B0604020202020204" pitchFamily="34" charset="0"/>
              <a:buChar char="•"/>
            </a:pPr>
            <a:endParaRPr lang="en-US" b="0" i="0" dirty="0">
              <a:solidFill>
                <a:srgbClr val="FFFFFF"/>
              </a:solidFill>
              <a:effectLst/>
              <a:latin typeface="Times New Roman" panose="02020603050405020304" pitchFamily="18" charset="0"/>
            </a:endParaRPr>
          </a:p>
          <a:p>
            <a:pPr marL="0" indent="0">
              <a:buFont typeface="Arial" panose="020B0604020202020204" pitchFamily="34" charset="0"/>
              <a:buNone/>
            </a:pPr>
            <a:endParaRPr lang="en-US" b="0" i="0" dirty="0">
              <a:solidFill>
                <a:srgbClr val="FFFFFF"/>
              </a:solidFill>
              <a:effectLst/>
              <a:latin typeface="Times New Roman" panose="02020603050405020304" pitchFamily="18" charset="0"/>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35</a:t>
            </a:fld>
            <a:endParaRPr lang="cs-CZ"/>
          </a:p>
        </p:txBody>
      </p:sp>
    </p:spTree>
    <p:extLst>
      <p:ext uri="{BB962C8B-B14F-4D97-AF65-F5344CB8AC3E}">
        <p14:creationId xmlns:p14="http://schemas.microsoft.com/office/powerpoint/2010/main" val="3549994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36</a:t>
            </a:fld>
            <a:endParaRPr lang="cs-CZ"/>
          </a:p>
        </p:txBody>
      </p:sp>
    </p:spTree>
    <p:extLst>
      <p:ext uri="{BB962C8B-B14F-4D97-AF65-F5344CB8AC3E}">
        <p14:creationId xmlns:p14="http://schemas.microsoft.com/office/powerpoint/2010/main" val="2916568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37</a:t>
            </a:fld>
            <a:endParaRPr lang="cs-CZ"/>
          </a:p>
        </p:txBody>
      </p:sp>
    </p:spTree>
    <p:extLst>
      <p:ext uri="{BB962C8B-B14F-4D97-AF65-F5344CB8AC3E}">
        <p14:creationId xmlns:p14="http://schemas.microsoft.com/office/powerpoint/2010/main" val="2258016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38</a:t>
            </a:fld>
            <a:endParaRPr lang="cs-CZ"/>
          </a:p>
        </p:txBody>
      </p:sp>
    </p:spTree>
    <p:extLst>
      <p:ext uri="{BB962C8B-B14F-4D97-AF65-F5344CB8AC3E}">
        <p14:creationId xmlns:p14="http://schemas.microsoft.com/office/powerpoint/2010/main" val="1490373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https://developer.mozilla.org/en-US/docs/Glossary/Immutable</a:t>
            </a:r>
          </a:p>
          <a:p>
            <a:pPr marL="171450" indent="-171450">
              <a:buFont typeface="Arial" panose="020B0604020202020204" pitchFamily="34" charset="0"/>
              <a:buChar char="•"/>
            </a:pPr>
            <a:r>
              <a:rPr lang="en-US" dirty="0"/>
              <a:t>https://immutable-js.com/</a:t>
            </a:r>
          </a:p>
          <a:p>
            <a:pPr marL="171450" indent="-171450">
              <a:buFont typeface="Arial" panose="020B0604020202020204" pitchFamily="34" charset="0"/>
              <a:buChar char="•"/>
            </a:pPr>
            <a:r>
              <a:rPr lang="en-US" dirty="0"/>
              <a:t>https://redux.js.org/faq/immutable-data</a:t>
            </a:r>
          </a:p>
          <a:p>
            <a:pPr marL="171450" indent="-171450">
              <a:buFont typeface="Arial" panose="020B0604020202020204" pitchFamily="34" charset="0"/>
              <a:buChar char="•"/>
            </a:pPr>
            <a:r>
              <a:rPr lang="en-US" dirty="0"/>
              <a:t>https://media.makeameme.org/created/time-travel-f17ae03a96.jpg</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39</a:t>
            </a:fld>
            <a:endParaRPr lang="cs-CZ"/>
          </a:p>
        </p:txBody>
      </p:sp>
    </p:spTree>
    <p:extLst>
      <p:ext uri="{BB962C8B-B14F-4D97-AF65-F5344CB8AC3E}">
        <p14:creationId xmlns:p14="http://schemas.microsoft.com/office/powerpoint/2010/main" val="4220877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Sources:</a:t>
            </a:r>
          </a:p>
          <a:p>
            <a:pPr marL="171450" indent="-171450">
              <a:buFont typeface="Arial" panose="020B0604020202020204" pitchFamily="34" charset="0"/>
              <a:buChar char="•"/>
            </a:pPr>
            <a:r>
              <a:rPr lang="en-US" dirty="0"/>
              <a:t>https://facebook.github.io/flux/docs/in-depth-overview</a:t>
            </a:r>
          </a:p>
          <a:p>
            <a:pPr marL="171450" indent="-171450">
              <a:buFont typeface="Arial" panose="020B0604020202020204" pitchFamily="34" charset="0"/>
              <a:buChar char="•"/>
            </a:pPr>
            <a:r>
              <a:rPr lang="en-US" dirty="0"/>
              <a:t>https://vuex.vuejs.org/</a:t>
            </a:r>
          </a:p>
          <a:p>
            <a:pPr marL="171450" indent="-171450">
              <a:buFont typeface="Arial" panose="020B0604020202020204" pitchFamily="34" charset="0"/>
              <a:buChar char="•"/>
            </a:pPr>
            <a:r>
              <a:rPr lang="en-US" dirty="0"/>
              <a:t>https://redux.js.org/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https://github.com/reduxjs/react-redux/tree/4.x/src/components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https://punits.dev/jargon-free-intros/why-do-we-need-a-state-management-library-in-react/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40</a:t>
            </a:fld>
            <a:endParaRPr lang="cs-CZ"/>
          </a:p>
        </p:txBody>
      </p:sp>
    </p:spTree>
    <p:extLst>
      <p:ext uri="{BB962C8B-B14F-4D97-AF65-F5344CB8AC3E}">
        <p14:creationId xmlns:p14="http://schemas.microsoft.com/office/powerpoint/2010/main" val="199572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425"/>
              </a:lnSpc>
            </a:pPr>
            <a:endParaRPr lang="en-US" dirty="0"/>
          </a:p>
          <a:p>
            <a:endParaRPr lang="en-US" dirty="0"/>
          </a:p>
          <a:p>
            <a:r>
              <a:rPr lang="en-US" dirty="0"/>
              <a:t>Resources:</a:t>
            </a:r>
          </a:p>
          <a:p>
            <a:pPr marL="171450" indent="-171450">
              <a:buFont typeface="Arial" panose="020B0604020202020204" pitchFamily="34" charset="0"/>
              <a:buChar char="•"/>
            </a:pPr>
            <a:r>
              <a:rPr lang="en-US" dirty="0"/>
              <a:t>https://fontmeme.com/fonts/nfs-font/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2228866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https://github.com/voronianski/flux-comparison/</a:t>
            </a:r>
          </a:p>
          <a:p>
            <a:pPr marL="171450" indent="-171450">
              <a:buFont typeface="Arial" panose="020B0604020202020204" pitchFamily="34" charset="0"/>
              <a:buChar char="•"/>
            </a:pPr>
            <a:r>
              <a:rPr lang="en-US" dirty="0"/>
              <a:t>https://y.yarn.co/a40784f6-b4d9-4690-bb6c-9c62e27c6a29_text.gif</a:t>
            </a:r>
          </a:p>
          <a:p>
            <a:pPr marL="171450" indent="-171450">
              <a:buFont typeface="Arial" panose="020B0604020202020204" pitchFamily="34" charset="0"/>
              <a:buChar char="•"/>
            </a:pPr>
            <a:r>
              <a:rPr lang="en-US" dirty="0"/>
              <a:t>https://en.wikipedia.org/wiki/Gartner_hype_cycle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41</a:t>
            </a:fld>
            <a:endParaRPr lang="cs-CZ"/>
          </a:p>
        </p:txBody>
      </p:sp>
    </p:spTree>
    <p:extLst>
      <p:ext uri="{BB962C8B-B14F-4D97-AF65-F5344CB8AC3E}">
        <p14:creationId xmlns:p14="http://schemas.microsoft.com/office/powerpoint/2010/main" val="3883966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https://github.com/reduxjs/redux</a:t>
            </a:r>
          </a:p>
          <a:p>
            <a:pPr marL="171450" indent="-171450">
              <a:buFont typeface="Arial" panose="020B0604020202020204" pitchFamily="34" charset="0"/>
              <a:buChar char="•"/>
            </a:pPr>
            <a:r>
              <a:rPr lang="en-US" dirty="0"/>
              <a:t>https://react-re</a:t>
            </a:r>
          </a:p>
          <a:p>
            <a:pPr marL="171450" indent="-171450">
              <a:buFont typeface="Arial" panose="020B0604020202020204" pitchFamily="34" charset="0"/>
              <a:buChar char="•"/>
            </a:pPr>
            <a:r>
              <a:rPr lang="en-US" dirty="0"/>
              <a:t>dux.js.org/</a:t>
            </a:r>
            <a:r>
              <a:rPr lang="en-US" dirty="0" err="1"/>
              <a:t>api</a:t>
            </a:r>
            <a:r>
              <a:rPr lang="en-US" dirty="0"/>
              <a:t>/connect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https://media.makeameme.org/created/time-travel-f17ae03a96.jpg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42</a:t>
            </a:fld>
            <a:endParaRPr lang="cs-CZ"/>
          </a:p>
        </p:txBody>
      </p:sp>
    </p:spTree>
    <p:extLst>
      <p:ext uri="{BB962C8B-B14F-4D97-AF65-F5344CB8AC3E}">
        <p14:creationId xmlns:p14="http://schemas.microsoft.com/office/powerpoint/2010/main" val="3758488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a:t>
            </a:r>
          </a:p>
          <a:p>
            <a:pPr marL="171450" indent="-171450">
              <a:buFont typeface="Arial" panose="020B0604020202020204" pitchFamily="34" charset="0"/>
              <a:buChar char="•"/>
            </a:pPr>
            <a:r>
              <a:rPr lang="en-US" dirty="0"/>
              <a:t>https://en.wikipedia.org/wiki/Vue.js</a:t>
            </a:r>
          </a:p>
        </p:txBody>
      </p:sp>
      <p:sp>
        <p:nvSpPr>
          <p:cNvPr id="4" name="Slide Number Placeholder 3"/>
          <p:cNvSpPr>
            <a:spLocks noGrp="1"/>
          </p:cNvSpPr>
          <p:nvPr>
            <p:ph type="sldNum" sz="quarter" idx="5"/>
          </p:nvPr>
        </p:nvSpPr>
        <p:spPr/>
        <p:txBody>
          <a:bodyPr/>
          <a:lstStyle/>
          <a:p>
            <a:fld id="{FEC869DF-6110-41A2-A008-13AD35443CEC}" type="slidenum">
              <a:rPr lang="cs-CZ" smtClean="0"/>
              <a:t>43</a:t>
            </a:fld>
            <a:endParaRPr lang="cs-CZ"/>
          </a:p>
        </p:txBody>
      </p:sp>
    </p:spTree>
    <p:extLst>
      <p:ext uri="{BB962C8B-B14F-4D97-AF65-F5344CB8AC3E}">
        <p14:creationId xmlns:p14="http://schemas.microsoft.com/office/powerpoint/2010/main" val="2531220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https://sfc.vuejs.org/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https://vuejs.org/api/custom-renderer.html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44</a:t>
            </a:fld>
            <a:endParaRPr lang="cs-CZ"/>
          </a:p>
        </p:txBody>
      </p:sp>
    </p:spTree>
    <p:extLst>
      <p:ext uri="{BB962C8B-B14F-4D97-AF65-F5344CB8AC3E}">
        <p14:creationId xmlns:p14="http://schemas.microsoft.com/office/powerpoint/2010/main" val="2865828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https://vuejs.org/</a:t>
            </a:r>
          </a:p>
          <a:p>
            <a:pPr marL="171450" indent="-171450">
              <a:buFont typeface="Arial" panose="020B0604020202020204" pitchFamily="34" charset="0"/>
              <a:buChar char="•"/>
            </a:pPr>
            <a:r>
              <a:rPr lang="en-US" dirty="0"/>
              <a:t>https://vuejs.org/guide/extras/composition-api-faq.html#trade-offs</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45</a:t>
            </a:fld>
            <a:endParaRPr lang="cs-CZ"/>
          </a:p>
        </p:txBody>
      </p:sp>
    </p:spTree>
    <p:extLst>
      <p:ext uri="{BB962C8B-B14F-4D97-AF65-F5344CB8AC3E}">
        <p14:creationId xmlns:p14="http://schemas.microsoft.com/office/powerpoint/2010/main" val="1115254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46</a:t>
            </a:fld>
            <a:endParaRPr lang="cs-CZ"/>
          </a:p>
        </p:txBody>
      </p:sp>
    </p:spTree>
    <p:extLst>
      <p:ext uri="{BB962C8B-B14F-4D97-AF65-F5344CB8AC3E}">
        <p14:creationId xmlns:p14="http://schemas.microsoft.com/office/powerpoint/2010/main" val="20608730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https://blog.cloudboost.io/the-state-of-web-applications-3f789a18b810</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47</a:t>
            </a:fld>
            <a:endParaRPr lang="cs-CZ"/>
          </a:p>
        </p:txBody>
      </p:sp>
    </p:spTree>
    <p:extLst>
      <p:ext uri="{BB962C8B-B14F-4D97-AF65-F5344CB8AC3E}">
        <p14:creationId xmlns:p14="http://schemas.microsoft.com/office/powerpoint/2010/main" val="1246392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https://vuejs.org/guide/extras/reactivity-in-depth.html</a:t>
            </a:r>
          </a:p>
          <a:p>
            <a:pPr marL="171450" indent="-171450">
              <a:buFont typeface="Arial" panose="020B0604020202020204" pitchFamily="34" charset="0"/>
              <a:buChar char="•"/>
            </a:pPr>
            <a:r>
              <a:rPr lang="en-US" dirty="0"/>
              <a:t>https://vuejs.org/guide/essentials/reactivity-fundamentals</a:t>
            </a:r>
          </a:p>
          <a:p>
            <a:pPr marL="171450" indent="-171450">
              <a:buFont typeface="Arial" panose="020B0604020202020204" pitchFamily="34" charset="0"/>
              <a:buChar char="•"/>
            </a:pPr>
            <a:r>
              <a:rPr lang="en-US" dirty="0"/>
              <a:t>https://vuejs.org/api/reactivity-core.html</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48</a:t>
            </a:fld>
            <a:endParaRPr lang="cs-CZ"/>
          </a:p>
        </p:txBody>
      </p:sp>
    </p:spTree>
    <p:extLst>
      <p:ext uri="{BB962C8B-B14F-4D97-AF65-F5344CB8AC3E}">
        <p14:creationId xmlns:p14="http://schemas.microsoft.com/office/powerpoint/2010/main" val="3690330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https://vuejs.org/guide/extras/rendering-mechanism.html#render-pipeline</a:t>
            </a:r>
          </a:p>
          <a:p>
            <a:pPr marL="171450" indent="-171450">
              <a:buFont typeface="Arial" panose="020B0604020202020204" pitchFamily="34" charset="0"/>
              <a:buChar char="•"/>
            </a:pPr>
            <a:r>
              <a:rPr lang="en-US" dirty="0"/>
              <a:t>https://vuejs.org/guide/extras/render-function.html</a:t>
            </a:r>
          </a:p>
          <a:p>
            <a:pPr marL="171450" indent="-171450">
              <a:buFont typeface="Arial" panose="020B0604020202020204" pitchFamily="34" charset="0"/>
              <a:buChar char="•"/>
            </a:pPr>
            <a:r>
              <a:rPr lang="en-US" dirty="0"/>
              <a:t>https://vuejs.org/guide/extras/rendering-mechanism#compiler-informed-virtual-dom</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49</a:t>
            </a:fld>
            <a:endParaRPr lang="cs-CZ"/>
          </a:p>
        </p:txBody>
      </p:sp>
    </p:spTree>
    <p:extLst>
      <p:ext uri="{BB962C8B-B14F-4D97-AF65-F5344CB8AC3E}">
        <p14:creationId xmlns:p14="http://schemas.microsoft.com/office/powerpoint/2010/main" val="311519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https://www.vuemastery.com/blog/the-future-of-vue-vapor-mode/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50</a:t>
            </a:fld>
            <a:endParaRPr lang="cs-CZ"/>
          </a:p>
        </p:txBody>
      </p:sp>
    </p:spTree>
    <p:extLst>
      <p:ext uri="{BB962C8B-B14F-4D97-AF65-F5344CB8AC3E}">
        <p14:creationId xmlns:p14="http://schemas.microsoft.com/office/powerpoint/2010/main" val="67582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https://makeameme.org/meme/can-you-help-80jsdz</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3729604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https://enterprisevue.dev/blog/ref-vs-reactive-in-vue-3/</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51</a:t>
            </a:fld>
            <a:endParaRPr lang="cs-CZ"/>
          </a:p>
        </p:txBody>
      </p:sp>
    </p:spTree>
    <p:extLst>
      <p:ext uri="{BB962C8B-B14F-4D97-AF65-F5344CB8AC3E}">
        <p14:creationId xmlns:p14="http://schemas.microsoft.com/office/powerpoint/2010/main" val="24693223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https://vuex.vuejs.org/#what-is-a-state-management-pattern</a:t>
            </a:r>
          </a:p>
        </p:txBody>
      </p:sp>
      <p:sp>
        <p:nvSpPr>
          <p:cNvPr id="4" name="Slide Number Placeholder 3"/>
          <p:cNvSpPr>
            <a:spLocks noGrp="1"/>
          </p:cNvSpPr>
          <p:nvPr>
            <p:ph type="sldNum" sz="quarter" idx="5"/>
          </p:nvPr>
        </p:nvSpPr>
        <p:spPr/>
        <p:txBody>
          <a:bodyPr/>
          <a:lstStyle/>
          <a:p>
            <a:fld id="{FEC869DF-6110-41A2-A008-13AD35443CEC}" type="slidenum">
              <a:rPr lang="cs-CZ" smtClean="0"/>
              <a:t>52</a:t>
            </a:fld>
            <a:endParaRPr lang="cs-CZ"/>
          </a:p>
        </p:txBody>
      </p:sp>
    </p:spTree>
    <p:extLst>
      <p:ext uri="{BB962C8B-B14F-4D97-AF65-F5344CB8AC3E}">
        <p14:creationId xmlns:p14="http://schemas.microsoft.com/office/powerpoint/2010/main" val="1316974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https://pinia.vuejs.org/</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53</a:t>
            </a:fld>
            <a:endParaRPr lang="cs-CZ"/>
          </a:p>
        </p:txBody>
      </p:sp>
    </p:spTree>
    <p:extLst>
      <p:ext uri="{BB962C8B-B14F-4D97-AF65-F5344CB8AC3E}">
        <p14:creationId xmlns:p14="http://schemas.microsoft.com/office/powerpoint/2010/main" val="2703628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54</a:t>
            </a:fld>
            <a:endParaRPr lang="cs-CZ"/>
          </a:p>
        </p:txBody>
      </p:sp>
    </p:spTree>
    <p:extLst>
      <p:ext uri="{BB962C8B-B14F-4D97-AF65-F5344CB8AC3E}">
        <p14:creationId xmlns:p14="http://schemas.microsoft.com/office/powerpoint/2010/main" val="3599004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https://www.npmtrends.com/@angular/core-vs-react-vs-solid-js-vs-svelte-vs-vue-vs-angular</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55</a:t>
            </a:fld>
            <a:endParaRPr lang="cs-CZ"/>
          </a:p>
        </p:txBody>
      </p:sp>
    </p:spTree>
    <p:extLst>
      <p:ext uri="{BB962C8B-B14F-4D97-AF65-F5344CB8AC3E}">
        <p14:creationId xmlns:p14="http://schemas.microsoft.com/office/powerpoint/2010/main" val="2060756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F781D-B4E0-AF72-55A9-5C77E5955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20B15-1B6C-537D-D4C9-FB68829D8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9B147-7344-5F27-25B8-D5F36337B5EF}"/>
              </a:ext>
            </a:extLst>
          </p:cNvPr>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https://m.media-amazon.com/images/S/pv-target-images/af58cf4613f9e35d7701715030888ae8ee202fe82c7690903220ff440abb1dc2.jpg</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90F97B9-FFD6-9254-D6B9-F1C8241135AF}"/>
              </a:ext>
            </a:extLst>
          </p:cNvPr>
          <p:cNvSpPr>
            <a:spLocks noGrp="1"/>
          </p:cNvSpPr>
          <p:nvPr>
            <p:ph type="sldNum" sz="quarter" idx="5"/>
          </p:nvPr>
        </p:nvSpPr>
        <p:spPr/>
        <p:txBody>
          <a:bodyPr/>
          <a:lstStyle/>
          <a:p>
            <a:fld id="{FEC869DF-6110-41A2-A008-13AD35443CEC}" type="slidenum">
              <a:rPr lang="cs-CZ" smtClean="0"/>
              <a:t>56</a:t>
            </a:fld>
            <a:endParaRPr lang="cs-CZ"/>
          </a:p>
        </p:txBody>
      </p:sp>
    </p:spTree>
    <p:extLst>
      <p:ext uri="{BB962C8B-B14F-4D97-AF65-F5344CB8AC3E}">
        <p14:creationId xmlns:p14="http://schemas.microsoft.com/office/powerpoint/2010/main" val="18244218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57</a:t>
            </a:fld>
            <a:endParaRPr lang="cs-CZ"/>
          </a:p>
        </p:txBody>
      </p:sp>
    </p:spTree>
    <p:extLst>
      <p:ext uri="{BB962C8B-B14F-4D97-AF65-F5344CB8AC3E}">
        <p14:creationId xmlns:p14="http://schemas.microsoft.com/office/powerpoint/2010/main" val="2205504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58</a:t>
            </a:fld>
            <a:endParaRPr lang="cs-CZ"/>
          </a:p>
        </p:txBody>
      </p:sp>
    </p:spTree>
    <p:extLst>
      <p:ext uri="{BB962C8B-B14F-4D97-AF65-F5344CB8AC3E}">
        <p14:creationId xmlns:p14="http://schemas.microsoft.com/office/powerpoint/2010/main" val="3086857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sz="1200" kern="1200" dirty="0">
                <a:solidFill>
                  <a:schemeClr val="tx1"/>
                </a:solidFill>
                <a:latin typeface="+mn-lt"/>
                <a:ea typeface="+mn-ea"/>
                <a:cs typeface="+mn-cs"/>
              </a:rPr>
              <a:t>https://svelte.dev/</a:t>
            </a:r>
          </a:p>
          <a:p>
            <a:pPr marL="171450" indent="-171450">
              <a:buFont typeface="Arial" panose="020B0604020202020204" pitchFamily="34" charset="0"/>
              <a:buChar char="•"/>
            </a:pPr>
            <a:r>
              <a:rPr lang="en-US" sz="1200" kern="1200" dirty="0">
                <a:solidFill>
                  <a:schemeClr val="tx1"/>
                </a:solidFill>
                <a:latin typeface="+mn-lt"/>
                <a:ea typeface="+mn-ea"/>
                <a:cs typeface="+mn-cs"/>
              </a:rPr>
              <a:t>https://svelte.dev/tutorial/basics</a:t>
            </a:r>
          </a:p>
          <a:p>
            <a:pPr marL="171450" indent="-171450">
              <a:buFont typeface="Arial" panose="020B0604020202020204" pitchFamily="34" charset="0"/>
              <a:buChar char="•"/>
            </a:pPr>
            <a:r>
              <a:rPr lang="en-US" sz="1200" kern="1200" dirty="0">
                <a:solidFill>
                  <a:schemeClr val="tx1"/>
                </a:solidFill>
                <a:latin typeface="+mn-lt"/>
                <a:ea typeface="+mn-ea"/>
                <a:cs typeface="+mn-cs"/>
              </a:rPr>
              <a:t>https://svelte.dev/examples/hello-world</a:t>
            </a:r>
          </a:p>
          <a:p>
            <a:pPr marL="171450" indent="-171450">
              <a:buFont typeface="Arial" panose="020B0604020202020204" pitchFamily="34" charset="0"/>
              <a:buChar char="•"/>
            </a:pPr>
            <a:r>
              <a:rPr lang="en-US" sz="1200" kern="1200" dirty="0">
                <a:solidFill>
                  <a:schemeClr val="tx1"/>
                </a:solidFill>
                <a:latin typeface="+mn-lt"/>
                <a:ea typeface="+mn-ea"/>
                <a:cs typeface="+mn-cs"/>
              </a:rPr>
              <a:t>https://github.com/DeMoorJasper/parcel-plugin-svelte</a:t>
            </a:r>
          </a:p>
          <a:p>
            <a:pPr marL="171450" indent="-171450">
              <a:buFont typeface="Arial" panose="020B0604020202020204" pitchFamily="34" charset="0"/>
              <a:buChar char="•"/>
            </a:pPr>
            <a:r>
              <a:rPr lang="en-US" sz="1200" kern="1200" dirty="0">
                <a:solidFill>
                  <a:schemeClr val="tx1"/>
                </a:solidFill>
                <a:latin typeface="+mn-lt"/>
                <a:ea typeface="+mn-ea"/>
                <a:cs typeface="+mn-cs"/>
              </a:rPr>
              <a:t>https://developer.mozilla.org/en-US/docs/Learn_web_development/Core/Frameworks_libraries/Svelte_getting_started</a:t>
            </a:r>
          </a:p>
          <a:p>
            <a:pPr marL="0" indent="0">
              <a:buFont typeface="Arial" panose="020B0604020202020204" pitchFamily="34" charset="0"/>
              <a:buNone/>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59</a:t>
            </a:fld>
            <a:endParaRPr lang="cs-CZ"/>
          </a:p>
        </p:txBody>
      </p:sp>
    </p:spTree>
    <p:extLst>
      <p:ext uri="{BB962C8B-B14F-4D97-AF65-F5344CB8AC3E}">
        <p14:creationId xmlns:p14="http://schemas.microsoft.com/office/powerpoint/2010/main" val="616075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https://media.makeameme.org/created/its-all-good-d5b72b9d28.jpg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60</a:t>
            </a:fld>
            <a:endParaRPr lang="cs-CZ"/>
          </a:p>
        </p:txBody>
      </p:sp>
    </p:spTree>
    <p:extLst>
      <p:ext uri="{BB962C8B-B14F-4D97-AF65-F5344CB8AC3E}">
        <p14:creationId xmlns:p14="http://schemas.microsoft.com/office/powerpoint/2010/main" val="387369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https://jquery.com/</a:t>
            </a:r>
          </a:p>
          <a:p>
            <a:pPr marL="171450" indent="-171450">
              <a:buFont typeface="Arial" panose="020B0604020202020204" pitchFamily="34" charset="0"/>
              <a:buChar char="•"/>
            </a:pPr>
            <a:r>
              <a:rPr lang="en-US" dirty="0"/>
              <a:t>https://github.com/jquery/jquery</a:t>
            </a:r>
          </a:p>
          <a:p>
            <a:pPr marL="171450" indent="-171450">
              <a:buFont typeface="Arial" panose="020B0604020202020204" pitchFamily="34" charset="0"/>
              <a:buChar char="•"/>
            </a:pPr>
            <a:r>
              <a:rPr lang="en-US" dirty="0"/>
              <a:t>https://api.jqueryui.com/</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3854364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https://www.divotion.com/blog/signals-in-svelte-5-a-comprehensive-guide-to-runes</a:t>
            </a:r>
          </a:p>
          <a:p>
            <a:pPr marL="171450" indent="-171450">
              <a:buFont typeface="Arial" panose="020B0604020202020204" pitchFamily="34" charset="0"/>
              <a:buChar char="•"/>
            </a:pPr>
            <a:r>
              <a:rPr lang="en-US" dirty="0"/>
              <a:t>https://svelte.dev/docs/svelte/legacy-$$props-and-$$restProps</a:t>
            </a:r>
          </a:p>
          <a:p>
            <a:pPr marL="171450" indent="-171450">
              <a:buFont typeface="Arial" panose="020B0604020202020204" pitchFamily="34" charset="0"/>
              <a:buChar char="•"/>
            </a:pPr>
            <a:r>
              <a:rPr lang="en-US" dirty="0"/>
              <a:t>https://svelte.dev/blog/runes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https://www.youtube.com/watch?v=NR8L5m73dtE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61</a:t>
            </a:fld>
            <a:endParaRPr lang="cs-CZ"/>
          </a:p>
        </p:txBody>
      </p:sp>
    </p:spTree>
    <p:extLst>
      <p:ext uri="{BB962C8B-B14F-4D97-AF65-F5344CB8AC3E}">
        <p14:creationId xmlns:p14="http://schemas.microsoft.com/office/powerpoint/2010/main" val="35333503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https://github.com/sveltejs/svelte/blob/master/src/runtime/internal/Component.ts</a:t>
            </a:r>
          </a:p>
          <a:p>
            <a:pPr marL="171450" indent="-171450">
              <a:buFont typeface="Arial" panose="020B0604020202020204" pitchFamily="34" charset="0"/>
              <a:buChar char="•"/>
            </a:pPr>
            <a:r>
              <a:rPr lang="en-US" dirty="0"/>
              <a:t>https://github.com/EmilTholin/svelte-routing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62</a:t>
            </a:fld>
            <a:endParaRPr lang="cs-CZ"/>
          </a:p>
        </p:txBody>
      </p:sp>
    </p:spTree>
    <p:extLst>
      <p:ext uri="{BB962C8B-B14F-4D97-AF65-F5344CB8AC3E}">
        <p14:creationId xmlns:p14="http://schemas.microsoft.com/office/powerpoint/2010/main" val="2846549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https://javascript.plainenglish.io/signals-in-svelte-solid-vue-angular-qwik-and-vanillajs-4a6138df8e52</a:t>
            </a:r>
          </a:p>
          <a:p>
            <a:pPr marL="171450" indent="-171450">
              <a:buFont typeface="Arial" panose="020B0604020202020204" pitchFamily="34" charset="0"/>
              <a:buChar char="•"/>
            </a:pPr>
            <a:r>
              <a:rPr lang="en-US" dirty="0"/>
              <a:t>https://github.com/tc39/proposal-signals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63</a:t>
            </a:fld>
            <a:endParaRPr lang="cs-CZ"/>
          </a:p>
        </p:txBody>
      </p:sp>
    </p:spTree>
    <p:extLst>
      <p:ext uri="{BB962C8B-B14F-4D97-AF65-F5344CB8AC3E}">
        <p14:creationId xmlns:p14="http://schemas.microsoft.com/office/powerpoint/2010/main" val="1548863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https://www.solidjs.com/</a:t>
            </a:r>
          </a:p>
          <a:p>
            <a:pPr marL="171450" indent="-171450">
              <a:buFont typeface="Arial" panose="020B0604020202020204" pitchFamily="34" charset="0"/>
              <a:buChar char="•"/>
            </a:pPr>
            <a:r>
              <a:rPr lang="en-US" dirty="0"/>
              <a:t>https://ryansolid.medium.com/javascript-ui-compilers-comparing-svelte-and-solid-cbcba2120cea</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64</a:t>
            </a:fld>
            <a:endParaRPr lang="cs-CZ"/>
          </a:p>
        </p:txBody>
      </p:sp>
    </p:spTree>
    <p:extLst>
      <p:ext uri="{BB962C8B-B14F-4D97-AF65-F5344CB8AC3E}">
        <p14:creationId xmlns:p14="http://schemas.microsoft.com/office/powerpoint/2010/main" val="28904378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a:t>
            </a:r>
          </a:p>
          <a:p>
            <a:pPr marL="171450" indent="-171450">
              <a:buFont typeface="Arial" panose="020B0604020202020204" pitchFamily="34" charset="0"/>
              <a:buChar char="•"/>
            </a:pPr>
            <a:r>
              <a:rPr lang="en-US" dirty="0"/>
              <a:t>https://www.solidjs.com/</a:t>
            </a:r>
          </a:p>
          <a:p>
            <a:pPr marL="171450" indent="-171450">
              <a:buFont typeface="Arial" panose="020B0604020202020204" pitchFamily="34" charset="0"/>
              <a:buChar char="•"/>
            </a:pPr>
            <a:r>
              <a:rPr lang="en-US" dirty="0"/>
              <a:t>https://github.com/solidjs/solid</a:t>
            </a:r>
          </a:p>
          <a:p>
            <a:pPr marL="171450" indent="-171450">
              <a:buFont typeface="Arial" panose="020B0604020202020204" pitchFamily="34" charset="0"/>
              <a:buChar char="•"/>
            </a:pPr>
            <a:r>
              <a:rPr lang="en-US" dirty="0"/>
              <a:t>https://www.solidjs.com/tutorial/stores_context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65</a:t>
            </a:fld>
            <a:endParaRPr lang="cs-CZ"/>
          </a:p>
        </p:txBody>
      </p:sp>
    </p:spTree>
    <p:extLst>
      <p:ext uri="{BB962C8B-B14F-4D97-AF65-F5344CB8AC3E}">
        <p14:creationId xmlns:p14="http://schemas.microsoft.com/office/powerpoint/2010/main" val="21369940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66</a:t>
            </a:fld>
            <a:endParaRPr lang="cs-CZ"/>
          </a:p>
        </p:txBody>
      </p:sp>
    </p:spTree>
    <p:extLst>
      <p:ext uri="{BB962C8B-B14F-4D97-AF65-F5344CB8AC3E}">
        <p14:creationId xmlns:p14="http://schemas.microsoft.com/office/powerpoint/2010/main" val="2615222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https://developer.mozilla.org/en-US/docs/Web/Web_Components</a:t>
            </a:r>
          </a:p>
          <a:p>
            <a:pPr marL="171450" indent="-171450">
              <a:buFont typeface="Arial" panose="020B0604020202020204" pitchFamily="34" charset="0"/>
              <a:buChar char="•"/>
            </a:pPr>
            <a:r>
              <a:rPr lang="en-US" dirty="0"/>
              <a:t>https://developer.mozilla.org/en-US/docs/Web/Web_Components/Using_custom_elements#libraries</a:t>
            </a:r>
          </a:p>
          <a:p>
            <a:pPr marL="171450" indent="-171450">
              <a:buFont typeface="Arial" panose="020B0604020202020204" pitchFamily="34" charset="0"/>
              <a:buChar char="•"/>
            </a:pPr>
            <a:r>
              <a:rPr lang="en-US" dirty="0"/>
              <a:t>https://developers.google.com/web/fundamentals/web-components/customelements</a:t>
            </a:r>
          </a:p>
          <a:p>
            <a:pPr marL="171450" indent="-171450">
              <a:buFont typeface="Arial" panose="020B0604020202020204" pitchFamily="34" charset="0"/>
              <a:buChar char="•"/>
            </a:pPr>
            <a:r>
              <a:rPr lang="en-US" dirty="0"/>
              <a:t>https://reactjs.org/docs/web-components.html</a:t>
            </a:r>
          </a:p>
          <a:p>
            <a:pPr marL="171450" indent="-171450">
              <a:buFont typeface="Arial" panose="020B0604020202020204" pitchFamily="34" charset="0"/>
              <a:buChar char="•"/>
            </a:pPr>
            <a:r>
              <a:rPr lang="en-US" dirty="0"/>
              <a:t>https://custom-elements-everywhere.com/</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67</a:t>
            </a:fld>
            <a:endParaRPr lang="cs-CZ"/>
          </a:p>
        </p:txBody>
      </p:sp>
    </p:spTree>
    <p:extLst>
      <p:ext uri="{BB962C8B-B14F-4D97-AF65-F5344CB8AC3E}">
        <p14:creationId xmlns:p14="http://schemas.microsoft.com/office/powerpoint/2010/main" val="350787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a:p>
            <a:r>
              <a:rPr lang="en-US" dirty="0"/>
              <a:t>Sources:</a:t>
            </a:r>
          </a:p>
          <a:p>
            <a:pPr marL="171450" indent="-171450">
              <a:buFont typeface="Arial" panose="020B0604020202020204" pitchFamily="34" charset="0"/>
              <a:buChar char="•"/>
            </a:pPr>
            <a:r>
              <a:rPr lang="en-US" dirty="0"/>
              <a:t>https://lit.dev/</a:t>
            </a:r>
          </a:p>
          <a:p>
            <a:pPr marL="171450" indent="-171450">
              <a:buFont typeface="Arial" panose="020B0604020202020204" pitchFamily="34" charset="0"/>
              <a:buChar char="•"/>
            </a:pPr>
            <a:r>
              <a:rPr lang="en-US" dirty="0"/>
              <a:t>https://lit.dev/tutorial/</a:t>
            </a:r>
          </a:p>
          <a:p>
            <a:pPr marL="171450" indent="-171450">
              <a:buFont typeface="Arial" panose="020B0604020202020204" pitchFamily="34" charset="0"/>
              <a:buChar char="•"/>
            </a:pPr>
            <a:r>
              <a:rPr lang="en-US" dirty="0"/>
              <a:t>https://stenciljs.com/</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68</a:t>
            </a:fld>
            <a:endParaRPr lang="cs-CZ"/>
          </a:p>
        </p:txBody>
      </p:sp>
    </p:spTree>
    <p:extLst>
      <p:ext uri="{BB962C8B-B14F-4D97-AF65-F5344CB8AC3E}">
        <p14:creationId xmlns:p14="http://schemas.microsoft.com/office/powerpoint/2010/main" val="3662468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FEC869DF-6110-41A2-A008-13AD35443CEC}" type="slidenum">
              <a:rPr lang="cs-CZ" smtClean="0"/>
              <a:t>69</a:t>
            </a:fld>
            <a:endParaRPr lang="cs-CZ"/>
          </a:p>
        </p:txBody>
      </p:sp>
    </p:spTree>
    <p:extLst>
      <p:ext uri="{BB962C8B-B14F-4D97-AF65-F5344CB8AC3E}">
        <p14:creationId xmlns:p14="http://schemas.microsoft.com/office/powerpoint/2010/main" val="35382553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https://alpinejs.dev/</a:t>
            </a:r>
          </a:p>
          <a:p>
            <a:pPr marL="171450" indent="-171450">
              <a:buFont typeface="Arial" panose="020B0604020202020204" pitchFamily="34" charset="0"/>
              <a:buChar char="•"/>
            </a:pPr>
            <a:r>
              <a:rPr lang="en-US" dirty="0"/>
              <a:t>https://daily.dev/blog/alpine-js-the-ultimate-guide</a:t>
            </a:r>
          </a:p>
          <a:p>
            <a:pPr marL="171450" indent="-171450">
              <a:buFont typeface="Arial" panose="020B0604020202020204" pitchFamily="34" charset="0"/>
              <a:buChar char="•"/>
            </a:pPr>
            <a:r>
              <a:rPr lang="en-US" dirty="0"/>
              <a:t>https://codewithhugo.com/alpine-tips/</a:t>
            </a:r>
          </a:p>
          <a:p>
            <a:pPr marL="171450" indent="-171450">
              <a:buFont typeface="Arial" panose="020B0604020202020204" pitchFamily="34" charset="0"/>
              <a:buChar char="•"/>
            </a:pPr>
            <a:r>
              <a:rPr lang="en-US" dirty="0"/>
              <a:t>https://codewithhugo.com/alpinejs-inspect-component-data-from-js/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70</a:t>
            </a:fld>
            <a:endParaRPr lang="cs-CZ"/>
          </a:p>
        </p:txBody>
      </p:sp>
    </p:spTree>
    <p:extLst>
      <p:ext uri="{BB962C8B-B14F-4D97-AF65-F5344CB8AC3E}">
        <p14:creationId xmlns:p14="http://schemas.microsoft.com/office/powerpoint/2010/main" val="20538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40999370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a:t>
            </a:r>
          </a:p>
          <a:p>
            <a:pPr marL="171450" indent="-171450">
              <a:buFont typeface="Arial" panose="020B0604020202020204" pitchFamily="34" charset="0"/>
              <a:buChar char="•"/>
            </a:pPr>
            <a:r>
              <a:rPr lang="en-US" dirty="0"/>
              <a:t>https://htmx.org/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CCCCCC"/>
                </a:solidFill>
                <a:effectLst/>
                <a:latin typeface="Consolas" panose="020B0609020204030204" pitchFamily="49" charset="0"/>
              </a:rPr>
              <a:t>https://www.youtube.com/watch?v=r-GSGH2RxJs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 </a:t>
            </a:r>
          </a:p>
        </p:txBody>
      </p:sp>
      <p:sp>
        <p:nvSpPr>
          <p:cNvPr id="4" name="Slide Number Placeholder 3"/>
          <p:cNvSpPr>
            <a:spLocks noGrp="1"/>
          </p:cNvSpPr>
          <p:nvPr>
            <p:ph type="sldNum" sz="quarter" idx="5"/>
          </p:nvPr>
        </p:nvSpPr>
        <p:spPr/>
        <p:txBody>
          <a:bodyPr/>
          <a:lstStyle/>
          <a:p>
            <a:fld id="{FEC869DF-6110-41A2-A008-13AD35443CEC}" type="slidenum">
              <a:rPr lang="cs-CZ" smtClean="0"/>
              <a:t>71</a:t>
            </a:fld>
            <a:endParaRPr lang="cs-CZ"/>
          </a:p>
        </p:txBody>
      </p:sp>
    </p:spTree>
    <p:extLst>
      <p:ext uri="{BB962C8B-B14F-4D97-AF65-F5344CB8AC3E}">
        <p14:creationId xmlns:p14="http://schemas.microsoft.com/office/powerpoint/2010/main" val="27267319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Resources:</a:t>
            </a:r>
          </a:p>
          <a:p>
            <a:pPr marL="171450" indent="-171450">
              <a:buFont typeface="Arial" panose="020B0604020202020204" pitchFamily="34" charset="0"/>
              <a:buChar char="•"/>
            </a:pPr>
            <a:r>
              <a:rPr lang="en-US" dirty="0"/>
              <a:t>https://miro.medium.com/v2/resize:fit:640/format:webp/0*AAfsfycxEBIkovqm.PNG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72</a:t>
            </a:fld>
            <a:endParaRPr lang="cs-CZ"/>
          </a:p>
        </p:txBody>
      </p:sp>
    </p:spTree>
    <p:extLst>
      <p:ext uri="{BB962C8B-B14F-4D97-AF65-F5344CB8AC3E}">
        <p14:creationId xmlns:p14="http://schemas.microsoft.com/office/powerpoint/2010/main" val="18618665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https://makeameme.org/meme/its-done-nowbut-12798w</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73</a:t>
            </a:fld>
            <a:endParaRPr lang="cs-CZ"/>
          </a:p>
        </p:txBody>
      </p:sp>
    </p:spTree>
    <p:extLst>
      <p:ext uri="{BB962C8B-B14F-4D97-AF65-F5344CB8AC3E}">
        <p14:creationId xmlns:p14="http://schemas.microsoft.com/office/powerpoint/2010/main" val="43345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https://d3js.org/</a:t>
            </a:r>
          </a:p>
          <a:p>
            <a:pPr marL="171450" indent="-171450">
              <a:buFont typeface="Arial" panose="020B0604020202020204" pitchFamily="34" charset="0"/>
              <a:buChar char="•"/>
            </a:pPr>
            <a:r>
              <a:rPr lang="en-US" dirty="0"/>
              <a:t>https://github.com/d3/d3</a:t>
            </a:r>
          </a:p>
          <a:p>
            <a:pPr marL="171450" indent="-171450">
              <a:buFont typeface="Arial" panose="020B0604020202020204" pitchFamily="34" charset="0"/>
              <a:buChar char="•"/>
            </a:pPr>
            <a:r>
              <a:rPr lang="en-US" dirty="0"/>
              <a:t>http://using-d3js.com/08_01_events.html</a:t>
            </a:r>
          </a:p>
          <a:p>
            <a:pPr marL="171450" indent="-171450">
              <a:buFont typeface="Arial" panose="020B0604020202020204" pitchFamily="34" charset="0"/>
              <a:buChar char="•"/>
            </a:pPr>
            <a:r>
              <a:rPr lang="en-US" dirty="0"/>
              <a:t>https://medium.com/@mbostock/a-better-way-to-code-2b1d2876a3a0</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95000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95837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5" name="Footer Placeholder 4"/>
          <p:cNvSpPr>
            <a:spLocks noGrp="1"/>
          </p:cNvSpPr>
          <p:nvPr>
            <p:ph type="ftr" sz="quarter" idx="11"/>
          </p:nvPr>
        </p:nvSpPr>
        <p:spPr/>
        <p:txBody>
          <a:bodyPr/>
          <a:lstStyle/>
          <a:p>
            <a:endParaRPr lang="en-US" dirty="0"/>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
        <p:nvSpPr>
          <p:cNvPr id="4" name="Rectangle 3">
            <a:extLst>
              <a:ext uri="{FF2B5EF4-FFF2-40B4-BE49-F238E27FC236}">
                <a16:creationId xmlns:a16="http://schemas.microsoft.com/office/drawing/2014/main" id="{F38A7AD8-BA07-166C-7DA1-AAB99571E7D4}"/>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7987493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332656"/>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1493531"/>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1349515"/>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2682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B8B48-CD68-422A-981A-F7D1D2E08DD1}" type="slidenum">
              <a:rPr lang="en-US" smtClean="0"/>
              <a:t>‹#›</a:t>
            </a:fld>
            <a:endParaRPr lang="en-US"/>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42D302-1812-2F9C-9722-6380C6F83A36}"/>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16382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9BA8A37-4354-39E1-9AB5-D0AD7A0D37C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57617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1A6B856-16CF-058C-148B-0A34AB41C8C7}"/>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66200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72268-EBF9-1072-0F76-51E4D5460321}"/>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51B8B48-CD68-422A-981A-F7D1D2E08DD1}" type="slidenum">
              <a:rPr lang="en-US" smtClean="0"/>
              <a:t>‹#›</a:t>
            </a:fld>
            <a:endParaRPr lang="en-US"/>
          </a:p>
        </p:txBody>
      </p:sp>
      <p:sp>
        <p:nvSpPr>
          <p:cNvPr id="3" name="Rectangle 2">
            <a:extLst>
              <a:ext uri="{FF2B5EF4-FFF2-40B4-BE49-F238E27FC236}">
                <a16:creationId xmlns:a16="http://schemas.microsoft.com/office/drawing/2014/main" id="{F08C563C-C816-C3C8-61D3-E2D0FF1CC0D6}"/>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02919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2024: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spTree>
    <p:extLst>
      <p:ext uri="{BB962C8B-B14F-4D97-AF65-F5344CB8AC3E}">
        <p14:creationId xmlns:p14="http://schemas.microsoft.com/office/powerpoint/2010/main" val="65263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024: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spTree>
    <p:extLst>
      <p:ext uri="{BB962C8B-B14F-4D97-AF65-F5344CB8AC3E}">
        <p14:creationId xmlns:p14="http://schemas.microsoft.com/office/powerpoint/2010/main" val="387372136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2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5" y="6571397"/>
            <a:ext cx="4822804" cy="253513"/>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42476876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29"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reactjs.org/docs/higher-order-components.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reactjs.org/docs/render-props.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levelup.gitconnected.com/the-dark-side-of-useeffect-in-react-5edd9e97cab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react.dev/blog/2022/03/29/react-v18#what-is-concurrent-react" TargetMode="External"/><Relationship Id="rId7" Type="http://schemas.openxmlformats.org/officeDocument/2006/relationships/hyperlink" Target="https://react.dev/blog/2024/12/05/react-19#server-action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react.dev/blog/2024/12/05/react-19#react-server-components" TargetMode="External"/><Relationship Id="rId5" Type="http://schemas.openxmlformats.org/officeDocument/2006/relationships/hyperlink" Target="https://react.dev/blog/2024/12/05/react-19#actions" TargetMode="External"/><Relationship Id="rId4" Type="http://schemas.openxmlformats.org/officeDocument/2006/relationships/hyperlink" Target="https://react.dev/blog/2022/03/29/react-v18#new-feature-transit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github.com/voronianski/flux-comparison"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template-explorer.vuejs.org/"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vuejs/vue-vapor"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hyperlink" Target="https://github.com/vuejs/core/tree/vapor"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2025.stateofjs.com/en-U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https://developer.mozilla.org/en-US/docs/Web/JavaScript/Reference/Statements/label"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s://playground.solidjs.com/?version=1.3.9#NobwRAdghgtgpmAXGGUCWEwBowBcCeADgsrgM4Ae2YZA9gK4BOAxiWGjIbY7gAQi9GcCABM4jXgF9eAM0a0YvADo1aAGzQiAtACsyAegDucAEYqA3EogcuPfr2ZCouOAGU0Ac2hqps+YpU6DW09CysrGXoIZlw0WgheAGEGCBdGAAoASn4rXgd4sj5gZhTcLF4yOFxkqNwAXV4AXgcnF3cvKDV0gAZMywT8iELeDEc4eFSm3iymgD4KqprU9JLamYBqXgBGPvCBoVwmBPTcvN4AHhN6XFx43gJiRpUrm-iVXnjEjWYAa0aQUZCCa4SSzU5nfirZaZSTgi76F63CBgga7CCwiBWISicTpGaNebnJZpXj6WblES0Zj0YEAOg8VQAompxsJcAAhfAASREJzAUEIhBUmTRYEkdSAA"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lit.dev/playground/"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developer.mozilla.org/en-US/docs/Web/JavaScript/Reference/Statements/with"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htmx.org/essays/hypermedia-driven-applications/" TargetMode="External"/><Relationship Id="rId7" Type="http://schemas.openxmlformats.org/officeDocument/2006/relationships/hyperlink" Target="https://htmx.org/events/"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https://htmx.org/docs/#websockets-and-sse" TargetMode="External"/><Relationship Id="rId5" Type="http://schemas.openxmlformats.org/officeDocument/2006/relationships/hyperlink" Target="https://htmx.org/docs/#css_transitions" TargetMode="External"/><Relationship Id="rId4" Type="http://schemas.openxmlformats.org/officeDocument/2006/relationships/hyperlink" Target="https://htmx.org/docs/#ajax"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component-party.dev/"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hyperlink" Target="https://dev.to/mattlewandowski93/stop-chasing-new-javascript-frameworks-build-with-fundamentals-instead-1lni"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skodapetr/single-page-applic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prankweb.cz/" TargetMode="External"/><Relationship Id="rId4" Type="http://schemas.openxmlformats.org/officeDocument/2006/relationships/hyperlink" Target="https://github.com/cusbg/prankweb/tree/main/frontend/client/inde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pPr algn="r"/>
            <a:r>
              <a:rPr lang="en-US" sz="8000" dirty="0"/>
              <a:t>User Interface</a:t>
            </a:r>
            <a:br>
              <a:rPr lang="en-US" sz="8000" dirty="0"/>
            </a:br>
            <a:r>
              <a:rPr lang="en-US" sz="8000" dirty="0"/>
              <a:t>JavaScript</a:t>
            </a:r>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5/2026</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6D438-8063-348F-4697-D912526718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21999C-DAF6-8794-598B-D1B3AE3E7023}"/>
              </a:ext>
            </a:extLst>
          </p:cNvPr>
          <p:cNvSpPr>
            <a:spLocks noGrp="1"/>
          </p:cNvSpPr>
          <p:nvPr>
            <p:ph type="body" sz="quarter" idx="13"/>
          </p:nvPr>
        </p:nvSpPr>
        <p:spPr/>
        <p:txBody>
          <a:bodyPr/>
          <a:lstStyle/>
          <a:p>
            <a:r>
              <a:rPr lang="en-US" dirty="0"/>
              <a:t>Episode II</a:t>
            </a:r>
          </a:p>
        </p:txBody>
      </p:sp>
      <p:sp>
        <p:nvSpPr>
          <p:cNvPr id="3" name="Text Placeholder 2">
            <a:extLst>
              <a:ext uri="{FF2B5EF4-FFF2-40B4-BE49-F238E27FC236}">
                <a16:creationId xmlns:a16="http://schemas.microsoft.com/office/drawing/2014/main" id="{44328C5A-3FD8-B84B-ED8A-28B6FED847A9}"/>
              </a:ext>
            </a:extLst>
          </p:cNvPr>
          <p:cNvSpPr>
            <a:spLocks noGrp="1"/>
          </p:cNvSpPr>
          <p:nvPr>
            <p:ph type="body" sz="quarter" idx="14"/>
          </p:nvPr>
        </p:nvSpPr>
        <p:spPr/>
        <p:txBody>
          <a:bodyPr/>
          <a:lstStyle/>
          <a:p>
            <a:r>
              <a:rPr lang="en-US" dirty="0"/>
              <a:t>Application is getting bigger ...</a:t>
            </a:r>
          </a:p>
          <a:p>
            <a:r>
              <a:rPr lang="en-US" dirty="0"/>
              <a:t>reactivity and MVVM</a:t>
            </a:r>
          </a:p>
        </p:txBody>
      </p:sp>
      <p:pic>
        <p:nvPicPr>
          <p:cNvPr id="4" name="Picture 3">
            <a:extLst>
              <a:ext uri="{FF2B5EF4-FFF2-40B4-BE49-F238E27FC236}">
                <a16:creationId xmlns:a16="http://schemas.microsoft.com/office/drawing/2014/main" id="{2104D2DF-34BF-0AA7-EF90-9351312803A0}"/>
              </a:ext>
            </a:extLst>
          </p:cNvPr>
          <p:cNvPicPr>
            <a:picLocks noChangeAspect="1"/>
          </p:cNvPicPr>
          <p:nvPr/>
        </p:nvPicPr>
        <p:blipFill>
          <a:blip r:embed="rId3"/>
          <a:stretch>
            <a:fillRect/>
          </a:stretch>
        </p:blipFill>
        <p:spPr>
          <a:xfrm>
            <a:off x="4438317" y="2852936"/>
            <a:ext cx="3171348" cy="3523722"/>
          </a:xfrm>
          <a:prstGeom prst="rect">
            <a:avLst/>
          </a:prstGeom>
        </p:spPr>
      </p:pic>
    </p:spTree>
    <p:extLst>
      <p:ext uri="{BB962C8B-B14F-4D97-AF65-F5344CB8AC3E}">
        <p14:creationId xmlns:p14="http://schemas.microsoft.com/office/powerpoint/2010/main" val="19808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548CF-06CE-DEEC-3C5A-C286D94D78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A9F3C-0053-5C24-E764-EE5E087F6A46}"/>
              </a:ext>
            </a:extLst>
          </p:cNvPr>
          <p:cNvSpPr>
            <a:spLocks noGrp="1"/>
          </p:cNvSpPr>
          <p:nvPr>
            <p:ph type="title"/>
          </p:nvPr>
        </p:nvSpPr>
        <p:spPr/>
        <p:txBody>
          <a:bodyPr/>
          <a:lstStyle/>
          <a:p>
            <a:r>
              <a:rPr lang="en-US" dirty="0"/>
              <a:t>AngularJS 1 / 3</a:t>
            </a:r>
          </a:p>
        </p:txBody>
      </p:sp>
      <p:sp>
        <p:nvSpPr>
          <p:cNvPr id="3" name="Content Placeholder 2">
            <a:extLst>
              <a:ext uri="{FF2B5EF4-FFF2-40B4-BE49-F238E27FC236}">
                <a16:creationId xmlns:a16="http://schemas.microsoft.com/office/drawing/2014/main" id="{1F59023E-482B-0527-10D4-A1A641519FE6}"/>
              </a:ext>
            </a:extLst>
          </p:cNvPr>
          <p:cNvSpPr>
            <a:spLocks noGrp="1"/>
          </p:cNvSpPr>
          <p:nvPr>
            <p:ph idx="1"/>
          </p:nvPr>
        </p:nvSpPr>
        <p:spPr>
          <a:xfrm>
            <a:off x="335360" y="1268760"/>
            <a:ext cx="8568952" cy="2304256"/>
          </a:xfrm>
        </p:spPr>
        <p:txBody>
          <a:bodyPr/>
          <a:lstStyle/>
          <a:p>
            <a:pPr marL="0" indent="0">
              <a:buNone/>
            </a:pPr>
            <a:r>
              <a:rPr lang="en-US" dirty="0"/>
              <a:t>Since 2010. “AngularJS support has officially ended as of January 2022.”</a:t>
            </a:r>
          </a:p>
          <a:p>
            <a:r>
              <a:rPr lang="en-US" dirty="0"/>
              <a:t>Custom HTML directives.</a:t>
            </a:r>
          </a:p>
          <a:p>
            <a:r>
              <a:rPr lang="en-US" dirty="0"/>
              <a:t>View, Controller separation.</a:t>
            </a:r>
          </a:p>
          <a:p>
            <a:r>
              <a:rPr lang="en-US" dirty="0"/>
              <a:t>Custom HTTP wrapper ($</a:t>
            </a:r>
            <a:r>
              <a:rPr lang="en-US" dirty="0" err="1"/>
              <a:t>http.get</a:t>
            </a:r>
            <a:r>
              <a:rPr lang="en-US" dirty="0"/>
              <a:t>(…), …).</a:t>
            </a:r>
          </a:p>
        </p:txBody>
      </p:sp>
      <p:sp>
        <p:nvSpPr>
          <p:cNvPr id="4" name="Slide Number Placeholder 3">
            <a:extLst>
              <a:ext uri="{FF2B5EF4-FFF2-40B4-BE49-F238E27FC236}">
                <a16:creationId xmlns:a16="http://schemas.microsoft.com/office/drawing/2014/main" id="{982DBDC8-B04A-6AD2-6E5F-F18078D347E0}"/>
              </a:ext>
            </a:extLst>
          </p:cNvPr>
          <p:cNvSpPr>
            <a:spLocks noGrp="1"/>
          </p:cNvSpPr>
          <p:nvPr>
            <p:ph type="sldNum" sz="quarter" idx="12"/>
          </p:nvPr>
        </p:nvSpPr>
        <p:spPr/>
        <p:txBody>
          <a:bodyPr/>
          <a:lstStyle/>
          <a:p>
            <a:fld id="{452BA717-4DED-4A38-BDE4-30D0F0A142DB}" type="slidenum">
              <a:rPr lang="cs-CZ" smtClean="0"/>
              <a:pPr/>
              <a:t>11</a:t>
            </a:fld>
            <a:endParaRPr lang="cs-CZ"/>
          </a:p>
        </p:txBody>
      </p:sp>
      <p:pic>
        <p:nvPicPr>
          <p:cNvPr id="7" name="Picture 6" descr="A black and white logo&#10;&#10;Description automatically generated">
            <a:extLst>
              <a:ext uri="{FF2B5EF4-FFF2-40B4-BE49-F238E27FC236}">
                <a16:creationId xmlns:a16="http://schemas.microsoft.com/office/drawing/2014/main" id="{4632B442-C01F-4B76-8891-5B9B782D2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4" y="44624"/>
            <a:ext cx="4085786" cy="1152128"/>
          </a:xfrm>
          <a:prstGeom prst="rect">
            <a:avLst/>
          </a:prstGeom>
        </p:spPr>
      </p:pic>
      <p:sp>
        <p:nvSpPr>
          <p:cNvPr id="8" name="Rectangle 7">
            <a:extLst>
              <a:ext uri="{FF2B5EF4-FFF2-40B4-BE49-F238E27FC236}">
                <a16:creationId xmlns:a16="http://schemas.microsoft.com/office/drawing/2014/main" id="{16252070-0AF0-92BC-C1E1-3E118A832931}"/>
              </a:ext>
            </a:extLst>
          </p:cNvPr>
          <p:cNvSpPr/>
          <p:nvPr/>
        </p:nvSpPr>
        <p:spPr>
          <a:xfrm>
            <a:off x="325237" y="3429000"/>
            <a:ext cx="5050683" cy="28803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&lt;!doctype html&gt;</a:t>
            </a:r>
          </a:p>
          <a:p>
            <a:r>
              <a:rPr lang="en-US" sz="2000" dirty="0">
                <a:solidFill>
                  <a:schemeClr val="tx1"/>
                </a:solidFill>
              </a:rPr>
              <a:t>&lt;html ng-app="app"&gt; &lt;body&gt;</a:t>
            </a:r>
          </a:p>
          <a:p>
            <a:r>
              <a:rPr lang="en-US" sz="2000" dirty="0">
                <a:solidFill>
                  <a:schemeClr val="tx1"/>
                </a:solidFill>
              </a:rPr>
              <a:t>  &lt;div ng-controller="counter"&gt;</a:t>
            </a:r>
          </a:p>
          <a:p>
            <a:r>
              <a:rPr lang="en-US" sz="2000" dirty="0">
                <a:solidFill>
                  <a:schemeClr val="tx1"/>
                </a:solidFill>
              </a:rPr>
              <a:t>    &lt;input type="text" ng-model="value"&gt;</a:t>
            </a:r>
          </a:p>
          <a:p>
            <a:r>
              <a:rPr lang="en-US" sz="2000" dirty="0">
                <a:solidFill>
                  <a:schemeClr val="tx1"/>
                </a:solidFill>
              </a:rPr>
              <a:t>    &lt;button ng-click="</a:t>
            </a:r>
            <a:r>
              <a:rPr lang="en-US" sz="2000" dirty="0" err="1">
                <a:solidFill>
                  <a:schemeClr val="tx1"/>
                </a:solidFill>
              </a:rPr>
              <a:t>onClick</a:t>
            </a:r>
            <a:r>
              <a:rPr lang="en-US" sz="2000" dirty="0">
                <a:solidFill>
                  <a:schemeClr val="tx1"/>
                </a:solidFill>
              </a:rPr>
              <a:t>"&gt;</a:t>
            </a:r>
          </a:p>
          <a:p>
            <a:r>
              <a:rPr lang="en-US" sz="2000" dirty="0">
                <a:solidFill>
                  <a:schemeClr val="tx1"/>
                </a:solidFill>
              </a:rPr>
              <a:t>      {{value}}</a:t>
            </a:r>
          </a:p>
          <a:p>
            <a:r>
              <a:rPr lang="en-US" sz="2000" dirty="0">
                <a:solidFill>
                  <a:schemeClr val="tx1"/>
                </a:solidFill>
              </a:rPr>
              <a:t>    &lt;/button&gt;</a:t>
            </a:r>
          </a:p>
          <a:p>
            <a:r>
              <a:rPr lang="en-US" sz="2000" dirty="0">
                <a:solidFill>
                  <a:schemeClr val="tx1"/>
                </a:solidFill>
              </a:rPr>
              <a:t>  &lt;/div&gt;</a:t>
            </a:r>
          </a:p>
          <a:p>
            <a:r>
              <a:rPr lang="en-US" sz="2000" dirty="0">
                <a:solidFill>
                  <a:schemeClr val="tx1"/>
                </a:solidFill>
              </a:rPr>
              <a:t>&lt;/body&gt; &lt;/html&gt;</a:t>
            </a:r>
          </a:p>
        </p:txBody>
      </p:sp>
      <p:sp>
        <p:nvSpPr>
          <p:cNvPr id="12" name="Rectangle 11">
            <a:extLst>
              <a:ext uri="{FF2B5EF4-FFF2-40B4-BE49-F238E27FC236}">
                <a16:creationId xmlns:a16="http://schemas.microsoft.com/office/drawing/2014/main" id="{EE2451CE-7E27-588D-64C3-21FE6BECBF12}"/>
              </a:ext>
            </a:extLst>
          </p:cNvPr>
          <p:cNvSpPr/>
          <p:nvPr/>
        </p:nvSpPr>
        <p:spPr>
          <a:xfrm>
            <a:off x="5663953" y="3068960"/>
            <a:ext cx="6120680"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angular.module</a:t>
            </a:r>
            <a:r>
              <a:rPr lang="en-US" sz="2000" dirty="0">
                <a:solidFill>
                  <a:schemeClr val="tx1"/>
                </a:solidFill>
              </a:rPr>
              <a:t>(</a:t>
            </a:r>
            <a:r>
              <a:rPr lang="en-US" sz="2000" dirty="0">
                <a:solidFill>
                  <a:schemeClr val="accent2"/>
                </a:solidFill>
              </a:rPr>
              <a:t>"app"</a:t>
            </a:r>
            <a:r>
              <a:rPr lang="en-US" sz="2000" dirty="0">
                <a:solidFill>
                  <a:schemeClr val="tx1"/>
                </a:solidFill>
              </a:rPr>
              <a:t>, [])</a:t>
            </a:r>
          </a:p>
          <a:p>
            <a:r>
              <a:rPr lang="en-US" sz="2000" dirty="0">
                <a:solidFill>
                  <a:schemeClr val="accent6"/>
                </a:solidFill>
              </a:rPr>
              <a:t>  // Register a controller.</a:t>
            </a:r>
          </a:p>
          <a:p>
            <a:r>
              <a:rPr lang="en-US" sz="2000" dirty="0">
                <a:solidFill>
                  <a:schemeClr val="accent6"/>
                </a:solidFill>
              </a:rPr>
              <a:t>  // We can request injection of services like $html.</a:t>
            </a:r>
          </a:p>
          <a:p>
            <a:r>
              <a:rPr lang="en-US" sz="2000" dirty="0">
                <a:solidFill>
                  <a:schemeClr val="tx1"/>
                </a:solidFill>
              </a:rPr>
              <a:t>  .controller(</a:t>
            </a:r>
            <a:r>
              <a:rPr lang="en-US" sz="2000" dirty="0">
                <a:solidFill>
                  <a:schemeClr val="accent2"/>
                </a:solidFill>
              </a:rPr>
              <a:t>"counter"</a:t>
            </a:r>
            <a:r>
              <a:rPr lang="en-US" sz="2000" dirty="0">
                <a:solidFill>
                  <a:schemeClr val="tx1"/>
                </a:solidFill>
              </a:rPr>
              <a:t>, </a:t>
            </a:r>
            <a:r>
              <a:rPr lang="en-US" sz="2000" dirty="0">
                <a:solidFill>
                  <a:schemeClr val="accent1"/>
                </a:solidFill>
              </a:rPr>
              <a:t>function</a:t>
            </a:r>
            <a:r>
              <a:rPr lang="en-US" sz="2000" dirty="0">
                <a:solidFill>
                  <a:schemeClr val="tx1"/>
                </a:solidFill>
              </a:rPr>
              <a:t>($scope, $http) {</a:t>
            </a:r>
          </a:p>
          <a:p>
            <a:r>
              <a:rPr lang="en-US" sz="2000" dirty="0">
                <a:solidFill>
                  <a:schemeClr val="accent6"/>
                </a:solidFill>
              </a:rPr>
              <a:t>    // This is executed on binding.</a:t>
            </a:r>
          </a:p>
          <a:p>
            <a:r>
              <a:rPr lang="en-US" sz="2000" dirty="0">
                <a:solidFill>
                  <a:schemeClr val="tx1"/>
                </a:solidFill>
              </a:rPr>
              <a:t>    $</a:t>
            </a:r>
            <a:r>
              <a:rPr lang="en-US" sz="2000" dirty="0" err="1">
                <a:solidFill>
                  <a:schemeClr val="tx1"/>
                </a:solidFill>
              </a:rPr>
              <a:t>scope.value</a:t>
            </a:r>
            <a:r>
              <a:rPr lang="en-US" sz="2000" dirty="0">
                <a:solidFill>
                  <a:schemeClr val="tx1"/>
                </a:solidFill>
              </a:rPr>
              <a:t> = </a:t>
            </a:r>
            <a:r>
              <a:rPr lang="en-US" sz="2000" dirty="0">
                <a:solidFill>
                  <a:schemeClr val="accent2"/>
                </a:solidFill>
              </a:rPr>
              <a:t>"initial"</a:t>
            </a:r>
            <a:r>
              <a:rPr lang="en-US" sz="2000" dirty="0">
                <a:solidFill>
                  <a:schemeClr val="tx1"/>
                </a:solidFill>
              </a:rPr>
              <a:t>;</a:t>
            </a:r>
          </a:p>
          <a:p>
            <a:endParaRPr lang="en-US" sz="2000" dirty="0">
              <a:solidFill>
                <a:schemeClr val="tx1"/>
              </a:solidFill>
            </a:endParaRPr>
          </a:p>
          <a:p>
            <a:r>
              <a:rPr lang="en-US" sz="2000" dirty="0">
                <a:solidFill>
                  <a:schemeClr val="accent6"/>
                </a:solidFill>
              </a:rPr>
              <a:t>    // All in $scope is usable from HTML.</a:t>
            </a:r>
          </a:p>
          <a:p>
            <a:r>
              <a:rPr lang="en-US" sz="2000" dirty="0">
                <a:solidFill>
                  <a:schemeClr val="tx1"/>
                </a:solidFill>
              </a:rPr>
              <a:t>    $</a:t>
            </a:r>
            <a:r>
              <a:rPr lang="en-US" sz="2000" dirty="0" err="1">
                <a:solidFill>
                  <a:schemeClr val="tx1"/>
                </a:solidFill>
              </a:rPr>
              <a:t>scope.onClick</a:t>
            </a:r>
            <a:r>
              <a:rPr lang="en-US" sz="2000" dirty="0">
                <a:solidFill>
                  <a:schemeClr val="tx1"/>
                </a:solidFill>
              </a:rPr>
              <a:t> = () =&gt; $</a:t>
            </a:r>
            <a:r>
              <a:rPr lang="en-US" sz="2000" dirty="0" err="1">
                <a:solidFill>
                  <a:schemeClr val="tx1"/>
                </a:solidFill>
              </a:rPr>
              <a:t>scope.count</a:t>
            </a:r>
            <a:r>
              <a:rPr lang="en-US" sz="2000" dirty="0">
                <a:solidFill>
                  <a:schemeClr val="tx1"/>
                </a:solidFill>
              </a:rPr>
              <a:t> = </a:t>
            </a:r>
            <a:r>
              <a:rPr lang="en-US" sz="2000" dirty="0">
                <a:solidFill>
                  <a:schemeClr val="accent2"/>
                </a:solidFill>
              </a:rPr>
              <a:t>""</a:t>
            </a:r>
            <a:r>
              <a:rPr lang="en-US" sz="2000" dirty="0">
                <a:solidFill>
                  <a:schemeClr val="tx1"/>
                </a:solidFill>
              </a:rPr>
              <a:t>;    </a:t>
            </a:r>
          </a:p>
          <a:p>
            <a:r>
              <a:rPr lang="en-US" sz="2000" dirty="0">
                <a:solidFill>
                  <a:schemeClr val="tx1"/>
                </a:solidFill>
              </a:rPr>
              <a:t>});</a:t>
            </a:r>
          </a:p>
        </p:txBody>
      </p:sp>
    </p:spTree>
    <p:extLst>
      <p:ext uri="{BB962C8B-B14F-4D97-AF65-F5344CB8AC3E}">
        <p14:creationId xmlns:p14="http://schemas.microsoft.com/office/powerpoint/2010/main" val="62589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126C-F47A-C674-72F4-F63FE786070B}"/>
              </a:ext>
            </a:extLst>
          </p:cNvPr>
          <p:cNvSpPr>
            <a:spLocks noGrp="1"/>
          </p:cNvSpPr>
          <p:nvPr>
            <p:ph type="title"/>
          </p:nvPr>
        </p:nvSpPr>
        <p:spPr/>
        <p:txBody>
          <a:bodyPr/>
          <a:lstStyle/>
          <a:p>
            <a:r>
              <a:rPr lang="en-US" dirty="0"/>
              <a:t>AngularJS 2 / 3</a:t>
            </a:r>
          </a:p>
        </p:txBody>
      </p:sp>
      <p:sp>
        <p:nvSpPr>
          <p:cNvPr id="3" name="Content Placeholder 2">
            <a:extLst>
              <a:ext uri="{FF2B5EF4-FFF2-40B4-BE49-F238E27FC236}">
                <a16:creationId xmlns:a16="http://schemas.microsoft.com/office/drawing/2014/main" id="{0D26792A-C008-EF58-0C34-5416F77FF0C4}"/>
              </a:ext>
            </a:extLst>
          </p:cNvPr>
          <p:cNvSpPr>
            <a:spLocks noGrp="1"/>
          </p:cNvSpPr>
          <p:nvPr>
            <p:ph idx="1"/>
          </p:nvPr>
        </p:nvSpPr>
        <p:spPr>
          <a:xfrm>
            <a:off x="335360" y="1268760"/>
            <a:ext cx="11449272" cy="504056"/>
          </a:xfrm>
        </p:spPr>
        <p:txBody>
          <a:bodyPr/>
          <a:lstStyle/>
          <a:p>
            <a:pPr marL="0" indent="0">
              <a:buNone/>
            </a:pPr>
            <a:r>
              <a:rPr lang="en-US" dirty="0"/>
              <a:t>Two-way data binding ~ synchronize two data sources.</a:t>
            </a:r>
          </a:p>
        </p:txBody>
      </p:sp>
      <p:sp>
        <p:nvSpPr>
          <p:cNvPr id="4" name="Slide Number Placeholder 3">
            <a:extLst>
              <a:ext uri="{FF2B5EF4-FFF2-40B4-BE49-F238E27FC236}">
                <a16:creationId xmlns:a16="http://schemas.microsoft.com/office/drawing/2014/main" id="{6FF8EF6C-2AD8-A4C9-B09F-81060AA2BC05}"/>
              </a:ext>
            </a:extLst>
          </p:cNvPr>
          <p:cNvSpPr>
            <a:spLocks noGrp="1"/>
          </p:cNvSpPr>
          <p:nvPr>
            <p:ph type="sldNum" sz="quarter" idx="12"/>
          </p:nvPr>
        </p:nvSpPr>
        <p:spPr/>
        <p:txBody>
          <a:bodyPr/>
          <a:lstStyle/>
          <a:p>
            <a:fld id="{452BA717-4DED-4A38-BDE4-30D0F0A142DB}" type="slidenum">
              <a:rPr lang="cs-CZ" smtClean="0"/>
              <a:pPr/>
              <a:t>12</a:t>
            </a:fld>
            <a:endParaRPr lang="cs-CZ"/>
          </a:p>
        </p:txBody>
      </p:sp>
      <p:sp>
        <p:nvSpPr>
          <p:cNvPr id="5" name="Rectangle 4">
            <a:extLst>
              <a:ext uri="{FF2B5EF4-FFF2-40B4-BE49-F238E27FC236}">
                <a16:creationId xmlns:a16="http://schemas.microsoft.com/office/drawing/2014/main" id="{8AA5992C-E315-3C69-A859-D335BA14BAD4}"/>
              </a:ext>
            </a:extLst>
          </p:cNvPr>
          <p:cNvSpPr/>
          <p:nvPr/>
        </p:nvSpPr>
        <p:spPr>
          <a:xfrm>
            <a:off x="325237" y="1916832"/>
            <a:ext cx="3754539" cy="4392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&lt;section ng-app="</a:t>
            </a:r>
            <a:r>
              <a:rPr lang="en-US" sz="2000" dirty="0" err="1">
                <a:solidFill>
                  <a:schemeClr val="tx1"/>
                </a:solidFill>
              </a:rPr>
              <a:t>clickApp</a:t>
            </a:r>
            <a:r>
              <a:rPr lang="en-US" sz="2000" dirty="0">
                <a:solidFill>
                  <a:schemeClr val="tx1"/>
                </a:solidFill>
              </a:rPr>
              <a:t>"&gt;</a:t>
            </a:r>
          </a:p>
          <a:p>
            <a:r>
              <a:rPr lang="en-US" sz="2000" dirty="0">
                <a:solidFill>
                  <a:schemeClr val="tx1"/>
                </a:solidFill>
              </a:rPr>
              <a:t>  &lt;div ng-controller="</a:t>
            </a:r>
            <a:r>
              <a:rPr lang="en-US" sz="2000" dirty="0" err="1">
                <a:solidFill>
                  <a:schemeClr val="tx1"/>
                </a:solidFill>
              </a:rPr>
              <a:t>clickCtrl</a:t>
            </a:r>
            <a:r>
              <a:rPr lang="en-US" sz="2000" dirty="0">
                <a:solidFill>
                  <a:schemeClr val="tx1"/>
                </a:solidFill>
              </a:rPr>
              <a:t>"&gt;</a:t>
            </a:r>
          </a:p>
          <a:p>
            <a:endParaRPr lang="en-US" sz="2000" dirty="0">
              <a:solidFill>
                <a:schemeClr val="tx1"/>
              </a:solidFill>
            </a:endParaRPr>
          </a:p>
          <a:p>
            <a:r>
              <a:rPr lang="en-US" sz="2000" dirty="0">
                <a:solidFill>
                  <a:schemeClr val="tx1"/>
                </a:solidFill>
              </a:rPr>
              <a:t>    &lt;button ng-click="</a:t>
            </a:r>
            <a:r>
              <a:rPr lang="en-US" sz="2000" dirty="0" err="1">
                <a:solidFill>
                  <a:schemeClr val="tx1"/>
                </a:solidFill>
              </a:rPr>
              <a:t>addNum</a:t>
            </a:r>
            <a:r>
              <a:rPr lang="en-US" sz="2000" dirty="0">
                <a:solidFill>
                  <a:schemeClr val="tx1"/>
                </a:solidFill>
              </a:rPr>
              <a:t>()"&gt;</a:t>
            </a:r>
          </a:p>
          <a:p>
            <a:r>
              <a:rPr lang="en-US" sz="2000" dirty="0">
                <a:solidFill>
                  <a:schemeClr val="tx1"/>
                </a:solidFill>
              </a:rPr>
              <a:t>      &lt;p&gt;Add Num&lt;/p&gt; </a:t>
            </a:r>
          </a:p>
          <a:p>
            <a:r>
              <a:rPr lang="en-US" sz="2000" dirty="0">
                <a:solidFill>
                  <a:schemeClr val="tx1"/>
                </a:solidFill>
              </a:rPr>
              <a:t>    &lt;/button&gt;</a:t>
            </a:r>
          </a:p>
          <a:p>
            <a:endParaRPr lang="en-US" sz="2000" dirty="0">
              <a:solidFill>
                <a:schemeClr val="tx1"/>
              </a:solidFill>
            </a:endParaRPr>
          </a:p>
          <a:p>
            <a:r>
              <a:rPr lang="en-US" sz="2000" dirty="0">
                <a:solidFill>
                  <a:schemeClr val="tx1"/>
                </a:solidFill>
              </a:rPr>
              <a:t>    &lt;p&gt;{{count}} : {{value}}&lt;/p&gt;</a:t>
            </a:r>
          </a:p>
          <a:p>
            <a:endParaRPr lang="en-US" sz="2000" dirty="0">
              <a:solidFill>
                <a:schemeClr val="tx1"/>
              </a:solidFill>
            </a:endParaRPr>
          </a:p>
          <a:p>
            <a:r>
              <a:rPr lang="en-US" sz="2000" dirty="0">
                <a:solidFill>
                  <a:schemeClr val="tx1"/>
                </a:solidFill>
              </a:rPr>
              <a:t>  &lt;/div&gt;</a:t>
            </a:r>
          </a:p>
          <a:p>
            <a:r>
              <a:rPr lang="en-US" sz="2000" dirty="0">
                <a:solidFill>
                  <a:schemeClr val="tx1"/>
                </a:solidFill>
              </a:rPr>
              <a:t>&lt;/section&gt;</a:t>
            </a:r>
          </a:p>
        </p:txBody>
      </p:sp>
      <p:sp>
        <p:nvSpPr>
          <p:cNvPr id="6" name="Rectangle 5">
            <a:extLst>
              <a:ext uri="{FF2B5EF4-FFF2-40B4-BE49-F238E27FC236}">
                <a16:creationId xmlns:a16="http://schemas.microsoft.com/office/drawing/2014/main" id="{D8A68735-8CAC-A463-66E1-8A2654E2A64D}"/>
              </a:ext>
            </a:extLst>
          </p:cNvPr>
          <p:cNvSpPr/>
          <p:nvPr/>
        </p:nvSpPr>
        <p:spPr>
          <a:xfrm>
            <a:off x="4223792" y="1916832"/>
            <a:ext cx="7585479"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angular.module</a:t>
            </a:r>
            <a:r>
              <a:rPr lang="en-US" sz="2000" dirty="0">
                <a:solidFill>
                  <a:schemeClr val="tx1"/>
                </a:solidFill>
              </a:rPr>
              <a:t>(</a:t>
            </a:r>
            <a:r>
              <a:rPr lang="en-US" sz="2000" dirty="0">
                <a:solidFill>
                  <a:schemeClr val="accent2"/>
                </a:solidFill>
              </a:rPr>
              <a:t>"</a:t>
            </a:r>
            <a:r>
              <a:rPr lang="en-US" sz="2000" dirty="0" err="1">
                <a:solidFill>
                  <a:schemeClr val="accent2"/>
                </a:solidFill>
              </a:rPr>
              <a:t>clickApp</a:t>
            </a:r>
            <a:r>
              <a:rPr lang="en-US" sz="2000" dirty="0">
                <a:solidFill>
                  <a:schemeClr val="accent2"/>
                </a:solidFill>
              </a:rPr>
              <a:t>"</a:t>
            </a:r>
            <a:r>
              <a:rPr lang="en-US" sz="2000" dirty="0">
                <a:solidFill>
                  <a:schemeClr val="tx1"/>
                </a:solidFill>
              </a:rPr>
              <a:t>, []) .controller(</a:t>
            </a:r>
            <a:r>
              <a:rPr lang="en-US" sz="2000" dirty="0">
                <a:solidFill>
                  <a:schemeClr val="accent2"/>
                </a:solidFill>
              </a:rPr>
              <a:t>"</a:t>
            </a:r>
            <a:r>
              <a:rPr lang="en-US" sz="2000" dirty="0" err="1">
                <a:solidFill>
                  <a:schemeClr val="accent2"/>
                </a:solidFill>
              </a:rPr>
              <a:t>clickCtrl</a:t>
            </a:r>
            <a:r>
              <a:rPr lang="en-US" sz="2000" dirty="0">
                <a:solidFill>
                  <a:schemeClr val="accent2"/>
                </a:solidFill>
              </a:rPr>
              <a:t>"</a:t>
            </a:r>
            <a:r>
              <a:rPr lang="en-US" sz="2000" dirty="0">
                <a:solidFill>
                  <a:schemeClr val="tx1"/>
                </a:solidFill>
              </a:rPr>
              <a:t>, </a:t>
            </a:r>
            <a:r>
              <a:rPr lang="en-US" sz="2000" dirty="0">
                <a:solidFill>
                  <a:schemeClr val="accent1"/>
                </a:solidFill>
              </a:rPr>
              <a:t>function</a:t>
            </a:r>
            <a:r>
              <a:rPr lang="en-US" sz="2000" dirty="0">
                <a:solidFill>
                  <a:schemeClr val="tx1"/>
                </a:solidFill>
              </a:rPr>
              <a:t>($scope){</a:t>
            </a:r>
          </a:p>
          <a:p>
            <a:r>
              <a:rPr lang="en-US" sz="2000" dirty="0">
                <a:solidFill>
                  <a:schemeClr val="tx1"/>
                </a:solidFill>
              </a:rPr>
              <a:t>  $</a:t>
            </a:r>
            <a:r>
              <a:rPr lang="en-US" sz="2000" dirty="0" err="1">
                <a:solidFill>
                  <a:schemeClr val="tx1"/>
                </a:solidFill>
              </a:rPr>
              <a:t>scope.count</a:t>
            </a:r>
            <a:r>
              <a:rPr lang="en-US" sz="2000" dirty="0">
                <a:solidFill>
                  <a:schemeClr val="tx1"/>
                </a:solidFill>
              </a:rPr>
              <a:t> = 0; </a:t>
            </a:r>
          </a:p>
          <a:p>
            <a:r>
              <a:rPr lang="en-US" sz="2000" dirty="0">
                <a:solidFill>
                  <a:schemeClr val="tx1"/>
                </a:solidFill>
              </a:rPr>
              <a:t>  $</a:t>
            </a:r>
            <a:r>
              <a:rPr lang="en-US" sz="2000" dirty="0" err="1">
                <a:solidFill>
                  <a:schemeClr val="tx1"/>
                </a:solidFill>
              </a:rPr>
              <a:t>scope.value</a:t>
            </a:r>
            <a:r>
              <a:rPr lang="en-US" sz="2000" dirty="0">
                <a:solidFill>
                  <a:schemeClr val="tx1"/>
                </a:solidFill>
              </a:rPr>
              <a:t> = 0;</a:t>
            </a:r>
          </a:p>
          <a:p>
            <a:r>
              <a:rPr lang="en-US" sz="2000" dirty="0">
                <a:solidFill>
                  <a:schemeClr val="tx1"/>
                </a:solidFill>
              </a:rPr>
              <a:t>  </a:t>
            </a:r>
          </a:p>
          <a:p>
            <a:r>
              <a:rPr lang="en-US" sz="2000" dirty="0">
                <a:solidFill>
                  <a:schemeClr val="tx1"/>
                </a:solidFill>
              </a:rPr>
              <a:t>  $</a:t>
            </a:r>
            <a:r>
              <a:rPr lang="en-US" sz="2000" dirty="0" err="1">
                <a:solidFill>
                  <a:schemeClr val="tx1"/>
                </a:solidFill>
              </a:rPr>
              <a:t>scope.addNum</a:t>
            </a:r>
            <a:r>
              <a:rPr lang="en-US" sz="2000" dirty="0">
                <a:solidFill>
                  <a:schemeClr val="tx1"/>
                </a:solidFill>
              </a:rPr>
              <a:t> = () =&gt; $</a:t>
            </a:r>
            <a:r>
              <a:rPr lang="en-US" sz="2000" dirty="0" err="1">
                <a:solidFill>
                  <a:schemeClr val="tx1"/>
                </a:solidFill>
              </a:rPr>
              <a:t>scope.count</a:t>
            </a:r>
            <a:r>
              <a:rPr lang="en-US" sz="2000" dirty="0">
                <a:solidFill>
                  <a:schemeClr val="tx1"/>
                </a:solidFill>
              </a:rPr>
              <a:t>++; </a:t>
            </a:r>
          </a:p>
          <a:p>
            <a:r>
              <a:rPr lang="en-US" sz="2000" dirty="0">
                <a:solidFill>
                  <a:schemeClr val="tx1"/>
                </a:solidFill>
              </a:rPr>
              <a:t>  </a:t>
            </a:r>
          </a:p>
          <a:p>
            <a:r>
              <a:rPr lang="en-US" sz="2000" dirty="0">
                <a:solidFill>
                  <a:schemeClr val="accent6"/>
                </a:solidFill>
              </a:rPr>
              <a:t>  // Derived value</a:t>
            </a:r>
            <a:endParaRPr lang="en-US" sz="2000" dirty="0">
              <a:solidFill>
                <a:schemeClr val="tx1"/>
              </a:solidFill>
            </a:endParaRPr>
          </a:p>
          <a:p>
            <a:r>
              <a:rPr lang="en-US" sz="2000" dirty="0">
                <a:solidFill>
                  <a:schemeClr val="tx1"/>
                </a:solidFill>
              </a:rPr>
              <a:t>  $</a:t>
            </a:r>
            <a:r>
              <a:rPr lang="en-US" sz="2000" dirty="0" err="1">
                <a:solidFill>
                  <a:schemeClr val="tx1"/>
                </a:solidFill>
              </a:rPr>
              <a:t>scope.$watch</a:t>
            </a:r>
            <a:r>
              <a:rPr lang="en-US" sz="2000" dirty="0">
                <a:solidFill>
                  <a:schemeClr val="tx1"/>
                </a:solidFill>
              </a:rPr>
              <a:t>(</a:t>
            </a:r>
            <a:r>
              <a:rPr lang="en-US" sz="2000" dirty="0">
                <a:solidFill>
                  <a:schemeClr val="accent2"/>
                </a:solidFill>
              </a:rPr>
              <a:t>"count"</a:t>
            </a:r>
            <a:r>
              <a:rPr lang="en-US" sz="2000" dirty="0">
                <a:solidFill>
                  <a:schemeClr val="tx1"/>
                </a:solidFill>
              </a:rPr>
              <a:t>, (next) =&gt;  $scope. value = next + 1 );</a:t>
            </a:r>
          </a:p>
          <a:p>
            <a:endParaRPr lang="en-US" sz="2000" dirty="0">
              <a:solidFill>
                <a:schemeClr val="tx1"/>
              </a:solidFill>
            </a:endParaRPr>
          </a:p>
          <a:p>
            <a:r>
              <a:rPr lang="en-US" sz="2000" dirty="0">
                <a:solidFill>
                  <a:schemeClr val="tx1"/>
                </a:solidFill>
              </a:rPr>
              <a:t>  </a:t>
            </a:r>
            <a:r>
              <a:rPr lang="en-US" sz="2000" dirty="0">
                <a:solidFill>
                  <a:schemeClr val="accent6"/>
                </a:solidFill>
              </a:rPr>
              <a:t>// Derived value</a:t>
            </a:r>
          </a:p>
          <a:p>
            <a:r>
              <a:rPr lang="en-US" sz="2000" dirty="0">
                <a:solidFill>
                  <a:schemeClr val="tx1"/>
                </a:solidFill>
              </a:rPr>
              <a:t>  $</a:t>
            </a:r>
            <a:r>
              <a:rPr lang="en-US" sz="2000" dirty="0" err="1">
                <a:solidFill>
                  <a:schemeClr val="tx1"/>
                </a:solidFill>
              </a:rPr>
              <a:t>scope.$watch</a:t>
            </a:r>
            <a:r>
              <a:rPr lang="en-US" sz="2000" dirty="0">
                <a:solidFill>
                  <a:schemeClr val="tx1"/>
                </a:solidFill>
              </a:rPr>
              <a:t>(</a:t>
            </a:r>
            <a:r>
              <a:rPr lang="en-US" sz="2000" dirty="0">
                <a:solidFill>
                  <a:schemeClr val="accent2"/>
                </a:solidFill>
              </a:rPr>
              <a:t>"value"</a:t>
            </a:r>
            <a:r>
              <a:rPr lang="en-US" sz="2000" dirty="0">
                <a:solidFill>
                  <a:schemeClr val="tx1"/>
                </a:solidFill>
              </a:rPr>
              <a:t>, () =&gt; {</a:t>
            </a:r>
          </a:p>
          <a:p>
            <a:r>
              <a:rPr lang="en-US" sz="2000" dirty="0">
                <a:solidFill>
                  <a:schemeClr val="tx1"/>
                </a:solidFill>
              </a:rPr>
              <a:t>    $</a:t>
            </a:r>
            <a:r>
              <a:rPr lang="en-US" sz="2000" dirty="0" err="1">
                <a:solidFill>
                  <a:schemeClr val="tx1"/>
                </a:solidFill>
              </a:rPr>
              <a:t>scope.count</a:t>
            </a:r>
            <a:r>
              <a:rPr lang="en-US" sz="2000" dirty="0">
                <a:solidFill>
                  <a:schemeClr val="tx1"/>
                </a:solidFill>
              </a:rPr>
              <a:t> += $</a:t>
            </a:r>
            <a:r>
              <a:rPr lang="en-US" sz="2000" dirty="0" err="1">
                <a:solidFill>
                  <a:schemeClr val="tx1"/>
                </a:solidFill>
              </a:rPr>
              <a:t>scope.count</a:t>
            </a:r>
            <a:r>
              <a:rPr lang="en-US" sz="2000" dirty="0">
                <a:solidFill>
                  <a:schemeClr val="tx1"/>
                </a:solidFill>
              </a:rPr>
              <a:t> % 2 === 0;</a:t>
            </a:r>
          </a:p>
          <a:p>
            <a:r>
              <a:rPr lang="en-US" sz="2000" dirty="0">
                <a:solidFill>
                  <a:schemeClr val="tx1"/>
                </a:solidFill>
              </a:rPr>
              <a:t>  });</a:t>
            </a:r>
          </a:p>
          <a:p>
            <a:r>
              <a:rPr lang="en-US" sz="2000" dirty="0">
                <a:solidFill>
                  <a:schemeClr val="tx1"/>
                </a:solidFill>
              </a:rPr>
              <a:t>});</a:t>
            </a:r>
          </a:p>
        </p:txBody>
      </p:sp>
    </p:spTree>
    <p:extLst>
      <p:ext uri="{BB962C8B-B14F-4D97-AF65-F5344CB8AC3E}">
        <p14:creationId xmlns:p14="http://schemas.microsoft.com/office/powerpoint/2010/main" val="1234072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126C-F47A-C674-72F4-F63FE786070B}"/>
              </a:ext>
            </a:extLst>
          </p:cNvPr>
          <p:cNvSpPr>
            <a:spLocks noGrp="1"/>
          </p:cNvSpPr>
          <p:nvPr>
            <p:ph type="title"/>
          </p:nvPr>
        </p:nvSpPr>
        <p:spPr/>
        <p:txBody>
          <a:bodyPr/>
          <a:lstStyle/>
          <a:p>
            <a:r>
              <a:rPr lang="en-US" dirty="0"/>
              <a:t>AngularJS 3 / 3</a:t>
            </a:r>
          </a:p>
        </p:txBody>
      </p:sp>
      <p:sp>
        <p:nvSpPr>
          <p:cNvPr id="3" name="Content Placeholder 2">
            <a:extLst>
              <a:ext uri="{FF2B5EF4-FFF2-40B4-BE49-F238E27FC236}">
                <a16:creationId xmlns:a16="http://schemas.microsoft.com/office/drawing/2014/main" id="{0D26792A-C008-EF58-0C34-5416F77FF0C4}"/>
              </a:ext>
            </a:extLst>
          </p:cNvPr>
          <p:cNvSpPr>
            <a:spLocks noGrp="1"/>
          </p:cNvSpPr>
          <p:nvPr>
            <p:ph idx="1"/>
          </p:nvPr>
        </p:nvSpPr>
        <p:spPr/>
        <p:txBody>
          <a:bodyPr/>
          <a:lstStyle/>
          <a:p>
            <a:pPr marL="0" indent="0">
              <a:buNone/>
            </a:pPr>
            <a:r>
              <a:rPr lang="en-US" dirty="0"/>
              <a:t>Two-way data binding ~ synchronize two data sources.</a:t>
            </a:r>
          </a:p>
          <a:p>
            <a:r>
              <a:rPr lang="en-US" dirty="0"/>
              <a:t>One-time data binding.</a:t>
            </a:r>
          </a:p>
          <a:p>
            <a:r>
              <a:rPr lang="en-US" dirty="0"/>
              <a:t>Change detection: dirty checking / digest cycle</a:t>
            </a:r>
          </a:p>
          <a:p>
            <a:r>
              <a:rPr lang="en-US" dirty="0"/>
              <a:t>Angular.js is a framework!</a:t>
            </a:r>
          </a:p>
        </p:txBody>
      </p:sp>
      <p:sp>
        <p:nvSpPr>
          <p:cNvPr id="4" name="Slide Number Placeholder 3">
            <a:extLst>
              <a:ext uri="{FF2B5EF4-FFF2-40B4-BE49-F238E27FC236}">
                <a16:creationId xmlns:a16="http://schemas.microsoft.com/office/drawing/2014/main" id="{6FF8EF6C-2AD8-A4C9-B09F-81060AA2BC05}"/>
              </a:ext>
            </a:extLst>
          </p:cNvPr>
          <p:cNvSpPr>
            <a:spLocks noGrp="1"/>
          </p:cNvSpPr>
          <p:nvPr>
            <p:ph type="sldNum" sz="quarter" idx="12"/>
          </p:nvPr>
        </p:nvSpPr>
        <p:spPr/>
        <p:txBody>
          <a:bodyPr/>
          <a:lstStyle/>
          <a:p>
            <a:fld id="{452BA717-4DED-4A38-BDE4-30D0F0A142DB}" type="slidenum">
              <a:rPr lang="cs-CZ" smtClean="0"/>
              <a:pPr/>
              <a:t>13</a:t>
            </a:fld>
            <a:endParaRPr lang="cs-CZ"/>
          </a:p>
        </p:txBody>
      </p:sp>
      <p:sp>
        <p:nvSpPr>
          <p:cNvPr id="6" name="Rectangle 5">
            <a:extLst>
              <a:ext uri="{FF2B5EF4-FFF2-40B4-BE49-F238E27FC236}">
                <a16:creationId xmlns:a16="http://schemas.microsoft.com/office/drawing/2014/main" id="{D8A68735-8CAC-A463-66E1-8A2654E2A64D}"/>
              </a:ext>
            </a:extLst>
          </p:cNvPr>
          <p:cNvSpPr/>
          <p:nvPr/>
        </p:nvSpPr>
        <p:spPr>
          <a:xfrm>
            <a:off x="6096000" y="1772816"/>
            <a:ext cx="5713271" cy="4536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setInterval</a:t>
            </a:r>
            <a:r>
              <a:rPr lang="en-US" sz="2000" dirty="0">
                <a:solidFill>
                  <a:schemeClr val="tx1"/>
                </a:solidFill>
              </a:rPr>
              <a:t>(() =&gt; { </a:t>
            </a:r>
            <a:r>
              <a:rPr lang="en-US" sz="2000" dirty="0">
                <a:solidFill>
                  <a:schemeClr val="accent6"/>
                </a:solidFill>
              </a:rPr>
              <a:t>// NOT WORKING !</a:t>
            </a:r>
          </a:p>
          <a:p>
            <a:r>
              <a:rPr lang="en-US" sz="2000" dirty="0">
                <a:solidFill>
                  <a:schemeClr val="tx1"/>
                </a:solidFill>
              </a:rPr>
              <a:t>  $</a:t>
            </a:r>
            <a:r>
              <a:rPr lang="en-US" sz="2000" dirty="0" err="1">
                <a:solidFill>
                  <a:schemeClr val="tx1"/>
                </a:solidFill>
              </a:rPr>
              <a:t>scope.count</a:t>
            </a:r>
            <a:r>
              <a:rPr lang="en-US" sz="2000" dirty="0">
                <a:solidFill>
                  <a:schemeClr val="tx1"/>
                </a:solidFill>
              </a:rPr>
              <a:t> += 1;</a:t>
            </a:r>
          </a:p>
          <a:p>
            <a:r>
              <a:rPr lang="en-US" sz="2000" dirty="0">
                <a:solidFill>
                  <a:schemeClr val="tx1"/>
                </a:solidFill>
              </a:rPr>
              <a:t>}, 1000);</a:t>
            </a:r>
          </a:p>
          <a:p>
            <a:endParaRPr lang="en-US" sz="2000" dirty="0">
              <a:solidFill>
                <a:schemeClr val="tx1"/>
              </a:solidFill>
            </a:endParaRPr>
          </a:p>
          <a:p>
            <a:r>
              <a:rPr lang="en-US" sz="2000" dirty="0" err="1">
                <a:solidFill>
                  <a:schemeClr val="tx1"/>
                </a:solidFill>
              </a:rPr>
              <a:t>setInterval</a:t>
            </a:r>
            <a:r>
              <a:rPr lang="en-US" sz="2000" dirty="0">
                <a:solidFill>
                  <a:schemeClr val="tx1"/>
                </a:solidFill>
              </a:rPr>
              <a:t>(() =&gt; {</a:t>
            </a:r>
          </a:p>
          <a:p>
            <a:r>
              <a:rPr lang="en-US" sz="2000" dirty="0">
                <a:solidFill>
                  <a:schemeClr val="tx1"/>
                </a:solidFill>
              </a:rPr>
              <a:t>  $</a:t>
            </a:r>
            <a:r>
              <a:rPr lang="en-US" sz="2000" dirty="0" err="1">
                <a:solidFill>
                  <a:schemeClr val="tx1"/>
                </a:solidFill>
              </a:rPr>
              <a:t>scope.$apply</a:t>
            </a:r>
            <a:r>
              <a:rPr lang="en-US" sz="2000" dirty="0">
                <a:solidFill>
                  <a:schemeClr val="tx1"/>
                </a:solidFill>
              </a:rPr>
              <a:t>(() =&gt; $</a:t>
            </a:r>
            <a:r>
              <a:rPr lang="en-US" sz="2000" dirty="0" err="1">
                <a:solidFill>
                  <a:schemeClr val="tx1"/>
                </a:solidFill>
              </a:rPr>
              <a:t>scope.count</a:t>
            </a:r>
            <a:r>
              <a:rPr lang="en-US" sz="2000" dirty="0">
                <a:solidFill>
                  <a:schemeClr val="tx1"/>
                </a:solidFill>
              </a:rPr>
              <a:t> += 1);</a:t>
            </a:r>
          </a:p>
          <a:p>
            <a:r>
              <a:rPr lang="en-US" sz="2000" dirty="0">
                <a:solidFill>
                  <a:schemeClr val="tx1"/>
                </a:solidFill>
              </a:rPr>
              <a:t>}, 1000);</a:t>
            </a:r>
          </a:p>
          <a:p>
            <a:r>
              <a:rPr lang="en-US" sz="2000" dirty="0">
                <a:solidFill>
                  <a:schemeClr val="tx1"/>
                </a:solidFill>
              </a:rPr>
              <a:t>  </a:t>
            </a:r>
          </a:p>
          <a:p>
            <a:r>
              <a:rPr lang="en-US" sz="2000" dirty="0">
                <a:solidFill>
                  <a:schemeClr val="accent6"/>
                </a:solidFill>
              </a:rPr>
              <a:t>// Internal method invoked to start the digesting, </a:t>
            </a:r>
            <a:br>
              <a:rPr lang="en-US" sz="2000" dirty="0">
                <a:solidFill>
                  <a:schemeClr val="accent6"/>
                </a:solidFill>
              </a:rPr>
            </a:br>
            <a:r>
              <a:rPr lang="en-US" sz="2000" dirty="0">
                <a:solidFill>
                  <a:schemeClr val="accent6"/>
                </a:solidFill>
              </a:rPr>
              <a:t>// i.e. calling all watchers.</a:t>
            </a:r>
          </a:p>
          <a:p>
            <a:r>
              <a:rPr lang="en-US" sz="2000" dirty="0">
                <a:solidFill>
                  <a:schemeClr val="tx1"/>
                </a:solidFill>
              </a:rPr>
              <a:t>$</a:t>
            </a:r>
            <a:r>
              <a:rPr lang="en-US" sz="2000" dirty="0" err="1">
                <a:solidFill>
                  <a:schemeClr val="tx1"/>
                </a:solidFill>
              </a:rPr>
              <a:t>scope.$digest</a:t>
            </a:r>
            <a:r>
              <a:rPr lang="en-US" sz="2000" dirty="0">
                <a:solidFill>
                  <a:schemeClr val="tx1"/>
                </a:solidFill>
              </a:rPr>
              <a:t>();</a:t>
            </a:r>
          </a:p>
          <a:p>
            <a:endParaRPr lang="en-US" sz="2000" dirty="0">
              <a:solidFill>
                <a:schemeClr val="tx1"/>
              </a:solidFill>
            </a:endParaRPr>
          </a:p>
          <a:p>
            <a:r>
              <a:rPr lang="en-US" sz="2000" dirty="0">
                <a:solidFill>
                  <a:schemeClr val="accent6"/>
                </a:solidFill>
              </a:rPr>
              <a:t>// $</a:t>
            </a:r>
            <a:r>
              <a:rPr lang="en-US" sz="2000" dirty="0" err="1">
                <a:solidFill>
                  <a:schemeClr val="accent6"/>
                </a:solidFill>
              </a:rPr>
              <a:t>scope.$watch</a:t>
            </a:r>
            <a:r>
              <a:rPr lang="en-US" sz="2000" dirty="0">
                <a:solidFill>
                  <a:schemeClr val="accent6"/>
                </a:solidFill>
              </a:rPr>
              <a:t> - view to model</a:t>
            </a:r>
          </a:p>
          <a:p>
            <a:r>
              <a:rPr lang="en-US" sz="2000" dirty="0">
                <a:solidFill>
                  <a:schemeClr val="accent6"/>
                </a:solidFill>
              </a:rPr>
              <a:t>// $</a:t>
            </a:r>
            <a:r>
              <a:rPr lang="en-US" sz="2000" dirty="0" err="1">
                <a:solidFill>
                  <a:schemeClr val="accent6"/>
                </a:solidFill>
              </a:rPr>
              <a:t>scope.$apply</a:t>
            </a:r>
            <a:r>
              <a:rPr lang="en-US" sz="2000" dirty="0">
                <a:solidFill>
                  <a:schemeClr val="accent6"/>
                </a:solidFill>
              </a:rPr>
              <a:t> - model to view</a:t>
            </a:r>
          </a:p>
        </p:txBody>
      </p:sp>
      <p:pic>
        <p:nvPicPr>
          <p:cNvPr id="5" name="Picture 4">
            <a:extLst>
              <a:ext uri="{FF2B5EF4-FFF2-40B4-BE49-F238E27FC236}">
                <a16:creationId xmlns:a16="http://schemas.microsoft.com/office/drawing/2014/main" id="{75DB8807-3CFC-2909-B2F9-C5269FE9B227}"/>
              </a:ext>
            </a:extLst>
          </p:cNvPr>
          <p:cNvPicPr>
            <a:picLocks noChangeAspect="1"/>
          </p:cNvPicPr>
          <p:nvPr/>
        </p:nvPicPr>
        <p:blipFill>
          <a:blip r:embed="rId3"/>
          <a:stretch>
            <a:fillRect/>
          </a:stretch>
        </p:blipFill>
        <p:spPr>
          <a:xfrm>
            <a:off x="382729" y="3261320"/>
            <a:ext cx="3048000" cy="3048000"/>
          </a:xfrm>
          <a:prstGeom prst="rect">
            <a:avLst/>
          </a:prstGeom>
        </p:spPr>
      </p:pic>
    </p:spTree>
    <p:extLst>
      <p:ext uri="{BB962C8B-B14F-4D97-AF65-F5344CB8AC3E}">
        <p14:creationId xmlns:p14="http://schemas.microsoft.com/office/powerpoint/2010/main" val="254994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3E6A-B504-9EC2-8A9A-B89CA07A664D}"/>
              </a:ext>
            </a:extLst>
          </p:cNvPr>
          <p:cNvSpPr>
            <a:spLocks noGrp="1"/>
          </p:cNvSpPr>
          <p:nvPr>
            <p:ph type="title"/>
          </p:nvPr>
        </p:nvSpPr>
        <p:spPr/>
        <p:txBody>
          <a:bodyPr/>
          <a:lstStyle/>
          <a:p>
            <a:r>
              <a:rPr lang="en-US" dirty="0"/>
              <a:t>AngularJS</a:t>
            </a:r>
          </a:p>
        </p:txBody>
      </p:sp>
      <p:sp>
        <p:nvSpPr>
          <p:cNvPr id="3" name="Content Placeholder 2">
            <a:extLst>
              <a:ext uri="{FF2B5EF4-FFF2-40B4-BE49-F238E27FC236}">
                <a16:creationId xmlns:a16="http://schemas.microsoft.com/office/drawing/2014/main" id="{BD7B1AF4-B6BC-0CE2-CDFE-B1C1AC834312}"/>
              </a:ext>
            </a:extLst>
          </p:cNvPr>
          <p:cNvSpPr>
            <a:spLocks noGrp="1"/>
          </p:cNvSpPr>
          <p:nvPr>
            <p:ph idx="1"/>
          </p:nvPr>
        </p:nvSpPr>
        <p:spPr/>
        <p:txBody>
          <a:bodyPr/>
          <a:lstStyle/>
          <a:p>
            <a:pPr marL="0" indent="0">
              <a:buNone/>
            </a:pPr>
            <a:r>
              <a:rPr lang="en-US" dirty="0"/>
              <a:t>Scope, digests , …</a:t>
            </a:r>
          </a:p>
          <a:p>
            <a:pPr marL="171450" indent="-171450">
              <a:buFont typeface="Arial" panose="020B0604020202020204" pitchFamily="34" charset="0"/>
              <a:buChar char="•"/>
            </a:pPr>
            <a:r>
              <a:rPr lang="en-US" dirty="0"/>
              <a:t>https://docs.angularjs.org/guide/scope</a:t>
            </a:r>
          </a:p>
          <a:p>
            <a:pPr marL="171450" indent="-171450">
              <a:buFont typeface="Arial" panose="020B0604020202020204" pitchFamily="34" charset="0"/>
              <a:buChar char="•"/>
            </a:pPr>
            <a:r>
              <a:rPr lang="en-US" dirty="0"/>
              <a:t>https://ponyfoo.com/articles/angle-brackets-rifle-scopes</a:t>
            </a:r>
          </a:p>
          <a:p>
            <a:pPr marL="171450" indent="-171450">
              <a:buFont typeface="Arial" panose="020B0604020202020204" pitchFamily="34" charset="0"/>
              <a:buChar char="•"/>
            </a:pPr>
            <a:r>
              <a:rPr lang="en-US" dirty="0"/>
              <a:t>https://www.newline.co/ng-book/p/The-Digest-Loop-and-apply/</a:t>
            </a:r>
          </a:p>
          <a:p>
            <a:pPr marL="171450" indent="-171450">
              <a:buFont typeface="Arial" panose="020B0604020202020204" pitchFamily="34" charset="0"/>
              <a:buChar char="•"/>
            </a:pPr>
            <a:r>
              <a:rPr lang="en-US" dirty="0"/>
              <a:t>https://stackoverflow.com/questions/24698620/how-does-angularjs-know-when-variables-change-how-does-angularjs-dirty-checking</a:t>
            </a:r>
          </a:p>
          <a:p>
            <a:pPr marL="171450" indent="-171450">
              <a:buFont typeface="Arial" panose="020B0604020202020204" pitchFamily="34" charset="0"/>
              <a:buChar char="•"/>
            </a:pPr>
            <a:r>
              <a:rPr lang="en-US" dirty="0"/>
              <a:t>https://ryanclark.me/how-angularjs-implements-dirty-checking/</a:t>
            </a:r>
          </a:p>
          <a:p>
            <a:endParaRPr lang="en-US" dirty="0"/>
          </a:p>
          <a:p>
            <a:endParaRPr lang="en-US" dirty="0"/>
          </a:p>
        </p:txBody>
      </p:sp>
      <p:sp>
        <p:nvSpPr>
          <p:cNvPr id="4" name="Slide Number Placeholder 3">
            <a:extLst>
              <a:ext uri="{FF2B5EF4-FFF2-40B4-BE49-F238E27FC236}">
                <a16:creationId xmlns:a16="http://schemas.microsoft.com/office/drawing/2014/main" id="{B39E6479-60B7-810E-E91F-1412A13A3002}"/>
              </a:ext>
            </a:extLst>
          </p:cNvPr>
          <p:cNvSpPr>
            <a:spLocks noGrp="1"/>
          </p:cNvSpPr>
          <p:nvPr>
            <p:ph type="sldNum" sz="quarter" idx="12"/>
          </p:nvPr>
        </p:nvSpPr>
        <p:spPr/>
        <p:txBody>
          <a:bodyPr/>
          <a:lstStyle/>
          <a:p>
            <a:fld id="{452BA717-4DED-4A38-BDE4-30D0F0A142DB}" type="slidenum">
              <a:rPr lang="cs-CZ" smtClean="0"/>
              <a:pPr/>
              <a:t>14</a:t>
            </a:fld>
            <a:endParaRPr lang="cs-CZ"/>
          </a:p>
        </p:txBody>
      </p:sp>
    </p:spTree>
    <p:extLst>
      <p:ext uri="{BB962C8B-B14F-4D97-AF65-F5344CB8AC3E}">
        <p14:creationId xmlns:p14="http://schemas.microsoft.com/office/powerpoint/2010/main" val="198632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97D4-71EA-7496-90AA-0FF18F6E4448}"/>
              </a:ext>
            </a:extLst>
          </p:cNvPr>
          <p:cNvSpPr>
            <a:spLocks noGrp="1"/>
          </p:cNvSpPr>
          <p:nvPr>
            <p:ph type="title"/>
          </p:nvPr>
        </p:nvSpPr>
        <p:spPr/>
        <p:txBody>
          <a:bodyPr/>
          <a:lstStyle/>
          <a:p>
            <a:r>
              <a:rPr lang="en-US" dirty="0"/>
              <a:t>Backbone.js</a:t>
            </a:r>
          </a:p>
        </p:txBody>
      </p:sp>
      <p:sp>
        <p:nvSpPr>
          <p:cNvPr id="3" name="Content Placeholder 2">
            <a:extLst>
              <a:ext uri="{FF2B5EF4-FFF2-40B4-BE49-F238E27FC236}">
                <a16:creationId xmlns:a16="http://schemas.microsoft.com/office/drawing/2014/main" id="{1AD8532E-6357-3565-F838-E51FF1C07B97}"/>
              </a:ext>
            </a:extLst>
          </p:cNvPr>
          <p:cNvSpPr>
            <a:spLocks noGrp="1"/>
          </p:cNvSpPr>
          <p:nvPr>
            <p:ph idx="1"/>
          </p:nvPr>
        </p:nvSpPr>
        <p:spPr/>
        <p:txBody>
          <a:bodyPr/>
          <a:lstStyle/>
          <a:p>
            <a:pPr marL="0" indent="0">
              <a:buNone/>
            </a:pPr>
            <a:r>
              <a:rPr lang="en-US" dirty="0"/>
              <a:t>Since 2010 - …</a:t>
            </a:r>
          </a:p>
        </p:txBody>
      </p:sp>
      <p:sp>
        <p:nvSpPr>
          <p:cNvPr id="4" name="Slide Number Placeholder 3">
            <a:extLst>
              <a:ext uri="{FF2B5EF4-FFF2-40B4-BE49-F238E27FC236}">
                <a16:creationId xmlns:a16="http://schemas.microsoft.com/office/drawing/2014/main" id="{99488B9F-2354-F199-1BB5-9DEA106A5DF6}"/>
              </a:ext>
            </a:extLst>
          </p:cNvPr>
          <p:cNvSpPr>
            <a:spLocks noGrp="1"/>
          </p:cNvSpPr>
          <p:nvPr>
            <p:ph type="sldNum" sz="quarter" idx="12"/>
          </p:nvPr>
        </p:nvSpPr>
        <p:spPr/>
        <p:txBody>
          <a:bodyPr/>
          <a:lstStyle/>
          <a:p>
            <a:fld id="{452BA717-4DED-4A38-BDE4-30D0F0A142DB}" type="slidenum">
              <a:rPr lang="cs-CZ" smtClean="0"/>
              <a:pPr/>
              <a:t>15</a:t>
            </a:fld>
            <a:endParaRPr lang="cs-CZ"/>
          </a:p>
        </p:txBody>
      </p:sp>
      <p:sp>
        <p:nvSpPr>
          <p:cNvPr id="5" name="TextBox 4">
            <a:extLst>
              <a:ext uri="{FF2B5EF4-FFF2-40B4-BE49-F238E27FC236}">
                <a16:creationId xmlns:a16="http://schemas.microsoft.com/office/drawing/2014/main" id="{A3115A21-7679-5F07-4677-38B1F3DC16D7}"/>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a:t>
            </a:r>
          </a:p>
        </p:txBody>
      </p:sp>
    </p:spTree>
    <p:extLst>
      <p:ext uri="{BB962C8B-B14F-4D97-AF65-F5344CB8AC3E}">
        <p14:creationId xmlns:p14="http://schemas.microsoft.com/office/powerpoint/2010/main" val="283706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97D4-71EA-7496-90AA-0FF18F6E4448}"/>
              </a:ext>
            </a:extLst>
          </p:cNvPr>
          <p:cNvSpPr>
            <a:spLocks noGrp="1"/>
          </p:cNvSpPr>
          <p:nvPr>
            <p:ph type="title"/>
          </p:nvPr>
        </p:nvSpPr>
        <p:spPr/>
        <p:txBody>
          <a:bodyPr/>
          <a:lstStyle/>
          <a:p>
            <a:r>
              <a:rPr lang="en-US" dirty="0"/>
              <a:t>Knockout</a:t>
            </a:r>
          </a:p>
        </p:txBody>
      </p:sp>
      <p:sp>
        <p:nvSpPr>
          <p:cNvPr id="3" name="Content Placeholder 2">
            <a:extLst>
              <a:ext uri="{FF2B5EF4-FFF2-40B4-BE49-F238E27FC236}">
                <a16:creationId xmlns:a16="http://schemas.microsoft.com/office/drawing/2014/main" id="{1AD8532E-6357-3565-F838-E51FF1C07B97}"/>
              </a:ext>
            </a:extLst>
          </p:cNvPr>
          <p:cNvSpPr>
            <a:spLocks noGrp="1"/>
          </p:cNvSpPr>
          <p:nvPr>
            <p:ph idx="1"/>
          </p:nvPr>
        </p:nvSpPr>
        <p:spPr/>
        <p:txBody>
          <a:bodyPr/>
          <a:lstStyle/>
          <a:p>
            <a:pPr marL="0" indent="0">
              <a:buNone/>
            </a:pPr>
            <a:r>
              <a:rPr lang="en-US" dirty="0"/>
              <a:t>Since 2010 - 2019 (marked as feature complete)</a:t>
            </a:r>
          </a:p>
        </p:txBody>
      </p:sp>
      <p:sp>
        <p:nvSpPr>
          <p:cNvPr id="4" name="Slide Number Placeholder 3">
            <a:extLst>
              <a:ext uri="{FF2B5EF4-FFF2-40B4-BE49-F238E27FC236}">
                <a16:creationId xmlns:a16="http://schemas.microsoft.com/office/drawing/2014/main" id="{99488B9F-2354-F199-1BB5-9DEA106A5DF6}"/>
              </a:ext>
            </a:extLst>
          </p:cNvPr>
          <p:cNvSpPr>
            <a:spLocks noGrp="1"/>
          </p:cNvSpPr>
          <p:nvPr>
            <p:ph type="sldNum" sz="quarter" idx="12"/>
          </p:nvPr>
        </p:nvSpPr>
        <p:spPr/>
        <p:txBody>
          <a:bodyPr/>
          <a:lstStyle/>
          <a:p>
            <a:fld id="{452BA717-4DED-4A38-BDE4-30D0F0A142DB}" type="slidenum">
              <a:rPr lang="cs-CZ" smtClean="0"/>
              <a:pPr/>
              <a:t>16</a:t>
            </a:fld>
            <a:endParaRPr lang="cs-CZ"/>
          </a:p>
        </p:txBody>
      </p:sp>
      <p:sp>
        <p:nvSpPr>
          <p:cNvPr id="6" name="TextBox 5">
            <a:extLst>
              <a:ext uri="{FF2B5EF4-FFF2-40B4-BE49-F238E27FC236}">
                <a16:creationId xmlns:a16="http://schemas.microsoft.com/office/drawing/2014/main" id="{59AECDBB-2D7C-0864-B59B-ACA3876A23F3}"/>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a:t>
            </a:r>
          </a:p>
        </p:txBody>
      </p:sp>
    </p:spTree>
    <p:extLst>
      <p:ext uri="{BB962C8B-B14F-4D97-AF65-F5344CB8AC3E}">
        <p14:creationId xmlns:p14="http://schemas.microsoft.com/office/powerpoint/2010/main" val="235779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97D4-71EA-7496-90AA-0FF18F6E4448}"/>
              </a:ext>
            </a:extLst>
          </p:cNvPr>
          <p:cNvSpPr>
            <a:spLocks noGrp="1"/>
          </p:cNvSpPr>
          <p:nvPr>
            <p:ph type="title"/>
          </p:nvPr>
        </p:nvSpPr>
        <p:spPr/>
        <p:txBody>
          <a:bodyPr/>
          <a:lstStyle/>
          <a:p>
            <a:r>
              <a:rPr lang="en-US" dirty="0"/>
              <a:t>Ember.js</a:t>
            </a:r>
          </a:p>
        </p:txBody>
      </p:sp>
      <p:sp>
        <p:nvSpPr>
          <p:cNvPr id="3" name="Content Placeholder 2">
            <a:extLst>
              <a:ext uri="{FF2B5EF4-FFF2-40B4-BE49-F238E27FC236}">
                <a16:creationId xmlns:a16="http://schemas.microsoft.com/office/drawing/2014/main" id="{1AD8532E-6357-3565-F838-E51FF1C07B97}"/>
              </a:ext>
            </a:extLst>
          </p:cNvPr>
          <p:cNvSpPr>
            <a:spLocks noGrp="1"/>
          </p:cNvSpPr>
          <p:nvPr>
            <p:ph idx="1"/>
          </p:nvPr>
        </p:nvSpPr>
        <p:spPr/>
        <p:txBody>
          <a:bodyPr/>
          <a:lstStyle/>
          <a:p>
            <a:pPr marL="0" indent="0">
              <a:buNone/>
            </a:pPr>
            <a:r>
              <a:rPr lang="en-US" dirty="0"/>
              <a:t>2011 - </a:t>
            </a:r>
          </a:p>
        </p:txBody>
      </p:sp>
      <p:sp>
        <p:nvSpPr>
          <p:cNvPr id="4" name="Slide Number Placeholder 3">
            <a:extLst>
              <a:ext uri="{FF2B5EF4-FFF2-40B4-BE49-F238E27FC236}">
                <a16:creationId xmlns:a16="http://schemas.microsoft.com/office/drawing/2014/main" id="{99488B9F-2354-F199-1BB5-9DEA106A5DF6}"/>
              </a:ext>
            </a:extLst>
          </p:cNvPr>
          <p:cNvSpPr>
            <a:spLocks noGrp="1"/>
          </p:cNvSpPr>
          <p:nvPr>
            <p:ph type="sldNum" sz="quarter" idx="12"/>
          </p:nvPr>
        </p:nvSpPr>
        <p:spPr/>
        <p:txBody>
          <a:bodyPr/>
          <a:lstStyle/>
          <a:p>
            <a:fld id="{452BA717-4DED-4A38-BDE4-30D0F0A142DB}" type="slidenum">
              <a:rPr lang="cs-CZ" smtClean="0"/>
              <a:pPr/>
              <a:t>17</a:t>
            </a:fld>
            <a:endParaRPr lang="cs-CZ"/>
          </a:p>
        </p:txBody>
      </p:sp>
      <p:sp>
        <p:nvSpPr>
          <p:cNvPr id="6" name="TextBox 5">
            <a:extLst>
              <a:ext uri="{FF2B5EF4-FFF2-40B4-BE49-F238E27FC236}">
                <a16:creationId xmlns:a16="http://schemas.microsoft.com/office/drawing/2014/main" id="{5874C9CE-E536-1BA8-BD20-98EBE07E0BB3}"/>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a:t>
            </a:r>
          </a:p>
        </p:txBody>
      </p:sp>
    </p:spTree>
    <p:extLst>
      <p:ext uri="{BB962C8B-B14F-4D97-AF65-F5344CB8AC3E}">
        <p14:creationId xmlns:p14="http://schemas.microsoft.com/office/powerpoint/2010/main" val="288620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 in the Age of AngularJS</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p:txBody>
          <a:bodyPr/>
          <a:lstStyle/>
          <a:p>
            <a:pPr marL="0" indent="0">
              <a:buNone/>
            </a:pPr>
            <a:r>
              <a:rPr lang="en-US" b="1" dirty="0"/>
              <a:t>Create user interface</a:t>
            </a:r>
            <a:br>
              <a:rPr lang="en-US" b="1" dirty="0"/>
            </a:br>
            <a:r>
              <a:rPr lang="en-US" dirty="0"/>
              <a:t>Client side rendered code with JavaScript.</a:t>
            </a:r>
            <a:br>
              <a:rPr lang="en-US" dirty="0"/>
            </a:br>
            <a:r>
              <a:rPr lang="en-US" dirty="0"/>
              <a:t>HTML template files with custom attributes and elements.</a:t>
            </a:r>
          </a:p>
          <a:p>
            <a:pPr marL="0" indent="0">
              <a:buNone/>
            </a:pPr>
            <a:r>
              <a:rPr lang="en-US" b="1" dirty="0"/>
              <a:t>Listen to events</a:t>
            </a:r>
            <a:br>
              <a:rPr lang="en-US" b="1" dirty="0"/>
            </a:br>
            <a:r>
              <a:rPr lang="en-US" dirty="0"/>
              <a:t>Two-way data binding and event handling.</a:t>
            </a:r>
            <a:br>
              <a:rPr lang="en-US" dirty="0"/>
            </a:br>
            <a:endParaRPr lang="en-US" dirty="0"/>
          </a:p>
          <a:p>
            <a:pPr marL="0" indent="0">
              <a:buNone/>
            </a:pPr>
            <a:r>
              <a:rPr lang="en-US" b="1" dirty="0"/>
              <a:t>Update data model</a:t>
            </a:r>
            <a:br>
              <a:rPr lang="en-US" b="1" dirty="0"/>
            </a:br>
            <a:r>
              <a:rPr lang="en-US" dirty="0"/>
              <a:t>Two-way data binding.</a:t>
            </a:r>
            <a:br>
              <a:rPr lang="en-US" dirty="0"/>
            </a:br>
            <a:r>
              <a:rPr lang="en-US" dirty="0"/>
              <a:t>Custom code and watchers for propagations, notify about change using specialized methods.</a:t>
            </a:r>
            <a:br>
              <a:rPr lang="en-US" dirty="0"/>
            </a:br>
            <a:endParaRPr lang="en-US" dirty="0"/>
          </a:p>
          <a:p>
            <a:pPr marL="0" indent="0">
              <a:buNone/>
            </a:pPr>
            <a:r>
              <a:rPr lang="en-US" b="1" dirty="0"/>
              <a:t>Update user interface</a:t>
            </a:r>
            <a:br>
              <a:rPr lang="en-US" b="1" dirty="0"/>
            </a:br>
            <a:r>
              <a:rPr lang="en-US" dirty="0"/>
              <a:t>Two-way data binding.</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18</a:t>
            </a:fld>
            <a:endParaRPr lang="cs-CZ"/>
          </a:p>
        </p:txBody>
      </p:sp>
    </p:spTree>
    <p:extLst>
      <p:ext uri="{BB962C8B-B14F-4D97-AF65-F5344CB8AC3E}">
        <p14:creationId xmlns:p14="http://schemas.microsoft.com/office/powerpoint/2010/main" val="3113570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5DBA8-612C-6D3F-9ECE-8DD72D604F62}"/>
              </a:ext>
            </a:extLst>
          </p:cNvPr>
          <p:cNvSpPr>
            <a:spLocks noGrp="1"/>
          </p:cNvSpPr>
          <p:nvPr>
            <p:ph type="body" sz="quarter" idx="13"/>
          </p:nvPr>
        </p:nvSpPr>
        <p:spPr/>
        <p:txBody>
          <a:bodyPr/>
          <a:lstStyle/>
          <a:p>
            <a:r>
              <a:rPr lang="en-US" dirty="0"/>
              <a:t>Episode III</a:t>
            </a:r>
          </a:p>
        </p:txBody>
      </p:sp>
      <p:pic>
        <p:nvPicPr>
          <p:cNvPr id="4" name="Picture 3">
            <a:extLst>
              <a:ext uri="{FF2B5EF4-FFF2-40B4-BE49-F238E27FC236}">
                <a16:creationId xmlns:a16="http://schemas.microsoft.com/office/drawing/2014/main" id="{253BB68E-B680-E3E1-2A11-2AB32E85C6A3}"/>
              </a:ext>
            </a:extLst>
          </p:cNvPr>
          <p:cNvPicPr>
            <a:picLocks noChangeAspect="1"/>
          </p:cNvPicPr>
          <p:nvPr/>
        </p:nvPicPr>
        <p:blipFill>
          <a:blip r:embed="rId3"/>
          <a:stretch>
            <a:fillRect/>
          </a:stretch>
        </p:blipFill>
        <p:spPr>
          <a:xfrm>
            <a:off x="2999656" y="332656"/>
            <a:ext cx="6575548" cy="5950872"/>
          </a:xfrm>
          <a:prstGeom prst="rect">
            <a:avLst/>
          </a:prstGeom>
        </p:spPr>
      </p:pic>
    </p:spTree>
    <p:extLst>
      <p:ext uri="{BB962C8B-B14F-4D97-AF65-F5344CB8AC3E}">
        <p14:creationId xmlns:p14="http://schemas.microsoft.com/office/powerpoint/2010/main" val="399369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7718-E22A-C83C-648D-419EFE4D8A18}"/>
              </a:ext>
            </a:extLst>
          </p:cNvPr>
          <p:cNvSpPr>
            <a:spLocks noGrp="1"/>
          </p:cNvSpPr>
          <p:nvPr>
            <p:ph type="title"/>
          </p:nvPr>
        </p:nvSpPr>
        <p:spPr/>
        <p:txBody>
          <a:bodyPr>
            <a:normAutofit/>
          </a:bodyPr>
          <a:lstStyle/>
          <a:p>
            <a:r>
              <a:rPr lang="en-US" dirty="0"/>
              <a:t>Disclaimer: I am biased …</a:t>
            </a:r>
          </a:p>
        </p:txBody>
      </p:sp>
      <p:sp>
        <p:nvSpPr>
          <p:cNvPr id="3" name="Slide Number Placeholder 2">
            <a:extLst>
              <a:ext uri="{FF2B5EF4-FFF2-40B4-BE49-F238E27FC236}">
                <a16:creationId xmlns:a16="http://schemas.microsoft.com/office/drawing/2014/main" id="{5058D4F8-16CF-A42A-3405-FB8FE3AEB879}"/>
              </a:ext>
            </a:extLst>
          </p:cNvPr>
          <p:cNvSpPr>
            <a:spLocks noGrp="1"/>
          </p:cNvSpPr>
          <p:nvPr>
            <p:ph type="sldNum" sz="quarter" idx="12"/>
          </p:nvPr>
        </p:nvSpPr>
        <p:spPr/>
        <p:txBody>
          <a:bodyPr/>
          <a:lstStyle/>
          <a:p>
            <a:fld id="{651B8B48-CD68-422A-981A-F7D1D2E08DD1}" type="slidenum">
              <a:rPr lang="en-US" smtClean="0"/>
              <a:t>2</a:t>
            </a:fld>
            <a:endParaRPr lang="en-US"/>
          </a:p>
        </p:txBody>
      </p:sp>
      <p:pic>
        <p:nvPicPr>
          <p:cNvPr id="5" name="Picture 4">
            <a:extLst>
              <a:ext uri="{FF2B5EF4-FFF2-40B4-BE49-F238E27FC236}">
                <a16:creationId xmlns:a16="http://schemas.microsoft.com/office/drawing/2014/main" id="{55CFFC67-2FE6-2391-7CB0-4BB443B47FEF}"/>
              </a:ext>
            </a:extLst>
          </p:cNvPr>
          <p:cNvPicPr>
            <a:picLocks noChangeAspect="1"/>
          </p:cNvPicPr>
          <p:nvPr/>
        </p:nvPicPr>
        <p:blipFill>
          <a:blip r:embed="rId3"/>
          <a:stretch>
            <a:fillRect/>
          </a:stretch>
        </p:blipFill>
        <p:spPr>
          <a:xfrm>
            <a:off x="6135519" y="1199005"/>
            <a:ext cx="5649113" cy="5182323"/>
          </a:xfrm>
          <a:prstGeom prst="rect">
            <a:avLst/>
          </a:prstGeom>
        </p:spPr>
      </p:pic>
      <p:pic>
        <p:nvPicPr>
          <p:cNvPr id="6" name="Picture 5">
            <a:extLst>
              <a:ext uri="{FF2B5EF4-FFF2-40B4-BE49-F238E27FC236}">
                <a16:creationId xmlns:a16="http://schemas.microsoft.com/office/drawing/2014/main" id="{0E2AF0F8-89E9-97AD-30B8-A75CFE73C644}"/>
              </a:ext>
            </a:extLst>
          </p:cNvPr>
          <p:cNvPicPr>
            <a:picLocks noChangeAspect="1"/>
          </p:cNvPicPr>
          <p:nvPr/>
        </p:nvPicPr>
        <p:blipFill>
          <a:blip r:embed="rId4"/>
          <a:stretch>
            <a:fillRect/>
          </a:stretch>
        </p:blipFill>
        <p:spPr>
          <a:xfrm>
            <a:off x="911424" y="2004829"/>
            <a:ext cx="1741233" cy="1844824"/>
          </a:xfrm>
          <a:prstGeom prst="rect">
            <a:avLst/>
          </a:prstGeom>
        </p:spPr>
      </p:pic>
      <p:pic>
        <p:nvPicPr>
          <p:cNvPr id="7" name="Picture 2">
            <a:extLst>
              <a:ext uri="{FF2B5EF4-FFF2-40B4-BE49-F238E27FC236}">
                <a16:creationId xmlns:a16="http://schemas.microsoft.com/office/drawing/2014/main" id="{DAA59006-3605-866C-5375-AC97B7620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688" y="1942331"/>
            <a:ext cx="2295525" cy="199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Vue Vector SVG Icon - SVG Repo">
            <a:extLst>
              <a:ext uri="{FF2B5EF4-FFF2-40B4-BE49-F238E27FC236}">
                <a16:creationId xmlns:a16="http://schemas.microsoft.com/office/drawing/2014/main" id="{7661DA31-FB56-41F4-56CB-1F32AB2218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544" y="402217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45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D42-2020-D9DF-C5F4-08325EB7876E}"/>
              </a:ext>
            </a:extLst>
          </p:cNvPr>
          <p:cNvSpPr>
            <a:spLocks noGrp="1"/>
          </p:cNvSpPr>
          <p:nvPr>
            <p:ph type="title"/>
          </p:nvPr>
        </p:nvSpPr>
        <p:spPr/>
        <p:txBody>
          <a:bodyPr/>
          <a:lstStyle/>
          <a:p>
            <a:r>
              <a:rPr lang="en-US" dirty="0"/>
              <a:t>Binding and change detection</a:t>
            </a:r>
          </a:p>
        </p:txBody>
      </p:sp>
      <p:sp>
        <p:nvSpPr>
          <p:cNvPr id="5" name="Content Placeholder 4">
            <a:extLst>
              <a:ext uri="{FF2B5EF4-FFF2-40B4-BE49-F238E27FC236}">
                <a16:creationId xmlns:a16="http://schemas.microsoft.com/office/drawing/2014/main" id="{C614BB81-1850-9203-1BDB-926112D3090E}"/>
              </a:ext>
            </a:extLst>
          </p:cNvPr>
          <p:cNvSpPr>
            <a:spLocks noGrp="1"/>
          </p:cNvSpPr>
          <p:nvPr>
            <p:ph idx="1"/>
          </p:nvPr>
        </p:nvSpPr>
        <p:spPr>
          <a:xfrm>
            <a:off x="335360" y="1268759"/>
            <a:ext cx="11449272" cy="3564395"/>
          </a:xfrm>
        </p:spPr>
        <p:txBody>
          <a:bodyPr/>
          <a:lstStyle/>
          <a:p>
            <a:pPr marL="0" indent="0">
              <a:buNone/>
            </a:pPr>
            <a:r>
              <a:rPr lang="en-US" dirty="0"/>
              <a:t>User interface as a function of an application state.</a:t>
            </a:r>
          </a:p>
          <a:p>
            <a:r>
              <a:rPr lang="en-US" dirty="0"/>
              <a:t>Two-way data binding is not easy to manage for large projects as there are hidden dependencies.</a:t>
            </a:r>
            <a:br>
              <a:rPr lang="en-US" dirty="0"/>
            </a:br>
            <a:r>
              <a:rPr lang="en-US" dirty="0"/>
              <a:t>Watcher-Watcher</a:t>
            </a:r>
          </a:p>
          <a:p>
            <a:r>
              <a:rPr lang="en-US" dirty="0"/>
              <a:t>One-way data flow /  one-way data binding / unidirectional data flow.</a:t>
            </a:r>
            <a:br>
              <a:rPr lang="en-US" dirty="0"/>
            </a:br>
            <a:r>
              <a:rPr lang="en-US" dirty="0"/>
              <a:t>Watcher-Event</a:t>
            </a:r>
          </a:p>
          <a:p>
            <a:r>
              <a:rPr lang="en-US" dirty="0"/>
              <a:t>Change detection (manual / automatic / publish-subscribe ).</a:t>
            </a:r>
          </a:p>
          <a:p>
            <a:pPr lvl="1"/>
            <a:r>
              <a:rPr lang="en-US" dirty="0"/>
              <a:t>Coarse-grain reactivity (AngularJS, React, ...)</a:t>
            </a:r>
          </a:p>
          <a:p>
            <a:pPr lvl="1"/>
            <a:r>
              <a:rPr lang="en-US" dirty="0"/>
              <a:t>Fine-grained reactivity</a:t>
            </a:r>
          </a:p>
          <a:p>
            <a:endParaRPr lang="en-US" dirty="0"/>
          </a:p>
        </p:txBody>
      </p:sp>
      <p:sp>
        <p:nvSpPr>
          <p:cNvPr id="4" name="Slide Number Placeholder 3">
            <a:extLst>
              <a:ext uri="{FF2B5EF4-FFF2-40B4-BE49-F238E27FC236}">
                <a16:creationId xmlns:a16="http://schemas.microsoft.com/office/drawing/2014/main" id="{79146DA7-934F-A2C6-9BC3-822363857582}"/>
              </a:ext>
            </a:extLst>
          </p:cNvPr>
          <p:cNvSpPr>
            <a:spLocks noGrp="1"/>
          </p:cNvSpPr>
          <p:nvPr>
            <p:ph type="sldNum" sz="quarter" idx="12"/>
          </p:nvPr>
        </p:nvSpPr>
        <p:spPr/>
        <p:txBody>
          <a:bodyPr/>
          <a:lstStyle/>
          <a:p>
            <a:fld id="{452BA717-4DED-4A38-BDE4-30D0F0A142DB}" type="slidenum">
              <a:rPr lang="cs-CZ" smtClean="0"/>
              <a:pPr/>
              <a:t>20</a:t>
            </a:fld>
            <a:endParaRPr lang="cs-CZ"/>
          </a:p>
        </p:txBody>
      </p:sp>
      <p:sp>
        <p:nvSpPr>
          <p:cNvPr id="9" name="Rectangle 8">
            <a:extLst>
              <a:ext uri="{FF2B5EF4-FFF2-40B4-BE49-F238E27FC236}">
                <a16:creationId xmlns:a16="http://schemas.microsoft.com/office/drawing/2014/main" id="{B1B33604-9EEB-32DC-CE27-7D2E07C47CE9}"/>
              </a:ext>
            </a:extLst>
          </p:cNvPr>
          <p:cNvSpPr/>
          <p:nvPr/>
        </p:nvSpPr>
        <p:spPr>
          <a:xfrm>
            <a:off x="695400"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State</a:t>
            </a:r>
          </a:p>
        </p:txBody>
      </p:sp>
      <p:sp>
        <p:nvSpPr>
          <p:cNvPr id="10" name="Rectangle 9">
            <a:extLst>
              <a:ext uri="{FF2B5EF4-FFF2-40B4-BE49-F238E27FC236}">
                <a16:creationId xmlns:a16="http://schemas.microsoft.com/office/drawing/2014/main" id="{86CD15FA-94F5-A294-A901-37C8B7078CF8}"/>
              </a:ext>
            </a:extLst>
          </p:cNvPr>
          <p:cNvSpPr/>
          <p:nvPr/>
        </p:nvSpPr>
        <p:spPr>
          <a:xfrm>
            <a:off x="3503712"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User Interface</a:t>
            </a:r>
          </a:p>
        </p:txBody>
      </p:sp>
      <p:sp>
        <p:nvSpPr>
          <p:cNvPr id="11" name="Rectangle 10">
            <a:extLst>
              <a:ext uri="{FF2B5EF4-FFF2-40B4-BE49-F238E27FC236}">
                <a16:creationId xmlns:a16="http://schemas.microsoft.com/office/drawing/2014/main" id="{624A9054-F2FF-6936-BEC3-3B7C238B66AC}"/>
              </a:ext>
            </a:extLst>
          </p:cNvPr>
          <p:cNvSpPr/>
          <p:nvPr/>
        </p:nvSpPr>
        <p:spPr>
          <a:xfrm>
            <a:off x="6312024"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Event</a:t>
            </a:r>
          </a:p>
        </p:txBody>
      </p:sp>
      <p:sp>
        <p:nvSpPr>
          <p:cNvPr id="12" name="Rectangle 11">
            <a:extLst>
              <a:ext uri="{FF2B5EF4-FFF2-40B4-BE49-F238E27FC236}">
                <a16:creationId xmlns:a16="http://schemas.microsoft.com/office/drawing/2014/main" id="{789CE854-743E-B969-5E7D-69BF437B6355}"/>
              </a:ext>
            </a:extLst>
          </p:cNvPr>
          <p:cNvSpPr/>
          <p:nvPr/>
        </p:nvSpPr>
        <p:spPr>
          <a:xfrm>
            <a:off x="9120336" y="5150841"/>
            <a:ext cx="1775560"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Change Request</a:t>
            </a:r>
          </a:p>
        </p:txBody>
      </p:sp>
      <p:cxnSp>
        <p:nvCxnSpPr>
          <p:cNvPr id="15" name="Straight Arrow Connector 14">
            <a:extLst>
              <a:ext uri="{FF2B5EF4-FFF2-40B4-BE49-F238E27FC236}">
                <a16:creationId xmlns:a16="http://schemas.microsoft.com/office/drawing/2014/main" id="{5CDE98D5-1C8D-BA3F-F0A1-4729308A9E81}"/>
              </a:ext>
            </a:extLst>
          </p:cNvPr>
          <p:cNvCxnSpPr>
            <a:cxnSpLocks/>
            <a:stCxn id="9" idx="3"/>
            <a:endCxn id="10" idx="1"/>
          </p:cNvCxnSpPr>
          <p:nvPr/>
        </p:nvCxnSpPr>
        <p:spPr>
          <a:xfrm>
            <a:off x="2470960" y="5474877"/>
            <a:ext cx="10327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F833EBE-962B-7175-09D0-82E2945B538B}"/>
              </a:ext>
            </a:extLst>
          </p:cNvPr>
          <p:cNvCxnSpPr>
            <a:cxnSpLocks/>
            <a:stCxn id="10" idx="3"/>
            <a:endCxn id="11" idx="1"/>
          </p:cNvCxnSpPr>
          <p:nvPr/>
        </p:nvCxnSpPr>
        <p:spPr>
          <a:xfrm>
            <a:off x="5279272" y="5474877"/>
            <a:ext cx="10327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9DB9159-19DE-270E-E3FB-02F4CD0CA77E}"/>
              </a:ext>
            </a:extLst>
          </p:cNvPr>
          <p:cNvCxnSpPr>
            <a:cxnSpLocks/>
            <a:stCxn id="11" idx="3"/>
            <a:endCxn id="12" idx="1"/>
          </p:cNvCxnSpPr>
          <p:nvPr/>
        </p:nvCxnSpPr>
        <p:spPr>
          <a:xfrm>
            <a:off x="8087584" y="5474877"/>
            <a:ext cx="10327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54AF98C4-FC7F-81CB-C44F-83A8DCF180D9}"/>
              </a:ext>
            </a:extLst>
          </p:cNvPr>
          <p:cNvCxnSpPr>
            <a:stCxn id="12" idx="2"/>
            <a:endCxn id="9" idx="2"/>
          </p:cNvCxnSpPr>
          <p:nvPr/>
        </p:nvCxnSpPr>
        <p:spPr>
          <a:xfrm rot="5400000">
            <a:off x="5795648" y="1586445"/>
            <a:ext cx="12700" cy="8424936"/>
          </a:xfrm>
          <a:prstGeom prst="bentConnector3">
            <a:avLst>
              <a:gd name="adj1" fmla="val 180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868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D42-2020-D9DF-C5F4-08325EB7876E}"/>
              </a:ext>
            </a:extLst>
          </p:cNvPr>
          <p:cNvSpPr>
            <a:spLocks noGrp="1"/>
          </p:cNvSpPr>
          <p:nvPr>
            <p:ph type="title"/>
          </p:nvPr>
        </p:nvSpPr>
        <p:spPr/>
        <p:txBody>
          <a:bodyPr/>
          <a:lstStyle/>
          <a:p>
            <a:r>
              <a:rPr lang="en-US" dirty="0"/>
              <a:t>Virtual DOM</a:t>
            </a:r>
          </a:p>
        </p:txBody>
      </p:sp>
      <p:sp>
        <p:nvSpPr>
          <p:cNvPr id="5" name="Content Placeholder 4">
            <a:extLst>
              <a:ext uri="{FF2B5EF4-FFF2-40B4-BE49-F238E27FC236}">
                <a16:creationId xmlns:a16="http://schemas.microsoft.com/office/drawing/2014/main" id="{C614BB81-1850-9203-1BDB-926112D3090E}"/>
              </a:ext>
            </a:extLst>
          </p:cNvPr>
          <p:cNvSpPr>
            <a:spLocks noGrp="1"/>
          </p:cNvSpPr>
          <p:nvPr>
            <p:ph idx="1"/>
          </p:nvPr>
        </p:nvSpPr>
        <p:spPr>
          <a:xfrm>
            <a:off x="335360" y="1268760"/>
            <a:ext cx="11449272" cy="2403226"/>
          </a:xfrm>
        </p:spPr>
        <p:txBody>
          <a:bodyPr/>
          <a:lstStyle/>
          <a:p>
            <a:r>
              <a:rPr lang="en-US" dirty="0"/>
              <a:t>Specification of a desired state</a:t>
            </a:r>
          </a:p>
          <a:p>
            <a:r>
              <a:rPr lang="en-US" dirty="0"/>
              <a:t>Browse’s DOM tree is updated to match to the Virtual DOM tree</a:t>
            </a:r>
          </a:p>
          <a:p>
            <a:r>
              <a:rPr lang="en-US" dirty="0"/>
              <a:t>Declarative approach</a:t>
            </a:r>
          </a:p>
          <a:p>
            <a:r>
              <a:rPr lang="en-US" dirty="0"/>
              <a:t>When should we re-render?</a:t>
            </a:r>
          </a:p>
          <a:p>
            <a:pPr marL="0" indent="0">
              <a:buNone/>
            </a:pPr>
            <a:endParaRPr lang="en-US" dirty="0"/>
          </a:p>
        </p:txBody>
      </p:sp>
      <p:sp>
        <p:nvSpPr>
          <p:cNvPr id="4" name="Slide Number Placeholder 3">
            <a:extLst>
              <a:ext uri="{FF2B5EF4-FFF2-40B4-BE49-F238E27FC236}">
                <a16:creationId xmlns:a16="http://schemas.microsoft.com/office/drawing/2014/main" id="{79146DA7-934F-A2C6-9BC3-822363857582}"/>
              </a:ext>
            </a:extLst>
          </p:cNvPr>
          <p:cNvSpPr>
            <a:spLocks noGrp="1"/>
          </p:cNvSpPr>
          <p:nvPr>
            <p:ph type="sldNum" sz="quarter" idx="12"/>
          </p:nvPr>
        </p:nvSpPr>
        <p:spPr/>
        <p:txBody>
          <a:bodyPr/>
          <a:lstStyle/>
          <a:p>
            <a:fld id="{452BA717-4DED-4A38-BDE4-30D0F0A142DB}" type="slidenum">
              <a:rPr lang="cs-CZ" smtClean="0"/>
              <a:pPr/>
              <a:t>21</a:t>
            </a:fld>
            <a:endParaRPr lang="cs-CZ"/>
          </a:p>
        </p:txBody>
      </p:sp>
      <p:sp>
        <p:nvSpPr>
          <p:cNvPr id="3" name="Slide Number Placeholder 3">
            <a:extLst>
              <a:ext uri="{FF2B5EF4-FFF2-40B4-BE49-F238E27FC236}">
                <a16:creationId xmlns:a16="http://schemas.microsoft.com/office/drawing/2014/main" id="{B763C17C-8CB6-D0F2-7C77-331A4DE54129}"/>
              </a:ext>
            </a:extLst>
          </p:cNvPr>
          <p:cNvSpPr txBox="1">
            <a:spLocks/>
          </p:cNvSpPr>
          <p:nvPr/>
        </p:nvSpPr>
        <p:spPr>
          <a:xfrm>
            <a:off x="9900458" y="6139349"/>
            <a:ext cx="1312025" cy="253513"/>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52BA717-4DED-4A38-BDE4-30D0F0A142DB}" type="slidenum">
              <a:rPr lang="cs-CZ" smtClean="0"/>
              <a:pPr/>
              <a:t>21</a:t>
            </a:fld>
            <a:endParaRPr lang="cs-CZ"/>
          </a:p>
        </p:txBody>
      </p:sp>
      <p:sp>
        <p:nvSpPr>
          <p:cNvPr id="7" name="Rectangle 6">
            <a:extLst>
              <a:ext uri="{FF2B5EF4-FFF2-40B4-BE49-F238E27FC236}">
                <a16:creationId xmlns:a16="http://schemas.microsoft.com/office/drawing/2014/main" id="{5EDD417B-2D14-6157-EA04-C2215C18001F}"/>
              </a:ext>
            </a:extLst>
          </p:cNvPr>
          <p:cNvSpPr/>
          <p:nvPr/>
        </p:nvSpPr>
        <p:spPr>
          <a:xfrm>
            <a:off x="6384032" y="3789040"/>
            <a:ext cx="516659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&lt;p class="big"&gt;Hello World!&lt;/p&gt;</a:t>
            </a:r>
          </a:p>
        </p:txBody>
      </p:sp>
      <p:sp>
        <p:nvSpPr>
          <p:cNvPr id="8" name="Rectangle 7">
            <a:extLst>
              <a:ext uri="{FF2B5EF4-FFF2-40B4-BE49-F238E27FC236}">
                <a16:creationId xmlns:a16="http://schemas.microsoft.com/office/drawing/2014/main" id="{1728466C-5B4D-FA00-0F25-C4EDDE7AD2C7}"/>
              </a:ext>
            </a:extLst>
          </p:cNvPr>
          <p:cNvSpPr/>
          <p:nvPr/>
        </p:nvSpPr>
        <p:spPr>
          <a:xfrm>
            <a:off x="487829" y="3789040"/>
            <a:ext cx="5136570"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&lt;p&gt;Hello all!&lt;/p&gt; </a:t>
            </a:r>
          </a:p>
        </p:txBody>
      </p:sp>
      <p:sp>
        <p:nvSpPr>
          <p:cNvPr id="9" name="Rectangle 8">
            <a:extLst>
              <a:ext uri="{FF2B5EF4-FFF2-40B4-BE49-F238E27FC236}">
                <a16:creationId xmlns:a16="http://schemas.microsoft.com/office/drawing/2014/main" id="{146A645A-7ABB-0227-5BE0-95B4325A6C8E}"/>
              </a:ext>
            </a:extLst>
          </p:cNvPr>
          <p:cNvSpPr/>
          <p:nvPr/>
        </p:nvSpPr>
        <p:spPr>
          <a:xfrm>
            <a:off x="6384032" y="4410149"/>
            <a:ext cx="5166590" cy="1806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a:t>
            </a:r>
            <a:r>
              <a:rPr lang="en-US" sz="2000" dirty="0" err="1">
                <a:solidFill>
                  <a:schemeClr val="tx1"/>
                </a:solidFill>
              </a:rPr>
              <a:t>virtualDom</a:t>
            </a:r>
            <a:r>
              <a:rPr lang="en-US" sz="2000" dirty="0">
                <a:solidFill>
                  <a:schemeClr val="tx1"/>
                </a:solidFill>
              </a:rPr>
              <a:t> = {</a:t>
            </a:r>
          </a:p>
          <a:p>
            <a:r>
              <a:rPr lang="en-US" sz="2000" dirty="0">
                <a:solidFill>
                  <a:schemeClr val="tx1"/>
                </a:solidFill>
              </a:rPr>
              <a:t>  type: </a:t>
            </a:r>
            <a:r>
              <a:rPr lang="en-US" sz="2000" dirty="0">
                <a:solidFill>
                  <a:schemeClr val="accent2"/>
                </a:solidFill>
              </a:rPr>
              <a:t>"p"</a:t>
            </a:r>
            <a:r>
              <a:rPr lang="en-US" sz="2000" dirty="0">
                <a:solidFill>
                  <a:schemeClr val="tx1"/>
                </a:solidFill>
              </a:rPr>
              <a:t>,</a:t>
            </a:r>
          </a:p>
          <a:p>
            <a:r>
              <a:rPr lang="en-US" sz="2000" dirty="0">
                <a:solidFill>
                  <a:schemeClr val="tx1"/>
                </a:solidFill>
              </a:rPr>
              <a:t>  props: { </a:t>
            </a:r>
            <a:r>
              <a:rPr lang="en-US" sz="2000" dirty="0">
                <a:solidFill>
                  <a:schemeClr val="accent2"/>
                </a:solidFill>
              </a:rPr>
              <a:t>"class"</a:t>
            </a:r>
            <a:r>
              <a:rPr lang="en-US" sz="2000" dirty="0">
                <a:solidFill>
                  <a:schemeClr val="tx1"/>
                </a:solidFill>
              </a:rPr>
              <a:t> : </a:t>
            </a:r>
            <a:r>
              <a:rPr lang="en-US" sz="2000" dirty="0">
                <a:solidFill>
                  <a:schemeClr val="accent2"/>
                </a:solidFill>
              </a:rPr>
              <a:t>"big"</a:t>
            </a:r>
            <a:r>
              <a:rPr lang="en-US" sz="2000" dirty="0">
                <a:solidFill>
                  <a:schemeClr val="tx1"/>
                </a:solidFill>
              </a:rPr>
              <a:t> },</a:t>
            </a:r>
          </a:p>
          <a:p>
            <a:r>
              <a:rPr lang="en-US" sz="2000" dirty="0">
                <a:solidFill>
                  <a:schemeClr val="tx1"/>
                </a:solidFill>
              </a:rPr>
              <a:t>  children: [ </a:t>
            </a:r>
            <a:r>
              <a:rPr lang="en-US" sz="2000" dirty="0">
                <a:solidFill>
                  <a:schemeClr val="accent2"/>
                </a:solidFill>
              </a:rPr>
              <a:t>"Hello World!"</a:t>
            </a:r>
            <a:r>
              <a:rPr lang="en-US" sz="2000" dirty="0">
                <a:solidFill>
                  <a:schemeClr val="tx1"/>
                </a:solidFill>
              </a:rPr>
              <a:t> ],</a:t>
            </a:r>
          </a:p>
          <a:p>
            <a:r>
              <a:rPr lang="en-US" sz="2000" dirty="0">
                <a:solidFill>
                  <a:schemeClr val="tx1"/>
                </a:solidFill>
              </a:rPr>
              <a:t>};</a:t>
            </a:r>
          </a:p>
        </p:txBody>
      </p:sp>
      <p:sp>
        <p:nvSpPr>
          <p:cNvPr id="10" name="Rectangle 9">
            <a:extLst>
              <a:ext uri="{FF2B5EF4-FFF2-40B4-BE49-F238E27FC236}">
                <a16:creationId xmlns:a16="http://schemas.microsoft.com/office/drawing/2014/main" id="{C0292A75-2067-747A-16F1-240BF84D2B53}"/>
              </a:ext>
            </a:extLst>
          </p:cNvPr>
          <p:cNvSpPr/>
          <p:nvPr/>
        </p:nvSpPr>
        <p:spPr>
          <a:xfrm>
            <a:off x="487830" y="4410150"/>
            <a:ext cx="5136570" cy="18063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a:t>
            </a:r>
            <a:r>
              <a:rPr lang="en-US" sz="2000" dirty="0" err="1">
                <a:solidFill>
                  <a:schemeClr val="tx1"/>
                </a:solidFill>
              </a:rPr>
              <a:t>virtualDom</a:t>
            </a:r>
            <a:r>
              <a:rPr lang="en-US" sz="2000" dirty="0">
                <a:solidFill>
                  <a:schemeClr val="tx1"/>
                </a:solidFill>
              </a:rPr>
              <a:t> = {</a:t>
            </a:r>
          </a:p>
          <a:p>
            <a:r>
              <a:rPr lang="en-US" sz="2000" dirty="0">
                <a:solidFill>
                  <a:schemeClr val="tx1"/>
                </a:solidFill>
              </a:rPr>
              <a:t>  type: </a:t>
            </a:r>
            <a:r>
              <a:rPr lang="en-US" sz="2000" dirty="0">
                <a:solidFill>
                  <a:schemeClr val="accent2"/>
                </a:solidFill>
              </a:rPr>
              <a:t>"p"</a:t>
            </a:r>
            <a:r>
              <a:rPr lang="en-US" sz="2000" dirty="0">
                <a:solidFill>
                  <a:schemeClr val="tx1"/>
                </a:solidFill>
              </a:rPr>
              <a:t>,</a:t>
            </a:r>
          </a:p>
          <a:p>
            <a:r>
              <a:rPr lang="en-US" sz="2000" dirty="0">
                <a:solidFill>
                  <a:schemeClr val="tx1"/>
                </a:solidFill>
              </a:rPr>
              <a:t>  props: {},  </a:t>
            </a:r>
          </a:p>
          <a:p>
            <a:r>
              <a:rPr lang="en-US" sz="2000" dirty="0">
                <a:solidFill>
                  <a:schemeClr val="tx1"/>
                </a:solidFill>
              </a:rPr>
              <a:t>  children: [ </a:t>
            </a:r>
            <a:r>
              <a:rPr lang="en-US" sz="2000" dirty="0">
                <a:solidFill>
                  <a:schemeClr val="accent2"/>
                </a:solidFill>
              </a:rPr>
              <a:t>"Hello all!"</a:t>
            </a:r>
            <a:r>
              <a:rPr lang="en-US" sz="2000" dirty="0">
                <a:solidFill>
                  <a:schemeClr val="tx1"/>
                </a:solidFill>
              </a:rPr>
              <a:t> ],</a:t>
            </a:r>
          </a:p>
          <a:p>
            <a:r>
              <a:rPr lang="en-US" sz="2000" dirty="0">
                <a:solidFill>
                  <a:schemeClr val="tx1"/>
                </a:solidFill>
              </a:rPr>
              <a:t>};</a:t>
            </a:r>
          </a:p>
        </p:txBody>
      </p:sp>
    </p:spTree>
    <p:extLst>
      <p:ext uri="{BB962C8B-B14F-4D97-AF65-F5344CB8AC3E}">
        <p14:creationId xmlns:p14="http://schemas.microsoft.com/office/powerpoint/2010/main" val="27755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D7CA-A817-380D-FBC2-F854E5B35E6E}"/>
              </a:ext>
            </a:extLst>
          </p:cNvPr>
          <p:cNvSpPr>
            <a:spLocks noGrp="1"/>
          </p:cNvSpPr>
          <p:nvPr>
            <p:ph type="title"/>
          </p:nvPr>
        </p:nvSpPr>
        <p:spPr/>
        <p:txBody>
          <a:bodyPr/>
          <a:lstStyle/>
          <a:p>
            <a:r>
              <a:rPr lang="en-US" dirty="0"/>
              <a:t>Virtual DOM Example</a:t>
            </a:r>
          </a:p>
        </p:txBody>
      </p:sp>
      <p:sp>
        <p:nvSpPr>
          <p:cNvPr id="3" name="Slide Number Placeholder 2">
            <a:extLst>
              <a:ext uri="{FF2B5EF4-FFF2-40B4-BE49-F238E27FC236}">
                <a16:creationId xmlns:a16="http://schemas.microsoft.com/office/drawing/2014/main" id="{728487C5-608E-1DCB-3B3A-D65D8519240A}"/>
              </a:ext>
            </a:extLst>
          </p:cNvPr>
          <p:cNvSpPr>
            <a:spLocks noGrp="1"/>
          </p:cNvSpPr>
          <p:nvPr>
            <p:ph type="sldNum" sz="quarter" idx="12"/>
          </p:nvPr>
        </p:nvSpPr>
        <p:spPr/>
        <p:txBody>
          <a:bodyPr/>
          <a:lstStyle/>
          <a:p>
            <a:fld id="{651B8B48-CD68-422A-981A-F7D1D2E08DD1}" type="slidenum">
              <a:rPr lang="en-US" smtClean="0"/>
              <a:t>22</a:t>
            </a:fld>
            <a:endParaRPr lang="en-US"/>
          </a:p>
        </p:txBody>
      </p:sp>
      <p:sp>
        <p:nvSpPr>
          <p:cNvPr id="4" name="Rectangle 3">
            <a:extLst>
              <a:ext uri="{FF2B5EF4-FFF2-40B4-BE49-F238E27FC236}">
                <a16:creationId xmlns:a16="http://schemas.microsoft.com/office/drawing/2014/main" id="{36C2DB8B-0BE5-A6A8-2E3F-037947DD4C68}"/>
              </a:ext>
            </a:extLst>
          </p:cNvPr>
          <p:cNvSpPr/>
          <p:nvPr/>
        </p:nvSpPr>
        <p:spPr>
          <a:xfrm>
            <a:off x="411596" y="1785030"/>
            <a:ext cx="3888120" cy="38042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 id=“content”&gt;</a:t>
            </a:r>
          </a:p>
          <a:p>
            <a:r>
              <a:rPr lang="en-US" sz="2000" dirty="0">
                <a:solidFill>
                  <a:schemeClr val="tx1"/>
                </a:solidFill>
              </a:rPr>
              <a:t>  &lt;</a:t>
            </a:r>
            <a:r>
              <a:rPr lang="en-US" sz="2000" dirty="0" err="1">
                <a:solidFill>
                  <a:schemeClr val="tx1"/>
                </a:solidFill>
              </a:rPr>
              <a:t>ul</a:t>
            </a:r>
            <a:r>
              <a:rPr lang="en-US" sz="2000" dirty="0">
                <a:solidFill>
                  <a:schemeClr val="tx1"/>
                </a:solidFill>
              </a:rPr>
              <a:t> class=“list”&gt;</a:t>
            </a:r>
          </a:p>
          <a:p>
            <a:r>
              <a:rPr lang="en-US" sz="2000" dirty="0">
                <a:solidFill>
                  <a:schemeClr val="tx1"/>
                </a:solidFill>
              </a:rPr>
              <a:t>     &lt;li&gt;First&lt;/li&gt;</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Loading items …</a:t>
            </a:r>
          </a:p>
          <a:p>
            <a:r>
              <a:rPr lang="en-US" sz="2000" dirty="0">
                <a:solidFill>
                  <a:schemeClr val="tx1"/>
                </a:solidFill>
              </a:rPr>
              <a:t>&lt;/div&gt;</a:t>
            </a:r>
          </a:p>
        </p:txBody>
      </p:sp>
      <p:sp>
        <p:nvSpPr>
          <p:cNvPr id="5" name="Rectangle 4">
            <a:extLst>
              <a:ext uri="{FF2B5EF4-FFF2-40B4-BE49-F238E27FC236}">
                <a16:creationId xmlns:a16="http://schemas.microsoft.com/office/drawing/2014/main" id="{092F0476-4CD3-F66E-C724-EC9380ED31AA}"/>
              </a:ext>
            </a:extLst>
          </p:cNvPr>
          <p:cNvSpPr/>
          <p:nvPr/>
        </p:nvSpPr>
        <p:spPr>
          <a:xfrm>
            <a:off x="7324362" y="1785030"/>
            <a:ext cx="3888121" cy="38042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 id=“content”&gt;</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&lt;li&gt;Second&lt;/li&gt;</a:t>
            </a:r>
          </a:p>
          <a:p>
            <a:r>
              <a:rPr lang="en-US" sz="2000" dirty="0">
                <a:solidFill>
                  <a:schemeClr val="tx1"/>
                </a:solidFill>
              </a:rPr>
              <a:t>     &lt;li&gt;First&lt;/li&gt;</a:t>
            </a:r>
          </a:p>
          <a:p>
            <a:r>
              <a:rPr lang="en-US" sz="2000" dirty="0">
                <a:solidFill>
                  <a:schemeClr val="tx1"/>
                </a:solidFill>
              </a:rPr>
              <a:t>     &lt;li&gt;Third&lt;/li&gt;</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&lt;div&gt;</a:t>
            </a:r>
          </a:p>
          <a:p>
            <a:r>
              <a:rPr lang="en-US" sz="2000" dirty="0">
                <a:solidFill>
                  <a:schemeClr val="tx1"/>
                </a:solidFill>
              </a:rPr>
              <a:t>    Total items loaded 2.</a:t>
            </a:r>
          </a:p>
          <a:p>
            <a:r>
              <a:rPr lang="en-US" sz="2000" dirty="0">
                <a:solidFill>
                  <a:schemeClr val="tx1"/>
                </a:solidFill>
              </a:rPr>
              <a:t>    &lt;button&gt;Load next&lt;/button&gt;</a:t>
            </a:r>
          </a:p>
          <a:p>
            <a:r>
              <a:rPr lang="en-US" sz="2000" dirty="0">
                <a:solidFill>
                  <a:schemeClr val="tx1"/>
                </a:solidFill>
              </a:rPr>
              <a:t>  &lt;/div&gt;</a:t>
            </a:r>
          </a:p>
          <a:p>
            <a:r>
              <a:rPr lang="en-US" sz="2000" dirty="0">
                <a:solidFill>
                  <a:schemeClr val="tx1"/>
                </a:solidFill>
              </a:rPr>
              <a:t>  Loading items …</a:t>
            </a:r>
          </a:p>
          <a:p>
            <a:r>
              <a:rPr lang="en-US" sz="2000" dirty="0">
                <a:solidFill>
                  <a:schemeClr val="tx1"/>
                </a:solidFill>
              </a:rPr>
              <a:t>&lt;/div&gt;</a:t>
            </a:r>
          </a:p>
        </p:txBody>
      </p:sp>
      <p:sp>
        <p:nvSpPr>
          <p:cNvPr id="6" name="TextBox 5">
            <a:extLst>
              <a:ext uri="{FF2B5EF4-FFF2-40B4-BE49-F238E27FC236}">
                <a16:creationId xmlns:a16="http://schemas.microsoft.com/office/drawing/2014/main" id="{464EFC5E-9A74-4FD9-D962-C10DBEACD52F}"/>
              </a:ext>
            </a:extLst>
          </p:cNvPr>
          <p:cNvSpPr txBox="1"/>
          <p:nvPr/>
        </p:nvSpPr>
        <p:spPr>
          <a:xfrm>
            <a:off x="411595" y="1268760"/>
            <a:ext cx="4460269" cy="430887"/>
          </a:xfrm>
          <a:prstGeom prst="rect">
            <a:avLst/>
          </a:prstGeom>
          <a:noFill/>
        </p:spPr>
        <p:txBody>
          <a:bodyPr wrap="square" rtlCol="0">
            <a:spAutoFit/>
          </a:bodyPr>
          <a:lstStyle/>
          <a:p>
            <a:r>
              <a:rPr lang="en-US" sz="2200" dirty="0"/>
              <a:t>Current state (source)</a:t>
            </a:r>
          </a:p>
        </p:txBody>
      </p:sp>
      <p:sp>
        <p:nvSpPr>
          <p:cNvPr id="7" name="TextBox 6">
            <a:extLst>
              <a:ext uri="{FF2B5EF4-FFF2-40B4-BE49-F238E27FC236}">
                <a16:creationId xmlns:a16="http://schemas.microsoft.com/office/drawing/2014/main" id="{F66B07EC-0855-4D17-8D03-EC25690AD40E}"/>
              </a:ext>
            </a:extLst>
          </p:cNvPr>
          <p:cNvSpPr txBox="1"/>
          <p:nvPr/>
        </p:nvSpPr>
        <p:spPr>
          <a:xfrm>
            <a:off x="7320136" y="1268760"/>
            <a:ext cx="4460269" cy="430887"/>
          </a:xfrm>
          <a:prstGeom prst="rect">
            <a:avLst/>
          </a:prstGeom>
          <a:noFill/>
        </p:spPr>
        <p:txBody>
          <a:bodyPr wrap="square" rtlCol="0">
            <a:spAutoFit/>
          </a:bodyPr>
          <a:lstStyle/>
          <a:p>
            <a:r>
              <a:rPr lang="en-US" sz="2200" dirty="0"/>
              <a:t>Desired state (target)</a:t>
            </a:r>
          </a:p>
        </p:txBody>
      </p:sp>
      <p:cxnSp>
        <p:nvCxnSpPr>
          <p:cNvPr id="9" name="Straight Arrow Connector 8">
            <a:extLst>
              <a:ext uri="{FF2B5EF4-FFF2-40B4-BE49-F238E27FC236}">
                <a16:creationId xmlns:a16="http://schemas.microsoft.com/office/drawing/2014/main" id="{5483406D-627F-35E1-CD4A-8CC7FB96F83C}"/>
              </a:ext>
            </a:extLst>
          </p:cNvPr>
          <p:cNvCxnSpPr>
            <a:cxnSpLocks/>
            <a:stCxn id="4" idx="3"/>
            <a:endCxn id="5" idx="1"/>
          </p:cNvCxnSpPr>
          <p:nvPr/>
        </p:nvCxnSpPr>
        <p:spPr>
          <a:xfrm>
            <a:off x="4299716" y="3687135"/>
            <a:ext cx="302464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9F069E-847E-ACD2-6673-A8D14289FD12}"/>
              </a:ext>
            </a:extLst>
          </p:cNvPr>
          <p:cNvSpPr txBox="1"/>
          <p:nvPr/>
        </p:nvSpPr>
        <p:spPr>
          <a:xfrm>
            <a:off x="4655840" y="3687135"/>
            <a:ext cx="2448272" cy="769441"/>
          </a:xfrm>
          <a:prstGeom prst="rect">
            <a:avLst/>
          </a:prstGeom>
          <a:noFill/>
        </p:spPr>
        <p:txBody>
          <a:bodyPr wrap="square" rtlCol="0">
            <a:spAutoFit/>
          </a:bodyPr>
          <a:lstStyle/>
          <a:p>
            <a:r>
              <a:rPr lang="en-US" sz="2200" dirty="0"/>
              <a:t>Patch / Diffing / Reconciliation / …</a:t>
            </a:r>
          </a:p>
        </p:txBody>
      </p:sp>
    </p:spTree>
    <p:extLst>
      <p:ext uri="{BB962C8B-B14F-4D97-AF65-F5344CB8AC3E}">
        <p14:creationId xmlns:p14="http://schemas.microsoft.com/office/powerpoint/2010/main" val="122722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F0C1-5193-426B-40DE-8EE692CC9B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BBE48D-7559-BD26-BE44-19621B795FAD}"/>
              </a:ext>
            </a:extLst>
          </p:cNvPr>
          <p:cNvSpPr>
            <a:spLocks noGrp="1"/>
          </p:cNvSpPr>
          <p:nvPr>
            <p:ph type="body" sz="quarter" idx="13"/>
          </p:nvPr>
        </p:nvSpPr>
        <p:spPr/>
        <p:txBody>
          <a:bodyPr/>
          <a:lstStyle/>
          <a:p>
            <a:r>
              <a:rPr lang="en-US" dirty="0"/>
              <a:t>Episode III</a:t>
            </a:r>
          </a:p>
        </p:txBody>
      </p:sp>
      <p:sp>
        <p:nvSpPr>
          <p:cNvPr id="3" name="Text Placeholder 2">
            <a:extLst>
              <a:ext uri="{FF2B5EF4-FFF2-40B4-BE49-F238E27FC236}">
                <a16:creationId xmlns:a16="http://schemas.microsoft.com/office/drawing/2014/main" id="{18FD5A85-99A4-C093-2E5D-E6A1727FC419}"/>
              </a:ext>
            </a:extLst>
          </p:cNvPr>
          <p:cNvSpPr>
            <a:spLocks noGrp="1"/>
          </p:cNvSpPr>
          <p:nvPr>
            <p:ph type="body" sz="quarter" idx="14"/>
          </p:nvPr>
        </p:nvSpPr>
        <p:spPr/>
        <p:txBody>
          <a:bodyPr/>
          <a:lstStyle/>
          <a:p>
            <a:r>
              <a:rPr lang="en-US" dirty="0"/>
              <a:t>Faster, faster ... !</a:t>
            </a:r>
          </a:p>
        </p:txBody>
      </p:sp>
      <p:pic>
        <p:nvPicPr>
          <p:cNvPr id="6" name="Picture 5">
            <a:extLst>
              <a:ext uri="{FF2B5EF4-FFF2-40B4-BE49-F238E27FC236}">
                <a16:creationId xmlns:a16="http://schemas.microsoft.com/office/drawing/2014/main" id="{4FA14AC4-DC81-793F-FEB4-7ADAEAB1E47F}"/>
              </a:ext>
            </a:extLst>
          </p:cNvPr>
          <p:cNvPicPr>
            <a:picLocks noChangeAspect="1"/>
          </p:cNvPicPr>
          <p:nvPr/>
        </p:nvPicPr>
        <p:blipFill>
          <a:blip r:embed="rId3"/>
          <a:stretch>
            <a:fillRect/>
          </a:stretch>
        </p:blipFill>
        <p:spPr>
          <a:xfrm>
            <a:off x="9552417" y="3140968"/>
            <a:ext cx="2160172" cy="3103447"/>
          </a:xfrm>
          <a:prstGeom prst="rect">
            <a:avLst/>
          </a:prstGeom>
        </p:spPr>
      </p:pic>
      <p:pic>
        <p:nvPicPr>
          <p:cNvPr id="10" name="Picture 9">
            <a:extLst>
              <a:ext uri="{FF2B5EF4-FFF2-40B4-BE49-F238E27FC236}">
                <a16:creationId xmlns:a16="http://schemas.microsoft.com/office/drawing/2014/main" id="{9FDA12C9-4350-6056-1A4E-386557D4916A}"/>
              </a:ext>
            </a:extLst>
          </p:cNvPr>
          <p:cNvPicPr>
            <a:picLocks noChangeAspect="1"/>
          </p:cNvPicPr>
          <p:nvPr/>
        </p:nvPicPr>
        <p:blipFill>
          <a:blip r:embed="rId4"/>
          <a:stretch>
            <a:fillRect/>
          </a:stretch>
        </p:blipFill>
        <p:spPr>
          <a:xfrm>
            <a:off x="0" y="3871497"/>
            <a:ext cx="6439799" cy="933580"/>
          </a:xfrm>
          <a:prstGeom prst="rect">
            <a:avLst/>
          </a:prstGeom>
        </p:spPr>
      </p:pic>
      <p:sp>
        <p:nvSpPr>
          <p:cNvPr id="12" name="TextBox 11">
            <a:extLst>
              <a:ext uri="{FF2B5EF4-FFF2-40B4-BE49-F238E27FC236}">
                <a16:creationId xmlns:a16="http://schemas.microsoft.com/office/drawing/2014/main" id="{6B6DBF0E-D872-BBCA-1064-BBB1C5E759B0}"/>
              </a:ext>
            </a:extLst>
          </p:cNvPr>
          <p:cNvSpPr txBox="1"/>
          <p:nvPr/>
        </p:nvSpPr>
        <p:spPr>
          <a:xfrm>
            <a:off x="191344" y="5875083"/>
            <a:ext cx="7149275" cy="369332"/>
          </a:xfrm>
          <a:prstGeom prst="rect">
            <a:avLst/>
          </a:prstGeom>
          <a:noFill/>
        </p:spPr>
        <p:txBody>
          <a:bodyPr wrap="square">
            <a:spAutoFit/>
          </a:bodyPr>
          <a:lstStyle/>
          <a:p>
            <a:r>
              <a:rPr lang="en-US" dirty="0"/>
              <a:t>"A Virtual DOM is an abstraction to simplify the act of modifying a UI."</a:t>
            </a:r>
          </a:p>
        </p:txBody>
      </p:sp>
    </p:spTree>
    <p:extLst>
      <p:ext uri="{BB962C8B-B14F-4D97-AF65-F5344CB8AC3E}">
        <p14:creationId xmlns:p14="http://schemas.microsoft.com/office/powerpoint/2010/main" val="28946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6155E-E4FE-5094-0B49-6B8E347C03C9}"/>
              </a:ext>
            </a:extLst>
          </p:cNvPr>
          <p:cNvSpPr>
            <a:spLocks noGrp="1"/>
          </p:cNvSpPr>
          <p:nvPr>
            <p:ph type="title"/>
          </p:nvPr>
        </p:nvSpPr>
        <p:spPr/>
        <p:txBody>
          <a:bodyPr/>
          <a:lstStyle/>
          <a:p>
            <a:r>
              <a:rPr lang="en-US" dirty="0"/>
              <a:t>React.js</a:t>
            </a:r>
          </a:p>
        </p:txBody>
      </p:sp>
      <p:sp>
        <p:nvSpPr>
          <p:cNvPr id="3" name="Content Placeholder 2">
            <a:extLst>
              <a:ext uri="{FF2B5EF4-FFF2-40B4-BE49-F238E27FC236}">
                <a16:creationId xmlns:a16="http://schemas.microsoft.com/office/drawing/2014/main" id="{CFC4176F-5C6D-87F2-857E-A9977A14D445}"/>
              </a:ext>
            </a:extLst>
          </p:cNvPr>
          <p:cNvSpPr>
            <a:spLocks noGrp="1"/>
          </p:cNvSpPr>
          <p:nvPr>
            <p:ph idx="1"/>
          </p:nvPr>
        </p:nvSpPr>
        <p:spPr/>
        <p:txBody>
          <a:bodyPr/>
          <a:lstStyle/>
          <a:p>
            <a:pPr marL="0" indent="0">
              <a:buNone/>
            </a:pPr>
            <a:r>
              <a:rPr lang="en-US" dirty="0"/>
              <a:t>Since 2010 ...</a:t>
            </a:r>
            <a:br>
              <a:rPr lang="en-US" dirty="0"/>
            </a:br>
            <a:r>
              <a:rPr lang="en-US" dirty="0"/>
              <a:t>"The library for web and native user interfaces"</a:t>
            </a:r>
          </a:p>
          <a:p>
            <a:r>
              <a:rPr lang="en-US" dirty="0"/>
              <a:t>Rendering library with a huge ecosystem.</a:t>
            </a:r>
          </a:p>
          <a:p>
            <a:r>
              <a:rPr lang="en-US" dirty="0"/>
              <a:t>Introduced JSX.</a:t>
            </a:r>
          </a:p>
          <a:p>
            <a:r>
              <a:rPr lang="en-US" dirty="0"/>
              <a:t>User interface as a function.</a:t>
            </a:r>
          </a:p>
          <a:p>
            <a:r>
              <a:rPr lang="en-US" dirty="0"/>
              <a:t>Virtual DOM.</a:t>
            </a:r>
          </a:p>
          <a:p>
            <a:r>
              <a:rPr lang="en-US" dirty="0"/>
              <a:t>Component state (unidirectional data flow)</a:t>
            </a:r>
          </a:p>
          <a:p>
            <a:pPr lvl="1"/>
            <a:r>
              <a:rPr lang="en-US" dirty="0"/>
              <a:t>props</a:t>
            </a:r>
          </a:p>
          <a:p>
            <a:pPr lvl="1"/>
            <a:r>
              <a:rPr lang="en-US" dirty="0"/>
              <a:t>state ( </a:t>
            </a:r>
            <a:r>
              <a:rPr lang="en-US" dirty="0" err="1"/>
              <a:t>this.state</a:t>
            </a:r>
            <a:r>
              <a:rPr lang="en-US" dirty="0"/>
              <a:t>, </a:t>
            </a:r>
            <a:r>
              <a:rPr lang="en-US" dirty="0" err="1"/>
              <a:t>this.setState</a:t>
            </a:r>
            <a:r>
              <a:rPr lang="en-US" dirty="0"/>
              <a:t>, </a:t>
            </a:r>
            <a:r>
              <a:rPr lang="en-US" dirty="0" err="1"/>
              <a:t>useState</a:t>
            </a:r>
            <a:r>
              <a:rPr lang="en-US" dirty="0"/>
              <a:t>, … )</a:t>
            </a:r>
          </a:p>
          <a:p>
            <a:pPr lvl="1"/>
            <a:r>
              <a:rPr lang="en-US" dirty="0"/>
              <a:t>…</a:t>
            </a:r>
          </a:p>
          <a:p>
            <a:r>
              <a:rPr lang="en-US" dirty="0"/>
              <a:t>React 2017 !==</a:t>
            </a:r>
            <a:r>
              <a:rPr lang="en-US" dirty="0">
                <a:solidFill>
                  <a:schemeClr val="tx1"/>
                </a:solidFill>
              </a:rPr>
              <a:t> React 2021 </a:t>
            </a:r>
            <a:r>
              <a:rPr lang="en-US" dirty="0"/>
              <a:t>!== React 2023 !== compiled React …</a:t>
            </a:r>
          </a:p>
          <a:p>
            <a:endParaRPr lang="en-US" dirty="0"/>
          </a:p>
        </p:txBody>
      </p:sp>
      <p:sp>
        <p:nvSpPr>
          <p:cNvPr id="4" name="Slide Number Placeholder 3">
            <a:extLst>
              <a:ext uri="{FF2B5EF4-FFF2-40B4-BE49-F238E27FC236}">
                <a16:creationId xmlns:a16="http://schemas.microsoft.com/office/drawing/2014/main" id="{9EC0699A-5A58-1E13-6813-C2B8D389DACD}"/>
              </a:ext>
            </a:extLst>
          </p:cNvPr>
          <p:cNvSpPr>
            <a:spLocks noGrp="1"/>
          </p:cNvSpPr>
          <p:nvPr>
            <p:ph type="sldNum" sz="quarter" idx="12"/>
          </p:nvPr>
        </p:nvSpPr>
        <p:spPr/>
        <p:txBody>
          <a:bodyPr/>
          <a:lstStyle/>
          <a:p>
            <a:fld id="{452BA717-4DED-4A38-BDE4-30D0F0A142DB}" type="slidenum">
              <a:rPr lang="cs-CZ" smtClean="0"/>
              <a:pPr/>
              <a:t>24</a:t>
            </a:fld>
            <a:endParaRPr lang="cs-CZ"/>
          </a:p>
        </p:txBody>
      </p:sp>
      <p:pic>
        <p:nvPicPr>
          <p:cNvPr id="8" name="Picture 7" descr="A blue and black symbol&#10;&#10;Description automatically generated">
            <a:extLst>
              <a:ext uri="{FF2B5EF4-FFF2-40B4-BE49-F238E27FC236}">
                <a16:creationId xmlns:a16="http://schemas.microsoft.com/office/drawing/2014/main" id="{274845D1-7A37-7D66-AB4E-97EB14688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4721" y="96758"/>
            <a:ext cx="1099911" cy="955978"/>
          </a:xfrm>
          <a:prstGeom prst="rect">
            <a:avLst/>
          </a:prstGeom>
        </p:spPr>
      </p:pic>
      <p:sp>
        <p:nvSpPr>
          <p:cNvPr id="9" name="Rectangle 8">
            <a:extLst>
              <a:ext uri="{FF2B5EF4-FFF2-40B4-BE49-F238E27FC236}">
                <a16:creationId xmlns:a16="http://schemas.microsoft.com/office/drawing/2014/main" id="{D212F9C1-9F9B-6843-5B30-6BA0030291F6}"/>
              </a:ext>
            </a:extLst>
          </p:cNvPr>
          <p:cNvSpPr/>
          <p:nvPr/>
        </p:nvSpPr>
        <p:spPr>
          <a:xfrm>
            <a:off x="7896200" y="2016666"/>
            <a:ext cx="3961357" cy="23484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a:t>
            </a:r>
            <a:r>
              <a:rPr lang="en-US" sz="2000" dirty="0" err="1">
                <a:solidFill>
                  <a:schemeClr val="tx1"/>
                </a:solidFill>
              </a:rPr>
              <a:t>php</a:t>
            </a:r>
            <a:endParaRPr lang="en-US" sz="2000" dirty="0">
              <a:solidFill>
                <a:schemeClr val="tx1"/>
              </a:solidFill>
            </a:endParaRPr>
          </a:p>
          <a:p>
            <a:r>
              <a:rPr lang="en-US" sz="2000" dirty="0">
                <a:solidFill>
                  <a:schemeClr val="tx1"/>
                </a:solidFill>
              </a:rPr>
              <a:t>$post =</a:t>
            </a:r>
          </a:p>
          <a:p>
            <a:r>
              <a:rPr lang="en-US" sz="2000" dirty="0">
                <a:solidFill>
                  <a:schemeClr val="tx1"/>
                </a:solidFill>
              </a:rPr>
              <a:t>  &lt;div class="post"&gt;</a:t>
            </a:r>
          </a:p>
          <a:p>
            <a:r>
              <a:rPr lang="en-US" sz="2000" dirty="0">
                <a:solidFill>
                  <a:schemeClr val="tx1"/>
                </a:solidFill>
              </a:rPr>
              <a:t>    &lt;h2&gt;{$post}&lt;/h2&gt;</a:t>
            </a:r>
          </a:p>
          <a:p>
            <a:r>
              <a:rPr lang="en-US" sz="2000" dirty="0">
                <a:solidFill>
                  <a:schemeClr val="tx1"/>
                </a:solidFill>
              </a:rPr>
              <a:t>    &lt;p&gt;Hey there.&lt;/p&gt;</a:t>
            </a:r>
          </a:p>
          <a:p>
            <a:r>
              <a:rPr lang="en-US" sz="2000" dirty="0">
                <a:solidFill>
                  <a:schemeClr val="tx1"/>
                </a:solidFill>
              </a:rPr>
              <a:t>    &lt;a </a:t>
            </a:r>
            <a:r>
              <a:rPr lang="en-US" sz="2000" dirty="0" err="1">
                <a:solidFill>
                  <a:schemeClr val="tx1"/>
                </a:solidFill>
              </a:rPr>
              <a:t>href</a:t>
            </a:r>
            <a:r>
              <a:rPr lang="en-US" sz="2000" dirty="0">
                <a:solidFill>
                  <a:schemeClr val="tx1"/>
                </a:solidFill>
              </a:rPr>
              <a:t>={$</a:t>
            </a:r>
            <a:r>
              <a:rPr lang="en-US" sz="2000" dirty="0" err="1">
                <a:solidFill>
                  <a:schemeClr val="tx1"/>
                </a:solidFill>
              </a:rPr>
              <a:t>like_link</a:t>
            </a:r>
            <a:r>
              <a:rPr lang="en-US" sz="2000" dirty="0">
                <a:solidFill>
                  <a:schemeClr val="tx1"/>
                </a:solidFill>
              </a:rPr>
              <a:t>}&gt;Like&lt;/a&gt;</a:t>
            </a:r>
          </a:p>
          <a:p>
            <a:r>
              <a:rPr lang="en-US" sz="2000" dirty="0">
                <a:solidFill>
                  <a:schemeClr val="tx1"/>
                </a:solidFill>
              </a:rPr>
              <a:t>  &lt;/div&gt;;</a:t>
            </a:r>
          </a:p>
        </p:txBody>
      </p:sp>
      <p:pic>
        <p:nvPicPr>
          <p:cNvPr id="10" name="Picture 4">
            <a:extLst>
              <a:ext uri="{FF2B5EF4-FFF2-40B4-BE49-F238E27FC236}">
                <a16:creationId xmlns:a16="http://schemas.microsoft.com/office/drawing/2014/main" id="{18F6BAE8-6164-4E85-4154-C02A092D0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0403" y="2073947"/>
            <a:ext cx="1267154" cy="8686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B473645-F6AA-B76D-6F7E-1D0ED4038789}"/>
              </a:ext>
            </a:extLst>
          </p:cNvPr>
          <p:cNvPicPr>
            <a:picLocks noChangeAspect="1"/>
          </p:cNvPicPr>
          <p:nvPr/>
        </p:nvPicPr>
        <p:blipFill>
          <a:blip r:embed="rId5"/>
          <a:stretch>
            <a:fillRect/>
          </a:stretch>
        </p:blipFill>
        <p:spPr>
          <a:xfrm>
            <a:off x="6677874" y="1217722"/>
            <a:ext cx="5391902" cy="476316"/>
          </a:xfrm>
          <a:prstGeom prst="rect">
            <a:avLst/>
          </a:prstGeom>
        </p:spPr>
      </p:pic>
    </p:spTree>
    <p:extLst>
      <p:ext uri="{BB962C8B-B14F-4D97-AF65-F5344CB8AC3E}">
        <p14:creationId xmlns:p14="http://schemas.microsoft.com/office/powerpoint/2010/main" val="22882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4D44-5C72-3017-FBF9-6A3E4AC0390B}"/>
              </a:ext>
            </a:extLst>
          </p:cNvPr>
          <p:cNvSpPr>
            <a:spLocks noGrp="1"/>
          </p:cNvSpPr>
          <p:nvPr>
            <p:ph type="title"/>
          </p:nvPr>
        </p:nvSpPr>
        <p:spPr/>
        <p:txBody>
          <a:bodyPr/>
          <a:lstStyle/>
          <a:p>
            <a:r>
              <a:rPr lang="en-US" dirty="0"/>
              <a:t>React.js: JSX</a:t>
            </a:r>
          </a:p>
        </p:txBody>
      </p:sp>
      <p:sp>
        <p:nvSpPr>
          <p:cNvPr id="8" name="Content Placeholder 7">
            <a:extLst>
              <a:ext uri="{FF2B5EF4-FFF2-40B4-BE49-F238E27FC236}">
                <a16:creationId xmlns:a16="http://schemas.microsoft.com/office/drawing/2014/main" id="{1C4D5F21-A102-6ACB-53E9-CF207B3839E4}"/>
              </a:ext>
            </a:extLst>
          </p:cNvPr>
          <p:cNvSpPr>
            <a:spLocks noGrp="1"/>
          </p:cNvSpPr>
          <p:nvPr>
            <p:ph idx="1"/>
          </p:nvPr>
        </p:nvSpPr>
        <p:spPr>
          <a:xfrm>
            <a:off x="335360" y="1268760"/>
            <a:ext cx="11449272" cy="961364"/>
          </a:xfrm>
        </p:spPr>
        <p:txBody>
          <a:bodyPr/>
          <a:lstStyle/>
          <a:p>
            <a:pPr marL="0" indent="0">
              <a:buNone/>
            </a:pPr>
            <a:r>
              <a:rPr lang="en-US" dirty="0"/>
              <a:t>React utilize JSX to let user define the desired state as a sequence of function calls.</a:t>
            </a:r>
            <a:br>
              <a:rPr lang="en-US" dirty="0"/>
            </a:br>
            <a:r>
              <a:rPr lang="en-US" dirty="0"/>
              <a:t>It is possible to utilize React without JSX!</a:t>
            </a:r>
          </a:p>
        </p:txBody>
      </p:sp>
      <p:sp>
        <p:nvSpPr>
          <p:cNvPr id="4" name="Slide Number Placeholder 3">
            <a:extLst>
              <a:ext uri="{FF2B5EF4-FFF2-40B4-BE49-F238E27FC236}">
                <a16:creationId xmlns:a16="http://schemas.microsoft.com/office/drawing/2014/main" id="{A88D81ED-E5E9-AB87-69DA-76D293CAC3E6}"/>
              </a:ext>
            </a:extLst>
          </p:cNvPr>
          <p:cNvSpPr>
            <a:spLocks noGrp="1"/>
          </p:cNvSpPr>
          <p:nvPr>
            <p:ph type="sldNum" sz="quarter" idx="12"/>
          </p:nvPr>
        </p:nvSpPr>
        <p:spPr/>
        <p:txBody>
          <a:bodyPr/>
          <a:lstStyle/>
          <a:p>
            <a:fld id="{452BA717-4DED-4A38-BDE4-30D0F0A142DB}" type="slidenum">
              <a:rPr lang="cs-CZ" smtClean="0"/>
              <a:pPr/>
              <a:t>25</a:t>
            </a:fld>
            <a:endParaRPr lang="cs-CZ"/>
          </a:p>
        </p:txBody>
      </p:sp>
      <p:sp>
        <p:nvSpPr>
          <p:cNvPr id="5" name="Rectangle 4">
            <a:extLst>
              <a:ext uri="{FF2B5EF4-FFF2-40B4-BE49-F238E27FC236}">
                <a16:creationId xmlns:a16="http://schemas.microsoft.com/office/drawing/2014/main" id="{360C679D-1BE6-A263-A451-C1C60A119A1A}"/>
              </a:ext>
            </a:extLst>
          </p:cNvPr>
          <p:cNvSpPr/>
          <p:nvPr/>
        </p:nvSpPr>
        <p:spPr>
          <a:xfrm>
            <a:off x="407368" y="4627876"/>
            <a:ext cx="11089232" cy="1393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function</a:t>
            </a:r>
            <a:r>
              <a:rPr lang="en-US" sz="2000" dirty="0">
                <a:solidFill>
                  <a:schemeClr val="tx1"/>
                </a:solidFill>
              </a:rPr>
              <a:t> </a:t>
            </a:r>
            <a:r>
              <a:rPr lang="en-US" sz="2000" dirty="0" err="1">
                <a:solidFill>
                  <a:schemeClr val="tx1"/>
                </a:solidFill>
              </a:rPr>
              <a:t>MediaPlayer</a:t>
            </a:r>
            <a:r>
              <a:rPr lang="en-US" sz="2000" dirty="0">
                <a:solidFill>
                  <a:schemeClr val="tx1"/>
                </a:solidFill>
              </a:rPr>
              <a:t>(props) {</a:t>
            </a:r>
          </a:p>
          <a:p>
            <a:r>
              <a:rPr lang="en-US" sz="2000" dirty="0">
                <a:solidFill>
                  <a:schemeClr val="tx1"/>
                </a:solidFill>
              </a:rPr>
              <a:t>  return ( &lt;div&gt; { </a:t>
            </a:r>
            <a:r>
              <a:rPr lang="en-US" sz="2000" dirty="0" err="1">
                <a:solidFill>
                  <a:schemeClr val="tx1"/>
                </a:solidFill>
              </a:rPr>
              <a:t>props.playing</a:t>
            </a:r>
            <a:r>
              <a:rPr lang="en-US" sz="2000" dirty="0">
                <a:solidFill>
                  <a:schemeClr val="tx1"/>
                </a:solidFill>
              </a:rPr>
              <a:t> ? ( &lt;Button text=</a:t>
            </a:r>
            <a:r>
              <a:rPr lang="en-US" sz="2000" dirty="0">
                <a:solidFill>
                  <a:schemeClr val="accent2"/>
                </a:solidFill>
              </a:rPr>
              <a:t>"Stop"</a:t>
            </a:r>
            <a:r>
              <a:rPr lang="en-US" sz="2000" dirty="0">
                <a:solidFill>
                  <a:schemeClr val="tx1"/>
                </a:solidFill>
              </a:rPr>
              <a:t> /&gt;  ) : ( &lt;Button text=</a:t>
            </a:r>
            <a:r>
              <a:rPr lang="en-US" sz="2000" dirty="0">
                <a:solidFill>
                  <a:schemeClr val="accent2"/>
                </a:solidFill>
              </a:rPr>
              <a:t>"Play"</a:t>
            </a:r>
            <a:r>
              <a:rPr lang="en-US" sz="2000" dirty="0">
                <a:solidFill>
                  <a:schemeClr val="tx1"/>
                </a:solidFill>
              </a:rPr>
              <a:t> /&gt; ) }  &lt;/div&gt; );</a:t>
            </a:r>
          </a:p>
          <a:p>
            <a:r>
              <a:rPr lang="en-US" sz="2000" dirty="0">
                <a:solidFill>
                  <a:schemeClr val="tx1"/>
                </a:solidFill>
              </a:rPr>
              <a:t>}</a:t>
            </a:r>
          </a:p>
        </p:txBody>
      </p:sp>
      <p:sp>
        <p:nvSpPr>
          <p:cNvPr id="6" name="Rectangle 5">
            <a:extLst>
              <a:ext uri="{FF2B5EF4-FFF2-40B4-BE49-F238E27FC236}">
                <a16:creationId xmlns:a16="http://schemas.microsoft.com/office/drawing/2014/main" id="{BC643ED0-635E-F841-BDE6-1FA5723B0C2C}"/>
              </a:ext>
            </a:extLst>
          </p:cNvPr>
          <p:cNvSpPr/>
          <p:nvPr/>
        </p:nvSpPr>
        <p:spPr>
          <a:xfrm>
            <a:off x="407368" y="2420888"/>
            <a:ext cx="4752528" cy="1859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&lt;button </a:t>
            </a:r>
            <a:r>
              <a:rPr lang="en-US" sz="2000" dirty="0" err="1">
                <a:solidFill>
                  <a:schemeClr val="tx1"/>
                </a:solidFill>
              </a:rPr>
              <a:t>onClick</a:t>
            </a:r>
            <a:r>
              <a:rPr lang="en-US" sz="2000" dirty="0">
                <a:solidFill>
                  <a:schemeClr val="tx1"/>
                </a:solidFill>
              </a:rPr>
              <a:t> = { () =&gt; </a:t>
            </a:r>
            <a:r>
              <a:rPr lang="en-US" sz="2000" dirty="0" err="1">
                <a:solidFill>
                  <a:schemeClr val="tx1"/>
                </a:solidFill>
              </a:rPr>
              <a:t>this.like</a:t>
            </a:r>
            <a:r>
              <a:rPr lang="en-US" sz="2000" dirty="0">
                <a:solidFill>
                  <a:schemeClr val="tx1"/>
                </a:solidFill>
              </a:rPr>
              <a:t>() }&gt;</a:t>
            </a:r>
          </a:p>
          <a:p>
            <a:r>
              <a:rPr lang="en-US" sz="2000" dirty="0">
                <a:solidFill>
                  <a:schemeClr val="tx1"/>
                </a:solidFill>
              </a:rPr>
              <a:t>  Like {times} !</a:t>
            </a:r>
          </a:p>
          <a:p>
            <a:r>
              <a:rPr lang="en-US" sz="2000" dirty="0">
                <a:solidFill>
                  <a:schemeClr val="tx1"/>
                </a:solidFill>
              </a:rPr>
              <a:t>&lt;/button&gt;</a:t>
            </a:r>
          </a:p>
        </p:txBody>
      </p:sp>
      <p:sp>
        <p:nvSpPr>
          <p:cNvPr id="7" name="Rectangle 6">
            <a:extLst>
              <a:ext uri="{FF2B5EF4-FFF2-40B4-BE49-F238E27FC236}">
                <a16:creationId xmlns:a16="http://schemas.microsoft.com/office/drawing/2014/main" id="{F68EA11E-D68B-1563-6ACD-97D608B93309}"/>
              </a:ext>
            </a:extLst>
          </p:cNvPr>
          <p:cNvSpPr/>
          <p:nvPr/>
        </p:nvSpPr>
        <p:spPr>
          <a:xfrm>
            <a:off x="6088562" y="2420888"/>
            <a:ext cx="5400600" cy="18599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err="1">
                <a:solidFill>
                  <a:schemeClr val="tx1"/>
                </a:solidFill>
              </a:rPr>
              <a:t>React.createElement</a:t>
            </a:r>
            <a:r>
              <a:rPr lang="en-US" sz="2000" dirty="0">
                <a:solidFill>
                  <a:schemeClr val="tx1"/>
                </a:solidFill>
              </a:rPr>
              <a:t>(</a:t>
            </a:r>
            <a:r>
              <a:rPr lang="en-US" sz="2000" dirty="0">
                <a:solidFill>
                  <a:schemeClr val="accent2"/>
                </a:solidFill>
              </a:rPr>
              <a:t>"button"</a:t>
            </a:r>
            <a:r>
              <a:rPr lang="en-US" sz="2000" dirty="0">
                <a:solidFill>
                  <a:schemeClr val="tx1"/>
                </a:solidFill>
              </a:rPr>
              <a:t>, {</a:t>
            </a:r>
          </a:p>
          <a:p>
            <a:r>
              <a:rPr lang="en-US" sz="2000" dirty="0">
                <a:solidFill>
                  <a:schemeClr val="tx1"/>
                </a:solidFill>
              </a:rPr>
              <a:t>    </a:t>
            </a:r>
            <a:r>
              <a:rPr lang="en-US" sz="2000" dirty="0" err="1">
                <a:solidFill>
                  <a:schemeClr val="tx1"/>
                </a:solidFill>
              </a:rPr>
              <a:t>onClick</a:t>
            </a:r>
            <a:r>
              <a:rPr lang="en-US" sz="2000" dirty="0">
                <a:solidFill>
                  <a:schemeClr val="tx1"/>
                </a:solidFill>
              </a:rPr>
              <a:t>: </a:t>
            </a:r>
            <a:r>
              <a:rPr lang="en-US" sz="2000" dirty="0">
                <a:solidFill>
                  <a:schemeClr val="accent1"/>
                </a:solidFill>
              </a:rPr>
              <a:t>function</a:t>
            </a:r>
            <a:r>
              <a:rPr lang="en-US" sz="2000" dirty="0">
                <a:solidFill>
                  <a:schemeClr val="tx1"/>
                </a:solidFill>
              </a:rPr>
              <a:t> </a:t>
            </a:r>
            <a:r>
              <a:rPr lang="en-US" sz="2000" dirty="0" err="1">
                <a:solidFill>
                  <a:schemeClr val="tx1"/>
                </a:solidFill>
              </a:rPr>
              <a:t>onClick</a:t>
            </a:r>
            <a:r>
              <a:rPr lang="en-US" sz="2000" dirty="0">
                <a:solidFill>
                  <a:schemeClr val="tx1"/>
                </a:solidFill>
              </a:rPr>
              <a:t>() {</a:t>
            </a:r>
          </a:p>
          <a:p>
            <a:r>
              <a:rPr lang="en-US" sz="2000" dirty="0">
                <a:solidFill>
                  <a:schemeClr val="tx1"/>
                </a:solidFill>
              </a:rPr>
              <a:t>      </a:t>
            </a:r>
            <a:r>
              <a:rPr lang="en-US" sz="2000" dirty="0">
                <a:solidFill>
                  <a:schemeClr val="accent1"/>
                </a:solidFill>
              </a:rPr>
              <a:t>return</a:t>
            </a:r>
            <a:r>
              <a:rPr lang="en-US" sz="2000" dirty="0">
                <a:solidFill>
                  <a:schemeClr val="tx1"/>
                </a:solidFill>
              </a:rPr>
              <a:t> _</a:t>
            </a:r>
            <a:r>
              <a:rPr lang="en-US" sz="2000" dirty="0" err="1">
                <a:solidFill>
                  <a:schemeClr val="tx1"/>
                </a:solidFill>
              </a:rPr>
              <a:t>this.like</a:t>
            </a:r>
            <a:r>
              <a:rPr lang="en-US" sz="2000" dirty="0">
                <a:solidFill>
                  <a:schemeClr val="tx1"/>
                </a:solidFill>
              </a:rPr>
              <a:t>();</a:t>
            </a:r>
          </a:p>
          <a:p>
            <a:r>
              <a:rPr lang="en-US" sz="2000" dirty="0">
                <a:solidFill>
                  <a:schemeClr val="tx1"/>
                </a:solidFill>
              </a:rPr>
              <a:t>    }</a:t>
            </a:r>
          </a:p>
          <a:p>
            <a:r>
              <a:rPr lang="en-US" sz="2000" dirty="0">
                <a:solidFill>
                  <a:schemeClr val="tx1"/>
                </a:solidFill>
              </a:rPr>
              <a:t>}, </a:t>
            </a:r>
            <a:r>
              <a:rPr lang="en-US" sz="2000" dirty="0">
                <a:solidFill>
                  <a:schemeClr val="accent2"/>
                </a:solidFill>
              </a:rPr>
              <a:t>"Like "</a:t>
            </a:r>
            <a:r>
              <a:rPr lang="en-US" sz="2000" dirty="0">
                <a:solidFill>
                  <a:schemeClr val="tx1"/>
                </a:solidFill>
              </a:rPr>
              <a:t>, times, </a:t>
            </a:r>
            <a:r>
              <a:rPr lang="en-US" sz="2000" dirty="0">
                <a:solidFill>
                  <a:schemeClr val="accent2"/>
                </a:solidFill>
              </a:rPr>
              <a:t>"!"</a:t>
            </a:r>
            <a:r>
              <a:rPr lang="en-US" sz="2000" dirty="0">
                <a:solidFill>
                  <a:schemeClr val="tx1"/>
                </a:solidFill>
              </a:rPr>
              <a:t>);</a:t>
            </a:r>
          </a:p>
        </p:txBody>
      </p:sp>
    </p:spTree>
    <p:extLst>
      <p:ext uri="{BB962C8B-B14F-4D97-AF65-F5344CB8AC3E}">
        <p14:creationId xmlns:p14="http://schemas.microsoft.com/office/powerpoint/2010/main" val="15898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9F5D-8321-265A-EC38-F20FFA831D74}"/>
              </a:ext>
            </a:extLst>
          </p:cNvPr>
          <p:cNvSpPr>
            <a:spLocks noGrp="1"/>
          </p:cNvSpPr>
          <p:nvPr>
            <p:ph type="title"/>
          </p:nvPr>
        </p:nvSpPr>
        <p:spPr/>
        <p:txBody>
          <a:bodyPr/>
          <a:lstStyle/>
          <a:p>
            <a:r>
              <a:rPr lang="en-US" dirty="0"/>
              <a:t>React.js: Component API</a:t>
            </a:r>
          </a:p>
        </p:txBody>
      </p:sp>
      <p:sp>
        <p:nvSpPr>
          <p:cNvPr id="3" name="Content Placeholder 2">
            <a:extLst>
              <a:ext uri="{FF2B5EF4-FFF2-40B4-BE49-F238E27FC236}">
                <a16:creationId xmlns:a16="http://schemas.microsoft.com/office/drawing/2014/main" id="{A4FD923A-D55E-8387-C5AE-4921A29D8F60}"/>
              </a:ext>
            </a:extLst>
          </p:cNvPr>
          <p:cNvSpPr>
            <a:spLocks noGrp="1"/>
          </p:cNvSpPr>
          <p:nvPr>
            <p:ph idx="1"/>
          </p:nvPr>
        </p:nvSpPr>
        <p:spPr/>
        <p:txBody>
          <a:bodyPr/>
          <a:lstStyle/>
          <a:p>
            <a:r>
              <a:rPr lang="en-US" dirty="0"/>
              <a:t>Using ES2015 (ES6) classes.</a:t>
            </a:r>
            <a:br>
              <a:rPr lang="en-US" dirty="0"/>
            </a:br>
            <a:r>
              <a:rPr lang="en-US" dirty="0"/>
              <a:t>Simple inheritance, no </a:t>
            </a:r>
            <a:r>
              <a:rPr lang="en-US" dirty="0" err="1"/>
              <a:t>mixins</a:t>
            </a:r>
            <a:r>
              <a:rPr lang="en-US" dirty="0"/>
              <a:t>.</a:t>
            </a:r>
          </a:p>
          <a:p>
            <a:r>
              <a:rPr lang="en-US" dirty="0" err="1"/>
              <a:t>React.Component</a:t>
            </a:r>
            <a:r>
              <a:rPr lang="en-US" dirty="0"/>
              <a:t> vs </a:t>
            </a:r>
            <a:r>
              <a:rPr lang="en-US" dirty="0" err="1"/>
              <a:t>React.PureComponent</a:t>
            </a:r>
            <a:r>
              <a:rPr lang="en-US" dirty="0"/>
              <a:t>.</a:t>
            </a:r>
          </a:p>
          <a:p>
            <a:r>
              <a:rPr lang="en-US" dirty="0"/>
              <a:t>Smart components vs. dump components.</a:t>
            </a:r>
          </a:p>
          <a:p>
            <a:r>
              <a:rPr lang="en-US" dirty="0"/>
              <a:t>Prefer Hooks to </a:t>
            </a:r>
            <a:r>
              <a:rPr lang="en-US" dirty="0">
                <a:hlinkClick r:id="rId3"/>
              </a:rPr>
              <a:t>HOC</a:t>
            </a:r>
            <a:r>
              <a:rPr lang="en-US" dirty="0"/>
              <a:t>s and </a:t>
            </a:r>
            <a:r>
              <a:rPr lang="en-US" dirty="0">
                <a:hlinkClick r:id="rId4"/>
              </a:rPr>
              <a:t>Render Props</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D9BF2307-9C56-A5F7-55E3-EB91302F883C}"/>
              </a:ext>
            </a:extLst>
          </p:cNvPr>
          <p:cNvSpPr>
            <a:spLocks noGrp="1"/>
          </p:cNvSpPr>
          <p:nvPr>
            <p:ph type="sldNum" sz="quarter" idx="12"/>
          </p:nvPr>
        </p:nvSpPr>
        <p:spPr/>
        <p:txBody>
          <a:bodyPr/>
          <a:lstStyle/>
          <a:p>
            <a:fld id="{452BA717-4DED-4A38-BDE4-30D0F0A142DB}" type="slidenum">
              <a:rPr lang="cs-CZ" smtClean="0"/>
              <a:pPr/>
              <a:t>26</a:t>
            </a:fld>
            <a:endParaRPr lang="cs-CZ"/>
          </a:p>
        </p:txBody>
      </p:sp>
      <p:sp>
        <p:nvSpPr>
          <p:cNvPr id="5" name="Rectangle 4">
            <a:extLst>
              <a:ext uri="{FF2B5EF4-FFF2-40B4-BE49-F238E27FC236}">
                <a16:creationId xmlns:a16="http://schemas.microsoft.com/office/drawing/2014/main" id="{8457E1BC-EF3E-D1FD-042B-DC9684313941}"/>
              </a:ext>
            </a:extLst>
          </p:cNvPr>
          <p:cNvSpPr/>
          <p:nvPr/>
        </p:nvSpPr>
        <p:spPr>
          <a:xfrm>
            <a:off x="6023992" y="1196753"/>
            <a:ext cx="5976664" cy="525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class</a:t>
            </a:r>
            <a:r>
              <a:rPr lang="en-US" sz="2000" dirty="0">
                <a:solidFill>
                  <a:schemeClr val="tx1"/>
                </a:solidFill>
              </a:rPr>
              <a:t> Example </a:t>
            </a:r>
            <a:r>
              <a:rPr lang="en-US" sz="2000" dirty="0">
                <a:solidFill>
                  <a:schemeClr val="accent1"/>
                </a:solidFill>
              </a:rPr>
              <a:t>extends</a:t>
            </a:r>
            <a:r>
              <a:rPr lang="en-US" sz="2000" dirty="0">
                <a:solidFill>
                  <a:schemeClr val="tx1"/>
                </a:solidFill>
              </a:rPr>
              <a:t> </a:t>
            </a:r>
            <a:r>
              <a:rPr lang="en-US" sz="2000" dirty="0" err="1">
                <a:solidFill>
                  <a:schemeClr val="tx1"/>
                </a:solidFill>
              </a:rPr>
              <a:t>React.Component</a:t>
            </a:r>
            <a:r>
              <a:rPr lang="en-US" sz="2000" dirty="0">
                <a:solidFill>
                  <a:schemeClr val="tx1"/>
                </a:solidFill>
              </a:rPr>
              <a:t> {</a:t>
            </a:r>
          </a:p>
          <a:p>
            <a:r>
              <a:rPr lang="en-US" sz="2000" dirty="0">
                <a:solidFill>
                  <a:schemeClr val="tx1"/>
                </a:solidFill>
              </a:rPr>
              <a:t>  constructor(props) { </a:t>
            </a:r>
            <a:br>
              <a:rPr lang="en-US" sz="2000" dirty="0">
                <a:solidFill>
                  <a:schemeClr val="tx1"/>
                </a:solidFill>
              </a:rPr>
            </a:br>
            <a:r>
              <a:rPr lang="en-US" sz="2000" dirty="0">
                <a:solidFill>
                  <a:schemeClr val="tx1"/>
                </a:solidFill>
              </a:rPr>
              <a:t>    super(props);</a:t>
            </a:r>
            <a:br>
              <a:rPr lang="en-US" sz="2000" dirty="0">
                <a:solidFill>
                  <a:schemeClr val="tx1"/>
                </a:solidFill>
              </a:rPr>
            </a:br>
            <a:r>
              <a:rPr lang="en-US" sz="2000" dirty="0">
                <a:solidFill>
                  <a:schemeClr val="tx1"/>
                </a:solidFill>
              </a:rPr>
              <a:t>    </a:t>
            </a:r>
            <a:r>
              <a:rPr lang="en-US" sz="2000" dirty="0" err="1">
                <a:solidFill>
                  <a:schemeClr val="tx1"/>
                </a:solidFill>
              </a:rPr>
              <a:t>this.state</a:t>
            </a:r>
            <a:r>
              <a:rPr lang="en-US" sz="2000" dirty="0">
                <a:solidFill>
                  <a:schemeClr val="tx1"/>
                </a:solidFill>
              </a:rPr>
              <a:t> = { count: 0, name: props.name };  </a:t>
            </a:r>
          </a:p>
          <a:p>
            <a:r>
              <a:rPr lang="en-US" sz="2000" dirty="0">
                <a:solidFill>
                  <a:schemeClr val="tx1"/>
                </a:solidFill>
              </a:rPr>
              <a:t>    </a:t>
            </a:r>
            <a:r>
              <a:rPr lang="en-US" sz="2000" dirty="0" err="1">
                <a:solidFill>
                  <a:schemeClr val="tx1"/>
                </a:solidFill>
              </a:rPr>
              <a:t>this.onClick</a:t>
            </a:r>
            <a:r>
              <a:rPr lang="en-US" sz="2000" dirty="0">
                <a:solidFill>
                  <a:schemeClr val="tx1"/>
                </a:solidFill>
              </a:rPr>
              <a:t>  = </a:t>
            </a:r>
            <a:r>
              <a:rPr lang="en-US" sz="2000" dirty="0" err="1">
                <a:solidFill>
                  <a:schemeClr val="tx1"/>
                </a:solidFill>
              </a:rPr>
              <a:t>this.onClick.bind</a:t>
            </a:r>
            <a:r>
              <a:rPr lang="en-US" sz="2000" dirty="0">
                <a:solidFill>
                  <a:schemeClr val="tx1"/>
                </a:solidFill>
              </a:rPr>
              <a:t>(this);</a:t>
            </a:r>
            <a:br>
              <a:rPr lang="en-US" sz="2000" dirty="0">
                <a:solidFill>
                  <a:schemeClr val="tx1"/>
                </a:solidFill>
              </a:rPr>
            </a:br>
            <a:r>
              <a:rPr lang="en-US" sz="2000" dirty="0">
                <a:solidFill>
                  <a:schemeClr val="tx1"/>
                </a:solidFill>
              </a:rPr>
              <a:t>  }</a:t>
            </a:r>
            <a:br>
              <a:rPr lang="en-US" sz="2000" dirty="0">
                <a:solidFill>
                  <a:schemeClr val="tx1"/>
                </a:solidFill>
              </a:rPr>
            </a:br>
            <a:endParaRPr lang="en-US" sz="2000" dirty="0">
              <a:solidFill>
                <a:schemeClr val="tx1"/>
              </a:solidFill>
            </a:endParaRPr>
          </a:p>
          <a:p>
            <a:r>
              <a:rPr lang="en-US" sz="2000" dirty="0">
                <a:solidFill>
                  <a:schemeClr val="tx1"/>
                </a:solidFill>
              </a:rPr>
              <a:t>  </a:t>
            </a:r>
            <a:r>
              <a:rPr lang="en-US" sz="2000" dirty="0" err="1">
                <a:solidFill>
                  <a:schemeClr val="tx1"/>
                </a:solidFill>
              </a:rPr>
              <a:t>onClick</a:t>
            </a:r>
            <a:r>
              <a:rPr lang="en-US" sz="2000" dirty="0">
                <a:solidFill>
                  <a:schemeClr val="tx1"/>
                </a:solidFill>
              </a:rPr>
              <a:t>() { </a:t>
            </a:r>
            <a:r>
              <a:rPr lang="en-US" sz="2000" dirty="0" err="1">
                <a:solidFill>
                  <a:schemeClr val="tx1"/>
                </a:solidFill>
              </a:rPr>
              <a:t>this.setState</a:t>
            </a:r>
            <a:r>
              <a:rPr lang="en-US" sz="2000" dirty="0">
                <a:solidFill>
                  <a:schemeClr val="tx1"/>
                </a:solidFill>
              </a:rPr>
              <a:t>({count: </a:t>
            </a:r>
            <a:r>
              <a:rPr lang="en-US" sz="2000" dirty="0" err="1">
                <a:solidFill>
                  <a:schemeClr val="tx1"/>
                </a:solidFill>
              </a:rPr>
              <a:t>this.state.count</a:t>
            </a:r>
            <a:r>
              <a:rPr lang="en-US" sz="2000" dirty="0">
                <a:solidFill>
                  <a:schemeClr val="tx1"/>
                </a:solidFill>
              </a:rPr>
              <a:t> + 1}) }</a:t>
            </a:r>
          </a:p>
          <a:p>
            <a:br>
              <a:rPr lang="en-US" sz="2000" dirty="0">
                <a:solidFill>
                  <a:schemeClr val="tx1"/>
                </a:solidFill>
              </a:rPr>
            </a:br>
            <a:r>
              <a:rPr lang="en-US" sz="2000" dirty="0">
                <a:solidFill>
                  <a:schemeClr val="tx1"/>
                </a:solidFill>
              </a:rPr>
              <a:t>  render() {</a:t>
            </a:r>
            <a:br>
              <a:rPr lang="en-US" sz="2000" dirty="0">
                <a:solidFill>
                  <a:schemeClr val="tx1"/>
                </a:solidFill>
              </a:rPr>
            </a:br>
            <a:r>
              <a:rPr lang="en-US" sz="2000" dirty="0">
                <a:solidFill>
                  <a:schemeClr val="tx1"/>
                </a:solidFill>
              </a:rPr>
              <a:t>    </a:t>
            </a:r>
            <a:r>
              <a:rPr lang="en-US" sz="2000" dirty="0">
                <a:solidFill>
                  <a:schemeClr val="accent1"/>
                </a:solidFill>
              </a:rPr>
              <a:t>const</a:t>
            </a:r>
            <a:r>
              <a:rPr lang="en-US" sz="2000" dirty="0">
                <a:solidFill>
                  <a:schemeClr val="tx1"/>
                </a:solidFill>
              </a:rPr>
              <a:t> {name, count} = </a:t>
            </a:r>
            <a:r>
              <a:rPr lang="en-US" sz="2000" dirty="0" err="1">
                <a:solidFill>
                  <a:schemeClr val="tx1"/>
                </a:solidFill>
              </a:rPr>
              <a:t>this.state</a:t>
            </a:r>
            <a:r>
              <a:rPr lang="en-US" sz="2000" dirty="0">
                <a:solidFill>
                  <a:schemeClr val="tx1"/>
                </a:solidFill>
              </a:rPr>
              <a:t>;</a:t>
            </a:r>
          </a:p>
          <a:p>
            <a:r>
              <a:rPr lang="en-US" sz="2000" dirty="0">
                <a:solidFill>
                  <a:schemeClr val="tx1"/>
                </a:solidFill>
              </a:rPr>
              <a:t>    </a:t>
            </a:r>
            <a:r>
              <a:rPr lang="en-US" sz="2000" dirty="0">
                <a:solidFill>
                  <a:schemeClr val="accent1"/>
                </a:solidFill>
              </a:rPr>
              <a:t>return</a:t>
            </a:r>
          </a:p>
          <a:p>
            <a:r>
              <a:rPr lang="en-US" sz="2000" dirty="0">
                <a:solidFill>
                  <a:schemeClr val="tx1"/>
                </a:solidFill>
              </a:rPr>
              <a:t>      &lt;div&gt;</a:t>
            </a:r>
          </a:p>
          <a:p>
            <a:r>
              <a:rPr lang="en-US" sz="2000" dirty="0">
                <a:solidFill>
                  <a:schemeClr val="tx1"/>
                </a:solidFill>
              </a:rPr>
              <a:t>        &lt;p&gt;{name} clicked {count} times&lt;/p&gt;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a:t>
            </a:r>
            <a:r>
              <a:rPr lang="en-US" sz="2000" dirty="0" err="1">
                <a:solidFill>
                  <a:schemeClr val="tx1"/>
                </a:solidFill>
              </a:rPr>
              <a:t>this.onClick</a:t>
            </a:r>
            <a:r>
              <a:rPr lang="en-US" sz="2000" dirty="0">
                <a:solidFill>
                  <a:schemeClr val="tx1"/>
                </a:solidFill>
              </a:rPr>
              <a:t>}&gt;Click me&lt;/button&gt;</a:t>
            </a:r>
          </a:p>
          <a:p>
            <a:r>
              <a:rPr lang="en-US" sz="2000" dirty="0">
                <a:solidFill>
                  <a:schemeClr val="tx1"/>
                </a:solidFill>
              </a:rPr>
              <a:t>      &lt;/div&gt;</a:t>
            </a:r>
            <a:br>
              <a:rPr lang="en-US" sz="2000" dirty="0">
                <a:solidFill>
                  <a:schemeClr val="tx1"/>
                </a:solidFill>
              </a:rPr>
            </a:br>
            <a:r>
              <a:rPr lang="en-US" sz="2000" dirty="0">
                <a:solidFill>
                  <a:schemeClr val="tx1"/>
                </a:solidFill>
              </a:rPr>
              <a:t> } } </a:t>
            </a:r>
          </a:p>
        </p:txBody>
      </p:sp>
    </p:spTree>
    <p:extLst>
      <p:ext uri="{BB962C8B-B14F-4D97-AF65-F5344CB8AC3E}">
        <p14:creationId xmlns:p14="http://schemas.microsoft.com/office/powerpoint/2010/main" val="361506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CE6C1-7DB3-4104-9F29-CB3D61FE1BCB}"/>
              </a:ext>
            </a:extLst>
          </p:cNvPr>
          <p:cNvSpPr>
            <a:spLocks noGrp="1"/>
          </p:cNvSpPr>
          <p:nvPr>
            <p:ph type="title"/>
          </p:nvPr>
        </p:nvSpPr>
        <p:spPr/>
        <p:txBody>
          <a:bodyPr>
            <a:normAutofit/>
          </a:bodyPr>
          <a:lstStyle/>
          <a:p>
            <a:r>
              <a:rPr lang="en-US" dirty="0"/>
              <a:t>React.js: Component lifecycle</a:t>
            </a:r>
          </a:p>
        </p:txBody>
      </p:sp>
      <p:sp>
        <p:nvSpPr>
          <p:cNvPr id="2" name="Content Placeholder 1">
            <a:extLst>
              <a:ext uri="{FF2B5EF4-FFF2-40B4-BE49-F238E27FC236}">
                <a16:creationId xmlns:a16="http://schemas.microsoft.com/office/drawing/2014/main" id="{FB273F6D-314A-4E89-8DF5-B8C88118BA8C}"/>
              </a:ext>
            </a:extLst>
          </p:cNvPr>
          <p:cNvSpPr>
            <a:spLocks noGrp="1"/>
          </p:cNvSpPr>
          <p:nvPr>
            <p:ph sz="half" idx="1"/>
          </p:nvPr>
        </p:nvSpPr>
        <p:spPr/>
        <p:txBody>
          <a:bodyPr/>
          <a:lstStyle/>
          <a:p>
            <a:pPr marL="0" indent="0">
              <a:buNone/>
            </a:pPr>
            <a:r>
              <a:rPr lang="en-US" b="1" dirty="0"/>
              <a:t>Mounting</a:t>
            </a:r>
          </a:p>
          <a:p>
            <a:r>
              <a:rPr lang="en-US" dirty="0"/>
              <a:t>constructor</a:t>
            </a:r>
          </a:p>
          <a:p>
            <a:r>
              <a:rPr lang="en-US" dirty="0"/>
              <a:t>static </a:t>
            </a:r>
            <a:r>
              <a:rPr lang="en-US" dirty="0" err="1"/>
              <a:t>getDerivedStateFromProps</a:t>
            </a:r>
            <a:r>
              <a:rPr lang="en-US" dirty="0"/>
              <a:t>()</a:t>
            </a:r>
          </a:p>
          <a:p>
            <a:r>
              <a:rPr lang="en-US" dirty="0"/>
              <a:t>render()</a:t>
            </a:r>
          </a:p>
          <a:p>
            <a:r>
              <a:rPr lang="en-US" dirty="0" err="1"/>
              <a:t>componentDidMount</a:t>
            </a:r>
            <a:r>
              <a:rPr lang="en-US" dirty="0"/>
              <a:t>()</a:t>
            </a:r>
          </a:p>
          <a:p>
            <a:pPr marL="201168" lvl="1" indent="0">
              <a:buNone/>
            </a:pPr>
            <a:endParaRPr lang="en-US" dirty="0"/>
          </a:p>
          <a:p>
            <a:pPr marL="201168" lvl="1" indent="0">
              <a:buNone/>
            </a:pPr>
            <a:endParaRPr lang="en-US" dirty="0"/>
          </a:p>
          <a:p>
            <a:pPr marL="0" indent="0">
              <a:buNone/>
            </a:pPr>
            <a:r>
              <a:rPr lang="en-US" b="1" dirty="0"/>
              <a:t>Unmounting</a:t>
            </a:r>
          </a:p>
          <a:p>
            <a:r>
              <a:rPr lang="en-US" dirty="0" err="1"/>
              <a:t>componentWillUnmount</a:t>
            </a:r>
            <a:r>
              <a:rPr lang="en-US" dirty="0"/>
              <a:t>()</a:t>
            </a:r>
          </a:p>
          <a:p>
            <a:pPr lvl="2"/>
            <a:endParaRPr lang="en-US" dirty="0"/>
          </a:p>
          <a:p>
            <a:endParaRPr lang="en-US" dirty="0"/>
          </a:p>
          <a:p>
            <a:pPr marL="201168" lvl="1" indent="0">
              <a:buNone/>
            </a:pPr>
            <a:endParaRPr lang="en-US" dirty="0"/>
          </a:p>
        </p:txBody>
      </p:sp>
      <p:sp>
        <p:nvSpPr>
          <p:cNvPr id="5" name="Content Placeholder 4">
            <a:extLst>
              <a:ext uri="{FF2B5EF4-FFF2-40B4-BE49-F238E27FC236}">
                <a16:creationId xmlns:a16="http://schemas.microsoft.com/office/drawing/2014/main" id="{060ED639-AE69-4165-4C05-6CF9FB49ECBD}"/>
              </a:ext>
            </a:extLst>
          </p:cNvPr>
          <p:cNvSpPr>
            <a:spLocks noGrp="1"/>
          </p:cNvSpPr>
          <p:nvPr>
            <p:ph sz="half" idx="2"/>
          </p:nvPr>
        </p:nvSpPr>
        <p:spPr/>
        <p:txBody>
          <a:bodyPr/>
          <a:lstStyle/>
          <a:p>
            <a:pPr marL="0" indent="0">
              <a:buNone/>
            </a:pPr>
            <a:r>
              <a:rPr lang="en-US" b="1" dirty="0"/>
              <a:t>Updating</a:t>
            </a:r>
          </a:p>
          <a:p>
            <a:r>
              <a:rPr lang="en-US" dirty="0"/>
              <a:t>static </a:t>
            </a:r>
            <a:r>
              <a:rPr lang="en-US" dirty="0" err="1"/>
              <a:t>getDerivedStateFromProps</a:t>
            </a:r>
            <a:r>
              <a:rPr lang="en-US" dirty="0"/>
              <a:t>()</a:t>
            </a:r>
          </a:p>
          <a:p>
            <a:r>
              <a:rPr lang="en-US" dirty="0" err="1"/>
              <a:t>shouldComponentUpdate</a:t>
            </a:r>
            <a:r>
              <a:rPr lang="en-US" dirty="0"/>
              <a:t>()</a:t>
            </a:r>
          </a:p>
          <a:p>
            <a:r>
              <a:rPr lang="en-US" dirty="0"/>
              <a:t>render()</a:t>
            </a:r>
          </a:p>
          <a:p>
            <a:r>
              <a:rPr lang="en-US" dirty="0" err="1"/>
              <a:t>getSnapshotBeforeUpdate</a:t>
            </a:r>
            <a:r>
              <a:rPr lang="en-US" dirty="0"/>
              <a:t>()</a:t>
            </a:r>
          </a:p>
          <a:p>
            <a:r>
              <a:rPr lang="en-US" dirty="0" err="1"/>
              <a:t>componentDidUpdate</a:t>
            </a:r>
            <a:r>
              <a:rPr lang="en-US" dirty="0"/>
              <a:t>()</a:t>
            </a:r>
          </a:p>
          <a:p>
            <a:pPr lvl="2"/>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292A517-1FBF-4E7F-BF37-F72B6BDEE20A}"/>
              </a:ext>
            </a:extLst>
          </p:cNvPr>
          <p:cNvSpPr>
            <a:spLocks noGrp="1"/>
          </p:cNvSpPr>
          <p:nvPr>
            <p:ph type="sldNum" sz="quarter" idx="12"/>
          </p:nvPr>
        </p:nvSpPr>
        <p:spPr/>
        <p:txBody>
          <a:bodyPr/>
          <a:lstStyle/>
          <a:p>
            <a:fld id="{452BA717-4DED-4A38-BDE4-30D0F0A142DB}" type="slidenum">
              <a:rPr lang="cs-CZ" smtClean="0"/>
              <a:pPr/>
              <a:t>27</a:t>
            </a:fld>
            <a:endParaRPr lang="cs-CZ"/>
          </a:p>
        </p:txBody>
      </p:sp>
      <p:sp>
        <p:nvSpPr>
          <p:cNvPr id="6" name="Content Placeholder 1">
            <a:extLst>
              <a:ext uri="{FF2B5EF4-FFF2-40B4-BE49-F238E27FC236}">
                <a16:creationId xmlns:a16="http://schemas.microsoft.com/office/drawing/2014/main" id="{9C960605-D427-4B75-ADF4-7EA9A3DF8E30}"/>
              </a:ext>
            </a:extLst>
          </p:cNvPr>
          <p:cNvSpPr txBox="1">
            <a:spLocks/>
          </p:cNvSpPr>
          <p:nvPr/>
        </p:nvSpPr>
        <p:spPr>
          <a:xfrm>
            <a:off x="6744072" y="5015665"/>
            <a:ext cx="5712632" cy="284938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6002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4817E-7B83-2F7B-6278-F7AD0DFD518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E04B6D01-1795-1392-ACAA-1707BFC8EAAA}"/>
              </a:ext>
            </a:extLst>
          </p:cNvPr>
          <p:cNvSpPr>
            <a:spLocks noGrp="1"/>
          </p:cNvSpPr>
          <p:nvPr>
            <p:ph type="body" sz="quarter" idx="14"/>
          </p:nvPr>
        </p:nvSpPr>
        <p:spPr/>
        <p:txBody>
          <a:bodyPr/>
          <a:lstStyle/>
          <a:p>
            <a:r>
              <a:rPr lang="en-US" dirty="0"/>
              <a:t>React application with Components</a:t>
            </a:r>
          </a:p>
        </p:txBody>
      </p:sp>
      <p:pic>
        <p:nvPicPr>
          <p:cNvPr id="5" name="Picture 4">
            <a:extLst>
              <a:ext uri="{FF2B5EF4-FFF2-40B4-BE49-F238E27FC236}">
                <a16:creationId xmlns:a16="http://schemas.microsoft.com/office/drawing/2014/main" id="{3022C271-5713-4F34-097A-7F62E1DC1934}"/>
              </a:ext>
            </a:extLst>
          </p:cNvPr>
          <p:cNvPicPr>
            <a:picLocks noChangeAspect="1"/>
          </p:cNvPicPr>
          <p:nvPr/>
        </p:nvPicPr>
        <p:blipFill>
          <a:blip r:embed="rId3"/>
          <a:stretch>
            <a:fillRect/>
          </a:stretch>
        </p:blipFill>
        <p:spPr>
          <a:xfrm>
            <a:off x="2017459" y="2582941"/>
            <a:ext cx="8373366" cy="1692118"/>
          </a:xfrm>
          <a:prstGeom prst="rect">
            <a:avLst/>
          </a:prstGeom>
        </p:spPr>
      </p:pic>
    </p:spTree>
    <p:extLst>
      <p:ext uri="{BB962C8B-B14F-4D97-AF65-F5344CB8AC3E}">
        <p14:creationId xmlns:p14="http://schemas.microsoft.com/office/powerpoint/2010/main" val="3418629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A4D9-889F-71B7-7AC5-754B3D32CAA3}"/>
              </a:ext>
            </a:extLst>
          </p:cNvPr>
          <p:cNvSpPr>
            <a:spLocks noGrp="1"/>
          </p:cNvSpPr>
          <p:nvPr>
            <p:ph type="title"/>
          </p:nvPr>
        </p:nvSpPr>
        <p:spPr/>
        <p:txBody>
          <a:bodyPr/>
          <a:lstStyle/>
          <a:p>
            <a:r>
              <a:rPr lang="en-US" dirty="0"/>
              <a:t>Recompose</a:t>
            </a:r>
          </a:p>
        </p:txBody>
      </p:sp>
      <p:sp>
        <p:nvSpPr>
          <p:cNvPr id="3" name="Content Placeholder 2">
            <a:extLst>
              <a:ext uri="{FF2B5EF4-FFF2-40B4-BE49-F238E27FC236}">
                <a16:creationId xmlns:a16="http://schemas.microsoft.com/office/drawing/2014/main" id="{251E5518-626C-F64D-DC56-76C09823E44A}"/>
              </a:ext>
            </a:extLst>
          </p:cNvPr>
          <p:cNvSpPr>
            <a:spLocks noGrp="1"/>
          </p:cNvSpPr>
          <p:nvPr>
            <p:ph idx="1"/>
          </p:nvPr>
        </p:nvSpPr>
        <p:spPr>
          <a:xfrm>
            <a:off x="335360" y="1268760"/>
            <a:ext cx="11449272" cy="2016224"/>
          </a:xfrm>
        </p:spPr>
        <p:txBody>
          <a:bodyPr/>
          <a:lstStyle/>
          <a:p>
            <a:pPr marL="0" indent="0">
              <a:buNone/>
            </a:pPr>
            <a:r>
              <a:rPr lang="en-US" dirty="0"/>
              <a:t>Recompose is a React utility belt for function components and higher-order components. </a:t>
            </a:r>
            <a:br>
              <a:rPr lang="en-US" dirty="0"/>
            </a:br>
            <a:r>
              <a:rPr lang="en-US" dirty="0"/>
              <a:t>2015 - 2018, with announcement:</a:t>
            </a:r>
            <a:br>
              <a:rPr lang="en-US" dirty="0"/>
            </a:br>
            <a:r>
              <a:rPr lang="en-US" dirty="0"/>
              <a:t>“Hi! I created Recompose about three years ago. About a year after that, I joined the React team. Today, we announced a proposal for Hooks (Oct 25, 2018). Hooks solves all the problems I attempted to address with Recompose three years ago, and more on top of that. ….”</a:t>
            </a:r>
          </a:p>
          <a:p>
            <a:pPr marL="0" indent="0">
              <a:buNone/>
            </a:pPr>
            <a:r>
              <a:rPr lang="en-US" dirty="0"/>
              <a:t>Hooks was just one more attempt to tackle issues of sharing common logic between components.</a:t>
            </a:r>
          </a:p>
        </p:txBody>
      </p:sp>
      <p:sp>
        <p:nvSpPr>
          <p:cNvPr id="4" name="Slide Number Placeholder 3">
            <a:extLst>
              <a:ext uri="{FF2B5EF4-FFF2-40B4-BE49-F238E27FC236}">
                <a16:creationId xmlns:a16="http://schemas.microsoft.com/office/drawing/2014/main" id="{4B6C3BC2-2114-D25B-DBF0-362713E6AAAB}"/>
              </a:ext>
            </a:extLst>
          </p:cNvPr>
          <p:cNvSpPr>
            <a:spLocks noGrp="1"/>
          </p:cNvSpPr>
          <p:nvPr>
            <p:ph type="sldNum" sz="quarter" idx="12"/>
          </p:nvPr>
        </p:nvSpPr>
        <p:spPr/>
        <p:txBody>
          <a:bodyPr/>
          <a:lstStyle/>
          <a:p>
            <a:fld id="{452BA717-4DED-4A38-BDE4-30D0F0A142DB}" type="slidenum">
              <a:rPr lang="cs-CZ" smtClean="0"/>
              <a:pPr/>
              <a:t>29</a:t>
            </a:fld>
            <a:endParaRPr lang="cs-CZ"/>
          </a:p>
        </p:txBody>
      </p:sp>
      <p:sp>
        <p:nvSpPr>
          <p:cNvPr id="6" name="Rectangle 5">
            <a:extLst>
              <a:ext uri="{FF2B5EF4-FFF2-40B4-BE49-F238E27FC236}">
                <a16:creationId xmlns:a16="http://schemas.microsoft.com/office/drawing/2014/main" id="{6572B832-7959-30AA-0830-CC50B65D1C41}"/>
              </a:ext>
            </a:extLst>
          </p:cNvPr>
          <p:cNvSpPr/>
          <p:nvPr/>
        </p:nvSpPr>
        <p:spPr>
          <a:xfrm>
            <a:off x="360000" y="3429000"/>
            <a:ext cx="11424632" cy="3024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enhance = </a:t>
            </a:r>
            <a:r>
              <a:rPr lang="en-US" sz="2000" dirty="0" err="1">
                <a:solidFill>
                  <a:schemeClr val="tx1"/>
                </a:solidFill>
              </a:rPr>
              <a:t>withState</a:t>
            </a:r>
            <a:r>
              <a:rPr lang="en-US" sz="2000" dirty="0">
                <a:solidFill>
                  <a:schemeClr val="tx1"/>
                </a:solidFill>
              </a:rPr>
              <a:t>(</a:t>
            </a:r>
            <a:r>
              <a:rPr lang="en-US" sz="2000" dirty="0">
                <a:solidFill>
                  <a:schemeClr val="accent2"/>
                </a:solidFill>
              </a:rPr>
              <a:t>'counter'</a:t>
            </a:r>
            <a:r>
              <a:rPr lang="en-US" sz="2000" dirty="0">
                <a:solidFill>
                  <a:schemeClr val="tx1"/>
                </a:solidFill>
              </a:rPr>
              <a:t>, </a:t>
            </a:r>
            <a:r>
              <a:rPr lang="en-US" sz="2000" dirty="0">
                <a:solidFill>
                  <a:schemeClr val="accent2"/>
                </a:solidFill>
              </a:rPr>
              <a:t>'</a:t>
            </a:r>
            <a:r>
              <a:rPr lang="en-US" sz="2000" dirty="0" err="1">
                <a:solidFill>
                  <a:schemeClr val="accent2"/>
                </a:solidFill>
              </a:rPr>
              <a:t>setCounter</a:t>
            </a:r>
            <a:r>
              <a:rPr lang="en-US" sz="2000" dirty="0">
                <a:solidFill>
                  <a:schemeClr val="accent2"/>
                </a:solidFill>
              </a:rPr>
              <a:t>'</a:t>
            </a:r>
            <a:r>
              <a:rPr lang="en-US" sz="2000" dirty="0">
                <a:solidFill>
                  <a:schemeClr val="tx1"/>
                </a:solidFill>
              </a:rPr>
              <a:t>, 0)</a:t>
            </a:r>
          </a:p>
          <a:p>
            <a:endParaRPr lang="en-US" sz="2000" dirty="0">
              <a:solidFill>
                <a:schemeClr val="tx1"/>
              </a:solidFill>
            </a:endParaRPr>
          </a:p>
          <a:p>
            <a:r>
              <a:rPr lang="en-US" sz="2000" dirty="0">
                <a:solidFill>
                  <a:schemeClr val="accent1"/>
                </a:solidFill>
              </a:rPr>
              <a:t>const</a:t>
            </a:r>
            <a:r>
              <a:rPr lang="en-US" sz="2000" dirty="0">
                <a:solidFill>
                  <a:schemeClr val="tx1"/>
                </a:solidFill>
              </a:rPr>
              <a:t> Counter = enhance(({ counter, </a:t>
            </a:r>
            <a:r>
              <a:rPr lang="en-US" sz="2000" dirty="0" err="1">
                <a:solidFill>
                  <a:schemeClr val="tx1"/>
                </a:solidFill>
              </a:rPr>
              <a:t>setCounter</a:t>
            </a:r>
            <a:r>
              <a:rPr lang="en-US" sz="2000" dirty="0">
                <a:solidFill>
                  <a:schemeClr val="tx1"/>
                </a:solidFill>
              </a:rPr>
              <a:t> }) =&gt;</a:t>
            </a:r>
          </a:p>
          <a:p>
            <a:r>
              <a:rPr lang="en-US" sz="2000" dirty="0">
                <a:solidFill>
                  <a:schemeClr val="tx1"/>
                </a:solidFill>
              </a:rPr>
              <a:t>  &lt;div&gt;</a:t>
            </a:r>
          </a:p>
          <a:p>
            <a:r>
              <a:rPr lang="en-US" sz="2000" dirty="0">
                <a:solidFill>
                  <a:schemeClr val="tx1"/>
                </a:solidFill>
              </a:rPr>
              <a:t>    Count: {counter}</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setCounter</a:t>
            </a:r>
            <a:r>
              <a:rPr lang="en-US" sz="2000" dirty="0">
                <a:solidFill>
                  <a:schemeClr val="tx1"/>
                </a:solidFill>
              </a:rPr>
              <a:t>(n =&gt; n + 1)}&gt;Increment&lt;/button&gt;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setCounter</a:t>
            </a:r>
            <a:r>
              <a:rPr lang="en-US" sz="2000" dirty="0">
                <a:solidFill>
                  <a:schemeClr val="tx1"/>
                </a:solidFill>
              </a:rPr>
              <a:t>(n =&gt; n - 1)}&gt;Decrement&lt;/button&gt;</a:t>
            </a:r>
          </a:p>
          <a:p>
            <a:r>
              <a:rPr lang="en-US" sz="2000" dirty="0">
                <a:solidFill>
                  <a:schemeClr val="tx1"/>
                </a:solidFill>
              </a:rPr>
              <a:t>  &lt;/div&gt;</a:t>
            </a:r>
          </a:p>
          <a:p>
            <a:r>
              <a:rPr lang="en-US" sz="2000" dirty="0">
                <a:solidFill>
                  <a:schemeClr val="tx1"/>
                </a:solidFill>
              </a:rPr>
              <a:t>)</a:t>
            </a:r>
          </a:p>
          <a:p>
            <a:endParaRPr lang="en-US" sz="2000" dirty="0">
              <a:solidFill>
                <a:schemeClr val="tx1"/>
              </a:solidFill>
            </a:endParaRPr>
          </a:p>
          <a:p>
            <a:endParaRPr lang="en-US" sz="2000" dirty="0">
              <a:solidFill>
                <a:schemeClr val="tx1"/>
              </a:solidFill>
            </a:endParaRPr>
          </a:p>
        </p:txBody>
      </p:sp>
      <p:sp>
        <p:nvSpPr>
          <p:cNvPr id="7" name="TextBox 6">
            <a:extLst>
              <a:ext uri="{FF2B5EF4-FFF2-40B4-BE49-F238E27FC236}">
                <a16:creationId xmlns:a16="http://schemas.microsoft.com/office/drawing/2014/main" id="{1E7F2796-5288-09B0-4060-8A255EDD248E}"/>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a:t>
            </a:r>
          </a:p>
        </p:txBody>
      </p:sp>
    </p:spTree>
    <p:extLst>
      <p:ext uri="{BB962C8B-B14F-4D97-AF65-F5344CB8AC3E}">
        <p14:creationId xmlns:p14="http://schemas.microsoft.com/office/powerpoint/2010/main" val="316340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28A8B-15C4-AC61-E7BB-75002DB12E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933C52-B20A-31A2-0A5B-B40CD47AE8BE}"/>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24EA914F-9402-06ED-EEEA-13ABA86E3C52}"/>
              </a:ext>
            </a:extLst>
          </p:cNvPr>
          <p:cNvSpPr>
            <a:spLocks noGrp="1"/>
          </p:cNvSpPr>
          <p:nvPr>
            <p:ph type="body" sz="quarter" idx="14"/>
          </p:nvPr>
        </p:nvSpPr>
        <p:spPr/>
        <p:txBody>
          <a:bodyPr/>
          <a:lstStyle/>
          <a:p>
            <a:r>
              <a:rPr lang="en-US" dirty="0"/>
              <a:t>Building web application</a:t>
            </a:r>
          </a:p>
        </p:txBody>
      </p:sp>
    </p:spTree>
    <p:extLst>
      <p:ext uri="{BB962C8B-B14F-4D97-AF65-F5344CB8AC3E}">
        <p14:creationId xmlns:p14="http://schemas.microsoft.com/office/powerpoint/2010/main" val="850982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D1E7-FAE0-990D-7FA3-C2A84E8017C7}"/>
              </a:ext>
            </a:extLst>
          </p:cNvPr>
          <p:cNvSpPr>
            <a:spLocks noGrp="1"/>
          </p:cNvSpPr>
          <p:nvPr>
            <p:ph type="title"/>
          </p:nvPr>
        </p:nvSpPr>
        <p:spPr/>
        <p:txBody>
          <a:bodyPr/>
          <a:lstStyle/>
          <a:p>
            <a:r>
              <a:rPr lang="en-US" dirty="0"/>
              <a:t>React.js: Functional components</a:t>
            </a:r>
          </a:p>
        </p:txBody>
      </p:sp>
      <p:sp>
        <p:nvSpPr>
          <p:cNvPr id="6" name="Content Placeholder 5">
            <a:extLst>
              <a:ext uri="{FF2B5EF4-FFF2-40B4-BE49-F238E27FC236}">
                <a16:creationId xmlns:a16="http://schemas.microsoft.com/office/drawing/2014/main" id="{5285A8D7-345E-A71F-32FE-E0C9AAD4114B}"/>
              </a:ext>
            </a:extLst>
          </p:cNvPr>
          <p:cNvSpPr>
            <a:spLocks noGrp="1"/>
          </p:cNvSpPr>
          <p:nvPr>
            <p:ph idx="1"/>
          </p:nvPr>
        </p:nvSpPr>
        <p:spPr>
          <a:xfrm>
            <a:off x="335360" y="1268760"/>
            <a:ext cx="5904656" cy="5040560"/>
          </a:xfrm>
        </p:spPr>
        <p:txBody>
          <a:bodyPr/>
          <a:lstStyle/>
          <a:p>
            <a:pPr marL="0" indent="0">
              <a:buNone/>
            </a:pPr>
            <a:r>
              <a:rPr lang="en-US" dirty="0"/>
              <a:t>Definition of Example component using Hooks. The component takes props (state from parent) and use </a:t>
            </a:r>
            <a:r>
              <a:rPr lang="en-US" dirty="0" err="1"/>
              <a:t>useState</a:t>
            </a:r>
            <a:r>
              <a:rPr lang="en-US" dirty="0"/>
              <a:t> (hook) for internal state. </a:t>
            </a:r>
          </a:p>
          <a:p>
            <a:pPr marL="0" indent="0">
              <a:buNone/>
            </a:pPr>
            <a:endParaRPr lang="en-US" dirty="0"/>
          </a:p>
          <a:p>
            <a:pPr marL="0" indent="0">
              <a:buNone/>
            </a:pPr>
            <a:r>
              <a:rPr lang="en-US" b="1" dirty="0"/>
              <a:t>React Conf 2018</a:t>
            </a:r>
            <a:r>
              <a:rPr lang="en-US" dirty="0"/>
              <a:t>: </a:t>
            </a:r>
            <a:br>
              <a:rPr lang="en-US" dirty="0"/>
            </a:br>
            <a:r>
              <a:rPr lang="en-US" dirty="0"/>
              <a:t>  React Today and Tomorrow and</a:t>
            </a:r>
            <a:br>
              <a:rPr lang="en-US" dirty="0"/>
            </a:br>
            <a:r>
              <a:rPr lang="en-US" dirty="0"/>
              <a:t>  90% Cleaner React With Hooks</a:t>
            </a:r>
          </a:p>
          <a:p>
            <a:pPr marL="0" indent="0">
              <a:buNone/>
            </a:pP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613E44AC-05E6-DE61-B150-D5C6DAA727D0}"/>
              </a:ext>
            </a:extLst>
          </p:cNvPr>
          <p:cNvSpPr>
            <a:spLocks noGrp="1"/>
          </p:cNvSpPr>
          <p:nvPr>
            <p:ph type="sldNum" sz="quarter" idx="12"/>
          </p:nvPr>
        </p:nvSpPr>
        <p:spPr/>
        <p:txBody>
          <a:bodyPr/>
          <a:lstStyle/>
          <a:p>
            <a:fld id="{651B8B48-CD68-422A-981A-F7D1D2E08DD1}" type="slidenum">
              <a:rPr lang="en-US" smtClean="0"/>
              <a:t>30</a:t>
            </a:fld>
            <a:endParaRPr lang="en-US"/>
          </a:p>
        </p:txBody>
      </p:sp>
      <p:sp>
        <p:nvSpPr>
          <p:cNvPr id="7" name="Rectangle 6">
            <a:extLst>
              <a:ext uri="{FF2B5EF4-FFF2-40B4-BE49-F238E27FC236}">
                <a16:creationId xmlns:a16="http://schemas.microsoft.com/office/drawing/2014/main" id="{B3768C33-68DF-79DB-3064-434D3D4811FF}"/>
              </a:ext>
            </a:extLst>
          </p:cNvPr>
          <p:cNvSpPr/>
          <p:nvPr/>
        </p:nvSpPr>
        <p:spPr>
          <a:xfrm>
            <a:off x="6600056" y="1268760"/>
            <a:ext cx="5184576"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React, { </a:t>
            </a:r>
            <a:r>
              <a:rPr lang="en-US" sz="2000" dirty="0" err="1">
                <a:solidFill>
                  <a:schemeClr val="tx1"/>
                </a:solidFill>
              </a:rPr>
              <a:t>useState</a:t>
            </a:r>
            <a:r>
              <a:rPr lang="en-US" sz="2000" dirty="0">
                <a:solidFill>
                  <a:schemeClr val="tx1"/>
                </a:solidFill>
              </a:rPr>
              <a:t> } from </a:t>
            </a:r>
            <a:r>
              <a:rPr lang="en-US" sz="2000" dirty="0">
                <a:solidFill>
                  <a:schemeClr val="accent2"/>
                </a:solidFill>
              </a:rPr>
              <a:t>"react"</a:t>
            </a:r>
            <a:r>
              <a:rPr lang="en-US" sz="2000" dirty="0">
                <a:solidFill>
                  <a:schemeClr val="tx1"/>
                </a:solidFill>
              </a:rPr>
              <a:t>;</a:t>
            </a:r>
          </a:p>
          <a:p>
            <a:endParaRPr lang="en-US" sz="2000" dirty="0">
              <a:solidFill>
                <a:schemeClr val="tx1"/>
              </a:solidFill>
            </a:endParaRPr>
          </a:p>
          <a:p>
            <a:r>
              <a:rPr lang="en-US" sz="2000" dirty="0">
                <a:solidFill>
                  <a:schemeClr val="accent1"/>
                </a:solidFill>
              </a:rPr>
              <a:t>function</a:t>
            </a:r>
            <a:r>
              <a:rPr lang="en-US" sz="2000" dirty="0">
                <a:solidFill>
                  <a:schemeClr val="tx1"/>
                </a:solidFill>
              </a:rPr>
              <a:t> Example(props) {</a:t>
            </a:r>
          </a:p>
          <a:p>
            <a:r>
              <a:rPr lang="en-US" sz="2000" dirty="0">
                <a:solidFill>
                  <a:schemeClr val="tx1"/>
                </a:solidFill>
              </a:rPr>
              <a:t>  </a:t>
            </a:r>
            <a:r>
              <a:rPr lang="en-US" sz="2000" dirty="0">
                <a:solidFill>
                  <a:schemeClr val="accent1"/>
                </a:solidFill>
              </a:rPr>
              <a:t>const</a:t>
            </a:r>
            <a:r>
              <a:rPr lang="en-US" sz="2000" dirty="0">
                <a:solidFill>
                  <a:schemeClr val="tx1"/>
                </a:solidFill>
              </a:rPr>
              <a:t> [count, </a:t>
            </a:r>
            <a:r>
              <a:rPr lang="en-US" sz="2000" dirty="0" err="1">
                <a:solidFill>
                  <a:schemeClr val="tx1"/>
                </a:solidFill>
              </a:rPr>
              <a:t>setCount</a:t>
            </a:r>
            <a:r>
              <a:rPr lang="en-US" sz="2000" dirty="0">
                <a:solidFill>
                  <a:schemeClr val="tx1"/>
                </a:solidFill>
              </a:rPr>
              <a:t>] = </a:t>
            </a:r>
            <a:r>
              <a:rPr lang="en-US" sz="2000" dirty="0" err="1">
                <a:solidFill>
                  <a:schemeClr val="tx1"/>
                </a:solidFill>
              </a:rPr>
              <a:t>useState</a:t>
            </a:r>
            <a:r>
              <a:rPr lang="en-US" sz="2000" dirty="0">
                <a:solidFill>
                  <a:schemeClr val="tx1"/>
                </a:solidFill>
              </a:rPr>
              <a:t>(0);</a:t>
            </a:r>
          </a:p>
          <a:p>
            <a:endParaRPr lang="en-US" sz="2000" dirty="0">
              <a:solidFill>
                <a:schemeClr val="tx1"/>
              </a:solidFill>
            </a:endParaRPr>
          </a:p>
          <a:p>
            <a:r>
              <a:rPr lang="en-US" sz="2000" dirty="0">
                <a:solidFill>
                  <a:schemeClr val="tx1"/>
                </a:solidFill>
              </a:rPr>
              <a:t>  </a:t>
            </a:r>
            <a:r>
              <a:rPr lang="en-US" sz="2000" dirty="0">
                <a:solidFill>
                  <a:schemeClr val="accent1"/>
                </a:solidFill>
              </a:rPr>
              <a:t>return</a:t>
            </a:r>
            <a:r>
              <a:rPr lang="en-US" sz="2000" dirty="0">
                <a:solidFill>
                  <a:schemeClr val="tx1"/>
                </a:solidFill>
              </a:rPr>
              <a:t> (</a:t>
            </a:r>
          </a:p>
          <a:p>
            <a:r>
              <a:rPr lang="en-US" sz="2000" dirty="0">
                <a:solidFill>
                  <a:schemeClr val="tx1"/>
                </a:solidFill>
              </a:rPr>
              <a:t>    &lt;div&gt;</a:t>
            </a:r>
          </a:p>
          <a:p>
            <a:r>
              <a:rPr lang="en-US" sz="2000" dirty="0">
                <a:solidFill>
                  <a:schemeClr val="tx1"/>
                </a:solidFill>
              </a:rPr>
              <a:t>      &lt;p&gt;{props.name} clicked {count} times&lt;/p&gt;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a:t>
            </a:r>
            <a:r>
              <a:rPr lang="en-US" sz="2000" dirty="0">
                <a:solidFill>
                  <a:schemeClr val="tx1"/>
                </a:solidFill>
              </a:rPr>
              <a:t>(count + 1)}&gt;</a:t>
            </a:r>
          </a:p>
          <a:p>
            <a:r>
              <a:rPr lang="en-US" sz="2000" dirty="0">
                <a:solidFill>
                  <a:schemeClr val="tx1"/>
                </a:solidFill>
              </a:rPr>
              <a:t>        Click me</a:t>
            </a:r>
          </a:p>
          <a:p>
            <a:r>
              <a:rPr lang="en-US" sz="2000" dirty="0">
                <a:solidFill>
                  <a:schemeClr val="tx1"/>
                </a:solidFill>
              </a:rPr>
              <a:t>      &lt;/button&gt;</a:t>
            </a:r>
          </a:p>
          <a:p>
            <a:r>
              <a:rPr lang="en-US" sz="2000" dirty="0">
                <a:solidFill>
                  <a:schemeClr val="tx1"/>
                </a:solidFill>
              </a:rPr>
              <a:t>    &lt;/div&gt;</a:t>
            </a:r>
          </a:p>
          <a:p>
            <a:r>
              <a:rPr lang="en-US" sz="2000" dirty="0">
                <a:solidFill>
                  <a:schemeClr val="tx1"/>
                </a:solidFill>
              </a:rPr>
              <a:t>  );</a:t>
            </a:r>
          </a:p>
          <a:p>
            <a:r>
              <a:rPr lang="en-US" sz="2000" dirty="0">
                <a:solidFill>
                  <a:schemeClr val="tx1"/>
                </a:solidFill>
              </a:rPr>
              <a:t>}</a:t>
            </a:r>
          </a:p>
          <a:p>
            <a:endParaRPr lang="en-US" sz="2000" dirty="0">
              <a:solidFill>
                <a:schemeClr val="tx1"/>
              </a:solidFill>
            </a:endParaRPr>
          </a:p>
        </p:txBody>
      </p:sp>
    </p:spTree>
    <p:extLst>
      <p:ext uri="{BB962C8B-B14F-4D97-AF65-F5344CB8AC3E}">
        <p14:creationId xmlns:p14="http://schemas.microsoft.com/office/powerpoint/2010/main" val="348281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AD1E7-FAE0-990D-7FA3-C2A84E8017C7}"/>
              </a:ext>
            </a:extLst>
          </p:cNvPr>
          <p:cNvSpPr>
            <a:spLocks noGrp="1"/>
          </p:cNvSpPr>
          <p:nvPr>
            <p:ph type="title"/>
          </p:nvPr>
        </p:nvSpPr>
        <p:spPr/>
        <p:txBody>
          <a:bodyPr/>
          <a:lstStyle/>
          <a:p>
            <a:r>
              <a:rPr lang="en-US" dirty="0"/>
              <a:t>React.js: Hooks NOT explained …</a:t>
            </a:r>
          </a:p>
        </p:txBody>
      </p:sp>
      <p:sp>
        <p:nvSpPr>
          <p:cNvPr id="22" name="Content Placeholder 21">
            <a:extLst>
              <a:ext uri="{FF2B5EF4-FFF2-40B4-BE49-F238E27FC236}">
                <a16:creationId xmlns:a16="http://schemas.microsoft.com/office/drawing/2014/main" id="{4DE671A6-B583-F603-1463-367DA1C5A265}"/>
              </a:ext>
            </a:extLst>
          </p:cNvPr>
          <p:cNvSpPr>
            <a:spLocks noGrp="1"/>
          </p:cNvSpPr>
          <p:nvPr>
            <p:ph idx="1"/>
          </p:nvPr>
        </p:nvSpPr>
        <p:spPr>
          <a:xfrm>
            <a:off x="335360" y="1268760"/>
            <a:ext cx="4756056" cy="5040560"/>
          </a:xfrm>
        </p:spPr>
        <p:txBody>
          <a:bodyPr/>
          <a:lstStyle/>
          <a:p>
            <a:r>
              <a:rPr lang="en-US" dirty="0"/>
              <a:t>Pure rendering function.</a:t>
            </a:r>
          </a:p>
          <a:p>
            <a:r>
              <a:rPr lang="en-US" dirty="0"/>
              <a:t>Designed to share logic.</a:t>
            </a:r>
          </a:p>
          <a:p>
            <a:r>
              <a:rPr lang="en-US" dirty="0"/>
              <a:t>Selected hooks:</a:t>
            </a:r>
          </a:p>
          <a:p>
            <a:pPr lvl="1"/>
            <a:r>
              <a:rPr lang="en-US" dirty="0" err="1"/>
              <a:t>useState</a:t>
            </a:r>
            <a:endParaRPr lang="en-US" dirty="0"/>
          </a:p>
          <a:p>
            <a:pPr lvl="1"/>
            <a:r>
              <a:rPr lang="en-US" dirty="0" err="1"/>
              <a:t>useEffect</a:t>
            </a:r>
            <a:endParaRPr lang="en-US" dirty="0"/>
          </a:p>
          <a:p>
            <a:pPr lvl="1"/>
            <a:r>
              <a:rPr lang="en-US" dirty="0" err="1"/>
              <a:t>useMemo</a:t>
            </a:r>
            <a:endParaRPr lang="en-US" dirty="0"/>
          </a:p>
          <a:p>
            <a:pPr lvl="1"/>
            <a:r>
              <a:rPr lang="en-US" dirty="0" err="1"/>
              <a:t>useReducer</a:t>
            </a:r>
            <a:endParaRPr lang="en-US" dirty="0"/>
          </a:p>
          <a:p>
            <a:pPr lvl="1"/>
            <a:r>
              <a:rPr lang="en-US" dirty="0"/>
              <a:t>...</a:t>
            </a:r>
          </a:p>
          <a:p>
            <a:pPr marL="0" indent="0">
              <a:buNone/>
            </a:pPr>
            <a:endParaRPr lang="en-US" dirty="0"/>
          </a:p>
          <a:p>
            <a:pPr marL="0" indent="0">
              <a:buNone/>
            </a:pPr>
            <a:r>
              <a:rPr lang="en-US" dirty="0"/>
              <a:t>The main drawback is, besides code quality, the fact that we need </a:t>
            </a:r>
            <a:r>
              <a:rPr lang="en-US" dirty="0" err="1"/>
              <a:t>memoize</a:t>
            </a:r>
            <a:r>
              <a:rPr lang="en-US" dirty="0"/>
              <a:t>. </a:t>
            </a:r>
          </a:p>
        </p:txBody>
      </p:sp>
      <p:sp>
        <p:nvSpPr>
          <p:cNvPr id="5" name="Slide Number Placeholder 4">
            <a:extLst>
              <a:ext uri="{FF2B5EF4-FFF2-40B4-BE49-F238E27FC236}">
                <a16:creationId xmlns:a16="http://schemas.microsoft.com/office/drawing/2014/main" id="{613E44AC-05E6-DE61-B150-D5C6DAA727D0}"/>
              </a:ext>
            </a:extLst>
          </p:cNvPr>
          <p:cNvSpPr>
            <a:spLocks noGrp="1"/>
          </p:cNvSpPr>
          <p:nvPr>
            <p:ph type="sldNum" sz="quarter" idx="12"/>
          </p:nvPr>
        </p:nvSpPr>
        <p:spPr/>
        <p:txBody>
          <a:bodyPr/>
          <a:lstStyle/>
          <a:p>
            <a:fld id="{651B8B48-CD68-422A-981A-F7D1D2E08DD1}" type="slidenum">
              <a:rPr lang="en-US" smtClean="0"/>
              <a:t>31</a:t>
            </a:fld>
            <a:endParaRPr lang="en-US"/>
          </a:p>
        </p:txBody>
      </p:sp>
      <p:sp>
        <p:nvSpPr>
          <p:cNvPr id="7" name="Rectangle 6">
            <a:extLst>
              <a:ext uri="{FF2B5EF4-FFF2-40B4-BE49-F238E27FC236}">
                <a16:creationId xmlns:a16="http://schemas.microsoft.com/office/drawing/2014/main" id="{B3768C33-68DF-79DB-3064-434D3D4811FF}"/>
              </a:ext>
            </a:extLst>
          </p:cNvPr>
          <p:cNvSpPr/>
          <p:nvPr/>
        </p:nvSpPr>
        <p:spPr>
          <a:xfrm>
            <a:off x="6384032" y="1268760"/>
            <a:ext cx="5400600"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React, { </a:t>
            </a:r>
            <a:r>
              <a:rPr lang="en-US" sz="2000" dirty="0" err="1">
                <a:solidFill>
                  <a:schemeClr val="tx1"/>
                </a:solidFill>
              </a:rPr>
              <a:t>useState</a:t>
            </a:r>
            <a:r>
              <a:rPr lang="en-US" sz="2000" dirty="0">
                <a:solidFill>
                  <a:schemeClr val="tx1"/>
                </a:solidFill>
              </a:rPr>
              <a:t> } from 'react';</a:t>
            </a:r>
          </a:p>
          <a:p>
            <a:endParaRPr lang="en-US" sz="2000" dirty="0">
              <a:solidFill>
                <a:schemeClr val="tx1"/>
              </a:solidFill>
            </a:endParaRPr>
          </a:p>
          <a:p>
            <a:r>
              <a:rPr lang="en-US" sz="2000" dirty="0">
                <a:solidFill>
                  <a:schemeClr val="accent1"/>
                </a:solidFill>
              </a:rPr>
              <a:t>function</a:t>
            </a:r>
            <a:r>
              <a:rPr lang="en-US" sz="2000" dirty="0">
                <a:solidFill>
                  <a:schemeClr val="tx1"/>
                </a:solidFill>
              </a:rPr>
              <a:t> Example(props) {</a:t>
            </a:r>
          </a:p>
          <a:p>
            <a:r>
              <a:rPr lang="en-US" sz="2000" dirty="0">
                <a:solidFill>
                  <a:schemeClr val="tx1"/>
                </a:solidFill>
              </a:rPr>
              <a:t>  </a:t>
            </a:r>
            <a:r>
              <a:rPr lang="en-US" sz="2000" dirty="0">
                <a:solidFill>
                  <a:schemeClr val="accent1"/>
                </a:solidFill>
              </a:rPr>
              <a:t>const</a:t>
            </a:r>
            <a:r>
              <a:rPr lang="en-US" sz="2000" dirty="0">
                <a:solidFill>
                  <a:schemeClr val="tx1"/>
                </a:solidFill>
              </a:rPr>
              <a:t> [count, </a:t>
            </a:r>
            <a:r>
              <a:rPr lang="en-US" sz="2000" dirty="0" err="1">
                <a:solidFill>
                  <a:schemeClr val="tx1"/>
                </a:solidFill>
              </a:rPr>
              <a:t>setCount</a:t>
            </a:r>
            <a:r>
              <a:rPr lang="en-US" sz="2000" dirty="0">
                <a:solidFill>
                  <a:schemeClr val="tx1"/>
                </a:solidFill>
              </a:rPr>
              <a:t>] = </a:t>
            </a:r>
            <a:r>
              <a:rPr lang="en-US" sz="2000" dirty="0" err="1">
                <a:solidFill>
                  <a:schemeClr val="tx1"/>
                </a:solidFill>
              </a:rPr>
              <a:t>useState</a:t>
            </a:r>
            <a:r>
              <a:rPr lang="en-US" sz="2000" dirty="0">
                <a:solidFill>
                  <a:schemeClr val="tx1"/>
                </a:solidFill>
              </a:rPr>
              <a:t>(0);</a:t>
            </a:r>
          </a:p>
          <a:p>
            <a:endParaRPr lang="en-US" sz="2000" dirty="0">
              <a:solidFill>
                <a:schemeClr val="tx1"/>
              </a:solidFill>
            </a:endParaRPr>
          </a:p>
          <a:p>
            <a:r>
              <a:rPr lang="en-US" sz="2000" dirty="0">
                <a:solidFill>
                  <a:schemeClr val="tx1"/>
                </a:solidFill>
              </a:rPr>
              <a:t>  </a:t>
            </a:r>
            <a:r>
              <a:rPr lang="en-US" sz="2000" dirty="0">
                <a:solidFill>
                  <a:schemeClr val="accent1"/>
                </a:solidFill>
              </a:rPr>
              <a:t>return</a:t>
            </a:r>
            <a:r>
              <a:rPr lang="en-US" sz="2000" dirty="0">
                <a:solidFill>
                  <a:schemeClr val="tx1"/>
                </a:solidFill>
              </a:rPr>
              <a:t> (</a:t>
            </a:r>
          </a:p>
          <a:p>
            <a:r>
              <a:rPr lang="en-US" sz="2000" dirty="0">
                <a:solidFill>
                  <a:schemeClr val="tx1"/>
                </a:solidFill>
              </a:rPr>
              <a:t>    &lt;div&gt;</a:t>
            </a:r>
          </a:p>
          <a:p>
            <a:r>
              <a:rPr lang="en-US" sz="2000" dirty="0">
                <a:solidFill>
                  <a:schemeClr val="tx1"/>
                </a:solidFill>
              </a:rPr>
              <a:t>      &lt;p&gt;{props.name} clicked {count} times&lt;/p&gt;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a:t>
            </a:r>
            <a:r>
              <a:rPr lang="en-US" sz="2000" dirty="0">
                <a:solidFill>
                  <a:schemeClr val="tx1"/>
                </a:solidFill>
              </a:rPr>
              <a:t>(count + 1)}&gt;</a:t>
            </a:r>
          </a:p>
          <a:p>
            <a:r>
              <a:rPr lang="en-US" sz="2000" dirty="0">
                <a:solidFill>
                  <a:schemeClr val="tx1"/>
                </a:solidFill>
              </a:rPr>
              <a:t>        Click me</a:t>
            </a:r>
          </a:p>
          <a:p>
            <a:r>
              <a:rPr lang="en-US" sz="2000" dirty="0">
                <a:solidFill>
                  <a:schemeClr val="tx1"/>
                </a:solidFill>
              </a:rPr>
              <a:t>      &lt;/button&gt;</a:t>
            </a:r>
          </a:p>
          <a:p>
            <a:r>
              <a:rPr lang="en-US" sz="2000" dirty="0">
                <a:solidFill>
                  <a:schemeClr val="tx1"/>
                </a:solidFill>
              </a:rPr>
              <a:t>    &lt;/div&gt;</a:t>
            </a:r>
          </a:p>
          <a:p>
            <a:r>
              <a:rPr lang="en-US" sz="2000" dirty="0">
                <a:solidFill>
                  <a:schemeClr val="tx1"/>
                </a:solidFill>
              </a:rPr>
              <a:t>  );</a:t>
            </a:r>
          </a:p>
          <a:p>
            <a:r>
              <a:rPr lang="en-US" sz="2000" dirty="0">
                <a:solidFill>
                  <a:schemeClr val="tx1"/>
                </a:solidFill>
              </a:rPr>
              <a:t>}</a:t>
            </a:r>
          </a:p>
          <a:p>
            <a:endParaRPr lang="en-US" sz="2000" dirty="0">
              <a:solidFill>
                <a:schemeClr val="tx1"/>
              </a:solidFill>
            </a:endParaRPr>
          </a:p>
        </p:txBody>
      </p:sp>
      <p:graphicFrame>
        <p:nvGraphicFramePr>
          <p:cNvPr id="3" name="Table 12">
            <a:extLst>
              <a:ext uri="{FF2B5EF4-FFF2-40B4-BE49-F238E27FC236}">
                <a16:creationId xmlns:a16="http://schemas.microsoft.com/office/drawing/2014/main" id="{5D1F073D-C0C0-7DC3-F365-3161F3D706DD}"/>
              </a:ext>
            </a:extLst>
          </p:cNvPr>
          <p:cNvGraphicFramePr>
            <a:graphicFrameLocks noGrp="1"/>
          </p:cNvGraphicFramePr>
          <p:nvPr>
            <p:extLst>
              <p:ext uri="{D42A27DB-BD31-4B8C-83A1-F6EECF244321}">
                <p14:modId xmlns:p14="http://schemas.microsoft.com/office/powerpoint/2010/main" val="38251654"/>
              </p:ext>
            </p:extLst>
          </p:nvPr>
        </p:nvGraphicFramePr>
        <p:xfrm>
          <a:off x="5231904" y="1643204"/>
          <a:ext cx="864096" cy="4291672"/>
        </p:xfrm>
        <a:graphic>
          <a:graphicData uri="http://schemas.openxmlformats.org/drawingml/2006/table">
            <a:tbl>
              <a:tblPr firstRow="1" bandRow="1">
                <a:tableStyleId>{D7AC3CCA-C797-4891-BE02-D94E43425B78}</a:tableStyleId>
              </a:tblPr>
              <a:tblGrid>
                <a:gridCol w="864096">
                  <a:extLst>
                    <a:ext uri="{9D8B030D-6E8A-4147-A177-3AD203B41FA5}">
                      <a16:colId xmlns:a16="http://schemas.microsoft.com/office/drawing/2014/main" val="1401665834"/>
                    </a:ext>
                  </a:extLst>
                </a:gridCol>
              </a:tblGrid>
              <a:tr h="536459">
                <a:tc>
                  <a:txBody>
                    <a:bodyPr/>
                    <a:lstStyle/>
                    <a:p>
                      <a:pPr algn="ctr"/>
                      <a:r>
                        <a:rPr lang="en-US" dirty="0"/>
                        <a:t>0</a:t>
                      </a:r>
                    </a:p>
                  </a:txBody>
                  <a:tcPr anchor="ctr"/>
                </a:tc>
                <a:extLst>
                  <a:ext uri="{0D108BD9-81ED-4DB2-BD59-A6C34878D82A}">
                    <a16:rowId xmlns:a16="http://schemas.microsoft.com/office/drawing/2014/main" val="2084829739"/>
                  </a:ext>
                </a:extLst>
              </a:tr>
              <a:tr h="536459">
                <a:tc>
                  <a:txBody>
                    <a:bodyPr/>
                    <a:lstStyle/>
                    <a:p>
                      <a:pPr algn="ctr"/>
                      <a:endParaRPr lang="en-US" dirty="0"/>
                    </a:p>
                  </a:txBody>
                  <a:tcPr anchor="ctr"/>
                </a:tc>
                <a:extLst>
                  <a:ext uri="{0D108BD9-81ED-4DB2-BD59-A6C34878D82A}">
                    <a16:rowId xmlns:a16="http://schemas.microsoft.com/office/drawing/2014/main" val="2535882782"/>
                  </a:ext>
                </a:extLst>
              </a:tr>
              <a:tr h="536459">
                <a:tc>
                  <a:txBody>
                    <a:bodyPr/>
                    <a:lstStyle/>
                    <a:p>
                      <a:pPr algn="ctr"/>
                      <a:endParaRPr lang="en-US" dirty="0"/>
                    </a:p>
                  </a:txBody>
                  <a:tcPr anchor="ctr"/>
                </a:tc>
                <a:extLst>
                  <a:ext uri="{0D108BD9-81ED-4DB2-BD59-A6C34878D82A}">
                    <a16:rowId xmlns:a16="http://schemas.microsoft.com/office/drawing/2014/main" val="2585225732"/>
                  </a:ext>
                </a:extLst>
              </a:tr>
              <a:tr h="536459">
                <a:tc>
                  <a:txBody>
                    <a:bodyPr/>
                    <a:lstStyle/>
                    <a:p>
                      <a:pPr algn="ctr"/>
                      <a:endParaRPr lang="en-US" dirty="0"/>
                    </a:p>
                  </a:txBody>
                  <a:tcPr anchor="ctr"/>
                </a:tc>
                <a:extLst>
                  <a:ext uri="{0D108BD9-81ED-4DB2-BD59-A6C34878D82A}">
                    <a16:rowId xmlns:a16="http://schemas.microsoft.com/office/drawing/2014/main" val="349311306"/>
                  </a:ext>
                </a:extLst>
              </a:tr>
              <a:tr h="536459">
                <a:tc>
                  <a:txBody>
                    <a:bodyPr/>
                    <a:lstStyle/>
                    <a:p>
                      <a:pPr algn="ctr"/>
                      <a:endParaRPr lang="en-US" dirty="0"/>
                    </a:p>
                  </a:txBody>
                  <a:tcPr anchor="ctr"/>
                </a:tc>
                <a:extLst>
                  <a:ext uri="{0D108BD9-81ED-4DB2-BD59-A6C34878D82A}">
                    <a16:rowId xmlns:a16="http://schemas.microsoft.com/office/drawing/2014/main" val="1430238277"/>
                  </a:ext>
                </a:extLst>
              </a:tr>
              <a:tr h="536459">
                <a:tc>
                  <a:txBody>
                    <a:bodyPr/>
                    <a:lstStyle/>
                    <a:p>
                      <a:pPr algn="ctr"/>
                      <a:endParaRPr lang="en-US" dirty="0"/>
                    </a:p>
                  </a:txBody>
                  <a:tcPr anchor="ctr"/>
                </a:tc>
                <a:extLst>
                  <a:ext uri="{0D108BD9-81ED-4DB2-BD59-A6C34878D82A}">
                    <a16:rowId xmlns:a16="http://schemas.microsoft.com/office/drawing/2014/main" val="3432845392"/>
                  </a:ext>
                </a:extLst>
              </a:tr>
              <a:tr h="536459">
                <a:tc>
                  <a:txBody>
                    <a:bodyPr/>
                    <a:lstStyle/>
                    <a:p>
                      <a:pPr algn="ctr"/>
                      <a:endParaRPr lang="en-US" dirty="0"/>
                    </a:p>
                  </a:txBody>
                  <a:tcPr anchor="ctr"/>
                </a:tc>
                <a:extLst>
                  <a:ext uri="{0D108BD9-81ED-4DB2-BD59-A6C34878D82A}">
                    <a16:rowId xmlns:a16="http://schemas.microsoft.com/office/drawing/2014/main" val="2319328700"/>
                  </a:ext>
                </a:extLst>
              </a:tr>
              <a:tr h="536459">
                <a:tc>
                  <a:txBody>
                    <a:bodyPr/>
                    <a:lstStyle/>
                    <a:p>
                      <a:pPr algn="ctr"/>
                      <a:endParaRPr lang="en-US" dirty="0"/>
                    </a:p>
                  </a:txBody>
                  <a:tcPr anchor="ctr"/>
                </a:tc>
                <a:extLst>
                  <a:ext uri="{0D108BD9-81ED-4DB2-BD59-A6C34878D82A}">
                    <a16:rowId xmlns:a16="http://schemas.microsoft.com/office/drawing/2014/main" val="2496860863"/>
                  </a:ext>
                </a:extLst>
              </a:tr>
            </a:tbl>
          </a:graphicData>
        </a:graphic>
      </p:graphicFrame>
      <p:sp>
        <p:nvSpPr>
          <p:cNvPr id="4" name="Rectangle: Rounded Corners 3">
            <a:extLst>
              <a:ext uri="{FF2B5EF4-FFF2-40B4-BE49-F238E27FC236}">
                <a16:creationId xmlns:a16="http://schemas.microsoft.com/office/drawing/2014/main" id="{56D79D67-3C3A-44C5-7FCB-B5A9355B4B43}"/>
              </a:ext>
            </a:extLst>
          </p:cNvPr>
          <p:cNvSpPr/>
          <p:nvPr/>
        </p:nvSpPr>
        <p:spPr>
          <a:xfrm>
            <a:off x="9264352" y="2276872"/>
            <a:ext cx="864096" cy="288032"/>
          </a:xfrm>
          <a:prstGeom prst="round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B056EA-0835-3824-12FB-8240340A435F}"/>
              </a:ext>
            </a:extLst>
          </p:cNvPr>
          <p:cNvSpPr/>
          <p:nvPr/>
        </p:nvSpPr>
        <p:spPr>
          <a:xfrm>
            <a:off x="7248128" y="2276872"/>
            <a:ext cx="651600" cy="288032"/>
          </a:xfrm>
          <a:prstGeom prst="roundRect">
            <a:avLst/>
          </a:prstGeom>
          <a:solidFill>
            <a:schemeClr val="accent4">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59AC180-5A82-B984-82A7-84D37EEB8321}"/>
              </a:ext>
            </a:extLst>
          </p:cNvPr>
          <p:cNvSpPr/>
          <p:nvPr/>
        </p:nvSpPr>
        <p:spPr>
          <a:xfrm>
            <a:off x="9476848" y="3501008"/>
            <a:ext cx="651600" cy="288032"/>
          </a:xfrm>
          <a:prstGeom prst="roundRect">
            <a:avLst/>
          </a:prstGeom>
          <a:solidFill>
            <a:schemeClr val="accent4">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429EF7A1-C6C5-278C-532A-90BEC92B9F7E}"/>
              </a:ext>
            </a:extLst>
          </p:cNvPr>
          <p:cNvSpPr/>
          <p:nvPr/>
        </p:nvSpPr>
        <p:spPr>
          <a:xfrm>
            <a:off x="10128448" y="3803829"/>
            <a:ext cx="651600" cy="288032"/>
          </a:xfrm>
          <a:prstGeom prst="roundRect">
            <a:avLst/>
          </a:prstGeom>
          <a:solidFill>
            <a:schemeClr val="accent4">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F987EEA-DE24-58C0-0728-6A94F2363E8E}"/>
              </a:ext>
            </a:extLst>
          </p:cNvPr>
          <p:cNvSpPr/>
          <p:nvPr/>
        </p:nvSpPr>
        <p:spPr>
          <a:xfrm>
            <a:off x="7930440" y="2276872"/>
            <a:ext cx="1008000" cy="288032"/>
          </a:xfrm>
          <a:prstGeom prst="roundRect">
            <a:avLst/>
          </a:prstGeom>
          <a:solidFill>
            <a:schemeClr val="accent6">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F68D3FA-CDF0-665A-884B-F84EDDDE49AC}"/>
              </a:ext>
            </a:extLst>
          </p:cNvPr>
          <p:cNvSpPr/>
          <p:nvPr/>
        </p:nvSpPr>
        <p:spPr>
          <a:xfrm>
            <a:off x="9123864" y="3803829"/>
            <a:ext cx="1008000" cy="288032"/>
          </a:xfrm>
          <a:prstGeom prst="roundRect">
            <a:avLst/>
          </a:prstGeom>
          <a:solidFill>
            <a:schemeClr val="accent6">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3BB28C8C-8F05-56FA-F099-4F39F0771975}"/>
              </a:ext>
            </a:extLst>
          </p:cNvPr>
          <p:cNvCxnSpPr>
            <a:cxnSpLocks/>
            <a:stCxn id="4" idx="0"/>
          </p:cNvCxnSpPr>
          <p:nvPr/>
        </p:nvCxnSpPr>
        <p:spPr>
          <a:xfrm rot="16200000" flipV="1">
            <a:off x="7680176" y="260648"/>
            <a:ext cx="432048" cy="360040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6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AB3B-A9E6-59C0-CC3E-0F078A08AAB4}"/>
              </a:ext>
            </a:extLst>
          </p:cNvPr>
          <p:cNvSpPr>
            <a:spLocks noGrp="1"/>
          </p:cNvSpPr>
          <p:nvPr>
            <p:ph type="title"/>
          </p:nvPr>
        </p:nvSpPr>
        <p:spPr/>
        <p:txBody>
          <a:bodyPr/>
          <a:lstStyle/>
          <a:p>
            <a:r>
              <a:rPr lang="en-US" dirty="0"/>
              <a:t>React.js</a:t>
            </a:r>
            <a:endParaRPr lang="cs-CZ" dirty="0"/>
          </a:p>
        </p:txBody>
      </p:sp>
      <p:sp>
        <p:nvSpPr>
          <p:cNvPr id="3" name="Content Placeholder 2">
            <a:extLst>
              <a:ext uri="{FF2B5EF4-FFF2-40B4-BE49-F238E27FC236}">
                <a16:creationId xmlns:a16="http://schemas.microsoft.com/office/drawing/2014/main" id="{057654DE-6329-B5E4-8977-18A0D0CE254E}"/>
              </a:ext>
            </a:extLst>
          </p:cNvPr>
          <p:cNvSpPr>
            <a:spLocks noGrp="1"/>
          </p:cNvSpPr>
          <p:nvPr>
            <p:ph idx="1"/>
          </p:nvPr>
        </p:nvSpPr>
        <p:spPr>
          <a:xfrm>
            <a:off x="335360" y="1268760"/>
            <a:ext cx="4176464" cy="5040560"/>
          </a:xfrm>
        </p:spPr>
        <p:txBody>
          <a:bodyPr/>
          <a:lstStyle/>
          <a:p>
            <a:r>
              <a:rPr lang="en-US" u="sng" dirty="0">
                <a:hlinkClick r:id="rId3"/>
              </a:rPr>
              <a:t>The Dark Side of </a:t>
            </a:r>
            <a:r>
              <a:rPr lang="en-US" u="sng" dirty="0" err="1">
                <a:hlinkClick r:id="rId3"/>
              </a:rPr>
              <a:t>useEffect</a:t>
            </a:r>
            <a:r>
              <a:rPr lang="en-US" u="sng" dirty="0">
                <a:hlinkClick r:id="rId3"/>
              </a:rPr>
              <a:t> in React</a:t>
            </a:r>
            <a:endParaRPr lang="cs-CZ" u="sng" dirty="0"/>
          </a:p>
        </p:txBody>
      </p:sp>
      <p:sp>
        <p:nvSpPr>
          <p:cNvPr id="4" name="Slide Number Placeholder 3">
            <a:extLst>
              <a:ext uri="{FF2B5EF4-FFF2-40B4-BE49-F238E27FC236}">
                <a16:creationId xmlns:a16="http://schemas.microsoft.com/office/drawing/2014/main" id="{D1446F15-EAB5-E86E-70F2-5C7A1A2F1628}"/>
              </a:ext>
            </a:extLst>
          </p:cNvPr>
          <p:cNvSpPr>
            <a:spLocks noGrp="1"/>
          </p:cNvSpPr>
          <p:nvPr>
            <p:ph type="sldNum" sz="quarter" idx="12"/>
          </p:nvPr>
        </p:nvSpPr>
        <p:spPr/>
        <p:txBody>
          <a:bodyPr/>
          <a:lstStyle/>
          <a:p>
            <a:fld id="{452BA717-4DED-4A38-BDE4-30D0F0A142DB}" type="slidenum">
              <a:rPr lang="cs-CZ" smtClean="0"/>
              <a:pPr/>
              <a:t>32</a:t>
            </a:fld>
            <a:endParaRPr lang="cs-CZ"/>
          </a:p>
        </p:txBody>
      </p:sp>
      <p:sp>
        <p:nvSpPr>
          <p:cNvPr id="5" name="Rectangle 4">
            <a:extLst>
              <a:ext uri="{FF2B5EF4-FFF2-40B4-BE49-F238E27FC236}">
                <a16:creationId xmlns:a16="http://schemas.microsoft.com/office/drawing/2014/main" id="{2065BD20-46AE-482B-3A55-B78E768E9B41}"/>
              </a:ext>
            </a:extLst>
          </p:cNvPr>
          <p:cNvSpPr/>
          <p:nvPr/>
        </p:nvSpPr>
        <p:spPr>
          <a:xfrm>
            <a:off x="5015880" y="1268760"/>
            <a:ext cx="6700659" cy="5040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a:t>
            </a:r>
          </a:p>
          <a:p>
            <a:r>
              <a:rPr lang="en-US" sz="2000" dirty="0">
                <a:solidFill>
                  <a:schemeClr val="accent1"/>
                </a:solidFill>
              </a:rPr>
              <a:t>export function</a:t>
            </a:r>
            <a:r>
              <a:rPr lang="en-US" sz="2000" dirty="0">
                <a:solidFill>
                  <a:schemeClr val="tx1"/>
                </a:solidFill>
              </a:rPr>
              <a:t> </a:t>
            </a:r>
            <a:r>
              <a:rPr lang="en-US" sz="2000" dirty="0" err="1">
                <a:solidFill>
                  <a:schemeClr val="tx1"/>
                </a:solidFill>
              </a:rPr>
              <a:t>DarkSideOfUseEffect</a:t>
            </a:r>
            <a:r>
              <a:rPr lang="en-US" sz="2000" dirty="0">
                <a:solidFill>
                  <a:schemeClr val="tx1"/>
                </a:solidFill>
              </a:rPr>
              <a:t>() {</a:t>
            </a:r>
          </a:p>
          <a:p>
            <a:r>
              <a:rPr lang="en-US" sz="2000" dirty="0">
                <a:solidFill>
                  <a:schemeClr val="tx1"/>
                </a:solidFill>
              </a:rPr>
              <a:t>  </a:t>
            </a:r>
            <a:r>
              <a:rPr lang="en-US" sz="2000" dirty="0">
                <a:solidFill>
                  <a:schemeClr val="accent1"/>
                </a:solidFill>
              </a:rPr>
              <a:t>const</a:t>
            </a:r>
            <a:r>
              <a:rPr lang="en-US" sz="2000" dirty="0">
                <a:solidFill>
                  <a:schemeClr val="tx1"/>
                </a:solidFill>
              </a:rPr>
              <a:t> [count, </a:t>
            </a:r>
            <a:r>
              <a:rPr lang="en-US" sz="2000" dirty="0" err="1">
                <a:solidFill>
                  <a:schemeClr val="tx1"/>
                </a:solidFill>
              </a:rPr>
              <a:t>setCount</a:t>
            </a:r>
            <a:r>
              <a:rPr lang="en-US" sz="2000" dirty="0">
                <a:solidFill>
                  <a:schemeClr val="tx1"/>
                </a:solidFill>
              </a:rPr>
              <a:t>] = </a:t>
            </a:r>
            <a:r>
              <a:rPr lang="en-US" sz="2000" dirty="0" err="1">
                <a:solidFill>
                  <a:schemeClr val="tx1"/>
                </a:solidFill>
              </a:rPr>
              <a:t>useState</a:t>
            </a:r>
            <a:r>
              <a:rPr lang="en-US" sz="2000" dirty="0">
                <a:solidFill>
                  <a:schemeClr val="tx1"/>
                </a:solidFill>
              </a:rPr>
              <a:t>(0);</a:t>
            </a:r>
          </a:p>
          <a:p>
            <a:r>
              <a:rPr lang="en-US" sz="2000" dirty="0">
                <a:solidFill>
                  <a:schemeClr val="tx1"/>
                </a:solidFill>
              </a:rPr>
              <a:t>  </a:t>
            </a:r>
            <a:r>
              <a:rPr lang="en-US" sz="2000" dirty="0">
                <a:solidFill>
                  <a:schemeClr val="accent1"/>
                </a:solidFill>
              </a:rPr>
              <a:t>const</a:t>
            </a:r>
            <a:r>
              <a:rPr lang="en-US" sz="2000" dirty="0">
                <a:solidFill>
                  <a:schemeClr val="tx1"/>
                </a:solidFill>
              </a:rPr>
              <a:t> [pressed, </a:t>
            </a:r>
            <a:r>
              <a:rPr lang="en-US" sz="2000" dirty="0" err="1">
                <a:solidFill>
                  <a:schemeClr val="tx1"/>
                </a:solidFill>
              </a:rPr>
              <a:t>setPressed</a:t>
            </a:r>
            <a:r>
              <a:rPr lang="en-US" sz="2000" dirty="0">
                <a:solidFill>
                  <a:schemeClr val="tx1"/>
                </a:solidFill>
              </a:rPr>
              <a:t>] = </a:t>
            </a:r>
            <a:r>
              <a:rPr lang="en-US" sz="2000" dirty="0" err="1">
                <a:solidFill>
                  <a:schemeClr val="tx1"/>
                </a:solidFill>
              </a:rPr>
              <a:t>useState</a:t>
            </a:r>
            <a:r>
              <a:rPr lang="en-US" sz="2000" dirty="0">
                <a:solidFill>
                  <a:schemeClr val="tx1"/>
                </a:solidFill>
              </a:rPr>
              <a:t>(false);</a:t>
            </a:r>
          </a:p>
          <a:p>
            <a:r>
              <a:rPr lang="en-US" sz="2000" dirty="0">
                <a:solidFill>
                  <a:schemeClr val="tx1"/>
                </a:solidFill>
              </a:rPr>
              <a:t>  </a:t>
            </a:r>
            <a:r>
              <a:rPr lang="en-US" sz="2000" dirty="0" err="1">
                <a:solidFill>
                  <a:schemeClr val="tx1"/>
                </a:solidFill>
              </a:rPr>
              <a:t>useEffect</a:t>
            </a:r>
            <a:r>
              <a:rPr lang="en-US" sz="2000" dirty="0">
                <a:solidFill>
                  <a:schemeClr val="tx1"/>
                </a:solidFill>
              </a:rPr>
              <a:t>(() =&gt; { </a:t>
            </a:r>
          </a:p>
          <a:p>
            <a:r>
              <a:rPr lang="en-US" sz="2000" dirty="0">
                <a:solidFill>
                  <a:schemeClr val="tx1"/>
                </a:solidFill>
              </a:rPr>
              <a:t>    console.log("</a:t>
            </a:r>
            <a:r>
              <a:rPr lang="en-US" sz="2000" dirty="0">
                <a:solidFill>
                  <a:schemeClr val="accent2"/>
                </a:solidFill>
              </a:rPr>
              <a:t>Count is"</a:t>
            </a:r>
            <a:r>
              <a:rPr lang="en-US" sz="2000" dirty="0">
                <a:solidFill>
                  <a:schemeClr val="tx1"/>
                </a:solidFill>
              </a:rPr>
              <a:t>, count);</a:t>
            </a:r>
          </a:p>
          <a:p>
            <a:r>
              <a:rPr lang="en-US" sz="2000" dirty="0">
                <a:solidFill>
                  <a:schemeClr val="tx1"/>
                </a:solidFill>
              </a:rPr>
              <a:t>    </a:t>
            </a:r>
            <a:r>
              <a:rPr lang="en-US" sz="2000" dirty="0" err="1">
                <a:solidFill>
                  <a:schemeClr val="tx1"/>
                </a:solidFill>
              </a:rPr>
              <a:t>setPressed</a:t>
            </a:r>
            <a:r>
              <a:rPr lang="en-US" sz="2000" dirty="0">
                <a:solidFill>
                  <a:schemeClr val="tx1"/>
                </a:solidFill>
              </a:rPr>
              <a:t>(!pressed);</a:t>
            </a:r>
          </a:p>
          <a:p>
            <a:r>
              <a:rPr lang="en-US" sz="2000" dirty="0">
                <a:solidFill>
                  <a:schemeClr val="tx1"/>
                </a:solidFill>
              </a:rPr>
              <a:t>  });</a:t>
            </a:r>
          </a:p>
          <a:p>
            <a:r>
              <a:rPr lang="en-US" sz="2000" dirty="0">
                <a:solidFill>
                  <a:schemeClr val="accent1"/>
                </a:solidFill>
              </a:rPr>
              <a:t>  return</a:t>
            </a:r>
            <a:r>
              <a:rPr lang="en-US" sz="2000" dirty="0">
                <a:solidFill>
                  <a:schemeClr val="tx1"/>
                </a:solidFill>
              </a:rPr>
              <a:t> (</a:t>
            </a:r>
          </a:p>
          <a:p>
            <a:r>
              <a:rPr lang="en-US" sz="2000" dirty="0">
                <a:solidFill>
                  <a:schemeClr val="tx1"/>
                </a:solidFill>
              </a:rPr>
              <a:t>    &lt;div&gt;</a:t>
            </a:r>
          </a:p>
          <a:p>
            <a:r>
              <a:rPr lang="en-US" sz="2000" dirty="0">
                <a:solidFill>
                  <a:schemeClr val="tx1"/>
                </a:solidFill>
              </a:rPr>
              <a:t>      &lt;p&gt;Count: {count}&lt;/p&gt;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a:t>
            </a:r>
            <a:r>
              <a:rPr lang="en-US" sz="2000" dirty="0">
                <a:solidFill>
                  <a:schemeClr val="tx1"/>
                </a:solidFill>
              </a:rPr>
              <a:t>(count + 1)}&gt;add&lt;/button&gt;</a:t>
            </a:r>
          </a:p>
          <a:p>
            <a:r>
              <a:rPr lang="en-US" sz="2000" dirty="0">
                <a:solidFill>
                  <a:schemeClr val="tx1"/>
                </a:solidFill>
              </a:rPr>
              <a:t>    &lt;/div&gt;</a:t>
            </a:r>
          </a:p>
          <a:p>
            <a:r>
              <a:rPr lang="en-US" sz="2000" dirty="0">
                <a:solidFill>
                  <a:schemeClr val="tx1"/>
                </a:solidFill>
              </a:rPr>
              <a:t>  );</a:t>
            </a:r>
          </a:p>
          <a:p>
            <a:r>
              <a:rPr lang="en-US" sz="2000" dirty="0">
                <a:solidFill>
                  <a:schemeClr val="tx1"/>
                </a:solidFill>
              </a:rPr>
              <a:t>}</a:t>
            </a:r>
          </a:p>
        </p:txBody>
      </p:sp>
      <p:sp>
        <p:nvSpPr>
          <p:cNvPr id="6" name="TextBox 5">
            <a:extLst>
              <a:ext uri="{FF2B5EF4-FFF2-40B4-BE49-F238E27FC236}">
                <a16:creationId xmlns:a16="http://schemas.microsoft.com/office/drawing/2014/main" id="{2031486F-3082-F126-5BA3-F208D16A8BD9}"/>
              </a:ext>
            </a:extLst>
          </p:cNvPr>
          <p:cNvSpPr txBox="1"/>
          <p:nvPr/>
        </p:nvSpPr>
        <p:spPr>
          <a:xfrm>
            <a:off x="0" y="6516052"/>
            <a:ext cx="6096000" cy="369332"/>
          </a:xfrm>
          <a:prstGeom prst="rect">
            <a:avLst/>
          </a:prstGeom>
          <a:noFill/>
        </p:spPr>
        <p:txBody>
          <a:bodyPr wrap="square" rtlCol="0">
            <a:spAutoFit/>
          </a:bodyPr>
          <a:lstStyle/>
          <a:p>
            <a:r>
              <a:rPr lang="en-US">
                <a:solidFill>
                  <a:schemeClr val="bg1"/>
                </a:solidFill>
              </a:rPr>
              <a:t>Optional: </a:t>
            </a:r>
            <a:r>
              <a:rPr lang="en-US" dirty="0">
                <a:solidFill>
                  <a:schemeClr val="bg1"/>
                </a:solidFill>
              </a:rPr>
              <a:t>2024/2025</a:t>
            </a:r>
          </a:p>
        </p:txBody>
      </p:sp>
    </p:spTree>
    <p:extLst>
      <p:ext uri="{BB962C8B-B14F-4D97-AF65-F5344CB8AC3E}">
        <p14:creationId xmlns:p14="http://schemas.microsoft.com/office/powerpoint/2010/main" val="171167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4817E-7B83-2F7B-6278-F7AD0DFD518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E04B6D01-1795-1392-ACAA-1707BFC8EAAA}"/>
              </a:ext>
            </a:extLst>
          </p:cNvPr>
          <p:cNvSpPr>
            <a:spLocks noGrp="1"/>
          </p:cNvSpPr>
          <p:nvPr>
            <p:ph type="body" sz="quarter" idx="14"/>
          </p:nvPr>
        </p:nvSpPr>
        <p:spPr/>
        <p:txBody>
          <a:bodyPr/>
          <a:lstStyle/>
          <a:p>
            <a:r>
              <a:rPr lang="en-US" dirty="0"/>
              <a:t>React application</a:t>
            </a:r>
          </a:p>
        </p:txBody>
      </p:sp>
      <p:pic>
        <p:nvPicPr>
          <p:cNvPr id="1028" name="Picture 4" descr="Image">
            <a:extLst>
              <a:ext uri="{FF2B5EF4-FFF2-40B4-BE49-F238E27FC236}">
                <a16:creationId xmlns:a16="http://schemas.microsoft.com/office/drawing/2014/main" id="{0CA2C6D4-536F-7CFC-5690-6D95BC251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536" y="2421450"/>
            <a:ext cx="5112909" cy="38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067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AA54-40ED-3B2F-7520-4DA3FE580FF0}"/>
              </a:ext>
            </a:extLst>
          </p:cNvPr>
          <p:cNvSpPr>
            <a:spLocks noGrp="1"/>
          </p:cNvSpPr>
          <p:nvPr>
            <p:ph type="title"/>
          </p:nvPr>
        </p:nvSpPr>
        <p:spPr/>
        <p:txBody>
          <a:bodyPr/>
          <a:lstStyle/>
          <a:p>
            <a:r>
              <a:rPr lang="en-US" dirty="0"/>
              <a:t>React.js: Rendering NOT explained …</a:t>
            </a:r>
          </a:p>
        </p:txBody>
      </p:sp>
      <p:sp>
        <p:nvSpPr>
          <p:cNvPr id="3" name="Content Placeholder 2">
            <a:extLst>
              <a:ext uri="{FF2B5EF4-FFF2-40B4-BE49-F238E27FC236}">
                <a16:creationId xmlns:a16="http://schemas.microsoft.com/office/drawing/2014/main" id="{E3A02944-35E5-C31F-83A1-E683978E30A8}"/>
              </a:ext>
            </a:extLst>
          </p:cNvPr>
          <p:cNvSpPr>
            <a:spLocks noGrp="1"/>
          </p:cNvSpPr>
          <p:nvPr>
            <p:ph idx="1"/>
          </p:nvPr>
        </p:nvSpPr>
        <p:spPr>
          <a:xfrm>
            <a:off x="335360" y="1268760"/>
            <a:ext cx="6048672" cy="5040560"/>
          </a:xfrm>
        </p:spPr>
        <p:txBody>
          <a:bodyPr/>
          <a:lstStyle/>
          <a:p>
            <a:pPr marL="0" indent="0">
              <a:buNone/>
            </a:pPr>
            <a:r>
              <a:rPr lang="en-US" dirty="0"/>
              <a:t>React internals (subject of change … )</a:t>
            </a:r>
          </a:p>
          <a:p>
            <a:r>
              <a:rPr lang="en-US" dirty="0"/>
              <a:t>Calls the root render function.</a:t>
            </a:r>
          </a:p>
          <a:p>
            <a:r>
              <a:rPr lang="en-US" dirty="0"/>
              <a:t>Serves hooks (</a:t>
            </a:r>
            <a:r>
              <a:rPr lang="en-US" dirty="0" err="1"/>
              <a:t>useState</a:t>
            </a:r>
            <a:r>
              <a:rPr lang="en-US" dirty="0"/>
              <a:t>, </a:t>
            </a:r>
            <a:r>
              <a:rPr lang="en-US" dirty="0" err="1"/>
              <a:t>useEffect</a:t>
            </a:r>
            <a:r>
              <a:rPr lang="en-US" dirty="0"/>
              <a:t>, … ).</a:t>
            </a:r>
          </a:p>
          <a:p>
            <a:r>
              <a:rPr lang="en-US" dirty="0"/>
              <a:t>Waits for something to happen (synthetic event).</a:t>
            </a:r>
          </a:p>
          <a:p>
            <a:r>
              <a:rPr lang="en-US" dirty="0"/>
              <a:t>Execute user code in reaction to an event. </a:t>
            </a:r>
          </a:p>
          <a:p>
            <a:r>
              <a:rPr lang="en-US" dirty="0"/>
              <a:t>Notification (hook called).</a:t>
            </a:r>
          </a:p>
          <a:p>
            <a:r>
              <a:rPr lang="en-US" dirty="0"/>
              <a:t>Calls the root render function.</a:t>
            </a:r>
          </a:p>
          <a:p>
            <a:r>
              <a:rPr lang="en-US" dirty="0"/>
              <a:t>Reconciliation.</a:t>
            </a:r>
          </a:p>
          <a:p>
            <a:r>
              <a:rPr lang="en-US" dirty="0"/>
              <a:t>Commit (write changes to DOM).</a:t>
            </a:r>
          </a:p>
          <a:p>
            <a:endParaRPr lang="en-US" dirty="0"/>
          </a:p>
        </p:txBody>
      </p:sp>
      <p:sp>
        <p:nvSpPr>
          <p:cNvPr id="4" name="Slide Number Placeholder 3">
            <a:extLst>
              <a:ext uri="{FF2B5EF4-FFF2-40B4-BE49-F238E27FC236}">
                <a16:creationId xmlns:a16="http://schemas.microsoft.com/office/drawing/2014/main" id="{A4CF9222-E646-7EFF-F484-8F16439C75B7}"/>
              </a:ext>
            </a:extLst>
          </p:cNvPr>
          <p:cNvSpPr>
            <a:spLocks noGrp="1"/>
          </p:cNvSpPr>
          <p:nvPr>
            <p:ph type="sldNum" sz="quarter" idx="12"/>
          </p:nvPr>
        </p:nvSpPr>
        <p:spPr/>
        <p:txBody>
          <a:bodyPr/>
          <a:lstStyle/>
          <a:p>
            <a:fld id="{452BA717-4DED-4A38-BDE4-30D0F0A142DB}" type="slidenum">
              <a:rPr lang="cs-CZ" smtClean="0"/>
              <a:pPr/>
              <a:t>34</a:t>
            </a:fld>
            <a:endParaRPr lang="cs-CZ"/>
          </a:p>
        </p:txBody>
      </p:sp>
    </p:spTree>
    <p:extLst>
      <p:ext uri="{BB962C8B-B14F-4D97-AF65-F5344CB8AC3E}">
        <p14:creationId xmlns:p14="http://schemas.microsoft.com/office/powerpoint/2010/main" val="396305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F7FE-C685-CB2C-564F-5119BADB42B8}"/>
              </a:ext>
            </a:extLst>
          </p:cNvPr>
          <p:cNvSpPr>
            <a:spLocks noGrp="1"/>
          </p:cNvSpPr>
          <p:nvPr>
            <p:ph type="title"/>
          </p:nvPr>
        </p:nvSpPr>
        <p:spPr/>
        <p:txBody>
          <a:bodyPr/>
          <a:lstStyle/>
          <a:p>
            <a:r>
              <a:rPr lang="en-US" dirty="0"/>
              <a:t>React.js: Compiler</a:t>
            </a:r>
          </a:p>
        </p:txBody>
      </p:sp>
      <p:sp>
        <p:nvSpPr>
          <p:cNvPr id="3" name="Content Placeholder 2">
            <a:extLst>
              <a:ext uri="{FF2B5EF4-FFF2-40B4-BE49-F238E27FC236}">
                <a16:creationId xmlns:a16="http://schemas.microsoft.com/office/drawing/2014/main" id="{C2D29EDC-3BCD-BC58-AFEA-10CEE923F73D}"/>
              </a:ext>
            </a:extLst>
          </p:cNvPr>
          <p:cNvSpPr>
            <a:spLocks noGrp="1"/>
          </p:cNvSpPr>
          <p:nvPr>
            <p:ph idx="1"/>
          </p:nvPr>
        </p:nvSpPr>
        <p:spPr>
          <a:xfrm>
            <a:off x="335360" y="1268760"/>
            <a:ext cx="6120680" cy="5040560"/>
          </a:xfrm>
        </p:spPr>
        <p:txBody>
          <a:bodyPr/>
          <a:lstStyle/>
          <a:p>
            <a:r>
              <a:rPr lang="en-US" dirty="0"/>
              <a:t>Beta Release October 2024</a:t>
            </a:r>
          </a:p>
          <a:p>
            <a:r>
              <a:rPr lang="en-US" dirty="0"/>
              <a:t>React (19) is a library it does not change the code.</a:t>
            </a:r>
            <a:br>
              <a:rPr lang="en-US" dirty="0"/>
            </a:br>
            <a:r>
              <a:rPr lang="en-US" dirty="0"/>
              <a:t>There is a separate plugin:</a:t>
            </a:r>
            <a:br>
              <a:rPr lang="en-US" dirty="0"/>
            </a:br>
            <a:r>
              <a:rPr lang="en-US" dirty="0" err="1"/>
              <a:t>eslint</a:t>
            </a:r>
            <a:r>
              <a:rPr lang="en-US" dirty="0"/>
              <a:t>-plugin-react-compiler</a:t>
            </a:r>
          </a:p>
          <a:p>
            <a:r>
              <a:rPr lang="en-US" dirty="0"/>
              <a:t>Automatic memoization</a:t>
            </a:r>
            <a:br>
              <a:rPr lang="en-US" dirty="0"/>
            </a:br>
            <a:r>
              <a:rPr lang="en-US" dirty="0"/>
              <a:t>(</a:t>
            </a:r>
            <a:r>
              <a:rPr lang="en-US" dirty="0" err="1"/>
              <a:t>useMemo</a:t>
            </a:r>
            <a:r>
              <a:rPr lang="en-US" dirty="0"/>
              <a:t>, </a:t>
            </a:r>
            <a:r>
              <a:rPr lang="en-US" dirty="0" err="1"/>
              <a:t>useCallback</a:t>
            </a:r>
            <a:r>
              <a:rPr lang="en-US" dirty="0"/>
              <a:t>, memo)</a:t>
            </a:r>
            <a:br>
              <a:rPr lang="en-US" dirty="0"/>
            </a:br>
            <a:r>
              <a:rPr lang="en-US" dirty="0"/>
              <a:t>The objective is fine-grained reactivity.</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4501976-6EC2-EF73-FA95-1B9BD8E2D1C4}"/>
              </a:ext>
            </a:extLst>
          </p:cNvPr>
          <p:cNvSpPr>
            <a:spLocks noGrp="1"/>
          </p:cNvSpPr>
          <p:nvPr>
            <p:ph type="sldNum" sz="quarter" idx="12"/>
          </p:nvPr>
        </p:nvSpPr>
        <p:spPr/>
        <p:txBody>
          <a:bodyPr/>
          <a:lstStyle/>
          <a:p>
            <a:fld id="{452BA717-4DED-4A38-BDE4-30D0F0A142DB}" type="slidenum">
              <a:rPr lang="cs-CZ" smtClean="0"/>
              <a:pPr/>
              <a:t>35</a:t>
            </a:fld>
            <a:endParaRPr lang="cs-CZ"/>
          </a:p>
        </p:txBody>
      </p:sp>
      <p:pic>
        <p:nvPicPr>
          <p:cNvPr id="6" name="Picture 5">
            <a:extLst>
              <a:ext uri="{FF2B5EF4-FFF2-40B4-BE49-F238E27FC236}">
                <a16:creationId xmlns:a16="http://schemas.microsoft.com/office/drawing/2014/main" id="{1CEF631C-1916-206B-47CD-22E7F63E1E6C}"/>
              </a:ext>
            </a:extLst>
          </p:cNvPr>
          <p:cNvPicPr>
            <a:picLocks noChangeAspect="1"/>
          </p:cNvPicPr>
          <p:nvPr/>
        </p:nvPicPr>
        <p:blipFill>
          <a:blip r:embed="rId3"/>
          <a:stretch>
            <a:fillRect/>
          </a:stretch>
        </p:blipFill>
        <p:spPr>
          <a:xfrm>
            <a:off x="6456040" y="1195633"/>
            <a:ext cx="5582429" cy="4210638"/>
          </a:xfrm>
          <a:prstGeom prst="rect">
            <a:avLst/>
          </a:prstGeom>
        </p:spPr>
      </p:pic>
      <p:sp>
        <p:nvSpPr>
          <p:cNvPr id="5" name="TextBox 4">
            <a:extLst>
              <a:ext uri="{FF2B5EF4-FFF2-40B4-BE49-F238E27FC236}">
                <a16:creationId xmlns:a16="http://schemas.microsoft.com/office/drawing/2014/main" id="{E2C9D3D1-A8B0-7881-0D93-9423292B987D}"/>
              </a:ext>
            </a:extLst>
          </p:cNvPr>
          <p:cNvSpPr txBox="1"/>
          <p:nvPr/>
        </p:nvSpPr>
        <p:spPr>
          <a:xfrm>
            <a:off x="0" y="6468727"/>
            <a:ext cx="6096000" cy="400110"/>
          </a:xfrm>
          <a:prstGeom prst="rect">
            <a:avLst/>
          </a:prstGeom>
          <a:noFill/>
        </p:spPr>
        <p:txBody>
          <a:bodyPr wrap="square" rtlCol="0">
            <a:spAutoFit/>
          </a:bodyPr>
          <a:lstStyle/>
          <a:p>
            <a:r>
              <a:rPr lang="en-US" sz="2000" dirty="0">
                <a:solidFill>
                  <a:schemeClr val="bg1"/>
                </a:solidFill>
              </a:rPr>
              <a:t>Optional</a:t>
            </a:r>
          </a:p>
        </p:txBody>
      </p:sp>
      <p:sp>
        <p:nvSpPr>
          <p:cNvPr id="7" name="TextBox 6">
            <a:extLst>
              <a:ext uri="{FF2B5EF4-FFF2-40B4-BE49-F238E27FC236}">
                <a16:creationId xmlns:a16="http://schemas.microsoft.com/office/drawing/2014/main" id="{6D6C4716-060E-A000-FE47-BF14E566D93B}"/>
              </a:ext>
            </a:extLst>
          </p:cNvPr>
          <p:cNvSpPr txBox="1"/>
          <p:nvPr/>
        </p:nvSpPr>
        <p:spPr>
          <a:xfrm>
            <a:off x="6672063" y="5406271"/>
            <a:ext cx="4540419" cy="430887"/>
          </a:xfrm>
          <a:prstGeom prst="rect">
            <a:avLst/>
          </a:prstGeom>
          <a:noFill/>
        </p:spPr>
        <p:txBody>
          <a:bodyPr wrap="square" rtlCol="0">
            <a:spAutoFit/>
          </a:bodyPr>
          <a:lstStyle/>
          <a:p>
            <a:r>
              <a:rPr lang="en-US" sz="2200" dirty="0"/>
              <a:t>React 19, stable December 2024  </a:t>
            </a:r>
          </a:p>
        </p:txBody>
      </p:sp>
    </p:spTree>
    <p:extLst>
      <p:ext uri="{BB962C8B-B14F-4D97-AF65-F5344CB8AC3E}">
        <p14:creationId xmlns:p14="http://schemas.microsoft.com/office/powerpoint/2010/main" val="3742342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0D56-C6BD-6701-FED6-2575BEEB1866}"/>
              </a:ext>
            </a:extLst>
          </p:cNvPr>
          <p:cNvSpPr>
            <a:spLocks noGrp="1"/>
          </p:cNvSpPr>
          <p:nvPr>
            <p:ph type="title"/>
          </p:nvPr>
        </p:nvSpPr>
        <p:spPr/>
        <p:txBody>
          <a:bodyPr/>
          <a:lstStyle/>
          <a:p>
            <a:r>
              <a:rPr lang="en-US" dirty="0"/>
              <a:t>React.js Honorable mentions</a:t>
            </a:r>
          </a:p>
        </p:txBody>
      </p:sp>
      <p:sp>
        <p:nvSpPr>
          <p:cNvPr id="3" name="Content Placeholder 2">
            <a:extLst>
              <a:ext uri="{FF2B5EF4-FFF2-40B4-BE49-F238E27FC236}">
                <a16:creationId xmlns:a16="http://schemas.microsoft.com/office/drawing/2014/main" id="{C665068C-2ADA-4BAC-323F-6E07F2212319}"/>
              </a:ext>
            </a:extLst>
          </p:cNvPr>
          <p:cNvSpPr>
            <a:spLocks noGrp="1"/>
          </p:cNvSpPr>
          <p:nvPr>
            <p:ph idx="1"/>
          </p:nvPr>
        </p:nvSpPr>
        <p:spPr/>
        <p:txBody>
          <a:bodyPr/>
          <a:lstStyle/>
          <a:p>
            <a:r>
              <a:rPr lang="en-US" dirty="0">
                <a:hlinkClick r:id="rId3"/>
              </a:rPr>
              <a:t>Concurrent React</a:t>
            </a:r>
            <a:r>
              <a:rPr lang="en-US" dirty="0"/>
              <a:t> (React 18)</a:t>
            </a:r>
          </a:p>
          <a:p>
            <a:r>
              <a:rPr lang="en-US" dirty="0">
                <a:hlinkClick r:id="rId4"/>
              </a:rPr>
              <a:t>Transitions</a:t>
            </a:r>
            <a:r>
              <a:rPr lang="en-US" dirty="0"/>
              <a:t> (React 18)</a:t>
            </a:r>
          </a:p>
          <a:p>
            <a:r>
              <a:rPr lang="en-US" dirty="0">
                <a:hlinkClick r:id="rId5"/>
              </a:rPr>
              <a:t>Actions</a:t>
            </a:r>
            <a:r>
              <a:rPr lang="en-US" dirty="0"/>
              <a:t> (React 19)</a:t>
            </a:r>
          </a:p>
          <a:p>
            <a:r>
              <a:rPr lang="en-US" dirty="0">
                <a:hlinkClick r:id="rId6"/>
              </a:rPr>
              <a:t>Server components</a:t>
            </a:r>
            <a:r>
              <a:rPr lang="en-US" dirty="0"/>
              <a:t> (React 19)</a:t>
            </a:r>
            <a:br>
              <a:rPr lang="en-US" dirty="0"/>
            </a:br>
            <a:r>
              <a:rPr lang="en-US" dirty="0"/>
              <a:t>Server Components renders ahead of time, before bundling, in an environment separate from your client app or SSR server.</a:t>
            </a:r>
          </a:p>
          <a:p>
            <a:r>
              <a:rPr lang="en-US" dirty="0">
                <a:hlinkClick r:id="rId7"/>
              </a:rPr>
              <a:t>Server Actions</a:t>
            </a:r>
            <a:r>
              <a:rPr lang="en-US" dirty="0"/>
              <a:t> (React 19)</a:t>
            </a:r>
            <a:br>
              <a:rPr lang="en-US" dirty="0"/>
            </a:br>
            <a:r>
              <a:rPr lang="en-US" dirty="0"/>
              <a:t>Client Components can call async functions executed on the server.</a:t>
            </a:r>
            <a:br>
              <a:rPr lang="en-US" dirty="0"/>
            </a:br>
            <a:r>
              <a:rPr lang="en-US" dirty="0"/>
              <a:t>"use client", "use server"</a:t>
            </a:r>
          </a:p>
        </p:txBody>
      </p:sp>
      <p:sp>
        <p:nvSpPr>
          <p:cNvPr id="4" name="Slide Number Placeholder 3">
            <a:extLst>
              <a:ext uri="{FF2B5EF4-FFF2-40B4-BE49-F238E27FC236}">
                <a16:creationId xmlns:a16="http://schemas.microsoft.com/office/drawing/2014/main" id="{6E81DC0C-DC8F-F6B1-39A1-E9C684537EC7}"/>
              </a:ext>
            </a:extLst>
          </p:cNvPr>
          <p:cNvSpPr>
            <a:spLocks noGrp="1"/>
          </p:cNvSpPr>
          <p:nvPr>
            <p:ph type="sldNum" sz="quarter" idx="12"/>
          </p:nvPr>
        </p:nvSpPr>
        <p:spPr/>
        <p:txBody>
          <a:bodyPr/>
          <a:lstStyle/>
          <a:p>
            <a:fld id="{452BA717-4DED-4A38-BDE4-30D0F0A142DB}" type="slidenum">
              <a:rPr lang="cs-CZ" smtClean="0"/>
              <a:pPr/>
              <a:t>36</a:t>
            </a:fld>
            <a:endParaRPr lang="cs-CZ"/>
          </a:p>
        </p:txBody>
      </p:sp>
      <p:sp>
        <p:nvSpPr>
          <p:cNvPr id="5" name="TextBox 4">
            <a:extLst>
              <a:ext uri="{FF2B5EF4-FFF2-40B4-BE49-F238E27FC236}">
                <a16:creationId xmlns:a16="http://schemas.microsoft.com/office/drawing/2014/main" id="{12E2950E-0606-D3FB-4AD6-EE89D2810B45}"/>
              </a:ext>
            </a:extLst>
          </p:cNvPr>
          <p:cNvSpPr txBox="1"/>
          <p:nvPr/>
        </p:nvSpPr>
        <p:spPr>
          <a:xfrm>
            <a:off x="0" y="6468727"/>
            <a:ext cx="6096000" cy="400110"/>
          </a:xfrm>
          <a:prstGeom prst="rect">
            <a:avLst/>
          </a:prstGeom>
          <a:noFill/>
        </p:spPr>
        <p:txBody>
          <a:bodyPr wrap="square" rtlCol="0">
            <a:spAutoFit/>
          </a:bodyPr>
          <a:lstStyle/>
          <a:p>
            <a:r>
              <a:rPr lang="en-US" sz="2000" dirty="0">
                <a:solidFill>
                  <a:schemeClr val="bg1"/>
                </a:solidFill>
              </a:rPr>
              <a:t>Optional</a:t>
            </a:r>
          </a:p>
        </p:txBody>
      </p:sp>
    </p:spTree>
    <p:extLst>
      <p:ext uri="{BB962C8B-B14F-4D97-AF65-F5344CB8AC3E}">
        <p14:creationId xmlns:p14="http://schemas.microsoft.com/office/powerpoint/2010/main" val="302877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6E8B5-9668-1154-2776-0563DCD5B5BB}"/>
              </a:ext>
            </a:extLst>
          </p:cNvPr>
          <p:cNvSpPr>
            <a:spLocks noGrp="1"/>
          </p:cNvSpPr>
          <p:nvPr>
            <p:ph type="body" sz="quarter" idx="13"/>
          </p:nvPr>
        </p:nvSpPr>
        <p:spPr/>
        <p:txBody>
          <a:bodyPr/>
          <a:lstStyle/>
          <a:p>
            <a:r>
              <a:rPr lang="en-US" dirty="0"/>
              <a:t>Episode III</a:t>
            </a:r>
          </a:p>
        </p:txBody>
      </p:sp>
      <p:sp>
        <p:nvSpPr>
          <p:cNvPr id="3" name="Text Placeholder 2">
            <a:extLst>
              <a:ext uri="{FF2B5EF4-FFF2-40B4-BE49-F238E27FC236}">
                <a16:creationId xmlns:a16="http://schemas.microsoft.com/office/drawing/2014/main" id="{50327F7B-0404-0BAE-3616-0B403EF84323}"/>
              </a:ext>
            </a:extLst>
          </p:cNvPr>
          <p:cNvSpPr>
            <a:spLocks noGrp="1"/>
          </p:cNvSpPr>
          <p:nvPr>
            <p:ph type="body" sz="quarter" idx="14"/>
          </p:nvPr>
        </p:nvSpPr>
        <p:spPr/>
        <p:txBody>
          <a:bodyPr/>
          <a:lstStyle/>
          <a:p>
            <a:r>
              <a:rPr lang="en-US" dirty="0">
                <a:solidFill>
                  <a:schemeClr val="accent3"/>
                </a:solidFill>
              </a:rPr>
              <a:t>Faster, faster ... !</a:t>
            </a:r>
          </a:p>
          <a:p>
            <a:endParaRPr lang="en-US" dirty="0"/>
          </a:p>
          <a:p>
            <a:r>
              <a:rPr lang="en-US" dirty="0">
                <a:solidFill>
                  <a:srgbClr val="FF0000"/>
                </a:solidFill>
              </a:rPr>
              <a:t>State Management</a:t>
            </a:r>
          </a:p>
        </p:txBody>
      </p:sp>
      <p:pic>
        <p:nvPicPr>
          <p:cNvPr id="6" name="Picture 5">
            <a:extLst>
              <a:ext uri="{FF2B5EF4-FFF2-40B4-BE49-F238E27FC236}">
                <a16:creationId xmlns:a16="http://schemas.microsoft.com/office/drawing/2014/main" id="{D86A9172-9D56-8E4C-10A4-BFE375B7567B}"/>
              </a:ext>
            </a:extLst>
          </p:cNvPr>
          <p:cNvPicPr>
            <a:picLocks noChangeAspect="1"/>
          </p:cNvPicPr>
          <p:nvPr/>
        </p:nvPicPr>
        <p:blipFill>
          <a:blip r:embed="rId3"/>
          <a:stretch>
            <a:fillRect/>
          </a:stretch>
        </p:blipFill>
        <p:spPr>
          <a:xfrm>
            <a:off x="5748996" y="3666462"/>
            <a:ext cx="4091917" cy="2743597"/>
          </a:xfrm>
          <a:prstGeom prst="rect">
            <a:avLst/>
          </a:prstGeom>
        </p:spPr>
      </p:pic>
      <p:pic>
        <p:nvPicPr>
          <p:cNvPr id="7" name="Picture 6" descr="A blue and black symbol&#10;&#10;Description automatically generated">
            <a:extLst>
              <a:ext uri="{FF2B5EF4-FFF2-40B4-BE49-F238E27FC236}">
                <a16:creationId xmlns:a16="http://schemas.microsoft.com/office/drawing/2014/main" id="{714ACB38-A61D-F18F-AE8A-97D9B338AD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688" y="4077072"/>
            <a:ext cx="2088232" cy="1814969"/>
          </a:xfrm>
          <a:prstGeom prst="rect">
            <a:avLst/>
          </a:prstGeom>
        </p:spPr>
      </p:pic>
    </p:spTree>
    <p:extLst>
      <p:ext uri="{BB962C8B-B14F-4D97-AF65-F5344CB8AC3E}">
        <p14:creationId xmlns:p14="http://schemas.microsoft.com/office/powerpoint/2010/main" val="625906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4DC3-554A-6E4A-37B6-081526E2D16B}"/>
              </a:ext>
            </a:extLst>
          </p:cNvPr>
          <p:cNvSpPr>
            <a:spLocks noGrp="1"/>
          </p:cNvSpPr>
          <p:nvPr>
            <p:ph type="title"/>
          </p:nvPr>
        </p:nvSpPr>
        <p:spPr/>
        <p:txBody>
          <a:bodyPr/>
          <a:lstStyle/>
          <a:p>
            <a:r>
              <a:rPr lang="en-US" dirty="0"/>
              <a:t>State management</a:t>
            </a:r>
          </a:p>
        </p:txBody>
      </p:sp>
      <p:sp>
        <p:nvSpPr>
          <p:cNvPr id="3" name="Content Placeholder 2">
            <a:extLst>
              <a:ext uri="{FF2B5EF4-FFF2-40B4-BE49-F238E27FC236}">
                <a16:creationId xmlns:a16="http://schemas.microsoft.com/office/drawing/2014/main" id="{60C7E70D-0CE7-B86F-CB10-6C1A1D80978E}"/>
              </a:ext>
            </a:extLst>
          </p:cNvPr>
          <p:cNvSpPr>
            <a:spLocks noGrp="1"/>
          </p:cNvSpPr>
          <p:nvPr>
            <p:ph idx="1"/>
          </p:nvPr>
        </p:nvSpPr>
        <p:spPr>
          <a:xfrm>
            <a:off x="335360" y="1268760"/>
            <a:ext cx="6545982" cy="5040560"/>
          </a:xfrm>
        </p:spPr>
        <p:txBody>
          <a:bodyPr/>
          <a:lstStyle/>
          <a:p>
            <a:r>
              <a:rPr lang="en-US" dirty="0"/>
              <a:t>Where do we store a state of our application?</a:t>
            </a:r>
            <a:br>
              <a:rPr lang="en-US" dirty="0"/>
            </a:br>
            <a:r>
              <a:rPr lang="en-US" dirty="0"/>
              <a:t>(</a:t>
            </a:r>
            <a:r>
              <a:rPr lang="en-US" dirty="0" err="1"/>
              <a:t>useState</a:t>
            </a:r>
            <a:r>
              <a:rPr lang="en-US" dirty="0"/>
              <a:t> /</a:t>
            </a:r>
            <a:r>
              <a:rPr lang="en-US" dirty="0" err="1"/>
              <a:t>setState</a:t>
            </a:r>
            <a:r>
              <a:rPr lang="en-US" dirty="0"/>
              <a:t> )</a:t>
            </a:r>
          </a:p>
          <a:p>
            <a:r>
              <a:rPr lang="en-US" dirty="0"/>
              <a:t>How do we share the state with other components?</a:t>
            </a:r>
            <a:br>
              <a:rPr lang="en-US" dirty="0"/>
            </a:br>
            <a:r>
              <a:rPr lang="en-US" dirty="0"/>
              <a:t>Props</a:t>
            </a:r>
          </a:p>
          <a:p>
            <a:r>
              <a:rPr lang="en-US" dirty="0"/>
              <a:t>Prop-drilling is bad!</a:t>
            </a:r>
          </a:p>
          <a:p>
            <a:r>
              <a:rPr lang="en-US" dirty="0"/>
              <a:t>React solution:</a:t>
            </a:r>
            <a:br>
              <a:rPr lang="en-US" dirty="0"/>
            </a:br>
            <a:r>
              <a:rPr lang="en-US" dirty="0"/>
              <a:t>Context: Provider, Consumer</a:t>
            </a:r>
          </a:p>
          <a:p>
            <a:r>
              <a:rPr lang="en-US" dirty="0"/>
              <a:t>Original idea: User interface as a function of a state. </a:t>
            </a:r>
            <a:br>
              <a:rPr lang="en-US" dirty="0"/>
            </a:br>
            <a:r>
              <a:rPr lang="en-US" dirty="0"/>
              <a:t>Distributed state (systems) are complicated …</a:t>
            </a:r>
          </a:p>
        </p:txBody>
      </p:sp>
      <p:sp>
        <p:nvSpPr>
          <p:cNvPr id="4" name="Slide Number Placeholder 3">
            <a:extLst>
              <a:ext uri="{FF2B5EF4-FFF2-40B4-BE49-F238E27FC236}">
                <a16:creationId xmlns:a16="http://schemas.microsoft.com/office/drawing/2014/main" id="{E7B92BC1-07B7-D48D-139F-AB148EAE4470}"/>
              </a:ext>
            </a:extLst>
          </p:cNvPr>
          <p:cNvSpPr>
            <a:spLocks noGrp="1"/>
          </p:cNvSpPr>
          <p:nvPr>
            <p:ph type="sldNum" sz="quarter" idx="12"/>
          </p:nvPr>
        </p:nvSpPr>
        <p:spPr/>
        <p:txBody>
          <a:bodyPr/>
          <a:lstStyle/>
          <a:p>
            <a:fld id="{452BA717-4DED-4A38-BDE4-30D0F0A142DB}" type="slidenum">
              <a:rPr lang="cs-CZ" smtClean="0"/>
              <a:pPr/>
              <a:t>38</a:t>
            </a:fld>
            <a:endParaRPr lang="cs-CZ"/>
          </a:p>
        </p:txBody>
      </p:sp>
      <p:sp>
        <p:nvSpPr>
          <p:cNvPr id="5" name="Rectangle 4">
            <a:extLst>
              <a:ext uri="{FF2B5EF4-FFF2-40B4-BE49-F238E27FC236}">
                <a16:creationId xmlns:a16="http://schemas.microsoft.com/office/drawing/2014/main" id="{30960EAD-DE27-B229-6695-C506DFD0E783}"/>
              </a:ext>
            </a:extLst>
          </p:cNvPr>
          <p:cNvSpPr/>
          <p:nvPr/>
        </p:nvSpPr>
        <p:spPr>
          <a:xfrm>
            <a:off x="9125251" y="1484784"/>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Root</a:t>
            </a:r>
          </a:p>
        </p:txBody>
      </p:sp>
      <p:sp>
        <p:nvSpPr>
          <p:cNvPr id="6" name="Rectangle 5">
            <a:extLst>
              <a:ext uri="{FF2B5EF4-FFF2-40B4-BE49-F238E27FC236}">
                <a16:creationId xmlns:a16="http://schemas.microsoft.com/office/drawing/2014/main" id="{FCE4B90F-0DB8-E365-9037-9A428E5642C9}"/>
              </a:ext>
            </a:extLst>
          </p:cNvPr>
          <p:cNvSpPr/>
          <p:nvPr/>
        </p:nvSpPr>
        <p:spPr>
          <a:xfrm>
            <a:off x="7906420" y="2564904"/>
            <a:ext cx="1082355"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Header</a:t>
            </a:r>
          </a:p>
        </p:txBody>
      </p:sp>
      <p:sp>
        <p:nvSpPr>
          <p:cNvPr id="7" name="Rectangle 6">
            <a:extLst>
              <a:ext uri="{FF2B5EF4-FFF2-40B4-BE49-F238E27FC236}">
                <a16:creationId xmlns:a16="http://schemas.microsoft.com/office/drawing/2014/main" id="{04DF5BB8-F188-F1A3-F5F7-513BFDAC66AE}"/>
              </a:ext>
            </a:extLst>
          </p:cNvPr>
          <p:cNvSpPr/>
          <p:nvPr/>
        </p:nvSpPr>
        <p:spPr>
          <a:xfrm>
            <a:off x="9125251" y="2564904"/>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Main</a:t>
            </a:r>
          </a:p>
        </p:txBody>
      </p:sp>
      <p:sp>
        <p:nvSpPr>
          <p:cNvPr id="8" name="Rectangle 7">
            <a:extLst>
              <a:ext uri="{FF2B5EF4-FFF2-40B4-BE49-F238E27FC236}">
                <a16:creationId xmlns:a16="http://schemas.microsoft.com/office/drawing/2014/main" id="{DD1FE5AC-9D2F-070C-8456-9C5F3D99E0B7}"/>
              </a:ext>
            </a:extLst>
          </p:cNvPr>
          <p:cNvSpPr/>
          <p:nvPr/>
        </p:nvSpPr>
        <p:spPr>
          <a:xfrm>
            <a:off x="10502468" y="2564904"/>
            <a:ext cx="9941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Footer</a:t>
            </a:r>
          </a:p>
        </p:txBody>
      </p:sp>
      <p:sp>
        <p:nvSpPr>
          <p:cNvPr id="9" name="Rectangle 8">
            <a:extLst>
              <a:ext uri="{FF2B5EF4-FFF2-40B4-BE49-F238E27FC236}">
                <a16:creationId xmlns:a16="http://schemas.microsoft.com/office/drawing/2014/main" id="{1F919071-FF01-C117-2FFD-4213AA71FB18}"/>
              </a:ext>
            </a:extLst>
          </p:cNvPr>
          <p:cNvSpPr/>
          <p:nvPr/>
        </p:nvSpPr>
        <p:spPr>
          <a:xfrm>
            <a:off x="9125251" y="3645024"/>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Article</a:t>
            </a:r>
          </a:p>
        </p:txBody>
      </p:sp>
      <p:sp>
        <p:nvSpPr>
          <p:cNvPr id="10" name="Rectangle 9">
            <a:extLst>
              <a:ext uri="{FF2B5EF4-FFF2-40B4-BE49-F238E27FC236}">
                <a16:creationId xmlns:a16="http://schemas.microsoft.com/office/drawing/2014/main" id="{BBD80AB4-D9A9-0FF9-3B1F-7890DC0805BC}"/>
              </a:ext>
            </a:extLst>
          </p:cNvPr>
          <p:cNvSpPr/>
          <p:nvPr/>
        </p:nvSpPr>
        <p:spPr>
          <a:xfrm>
            <a:off x="9131997" y="4581128"/>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Section</a:t>
            </a:r>
          </a:p>
        </p:txBody>
      </p:sp>
      <p:sp>
        <p:nvSpPr>
          <p:cNvPr id="11" name="Rectangle 10">
            <a:extLst>
              <a:ext uri="{FF2B5EF4-FFF2-40B4-BE49-F238E27FC236}">
                <a16:creationId xmlns:a16="http://schemas.microsoft.com/office/drawing/2014/main" id="{C3283CC9-557E-7A8D-B678-5D42D785914D}"/>
              </a:ext>
            </a:extLst>
          </p:cNvPr>
          <p:cNvSpPr/>
          <p:nvPr/>
        </p:nvSpPr>
        <p:spPr>
          <a:xfrm>
            <a:off x="9131997" y="5589240"/>
            <a:ext cx="1225576"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Button</a:t>
            </a:r>
          </a:p>
        </p:txBody>
      </p:sp>
      <p:cxnSp>
        <p:nvCxnSpPr>
          <p:cNvPr id="12" name="Straight Arrow Connector 11">
            <a:extLst>
              <a:ext uri="{FF2B5EF4-FFF2-40B4-BE49-F238E27FC236}">
                <a16:creationId xmlns:a16="http://schemas.microsoft.com/office/drawing/2014/main" id="{8441E9BA-AD74-1A77-B547-93702669FF65}"/>
              </a:ext>
            </a:extLst>
          </p:cNvPr>
          <p:cNvCxnSpPr>
            <a:cxnSpLocks/>
            <a:stCxn id="5" idx="2"/>
            <a:endCxn id="7" idx="0"/>
          </p:cNvCxnSpPr>
          <p:nvPr/>
        </p:nvCxnSpPr>
        <p:spPr>
          <a:xfrm>
            <a:off x="9738039" y="2060848"/>
            <a:ext cx="0"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FB6E018-BAFE-B25D-45E9-DDC90993AF17}"/>
              </a:ext>
            </a:extLst>
          </p:cNvPr>
          <p:cNvCxnSpPr>
            <a:cxnSpLocks/>
            <a:stCxn id="7" idx="2"/>
            <a:endCxn id="9" idx="0"/>
          </p:cNvCxnSpPr>
          <p:nvPr/>
        </p:nvCxnSpPr>
        <p:spPr>
          <a:xfrm>
            <a:off x="9738039" y="3140968"/>
            <a:ext cx="0"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47B52D-4C07-9509-A8C5-16F1897D6C28}"/>
              </a:ext>
            </a:extLst>
          </p:cNvPr>
          <p:cNvCxnSpPr>
            <a:cxnSpLocks/>
            <a:stCxn id="9" idx="2"/>
            <a:endCxn id="10" idx="0"/>
          </p:cNvCxnSpPr>
          <p:nvPr/>
        </p:nvCxnSpPr>
        <p:spPr>
          <a:xfrm>
            <a:off x="9738039" y="4221088"/>
            <a:ext cx="6746" cy="36004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D2EEEF5-B217-9B6D-47FF-3AB36D995897}"/>
              </a:ext>
            </a:extLst>
          </p:cNvPr>
          <p:cNvCxnSpPr>
            <a:cxnSpLocks/>
            <a:stCxn id="10" idx="2"/>
            <a:endCxn id="11" idx="0"/>
          </p:cNvCxnSpPr>
          <p:nvPr/>
        </p:nvCxnSpPr>
        <p:spPr>
          <a:xfrm>
            <a:off x="9744785" y="5157192"/>
            <a:ext cx="0" cy="43204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FDF349A-D8C7-905B-6A45-9D0F1AE8F025}"/>
              </a:ext>
            </a:extLst>
          </p:cNvPr>
          <p:cNvCxnSpPr>
            <a:cxnSpLocks/>
            <a:stCxn id="5" idx="2"/>
            <a:endCxn id="8" idx="0"/>
          </p:cNvCxnSpPr>
          <p:nvPr/>
        </p:nvCxnSpPr>
        <p:spPr>
          <a:xfrm>
            <a:off x="9738039" y="2060848"/>
            <a:ext cx="1261495"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9688E2-3686-5ABC-73EE-DC43C388A7EE}"/>
              </a:ext>
            </a:extLst>
          </p:cNvPr>
          <p:cNvCxnSpPr>
            <a:cxnSpLocks/>
            <a:stCxn id="5" idx="2"/>
            <a:endCxn id="6" idx="0"/>
          </p:cNvCxnSpPr>
          <p:nvPr/>
        </p:nvCxnSpPr>
        <p:spPr>
          <a:xfrm flipH="1">
            <a:off x="8447598" y="2060848"/>
            <a:ext cx="1290441" cy="50405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D8001F86-8337-26BE-F44A-03FA8EC494F9}"/>
              </a:ext>
            </a:extLst>
          </p:cNvPr>
          <p:cNvCxnSpPr>
            <a:cxnSpLocks/>
            <a:stCxn id="5" idx="1"/>
            <a:endCxn id="11" idx="1"/>
          </p:cNvCxnSpPr>
          <p:nvPr/>
        </p:nvCxnSpPr>
        <p:spPr>
          <a:xfrm rot="10800000" flipH="1" flipV="1">
            <a:off x="9125251" y="1772816"/>
            <a:ext cx="6746" cy="4104456"/>
          </a:xfrm>
          <a:prstGeom prst="bentConnector3">
            <a:avLst>
              <a:gd name="adj1" fmla="val -22438527"/>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612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ACEC-3D18-6B20-F363-A7AFE601C0DA}"/>
              </a:ext>
            </a:extLst>
          </p:cNvPr>
          <p:cNvSpPr>
            <a:spLocks noGrp="1"/>
          </p:cNvSpPr>
          <p:nvPr>
            <p:ph type="title"/>
          </p:nvPr>
        </p:nvSpPr>
        <p:spPr/>
        <p:txBody>
          <a:bodyPr/>
          <a:lstStyle/>
          <a:p>
            <a:r>
              <a:rPr lang="en-US" dirty="0"/>
              <a:t>Immutability</a:t>
            </a:r>
          </a:p>
        </p:txBody>
      </p:sp>
      <p:sp>
        <p:nvSpPr>
          <p:cNvPr id="3" name="Content Placeholder 2">
            <a:extLst>
              <a:ext uri="{FF2B5EF4-FFF2-40B4-BE49-F238E27FC236}">
                <a16:creationId xmlns:a16="http://schemas.microsoft.com/office/drawing/2014/main" id="{A195799C-F26D-B8FE-8B82-E1A177C83E21}"/>
              </a:ext>
            </a:extLst>
          </p:cNvPr>
          <p:cNvSpPr>
            <a:spLocks noGrp="1"/>
          </p:cNvSpPr>
          <p:nvPr>
            <p:ph idx="1"/>
          </p:nvPr>
        </p:nvSpPr>
        <p:spPr>
          <a:xfrm>
            <a:off x="335360" y="1268760"/>
            <a:ext cx="11449272" cy="3888432"/>
          </a:xfrm>
        </p:spPr>
        <p:txBody>
          <a:bodyPr/>
          <a:lstStyle/>
          <a:p>
            <a:pPr marL="0" indent="0">
              <a:buNone/>
            </a:pPr>
            <a:r>
              <a:rPr lang="en-US" dirty="0"/>
              <a:t>Question: How do we know what sub-tree re-render?</a:t>
            </a:r>
          </a:p>
          <a:p>
            <a:pPr marL="0" indent="0">
              <a:buNone/>
            </a:pPr>
            <a:r>
              <a:rPr lang="en-US" dirty="0"/>
              <a:t>Answer: Immutability makes fact compare (===) possible!</a:t>
            </a:r>
          </a:p>
          <a:p>
            <a:pPr marL="0" indent="0">
              <a:buNone/>
            </a:pPr>
            <a:r>
              <a:rPr lang="en-US" dirty="0"/>
              <a:t>"An immutable value is one whose content cannot be changed without creating an entirely new value, in comparison with mutable values."</a:t>
            </a:r>
          </a:p>
          <a:p>
            <a:pPr marL="0" indent="0">
              <a:buNone/>
            </a:pPr>
            <a:r>
              <a:rPr lang="en-US" dirty="0"/>
              <a:t>Questions:</a:t>
            </a:r>
          </a:p>
          <a:p>
            <a:pPr marL="0" indent="0">
              <a:buNone/>
            </a:pPr>
            <a:endParaRPr lang="en-US" dirty="0"/>
          </a:p>
          <a:p>
            <a:pPr marL="0" indent="0">
              <a:buNone/>
            </a:pPr>
            <a:br>
              <a:rPr lang="en-US" dirty="0"/>
            </a:br>
            <a:endParaRPr lang="en-US" dirty="0"/>
          </a:p>
          <a:p>
            <a:pPr marL="0" indent="0">
              <a:buNone/>
            </a:pPr>
            <a:r>
              <a:rPr lang="en-US" dirty="0"/>
              <a:t>Developer experience:</a:t>
            </a:r>
          </a:p>
        </p:txBody>
      </p:sp>
      <p:sp>
        <p:nvSpPr>
          <p:cNvPr id="4" name="Slide Number Placeholder 3">
            <a:extLst>
              <a:ext uri="{FF2B5EF4-FFF2-40B4-BE49-F238E27FC236}">
                <a16:creationId xmlns:a16="http://schemas.microsoft.com/office/drawing/2014/main" id="{9E9E7255-5CA2-EEBB-361A-34BC3C3BD2A4}"/>
              </a:ext>
            </a:extLst>
          </p:cNvPr>
          <p:cNvSpPr>
            <a:spLocks noGrp="1"/>
          </p:cNvSpPr>
          <p:nvPr>
            <p:ph type="sldNum" sz="quarter" idx="12"/>
          </p:nvPr>
        </p:nvSpPr>
        <p:spPr/>
        <p:txBody>
          <a:bodyPr/>
          <a:lstStyle/>
          <a:p>
            <a:fld id="{452BA717-4DED-4A38-BDE4-30D0F0A142DB}" type="slidenum">
              <a:rPr lang="cs-CZ" smtClean="0"/>
              <a:pPr/>
              <a:t>39</a:t>
            </a:fld>
            <a:endParaRPr lang="cs-CZ"/>
          </a:p>
        </p:txBody>
      </p:sp>
      <p:sp>
        <p:nvSpPr>
          <p:cNvPr id="5" name="Rectangle 4">
            <a:extLst>
              <a:ext uri="{FF2B5EF4-FFF2-40B4-BE49-F238E27FC236}">
                <a16:creationId xmlns:a16="http://schemas.microsoft.com/office/drawing/2014/main" id="{BD12CDC5-A785-3B73-1BF5-BDC4AC71682E}"/>
              </a:ext>
            </a:extLst>
          </p:cNvPr>
          <p:cNvSpPr/>
          <p:nvPr/>
        </p:nvSpPr>
        <p:spPr>
          <a:xfrm>
            <a:off x="360000" y="3519580"/>
            <a:ext cx="868832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function</a:t>
            </a:r>
            <a:r>
              <a:rPr lang="en-US" sz="2000" dirty="0">
                <a:solidFill>
                  <a:schemeClr val="tx1"/>
                </a:solidFill>
              </a:rPr>
              <a:t> </a:t>
            </a:r>
            <a:r>
              <a:rPr lang="en-US" sz="2000" dirty="0" err="1">
                <a:solidFill>
                  <a:schemeClr val="tx1"/>
                </a:solidFill>
              </a:rPr>
              <a:t>shouldRender</a:t>
            </a:r>
            <a:r>
              <a:rPr lang="en-US" sz="2000" dirty="0">
                <a:solidFill>
                  <a:schemeClr val="tx1"/>
                </a:solidFill>
              </a:rPr>
              <a:t>&lt;State&gt;(</a:t>
            </a:r>
            <a:r>
              <a:rPr lang="en-US" sz="2000" dirty="0" err="1">
                <a:solidFill>
                  <a:schemeClr val="tx1"/>
                </a:solidFill>
              </a:rPr>
              <a:t>previousState</a:t>
            </a:r>
            <a:r>
              <a:rPr lang="en-US" sz="2000" dirty="0">
                <a:solidFill>
                  <a:schemeClr val="tx1"/>
                </a:solidFill>
              </a:rPr>
              <a:t>: State, </a:t>
            </a:r>
            <a:r>
              <a:rPr lang="en-US" sz="2000" dirty="0" err="1">
                <a:solidFill>
                  <a:schemeClr val="tx1"/>
                </a:solidFill>
              </a:rPr>
              <a:t>nextState</a:t>
            </a:r>
            <a:r>
              <a:rPr lang="en-US" sz="2000" dirty="0">
                <a:solidFill>
                  <a:schemeClr val="tx1"/>
                </a:solidFill>
              </a:rPr>
              <a:t>: State) : </a:t>
            </a:r>
            <a:r>
              <a:rPr lang="en-US" sz="2000" dirty="0" err="1">
                <a:solidFill>
                  <a:schemeClr val="tx1"/>
                </a:solidFill>
              </a:rPr>
              <a:t>boolean</a:t>
            </a:r>
            <a:r>
              <a:rPr lang="en-US" sz="2000" dirty="0">
                <a:solidFill>
                  <a:schemeClr val="tx1"/>
                </a:solidFill>
              </a:rPr>
              <a:t> {</a:t>
            </a:r>
          </a:p>
          <a:p>
            <a:r>
              <a:rPr lang="en-US" sz="2000" dirty="0">
                <a:solidFill>
                  <a:schemeClr val="tx1"/>
                </a:solidFill>
              </a:rPr>
              <a:t>    </a:t>
            </a:r>
            <a:r>
              <a:rPr lang="en-US" sz="2000" dirty="0">
                <a:solidFill>
                  <a:schemeClr val="accent2"/>
                </a:solidFill>
              </a:rPr>
              <a:t>// TODO .... ???</a:t>
            </a:r>
          </a:p>
          <a:p>
            <a:r>
              <a:rPr lang="en-US" sz="2000" dirty="0">
                <a:solidFill>
                  <a:schemeClr val="tx1"/>
                </a:solidFill>
              </a:rPr>
              <a:t>}</a:t>
            </a:r>
          </a:p>
        </p:txBody>
      </p:sp>
      <p:sp>
        <p:nvSpPr>
          <p:cNvPr id="6" name="Rectangle 5">
            <a:extLst>
              <a:ext uri="{FF2B5EF4-FFF2-40B4-BE49-F238E27FC236}">
                <a16:creationId xmlns:a16="http://schemas.microsoft.com/office/drawing/2014/main" id="{B1AFE0E3-2221-1685-5C62-671AC072F34B}"/>
              </a:ext>
            </a:extLst>
          </p:cNvPr>
          <p:cNvSpPr/>
          <p:nvPr/>
        </p:nvSpPr>
        <p:spPr>
          <a:xfrm>
            <a:off x="335360" y="5324234"/>
            <a:ext cx="5472608"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a:t>
            </a:r>
            <a:r>
              <a:rPr lang="en-US" sz="2000" dirty="0" err="1">
                <a:solidFill>
                  <a:schemeClr val="tx1"/>
                </a:solidFill>
              </a:rPr>
              <a:t>nextState</a:t>
            </a:r>
            <a:r>
              <a:rPr lang="en-US" sz="2000" dirty="0">
                <a:solidFill>
                  <a:schemeClr val="tx1"/>
                </a:solidFill>
              </a:rPr>
              <a:t> = [...</a:t>
            </a:r>
            <a:r>
              <a:rPr lang="en-US" sz="2000" dirty="0" err="1">
                <a:solidFill>
                  <a:schemeClr val="tx1"/>
                </a:solidFill>
              </a:rPr>
              <a:t>prevState</a:t>
            </a:r>
            <a:r>
              <a:rPr lang="en-US" sz="2000" dirty="0">
                <a:solidFill>
                  <a:schemeClr val="tx1"/>
                </a:solidFill>
              </a:rPr>
              <a:t>];</a:t>
            </a:r>
          </a:p>
          <a:p>
            <a:r>
              <a:rPr lang="en-US" sz="2000" dirty="0" err="1">
                <a:solidFill>
                  <a:schemeClr val="tx1"/>
                </a:solidFill>
              </a:rPr>
              <a:t>nextState</a:t>
            </a:r>
            <a:r>
              <a:rPr lang="en-US" sz="2000" dirty="0">
                <a:solidFill>
                  <a:schemeClr val="tx1"/>
                </a:solidFill>
              </a:rPr>
              <a:t>[1] = { ...</a:t>
            </a:r>
            <a:r>
              <a:rPr lang="en-US" sz="2000" dirty="0" err="1">
                <a:solidFill>
                  <a:schemeClr val="tx1"/>
                </a:solidFill>
              </a:rPr>
              <a:t>nextState</a:t>
            </a:r>
            <a:r>
              <a:rPr lang="en-US" sz="2000" dirty="0">
                <a:solidFill>
                  <a:schemeClr val="tx1"/>
                </a:solidFill>
              </a:rPr>
              <a:t>[1], completed: true };</a:t>
            </a:r>
          </a:p>
          <a:p>
            <a:r>
              <a:rPr lang="en-US" sz="2000" dirty="0" err="1">
                <a:solidFill>
                  <a:schemeClr val="tx1"/>
                </a:solidFill>
              </a:rPr>
              <a:t>nextState.push</a:t>
            </a:r>
            <a:r>
              <a:rPr lang="en-US" sz="2000" dirty="0">
                <a:solidFill>
                  <a:schemeClr val="tx1"/>
                </a:solidFill>
              </a:rPr>
              <a:t>({title: </a:t>
            </a:r>
            <a:r>
              <a:rPr lang="en-US" sz="2000" dirty="0">
                <a:solidFill>
                  <a:schemeClr val="accent2"/>
                </a:solidFill>
              </a:rPr>
              <a:t>"Task..."</a:t>
            </a:r>
            <a:r>
              <a:rPr lang="en-US" sz="2000" dirty="0">
                <a:solidFill>
                  <a:schemeClr val="tx1"/>
                </a:solidFill>
              </a:rPr>
              <a:t>};</a:t>
            </a:r>
          </a:p>
        </p:txBody>
      </p:sp>
      <p:sp>
        <p:nvSpPr>
          <p:cNvPr id="7" name="Rectangle 6">
            <a:extLst>
              <a:ext uri="{FF2B5EF4-FFF2-40B4-BE49-F238E27FC236}">
                <a16:creationId xmlns:a16="http://schemas.microsoft.com/office/drawing/2014/main" id="{0A724B81-83E0-A178-2A5A-FFDAFE0F4944}"/>
              </a:ext>
            </a:extLst>
          </p:cNvPr>
          <p:cNvSpPr/>
          <p:nvPr/>
        </p:nvSpPr>
        <p:spPr>
          <a:xfrm>
            <a:off x="6298133" y="5157192"/>
            <a:ext cx="5472608" cy="12516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a:t>
            </a:r>
            <a:r>
              <a:rPr lang="en-US" sz="2000" dirty="0" err="1">
                <a:solidFill>
                  <a:schemeClr val="tx1"/>
                </a:solidFill>
              </a:rPr>
              <a:t>nextState</a:t>
            </a:r>
            <a:r>
              <a:rPr lang="en-US" sz="2000" dirty="0">
                <a:solidFill>
                  <a:schemeClr val="tx1"/>
                </a:solidFill>
              </a:rPr>
              <a:t> = produce(</a:t>
            </a:r>
            <a:r>
              <a:rPr lang="en-US" sz="2000" dirty="0" err="1">
                <a:solidFill>
                  <a:schemeClr val="tx1"/>
                </a:solidFill>
              </a:rPr>
              <a:t>prevState</a:t>
            </a:r>
            <a:r>
              <a:rPr lang="en-US" sz="2000" dirty="0">
                <a:solidFill>
                  <a:schemeClr val="tx1"/>
                </a:solidFill>
              </a:rPr>
              <a:t>, draft =&gt; {</a:t>
            </a:r>
          </a:p>
          <a:p>
            <a:r>
              <a:rPr lang="en-US" sz="2000" dirty="0">
                <a:solidFill>
                  <a:schemeClr val="tx1"/>
                </a:solidFill>
              </a:rPr>
              <a:t>    draft[1].completed = true;</a:t>
            </a:r>
          </a:p>
          <a:p>
            <a:r>
              <a:rPr lang="en-US" sz="2000" dirty="0">
                <a:solidFill>
                  <a:schemeClr val="tx1"/>
                </a:solidFill>
              </a:rPr>
              <a:t>    </a:t>
            </a:r>
            <a:r>
              <a:rPr lang="en-US" sz="2000" dirty="0" err="1">
                <a:solidFill>
                  <a:schemeClr val="tx1"/>
                </a:solidFill>
              </a:rPr>
              <a:t>draft.push</a:t>
            </a:r>
            <a:r>
              <a:rPr lang="en-US" sz="2000" dirty="0">
                <a:solidFill>
                  <a:schemeClr val="tx1"/>
                </a:solidFill>
              </a:rPr>
              <a:t>({title: </a:t>
            </a:r>
            <a:r>
              <a:rPr lang="en-US" sz="2000" dirty="0">
                <a:solidFill>
                  <a:schemeClr val="accent2"/>
                </a:solidFill>
              </a:rPr>
              <a:t>"Task..."</a:t>
            </a:r>
            <a:r>
              <a:rPr lang="en-US" sz="2000" dirty="0">
                <a:solidFill>
                  <a:schemeClr val="tx1"/>
                </a:solidFill>
              </a:rPr>
              <a:t>};</a:t>
            </a:r>
          </a:p>
          <a:p>
            <a:r>
              <a:rPr lang="en-US" sz="2000" dirty="0">
                <a:solidFill>
                  <a:schemeClr val="tx1"/>
                </a:solidFill>
              </a:rPr>
              <a:t>});</a:t>
            </a:r>
          </a:p>
        </p:txBody>
      </p:sp>
      <p:pic>
        <p:nvPicPr>
          <p:cNvPr id="8" name="Picture 7">
            <a:extLst>
              <a:ext uri="{FF2B5EF4-FFF2-40B4-BE49-F238E27FC236}">
                <a16:creationId xmlns:a16="http://schemas.microsoft.com/office/drawing/2014/main" id="{C89E7714-6BF6-0B2C-4C66-DB00B76B3CD0}"/>
              </a:ext>
            </a:extLst>
          </p:cNvPr>
          <p:cNvPicPr>
            <a:picLocks noChangeAspect="1"/>
          </p:cNvPicPr>
          <p:nvPr/>
        </p:nvPicPr>
        <p:blipFill>
          <a:blip r:embed="rId3"/>
          <a:stretch>
            <a:fillRect/>
          </a:stretch>
        </p:blipFill>
        <p:spPr>
          <a:xfrm>
            <a:off x="8123068" y="67641"/>
            <a:ext cx="3921293" cy="2065215"/>
          </a:xfrm>
          <a:prstGeom prst="rect">
            <a:avLst/>
          </a:prstGeom>
        </p:spPr>
      </p:pic>
    </p:spTree>
    <p:extLst>
      <p:ext uri="{BB962C8B-B14F-4D97-AF65-F5344CB8AC3E}">
        <p14:creationId xmlns:p14="http://schemas.microsoft.com/office/powerpoint/2010/main" val="41803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a:xfrm>
            <a:off x="335360" y="1268760"/>
            <a:ext cx="5906239" cy="5040560"/>
          </a:xfrm>
        </p:spPr>
        <p:txBody>
          <a:bodyPr/>
          <a:lstStyle/>
          <a:p>
            <a:pPr marL="0" indent="0">
              <a:buNone/>
            </a:pPr>
            <a:r>
              <a:rPr lang="en-US" b="1" dirty="0"/>
              <a:t>Create user interface</a:t>
            </a:r>
            <a:br>
              <a:rPr lang="en-US" b="1" dirty="0"/>
            </a:br>
            <a:r>
              <a:rPr lang="en-US" dirty="0"/>
              <a:t>We need to render or create HTML page.</a:t>
            </a:r>
            <a:br>
              <a:rPr lang="en-US" dirty="0"/>
            </a:br>
            <a:r>
              <a:rPr lang="en-US" dirty="0"/>
              <a:t>Can be client or server side.</a:t>
            </a:r>
          </a:p>
          <a:p>
            <a:pPr marL="0" indent="0">
              <a:buNone/>
            </a:pPr>
            <a:r>
              <a:rPr lang="en-US" b="1" dirty="0"/>
              <a:t>Listen to events</a:t>
            </a:r>
            <a:br>
              <a:rPr lang="en-US" b="1" dirty="0"/>
            </a:br>
            <a:r>
              <a:rPr lang="en-US" dirty="0"/>
              <a:t>We need to be able to listen for events and</a:t>
            </a:r>
            <a:br>
              <a:rPr lang="en-US" dirty="0"/>
            </a:br>
            <a:r>
              <a:rPr lang="en-US" dirty="0"/>
              <a:t>changes as user interaction with the page.</a:t>
            </a:r>
          </a:p>
          <a:p>
            <a:pPr marL="0" indent="0">
              <a:buNone/>
            </a:pPr>
            <a:r>
              <a:rPr lang="en-US" b="1" dirty="0"/>
              <a:t>Update data model</a:t>
            </a:r>
            <a:br>
              <a:rPr lang="en-US" b="1" dirty="0"/>
            </a:br>
            <a:r>
              <a:rPr lang="en-US" dirty="0"/>
              <a:t>Once user perform action, we need to update</a:t>
            </a:r>
            <a:br>
              <a:rPr lang="en-US" dirty="0"/>
            </a:br>
            <a:r>
              <a:rPr lang="en-US" dirty="0"/>
              <a:t>our data model. This may be a complex change</a:t>
            </a:r>
            <a:br>
              <a:rPr lang="en-US" dirty="0"/>
            </a:br>
            <a:r>
              <a:rPr lang="en-US" dirty="0"/>
              <a:t>recomputing multiple values. </a:t>
            </a:r>
          </a:p>
          <a:p>
            <a:pPr marL="0" indent="0">
              <a:buNone/>
            </a:pPr>
            <a:r>
              <a:rPr lang="en-US" b="1" dirty="0"/>
              <a:t>Update user interface</a:t>
            </a:r>
            <a:br>
              <a:rPr lang="en-US" b="1" dirty="0"/>
            </a:br>
            <a:r>
              <a:rPr lang="en-US" dirty="0"/>
              <a:t>Once our data model is ready, we need to</a:t>
            </a:r>
            <a:br>
              <a:rPr lang="en-US" dirty="0"/>
            </a:br>
            <a:r>
              <a:rPr lang="en-US" dirty="0"/>
              <a:t>synchronize changes with the HTML page (DOM).</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4</a:t>
            </a:fld>
            <a:endParaRPr lang="cs-CZ"/>
          </a:p>
        </p:txBody>
      </p:sp>
      <p:sp>
        <p:nvSpPr>
          <p:cNvPr id="5" name="Rectangle: Rounded Corners 4">
            <a:extLst>
              <a:ext uri="{FF2B5EF4-FFF2-40B4-BE49-F238E27FC236}">
                <a16:creationId xmlns:a16="http://schemas.microsoft.com/office/drawing/2014/main" id="{225A232C-6E59-5E72-91B4-6DF264C5A002}"/>
              </a:ext>
            </a:extLst>
          </p:cNvPr>
          <p:cNvSpPr/>
          <p:nvPr/>
        </p:nvSpPr>
        <p:spPr>
          <a:xfrm>
            <a:off x="8457031" y="2952669"/>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Presenter</a:t>
            </a:r>
          </a:p>
        </p:txBody>
      </p:sp>
      <p:sp>
        <p:nvSpPr>
          <p:cNvPr id="6" name="Rectangle: Rounded Corners 5">
            <a:extLst>
              <a:ext uri="{FF2B5EF4-FFF2-40B4-BE49-F238E27FC236}">
                <a16:creationId xmlns:a16="http://schemas.microsoft.com/office/drawing/2014/main" id="{852471E4-79D0-3EAB-DE53-E28B75ABFA8D}"/>
              </a:ext>
            </a:extLst>
          </p:cNvPr>
          <p:cNvSpPr/>
          <p:nvPr/>
        </p:nvSpPr>
        <p:spPr>
          <a:xfrm>
            <a:off x="6672064" y="5255275"/>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View</a:t>
            </a:r>
          </a:p>
        </p:txBody>
      </p:sp>
      <p:sp>
        <p:nvSpPr>
          <p:cNvPr id="7" name="Rectangle: Rounded Corners 6">
            <a:extLst>
              <a:ext uri="{FF2B5EF4-FFF2-40B4-BE49-F238E27FC236}">
                <a16:creationId xmlns:a16="http://schemas.microsoft.com/office/drawing/2014/main" id="{60AF552D-DB1C-87AD-5E1F-32E2CA819C7D}"/>
              </a:ext>
            </a:extLst>
          </p:cNvPr>
          <p:cNvSpPr/>
          <p:nvPr/>
        </p:nvSpPr>
        <p:spPr>
          <a:xfrm>
            <a:off x="10111819" y="5227020"/>
            <a:ext cx="1824445" cy="910029"/>
          </a:xfrm>
          <a:prstGeom prst="roundRect">
            <a:avLst/>
          </a:prstGeom>
          <a:no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b="1" dirty="0">
                <a:solidFill>
                  <a:schemeClr val="tx1"/>
                </a:solidFill>
              </a:rPr>
              <a:t>Model</a:t>
            </a:r>
          </a:p>
        </p:txBody>
      </p:sp>
      <p:cxnSp>
        <p:nvCxnSpPr>
          <p:cNvPr id="8" name="Straight Arrow Connector 7">
            <a:extLst>
              <a:ext uri="{FF2B5EF4-FFF2-40B4-BE49-F238E27FC236}">
                <a16:creationId xmlns:a16="http://schemas.microsoft.com/office/drawing/2014/main" id="{3E547BA8-9770-F5FF-CE45-70718357F4F4}"/>
              </a:ext>
            </a:extLst>
          </p:cNvPr>
          <p:cNvCxnSpPr>
            <a:stCxn id="5" idx="1"/>
            <a:endCxn id="6" idx="0"/>
          </p:cNvCxnSpPr>
          <p:nvPr/>
        </p:nvCxnSpPr>
        <p:spPr>
          <a:xfrm flipH="1">
            <a:off x="7584287" y="3407684"/>
            <a:ext cx="872744" cy="184759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8BF2381-6ED2-A786-2030-6AD5E2BC1896}"/>
              </a:ext>
            </a:extLst>
          </p:cNvPr>
          <p:cNvCxnSpPr>
            <a:cxnSpLocks/>
            <a:stCxn id="5" idx="3"/>
            <a:endCxn id="7" idx="0"/>
          </p:cNvCxnSpPr>
          <p:nvPr/>
        </p:nvCxnSpPr>
        <p:spPr>
          <a:xfrm>
            <a:off x="10281476" y="3407684"/>
            <a:ext cx="742566" cy="18193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AB187FD-BB72-FB90-2187-989DEED5F3A8}"/>
              </a:ext>
            </a:extLst>
          </p:cNvPr>
          <p:cNvSpPr txBox="1"/>
          <p:nvPr/>
        </p:nvSpPr>
        <p:spPr>
          <a:xfrm rot="17656420">
            <a:off x="7039108" y="4100534"/>
            <a:ext cx="1396622" cy="369332"/>
          </a:xfrm>
          <a:prstGeom prst="rect">
            <a:avLst/>
          </a:prstGeom>
          <a:noFill/>
        </p:spPr>
        <p:txBody>
          <a:bodyPr wrap="square" rtlCol="0">
            <a:spAutoFit/>
          </a:bodyPr>
          <a:lstStyle/>
          <a:p>
            <a:pPr algn="ctr"/>
            <a:r>
              <a:rPr lang="en-US" dirty="0"/>
              <a:t>notifies</a:t>
            </a:r>
          </a:p>
        </p:txBody>
      </p:sp>
      <p:sp>
        <p:nvSpPr>
          <p:cNvPr id="11" name="TextBox 10">
            <a:extLst>
              <a:ext uri="{FF2B5EF4-FFF2-40B4-BE49-F238E27FC236}">
                <a16:creationId xmlns:a16="http://schemas.microsoft.com/office/drawing/2014/main" id="{EA1F7D75-9F44-02BC-61A3-CCCC15BB6C46}"/>
              </a:ext>
            </a:extLst>
          </p:cNvPr>
          <p:cNvSpPr txBox="1"/>
          <p:nvPr/>
        </p:nvSpPr>
        <p:spPr>
          <a:xfrm rot="4195277">
            <a:off x="10248055" y="4174405"/>
            <a:ext cx="1341187" cy="369332"/>
          </a:xfrm>
          <a:prstGeom prst="rect">
            <a:avLst/>
          </a:prstGeom>
          <a:noFill/>
        </p:spPr>
        <p:txBody>
          <a:bodyPr wrap="square" rtlCol="0">
            <a:spAutoFit/>
          </a:bodyPr>
          <a:lstStyle/>
          <a:p>
            <a:pPr algn="ctr"/>
            <a:r>
              <a:rPr lang="en-US" dirty="0"/>
              <a:t>updates </a:t>
            </a:r>
          </a:p>
        </p:txBody>
      </p:sp>
      <p:sp>
        <p:nvSpPr>
          <p:cNvPr id="12" name="TextBox 11">
            <a:extLst>
              <a:ext uri="{FF2B5EF4-FFF2-40B4-BE49-F238E27FC236}">
                <a16:creationId xmlns:a16="http://schemas.microsoft.com/office/drawing/2014/main" id="{D631A2F9-AD2A-B636-7446-970FB8860802}"/>
              </a:ext>
            </a:extLst>
          </p:cNvPr>
          <p:cNvSpPr txBox="1"/>
          <p:nvPr/>
        </p:nvSpPr>
        <p:spPr>
          <a:xfrm rot="17673533">
            <a:off x="7275051" y="4423537"/>
            <a:ext cx="1799727" cy="369332"/>
          </a:xfrm>
          <a:prstGeom prst="rect">
            <a:avLst/>
          </a:prstGeom>
          <a:noFill/>
        </p:spPr>
        <p:txBody>
          <a:bodyPr wrap="square" rtlCol="0">
            <a:spAutoFit/>
          </a:bodyPr>
          <a:lstStyle/>
          <a:p>
            <a:pPr algn="ctr"/>
            <a:r>
              <a:rPr lang="en-US" dirty="0"/>
              <a:t>updates</a:t>
            </a:r>
          </a:p>
        </p:txBody>
      </p:sp>
      <p:sp>
        <p:nvSpPr>
          <p:cNvPr id="13" name="TextBox 12">
            <a:extLst>
              <a:ext uri="{FF2B5EF4-FFF2-40B4-BE49-F238E27FC236}">
                <a16:creationId xmlns:a16="http://schemas.microsoft.com/office/drawing/2014/main" id="{2EB5A967-2CED-FFC0-410C-DBB36DC2F4BA}"/>
              </a:ext>
            </a:extLst>
          </p:cNvPr>
          <p:cNvSpPr txBox="1"/>
          <p:nvPr/>
        </p:nvSpPr>
        <p:spPr>
          <a:xfrm rot="4195277">
            <a:off x="9787626" y="4261762"/>
            <a:ext cx="1341187" cy="369332"/>
          </a:xfrm>
          <a:prstGeom prst="rect">
            <a:avLst/>
          </a:prstGeom>
          <a:noFill/>
        </p:spPr>
        <p:txBody>
          <a:bodyPr wrap="square" rtlCol="0">
            <a:spAutoFit/>
          </a:bodyPr>
          <a:lstStyle/>
          <a:p>
            <a:pPr algn="ctr"/>
            <a:r>
              <a:rPr lang="en-US" dirty="0"/>
              <a:t>notifies </a:t>
            </a:r>
          </a:p>
        </p:txBody>
      </p:sp>
      <p:pic>
        <p:nvPicPr>
          <p:cNvPr id="23" name="Picture 22">
            <a:extLst>
              <a:ext uri="{FF2B5EF4-FFF2-40B4-BE49-F238E27FC236}">
                <a16:creationId xmlns:a16="http://schemas.microsoft.com/office/drawing/2014/main" id="{9626B3E8-93EB-C3C8-96CC-9E7262EAE94B}"/>
              </a:ext>
            </a:extLst>
          </p:cNvPr>
          <p:cNvPicPr>
            <a:picLocks noChangeAspect="1"/>
          </p:cNvPicPr>
          <p:nvPr/>
        </p:nvPicPr>
        <p:blipFill>
          <a:blip r:embed="rId3"/>
          <a:stretch>
            <a:fillRect/>
          </a:stretch>
        </p:blipFill>
        <p:spPr>
          <a:xfrm>
            <a:off x="5544626" y="1485767"/>
            <a:ext cx="6391638" cy="440932"/>
          </a:xfrm>
          <a:prstGeom prst="rect">
            <a:avLst/>
          </a:prstGeom>
        </p:spPr>
      </p:pic>
      <p:pic>
        <p:nvPicPr>
          <p:cNvPr id="24" name="Picture 23">
            <a:extLst>
              <a:ext uri="{FF2B5EF4-FFF2-40B4-BE49-F238E27FC236}">
                <a16:creationId xmlns:a16="http://schemas.microsoft.com/office/drawing/2014/main" id="{72805087-34A5-6871-F933-D7C016D59BDA}"/>
              </a:ext>
            </a:extLst>
          </p:cNvPr>
          <p:cNvPicPr>
            <a:picLocks noChangeAspect="1"/>
          </p:cNvPicPr>
          <p:nvPr/>
        </p:nvPicPr>
        <p:blipFill>
          <a:blip r:embed="rId4"/>
          <a:stretch>
            <a:fillRect/>
          </a:stretch>
        </p:blipFill>
        <p:spPr>
          <a:xfrm>
            <a:off x="7755358" y="1987674"/>
            <a:ext cx="2146176" cy="506255"/>
          </a:xfrm>
          <a:prstGeom prst="rect">
            <a:avLst/>
          </a:prstGeom>
        </p:spPr>
      </p:pic>
    </p:spTree>
    <p:extLst>
      <p:ext uri="{BB962C8B-B14F-4D97-AF65-F5344CB8AC3E}">
        <p14:creationId xmlns:p14="http://schemas.microsoft.com/office/powerpoint/2010/main" val="238806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44D8-8CAD-D72C-9152-203CC509EA57}"/>
              </a:ext>
            </a:extLst>
          </p:cNvPr>
          <p:cNvSpPr>
            <a:spLocks noGrp="1"/>
          </p:cNvSpPr>
          <p:nvPr>
            <p:ph type="title"/>
          </p:nvPr>
        </p:nvSpPr>
        <p:spPr/>
        <p:txBody>
          <a:bodyPr/>
          <a:lstStyle/>
          <a:p>
            <a:r>
              <a:rPr lang="en-US" dirty="0"/>
              <a:t>(Single) source of truth</a:t>
            </a:r>
          </a:p>
        </p:txBody>
      </p:sp>
      <p:sp>
        <p:nvSpPr>
          <p:cNvPr id="4" name="Slide Number Placeholder 3">
            <a:extLst>
              <a:ext uri="{FF2B5EF4-FFF2-40B4-BE49-F238E27FC236}">
                <a16:creationId xmlns:a16="http://schemas.microsoft.com/office/drawing/2014/main" id="{FF46FEEA-E2FF-CD33-B610-A8CC8430C18A}"/>
              </a:ext>
            </a:extLst>
          </p:cNvPr>
          <p:cNvSpPr>
            <a:spLocks noGrp="1"/>
          </p:cNvSpPr>
          <p:nvPr>
            <p:ph type="sldNum" sz="quarter" idx="12"/>
          </p:nvPr>
        </p:nvSpPr>
        <p:spPr/>
        <p:txBody>
          <a:bodyPr/>
          <a:lstStyle/>
          <a:p>
            <a:fld id="{452BA717-4DED-4A38-BDE4-30D0F0A142DB}" type="slidenum">
              <a:rPr lang="cs-CZ" smtClean="0"/>
              <a:pPr/>
              <a:t>40</a:t>
            </a:fld>
            <a:endParaRPr lang="cs-CZ"/>
          </a:p>
        </p:txBody>
      </p:sp>
      <p:sp>
        <p:nvSpPr>
          <p:cNvPr id="5" name="Rectangle 4">
            <a:extLst>
              <a:ext uri="{FF2B5EF4-FFF2-40B4-BE49-F238E27FC236}">
                <a16:creationId xmlns:a16="http://schemas.microsoft.com/office/drawing/2014/main" id="{AA6A51B4-1E4B-5B4E-6E5E-7FFB7964D3F8}"/>
              </a:ext>
            </a:extLst>
          </p:cNvPr>
          <p:cNvSpPr/>
          <p:nvPr/>
        </p:nvSpPr>
        <p:spPr>
          <a:xfrm>
            <a:off x="2207568" y="1835726"/>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6" name="Straight Arrow Connector 5">
            <a:extLst>
              <a:ext uri="{FF2B5EF4-FFF2-40B4-BE49-F238E27FC236}">
                <a16:creationId xmlns:a16="http://schemas.microsoft.com/office/drawing/2014/main" id="{CAC4854E-B158-AA6D-8D45-EB63F2FC8E1F}"/>
              </a:ext>
            </a:extLst>
          </p:cNvPr>
          <p:cNvCxnSpPr>
            <a:cxnSpLocks/>
            <a:stCxn id="8" idx="1"/>
            <a:endCxn id="7" idx="3"/>
          </p:cNvCxnSpPr>
          <p:nvPr/>
        </p:nvCxnSpPr>
        <p:spPr>
          <a:xfrm flipH="1" flipV="1">
            <a:off x="2577280" y="2987854"/>
            <a:ext cx="710408" cy="90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1897935-8EEA-1C84-334F-36B943809EE4}"/>
              </a:ext>
            </a:extLst>
          </p:cNvPr>
          <p:cNvSpPr/>
          <p:nvPr/>
        </p:nvSpPr>
        <p:spPr>
          <a:xfrm>
            <a:off x="1127448" y="269982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8" name="Rectangle 7">
            <a:extLst>
              <a:ext uri="{FF2B5EF4-FFF2-40B4-BE49-F238E27FC236}">
                <a16:creationId xmlns:a16="http://schemas.microsoft.com/office/drawing/2014/main" id="{5C0D002F-EE45-4760-A09B-C8490B818C83}"/>
              </a:ext>
            </a:extLst>
          </p:cNvPr>
          <p:cNvSpPr/>
          <p:nvPr/>
        </p:nvSpPr>
        <p:spPr>
          <a:xfrm>
            <a:off x="3287688" y="2708920"/>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State</a:t>
            </a:r>
          </a:p>
        </p:txBody>
      </p:sp>
      <p:cxnSp>
        <p:nvCxnSpPr>
          <p:cNvPr id="9" name="Straight Arrow Connector 8">
            <a:extLst>
              <a:ext uri="{FF2B5EF4-FFF2-40B4-BE49-F238E27FC236}">
                <a16:creationId xmlns:a16="http://schemas.microsoft.com/office/drawing/2014/main" id="{5782CDA5-C137-0EEA-F18D-E8490ABE2A1E}"/>
              </a:ext>
            </a:extLst>
          </p:cNvPr>
          <p:cNvCxnSpPr>
            <a:cxnSpLocks/>
            <a:stCxn id="7" idx="0"/>
            <a:endCxn id="5" idx="1"/>
          </p:cNvCxnSpPr>
          <p:nvPr/>
        </p:nvCxnSpPr>
        <p:spPr>
          <a:xfrm flipV="1">
            <a:off x="1852364" y="2123758"/>
            <a:ext cx="355204"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11F988-0201-406E-BD70-4B3BD99F8869}"/>
              </a:ext>
            </a:extLst>
          </p:cNvPr>
          <p:cNvCxnSpPr>
            <a:cxnSpLocks/>
            <a:stCxn id="5" idx="3"/>
            <a:endCxn id="8" idx="0"/>
          </p:cNvCxnSpPr>
          <p:nvPr/>
        </p:nvCxnSpPr>
        <p:spPr>
          <a:xfrm>
            <a:off x="3657400" y="2123758"/>
            <a:ext cx="355204" cy="585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5381A41-E5AE-0F88-DC8F-AED5B7AAA0EB}"/>
              </a:ext>
            </a:extLst>
          </p:cNvPr>
          <p:cNvSpPr/>
          <p:nvPr/>
        </p:nvSpPr>
        <p:spPr>
          <a:xfrm>
            <a:off x="8288639" y="4365104"/>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12" name="Straight Arrow Connector 11">
            <a:extLst>
              <a:ext uri="{FF2B5EF4-FFF2-40B4-BE49-F238E27FC236}">
                <a16:creationId xmlns:a16="http://schemas.microsoft.com/office/drawing/2014/main" id="{514C5585-7395-E0AD-C1EB-5CF40CA67FA2}"/>
              </a:ext>
            </a:extLst>
          </p:cNvPr>
          <p:cNvCxnSpPr>
            <a:cxnSpLocks/>
            <a:stCxn id="14" idx="1"/>
            <a:endCxn id="13" idx="2"/>
          </p:cNvCxnSpPr>
          <p:nvPr/>
        </p:nvCxnSpPr>
        <p:spPr>
          <a:xfrm flipH="1" flipV="1">
            <a:off x="7429379" y="5607436"/>
            <a:ext cx="859260" cy="3418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82C8C4C-AF33-3B4C-B938-A6C83ACB893B}"/>
              </a:ext>
            </a:extLst>
          </p:cNvPr>
          <p:cNvSpPr/>
          <p:nvPr/>
        </p:nvSpPr>
        <p:spPr>
          <a:xfrm>
            <a:off x="6704463" y="503137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14" name="Rectangle 13">
            <a:extLst>
              <a:ext uri="{FF2B5EF4-FFF2-40B4-BE49-F238E27FC236}">
                <a16:creationId xmlns:a16="http://schemas.microsoft.com/office/drawing/2014/main" id="{1C0D5E0A-835D-798C-F2DD-B31CA0BA1CC5}"/>
              </a:ext>
            </a:extLst>
          </p:cNvPr>
          <p:cNvSpPr/>
          <p:nvPr/>
        </p:nvSpPr>
        <p:spPr>
          <a:xfrm>
            <a:off x="8288639" y="5661248"/>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State</a:t>
            </a:r>
          </a:p>
        </p:txBody>
      </p:sp>
      <p:cxnSp>
        <p:nvCxnSpPr>
          <p:cNvPr id="15" name="Straight Arrow Connector 14">
            <a:extLst>
              <a:ext uri="{FF2B5EF4-FFF2-40B4-BE49-F238E27FC236}">
                <a16:creationId xmlns:a16="http://schemas.microsoft.com/office/drawing/2014/main" id="{B571C5A8-E8C8-594E-5531-25280F476633}"/>
              </a:ext>
            </a:extLst>
          </p:cNvPr>
          <p:cNvCxnSpPr>
            <a:cxnSpLocks/>
            <a:stCxn id="13" idx="0"/>
            <a:endCxn id="11" idx="1"/>
          </p:cNvCxnSpPr>
          <p:nvPr/>
        </p:nvCxnSpPr>
        <p:spPr>
          <a:xfrm flipV="1">
            <a:off x="7429379" y="4653136"/>
            <a:ext cx="859260" cy="378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4E825F5-0F4B-3ABE-2B5F-D6C06202C3A1}"/>
              </a:ext>
            </a:extLst>
          </p:cNvPr>
          <p:cNvSpPr/>
          <p:nvPr/>
        </p:nvSpPr>
        <p:spPr>
          <a:xfrm>
            <a:off x="9965199" y="503137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Mutation</a:t>
            </a:r>
          </a:p>
        </p:txBody>
      </p:sp>
      <p:cxnSp>
        <p:nvCxnSpPr>
          <p:cNvPr id="17" name="Straight Arrow Connector 16">
            <a:extLst>
              <a:ext uri="{FF2B5EF4-FFF2-40B4-BE49-F238E27FC236}">
                <a16:creationId xmlns:a16="http://schemas.microsoft.com/office/drawing/2014/main" id="{7BD41D8C-9F9B-CD1A-17BC-18CB59550BA3}"/>
              </a:ext>
            </a:extLst>
          </p:cNvPr>
          <p:cNvCxnSpPr>
            <a:cxnSpLocks/>
            <a:stCxn id="11" idx="3"/>
            <a:endCxn id="16" idx="0"/>
          </p:cNvCxnSpPr>
          <p:nvPr/>
        </p:nvCxnSpPr>
        <p:spPr>
          <a:xfrm>
            <a:off x="9738471" y="4653136"/>
            <a:ext cx="951644" cy="378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166D0E9-9998-685A-0935-7C655C81DCC9}"/>
              </a:ext>
            </a:extLst>
          </p:cNvPr>
          <p:cNvCxnSpPr>
            <a:cxnSpLocks/>
            <a:stCxn id="16" idx="2"/>
            <a:endCxn id="14" idx="3"/>
          </p:cNvCxnSpPr>
          <p:nvPr/>
        </p:nvCxnSpPr>
        <p:spPr>
          <a:xfrm flipH="1">
            <a:off x="9738471" y="5607436"/>
            <a:ext cx="951644" cy="3418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1">
            <a:extLst>
              <a:ext uri="{FF2B5EF4-FFF2-40B4-BE49-F238E27FC236}">
                <a16:creationId xmlns:a16="http://schemas.microsoft.com/office/drawing/2014/main" id="{8226BE2C-DEC5-9668-29A4-6089C338E97C}"/>
              </a:ext>
            </a:extLst>
          </p:cNvPr>
          <p:cNvSpPr txBox="1">
            <a:spLocks/>
          </p:cNvSpPr>
          <p:nvPr/>
        </p:nvSpPr>
        <p:spPr>
          <a:xfrm>
            <a:off x="6476348" y="4491312"/>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Dispatch</a:t>
            </a:r>
          </a:p>
        </p:txBody>
      </p:sp>
      <p:sp>
        <p:nvSpPr>
          <p:cNvPr id="20" name="Content Placeholder 1">
            <a:extLst>
              <a:ext uri="{FF2B5EF4-FFF2-40B4-BE49-F238E27FC236}">
                <a16:creationId xmlns:a16="http://schemas.microsoft.com/office/drawing/2014/main" id="{061571BA-0207-EDBE-2700-3736694BFAE3}"/>
              </a:ext>
            </a:extLst>
          </p:cNvPr>
          <p:cNvSpPr txBox="1">
            <a:spLocks/>
          </p:cNvSpPr>
          <p:nvPr/>
        </p:nvSpPr>
        <p:spPr>
          <a:xfrm>
            <a:off x="10118775" y="4491312"/>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Commit</a:t>
            </a:r>
          </a:p>
        </p:txBody>
      </p:sp>
      <p:sp>
        <p:nvSpPr>
          <p:cNvPr id="21" name="Content Placeholder 1">
            <a:extLst>
              <a:ext uri="{FF2B5EF4-FFF2-40B4-BE49-F238E27FC236}">
                <a16:creationId xmlns:a16="http://schemas.microsoft.com/office/drawing/2014/main" id="{E101DFE7-BD13-E4F4-58D4-9CA393958E19}"/>
              </a:ext>
            </a:extLst>
          </p:cNvPr>
          <p:cNvSpPr txBox="1">
            <a:spLocks/>
          </p:cNvSpPr>
          <p:nvPr/>
        </p:nvSpPr>
        <p:spPr>
          <a:xfrm>
            <a:off x="10118774" y="5853297"/>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Mutate</a:t>
            </a:r>
          </a:p>
        </p:txBody>
      </p:sp>
      <p:sp>
        <p:nvSpPr>
          <p:cNvPr id="22" name="Content Placeholder 1">
            <a:extLst>
              <a:ext uri="{FF2B5EF4-FFF2-40B4-BE49-F238E27FC236}">
                <a16:creationId xmlns:a16="http://schemas.microsoft.com/office/drawing/2014/main" id="{46DBF081-62C4-62C5-5D5F-F5BECADFB687}"/>
              </a:ext>
            </a:extLst>
          </p:cNvPr>
          <p:cNvSpPr txBox="1">
            <a:spLocks/>
          </p:cNvSpPr>
          <p:nvPr/>
        </p:nvSpPr>
        <p:spPr>
          <a:xfrm>
            <a:off x="6409176" y="5724546"/>
            <a:ext cx="1449833"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000" dirty="0"/>
              <a:t>Render</a:t>
            </a:r>
          </a:p>
        </p:txBody>
      </p:sp>
      <p:sp>
        <p:nvSpPr>
          <p:cNvPr id="23" name="Rectangle 22">
            <a:extLst>
              <a:ext uri="{FF2B5EF4-FFF2-40B4-BE49-F238E27FC236}">
                <a16:creationId xmlns:a16="http://schemas.microsoft.com/office/drawing/2014/main" id="{60CA198C-8B9C-B2C6-2955-25DD11EB1716}"/>
              </a:ext>
            </a:extLst>
          </p:cNvPr>
          <p:cNvSpPr/>
          <p:nvPr/>
        </p:nvSpPr>
        <p:spPr>
          <a:xfrm>
            <a:off x="2207568" y="4365104"/>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24" name="Straight Arrow Connector 23">
            <a:extLst>
              <a:ext uri="{FF2B5EF4-FFF2-40B4-BE49-F238E27FC236}">
                <a16:creationId xmlns:a16="http://schemas.microsoft.com/office/drawing/2014/main" id="{2B2A3301-0B3E-D3E9-AF82-4C0DFD3E3CCA}"/>
              </a:ext>
            </a:extLst>
          </p:cNvPr>
          <p:cNvCxnSpPr>
            <a:cxnSpLocks/>
            <a:stCxn id="26" idx="1"/>
            <a:endCxn id="25" idx="2"/>
          </p:cNvCxnSpPr>
          <p:nvPr/>
        </p:nvCxnSpPr>
        <p:spPr>
          <a:xfrm flipH="1" flipV="1">
            <a:off x="1348308" y="5643980"/>
            <a:ext cx="859260" cy="377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B23EE15-DC92-F328-09BA-9986F8353550}"/>
              </a:ext>
            </a:extLst>
          </p:cNvPr>
          <p:cNvSpPr/>
          <p:nvPr/>
        </p:nvSpPr>
        <p:spPr>
          <a:xfrm>
            <a:off x="623392" y="5067916"/>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26" name="Rectangle 25">
            <a:extLst>
              <a:ext uri="{FF2B5EF4-FFF2-40B4-BE49-F238E27FC236}">
                <a16:creationId xmlns:a16="http://schemas.microsoft.com/office/drawing/2014/main" id="{2FB1EDCE-D41D-BB96-39FC-9D6B05FC3EDB}"/>
              </a:ext>
            </a:extLst>
          </p:cNvPr>
          <p:cNvSpPr/>
          <p:nvPr/>
        </p:nvSpPr>
        <p:spPr>
          <a:xfrm>
            <a:off x="2207568" y="5733256"/>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Store(s)</a:t>
            </a:r>
          </a:p>
        </p:txBody>
      </p:sp>
      <p:cxnSp>
        <p:nvCxnSpPr>
          <p:cNvPr id="27" name="Straight Arrow Connector 26">
            <a:extLst>
              <a:ext uri="{FF2B5EF4-FFF2-40B4-BE49-F238E27FC236}">
                <a16:creationId xmlns:a16="http://schemas.microsoft.com/office/drawing/2014/main" id="{62B8B034-C45A-D61A-0526-EE747B1D9689}"/>
              </a:ext>
            </a:extLst>
          </p:cNvPr>
          <p:cNvCxnSpPr>
            <a:cxnSpLocks/>
            <a:stCxn id="25" idx="0"/>
            <a:endCxn id="23" idx="1"/>
          </p:cNvCxnSpPr>
          <p:nvPr/>
        </p:nvCxnSpPr>
        <p:spPr>
          <a:xfrm flipV="1">
            <a:off x="1348308" y="4653136"/>
            <a:ext cx="859260" cy="4147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4808F33E-942E-CABA-0C47-DB0F95F4F04F}"/>
              </a:ext>
            </a:extLst>
          </p:cNvPr>
          <p:cNvSpPr/>
          <p:nvPr/>
        </p:nvSpPr>
        <p:spPr>
          <a:xfrm>
            <a:off x="3884128" y="5067916"/>
            <a:ext cx="154171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Dispatcher</a:t>
            </a:r>
          </a:p>
        </p:txBody>
      </p:sp>
      <p:cxnSp>
        <p:nvCxnSpPr>
          <p:cNvPr id="29" name="Straight Arrow Connector 28">
            <a:extLst>
              <a:ext uri="{FF2B5EF4-FFF2-40B4-BE49-F238E27FC236}">
                <a16:creationId xmlns:a16="http://schemas.microsoft.com/office/drawing/2014/main" id="{93C518CE-B2BA-54EC-0169-3E0C73F63AAC}"/>
              </a:ext>
            </a:extLst>
          </p:cNvPr>
          <p:cNvCxnSpPr>
            <a:cxnSpLocks/>
            <a:stCxn id="23" idx="3"/>
            <a:endCxn id="28" idx="0"/>
          </p:cNvCxnSpPr>
          <p:nvPr/>
        </p:nvCxnSpPr>
        <p:spPr>
          <a:xfrm>
            <a:off x="3657400" y="4653136"/>
            <a:ext cx="997587" cy="4147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C2B1BD5-9E01-A92B-7D23-63BED68B8508}"/>
              </a:ext>
            </a:extLst>
          </p:cNvPr>
          <p:cNvCxnSpPr>
            <a:cxnSpLocks/>
            <a:stCxn id="28" idx="2"/>
            <a:endCxn id="26" idx="3"/>
          </p:cNvCxnSpPr>
          <p:nvPr/>
        </p:nvCxnSpPr>
        <p:spPr>
          <a:xfrm flipH="1">
            <a:off x="3657400" y="5643980"/>
            <a:ext cx="997587" cy="3773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CA6D94D-B502-64A9-CD02-BD34F9AC5FA6}"/>
              </a:ext>
            </a:extLst>
          </p:cNvPr>
          <p:cNvSpPr/>
          <p:nvPr/>
        </p:nvSpPr>
        <p:spPr>
          <a:xfrm>
            <a:off x="8273695" y="1700808"/>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Action</a:t>
            </a:r>
          </a:p>
        </p:txBody>
      </p:sp>
      <p:cxnSp>
        <p:nvCxnSpPr>
          <p:cNvPr id="32" name="Straight Arrow Connector 31">
            <a:extLst>
              <a:ext uri="{FF2B5EF4-FFF2-40B4-BE49-F238E27FC236}">
                <a16:creationId xmlns:a16="http://schemas.microsoft.com/office/drawing/2014/main" id="{F80E3A68-AA9D-4512-0D8D-56C87B89327F}"/>
              </a:ext>
            </a:extLst>
          </p:cNvPr>
          <p:cNvCxnSpPr>
            <a:cxnSpLocks/>
            <a:stCxn id="34" idx="1"/>
            <a:endCxn id="33" idx="2"/>
          </p:cNvCxnSpPr>
          <p:nvPr/>
        </p:nvCxnSpPr>
        <p:spPr>
          <a:xfrm flipH="1" flipV="1">
            <a:off x="7252964" y="2913929"/>
            <a:ext cx="1020731" cy="371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8538001-D68E-4980-7F89-8273D2C463AB}"/>
              </a:ext>
            </a:extLst>
          </p:cNvPr>
          <p:cNvSpPr/>
          <p:nvPr/>
        </p:nvSpPr>
        <p:spPr>
          <a:xfrm>
            <a:off x="6528048" y="2337865"/>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View</a:t>
            </a:r>
          </a:p>
        </p:txBody>
      </p:sp>
      <p:sp>
        <p:nvSpPr>
          <p:cNvPr id="34" name="Rectangle 33">
            <a:extLst>
              <a:ext uri="{FF2B5EF4-FFF2-40B4-BE49-F238E27FC236}">
                <a16:creationId xmlns:a16="http://schemas.microsoft.com/office/drawing/2014/main" id="{E02C8B6C-EE6B-2D37-D292-255E3862B115}"/>
              </a:ext>
            </a:extLst>
          </p:cNvPr>
          <p:cNvSpPr/>
          <p:nvPr/>
        </p:nvSpPr>
        <p:spPr>
          <a:xfrm>
            <a:off x="8273695" y="2996952"/>
            <a:ext cx="1449832"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Store</a:t>
            </a:r>
          </a:p>
        </p:txBody>
      </p:sp>
      <p:cxnSp>
        <p:nvCxnSpPr>
          <p:cNvPr id="35" name="Straight Arrow Connector 34">
            <a:extLst>
              <a:ext uri="{FF2B5EF4-FFF2-40B4-BE49-F238E27FC236}">
                <a16:creationId xmlns:a16="http://schemas.microsoft.com/office/drawing/2014/main" id="{5EAF52DC-D7DC-2884-2D01-6222D178FCA6}"/>
              </a:ext>
            </a:extLst>
          </p:cNvPr>
          <p:cNvCxnSpPr>
            <a:cxnSpLocks/>
            <a:stCxn id="33" idx="0"/>
            <a:endCxn id="31" idx="1"/>
          </p:cNvCxnSpPr>
          <p:nvPr/>
        </p:nvCxnSpPr>
        <p:spPr>
          <a:xfrm flipV="1">
            <a:off x="7252964" y="1988840"/>
            <a:ext cx="1020731" cy="3490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EEFDC8B-069C-2544-E73A-AE206D688CD4}"/>
              </a:ext>
            </a:extLst>
          </p:cNvPr>
          <p:cNvSpPr/>
          <p:nvPr/>
        </p:nvSpPr>
        <p:spPr>
          <a:xfrm>
            <a:off x="9991063" y="2996952"/>
            <a:ext cx="1541718"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Reducers</a:t>
            </a:r>
          </a:p>
        </p:txBody>
      </p:sp>
      <p:cxnSp>
        <p:nvCxnSpPr>
          <p:cNvPr id="37" name="Straight Arrow Connector 36">
            <a:extLst>
              <a:ext uri="{FF2B5EF4-FFF2-40B4-BE49-F238E27FC236}">
                <a16:creationId xmlns:a16="http://schemas.microsoft.com/office/drawing/2014/main" id="{EE1E799D-B478-94D8-67D5-E59E48679ABB}"/>
              </a:ext>
            </a:extLst>
          </p:cNvPr>
          <p:cNvCxnSpPr>
            <a:cxnSpLocks/>
            <a:stCxn id="36" idx="1"/>
            <a:endCxn id="34" idx="3"/>
          </p:cNvCxnSpPr>
          <p:nvPr/>
        </p:nvCxnSpPr>
        <p:spPr>
          <a:xfrm flipH="1">
            <a:off x="9723527" y="3284984"/>
            <a:ext cx="267536"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AD5879B-A97C-DF25-42DC-0C5D342D72F2}"/>
              </a:ext>
            </a:extLst>
          </p:cNvPr>
          <p:cNvCxnSpPr>
            <a:cxnSpLocks/>
            <a:stCxn id="31" idx="2"/>
            <a:endCxn id="34" idx="0"/>
          </p:cNvCxnSpPr>
          <p:nvPr/>
        </p:nvCxnSpPr>
        <p:spPr>
          <a:xfrm>
            <a:off x="8998611" y="2276872"/>
            <a:ext cx="0" cy="720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Content Placeholder 1">
            <a:extLst>
              <a:ext uri="{FF2B5EF4-FFF2-40B4-BE49-F238E27FC236}">
                <a16:creationId xmlns:a16="http://schemas.microsoft.com/office/drawing/2014/main" id="{CEB877BF-D7D6-A63B-D5BA-6495E22A01A8}"/>
              </a:ext>
            </a:extLst>
          </p:cNvPr>
          <p:cNvSpPr txBox="1">
            <a:spLocks/>
          </p:cNvSpPr>
          <p:nvPr/>
        </p:nvSpPr>
        <p:spPr>
          <a:xfrm>
            <a:off x="782560" y="1340768"/>
            <a:ext cx="4643286"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User interface as a function</a:t>
            </a:r>
          </a:p>
        </p:txBody>
      </p:sp>
      <p:sp>
        <p:nvSpPr>
          <p:cNvPr id="46" name="Content Placeholder 1">
            <a:extLst>
              <a:ext uri="{FF2B5EF4-FFF2-40B4-BE49-F238E27FC236}">
                <a16:creationId xmlns:a16="http://schemas.microsoft.com/office/drawing/2014/main" id="{CD383DD3-DB5E-AF72-B7C4-5C096B5366C0}"/>
              </a:ext>
            </a:extLst>
          </p:cNvPr>
          <p:cNvSpPr txBox="1">
            <a:spLocks/>
          </p:cNvSpPr>
          <p:nvPr/>
        </p:nvSpPr>
        <p:spPr>
          <a:xfrm>
            <a:off x="782560" y="3960426"/>
            <a:ext cx="2361112"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Flux (React)</a:t>
            </a:r>
          </a:p>
        </p:txBody>
      </p:sp>
      <p:sp>
        <p:nvSpPr>
          <p:cNvPr id="47" name="Content Placeholder 1">
            <a:extLst>
              <a:ext uri="{FF2B5EF4-FFF2-40B4-BE49-F238E27FC236}">
                <a16:creationId xmlns:a16="http://schemas.microsoft.com/office/drawing/2014/main" id="{14B53F86-73E3-A0D2-5E0C-654EA7B1E1B4}"/>
              </a:ext>
            </a:extLst>
          </p:cNvPr>
          <p:cNvSpPr txBox="1">
            <a:spLocks/>
          </p:cNvSpPr>
          <p:nvPr/>
        </p:nvSpPr>
        <p:spPr>
          <a:xfrm>
            <a:off x="6528048" y="1340768"/>
            <a:ext cx="2361112"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a:t>Redux (React, ...)</a:t>
            </a:r>
          </a:p>
        </p:txBody>
      </p:sp>
      <p:sp>
        <p:nvSpPr>
          <p:cNvPr id="48" name="Content Placeholder 1">
            <a:extLst>
              <a:ext uri="{FF2B5EF4-FFF2-40B4-BE49-F238E27FC236}">
                <a16:creationId xmlns:a16="http://schemas.microsoft.com/office/drawing/2014/main" id="{118568A4-ECD6-A475-82EA-DCBECFBF5B7D}"/>
              </a:ext>
            </a:extLst>
          </p:cNvPr>
          <p:cNvSpPr txBox="1">
            <a:spLocks/>
          </p:cNvSpPr>
          <p:nvPr/>
        </p:nvSpPr>
        <p:spPr>
          <a:xfrm>
            <a:off x="6514230" y="3914860"/>
            <a:ext cx="2361112" cy="3600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000" dirty="0" err="1"/>
              <a:t>Vuex</a:t>
            </a:r>
            <a:r>
              <a:rPr lang="en-US" sz="2000" dirty="0"/>
              <a:t> (Vue)</a:t>
            </a:r>
          </a:p>
        </p:txBody>
      </p:sp>
    </p:spTree>
    <p:extLst>
      <p:ext uri="{BB962C8B-B14F-4D97-AF65-F5344CB8AC3E}">
        <p14:creationId xmlns:p14="http://schemas.microsoft.com/office/powerpoint/2010/main" val="3781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par>
                                <p:cTn id="89" presetID="10" presetClass="entr" presetSubtype="0"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500"/>
                                        <p:tgtEl>
                                          <p:spTgt spid="1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500"/>
                                        <p:tgtEl>
                                          <p:spTgt spid="14"/>
                                        </p:tgtEl>
                                      </p:cBhvr>
                                    </p:animEffect>
                                  </p:childTnLst>
                                </p:cTn>
                              </p:par>
                              <p:par>
                                <p:cTn id="98" presetID="10" presetClass="entr" presetSubtype="0"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fade">
                                      <p:cBhvr>
                                        <p:cTn id="100" dur="500"/>
                                        <p:tgtEl>
                                          <p:spTgt spid="1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par>
                                <p:cTn id="104" presetID="10" presetClass="entr" presetSubtype="0" fill="hold"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500"/>
                                        <p:tgtEl>
                                          <p:spTgt spid="17"/>
                                        </p:tgtEl>
                                      </p:cBhvr>
                                    </p:animEffect>
                                  </p:childTnLst>
                                </p:cTn>
                              </p:par>
                              <p:par>
                                <p:cTn id="107" presetID="10" presetClass="entr" presetSubtype="0" fill="hold"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500"/>
                                        <p:tgtEl>
                                          <p:spTgt spid="1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fade">
                                      <p:cBhvr>
                                        <p:cTn id="118" dur="500"/>
                                        <p:tgtEl>
                                          <p:spTgt spid="21"/>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animEffect transition="in" filter="fade">
                                      <p:cBhvr>
                                        <p:cTn id="121" dur="500"/>
                                        <p:tgtEl>
                                          <p:spTgt spid="2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1" grpId="0" animBg="1"/>
      <p:bldP spid="13" grpId="0" animBg="1"/>
      <p:bldP spid="14" grpId="0" animBg="1"/>
      <p:bldP spid="16" grpId="0" animBg="1"/>
      <p:bldP spid="19" grpId="0"/>
      <p:bldP spid="20" grpId="0"/>
      <p:bldP spid="21" grpId="0"/>
      <p:bldP spid="22" grpId="0"/>
      <p:bldP spid="23" grpId="0" animBg="1"/>
      <p:bldP spid="25" grpId="0" animBg="1"/>
      <p:bldP spid="26" grpId="0" animBg="1"/>
      <p:bldP spid="28" grpId="0" animBg="1"/>
      <p:bldP spid="31" grpId="0" animBg="1"/>
      <p:bldP spid="33" grpId="0" animBg="1"/>
      <p:bldP spid="34" grpId="0" animBg="1"/>
      <p:bldP spid="36" grpId="0" animBg="1"/>
      <p:bldP spid="45" grpId="0"/>
      <p:bldP spid="46" grpId="0"/>
      <p:bldP spid="47" grpId="0"/>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FB81-C6B0-ED45-47AA-B3730A606CCA}"/>
              </a:ext>
            </a:extLst>
          </p:cNvPr>
          <p:cNvSpPr>
            <a:spLocks noGrp="1"/>
          </p:cNvSpPr>
          <p:nvPr>
            <p:ph type="title"/>
          </p:nvPr>
        </p:nvSpPr>
        <p:spPr/>
        <p:txBody>
          <a:bodyPr/>
          <a:lstStyle/>
          <a:p>
            <a:r>
              <a:rPr lang="en-US" dirty="0"/>
              <a:t>Choose your Flux implementation</a:t>
            </a:r>
          </a:p>
        </p:txBody>
      </p:sp>
      <p:sp>
        <p:nvSpPr>
          <p:cNvPr id="5" name="Content Placeholder 4">
            <a:extLst>
              <a:ext uri="{FF2B5EF4-FFF2-40B4-BE49-F238E27FC236}">
                <a16:creationId xmlns:a16="http://schemas.microsoft.com/office/drawing/2014/main" id="{E9382C5D-F13E-3BDE-809A-899B5773F5C6}"/>
              </a:ext>
            </a:extLst>
          </p:cNvPr>
          <p:cNvSpPr>
            <a:spLocks noGrp="1"/>
          </p:cNvSpPr>
          <p:nvPr>
            <p:ph sz="half" idx="1"/>
          </p:nvPr>
        </p:nvSpPr>
        <p:spPr>
          <a:xfrm>
            <a:off x="335361" y="1260583"/>
            <a:ext cx="3744416" cy="5048736"/>
          </a:xfrm>
        </p:spPr>
        <p:txBody>
          <a:bodyPr/>
          <a:lstStyle/>
          <a:p>
            <a:pPr marL="0" indent="0">
              <a:buNone/>
            </a:pPr>
            <a:r>
              <a:rPr lang="en-US" dirty="0">
                <a:hlinkClick r:id="rId3"/>
              </a:rPr>
              <a:t>Flux Comparison by Example</a:t>
            </a:r>
            <a:endParaRPr lang="en-US" dirty="0"/>
          </a:p>
          <a:p>
            <a:r>
              <a:rPr lang="en-US" dirty="0"/>
              <a:t> Facebook Flux</a:t>
            </a:r>
          </a:p>
          <a:p>
            <a:r>
              <a:rPr lang="en-US" dirty="0"/>
              <a:t> </a:t>
            </a:r>
            <a:r>
              <a:rPr lang="en-US" dirty="0" err="1"/>
              <a:t>Fluxible</a:t>
            </a:r>
            <a:r>
              <a:rPr lang="en-US" dirty="0"/>
              <a:t> by Yahoo</a:t>
            </a:r>
          </a:p>
          <a:p>
            <a:r>
              <a:rPr lang="en-US" dirty="0"/>
              <a:t> Reflux</a:t>
            </a:r>
          </a:p>
          <a:p>
            <a:r>
              <a:rPr lang="en-US" dirty="0"/>
              <a:t> Alt</a:t>
            </a:r>
          </a:p>
          <a:p>
            <a:r>
              <a:rPr lang="en-US" dirty="0"/>
              <a:t> Flummox</a:t>
            </a:r>
          </a:p>
          <a:p>
            <a:r>
              <a:rPr lang="en-US" dirty="0"/>
              <a:t> Marty.js</a:t>
            </a:r>
          </a:p>
          <a:p>
            <a:r>
              <a:rPr lang="en-US" dirty="0"/>
              <a:t> McFly</a:t>
            </a:r>
          </a:p>
          <a:p>
            <a:r>
              <a:rPr lang="en-US" dirty="0"/>
              <a:t> Lux</a:t>
            </a:r>
          </a:p>
          <a:p>
            <a:r>
              <a:rPr lang="en-US" dirty="0"/>
              <a:t> Material Flux</a:t>
            </a:r>
          </a:p>
          <a:p>
            <a:r>
              <a:rPr lang="en-US" dirty="0"/>
              <a:t> Redux</a:t>
            </a:r>
          </a:p>
          <a:p>
            <a:endParaRPr lang="en-US" dirty="0"/>
          </a:p>
        </p:txBody>
      </p:sp>
      <p:sp>
        <p:nvSpPr>
          <p:cNvPr id="6" name="Content Placeholder 5">
            <a:extLst>
              <a:ext uri="{FF2B5EF4-FFF2-40B4-BE49-F238E27FC236}">
                <a16:creationId xmlns:a16="http://schemas.microsoft.com/office/drawing/2014/main" id="{948B8066-FB3D-10B8-160F-5A945C542E00}"/>
              </a:ext>
            </a:extLst>
          </p:cNvPr>
          <p:cNvSpPr>
            <a:spLocks noGrp="1"/>
          </p:cNvSpPr>
          <p:nvPr>
            <p:ph sz="half" idx="2"/>
          </p:nvPr>
        </p:nvSpPr>
        <p:spPr>
          <a:xfrm>
            <a:off x="4411941" y="1260583"/>
            <a:ext cx="2925580" cy="5048736"/>
          </a:xfrm>
        </p:spPr>
        <p:txBody>
          <a:bodyPr/>
          <a:lstStyle/>
          <a:p>
            <a:pPr marL="0" indent="0">
              <a:buNone/>
            </a:pPr>
            <a:endParaRPr lang="en-US" dirty="0"/>
          </a:p>
          <a:p>
            <a:r>
              <a:rPr lang="en-US" dirty="0"/>
              <a:t>Redux + Flambeau</a:t>
            </a:r>
          </a:p>
          <a:p>
            <a:r>
              <a:rPr lang="en-US" dirty="0"/>
              <a:t> Nuclear.js</a:t>
            </a:r>
          </a:p>
          <a:p>
            <a:r>
              <a:rPr lang="en-US" dirty="0"/>
              <a:t> </a:t>
            </a:r>
            <a:r>
              <a:rPr lang="en-US" dirty="0" err="1"/>
              <a:t>Fluxette</a:t>
            </a:r>
            <a:endParaRPr lang="en-US" dirty="0"/>
          </a:p>
          <a:p>
            <a:r>
              <a:rPr lang="en-US" dirty="0"/>
              <a:t> </a:t>
            </a:r>
            <a:r>
              <a:rPr lang="en-US" dirty="0" err="1"/>
              <a:t>Fluxxor</a:t>
            </a:r>
            <a:endParaRPr lang="en-US" dirty="0"/>
          </a:p>
          <a:p>
            <a:r>
              <a:rPr lang="en-US" dirty="0"/>
              <a:t> Freezer</a:t>
            </a:r>
          </a:p>
          <a:p>
            <a:r>
              <a:rPr lang="en-US" dirty="0"/>
              <a:t> </a:t>
            </a:r>
            <a:r>
              <a:rPr lang="en-US" dirty="0" err="1"/>
              <a:t>Fluxury</a:t>
            </a:r>
            <a:endParaRPr lang="en-US" dirty="0"/>
          </a:p>
        </p:txBody>
      </p:sp>
      <p:sp>
        <p:nvSpPr>
          <p:cNvPr id="4" name="Slide Number Placeholder 3">
            <a:extLst>
              <a:ext uri="{FF2B5EF4-FFF2-40B4-BE49-F238E27FC236}">
                <a16:creationId xmlns:a16="http://schemas.microsoft.com/office/drawing/2014/main" id="{EEB0D490-45D2-845B-6BA2-9ED99CD5489A}"/>
              </a:ext>
            </a:extLst>
          </p:cNvPr>
          <p:cNvSpPr>
            <a:spLocks noGrp="1"/>
          </p:cNvSpPr>
          <p:nvPr>
            <p:ph type="sldNum" sz="quarter" idx="12"/>
          </p:nvPr>
        </p:nvSpPr>
        <p:spPr/>
        <p:txBody>
          <a:bodyPr/>
          <a:lstStyle/>
          <a:p>
            <a:fld id="{452BA717-4DED-4A38-BDE4-30D0F0A142DB}" type="slidenum">
              <a:rPr lang="cs-CZ" smtClean="0"/>
              <a:pPr/>
              <a:t>41</a:t>
            </a:fld>
            <a:endParaRPr lang="cs-CZ"/>
          </a:p>
        </p:txBody>
      </p:sp>
      <p:pic>
        <p:nvPicPr>
          <p:cNvPr id="8" name="Picture 7">
            <a:extLst>
              <a:ext uri="{FF2B5EF4-FFF2-40B4-BE49-F238E27FC236}">
                <a16:creationId xmlns:a16="http://schemas.microsoft.com/office/drawing/2014/main" id="{4A0D9BB2-3934-3364-B6FC-D20C510A0A1F}"/>
              </a:ext>
            </a:extLst>
          </p:cNvPr>
          <p:cNvPicPr>
            <a:picLocks noChangeAspect="1"/>
          </p:cNvPicPr>
          <p:nvPr/>
        </p:nvPicPr>
        <p:blipFill>
          <a:blip r:embed="rId4"/>
          <a:stretch>
            <a:fillRect/>
          </a:stretch>
        </p:blipFill>
        <p:spPr>
          <a:xfrm>
            <a:off x="8882419" y="1136868"/>
            <a:ext cx="2925581" cy="1646558"/>
          </a:xfrm>
          <a:prstGeom prst="rect">
            <a:avLst/>
          </a:prstGeom>
        </p:spPr>
      </p:pic>
      <p:pic>
        <p:nvPicPr>
          <p:cNvPr id="9" name="Picture 8">
            <a:extLst>
              <a:ext uri="{FF2B5EF4-FFF2-40B4-BE49-F238E27FC236}">
                <a16:creationId xmlns:a16="http://schemas.microsoft.com/office/drawing/2014/main" id="{068042E3-055E-CB90-A8C6-3D0218BC72E1}"/>
              </a:ext>
            </a:extLst>
          </p:cNvPr>
          <p:cNvPicPr>
            <a:picLocks noChangeAspect="1"/>
          </p:cNvPicPr>
          <p:nvPr/>
        </p:nvPicPr>
        <p:blipFill>
          <a:blip r:embed="rId5"/>
          <a:stretch>
            <a:fillRect/>
          </a:stretch>
        </p:blipFill>
        <p:spPr>
          <a:xfrm>
            <a:off x="6096000" y="2450535"/>
            <a:ext cx="6039633" cy="3930794"/>
          </a:xfrm>
          <a:prstGeom prst="rect">
            <a:avLst/>
          </a:prstGeom>
        </p:spPr>
      </p:pic>
    </p:spTree>
    <p:extLst>
      <p:ext uri="{BB962C8B-B14F-4D97-AF65-F5344CB8AC3E}">
        <p14:creationId xmlns:p14="http://schemas.microsoft.com/office/powerpoint/2010/main" val="304485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6BE6-6492-025D-2317-C902D2CC9577}"/>
              </a:ext>
            </a:extLst>
          </p:cNvPr>
          <p:cNvSpPr>
            <a:spLocks noGrp="1"/>
          </p:cNvSpPr>
          <p:nvPr>
            <p:ph type="title"/>
          </p:nvPr>
        </p:nvSpPr>
        <p:spPr/>
        <p:txBody>
          <a:bodyPr/>
          <a:lstStyle/>
          <a:p>
            <a:r>
              <a:rPr lang="en-US" dirty="0"/>
              <a:t>Redux</a:t>
            </a:r>
          </a:p>
        </p:txBody>
      </p:sp>
      <p:sp>
        <p:nvSpPr>
          <p:cNvPr id="3" name="Content Placeholder 2">
            <a:extLst>
              <a:ext uri="{FF2B5EF4-FFF2-40B4-BE49-F238E27FC236}">
                <a16:creationId xmlns:a16="http://schemas.microsoft.com/office/drawing/2014/main" id="{8C3638D6-5863-C39D-638C-C51B356D9485}"/>
              </a:ext>
            </a:extLst>
          </p:cNvPr>
          <p:cNvSpPr>
            <a:spLocks noGrp="1"/>
          </p:cNvSpPr>
          <p:nvPr>
            <p:ph idx="1"/>
          </p:nvPr>
        </p:nvSpPr>
        <p:spPr>
          <a:xfrm>
            <a:off x="335360" y="1268760"/>
            <a:ext cx="11449272" cy="504056"/>
          </a:xfrm>
        </p:spPr>
        <p:txBody>
          <a:bodyPr/>
          <a:lstStyle/>
          <a:p>
            <a:pPr marL="0" indent="0">
              <a:buNone/>
            </a:pPr>
            <a:r>
              <a:rPr lang="en-US" dirty="0"/>
              <a:t>State management library with a React binding.</a:t>
            </a:r>
          </a:p>
        </p:txBody>
      </p:sp>
      <p:sp>
        <p:nvSpPr>
          <p:cNvPr id="4" name="Slide Number Placeholder 3">
            <a:extLst>
              <a:ext uri="{FF2B5EF4-FFF2-40B4-BE49-F238E27FC236}">
                <a16:creationId xmlns:a16="http://schemas.microsoft.com/office/drawing/2014/main" id="{9E40D2EF-985A-618E-5698-24E407FC1222}"/>
              </a:ext>
            </a:extLst>
          </p:cNvPr>
          <p:cNvSpPr>
            <a:spLocks noGrp="1"/>
          </p:cNvSpPr>
          <p:nvPr>
            <p:ph type="sldNum" sz="quarter" idx="12"/>
          </p:nvPr>
        </p:nvSpPr>
        <p:spPr/>
        <p:txBody>
          <a:bodyPr/>
          <a:lstStyle/>
          <a:p>
            <a:fld id="{452BA717-4DED-4A38-BDE4-30D0F0A142DB}" type="slidenum">
              <a:rPr lang="cs-CZ" smtClean="0"/>
              <a:pPr/>
              <a:t>42</a:t>
            </a:fld>
            <a:endParaRPr lang="cs-CZ"/>
          </a:p>
        </p:txBody>
      </p:sp>
      <p:pic>
        <p:nvPicPr>
          <p:cNvPr id="10242" name="Picture 2" descr="redux/logo/README.md at master · reduxjs/redux · GitHub">
            <a:extLst>
              <a:ext uri="{FF2B5EF4-FFF2-40B4-BE49-F238E27FC236}">
                <a16:creationId xmlns:a16="http://schemas.microsoft.com/office/drawing/2014/main" id="{A54014E3-1DED-E14A-59E8-DFB5350D9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281" y="193074"/>
            <a:ext cx="878351" cy="8266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BE879CA-48FF-C1D6-437B-6BB548BB1F4D}"/>
              </a:ext>
            </a:extLst>
          </p:cNvPr>
          <p:cNvSpPr/>
          <p:nvPr/>
        </p:nvSpPr>
        <p:spPr>
          <a:xfrm>
            <a:off x="360000" y="1975862"/>
            <a:ext cx="5231944"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const</a:t>
            </a:r>
            <a:r>
              <a:rPr lang="en-US" sz="2000" dirty="0">
                <a:solidFill>
                  <a:schemeClr val="tx1"/>
                </a:solidFill>
              </a:rPr>
              <a:t> store = </a:t>
            </a:r>
            <a:r>
              <a:rPr lang="en-US" sz="2000" dirty="0" err="1">
                <a:solidFill>
                  <a:schemeClr val="tx1"/>
                </a:solidFill>
              </a:rPr>
              <a:t>configureStore</a:t>
            </a:r>
            <a:r>
              <a:rPr lang="en-US" sz="2000" dirty="0">
                <a:solidFill>
                  <a:schemeClr val="tx1"/>
                </a:solidFill>
              </a:rPr>
              <a:t> ({</a:t>
            </a:r>
          </a:p>
          <a:p>
            <a:r>
              <a:rPr lang="en-US" sz="2000" dirty="0">
                <a:solidFill>
                  <a:schemeClr val="tx1"/>
                </a:solidFill>
              </a:rPr>
              <a:t>  reducer: reducer</a:t>
            </a:r>
          </a:p>
          <a:p>
            <a:r>
              <a:rPr lang="en-US" sz="2000" dirty="0">
                <a:solidFill>
                  <a:schemeClr val="tx1"/>
                </a:solidFill>
              </a:rPr>
              <a:t>});</a:t>
            </a:r>
          </a:p>
          <a:p>
            <a:endParaRPr lang="en-US" sz="2000" dirty="0">
              <a:solidFill>
                <a:schemeClr val="tx1"/>
              </a:solidFill>
            </a:endParaRPr>
          </a:p>
          <a:p>
            <a:r>
              <a:rPr lang="en-US" sz="2000" dirty="0">
                <a:solidFill>
                  <a:schemeClr val="accent1"/>
                </a:solidFill>
              </a:rPr>
              <a:t>const</a:t>
            </a:r>
            <a:r>
              <a:rPr lang="en-US" sz="2000" dirty="0">
                <a:solidFill>
                  <a:schemeClr val="tx1"/>
                </a:solidFill>
              </a:rPr>
              <a:t> reducer = (state = new State(), action) =&gt; {</a:t>
            </a:r>
          </a:p>
          <a:p>
            <a:r>
              <a:rPr lang="en-US" sz="2000" dirty="0">
                <a:solidFill>
                  <a:schemeClr val="tx1"/>
                </a:solidFill>
              </a:rPr>
              <a:t>  </a:t>
            </a:r>
            <a:r>
              <a:rPr lang="en-US" sz="2000" dirty="0">
                <a:solidFill>
                  <a:schemeClr val="accent1"/>
                </a:solidFill>
              </a:rPr>
              <a:t>switch</a:t>
            </a:r>
            <a:r>
              <a:rPr lang="en-US" sz="2000" dirty="0">
                <a:solidFill>
                  <a:schemeClr val="tx1"/>
                </a:solidFill>
              </a:rPr>
              <a:t>(</a:t>
            </a:r>
            <a:r>
              <a:rPr lang="en-US" sz="2000" dirty="0" err="1">
                <a:solidFill>
                  <a:schemeClr val="tx1"/>
                </a:solidFill>
              </a:rPr>
              <a:t>action.type</a:t>
            </a:r>
            <a:r>
              <a:rPr lang="en-US" sz="2000" dirty="0">
                <a:solidFill>
                  <a:schemeClr val="tx1"/>
                </a:solidFill>
              </a:rPr>
              <a:t>) {</a:t>
            </a:r>
          </a:p>
          <a:p>
            <a:r>
              <a:rPr lang="en-US" sz="2000" dirty="0">
                <a:solidFill>
                  <a:schemeClr val="tx1"/>
                </a:solidFill>
              </a:rPr>
              <a:t>    </a:t>
            </a:r>
            <a:r>
              <a:rPr lang="en-US" sz="2000" dirty="0">
                <a:solidFill>
                  <a:schemeClr val="accent1"/>
                </a:solidFill>
              </a:rPr>
              <a:t>case</a:t>
            </a:r>
            <a:r>
              <a:rPr lang="en-US" sz="2000" dirty="0">
                <a:solidFill>
                  <a:schemeClr val="tx1"/>
                </a:solidFill>
              </a:rPr>
              <a:t> </a:t>
            </a:r>
            <a:r>
              <a:rPr lang="en-US" sz="2000" dirty="0" err="1">
                <a:solidFill>
                  <a:schemeClr val="tx1"/>
                </a:solidFill>
              </a:rPr>
              <a:t>ActionAdd.Type</a:t>
            </a:r>
            <a:r>
              <a:rPr lang="en-US" sz="2000" dirty="0">
                <a:solidFill>
                  <a:schemeClr val="tx1"/>
                </a:solidFill>
              </a:rPr>
              <a:t>:</a:t>
            </a:r>
          </a:p>
          <a:p>
            <a:r>
              <a:rPr lang="en-US" sz="2000" dirty="0">
                <a:solidFill>
                  <a:schemeClr val="tx1"/>
                </a:solidFill>
              </a:rPr>
              <a:t>       </a:t>
            </a:r>
            <a:r>
              <a:rPr lang="en-US" sz="2000" dirty="0">
                <a:solidFill>
                  <a:schemeClr val="accent6"/>
                </a:solidFill>
              </a:rPr>
              <a:t>// Immutability !</a:t>
            </a:r>
            <a:br>
              <a:rPr lang="en-US" sz="2000" dirty="0">
                <a:solidFill>
                  <a:schemeClr val="tx1"/>
                </a:solidFill>
              </a:rPr>
            </a:br>
            <a:r>
              <a:rPr lang="en-US" sz="2000" dirty="0">
                <a:solidFill>
                  <a:schemeClr val="tx1"/>
                </a:solidFill>
              </a:rPr>
              <a:t>       </a:t>
            </a:r>
            <a:r>
              <a:rPr lang="en-US" sz="2000" dirty="0">
                <a:solidFill>
                  <a:schemeClr val="accent1"/>
                </a:solidFill>
              </a:rPr>
              <a:t>return</a:t>
            </a:r>
            <a:r>
              <a:rPr lang="en-US" sz="2000" dirty="0">
                <a:solidFill>
                  <a:schemeClr val="tx1"/>
                </a:solidFill>
              </a:rPr>
              <a:t> { … state, value: </a:t>
            </a:r>
            <a:r>
              <a:rPr lang="en-US" sz="2000" dirty="0" err="1">
                <a:solidFill>
                  <a:schemeClr val="tx1"/>
                </a:solidFill>
              </a:rPr>
              <a:t>state.value</a:t>
            </a:r>
            <a:r>
              <a:rPr lang="en-US" sz="2000" dirty="0">
                <a:solidFill>
                  <a:schemeClr val="tx1"/>
                </a:solidFill>
              </a:rPr>
              <a:t> + 1 };</a:t>
            </a:r>
          </a:p>
          <a:p>
            <a:r>
              <a:rPr lang="en-US" sz="2000" dirty="0">
                <a:solidFill>
                  <a:schemeClr val="tx1"/>
                </a:solidFill>
              </a:rPr>
              <a:t>    </a:t>
            </a:r>
            <a:r>
              <a:rPr lang="en-US" sz="2000" dirty="0">
                <a:solidFill>
                  <a:schemeClr val="accent1"/>
                </a:solidFill>
              </a:rPr>
              <a:t>default</a:t>
            </a:r>
            <a:r>
              <a:rPr lang="en-US" sz="2000" dirty="0">
                <a:solidFill>
                  <a:schemeClr val="tx1"/>
                </a:solidFill>
              </a:rPr>
              <a:t>:</a:t>
            </a:r>
          </a:p>
          <a:p>
            <a:r>
              <a:rPr lang="en-US" sz="2000" dirty="0">
                <a:solidFill>
                  <a:schemeClr val="tx1"/>
                </a:solidFill>
              </a:rPr>
              <a:t>       </a:t>
            </a:r>
            <a:r>
              <a:rPr lang="en-US" sz="2000" dirty="0">
                <a:solidFill>
                  <a:schemeClr val="accent1"/>
                </a:solidFill>
              </a:rPr>
              <a:t>return</a:t>
            </a:r>
            <a:r>
              <a:rPr lang="en-US" sz="2000" dirty="0">
                <a:solidFill>
                  <a:schemeClr val="tx1"/>
                </a:solidFill>
              </a:rPr>
              <a:t> state;</a:t>
            </a:r>
          </a:p>
          <a:p>
            <a:r>
              <a:rPr lang="en-US" sz="2000" dirty="0">
                <a:solidFill>
                  <a:schemeClr val="tx1"/>
                </a:solidFill>
              </a:rPr>
              <a:t>  }</a:t>
            </a:r>
          </a:p>
          <a:p>
            <a:r>
              <a:rPr lang="en-US" sz="2000" dirty="0">
                <a:solidFill>
                  <a:schemeClr val="tx1"/>
                </a:solidFill>
              </a:rPr>
              <a:t>};</a:t>
            </a:r>
          </a:p>
        </p:txBody>
      </p:sp>
      <p:sp>
        <p:nvSpPr>
          <p:cNvPr id="8" name="Rectangle 7">
            <a:extLst>
              <a:ext uri="{FF2B5EF4-FFF2-40B4-BE49-F238E27FC236}">
                <a16:creationId xmlns:a16="http://schemas.microsoft.com/office/drawing/2014/main" id="{7BCFF8A3-1211-1C97-2EDD-BC47F0BCC3A7}"/>
              </a:ext>
            </a:extLst>
          </p:cNvPr>
          <p:cNvSpPr/>
          <p:nvPr/>
        </p:nvSpPr>
        <p:spPr>
          <a:xfrm>
            <a:off x="6033661" y="1975862"/>
            <a:ext cx="5231944"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Invoke an action.</a:t>
            </a:r>
          </a:p>
          <a:p>
            <a:r>
              <a:rPr lang="en-US" sz="2000" dirty="0" err="1">
                <a:solidFill>
                  <a:schemeClr val="tx1"/>
                </a:solidFill>
              </a:rPr>
              <a:t>store.dispatch</a:t>
            </a:r>
            <a:r>
              <a:rPr lang="en-US" sz="2000" dirty="0">
                <a:solidFill>
                  <a:schemeClr val="tx1"/>
                </a:solidFill>
              </a:rPr>
              <a:t>({ type: </a:t>
            </a:r>
            <a:r>
              <a:rPr lang="en-US" sz="2000" dirty="0" err="1">
                <a:solidFill>
                  <a:schemeClr val="tx1"/>
                </a:solidFill>
              </a:rPr>
              <a:t>ActionAdd.Type</a:t>
            </a:r>
            <a:r>
              <a:rPr lang="en-US" sz="2000" dirty="0">
                <a:solidFill>
                  <a:schemeClr val="tx1"/>
                </a:solidFill>
              </a:rPr>
              <a:t> });</a:t>
            </a:r>
          </a:p>
          <a:p>
            <a:endParaRPr lang="en-US" sz="2000" dirty="0">
              <a:solidFill>
                <a:schemeClr val="tx1"/>
              </a:solidFill>
            </a:endParaRPr>
          </a:p>
          <a:p>
            <a:r>
              <a:rPr lang="en-US" sz="2000" dirty="0">
                <a:solidFill>
                  <a:schemeClr val="accent6"/>
                </a:solidFill>
              </a:rPr>
              <a:t>// Register change listener.</a:t>
            </a:r>
          </a:p>
          <a:p>
            <a:r>
              <a:rPr lang="en-US" sz="2000" dirty="0" err="1">
                <a:solidFill>
                  <a:schemeClr val="tx1"/>
                </a:solidFill>
              </a:rPr>
              <a:t>store.subsribe</a:t>
            </a:r>
            <a:r>
              <a:rPr lang="en-US" sz="2000" dirty="0">
                <a:solidFill>
                  <a:schemeClr val="tx1"/>
                </a:solidFill>
              </a:rPr>
              <a:t>(() =&gt; { … } );</a:t>
            </a:r>
          </a:p>
          <a:p>
            <a:endParaRPr lang="en-US" sz="2000" dirty="0">
              <a:solidFill>
                <a:schemeClr val="tx1"/>
              </a:solidFill>
            </a:endParaRPr>
          </a:p>
          <a:p>
            <a:r>
              <a:rPr lang="en-US" sz="2000" dirty="0">
                <a:solidFill>
                  <a:schemeClr val="accent6"/>
                </a:solidFill>
              </a:rPr>
              <a:t>// React hooks binding.</a:t>
            </a:r>
          </a:p>
          <a:p>
            <a:r>
              <a:rPr lang="en-US" sz="2000" dirty="0" err="1">
                <a:solidFill>
                  <a:schemeClr val="tx1"/>
                </a:solidFill>
              </a:rPr>
              <a:t>useSelector</a:t>
            </a:r>
            <a:r>
              <a:rPr lang="en-US" sz="2000" dirty="0">
                <a:solidFill>
                  <a:schemeClr val="tx1"/>
                </a:solidFill>
              </a:rPr>
              <a:t>((state) =&gt; </a:t>
            </a:r>
            <a:r>
              <a:rPr lang="en-US" sz="2000" dirty="0" err="1">
                <a:solidFill>
                  <a:schemeClr val="tx1"/>
                </a:solidFill>
              </a:rPr>
              <a:t>state.value</a:t>
            </a:r>
            <a:r>
              <a:rPr lang="en-US" sz="2000" dirty="0">
                <a:solidFill>
                  <a:schemeClr val="tx1"/>
                </a:solidFill>
              </a:rPr>
              <a:t> ) ;</a:t>
            </a:r>
          </a:p>
          <a:p>
            <a:r>
              <a:rPr lang="en-US" sz="2000" dirty="0" err="1">
                <a:solidFill>
                  <a:schemeClr val="tx1"/>
                </a:solidFill>
              </a:rPr>
              <a:t>useDispatch</a:t>
            </a:r>
            <a:r>
              <a:rPr lang="en-US" sz="2000" dirty="0">
                <a:solidFill>
                  <a:schemeClr val="tx1"/>
                </a:solidFill>
              </a:rPr>
              <a:t>( … );</a:t>
            </a:r>
          </a:p>
          <a:p>
            <a:endParaRPr lang="en-US" sz="2000" dirty="0">
              <a:solidFill>
                <a:schemeClr val="tx1"/>
              </a:solidFill>
            </a:endParaRPr>
          </a:p>
          <a:p>
            <a:r>
              <a:rPr lang="en-US" sz="2000" dirty="0">
                <a:solidFill>
                  <a:schemeClr val="accent6"/>
                </a:solidFill>
              </a:rPr>
              <a:t>// React HOC binding.</a:t>
            </a:r>
          </a:p>
          <a:p>
            <a:r>
              <a:rPr lang="en-US" sz="2000" dirty="0">
                <a:solidFill>
                  <a:schemeClr val="tx1"/>
                </a:solidFill>
              </a:rPr>
              <a:t>connect(</a:t>
            </a:r>
            <a:br>
              <a:rPr lang="en-US" sz="2000" dirty="0">
                <a:solidFill>
                  <a:schemeClr val="tx1"/>
                </a:solidFill>
              </a:rPr>
            </a:br>
            <a:r>
              <a:rPr lang="en-US" sz="2000" dirty="0">
                <a:solidFill>
                  <a:schemeClr val="tx1"/>
                </a:solidFill>
              </a:rPr>
              <a:t>  </a:t>
            </a:r>
            <a:r>
              <a:rPr lang="en-US" sz="2000" dirty="0" err="1">
                <a:solidFill>
                  <a:schemeClr val="tx1"/>
                </a:solidFill>
              </a:rPr>
              <a:t>mapStateToProps</a:t>
            </a:r>
            <a:r>
              <a:rPr lang="en-US" sz="2000" dirty="0">
                <a:solidFill>
                  <a:schemeClr val="tx1"/>
                </a:solidFill>
              </a:rPr>
              <a:t>, </a:t>
            </a:r>
            <a:br>
              <a:rPr lang="en-US" sz="2000" dirty="0">
                <a:solidFill>
                  <a:schemeClr val="tx1"/>
                </a:solidFill>
              </a:rPr>
            </a:br>
            <a:r>
              <a:rPr lang="en-US" sz="2000" dirty="0">
                <a:solidFill>
                  <a:schemeClr val="tx1"/>
                </a:solidFill>
              </a:rPr>
              <a:t>  </a:t>
            </a:r>
            <a:r>
              <a:rPr lang="en-US" sz="2000" dirty="0" err="1">
                <a:solidFill>
                  <a:schemeClr val="tx1"/>
                </a:solidFill>
              </a:rPr>
              <a:t>mapDispatchToProps</a:t>
            </a:r>
            <a:r>
              <a:rPr lang="en-US" sz="2000" dirty="0">
                <a:solidFill>
                  <a:schemeClr val="tx1"/>
                </a:solidFill>
              </a:rPr>
              <a:t>)(Component);</a:t>
            </a:r>
          </a:p>
        </p:txBody>
      </p:sp>
      <p:pic>
        <p:nvPicPr>
          <p:cNvPr id="6" name="Picture 5">
            <a:extLst>
              <a:ext uri="{FF2B5EF4-FFF2-40B4-BE49-F238E27FC236}">
                <a16:creationId xmlns:a16="http://schemas.microsoft.com/office/drawing/2014/main" id="{FBB1CFDE-E49A-7BE9-B04C-C1EB820DFE70}"/>
              </a:ext>
            </a:extLst>
          </p:cNvPr>
          <p:cNvPicPr>
            <a:picLocks noChangeAspect="1"/>
          </p:cNvPicPr>
          <p:nvPr/>
        </p:nvPicPr>
        <p:blipFill>
          <a:blip r:embed="rId4"/>
          <a:stretch>
            <a:fillRect/>
          </a:stretch>
        </p:blipFill>
        <p:spPr>
          <a:xfrm>
            <a:off x="2565912" y="2318910"/>
            <a:ext cx="7037448" cy="3706392"/>
          </a:xfrm>
          <a:prstGeom prst="rect">
            <a:avLst/>
          </a:prstGeom>
        </p:spPr>
      </p:pic>
    </p:spTree>
    <p:extLst>
      <p:ext uri="{BB962C8B-B14F-4D97-AF65-F5344CB8AC3E}">
        <p14:creationId xmlns:p14="http://schemas.microsoft.com/office/powerpoint/2010/main" val="29282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0457-B95F-E92D-DD40-3AB0ABC225A0}"/>
              </a:ext>
            </a:extLst>
          </p:cNvPr>
          <p:cNvSpPr>
            <a:spLocks noGrp="1"/>
          </p:cNvSpPr>
          <p:nvPr>
            <p:ph type="title"/>
          </p:nvPr>
        </p:nvSpPr>
        <p:spPr/>
        <p:txBody>
          <a:bodyPr/>
          <a:lstStyle/>
          <a:p>
            <a:r>
              <a:rPr lang="en-US" dirty="0"/>
              <a:t>The React alternative ?</a:t>
            </a:r>
          </a:p>
        </p:txBody>
      </p:sp>
      <p:sp>
        <p:nvSpPr>
          <p:cNvPr id="3" name="Content Placeholder 2">
            <a:extLst>
              <a:ext uri="{FF2B5EF4-FFF2-40B4-BE49-F238E27FC236}">
                <a16:creationId xmlns:a16="http://schemas.microsoft.com/office/drawing/2014/main" id="{8C20BCC4-B475-9CBF-89B6-64AEE1E9EA29}"/>
              </a:ext>
            </a:extLst>
          </p:cNvPr>
          <p:cNvSpPr>
            <a:spLocks noGrp="1"/>
          </p:cNvSpPr>
          <p:nvPr>
            <p:ph idx="1"/>
          </p:nvPr>
        </p:nvSpPr>
        <p:spPr>
          <a:xfrm>
            <a:off x="335360" y="1268760"/>
            <a:ext cx="7344816" cy="3312368"/>
          </a:xfrm>
        </p:spPr>
        <p:txBody>
          <a:bodyPr/>
          <a:lstStyle/>
          <a:p>
            <a:pPr marL="0" indent="0">
              <a:buNone/>
            </a:pPr>
            <a:r>
              <a:rPr lang="en-US" dirty="0"/>
              <a:t>Vue was created by Evan You after working for Google using AngularJS in several projects.</a:t>
            </a:r>
            <a:br>
              <a:rPr lang="en-US" dirty="0"/>
            </a:br>
            <a:endParaRPr lang="en-US" dirty="0"/>
          </a:p>
          <a:p>
            <a:pPr marL="0" indent="0">
              <a:buNone/>
            </a:pPr>
            <a:r>
              <a:rPr lang="en-US" dirty="0"/>
              <a:t>“I figured, what if I could just extract the part that I really liked about Angular and build something really lightweight.”</a:t>
            </a:r>
          </a:p>
          <a:p>
            <a:pPr marL="0" indent="0">
              <a:buNone/>
            </a:pPr>
            <a:br>
              <a:rPr lang="en-US" dirty="0"/>
            </a:br>
            <a:r>
              <a:rPr lang="en-US" dirty="0"/>
              <a:t>“In February 2014, that was how I first released it as an actual project. I put it out on </a:t>
            </a:r>
            <a:r>
              <a:rPr lang="en-US" dirty="0" err="1"/>
              <a:t>Github</a:t>
            </a:r>
            <a:r>
              <a:rPr lang="en-US" dirty="0"/>
              <a:t> and sent a link to Hacker News, and it actually got voted to the front page."</a:t>
            </a: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4B926C7-7E49-7AE5-98C1-C0CAF14F7DF1}"/>
              </a:ext>
            </a:extLst>
          </p:cNvPr>
          <p:cNvSpPr>
            <a:spLocks noGrp="1"/>
          </p:cNvSpPr>
          <p:nvPr>
            <p:ph type="sldNum" sz="quarter" idx="12"/>
          </p:nvPr>
        </p:nvSpPr>
        <p:spPr/>
        <p:txBody>
          <a:bodyPr/>
          <a:lstStyle/>
          <a:p>
            <a:fld id="{452BA717-4DED-4A38-BDE4-30D0F0A142DB}" type="slidenum">
              <a:rPr lang="cs-CZ" smtClean="0"/>
              <a:pPr/>
              <a:t>43</a:t>
            </a:fld>
            <a:endParaRPr lang="cs-CZ"/>
          </a:p>
        </p:txBody>
      </p:sp>
      <p:pic>
        <p:nvPicPr>
          <p:cNvPr id="5" name="Picture 4">
            <a:extLst>
              <a:ext uri="{FF2B5EF4-FFF2-40B4-BE49-F238E27FC236}">
                <a16:creationId xmlns:a16="http://schemas.microsoft.com/office/drawing/2014/main" id="{DC08CAF8-6D31-61A1-2129-31C9C528F337}"/>
              </a:ext>
            </a:extLst>
          </p:cNvPr>
          <p:cNvPicPr>
            <a:picLocks noChangeAspect="1"/>
          </p:cNvPicPr>
          <p:nvPr/>
        </p:nvPicPr>
        <p:blipFill>
          <a:blip r:embed="rId3"/>
          <a:stretch>
            <a:fillRect/>
          </a:stretch>
        </p:blipFill>
        <p:spPr>
          <a:xfrm>
            <a:off x="8328249" y="1254041"/>
            <a:ext cx="3420862" cy="5127287"/>
          </a:xfrm>
          <a:prstGeom prst="rect">
            <a:avLst/>
          </a:prstGeom>
        </p:spPr>
      </p:pic>
      <p:pic>
        <p:nvPicPr>
          <p:cNvPr id="8" name="Picture 7">
            <a:extLst>
              <a:ext uri="{FF2B5EF4-FFF2-40B4-BE49-F238E27FC236}">
                <a16:creationId xmlns:a16="http://schemas.microsoft.com/office/drawing/2014/main" id="{B23FD3E8-11BF-A7A0-E929-FAD560E187B9}"/>
              </a:ext>
            </a:extLst>
          </p:cNvPr>
          <p:cNvPicPr>
            <a:picLocks noChangeAspect="1"/>
          </p:cNvPicPr>
          <p:nvPr/>
        </p:nvPicPr>
        <p:blipFill>
          <a:blip r:embed="rId4"/>
          <a:stretch>
            <a:fillRect/>
          </a:stretch>
        </p:blipFill>
        <p:spPr>
          <a:xfrm>
            <a:off x="197198" y="5500378"/>
            <a:ext cx="7704856" cy="336824"/>
          </a:xfrm>
          <a:prstGeom prst="rect">
            <a:avLst/>
          </a:prstGeom>
        </p:spPr>
      </p:pic>
      <p:sp>
        <p:nvSpPr>
          <p:cNvPr id="10" name="TextBox 9">
            <a:extLst>
              <a:ext uri="{FF2B5EF4-FFF2-40B4-BE49-F238E27FC236}">
                <a16:creationId xmlns:a16="http://schemas.microsoft.com/office/drawing/2014/main" id="{2818A8C3-D23D-73E5-7CAC-F1A7EC862914}"/>
              </a:ext>
            </a:extLst>
          </p:cNvPr>
          <p:cNvSpPr txBox="1"/>
          <p:nvPr/>
        </p:nvSpPr>
        <p:spPr>
          <a:xfrm>
            <a:off x="191344" y="5837202"/>
            <a:ext cx="6100762" cy="400110"/>
          </a:xfrm>
          <a:prstGeom prst="rect">
            <a:avLst/>
          </a:prstGeom>
          <a:noFill/>
        </p:spPr>
        <p:txBody>
          <a:bodyPr wrap="square">
            <a:spAutoFit/>
          </a:bodyPr>
          <a:lstStyle/>
          <a:p>
            <a:r>
              <a:rPr lang="en-US" sz="2000" dirty="0"/>
              <a:t>https://news.ycombinator.com/news</a:t>
            </a:r>
          </a:p>
        </p:txBody>
      </p:sp>
      <p:sp>
        <p:nvSpPr>
          <p:cNvPr id="11" name="Arc 10">
            <a:extLst>
              <a:ext uri="{FF2B5EF4-FFF2-40B4-BE49-F238E27FC236}">
                <a16:creationId xmlns:a16="http://schemas.microsoft.com/office/drawing/2014/main" id="{F98E91DD-4014-A974-F435-27E9B9929E32}"/>
              </a:ext>
            </a:extLst>
          </p:cNvPr>
          <p:cNvSpPr/>
          <p:nvPr/>
        </p:nvSpPr>
        <p:spPr>
          <a:xfrm>
            <a:off x="5879976" y="4149080"/>
            <a:ext cx="792088" cy="1224136"/>
          </a:xfrm>
          <a:prstGeom prst="arc">
            <a:avLst>
              <a:gd name="adj1" fmla="val 17596386"/>
              <a:gd name="adj2" fmla="val 4560115"/>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31951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A4D9-889F-71B7-7AC5-754B3D32CAA3}"/>
              </a:ext>
            </a:extLst>
          </p:cNvPr>
          <p:cNvSpPr>
            <a:spLocks noGrp="1"/>
          </p:cNvSpPr>
          <p:nvPr>
            <p:ph type="title"/>
          </p:nvPr>
        </p:nvSpPr>
        <p:spPr/>
        <p:txBody>
          <a:bodyPr/>
          <a:lstStyle/>
          <a:p>
            <a:r>
              <a:rPr lang="en-US" dirty="0"/>
              <a:t>Vue.js</a:t>
            </a:r>
          </a:p>
        </p:txBody>
      </p:sp>
      <p:sp>
        <p:nvSpPr>
          <p:cNvPr id="5" name="Content Placeholder 4">
            <a:extLst>
              <a:ext uri="{FF2B5EF4-FFF2-40B4-BE49-F238E27FC236}">
                <a16:creationId xmlns:a16="http://schemas.microsoft.com/office/drawing/2014/main" id="{47F378DC-0A74-2E7E-E427-7B734478182B}"/>
              </a:ext>
            </a:extLst>
          </p:cNvPr>
          <p:cNvSpPr>
            <a:spLocks noGrp="1"/>
          </p:cNvSpPr>
          <p:nvPr>
            <p:ph sz="half" idx="1"/>
          </p:nvPr>
        </p:nvSpPr>
        <p:spPr>
          <a:xfrm>
            <a:off x="335360" y="1260583"/>
            <a:ext cx="5699679" cy="2384441"/>
          </a:xfrm>
        </p:spPr>
        <p:txBody>
          <a:bodyPr/>
          <a:lstStyle/>
          <a:p>
            <a:pPr marL="0" indent="0">
              <a:buNone/>
            </a:pPr>
            <a:r>
              <a:rPr lang="en-US" dirty="0"/>
              <a:t>Since 2014.</a:t>
            </a:r>
          </a:p>
          <a:p>
            <a:r>
              <a:rPr lang="en-US" dirty="0"/>
              <a:t>Declarative Rendering using HTML templates</a:t>
            </a:r>
          </a:p>
          <a:p>
            <a:r>
              <a:rPr lang="en-US" dirty="0"/>
              <a:t>Reactivity</a:t>
            </a:r>
          </a:p>
          <a:p>
            <a:r>
              <a:rPr lang="en-US" dirty="0"/>
              <a:t>Single-File Component (*.</a:t>
            </a:r>
            <a:r>
              <a:rPr lang="en-US" dirty="0" err="1"/>
              <a:t>vue</a:t>
            </a:r>
            <a:r>
              <a:rPr lang="en-US" dirty="0"/>
              <a:t>)</a:t>
            </a:r>
          </a:p>
          <a:p>
            <a:r>
              <a:rPr lang="en-US" dirty="0"/>
              <a:t>Options API, Composition API (Hooks)</a:t>
            </a:r>
          </a:p>
        </p:txBody>
      </p:sp>
      <p:sp>
        <p:nvSpPr>
          <p:cNvPr id="6" name="Content Placeholder 5">
            <a:extLst>
              <a:ext uri="{FF2B5EF4-FFF2-40B4-BE49-F238E27FC236}">
                <a16:creationId xmlns:a16="http://schemas.microsoft.com/office/drawing/2014/main" id="{720BEF55-9988-9ACA-E539-7F81CC4B1D13}"/>
              </a:ext>
            </a:extLst>
          </p:cNvPr>
          <p:cNvSpPr>
            <a:spLocks noGrp="1"/>
          </p:cNvSpPr>
          <p:nvPr>
            <p:ph sz="half" idx="2"/>
          </p:nvPr>
        </p:nvSpPr>
        <p:spPr>
          <a:xfrm>
            <a:off x="6217920" y="1260583"/>
            <a:ext cx="5566712" cy="2384441"/>
          </a:xfrm>
        </p:spPr>
        <p:txBody>
          <a:bodyPr/>
          <a:lstStyle/>
          <a:p>
            <a:endParaRPr lang="en-US" dirty="0"/>
          </a:p>
          <a:p>
            <a:r>
              <a:rPr lang="en-US" dirty="0"/>
              <a:t>Custom renderer interface</a:t>
            </a:r>
          </a:p>
          <a:p>
            <a:r>
              <a:rPr lang="en-US" dirty="0"/>
              <a:t>Recommended (Official) libraries</a:t>
            </a:r>
          </a:p>
          <a:p>
            <a:r>
              <a:rPr lang="en-US" dirty="0"/>
              <a:t>Vue 2 vs Vue 3 💔</a:t>
            </a:r>
          </a:p>
          <a:p>
            <a:r>
              <a:rPr lang="en-US" dirty="0"/>
              <a:t>Angular.js successor (we have Angular)</a:t>
            </a:r>
          </a:p>
          <a:p>
            <a:endParaRPr lang="en-US" dirty="0"/>
          </a:p>
          <a:p>
            <a:endParaRPr lang="en-US" dirty="0"/>
          </a:p>
        </p:txBody>
      </p:sp>
      <p:sp>
        <p:nvSpPr>
          <p:cNvPr id="4" name="Slide Number Placeholder 3">
            <a:extLst>
              <a:ext uri="{FF2B5EF4-FFF2-40B4-BE49-F238E27FC236}">
                <a16:creationId xmlns:a16="http://schemas.microsoft.com/office/drawing/2014/main" id="{4B6C3BC2-2114-D25B-DBF0-362713E6AAAB}"/>
              </a:ext>
            </a:extLst>
          </p:cNvPr>
          <p:cNvSpPr>
            <a:spLocks noGrp="1"/>
          </p:cNvSpPr>
          <p:nvPr>
            <p:ph type="sldNum" sz="quarter" idx="12"/>
          </p:nvPr>
        </p:nvSpPr>
        <p:spPr/>
        <p:txBody>
          <a:bodyPr/>
          <a:lstStyle/>
          <a:p>
            <a:fld id="{452BA717-4DED-4A38-BDE4-30D0F0A142DB}" type="slidenum">
              <a:rPr lang="cs-CZ" smtClean="0"/>
              <a:pPr/>
              <a:t>44</a:t>
            </a:fld>
            <a:endParaRPr lang="cs-CZ"/>
          </a:p>
        </p:txBody>
      </p:sp>
      <p:sp>
        <p:nvSpPr>
          <p:cNvPr id="7" name="Rectangle 6">
            <a:extLst>
              <a:ext uri="{FF2B5EF4-FFF2-40B4-BE49-F238E27FC236}">
                <a16:creationId xmlns:a16="http://schemas.microsoft.com/office/drawing/2014/main" id="{F0CE2E42-4310-A773-7DD1-FCC960B9228E}"/>
              </a:ext>
            </a:extLst>
          </p:cNvPr>
          <p:cNvSpPr/>
          <p:nvPr/>
        </p:nvSpPr>
        <p:spPr>
          <a:xfrm>
            <a:off x="6217920" y="3944374"/>
            <a:ext cx="5143669" cy="14604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 @click="doSomething"&gt;</a:t>
            </a:r>
          </a:p>
          <a:p>
            <a:r>
              <a:rPr lang="en-US" sz="2000" dirty="0">
                <a:solidFill>
                  <a:schemeClr val="tx1"/>
                </a:solidFill>
              </a:rPr>
              <a:t>  &lt;p v-if="seen"&gt; {{message}}&lt;/p&gt;  </a:t>
            </a:r>
          </a:p>
          <a:p>
            <a:r>
              <a:rPr lang="en-US" sz="2000" dirty="0">
                <a:solidFill>
                  <a:schemeClr val="tx1"/>
                </a:solidFill>
              </a:rPr>
              <a:t>  &lt;p v-else&gt; … &lt;/p&gt;</a:t>
            </a:r>
          </a:p>
          <a:p>
            <a:r>
              <a:rPr lang="en-US" sz="2000" dirty="0">
                <a:solidFill>
                  <a:schemeClr val="tx1"/>
                </a:solidFill>
              </a:rPr>
              <a:t>&lt;/div&gt;</a:t>
            </a:r>
          </a:p>
        </p:txBody>
      </p:sp>
      <p:sp>
        <p:nvSpPr>
          <p:cNvPr id="8" name="Rectangle 7">
            <a:extLst>
              <a:ext uri="{FF2B5EF4-FFF2-40B4-BE49-F238E27FC236}">
                <a16:creationId xmlns:a16="http://schemas.microsoft.com/office/drawing/2014/main" id="{0A716420-8047-7B55-829F-52FD056DED68}"/>
              </a:ext>
            </a:extLst>
          </p:cNvPr>
          <p:cNvSpPr/>
          <p:nvPr/>
        </p:nvSpPr>
        <p:spPr>
          <a:xfrm>
            <a:off x="335360" y="3968141"/>
            <a:ext cx="5699679" cy="14604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&lt;input</a:t>
            </a:r>
          </a:p>
          <a:p>
            <a:r>
              <a:rPr lang="en-US" sz="2000" dirty="0">
                <a:solidFill>
                  <a:schemeClr val="tx1"/>
                </a:solidFill>
              </a:rPr>
              <a:t>  :value="text"</a:t>
            </a:r>
          </a:p>
          <a:p>
            <a:r>
              <a:rPr lang="en-US" sz="2000" dirty="0">
                <a:solidFill>
                  <a:schemeClr val="tx1"/>
                </a:solidFill>
              </a:rPr>
              <a:t>  @input="event =&gt; text = </a:t>
            </a:r>
            <a:r>
              <a:rPr lang="en-US" sz="2000" dirty="0" err="1">
                <a:solidFill>
                  <a:schemeClr val="tx1"/>
                </a:solidFill>
              </a:rPr>
              <a:t>event.target.value</a:t>
            </a:r>
            <a:r>
              <a:rPr lang="en-US" sz="2000" dirty="0">
                <a:solidFill>
                  <a:schemeClr val="tx1"/>
                </a:solidFill>
              </a:rPr>
              <a:t>"&gt;</a:t>
            </a:r>
          </a:p>
        </p:txBody>
      </p:sp>
      <p:sp>
        <p:nvSpPr>
          <p:cNvPr id="9" name="Rectangle 8">
            <a:extLst>
              <a:ext uri="{FF2B5EF4-FFF2-40B4-BE49-F238E27FC236}">
                <a16:creationId xmlns:a16="http://schemas.microsoft.com/office/drawing/2014/main" id="{9C146ACE-4FE1-4D95-48FA-572919FC0A00}"/>
              </a:ext>
            </a:extLst>
          </p:cNvPr>
          <p:cNvSpPr/>
          <p:nvPr/>
        </p:nvSpPr>
        <p:spPr>
          <a:xfrm>
            <a:off x="335360" y="5613100"/>
            <a:ext cx="5699679" cy="5436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&lt;input v-model="text"&gt;</a:t>
            </a:r>
          </a:p>
        </p:txBody>
      </p:sp>
      <p:pic>
        <p:nvPicPr>
          <p:cNvPr id="10" name="Picture 9">
            <a:extLst>
              <a:ext uri="{FF2B5EF4-FFF2-40B4-BE49-F238E27FC236}">
                <a16:creationId xmlns:a16="http://schemas.microsoft.com/office/drawing/2014/main" id="{071C8AB8-A203-57E9-54E1-A6A045A5A76A}"/>
              </a:ext>
            </a:extLst>
          </p:cNvPr>
          <p:cNvPicPr>
            <a:picLocks noChangeAspect="1"/>
          </p:cNvPicPr>
          <p:nvPr/>
        </p:nvPicPr>
        <p:blipFill>
          <a:blip r:embed="rId3"/>
          <a:stretch>
            <a:fillRect/>
          </a:stretch>
        </p:blipFill>
        <p:spPr>
          <a:xfrm>
            <a:off x="7540204" y="1173961"/>
            <a:ext cx="4267796" cy="362001"/>
          </a:xfrm>
          <a:prstGeom prst="rect">
            <a:avLst/>
          </a:prstGeom>
        </p:spPr>
      </p:pic>
      <p:pic>
        <p:nvPicPr>
          <p:cNvPr id="11" name="Picture 10">
            <a:extLst>
              <a:ext uri="{FF2B5EF4-FFF2-40B4-BE49-F238E27FC236}">
                <a16:creationId xmlns:a16="http://schemas.microsoft.com/office/drawing/2014/main" id="{4B43C6AF-A1B9-115C-7CE5-D3A8E7E7EAEC}"/>
              </a:ext>
            </a:extLst>
          </p:cNvPr>
          <p:cNvPicPr>
            <a:picLocks noChangeAspect="1"/>
          </p:cNvPicPr>
          <p:nvPr/>
        </p:nvPicPr>
        <p:blipFill>
          <a:blip r:embed="rId4"/>
          <a:stretch>
            <a:fillRect/>
          </a:stretch>
        </p:blipFill>
        <p:spPr>
          <a:xfrm>
            <a:off x="10482282" y="-105441"/>
            <a:ext cx="1460402" cy="1460402"/>
          </a:xfrm>
          <a:prstGeom prst="rect">
            <a:avLst/>
          </a:prstGeom>
        </p:spPr>
      </p:pic>
    </p:spTree>
    <p:extLst>
      <p:ext uri="{BB962C8B-B14F-4D97-AF65-F5344CB8AC3E}">
        <p14:creationId xmlns:p14="http://schemas.microsoft.com/office/powerpoint/2010/main" val="131387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32FD-6505-83DC-FA58-30C9AE905641}"/>
              </a:ext>
            </a:extLst>
          </p:cNvPr>
          <p:cNvSpPr>
            <a:spLocks noGrp="1"/>
          </p:cNvSpPr>
          <p:nvPr>
            <p:ph type="title"/>
          </p:nvPr>
        </p:nvSpPr>
        <p:spPr/>
        <p:txBody>
          <a:bodyPr/>
          <a:lstStyle/>
          <a:p>
            <a:r>
              <a:rPr lang="en-US" dirty="0"/>
              <a:t>Vue.js: Options API / Composition API</a:t>
            </a:r>
          </a:p>
        </p:txBody>
      </p:sp>
      <p:sp>
        <p:nvSpPr>
          <p:cNvPr id="6" name="Content Placeholder 5">
            <a:extLst>
              <a:ext uri="{FF2B5EF4-FFF2-40B4-BE49-F238E27FC236}">
                <a16:creationId xmlns:a16="http://schemas.microsoft.com/office/drawing/2014/main" id="{CD4E7941-F55B-7847-04C2-7F2191B4834E}"/>
              </a:ext>
            </a:extLst>
          </p:cNvPr>
          <p:cNvSpPr>
            <a:spLocks noGrp="1"/>
          </p:cNvSpPr>
          <p:nvPr>
            <p:ph sz="half" idx="1"/>
          </p:nvPr>
        </p:nvSpPr>
        <p:spPr>
          <a:xfrm>
            <a:off x="335360" y="1260583"/>
            <a:ext cx="5699679" cy="368218"/>
          </a:xfrm>
        </p:spPr>
        <p:txBody>
          <a:bodyPr/>
          <a:lstStyle/>
          <a:p>
            <a:pPr marL="0" indent="0">
              <a:buNone/>
            </a:pPr>
            <a:r>
              <a:rPr lang="en-US" dirty="0"/>
              <a:t>Options API example</a:t>
            </a:r>
          </a:p>
        </p:txBody>
      </p:sp>
      <p:sp>
        <p:nvSpPr>
          <p:cNvPr id="7" name="Content Placeholder 6">
            <a:extLst>
              <a:ext uri="{FF2B5EF4-FFF2-40B4-BE49-F238E27FC236}">
                <a16:creationId xmlns:a16="http://schemas.microsoft.com/office/drawing/2014/main" id="{F1512F2D-0E99-3BDD-FCA0-258E013D5584}"/>
              </a:ext>
            </a:extLst>
          </p:cNvPr>
          <p:cNvSpPr>
            <a:spLocks noGrp="1"/>
          </p:cNvSpPr>
          <p:nvPr>
            <p:ph sz="half" idx="2"/>
          </p:nvPr>
        </p:nvSpPr>
        <p:spPr>
          <a:xfrm>
            <a:off x="6217920" y="1260583"/>
            <a:ext cx="5566712" cy="368218"/>
          </a:xfrm>
        </p:spPr>
        <p:txBody>
          <a:bodyPr/>
          <a:lstStyle/>
          <a:p>
            <a:pPr marL="0" indent="0">
              <a:buNone/>
            </a:pPr>
            <a:r>
              <a:rPr lang="en-US" dirty="0"/>
              <a:t>Composition API example</a:t>
            </a:r>
          </a:p>
        </p:txBody>
      </p:sp>
      <p:sp>
        <p:nvSpPr>
          <p:cNvPr id="3" name="Slide Number Placeholder 2">
            <a:extLst>
              <a:ext uri="{FF2B5EF4-FFF2-40B4-BE49-F238E27FC236}">
                <a16:creationId xmlns:a16="http://schemas.microsoft.com/office/drawing/2014/main" id="{AA65D72B-C274-BADE-A950-6C0662203C21}"/>
              </a:ext>
            </a:extLst>
          </p:cNvPr>
          <p:cNvSpPr>
            <a:spLocks noGrp="1"/>
          </p:cNvSpPr>
          <p:nvPr>
            <p:ph type="sldNum" sz="quarter" idx="12"/>
          </p:nvPr>
        </p:nvSpPr>
        <p:spPr/>
        <p:txBody>
          <a:bodyPr/>
          <a:lstStyle/>
          <a:p>
            <a:fld id="{651B8B48-CD68-422A-981A-F7D1D2E08DD1}" type="slidenum">
              <a:rPr lang="en-US" smtClean="0"/>
              <a:t>45</a:t>
            </a:fld>
            <a:endParaRPr lang="en-US"/>
          </a:p>
        </p:txBody>
      </p:sp>
      <p:sp>
        <p:nvSpPr>
          <p:cNvPr id="4" name="Rectangle 3">
            <a:extLst>
              <a:ext uri="{FF2B5EF4-FFF2-40B4-BE49-F238E27FC236}">
                <a16:creationId xmlns:a16="http://schemas.microsoft.com/office/drawing/2014/main" id="{010A4C46-DE51-E37B-3A0B-BDDAE99CD022}"/>
              </a:ext>
            </a:extLst>
          </p:cNvPr>
          <p:cNvSpPr/>
          <p:nvPr/>
        </p:nvSpPr>
        <p:spPr>
          <a:xfrm>
            <a:off x="335360" y="1628801"/>
            <a:ext cx="5699679" cy="3486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export</a:t>
            </a:r>
            <a:r>
              <a:rPr lang="en-US" sz="2000" dirty="0">
                <a:solidFill>
                  <a:schemeClr val="tx1"/>
                </a:solidFill>
              </a:rPr>
              <a:t> default {</a:t>
            </a:r>
          </a:p>
          <a:p>
            <a:r>
              <a:rPr lang="en-US" sz="2000" dirty="0">
                <a:solidFill>
                  <a:schemeClr val="tx1"/>
                </a:solidFill>
              </a:rPr>
              <a:t>  data: () =&gt; ({ count: 0 }),</a:t>
            </a:r>
          </a:p>
          <a:p>
            <a:r>
              <a:rPr lang="en-US" sz="2000" dirty="0">
                <a:solidFill>
                  <a:schemeClr val="tx1"/>
                </a:solidFill>
              </a:rPr>
              <a:t>  methods: {</a:t>
            </a:r>
          </a:p>
          <a:p>
            <a:r>
              <a:rPr lang="en-US" sz="2000" dirty="0">
                <a:solidFill>
                  <a:schemeClr val="tx1"/>
                </a:solidFill>
              </a:rPr>
              <a:t>    increment() {</a:t>
            </a:r>
          </a:p>
          <a:p>
            <a:r>
              <a:rPr lang="en-US" sz="2000" dirty="0">
                <a:solidFill>
                  <a:schemeClr val="tx1"/>
                </a:solidFill>
              </a:rPr>
              <a:t>      </a:t>
            </a:r>
            <a:r>
              <a:rPr lang="en-US" sz="2000" dirty="0" err="1">
                <a:solidFill>
                  <a:schemeClr val="accent1"/>
                </a:solidFill>
              </a:rPr>
              <a:t>this</a:t>
            </a:r>
            <a:r>
              <a:rPr lang="en-US" sz="2000" dirty="0" err="1">
                <a:solidFill>
                  <a:schemeClr val="tx1"/>
                </a:solidFill>
              </a:rPr>
              <a:t>.count</a:t>
            </a:r>
            <a:r>
              <a:rPr lang="en-US" sz="2000" dirty="0">
                <a:solidFill>
                  <a:schemeClr val="tx1"/>
                </a:solidFill>
              </a:rPr>
              <a:t>++;</a:t>
            </a:r>
          </a:p>
          <a:p>
            <a:r>
              <a:rPr lang="en-US" sz="2000" dirty="0">
                <a:solidFill>
                  <a:schemeClr val="tx1"/>
                </a:solidFill>
              </a:rPr>
              <a:t>    }</a:t>
            </a:r>
          </a:p>
          <a:p>
            <a:r>
              <a:rPr lang="en-US" sz="2000" dirty="0">
                <a:solidFill>
                  <a:schemeClr val="tx1"/>
                </a:solidFill>
              </a:rPr>
              <a:t>  },</a:t>
            </a:r>
          </a:p>
          <a:p>
            <a:r>
              <a:rPr lang="en-US" sz="2000" dirty="0">
                <a:solidFill>
                  <a:schemeClr val="tx1"/>
                </a:solidFill>
              </a:rPr>
              <a:t>  mounted() {</a:t>
            </a:r>
          </a:p>
          <a:p>
            <a:r>
              <a:rPr lang="en-US" sz="2000" dirty="0">
                <a:solidFill>
                  <a:schemeClr val="tx1"/>
                </a:solidFill>
              </a:rPr>
              <a:t>    console.log(</a:t>
            </a:r>
            <a:r>
              <a:rPr lang="en-US" sz="2000" dirty="0">
                <a:solidFill>
                  <a:schemeClr val="accent2"/>
                </a:solidFill>
              </a:rPr>
              <a:t>`The initial count is </a:t>
            </a:r>
            <a:r>
              <a:rPr lang="en-US" sz="2000" dirty="0">
                <a:solidFill>
                  <a:schemeClr val="tx1"/>
                </a:solidFill>
              </a:rPr>
              <a:t>${</a:t>
            </a:r>
            <a:r>
              <a:rPr lang="en-US" sz="2000" dirty="0" err="1">
                <a:solidFill>
                  <a:schemeClr val="accent1"/>
                </a:solidFill>
              </a:rPr>
              <a:t>this</a:t>
            </a:r>
            <a:r>
              <a:rPr lang="en-US" sz="2000" dirty="0" err="1">
                <a:solidFill>
                  <a:schemeClr val="tx1"/>
                </a:solidFill>
              </a:rPr>
              <a:t>.count</a:t>
            </a:r>
            <a:r>
              <a:rPr lang="en-US" sz="2000" dirty="0">
                <a:solidFill>
                  <a:schemeClr val="tx1"/>
                </a:solidFill>
              </a:rPr>
              <a:t>}</a:t>
            </a:r>
            <a:r>
              <a:rPr lang="en-US" sz="2000" dirty="0">
                <a:solidFill>
                  <a:schemeClr val="accent2"/>
                </a:solidFill>
              </a:rPr>
              <a:t>.`</a:t>
            </a:r>
            <a:r>
              <a:rPr lang="en-US" sz="2000" dirty="0">
                <a:solidFill>
                  <a:schemeClr val="tx1"/>
                </a:solidFill>
              </a:rPr>
              <a:t>);</a:t>
            </a:r>
          </a:p>
          <a:p>
            <a:r>
              <a:rPr lang="en-US" sz="2000" dirty="0">
                <a:solidFill>
                  <a:schemeClr val="tx1"/>
                </a:solidFill>
              </a:rPr>
              <a:t>  },</a:t>
            </a:r>
          </a:p>
          <a:p>
            <a:r>
              <a:rPr lang="en-US" sz="2000" dirty="0">
                <a:solidFill>
                  <a:schemeClr val="tx1"/>
                </a:solidFill>
              </a:rPr>
              <a:t>}</a:t>
            </a:r>
          </a:p>
        </p:txBody>
      </p:sp>
      <p:sp>
        <p:nvSpPr>
          <p:cNvPr id="5" name="Rectangle 4">
            <a:extLst>
              <a:ext uri="{FF2B5EF4-FFF2-40B4-BE49-F238E27FC236}">
                <a16:creationId xmlns:a16="http://schemas.microsoft.com/office/drawing/2014/main" id="{9DD25323-D41C-0824-2746-A24999968DB0}"/>
              </a:ext>
            </a:extLst>
          </p:cNvPr>
          <p:cNvSpPr/>
          <p:nvPr/>
        </p:nvSpPr>
        <p:spPr>
          <a:xfrm>
            <a:off x="6217920" y="1628802"/>
            <a:ext cx="5566712" cy="34862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 ref, </a:t>
            </a:r>
            <a:r>
              <a:rPr lang="en-US" sz="2000" dirty="0" err="1">
                <a:solidFill>
                  <a:schemeClr val="tx1"/>
                </a:solidFill>
              </a:rPr>
              <a:t>onMounted</a:t>
            </a:r>
            <a:r>
              <a:rPr lang="en-US" sz="2000" dirty="0">
                <a:solidFill>
                  <a:schemeClr val="tx1"/>
                </a:solidFill>
              </a:rPr>
              <a:t> } </a:t>
            </a:r>
            <a:r>
              <a:rPr lang="en-US" sz="2000" dirty="0">
                <a:solidFill>
                  <a:schemeClr val="accent1"/>
                </a:solidFill>
              </a:rPr>
              <a:t>from</a:t>
            </a:r>
            <a:r>
              <a:rPr lang="en-US" sz="2000" dirty="0">
                <a:solidFill>
                  <a:schemeClr val="tx1"/>
                </a:solidFill>
              </a:rPr>
              <a:t> </a:t>
            </a:r>
            <a:r>
              <a:rPr lang="en-US" sz="2000" dirty="0">
                <a:solidFill>
                  <a:schemeClr val="accent2"/>
                </a:solidFill>
              </a:rPr>
              <a:t>'</a:t>
            </a:r>
            <a:r>
              <a:rPr lang="en-US" sz="2000" dirty="0" err="1">
                <a:solidFill>
                  <a:schemeClr val="accent2"/>
                </a:solidFill>
              </a:rPr>
              <a:t>vue</a:t>
            </a:r>
            <a:r>
              <a:rPr lang="en-US" sz="2000" dirty="0">
                <a:solidFill>
                  <a:schemeClr val="accent2"/>
                </a:solidFill>
              </a:rPr>
              <a:t>'</a:t>
            </a:r>
          </a:p>
          <a:p>
            <a:endParaRPr lang="en-US" sz="2000" dirty="0">
              <a:solidFill>
                <a:schemeClr val="tx1"/>
              </a:solidFill>
            </a:endParaRPr>
          </a:p>
          <a:p>
            <a:r>
              <a:rPr lang="en-US" sz="2000" dirty="0">
                <a:solidFill>
                  <a:schemeClr val="accent1"/>
                </a:solidFill>
              </a:rPr>
              <a:t>const</a:t>
            </a:r>
            <a:r>
              <a:rPr lang="en-US" sz="2000" dirty="0">
                <a:solidFill>
                  <a:schemeClr val="tx1"/>
                </a:solidFill>
              </a:rPr>
              <a:t> count = ref(0);</a:t>
            </a:r>
          </a:p>
          <a:p>
            <a:endParaRPr lang="en-US" sz="2000" dirty="0">
              <a:solidFill>
                <a:schemeClr val="tx1"/>
              </a:solidFill>
            </a:endParaRPr>
          </a:p>
          <a:p>
            <a:r>
              <a:rPr lang="en-US" sz="2000" dirty="0">
                <a:solidFill>
                  <a:schemeClr val="accent1"/>
                </a:solidFill>
              </a:rPr>
              <a:t>function</a:t>
            </a:r>
            <a:r>
              <a:rPr lang="en-US" sz="2000" dirty="0">
                <a:solidFill>
                  <a:schemeClr val="tx1"/>
                </a:solidFill>
              </a:rPr>
              <a:t> increment() { </a:t>
            </a:r>
            <a:r>
              <a:rPr lang="en-US" sz="2000" dirty="0" err="1">
                <a:solidFill>
                  <a:schemeClr val="tx1"/>
                </a:solidFill>
              </a:rPr>
              <a:t>count.value</a:t>
            </a:r>
            <a:r>
              <a:rPr lang="en-US" sz="2000" dirty="0">
                <a:solidFill>
                  <a:schemeClr val="tx1"/>
                </a:solidFill>
              </a:rPr>
              <a:t>++; }</a:t>
            </a:r>
          </a:p>
          <a:p>
            <a:endParaRPr lang="en-US" sz="2000" dirty="0">
              <a:solidFill>
                <a:schemeClr val="tx1"/>
              </a:solidFill>
            </a:endParaRPr>
          </a:p>
          <a:p>
            <a:r>
              <a:rPr lang="en-US" sz="2000" dirty="0" err="1">
                <a:solidFill>
                  <a:schemeClr val="tx1"/>
                </a:solidFill>
              </a:rPr>
              <a:t>onMounted</a:t>
            </a:r>
            <a:r>
              <a:rPr lang="en-US" sz="2000" dirty="0">
                <a:solidFill>
                  <a:schemeClr val="tx1"/>
                </a:solidFill>
              </a:rPr>
              <a:t>(() =&gt; {</a:t>
            </a:r>
          </a:p>
          <a:p>
            <a:r>
              <a:rPr lang="en-US" sz="2000" dirty="0">
                <a:solidFill>
                  <a:schemeClr val="tx1"/>
                </a:solidFill>
              </a:rPr>
              <a:t>  console.log(</a:t>
            </a:r>
            <a:r>
              <a:rPr lang="en-US" sz="2000" dirty="0">
                <a:solidFill>
                  <a:schemeClr val="accent2"/>
                </a:solidFill>
              </a:rPr>
              <a:t>`The initial count is </a:t>
            </a:r>
            <a:r>
              <a:rPr lang="en-US" sz="2000" dirty="0">
                <a:solidFill>
                  <a:schemeClr val="tx1"/>
                </a:solidFill>
              </a:rPr>
              <a:t>${</a:t>
            </a:r>
            <a:r>
              <a:rPr lang="en-US" sz="2000" dirty="0" err="1">
                <a:solidFill>
                  <a:schemeClr val="tx1"/>
                </a:solidFill>
              </a:rPr>
              <a:t>count.value</a:t>
            </a:r>
            <a:r>
              <a:rPr lang="en-US" sz="2000" dirty="0">
                <a:solidFill>
                  <a:schemeClr val="tx1"/>
                </a:solidFill>
              </a:rPr>
              <a:t>}</a:t>
            </a:r>
            <a:r>
              <a:rPr lang="en-US" sz="2000" dirty="0">
                <a:solidFill>
                  <a:schemeClr val="accent2"/>
                </a:solidFill>
              </a:rPr>
              <a:t>.`</a:t>
            </a:r>
            <a:r>
              <a:rPr lang="en-US" sz="2000" dirty="0">
                <a:solidFill>
                  <a:schemeClr val="tx1"/>
                </a:solidFill>
              </a:rPr>
              <a:t>);</a:t>
            </a:r>
          </a:p>
          <a:p>
            <a:r>
              <a:rPr lang="en-US" sz="2000" dirty="0">
                <a:solidFill>
                  <a:schemeClr val="tx1"/>
                </a:solidFill>
              </a:rPr>
              <a:t>});</a:t>
            </a:r>
          </a:p>
          <a:p>
            <a:endParaRPr lang="en-US" sz="2000" dirty="0">
              <a:solidFill>
                <a:schemeClr val="tx1"/>
              </a:solidFill>
            </a:endParaRPr>
          </a:p>
          <a:p>
            <a:r>
              <a:rPr lang="en-US" sz="2000" dirty="0">
                <a:solidFill>
                  <a:schemeClr val="tx1"/>
                </a:solidFill>
              </a:rPr>
              <a:t>watch(count, async (next, </a:t>
            </a:r>
            <a:r>
              <a:rPr lang="en-US" sz="2000" dirty="0" err="1">
                <a:solidFill>
                  <a:schemeClr val="tx1"/>
                </a:solidFill>
              </a:rPr>
              <a:t>prev</a:t>
            </a:r>
            <a:r>
              <a:rPr lang="en-US" sz="2000" dirty="0">
                <a:solidFill>
                  <a:schemeClr val="tx1"/>
                </a:solidFill>
              </a:rPr>
              <a:t>) =&gt; { … } );</a:t>
            </a:r>
          </a:p>
        </p:txBody>
      </p:sp>
      <p:sp>
        <p:nvSpPr>
          <p:cNvPr id="8" name="Content Placeholder 5">
            <a:extLst>
              <a:ext uri="{FF2B5EF4-FFF2-40B4-BE49-F238E27FC236}">
                <a16:creationId xmlns:a16="http://schemas.microsoft.com/office/drawing/2014/main" id="{45D6C286-5E4B-F033-291C-101DA8635AFF}"/>
              </a:ext>
            </a:extLst>
          </p:cNvPr>
          <p:cNvSpPr txBox="1">
            <a:spLocks/>
          </p:cNvSpPr>
          <p:nvPr/>
        </p:nvSpPr>
        <p:spPr>
          <a:xfrm>
            <a:off x="335359" y="5229200"/>
            <a:ext cx="11472641" cy="1008112"/>
          </a:xfrm>
          <a:prstGeom prst="rect">
            <a:avLst/>
          </a:prstGeom>
        </p:spPr>
        <p:txBody>
          <a:bodyPr vert="horz" lIns="0" tIns="36000" rIns="0" bIns="36000" rtlCol="0">
            <a:no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Arial" panose="020B0604020202020204" pitchFamily="34" charset="0"/>
              <a:buNone/>
            </a:pPr>
            <a:r>
              <a:rPr lang="en-US" dirty="0"/>
              <a:t>Some users moving from Options API found their Composition API code less organized and concluded that Composition API is "worse" in terms of code organization. We recommend users with such opinions to look at that problem from a different perspective.</a:t>
            </a:r>
          </a:p>
        </p:txBody>
      </p:sp>
    </p:spTree>
    <p:extLst>
      <p:ext uri="{BB962C8B-B14F-4D97-AF65-F5344CB8AC3E}">
        <p14:creationId xmlns:p14="http://schemas.microsoft.com/office/powerpoint/2010/main" val="3668824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63FA-65A0-D6F6-7D73-23F651AC8562}"/>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553800A9-C7EC-C232-8F65-B56AFB2DE80E}"/>
              </a:ext>
            </a:extLst>
          </p:cNvPr>
          <p:cNvSpPr>
            <a:spLocks noGrp="1"/>
          </p:cNvSpPr>
          <p:nvPr>
            <p:ph type="body" sz="quarter" idx="14"/>
          </p:nvPr>
        </p:nvSpPr>
        <p:spPr/>
        <p:txBody>
          <a:bodyPr/>
          <a:lstStyle/>
          <a:p>
            <a:r>
              <a:rPr lang="en-US" dirty="0"/>
              <a:t>Vue</a:t>
            </a:r>
          </a:p>
        </p:txBody>
      </p:sp>
    </p:spTree>
    <p:extLst>
      <p:ext uri="{BB962C8B-B14F-4D97-AF65-F5344CB8AC3E}">
        <p14:creationId xmlns:p14="http://schemas.microsoft.com/office/powerpoint/2010/main" val="100272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605C-95D7-11ED-0B4F-7E0D17AB3E11}"/>
              </a:ext>
            </a:extLst>
          </p:cNvPr>
          <p:cNvSpPr>
            <a:spLocks noGrp="1"/>
          </p:cNvSpPr>
          <p:nvPr>
            <p:ph type="title"/>
          </p:nvPr>
        </p:nvSpPr>
        <p:spPr/>
        <p:txBody>
          <a:bodyPr/>
          <a:lstStyle/>
          <a:p>
            <a:r>
              <a:rPr lang="en-US" dirty="0"/>
              <a:t>Angular, Vue.js with MVVM pattern</a:t>
            </a:r>
            <a:endParaRPr lang="cs-CZ" dirty="0"/>
          </a:p>
        </p:txBody>
      </p:sp>
      <p:sp>
        <p:nvSpPr>
          <p:cNvPr id="3" name="Slide Number Placeholder 2">
            <a:extLst>
              <a:ext uri="{FF2B5EF4-FFF2-40B4-BE49-F238E27FC236}">
                <a16:creationId xmlns:a16="http://schemas.microsoft.com/office/drawing/2014/main" id="{595E2ECF-24C5-0C1A-E003-72BD3B8750A5}"/>
              </a:ext>
            </a:extLst>
          </p:cNvPr>
          <p:cNvSpPr>
            <a:spLocks noGrp="1"/>
          </p:cNvSpPr>
          <p:nvPr>
            <p:ph type="sldNum" sz="quarter" idx="12"/>
          </p:nvPr>
        </p:nvSpPr>
        <p:spPr/>
        <p:txBody>
          <a:bodyPr/>
          <a:lstStyle/>
          <a:p>
            <a:fld id="{651B8B48-CD68-422A-981A-F7D1D2E08DD1}" type="slidenum">
              <a:rPr lang="en-US" smtClean="0"/>
              <a:t>47</a:t>
            </a:fld>
            <a:endParaRPr lang="en-US"/>
          </a:p>
        </p:txBody>
      </p:sp>
      <p:pic>
        <p:nvPicPr>
          <p:cNvPr id="4" name="Picture 3">
            <a:extLst>
              <a:ext uri="{FF2B5EF4-FFF2-40B4-BE49-F238E27FC236}">
                <a16:creationId xmlns:a16="http://schemas.microsoft.com/office/drawing/2014/main" id="{DFC967F9-E253-40CD-4C39-5A1DEBDFC507}"/>
              </a:ext>
            </a:extLst>
          </p:cNvPr>
          <p:cNvPicPr>
            <a:picLocks noChangeAspect="1"/>
          </p:cNvPicPr>
          <p:nvPr/>
        </p:nvPicPr>
        <p:blipFill>
          <a:blip r:embed="rId3"/>
          <a:stretch>
            <a:fillRect/>
          </a:stretch>
        </p:blipFill>
        <p:spPr>
          <a:xfrm>
            <a:off x="979517" y="1196752"/>
            <a:ext cx="9724995" cy="5392951"/>
          </a:xfrm>
          <a:prstGeom prst="rect">
            <a:avLst/>
          </a:prstGeom>
        </p:spPr>
      </p:pic>
    </p:spTree>
    <p:extLst>
      <p:ext uri="{BB962C8B-B14F-4D97-AF65-F5344CB8AC3E}">
        <p14:creationId xmlns:p14="http://schemas.microsoft.com/office/powerpoint/2010/main" val="375818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6C34-00FD-9AD9-0646-93F6393F9D57}"/>
              </a:ext>
            </a:extLst>
          </p:cNvPr>
          <p:cNvSpPr>
            <a:spLocks noGrp="1"/>
          </p:cNvSpPr>
          <p:nvPr>
            <p:ph type="title"/>
          </p:nvPr>
        </p:nvSpPr>
        <p:spPr/>
        <p:txBody>
          <a:bodyPr/>
          <a:lstStyle/>
          <a:p>
            <a:r>
              <a:rPr lang="en-US" dirty="0"/>
              <a:t>Reactivity</a:t>
            </a:r>
          </a:p>
        </p:txBody>
      </p:sp>
      <p:sp>
        <p:nvSpPr>
          <p:cNvPr id="5" name="Content Placeholder 4">
            <a:extLst>
              <a:ext uri="{FF2B5EF4-FFF2-40B4-BE49-F238E27FC236}">
                <a16:creationId xmlns:a16="http://schemas.microsoft.com/office/drawing/2014/main" id="{07724622-CE2C-4A09-9283-4903CD16FDAB}"/>
              </a:ext>
            </a:extLst>
          </p:cNvPr>
          <p:cNvSpPr>
            <a:spLocks noGrp="1"/>
          </p:cNvSpPr>
          <p:nvPr>
            <p:ph idx="1"/>
          </p:nvPr>
        </p:nvSpPr>
        <p:spPr>
          <a:xfrm>
            <a:off x="335360" y="1268760"/>
            <a:ext cx="11449272" cy="1512168"/>
          </a:xfrm>
        </p:spPr>
        <p:txBody>
          <a:bodyPr/>
          <a:lstStyle/>
          <a:p>
            <a:pPr marL="0" indent="0">
              <a:buNone/>
            </a:pPr>
            <a:r>
              <a:rPr lang="en-US" dirty="0"/>
              <a:t>There is no need to explicitly announce change in the data by manually calling a function! </a:t>
            </a:r>
            <a:br>
              <a:rPr lang="en-US" dirty="0"/>
            </a:br>
            <a:r>
              <a:rPr lang="en-US" dirty="0"/>
              <a:t>Vue.js utilize runtime dependency-tracking based reactivity system.</a:t>
            </a:r>
            <a:br>
              <a:rPr lang="en-US" dirty="0"/>
            </a:br>
            <a:endParaRPr lang="en-US" dirty="0"/>
          </a:p>
          <a:p>
            <a:pPr marL="0" indent="0">
              <a:buNone/>
            </a:pPr>
            <a:r>
              <a:rPr lang="en-US" dirty="0"/>
              <a:t>Example with Composition API.</a:t>
            </a:r>
          </a:p>
          <a:p>
            <a:pPr marL="0" indent="0">
              <a:buNone/>
            </a:pPr>
            <a:endParaRPr lang="en-US" dirty="0"/>
          </a:p>
        </p:txBody>
      </p:sp>
      <p:sp>
        <p:nvSpPr>
          <p:cNvPr id="3" name="Slide Number Placeholder 2">
            <a:extLst>
              <a:ext uri="{FF2B5EF4-FFF2-40B4-BE49-F238E27FC236}">
                <a16:creationId xmlns:a16="http://schemas.microsoft.com/office/drawing/2014/main" id="{5D578CF5-30AA-D270-F347-10AA0D321992}"/>
              </a:ext>
            </a:extLst>
          </p:cNvPr>
          <p:cNvSpPr>
            <a:spLocks noGrp="1"/>
          </p:cNvSpPr>
          <p:nvPr>
            <p:ph type="sldNum" sz="quarter" idx="12"/>
          </p:nvPr>
        </p:nvSpPr>
        <p:spPr/>
        <p:txBody>
          <a:bodyPr/>
          <a:lstStyle/>
          <a:p>
            <a:fld id="{651B8B48-CD68-422A-981A-F7D1D2E08DD1}" type="slidenum">
              <a:rPr lang="en-US" smtClean="0"/>
              <a:t>48</a:t>
            </a:fld>
            <a:endParaRPr lang="en-US"/>
          </a:p>
        </p:txBody>
      </p:sp>
      <p:sp>
        <p:nvSpPr>
          <p:cNvPr id="4" name="Rectangle 3">
            <a:extLst>
              <a:ext uri="{FF2B5EF4-FFF2-40B4-BE49-F238E27FC236}">
                <a16:creationId xmlns:a16="http://schemas.microsoft.com/office/drawing/2014/main" id="{C5117F4A-466A-5B77-5616-933A88B5499B}"/>
              </a:ext>
            </a:extLst>
          </p:cNvPr>
          <p:cNvSpPr/>
          <p:nvPr/>
        </p:nvSpPr>
        <p:spPr>
          <a:xfrm>
            <a:off x="335360" y="2780928"/>
            <a:ext cx="5760640" cy="3600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 ref, computed, watch } </a:t>
            </a:r>
            <a:r>
              <a:rPr lang="en-US" sz="2000" dirty="0">
                <a:solidFill>
                  <a:schemeClr val="accent1"/>
                </a:solidFill>
              </a:rPr>
              <a:t>from</a:t>
            </a:r>
            <a:r>
              <a:rPr lang="en-US" sz="2000" dirty="0">
                <a:solidFill>
                  <a:schemeClr val="tx1"/>
                </a:solidFill>
              </a:rPr>
              <a:t> '</a:t>
            </a:r>
            <a:r>
              <a:rPr lang="en-US" sz="2000" dirty="0" err="1">
                <a:solidFill>
                  <a:schemeClr val="tx1"/>
                </a:solidFill>
              </a:rPr>
              <a:t>vue</a:t>
            </a:r>
            <a:r>
              <a:rPr lang="en-US" sz="2000" dirty="0">
                <a:solidFill>
                  <a:schemeClr val="tx1"/>
                </a:solidFill>
              </a:rPr>
              <a:t>';</a:t>
            </a:r>
          </a:p>
          <a:p>
            <a:r>
              <a:rPr lang="en-US" sz="2000" dirty="0">
                <a:solidFill>
                  <a:schemeClr val="accent6"/>
                </a:solidFill>
              </a:rPr>
              <a:t>// Define reactive state.</a:t>
            </a:r>
          </a:p>
          <a:p>
            <a:r>
              <a:rPr lang="en-US" sz="2000" dirty="0">
                <a:solidFill>
                  <a:schemeClr val="accent1"/>
                </a:solidFill>
              </a:rPr>
              <a:t>const</a:t>
            </a:r>
            <a:r>
              <a:rPr lang="en-US" sz="2000" dirty="0">
                <a:solidFill>
                  <a:schemeClr val="tx1"/>
                </a:solidFill>
              </a:rPr>
              <a:t> A0 = ref(0);</a:t>
            </a:r>
          </a:p>
          <a:p>
            <a:r>
              <a:rPr lang="en-US" sz="2000" dirty="0">
                <a:solidFill>
                  <a:schemeClr val="accent1"/>
                </a:solidFill>
              </a:rPr>
              <a:t>const</a:t>
            </a:r>
            <a:r>
              <a:rPr lang="en-US" sz="2000" dirty="0">
                <a:solidFill>
                  <a:schemeClr val="tx1"/>
                </a:solidFill>
              </a:rPr>
              <a:t> A1 = ref(1);</a:t>
            </a:r>
          </a:p>
          <a:p>
            <a:r>
              <a:rPr lang="en-US" sz="2000" dirty="0">
                <a:solidFill>
                  <a:schemeClr val="accent6"/>
                </a:solidFill>
              </a:rPr>
              <a:t>// Define computed value.</a:t>
            </a:r>
          </a:p>
          <a:p>
            <a:r>
              <a:rPr lang="en-US" sz="2000" dirty="0">
                <a:solidFill>
                  <a:schemeClr val="accent1"/>
                </a:solidFill>
              </a:rPr>
              <a:t>const</a:t>
            </a:r>
            <a:r>
              <a:rPr lang="en-US" sz="2000" dirty="0">
                <a:solidFill>
                  <a:schemeClr val="tx1"/>
                </a:solidFill>
              </a:rPr>
              <a:t> A2 = computed(() =&gt; A0.value + A1.value);</a:t>
            </a:r>
          </a:p>
          <a:p>
            <a:r>
              <a:rPr lang="en-US" sz="2000" dirty="0">
                <a:solidFill>
                  <a:schemeClr val="accent6"/>
                </a:solidFill>
              </a:rPr>
              <a:t>// Watch for a change, there are limitations …</a:t>
            </a:r>
          </a:p>
          <a:p>
            <a:r>
              <a:rPr lang="en-US" sz="2000" dirty="0">
                <a:solidFill>
                  <a:schemeClr val="tx1"/>
                </a:solidFill>
              </a:rPr>
              <a:t>watch(A2, (next, previous) =&gt; { .. });</a:t>
            </a:r>
          </a:p>
          <a:p>
            <a:r>
              <a:rPr lang="en-US" sz="2000" dirty="0">
                <a:solidFill>
                  <a:schemeClr val="accent6"/>
                </a:solidFill>
              </a:rPr>
              <a:t>// Set value to update all dependencies.</a:t>
            </a:r>
          </a:p>
          <a:p>
            <a:r>
              <a:rPr lang="en-US" sz="2000" dirty="0">
                <a:solidFill>
                  <a:schemeClr val="tx1"/>
                </a:solidFill>
              </a:rPr>
              <a:t>A0.value = 2;</a:t>
            </a:r>
          </a:p>
          <a:p>
            <a:endParaRPr lang="en-US" sz="2000" dirty="0">
              <a:solidFill>
                <a:schemeClr val="tx1"/>
              </a:solidFill>
            </a:endParaRPr>
          </a:p>
        </p:txBody>
      </p:sp>
      <p:sp>
        <p:nvSpPr>
          <p:cNvPr id="6" name="Oval 5">
            <a:extLst>
              <a:ext uri="{FF2B5EF4-FFF2-40B4-BE49-F238E27FC236}">
                <a16:creationId xmlns:a16="http://schemas.microsoft.com/office/drawing/2014/main" id="{958B56C2-CC5E-FD95-F178-BE53E0BA7542}"/>
              </a:ext>
            </a:extLst>
          </p:cNvPr>
          <p:cNvSpPr/>
          <p:nvPr/>
        </p:nvSpPr>
        <p:spPr>
          <a:xfrm>
            <a:off x="7237070" y="3361139"/>
            <a:ext cx="1152128" cy="570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ref(0)</a:t>
            </a:r>
          </a:p>
        </p:txBody>
      </p:sp>
      <p:sp>
        <p:nvSpPr>
          <p:cNvPr id="7" name="Oval 6">
            <a:extLst>
              <a:ext uri="{FF2B5EF4-FFF2-40B4-BE49-F238E27FC236}">
                <a16:creationId xmlns:a16="http://schemas.microsoft.com/office/drawing/2014/main" id="{9C2CB20C-B7EE-7E4F-07EB-D13AB9990C90}"/>
              </a:ext>
            </a:extLst>
          </p:cNvPr>
          <p:cNvSpPr/>
          <p:nvPr/>
        </p:nvSpPr>
        <p:spPr>
          <a:xfrm>
            <a:off x="9696400" y="3361139"/>
            <a:ext cx="1152128" cy="570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ref(1)</a:t>
            </a:r>
          </a:p>
        </p:txBody>
      </p:sp>
      <p:sp>
        <p:nvSpPr>
          <p:cNvPr id="8" name="Oval 7">
            <a:extLst>
              <a:ext uri="{FF2B5EF4-FFF2-40B4-BE49-F238E27FC236}">
                <a16:creationId xmlns:a16="http://schemas.microsoft.com/office/drawing/2014/main" id="{C7D688CD-A2EF-14A2-B9F0-4C7EDDDAED79}"/>
              </a:ext>
            </a:extLst>
          </p:cNvPr>
          <p:cNvSpPr/>
          <p:nvPr/>
        </p:nvSpPr>
        <p:spPr>
          <a:xfrm>
            <a:off x="8040216" y="4946811"/>
            <a:ext cx="2086306" cy="57042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computed(…)</a:t>
            </a:r>
          </a:p>
        </p:txBody>
      </p:sp>
      <p:cxnSp>
        <p:nvCxnSpPr>
          <p:cNvPr id="10" name="Straight Arrow Connector 9">
            <a:extLst>
              <a:ext uri="{FF2B5EF4-FFF2-40B4-BE49-F238E27FC236}">
                <a16:creationId xmlns:a16="http://schemas.microsoft.com/office/drawing/2014/main" id="{C073E01E-AD0C-8322-7523-7915E91DEC34}"/>
              </a:ext>
            </a:extLst>
          </p:cNvPr>
          <p:cNvCxnSpPr>
            <a:stCxn id="8" idx="1"/>
            <a:endCxn id="6" idx="4"/>
          </p:cNvCxnSpPr>
          <p:nvPr/>
        </p:nvCxnSpPr>
        <p:spPr>
          <a:xfrm flipH="1" flipV="1">
            <a:off x="7813134" y="3931560"/>
            <a:ext cx="532614" cy="1098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788CAD0-71B7-005D-1EEA-C3CC09A677A1}"/>
              </a:ext>
            </a:extLst>
          </p:cNvPr>
          <p:cNvCxnSpPr>
            <a:cxnSpLocks/>
            <a:stCxn id="8" idx="7"/>
            <a:endCxn id="7" idx="4"/>
          </p:cNvCxnSpPr>
          <p:nvPr/>
        </p:nvCxnSpPr>
        <p:spPr>
          <a:xfrm flipV="1">
            <a:off x="9820990" y="3931560"/>
            <a:ext cx="451474" cy="10987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04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7E8B-5DE0-6193-FABA-7070DC8B56E7}"/>
              </a:ext>
            </a:extLst>
          </p:cNvPr>
          <p:cNvSpPr>
            <a:spLocks noGrp="1"/>
          </p:cNvSpPr>
          <p:nvPr>
            <p:ph type="title"/>
          </p:nvPr>
        </p:nvSpPr>
        <p:spPr/>
        <p:txBody>
          <a:bodyPr/>
          <a:lstStyle/>
          <a:p>
            <a:r>
              <a:rPr lang="en-US" dirty="0"/>
              <a:t>Vue.js: Virtual DOM</a:t>
            </a:r>
          </a:p>
        </p:txBody>
      </p:sp>
      <p:sp>
        <p:nvSpPr>
          <p:cNvPr id="3" name="Content Placeholder 2">
            <a:extLst>
              <a:ext uri="{FF2B5EF4-FFF2-40B4-BE49-F238E27FC236}">
                <a16:creationId xmlns:a16="http://schemas.microsoft.com/office/drawing/2014/main" id="{8EB87224-6598-4804-6C37-9179FF01232F}"/>
              </a:ext>
            </a:extLst>
          </p:cNvPr>
          <p:cNvSpPr>
            <a:spLocks noGrp="1"/>
          </p:cNvSpPr>
          <p:nvPr>
            <p:ph idx="1"/>
          </p:nvPr>
        </p:nvSpPr>
        <p:spPr>
          <a:xfrm>
            <a:off x="335360" y="1268761"/>
            <a:ext cx="11443368" cy="766132"/>
          </a:xfrm>
        </p:spPr>
        <p:txBody>
          <a:bodyPr/>
          <a:lstStyle/>
          <a:p>
            <a:r>
              <a:rPr lang="en-US" dirty="0"/>
              <a:t>Compiler-Informed Virtual DOM (see </a:t>
            </a:r>
            <a:r>
              <a:rPr lang="en-US" dirty="0">
                <a:hlinkClick r:id="rId3"/>
              </a:rPr>
              <a:t>Template Explorer</a:t>
            </a:r>
            <a:r>
              <a:rPr lang="en-US" dirty="0"/>
              <a:t>)</a:t>
            </a:r>
          </a:p>
        </p:txBody>
      </p:sp>
      <p:sp>
        <p:nvSpPr>
          <p:cNvPr id="4" name="Slide Number Placeholder 3">
            <a:extLst>
              <a:ext uri="{FF2B5EF4-FFF2-40B4-BE49-F238E27FC236}">
                <a16:creationId xmlns:a16="http://schemas.microsoft.com/office/drawing/2014/main" id="{51024FEE-20B4-18EE-CD1E-66BB6CA587E1}"/>
              </a:ext>
            </a:extLst>
          </p:cNvPr>
          <p:cNvSpPr>
            <a:spLocks noGrp="1"/>
          </p:cNvSpPr>
          <p:nvPr>
            <p:ph type="sldNum" sz="quarter" idx="12"/>
          </p:nvPr>
        </p:nvSpPr>
        <p:spPr/>
        <p:txBody>
          <a:bodyPr/>
          <a:lstStyle/>
          <a:p>
            <a:fld id="{452BA717-4DED-4A38-BDE4-30D0F0A142DB}" type="slidenum">
              <a:rPr lang="cs-CZ" smtClean="0"/>
              <a:pPr/>
              <a:t>49</a:t>
            </a:fld>
            <a:endParaRPr lang="cs-CZ"/>
          </a:p>
        </p:txBody>
      </p:sp>
      <p:pic>
        <p:nvPicPr>
          <p:cNvPr id="5" name="Picture 2" descr="render pipeline">
            <a:extLst>
              <a:ext uri="{FF2B5EF4-FFF2-40B4-BE49-F238E27FC236}">
                <a16:creationId xmlns:a16="http://schemas.microsoft.com/office/drawing/2014/main" id="{30BBE93B-44AA-0747-838E-E6F000312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00" y="1823077"/>
            <a:ext cx="8472304" cy="30785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82D9BEE-B2C4-4690-BE22-02F92BA5D5E6}"/>
              </a:ext>
            </a:extLst>
          </p:cNvPr>
          <p:cNvSpPr/>
          <p:nvPr/>
        </p:nvSpPr>
        <p:spPr>
          <a:xfrm>
            <a:off x="335360" y="5026460"/>
            <a:ext cx="3816424" cy="13548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&lt;div&gt;</a:t>
            </a:r>
          </a:p>
          <a:p>
            <a:r>
              <a:rPr lang="en-US" sz="2000" dirty="0">
                <a:solidFill>
                  <a:schemeClr val="tx1"/>
                </a:solidFill>
              </a:rPr>
              <a:t>  &lt;div v-if="ok"&gt;yes&lt;/div&gt;</a:t>
            </a:r>
          </a:p>
          <a:p>
            <a:r>
              <a:rPr lang="en-US" sz="2000" dirty="0">
                <a:solidFill>
                  <a:schemeClr val="tx1"/>
                </a:solidFill>
              </a:rPr>
              <a:t>  &lt;span v-else&gt;no&lt;/span&gt;</a:t>
            </a:r>
          </a:p>
          <a:p>
            <a:r>
              <a:rPr lang="en-US" sz="2000" dirty="0">
                <a:solidFill>
                  <a:schemeClr val="tx1"/>
                </a:solidFill>
              </a:rPr>
              <a:t>&lt;/div&gt;</a:t>
            </a:r>
          </a:p>
        </p:txBody>
      </p:sp>
      <p:sp>
        <p:nvSpPr>
          <p:cNvPr id="7" name="Rectangle 6">
            <a:extLst>
              <a:ext uri="{FF2B5EF4-FFF2-40B4-BE49-F238E27FC236}">
                <a16:creationId xmlns:a16="http://schemas.microsoft.com/office/drawing/2014/main" id="{3DB677AE-3D45-439B-85C2-9FCF4053C7DB}"/>
              </a:ext>
            </a:extLst>
          </p:cNvPr>
          <p:cNvSpPr/>
          <p:nvPr/>
        </p:nvSpPr>
        <p:spPr>
          <a:xfrm>
            <a:off x="5303911" y="5409994"/>
            <a:ext cx="6732749"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&lt;div&gt; {</a:t>
            </a:r>
            <a:r>
              <a:rPr lang="en-US" sz="2000" dirty="0" err="1">
                <a:solidFill>
                  <a:schemeClr val="tx1"/>
                </a:solidFill>
              </a:rPr>
              <a:t>ok.value</a:t>
            </a:r>
            <a:r>
              <a:rPr lang="en-US" sz="2000" dirty="0">
                <a:solidFill>
                  <a:schemeClr val="tx1"/>
                </a:solidFill>
              </a:rPr>
              <a:t> ? &lt;div&gt;yes&lt;/div&gt; : &lt;span&gt;no&lt;/span&gt;} &lt;/div&gt;</a:t>
            </a:r>
          </a:p>
        </p:txBody>
      </p:sp>
      <p:sp>
        <p:nvSpPr>
          <p:cNvPr id="8" name="Rectangle 7">
            <a:extLst>
              <a:ext uri="{FF2B5EF4-FFF2-40B4-BE49-F238E27FC236}">
                <a16:creationId xmlns:a16="http://schemas.microsoft.com/office/drawing/2014/main" id="{7252DAB5-35BB-43A0-86F6-D44A97F14CD4}"/>
              </a:ext>
            </a:extLst>
          </p:cNvPr>
          <p:cNvSpPr/>
          <p:nvPr/>
        </p:nvSpPr>
        <p:spPr>
          <a:xfrm>
            <a:off x="5303912" y="5949280"/>
            <a:ext cx="6732748" cy="4320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pt-BR" sz="2000" dirty="0">
                <a:solidFill>
                  <a:schemeClr val="tx1"/>
                </a:solidFill>
              </a:rPr>
              <a:t>h('div', [ok.value ? h('div', 'yes') : h('span', 'no’)]);</a:t>
            </a:r>
            <a:endParaRPr lang="en-US" sz="2000" dirty="0">
              <a:solidFill>
                <a:schemeClr val="tx1"/>
              </a:solidFill>
            </a:endParaRPr>
          </a:p>
        </p:txBody>
      </p:sp>
    </p:spTree>
    <p:extLst>
      <p:ext uri="{BB962C8B-B14F-4D97-AF65-F5344CB8AC3E}">
        <p14:creationId xmlns:p14="http://schemas.microsoft.com/office/powerpoint/2010/main" val="1782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276787-F78F-DD8D-2FB0-B33CD39F6859}"/>
              </a:ext>
            </a:extLst>
          </p:cNvPr>
          <p:cNvSpPr>
            <a:spLocks noGrp="1"/>
          </p:cNvSpPr>
          <p:nvPr>
            <p:ph type="body" sz="quarter" idx="13"/>
          </p:nvPr>
        </p:nvSpPr>
        <p:spPr/>
        <p:txBody>
          <a:bodyPr/>
          <a:lstStyle/>
          <a:p>
            <a:r>
              <a:rPr lang="en-US" dirty="0"/>
              <a:t>Episode I</a:t>
            </a:r>
          </a:p>
        </p:txBody>
      </p:sp>
      <p:sp>
        <p:nvSpPr>
          <p:cNvPr id="6" name="Text Placeholder 5">
            <a:extLst>
              <a:ext uri="{FF2B5EF4-FFF2-40B4-BE49-F238E27FC236}">
                <a16:creationId xmlns:a16="http://schemas.microsoft.com/office/drawing/2014/main" id="{CF7BC829-E0FA-2080-135C-E7B1AFB68289}"/>
              </a:ext>
            </a:extLst>
          </p:cNvPr>
          <p:cNvSpPr>
            <a:spLocks noGrp="1"/>
          </p:cNvSpPr>
          <p:nvPr>
            <p:ph type="body" sz="quarter" idx="14"/>
          </p:nvPr>
        </p:nvSpPr>
        <p:spPr>
          <a:xfrm>
            <a:off x="1451769" y="1493531"/>
            <a:ext cx="9217023" cy="1872208"/>
          </a:xfrm>
        </p:spPr>
        <p:txBody>
          <a:bodyPr/>
          <a:lstStyle/>
          <a:p>
            <a:r>
              <a:rPr lang="en-US" dirty="0"/>
              <a:t>Is there a better API ... ?</a:t>
            </a:r>
          </a:p>
        </p:txBody>
      </p:sp>
      <p:pic>
        <p:nvPicPr>
          <p:cNvPr id="5" name="Picture 4">
            <a:extLst>
              <a:ext uri="{FF2B5EF4-FFF2-40B4-BE49-F238E27FC236}">
                <a16:creationId xmlns:a16="http://schemas.microsoft.com/office/drawing/2014/main" id="{74CFD7AD-D94C-6486-8AFC-3A7E32ED05FB}"/>
              </a:ext>
            </a:extLst>
          </p:cNvPr>
          <p:cNvPicPr>
            <a:picLocks noChangeAspect="1"/>
          </p:cNvPicPr>
          <p:nvPr/>
        </p:nvPicPr>
        <p:blipFill>
          <a:blip r:embed="rId3"/>
          <a:stretch>
            <a:fillRect/>
          </a:stretch>
        </p:blipFill>
        <p:spPr>
          <a:xfrm>
            <a:off x="3467993" y="2560249"/>
            <a:ext cx="5184576" cy="3447743"/>
          </a:xfrm>
          <a:prstGeom prst="rect">
            <a:avLst/>
          </a:prstGeom>
        </p:spPr>
      </p:pic>
    </p:spTree>
    <p:extLst>
      <p:ext uri="{BB962C8B-B14F-4D97-AF65-F5344CB8AC3E}">
        <p14:creationId xmlns:p14="http://schemas.microsoft.com/office/powerpoint/2010/main" val="1486435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FD56-4CD8-507C-8E83-F4E78940767F}"/>
              </a:ext>
            </a:extLst>
          </p:cNvPr>
          <p:cNvSpPr>
            <a:spLocks noGrp="1"/>
          </p:cNvSpPr>
          <p:nvPr>
            <p:ph type="title"/>
          </p:nvPr>
        </p:nvSpPr>
        <p:spPr/>
        <p:txBody>
          <a:bodyPr/>
          <a:lstStyle/>
          <a:p>
            <a:r>
              <a:rPr lang="en-US" dirty="0"/>
              <a:t>Vue.js: Virtual DOM</a:t>
            </a:r>
          </a:p>
        </p:txBody>
      </p:sp>
      <p:sp>
        <p:nvSpPr>
          <p:cNvPr id="3" name="Content Placeholder 2">
            <a:extLst>
              <a:ext uri="{FF2B5EF4-FFF2-40B4-BE49-F238E27FC236}">
                <a16:creationId xmlns:a16="http://schemas.microsoft.com/office/drawing/2014/main" id="{7C5A7D74-573A-DB03-8B56-CF4129FDD229}"/>
              </a:ext>
            </a:extLst>
          </p:cNvPr>
          <p:cNvSpPr>
            <a:spLocks noGrp="1"/>
          </p:cNvSpPr>
          <p:nvPr>
            <p:ph idx="1"/>
          </p:nvPr>
        </p:nvSpPr>
        <p:spPr>
          <a:xfrm>
            <a:off x="335360" y="1268760"/>
            <a:ext cx="11449272" cy="2376264"/>
          </a:xfrm>
        </p:spPr>
        <p:txBody>
          <a:bodyPr/>
          <a:lstStyle/>
          <a:p>
            <a:pPr marL="0" indent="0">
              <a:buNone/>
            </a:pPr>
            <a:r>
              <a:rPr lang="en-US" dirty="0"/>
              <a:t>The Compiler-Informed Virtual DOM is not good enough.</a:t>
            </a:r>
          </a:p>
          <a:p>
            <a:pPr marL="0" indent="0">
              <a:buNone/>
            </a:pPr>
            <a:r>
              <a:rPr lang="en-US" b="1" dirty="0"/>
              <a:t>Vue Vapor</a:t>
            </a:r>
          </a:p>
          <a:p>
            <a:r>
              <a:rPr lang="en-US" dirty="0"/>
              <a:t>Vue without virtual DOM, inspired by Solid.js.</a:t>
            </a:r>
          </a:p>
          <a:p>
            <a:r>
              <a:rPr lang="en-US" dirty="0"/>
              <a:t>Opt-in, support only for Composition API.</a:t>
            </a:r>
          </a:p>
          <a:p>
            <a:r>
              <a:rPr lang="en-US" dirty="0"/>
              <a:t>Started in a </a:t>
            </a:r>
            <a:r>
              <a:rPr lang="en-US" dirty="0">
                <a:hlinkClick r:id="rId3"/>
              </a:rPr>
              <a:t>separate repository</a:t>
            </a:r>
            <a:r>
              <a:rPr lang="en-US" dirty="0"/>
              <a:t>, now branch in </a:t>
            </a:r>
            <a:r>
              <a:rPr lang="en-US" dirty="0">
                <a:hlinkClick r:id="rId4"/>
              </a:rPr>
              <a:t>core</a:t>
            </a:r>
            <a:r>
              <a:rPr lang="en-US" dirty="0"/>
              <a:t>. </a:t>
            </a:r>
          </a:p>
        </p:txBody>
      </p:sp>
      <p:sp>
        <p:nvSpPr>
          <p:cNvPr id="4" name="Slide Number Placeholder 3">
            <a:extLst>
              <a:ext uri="{FF2B5EF4-FFF2-40B4-BE49-F238E27FC236}">
                <a16:creationId xmlns:a16="http://schemas.microsoft.com/office/drawing/2014/main" id="{EBFA7525-4F0A-9E52-FFC6-AEF0A42F520A}"/>
              </a:ext>
            </a:extLst>
          </p:cNvPr>
          <p:cNvSpPr>
            <a:spLocks noGrp="1"/>
          </p:cNvSpPr>
          <p:nvPr>
            <p:ph type="sldNum" sz="quarter" idx="12"/>
          </p:nvPr>
        </p:nvSpPr>
        <p:spPr/>
        <p:txBody>
          <a:bodyPr/>
          <a:lstStyle/>
          <a:p>
            <a:fld id="{452BA717-4DED-4A38-BDE4-30D0F0A142DB}" type="slidenum">
              <a:rPr lang="cs-CZ" smtClean="0"/>
              <a:pPr/>
              <a:t>50</a:t>
            </a:fld>
            <a:endParaRPr lang="cs-CZ"/>
          </a:p>
        </p:txBody>
      </p:sp>
      <p:cxnSp>
        <p:nvCxnSpPr>
          <p:cNvPr id="6" name="Straight Connector 5">
            <a:extLst>
              <a:ext uri="{FF2B5EF4-FFF2-40B4-BE49-F238E27FC236}">
                <a16:creationId xmlns:a16="http://schemas.microsoft.com/office/drawing/2014/main" id="{1657267E-54BC-2A0B-5433-5B2E2A7D6D59}"/>
              </a:ext>
            </a:extLst>
          </p:cNvPr>
          <p:cNvCxnSpPr/>
          <p:nvPr/>
        </p:nvCxnSpPr>
        <p:spPr>
          <a:xfrm flipH="1">
            <a:off x="2135560" y="548680"/>
            <a:ext cx="331236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EB5BC021-12B0-7DA5-1784-E176CBB228B4}"/>
              </a:ext>
            </a:extLst>
          </p:cNvPr>
          <p:cNvSpPr txBox="1"/>
          <p:nvPr/>
        </p:nvSpPr>
        <p:spPr>
          <a:xfrm>
            <a:off x="0" y="6468727"/>
            <a:ext cx="6096000" cy="400110"/>
          </a:xfrm>
          <a:prstGeom prst="rect">
            <a:avLst/>
          </a:prstGeom>
          <a:noFill/>
        </p:spPr>
        <p:txBody>
          <a:bodyPr wrap="square" rtlCol="0">
            <a:spAutoFit/>
          </a:bodyPr>
          <a:lstStyle/>
          <a:p>
            <a:r>
              <a:rPr lang="en-US" sz="2000" dirty="0">
                <a:solidFill>
                  <a:schemeClr val="bg1"/>
                </a:solidFill>
              </a:rPr>
              <a:t>Optional</a:t>
            </a:r>
          </a:p>
        </p:txBody>
      </p:sp>
      <p:sp>
        <p:nvSpPr>
          <p:cNvPr id="8" name="Rectangle 7">
            <a:extLst>
              <a:ext uri="{FF2B5EF4-FFF2-40B4-BE49-F238E27FC236}">
                <a16:creationId xmlns:a16="http://schemas.microsoft.com/office/drawing/2014/main" id="{193D850A-5780-9D1A-B67A-DE43EFC52E79}"/>
              </a:ext>
            </a:extLst>
          </p:cNvPr>
          <p:cNvSpPr/>
          <p:nvPr/>
        </p:nvSpPr>
        <p:spPr>
          <a:xfrm>
            <a:off x="335360" y="3781840"/>
            <a:ext cx="6343476"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&lt;div :class="{ active }"&gt;&lt;/div&gt;</a:t>
            </a:r>
          </a:p>
          <a:p>
            <a:r>
              <a:rPr lang="en-US" sz="2000" dirty="0">
                <a:solidFill>
                  <a:schemeClr val="tx1"/>
                </a:solidFill>
              </a:rPr>
              <a:t>&lt;input :id="id" :value="value" :placeholder="placeholder"&gt;</a:t>
            </a:r>
          </a:p>
          <a:p>
            <a:r>
              <a:rPr lang="en-US" sz="2000" dirty="0">
                <a:solidFill>
                  <a:schemeClr val="tx1"/>
                </a:solidFill>
              </a:rPr>
              <a:t>&lt;div&gt;{{ dynamic }}&lt;/div&gt;</a:t>
            </a:r>
          </a:p>
        </p:txBody>
      </p:sp>
      <p:pic>
        <p:nvPicPr>
          <p:cNvPr id="9" name="Picture 8">
            <a:extLst>
              <a:ext uri="{FF2B5EF4-FFF2-40B4-BE49-F238E27FC236}">
                <a16:creationId xmlns:a16="http://schemas.microsoft.com/office/drawing/2014/main" id="{C3CDDE44-B2F4-B8DE-025B-3A24840CE843}"/>
              </a:ext>
            </a:extLst>
          </p:cNvPr>
          <p:cNvPicPr>
            <a:picLocks noChangeAspect="1"/>
          </p:cNvPicPr>
          <p:nvPr/>
        </p:nvPicPr>
        <p:blipFill>
          <a:blip r:embed="rId5"/>
          <a:stretch>
            <a:fillRect/>
          </a:stretch>
        </p:blipFill>
        <p:spPr>
          <a:xfrm>
            <a:off x="7104112" y="1793790"/>
            <a:ext cx="4536504" cy="1670234"/>
          </a:xfrm>
          <a:prstGeom prst="rect">
            <a:avLst/>
          </a:prstGeom>
        </p:spPr>
      </p:pic>
    </p:spTree>
    <p:extLst>
      <p:ext uri="{BB962C8B-B14F-4D97-AF65-F5344CB8AC3E}">
        <p14:creationId xmlns:p14="http://schemas.microsoft.com/office/powerpoint/2010/main" val="156471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57990-819D-61F4-28B4-8ACF41D01E62}"/>
              </a:ext>
            </a:extLst>
          </p:cNvPr>
          <p:cNvSpPr>
            <a:spLocks noGrp="1"/>
          </p:cNvSpPr>
          <p:nvPr>
            <p:ph type="title"/>
          </p:nvPr>
        </p:nvSpPr>
        <p:spPr/>
        <p:txBody>
          <a:bodyPr/>
          <a:lstStyle/>
          <a:p>
            <a:r>
              <a:rPr lang="en-US" dirty="0"/>
              <a:t>Vue.js: Reactivity &amp; State management</a:t>
            </a:r>
          </a:p>
        </p:txBody>
      </p:sp>
      <p:sp>
        <p:nvSpPr>
          <p:cNvPr id="3" name="Content Placeholder 2">
            <a:extLst>
              <a:ext uri="{FF2B5EF4-FFF2-40B4-BE49-F238E27FC236}">
                <a16:creationId xmlns:a16="http://schemas.microsoft.com/office/drawing/2014/main" id="{93FDACC4-2A25-1A64-33FC-AE80325588D2}"/>
              </a:ext>
            </a:extLst>
          </p:cNvPr>
          <p:cNvSpPr>
            <a:spLocks noGrp="1"/>
          </p:cNvSpPr>
          <p:nvPr>
            <p:ph idx="1"/>
          </p:nvPr>
        </p:nvSpPr>
        <p:spPr>
          <a:xfrm>
            <a:off x="335360" y="1268760"/>
            <a:ext cx="11449272" cy="478142"/>
          </a:xfrm>
        </p:spPr>
        <p:txBody>
          <a:bodyPr/>
          <a:lstStyle/>
          <a:p>
            <a:pPr marL="0" indent="0">
              <a:buNone/>
            </a:pPr>
            <a:r>
              <a:rPr lang="en-US" dirty="0"/>
              <a:t>Similar time and place like React (Options API -&gt; Composition API), state management libraries.</a:t>
            </a:r>
          </a:p>
          <a:p>
            <a:pPr marL="0" indent="0">
              <a:buNone/>
            </a:pPr>
            <a:endParaRPr lang="en-US" dirty="0"/>
          </a:p>
        </p:txBody>
      </p:sp>
      <p:sp>
        <p:nvSpPr>
          <p:cNvPr id="4" name="Slide Number Placeholder 3">
            <a:extLst>
              <a:ext uri="{FF2B5EF4-FFF2-40B4-BE49-F238E27FC236}">
                <a16:creationId xmlns:a16="http://schemas.microsoft.com/office/drawing/2014/main" id="{CE8B912A-D61B-5EF4-2BFD-8505DBC18B48}"/>
              </a:ext>
            </a:extLst>
          </p:cNvPr>
          <p:cNvSpPr>
            <a:spLocks noGrp="1"/>
          </p:cNvSpPr>
          <p:nvPr>
            <p:ph type="sldNum" sz="quarter" idx="12"/>
          </p:nvPr>
        </p:nvSpPr>
        <p:spPr/>
        <p:txBody>
          <a:bodyPr/>
          <a:lstStyle/>
          <a:p>
            <a:fld id="{452BA717-4DED-4A38-BDE4-30D0F0A142DB}" type="slidenum">
              <a:rPr lang="cs-CZ" smtClean="0"/>
              <a:pPr/>
              <a:t>51</a:t>
            </a:fld>
            <a:endParaRPr lang="cs-CZ"/>
          </a:p>
        </p:txBody>
      </p:sp>
      <p:sp>
        <p:nvSpPr>
          <p:cNvPr id="5" name="Rectangle 4">
            <a:extLst>
              <a:ext uri="{FF2B5EF4-FFF2-40B4-BE49-F238E27FC236}">
                <a16:creationId xmlns:a16="http://schemas.microsoft.com/office/drawing/2014/main" id="{E185C0B6-F505-6C1D-B6F9-866FB8387C36}"/>
              </a:ext>
            </a:extLst>
          </p:cNvPr>
          <p:cNvSpPr/>
          <p:nvPr/>
        </p:nvSpPr>
        <p:spPr>
          <a:xfrm>
            <a:off x="6096001" y="1746902"/>
            <a:ext cx="5657752" cy="17080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store.js</a:t>
            </a:r>
          </a:p>
          <a:p>
            <a:r>
              <a:rPr lang="en-US" sz="2000" dirty="0">
                <a:solidFill>
                  <a:schemeClr val="accent1"/>
                </a:solidFill>
              </a:rPr>
              <a:t>import</a:t>
            </a:r>
            <a:r>
              <a:rPr lang="en-US" sz="2000" dirty="0">
                <a:solidFill>
                  <a:schemeClr val="tx1"/>
                </a:solidFill>
              </a:rPr>
              <a:t> { reactive } </a:t>
            </a:r>
            <a:r>
              <a:rPr lang="en-US" sz="2000" dirty="0">
                <a:solidFill>
                  <a:schemeClr val="accent1"/>
                </a:solidFill>
              </a:rPr>
              <a:t>from</a:t>
            </a:r>
            <a:r>
              <a:rPr lang="en-US" sz="2000" dirty="0">
                <a:solidFill>
                  <a:schemeClr val="tx1"/>
                </a:solidFill>
              </a:rPr>
              <a:t> </a:t>
            </a:r>
            <a:r>
              <a:rPr lang="en-US" sz="2000" dirty="0">
                <a:solidFill>
                  <a:schemeClr val="accent2"/>
                </a:solidFill>
              </a:rPr>
              <a:t>'</a:t>
            </a:r>
            <a:r>
              <a:rPr lang="en-US" sz="2000" dirty="0" err="1">
                <a:solidFill>
                  <a:schemeClr val="accent2"/>
                </a:solidFill>
              </a:rPr>
              <a:t>vue</a:t>
            </a:r>
            <a:r>
              <a:rPr lang="en-US" sz="2000" dirty="0">
                <a:solidFill>
                  <a:schemeClr val="accent2"/>
                </a:solidFill>
              </a:rPr>
              <a:t>'</a:t>
            </a:r>
          </a:p>
          <a:p>
            <a:r>
              <a:rPr lang="en-US" sz="2000" dirty="0">
                <a:solidFill>
                  <a:schemeClr val="accent6"/>
                </a:solidFill>
              </a:rPr>
              <a:t>// creates reactive object which can be observed</a:t>
            </a:r>
          </a:p>
          <a:p>
            <a:r>
              <a:rPr lang="en-US" sz="2000" dirty="0">
                <a:solidFill>
                  <a:schemeClr val="accent6"/>
                </a:solidFill>
              </a:rPr>
              <a:t>// for changes</a:t>
            </a:r>
          </a:p>
          <a:p>
            <a:r>
              <a:rPr lang="en-US" sz="2000" dirty="0">
                <a:solidFill>
                  <a:schemeClr val="accent1"/>
                </a:solidFill>
              </a:rPr>
              <a:t>export const</a:t>
            </a:r>
            <a:r>
              <a:rPr lang="en-US" sz="2000" dirty="0">
                <a:solidFill>
                  <a:schemeClr val="tx1"/>
                </a:solidFill>
              </a:rPr>
              <a:t> store = reactive({ count: 0 });</a:t>
            </a:r>
          </a:p>
        </p:txBody>
      </p:sp>
      <p:sp>
        <p:nvSpPr>
          <p:cNvPr id="6" name="Rectangle 5">
            <a:extLst>
              <a:ext uri="{FF2B5EF4-FFF2-40B4-BE49-F238E27FC236}">
                <a16:creationId xmlns:a16="http://schemas.microsoft.com/office/drawing/2014/main" id="{F4F9CF37-2D62-B4AF-54DF-BE083AC50F91}"/>
              </a:ext>
            </a:extLst>
          </p:cNvPr>
          <p:cNvSpPr/>
          <p:nvPr/>
        </p:nvSpPr>
        <p:spPr>
          <a:xfrm>
            <a:off x="360000" y="1746901"/>
            <a:ext cx="5176123" cy="45570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 ref } </a:t>
            </a:r>
            <a:r>
              <a:rPr lang="en-US" sz="2000" dirty="0">
                <a:solidFill>
                  <a:schemeClr val="accent1"/>
                </a:solidFill>
              </a:rPr>
              <a:t>from</a:t>
            </a:r>
            <a:r>
              <a:rPr lang="en-US" sz="2000" dirty="0">
                <a:solidFill>
                  <a:schemeClr val="tx1"/>
                </a:solidFill>
              </a:rPr>
              <a:t> </a:t>
            </a:r>
            <a:r>
              <a:rPr lang="en-US" sz="2000" dirty="0">
                <a:solidFill>
                  <a:schemeClr val="accent2"/>
                </a:solidFill>
              </a:rPr>
              <a:t>'</a:t>
            </a:r>
            <a:r>
              <a:rPr lang="en-US" sz="2000" dirty="0" err="1">
                <a:solidFill>
                  <a:schemeClr val="accent2"/>
                </a:solidFill>
              </a:rPr>
              <a:t>vue</a:t>
            </a:r>
            <a:r>
              <a:rPr lang="en-US" sz="2000" dirty="0">
                <a:solidFill>
                  <a:schemeClr val="accent2"/>
                </a:solidFill>
              </a:rPr>
              <a:t>'</a:t>
            </a:r>
            <a:br>
              <a:rPr lang="en-US" sz="2000" dirty="0">
                <a:solidFill>
                  <a:schemeClr val="tx1"/>
                </a:solidFill>
              </a:rPr>
            </a:br>
            <a:endParaRPr lang="en-US" sz="2000" dirty="0">
              <a:solidFill>
                <a:schemeClr val="tx1"/>
              </a:solidFill>
            </a:endParaRPr>
          </a:p>
          <a:p>
            <a:r>
              <a:rPr lang="en-US" sz="2000" dirty="0">
                <a:solidFill>
                  <a:schemeClr val="accent6"/>
                </a:solidFill>
              </a:rPr>
              <a:t>// ref is like reactive property in Vue 2, we use it </a:t>
            </a:r>
          </a:p>
          <a:p>
            <a:r>
              <a:rPr lang="en-US" sz="2000" dirty="0">
                <a:solidFill>
                  <a:schemeClr val="accent6"/>
                </a:solidFill>
              </a:rPr>
              <a:t>// to create a reference to a value we can </a:t>
            </a:r>
          </a:p>
          <a:p>
            <a:r>
              <a:rPr lang="en-US" sz="2000" dirty="0">
                <a:solidFill>
                  <a:schemeClr val="accent6"/>
                </a:solidFill>
              </a:rPr>
              <a:t>// directly update.</a:t>
            </a:r>
          </a:p>
          <a:p>
            <a:r>
              <a:rPr lang="en-US" sz="2000" dirty="0">
                <a:solidFill>
                  <a:schemeClr val="accent1"/>
                </a:solidFill>
              </a:rPr>
              <a:t>const</a:t>
            </a:r>
            <a:r>
              <a:rPr lang="en-US" sz="2000" dirty="0">
                <a:solidFill>
                  <a:schemeClr val="tx1"/>
                </a:solidFill>
              </a:rPr>
              <a:t> </a:t>
            </a:r>
            <a:r>
              <a:rPr lang="en-US" sz="2000" dirty="0" err="1">
                <a:solidFill>
                  <a:schemeClr val="tx1"/>
                </a:solidFill>
              </a:rPr>
              <a:t>globalCount</a:t>
            </a:r>
            <a:r>
              <a:rPr lang="en-US" sz="2000" dirty="0">
                <a:solidFill>
                  <a:schemeClr val="tx1"/>
                </a:solidFill>
              </a:rPr>
              <a:t> = ref(1)</a:t>
            </a:r>
          </a:p>
          <a:p>
            <a:endParaRPr lang="en-US" sz="2000" dirty="0">
              <a:solidFill>
                <a:schemeClr val="tx1"/>
              </a:solidFill>
            </a:endParaRPr>
          </a:p>
          <a:p>
            <a:r>
              <a:rPr lang="en-US" sz="2000" dirty="0">
                <a:solidFill>
                  <a:schemeClr val="accent1"/>
                </a:solidFill>
              </a:rPr>
              <a:t>export function</a:t>
            </a:r>
            <a:r>
              <a:rPr lang="en-US" sz="2000" dirty="0">
                <a:solidFill>
                  <a:schemeClr val="tx1"/>
                </a:solidFill>
              </a:rPr>
              <a:t> </a:t>
            </a:r>
            <a:r>
              <a:rPr lang="en-US" sz="2000" dirty="0" err="1">
                <a:solidFill>
                  <a:schemeClr val="tx1"/>
                </a:solidFill>
              </a:rPr>
              <a:t>useCount</a:t>
            </a:r>
            <a:r>
              <a:rPr lang="en-US" sz="2000" dirty="0">
                <a:solidFill>
                  <a:schemeClr val="tx1"/>
                </a:solidFill>
              </a:rPr>
              <a:t>() {</a:t>
            </a:r>
          </a:p>
          <a:p>
            <a:r>
              <a:rPr lang="en-US" sz="2000" dirty="0">
                <a:solidFill>
                  <a:schemeClr val="tx1"/>
                </a:solidFill>
              </a:rPr>
              <a:t>  </a:t>
            </a:r>
            <a:r>
              <a:rPr lang="en-US" sz="2000" dirty="0">
                <a:solidFill>
                  <a:schemeClr val="accent1"/>
                </a:solidFill>
              </a:rPr>
              <a:t>const</a:t>
            </a:r>
            <a:r>
              <a:rPr lang="en-US" sz="2000" dirty="0">
                <a:solidFill>
                  <a:schemeClr val="tx1"/>
                </a:solidFill>
              </a:rPr>
              <a:t> </a:t>
            </a:r>
            <a:r>
              <a:rPr lang="en-US" sz="2000" dirty="0" err="1">
                <a:solidFill>
                  <a:schemeClr val="tx1"/>
                </a:solidFill>
              </a:rPr>
              <a:t>localCount</a:t>
            </a:r>
            <a:r>
              <a:rPr lang="en-US" sz="2000" dirty="0">
                <a:solidFill>
                  <a:schemeClr val="tx1"/>
                </a:solidFill>
              </a:rPr>
              <a:t> = ref(1)</a:t>
            </a:r>
          </a:p>
          <a:p>
            <a:r>
              <a:rPr lang="en-US" sz="2000" dirty="0">
                <a:solidFill>
                  <a:schemeClr val="tx1"/>
                </a:solidFill>
              </a:rPr>
              <a:t>  </a:t>
            </a:r>
            <a:r>
              <a:rPr lang="en-US" sz="2000" dirty="0">
                <a:solidFill>
                  <a:schemeClr val="accent1"/>
                </a:solidFill>
              </a:rPr>
              <a:t>return</a:t>
            </a:r>
            <a:r>
              <a:rPr lang="en-US" sz="2000" dirty="0">
                <a:solidFill>
                  <a:schemeClr val="tx1"/>
                </a:solidFill>
              </a:rPr>
              <a:t> { </a:t>
            </a:r>
            <a:r>
              <a:rPr lang="en-US" sz="2000" dirty="0" err="1">
                <a:solidFill>
                  <a:schemeClr val="tx1"/>
                </a:solidFill>
              </a:rPr>
              <a:t>globalCount</a:t>
            </a:r>
            <a:r>
              <a:rPr lang="en-US" sz="2000" dirty="0">
                <a:solidFill>
                  <a:schemeClr val="tx1"/>
                </a:solidFill>
              </a:rPr>
              <a:t>,  </a:t>
            </a:r>
            <a:r>
              <a:rPr lang="en-US" sz="2000" dirty="0" err="1">
                <a:solidFill>
                  <a:schemeClr val="tx1"/>
                </a:solidFill>
              </a:rPr>
              <a:t>localCount</a:t>
            </a:r>
            <a:r>
              <a:rPr lang="en-US" sz="2000" dirty="0">
                <a:solidFill>
                  <a:schemeClr val="tx1"/>
                </a:solidFill>
              </a:rPr>
              <a:t> }</a:t>
            </a:r>
          </a:p>
          <a:p>
            <a:r>
              <a:rPr lang="en-US" sz="2000" dirty="0">
                <a:solidFill>
                  <a:schemeClr val="tx1"/>
                </a:solidFill>
              </a:rPr>
              <a:t>}</a:t>
            </a:r>
          </a:p>
        </p:txBody>
      </p:sp>
      <p:sp>
        <p:nvSpPr>
          <p:cNvPr id="7" name="Rectangle 6">
            <a:extLst>
              <a:ext uri="{FF2B5EF4-FFF2-40B4-BE49-F238E27FC236}">
                <a16:creationId xmlns:a16="http://schemas.microsoft.com/office/drawing/2014/main" id="{EFB3B96D-3B43-A630-BA0A-6FD41051CF98}"/>
              </a:ext>
            </a:extLst>
          </p:cNvPr>
          <p:cNvSpPr/>
          <p:nvPr/>
        </p:nvSpPr>
        <p:spPr>
          <a:xfrm>
            <a:off x="6096000" y="3717032"/>
            <a:ext cx="5657753" cy="25922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&lt;template&gt;</a:t>
            </a:r>
          </a:p>
          <a:p>
            <a:r>
              <a:rPr lang="en-US" sz="2000" dirty="0">
                <a:solidFill>
                  <a:schemeClr val="tx1"/>
                </a:solidFill>
              </a:rPr>
              <a:t> &lt;button @click="store.count++"&gt;</a:t>
            </a:r>
          </a:p>
          <a:p>
            <a:r>
              <a:rPr lang="en-US" sz="2000" dirty="0">
                <a:solidFill>
                  <a:schemeClr val="tx1"/>
                </a:solidFill>
              </a:rPr>
              <a:t>    From A: {{ </a:t>
            </a:r>
            <a:r>
              <a:rPr lang="en-US" sz="2000" dirty="0" err="1">
                <a:solidFill>
                  <a:schemeClr val="tx1"/>
                </a:solidFill>
              </a:rPr>
              <a:t>store.count</a:t>
            </a:r>
            <a:r>
              <a:rPr lang="en-US" sz="2000" dirty="0">
                <a:solidFill>
                  <a:schemeClr val="tx1"/>
                </a:solidFill>
              </a:rPr>
              <a:t> }}</a:t>
            </a:r>
          </a:p>
          <a:p>
            <a:r>
              <a:rPr lang="en-US" sz="2000" dirty="0">
                <a:solidFill>
                  <a:schemeClr val="tx1"/>
                </a:solidFill>
              </a:rPr>
              <a:t>  &lt;/button&gt;</a:t>
            </a:r>
          </a:p>
          <a:p>
            <a:r>
              <a:rPr lang="en-US" sz="2000" dirty="0">
                <a:solidFill>
                  <a:schemeClr val="tx1"/>
                </a:solidFill>
              </a:rPr>
              <a:t>&lt;/template&gt;</a:t>
            </a:r>
          </a:p>
          <a:p>
            <a:r>
              <a:rPr lang="en-US" sz="2000" dirty="0">
                <a:solidFill>
                  <a:schemeClr val="tx1"/>
                </a:solidFill>
              </a:rPr>
              <a:t>&lt;script setup&gt;</a:t>
            </a:r>
          </a:p>
          <a:p>
            <a:r>
              <a:rPr lang="en-US" sz="2000" dirty="0">
                <a:solidFill>
                  <a:schemeClr val="accent1"/>
                </a:solidFill>
              </a:rPr>
              <a:t>import</a:t>
            </a:r>
            <a:r>
              <a:rPr lang="en-US" sz="2000" dirty="0">
                <a:solidFill>
                  <a:schemeClr val="tx1"/>
                </a:solidFill>
              </a:rPr>
              <a:t> { store } </a:t>
            </a:r>
            <a:r>
              <a:rPr lang="en-US" sz="2000" dirty="0">
                <a:solidFill>
                  <a:schemeClr val="accent1"/>
                </a:solidFill>
              </a:rPr>
              <a:t>from</a:t>
            </a:r>
            <a:r>
              <a:rPr lang="en-US" sz="2000" dirty="0">
                <a:solidFill>
                  <a:schemeClr val="tx1"/>
                </a:solidFill>
              </a:rPr>
              <a:t> './store.js'</a:t>
            </a:r>
          </a:p>
          <a:p>
            <a:r>
              <a:rPr lang="en-US" sz="2000" dirty="0">
                <a:solidFill>
                  <a:schemeClr val="tx1"/>
                </a:solidFill>
              </a:rPr>
              <a:t>&lt;/script&gt;</a:t>
            </a:r>
          </a:p>
          <a:p>
            <a:endParaRPr lang="en-US" sz="2000" dirty="0">
              <a:solidFill>
                <a:schemeClr val="tx1"/>
              </a:solidFill>
            </a:endParaRPr>
          </a:p>
        </p:txBody>
      </p:sp>
    </p:spTree>
    <p:extLst>
      <p:ext uri="{BB962C8B-B14F-4D97-AF65-F5344CB8AC3E}">
        <p14:creationId xmlns:p14="http://schemas.microsoft.com/office/powerpoint/2010/main" val="1745560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56D1-5FDE-C7C9-5B16-DB00634F08C2}"/>
              </a:ext>
            </a:extLst>
          </p:cNvPr>
          <p:cNvSpPr>
            <a:spLocks noGrp="1"/>
          </p:cNvSpPr>
          <p:nvPr>
            <p:ph type="title"/>
          </p:nvPr>
        </p:nvSpPr>
        <p:spPr/>
        <p:txBody>
          <a:bodyPr/>
          <a:lstStyle/>
          <a:p>
            <a:r>
              <a:rPr lang="en-US" dirty="0"/>
              <a:t>Vue.js: </a:t>
            </a:r>
            <a:r>
              <a:rPr lang="en-US" dirty="0" err="1"/>
              <a:t>Vuex</a:t>
            </a:r>
            <a:endParaRPr lang="en-US" dirty="0"/>
          </a:p>
        </p:txBody>
      </p:sp>
      <p:sp>
        <p:nvSpPr>
          <p:cNvPr id="3" name="Content Placeholder 2">
            <a:extLst>
              <a:ext uri="{FF2B5EF4-FFF2-40B4-BE49-F238E27FC236}">
                <a16:creationId xmlns:a16="http://schemas.microsoft.com/office/drawing/2014/main" id="{B445C349-FF1D-E9D2-0C3A-48B3791348F2}"/>
              </a:ext>
            </a:extLst>
          </p:cNvPr>
          <p:cNvSpPr>
            <a:spLocks noGrp="1"/>
          </p:cNvSpPr>
          <p:nvPr>
            <p:ph idx="1"/>
          </p:nvPr>
        </p:nvSpPr>
        <p:spPr>
          <a:xfrm>
            <a:off x="335360" y="1268760"/>
            <a:ext cx="11449272" cy="4536504"/>
          </a:xfrm>
        </p:spPr>
        <p:txBody>
          <a:bodyPr/>
          <a:lstStyle/>
          <a:p>
            <a:pPr marL="0" indent="0">
              <a:buNone/>
            </a:pPr>
            <a:r>
              <a:rPr lang="en-US" dirty="0"/>
              <a:t>"The official state management library for Vue has changed to </a:t>
            </a:r>
            <a:r>
              <a:rPr lang="en-US" dirty="0" err="1"/>
              <a:t>Pinia</a:t>
            </a:r>
            <a:r>
              <a:rPr lang="en-US" dirty="0"/>
              <a:t>. "</a:t>
            </a:r>
          </a:p>
          <a:p>
            <a:pPr marL="0" indent="0">
              <a:buNone/>
            </a:pPr>
            <a:r>
              <a:rPr lang="en-US" dirty="0"/>
              <a:t>"</a:t>
            </a:r>
            <a:r>
              <a:rPr lang="en-US" dirty="0" err="1"/>
              <a:t>Vuex</a:t>
            </a:r>
            <a:r>
              <a:rPr lang="en-US" dirty="0"/>
              <a:t> helps us deal with shared state management with the cost of more concepts and boilerplate. It's a trade-off between short term and long term productivity."</a:t>
            </a:r>
          </a:p>
          <a:p>
            <a:r>
              <a:rPr lang="en-US" dirty="0"/>
              <a:t>Concept of one-way data flow.</a:t>
            </a:r>
          </a:p>
          <a:p>
            <a:r>
              <a:rPr lang="en-US" dirty="0"/>
              <a:t>Concepts:</a:t>
            </a:r>
          </a:p>
          <a:p>
            <a:pPr lvl="1"/>
            <a:r>
              <a:rPr lang="en-US" dirty="0"/>
              <a:t>State - single state tree.</a:t>
            </a:r>
            <a:br>
              <a:rPr lang="en-US" dirty="0"/>
            </a:br>
            <a:r>
              <a:rPr lang="en-US" dirty="0"/>
              <a:t>Connect to component using </a:t>
            </a:r>
            <a:r>
              <a:rPr lang="en-US" dirty="0" err="1"/>
              <a:t>mapState</a:t>
            </a:r>
            <a:r>
              <a:rPr lang="en-US" dirty="0"/>
              <a:t> helper.</a:t>
            </a:r>
          </a:p>
          <a:p>
            <a:pPr lvl="1"/>
            <a:r>
              <a:rPr lang="en-US" dirty="0"/>
              <a:t>Getter - way to compute derived state.</a:t>
            </a:r>
          </a:p>
          <a:p>
            <a:pPr lvl="1"/>
            <a:r>
              <a:rPr lang="en-US" dirty="0"/>
              <a:t>Mutation - the only way of changing a state.</a:t>
            </a:r>
          </a:p>
          <a:p>
            <a:pPr lvl="1"/>
            <a:r>
              <a:rPr lang="en-US" dirty="0"/>
              <a:t>Action - can be async, commit mutations.</a:t>
            </a:r>
          </a:p>
        </p:txBody>
      </p:sp>
      <p:sp>
        <p:nvSpPr>
          <p:cNvPr id="4" name="Slide Number Placeholder 3">
            <a:extLst>
              <a:ext uri="{FF2B5EF4-FFF2-40B4-BE49-F238E27FC236}">
                <a16:creationId xmlns:a16="http://schemas.microsoft.com/office/drawing/2014/main" id="{4F9C61B3-10D7-3893-0C6C-2C7E20E81132}"/>
              </a:ext>
            </a:extLst>
          </p:cNvPr>
          <p:cNvSpPr>
            <a:spLocks noGrp="1"/>
          </p:cNvSpPr>
          <p:nvPr>
            <p:ph type="sldNum" sz="quarter" idx="12"/>
          </p:nvPr>
        </p:nvSpPr>
        <p:spPr/>
        <p:txBody>
          <a:bodyPr/>
          <a:lstStyle/>
          <a:p>
            <a:fld id="{452BA717-4DED-4A38-BDE4-30D0F0A142DB}" type="slidenum">
              <a:rPr lang="cs-CZ" smtClean="0"/>
              <a:pPr/>
              <a:t>52</a:t>
            </a:fld>
            <a:endParaRPr lang="cs-CZ"/>
          </a:p>
        </p:txBody>
      </p:sp>
      <p:pic>
        <p:nvPicPr>
          <p:cNvPr id="9" name="Picture 8" descr="A diagram of a software development process&#10;&#10;Description automatically generated">
            <a:extLst>
              <a:ext uri="{FF2B5EF4-FFF2-40B4-BE49-F238E27FC236}">
                <a16:creationId xmlns:a16="http://schemas.microsoft.com/office/drawing/2014/main" id="{B3E8DE80-2F81-A0C9-F94A-1B09EC6D5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83708"/>
            <a:ext cx="5474900" cy="4097620"/>
          </a:xfrm>
          <a:prstGeom prst="rect">
            <a:avLst/>
          </a:prstGeom>
        </p:spPr>
      </p:pic>
      <p:sp>
        <p:nvSpPr>
          <p:cNvPr id="5" name="TextBox 4">
            <a:extLst>
              <a:ext uri="{FF2B5EF4-FFF2-40B4-BE49-F238E27FC236}">
                <a16:creationId xmlns:a16="http://schemas.microsoft.com/office/drawing/2014/main" id="{FCF1BDC4-EFEE-8EEA-52E1-64C97C76197C}"/>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1248461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175F-6139-9AD1-1F77-C583F0482571}"/>
              </a:ext>
            </a:extLst>
          </p:cNvPr>
          <p:cNvSpPr>
            <a:spLocks noGrp="1"/>
          </p:cNvSpPr>
          <p:nvPr>
            <p:ph type="title"/>
          </p:nvPr>
        </p:nvSpPr>
        <p:spPr/>
        <p:txBody>
          <a:bodyPr/>
          <a:lstStyle/>
          <a:p>
            <a:r>
              <a:rPr lang="en-US" dirty="0"/>
              <a:t>Vue.js: </a:t>
            </a:r>
            <a:r>
              <a:rPr lang="en-US" dirty="0" err="1"/>
              <a:t>Pinia</a:t>
            </a:r>
            <a:endParaRPr lang="en-US" dirty="0"/>
          </a:p>
        </p:txBody>
      </p:sp>
      <p:sp>
        <p:nvSpPr>
          <p:cNvPr id="3" name="Content Placeholder 2">
            <a:extLst>
              <a:ext uri="{FF2B5EF4-FFF2-40B4-BE49-F238E27FC236}">
                <a16:creationId xmlns:a16="http://schemas.microsoft.com/office/drawing/2014/main" id="{7C2C83AB-AE03-6172-FA06-47A415EE6ECB}"/>
              </a:ext>
            </a:extLst>
          </p:cNvPr>
          <p:cNvSpPr>
            <a:spLocks noGrp="1"/>
          </p:cNvSpPr>
          <p:nvPr>
            <p:ph idx="1"/>
          </p:nvPr>
        </p:nvSpPr>
        <p:spPr/>
        <p:txBody>
          <a:bodyPr/>
          <a:lstStyle/>
          <a:p>
            <a:pPr marL="0" indent="0">
              <a:buNone/>
            </a:pPr>
            <a:r>
              <a:rPr lang="en-US" dirty="0"/>
              <a:t>We can share state using Reactivity, but distributed state is complicated.</a:t>
            </a:r>
          </a:p>
          <a:p>
            <a:pPr marL="0" indent="0">
              <a:buNone/>
            </a:pPr>
            <a:r>
              <a:rPr lang="en-US" dirty="0"/>
              <a:t>Remember: "Not all applications need access to a global state."</a:t>
            </a:r>
          </a:p>
          <a:p>
            <a:pPr marL="0" indent="0">
              <a:buNone/>
            </a:pPr>
            <a:r>
              <a:rPr lang="en-US" dirty="0"/>
              <a:t>Benefits of using a store:</a:t>
            </a:r>
          </a:p>
          <a:p>
            <a:r>
              <a:rPr lang="en-US" dirty="0"/>
              <a:t>Actions / Mutations and </a:t>
            </a:r>
            <a:r>
              <a:rPr lang="en-US" dirty="0" err="1"/>
              <a:t>DevTools</a:t>
            </a:r>
            <a:endParaRPr lang="en-US" dirty="0"/>
          </a:p>
          <a:p>
            <a:r>
              <a:rPr lang="en-US" dirty="0"/>
              <a:t>Time travel</a:t>
            </a:r>
          </a:p>
          <a:p>
            <a:r>
              <a:rPr lang="en-US" dirty="0"/>
              <a:t>Hot module replacement</a:t>
            </a:r>
          </a:p>
          <a:p>
            <a:r>
              <a:rPr lang="en-US" dirty="0"/>
              <a:t>Server-Side Rendering support</a:t>
            </a:r>
          </a:p>
          <a:p>
            <a:r>
              <a:rPr lang="en-US" dirty="0"/>
              <a: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0BD1A6-D7BF-EAC3-0103-AE6254B5981E}"/>
              </a:ext>
            </a:extLst>
          </p:cNvPr>
          <p:cNvSpPr>
            <a:spLocks noGrp="1"/>
          </p:cNvSpPr>
          <p:nvPr>
            <p:ph type="sldNum" sz="quarter" idx="12"/>
          </p:nvPr>
        </p:nvSpPr>
        <p:spPr/>
        <p:txBody>
          <a:bodyPr/>
          <a:lstStyle/>
          <a:p>
            <a:fld id="{452BA717-4DED-4A38-BDE4-30D0F0A142DB}" type="slidenum">
              <a:rPr lang="cs-CZ" smtClean="0"/>
              <a:pPr/>
              <a:t>53</a:t>
            </a:fld>
            <a:endParaRPr lang="cs-CZ"/>
          </a:p>
        </p:txBody>
      </p:sp>
      <p:pic>
        <p:nvPicPr>
          <p:cNvPr id="7" name="Picture 6">
            <a:extLst>
              <a:ext uri="{FF2B5EF4-FFF2-40B4-BE49-F238E27FC236}">
                <a16:creationId xmlns:a16="http://schemas.microsoft.com/office/drawing/2014/main" id="{D2DBB249-256C-22DA-AE57-6B3BDFA11AB4}"/>
              </a:ext>
            </a:extLst>
          </p:cNvPr>
          <p:cNvPicPr>
            <a:picLocks noChangeAspect="1"/>
          </p:cNvPicPr>
          <p:nvPr/>
        </p:nvPicPr>
        <p:blipFill>
          <a:blip r:embed="rId3"/>
          <a:stretch>
            <a:fillRect/>
          </a:stretch>
        </p:blipFill>
        <p:spPr>
          <a:xfrm>
            <a:off x="10992544" y="45206"/>
            <a:ext cx="699645" cy="1035632"/>
          </a:xfrm>
          <a:prstGeom prst="rect">
            <a:avLst/>
          </a:prstGeom>
        </p:spPr>
      </p:pic>
      <p:sp>
        <p:nvSpPr>
          <p:cNvPr id="8" name="Rectangle 7">
            <a:extLst>
              <a:ext uri="{FF2B5EF4-FFF2-40B4-BE49-F238E27FC236}">
                <a16:creationId xmlns:a16="http://schemas.microsoft.com/office/drawing/2014/main" id="{F65A7A88-7247-8AD4-4928-24018E9F8274}"/>
              </a:ext>
            </a:extLst>
          </p:cNvPr>
          <p:cNvSpPr/>
          <p:nvPr/>
        </p:nvSpPr>
        <p:spPr>
          <a:xfrm>
            <a:off x="5015880" y="2276872"/>
            <a:ext cx="6768752" cy="4148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import</a:t>
            </a:r>
            <a:r>
              <a:rPr lang="en-US" sz="2000" dirty="0">
                <a:solidFill>
                  <a:schemeClr val="tx1"/>
                </a:solidFill>
              </a:rPr>
              <a:t> { </a:t>
            </a:r>
            <a:r>
              <a:rPr lang="en-US" sz="2000" dirty="0" err="1">
                <a:solidFill>
                  <a:schemeClr val="tx1"/>
                </a:solidFill>
              </a:rPr>
              <a:t>defineStore</a:t>
            </a:r>
            <a:r>
              <a:rPr lang="en-US" sz="2000" dirty="0">
                <a:solidFill>
                  <a:schemeClr val="tx1"/>
                </a:solidFill>
              </a:rPr>
              <a:t> } </a:t>
            </a:r>
            <a:r>
              <a:rPr lang="en-US" sz="2000" dirty="0">
                <a:solidFill>
                  <a:schemeClr val="accent1"/>
                </a:solidFill>
              </a:rPr>
              <a:t>from</a:t>
            </a:r>
            <a:r>
              <a:rPr lang="en-US" sz="2000" dirty="0">
                <a:solidFill>
                  <a:schemeClr val="tx1"/>
                </a:solidFill>
              </a:rPr>
              <a:t> '</a:t>
            </a:r>
            <a:r>
              <a:rPr lang="en-US" sz="2000" dirty="0" err="1">
                <a:solidFill>
                  <a:schemeClr val="tx1"/>
                </a:solidFill>
              </a:rPr>
              <a:t>pinia</a:t>
            </a:r>
            <a:r>
              <a:rPr lang="en-US" sz="2000" dirty="0">
                <a:solidFill>
                  <a:schemeClr val="tx1"/>
                </a:solidFill>
              </a:rPr>
              <a:t>’</a:t>
            </a:r>
          </a:p>
          <a:p>
            <a:r>
              <a:rPr lang="en-US" sz="2000" dirty="0">
                <a:solidFill>
                  <a:schemeClr val="accent6"/>
                </a:solidFill>
              </a:rPr>
              <a:t>// There is also Composition API inspired syntax.</a:t>
            </a:r>
          </a:p>
          <a:p>
            <a:r>
              <a:rPr lang="en-US" sz="2000" dirty="0">
                <a:solidFill>
                  <a:schemeClr val="accent1"/>
                </a:solidFill>
              </a:rPr>
              <a:t>export const</a:t>
            </a:r>
            <a:r>
              <a:rPr lang="en-US" sz="2000" dirty="0">
                <a:solidFill>
                  <a:schemeClr val="tx1"/>
                </a:solidFill>
              </a:rPr>
              <a:t> </a:t>
            </a:r>
            <a:r>
              <a:rPr lang="en-US" sz="2000" dirty="0" err="1">
                <a:solidFill>
                  <a:schemeClr val="tx1"/>
                </a:solidFill>
              </a:rPr>
              <a:t>useCounterStore</a:t>
            </a:r>
            <a:r>
              <a:rPr lang="en-US" sz="2000" dirty="0">
                <a:solidFill>
                  <a:schemeClr val="tx1"/>
                </a:solidFill>
              </a:rPr>
              <a:t> = </a:t>
            </a:r>
            <a:r>
              <a:rPr lang="en-US" sz="2000" dirty="0" err="1">
                <a:solidFill>
                  <a:schemeClr val="tx1"/>
                </a:solidFill>
              </a:rPr>
              <a:t>defineStore</a:t>
            </a:r>
            <a:r>
              <a:rPr lang="en-US" sz="2000" dirty="0">
                <a:solidFill>
                  <a:schemeClr val="tx1"/>
                </a:solidFill>
              </a:rPr>
              <a:t>('counter', {</a:t>
            </a:r>
          </a:p>
          <a:p>
            <a:r>
              <a:rPr lang="en-US" sz="2000" dirty="0">
                <a:solidFill>
                  <a:schemeClr val="tx1"/>
                </a:solidFill>
              </a:rPr>
              <a:t>      </a:t>
            </a:r>
            <a:r>
              <a:rPr lang="en-US" sz="2000" dirty="0">
                <a:solidFill>
                  <a:schemeClr val="accent2"/>
                </a:solidFill>
              </a:rPr>
              <a:t>state</a:t>
            </a:r>
            <a:r>
              <a:rPr lang="en-US" sz="2000" dirty="0">
                <a:solidFill>
                  <a:schemeClr val="tx1"/>
                </a:solidFill>
              </a:rPr>
              <a:t>: () =&gt; ( { count: 0 } ),</a:t>
            </a:r>
          </a:p>
          <a:p>
            <a:r>
              <a:rPr lang="en-US" sz="2000" dirty="0">
                <a:solidFill>
                  <a:schemeClr val="tx1"/>
                </a:solidFill>
              </a:rPr>
              <a:t>      </a:t>
            </a:r>
            <a:r>
              <a:rPr lang="en-US" sz="2000" dirty="0">
                <a:solidFill>
                  <a:schemeClr val="accent2"/>
                </a:solidFill>
              </a:rPr>
              <a:t>actions</a:t>
            </a:r>
            <a:r>
              <a:rPr lang="en-US" sz="2000" dirty="0">
                <a:solidFill>
                  <a:schemeClr val="tx1"/>
                </a:solidFill>
              </a:rPr>
              <a:t>: {</a:t>
            </a:r>
          </a:p>
          <a:p>
            <a:r>
              <a:rPr lang="en-US" sz="2000" dirty="0">
                <a:solidFill>
                  <a:schemeClr val="tx1"/>
                </a:solidFill>
              </a:rPr>
              <a:t>          </a:t>
            </a:r>
            <a:r>
              <a:rPr lang="en-US" sz="2000" dirty="0">
                <a:solidFill>
                  <a:schemeClr val="accent6"/>
                </a:solidFill>
              </a:rPr>
              <a:t>// We rely on this, so no arrow functions.</a:t>
            </a:r>
          </a:p>
          <a:p>
            <a:r>
              <a:rPr lang="en-US" sz="2000" dirty="0">
                <a:solidFill>
                  <a:schemeClr val="tx1"/>
                </a:solidFill>
              </a:rPr>
              <a:t>          increment() { </a:t>
            </a:r>
            <a:r>
              <a:rPr lang="en-US" sz="2000" dirty="0" err="1">
                <a:solidFill>
                  <a:schemeClr val="accent1"/>
                </a:solidFill>
              </a:rPr>
              <a:t>this</a:t>
            </a:r>
            <a:r>
              <a:rPr lang="en-US" sz="2000" dirty="0" err="1">
                <a:solidFill>
                  <a:schemeClr val="tx1"/>
                </a:solidFill>
              </a:rPr>
              <a:t>.count</a:t>
            </a:r>
            <a:r>
              <a:rPr lang="en-US" sz="2000" dirty="0">
                <a:solidFill>
                  <a:schemeClr val="tx1"/>
                </a:solidFill>
              </a:rPr>
              <a:t>++ },</a:t>
            </a:r>
          </a:p>
          <a:p>
            <a:r>
              <a:rPr lang="en-US" sz="2000" dirty="0">
                <a:solidFill>
                  <a:schemeClr val="tx1"/>
                </a:solidFill>
              </a:rPr>
              <a:t>      },</a:t>
            </a:r>
          </a:p>
          <a:p>
            <a:r>
              <a:rPr lang="en-US" sz="2000" dirty="0">
                <a:solidFill>
                  <a:schemeClr val="tx1"/>
                </a:solidFill>
              </a:rPr>
              <a:t>      </a:t>
            </a:r>
            <a:r>
              <a:rPr lang="en-US" sz="2000" dirty="0">
                <a:solidFill>
                  <a:schemeClr val="accent2"/>
                </a:solidFill>
              </a:rPr>
              <a:t>getters</a:t>
            </a:r>
            <a:r>
              <a:rPr lang="en-US" sz="2000" dirty="0">
                <a:solidFill>
                  <a:schemeClr val="tx1"/>
                </a:solidFill>
              </a:rPr>
              <a:t>: { </a:t>
            </a:r>
          </a:p>
          <a:p>
            <a:r>
              <a:rPr lang="en-US" sz="2000" dirty="0">
                <a:solidFill>
                  <a:schemeClr val="tx1"/>
                </a:solidFill>
              </a:rPr>
              <a:t>          </a:t>
            </a:r>
            <a:r>
              <a:rPr lang="en-US" sz="2000" dirty="0">
                <a:solidFill>
                  <a:schemeClr val="accent6"/>
                </a:solidFill>
              </a:rPr>
              <a:t>// Computed values</a:t>
            </a:r>
          </a:p>
          <a:p>
            <a:r>
              <a:rPr lang="en-US" sz="2000" dirty="0">
                <a:solidFill>
                  <a:schemeClr val="tx1"/>
                </a:solidFill>
              </a:rPr>
              <a:t>          </a:t>
            </a:r>
            <a:r>
              <a:rPr lang="en-US" sz="2000" dirty="0" err="1">
                <a:solidFill>
                  <a:schemeClr val="tx1"/>
                </a:solidFill>
              </a:rPr>
              <a:t>nextCount</a:t>
            </a:r>
            <a:r>
              <a:rPr lang="en-US" sz="2000" dirty="0">
                <a:solidFill>
                  <a:schemeClr val="tx1"/>
                </a:solidFill>
              </a:rPr>
              <a:t>: (state) =&gt; </a:t>
            </a:r>
            <a:r>
              <a:rPr lang="en-US" sz="2000" dirty="0" err="1">
                <a:solidFill>
                  <a:schemeClr val="tx1"/>
                </a:solidFill>
              </a:rPr>
              <a:t>state.count</a:t>
            </a:r>
            <a:r>
              <a:rPr lang="en-US" sz="2000" dirty="0">
                <a:solidFill>
                  <a:schemeClr val="tx1"/>
                </a:solidFill>
              </a:rPr>
              <a:t> + 1</a:t>
            </a:r>
          </a:p>
          <a:p>
            <a:r>
              <a:rPr lang="en-US" sz="2000" dirty="0">
                <a:solidFill>
                  <a:schemeClr val="tx1"/>
                </a:solidFill>
              </a:rPr>
              <a:t>      }</a:t>
            </a:r>
          </a:p>
          <a:p>
            <a:r>
              <a:rPr lang="en-US" sz="2000" dirty="0">
                <a:solidFill>
                  <a:schemeClr val="tx1"/>
                </a:solidFill>
              </a:rPr>
              <a:t>  })</a:t>
            </a:r>
          </a:p>
        </p:txBody>
      </p:sp>
      <p:sp>
        <p:nvSpPr>
          <p:cNvPr id="9" name="Rectangle 8">
            <a:extLst>
              <a:ext uri="{FF2B5EF4-FFF2-40B4-BE49-F238E27FC236}">
                <a16:creationId xmlns:a16="http://schemas.microsoft.com/office/drawing/2014/main" id="{4A51FBB0-6E05-3422-CEDD-037955DC8E30}"/>
              </a:ext>
            </a:extLst>
          </p:cNvPr>
          <p:cNvSpPr/>
          <p:nvPr/>
        </p:nvSpPr>
        <p:spPr>
          <a:xfrm>
            <a:off x="515381" y="5705154"/>
            <a:ext cx="4320479" cy="7200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const counter = </a:t>
            </a:r>
            <a:r>
              <a:rPr lang="en-US" sz="2000" dirty="0" err="1">
                <a:solidFill>
                  <a:schemeClr val="tx1"/>
                </a:solidFill>
              </a:rPr>
              <a:t>useCounterStore</a:t>
            </a:r>
            <a:r>
              <a:rPr lang="en-US" sz="2000" dirty="0">
                <a:solidFill>
                  <a:schemeClr val="tx1"/>
                </a:solidFill>
              </a:rPr>
              <a:t>();</a:t>
            </a:r>
          </a:p>
          <a:p>
            <a:r>
              <a:rPr lang="en-US" sz="2000" dirty="0" err="1">
                <a:solidFill>
                  <a:schemeClr val="tx1"/>
                </a:solidFill>
              </a:rPr>
              <a:t>counter.increment</a:t>
            </a:r>
            <a:r>
              <a:rPr lang="en-US" sz="2000" dirty="0">
                <a:solidFill>
                  <a:schemeClr val="tx1"/>
                </a:solidFill>
              </a:rPr>
              <a:t>();</a:t>
            </a:r>
          </a:p>
        </p:txBody>
      </p:sp>
    </p:spTree>
    <p:extLst>
      <p:ext uri="{BB962C8B-B14F-4D97-AF65-F5344CB8AC3E}">
        <p14:creationId xmlns:p14="http://schemas.microsoft.com/office/powerpoint/2010/main" val="32290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 with React.js / Vue.js &lt; 2024</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p:txBody>
          <a:bodyPr/>
          <a:lstStyle/>
          <a:p>
            <a:pPr marL="0" indent="0">
              <a:buNone/>
            </a:pPr>
            <a:r>
              <a:rPr lang="en-US" b="1" dirty="0"/>
              <a:t>Create user interface</a:t>
            </a:r>
            <a:br>
              <a:rPr lang="en-US" b="1" dirty="0"/>
            </a:br>
            <a:r>
              <a:rPr lang="en-US" dirty="0"/>
              <a:t>React.js: Client side rendered, use JSX to create Virtual DOM. </a:t>
            </a:r>
            <a:br>
              <a:rPr lang="en-US" dirty="0"/>
            </a:br>
            <a:r>
              <a:rPr lang="en-US" dirty="0"/>
              <a:t>Vue.js:    Client side rendered, use custom HTML-based syntax.</a:t>
            </a:r>
          </a:p>
          <a:p>
            <a:pPr marL="0" indent="0">
              <a:buNone/>
            </a:pPr>
            <a:r>
              <a:rPr lang="en-US" b="1" dirty="0"/>
              <a:t>Listen to events</a:t>
            </a:r>
            <a:br>
              <a:rPr lang="en-US" b="1" dirty="0"/>
            </a:br>
            <a:r>
              <a:rPr lang="en-US" dirty="0"/>
              <a:t>Create custom function listening to (synthetic) events and changing state (state management).</a:t>
            </a:r>
            <a:br>
              <a:rPr lang="en-US" dirty="0"/>
            </a:br>
            <a:r>
              <a:rPr lang="en-US" dirty="0"/>
              <a:t>Vue.js: Use reactivity for simple values, register watchers to watch for a change.</a:t>
            </a:r>
          </a:p>
          <a:p>
            <a:pPr marL="0" indent="0">
              <a:buNone/>
            </a:pPr>
            <a:r>
              <a:rPr lang="en-US" b="1" dirty="0"/>
              <a:t>Update data model</a:t>
            </a:r>
            <a:br>
              <a:rPr lang="en-US" b="1" dirty="0"/>
            </a:br>
            <a:r>
              <a:rPr lang="en-US" dirty="0"/>
              <a:t>React.js: Announce changes by calling setter from a hook or </a:t>
            </a:r>
            <a:r>
              <a:rPr lang="en-US" dirty="0" err="1"/>
              <a:t>setState</a:t>
            </a:r>
            <a:r>
              <a:rPr lang="en-US" dirty="0"/>
              <a:t> method, immutable data.</a:t>
            </a:r>
            <a:br>
              <a:rPr lang="en-US" dirty="0"/>
            </a:br>
            <a:r>
              <a:rPr lang="en-US" dirty="0"/>
              <a:t>Vue.js: Reactivity, optional immutability (for time traveling).</a:t>
            </a:r>
            <a:br>
              <a:rPr lang="en-US" dirty="0"/>
            </a:br>
            <a:endParaRPr lang="en-US" dirty="0"/>
          </a:p>
          <a:p>
            <a:pPr marL="0" indent="0">
              <a:buNone/>
            </a:pPr>
            <a:r>
              <a:rPr lang="en-US" b="1" dirty="0"/>
              <a:t>Update user interface</a:t>
            </a:r>
            <a:br>
              <a:rPr lang="en-US" b="1" dirty="0"/>
            </a:br>
            <a:r>
              <a:rPr lang="en-US" dirty="0"/>
              <a:t>React.js: Re-run rendering, React takes care of the update.</a:t>
            </a:r>
            <a:br>
              <a:rPr lang="en-US" dirty="0"/>
            </a:br>
            <a:r>
              <a:rPr lang="en-US" dirty="0"/>
              <a:t>Vue.js: Reactive updates.</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54</a:t>
            </a:fld>
            <a:endParaRPr lang="cs-CZ"/>
          </a:p>
        </p:txBody>
      </p:sp>
    </p:spTree>
    <p:extLst>
      <p:ext uri="{BB962C8B-B14F-4D97-AF65-F5344CB8AC3E}">
        <p14:creationId xmlns:p14="http://schemas.microsoft.com/office/powerpoint/2010/main" val="2657374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9526-B196-DE86-E5C8-923CF756A9CE}"/>
              </a:ext>
            </a:extLst>
          </p:cNvPr>
          <p:cNvSpPr>
            <a:spLocks noGrp="1"/>
          </p:cNvSpPr>
          <p:nvPr>
            <p:ph type="title"/>
          </p:nvPr>
        </p:nvSpPr>
        <p:spPr/>
        <p:txBody>
          <a:bodyPr>
            <a:normAutofit/>
          </a:bodyPr>
          <a:lstStyle/>
          <a:p>
            <a:r>
              <a:rPr lang="en-US" dirty="0"/>
              <a:t>This is just the beginning ...</a:t>
            </a:r>
          </a:p>
        </p:txBody>
      </p:sp>
      <p:sp>
        <p:nvSpPr>
          <p:cNvPr id="3" name="Slide Number Placeholder 2">
            <a:extLst>
              <a:ext uri="{FF2B5EF4-FFF2-40B4-BE49-F238E27FC236}">
                <a16:creationId xmlns:a16="http://schemas.microsoft.com/office/drawing/2014/main" id="{0B3E0E0E-1113-CD6F-022B-2687D3C0924D}"/>
              </a:ext>
            </a:extLst>
          </p:cNvPr>
          <p:cNvSpPr>
            <a:spLocks noGrp="1"/>
          </p:cNvSpPr>
          <p:nvPr>
            <p:ph type="sldNum" sz="quarter" idx="12"/>
          </p:nvPr>
        </p:nvSpPr>
        <p:spPr/>
        <p:txBody>
          <a:bodyPr/>
          <a:lstStyle/>
          <a:p>
            <a:fld id="{651B8B48-CD68-422A-981A-F7D1D2E08DD1}" type="slidenum">
              <a:rPr lang="en-US" smtClean="0"/>
              <a:t>55</a:t>
            </a:fld>
            <a:endParaRPr lang="en-US"/>
          </a:p>
        </p:txBody>
      </p:sp>
      <p:pic>
        <p:nvPicPr>
          <p:cNvPr id="7" name="Picture 6">
            <a:extLst>
              <a:ext uri="{FF2B5EF4-FFF2-40B4-BE49-F238E27FC236}">
                <a16:creationId xmlns:a16="http://schemas.microsoft.com/office/drawing/2014/main" id="{4FFFC680-20E1-A619-3309-95C676F8EEE2}"/>
              </a:ext>
            </a:extLst>
          </p:cNvPr>
          <p:cNvPicPr>
            <a:picLocks noChangeAspect="1"/>
          </p:cNvPicPr>
          <p:nvPr/>
        </p:nvPicPr>
        <p:blipFill>
          <a:blip r:embed="rId3"/>
          <a:stretch>
            <a:fillRect/>
          </a:stretch>
        </p:blipFill>
        <p:spPr>
          <a:xfrm>
            <a:off x="253332" y="1628800"/>
            <a:ext cx="11568608" cy="4067089"/>
          </a:xfrm>
          <a:prstGeom prst="rect">
            <a:avLst/>
          </a:prstGeom>
        </p:spPr>
      </p:pic>
    </p:spTree>
    <p:extLst>
      <p:ext uri="{BB962C8B-B14F-4D97-AF65-F5344CB8AC3E}">
        <p14:creationId xmlns:p14="http://schemas.microsoft.com/office/powerpoint/2010/main" val="2725997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22E67-4058-8356-763C-F2D097FB38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62E0C2-0900-30E7-4803-94F04EDF3868}"/>
              </a:ext>
            </a:extLst>
          </p:cNvPr>
          <p:cNvSpPr>
            <a:spLocks noGrp="1"/>
          </p:cNvSpPr>
          <p:nvPr>
            <p:ph type="body" sz="quarter" idx="13"/>
          </p:nvPr>
        </p:nvSpPr>
        <p:spPr/>
        <p:txBody>
          <a:bodyPr/>
          <a:lstStyle/>
          <a:p>
            <a:r>
              <a:rPr lang="en-US" dirty="0"/>
              <a:t>Episode IV</a:t>
            </a:r>
          </a:p>
        </p:txBody>
      </p:sp>
      <p:sp>
        <p:nvSpPr>
          <p:cNvPr id="3" name="Text Placeholder 2">
            <a:extLst>
              <a:ext uri="{FF2B5EF4-FFF2-40B4-BE49-F238E27FC236}">
                <a16:creationId xmlns:a16="http://schemas.microsoft.com/office/drawing/2014/main" id="{592CE854-8D30-CEDB-E3A2-FD01DB6A9E63}"/>
              </a:ext>
            </a:extLst>
          </p:cNvPr>
          <p:cNvSpPr>
            <a:spLocks noGrp="1"/>
          </p:cNvSpPr>
          <p:nvPr>
            <p:ph type="body" sz="quarter" idx="14"/>
          </p:nvPr>
        </p:nvSpPr>
        <p:spPr/>
        <p:txBody>
          <a:bodyPr/>
          <a:lstStyle/>
          <a:p>
            <a:endParaRPr lang="en-US" dirty="0">
              <a:solidFill>
                <a:schemeClr val="tx1"/>
              </a:solidFill>
            </a:endParaRPr>
          </a:p>
        </p:txBody>
      </p:sp>
    </p:spTree>
    <p:extLst>
      <p:ext uri="{BB962C8B-B14F-4D97-AF65-F5344CB8AC3E}">
        <p14:creationId xmlns:p14="http://schemas.microsoft.com/office/powerpoint/2010/main" val="397959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761D-5039-7194-6552-8B3736E28C92}"/>
              </a:ext>
            </a:extLst>
          </p:cNvPr>
          <p:cNvSpPr>
            <a:spLocks noGrp="1"/>
          </p:cNvSpPr>
          <p:nvPr>
            <p:ph type="title"/>
          </p:nvPr>
        </p:nvSpPr>
        <p:spPr/>
        <p:txBody>
          <a:bodyPr/>
          <a:lstStyle/>
          <a:p>
            <a:r>
              <a:rPr lang="en-US" dirty="0"/>
              <a:t>Do we need virtual DOM?</a:t>
            </a:r>
          </a:p>
        </p:txBody>
      </p:sp>
      <p:sp>
        <p:nvSpPr>
          <p:cNvPr id="3" name="Slide Number Placeholder 2">
            <a:extLst>
              <a:ext uri="{FF2B5EF4-FFF2-40B4-BE49-F238E27FC236}">
                <a16:creationId xmlns:a16="http://schemas.microsoft.com/office/drawing/2014/main" id="{0782675D-89A5-E2F4-51CE-24511EA09EF1}"/>
              </a:ext>
            </a:extLst>
          </p:cNvPr>
          <p:cNvSpPr>
            <a:spLocks noGrp="1"/>
          </p:cNvSpPr>
          <p:nvPr>
            <p:ph type="sldNum" sz="quarter" idx="12"/>
          </p:nvPr>
        </p:nvSpPr>
        <p:spPr/>
        <p:txBody>
          <a:bodyPr/>
          <a:lstStyle/>
          <a:p>
            <a:fld id="{651B8B48-CD68-422A-981A-F7D1D2E08DD1}" type="slidenum">
              <a:rPr lang="en-US" smtClean="0"/>
              <a:t>57</a:t>
            </a:fld>
            <a:endParaRPr lang="en-US"/>
          </a:p>
        </p:txBody>
      </p:sp>
      <p:sp>
        <p:nvSpPr>
          <p:cNvPr id="4" name="Isosceles Triangle 3">
            <a:extLst>
              <a:ext uri="{FF2B5EF4-FFF2-40B4-BE49-F238E27FC236}">
                <a16:creationId xmlns:a16="http://schemas.microsoft.com/office/drawing/2014/main" id="{CF156048-D527-CF60-8AEB-9A14FAD88126}"/>
              </a:ext>
            </a:extLst>
          </p:cNvPr>
          <p:cNvSpPr/>
          <p:nvPr/>
        </p:nvSpPr>
        <p:spPr>
          <a:xfrm>
            <a:off x="6312024" y="1773922"/>
            <a:ext cx="3960440" cy="4607406"/>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2349647A-7BAF-8821-CB8B-A18184681C3D}"/>
              </a:ext>
            </a:extLst>
          </p:cNvPr>
          <p:cNvSpPr/>
          <p:nvPr/>
        </p:nvSpPr>
        <p:spPr>
          <a:xfrm>
            <a:off x="7716180" y="4860776"/>
            <a:ext cx="1152128" cy="1520552"/>
          </a:xfrm>
          <a:prstGeom prst="triangl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F3EC9DF-5157-011B-9752-71CA5C1078F8}"/>
              </a:ext>
            </a:extLst>
          </p:cNvPr>
          <p:cNvSpPr/>
          <p:nvPr/>
        </p:nvSpPr>
        <p:spPr>
          <a:xfrm>
            <a:off x="407368" y="1857038"/>
            <a:ext cx="5112568" cy="3003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function</a:t>
            </a:r>
            <a:r>
              <a:rPr lang="en-US" sz="2000" dirty="0">
                <a:solidFill>
                  <a:schemeClr val="tx1"/>
                </a:solidFill>
              </a:rPr>
              <a:t> render() {</a:t>
            </a:r>
          </a:p>
          <a:p>
            <a:r>
              <a:rPr lang="en-US" sz="2000" dirty="0">
                <a:solidFill>
                  <a:schemeClr val="tx1"/>
                </a:solidFill>
              </a:rPr>
              <a:t>  </a:t>
            </a:r>
            <a:r>
              <a:rPr lang="en-US" sz="2000" dirty="0">
                <a:solidFill>
                  <a:schemeClr val="accent1"/>
                </a:solidFill>
              </a:rPr>
              <a:t>return</a:t>
            </a:r>
            <a:r>
              <a:rPr lang="en-US" sz="2000" dirty="0">
                <a:solidFill>
                  <a:schemeClr val="tx1"/>
                </a:solidFill>
              </a:rPr>
              <a:t> (</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a:t>
            </a:r>
            <a:r>
              <a:rPr lang="en-US" sz="2000" dirty="0" err="1">
                <a:solidFill>
                  <a:schemeClr val="tx1"/>
                </a:solidFill>
              </a:rPr>
              <a:t>items.map</a:t>
            </a:r>
            <a:r>
              <a:rPr lang="en-US" sz="2000" dirty="0">
                <a:solidFill>
                  <a:schemeClr val="tx1"/>
                </a:solidFill>
              </a:rPr>
              <a:t>(item =&gt; (</a:t>
            </a:r>
          </a:p>
          <a:p>
            <a:r>
              <a:rPr lang="en-US" sz="2000" dirty="0">
                <a:solidFill>
                  <a:schemeClr val="tx1"/>
                </a:solidFill>
              </a:rPr>
              <a:t>        &lt;li key={item.id}&gt;{item.name}&lt;/li&gt;</a:t>
            </a:r>
          </a:p>
          <a:p>
            <a:r>
              <a:rPr lang="en-US" sz="2000" dirty="0">
                <a:solidFill>
                  <a:schemeClr val="tx1"/>
                </a:solidFill>
              </a:rPr>
              <a:t>      )}</a:t>
            </a:r>
          </a:p>
          <a:p>
            <a:r>
              <a:rPr lang="en-US" sz="2000" dirty="0">
                <a:solidFill>
                  <a:schemeClr val="tx1"/>
                </a:solidFill>
              </a:rPr>
              <a:t>    &lt;/</a:t>
            </a:r>
            <a:r>
              <a:rPr lang="en-US" sz="2000" dirty="0" err="1">
                <a:solidFill>
                  <a:schemeClr val="tx1"/>
                </a:solidFill>
              </a:rPr>
              <a:t>ul</a:t>
            </a:r>
            <a:r>
              <a:rPr lang="en-US" sz="2000" dirty="0">
                <a:solidFill>
                  <a:schemeClr val="tx1"/>
                </a:solidFill>
              </a:rPr>
              <a:t>&gt;</a:t>
            </a:r>
          </a:p>
          <a:p>
            <a:r>
              <a:rPr lang="en-US" sz="2000" dirty="0">
                <a:solidFill>
                  <a:schemeClr val="tx1"/>
                </a:solidFill>
              </a:rPr>
              <a:t>  );</a:t>
            </a:r>
          </a:p>
          <a:p>
            <a:r>
              <a:rPr lang="en-US" sz="2000" dirty="0">
                <a:solidFill>
                  <a:schemeClr val="tx1"/>
                </a:solidFill>
              </a:rPr>
              <a:t>}</a:t>
            </a:r>
          </a:p>
        </p:txBody>
      </p:sp>
      <p:cxnSp>
        <p:nvCxnSpPr>
          <p:cNvPr id="7" name="Straight Arrow Connector 6">
            <a:extLst>
              <a:ext uri="{FF2B5EF4-FFF2-40B4-BE49-F238E27FC236}">
                <a16:creationId xmlns:a16="http://schemas.microsoft.com/office/drawing/2014/main" id="{C6F711A8-2D8E-72DC-C336-D6387DE9B53C}"/>
              </a:ext>
            </a:extLst>
          </p:cNvPr>
          <p:cNvCxnSpPr>
            <a:cxnSpLocks/>
            <a:stCxn id="6" idx="3"/>
            <a:endCxn id="5" idx="0"/>
          </p:cNvCxnSpPr>
          <p:nvPr/>
        </p:nvCxnSpPr>
        <p:spPr>
          <a:xfrm>
            <a:off x="5519936" y="3358907"/>
            <a:ext cx="2772308" cy="1501869"/>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3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98D08C-186E-5ED1-F30E-312E4ECED6AA}"/>
              </a:ext>
            </a:extLst>
          </p:cNvPr>
          <p:cNvSpPr>
            <a:spLocks noGrp="1"/>
          </p:cNvSpPr>
          <p:nvPr>
            <p:ph type="body" sz="quarter" idx="13"/>
          </p:nvPr>
        </p:nvSpPr>
        <p:spPr/>
        <p:txBody>
          <a:bodyPr/>
          <a:lstStyle/>
          <a:p>
            <a:r>
              <a:rPr lang="en-US" dirty="0"/>
              <a:t>Showcase</a:t>
            </a:r>
          </a:p>
        </p:txBody>
      </p:sp>
      <p:sp>
        <p:nvSpPr>
          <p:cNvPr id="3" name="Text Placeholder 2">
            <a:extLst>
              <a:ext uri="{FF2B5EF4-FFF2-40B4-BE49-F238E27FC236}">
                <a16:creationId xmlns:a16="http://schemas.microsoft.com/office/drawing/2014/main" id="{C198A6EF-69F7-45F1-1E64-0A60115D75F0}"/>
              </a:ext>
            </a:extLst>
          </p:cNvPr>
          <p:cNvSpPr>
            <a:spLocks noGrp="1"/>
          </p:cNvSpPr>
          <p:nvPr>
            <p:ph type="body" sz="quarter" idx="14"/>
          </p:nvPr>
        </p:nvSpPr>
        <p:spPr/>
        <p:txBody>
          <a:bodyPr/>
          <a:lstStyle/>
          <a:p>
            <a:r>
              <a:rPr lang="en-US" dirty="0">
                <a:hlinkClick r:id="rId3"/>
              </a:rPr>
              <a:t>The State of JavaScript</a:t>
            </a:r>
            <a:endParaRPr lang="en-US" dirty="0"/>
          </a:p>
        </p:txBody>
      </p:sp>
    </p:spTree>
    <p:extLst>
      <p:ext uri="{BB962C8B-B14F-4D97-AF65-F5344CB8AC3E}">
        <p14:creationId xmlns:p14="http://schemas.microsoft.com/office/powerpoint/2010/main" val="1764363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8627-2FF6-4672-9659-BC67B23AA0F8}"/>
              </a:ext>
            </a:extLst>
          </p:cNvPr>
          <p:cNvSpPr>
            <a:spLocks noGrp="1"/>
          </p:cNvSpPr>
          <p:nvPr>
            <p:ph type="title"/>
          </p:nvPr>
        </p:nvSpPr>
        <p:spPr/>
        <p:txBody>
          <a:bodyPr/>
          <a:lstStyle/>
          <a:p>
            <a:r>
              <a:rPr lang="en-US" dirty="0"/>
              <a:t>Svelte</a:t>
            </a:r>
          </a:p>
        </p:txBody>
      </p:sp>
      <p:sp>
        <p:nvSpPr>
          <p:cNvPr id="3" name="Content Placeholder 2">
            <a:extLst>
              <a:ext uri="{FF2B5EF4-FFF2-40B4-BE49-F238E27FC236}">
                <a16:creationId xmlns:a16="http://schemas.microsoft.com/office/drawing/2014/main" id="{AF41A4A4-E0D3-8429-9DBD-BE61EEF82668}"/>
              </a:ext>
            </a:extLst>
          </p:cNvPr>
          <p:cNvSpPr>
            <a:spLocks noGrp="1"/>
          </p:cNvSpPr>
          <p:nvPr>
            <p:ph idx="1"/>
          </p:nvPr>
        </p:nvSpPr>
        <p:spPr>
          <a:xfrm>
            <a:off x="335360" y="1268760"/>
            <a:ext cx="11449272" cy="3960440"/>
          </a:xfrm>
        </p:spPr>
        <p:txBody>
          <a:bodyPr/>
          <a:lstStyle/>
          <a:p>
            <a:pPr marL="0" indent="0">
              <a:buNone/>
            </a:pPr>
            <a:r>
              <a:rPr lang="en-US" dirty="0"/>
              <a:t>Since 2016, v3 (2019), v5 (2024), ...</a:t>
            </a:r>
            <a:br>
              <a:rPr lang="en-US" dirty="0"/>
            </a:br>
            <a:br>
              <a:rPr lang="en-US" dirty="0"/>
            </a:br>
            <a:r>
              <a:rPr lang="en-US" dirty="0"/>
              <a:t>"Svelte converts your app into ideal JavaScript at build time, rather than interpreting your application code at run time" </a:t>
            </a:r>
            <a:r>
              <a:rPr lang="en-US" dirty="0">
                <a:sym typeface="Wingdings" panose="05000000000000000000" pitchFamily="2" charset="2"/>
              </a:rPr>
              <a:t></a:t>
            </a:r>
            <a:r>
              <a:rPr lang="en-US" dirty="0"/>
              <a:t> "Svelte is a compiler" </a:t>
            </a:r>
            <a:r>
              <a:rPr lang="en-US" dirty="0">
                <a:sym typeface="Wingdings" panose="05000000000000000000" pitchFamily="2" charset="2"/>
              </a:rPr>
              <a:t> </a:t>
            </a:r>
            <a:r>
              <a:rPr lang="en-US" dirty="0"/>
              <a:t>Compile-time reactivity!</a:t>
            </a:r>
          </a:p>
          <a:p>
            <a:r>
              <a:rPr lang="en-US" dirty="0"/>
              <a:t>HTML, CSS, JavaScript ~ *.svelte</a:t>
            </a:r>
          </a:p>
          <a:p>
            <a:r>
              <a:rPr lang="en-US" dirty="0"/>
              <a:t>Specific use of features: labeled statement, export</a:t>
            </a:r>
          </a:p>
          <a:p>
            <a:r>
              <a:rPr lang="en-US" dirty="0"/>
              <a:t>HTML templates / directives: {#if </a:t>
            </a:r>
            <a:r>
              <a:rPr lang="en-US" dirty="0" err="1"/>
              <a:t>loggedIn</a:t>
            </a:r>
            <a:r>
              <a:rPr lang="en-US" dirty="0"/>
              <a:t>}, {#await promise}, … , </a:t>
            </a:r>
            <a:r>
              <a:rPr lang="en-US" dirty="0" err="1"/>
              <a:t>on:click</a:t>
            </a:r>
            <a:r>
              <a:rPr lang="en-US" dirty="0"/>
              <a:t> vs </a:t>
            </a:r>
            <a:r>
              <a:rPr lang="en-US" dirty="0" err="1"/>
              <a:t>onClick</a:t>
            </a:r>
            <a:r>
              <a:rPr lang="en-US" dirty="0"/>
              <a:t>, …</a:t>
            </a:r>
          </a:p>
          <a:p>
            <a:r>
              <a:rPr lang="en-US" dirty="0"/>
              <a:t>Lifecycle methods: </a:t>
            </a:r>
            <a:r>
              <a:rPr lang="en-US" dirty="0" err="1"/>
              <a:t>onMount</a:t>
            </a:r>
            <a:r>
              <a:rPr lang="en-US" dirty="0"/>
              <a:t>, </a:t>
            </a:r>
            <a:r>
              <a:rPr lang="en-US" dirty="0" err="1"/>
              <a:t>onDestroy</a:t>
            </a:r>
            <a:r>
              <a:rPr lang="en-US" dirty="0"/>
              <a:t>, </a:t>
            </a:r>
            <a:r>
              <a:rPr lang="en-US" dirty="0" err="1"/>
              <a:t>beforeUpdate</a:t>
            </a:r>
            <a:r>
              <a:rPr lang="en-US" dirty="0"/>
              <a:t>, </a:t>
            </a:r>
            <a:r>
              <a:rPr lang="en-US" dirty="0" err="1"/>
              <a:t>afterUpdate</a:t>
            </a:r>
            <a:r>
              <a:rPr lang="en-US" dirty="0"/>
              <a:t> , tick</a:t>
            </a:r>
          </a:p>
          <a:p>
            <a:r>
              <a:rPr lang="en-US" dirty="0"/>
              <a:t>Store: subscribe, writable, readable, derived, …</a:t>
            </a:r>
          </a:p>
          <a:p>
            <a:r>
              <a:rPr lang="en-US" dirty="0"/>
              <a:t>Svelte 3 != Svelte 5</a:t>
            </a:r>
          </a:p>
          <a:p>
            <a:pPr marL="0" indent="0">
              <a:buNone/>
            </a:pPr>
            <a:endParaRPr lang="en-US" dirty="0"/>
          </a:p>
        </p:txBody>
      </p:sp>
      <p:sp>
        <p:nvSpPr>
          <p:cNvPr id="4" name="Slide Number Placeholder 3">
            <a:extLst>
              <a:ext uri="{FF2B5EF4-FFF2-40B4-BE49-F238E27FC236}">
                <a16:creationId xmlns:a16="http://schemas.microsoft.com/office/drawing/2014/main" id="{261482C4-32B3-64D0-7DFC-B994C0F79C2E}"/>
              </a:ext>
            </a:extLst>
          </p:cNvPr>
          <p:cNvSpPr>
            <a:spLocks noGrp="1"/>
          </p:cNvSpPr>
          <p:nvPr>
            <p:ph type="sldNum" sz="quarter" idx="12"/>
          </p:nvPr>
        </p:nvSpPr>
        <p:spPr/>
        <p:txBody>
          <a:bodyPr/>
          <a:lstStyle/>
          <a:p>
            <a:fld id="{452BA717-4DED-4A38-BDE4-30D0F0A142DB}" type="slidenum">
              <a:rPr lang="cs-CZ" smtClean="0"/>
              <a:pPr/>
              <a:t>59</a:t>
            </a:fld>
            <a:endParaRPr lang="cs-CZ"/>
          </a:p>
        </p:txBody>
      </p:sp>
      <p:pic>
        <p:nvPicPr>
          <p:cNvPr id="5" name="Picture 4">
            <a:extLst>
              <a:ext uri="{FF2B5EF4-FFF2-40B4-BE49-F238E27FC236}">
                <a16:creationId xmlns:a16="http://schemas.microsoft.com/office/drawing/2014/main" id="{EA4E47F4-7102-4F68-D7FE-5ABCDB861FAB}"/>
              </a:ext>
            </a:extLst>
          </p:cNvPr>
          <p:cNvPicPr>
            <a:picLocks noChangeAspect="1"/>
          </p:cNvPicPr>
          <p:nvPr/>
        </p:nvPicPr>
        <p:blipFill>
          <a:blip r:embed="rId3"/>
          <a:stretch>
            <a:fillRect/>
          </a:stretch>
        </p:blipFill>
        <p:spPr>
          <a:xfrm>
            <a:off x="10924451" y="51931"/>
            <a:ext cx="860181" cy="1035084"/>
          </a:xfrm>
          <a:prstGeom prst="rect">
            <a:avLst/>
          </a:prstGeom>
        </p:spPr>
      </p:pic>
      <p:pic>
        <p:nvPicPr>
          <p:cNvPr id="8" name="Picture 7">
            <a:extLst>
              <a:ext uri="{FF2B5EF4-FFF2-40B4-BE49-F238E27FC236}">
                <a16:creationId xmlns:a16="http://schemas.microsoft.com/office/drawing/2014/main" id="{F4563C2C-71A8-2010-D13D-AEEAE883E443}"/>
              </a:ext>
            </a:extLst>
          </p:cNvPr>
          <p:cNvPicPr>
            <a:picLocks noChangeAspect="1"/>
          </p:cNvPicPr>
          <p:nvPr/>
        </p:nvPicPr>
        <p:blipFill>
          <a:blip r:embed="rId4"/>
          <a:stretch>
            <a:fillRect/>
          </a:stretch>
        </p:blipFill>
        <p:spPr>
          <a:xfrm>
            <a:off x="6632130" y="1152484"/>
            <a:ext cx="5141414" cy="476316"/>
          </a:xfrm>
          <a:prstGeom prst="rect">
            <a:avLst/>
          </a:prstGeom>
        </p:spPr>
      </p:pic>
    </p:spTree>
    <p:extLst>
      <p:ext uri="{BB962C8B-B14F-4D97-AF65-F5344CB8AC3E}">
        <p14:creationId xmlns:p14="http://schemas.microsoft.com/office/powerpoint/2010/main" val="1655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9A09-D276-DD75-AD05-15156D0172FF}"/>
              </a:ext>
            </a:extLst>
          </p:cNvPr>
          <p:cNvSpPr>
            <a:spLocks noGrp="1"/>
          </p:cNvSpPr>
          <p:nvPr>
            <p:ph type="title"/>
          </p:nvPr>
        </p:nvSpPr>
        <p:spPr/>
        <p:txBody>
          <a:bodyPr/>
          <a:lstStyle/>
          <a:p>
            <a:r>
              <a:rPr lang="en-US" dirty="0"/>
              <a:t>jQuery</a:t>
            </a:r>
          </a:p>
        </p:txBody>
      </p:sp>
      <p:sp>
        <p:nvSpPr>
          <p:cNvPr id="3" name="Content Placeholder 2">
            <a:extLst>
              <a:ext uri="{FF2B5EF4-FFF2-40B4-BE49-F238E27FC236}">
                <a16:creationId xmlns:a16="http://schemas.microsoft.com/office/drawing/2014/main" id="{A0BED8A4-037D-3474-E31C-E96A812AAB88}"/>
              </a:ext>
            </a:extLst>
          </p:cNvPr>
          <p:cNvSpPr>
            <a:spLocks noGrp="1"/>
          </p:cNvSpPr>
          <p:nvPr>
            <p:ph idx="1"/>
          </p:nvPr>
        </p:nvSpPr>
        <p:spPr>
          <a:xfrm>
            <a:off x="335360" y="1268760"/>
            <a:ext cx="11449272" cy="4248472"/>
          </a:xfrm>
        </p:spPr>
        <p:txBody>
          <a:bodyPr/>
          <a:lstStyle/>
          <a:p>
            <a:pPr marL="0" indent="0">
              <a:buNone/>
            </a:pPr>
            <a:r>
              <a:rPr lang="en-US" cap="none" dirty="0"/>
              <a:t>Since January 2006</a:t>
            </a:r>
          </a:p>
          <a:p>
            <a:pPr marL="0" indent="0">
              <a:buNone/>
            </a:pPr>
            <a:r>
              <a:rPr lang="en-US" dirty="0"/>
              <a:t>“It makes things like HTML document traversal and manipulation, event handling, animation, and Ajax much simpler with an easy-to-use API that works across a multitude of browsers. ”</a:t>
            </a:r>
          </a:p>
          <a:p>
            <a:pPr marL="0" indent="0">
              <a:buNone/>
            </a:pPr>
            <a:endParaRPr lang="en-US" dirty="0"/>
          </a:p>
          <a:p>
            <a:pPr marL="0" indent="0">
              <a:buNone/>
            </a:pPr>
            <a:r>
              <a:rPr lang="en-US" dirty="0"/>
              <a:t>We know how to do things; </a:t>
            </a:r>
            <a:br>
              <a:rPr lang="en-US" dirty="0"/>
            </a:br>
            <a:r>
              <a:rPr lang="en-US" dirty="0"/>
              <a:t>it was just about doing more.</a:t>
            </a:r>
          </a:p>
          <a:p>
            <a:r>
              <a:rPr lang="en-US" cap="none" dirty="0"/>
              <a:t>DOM Traversal and Manipulation</a:t>
            </a:r>
          </a:p>
          <a:p>
            <a:r>
              <a:rPr lang="en-US" dirty="0"/>
              <a:t>Event Handling</a:t>
            </a:r>
          </a:p>
          <a:p>
            <a:r>
              <a:rPr lang="en-US" cap="none" dirty="0"/>
              <a:t>Better DOM API</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196DD21-DA5A-83C0-AAC5-7669FCCD9953}"/>
              </a:ext>
            </a:extLst>
          </p:cNvPr>
          <p:cNvSpPr>
            <a:spLocks noGrp="1"/>
          </p:cNvSpPr>
          <p:nvPr>
            <p:ph type="sldNum" sz="quarter" idx="12"/>
          </p:nvPr>
        </p:nvSpPr>
        <p:spPr/>
        <p:txBody>
          <a:bodyPr/>
          <a:lstStyle/>
          <a:p>
            <a:fld id="{452BA717-4DED-4A38-BDE4-30D0F0A142DB}" type="slidenum">
              <a:rPr lang="cs-CZ" smtClean="0"/>
              <a:pPr/>
              <a:t>6</a:t>
            </a:fld>
            <a:endParaRPr lang="cs-CZ"/>
          </a:p>
        </p:txBody>
      </p:sp>
      <p:sp>
        <p:nvSpPr>
          <p:cNvPr id="7" name="Rectangle 6">
            <a:extLst>
              <a:ext uri="{FF2B5EF4-FFF2-40B4-BE49-F238E27FC236}">
                <a16:creationId xmlns:a16="http://schemas.microsoft.com/office/drawing/2014/main" id="{C8067BE8-0CE9-35B8-CA2D-FDCB49D3D64E}"/>
              </a:ext>
            </a:extLst>
          </p:cNvPr>
          <p:cNvSpPr/>
          <p:nvPr/>
        </p:nvSpPr>
        <p:spPr>
          <a:xfrm>
            <a:off x="6816080" y="-37872"/>
            <a:ext cx="5375920" cy="11626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white text&#10;&#10;Description automatically generated">
            <a:extLst>
              <a:ext uri="{FF2B5EF4-FFF2-40B4-BE49-F238E27FC236}">
                <a16:creationId xmlns:a16="http://schemas.microsoft.com/office/drawing/2014/main" id="{2FF7F3A9-5C0B-2D03-2F36-71CD075DA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4" y="74510"/>
            <a:ext cx="4131892" cy="1122242"/>
          </a:xfrm>
          <a:prstGeom prst="rect">
            <a:avLst/>
          </a:prstGeom>
        </p:spPr>
      </p:pic>
      <p:sp>
        <p:nvSpPr>
          <p:cNvPr id="8" name="Rectangle 7">
            <a:extLst>
              <a:ext uri="{FF2B5EF4-FFF2-40B4-BE49-F238E27FC236}">
                <a16:creationId xmlns:a16="http://schemas.microsoft.com/office/drawing/2014/main" id="{68F90E54-4311-8BA2-6494-D53B87871ABF}"/>
              </a:ext>
            </a:extLst>
          </p:cNvPr>
          <p:cNvSpPr/>
          <p:nvPr/>
        </p:nvSpPr>
        <p:spPr>
          <a:xfrm>
            <a:off x="5159896" y="2619316"/>
            <a:ext cx="6505360" cy="3528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Execute when page is ready.</a:t>
            </a:r>
          </a:p>
          <a:p>
            <a:r>
              <a:rPr lang="en-US" sz="2000" dirty="0">
                <a:solidFill>
                  <a:srgbClr val="FF0000"/>
                </a:solidFill>
              </a:rPr>
              <a:t>$</a:t>
            </a:r>
            <a:r>
              <a:rPr lang="en-US" sz="2000" dirty="0">
                <a:solidFill>
                  <a:schemeClr val="tx1"/>
                </a:solidFill>
              </a:rPr>
              <a:t>(document).ready( () =&gt; { … } );</a:t>
            </a:r>
          </a:p>
          <a:p>
            <a:endParaRPr lang="en-US" sz="2000" dirty="0">
              <a:solidFill>
                <a:schemeClr val="accent6"/>
              </a:solidFill>
            </a:endParaRPr>
          </a:p>
          <a:p>
            <a:r>
              <a:rPr lang="en-US" sz="2000" dirty="0">
                <a:solidFill>
                  <a:schemeClr val="accent6"/>
                </a:solidFill>
              </a:rPr>
              <a:t>// Register for an event.</a:t>
            </a:r>
          </a:p>
          <a:p>
            <a:r>
              <a:rPr lang="en-US" sz="2000" dirty="0">
                <a:solidFill>
                  <a:srgbClr val="FF0000"/>
                </a:solidFill>
              </a:rPr>
              <a:t>$</a:t>
            </a:r>
            <a:r>
              <a:rPr lang="en-US" sz="2000" dirty="0">
                <a:solidFill>
                  <a:schemeClr val="tx1"/>
                </a:solidFill>
              </a:rPr>
              <a:t>(</a:t>
            </a:r>
            <a:r>
              <a:rPr lang="en-US" sz="2000" dirty="0">
                <a:solidFill>
                  <a:schemeClr val="accent2"/>
                </a:solidFill>
              </a:rPr>
              <a:t>"p"</a:t>
            </a:r>
            <a:r>
              <a:rPr lang="en-US" sz="2000" dirty="0">
                <a:solidFill>
                  <a:schemeClr val="tx1"/>
                </a:solidFill>
              </a:rPr>
              <a:t>).on(</a:t>
            </a:r>
            <a:r>
              <a:rPr lang="en-US" sz="2000" dirty="0">
                <a:solidFill>
                  <a:schemeClr val="accent2"/>
                </a:solidFill>
              </a:rPr>
              <a:t>"click"</a:t>
            </a:r>
            <a:r>
              <a:rPr lang="en-US" sz="2000" dirty="0">
                <a:solidFill>
                  <a:schemeClr val="tx1"/>
                </a:solidFill>
              </a:rPr>
              <a:t>, (event) =&gt; { … });</a:t>
            </a:r>
          </a:p>
          <a:p>
            <a:endParaRPr lang="en-US" sz="2000" dirty="0">
              <a:solidFill>
                <a:schemeClr val="accent6"/>
              </a:solidFill>
            </a:endParaRPr>
          </a:p>
          <a:p>
            <a:r>
              <a:rPr lang="en-US" sz="2000" dirty="0">
                <a:solidFill>
                  <a:schemeClr val="accent6"/>
                </a:solidFill>
              </a:rPr>
              <a:t>// Set button content.</a:t>
            </a:r>
          </a:p>
          <a:p>
            <a:r>
              <a:rPr lang="en-US" sz="2000" dirty="0">
                <a:solidFill>
                  <a:srgbClr val="FF0000"/>
                </a:solidFill>
              </a:rPr>
              <a:t>$</a:t>
            </a:r>
            <a:r>
              <a:rPr lang="en-US" sz="2000" dirty="0">
                <a:solidFill>
                  <a:schemeClr val="tx1"/>
                </a:solidFill>
              </a:rPr>
              <a:t>(</a:t>
            </a:r>
            <a:r>
              <a:rPr lang="en-US" sz="2000" dirty="0">
                <a:solidFill>
                  <a:schemeClr val="accent2"/>
                </a:solidFill>
              </a:rPr>
              <a:t>"</a:t>
            </a:r>
            <a:r>
              <a:rPr lang="en-US" sz="2000" dirty="0" err="1">
                <a:solidFill>
                  <a:schemeClr val="accent2"/>
                </a:solidFill>
              </a:rPr>
              <a:t>button.continue</a:t>
            </a:r>
            <a:r>
              <a:rPr lang="en-US" sz="2000" dirty="0">
                <a:solidFill>
                  <a:schemeClr val="accent2"/>
                </a:solidFill>
              </a:rPr>
              <a:t>"</a:t>
            </a:r>
            <a:r>
              <a:rPr lang="en-US" sz="2000" dirty="0">
                <a:solidFill>
                  <a:schemeClr val="tx1"/>
                </a:solidFill>
              </a:rPr>
              <a:t>).html(</a:t>
            </a:r>
            <a:r>
              <a:rPr lang="en-US" sz="2000" dirty="0">
                <a:solidFill>
                  <a:schemeClr val="accent2"/>
                </a:solidFill>
              </a:rPr>
              <a:t>"Next Step..."</a:t>
            </a:r>
            <a:r>
              <a:rPr lang="en-US" sz="2000" dirty="0">
                <a:solidFill>
                  <a:schemeClr val="tx1"/>
                </a:solidFill>
              </a:rPr>
              <a:t>);</a:t>
            </a:r>
          </a:p>
          <a:p>
            <a:endParaRPr lang="en-US" sz="2000" dirty="0">
              <a:solidFill>
                <a:schemeClr val="tx1"/>
              </a:solidFill>
            </a:endParaRPr>
          </a:p>
          <a:p>
            <a:r>
              <a:rPr lang="en-US" sz="2000" dirty="0">
                <a:solidFill>
                  <a:schemeClr val="accent6"/>
                </a:solidFill>
              </a:rPr>
              <a:t>// Get a value from an input, pass a value to set it.</a:t>
            </a:r>
          </a:p>
          <a:p>
            <a:r>
              <a:rPr lang="en-US" sz="2000" dirty="0">
                <a:solidFill>
                  <a:srgbClr val="FF0000"/>
                </a:solidFill>
              </a:rPr>
              <a:t>$</a:t>
            </a:r>
            <a:r>
              <a:rPr lang="en-US" sz="2000" dirty="0">
                <a:solidFill>
                  <a:schemeClr val="tx1"/>
                </a:solidFill>
              </a:rPr>
              <a:t>(</a:t>
            </a:r>
            <a:r>
              <a:rPr lang="en-US" sz="2000" dirty="0">
                <a:solidFill>
                  <a:schemeClr val="accent2"/>
                </a:solidFill>
              </a:rPr>
              <a:t>"#</a:t>
            </a:r>
            <a:r>
              <a:rPr lang="en-US" sz="2000" dirty="0" err="1">
                <a:solidFill>
                  <a:schemeClr val="accent2"/>
                </a:solidFill>
              </a:rPr>
              <a:t>myselect</a:t>
            </a:r>
            <a:r>
              <a:rPr lang="en-US" sz="2000" dirty="0">
                <a:solidFill>
                  <a:schemeClr val="accent2"/>
                </a:solidFill>
              </a:rPr>
              <a:t>"</a:t>
            </a:r>
            <a:r>
              <a:rPr lang="en-US" sz="2000" dirty="0">
                <a:solidFill>
                  <a:schemeClr val="tx1"/>
                </a:solidFill>
              </a:rPr>
              <a:t>).</a:t>
            </a:r>
            <a:r>
              <a:rPr lang="en-US" sz="2000" dirty="0" err="1">
                <a:solidFill>
                  <a:schemeClr val="tx1"/>
                </a:solidFill>
              </a:rPr>
              <a:t>val</a:t>
            </a:r>
            <a:r>
              <a:rPr lang="en-US" sz="2000" dirty="0">
                <a:solidFill>
                  <a:schemeClr val="tx1"/>
                </a:solidFill>
              </a:rPr>
              <a:t>();</a:t>
            </a:r>
          </a:p>
          <a:p>
            <a:endParaRPr lang="en-US" sz="2000" dirty="0">
              <a:solidFill>
                <a:schemeClr val="tx1"/>
              </a:solidFill>
            </a:endParaRPr>
          </a:p>
        </p:txBody>
      </p:sp>
      <p:pic>
        <p:nvPicPr>
          <p:cNvPr id="11" name="Picture 10">
            <a:extLst>
              <a:ext uri="{FF2B5EF4-FFF2-40B4-BE49-F238E27FC236}">
                <a16:creationId xmlns:a16="http://schemas.microsoft.com/office/drawing/2014/main" id="{637DED50-4BE3-ECB3-CFEE-9ECC5D6F1227}"/>
              </a:ext>
            </a:extLst>
          </p:cNvPr>
          <p:cNvPicPr>
            <a:picLocks noChangeAspect="1"/>
          </p:cNvPicPr>
          <p:nvPr/>
        </p:nvPicPr>
        <p:blipFill>
          <a:blip r:embed="rId4"/>
          <a:stretch>
            <a:fillRect/>
          </a:stretch>
        </p:blipFill>
        <p:spPr>
          <a:xfrm>
            <a:off x="6672064" y="1164004"/>
            <a:ext cx="5506218" cy="447737"/>
          </a:xfrm>
          <a:prstGeom prst="rect">
            <a:avLst/>
          </a:prstGeom>
        </p:spPr>
      </p:pic>
    </p:spTree>
    <p:extLst>
      <p:ext uri="{BB962C8B-B14F-4D97-AF65-F5344CB8AC3E}">
        <p14:creationId xmlns:p14="http://schemas.microsoft.com/office/powerpoint/2010/main" val="4278435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3841-984F-BF61-EA7B-EF22BA9A456B}"/>
              </a:ext>
            </a:extLst>
          </p:cNvPr>
          <p:cNvSpPr>
            <a:spLocks noGrp="1"/>
          </p:cNvSpPr>
          <p:nvPr>
            <p:ph type="title"/>
          </p:nvPr>
        </p:nvSpPr>
        <p:spPr/>
        <p:txBody>
          <a:bodyPr/>
          <a:lstStyle/>
          <a:p>
            <a:r>
              <a:rPr lang="en-US" dirty="0"/>
              <a:t>Svelte &lt; 5</a:t>
            </a:r>
          </a:p>
        </p:txBody>
      </p:sp>
      <p:sp>
        <p:nvSpPr>
          <p:cNvPr id="4" name="Slide Number Placeholder 3">
            <a:extLst>
              <a:ext uri="{FF2B5EF4-FFF2-40B4-BE49-F238E27FC236}">
                <a16:creationId xmlns:a16="http://schemas.microsoft.com/office/drawing/2014/main" id="{5348C1C3-89E6-9252-0836-1BDA8C5C2497}"/>
              </a:ext>
            </a:extLst>
          </p:cNvPr>
          <p:cNvSpPr>
            <a:spLocks noGrp="1"/>
          </p:cNvSpPr>
          <p:nvPr>
            <p:ph type="sldNum" sz="quarter" idx="12"/>
          </p:nvPr>
        </p:nvSpPr>
        <p:spPr/>
        <p:txBody>
          <a:bodyPr/>
          <a:lstStyle/>
          <a:p>
            <a:fld id="{452BA717-4DED-4A38-BDE4-30D0F0A142DB}" type="slidenum">
              <a:rPr lang="cs-CZ" smtClean="0"/>
              <a:pPr/>
              <a:t>60</a:t>
            </a:fld>
            <a:endParaRPr lang="cs-CZ"/>
          </a:p>
        </p:txBody>
      </p:sp>
      <p:sp>
        <p:nvSpPr>
          <p:cNvPr id="9" name="Rectangle 8">
            <a:extLst>
              <a:ext uri="{FF2B5EF4-FFF2-40B4-BE49-F238E27FC236}">
                <a16:creationId xmlns:a16="http://schemas.microsoft.com/office/drawing/2014/main" id="{CD751AEA-C432-20ED-70EB-B89CD732383D}"/>
              </a:ext>
            </a:extLst>
          </p:cNvPr>
          <p:cNvSpPr/>
          <p:nvPr/>
        </p:nvSpPr>
        <p:spPr>
          <a:xfrm>
            <a:off x="4223792" y="1373383"/>
            <a:ext cx="4902473" cy="47199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&lt;script&gt;</a:t>
            </a:r>
          </a:p>
          <a:p>
            <a:r>
              <a:rPr lang="en-US" sz="2000" dirty="0">
                <a:solidFill>
                  <a:schemeClr val="accent1"/>
                </a:solidFill>
              </a:rPr>
              <a:t>  import</a:t>
            </a:r>
            <a:r>
              <a:rPr lang="en-US" sz="2000" dirty="0">
                <a:solidFill>
                  <a:schemeClr val="tx1"/>
                </a:solidFill>
              </a:rPr>
              <a:t> {writable} </a:t>
            </a:r>
            <a:r>
              <a:rPr lang="en-US" sz="2000" dirty="0">
                <a:solidFill>
                  <a:schemeClr val="accent1"/>
                </a:solidFill>
              </a:rPr>
              <a:t>from</a:t>
            </a:r>
            <a:r>
              <a:rPr lang="en-US" sz="2000" dirty="0">
                <a:solidFill>
                  <a:schemeClr val="tx1"/>
                </a:solidFill>
              </a:rPr>
              <a:t> </a:t>
            </a:r>
            <a:r>
              <a:rPr lang="en-US" sz="2000" dirty="0">
                <a:solidFill>
                  <a:schemeClr val="accent2"/>
                </a:solidFill>
              </a:rPr>
              <a:t>"svelte/store"</a:t>
            </a:r>
            <a:r>
              <a:rPr lang="en-US" sz="2000" dirty="0">
                <a:solidFill>
                  <a:schemeClr val="tx1"/>
                </a:solidFill>
              </a:rPr>
              <a:t>;</a:t>
            </a:r>
          </a:p>
          <a:p>
            <a:r>
              <a:rPr lang="en-US" sz="2000" dirty="0">
                <a:solidFill>
                  <a:schemeClr val="accent1"/>
                </a:solidFill>
              </a:rPr>
              <a:t>  function</a:t>
            </a:r>
            <a:r>
              <a:rPr lang="en-US" sz="2000" dirty="0">
                <a:solidFill>
                  <a:schemeClr val="tx1"/>
                </a:solidFill>
              </a:rPr>
              <a:t> </a:t>
            </a:r>
            <a:r>
              <a:rPr lang="en-US" sz="2000" dirty="0" err="1">
                <a:solidFill>
                  <a:schemeClr val="tx1"/>
                </a:solidFill>
              </a:rPr>
              <a:t>createCounter</a:t>
            </a:r>
            <a:r>
              <a:rPr lang="en-US" sz="2000" dirty="0">
                <a:solidFill>
                  <a:schemeClr val="tx1"/>
                </a:solidFill>
              </a:rPr>
              <a:t>() {</a:t>
            </a:r>
          </a:p>
          <a:p>
            <a:r>
              <a:rPr lang="en-US" sz="2000" dirty="0">
                <a:solidFill>
                  <a:schemeClr val="tx1"/>
                </a:solidFill>
              </a:rPr>
              <a:t>  </a:t>
            </a:r>
            <a:r>
              <a:rPr lang="en-US" sz="2000" dirty="0">
                <a:solidFill>
                  <a:schemeClr val="accent1"/>
                </a:solidFill>
              </a:rPr>
              <a:t>const</a:t>
            </a:r>
            <a:r>
              <a:rPr lang="en-US" sz="2000" dirty="0">
                <a:solidFill>
                  <a:schemeClr val="tx1"/>
                </a:solidFill>
              </a:rPr>
              <a:t> {subscribe, update } = writable(0);</a:t>
            </a:r>
          </a:p>
          <a:p>
            <a:r>
              <a:rPr lang="en-US" sz="2000" dirty="0">
                <a:solidFill>
                  <a:schemeClr val="tx1"/>
                </a:solidFill>
              </a:rPr>
              <a:t>  </a:t>
            </a:r>
            <a:r>
              <a:rPr lang="en-US" sz="2000" dirty="0">
                <a:solidFill>
                  <a:schemeClr val="accent1"/>
                </a:solidFill>
              </a:rPr>
              <a:t>function</a:t>
            </a:r>
            <a:r>
              <a:rPr lang="en-US" sz="2000" dirty="0">
                <a:solidFill>
                  <a:schemeClr val="tx1"/>
                </a:solidFill>
              </a:rPr>
              <a:t> increment() {</a:t>
            </a:r>
          </a:p>
          <a:p>
            <a:r>
              <a:rPr lang="en-US" sz="2000" dirty="0">
                <a:solidFill>
                  <a:schemeClr val="tx1"/>
                </a:solidFill>
              </a:rPr>
              <a:t>    update(count =&gt; count + 2);</a:t>
            </a:r>
          </a:p>
          <a:p>
            <a:r>
              <a:rPr lang="en-US" sz="2000" dirty="0">
                <a:solidFill>
                  <a:schemeClr val="tx1"/>
                </a:solidFill>
              </a:rPr>
              <a:t>  }</a:t>
            </a:r>
          </a:p>
          <a:p>
            <a:r>
              <a:rPr lang="en-US" sz="2000" dirty="0">
                <a:solidFill>
                  <a:schemeClr val="tx1"/>
                </a:solidFill>
              </a:rPr>
              <a:t>  </a:t>
            </a:r>
            <a:r>
              <a:rPr lang="en-US" sz="2000" dirty="0">
                <a:solidFill>
                  <a:schemeClr val="accent1"/>
                </a:solidFill>
              </a:rPr>
              <a:t>return</a:t>
            </a:r>
            <a:r>
              <a:rPr lang="en-US" sz="2000" dirty="0">
                <a:solidFill>
                  <a:schemeClr val="tx1"/>
                </a:solidFill>
              </a:rPr>
              <a:t> {subscribe, increment};</a:t>
            </a:r>
          </a:p>
          <a:p>
            <a:r>
              <a:rPr lang="en-US" sz="2000" dirty="0">
                <a:solidFill>
                  <a:schemeClr val="tx1"/>
                </a:solidFill>
              </a:rPr>
              <a:t>}</a:t>
            </a:r>
          </a:p>
          <a:p>
            <a:r>
              <a:rPr lang="en-US" sz="2000" dirty="0">
                <a:solidFill>
                  <a:schemeClr val="accent1"/>
                </a:solidFill>
              </a:rPr>
              <a:t>const</a:t>
            </a:r>
            <a:r>
              <a:rPr lang="en-US" sz="2000" dirty="0">
                <a:solidFill>
                  <a:schemeClr val="tx1"/>
                </a:solidFill>
              </a:rPr>
              <a:t> counter = </a:t>
            </a:r>
            <a:r>
              <a:rPr lang="en-US" sz="2000" dirty="0" err="1">
                <a:solidFill>
                  <a:schemeClr val="tx1"/>
                </a:solidFill>
              </a:rPr>
              <a:t>createCounter</a:t>
            </a:r>
            <a:r>
              <a:rPr lang="en-US" sz="2000" dirty="0">
                <a:solidFill>
                  <a:schemeClr val="tx1"/>
                </a:solidFill>
              </a:rPr>
              <a:t>();</a:t>
            </a:r>
          </a:p>
          <a:p>
            <a:r>
              <a:rPr lang="en-US" sz="2000" dirty="0">
                <a:solidFill>
                  <a:schemeClr val="tx1"/>
                </a:solidFill>
              </a:rPr>
              <a:t>&lt;/script&gt;</a:t>
            </a:r>
          </a:p>
          <a:p>
            <a:endParaRPr lang="en-US" sz="2000" dirty="0">
              <a:solidFill>
                <a:schemeClr val="tx1"/>
              </a:solidFill>
            </a:endParaRPr>
          </a:p>
          <a:p>
            <a:r>
              <a:rPr lang="en-US" sz="2000" dirty="0">
                <a:solidFill>
                  <a:schemeClr val="tx1"/>
                </a:solidFill>
              </a:rPr>
              <a:t>&lt;button </a:t>
            </a:r>
            <a:r>
              <a:rPr lang="en-US" sz="2000" dirty="0" err="1">
                <a:solidFill>
                  <a:schemeClr val="tx1"/>
                </a:solidFill>
              </a:rPr>
              <a:t>on:click</a:t>
            </a:r>
            <a:r>
              <a:rPr lang="en-US" sz="2000" dirty="0">
                <a:solidFill>
                  <a:schemeClr val="tx1"/>
                </a:solidFill>
              </a:rPr>
              <a:t>={counter. increment}&gt;</a:t>
            </a:r>
          </a:p>
          <a:p>
            <a:r>
              <a:rPr lang="en-US" sz="2000" dirty="0">
                <a:solidFill>
                  <a:schemeClr val="tx1"/>
                </a:solidFill>
              </a:rPr>
              <a:t>  {$counter}</a:t>
            </a:r>
          </a:p>
          <a:p>
            <a:r>
              <a:rPr lang="en-US" sz="2000" dirty="0">
                <a:solidFill>
                  <a:schemeClr val="tx1"/>
                </a:solidFill>
              </a:rPr>
              <a:t>&lt;/button&gt;</a:t>
            </a:r>
          </a:p>
          <a:p>
            <a:endParaRPr lang="en-US" sz="2000" dirty="0">
              <a:solidFill>
                <a:schemeClr val="tx1"/>
              </a:solidFill>
            </a:endParaRPr>
          </a:p>
        </p:txBody>
      </p:sp>
      <p:pic>
        <p:nvPicPr>
          <p:cNvPr id="6" name="Picture 5">
            <a:extLst>
              <a:ext uri="{FF2B5EF4-FFF2-40B4-BE49-F238E27FC236}">
                <a16:creationId xmlns:a16="http://schemas.microsoft.com/office/drawing/2014/main" id="{2B068ED3-DE90-C1C8-BF75-5AB6A266BECE}"/>
              </a:ext>
            </a:extLst>
          </p:cNvPr>
          <p:cNvPicPr>
            <a:picLocks noChangeAspect="1"/>
          </p:cNvPicPr>
          <p:nvPr/>
        </p:nvPicPr>
        <p:blipFill>
          <a:blip r:embed="rId3"/>
          <a:stretch>
            <a:fillRect/>
          </a:stretch>
        </p:blipFill>
        <p:spPr>
          <a:xfrm>
            <a:off x="359228" y="3515071"/>
            <a:ext cx="3487588" cy="2883072"/>
          </a:xfrm>
          <a:prstGeom prst="rect">
            <a:avLst/>
          </a:prstGeom>
        </p:spPr>
      </p:pic>
      <p:sp>
        <p:nvSpPr>
          <p:cNvPr id="7" name="Rectangle 6">
            <a:extLst>
              <a:ext uri="{FF2B5EF4-FFF2-40B4-BE49-F238E27FC236}">
                <a16:creationId xmlns:a16="http://schemas.microsoft.com/office/drawing/2014/main" id="{69DAB46C-33A4-A8F8-9363-BF397CC0FFDD}"/>
              </a:ext>
            </a:extLst>
          </p:cNvPr>
          <p:cNvSpPr/>
          <p:nvPr/>
        </p:nvSpPr>
        <p:spPr>
          <a:xfrm>
            <a:off x="360000" y="1373383"/>
            <a:ext cx="3487588"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&lt;script&gt;</a:t>
            </a:r>
          </a:p>
          <a:p>
            <a:r>
              <a:rPr lang="en-US" sz="2000" dirty="0">
                <a:solidFill>
                  <a:schemeClr val="tx1"/>
                </a:solidFill>
              </a:rPr>
              <a:t>  </a:t>
            </a:r>
            <a:r>
              <a:rPr lang="en-US" sz="2000" dirty="0">
                <a:solidFill>
                  <a:schemeClr val="accent1"/>
                </a:solidFill>
              </a:rPr>
              <a:t>let</a:t>
            </a:r>
            <a:r>
              <a:rPr lang="en-US" sz="2000" dirty="0">
                <a:solidFill>
                  <a:schemeClr val="tx1"/>
                </a:solidFill>
              </a:rPr>
              <a:t> count = 0;</a:t>
            </a:r>
          </a:p>
          <a:p>
            <a:r>
              <a:rPr lang="en-US" sz="2000" dirty="0">
                <a:solidFill>
                  <a:schemeClr val="tx1"/>
                </a:solidFill>
              </a:rPr>
              <a:t>&lt;/script&gt;</a:t>
            </a:r>
          </a:p>
          <a:p>
            <a:r>
              <a:rPr lang="en-US" sz="2000" dirty="0">
                <a:solidFill>
                  <a:schemeClr val="tx1"/>
                </a:solidFill>
              </a:rPr>
              <a:t>&lt;button </a:t>
            </a:r>
            <a:r>
              <a:rPr lang="en-US" sz="2000" dirty="0" err="1">
                <a:solidFill>
                  <a:schemeClr val="tx1"/>
                </a:solidFill>
              </a:rPr>
              <a:t>on:click</a:t>
            </a:r>
            <a:r>
              <a:rPr lang="en-US" sz="2000" dirty="0">
                <a:solidFill>
                  <a:schemeClr val="tx1"/>
                </a:solidFill>
              </a:rPr>
              <a:t>={++count}&gt;</a:t>
            </a:r>
          </a:p>
          <a:p>
            <a:r>
              <a:rPr lang="en-US" sz="2000" dirty="0">
                <a:solidFill>
                  <a:schemeClr val="tx1"/>
                </a:solidFill>
              </a:rPr>
              <a:t>  Clicked {count}</a:t>
            </a:r>
          </a:p>
          <a:p>
            <a:r>
              <a:rPr lang="en-US" sz="2000" dirty="0">
                <a:solidFill>
                  <a:schemeClr val="tx1"/>
                </a:solidFill>
              </a:rPr>
              <a:t>&lt;/button&gt;</a:t>
            </a:r>
          </a:p>
        </p:txBody>
      </p:sp>
      <p:sp>
        <p:nvSpPr>
          <p:cNvPr id="8" name="TextBox 7">
            <a:extLst>
              <a:ext uri="{FF2B5EF4-FFF2-40B4-BE49-F238E27FC236}">
                <a16:creationId xmlns:a16="http://schemas.microsoft.com/office/drawing/2014/main" id="{F3C1BAFB-B1E6-5DF4-5846-F96C0685528F}"/>
              </a:ext>
            </a:extLst>
          </p:cNvPr>
          <p:cNvSpPr txBox="1"/>
          <p:nvPr/>
        </p:nvSpPr>
        <p:spPr>
          <a:xfrm>
            <a:off x="0" y="6468727"/>
            <a:ext cx="6096000" cy="400110"/>
          </a:xfrm>
          <a:prstGeom prst="rect">
            <a:avLst/>
          </a:prstGeom>
          <a:noFill/>
        </p:spPr>
        <p:txBody>
          <a:bodyPr wrap="square" rtlCol="0">
            <a:spAutoFit/>
          </a:bodyPr>
          <a:lstStyle/>
          <a:p>
            <a:r>
              <a:rPr lang="en-US" sz="2000" dirty="0">
                <a:solidFill>
                  <a:schemeClr val="bg1"/>
                </a:solidFill>
              </a:rPr>
              <a:t>Optional</a:t>
            </a:r>
          </a:p>
        </p:txBody>
      </p:sp>
    </p:spTree>
    <p:extLst>
      <p:ext uri="{BB962C8B-B14F-4D97-AF65-F5344CB8AC3E}">
        <p14:creationId xmlns:p14="http://schemas.microsoft.com/office/powerpoint/2010/main" val="299497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727A-091A-8C8B-9381-92C11CA83DFF}"/>
              </a:ext>
            </a:extLst>
          </p:cNvPr>
          <p:cNvSpPr>
            <a:spLocks noGrp="1"/>
          </p:cNvSpPr>
          <p:nvPr>
            <p:ph type="title"/>
          </p:nvPr>
        </p:nvSpPr>
        <p:spPr/>
        <p:txBody>
          <a:bodyPr/>
          <a:lstStyle/>
          <a:p>
            <a:r>
              <a:rPr lang="en-US" dirty="0"/>
              <a:t>Svelte and runes</a:t>
            </a:r>
          </a:p>
        </p:txBody>
      </p:sp>
      <p:sp>
        <p:nvSpPr>
          <p:cNvPr id="3" name="Content Placeholder 2">
            <a:extLst>
              <a:ext uri="{FF2B5EF4-FFF2-40B4-BE49-F238E27FC236}">
                <a16:creationId xmlns:a16="http://schemas.microsoft.com/office/drawing/2014/main" id="{5F921D21-233B-AFB6-9EFA-3BE21D918933}"/>
              </a:ext>
            </a:extLst>
          </p:cNvPr>
          <p:cNvSpPr>
            <a:spLocks noGrp="1"/>
          </p:cNvSpPr>
          <p:nvPr>
            <p:ph sz="half" idx="1"/>
          </p:nvPr>
        </p:nvSpPr>
        <p:spPr>
          <a:xfrm>
            <a:off x="335360" y="1260583"/>
            <a:ext cx="5699679" cy="2168417"/>
          </a:xfrm>
        </p:spPr>
        <p:txBody>
          <a:bodyPr/>
          <a:lstStyle/>
          <a:p>
            <a:pPr marL="0" indent="0">
              <a:buNone/>
            </a:pPr>
            <a:r>
              <a:rPr lang="en-US" dirty="0"/>
              <a:t>Svelte &lt; 5</a:t>
            </a:r>
          </a:p>
          <a:p>
            <a:r>
              <a:rPr lang="en-US" dirty="0"/>
              <a:t>Use JS syntax to add "native reactivity".</a:t>
            </a:r>
          </a:p>
          <a:p>
            <a:r>
              <a:rPr lang="en-US" dirty="0"/>
              <a:t>All variables in a component are reactive by default.</a:t>
            </a:r>
          </a:p>
          <a:p>
            <a:r>
              <a:rPr lang="en-US" dirty="0"/>
              <a:t>Derived state declared using </a:t>
            </a:r>
            <a:r>
              <a:rPr lang="en-US" dirty="0">
                <a:hlinkClick r:id="rId3"/>
              </a:rPr>
              <a:t>labels</a:t>
            </a:r>
            <a:r>
              <a:rPr lang="en-US" dirty="0"/>
              <a:t>.</a:t>
            </a:r>
          </a:p>
        </p:txBody>
      </p:sp>
      <p:sp>
        <p:nvSpPr>
          <p:cNvPr id="4" name="Content Placeholder 3">
            <a:extLst>
              <a:ext uri="{FF2B5EF4-FFF2-40B4-BE49-F238E27FC236}">
                <a16:creationId xmlns:a16="http://schemas.microsoft.com/office/drawing/2014/main" id="{992815D0-5EAA-A058-D6CB-3E14C6737D63}"/>
              </a:ext>
            </a:extLst>
          </p:cNvPr>
          <p:cNvSpPr>
            <a:spLocks noGrp="1"/>
          </p:cNvSpPr>
          <p:nvPr>
            <p:ph sz="half" idx="2"/>
          </p:nvPr>
        </p:nvSpPr>
        <p:spPr>
          <a:xfrm>
            <a:off x="6217920" y="1260583"/>
            <a:ext cx="5566712" cy="2672473"/>
          </a:xfrm>
        </p:spPr>
        <p:txBody>
          <a:bodyPr/>
          <a:lstStyle/>
          <a:p>
            <a:pPr marL="0" indent="0">
              <a:buNone/>
            </a:pPr>
            <a:r>
              <a:rPr lang="en-US" dirty="0"/>
              <a:t>Svelte 5 (release date October 19, 2024)</a:t>
            </a:r>
          </a:p>
          <a:p>
            <a:r>
              <a:rPr lang="en-US" dirty="0"/>
              <a:t>Runes internally use signals </a:t>
            </a:r>
          </a:p>
          <a:p>
            <a:r>
              <a:rPr lang="en-US" dirty="0"/>
              <a:t>Design similar to Vue3, explicit declaration.</a:t>
            </a:r>
          </a:p>
          <a:p>
            <a:r>
              <a:rPr lang="en-US" dirty="0"/>
              <a:t>Allow for easy reactivity outside the component files.</a:t>
            </a:r>
          </a:p>
          <a:p>
            <a:r>
              <a:rPr lang="en-US" dirty="0"/>
              <a:t>Rune $effect (like </a:t>
            </a:r>
            <a:r>
              <a:rPr lang="en-US" dirty="0" err="1"/>
              <a:t>React's</a:t>
            </a:r>
            <a:r>
              <a:rPr lang="en-US" dirty="0"/>
              <a:t> </a:t>
            </a:r>
            <a:r>
              <a:rPr lang="en-US" dirty="0" err="1"/>
              <a:t>useEffect</a:t>
            </a:r>
            <a:r>
              <a:rPr lang="en-US" dirty="0"/>
              <a:t>) </a:t>
            </a:r>
            <a:br>
              <a:rPr lang="en-US" dirty="0"/>
            </a:br>
            <a:endParaRPr lang="en-US" dirty="0"/>
          </a:p>
        </p:txBody>
      </p:sp>
      <p:sp>
        <p:nvSpPr>
          <p:cNvPr id="5" name="Slide Number Placeholder 4">
            <a:extLst>
              <a:ext uri="{FF2B5EF4-FFF2-40B4-BE49-F238E27FC236}">
                <a16:creationId xmlns:a16="http://schemas.microsoft.com/office/drawing/2014/main" id="{3B04F507-A7F0-A9B5-6790-570BC7132FD2}"/>
              </a:ext>
            </a:extLst>
          </p:cNvPr>
          <p:cNvSpPr>
            <a:spLocks noGrp="1"/>
          </p:cNvSpPr>
          <p:nvPr>
            <p:ph type="sldNum" sz="quarter" idx="12"/>
          </p:nvPr>
        </p:nvSpPr>
        <p:spPr/>
        <p:txBody>
          <a:bodyPr/>
          <a:lstStyle/>
          <a:p>
            <a:fld id="{651B8B48-CD68-422A-981A-F7D1D2E08DD1}" type="slidenum">
              <a:rPr lang="en-US" smtClean="0"/>
              <a:t>61</a:t>
            </a:fld>
            <a:endParaRPr lang="en-US"/>
          </a:p>
        </p:txBody>
      </p:sp>
      <p:sp>
        <p:nvSpPr>
          <p:cNvPr id="7" name="Rectangle 6">
            <a:extLst>
              <a:ext uri="{FF2B5EF4-FFF2-40B4-BE49-F238E27FC236}">
                <a16:creationId xmlns:a16="http://schemas.microsoft.com/office/drawing/2014/main" id="{AEE212C1-1ECA-B4B9-9E12-AE2CE66667CD}"/>
              </a:ext>
            </a:extLst>
          </p:cNvPr>
          <p:cNvSpPr/>
          <p:nvPr/>
        </p:nvSpPr>
        <p:spPr>
          <a:xfrm>
            <a:off x="138225" y="3933056"/>
            <a:ext cx="5893609" cy="2456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&lt;script&gt;</a:t>
            </a:r>
          </a:p>
          <a:p>
            <a:r>
              <a:rPr lang="en-US" sz="2000" dirty="0">
                <a:solidFill>
                  <a:schemeClr val="tx1"/>
                </a:solidFill>
              </a:rPr>
              <a:t>  </a:t>
            </a:r>
            <a:r>
              <a:rPr lang="en-US" sz="2000" dirty="0">
                <a:solidFill>
                  <a:schemeClr val="accent1"/>
                </a:solidFill>
              </a:rPr>
              <a:t>export let</a:t>
            </a:r>
            <a:r>
              <a:rPr lang="en-US" sz="2000" dirty="0">
                <a:solidFill>
                  <a:schemeClr val="tx1"/>
                </a:solidFill>
              </a:rPr>
              <a:t> message = "Hi!"; </a:t>
            </a:r>
            <a:r>
              <a:rPr lang="en-US" sz="2000" dirty="0">
                <a:solidFill>
                  <a:schemeClr val="accent6"/>
                </a:solidFill>
              </a:rPr>
              <a:t>// props, $$</a:t>
            </a:r>
            <a:r>
              <a:rPr lang="en-US" sz="2000" dirty="0" err="1">
                <a:solidFill>
                  <a:schemeClr val="accent6"/>
                </a:solidFill>
              </a:rPr>
              <a:t>restProps</a:t>
            </a:r>
            <a:r>
              <a:rPr lang="en-US" sz="2000" dirty="0">
                <a:solidFill>
                  <a:schemeClr val="accent6"/>
                </a:solidFill>
              </a:rPr>
              <a:t> </a:t>
            </a:r>
          </a:p>
          <a:p>
            <a:r>
              <a:rPr lang="en-US" sz="2000" dirty="0">
                <a:solidFill>
                  <a:schemeClr val="accent1"/>
                </a:solidFill>
              </a:rPr>
              <a:t>  let</a:t>
            </a:r>
            <a:r>
              <a:rPr lang="en-US" sz="2000" dirty="0">
                <a:solidFill>
                  <a:schemeClr val="tx1"/>
                </a:solidFill>
              </a:rPr>
              <a:t> count = 0;</a:t>
            </a:r>
          </a:p>
          <a:p>
            <a:r>
              <a:rPr lang="en-US" sz="2000" dirty="0">
                <a:solidFill>
                  <a:schemeClr val="tx1"/>
                </a:solidFill>
              </a:rPr>
              <a:t>  </a:t>
            </a:r>
            <a:r>
              <a:rPr lang="en-US" sz="2000" dirty="0">
                <a:solidFill>
                  <a:schemeClr val="accent1"/>
                </a:solidFill>
              </a:rPr>
              <a:t>let</a:t>
            </a:r>
            <a:r>
              <a:rPr lang="en-US" sz="2000" dirty="0">
                <a:solidFill>
                  <a:schemeClr val="tx1"/>
                </a:solidFill>
              </a:rPr>
              <a:t> doubled = count * 2; </a:t>
            </a:r>
            <a:r>
              <a:rPr lang="en-US" sz="2000" dirty="0">
                <a:solidFill>
                  <a:schemeClr val="accent6"/>
                </a:solidFill>
              </a:rPr>
              <a:t>// Initial value "optional"</a:t>
            </a:r>
          </a:p>
          <a:p>
            <a:r>
              <a:rPr lang="en-US" sz="2000" dirty="0">
                <a:solidFill>
                  <a:schemeClr val="tx1"/>
                </a:solidFill>
              </a:rPr>
              <a:t>  $: doubled = count * 2; </a:t>
            </a:r>
            <a:r>
              <a:rPr lang="en-US" sz="2000" dirty="0">
                <a:solidFill>
                  <a:schemeClr val="accent6"/>
                </a:solidFill>
              </a:rPr>
              <a:t>// Derived state, same logic!</a:t>
            </a:r>
          </a:p>
          <a:p>
            <a:r>
              <a:rPr lang="en-US" sz="2000" dirty="0">
                <a:solidFill>
                  <a:schemeClr val="tx1"/>
                </a:solidFill>
              </a:rPr>
              <a:t>&lt;/script&gt;</a:t>
            </a:r>
          </a:p>
          <a:p>
            <a:r>
              <a:rPr lang="en-US" sz="2000" dirty="0">
                <a:solidFill>
                  <a:schemeClr val="tx1"/>
                </a:solidFill>
              </a:rPr>
              <a:t>&lt;p&gt;{message}&lt;/p&gt;</a:t>
            </a:r>
          </a:p>
          <a:p>
            <a:r>
              <a:rPr lang="en-US" sz="2000" dirty="0">
                <a:solidFill>
                  <a:schemeClr val="tx1"/>
                </a:solidFill>
              </a:rPr>
              <a:t>&lt;button </a:t>
            </a:r>
            <a:r>
              <a:rPr lang="en-US" sz="2000" dirty="0" err="1">
                <a:solidFill>
                  <a:schemeClr val="tx1"/>
                </a:solidFill>
              </a:rPr>
              <a:t>on:click</a:t>
            </a:r>
            <a:r>
              <a:rPr lang="en-US" sz="2000" dirty="0">
                <a:solidFill>
                  <a:schemeClr val="tx1"/>
                </a:solidFill>
              </a:rPr>
              <a:t>="{() =&gt; ++count}"&gt;{count}&lt;/button&gt;</a:t>
            </a:r>
          </a:p>
        </p:txBody>
      </p:sp>
      <p:sp>
        <p:nvSpPr>
          <p:cNvPr id="8" name="Rectangle 7">
            <a:extLst>
              <a:ext uri="{FF2B5EF4-FFF2-40B4-BE49-F238E27FC236}">
                <a16:creationId xmlns:a16="http://schemas.microsoft.com/office/drawing/2014/main" id="{272FAF76-8006-38F5-1166-0F3C078C3D50}"/>
              </a:ext>
            </a:extLst>
          </p:cNvPr>
          <p:cNvSpPr/>
          <p:nvPr/>
        </p:nvSpPr>
        <p:spPr>
          <a:xfrm>
            <a:off x="6160167" y="3933057"/>
            <a:ext cx="5893608" cy="2456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&lt;script&gt;</a:t>
            </a:r>
          </a:p>
          <a:p>
            <a:r>
              <a:rPr lang="en-US" sz="2000" dirty="0">
                <a:solidFill>
                  <a:schemeClr val="tx1"/>
                </a:solidFill>
              </a:rPr>
              <a:t>  </a:t>
            </a:r>
            <a:r>
              <a:rPr lang="en-US" sz="2000" dirty="0">
                <a:solidFill>
                  <a:schemeClr val="accent1"/>
                </a:solidFill>
              </a:rPr>
              <a:t>let</a:t>
            </a:r>
            <a:r>
              <a:rPr lang="en-US" sz="2000" dirty="0">
                <a:solidFill>
                  <a:schemeClr val="tx1"/>
                </a:solidFill>
              </a:rPr>
              <a:t> { message = 'Hi!', ...props } = $props();</a:t>
            </a:r>
          </a:p>
          <a:p>
            <a:r>
              <a:rPr lang="en-US" sz="2000" dirty="0">
                <a:solidFill>
                  <a:schemeClr val="tx1"/>
                </a:solidFill>
              </a:rPr>
              <a:t>  </a:t>
            </a:r>
            <a:r>
              <a:rPr lang="en-US" sz="2000" dirty="0">
                <a:solidFill>
                  <a:schemeClr val="accent1"/>
                </a:solidFill>
              </a:rPr>
              <a:t>let</a:t>
            </a:r>
            <a:r>
              <a:rPr lang="en-US" sz="2000" dirty="0">
                <a:solidFill>
                  <a:schemeClr val="tx1"/>
                </a:solidFill>
              </a:rPr>
              <a:t> count = $state(0);</a:t>
            </a:r>
          </a:p>
          <a:p>
            <a:endParaRPr lang="en-US" sz="2000" dirty="0">
              <a:solidFill>
                <a:schemeClr val="tx1"/>
              </a:solidFill>
            </a:endParaRPr>
          </a:p>
          <a:p>
            <a:r>
              <a:rPr lang="en-US" sz="2000" dirty="0">
                <a:solidFill>
                  <a:schemeClr val="tx1"/>
                </a:solidFill>
              </a:rPr>
              <a:t>  </a:t>
            </a:r>
            <a:r>
              <a:rPr lang="en-US" sz="2000" dirty="0">
                <a:solidFill>
                  <a:schemeClr val="accent1"/>
                </a:solidFill>
              </a:rPr>
              <a:t>let</a:t>
            </a:r>
            <a:r>
              <a:rPr lang="en-US" sz="2000" dirty="0">
                <a:solidFill>
                  <a:schemeClr val="tx1"/>
                </a:solidFill>
              </a:rPr>
              <a:t> doubled = $derived(count * 2);</a:t>
            </a:r>
          </a:p>
          <a:p>
            <a:r>
              <a:rPr lang="en-US" sz="2000" dirty="0">
                <a:solidFill>
                  <a:schemeClr val="tx1"/>
                </a:solidFill>
              </a:rPr>
              <a:t>&lt;/script&gt;</a:t>
            </a:r>
          </a:p>
          <a:p>
            <a:r>
              <a:rPr lang="en-US" sz="2000" dirty="0">
                <a:solidFill>
                  <a:schemeClr val="tx1"/>
                </a:solidFill>
              </a:rPr>
              <a:t>&lt;p&gt;{message}&lt;/p&gt;</a:t>
            </a:r>
          </a:p>
          <a:p>
            <a:r>
              <a:rPr lang="en-US" sz="2000" dirty="0">
                <a:solidFill>
                  <a:schemeClr val="tx1"/>
                </a:solidFill>
              </a:rPr>
              <a:t>&lt;button </a:t>
            </a:r>
            <a:r>
              <a:rPr lang="en-US" sz="2000" dirty="0" err="1">
                <a:solidFill>
                  <a:schemeClr val="tx1"/>
                </a:solidFill>
              </a:rPr>
              <a:t>on:click</a:t>
            </a:r>
            <a:r>
              <a:rPr lang="en-US" sz="2000" dirty="0">
                <a:solidFill>
                  <a:schemeClr val="tx1"/>
                </a:solidFill>
              </a:rPr>
              <a:t>="{() =&gt; ++count}"&gt;{count}&lt;/button&gt;</a:t>
            </a:r>
          </a:p>
          <a:p>
            <a:endParaRPr lang="en-US" sz="2000" dirty="0">
              <a:solidFill>
                <a:schemeClr val="tx1"/>
              </a:solidFill>
            </a:endParaRPr>
          </a:p>
        </p:txBody>
      </p:sp>
      <p:sp>
        <p:nvSpPr>
          <p:cNvPr id="10" name="TextBox 9">
            <a:extLst>
              <a:ext uri="{FF2B5EF4-FFF2-40B4-BE49-F238E27FC236}">
                <a16:creationId xmlns:a16="http://schemas.microsoft.com/office/drawing/2014/main" id="{FB0CFBBF-0233-AF45-9A0A-C3CC4D62A7FD}"/>
              </a:ext>
            </a:extLst>
          </p:cNvPr>
          <p:cNvSpPr txBox="1"/>
          <p:nvPr/>
        </p:nvSpPr>
        <p:spPr>
          <a:xfrm>
            <a:off x="10344472" y="4730392"/>
            <a:ext cx="1154684" cy="430887"/>
          </a:xfrm>
          <a:prstGeom prst="rect">
            <a:avLst/>
          </a:prstGeom>
          <a:noFill/>
        </p:spPr>
        <p:txBody>
          <a:bodyPr wrap="square" rtlCol="0">
            <a:spAutoFit/>
          </a:bodyPr>
          <a:lstStyle/>
          <a:p>
            <a:pPr algn="ctr"/>
            <a:r>
              <a:rPr lang="en-US" sz="2200" dirty="0">
                <a:solidFill>
                  <a:schemeClr val="accent2"/>
                </a:solidFill>
              </a:rPr>
              <a:t>runes</a:t>
            </a:r>
            <a:endParaRPr lang="en-US" sz="2200" dirty="0"/>
          </a:p>
        </p:txBody>
      </p:sp>
      <p:cxnSp>
        <p:nvCxnSpPr>
          <p:cNvPr id="17" name="Straight Arrow Connector 16">
            <a:extLst>
              <a:ext uri="{FF2B5EF4-FFF2-40B4-BE49-F238E27FC236}">
                <a16:creationId xmlns:a16="http://schemas.microsoft.com/office/drawing/2014/main" id="{FDF78C19-082E-0E07-FAF7-921A11054385}"/>
              </a:ext>
            </a:extLst>
          </p:cNvPr>
          <p:cNvCxnSpPr>
            <a:stCxn id="10" idx="1"/>
          </p:cNvCxnSpPr>
          <p:nvPr/>
        </p:nvCxnSpPr>
        <p:spPr>
          <a:xfrm flipH="1" flipV="1">
            <a:off x="7896200" y="4797152"/>
            <a:ext cx="2448272" cy="14868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14925C05-C604-FF91-6E77-C91AF26CB43A}"/>
              </a:ext>
            </a:extLst>
          </p:cNvPr>
          <p:cNvCxnSpPr>
            <a:cxnSpLocks/>
            <a:stCxn id="10" idx="1"/>
          </p:cNvCxnSpPr>
          <p:nvPr/>
        </p:nvCxnSpPr>
        <p:spPr>
          <a:xfrm flipH="1">
            <a:off x="8472264" y="4945836"/>
            <a:ext cx="1872208" cy="28220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63A90C12-FB7D-8725-8BF0-E1EEBDBFA498}"/>
              </a:ext>
            </a:extLst>
          </p:cNvPr>
          <p:cNvCxnSpPr>
            <a:cxnSpLocks/>
            <a:stCxn id="10" idx="1"/>
          </p:cNvCxnSpPr>
          <p:nvPr/>
        </p:nvCxnSpPr>
        <p:spPr>
          <a:xfrm flipH="1" flipV="1">
            <a:off x="9900458" y="4615260"/>
            <a:ext cx="444014" cy="33057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id="{5FB5BA64-64C2-CFF3-6760-5323BF20A979}"/>
              </a:ext>
            </a:extLst>
          </p:cNvPr>
          <p:cNvPicPr>
            <a:picLocks noChangeAspect="1"/>
          </p:cNvPicPr>
          <p:nvPr/>
        </p:nvPicPr>
        <p:blipFill>
          <a:blip r:embed="rId4"/>
          <a:stretch>
            <a:fillRect/>
          </a:stretch>
        </p:blipFill>
        <p:spPr>
          <a:xfrm>
            <a:off x="6465404" y="39846"/>
            <a:ext cx="5319228" cy="1063846"/>
          </a:xfrm>
          <a:prstGeom prst="rect">
            <a:avLst/>
          </a:prstGeom>
        </p:spPr>
      </p:pic>
    </p:spTree>
    <p:extLst>
      <p:ext uri="{BB962C8B-B14F-4D97-AF65-F5344CB8AC3E}">
        <p14:creationId xmlns:p14="http://schemas.microsoft.com/office/powerpoint/2010/main" val="372323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63FA-65A0-D6F6-7D73-23F651AC8562}"/>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553800A9-C7EC-C232-8F65-B56AFB2DE80E}"/>
              </a:ext>
            </a:extLst>
          </p:cNvPr>
          <p:cNvSpPr>
            <a:spLocks noGrp="1"/>
          </p:cNvSpPr>
          <p:nvPr>
            <p:ph type="body" sz="quarter" idx="14"/>
          </p:nvPr>
        </p:nvSpPr>
        <p:spPr/>
        <p:txBody>
          <a:bodyPr/>
          <a:lstStyle/>
          <a:p>
            <a:r>
              <a:rPr lang="en-US" dirty="0"/>
              <a:t>Svelte 3.46.4 != Svelte 5</a:t>
            </a:r>
          </a:p>
        </p:txBody>
      </p:sp>
    </p:spTree>
    <p:extLst>
      <p:ext uri="{BB962C8B-B14F-4D97-AF65-F5344CB8AC3E}">
        <p14:creationId xmlns:p14="http://schemas.microsoft.com/office/powerpoint/2010/main" val="20199686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6F13-C278-CACE-40BB-AEC8613CF44C}"/>
              </a:ext>
            </a:extLst>
          </p:cNvPr>
          <p:cNvSpPr>
            <a:spLocks noGrp="1"/>
          </p:cNvSpPr>
          <p:nvPr>
            <p:ph type="title"/>
          </p:nvPr>
        </p:nvSpPr>
        <p:spPr/>
        <p:txBody>
          <a:bodyPr/>
          <a:lstStyle/>
          <a:p>
            <a:r>
              <a:rPr lang="en-US" dirty="0"/>
              <a:t>Signal</a:t>
            </a:r>
          </a:p>
        </p:txBody>
      </p:sp>
      <p:sp>
        <p:nvSpPr>
          <p:cNvPr id="3" name="Content Placeholder 2">
            <a:extLst>
              <a:ext uri="{FF2B5EF4-FFF2-40B4-BE49-F238E27FC236}">
                <a16:creationId xmlns:a16="http://schemas.microsoft.com/office/drawing/2014/main" id="{502B9338-86E6-9248-F2B0-B181B1E351F1}"/>
              </a:ext>
            </a:extLst>
          </p:cNvPr>
          <p:cNvSpPr>
            <a:spLocks noGrp="1"/>
          </p:cNvSpPr>
          <p:nvPr>
            <p:ph idx="1"/>
          </p:nvPr>
        </p:nvSpPr>
        <p:spPr>
          <a:xfrm>
            <a:off x="335360" y="1268759"/>
            <a:ext cx="11449272" cy="2424191"/>
          </a:xfrm>
        </p:spPr>
        <p:txBody>
          <a:bodyPr/>
          <a:lstStyle/>
          <a:p>
            <a:r>
              <a:rPr lang="en-US" dirty="0"/>
              <a:t>Popularized by </a:t>
            </a:r>
            <a:r>
              <a:rPr lang="en-US" dirty="0" err="1"/>
              <a:t>SolidJS</a:t>
            </a:r>
            <a:r>
              <a:rPr lang="en-US" dirty="0"/>
              <a:t>, used by Knockout (2010 - 2019)</a:t>
            </a:r>
          </a:p>
          <a:p>
            <a:r>
              <a:rPr lang="en-US" dirty="0"/>
              <a:t>In 2023 adopted by many frameworks (not by React as of 2025)</a:t>
            </a:r>
          </a:p>
          <a:p>
            <a:r>
              <a:rPr lang="en-US" dirty="0"/>
              <a:t>Allows fine-grained DOM updates!</a:t>
            </a:r>
          </a:p>
          <a:p>
            <a:r>
              <a:rPr lang="en-US" dirty="0"/>
              <a:t>ECMAScript proposal</a:t>
            </a:r>
          </a:p>
        </p:txBody>
      </p:sp>
      <p:sp>
        <p:nvSpPr>
          <p:cNvPr id="4" name="Slide Number Placeholder 3">
            <a:extLst>
              <a:ext uri="{FF2B5EF4-FFF2-40B4-BE49-F238E27FC236}">
                <a16:creationId xmlns:a16="http://schemas.microsoft.com/office/drawing/2014/main" id="{5E8AE1DA-D29E-D50B-E110-F69EBB367DA9}"/>
              </a:ext>
            </a:extLst>
          </p:cNvPr>
          <p:cNvSpPr>
            <a:spLocks noGrp="1"/>
          </p:cNvSpPr>
          <p:nvPr>
            <p:ph type="sldNum" sz="quarter" idx="12"/>
          </p:nvPr>
        </p:nvSpPr>
        <p:spPr/>
        <p:txBody>
          <a:bodyPr/>
          <a:lstStyle/>
          <a:p>
            <a:fld id="{452BA717-4DED-4A38-BDE4-30D0F0A142DB}" type="slidenum">
              <a:rPr lang="cs-CZ" smtClean="0"/>
              <a:pPr/>
              <a:t>63</a:t>
            </a:fld>
            <a:endParaRPr lang="cs-CZ"/>
          </a:p>
        </p:txBody>
      </p:sp>
      <p:graphicFrame>
        <p:nvGraphicFramePr>
          <p:cNvPr id="8" name="Table 7">
            <a:extLst>
              <a:ext uri="{FF2B5EF4-FFF2-40B4-BE49-F238E27FC236}">
                <a16:creationId xmlns:a16="http://schemas.microsoft.com/office/drawing/2014/main" id="{0AFAA10C-BE80-C3D6-B2CF-67194B1C0B75}"/>
              </a:ext>
            </a:extLst>
          </p:cNvPr>
          <p:cNvGraphicFramePr>
            <a:graphicFrameLocks noGrp="1"/>
          </p:cNvGraphicFramePr>
          <p:nvPr>
            <p:extLst>
              <p:ext uri="{D42A27DB-BD31-4B8C-83A1-F6EECF244321}">
                <p14:modId xmlns:p14="http://schemas.microsoft.com/office/powerpoint/2010/main" val="3363775455"/>
              </p:ext>
            </p:extLst>
          </p:nvPr>
        </p:nvGraphicFramePr>
        <p:xfrm>
          <a:off x="360000" y="3885034"/>
          <a:ext cx="11424630" cy="2494280"/>
        </p:xfrm>
        <a:graphic>
          <a:graphicData uri="http://schemas.openxmlformats.org/drawingml/2006/table">
            <a:tbl>
              <a:tblPr firstRow="1" bandRow="1">
                <a:tableStyleId>{2D5ABB26-0587-4C30-8999-92F81FD0307C}</a:tableStyleId>
              </a:tblPr>
              <a:tblGrid>
                <a:gridCol w="1631544">
                  <a:extLst>
                    <a:ext uri="{9D8B030D-6E8A-4147-A177-3AD203B41FA5}">
                      <a16:colId xmlns:a16="http://schemas.microsoft.com/office/drawing/2014/main" val="288484443"/>
                    </a:ext>
                  </a:extLst>
                </a:gridCol>
                <a:gridCol w="2448272">
                  <a:extLst>
                    <a:ext uri="{9D8B030D-6E8A-4147-A177-3AD203B41FA5}">
                      <a16:colId xmlns:a16="http://schemas.microsoft.com/office/drawing/2014/main" val="758179582"/>
                    </a:ext>
                  </a:extLst>
                </a:gridCol>
                <a:gridCol w="2774962">
                  <a:extLst>
                    <a:ext uri="{9D8B030D-6E8A-4147-A177-3AD203B41FA5}">
                      <a16:colId xmlns:a16="http://schemas.microsoft.com/office/drawing/2014/main" val="2409417072"/>
                    </a:ext>
                  </a:extLst>
                </a:gridCol>
                <a:gridCol w="2625638">
                  <a:extLst>
                    <a:ext uri="{9D8B030D-6E8A-4147-A177-3AD203B41FA5}">
                      <a16:colId xmlns:a16="http://schemas.microsoft.com/office/drawing/2014/main" val="2158420699"/>
                    </a:ext>
                  </a:extLst>
                </a:gridCol>
                <a:gridCol w="1944214">
                  <a:extLst>
                    <a:ext uri="{9D8B030D-6E8A-4147-A177-3AD203B41FA5}">
                      <a16:colId xmlns:a16="http://schemas.microsoft.com/office/drawing/2014/main" val="56825589"/>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Create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Derive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Side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994408"/>
                  </a:ext>
                </a:extLst>
              </a:tr>
              <a:tr h="370840">
                <a:tc>
                  <a:txBody>
                    <a:bodyPr/>
                    <a:lstStyle/>
                    <a:p>
                      <a:r>
                        <a:rPr lang="en-US" dirty="0"/>
                        <a:t>Svelte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$derived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000119"/>
                  </a:ext>
                </a:extLst>
              </a:tr>
              <a:tr h="370840">
                <a:tc>
                  <a:txBody>
                    <a:bodyPr/>
                    <a:lstStyle/>
                    <a:p>
                      <a:r>
                        <a:rPr lang="en-US" dirty="0"/>
                        <a:t>Solid.js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createSignal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createMemo</a:t>
                      </a:r>
                      <a:r>
                        <a:rPr lang="en-US" dirty="0"/>
                        <a:t> / </a:t>
                      </a:r>
                      <a:r>
                        <a:rPr lang="en-US" dirty="0" err="1"/>
                        <a:t>createComputed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createEffect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701808"/>
                  </a:ext>
                </a:extLst>
              </a:tr>
              <a:tr h="370840">
                <a:tc>
                  <a:txBody>
                    <a:bodyPr/>
                    <a:lstStyle/>
                    <a:p>
                      <a:r>
                        <a:rPr lang="en-US" dirty="0"/>
                        <a:t>Vue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ref / reactive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computed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watchEffect</a:t>
                      </a:r>
                      <a:r>
                        <a:rPr lang="en-US" dirty="0"/>
                        <a:t> / watch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count.value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827877"/>
                  </a:ext>
                </a:extLst>
              </a:tr>
              <a:tr h="370840">
                <a:tc>
                  <a:txBody>
                    <a:bodyPr/>
                    <a:lstStyle/>
                    <a:p>
                      <a:r>
                        <a:rPr lang="en-US" dirty="0"/>
                        <a:t>Angular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signal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computed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9407264"/>
                  </a:ext>
                </a:extLst>
              </a:tr>
              <a:tr h="370840">
                <a:tc>
                  <a:txBody>
                    <a:bodyPr/>
                    <a:lstStyle/>
                    <a:p>
                      <a:r>
                        <a:rPr lang="en-US" dirty="0" err="1"/>
                        <a:t>Qwik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useSignal</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useComputed</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solidFill>
                            <a:schemeClr val="accent3"/>
                          </a:solidFill>
                        </a:rPr>
                        <a:t>useVisibleTask</a:t>
                      </a:r>
                      <a:r>
                        <a:rPr lang="en-US" dirty="0">
                          <a:solidFill>
                            <a:schemeClr val="accent3"/>
                          </a:solidFill>
                        </a:rPr>
                        <a:t>$(</a:t>
                      </a:r>
                      <a:r>
                        <a:rPr lang="en-US" dirty="0">
                          <a:solidFill>
                            <a:schemeClr val="tx1"/>
                          </a:solidFill>
                        </a:rPr>
                        <a:t>trigger</a:t>
                      </a:r>
                      <a:r>
                        <a:rPr lang="en-US" dirty="0">
                          <a:solidFill>
                            <a:schemeClr val="accent3"/>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count.value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456902"/>
                  </a:ext>
                </a:extLst>
              </a:tr>
            </a:tbl>
          </a:graphicData>
        </a:graphic>
      </p:graphicFrame>
    </p:spTree>
    <p:extLst>
      <p:ext uri="{BB962C8B-B14F-4D97-AF65-F5344CB8AC3E}">
        <p14:creationId xmlns:p14="http://schemas.microsoft.com/office/powerpoint/2010/main" val="3688110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BE29-736E-80ED-5FD6-84F9FF722F3A}"/>
              </a:ext>
            </a:extLst>
          </p:cNvPr>
          <p:cNvSpPr>
            <a:spLocks noGrp="1"/>
          </p:cNvSpPr>
          <p:nvPr>
            <p:ph type="title"/>
          </p:nvPr>
        </p:nvSpPr>
        <p:spPr/>
        <p:txBody>
          <a:bodyPr/>
          <a:lstStyle/>
          <a:p>
            <a:r>
              <a:rPr lang="en-US" dirty="0"/>
              <a:t>Performance</a:t>
            </a:r>
          </a:p>
        </p:txBody>
      </p:sp>
      <p:sp>
        <p:nvSpPr>
          <p:cNvPr id="5" name="Content Placeholder 4">
            <a:extLst>
              <a:ext uri="{FF2B5EF4-FFF2-40B4-BE49-F238E27FC236}">
                <a16:creationId xmlns:a16="http://schemas.microsoft.com/office/drawing/2014/main" id="{B7DEF584-7B0F-8197-1EF4-A79D756BE2CC}"/>
              </a:ext>
            </a:extLst>
          </p:cNvPr>
          <p:cNvSpPr>
            <a:spLocks noGrp="1"/>
          </p:cNvSpPr>
          <p:nvPr>
            <p:ph idx="1"/>
          </p:nvPr>
        </p:nvSpPr>
        <p:spPr>
          <a:xfrm>
            <a:off x="335360" y="1268760"/>
            <a:ext cx="11449272" cy="486590"/>
          </a:xfrm>
        </p:spPr>
        <p:txBody>
          <a:bodyPr/>
          <a:lstStyle/>
          <a:p>
            <a:pPr marL="0" indent="0">
              <a:buNone/>
            </a:pPr>
            <a:r>
              <a:rPr lang="en-US" dirty="0"/>
              <a:t>Values for 2022.</a:t>
            </a:r>
          </a:p>
        </p:txBody>
      </p:sp>
      <p:sp>
        <p:nvSpPr>
          <p:cNvPr id="3" name="Slide Number Placeholder 2">
            <a:extLst>
              <a:ext uri="{FF2B5EF4-FFF2-40B4-BE49-F238E27FC236}">
                <a16:creationId xmlns:a16="http://schemas.microsoft.com/office/drawing/2014/main" id="{897BF0F7-5C2C-C2D0-7E2A-3BEAE4D2BEB7}"/>
              </a:ext>
            </a:extLst>
          </p:cNvPr>
          <p:cNvSpPr>
            <a:spLocks noGrp="1"/>
          </p:cNvSpPr>
          <p:nvPr>
            <p:ph type="sldNum" sz="quarter" idx="12"/>
          </p:nvPr>
        </p:nvSpPr>
        <p:spPr/>
        <p:txBody>
          <a:bodyPr/>
          <a:lstStyle/>
          <a:p>
            <a:fld id="{651B8B48-CD68-422A-981A-F7D1D2E08DD1}" type="slidenum">
              <a:rPr lang="en-US" smtClean="0"/>
              <a:t>64</a:t>
            </a:fld>
            <a:endParaRPr lang="en-US"/>
          </a:p>
        </p:txBody>
      </p:sp>
      <p:pic>
        <p:nvPicPr>
          <p:cNvPr id="4" name="Picture 3">
            <a:extLst>
              <a:ext uri="{FF2B5EF4-FFF2-40B4-BE49-F238E27FC236}">
                <a16:creationId xmlns:a16="http://schemas.microsoft.com/office/drawing/2014/main" id="{BCE155CE-B169-5AEC-34C2-6426597340BC}"/>
              </a:ext>
            </a:extLst>
          </p:cNvPr>
          <p:cNvPicPr>
            <a:picLocks noChangeAspect="1"/>
          </p:cNvPicPr>
          <p:nvPr/>
        </p:nvPicPr>
        <p:blipFill>
          <a:blip r:embed="rId3"/>
          <a:stretch>
            <a:fillRect/>
          </a:stretch>
        </p:blipFill>
        <p:spPr>
          <a:xfrm>
            <a:off x="2423592" y="1755350"/>
            <a:ext cx="7488832" cy="4563506"/>
          </a:xfrm>
          <a:prstGeom prst="rect">
            <a:avLst/>
          </a:prstGeom>
        </p:spPr>
      </p:pic>
    </p:spTree>
    <p:extLst>
      <p:ext uri="{BB962C8B-B14F-4D97-AF65-F5344CB8AC3E}">
        <p14:creationId xmlns:p14="http://schemas.microsoft.com/office/powerpoint/2010/main" val="101374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D7B7-F450-B4EB-333F-0DA2AF18A7AA}"/>
              </a:ext>
            </a:extLst>
          </p:cNvPr>
          <p:cNvSpPr>
            <a:spLocks noGrp="1"/>
          </p:cNvSpPr>
          <p:nvPr>
            <p:ph type="title"/>
          </p:nvPr>
        </p:nvSpPr>
        <p:spPr/>
        <p:txBody>
          <a:bodyPr/>
          <a:lstStyle/>
          <a:p>
            <a:r>
              <a:rPr lang="en-US" dirty="0" err="1"/>
              <a:t>SolidJS</a:t>
            </a:r>
            <a:endParaRPr lang="en-US" dirty="0"/>
          </a:p>
        </p:txBody>
      </p:sp>
      <p:sp>
        <p:nvSpPr>
          <p:cNvPr id="3" name="Content Placeholder 2">
            <a:extLst>
              <a:ext uri="{FF2B5EF4-FFF2-40B4-BE49-F238E27FC236}">
                <a16:creationId xmlns:a16="http://schemas.microsoft.com/office/drawing/2014/main" id="{AD72C7FC-906F-0316-71DF-CB7170D9813C}"/>
              </a:ext>
            </a:extLst>
          </p:cNvPr>
          <p:cNvSpPr>
            <a:spLocks noGrp="1"/>
          </p:cNvSpPr>
          <p:nvPr>
            <p:ph idx="1"/>
          </p:nvPr>
        </p:nvSpPr>
        <p:spPr>
          <a:xfrm>
            <a:off x="335360" y="1268760"/>
            <a:ext cx="5400600" cy="5045412"/>
          </a:xfrm>
        </p:spPr>
        <p:txBody>
          <a:bodyPr/>
          <a:lstStyle/>
          <a:p>
            <a:pPr marL="0" indent="0">
              <a:buNone/>
            </a:pPr>
            <a:r>
              <a:rPr lang="en-US" dirty="0"/>
              <a:t>Since 2019 .. "React without Virtual DOM"</a:t>
            </a:r>
          </a:p>
          <a:p>
            <a:pPr marL="0" indent="0">
              <a:buNone/>
            </a:pPr>
            <a:r>
              <a:rPr lang="en-US" dirty="0"/>
              <a:t>Build with signals at its core.</a:t>
            </a:r>
          </a:p>
          <a:p>
            <a:r>
              <a:rPr lang="en-US" dirty="0"/>
              <a:t>Use of JSX is optional, we can use  html`` </a:t>
            </a:r>
          </a:p>
          <a:p>
            <a:r>
              <a:rPr lang="en-US" dirty="0"/>
              <a:t>Reactivity (signals, memos, effects,...): </a:t>
            </a:r>
          </a:p>
          <a:p>
            <a:pPr lvl="1"/>
            <a:r>
              <a:rPr lang="en-US" dirty="0" err="1"/>
              <a:t>createSignal</a:t>
            </a:r>
            <a:r>
              <a:rPr lang="en-US" dirty="0"/>
              <a:t> - track and react to changes</a:t>
            </a:r>
          </a:p>
          <a:p>
            <a:pPr lvl="1"/>
            <a:r>
              <a:rPr lang="en-US" dirty="0" err="1"/>
              <a:t>createMemo</a:t>
            </a:r>
            <a:r>
              <a:rPr lang="en-US" dirty="0"/>
              <a:t> - cache calculation</a:t>
            </a:r>
          </a:p>
          <a:p>
            <a:pPr lvl="1"/>
            <a:r>
              <a:rPr lang="en-US" dirty="0" err="1"/>
              <a:t>createEffect</a:t>
            </a:r>
            <a:r>
              <a:rPr lang="en-US" dirty="0"/>
              <a:t> - side effects</a:t>
            </a:r>
          </a:p>
          <a:p>
            <a:pPr lvl="1"/>
            <a:r>
              <a:rPr lang="en-US" dirty="0" err="1"/>
              <a:t>createComputes</a:t>
            </a:r>
            <a:r>
              <a:rPr lang="en-US" dirty="0"/>
              <a:t> - derived state</a:t>
            </a:r>
          </a:p>
          <a:p>
            <a:pPr marL="0" indent="0">
              <a:buNone/>
            </a:pPr>
            <a:r>
              <a:rPr lang="en-US" dirty="0"/>
              <a:t>State Management: </a:t>
            </a:r>
          </a:p>
          <a:p>
            <a:r>
              <a:rPr lang="en-US" dirty="0"/>
              <a:t>Store, Context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70380525-BFF9-2CFD-E975-ABFB882BA87D}"/>
              </a:ext>
            </a:extLst>
          </p:cNvPr>
          <p:cNvSpPr>
            <a:spLocks noGrp="1"/>
          </p:cNvSpPr>
          <p:nvPr>
            <p:ph type="sldNum" sz="quarter" idx="12"/>
          </p:nvPr>
        </p:nvSpPr>
        <p:spPr/>
        <p:txBody>
          <a:bodyPr/>
          <a:lstStyle/>
          <a:p>
            <a:fld id="{452BA717-4DED-4A38-BDE4-30D0F0A142DB}" type="slidenum">
              <a:rPr lang="cs-CZ" smtClean="0"/>
              <a:pPr/>
              <a:t>65</a:t>
            </a:fld>
            <a:endParaRPr lang="cs-CZ"/>
          </a:p>
        </p:txBody>
      </p:sp>
      <p:sp>
        <p:nvSpPr>
          <p:cNvPr id="6" name="Rectangle 5">
            <a:extLst>
              <a:ext uri="{FF2B5EF4-FFF2-40B4-BE49-F238E27FC236}">
                <a16:creationId xmlns:a16="http://schemas.microsoft.com/office/drawing/2014/main" id="{DF2767C7-4FD9-665A-42FB-D5ABE698BA7E}"/>
              </a:ext>
            </a:extLst>
          </p:cNvPr>
          <p:cNvSpPr/>
          <p:nvPr/>
        </p:nvSpPr>
        <p:spPr>
          <a:xfrm>
            <a:off x="6600056" y="1268761"/>
            <a:ext cx="5164856" cy="5045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function</a:t>
            </a:r>
            <a:r>
              <a:rPr lang="en-US" sz="2000" dirty="0">
                <a:solidFill>
                  <a:schemeClr val="tx1"/>
                </a:solidFill>
              </a:rPr>
              <a:t> Counter() {</a:t>
            </a:r>
          </a:p>
          <a:p>
            <a:r>
              <a:rPr lang="en-US" sz="2000" dirty="0">
                <a:solidFill>
                  <a:schemeClr val="tx1"/>
                </a:solidFill>
              </a:rPr>
              <a:t>  </a:t>
            </a:r>
            <a:r>
              <a:rPr lang="en-US" sz="2000" dirty="0">
                <a:solidFill>
                  <a:schemeClr val="accent1"/>
                </a:solidFill>
              </a:rPr>
              <a:t>const</a:t>
            </a:r>
            <a:r>
              <a:rPr lang="en-US" sz="2000" dirty="0">
                <a:solidFill>
                  <a:schemeClr val="tx1"/>
                </a:solidFill>
              </a:rPr>
              <a:t> [count, </a:t>
            </a:r>
            <a:r>
              <a:rPr lang="en-US" sz="2000" dirty="0" err="1">
                <a:solidFill>
                  <a:schemeClr val="tx1"/>
                </a:solidFill>
              </a:rPr>
              <a:t>setCount</a:t>
            </a:r>
            <a:r>
              <a:rPr lang="en-US" sz="2000" dirty="0">
                <a:solidFill>
                  <a:schemeClr val="tx1"/>
                </a:solidFill>
              </a:rPr>
              <a:t>] = </a:t>
            </a:r>
            <a:r>
              <a:rPr lang="en-US" sz="2000" dirty="0" err="1">
                <a:solidFill>
                  <a:schemeClr val="tx1"/>
                </a:solidFill>
              </a:rPr>
              <a:t>createSignal</a:t>
            </a:r>
            <a:r>
              <a:rPr lang="en-US" sz="2000" dirty="0">
                <a:solidFill>
                  <a:schemeClr val="tx1"/>
                </a:solidFill>
              </a:rPr>
              <a:t>(0);</a:t>
            </a:r>
          </a:p>
          <a:p>
            <a:r>
              <a:rPr lang="en-US" sz="2000" dirty="0">
                <a:solidFill>
                  <a:schemeClr val="tx1"/>
                </a:solidFill>
              </a:rPr>
              <a:t>  </a:t>
            </a:r>
            <a:r>
              <a:rPr lang="en-US" sz="2000" dirty="0">
                <a:solidFill>
                  <a:schemeClr val="accent1"/>
                </a:solidFill>
              </a:rPr>
              <a:t>const</a:t>
            </a:r>
            <a:r>
              <a:rPr lang="en-US" sz="2000" dirty="0">
                <a:solidFill>
                  <a:schemeClr val="tx1"/>
                </a:solidFill>
              </a:rPr>
              <a:t> </a:t>
            </a:r>
            <a:r>
              <a:rPr lang="en-US" sz="2000" dirty="0" err="1">
                <a:solidFill>
                  <a:schemeClr val="tx1"/>
                </a:solidFill>
              </a:rPr>
              <a:t>doubleCount</a:t>
            </a:r>
            <a:r>
              <a:rPr lang="en-US" sz="2000" dirty="0">
                <a:solidFill>
                  <a:schemeClr val="tx1"/>
                </a:solidFill>
              </a:rPr>
              <a:t> = () =&gt; count() * 2;</a:t>
            </a:r>
          </a:p>
          <a:p>
            <a:r>
              <a:rPr lang="en-US" sz="2000" dirty="0">
                <a:solidFill>
                  <a:schemeClr val="tx1"/>
                </a:solidFill>
              </a:rPr>
              <a:t>  </a:t>
            </a:r>
          </a:p>
          <a:p>
            <a:endParaRPr lang="en-US" sz="2000" dirty="0">
              <a:solidFill>
                <a:schemeClr val="tx1"/>
              </a:solidFill>
            </a:endParaRPr>
          </a:p>
          <a:p>
            <a:endParaRPr lang="en-US" sz="2000" dirty="0">
              <a:solidFill>
                <a:schemeClr val="tx1"/>
              </a:solidFill>
            </a:endParaRPr>
          </a:p>
          <a:p>
            <a:r>
              <a:rPr lang="en-US" sz="2000" dirty="0">
                <a:solidFill>
                  <a:schemeClr val="tx1"/>
                </a:solidFill>
              </a:rPr>
              <a:t>  console.log(</a:t>
            </a:r>
            <a:r>
              <a:rPr lang="en-US" sz="2000" dirty="0">
                <a:solidFill>
                  <a:schemeClr val="accent2"/>
                </a:solidFill>
              </a:rPr>
              <a:t>"Render function runs once..."</a:t>
            </a:r>
            <a:r>
              <a:rPr lang="en-US" sz="2000" dirty="0">
                <a:solidFill>
                  <a:schemeClr val="tx1"/>
                </a:solidFill>
              </a:rPr>
              <a:t>);</a:t>
            </a:r>
          </a:p>
          <a:p>
            <a:endParaRPr lang="en-US" sz="2000" dirty="0">
              <a:solidFill>
                <a:schemeClr val="tx1"/>
              </a:solidFill>
            </a:endParaRPr>
          </a:p>
          <a:p>
            <a:r>
              <a:rPr lang="en-US" sz="2000" dirty="0">
                <a:solidFill>
                  <a:schemeClr val="tx1"/>
                </a:solidFill>
              </a:rPr>
              <a:t>  </a:t>
            </a:r>
            <a:r>
              <a:rPr lang="en-US" sz="2000" dirty="0">
                <a:solidFill>
                  <a:schemeClr val="accent1"/>
                </a:solidFill>
              </a:rPr>
              <a:t>return</a:t>
            </a:r>
            <a:r>
              <a:rPr lang="en-US" sz="2000" dirty="0">
                <a:solidFill>
                  <a:schemeClr val="tx1"/>
                </a:solidFill>
              </a:rPr>
              <a:t> (</a:t>
            </a:r>
          </a:p>
          <a:p>
            <a:r>
              <a:rPr lang="en-US" sz="2000" dirty="0">
                <a:solidFill>
                  <a:schemeClr val="tx1"/>
                </a:solidFill>
              </a:rPr>
              <a:t>    &lt;&gt;</a:t>
            </a:r>
          </a:p>
          <a:p>
            <a:r>
              <a:rPr lang="en-US" sz="2000" dirty="0">
                <a:solidFill>
                  <a:schemeClr val="tx1"/>
                </a:solidFill>
              </a:rPr>
              <a:t>      &lt;button </a:t>
            </a:r>
            <a:r>
              <a:rPr lang="en-US" sz="2000" dirty="0" err="1">
                <a:solidFill>
                  <a:schemeClr val="tx1"/>
                </a:solidFill>
              </a:rPr>
              <a:t>onClick</a:t>
            </a:r>
            <a:r>
              <a:rPr lang="en-US" sz="2000" dirty="0">
                <a:solidFill>
                  <a:schemeClr val="tx1"/>
                </a:solidFill>
              </a:rPr>
              <a:t>={() =&gt; </a:t>
            </a:r>
            <a:r>
              <a:rPr lang="en-US" sz="2000" dirty="0" err="1">
                <a:solidFill>
                  <a:schemeClr val="tx1"/>
                </a:solidFill>
              </a:rPr>
              <a:t>setCount</a:t>
            </a:r>
            <a:r>
              <a:rPr lang="en-US" sz="2000" dirty="0">
                <a:solidFill>
                  <a:schemeClr val="tx1"/>
                </a:solidFill>
              </a:rPr>
              <a:t>(c =&gt; c + 1)}&gt;</a:t>
            </a:r>
          </a:p>
          <a:p>
            <a:r>
              <a:rPr lang="en-US" sz="2000" dirty="0">
                <a:solidFill>
                  <a:schemeClr val="tx1"/>
                </a:solidFill>
              </a:rPr>
              <a:t>        {</a:t>
            </a:r>
            <a:r>
              <a:rPr lang="en-US" sz="2000" dirty="0" err="1">
                <a:solidFill>
                  <a:schemeClr val="tx1"/>
                </a:solidFill>
              </a:rPr>
              <a:t>doubleCount</a:t>
            </a:r>
            <a:r>
              <a:rPr lang="en-US" sz="2000" dirty="0">
                <a:solidFill>
                  <a:schemeClr val="tx1"/>
                </a:solidFill>
              </a:rPr>
              <a:t>()}</a:t>
            </a:r>
          </a:p>
          <a:p>
            <a:r>
              <a:rPr lang="en-US" sz="2000" dirty="0">
                <a:solidFill>
                  <a:schemeClr val="tx1"/>
                </a:solidFill>
              </a:rPr>
              <a:t>      &lt;/button&gt;</a:t>
            </a:r>
          </a:p>
          <a:p>
            <a:r>
              <a:rPr lang="en-US" sz="2000" dirty="0">
                <a:solidFill>
                  <a:schemeClr val="tx1"/>
                </a:solidFill>
              </a:rPr>
              <a:t>    &lt;/&gt;</a:t>
            </a:r>
          </a:p>
          <a:p>
            <a:r>
              <a:rPr lang="en-US" sz="2000" dirty="0">
                <a:solidFill>
                  <a:schemeClr val="tx1"/>
                </a:solidFill>
              </a:rPr>
              <a:t>  );</a:t>
            </a:r>
          </a:p>
          <a:p>
            <a:r>
              <a:rPr lang="en-US" sz="2000" dirty="0">
                <a:solidFill>
                  <a:schemeClr val="tx1"/>
                </a:solidFill>
              </a:rPr>
              <a:t>}</a:t>
            </a:r>
          </a:p>
        </p:txBody>
      </p:sp>
      <p:pic>
        <p:nvPicPr>
          <p:cNvPr id="11" name="Picture 10">
            <a:extLst>
              <a:ext uri="{FF2B5EF4-FFF2-40B4-BE49-F238E27FC236}">
                <a16:creationId xmlns:a16="http://schemas.microsoft.com/office/drawing/2014/main" id="{C263E394-65FA-57D4-0416-33E846BC1CC2}"/>
              </a:ext>
            </a:extLst>
          </p:cNvPr>
          <p:cNvPicPr>
            <a:picLocks noChangeAspect="1"/>
          </p:cNvPicPr>
          <p:nvPr/>
        </p:nvPicPr>
        <p:blipFill>
          <a:blip r:embed="rId3"/>
          <a:stretch>
            <a:fillRect/>
          </a:stretch>
        </p:blipFill>
        <p:spPr>
          <a:xfrm>
            <a:off x="10724360" y="98408"/>
            <a:ext cx="976246" cy="913127"/>
          </a:xfrm>
          <a:prstGeom prst="rect">
            <a:avLst/>
          </a:prstGeom>
        </p:spPr>
      </p:pic>
      <p:sp>
        <p:nvSpPr>
          <p:cNvPr id="7" name="TextBox 6">
            <a:extLst>
              <a:ext uri="{FF2B5EF4-FFF2-40B4-BE49-F238E27FC236}">
                <a16:creationId xmlns:a16="http://schemas.microsoft.com/office/drawing/2014/main" id="{17E26DB9-C5DF-8C24-C81A-DC3EECBA3796}"/>
              </a:ext>
            </a:extLst>
          </p:cNvPr>
          <p:cNvSpPr txBox="1"/>
          <p:nvPr/>
        </p:nvSpPr>
        <p:spPr>
          <a:xfrm>
            <a:off x="10531461" y="2492896"/>
            <a:ext cx="1154684" cy="430887"/>
          </a:xfrm>
          <a:prstGeom prst="rect">
            <a:avLst/>
          </a:prstGeom>
          <a:noFill/>
        </p:spPr>
        <p:txBody>
          <a:bodyPr wrap="square" rtlCol="0">
            <a:spAutoFit/>
          </a:bodyPr>
          <a:lstStyle/>
          <a:p>
            <a:pPr algn="ctr"/>
            <a:r>
              <a:rPr lang="en-US" sz="2200" dirty="0"/>
              <a:t>function</a:t>
            </a:r>
          </a:p>
        </p:txBody>
      </p:sp>
      <p:cxnSp>
        <p:nvCxnSpPr>
          <p:cNvPr id="9" name="Straight Arrow Connector 8">
            <a:extLst>
              <a:ext uri="{FF2B5EF4-FFF2-40B4-BE49-F238E27FC236}">
                <a16:creationId xmlns:a16="http://schemas.microsoft.com/office/drawing/2014/main" id="{19C8A53D-CCC6-B050-C60C-937D4C2CF348}"/>
              </a:ext>
            </a:extLst>
          </p:cNvPr>
          <p:cNvCxnSpPr>
            <a:cxnSpLocks/>
          </p:cNvCxnSpPr>
          <p:nvPr/>
        </p:nvCxnSpPr>
        <p:spPr>
          <a:xfrm flipH="1" flipV="1">
            <a:off x="9860045" y="2307878"/>
            <a:ext cx="671416" cy="40046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BE31E43-651A-329F-6491-6A96B877B0B2}"/>
              </a:ext>
            </a:extLst>
          </p:cNvPr>
          <p:cNvSpPr txBox="1"/>
          <p:nvPr/>
        </p:nvSpPr>
        <p:spPr>
          <a:xfrm>
            <a:off x="9117780" y="5230361"/>
            <a:ext cx="1154684" cy="430887"/>
          </a:xfrm>
          <a:prstGeom prst="rect">
            <a:avLst/>
          </a:prstGeom>
          <a:noFill/>
        </p:spPr>
        <p:txBody>
          <a:bodyPr wrap="square" rtlCol="0">
            <a:spAutoFit/>
          </a:bodyPr>
          <a:lstStyle/>
          <a:p>
            <a:pPr algn="ctr"/>
            <a:r>
              <a:rPr lang="en-US" sz="2200" dirty="0"/>
              <a:t>function</a:t>
            </a:r>
          </a:p>
        </p:txBody>
      </p:sp>
      <p:cxnSp>
        <p:nvCxnSpPr>
          <p:cNvPr id="15" name="Straight Arrow Connector 14">
            <a:extLst>
              <a:ext uri="{FF2B5EF4-FFF2-40B4-BE49-F238E27FC236}">
                <a16:creationId xmlns:a16="http://schemas.microsoft.com/office/drawing/2014/main" id="{BCE5DD07-C3E4-8446-E5C0-7BC41621BA7B}"/>
              </a:ext>
            </a:extLst>
          </p:cNvPr>
          <p:cNvCxnSpPr>
            <a:cxnSpLocks/>
          </p:cNvCxnSpPr>
          <p:nvPr/>
        </p:nvCxnSpPr>
        <p:spPr>
          <a:xfrm flipH="1" flipV="1">
            <a:off x="8446364" y="5045343"/>
            <a:ext cx="671416" cy="400461"/>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0773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CDAFC6-7AAB-C9DD-57AE-A4A6B872F32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CFCA9CF7-048F-E90E-256F-E4195D2A068C}"/>
              </a:ext>
            </a:extLst>
          </p:cNvPr>
          <p:cNvSpPr>
            <a:spLocks noGrp="1"/>
          </p:cNvSpPr>
          <p:nvPr>
            <p:ph type="body" sz="quarter" idx="14"/>
          </p:nvPr>
        </p:nvSpPr>
        <p:spPr/>
        <p:txBody>
          <a:bodyPr/>
          <a:lstStyle/>
          <a:p>
            <a:r>
              <a:rPr lang="en-US" dirty="0" err="1"/>
              <a:t>SolidJS</a:t>
            </a:r>
            <a:endParaRPr lang="en-US" dirty="0"/>
          </a:p>
        </p:txBody>
      </p:sp>
      <p:sp>
        <p:nvSpPr>
          <p:cNvPr id="6" name="TextBox 5">
            <a:extLst>
              <a:ext uri="{FF2B5EF4-FFF2-40B4-BE49-F238E27FC236}">
                <a16:creationId xmlns:a16="http://schemas.microsoft.com/office/drawing/2014/main" id="{7B9F834D-6D50-3B60-2484-4E1323419C37}"/>
              </a:ext>
            </a:extLst>
          </p:cNvPr>
          <p:cNvSpPr txBox="1"/>
          <p:nvPr/>
        </p:nvSpPr>
        <p:spPr>
          <a:xfrm>
            <a:off x="1127448" y="5291916"/>
            <a:ext cx="1800200" cy="369332"/>
          </a:xfrm>
          <a:prstGeom prst="rect">
            <a:avLst/>
          </a:prstGeom>
          <a:noFill/>
        </p:spPr>
        <p:txBody>
          <a:bodyPr wrap="square">
            <a:spAutoFit/>
          </a:bodyPr>
          <a:lstStyle/>
          <a:p>
            <a:pPr algn="ctr"/>
            <a:r>
              <a:rPr lang="en-US" dirty="0">
                <a:hlinkClick r:id="rId3"/>
              </a:rPr>
              <a:t>Playground</a:t>
            </a:r>
            <a:endParaRPr lang="en-US" sz="1800" dirty="0"/>
          </a:p>
        </p:txBody>
      </p:sp>
    </p:spTree>
    <p:extLst>
      <p:ext uri="{BB962C8B-B14F-4D97-AF65-F5344CB8AC3E}">
        <p14:creationId xmlns:p14="http://schemas.microsoft.com/office/powerpoint/2010/main" val="2783602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94C9-F82D-D26E-D7DE-29E830E0AF1F}"/>
              </a:ext>
            </a:extLst>
          </p:cNvPr>
          <p:cNvSpPr>
            <a:spLocks noGrp="1"/>
          </p:cNvSpPr>
          <p:nvPr>
            <p:ph type="title"/>
          </p:nvPr>
        </p:nvSpPr>
        <p:spPr/>
        <p:txBody>
          <a:bodyPr/>
          <a:lstStyle/>
          <a:p>
            <a:r>
              <a:rPr lang="en-US" dirty="0"/>
              <a:t>Web components</a:t>
            </a:r>
          </a:p>
        </p:txBody>
      </p:sp>
      <p:sp>
        <p:nvSpPr>
          <p:cNvPr id="3" name="Content Placeholder 2">
            <a:extLst>
              <a:ext uri="{FF2B5EF4-FFF2-40B4-BE49-F238E27FC236}">
                <a16:creationId xmlns:a16="http://schemas.microsoft.com/office/drawing/2014/main" id="{83110AA0-ED80-7D08-68FC-7A6DC681D5C5}"/>
              </a:ext>
            </a:extLst>
          </p:cNvPr>
          <p:cNvSpPr>
            <a:spLocks noGrp="1"/>
          </p:cNvSpPr>
          <p:nvPr>
            <p:ph idx="1"/>
          </p:nvPr>
        </p:nvSpPr>
        <p:spPr>
          <a:xfrm>
            <a:off x="335360" y="1268760"/>
            <a:ext cx="11449272" cy="2016224"/>
          </a:xfrm>
        </p:spPr>
        <p:txBody>
          <a:bodyPr/>
          <a:lstStyle/>
          <a:p>
            <a:pPr marL="0" indent="0">
              <a:buNone/>
            </a:pPr>
            <a:r>
              <a:rPr lang="en-US" dirty="0"/>
              <a:t>Web standards:</a:t>
            </a:r>
          </a:p>
          <a:p>
            <a:r>
              <a:rPr lang="en-US" dirty="0"/>
              <a:t>Custom Elements</a:t>
            </a:r>
          </a:p>
          <a:p>
            <a:r>
              <a:rPr lang="en-US" dirty="0"/>
              <a:t>Shadow DOM </a:t>
            </a:r>
          </a:p>
          <a:p>
            <a:r>
              <a:rPr lang="en-US" dirty="0"/>
              <a:t>HTML templates : &lt;template&gt; , &lt;slot&gt;</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9A1B91-77AA-D5A8-E1DB-C89D7B64E1D2}"/>
              </a:ext>
            </a:extLst>
          </p:cNvPr>
          <p:cNvSpPr>
            <a:spLocks noGrp="1"/>
          </p:cNvSpPr>
          <p:nvPr>
            <p:ph type="sldNum" sz="quarter" idx="12"/>
          </p:nvPr>
        </p:nvSpPr>
        <p:spPr/>
        <p:txBody>
          <a:bodyPr/>
          <a:lstStyle/>
          <a:p>
            <a:fld id="{452BA717-4DED-4A38-BDE4-30D0F0A142DB}" type="slidenum">
              <a:rPr lang="cs-CZ" smtClean="0"/>
              <a:pPr/>
              <a:t>67</a:t>
            </a:fld>
            <a:endParaRPr lang="cs-CZ"/>
          </a:p>
        </p:txBody>
      </p:sp>
      <p:sp>
        <p:nvSpPr>
          <p:cNvPr id="5" name="Rectangle 4">
            <a:extLst>
              <a:ext uri="{FF2B5EF4-FFF2-40B4-BE49-F238E27FC236}">
                <a16:creationId xmlns:a16="http://schemas.microsoft.com/office/drawing/2014/main" id="{6BA55233-2C2B-A90C-4B33-89BF55B54D7C}"/>
              </a:ext>
            </a:extLst>
          </p:cNvPr>
          <p:cNvSpPr/>
          <p:nvPr/>
        </p:nvSpPr>
        <p:spPr>
          <a:xfrm>
            <a:off x="335361" y="3284984"/>
            <a:ext cx="7488832" cy="30243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1"/>
                </a:solidFill>
              </a:rPr>
              <a:t>class</a:t>
            </a:r>
            <a:r>
              <a:rPr lang="en-US" sz="2000" dirty="0">
                <a:solidFill>
                  <a:schemeClr val="tx1"/>
                </a:solidFill>
              </a:rPr>
              <a:t> </a:t>
            </a:r>
            <a:r>
              <a:rPr lang="en-US" sz="2000" dirty="0" err="1">
                <a:solidFill>
                  <a:schemeClr val="tx1"/>
                </a:solidFill>
              </a:rPr>
              <a:t>WordCount</a:t>
            </a:r>
            <a:r>
              <a:rPr lang="en-US" sz="2000" dirty="0">
                <a:solidFill>
                  <a:schemeClr val="tx1"/>
                </a:solidFill>
              </a:rPr>
              <a:t> </a:t>
            </a:r>
            <a:r>
              <a:rPr lang="en-US" sz="2000" dirty="0">
                <a:solidFill>
                  <a:schemeClr val="accent1"/>
                </a:solidFill>
              </a:rPr>
              <a:t>extends</a:t>
            </a:r>
            <a:r>
              <a:rPr lang="en-US" sz="2000" dirty="0">
                <a:solidFill>
                  <a:schemeClr val="tx1"/>
                </a:solidFill>
              </a:rPr>
              <a:t> </a:t>
            </a:r>
            <a:r>
              <a:rPr lang="en-US" sz="2000" dirty="0" err="1">
                <a:solidFill>
                  <a:schemeClr val="tx1"/>
                </a:solidFill>
              </a:rPr>
              <a:t>HTMLParagraphElement</a:t>
            </a:r>
            <a:r>
              <a:rPr lang="en-US" sz="2000" dirty="0">
                <a:solidFill>
                  <a:schemeClr val="tx1"/>
                </a:solidFill>
              </a:rPr>
              <a:t> {</a:t>
            </a:r>
          </a:p>
          <a:p>
            <a:r>
              <a:rPr lang="en-US" sz="2000" dirty="0">
                <a:solidFill>
                  <a:schemeClr val="tx1"/>
                </a:solidFill>
              </a:rPr>
              <a:t>  constructor() {</a:t>
            </a:r>
          </a:p>
          <a:p>
            <a:r>
              <a:rPr lang="en-US" sz="2000" dirty="0">
                <a:solidFill>
                  <a:schemeClr val="tx1"/>
                </a:solidFill>
              </a:rPr>
              <a:t>    super();</a:t>
            </a:r>
          </a:p>
          <a:p>
            <a:r>
              <a:rPr lang="en-US" sz="2000" dirty="0">
                <a:solidFill>
                  <a:schemeClr val="tx1"/>
                </a:solidFill>
              </a:rPr>
              <a:t>    </a:t>
            </a:r>
            <a:r>
              <a:rPr lang="en-US" sz="2000" dirty="0">
                <a:solidFill>
                  <a:schemeClr val="accent1"/>
                </a:solidFill>
              </a:rPr>
              <a:t>const</a:t>
            </a:r>
            <a:r>
              <a:rPr lang="en-US" sz="2000" dirty="0">
                <a:solidFill>
                  <a:schemeClr val="tx1"/>
                </a:solidFill>
              </a:rPr>
              <a:t> shadow = </a:t>
            </a:r>
            <a:r>
              <a:rPr lang="en-US" sz="2000" dirty="0" err="1">
                <a:solidFill>
                  <a:schemeClr val="tx1"/>
                </a:solidFill>
              </a:rPr>
              <a:t>this.attachShadow</a:t>
            </a:r>
            <a:r>
              <a:rPr lang="en-US" sz="2000" dirty="0">
                <a:solidFill>
                  <a:schemeClr val="tx1"/>
                </a:solidFill>
              </a:rPr>
              <a:t>( {mode: </a:t>
            </a:r>
            <a:r>
              <a:rPr lang="en-US" sz="2000" dirty="0">
                <a:solidFill>
                  <a:schemeClr val="accent2"/>
                </a:solidFill>
              </a:rPr>
              <a:t>"open"</a:t>
            </a:r>
            <a:r>
              <a:rPr lang="en-US" sz="2000" dirty="0">
                <a:solidFill>
                  <a:schemeClr val="tx1"/>
                </a:solidFill>
              </a:rPr>
              <a:t>} );</a:t>
            </a:r>
          </a:p>
          <a:p>
            <a:r>
              <a:rPr lang="en-US" sz="2000" dirty="0">
                <a:solidFill>
                  <a:schemeClr val="tx1"/>
                </a:solidFill>
              </a:rPr>
              <a:t>    </a:t>
            </a:r>
            <a:r>
              <a:rPr lang="en-US" sz="2000" dirty="0">
                <a:solidFill>
                  <a:schemeClr val="accent1"/>
                </a:solidFill>
              </a:rPr>
              <a:t>const</a:t>
            </a:r>
            <a:r>
              <a:rPr lang="en-US" sz="2000" dirty="0">
                <a:solidFill>
                  <a:schemeClr val="tx1"/>
                </a:solidFill>
              </a:rPr>
              <a:t> value =  </a:t>
            </a:r>
            <a:r>
              <a:rPr lang="en-US" sz="2000" dirty="0" err="1">
                <a:solidFill>
                  <a:schemeClr val="tx1"/>
                </a:solidFill>
              </a:rPr>
              <a:t>this.getAttribute</a:t>
            </a:r>
            <a:r>
              <a:rPr lang="en-US" sz="2000" dirty="0">
                <a:solidFill>
                  <a:schemeClr val="tx1"/>
                </a:solidFill>
              </a:rPr>
              <a:t>(</a:t>
            </a:r>
            <a:r>
              <a:rPr lang="en-US" sz="2000" dirty="0">
                <a:solidFill>
                  <a:schemeClr val="accent2"/>
                </a:solidFill>
              </a:rPr>
              <a:t>"data-value"</a:t>
            </a:r>
            <a:r>
              <a:rPr lang="en-US" sz="2000" dirty="0">
                <a:solidFill>
                  <a:schemeClr val="tx1"/>
                </a:solidFill>
              </a:rPr>
              <a:t>);</a:t>
            </a:r>
          </a:p>
          <a:p>
            <a:r>
              <a:rPr lang="en-US" sz="2000" dirty="0">
                <a:solidFill>
                  <a:schemeClr val="tx1"/>
                </a:solidFill>
              </a:rPr>
              <a:t>    ….</a:t>
            </a:r>
          </a:p>
          <a:p>
            <a:r>
              <a:rPr lang="en-US" sz="2000" dirty="0">
                <a:solidFill>
                  <a:schemeClr val="tx1"/>
                </a:solidFill>
              </a:rPr>
              <a:t>  } }</a:t>
            </a:r>
            <a:br>
              <a:rPr lang="en-US" sz="2000" dirty="0">
                <a:solidFill>
                  <a:schemeClr val="tx1"/>
                </a:solidFill>
              </a:rPr>
            </a:br>
            <a:endParaRPr lang="en-US" sz="2000" dirty="0">
              <a:solidFill>
                <a:schemeClr val="tx1"/>
              </a:solidFill>
            </a:endParaRPr>
          </a:p>
          <a:p>
            <a:r>
              <a:rPr lang="en-US" sz="2000" dirty="0" err="1">
                <a:solidFill>
                  <a:schemeClr val="tx1"/>
                </a:solidFill>
              </a:rPr>
              <a:t>customElements.define</a:t>
            </a:r>
            <a:r>
              <a:rPr lang="en-US" sz="2000" dirty="0">
                <a:solidFill>
                  <a:schemeClr val="tx1"/>
                </a:solidFill>
              </a:rPr>
              <a:t>( </a:t>
            </a:r>
            <a:r>
              <a:rPr lang="en-US" sz="2000" dirty="0">
                <a:solidFill>
                  <a:schemeClr val="accent2"/>
                </a:solidFill>
              </a:rPr>
              <a:t>"word-count"</a:t>
            </a:r>
            <a:r>
              <a:rPr lang="en-US" sz="2000" dirty="0">
                <a:solidFill>
                  <a:schemeClr val="tx1"/>
                </a:solidFill>
              </a:rPr>
              <a:t>, </a:t>
            </a:r>
            <a:r>
              <a:rPr lang="en-US" sz="2000" dirty="0" err="1">
                <a:solidFill>
                  <a:schemeClr val="tx1"/>
                </a:solidFill>
              </a:rPr>
              <a:t>WordCount</a:t>
            </a:r>
            <a:r>
              <a:rPr lang="en-US" sz="2000" dirty="0">
                <a:solidFill>
                  <a:schemeClr val="tx1"/>
                </a:solidFill>
              </a:rPr>
              <a:t>, { extends: </a:t>
            </a:r>
            <a:r>
              <a:rPr lang="en-US" sz="2000" dirty="0">
                <a:solidFill>
                  <a:schemeClr val="accent2"/>
                </a:solidFill>
              </a:rPr>
              <a:t>"p"</a:t>
            </a:r>
            <a:r>
              <a:rPr lang="en-US" sz="2000" dirty="0">
                <a:solidFill>
                  <a:schemeClr val="tx1"/>
                </a:solidFill>
              </a:rPr>
              <a:t> } );</a:t>
            </a:r>
          </a:p>
          <a:p>
            <a:endParaRPr lang="en-US" sz="2000" dirty="0">
              <a:solidFill>
                <a:schemeClr val="tx1"/>
              </a:solidFill>
            </a:endParaRPr>
          </a:p>
          <a:p>
            <a:endParaRPr lang="en-US" sz="2000" dirty="0">
              <a:solidFill>
                <a:schemeClr val="tx1"/>
              </a:solidFill>
            </a:endParaRPr>
          </a:p>
        </p:txBody>
      </p:sp>
      <p:pic>
        <p:nvPicPr>
          <p:cNvPr id="6" name="Picture 5">
            <a:extLst>
              <a:ext uri="{FF2B5EF4-FFF2-40B4-BE49-F238E27FC236}">
                <a16:creationId xmlns:a16="http://schemas.microsoft.com/office/drawing/2014/main" id="{15C49D0F-EC48-6DE4-2E11-F0A8CD56A719}"/>
              </a:ext>
            </a:extLst>
          </p:cNvPr>
          <p:cNvPicPr>
            <a:picLocks noChangeAspect="1"/>
          </p:cNvPicPr>
          <p:nvPr/>
        </p:nvPicPr>
        <p:blipFill>
          <a:blip r:embed="rId3"/>
          <a:stretch>
            <a:fillRect/>
          </a:stretch>
        </p:blipFill>
        <p:spPr>
          <a:xfrm>
            <a:off x="8008797" y="1208394"/>
            <a:ext cx="3800475" cy="3629025"/>
          </a:xfrm>
          <a:prstGeom prst="rect">
            <a:avLst/>
          </a:prstGeom>
        </p:spPr>
      </p:pic>
    </p:spTree>
    <p:extLst>
      <p:ext uri="{BB962C8B-B14F-4D97-AF65-F5344CB8AC3E}">
        <p14:creationId xmlns:p14="http://schemas.microsoft.com/office/powerpoint/2010/main" val="35138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CDAFC6-7AAB-C9DD-57AE-A4A6B872F32A}"/>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CFCA9CF7-048F-E90E-256F-E4195D2A068C}"/>
              </a:ext>
            </a:extLst>
          </p:cNvPr>
          <p:cNvSpPr>
            <a:spLocks noGrp="1"/>
          </p:cNvSpPr>
          <p:nvPr>
            <p:ph type="body" sz="quarter" idx="14"/>
          </p:nvPr>
        </p:nvSpPr>
        <p:spPr/>
        <p:txBody>
          <a:bodyPr/>
          <a:lstStyle/>
          <a:p>
            <a:r>
              <a:rPr lang="en-US" dirty="0"/>
              <a:t>Web Components</a:t>
            </a:r>
          </a:p>
        </p:txBody>
      </p:sp>
      <p:sp>
        <p:nvSpPr>
          <p:cNvPr id="4" name="TextBox 3">
            <a:extLst>
              <a:ext uri="{FF2B5EF4-FFF2-40B4-BE49-F238E27FC236}">
                <a16:creationId xmlns:a16="http://schemas.microsoft.com/office/drawing/2014/main" id="{6651F97D-D6F4-2E6B-3582-7275C1584E1E}"/>
              </a:ext>
            </a:extLst>
          </p:cNvPr>
          <p:cNvSpPr txBox="1"/>
          <p:nvPr/>
        </p:nvSpPr>
        <p:spPr>
          <a:xfrm>
            <a:off x="1127448" y="5291916"/>
            <a:ext cx="1800200" cy="369332"/>
          </a:xfrm>
          <a:prstGeom prst="rect">
            <a:avLst/>
          </a:prstGeom>
          <a:noFill/>
        </p:spPr>
        <p:txBody>
          <a:bodyPr wrap="square">
            <a:spAutoFit/>
          </a:bodyPr>
          <a:lstStyle/>
          <a:p>
            <a:pPr algn="ctr"/>
            <a:r>
              <a:rPr lang="en-US" dirty="0">
                <a:hlinkClick r:id="rId3"/>
              </a:rPr>
              <a:t>Lit Playground</a:t>
            </a:r>
            <a:endParaRPr lang="en-US" sz="1800" dirty="0"/>
          </a:p>
        </p:txBody>
      </p:sp>
    </p:spTree>
    <p:extLst>
      <p:ext uri="{BB962C8B-B14F-4D97-AF65-F5344CB8AC3E}">
        <p14:creationId xmlns:p14="http://schemas.microsoft.com/office/powerpoint/2010/main" val="3771098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FDF9D-9A84-C28F-C914-E4B4612D0DD7}"/>
              </a:ext>
            </a:extLst>
          </p:cNvPr>
          <p:cNvSpPr>
            <a:spLocks noGrp="1"/>
          </p:cNvSpPr>
          <p:nvPr>
            <p:ph type="body" sz="quarter" idx="13"/>
          </p:nvPr>
        </p:nvSpPr>
        <p:spPr/>
        <p:txBody>
          <a:bodyPr/>
          <a:lstStyle/>
          <a:p>
            <a:r>
              <a:rPr lang="en-US" dirty="0"/>
              <a:t>Episode V</a:t>
            </a:r>
          </a:p>
        </p:txBody>
      </p:sp>
      <p:sp>
        <p:nvSpPr>
          <p:cNvPr id="3" name="Text Placeholder 2">
            <a:extLst>
              <a:ext uri="{FF2B5EF4-FFF2-40B4-BE49-F238E27FC236}">
                <a16:creationId xmlns:a16="http://schemas.microsoft.com/office/drawing/2014/main" id="{26CCA8C0-13AB-57CB-493C-9C8753C3D9D7}"/>
              </a:ext>
            </a:extLst>
          </p:cNvPr>
          <p:cNvSpPr>
            <a:spLocks noGrp="1"/>
          </p:cNvSpPr>
          <p:nvPr>
            <p:ph type="body" sz="quarter" idx="14"/>
          </p:nvPr>
        </p:nvSpPr>
        <p:spPr>
          <a:xfrm>
            <a:off x="1415480" y="1493531"/>
            <a:ext cx="9217023" cy="639325"/>
          </a:xfrm>
        </p:spPr>
        <p:txBody>
          <a:bodyPr/>
          <a:lstStyle/>
          <a:p>
            <a:endParaRPr lang="en-US" dirty="0"/>
          </a:p>
        </p:txBody>
      </p:sp>
      <p:pic>
        <p:nvPicPr>
          <p:cNvPr id="5" name="Picture 4">
            <a:extLst>
              <a:ext uri="{FF2B5EF4-FFF2-40B4-BE49-F238E27FC236}">
                <a16:creationId xmlns:a16="http://schemas.microsoft.com/office/drawing/2014/main" id="{757051D5-5451-5876-4661-27E1E3B85C0F}"/>
              </a:ext>
            </a:extLst>
          </p:cNvPr>
          <p:cNvPicPr>
            <a:picLocks noChangeAspect="1"/>
          </p:cNvPicPr>
          <p:nvPr/>
        </p:nvPicPr>
        <p:blipFill>
          <a:blip r:embed="rId3"/>
          <a:stretch>
            <a:fillRect/>
          </a:stretch>
        </p:blipFill>
        <p:spPr>
          <a:xfrm>
            <a:off x="911424" y="2557433"/>
            <a:ext cx="10369152" cy="787098"/>
          </a:xfrm>
          <a:prstGeom prst="rect">
            <a:avLst/>
          </a:prstGeom>
        </p:spPr>
      </p:pic>
    </p:spTree>
    <p:extLst>
      <p:ext uri="{BB962C8B-B14F-4D97-AF65-F5344CB8AC3E}">
        <p14:creationId xmlns:p14="http://schemas.microsoft.com/office/powerpoint/2010/main" val="400097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0D57C-8E85-A266-A83C-D1899F39D5D7}"/>
              </a:ext>
            </a:extLst>
          </p:cNvPr>
          <p:cNvSpPr>
            <a:spLocks noGrp="1"/>
          </p:cNvSpPr>
          <p:nvPr>
            <p:ph type="title"/>
          </p:nvPr>
        </p:nvSpPr>
        <p:spPr/>
        <p:txBody>
          <a:bodyPr/>
          <a:lstStyle/>
          <a:p>
            <a:r>
              <a:rPr lang="en-US" dirty="0"/>
              <a:t>Objectives in the Age of jQuery</a:t>
            </a:r>
          </a:p>
        </p:txBody>
      </p:sp>
      <p:sp>
        <p:nvSpPr>
          <p:cNvPr id="3" name="Content Placeholder 2">
            <a:extLst>
              <a:ext uri="{FF2B5EF4-FFF2-40B4-BE49-F238E27FC236}">
                <a16:creationId xmlns:a16="http://schemas.microsoft.com/office/drawing/2014/main" id="{4C67C82D-E946-F5AB-4133-C868CAF05AE4}"/>
              </a:ext>
            </a:extLst>
          </p:cNvPr>
          <p:cNvSpPr>
            <a:spLocks noGrp="1"/>
          </p:cNvSpPr>
          <p:nvPr>
            <p:ph idx="1"/>
          </p:nvPr>
        </p:nvSpPr>
        <p:spPr/>
        <p:txBody>
          <a:bodyPr/>
          <a:lstStyle/>
          <a:p>
            <a:pPr marL="0" indent="0">
              <a:buNone/>
            </a:pPr>
            <a:r>
              <a:rPr lang="en-US" b="1" dirty="0"/>
              <a:t>Create user interface</a:t>
            </a:r>
            <a:br>
              <a:rPr lang="en-US" b="1" dirty="0"/>
            </a:br>
            <a:r>
              <a:rPr lang="en-US" dirty="0"/>
              <a:t>Render HTML at server (static / PHP), wait for page to load to initialize jQuery.</a:t>
            </a:r>
            <a:br>
              <a:rPr lang="en-US" dirty="0"/>
            </a:br>
            <a:endParaRPr lang="en-US" dirty="0"/>
          </a:p>
          <a:p>
            <a:pPr marL="0" indent="0">
              <a:buNone/>
            </a:pPr>
            <a:r>
              <a:rPr lang="en-US" b="1" dirty="0"/>
              <a:t>Listen to events</a:t>
            </a:r>
            <a:br>
              <a:rPr lang="en-US" b="1" dirty="0"/>
            </a:br>
            <a:r>
              <a:rPr lang="en-US" dirty="0"/>
              <a:t>Using jQuery register for events.</a:t>
            </a:r>
            <a:br>
              <a:rPr lang="en-US" dirty="0"/>
            </a:br>
            <a:endParaRPr lang="en-US" dirty="0"/>
          </a:p>
          <a:p>
            <a:pPr marL="0" indent="0">
              <a:buNone/>
            </a:pPr>
            <a:r>
              <a:rPr lang="en-US" b="1" dirty="0"/>
              <a:t>Update data model</a:t>
            </a:r>
            <a:br>
              <a:rPr lang="en-US" b="1" dirty="0"/>
            </a:br>
            <a:r>
              <a:rPr lang="en-US" dirty="0"/>
              <a:t>Use </a:t>
            </a:r>
            <a:r>
              <a:rPr lang="en-US" dirty="0" err="1"/>
              <a:t>jQuery.post</a:t>
            </a:r>
            <a:r>
              <a:rPr lang="en-US" dirty="0"/>
              <a:t> or custom code.</a:t>
            </a:r>
            <a:br>
              <a:rPr lang="en-US" dirty="0"/>
            </a:br>
            <a:r>
              <a:rPr lang="en-US" dirty="0"/>
              <a:t> </a:t>
            </a:r>
            <a:br>
              <a:rPr lang="en-US" dirty="0"/>
            </a:br>
            <a:endParaRPr lang="en-US" dirty="0"/>
          </a:p>
          <a:p>
            <a:pPr marL="0" indent="0">
              <a:buNone/>
            </a:pPr>
            <a:r>
              <a:rPr lang="en-US" b="1" dirty="0"/>
              <a:t>Update user interface</a:t>
            </a:r>
            <a:br>
              <a:rPr lang="en-US" b="1" dirty="0"/>
            </a:br>
            <a:r>
              <a:rPr lang="en-US" dirty="0"/>
              <a:t>Using jQuery set value based on the change.</a:t>
            </a:r>
            <a:br>
              <a:rPr lang="en-US" dirty="0"/>
            </a:br>
            <a:endParaRPr lang="en-US" dirty="0"/>
          </a:p>
        </p:txBody>
      </p:sp>
      <p:sp>
        <p:nvSpPr>
          <p:cNvPr id="4" name="Slide Number Placeholder 3">
            <a:extLst>
              <a:ext uri="{FF2B5EF4-FFF2-40B4-BE49-F238E27FC236}">
                <a16:creationId xmlns:a16="http://schemas.microsoft.com/office/drawing/2014/main" id="{C962F172-9C9B-DBB3-CCF2-362D76B432E4}"/>
              </a:ext>
            </a:extLst>
          </p:cNvPr>
          <p:cNvSpPr>
            <a:spLocks noGrp="1"/>
          </p:cNvSpPr>
          <p:nvPr>
            <p:ph type="sldNum" sz="quarter" idx="12"/>
          </p:nvPr>
        </p:nvSpPr>
        <p:spPr/>
        <p:txBody>
          <a:bodyPr/>
          <a:lstStyle/>
          <a:p>
            <a:fld id="{452BA717-4DED-4A38-BDE4-30D0F0A142DB}" type="slidenum">
              <a:rPr lang="cs-CZ" smtClean="0"/>
              <a:pPr/>
              <a:t>7</a:t>
            </a:fld>
            <a:endParaRPr lang="cs-CZ"/>
          </a:p>
        </p:txBody>
      </p:sp>
    </p:spTree>
    <p:extLst>
      <p:ext uri="{BB962C8B-B14F-4D97-AF65-F5344CB8AC3E}">
        <p14:creationId xmlns:p14="http://schemas.microsoft.com/office/powerpoint/2010/main" val="16646502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FE71-AD12-9445-97D8-C6E675428937}"/>
              </a:ext>
            </a:extLst>
          </p:cNvPr>
          <p:cNvSpPr>
            <a:spLocks noGrp="1"/>
          </p:cNvSpPr>
          <p:nvPr>
            <p:ph type="title"/>
          </p:nvPr>
        </p:nvSpPr>
        <p:spPr/>
        <p:txBody>
          <a:bodyPr/>
          <a:lstStyle/>
          <a:p>
            <a:r>
              <a:rPr lang="en-US" dirty="0"/>
              <a:t>Alpine.js</a:t>
            </a:r>
          </a:p>
        </p:txBody>
      </p:sp>
      <p:sp>
        <p:nvSpPr>
          <p:cNvPr id="3" name="Content Placeholder 2">
            <a:extLst>
              <a:ext uri="{FF2B5EF4-FFF2-40B4-BE49-F238E27FC236}">
                <a16:creationId xmlns:a16="http://schemas.microsoft.com/office/drawing/2014/main" id="{9A91921B-360A-5D11-DB06-A287D8598989}"/>
              </a:ext>
            </a:extLst>
          </p:cNvPr>
          <p:cNvSpPr>
            <a:spLocks noGrp="1"/>
          </p:cNvSpPr>
          <p:nvPr>
            <p:ph idx="1"/>
          </p:nvPr>
        </p:nvSpPr>
        <p:spPr>
          <a:xfrm>
            <a:off x="335360" y="1268760"/>
            <a:ext cx="11449272" cy="3024336"/>
          </a:xfrm>
        </p:spPr>
        <p:txBody>
          <a:bodyPr/>
          <a:lstStyle/>
          <a:p>
            <a:pPr marL="0" indent="0">
              <a:buNone/>
            </a:pPr>
            <a:r>
              <a:rPr lang="en-US" dirty="0"/>
              <a:t>Since 2019 ... "like jQuery for the modern web"</a:t>
            </a:r>
          </a:p>
          <a:p>
            <a:r>
              <a:rPr lang="en-US" dirty="0"/>
              <a:t>Small API: </a:t>
            </a:r>
          </a:p>
          <a:p>
            <a:pPr lvl="1"/>
            <a:r>
              <a:rPr lang="en-US" dirty="0">
                <a:solidFill>
                  <a:schemeClr val="accent1"/>
                </a:solidFill>
              </a:rPr>
              <a:t>15</a:t>
            </a:r>
            <a:r>
              <a:rPr lang="en-US" dirty="0"/>
              <a:t> attributes (x-data, x-on, x-text, x-model, x-for, x-</a:t>
            </a:r>
            <a:r>
              <a:rPr lang="en-US" dirty="0" err="1"/>
              <a:t>init</a:t>
            </a:r>
            <a:r>
              <a:rPr lang="en-US" dirty="0"/>
              <a:t> …)</a:t>
            </a:r>
          </a:p>
          <a:p>
            <a:pPr lvl="1"/>
            <a:r>
              <a:rPr lang="en-US" dirty="0">
                <a:solidFill>
                  <a:schemeClr val="accent1"/>
                </a:solidFill>
              </a:rPr>
              <a:t>6</a:t>
            </a:r>
            <a:r>
              <a:rPr lang="en-US" dirty="0"/>
              <a:t> properties</a:t>
            </a:r>
          </a:p>
          <a:p>
            <a:pPr lvl="1"/>
            <a:r>
              <a:rPr lang="en-US" dirty="0">
                <a:solidFill>
                  <a:schemeClr val="accent1"/>
                </a:solidFill>
              </a:rPr>
              <a:t>2</a:t>
            </a:r>
            <a:r>
              <a:rPr lang="en-US" dirty="0"/>
              <a:t> methods (</a:t>
            </a:r>
            <a:r>
              <a:rPr lang="en-US" dirty="0" err="1"/>
              <a:t>Alpine.data</a:t>
            </a:r>
            <a:r>
              <a:rPr lang="en-US" dirty="0"/>
              <a:t>, </a:t>
            </a:r>
            <a:r>
              <a:rPr lang="en-US" dirty="0" err="1"/>
              <a:t>Apine.store</a:t>
            </a:r>
            <a:r>
              <a:rPr lang="en-US" dirty="0"/>
              <a:t>, </a:t>
            </a:r>
            <a:r>
              <a:rPr lang="en-US" dirty="0" err="1"/>
              <a:t>Alpine.bind</a:t>
            </a:r>
            <a:r>
              <a:rPr lang="en-US" dirty="0"/>
              <a:t> )</a:t>
            </a:r>
          </a:p>
          <a:p>
            <a:r>
              <a:rPr lang="en-US" dirty="0"/>
              <a:t>Reactivity: Proxies, </a:t>
            </a:r>
            <a:r>
              <a:rPr lang="en-US" dirty="0">
                <a:hlinkClick r:id="rId3"/>
              </a:rPr>
              <a:t>with</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CA9FBF1-CC96-FAB7-EBE2-98687F4B261C}"/>
              </a:ext>
            </a:extLst>
          </p:cNvPr>
          <p:cNvSpPr>
            <a:spLocks noGrp="1"/>
          </p:cNvSpPr>
          <p:nvPr>
            <p:ph type="sldNum" sz="quarter" idx="12"/>
          </p:nvPr>
        </p:nvSpPr>
        <p:spPr/>
        <p:txBody>
          <a:bodyPr/>
          <a:lstStyle/>
          <a:p>
            <a:fld id="{452BA717-4DED-4A38-BDE4-30D0F0A142DB}" type="slidenum">
              <a:rPr lang="cs-CZ" smtClean="0"/>
              <a:pPr/>
              <a:t>70</a:t>
            </a:fld>
            <a:endParaRPr lang="cs-CZ"/>
          </a:p>
        </p:txBody>
      </p:sp>
      <p:sp>
        <p:nvSpPr>
          <p:cNvPr id="5" name="Rectangle 4">
            <a:extLst>
              <a:ext uri="{FF2B5EF4-FFF2-40B4-BE49-F238E27FC236}">
                <a16:creationId xmlns:a16="http://schemas.microsoft.com/office/drawing/2014/main" id="{55A676CC-9331-70E2-E4F5-F9441487708C}"/>
              </a:ext>
            </a:extLst>
          </p:cNvPr>
          <p:cNvSpPr/>
          <p:nvPr/>
        </p:nvSpPr>
        <p:spPr>
          <a:xfrm>
            <a:off x="335361" y="4293096"/>
            <a:ext cx="4176463" cy="2016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return new Function(</a:t>
            </a:r>
          </a:p>
          <a:p>
            <a:r>
              <a:rPr lang="en-US" sz="2000" dirty="0">
                <a:solidFill>
                  <a:schemeClr val="tx1"/>
                </a:solidFill>
              </a:rPr>
              <a:t>      [</a:t>
            </a:r>
            <a:r>
              <a:rPr lang="en-US" sz="2000" dirty="0">
                <a:solidFill>
                  <a:schemeClr val="accent2"/>
                </a:solidFill>
              </a:rPr>
              <a:t>"__self"</a:t>
            </a:r>
            <a:r>
              <a:rPr lang="en-US" sz="2000" dirty="0">
                <a:solidFill>
                  <a:schemeClr val="tx1"/>
                </a:solidFill>
              </a:rPr>
              <a:t>, </a:t>
            </a:r>
            <a:r>
              <a:rPr lang="en-US" sz="2000" dirty="0">
                <a:solidFill>
                  <a:schemeClr val="accent2"/>
                </a:solidFill>
              </a:rPr>
              <a:t>"scope"</a:t>
            </a:r>
            <a:r>
              <a:rPr lang="en-US" sz="2000" dirty="0">
                <a:solidFill>
                  <a:schemeClr val="tx1"/>
                </a:solidFill>
              </a:rPr>
              <a:t>],</a:t>
            </a:r>
          </a:p>
          <a:p>
            <a:r>
              <a:rPr lang="en-US" sz="2000" dirty="0">
                <a:solidFill>
                  <a:schemeClr val="tx1"/>
                </a:solidFill>
              </a:rPr>
              <a:t>	`with (scope) {</a:t>
            </a:r>
          </a:p>
          <a:p>
            <a:r>
              <a:rPr lang="en-US" sz="2000" dirty="0">
                <a:solidFill>
                  <a:schemeClr val="tx1"/>
                </a:solidFill>
              </a:rPr>
              <a:t> 		${expression}</a:t>
            </a:r>
          </a:p>
          <a:p>
            <a:r>
              <a:rPr lang="en-US" sz="2000" dirty="0">
                <a:solidFill>
                  <a:schemeClr val="tx1"/>
                </a:solidFill>
              </a:rPr>
              <a:t>	}; `);</a:t>
            </a:r>
          </a:p>
        </p:txBody>
      </p:sp>
      <p:sp>
        <p:nvSpPr>
          <p:cNvPr id="6" name="Rectangle 5">
            <a:extLst>
              <a:ext uri="{FF2B5EF4-FFF2-40B4-BE49-F238E27FC236}">
                <a16:creationId xmlns:a16="http://schemas.microsoft.com/office/drawing/2014/main" id="{131B4E43-4F4A-2307-3DE2-CF43AFCF6142}"/>
              </a:ext>
            </a:extLst>
          </p:cNvPr>
          <p:cNvSpPr/>
          <p:nvPr/>
        </p:nvSpPr>
        <p:spPr>
          <a:xfrm>
            <a:off x="4655841" y="4297949"/>
            <a:ext cx="7109072" cy="20162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 </a:t>
            </a:r>
            <a:r>
              <a:rPr lang="en-US" sz="2000" dirty="0" err="1">
                <a:solidFill>
                  <a:schemeClr val="tx1"/>
                </a:solidFill>
              </a:rPr>
              <a:t>src</a:t>
            </a:r>
            <a:r>
              <a:rPr lang="en-US" sz="2000" dirty="0">
                <a:solidFill>
                  <a:schemeClr val="tx1"/>
                </a:solidFill>
              </a:rPr>
              <a:t>="//unpkg.com/</a:t>
            </a:r>
            <a:r>
              <a:rPr lang="en-US" sz="2000" dirty="0" err="1">
                <a:solidFill>
                  <a:schemeClr val="tx1"/>
                </a:solidFill>
              </a:rPr>
              <a:t>alpinejs</a:t>
            </a:r>
            <a:r>
              <a:rPr lang="en-US" sz="2000" dirty="0">
                <a:solidFill>
                  <a:schemeClr val="tx1"/>
                </a:solidFill>
              </a:rPr>
              <a:t>" defer&gt;&lt;/script&gt;</a:t>
            </a:r>
          </a:p>
          <a:p>
            <a:r>
              <a:rPr lang="en-US" sz="2000" dirty="0">
                <a:solidFill>
                  <a:schemeClr val="tx1"/>
                </a:solidFill>
              </a:rPr>
              <a:t>&lt;div x-data="{ count: 0 }"&gt;</a:t>
            </a:r>
          </a:p>
          <a:p>
            <a:r>
              <a:rPr lang="en-US" sz="2000" dirty="0">
                <a:solidFill>
                  <a:schemeClr val="tx1"/>
                </a:solidFill>
              </a:rPr>
              <a:t>    &lt;button </a:t>
            </a:r>
            <a:r>
              <a:rPr lang="cs-CZ" sz="2000" dirty="0">
                <a:solidFill>
                  <a:schemeClr val="tx1"/>
                </a:solidFill>
              </a:rPr>
              <a:t>@c</a:t>
            </a:r>
            <a:r>
              <a:rPr lang="en-US" sz="2000" dirty="0">
                <a:solidFill>
                  <a:schemeClr val="tx1"/>
                </a:solidFill>
              </a:rPr>
              <a:t>lick="count++"&gt;Increment&lt;/button&gt; </a:t>
            </a:r>
          </a:p>
          <a:p>
            <a:r>
              <a:rPr lang="en-US" sz="2000" dirty="0">
                <a:solidFill>
                  <a:schemeClr val="tx1"/>
                </a:solidFill>
              </a:rPr>
              <a:t>    &lt;span x-text="count"&gt;&lt;/span&gt;</a:t>
            </a:r>
          </a:p>
          <a:p>
            <a:r>
              <a:rPr lang="en-US" sz="2000" dirty="0">
                <a:solidFill>
                  <a:schemeClr val="tx1"/>
                </a:solidFill>
              </a:rPr>
              <a:t>&lt;/div&gt;</a:t>
            </a:r>
          </a:p>
        </p:txBody>
      </p:sp>
      <p:pic>
        <p:nvPicPr>
          <p:cNvPr id="7" name="Picture 6">
            <a:extLst>
              <a:ext uri="{FF2B5EF4-FFF2-40B4-BE49-F238E27FC236}">
                <a16:creationId xmlns:a16="http://schemas.microsoft.com/office/drawing/2014/main" id="{C21153A9-496B-75B3-2D7B-70B01CA68A4D}"/>
              </a:ext>
            </a:extLst>
          </p:cNvPr>
          <p:cNvPicPr>
            <a:picLocks noChangeAspect="1"/>
          </p:cNvPicPr>
          <p:nvPr/>
        </p:nvPicPr>
        <p:blipFill>
          <a:blip r:embed="rId4"/>
          <a:stretch>
            <a:fillRect/>
          </a:stretch>
        </p:blipFill>
        <p:spPr>
          <a:xfrm>
            <a:off x="7097235" y="116632"/>
            <a:ext cx="4687398" cy="894745"/>
          </a:xfrm>
          <a:prstGeom prst="rect">
            <a:avLst/>
          </a:prstGeom>
        </p:spPr>
      </p:pic>
    </p:spTree>
    <p:extLst>
      <p:ext uri="{BB962C8B-B14F-4D97-AF65-F5344CB8AC3E}">
        <p14:creationId xmlns:p14="http://schemas.microsoft.com/office/powerpoint/2010/main" val="456767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B3A37D-2AE2-FDFF-0994-0DDF6047841B}"/>
              </a:ext>
            </a:extLst>
          </p:cNvPr>
          <p:cNvSpPr>
            <a:spLocks noGrp="1"/>
          </p:cNvSpPr>
          <p:nvPr>
            <p:ph type="title"/>
          </p:nvPr>
        </p:nvSpPr>
        <p:spPr/>
        <p:txBody>
          <a:bodyPr/>
          <a:lstStyle/>
          <a:p>
            <a:r>
              <a:rPr lang="en-US" dirty="0" err="1"/>
              <a:t>htmx</a:t>
            </a:r>
            <a:endParaRPr lang="en-US" dirty="0"/>
          </a:p>
        </p:txBody>
      </p:sp>
      <p:sp>
        <p:nvSpPr>
          <p:cNvPr id="5" name="Content Placeholder 4">
            <a:extLst>
              <a:ext uri="{FF2B5EF4-FFF2-40B4-BE49-F238E27FC236}">
                <a16:creationId xmlns:a16="http://schemas.microsoft.com/office/drawing/2014/main" id="{67917E09-9F8A-46FF-D82B-0CC2E9099725}"/>
              </a:ext>
            </a:extLst>
          </p:cNvPr>
          <p:cNvSpPr>
            <a:spLocks noGrp="1"/>
          </p:cNvSpPr>
          <p:nvPr>
            <p:ph idx="1"/>
          </p:nvPr>
        </p:nvSpPr>
        <p:spPr>
          <a:xfrm>
            <a:off x="335360" y="1268761"/>
            <a:ext cx="11449272" cy="2304256"/>
          </a:xfrm>
        </p:spPr>
        <p:txBody>
          <a:bodyPr/>
          <a:lstStyle/>
          <a:p>
            <a:pPr marL="0" indent="0">
              <a:buNone/>
            </a:pPr>
            <a:r>
              <a:rPr lang="en-US" dirty="0"/>
              <a:t>Since 2022 ... "high power tools for HTML"</a:t>
            </a:r>
            <a:endParaRPr lang="cs-CZ" dirty="0"/>
          </a:p>
          <a:p>
            <a:r>
              <a:rPr lang="en-US" dirty="0"/>
              <a:t>A book on how to build </a:t>
            </a:r>
            <a:r>
              <a:rPr lang="en-US" dirty="0">
                <a:hlinkClick r:id="rId3"/>
              </a:rPr>
              <a:t>Hypermedia-Driven Applications</a:t>
            </a:r>
            <a:r>
              <a:rPr lang="en-US" dirty="0"/>
              <a:t> using </a:t>
            </a:r>
            <a:r>
              <a:rPr lang="en-US" dirty="0" err="1"/>
              <a:t>htmx</a:t>
            </a:r>
            <a:r>
              <a:rPr lang="en-US" dirty="0"/>
              <a:t>.</a:t>
            </a:r>
          </a:p>
          <a:p>
            <a:r>
              <a:rPr lang="en-US" dirty="0"/>
              <a:t>Add HTML attributes.</a:t>
            </a:r>
          </a:p>
          <a:p>
            <a:r>
              <a:rPr lang="en-US" dirty="0"/>
              <a:t>API </a:t>
            </a:r>
            <a:r>
              <a:rPr lang="en-US" dirty="0">
                <a:hlinkClick r:id="rId4"/>
              </a:rPr>
              <a:t>AJAX</a:t>
            </a:r>
            <a:r>
              <a:rPr lang="en-US" dirty="0"/>
              <a:t>, </a:t>
            </a:r>
            <a:r>
              <a:rPr lang="en-US" dirty="0">
                <a:hlinkClick r:id="rId5"/>
              </a:rPr>
              <a:t>CSS transitions</a:t>
            </a:r>
            <a:r>
              <a:rPr lang="en-US" dirty="0"/>
              <a:t>, </a:t>
            </a:r>
            <a:r>
              <a:rPr lang="en-US" dirty="0" err="1">
                <a:hlinkClick r:id="rId6"/>
              </a:rPr>
              <a:t>WebSockets</a:t>
            </a:r>
            <a:r>
              <a:rPr lang="en-US" dirty="0"/>
              <a:t>, </a:t>
            </a:r>
            <a:r>
              <a:rPr lang="en-US" dirty="0">
                <a:hlinkClick r:id="rId6"/>
              </a:rPr>
              <a:t>Server Sent events</a:t>
            </a:r>
            <a:r>
              <a:rPr lang="en-US" dirty="0"/>
              <a:t>, </a:t>
            </a:r>
            <a:r>
              <a:rPr lang="en-US" dirty="0">
                <a:hlinkClick r:id="rId7"/>
              </a:rPr>
              <a:t>Events</a:t>
            </a:r>
            <a:r>
              <a:rPr lang="en-US" dirty="0"/>
              <a:t>, ...</a:t>
            </a:r>
          </a:p>
          <a:p>
            <a:r>
              <a:rPr lang="en-US" dirty="0"/>
              <a:t>Progressive enhancement</a:t>
            </a:r>
          </a:p>
        </p:txBody>
      </p:sp>
      <p:sp>
        <p:nvSpPr>
          <p:cNvPr id="3" name="Slide Number Placeholder 2">
            <a:extLst>
              <a:ext uri="{FF2B5EF4-FFF2-40B4-BE49-F238E27FC236}">
                <a16:creationId xmlns:a16="http://schemas.microsoft.com/office/drawing/2014/main" id="{F9D87DD5-6D4B-866F-4716-503E141C6785}"/>
              </a:ext>
            </a:extLst>
          </p:cNvPr>
          <p:cNvSpPr>
            <a:spLocks noGrp="1"/>
          </p:cNvSpPr>
          <p:nvPr>
            <p:ph type="sldNum" sz="quarter" idx="12"/>
          </p:nvPr>
        </p:nvSpPr>
        <p:spPr/>
        <p:txBody>
          <a:bodyPr/>
          <a:lstStyle/>
          <a:p>
            <a:fld id="{651B8B48-CD68-422A-981A-F7D1D2E08DD1}" type="slidenum">
              <a:rPr lang="en-US" smtClean="0"/>
              <a:t>71</a:t>
            </a:fld>
            <a:endParaRPr lang="en-US"/>
          </a:p>
        </p:txBody>
      </p:sp>
      <p:pic>
        <p:nvPicPr>
          <p:cNvPr id="6" name="Picture 5">
            <a:extLst>
              <a:ext uri="{FF2B5EF4-FFF2-40B4-BE49-F238E27FC236}">
                <a16:creationId xmlns:a16="http://schemas.microsoft.com/office/drawing/2014/main" id="{33A97A95-EE0B-19C8-2A69-F7840DD1B0B9}"/>
              </a:ext>
            </a:extLst>
          </p:cNvPr>
          <p:cNvPicPr>
            <a:picLocks noChangeAspect="1"/>
          </p:cNvPicPr>
          <p:nvPr/>
        </p:nvPicPr>
        <p:blipFill>
          <a:blip r:embed="rId8"/>
          <a:stretch>
            <a:fillRect/>
          </a:stretch>
        </p:blipFill>
        <p:spPr>
          <a:xfrm>
            <a:off x="9313822" y="64412"/>
            <a:ext cx="2470810" cy="988324"/>
          </a:xfrm>
          <a:prstGeom prst="rect">
            <a:avLst/>
          </a:prstGeom>
        </p:spPr>
      </p:pic>
      <p:sp>
        <p:nvSpPr>
          <p:cNvPr id="7" name="Rectangle 6">
            <a:extLst>
              <a:ext uri="{FF2B5EF4-FFF2-40B4-BE49-F238E27FC236}">
                <a16:creationId xmlns:a16="http://schemas.microsoft.com/office/drawing/2014/main" id="{7007E2A6-082D-8F0C-5031-8F839E4CE7F1}"/>
              </a:ext>
            </a:extLst>
          </p:cNvPr>
          <p:cNvSpPr/>
          <p:nvPr/>
        </p:nvSpPr>
        <p:spPr>
          <a:xfrm>
            <a:off x="119336" y="3933056"/>
            <a:ext cx="6336703" cy="24482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&lt;script </a:t>
            </a:r>
            <a:r>
              <a:rPr lang="en-US" sz="2000" dirty="0" err="1">
                <a:solidFill>
                  <a:schemeClr val="tx1"/>
                </a:solidFill>
              </a:rPr>
              <a:t>src</a:t>
            </a:r>
            <a:r>
              <a:rPr lang="en-US" sz="2000" dirty="0">
                <a:solidFill>
                  <a:schemeClr val="tx1"/>
                </a:solidFill>
              </a:rPr>
              <a:t>="https://unpkg.com/htmx.org@2.0.4"&gt;&lt;/script&gt;</a:t>
            </a:r>
          </a:p>
          <a:p>
            <a:r>
              <a:rPr lang="en-US" sz="2000" dirty="0">
                <a:solidFill>
                  <a:schemeClr val="accent6"/>
                </a:solidFill>
              </a:rPr>
              <a:t>&lt;!-- Have a button POST a click via AJAX. --&gt;</a:t>
            </a:r>
          </a:p>
          <a:p>
            <a:r>
              <a:rPr lang="en-US" sz="2000" dirty="0">
                <a:solidFill>
                  <a:schemeClr val="tx1"/>
                </a:solidFill>
              </a:rPr>
              <a:t>&lt;button </a:t>
            </a:r>
            <a:r>
              <a:rPr lang="en-US" sz="2000" dirty="0" err="1">
                <a:solidFill>
                  <a:schemeClr val="accent2"/>
                </a:solidFill>
              </a:rPr>
              <a:t>hx</a:t>
            </a:r>
            <a:r>
              <a:rPr lang="en-US" sz="2000" dirty="0">
                <a:solidFill>
                  <a:schemeClr val="accent2"/>
                </a:solidFill>
              </a:rPr>
              <a:t>-post</a:t>
            </a:r>
            <a:r>
              <a:rPr lang="en-US" sz="2000" dirty="0">
                <a:solidFill>
                  <a:schemeClr val="tx1"/>
                </a:solidFill>
              </a:rPr>
              <a:t>="/clicked" </a:t>
            </a:r>
            <a:r>
              <a:rPr lang="en-US" sz="2000" dirty="0" err="1">
                <a:solidFill>
                  <a:schemeClr val="accent2"/>
                </a:solidFill>
              </a:rPr>
              <a:t>hx</a:t>
            </a:r>
            <a:r>
              <a:rPr lang="en-US" sz="2000" dirty="0">
                <a:solidFill>
                  <a:schemeClr val="accent2"/>
                </a:solidFill>
              </a:rPr>
              <a:t>-trigger</a:t>
            </a:r>
            <a:r>
              <a:rPr lang="en-US" sz="2000" dirty="0">
                <a:solidFill>
                  <a:schemeClr val="tx1"/>
                </a:solidFill>
              </a:rPr>
              <a:t>="click[</a:t>
            </a:r>
            <a:r>
              <a:rPr lang="en-US" sz="2000" dirty="0" err="1">
                <a:solidFill>
                  <a:schemeClr val="tx1"/>
                </a:solidFill>
              </a:rPr>
              <a:t>ctrlKey</a:t>
            </a:r>
            <a:r>
              <a:rPr lang="en-US" sz="2000" dirty="0">
                <a:solidFill>
                  <a:schemeClr val="tx1"/>
                </a:solidFill>
              </a:rPr>
              <a:t>]"</a:t>
            </a:r>
          </a:p>
          <a:p>
            <a:r>
              <a:rPr lang="en-US" sz="2000" dirty="0">
                <a:solidFill>
                  <a:schemeClr val="tx1"/>
                </a:solidFill>
              </a:rPr>
              <a:t>                </a:t>
            </a:r>
            <a:r>
              <a:rPr lang="en-US" sz="2000" dirty="0" err="1">
                <a:solidFill>
                  <a:schemeClr val="accent2"/>
                </a:solidFill>
              </a:rPr>
              <a:t>hx</a:t>
            </a:r>
            <a:r>
              <a:rPr lang="en-US" sz="2000" dirty="0">
                <a:solidFill>
                  <a:schemeClr val="accent2"/>
                </a:solidFill>
              </a:rPr>
              <a:t>-swap</a:t>
            </a:r>
            <a:r>
              <a:rPr lang="en-US" sz="2000" dirty="0">
                <a:solidFill>
                  <a:schemeClr val="tx1"/>
                </a:solidFill>
              </a:rPr>
              <a:t>="</a:t>
            </a:r>
            <a:r>
              <a:rPr lang="en-US" sz="2000" dirty="0" err="1">
                <a:solidFill>
                  <a:schemeClr val="tx1"/>
                </a:solidFill>
              </a:rPr>
              <a:t>outerHTML</a:t>
            </a:r>
            <a:r>
              <a:rPr lang="en-US" sz="2000" dirty="0">
                <a:solidFill>
                  <a:schemeClr val="tx1"/>
                </a:solidFill>
              </a:rPr>
              <a:t>"&gt;</a:t>
            </a:r>
          </a:p>
          <a:p>
            <a:r>
              <a:rPr lang="en-US" sz="2000" dirty="0">
                <a:solidFill>
                  <a:schemeClr val="tx1"/>
                </a:solidFill>
              </a:rPr>
              <a:t>  Click Me!</a:t>
            </a:r>
          </a:p>
          <a:p>
            <a:r>
              <a:rPr lang="en-US" sz="2000" dirty="0">
                <a:solidFill>
                  <a:schemeClr val="tx1"/>
                </a:solidFill>
              </a:rPr>
              <a:t>  &lt;</a:t>
            </a:r>
            <a:r>
              <a:rPr lang="en-US" sz="2000" dirty="0" err="1">
                <a:solidFill>
                  <a:schemeClr val="tx1"/>
                </a:solidFill>
              </a:rPr>
              <a:t>img</a:t>
            </a:r>
            <a:r>
              <a:rPr lang="en-US" sz="2000" dirty="0">
                <a:solidFill>
                  <a:schemeClr val="tx1"/>
                </a:solidFill>
              </a:rPr>
              <a:t> class="</a:t>
            </a:r>
            <a:r>
              <a:rPr lang="en-US" sz="2000" dirty="0" err="1">
                <a:solidFill>
                  <a:schemeClr val="accent2"/>
                </a:solidFill>
              </a:rPr>
              <a:t>htmx</a:t>
            </a:r>
            <a:r>
              <a:rPr lang="en-US" sz="2000" dirty="0">
                <a:solidFill>
                  <a:schemeClr val="accent2"/>
                </a:solidFill>
              </a:rPr>
              <a:t>-indicator</a:t>
            </a:r>
            <a:r>
              <a:rPr lang="en-US" sz="2000" dirty="0">
                <a:solidFill>
                  <a:schemeClr val="tx1"/>
                </a:solidFill>
              </a:rPr>
              <a:t>" </a:t>
            </a:r>
            <a:r>
              <a:rPr lang="en-US" sz="2000" dirty="0" err="1">
                <a:solidFill>
                  <a:schemeClr val="tx1"/>
                </a:solidFill>
              </a:rPr>
              <a:t>src</a:t>
            </a:r>
            <a:r>
              <a:rPr lang="en-US" sz="2000" dirty="0">
                <a:solidFill>
                  <a:schemeClr val="tx1"/>
                </a:solidFill>
              </a:rPr>
              <a:t>="/spinner.gif"&gt;</a:t>
            </a:r>
          </a:p>
          <a:p>
            <a:r>
              <a:rPr lang="en-US" sz="2000" dirty="0">
                <a:solidFill>
                  <a:schemeClr val="tx1"/>
                </a:solidFill>
              </a:rPr>
              <a:t>&lt;/button&gt;</a:t>
            </a:r>
          </a:p>
        </p:txBody>
      </p:sp>
      <p:sp>
        <p:nvSpPr>
          <p:cNvPr id="9" name="Rectangle 8">
            <a:extLst>
              <a:ext uri="{FF2B5EF4-FFF2-40B4-BE49-F238E27FC236}">
                <a16:creationId xmlns:a16="http://schemas.microsoft.com/office/drawing/2014/main" id="{008BA573-9F5D-DF1C-4502-22098F8BF09F}"/>
              </a:ext>
            </a:extLst>
          </p:cNvPr>
          <p:cNvSpPr/>
          <p:nvPr/>
        </p:nvSpPr>
        <p:spPr>
          <a:xfrm>
            <a:off x="6600055" y="3474168"/>
            <a:ext cx="5472609" cy="2907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&lt;form action="/search" method="POST"&gt;</a:t>
            </a:r>
          </a:p>
          <a:p>
            <a:r>
              <a:rPr lang="en-US" sz="2000" dirty="0">
                <a:solidFill>
                  <a:schemeClr val="tx1"/>
                </a:solidFill>
              </a:rPr>
              <a:t>  &lt;input class="form-control" type="search"</a:t>
            </a:r>
          </a:p>
          <a:p>
            <a:r>
              <a:rPr lang="en-US" sz="2000" dirty="0">
                <a:solidFill>
                  <a:schemeClr val="tx1"/>
                </a:solidFill>
              </a:rPr>
              <a:t>    name="search" </a:t>
            </a:r>
          </a:p>
          <a:p>
            <a:r>
              <a:rPr lang="en-US" sz="2000" dirty="0">
                <a:solidFill>
                  <a:schemeClr val="tx1"/>
                </a:solidFill>
              </a:rPr>
              <a:t>    placeholder="Begin typing to search users..."</a:t>
            </a:r>
          </a:p>
          <a:p>
            <a:r>
              <a:rPr lang="en-US" sz="2000" dirty="0">
                <a:solidFill>
                  <a:schemeClr val="tx1"/>
                </a:solidFill>
              </a:rPr>
              <a:t>    </a:t>
            </a:r>
            <a:r>
              <a:rPr lang="en-US" sz="2000" dirty="0" err="1">
                <a:solidFill>
                  <a:schemeClr val="accent2"/>
                </a:solidFill>
              </a:rPr>
              <a:t>hx</a:t>
            </a:r>
            <a:r>
              <a:rPr lang="en-US" sz="2000" dirty="0">
                <a:solidFill>
                  <a:schemeClr val="accent2"/>
                </a:solidFill>
              </a:rPr>
              <a:t>-post</a:t>
            </a:r>
            <a:r>
              <a:rPr lang="en-US" sz="2000" dirty="0">
                <a:solidFill>
                  <a:schemeClr val="tx1"/>
                </a:solidFill>
              </a:rPr>
              <a:t>="/search"</a:t>
            </a:r>
          </a:p>
          <a:p>
            <a:r>
              <a:rPr lang="en-US" sz="2000" dirty="0">
                <a:solidFill>
                  <a:schemeClr val="tx1"/>
                </a:solidFill>
              </a:rPr>
              <a:t>    </a:t>
            </a:r>
            <a:r>
              <a:rPr lang="en-US" sz="2000" dirty="0" err="1">
                <a:solidFill>
                  <a:schemeClr val="accent2"/>
                </a:solidFill>
              </a:rPr>
              <a:t>hx</a:t>
            </a:r>
            <a:r>
              <a:rPr lang="en-US" sz="2000" dirty="0">
                <a:solidFill>
                  <a:schemeClr val="accent2"/>
                </a:solidFill>
              </a:rPr>
              <a:t>-trigger</a:t>
            </a:r>
            <a:r>
              <a:rPr lang="en-US" sz="2000" dirty="0">
                <a:solidFill>
                  <a:schemeClr val="tx1"/>
                </a:solidFill>
              </a:rPr>
              <a:t>="</a:t>
            </a:r>
            <a:r>
              <a:rPr lang="en-US" sz="2000" dirty="0" err="1">
                <a:solidFill>
                  <a:schemeClr val="tx1"/>
                </a:solidFill>
              </a:rPr>
              <a:t>keyup</a:t>
            </a:r>
            <a:r>
              <a:rPr lang="en-US" sz="2000" dirty="0">
                <a:solidFill>
                  <a:schemeClr val="tx1"/>
                </a:solidFill>
              </a:rPr>
              <a:t> changed delay:500ms, search"</a:t>
            </a:r>
          </a:p>
          <a:p>
            <a:r>
              <a:rPr lang="en-US" sz="2000" dirty="0">
                <a:solidFill>
                  <a:schemeClr val="tx1"/>
                </a:solidFill>
              </a:rPr>
              <a:t>    </a:t>
            </a:r>
            <a:r>
              <a:rPr lang="en-US" sz="2000" dirty="0" err="1">
                <a:solidFill>
                  <a:schemeClr val="accent2"/>
                </a:solidFill>
              </a:rPr>
              <a:t>hx</a:t>
            </a:r>
            <a:r>
              <a:rPr lang="en-US" sz="2000" dirty="0">
                <a:solidFill>
                  <a:schemeClr val="accent2"/>
                </a:solidFill>
              </a:rPr>
              <a:t>-target</a:t>
            </a:r>
            <a:r>
              <a:rPr lang="en-US" sz="2000" dirty="0">
                <a:solidFill>
                  <a:schemeClr val="tx1"/>
                </a:solidFill>
              </a:rPr>
              <a:t>="#search-results"</a:t>
            </a:r>
          </a:p>
          <a:p>
            <a:r>
              <a:rPr lang="en-US" sz="2000" dirty="0">
                <a:solidFill>
                  <a:schemeClr val="tx1"/>
                </a:solidFill>
              </a:rPr>
              <a:t>    </a:t>
            </a:r>
            <a:r>
              <a:rPr lang="en-US" sz="2000" dirty="0" err="1">
                <a:solidFill>
                  <a:schemeClr val="accent2"/>
                </a:solidFill>
              </a:rPr>
              <a:t>hx</a:t>
            </a:r>
            <a:r>
              <a:rPr lang="en-US" sz="2000" dirty="0">
                <a:solidFill>
                  <a:schemeClr val="accent2"/>
                </a:solidFill>
              </a:rPr>
              <a:t>-indicator</a:t>
            </a:r>
            <a:r>
              <a:rPr lang="en-US" sz="2000" dirty="0">
                <a:solidFill>
                  <a:schemeClr val="tx1"/>
                </a:solidFill>
              </a:rPr>
              <a:t>=".</a:t>
            </a:r>
            <a:r>
              <a:rPr lang="en-US" sz="2000" dirty="0" err="1">
                <a:solidFill>
                  <a:schemeClr val="tx1"/>
                </a:solidFill>
              </a:rPr>
              <a:t>htmx</a:t>
            </a:r>
            <a:r>
              <a:rPr lang="en-US" sz="2000" dirty="0">
                <a:solidFill>
                  <a:schemeClr val="tx1"/>
                </a:solidFill>
              </a:rPr>
              <a:t>-indicator"&gt;</a:t>
            </a:r>
          </a:p>
          <a:p>
            <a:r>
              <a:rPr lang="en-US" sz="2000" dirty="0">
                <a:solidFill>
                  <a:schemeClr val="tx1"/>
                </a:solidFill>
              </a:rPr>
              <a:t>&lt;/form&gt;</a:t>
            </a:r>
          </a:p>
        </p:txBody>
      </p:sp>
    </p:spTree>
    <p:extLst>
      <p:ext uri="{BB962C8B-B14F-4D97-AF65-F5344CB8AC3E}">
        <p14:creationId xmlns:p14="http://schemas.microsoft.com/office/powerpoint/2010/main" val="2542138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7825-5BD8-27A4-1A24-4E06D460B83F}"/>
              </a:ext>
            </a:extLst>
          </p:cNvPr>
          <p:cNvSpPr>
            <a:spLocks noGrp="1"/>
          </p:cNvSpPr>
          <p:nvPr>
            <p:ph type="title"/>
          </p:nvPr>
        </p:nvSpPr>
        <p:spPr/>
        <p:txBody>
          <a:bodyPr/>
          <a:lstStyle/>
          <a:p>
            <a:r>
              <a:rPr lang="en-US" dirty="0"/>
              <a:t>Too many choices ...</a:t>
            </a:r>
          </a:p>
        </p:txBody>
      </p:sp>
      <p:sp>
        <p:nvSpPr>
          <p:cNvPr id="3" name="Content Placeholder 2">
            <a:extLst>
              <a:ext uri="{FF2B5EF4-FFF2-40B4-BE49-F238E27FC236}">
                <a16:creationId xmlns:a16="http://schemas.microsoft.com/office/drawing/2014/main" id="{D1D63F11-372C-757C-8FCA-8B2840D699C1}"/>
              </a:ext>
            </a:extLst>
          </p:cNvPr>
          <p:cNvSpPr>
            <a:spLocks noGrp="1"/>
          </p:cNvSpPr>
          <p:nvPr>
            <p:ph idx="1"/>
          </p:nvPr>
        </p:nvSpPr>
        <p:spPr>
          <a:xfrm>
            <a:off x="335360" y="1268760"/>
            <a:ext cx="6696744" cy="5040560"/>
          </a:xfrm>
        </p:spPr>
        <p:txBody>
          <a:bodyPr/>
          <a:lstStyle/>
          <a:p>
            <a:r>
              <a:rPr lang="en-US" dirty="0"/>
              <a:t>We can compare implementation in different libraries/frameworks -&gt; </a:t>
            </a:r>
            <a:r>
              <a:rPr lang="en-US" dirty="0">
                <a:hlinkClick r:id="rId3"/>
              </a:rPr>
              <a:t>component party</a:t>
            </a:r>
            <a:endParaRPr lang="en-US" dirty="0"/>
          </a:p>
          <a:p>
            <a:r>
              <a:rPr lang="en-US" dirty="0">
                <a:hlinkClick r:id="rId4"/>
              </a:rPr>
              <a:t>Stop Chasing New JavaScript Frameworks</a:t>
            </a:r>
            <a:br>
              <a:rPr lang="en-US" dirty="0"/>
            </a:br>
            <a:r>
              <a:rPr lang="en-US" dirty="0"/>
              <a:t>"React appears in over 57% of all job listings that mention a front-end framework, with Angular second at about 32%. Vue has a respectable share as well. "</a:t>
            </a:r>
          </a:p>
          <a:p>
            <a:pPr lvl="1"/>
            <a:r>
              <a:rPr lang="en-US" dirty="0"/>
              <a:t>Double down on fundamentals</a:t>
            </a:r>
          </a:p>
          <a:p>
            <a:pPr lvl="1"/>
            <a:r>
              <a:rPr lang="en-US" dirty="0"/>
              <a:t>Use frameworks as tools, not dogma</a:t>
            </a:r>
          </a:p>
          <a:p>
            <a:pPr lvl="1"/>
            <a:r>
              <a:rPr lang="en-US" dirty="0"/>
              <a:t>Build real projects (even small ones)</a:t>
            </a:r>
          </a:p>
          <a:p>
            <a:pPr lvl="1"/>
            <a:r>
              <a:rPr lang="en-US" dirty="0"/>
              <a:t>Keep an eye on trends, </a:t>
            </a:r>
            <a:br>
              <a:rPr lang="en-US" dirty="0"/>
            </a:br>
            <a:r>
              <a:rPr lang="en-US" dirty="0"/>
              <a:t>but bet on proven tech for serious work</a:t>
            </a:r>
          </a:p>
        </p:txBody>
      </p:sp>
      <p:sp>
        <p:nvSpPr>
          <p:cNvPr id="4" name="Slide Number Placeholder 3">
            <a:extLst>
              <a:ext uri="{FF2B5EF4-FFF2-40B4-BE49-F238E27FC236}">
                <a16:creationId xmlns:a16="http://schemas.microsoft.com/office/drawing/2014/main" id="{FFD13A1F-9DFC-3831-CB48-00017390C0E6}"/>
              </a:ext>
            </a:extLst>
          </p:cNvPr>
          <p:cNvSpPr>
            <a:spLocks noGrp="1"/>
          </p:cNvSpPr>
          <p:nvPr>
            <p:ph type="sldNum" sz="quarter" idx="12"/>
          </p:nvPr>
        </p:nvSpPr>
        <p:spPr/>
        <p:txBody>
          <a:bodyPr/>
          <a:lstStyle/>
          <a:p>
            <a:fld id="{452BA717-4DED-4A38-BDE4-30D0F0A142DB}" type="slidenum">
              <a:rPr lang="cs-CZ" smtClean="0"/>
              <a:pPr/>
              <a:t>72</a:t>
            </a:fld>
            <a:endParaRPr lang="cs-CZ"/>
          </a:p>
        </p:txBody>
      </p:sp>
      <p:pic>
        <p:nvPicPr>
          <p:cNvPr id="5" name="Picture 4">
            <a:extLst>
              <a:ext uri="{FF2B5EF4-FFF2-40B4-BE49-F238E27FC236}">
                <a16:creationId xmlns:a16="http://schemas.microsoft.com/office/drawing/2014/main" id="{D16CD6E6-C553-91E0-2F21-2AF4F575C390}"/>
              </a:ext>
            </a:extLst>
          </p:cNvPr>
          <p:cNvPicPr>
            <a:picLocks noChangeAspect="1"/>
          </p:cNvPicPr>
          <p:nvPr/>
        </p:nvPicPr>
        <p:blipFill>
          <a:blip r:embed="rId5"/>
          <a:stretch>
            <a:fillRect/>
          </a:stretch>
        </p:blipFill>
        <p:spPr>
          <a:xfrm>
            <a:off x="7170723" y="1268760"/>
            <a:ext cx="4657143" cy="3528392"/>
          </a:xfrm>
          <a:prstGeom prst="rect">
            <a:avLst/>
          </a:prstGeom>
        </p:spPr>
      </p:pic>
    </p:spTree>
    <p:extLst>
      <p:ext uri="{BB962C8B-B14F-4D97-AF65-F5344CB8AC3E}">
        <p14:creationId xmlns:p14="http://schemas.microsoft.com/office/powerpoint/2010/main" val="1817623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26C0A1-CCA4-6091-79F4-4BC218FF450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08A9EEF-060A-3162-6885-1A3B94A10429}"/>
              </a:ext>
            </a:extLst>
          </p:cNvPr>
          <p:cNvSpPr>
            <a:spLocks noGrp="1"/>
          </p:cNvSpPr>
          <p:nvPr>
            <p:ph type="sldNum" sz="quarter" idx="12"/>
          </p:nvPr>
        </p:nvSpPr>
        <p:spPr/>
        <p:txBody>
          <a:bodyPr/>
          <a:lstStyle/>
          <a:p>
            <a:fld id="{651B8B48-CD68-422A-981A-F7D1D2E08DD1}" type="slidenum">
              <a:rPr lang="en-US" smtClean="0"/>
              <a:t>73</a:t>
            </a:fld>
            <a:endParaRPr lang="en-US"/>
          </a:p>
        </p:txBody>
      </p:sp>
      <p:pic>
        <p:nvPicPr>
          <p:cNvPr id="6" name="Picture 5">
            <a:extLst>
              <a:ext uri="{FF2B5EF4-FFF2-40B4-BE49-F238E27FC236}">
                <a16:creationId xmlns:a16="http://schemas.microsoft.com/office/drawing/2014/main" id="{3BB789E8-B2CF-0C61-4110-2A050FA16F0E}"/>
              </a:ext>
            </a:extLst>
          </p:cNvPr>
          <p:cNvPicPr>
            <a:picLocks noChangeAspect="1"/>
          </p:cNvPicPr>
          <p:nvPr/>
        </p:nvPicPr>
        <p:blipFill>
          <a:blip r:embed="rId3"/>
          <a:stretch>
            <a:fillRect/>
          </a:stretch>
        </p:blipFill>
        <p:spPr>
          <a:xfrm>
            <a:off x="2207568" y="404664"/>
            <a:ext cx="7776864" cy="4238392"/>
          </a:xfrm>
          <a:prstGeom prst="rect">
            <a:avLst/>
          </a:prstGeom>
        </p:spPr>
      </p:pic>
      <p:pic>
        <p:nvPicPr>
          <p:cNvPr id="7" name="Picture 6">
            <a:extLst>
              <a:ext uri="{FF2B5EF4-FFF2-40B4-BE49-F238E27FC236}">
                <a16:creationId xmlns:a16="http://schemas.microsoft.com/office/drawing/2014/main" id="{90991BAC-640B-57BA-C4CC-C829EB540BD0}"/>
              </a:ext>
            </a:extLst>
          </p:cNvPr>
          <p:cNvPicPr>
            <a:picLocks noChangeAspect="1"/>
          </p:cNvPicPr>
          <p:nvPr/>
        </p:nvPicPr>
        <p:blipFill>
          <a:blip r:embed="rId4"/>
          <a:stretch>
            <a:fillRect/>
          </a:stretch>
        </p:blipFill>
        <p:spPr>
          <a:xfrm>
            <a:off x="408670" y="4830799"/>
            <a:ext cx="3597796" cy="1511679"/>
          </a:xfrm>
          <a:prstGeom prst="rect">
            <a:avLst/>
          </a:prstGeom>
        </p:spPr>
      </p:pic>
      <p:pic>
        <p:nvPicPr>
          <p:cNvPr id="8" name="Picture 7">
            <a:extLst>
              <a:ext uri="{FF2B5EF4-FFF2-40B4-BE49-F238E27FC236}">
                <a16:creationId xmlns:a16="http://schemas.microsoft.com/office/drawing/2014/main" id="{E18654E3-94ED-BBA1-7FC1-07EBEE6AE197}"/>
              </a:ext>
            </a:extLst>
          </p:cNvPr>
          <p:cNvPicPr>
            <a:picLocks noChangeAspect="1"/>
          </p:cNvPicPr>
          <p:nvPr/>
        </p:nvPicPr>
        <p:blipFill>
          <a:blip r:embed="rId5"/>
          <a:stretch>
            <a:fillRect/>
          </a:stretch>
        </p:blipFill>
        <p:spPr>
          <a:xfrm>
            <a:off x="5231904" y="4738989"/>
            <a:ext cx="1946451" cy="1747834"/>
          </a:xfrm>
          <a:prstGeom prst="rect">
            <a:avLst/>
          </a:prstGeom>
        </p:spPr>
      </p:pic>
      <p:pic>
        <p:nvPicPr>
          <p:cNvPr id="10" name="Picture 9">
            <a:extLst>
              <a:ext uri="{FF2B5EF4-FFF2-40B4-BE49-F238E27FC236}">
                <a16:creationId xmlns:a16="http://schemas.microsoft.com/office/drawing/2014/main" id="{7E52E890-0D90-DFAE-4E43-438FB1A700C8}"/>
              </a:ext>
            </a:extLst>
          </p:cNvPr>
          <p:cNvPicPr>
            <a:picLocks noChangeAspect="1"/>
          </p:cNvPicPr>
          <p:nvPr/>
        </p:nvPicPr>
        <p:blipFill>
          <a:blip r:embed="rId6"/>
          <a:stretch>
            <a:fillRect/>
          </a:stretch>
        </p:blipFill>
        <p:spPr>
          <a:xfrm>
            <a:off x="8473357" y="4871975"/>
            <a:ext cx="2854201" cy="1386837"/>
          </a:xfrm>
          <a:prstGeom prst="rect">
            <a:avLst/>
          </a:prstGeom>
        </p:spPr>
      </p:pic>
    </p:spTree>
    <p:extLst>
      <p:ext uri="{BB962C8B-B14F-4D97-AF65-F5344CB8AC3E}">
        <p14:creationId xmlns:p14="http://schemas.microsoft.com/office/powerpoint/2010/main" val="407245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F24C-CA68-E33A-B034-75F06D8C8C81}"/>
              </a:ext>
            </a:extLst>
          </p:cNvPr>
          <p:cNvSpPr>
            <a:spLocks noGrp="1"/>
          </p:cNvSpPr>
          <p:nvPr>
            <p:ph type="title"/>
          </p:nvPr>
        </p:nvSpPr>
        <p:spPr/>
        <p:txBody>
          <a:bodyPr/>
          <a:lstStyle/>
          <a:p>
            <a:r>
              <a:rPr lang="en-US" dirty="0"/>
              <a:t>D3.js</a:t>
            </a:r>
          </a:p>
        </p:txBody>
      </p:sp>
      <p:sp>
        <p:nvSpPr>
          <p:cNvPr id="3" name="Content Placeholder 2">
            <a:extLst>
              <a:ext uri="{FF2B5EF4-FFF2-40B4-BE49-F238E27FC236}">
                <a16:creationId xmlns:a16="http://schemas.microsoft.com/office/drawing/2014/main" id="{C1B325BD-EC32-8BA6-7434-2115D6FC9013}"/>
              </a:ext>
            </a:extLst>
          </p:cNvPr>
          <p:cNvSpPr>
            <a:spLocks noGrp="1"/>
          </p:cNvSpPr>
          <p:nvPr>
            <p:ph idx="1"/>
          </p:nvPr>
        </p:nvSpPr>
        <p:spPr>
          <a:xfrm>
            <a:off x="335360" y="1268760"/>
            <a:ext cx="4464496" cy="5040560"/>
          </a:xfrm>
        </p:spPr>
        <p:txBody>
          <a:bodyPr/>
          <a:lstStyle/>
          <a:p>
            <a:pPr marL="0" indent="0">
              <a:buNone/>
            </a:pPr>
            <a:r>
              <a:rPr lang="en-US" dirty="0"/>
              <a:t>Since February 2011</a:t>
            </a:r>
            <a:endParaRPr lang="en-US" cap="none" dirty="0"/>
          </a:p>
          <a:p>
            <a:r>
              <a:rPr lang="en-US" cap="none" dirty="0"/>
              <a:t>Visualization library, bring data to life</a:t>
            </a:r>
          </a:p>
          <a:p>
            <a:r>
              <a:rPr lang="en-US" cap="none" dirty="0"/>
              <a:t>Selection</a:t>
            </a:r>
          </a:p>
          <a:p>
            <a:r>
              <a:rPr lang="en-US" dirty="0"/>
              <a:t>Computed properties / </a:t>
            </a:r>
            <a:r>
              <a:rPr lang="en-US" cap="none" dirty="0"/>
              <a:t>Transitions</a:t>
            </a:r>
            <a:endParaRPr lang="en-US" dirty="0"/>
          </a:p>
          <a:p>
            <a:r>
              <a:rPr lang="en-US" cap="none" dirty="0"/>
              <a:t>Enter / Exit</a:t>
            </a:r>
          </a:p>
          <a:p>
            <a:r>
              <a:rPr lang="en-US" dirty="0"/>
              <a:t>Event handling</a:t>
            </a:r>
            <a:endParaRPr lang="en-US" cap="none" dirty="0"/>
          </a:p>
          <a:p>
            <a:endParaRPr lang="en-US" dirty="0"/>
          </a:p>
        </p:txBody>
      </p:sp>
      <p:sp>
        <p:nvSpPr>
          <p:cNvPr id="4" name="Slide Number Placeholder 3">
            <a:extLst>
              <a:ext uri="{FF2B5EF4-FFF2-40B4-BE49-F238E27FC236}">
                <a16:creationId xmlns:a16="http://schemas.microsoft.com/office/drawing/2014/main" id="{5AC44B53-71C1-CB5B-398F-95AC659D7093}"/>
              </a:ext>
            </a:extLst>
          </p:cNvPr>
          <p:cNvSpPr>
            <a:spLocks noGrp="1"/>
          </p:cNvSpPr>
          <p:nvPr>
            <p:ph type="sldNum" sz="quarter" idx="12"/>
          </p:nvPr>
        </p:nvSpPr>
        <p:spPr/>
        <p:txBody>
          <a:bodyPr/>
          <a:lstStyle/>
          <a:p>
            <a:fld id="{452BA717-4DED-4A38-BDE4-30D0F0A142DB}" type="slidenum">
              <a:rPr lang="cs-CZ" smtClean="0"/>
              <a:pPr/>
              <a:t>8</a:t>
            </a:fld>
            <a:endParaRPr lang="cs-CZ"/>
          </a:p>
        </p:txBody>
      </p:sp>
      <p:pic>
        <p:nvPicPr>
          <p:cNvPr id="5" name="Picture 4">
            <a:extLst>
              <a:ext uri="{FF2B5EF4-FFF2-40B4-BE49-F238E27FC236}">
                <a16:creationId xmlns:a16="http://schemas.microsoft.com/office/drawing/2014/main" id="{085D77AA-7D4C-9567-89B9-5CE3B25A3ACE}"/>
              </a:ext>
            </a:extLst>
          </p:cNvPr>
          <p:cNvPicPr>
            <a:picLocks noChangeAspect="1"/>
          </p:cNvPicPr>
          <p:nvPr/>
        </p:nvPicPr>
        <p:blipFill>
          <a:blip r:embed="rId3"/>
          <a:stretch>
            <a:fillRect/>
          </a:stretch>
        </p:blipFill>
        <p:spPr>
          <a:xfrm>
            <a:off x="319967" y="4064776"/>
            <a:ext cx="4770870" cy="2244544"/>
          </a:xfrm>
          <a:prstGeom prst="rect">
            <a:avLst/>
          </a:prstGeom>
        </p:spPr>
      </p:pic>
      <p:sp>
        <p:nvSpPr>
          <p:cNvPr id="8" name="Rectangle 7">
            <a:extLst>
              <a:ext uri="{FF2B5EF4-FFF2-40B4-BE49-F238E27FC236}">
                <a16:creationId xmlns:a16="http://schemas.microsoft.com/office/drawing/2014/main" id="{3DDA4924-6C53-46EF-6FF0-890AE5114616}"/>
              </a:ext>
            </a:extLst>
          </p:cNvPr>
          <p:cNvSpPr/>
          <p:nvPr/>
        </p:nvSpPr>
        <p:spPr>
          <a:xfrm>
            <a:off x="5285829" y="2204864"/>
            <a:ext cx="6505360"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accent6"/>
                </a:solidFill>
              </a:rPr>
              <a:t>// We can use d3 like jQuery.</a:t>
            </a:r>
          </a:p>
          <a:p>
            <a:r>
              <a:rPr lang="en-US" sz="2000" dirty="0">
                <a:solidFill>
                  <a:schemeClr val="tx1"/>
                </a:solidFill>
              </a:rPr>
              <a:t>d3.selectAll(</a:t>
            </a:r>
            <a:r>
              <a:rPr lang="en-US" sz="2000" dirty="0">
                <a:solidFill>
                  <a:schemeClr val="accent2"/>
                </a:solidFill>
              </a:rPr>
              <a:t>"p"</a:t>
            </a:r>
            <a:r>
              <a:rPr lang="en-US" sz="2000" dirty="0">
                <a:solidFill>
                  <a:schemeClr val="tx1"/>
                </a:solidFill>
              </a:rPr>
              <a:t>).style(</a:t>
            </a:r>
            <a:r>
              <a:rPr lang="en-US" sz="2000" dirty="0">
                <a:solidFill>
                  <a:schemeClr val="accent2"/>
                </a:solidFill>
              </a:rPr>
              <a:t>"color"</a:t>
            </a:r>
            <a:r>
              <a:rPr lang="en-US" sz="2000" dirty="0">
                <a:solidFill>
                  <a:schemeClr val="tx1"/>
                </a:solidFill>
              </a:rPr>
              <a:t>, </a:t>
            </a:r>
            <a:r>
              <a:rPr lang="en-US" sz="2000" dirty="0">
                <a:solidFill>
                  <a:schemeClr val="accent2"/>
                </a:solidFill>
              </a:rPr>
              <a:t>"blue"</a:t>
            </a:r>
            <a:r>
              <a:rPr lang="en-US" sz="2000" dirty="0">
                <a:solidFill>
                  <a:schemeClr val="tx1"/>
                </a:solidFill>
              </a:rPr>
              <a:t>);</a:t>
            </a:r>
          </a:p>
          <a:p>
            <a:r>
              <a:rPr lang="en-US" sz="2000" dirty="0">
                <a:solidFill>
                  <a:schemeClr val="accent6"/>
                </a:solidFill>
              </a:rPr>
              <a:t>// Create new paragraphs with given text.</a:t>
            </a:r>
          </a:p>
          <a:p>
            <a:r>
              <a:rPr lang="en-US" sz="2000" dirty="0">
                <a:solidFill>
                  <a:schemeClr val="tx1"/>
                </a:solidFill>
              </a:rPr>
              <a:t>const p = d3.select(</a:t>
            </a:r>
            <a:r>
              <a:rPr lang="en-US" sz="2000" dirty="0">
                <a:solidFill>
                  <a:schemeClr val="accent2"/>
                </a:solidFill>
              </a:rPr>
              <a:t>"body"</a:t>
            </a:r>
            <a:r>
              <a:rPr lang="en-US" sz="2000" dirty="0">
                <a:solidFill>
                  <a:schemeClr val="tx1"/>
                </a:solidFill>
              </a:rPr>
              <a:t>)</a:t>
            </a:r>
          </a:p>
          <a:p>
            <a:r>
              <a:rPr lang="en-US" sz="2000" dirty="0">
                <a:solidFill>
                  <a:schemeClr val="tx1"/>
                </a:solidFill>
              </a:rPr>
              <a:t>  .</a:t>
            </a:r>
            <a:r>
              <a:rPr lang="en-US" sz="2000" dirty="0" err="1">
                <a:solidFill>
                  <a:schemeClr val="tx1"/>
                </a:solidFill>
              </a:rPr>
              <a:t>selectAll</a:t>
            </a:r>
            <a:r>
              <a:rPr lang="en-US" sz="2000" dirty="0">
                <a:solidFill>
                  <a:schemeClr val="tx1"/>
                </a:solidFill>
              </a:rPr>
              <a:t>(</a:t>
            </a:r>
            <a:r>
              <a:rPr lang="en-US" sz="2000" dirty="0">
                <a:solidFill>
                  <a:schemeClr val="accent2"/>
                </a:solidFill>
              </a:rPr>
              <a:t>"p"</a:t>
            </a:r>
            <a:r>
              <a:rPr lang="en-US" sz="2000" dirty="0">
                <a:solidFill>
                  <a:schemeClr val="tx1"/>
                </a:solidFill>
              </a:rPr>
              <a:t>)</a:t>
            </a:r>
          </a:p>
          <a:p>
            <a:r>
              <a:rPr lang="en-US" sz="2000" dirty="0">
                <a:solidFill>
                  <a:schemeClr val="tx1"/>
                </a:solidFill>
              </a:rPr>
              <a:t>  .data([4, 8, 15, 16, 23, 42])</a:t>
            </a:r>
          </a:p>
          <a:p>
            <a:r>
              <a:rPr lang="en-US" sz="2000" dirty="0">
                <a:solidFill>
                  <a:schemeClr val="tx1"/>
                </a:solidFill>
              </a:rPr>
              <a:t>  .text( value =&gt; value );</a:t>
            </a:r>
          </a:p>
          <a:p>
            <a:r>
              <a:rPr lang="en-US" sz="2000" dirty="0">
                <a:solidFill>
                  <a:schemeClr val="accent6"/>
                </a:solidFill>
              </a:rPr>
              <a:t>// New object enters data.</a:t>
            </a:r>
          </a:p>
          <a:p>
            <a:r>
              <a:rPr lang="en-US" sz="2000" dirty="0" err="1">
                <a:solidFill>
                  <a:schemeClr val="tx1"/>
                </a:solidFill>
              </a:rPr>
              <a:t>p.enter</a:t>
            </a:r>
            <a:r>
              <a:rPr lang="en-US" sz="2000" dirty="0">
                <a:solidFill>
                  <a:schemeClr val="tx1"/>
                </a:solidFill>
              </a:rPr>
              <a:t>().append(</a:t>
            </a:r>
            <a:r>
              <a:rPr lang="en-US" sz="2000" dirty="0">
                <a:solidFill>
                  <a:schemeClr val="accent2"/>
                </a:solidFill>
              </a:rPr>
              <a:t>"p"</a:t>
            </a:r>
            <a:r>
              <a:rPr lang="en-US" sz="2000" dirty="0">
                <a:solidFill>
                  <a:schemeClr val="tx1"/>
                </a:solidFill>
              </a:rPr>
              <a:t>)</a:t>
            </a:r>
          </a:p>
          <a:p>
            <a:r>
              <a:rPr lang="en-US" sz="2000" dirty="0">
                <a:solidFill>
                  <a:schemeClr val="tx1"/>
                </a:solidFill>
              </a:rPr>
              <a:t>    .text(value =&gt; value )</a:t>
            </a:r>
            <a:br>
              <a:rPr lang="en-US" sz="2000" dirty="0">
                <a:solidFill>
                  <a:schemeClr val="tx1"/>
                </a:solidFill>
              </a:rPr>
            </a:br>
            <a:r>
              <a:rPr lang="en-US" sz="2000" dirty="0">
                <a:solidFill>
                  <a:schemeClr val="tx1"/>
                </a:solidFill>
              </a:rPr>
              <a:t>    .</a:t>
            </a:r>
            <a:r>
              <a:rPr lang="en-US" sz="2000" dirty="0" err="1">
                <a:solidFill>
                  <a:schemeClr val="tx1"/>
                </a:solidFill>
              </a:rPr>
              <a:t>attr</a:t>
            </a:r>
            <a:r>
              <a:rPr lang="en-US" sz="2000" dirty="0">
                <a:solidFill>
                  <a:schemeClr val="tx1"/>
                </a:solidFill>
              </a:rPr>
              <a:t>(</a:t>
            </a:r>
            <a:r>
              <a:rPr lang="en-US" sz="2000" dirty="0">
                <a:solidFill>
                  <a:schemeClr val="accent2"/>
                </a:solidFill>
              </a:rPr>
              <a:t>"class"</a:t>
            </a:r>
            <a:r>
              <a:rPr lang="en-US" sz="2000" dirty="0">
                <a:solidFill>
                  <a:schemeClr val="tx1"/>
                </a:solidFill>
              </a:rPr>
              <a:t>, </a:t>
            </a:r>
            <a:r>
              <a:rPr lang="en-US" sz="2000" dirty="0">
                <a:solidFill>
                  <a:schemeClr val="accent2"/>
                </a:solidFill>
              </a:rPr>
              <a:t>"bar"</a:t>
            </a:r>
            <a:r>
              <a:rPr lang="en-US" sz="2000" dirty="0">
                <a:solidFill>
                  <a:schemeClr val="tx1"/>
                </a:solidFill>
              </a:rPr>
              <a:t>);</a:t>
            </a:r>
          </a:p>
          <a:p>
            <a:r>
              <a:rPr lang="en-US" sz="2000" dirty="0">
                <a:solidFill>
                  <a:schemeClr val="accent6"/>
                </a:solidFill>
              </a:rPr>
              <a:t>// Object leaves data.</a:t>
            </a:r>
          </a:p>
          <a:p>
            <a:r>
              <a:rPr lang="en-US" sz="2000" dirty="0" err="1">
                <a:solidFill>
                  <a:schemeClr val="tx1"/>
                </a:solidFill>
              </a:rPr>
              <a:t>p.exit</a:t>
            </a:r>
            <a:r>
              <a:rPr lang="en-US" sz="2000" dirty="0">
                <a:solidFill>
                  <a:schemeClr val="tx1"/>
                </a:solidFill>
              </a:rPr>
              <a:t>().remove();</a:t>
            </a:r>
          </a:p>
          <a:p>
            <a:endParaRPr lang="en-US" sz="2000" dirty="0">
              <a:solidFill>
                <a:schemeClr val="tx1"/>
              </a:solidFill>
            </a:endParaRPr>
          </a:p>
        </p:txBody>
      </p:sp>
      <p:pic>
        <p:nvPicPr>
          <p:cNvPr id="2050" name="Picture 2" descr="D3 by Observable | The JavaScript library for bespoke data visualization">
            <a:extLst>
              <a:ext uri="{FF2B5EF4-FFF2-40B4-BE49-F238E27FC236}">
                <a16:creationId xmlns:a16="http://schemas.microsoft.com/office/drawing/2014/main" id="{DE3BA0F1-7D88-9DD3-827D-3A2511237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9489" y="44624"/>
            <a:ext cx="1087151" cy="1044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3E2B4DC-54D7-DCD3-4A3B-9FD4691CF69C}"/>
              </a:ext>
            </a:extLst>
          </p:cNvPr>
          <p:cNvPicPr>
            <a:picLocks noChangeAspect="1"/>
          </p:cNvPicPr>
          <p:nvPr/>
        </p:nvPicPr>
        <p:blipFill>
          <a:blip r:embed="rId5"/>
          <a:stretch>
            <a:fillRect/>
          </a:stretch>
        </p:blipFill>
        <p:spPr>
          <a:xfrm>
            <a:off x="6804815" y="1177377"/>
            <a:ext cx="5353797" cy="400106"/>
          </a:xfrm>
          <a:prstGeom prst="rect">
            <a:avLst/>
          </a:prstGeom>
        </p:spPr>
      </p:pic>
    </p:spTree>
    <p:extLst>
      <p:ext uri="{BB962C8B-B14F-4D97-AF65-F5344CB8AC3E}">
        <p14:creationId xmlns:p14="http://schemas.microsoft.com/office/powerpoint/2010/main" val="1660383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AD9A2B-B923-3F35-C240-F2D93BFD43B7}"/>
              </a:ext>
            </a:extLst>
          </p:cNvPr>
          <p:cNvSpPr>
            <a:spLocks noGrp="1"/>
          </p:cNvSpPr>
          <p:nvPr>
            <p:ph type="body" sz="quarter" idx="13"/>
          </p:nvPr>
        </p:nvSpPr>
        <p:spPr/>
        <p:txBody>
          <a:bodyPr/>
          <a:lstStyle/>
          <a:p>
            <a:r>
              <a:rPr lang="en-US" dirty="0"/>
              <a:t>Demo</a:t>
            </a:r>
          </a:p>
        </p:txBody>
      </p:sp>
      <p:sp>
        <p:nvSpPr>
          <p:cNvPr id="3" name="Text Placeholder 2">
            <a:extLst>
              <a:ext uri="{FF2B5EF4-FFF2-40B4-BE49-F238E27FC236}">
                <a16:creationId xmlns:a16="http://schemas.microsoft.com/office/drawing/2014/main" id="{9B2BE831-73D8-4FF4-D676-833A4C6DAC40}"/>
              </a:ext>
            </a:extLst>
          </p:cNvPr>
          <p:cNvSpPr>
            <a:spLocks noGrp="1"/>
          </p:cNvSpPr>
          <p:nvPr>
            <p:ph type="body" sz="quarter" idx="14"/>
          </p:nvPr>
        </p:nvSpPr>
        <p:spPr/>
        <p:txBody>
          <a:bodyPr/>
          <a:lstStyle/>
          <a:p>
            <a:r>
              <a:rPr lang="en-US" dirty="0"/>
              <a:t>PrankWeb: Ligand Binding Site Prediction</a:t>
            </a:r>
          </a:p>
          <a:p>
            <a:endParaRPr lang="en-US" dirty="0"/>
          </a:p>
        </p:txBody>
      </p:sp>
      <p:sp>
        <p:nvSpPr>
          <p:cNvPr id="10" name="TextBox 9">
            <a:hlinkClick r:id="rId3"/>
            <a:extLst>
              <a:ext uri="{FF2B5EF4-FFF2-40B4-BE49-F238E27FC236}">
                <a16:creationId xmlns:a16="http://schemas.microsoft.com/office/drawing/2014/main" id="{722851CA-9674-9AD8-4F99-B1F59855E5E3}"/>
              </a:ext>
            </a:extLst>
          </p:cNvPr>
          <p:cNvSpPr txBox="1"/>
          <p:nvPr/>
        </p:nvSpPr>
        <p:spPr>
          <a:xfrm>
            <a:off x="1415480" y="5341905"/>
            <a:ext cx="1296144" cy="430887"/>
          </a:xfrm>
          <a:prstGeom prst="rect">
            <a:avLst/>
          </a:prstGeom>
          <a:noFill/>
        </p:spPr>
        <p:txBody>
          <a:bodyPr wrap="square" rtlCol="0">
            <a:spAutoFit/>
          </a:bodyPr>
          <a:lstStyle/>
          <a:p>
            <a:pPr algn="ctr"/>
            <a:r>
              <a:rPr lang="cs-CZ" sz="2200" dirty="0">
                <a:hlinkClick r:id="rId4"/>
              </a:rPr>
              <a:t>GitHub</a:t>
            </a:r>
            <a:endParaRPr lang="en-US" sz="2200" dirty="0"/>
          </a:p>
        </p:txBody>
      </p:sp>
      <p:sp>
        <p:nvSpPr>
          <p:cNvPr id="4" name="TextBox 3">
            <a:hlinkClick r:id="rId3"/>
            <a:extLst>
              <a:ext uri="{FF2B5EF4-FFF2-40B4-BE49-F238E27FC236}">
                <a16:creationId xmlns:a16="http://schemas.microsoft.com/office/drawing/2014/main" id="{34820688-3299-89CA-55B7-3386485C7561}"/>
              </a:ext>
            </a:extLst>
          </p:cNvPr>
          <p:cNvSpPr txBox="1"/>
          <p:nvPr/>
        </p:nvSpPr>
        <p:spPr>
          <a:xfrm>
            <a:off x="3071664" y="5341905"/>
            <a:ext cx="1296144" cy="430887"/>
          </a:xfrm>
          <a:prstGeom prst="rect">
            <a:avLst/>
          </a:prstGeom>
          <a:noFill/>
        </p:spPr>
        <p:txBody>
          <a:bodyPr wrap="square" rtlCol="0">
            <a:spAutoFit/>
          </a:bodyPr>
          <a:lstStyle/>
          <a:p>
            <a:pPr algn="ctr"/>
            <a:r>
              <a:rPr lang="cs-CZ" sz="2200" dirty="0">
                <a:hlinkClick r:id="rId5"/>
              </a:rPr>
              <a:t>Demo</a:t>
            </a:r>
            <a:endParaRPr lang="en-US" sz="2200" dirty="0"/>
          </a:p>
        </p:txBody>
      </p:sp>
    </p:spTree>
    <p:extLst>
      <p:ext uri="{BB962C8B-B14F-4D97-AF65-F5344CB8AC3E}">
        <p14:creationId xmlns:p14="http://schemas.microsoft.com/office/powerpoint/2010/main" val="1866842596"/>
      </p:ext>
    </p:extLst>
  </p:cSld>
  <p:clrMapOvr>
    <a:masterClrMapping/>
  </p:clrMapOvr>
</p:sld>
</file>

<file path=ppt/theme/theme1.xml><?xml version="1.0" encoding="utf-8"?>
<a:theme xmlns:a="http://schemas.openxmlformats.org/drawingml/2006/main" name="2026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6 presentation theme" id="{7FFEBCA7-CFEC-47A0-A420-539049DE4B4A}" vid="{D5459190-8C96-4628-9BF3-9BCB72646EF8}"/>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2026 presentation theme</Template>
  <TotalTime>16903</TotalTime>
  <Words>7123</Words>
  <Application>Microsoft Office PowerPoint</Application>
  <PresentationFormat>Widescreen</PresentationFormat>
  <Paragraphs>1213</Paragraphs>
  <Slides>73</Slides>
  <Notes>72</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Calibri Light</vt:lpstr>
      <vt:lpstr>Consolas</vt:lpstr>
      <vt:lpstr>Overpass</vt:lpstr>
      <vt:lpstr>Times New Roman</vt:lpstr>
      <vt:lpstr>Wingdings</vt:lpstr>
      <vt:lpstr>2026 presentation theme</vt:lpstr>
      <vt:lpstr>User Interface JavaScript</vt:lpstr>
      <vt:lpstr>Disclaimer: I am biased …</vt:lpstr>
      <vt:lpstr>PowerPoint Presentation</vt:lpstr>
      <vt:lpstr>Objectives</vt:lpstr>
      <vt:lpstr>PowerPoint Presentation</vt:lpstr>
      <vt:lpstr>jQuery</vt:lpstr>
      <vt:lpstr>Objectives in the Age of jQuery</vt:lpstr>
      <vt:lpstr>D3.js</vt:lpstr>
      <vt:lpstr>PowerPoint Presentation</vt:lpstr>
      <vt:lpstr>PowerPoint Presentation</vt:lpstr>
      <vt:lpstr>AngularJS 1 / 3</vt:lpstr>
      <vt:lpstr>AngularJS 2 / 3</vt:lpstr>
      <vt:lpstr>AngularJS 3 / 3</vt:lpstr>
      <vt:lpstr>AngularJS</vt:lpstr>
      <vt:lpstr>Backbone.js</vt:lpstr>
      <vt:lpstr>Knockout</vt:lpstr>
      <vt:lpstr>Ember.js</vt:lpstr>
      <vt:lpstr>Objectives in the Age of AngularJS</vt:lpstr>
      <vt:lpstr>PowerPoint Presentation</vt:lpstr>
      <vt:lpstr>Binding and change detection</vt:lpstr>
      <vt:lpstr>Virtual DOM</vt:lpstr>
      <vt:lpstr>Virtual DOM Example</vt:lpstr>
      <vt:lpstr>PowerPoint Presentation</vt:lpstr>
      <vt:lpstr>React.js</vt:lpstr>
      <vt:lpstr>React.js: JSX</vt:lpstr>
      <vt:lpstr>React.js: Component API</vt:lpstr>
      <vt:lpstr>React.js: Component lifecycle</vt:lpstr>
      <vt:lpstr>PowerPoint Presentation</vt:lpstr>
      <vt:lpstr>Recompose</vt:lpstr>
      <vt:lpstr>React.js: Functional components</vt:lpstr>
      <vt:lpstr>React.js: Hooks NOT explained …</vt:lpstr>
      <vt:lpstr>React.js</vt:lpstr>
      <vt:lpstr>PowerPoint Presentation</vt:lpstr>
      <vt:lpstr>React.js: Rendering NOT explained …</vt:lpstr>
      <vt:lpstr>React.js: Compiler</vt:lpstr>
      <vt:lpstr>React.js Honorable mentions</vt:lpstr>
      <vt:lpstr>PowerPoint Presentation</vt:lpstr>
      <vt:lpstr>State management</vt:lpstr>
      <vt:lpstr>Immutability</vt:lpstr>
      <vt:lpstr>(Single) source of truth</vt:lpstr>
      <vt:lpstr>Choose your Flux implementation</vt:lpstr>
      <vt:lpstr>Redux</vt:lpstr>
      <vt:lpstr>The React alternative ?</vt:lpstr>
      <vt:lpstr>Vue.js</vt:lpstr>
      <vt:lpstr>Vue.js: Options API / Composition API</vt:lpstr>
      <vt:lpstr>PowerPoint Presentation</vt:lpstr>
      <vt:lpstr>Angular, Vue.js with MVVM pattern</vt:lpstr>
      <vt:lpstr>Reactivity</vt:lpstr>
      <vt:lpstr>Vue.js: Virtual DOM</vt:lpstr>
      <vt:lpstr>Vue.js: Virtual DOM</vt:lpstr>
      <vt:lpstr>Vue.js: Reactivity &amp; State management</vt:lpstr>
      <vt:lpstr>Vue.js: Vuex</vt:lpstr>
      <vt:lpstr>Vue.js: Pinia</vt:lpstr>
      <vt:lpstr>Objectives with React.js / Vue.js &lt; 2024</vt:lpstr>
      <vt:lpstr>This is just the beginning ...</vt:lpstr>
      <vt:lpstr>PowerPoint Presentation</vt:lpstr>
      <vt:lpstr>Do we need virtual DOM?</vt:lpstr>
      <vt:lpstr>PowerPoint Presentation</vt:lpstr>
      <vt:lpstr>Svelte</vt:lpstr>
      <vt:lpstr>Svelte &lt; 5</vt:lpstr>
      <vt:lpstr>Svelte and runes</vt:lpstr>
      <vt:lpstr>PowerPoint Presentation</vt:lpstr>
      <vt:lpstr>Signal</vt:lpstr>
      <vt:lpstr>Performance</vt:lpstr>
      <vt:lpstr>SolidJS</vt:lpstr>
      <vt:lpstr>PowerPoint Presentation</vt:lpstr>
      <vt:lpstr>Web components</vt:lpstr>
      <vt:lpstr>PowerPoint Presentation</vt:lpstr>
      <vt:lpstr>PowerPoint Presentation</vt:lpstr>
      <vt:lpstr>Alpine.js</vt:lpstr>
      <vt:lpstr>htmx</vt:lpstr>
      <vt:lpstr>Too many choices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371</cp:revision>
  <dcterms:created xsi:type="dcterms:W3CDTF">2011-06-05T13:18:40Z</dcterms:created>
  <dcterms:modified xsi:type="dcterms:W3CDTF">2026-03-26T11:18:43Z</dcterms:modified>
</cp:coreProperties>
</file>