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1"/>
  </p:notesMasterIdLst>
  <p:handoutMasterIdLst>
    <p:handoutMasterId r:id="rId32"/>
  </p:handoutMasterIdLst>
  <p:sldIdLst>
    <p:sldId id="259" r:id="rId2"/>
    <p:sldId id="320" r:id="rId3"/>
    <p:sldId id="306" r:id="rId4"/>
    <p:sldId id="322" r:id="rId5"/>
    <p:sldId id="323" r:id="rId6"/>
    <p:sldId id="324" r:id="rId7"/>
    <p:sldId id="331" r:id="rId8"/>
    <p:sldId id="326" r:id="rId9"/>
    <p:sldId id="343" r:id="rId10"/>
    <p:sldId id="327" r:id="rId11"/>
    <p:sldId id="332" r:id="rId12"/>
    <p:sldId id="328" r:id="rId13"/>
    <p:sldId id="329" r:id="rId14"/>
    <p:sldId id="333" r:id="rId15"/>
    <p:sldId id="334" r:id="rId16"/>
    <p:sldId id="407" r:id="rId17"/>
    <p:sldId id="336" r:id="rId18"/>
    <p:sldId id="335" r:id="rId19"/>
    <p:sldId id="299" r:id="rId20"/>
    <p:sldId id="312" r:id="rId21"/>
    <p:sldId id="315" r:id="rId22"/>
    <p:sldId id="404" r:id="rId23"/>
    <p:sldId id="406" r:id="rId24"/>
    <p:sldId id="337" r:id="rId25"/>
    <p:sldId id="318" r:id="rId26"/>
    <p:sldId id="338" r:id="rId27"/>
    <p:sldId id="342" r:id="rId28"/>
    <p:sldId id="341" r:id="rId29"/>
    <p:sldId id="314"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B832"/>
    <a:srgbClr val="83C937"/>
    <a:srgbClr val="E69400"/>
    <a:srgbClr val="934757"/>
    <a:srgbClr val="823E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71" autoAdjust="0"/>
    <p:restoredTop sz="80387" autoAdjust="0"/>
  </p:normalViewPr>
  <p:slideViewPr>
    <p:cSldViewPr>
      <p:cViewPr varScale="1">
        <p:scale>
          <a:sx n="94" d="100"/>
          <a:sy n="94" d="100"/>
        </p:scale>
        <p:origin x="1170" y="78"/>
      </p:cViewPr>
      <p:guideLst>
        <p:guide orient="horz" pos="2160"/>
        <p:guide pos="3840"/>
      </p:guideLst>
    </p:cSldViewPr>
  </p:slideViewPr>
  <p:notesTextViewPr>
    <p:cViewPr>
      <p:scale>
        <a:sx n="1" d="1"/>
        <a:sy n="1" d="1"/>
      </p:scale>
      <p:origin x="0" y="0"/>
    </p:cViewPr>
  </p:notesTextViewPr>
  <p:notesViewPr>
    <p:cSldViewPr>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0D51BE-CF1C-4F11-AAD2-453C1B638B0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1787A43-62AF-46D8-B926-E9D562EE48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16FAD5-DDCA-4654-93B6-DBD29433097C}" type="datetimeFigureOut">
              <a:rPr lang="en-US" smtClean="0"/>
              <a:t>3/25/2025</a:t>
            </a:fld>
            <a:endParaRPr lang="en-US"/>
          </a:p>
        </p:txBody>
      </p:sp>
      <p:sp>
        <p:nvSpPr>
          <p:cNvPr id="4" name="Footer Placeholder 3">
            <a:extLst>
              <a:ext uri="{FF2B5EF4-FFF2-40B4-BE49-F238E27FC236}">
                <a16:creationId xmlns:a16="http://schemas.microsoft.com/office/drawing/2014/main" id="{353DF6F5-1C99-4B6A-AC45-DDD6F7377C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76ECF2A-32D0-4276-8956-589BA282433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295301-4204-4F3F-ACA4-B38DAA633788}" type="slidenum">
              <a:rPr lang="en-US" smtClean="0"/>
              <a:t>‹#›</a:t>
            </a:fld>
            <a:endParaRPr lang="en-US"/>
          </a:p>
        </p:txBody>
      </p:sp>
    </p:spTree>
    <p:extLst>
      <p:ext uri="{BB962C8B-B14F-4D97-AF65-F5344CB8AC3E}">
        <p14:creationId xmlns:p14="http://schemas.microsoft.com/office/powerpoint/2010/main" val="8850650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A62FB9-24EC-482A-A27C-5C03C0816037}" type="datetimeFigureOut">
              <a:rPr lang="cs-CZ" smtClean="0"/>
              <a:t>25.03.2025</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C869DF-6110-41A2-A008-13AD35443CEC}" type="slidenum">
              <a:rPr lang="cs-CZ" smtClean="0"/>
              <a:t>‹#›</a:t>
            </a:fld>
            <a:endParaRPr lang="cs-CZ"/>
          </a:p>
        </p:txBody>
      </p:sp>
    </p:spTree>
    <p:extLst>
      <p:ext uri="{BB962C8B-B14F-4D97-AF65-F5344CB8AC3E}">
        <p14:creationId xmlns:p14="http://schemas.microsoft.com/office/powerpoint/2010/main" val="270346570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a:t>
            </a:fld>
            <a:endParaRPr lang="cs-CZ"/>
          </a:p>
        </p:txBody>
      </p:sp>
    </p:spTree>
    <p:extLst>
      <p:ext uri="{BB962C8B-B14F-4D97-AF65-F5344CB8AC3E}">
        <p14:creationId xmlns:p14="http://schemas.microsoft.com/office/powerpoint/2010/main" val="3792102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with common.js next is production.js then develop.js. I hope this shows the complexity. Also, we are missing hot-reloading!</a:t>
            </a:r>
          </a:p>
          <a:p>
            <a:endParaRPr lang="en-US" dirty="0"/>
          </a:p>
          <a:p>
            <a:r>
              <a:rPr lang="en-US" dirty="0"/>
              <a:t>Do not try this at home, the code is old – initial commits 2018-07-30</a:t>
            </a:r>
          </a:p>
          <a:p>
            <a:r>
              <a:rPr lang="en-US" dirty="0"/>
              <a:t>  https://github.com/linkedpipes/etl/commit/34ce8224d6f442b1fd4120b1716bed5d89926f8f</a:t>
            </a:r>
          </a:p>
          <a:p>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11</a:t>
            </a:fld>
            <a:endParaRPr lang="cs-CZ"/>
          </a:p>
        </p:txBody>
      </p:sp>
    </p:spTree>
    <p:extLst>
      <p:ext uri="{BB962C8B-B14F-4D97-AF65-F5344CB8AC3E}">
        <p14:creationId xmlns:p14="http://schemas.microsoft.com/office/powerpoint/2010/main" val="4194665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https://rollupjs.org/ [2015] Task Runner</a:t>
            </a:r>
            <a:br>
              <a:rPr lang="en-US" dirty="0"/>
            </a:br>
            <a:r>
              <a:rPr lang="en-US" dirty="0"/>
              <a:t>Easier configuration compared to Webpack, easier plugin implementation.</a:t>
            </a:r>
          </a:p>
        </p:txBody>
      </p:sp>
      <p:sp>
        <p:nvSpPr>
          <p:cNvPr id="4" name="Slide Number Placeholder 3"/>
          <p:cNvSpPr>
            <a:spLocks noGrp="1"/>
          </p:cNvSpPr>
          <p:nvPr>
            <p:ph type="sldNum" sz="quarter" idx="5"/>
          </p:nvPr>
        </p:nvSpPr>
        <p:spPr/>
        <p:txBody>
          <a:bodyPr/>
          <a:lstStyle/>
          <a:p>
            <a:fld id="{FEC869DF-6110-41A2-A008-13AD35443CEC}" type="slidenum">
              <a:rPr lang="cs-CZ" smtClean="0"/>
              <a:t>12</a:t>
            </a:fld>
            <a:endParaRPr lang="cs-CZ"/>
          </a:p>
        </p:txBody>
      </p:sp>
    </p:spTree>
    <p:extLst>
      <p:ext uri="{BB962C8B-B14F-4D97-AF65-F5344CB8AC3E}">
        <p14:creationId xmlns:p14="http://schemas.microsoft.com/office/powerpoint/2010/main" val="425808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Mention only briefly, use it as a steppingstone towards Vite.</a:t>
            </a:r>
          </a:p>
          <a:p>
            <a:endParaRPr lang="en-US" dirty="0"/>
          </a:p>
          <a:p>
            <a:r>
              <a:rPr lang="en-US" dirty="0"/>
              <a:t>Webpack is hard to configure, there is an alternative. Parcel can take a file (like HTML) and scan and prepare all what is needed. You need to use the right plugin, but Parcel.js can load it for you automatically.</a:t>
            </a:r>
          </a:p>
          <a:p>
            <a:endParaRPr lang="en-US" dirty="0"/>
          </a:p>
          <a:p>
            <a:r>
              <a:rPr lang="en-US" dirty="0"/>
              <a:t>Sources:</a:t>
            </a:r>
          </a:p>
          <a:p>
            <a:pPr marL="171450" indent="-171450">
              <a:buFont typeface="Arial" panose="020B0604020202020204" pitchFamily="34" charset="0"/>
              <a:buChar char="•"/>
            </a:pPr>
            <a:r>
              <a:rPr lang="en-US" dirty="0"/>
              <a:t> https://parceljs.org/</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13</a:t>
            </a:fld>
            <a:endParaRPr lang="cs-CZ"/>
          </a:p>
        </p:txBody>
      </p:sp>
    </p:spTree>
    <p:extLst>
      <p:ext uri="{BB962C8B-B14F-4D97-AF65-F5344CB8AC3E}">
        <p14:creationId xmlns:p14="http://schemas.microsoft.com/office/powerpoint/2010/main" val="2364370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configuration is much smaller.</a:t>
            </a:r>
          </a:p>
          <a:p>
            <a:endParaRPr lang="en-US" dirty="0"/>
          </a:p>
          <a:p>
            <a:r>
              <a:rPr lang="en-US" dirty="0"/>
              <a:t>https://github.com/datova-kancelaria/nkod-software/tree/f7ac55b14013be3f5ccd218070120d6495106b57</a:t>
            </a:r>
          </a:p>
          <a:p>
            <a:endParaRPr lang="en-US" dirty="0"/>
          </a:p>
          <a:p>
            <a:r>
              <a:rPr lang="en-US" dirty="0"/>
              <a:t>Showcase: JavaScript, SCSS, …</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14</a:t>
            </a:fld>
            <a:endParaRPr lang="cs-CZ"/>
          </a:p>
        </p:txBody>
      </p:sp>
    </p:spTree>
    <p:extLst>
      <p:ext uri="{BB962C8B-B14F-4D97-AF65-F5344CB8AC3E}">
        <p14:creationId xmlns:p14="http://schemas.microsoft.com/office/powerpoint/2010/main" val="630144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idea is to employ native </a:t>
            </a:r>
            <a:r>
              <a:rPr lang="en-US" dirty="0" err="1"/>
              <a:t>Javascript</a:t>
            </a:r>
            <a:r>
              <a:rPr lang="en-US" dirty="0"/>
              <a:t> modules (ESM).</a:t>
            </a:r>
          </a:p>
          <a:p>
            <a:endParaRPr lang="en-US" dirty="0"/>
          </a:p>
          <a:p>
            <a:r>
              <a:rPr lang="en-US" dirty="0"/>
              <a:t>Resource:</a:t>
            </a:r>
          </a:p>
          <a:p>
            <a:pPr marL="171450" indent="-171450">
              <a:buFont typeface="Arial" panose="020B0604020202020204" pitchFamily="34" charset="0"/>
              <a:buChar char="•"/>
            </a:pPr>
            <a:r>
              <a:rPr lang="fr-FR" dirty="0"/>
              <a:t>Images are </a:t>
            </a:r>
            <a:r>
              <a:rPr lang="fr-FR" dirty="0" err="1"/>
              <a:t>from</a:t>
            </a:r>
            <a:r>
              <a:rPr lang="fr-FR" dirty="0"/>
              <a:t> Vite documentation.</a:t>
            </a:r>
          </a:p>
          <a:p>
            <a:pPr marL="171450" indent="-171450">
              <a:buFont typeface="Arial" panose="020B0604020202020204" pitchFamily="34" charset="0"/>
              <a:buChar char="•"/>
            </a:pPr>
            <a:r>
              <a:rPr lang="en-US" dirty="0"/>
              <a:t>https://vitejs.dev/guide/why.html#how-is-vite-different-from-x</a:t>
            </a:r>
          </a:p>
          <a:p>
            <a:pPr marL="171450" indent="-171450">
              <a:buFont typeface="Arial" panose="020B0604020202020204" pitchFamily="34" charset="0"/>
              <a:buChar char="•"/>
            </a:pPr>
            <a:r>
              <a:rPr lang="en-US" dirty="0"/>
              <a:t>https://blog.konnor.site/misc/bundlers-and-beyond/</a:t>
            </a:r>
          </a:p>
          <a:p>
            <a:pPr marL="171450" indent="-171450">
              <a:buFont typeface="Arial" panose="020B0604020202020204" pitchFamily="34" charset="0"/>
              <a:buChar char="•"/>
            </a:pPr>
            <a:endParaRPr lang="en-US" dirty="0"/>
          </a:p>
          <a:p>
            <a:pPr marL="0" indent="0">
              <a:buFont typeface="Arial" panose="020B0604020202020204" pitchFamily="34" charset="0"/>
              <a:buNone/>
            </a:pPr>
            <a:endParaRPr lang="fr-FR" dirty="0"/>
          </a:p>
          <a:p>
            <a:pPr marL="0" indent="0">
              <a:buFont typeface="Arial" panose="020B0604020202020204" pitchFamily="34" charset="0"/>
              <a:buNone/>
            </a:pPr>
            <a:endParaRPr lang="fr-FR"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15</a:t>
            </a:fld>
            <a:endParaRPr lang="cs-CZ"/>
          </a:p>
        </p:txBody>
      </p:sp>
    </p:spTree>
    <p:extLst>
      <p:ext uri="{BB962C8B-B14F-4D97-AF65-F5344CB8AC3E}">
        <p14:creationId xmlns:p14="http://schemas.microsoft.com/office/powerpoint/2010/main" val="2862398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with what we want and what we write.</a:t>
            </a:r>
          </a:p>
          <a:p>
            <a:endParaRPr lang="en-US" dirty="0"/>
          </a:p>
          <a:p>
            <a:r>
              <a:rPr lang="en-US" dirty="0"/>
              <a:t>) Optimized also mean unused code is removed.</a:t>
            </a:r>
          </a:p>
          <a:p>
            <a:endParaRPr lang="en-US" dirty="0"/>
          </a:p>
          <a:p>
            <a:r>
              <a:rPr lang="en-US" dirty="0"/>
              <a:t>) The </a:t>
            </a:r>
            <a:r>
              <a:rPr lang="en-US" dirty="0" err="1"/>
              <a:t>esbuild</a:t>
            </a:r>
            <a:r>
              <a:rPr lang="en-US" dirty="0"/>
              <a:t> is super fast bundler, basically a </a:t>
            </a:r>
            <a:r>
              <a:rPr lang="en-US" dirty="0" err="1"/>
              <a:t>transpilation</a:t>
            </a:r>
            <a:r>
              <a:rPr lang="en-US" dirty="0"/>
              <a:t>.</a:t>
            </a:r>
          </a:p>
          <a:p>
            <a:endParaRPr lang="en-US" dirty="0"/>
          </a:p>
          <a:p>
            <a:r>
              <a:rPr lang="en-US" dirty="0"/>
              <a:t>) for </a:t>
            </a:r>
            <a:r>
              <a:rPr lang="en-US" dirty="0" err="1"/>
              <a:t>js</a:t>
            </a:r>
            <a:r>
              <a:rPr lang="en-US" dirty="0"/>
              <a:t> to </a:t>
            </a:r>
            <a:r>
              <a:rPr lang="en-US" dirty="0" err="1"/>
              <a:t>jsx</a:t>
            </a:r>
            <a:r>
              <a:rPr lang="en-US" dirty="0"/>
              <a:t> : use babel especially when we need more transformation or </a:t>
            </a:r>
            <a:r>
              <a:rPr lang="en-US" dirty="0" err="1"/>
              <a:t>polyfills</a:t>
            </a:r>
            <a:endParaRPr lang="en-US" dirty="0"/>
          </a:p>
          <a:p>
            <a:endParaRPr lang="en-US" dirty="0"/>
          </a:p>
          <a:p>
            <a:r>
              <a:rPr lang="en-US" dirty="0"/>
              <a:t>) </a:t>
            </a:r>
            <a:r>
              <a:rPr lang="en-US" b="0" i="0" dirty="0">
                <a:solidFill>
                  <a:srgbClr val="FFFFFF"/>
                </a:solidFill>
                <a:effectLst/>
                <a:latin typeface="Inter"/>
              </a:rPr>
              <a:t>A </a:t>
            </a:r>
            <a:r>
              <a:rPr lang="en-US" b="0" i="0" dirty="0" err="1">
                <a:solidFill>
                  <a:srgbClr val="FFFFFF"/>
                </a:solidFill>
                <a:effectLst/>
                <a:latin typeface="Inter"/>
              </a:rPr>
              <a:t>polyfill</a:t>
            </a:r>
            <a:r>
              <a:rPr lang="en-US" b="0" i="0" dirty="0">
                <a:solidFill>
                  <a:srgbClr val="FFFFFF"/>
                </a:solidFill>
                <a:effectLst/>
                <a:latin typeface="Inter"/>
              </a:rPr>
              <a:t> is a piece of code (usually JavaScript on the Web) used to provide modern functionality on older browsers that do not natively support it.</a:t>
            </a:r>
            <a:endParaRPr lang="en-US" dirty="0"/>
          </a:p>
          <a:p>
            <a:endParaRPr lang="en-US" dirty="0"/>
          </a:p>
          <a:p>
            <a:r>
              <a:rPr lang="en-US" dirty="0"/>
              <a:t>) We can not use import "react", for browser we need relative path with extension.  We need to resolve modules and update the pats.</a:t>
            </a:r>
          </a:p>
          <a:p>
            <a:endParaRPr lang="en-US" dirty="0"/>
          </a:p>
          <a:p>
            <a:r>
              <a:rPr lang="en-US" dirty="0"/>
              <a:t>) When in production, we use rollup bundler, compare to </a:t>
            </a:r>
            <a:r>
              <a:rPr lang="en-US" dirty="0" err="1"/>
              <a:t>eslint</a:t>
            </a:r>
            <a:r>
              <a:rPr lang="en-US" dirty="0"/>
              <a:t> it is more mature with large ecosystem.</a:t>
            </a:r>
          </a:p>
          <a:p>
            <a:endParaRPr lang="en-US" dirty="0"/>
          </a:p>
          <a:p>
            <a:r>
              <a:rPr lang="en-US" dirty="0"/>
              <a:t>) HRM first time I've seen was webpack. We just add a lot of </a:t>
            </a:r>
            <a:r>
              <a:rPr lang="en-US" dirty="0" err="1"/>
              <a:t>Javascript</a:t>
            </a:r>
            <a:r>
              <a:rPr lang="en-US" dirty="0"/>
              <a:t>.</a:t>
            </a:r>
          </a:p>
          <a:p>
            <a:endParaRPr lang="en-US" dirty="0"/>
          </a:p>
          <a:p>
            <a:r>
              <a:rPr lang="en-US" dirty="0"/>
              <a:t>Resources:</a:t>
            </a:r>
          </a:p>
          <a:p>
            <a:pPr marL="171450" indent="-171450">
              <a:buFont typeface="Arial" panose="020B0604020202020204" pitchFamily="34" charset="0"/>
              <a:buChar char="•"/>
            </a:pPr>
            <a:r>
              <a:rPr lang="en-US" dirty="0"/>
              <a:t>https://www.youtube.com/watch?v=M_edImKoEt8</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16</a:t>
            </a:fld>
            <a:endParaRPr lang="cs-CZ"/>
          </a:p>
        </p:txBody>
      </p:sp>
    </p:spTree>
    <p:extLst>
      <p:ext uri="{BB962C8B-B14F-4D97-AF65-F5344CB8AC3E}">
        <p14:creationId xmlns:p14="http://schemas.microsoft.com/office/powerpoint/2010/main" val="3428608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17</a:t>
            </a:fld>
            <a:endParaRPr lang="cs-CZ"/>
          </a:p>
        </p:txBody>
      </p:sp>
    </p:spTree>
    <p:extLst>
      <p:ext uri="{BB962C8B-B14F-4D97-AF65-F5344CB8AC3E}">
        <p14:creationId xmlns:p14="http://schemas.microsoft.com/office/powerpoint/2010/main" val="519362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sort of a library specific tools wrapping what we need to develop our application.</a:t>
            </a:r>
          </a:p>
          <a:p>
            <a:endParaRPr lang="en-US" dirty="0"/>
          </a:p>
          <a:p>
            <a:r>
              <a:rPr lang="en-US" dirty="0"/>
              <a:t>Issues with used tools, dependencies, warnings, … removed from official documentation in 2023.</a:t>
            </a:r>
          </a:p>
          <a:p>
            <a:r>
              <a:rPr lang="en-US" dirty="0"/>
              <a:t>For example, starting dev server may take up to 80s on CRA and under a second with </a:t>
            </a:r>
            <a:r>
              <a:rPr lang="en-US" dirty="0" err="1"/>
              <a:t>Vite</a:t>
            </a:r>
            <a:r>
              <a:rPr lang="en-US" dirty="0"/>
              <a:t> (depends on a project).</a:t>
            </a:r>
          </a:p>
          <a:p>
            <a:endParaRPr lang="en-US" dirty="0"/>
          </a:p>
          <a:p>
            <a:r>
              <a:rPr lang="en-US" dirty="0"/>
              <a:t>Resources:</a:t>
            </a:r>
          </a:p>
          <a:p>
            <a:pPr marL="171450" indent="-171450">
              <a:buFont typeface="Arial" panose="020B0604020202020204" pitchFamily="34" charset="0"/>
              <a:buChar char="•"/>
            </a:pPr>
            <a:r>
              <a:rPr lang="en-US" dirty="0"/>
              <a:t>https://create-react-app.dev/</a:t>
            </a:r>
          </a:p>
          <a:p>
            <a:pPr marL="171450" indent="-171450">
              <a:buFont typeface="Arial" panose="020B0604020202020204" pitchFamily="34" charset="0"/>
              <a:buChar char="•"/>
            </a:pPr>
            <a:r>
              <a:rPr lang="en-US" dirty="0"/>
              <a:t>https://dev.to/ag2byte/create-react-app-is-officially-dead-h7o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sng" dirty="0">
                <a:solidFill>
                  <a:srgbClr val="CCCCCC"/>
                </a:solidFill>
                <a:effectLst/>
                <a:latin typeface="Consolas" panose="020B0609020204030204" pitchFamily="49" charset="0"/>
              </a:rPr>
              <a:t>https://luketheweb.dev/blog/what-is-vite-and-why-should-you-use-it-instead-of-create-react-app</a:t>
            </a:r>
            <a:endParaRPr lang="en-US" b="0" dirty="0">
              <a:solidFill>
                <a:srgbClr val="CCCCCC"/>
              </a:solidFill>
              <a:effectLst/>
              <a:latin typeface="Consolas" panose="020B0609020204030204" pitchFamily="49" charset="0"/>
            </a:endParaRP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18</a:t>
            </a:fld>
            <a:endParaRPr lang="cs-CZ"/>
          </a:p>
        </p:txBody>
      </p:sp>
    </p:spTree>
    <p:extLst>
      <p:ext uri="{BB962C8B-B14F-4D97-AF65-F5344CB8AC3E}">
        <p14:creationId xmlns:p14="http://schemas.microsoft.com/office/powerpoint/2010/main" val="7732113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Asynchronous testing ~ imagine sending a HTTP request where you need to wait. Now consider JS is a single thread application with promises. As such the test function ends before it can be evaluated.</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19</a:t>
            </a:fld>
            <a:endParaRPr lang="cs-CZ"/>
          </a:p>
        </p:txBody>
      </p:sp>
    </p:spTree>
    <p:extLst>
      <p:ext uri="{BB962C8B-B14F-4D97-AF65-F5344CB8AC3E}">
        <p14:creationId xmlns:p14="http://schemas.microsoft.com/office/powerpoint/2010/main" val="9864589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we need: </a:t>
            </a:r>
          </a:p>
          <a:p>
            <a:pPr marL="171450" indent="-171450">
              <a:buFont typeface="Arial" panose="020B0604020202020204" pitchFamily="34" charset="0"/>
              <a:buChar char="•"/>
            </a:pPr>
            <a:r>
              <a:rPr lang="en-US" dirty="0"/>
              <a:t>Framework are about running tests, run them and show the result.</a:t>
            </a:r>
          </a:p>
          <a:p>
            <a:pPr marL="171450" indent="-171450">
              <a:buFont typeface="Arial" panose="020B0604020202020204" pitchFamily="34" charset="0"/>
              <a:buChar char="•"/>
            </a:pPr>
            <a:r>
              <a:rPr lang="en-US" dirty="0"/>
              <a:t>Assertions allow us to express the test.</a:t>
            </a:r>
          </a:p>
          <a:p>
            <a:pPr marL="171450" indent="-171450">
              <a:buFont typeface="Arial" panose="020B0604020202020204" pitchFamily="34" charset="0"/>
              <a:buChar char="•"/>
            </a:pPr>
            <a:r>
              <a:rPr lang="en-US" dirty="0"/>
              <a:t>Stubs / Mocks (Test Double Library) to answer what was called and how many times.</a:t>
            </a:r>
          </a:p>
          <a:p>
            <a:pPr marL="171450" indent="-171450">
              <a:buFont typeface="Arial" panose="020B0604020202020204" pitchFamily="34" charset="0"/>
              <a:buChar char="•"/>
            </a:pPr>
            <a:r>
              <a:rPr lang="en-US" dirty="0"/>
              <a:t>Code Coverage to know what was tested, important for introducing tests into legacy code.</a:t>
            </a:r>
          </a:p>
          <a:p>
            <a:pPr marL="171450" indent="-171450">
              <a:buFont typeface="Arial" panose="020B0604020202020204" pitchFamily="34" charset="0"/>
              <a:buChar char="•"/>
            </a:pPr>
            <a:r>
              <a:rPr lang="en-US" dirty="0"/>
              <a:t>Browser to run test in a specific environment.</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Example: Mocha, Selenium, Chain. </a:t>
            </a:r>
          </a:p>
          <a:p>
            <a:endParaRPr lang="en-US" dirty="0"/>
          </a:p>
          <a:p>
            <a:r>
              <a:rPr lang="en-US" dirty="0"/>
              <a:t>References: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https://mochajs.org/ -  [Test Framework] design to run and report test results. In the example.  Without assertion library or stub library.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https://jasmine.github.io/ - [Test Framework] with assertions and test doubles (stubs / mocks)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https://karma-runner.github.io/latest/index.html – [Browser Testing] Using a web server executes test code in a spawned browser (Chrome, Firefox) instances. It can run in multiple browsers and devices. Mocha can do that as well, but the focus is different.</a:t>
            </a:r>
          </a:p>
          <a:p>
            <a:pPr marL="171450" indent="-171450">
              <a:buFont typeface="Arial" panose="020B0604020202020204" pitchFamily="34" charset="0"/>
              <a:buChar char="•"/>
            </a:pPr>
            <a:r>
              <a:rPr lang="en-US" dirty="0"/>
              <a:t>https://www.chaijs.com/ - [Assertion Library] (assert, expect, should).</a:t>
            </a:r>
          </a:p>
          <a:p>
            <a:pPr marL="171450" indent="-171450">
              <a:buFont typeface="Arial" panose="020B0604020202020204" pitchFamily="34" charset="0"/>
              <a:buChar char="•"/>
            </a:pPr>
            <a:r>
              <a:rPr lang="en-US" dirty="0"/>
              <a:t>https://istanbul.js.org/ - [Code coverage]</a:t>
            </a:r>
          </a:p>
          <a:p>
            <a:pPr marL="171450" indent="-171450">
              <a:buFont typeface="Arial" panose="020B0604020202020204" pitchFamily="34" charset="0"/>
              <a:buChar char="•"/>
            </a:pPr>
            <a:r>
              <a:rPr lang="en-US" dirty="0"/>
              <a:t>https://sinonjs.org/ [Stub Library] Can also mock whole HTTP server.</a:t>
            </a:r>
          </a:p>
          <a:p>
            <a:pPr marL="171450" indent="-171450">
              <a:buFont typeface="Arial" panose="020B0604020202020204" pitchFamily="34" charset="0"/>
              <a:buChar char="•"/>
            </a:pPr>
            <a:r>
              <a:rPr lang="en-US" dirty="0"/>
              <a:t>https://selenium.dev/ - [Browser] automation (browser specific drivers), not only for testing.</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Specialized libraries may offer better functionality and allow for modular test design. </a:t>
            </a:r>
          </a:p>
        </p:txBody>
      </p:sp>
      <p:sp>
        <p:nvSpPr>
          <p:cNvPr id="4" name="Slide Number Placeholder 3"/>
          <p:cNvSpPr>
            <a:spLocks noGrp="1"/>
          </p:cNvSpPr>
          <p:nvPr>
            <p:ph type="sldNum" sz="quarter" idx="5"/>
          </p:nvPr>
        </p:nvSpPr>
        <p:spPr/>
        <p:txBody>
          <a:bodyPr/>
          <a:lstStyle/>
          <a:p>
            <a:fld id="{FEC869DF-6110-41A2-A008-13AD35443CEC}" type="slidenum">
              <a:rPr lang="cs-CZ" smtClean="0"/>
              <a:t>20</a:t>
            </a:fld>
            <a:endParaRPr lang="cs-CZ"/>
          </a:p>
        </p:txBody>
      </p:sp>
    </p:spTree>
    <p:extLst>
      <p:ext uri="{BB962C8B-B14F-4D97-AF65-F5344CB8AC3E}">
        <p14:creationId xmlns:p14="http://schemas.microsoft.com/office/powerpoint/2010/main" val="2236605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to get data from REST API and show them in a list. But we want to use JavaScript in 2016.</a:t>
            </a:r>
          </a:p>
          <a:p>
            <a:endParaRPr lang="en-US" dirty="0"/>
          </a:p>
          <a:p>
            <a:pPr marL="171450" indent="-171450">
              <a:buFont typeface="Arial" panose="020B0604020202020204" pitchFamily="34" charset="0"/>
              <a:buChar char="•"/>
            </a:pPr>
            <a:r>
              <a:rPr lang="en-US" dirty="0"/>
              <a:t>React DOM is for manipulating the DOM.</a:t>
            </a:r>
          </a:p>
          <a:p>
            <a:pPr marL="171450" indent="-171450">
              <a:buFont typeface="Arial" panose="020B0604020202020204" pitchFamily="34" charset="0"/>
              <a:buChar char="•"/>
            </a:pPr>
            <a:r>
              <a:rPr lang="en-US" dirty="0"/>
              <a:t>jQuery has wrap for AJAX.</a:t>
            </a:r>
          </a:p>
          <a:p>
            <a:pPr marL="171450" indent="-171450">
              <a:buFont typeface="Arial" panose="020B0604020202020204" pitchFamily="34" charset="0"/>
              <a:buChar char="•"/>
            </a:pPr>
            <a:r>
              <a:rPr lang="en-US" dirty="0"/>
              <a:t>We used to have CDN to include resources from.</a:t>
            </a:r>
          </a:p>
          <a:p>
            <a:pPr marL="171450" indent="-171450">
              <a:buFont typeface="Arial" panose="020B0604020202020204" pitchFamily="34" charset="0"/>
              <a:buChar char="•"/>
            </a:pPr>
            <a:r>
              <a:rPr lang="en-US" dirty="0"/>
              <a:t>With HTTP2 it make sense to split source code into multiple files, as it can handle multiple requests.</a:t>
            </a:r>
          </a:p>
          <a:p>
            <a:pPr marL="171450" indent="-171450">
              <a:buFont typeface="Arial" panose="020B0604020202020204" pitchFamily="34" charset="0"/>
              <a:buChar char="•"/>
            </a:pPr>
            <a:r>
              <a:rPr lang="en-US" dirty="0"/>
              <a:t>stage-3 is a reference to a Babel, which support JS features in Babel. It used to be that you need to use Typescript and then Babel to get back to ES5 compatibility.</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And all of that is only 2016 … </a:t>
            </a:r>
          </a:p>
          <a:p>
            <a:endParaRPr lang="en-US" dirty="0"/>
          </a:p>
          <a:p>
            <a:r>
              <a:rPr lang="en-US" dirty="0"/>
              <a:t>Source: </a:t>
            </a:r>
          </a:p>
          <a:p>
            <a:pPr marL="171450" indent="-171450">
              <a:buFont typeface="Arial" panose="020B0604020202020204" pitchFamily="34" charset="0"/>
              <a:buChar char="•"/>
            </a:pPr>
            <a:r>
              <a:rPr lang="en-US" dirty="0"/>
              <a:t>https://hackernoon.com/how-it-feels-to-learn-javascript-in-2016-d3a717dd577f</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a:t>
            </a:fld>
            <a:endParaRPr lang="cs-CZ"/>
          </a:p>
        </p:txBody>
      </p:sp>
    </p:spTree>
    <p:extLst>
      <p:ext uri="{BB962C8B-B14F-4D97-AF65-F5344CB8AC3E}">
        <p14:creationId xmlns:p14="http://schemas.microsoft.com/office/powerpoint/2010/main" val="40608506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objective is to address the deployment and provide you with the environment.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 - - - - - - - - - - - - - - - - - - - - - - - - - - - - - - - - - - </a:t>
            </a:r>
          </a:p>
          <a:p>
            <a:pPr marL="0" indent="0">
              <a:buFontTx/>
              <a:buNone/>
            </a:pPr>
            <a:endParaRPr lang="en-US" dirty="0"/>
          </a:p>
          <a:p>
            <a:pPr marL="0" indent="0">
              <a:buFontTx/>
              <a:buNone/>
            </a:pPr>
            <a:r>
              <a:rPr lang="en-US" dirty="0"/>
              <a:t>Dan Abramov - author of Redux,</a:t>
            </a:r>
          </a:p>
          <a:p>
            <a:pPr marL="0" indent="0">
              <a:buFontTx/>
              <a:buNone/>
            </a:pPr>
            <a:r>
              <a:rPr lang="en-US" dirty="0"/>
              <a:t>https://twitter.com/dan_abramov/status/1259614150386425858</a:t>
            </a:r>
          </a:p>
          <a:p>
            <a:pPr marL="0" indent="0">
              <a:buFontTx/>
              <a:buNone/>
            </a:pPr>
            <a:r>
              <a:rPr lang="en-US" dirty="0"/>
              <a:t>React was released 2013, ~2016 the Framework of choice</a:t>
            </a:r>
          </a:p>
          <a:p>
            <a:pPr marL="0" indent="0">
              <a:buFontTx/>
              <a:buNone/>
            </a:pPr>
            <a:endParaRPr lang="en-US" dirty="0"/>
          </a:p>
          <a:p>
            <a:pPr marL="0" indent="0">
              <a:buFontTx/>
              <a:buNone/>
            </a:pPr>
            <a:r>
              <a:rPr lang="en-US" dirty="0"/>
              <a:t>Resources:</a:t>
            </a:r>
          </a:p>
          <a:p>
            <a:pPr marL="171450" indent="-171450">
              <a:buFont typeface="Arial" panose="020B0604020202020204" pitchFamily="34" charset="0"/>
              <a:buChar char="•"/>
            </a:pPr>
            <a:r>
              <a:rPr lang="en-US" dirty="0"/>
              <a:t>https://nextjs.org/</a:t>
            </a:r>
          </a:p>
          <a:p>
            <a:pPr marL="171450" indent="-171450">
              <a:buFont typeface="Arial" panose="020B0604020202020204" pitchFamily="34" charset="0"/>
              <a:buChar char="•"/>
            </a:pPr>
            <a:r>
              <a:rPr lang="en-US" dirty="0"/>
              <a:t>https://astro.build/</a:t>
            </a:r>
          </a:p>
          <a:p>
            <a:pPr marL="171450" indent="-171450">
              <a:buFont typeface="Arial" panose="020B0604020202020204" pitchFamily="34" charset="0"/>
              <a:buChar char="•"/>
            </a:pPr>
            <a:r>
              <a:rPr lang="en-US" dirty="0"/>
              <a:t>https://www.gatsbyjs.com/</a:t>
            </a:r>
          </a:p>
          <a:p>
            <a:pPr marL="171450" indent="-171450">
              <a:buFont typeface="Arial" panose="020B0604020202020204" pitchFamily="34" charset="0"/>
              <a:buChar char="•"/>
            </a:pPr>
            <a:r>
              <a:rPr lang="en-US" dirty="0"/>
              <a:t>https://remix.run/</a:t>
            </a:r>
          </a:p>
          <a:p>
            <a:pPr marL="171450" indent="-171450">
              <a:buFont typeface="Arial" panose="020B0604020202020204" pitchFamily="34" charset="0"/>
              <a:buChar char="•"/>
            </a:pPr>
            <a:r>
              <a:rPr lang="en-US" dirty="0"/>
              <a:t>https://nuxt.com/</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21</a:t>
            </a:fld>
            <a:endParaRPr lang="cs-CZ"/>
          </a:p>
        </p:txBody>
      </p:sp>
    </p:spTree>
    <p:extLst>
      <p:ext uri="{BB962C8B-B14F-4D97-AF65-F5344CB8AC3E}">
        <p14:creationId xmlns:p14="http://schemas.microsoft.com/office/powerpoint/2010/main" val="1471903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 can not use client specific functionality on server and vice versa, for example no window or document. In addition, templates (for Vue) are compiled in a different way on server (string) and client (Virtual DOM). For example (Vue) </a:t>
            </a:r>
            <a:r>
              <a:rPr lang="en-US" b="0" i="0" dirty="0" err="1">
                <a:effectLst/>
                <a:latin typeface="Inter"/>
              </a:rPr>
              <a:t>onMounted</a:t>
            </a:r>
            <a:r>
              <a:rPr lang="en-US" b="0" i="0" dirty="0">
                <a:effectLst/>
                <a:latin typeface="Inter"/>
              </a:rPr>
              <a:t> or </a:t>
            </a:r>
            <a:r>
              <a:rPr lang="en-US" b="0" i="0" dirty="0" err="1">
                <a:effectLst/>
                <a:latin typeface="Inter"/>
              </a:rPr>
              <a:t>onUpdated</a:t>
            </a:r>
            <a:r>
              <a:rPr lang="en-US" b="0" i="0" dirty="0">
                <a:effectLst/>
                <a:latin typeface="Inter"/>
              </a:rPr>
              <a:t> methods are not called on the server side. Global state is shared among multiple client requests on the server side.</a:t>
            </a:r>
            <a:endParaRPr lang="en-US" dirty="0"/>
          </a:p>
          <a:p>
            <a:pPr marL="171450" indent="-171450">
              <a:buFont typeface="Arial" panose="020B0604020202020204" pitchFamily="34" charset="0"/>
              <a:buChar char="•"/>
            </a:pPr>
            <a:r>
              <a:rPr lang="en-US" dirty="0"/>
              <a:t>If you've already pre-rendered or server-side-rendered your application to HTML. But then we need JS to take back control ~ hydration.</a:t>
            </a:r>
          </a:p>
          <a:p>
            <a:pPr marL="171450" indent="-171450">
              <a:buFont typeface="Arial" panose="020B0604020202020204" pitchFamily="34" charset="0"/>
              <a:buChar char="•"/>
            </a:pPr>
            <a:r>
              <a:rPr lang="en-US" dirty="0"/>
              <a:t>There can be issues with hydration where browser parse the DOM producing mismatch. Frameworks can handle some of this, yet there is performance penalty.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also need to m</a:t>
            </a:r>
            <a:r>
              <a:rPr lang="en-US" b="0" i="0" dirty="0">
                <a:effectLst/>
                <a:latin typeface="Inter"/>
              </a:rPr>
              <a:t>anage routing, data fetching, and state management stores in a universal manner. A solution might be to go with higher level tools.  Vue (</a:t>
            </a:r>
            <a:r>
              <a:rPr lang="en-US" b="0" i="0" dirty="0" err="1">
                <a:effectLst/>
                <a:latin typeface="Inter"/>
              </a:rPr>
              <a:t>Nuxt</a:t>
            </a:r>
            <a:r>
              <a:rPr lang="en-US" b="0" i="0" dirty="0">
                <a:effectLst/>
                <a:latin typeface="Inter"/>
              </a:rPr>
              <a:t>, Quasar, </a:t>
            </a:r>
            <a:r>
              <a:rPr lang="en-US" b="0" i="0" dirty="0" err="1">
                <a:effectLst/>
                <a:latin typeface="Inter"/>
              </a:rPr>
              <a:t>Vite</a:t>
            </a:r>
            <a:r>
              <a:rPr lang="en-US" b="0" i="0" dirty="0">
                <a:effectLst/>
                <a:latin typeface="Inter"/>
              </a:rPr>
              <a:t> SSR) or React (Next,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effectLst/>
              <a:latin typeface="system-u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system-ui"/>
              </a:rPr>
              <a:t>We may need both of them, depending on the page at hand.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effectLst/>
              <a:latin typeface="system-u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system-ui"/>
              </a:rPr>
              <a:t>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effectLst/>
                <a:latin typeface="system-ui"/>
              </a:rPr>
              <a:t>https://vuejs.org/guide/scaling-up/ssr.html#overview</a:t>
            </a:r>
          </a:p>
          <a:p>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22</a:t>
            </a:fld>
            <a:endParaRPr lang="cs-CZ"/>
          </a:p>
        </p:txBody>
      </p:sp>
    </p:spTree>
    <p:extLst>
      <p:ext uri="{BB962C8B-B14F-4D97-AF65-F5344CB8AC3E}">
        <p14:creationId xmlns:p14="http://schemas.microsoft.com/office/powerpoint/2010/main" val="2458213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Features: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For example, Next.js pre-renders every page by default. React 18 propose only server-side components, which are not rendered on client side at all. We can choose rendering method on per-page basis.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Static Regeneration is for Static Site Generation (SSG).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Routing – Next.js will employ File-system routing, so there is no need for input index.html and index.js. Frameworks will mostly force a directory structure upon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Production – Compilation for given browsers, Minifying, Bundling, Code Splitting, Tree-Shaking.</a:t>
            </a:r>
          </a:p>
          <a:p>
            <a:endParaRPr lang="en-US" dirty="0"/>
          </a:p>
          <a:p>
            <a:r>
              <a:rPr lang="en-US" dirty="0"/>
              <a:t>For each block we can build it our-self or use existing solution.</a:t>
            </a:r>
          </a:p>
          <a:p>
            <a:pPr marL="171450" indent="-171450">
              <a:buFont typeface="Arial" panose="020B0604020202020204" pitchFamily="34" charset="0"/>
              <a:buChar char="•"/>
            </a:pPr>
            <a:r>
              <a:rPr lang="en-US" dirty="0"/>
              <a:t>UI – how user interacts with out application.</a:t>
            </a:r>
          </a:p>
          <a:p>
            <a:pPr marL="171450" indent="-171450">
              <a:buFont typeface="Arial" panose="020B0604020202020204" pitchFamily="34" charset="0"/>
              <a:buChar char="•"/>
            </a:pPr>
            <a:r>
              <a:rPr lang="en-US" dirty="0"/>
              <a:t>Rendering – when and where render the static and dynamic content.</a:t>
            </a:r>
          </a:p>
          <a:p>
            <a:pPr marL="171450" indent="-171450">
              <a:buFont typeface="Arial" panose="020B0604020202020204" pitchFamily="34" charset="0"/>
              <a:buChar char="•"/>
            </a:pPr>
            <a:r>
              <a:rPr lang="en-US" dirty="0"/>
              <a:t>Integration – auth, payments, …</a:t>
            </a:r>
          </a:p>
          <a:p>
            <a:pPr marL="171450" indent="-171450">
              <a:buFont typeface="Arial" panose="020B0604020202020204" pitchFamily="34" charset="0"/>
              <a:buChar char="•"/>
            </a:pPr>
            <a:r>
              <a:rPr lang="en-US" dirty="0"/>
              <a:t>Infrastructure – where to deploy and run code (Serverless, CDN, Edge, ..)</a:t>
            </a:r>
          </a:p>
          <a:p>
            <a:pPr marL="628650" lvl="1" indent="-171450">
              <a:buFont typeface="Arial" panose="020B0604020202020204" pitchFamily="34" charset="0"/>
              <a:buChar char="•"/>
            </a:pPr>
            <a:r>
              <a:rPr lang="en-US" dirty="0"/>
              <a:t>Origin – the server that store and run the original code.</a:t>
            </a:r>
          </a:p>
          <a:p>
            <a:pPr marL="628650" lvl="1" indent="-171450">
              <a:buFont typeface="Arial" panose="020B0604020202020204" pitchFamily="34" charset="0"/>
              <a:buChar char="•"/>
            </a:pPr>
            <a:r>
              <a:rPr lang="en-US" dirty="0"/>
              <a:t>Content Delivery Network – for static sites on multiple locations around the world.</a:t>
            </a:r>
          </a:p>
          <a:p>
            <a:pPr marL="628650" lvl="1" indent="-171450">
              <a:buFont typeface="Arial" panose="020B0604020202020204" pitchFamily="34" charset="0"/>
              <a:buChar char="•"/>
            </a:pPr>
            <a:r>
              <a:rPr lang="en-US" dirty="0"/>
              <a:t>Edge – is a concept, servers close to the user. CND can be part of the Edge, the difference is that Edge can run the code.</a:t>
            </a:r>
          </a:p>
          <a:p>
            <a:pPr marL="171450" indent="-171450">
              <a:buFont typeface="Arial" panose="020B0604020202020204" pitchFamily="34" charset="0"/>
              <a:buChar char="•"/>
            </a:pPr>
            <a:r>
              <a:rPr lang="en-US" dirty="0"/>
              <a:t>Scalability – also include developer team size</a:t>
            </a:r>
          </a:p>
          <a:p>
            <a:pPr marL="171450" indent="-171450">
              <a:buFont typeface="Arial" panose="020B0604020202020204" pitchFamily="34" charset="0"/>
              <a:buChar char="•"/>
            </a:pPr>
            <a:r>
              <a:rPr lang="en-US" dirty="0"/>
              <a:t>Developer Experience – a dev server for example.</a:t>
            </a:r>
          </a:p>
          <a:p>
            <a:pPr marL="171450" indent="-171450">
              <a:buFont typeface="Arial" panose="020B0604020202020204" pitchFamily="34" charset="0"/>
              <a:buChar char="•"/>
            </a:pPr>
            <a:r>
              <a:rPr lang="en-US" dirty="0"/>
              <a:t>Data Fetching – client / server side.  We can have unified interface (Gatsby with GraphQL) over data sources like file system, API WordPress ... Remix for example join HTTP API declaration and use in fronted, so you do not need that separately – we can read files in client code from server inside a loader. This also help to reduce the data size making sites load faster.</a:t>
            </a:r>
          </a:p>
          <a:p>
            <a:endParaRPr lang="en-US" dirty="0"/>
          </a:p>
          <a:p>
            <a:r>
              <a:rPr lang="en-US" dirty="0"/>
              <a:t>For example, React only provide user interface, but dos not deal with the rest, not even where the rendering should take place.</a:t>
            </a:r>
          </a:p>
          <a:p>
            <a:endParaRPr lang="en-US" dirty="0"/>
          </a:p>
          <a:p>
            <a:r>
              <a:rPr lang="en-US" dirty="0"/>
              <a:t>Frameworks aim to fill in the missing building blocks.  Some frameworks can be added additively into an existing application. For example, Next.js may will in more to a React application compared to Nuxt.js to a regular Vue application.</a:t>
            </a:r>
          </a:p>
          <a:p>
            <a:endParaRPr lang="en-US" dirty="0"/>
          </a:p>
          <a:p>
            <a:r>
              <a:rPr lang="en-US" dirty="0"/>
              <a:t>Some provide even ability to build cross-platform applications, like Quasar for Vue ,(more on write that later).  To make this work Quasar provide custom set of components.</a:t>
            </a:r>
          </a:p>
          <a:p>
            <a:endParaRPr lang="en-US" dirty="0"/>
          </a:p>
          <a:p>
            <a:r>
              <a:rPr lang="en-US" dirty="0"/>
              <a:t>Sources:</a:t>
            </a:r>
          </a:p>
          <a:p>
            <a:pPr marL="171450" indent="-171450">
              <a:buFont typeface="Arial" panose="020B0604020202020204" pitchFamily="34" charset="0"/>
              <a:buChar char="•"/>
            </a:pPr>
            <a:r>
              <a:rPr lang="en-US" dirty="0"/>
              <a:t>https://nextjs.org/</a:t>
            </a:r>
          </a:p>
          <a:p>
            <a:pPr marL="171450" indent="-171450">
              <a:buFont typeface="Arial" panose="020B0604020202020204" pitchFamily="34" charset="0"/>
              <a:buChar char="•"/>
            </a:pPr>
            <a:r>
              <a:rPr lang="en-US" dirty="0"/>
              <a:t>https://nuxtjs.org/</a:t>
            </a:r>
          </a:p>
          <a:p>
            <a:pPr marL="171450" indent="-171450">
              <a:buFont typeface="Arial" panose="020B0604020202020204" pitchFamily="34" charset="0"/>
              <a:buChar char="•"/>
            </a:pPr>
            <a:r>
              <a:rPr lang="en-US" dirty="0"/>
              <a:t>https://www.gatsbyjs.com/</a:t>
            </a:r>
          </a:p>
          <a:p>
            <a:pPr marL="171450" indent="-171450">
              <a:buFont typeface="Arial" panose="020B0604020202020204" pitchFamily="34" charset="0"/>
              <a:buChar char="•"/>
            </a:pPr>
            <a:r>
              <a:rPr lang="en-US" dirty="0"/>
              <a:t>https://quasar.dev/</a:t>
            </a:r>
          </a:p>
          <a:p>
            <a:pPr marL="171450" indent="-171450">
              <a:buFont typeface="Arial" panose="020B0604020202020204" pitchFamily="34" charset="0"/>
              <a:buChar char="•"/>
            </a:pPr>
            <a:r>
              <a:rPr lang="en-US" dirty="0"/>
              <a:t>https://remix.run/</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23</a:t>
            </a:fld>
            <a:endParaRPr lang="cs-CZ"/>
          </a:p>
        </p:txBody>
      </p:sp>
    </p:spTree>
    <p:extLst>
      <p:ext uri="{BB962C8B-B14F-4D97-AF65-F5344CB8AC3E}">
        <p14:creationId xmlns:p14="http://schemas.microsoft.com/office/powerpoint/2010/main" val="14740894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Resources:</a:t>
            </a:r>
          </a:p>
          <a:p>
            <a:pPr marL="171450" indent="-171450">
              <a:buFont typeface="Arial" panose="020B0604020202020204" pitchFamily="34" charset="0"/>
              <a:buChar char="•"/>
            </a:pPr>
            <a:r>
              <a:rPr lang="en-US" dirty="0"/>
              <a:t>https://github.com/bluwy/create-vite-extra/tree/master/template-ssr-vanilla</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24</a:t>
            </a:fld>
            <a:endParaRPr lang="cs-CZ"/>
          </a:p>
        </p:txBody>
      </p:sp>
    </p:spTree>
    <p:extLst>
      <p:ext uri="{BB962C8B-B14F-4D97-AF65-F5344CB8AC3E}">
        <p14:creationId xmlns:p14="http://schemas.microsoft.com/office/powerpoint/2010/main" val="18794554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Sources:</a:t>
            </a:r>
          </a:p>
          <a:p>
            <a:pPr marL="228600" indent="-228600">
              <a:buFont typeface="Arial" panose="020B0604020202020204" pitchFamily="34" charset="0"/>
              <a:buChar char="•"/>
            </a:pPr>
            <a:r>
              <a:rPr lang="en-US" dirty="0"/>
              <a:t>https://reactjs.org/docs/create-a-new-react-app.html</a:t>
            </a:r>
          </a:p>
        </p:txBody>
      </p:sp>
      <p:sp>
        <p:nvSpPr>
          <p:cNvPr id="4" name="Slide Number Placeholder 3"/>
          <p:cNvSpPr>
            <a:spLocks noGrp="1"/>
          </p:cNvSpPr>
          <p:nvPr>
            <p:ph type="sldNum" sz="quarter" idx="5"/>
          </p:nvPr>
        </p:nvSpPr>
        <p:spPr/>
        <p:txBody>
          <a:bodyPr/>
          <a:lstStyle/>
          <a:p>
            <a:fld id="{FEC869DF-6110-41A2-A008-13AD35443CEC}" type="slidenum">
              <a:rPr lang="cs-CZ" smtClean="0"/>
              <a:t>25</a:t>
            </a:fld>
            <a:endParaRPr lang="cs-CZ"/>
          </a:p>
        </p:txBody>
      </p:sp>
    </p:spTree>
    <p:extLst>
      <p:ext uri="{BB962C8B-B14F-4D97-AF65-F5344CB8AC3E}">
        <p14:creationId xmlns:p14="http://schemas.microsoft.com/office/powerpoint/2010/main" val="29185599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Dependency detection and code linking.</a:t>
            </a:r>
          </a:p>
          <a:p>
            <a:pPr marL="171450" indent="-171450">
              <a:buFont typeface="Arial" panose="020B0604020202020204" pitchFamily="34" charset="0"/>
              <a:buChar char="•"/>
            </a:pPr>
            <a:r>
              <a:rPr lang="en-US" dirty="0"/>
              <a:t>Build process can also be optimized.</a:t>
            </a:r>
          </a:p>
          <a:p>
            <a:pPr marL="171450" indent="-171450">
              <a:buFont typeface="Arial" panose="020B0604020202020204" pitchFamily="34" charset="0"/>
              <a:buChar char="•"/>
            </a:pPr>
            <a:r>
              <a:rPr lang="en-US" dirty="0"/>
              <a:t>While this increase coupling, it actually allows to better decouple UI and Service/Business layer into multiple projects.</a:t>
            </a:r>
          </a:p>
          <a:p>
            <a:pPr marL="171450" indent="-171450">
              <a:buFont typeface="Arial" panose="020B0604020202020204" pitchFamily="34" charset="0"/>
              <a:buChar char="•"/>
            </a:pPr>
            <a:r>
              <a:rPr lang="en-US" dirty="0" err="1"/>
              <a:t>Turborepo</a:t>
            </a:r>
            <a:endParaRPr lang="en-US" dirty="0"/>
          </a:p>
          <a:p>
            <a:pPr marL="628650" lvl="1" indent="-171450">
              <a:buFont typeface="Arial" panose="020B0604020202020204" pitchFamily="34" charset="0"/>
              <a:buChar char="•"/>
            </a:pPr>
            <a:r>
              <a:rPr lang="en-US" dirty="0"/>
              <a:t>CI/CD shared caches</a:t>
            </a:r>
          </a:p>
          <a:p>
            <a:pPr marL="628650" lvl="1" indent="-171450">
              <a:buFont typeface="Arial" panose="020B0604020202020204" pitchFamily="34" charset="0"/>
              <a:buChar char="•"/>
            </a:pPr>
            <a:r>
              <a:rPr lang="en-US" dirty="0"/>
              <a:t>Compatible with </a:t>
            </a:r>
            <a:r>
              <a:rPr lang="en-US" dirty="0" err="1"/>
              <a:t>Lerna</a:t>
            </a:r>
            <a:r>
              <a:rPr lang="en-US" dirty="0"/>
              <a:t> / NPM, YARN V1 workspaces</a:t>
            </a:r>
          </a:p>
          <a:p>
            <a:pPr marL="171450" indent="-171450">
              <a:buFont typeface="Arial" panose="020B0604020202020204" pitchFamily="34" charset="0"/>
              <a:buChar char="•"/>
            </a:pPr>
            <a:r>
              <a:rPr lang="en-US" dirty="0" err="1"/>
              <a:t>Nx</a:t>
            </a:r>
            <a:r>
              <a:rPr lang="en-US" dirty="0"/>
              <a:t> – more powerful, can replace workspaces / </a:t>
            </a:r>
            <a:r>
              <a:rPr lang="en-US" dirty="0" err="1"/>
              <a:t>Lerna</a:t>
            </a:r>
            <a:r>
              <a:rPr lang="en-US" dirty="0"/>
              <a:t>, code Generators, extensible by plugins.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Source:</a:t>
            </a:r>
          </a:p>
          <a:p>
            <a:pPr marL="171450" indent="-171450">
              <a:buFont typeface="Arial" panose="020B0604020202020204" pitchFamily="34" charset="0"/>
              <a:buChar char="•"/>
            </a:pPr>
            <a:r>
              <a:rPr lang="en-US" dirty="0"/>
              <a:t>https://nx.dev/</a:t>
            </a:r>
          </a:p>
          <a:p>
            <a:pPr marL="171450" indent="-171450">
              <a:buFont typeface="Arial" panose="020B0604020202020204" pitchFamily="34" charset="0"/>
              <a:buChar char="•"/>
            </a:pPr>
            <a:r>
              <a:rPr lang="en-US" dirty="0"/>
              <a:t>https://turbo.build/</a:t>
            </a:r>
          </a:p>
          <a:p>
            <a:pPr marL="171450" indent="-171450">
              <a:buFont typeface="Arial" panose="020B0604020202020204" pitchFamily="34" charset="0"/>
              <a:buChar char="•"/>
            </a:pPr>
            <a:r>
              <a:rPr lang="en-US" dirty="0"/>
              <a:t>https://lerna.js.org/</a:t>
            </a:r>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26</a:t>
            </a:fld>
            <a:endParaRPr lang="cs-CZ"/>
          </a:p>
        </p:txBody>
      </p:sp>
    </p:spTree>
    <p:extLst>
      <p:ext uri="{BB962C8B-B14F-4D97-AF65-F5344CB8AC3E}">
        <p14:creationId xmlns:p14="http://schemas.microsoft.com/office/powerpoint/2010/main" val="29755028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Resource:</a:t>
            </a:r>
          </a:p>
          <a:p>
            <a:pPr marL="171450" indent="-171450">
              <a:buFont typeface="Arial" panose="020B0604020202020204" pitchFamily="34" charset="0"/>
              <a:buChar char="•"/>
            </a:pPr>
            <a:r>
              <a:rPr lang="en-US" dirty="0"/>
              <a:t>https://turbo.build/</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27</a:t>
            </a:fld>
            <a:endParaRPr lang="cs-CZ"/>
          </a:p>
        </p:txBody>
      </p:sp>
    </p:spTree>
    <p:extLst>
      <p:ext uri="{BB962C8B-B14F-4D97-AF65-F5344CB8AC3E}">
        <p14:creationId xmlns:p14="http://schemas.microsoft.com/office/powerpoint/2010/main" val="23264567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Resource:</a:t>
            </a:r>
          </a:p>
          <a:p>
            <a:pPr marL="171450" indent="-171450">
              <a:buFont typeface="Arial" panose="020B0604020202020204" pitchFamily="34" charset="0"/>
              <a:buChar char="•"/>
            </a:pPr>
            <a:r>
              <a:rPr lang="en-US" dirty="0"/>
              <a:t>https://nx.dev/</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28</a:t>
            </a:fld>
            <a:endParaRPr lang="cs-CZ"/>
          </a:p>
        </p:txBody>
      </p:sp>
    </p:spTree>
    <p:extLst>
      <p:ext uri="{BB962C8B-B14F-4D97-AF65-F5344CB8AC3E}">
        <p14:creationId xmlns:p14="http://schemas.microsoft.com/office/powerpoint/2010/main" val="42481495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The First Age was about building out a language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 Second Age was about users exploring and expanding the language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 Third Age is about clearing away legacy assumptions and collapsing layers of tooling. Also, the tools may not be implemented in JavaScript.</a:t>
            </a:r>
          </a:p>
          <a:p>
            <a:endParaRPr lang="en-US" dirty="0"/>
          </a:p>
          <a:p>
            <a:r>
              <a:rPr lang="en-US" dirty="0"/>
              <a:t>Source:</a:t>
            </a:r>
          </a:p>
          <a:p>
            <a:pPr marL="171450" indent="-171450">
              <a:buFont typeface="Arial" panose="020B0604020202020204" pitchFamily="34" charset="0"/>
              <a:buChar char="•"/>
            </a:pPr>
            <a:r>
              <a:rPr lang="en-US" dirty="0"/>
              <a:t>https://www.swyx.io/js-third-age/</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29</a:t>
            </a:fld>
            <a:endParaRPr lang="cs-CZ"/>
          </a:p>
        </p:txBody>
      </p:sp>
    </p:spTree>
    <p:extLst>
      <p:ext uri="{BB962C8B-B14F-4D97-AF65-F5344CB8AC3E}">
        <p14:creationId xmlns:p14="http://schemas.microsoft.com/office/powerpoint/2010/main" val="141153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We need to manage assets for a web page (HTML/ …). We can use bash to automate, but that is not good. Later task runners are getting less popular. A module bundler is a tool that bundle, initially, all JavaScript resources into a single file.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Left image is about supported features in predefined tests, right represents questions on </a:t>
            </a:r>
            <a:r>
              <a:rPr lang="en-US" dirty="0" err="1"/>
              <a:t>stackoverflow</a:t>
            </a:r>
            <a:r>
              <a:rPr lang="en-US"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Test are from several categories: code splitting, hashing, importing modules (common JS, ES, </a:t>
            </a:r>
            <a:r>
              <a:rPr lang="en-US" dirty="0" err="1"/>
              <a:t>node_modules</a:t>
            </a:r>
            <a:r>
              <a:rPr lang="en-US" dirty="0"/>
              <a:t>), non-JS resources, output module formats, transformations.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Bundlers focus on combining static assets.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Sources:</a:t>
            </a:r>
          </a:p>
          <a:p>
            <a:pPr marL="171450" indent="-171450">
              <a:buFont typeface="Arial" panose="020B0604020202020204" pitchFamily="34" charset="0"/>
              <a:buChar char="•"/>
            </a:pPr>
            <a:r>
              <a:rPr lang="en-US" dirty="0"/>
              <a:t>https://www.ionos.com/digitalguide/websites/web-development/gulp-vs-grunt-differentiating-between-the-task-runners/</a:t>
            </a:r>
          </a:p>
          <a:p>
            <a:pPr marL="171450" indent="-171450">
              <a:buFont typeface="Arial" panose="020B0604020202020204" pitchFamily="34" charset="0"/>
              <a:buChar char="•"/>
            </a:pPr>
            <a:r>
              <a:rPr lang="en-US" dirty="0"/>
              <a:t>https://blog.logrocket.com/node-js-task-runners-vs-module-bundlers/</a:t>
            </a:r>
          </a:p>
          <a:p>
            <a:pPr marL="171450" indent="-171450">
              <a:buFont typeface="Arial" panose="020B0604020202020204" pitchFamily="34" charset="0"/>
              <a:buChar char="•"/>
            </a:pPr>
            <a:r>
              <a:rPr lang="en-US" dirty="0"/>
              <a:t>https://insights.stackoverflow.com/trends?tags=gulp%2Cwebpack%2Cgruntjs%2Cbrowserify</a:t>
            </a:r>
          </a:p>
          <a:p>
            <a:pPr marL="171450" indent="-171450">
              <a:buFont typeface="Arial" panose="020B0604020202020204" pitchFamily="34" charset="0"/>
              <a:buChar char="•"/>
            </a:pPr>
            <a:r>
              <a:rPr lang="en-US" dirty="0"/>
              <a:t>https://bundlers.tooling.report/</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3</a:t>
            </a:fld>
            <a:endParaRPr lang="cs-CZ"/>
          </a:p>
        </p:txBody>
      </p:sp>
    </p:spTree>
    <p:extLst>
      <p:ext uri="{BB962C8B-B14F-4D97-AF65-F5344CB8AC3E}">
        <p14:creationId xmlns:p14="http://schemas.microsoft.com/office/powerpoint/2010/main" val="2959136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https://browserify.org/ [2011] Bundler</a:t>
            </a:r>
            <a:br>
              <a:rPr lang="en-US" dirty="0"/>
            </a:br>
            <a:r>
              <a:rPr lang="en-US" dirty="0"/>
              <a:t>Pure bundler, as such it must be used with task runner like Gulp or Grunt. Focus on using Node.js packages in frontend ~ used to be a close competitor to webpack.</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5</a:t>
            </a:fld>
            <a:endParaRPr lang="cs-CZ"/>
          </a:p>
        </p:txBody>
      </p:sp>
    </p:spTree>
    <p:extLst>
      <p:ext uri="{BB962C8B-B14F-4D97-AF65-F5344CB8AC3E}">
        <p14:creationId xmlns:p14="http://schemas.microsoft.com/office/powerpoint/2010/main" val="3483235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https://gruntjs.com/ [2011-2012] Task Runner</a:t>
            </a:r>
            <a:br>
              <a:rPr lang="en-US" dirty="0"/>
            </a:br>
            <a:r>
              <a:rPr lang="en-US" dirty="0"/>
              <a:t>Employ temporary files. Focus on plugin configuration (tasks), there is a huge number of plugins ~6K. Configuration is huge nested object. </a:t>
            </a:r>
            <a:br>
              <a:rPr lang="en-US" dirty="0"/>
            </a:b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6</a:t>
            </a:fld>
            <a:endParaRPr lang="cs-CZ"/>
          </a:p>
        </p:txBody>
      </p:sp>
    </p:spTree>
    <p:extLst>
      <p:ext uri="{BB962C8B-B14F-4D97-AF65-F5344CB8AC3E}">
        <p14:creationId xmlns:p14="http://schemas.microsoft.com/office/powerpoint/2010/main" val="3436928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Gulp is design to automate a build pipelines consisting of tasks. Pipelines are specified in JavaScript/Typescript/… file. </a:t>
            </a:r>
          </a:p>
          <a:p>
            <a:endParaRPr lang="en-US" dirty="0"/>
          </a:p>
          <a:p>
            <a:r>
              <a:rPr lang="en-US" dirty="0"/>
              <a:t>Example load all files and move them to other location. We can apply transformations along the way. Other example is a composition of tasks into a pipeline.</a:t>
            </a:r>
          </a:p>
          <a:p>
            <a:endParaRPr lang="en-US" dirty="0"/>
          </a:p>
          <a:p>
            <a:r>
              <a:rPr lang="en-US" dirty="0"/>
              <a:t>“watch” allow to execute task when a file change.</a:t>
            </a:r>
          </a:p>
          <a:p>
            <a:endParaRPr lang="en-US" dirty="0"/>
          </a:p>
          <a:p>
            <a:r>
              <a:rPr lang="en-US" dirty="0"/>
              <a:t>Compare to Grunt:</a:t>
            </a:r>
          </a:p>
          <a:p>
            <a:pPr marL="171450" indent="-171450">
              <a:buFont typeface="Arial" panose="020B0604020202020204" pitchFamily="34" charset="0"/>
              <a:buChar char="•"/>
            </a:pPr>
            <a:r>
              <a:rPr lang="en-US" dirty="0"/>
              <a:t>Use memory streams</a:t>
            </a:r>
          </a:p>
          <a:p>
            <a:endParaRPr lang="en-US" dirty="0"/>
          </a:p>
          <a:p>
            <a:r>
              <a:rPr lang="en-US" dirty="0"/>
              <a:t>Sources:</a:t>
            </a:r>
          </a:p>
          <a:p>
            <a:pPr marL="171450" indent="-171450">
              <a:buFont typeface="Arial" panose="020B0604020202020204" pitchFamily="34" charset="0"/>
              <a:buChar char="•"/>
            </a:pPr>
            <a:r>
              <a:rPr lang="en-US" dirty="0"/>
              <a:t>https://gulpjs.com/</a:t>
            </a:r>
          </a:p>
          <a:p>
            <a:pPr marL="171450" indent="-171450">
              <a:buFont typeface="Arial" panose="020B0604020202020204" pitchFamily="34" charset="0"/>
              <a:buChar char="•"/>
            </a:pPr>
            <a:r>
              <a:rPr lang="en-US" dirty="0"/>
              <a:t>https://medium.com/gulpjs/introducing-the-gulp-developer-survey-cc227fc2fb6d</a:t>
            </a:r>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7</a:t>
            </a:fld>
            <a:endParaRPr lang="cs-CZ"/>
          </a:p>
        </p:txBody>
      </p:sp>
    </p:spTree>
    <p:extLst>
      <p:ext uri="{BB962C8B-B14F-4D97-AF65-F5344CB8AC3E}">
        <p14:creationId xmlns:p14="http://schemas.microsoft.com/office/powerpoint/2010/main" val="934232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https://github.com/broccolijs/broccoli [2013 - 2021] Task Runner</a:t>
            </a:r>
            <a:br>
              <a:rPr lang="en-US" dirty="0"/>
            </a:br>
            <a:r>
              <a:rPr lang="en-US" dirty="0"/>
              <a:t>Build resources using pipelines.</a:t>
            </a:r>
          </a:p>
        </p:txBody>
      </p:sp>
      <p:sp>
        <p:nvSpPr>
          <p:cNvPr id="4" name="Slide Number Placeholder 3"/>
          <p:cNvSpPr>
            <a:spLocks noGrp="1"/>
          </p:cNvSpPr>
          <p:nvPr>
            <p:ph type="sldNum" sz="quarter" idx="5"/>
          </p:nvPr>
        </p:nvSpPr>
        <p:spPr/>
        <p:txBody>
          <a:bodyPr/>
          <a:lstStyle/>
          <a:p>
            <a:fld id="{FEC869DF-6110-41A2-A008-13AD35443CEC}" type="slidenum">
              <a:rPr lang="cs-CZ" smtClean="0"/>
              <a:t>8</a:t>
            </a:fld>
            <a:endParaRPr lang="cs-CZ"/>
          </a:p>
        </p:txBody>
      </p:sp>
    </p:spTree>
    <p:extLst>
      <p:ext uri="{BB962C8B-B14F-4D97-AF65-F5344CB8AC3E}">
        <p14:creationId xmlns:p14="http://schemas.microsoft.com/office/powerpoint/2010/main" val="2819604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u="sng" dirty="0">
                <a:solidFill>
                  <a:srgbClr val="CCCCCC"/>
                </a:solidFill>
                <a:effectLst/>
                <a:latin typeface="Consolas" panose="020B0609020204030204" pitchFamily="49" charset="0"/>
              </a:rPr>
              <a:t>https://vercel.com/blog/turbopack</a:t>
            </a:r>
            <a:endParaRPr lang="en-US" b="0" dirty="0">
              <a:solidFill>
                <a:srgbClr val="CCCCCC"/>
              </a:solidFill>
              <a:effectLst/>
              <a:latin typeface="Consolas" panose="020B0609020204030204" pitchFamily="49" charset="0"/>
            </a:endParaRPr>
          </a:p>
          <a:p>
            <a:pPr marL="0" indent="0">
              <a:buFont typeface="Arial" panose="020B0604020202020204" pitchFamily="34" charset="0"/>
              <a:buNone/>
            </a:pPr>
            <a:endParaRPr lang="en-US" dirty="0"/>
          </a:p>
          <a:p>
            <a:pPr marL="0" indent="0">
              <a:buFont typeface="Arial" panose="020B0604020202020204" pitchFamily="34" charset="0"/>
              <a:buNone/>
            </a:pPr>
            <a:r>
              <a:rPr lang="en-US" dirty="0"/>
              <a:t>Rust-based successor to Webpack, use since Next.js 13</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9</a:t>
            </a:fld>
            <a:endParaRPr lang="cs-CZ"/>
          </a:p>
        </p:txBody>
      </p:sp>
    </p:spTree>
    <p:extLst>
      <p:ext uri="{BB962C8B-B14F-4D97-AF65-F5344CB8AC3E}">
        <p14:creationId xmlns:p14="http://schemas.microsoft.com/office/powerpoint/2010/main" val="771707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Configuration similar to Grunt or Gulp. Primary focus is on combining JavaScript files with require statements. Before we may need </a:t>
            </a:r>
            <a:r>
              <a:rPr lang="en-US" dirty="0" err="1"/>
              <a:t>Browserify</a:t>
            </a:r>
            <a:r>
              <a:rPr lang="en-US" dirty="0"/>
              <a:t> + Gulp, Webpack can handle all.</a:t>
            </a:r>
          </a:p>
          <a:p>
            <a:endParaRPr lang="en-US" dirty="0"/>
          </a:p>
          <a:p>
            <a:r>
              <a:rPr lang="en-US" dirty="0"/>
              <a:t>Webpack can load JavaScript and JSON, for other formats it needs loaders. For example, reading raw text, </a:t>
            </a:r>
            <a:r>
              <a:rPr lang="en-US" dirty="0" err="1"/>
              <a:t>css</a:t>
            </a:r>
            <a:r>
              <a:rPr lang="en-US" dirty="0"/>
              <a:t> or TypeScript. Overall loader transform a single module.</a:t>
            </a:r>
          </a:p>
          <a:p>
            <a:endParaRPr lang="en-US" dirty="0"/>
          </a:p>
          <a:p>
            <a:r>
              <a:rPr lang="en-US" dirty="0"/>
              <a:t>On the other hand, Plugin can do much more like optimization, injection of environment variables.</a:t>
            </a:r>
          </a:p>
          <a:p>
            <a:endParaRPr lang="en-US" dirty="0"/>
          </a:p>
          <a:p>
            <a:r>
              <a:rPr lang="en-US" dirty="0"/>
              <a:t>Sources:</a:t>
            </a:r>
          </a:p>
          <a:p>
            <a:pPr marL="171450" indent="-171450">
              <a:buFont typeface="Arial" panose="020B0604020202020204" pitchFamily="34" charset="0"/>
              <a:buChar char="•"/>
            </a:pPr>
            <a:r>
              <a:rPr lang="en-US" dirty="0"/>
              <a:t>https://webpack.js.org/ </a:t>
            </a:r>
          </a:p>
          <a:p>
            <a:pPr marL="171450" indent="-171450">
              <a:buFont typeface="Arial" panose="020B0604020202020204" pitchFamily="34" charset="0"/>
              <a:buChar char="•"/>
            </a:pPr>
            <a:r>
              <a:rPr lang="en-US" dirty="0"/>
              <a:t>https://webpack.js.org/concepts/hot-module-replacement/</a:t>
            </a:r>
          </a:p>
          <a:p>
            <a:pPr marL="171450" indent="-171450">
              <a:buFont typeface="Arial" panose="020B0604020202020204" pitchFamily="34" charset="0"/>
              <a:buChar char="•"/>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10</a:t>
            </a:fld>
            <a:endParaRPr lang="cs-CZ"/>
          </a:p>
        </p:txBody>
      </p:sp>
    </p:spTree>
    <p:extLst>
      <p:ext uri="{BB962C8B-B14F-4D97-AF65-F5344CB8AC3E}">
        <p14:creationId xmlns:p14="http://schemas.microsoft.com/office/powerpoint/2010/main" val="35595549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42CB01-0606-AD8B-8CDE-0F8FFB8E3C47}"/>
              </a:ext>
            </a:extLst>
          </p:cNvPr>
          <p:cNvSpPr/>
          <p:nvPr/>
        </p:nvSpPr>
        <p:spPr>
          <a:xfrm>
            <a:off x="0" y="6492784"/>
            <a:ext cx="12192001" cy="3651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15635"/>
          </a:xfrm>
        </p:spPr>
        <p:txBody>
          <a:bodyPr anchor="b">
            <a:no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1100051" y="4455620"/>
            <a:ext cx="7948277" cy="439653"/>
          </a:xfrm>
        </p:spPr>
        <p:txBody>
          <a:bodyPr wrap="none" lIns="91440" rIns="91440" anchor="ctr" anchorCtr="0">
            <a:noAutofit/>
          </a:bodyPr>
          <a:lstStyle>
            <a:lvl1pPr marL="0" indent="0" algn="l">
              <a:buNone/>
              <a:defRPr sz="2400" b="1" cap="none"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Presentation group</a:t>
            </a:r>
          </a:p>
        </p:txBody>
      </p:sp>
      <p:cxnSp>
        <p:nvCxnSpPr>
          <p:cNvPr id="9" name="Straight Connector 8"/>
          <p:cNvCxnSpPr/>
          <p:nvPr/>
        </p:nvCxnSpPr>
        <p:spPr>
          <a:xfrm>
            <a:off x="1207658" y="4365104"/>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65665A35-B15A-1F1B-E7BB-06D54184D5F9}"/>
              </a:ext>
            </a:extLst>
          </p:cNvPr>
          <p:cNvSpPr>
            <a:spLocks noGrp="1"/>
          </p:cNvSpPr>
          <p:nvPr>
            <p:ph type="body" sz="quarter" idx="12" hasCustomPrompt="1"/>
          </p:nvPr>
        </p:nvSpPr>
        <p:spPr>
          <a:xfrm>
            <a:off x="9264650" y="4456113"/>
            <a:ext cx="1891030" cy="503237"/>
          </a:xfrm>
        </p:spPr>
        <p:txBody>
          <a:bodyPr rIns="90000" anchor="ctr" anchorCtr="0"/>
          <a:lstStyle>
            <a:lvl1pPr marL="0" indent="0" algn="r">
              <a:buNone/>
              <a:defRPr lang="en-US" sz="2400" b="1" kern="1200" cap="none" spc="200" baseline="0" dirty="0">
                <a:solidFill>
                  <a:schemeClr val="tx2"/>
                </a:solidFill>
                <a:latin typeface="+mj-lt"/>
                <a:ea typeface="+mn-ea"/>
                <a:cs typeface="+mn-cs"/>
              </a:defRPr>
            </a:lvl1pPr>
          </a:lstStyle>
          <a:p>
            <a:pPr lvl="0"/>
            <a:r>
              <a:rPr lang="en-US" dirty="0"/>
              <a:t>Year</a:t>
            </a:r>
          </a:p>
        </p:txBody>
      </p:sp>
      <p:sp>
        <p:nvSpPr>
          <p:cNvPr id="12" name="Text Placeholder 11">
            <a:extLst>
              <a:ext uri="{FF2B5EF4-FFF2-40B4-BE49-F238E27FC236}">
                <a16:creationId xmlns:a16="http://schemas.microsoft.com/office/drawing/2014/main" id="{FE211867-31A4-8500-D606-C5CD767A2639}"/>
              </a:ext>
            </a:extLst>
          </p:cNvPr>
          <p:cNvSpPr>
            <a:spLocks noGrp="1"/>
          </p:cNvSpPr>
          <p:nvPr>
            <p:ph type="body" sz="quarter" idx="13" hasCustomPrompt="1"/>
          </p:nvPr>
        </p:nvSpPr>
        <p:spPr>
          <a:xfrm>
            <a:off x="1097814" y="4942294"/>
            <a:ext cx="7948277" cy="437358"/>
          </a:xfrm>
        </p:spPr>
        <p:txBody>
          <a:bodyPr wrap="none" lIns="90000" rIns="90000" anchor="ctr" anchorCtr="0"/>
          <a:lstStyle>
            <a:lvl1pPr marL="0" indent="0" algn="l">
              <a:buNone/>
              <a:defRPr lang="en-US" sz="2400" b="1" kern="1200" cap="none" spc="200" baseline="0" dirty="0">
                <a:solidFill>
                  <a:schemeClr val="tx2"/>
                </a:solidFill>
                <a:latin typeface="+mj-lt"/>
                <a:ea typeface="+mn-ea"/>
                <a:cs typeface="+mn-cs"/>
              </a:defRPr>
            </a:lvl1pPr>
          </a:lstStyle>
          <a:p>
            <a:pPr lvl="0"/>
            <a:r>
              <a:rPr lang="en-US" dirty="0"/>
              <a:t>Presenting person</a:t>
            </a:r>
          </a:p>
        </p:txBody>
      </p:sp>
      <p:sp>
        <p:nvSpPr>
          <p:cNvPr id="13" name="Text Placeholder 11">
            <a:extLst>
              <a:ext uri="{FF2B5EF4-FFF2-40B4-BE49-F238E27FC236}">
                <a16:creationId xmlns:a16="http://schemas.microsoft.com/office/drawing/2014/main" id="{3EE7B3D2-877F-B924-8BD1-76C44B2778D5}"/>
              </a:ext>
            </a:extLst>
          </p:cNvPr>
          <p:cNvSpPr>
            <a:spLocks noGrp="1"/>
          </p:cNvSpPr>
          <p:nvPr>
            <p:ph type="body" sz="quarter" idx="14" hasCustomPrompt="1"/>
          </p:nvPr>
        </p:nvSpPr>
        <p:spPr>
          <a:xfrm>
            <a:off x="1097279" y="5592755"/>
            <a:ext cx="7948277" cy="809511"/>
          </a:xfrm>
        </p:spPr>
        <p:txBody>
          <a:bodyPr wrap="none" lIns="90000" rIns="90000"/>
          <a:lstStyle>
            <a:lvl1pPr marL="0" indent="0" algn="l">
              <a:buNone/>
              <a:defRPr lang="en-US" sz="1800" b="1" kern="1200" cap="none" spc="200" baseline="0" dirty="0">
                <a:solidFill>
                  <a:schemeClr val="tx2"/>
                </a:solidFill>
                <a:latin typeface="+mj-lt"/>
                <a:ea typeface="+mn-ea"/>
                <a:cs typeface="+mn-cs"/>
              </a:defRPr>
            </a:lvl1pPr>
          </a:lstStyle>
          <a:p>
            <a:pPr lvl="0"/>
            <a:r>
              <a:rPr lang="en-US" dirty="0"/>
              <a:t>Links</a:t>
            </a:r>
          </a:p>
        </p:txBody>
      </p:sp>
      <p:pic>
        <p:nvPicPr>
          <p:cNvPr id="1026" name="Picture 2">
            <a:extLst>
              <a:ext uri="{FF2B5EF4-FFF2-40B4-BE49-F238E27FC236}">
                <a16:creationId xmlns:a16="http://schemas.microsoft.com/office/drawing/2014/main" id="{1A90CBFD-96D4-7287-CE2C-B361F455B9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486" y="6503336"/>
            <a:ext cx="983432" cy="34643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15EABA8-3BA1-5923-66BA-C39DF4CA777F}"/>
              </a:ext>
            </a:extLst>
          </p:cNvPr>
          <p:cNvSpPr txBox="1"/>
          <p:nvPr/>
        </p:nvSpPr>
        <p:spPr>
          <a:xfrm>
            <a:off x="2035126" y="6513154"/>
            <a:ext cx="8165330" cy="369332"/>
          </a:xfrm>
          <a:prstGeom prst="rect">
            <a:avLst/>
          </a:prstGeom>
          <a:noFill/>
        </p:spPr>
        <p:txBody>
          <a:bodyPr wrap="square">
            <a:spAutoFit/>
          </a:bodyPr>
          <a:lstStyle/>
          <a:p>
            <a:r>
              <a:rPr lang="en-US" dirty="0">
                <a:solidFill>
                  <a:schemeClr val="bg1"/>
                </a:solidFill>
              </a:rPr>
              <a:t>This work is licensed under a </a:t>
            </a:r>
            <a:r>
              <a:rPr lang="en-US" dirty="0">
                <a:solidFill>
                  <a:schemeClr val="bg1"/>
                </a:solidFill>
                <a:hlinkClick r:id="rId3">
                  <a:extLst>
                    <a:ext uri="{A12FA001-AC4F-418D-AE19-62706E023703}">
                      <ahyp:hlinkClr xmlns:ahyp="http://schemas.microsoft.com/office/drawing/2018/hyperlinkcolor" val="tx"/>
                    </a:ext>
                  </a:extLst>
                </a:hlinkClick>
              </a:rPr>
              <a:t>Creative Commons Attribution 4.0 International License</a:t>
            </a:r>
            <a:r>
              <a:rPr lang="en-US" dirty="0">
                <a:solidFill>
                  <a:schemeClr val="bg1"/>
                </a:solidFill>
              </a:rPr>
              <a:t>.</a:t>
            </a:r>
          </a:p>
        </p:txBody>
      </p:sp>
    </p:spTree>
    <p:extLst>
      <p:ext uri="{BB962C8B-B14F-4D97-AF65-F5344CB8AC3E}">
        <p14:creationId xmlns:p14="http://schemas.microsoft.com/office/powerpoint/2010/main" val="211167715"/>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8434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ub-headin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99535DF1-3CEE-4FC7-9E2D-6DF64CF0951A}"/>
              </a:ext>
            </a:extLst>
          </p:cNvPr>
          <p:cNvSpPr>
            <a:spLocks noGrp="1"/>
          </p:cNvSpPr>
          <p:nvPr>
            <p:ph type="body" sz="quarter" idx="13" hasCustomPrompt="1"/>
          </p:nvPr>
        </p:nvSpPr>
        <p:spPr>
          <a:xfrm>
            <a:off x="2279650" y="1980093"/>
            <a:ext cx="7561263" cy="863352"/>
          </a:xfrm>
          <a:prstGeom prst="rect">
            <a:avLst/>
          </a:prstGeom>
        </p:spPr>
        <p:txBody>
          <a:bodyPr anchor="ctr"/>
          <a:lstStyle>
            <a:lvl1pPr marL="0" indent="0" algn="ctr">
              <a:buNone/>
              <a:defRPr sz="3600" cap="none" baseline="0">
                <a:latin typeface="+mj-lt"/>
              </a:defRPr>
            </a:lvl1pPr>
          </a:lstStyle>
          <a:p>
            <a:pPr lvl="0"/>
            <a:r>
              <a:rPr lang="en-US" dirty="0"/>
              <a:t>Click to edit heading</a:t>
            </a:r>
          </a:p>
        </p:txBody>
      </p:sp>
      <p:sp>
        <p:nvSpPr>
          <p:cNvPr id="11" name="Text Placeholder 9">
            <a:extLst>
              <a:ext uri="{FF2B5EF4-FFF2-40B4-BE49-F238E27FC236}">
                <a16:creationId xmlns:a16="http://schemas.microsoft.com/office/drawing/2014/main" id="{5999B4DE-4528-497E-83DE-B439F1DB28BA}"/>
              </a:ext>
            </a:extLst>
          </p:cNvPr>
          <p:cNvSpPr>
            <a:spLocks noGrp="1"/>
          </p:cNvSpPr>
          <p:nvPr>
            <p:ph type="body" sz="quarter" idx="14" hasCustomPrompt="1"/>
          </p:nvPr>
        </p:nvSpPr>
        <p:spPr>
          <a:xfrm>
            <a:off x="1415480" y="3140968"/>
            <a:ext cx="9217023" cy="1872208"/>
          </a:xfrm>
          <a:prstGeom prst="rect">
            <a:avLst/>
          </a:prstGeom>
        </p:spPr>
        <p:txBody>
          <a:bodyPr anchor="t"/>
          <a:lstStyle>
            <a:lvl1pPr marL="0" indent="0" algn="ctr">
              <a:buNone/>
              <a:defRPr sz="3600">
                <a:latin typeface="+mj-lt"/>
              </a:defRPr>
            </a:lvl1pPr>
          </a:lstStyle>
          <a:p>
            <a:pPr lvl="0"/>
            <a:r>
              <a:rPr lang="en-US" dirty="0"/>
              <a:t>Click to edit sub heading</a:t>
            </a:r>
          </a:p>
        </p:txBody>
      </p:sp>
      <p:cxnSp>
        <p:nvCxnSpPr>
          <p:cNvPr id="2" name="Straight Connector 1">
            <a:extLst>
              <a:ext uri="{FF2B5EF4-FFF2-40B4-BE49-F238E27FC236}">
                <a16:creationId xmlns:a16="http://schemas.microsoft.com/office/drawing/2014/main" id="{9B46B549-2DF5-2605-A7E2-507EC6741B81}"/>
              </a:ext>
            </a:extLst>
          </p:cNvPr>
          <p:cNvCxnSpPr>
            <a:cxnSpLocks/>
          </p:cNvCxnSpPr>
          <p:nvPr/>
        </p:nvCxnSpPr>
        <p:spPr>
          <a:xfrm>
            <a:off x="335360" y="2996952"/>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8264043"/>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360000" y="180000"/>
            <a:ext cx="11449272" cy="766132"/>
          </a:xfrm>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a:xfrm>
            <a:off x="335360" y="1268760"/>
            <a:ext cx="11449272" cy="5040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452BA717-4DED-4A38-BDE4-30D0F0A142DB}" type="slidenum">
              <a:rPr lang="cs-CZ" smtClean="0"/>
              <a:pPr/>
              <a:t>‹#›</a:t>
            </a:fld>
            <a:endParaRPr lang="cs-CZ"/>
          </a:p>
        </p:txBody>
      </p:sp>
      <p:cxnSp>
        <p:nvCxnSpPr>
          <p:cNvPr id="7" name="Straight Connector 6">
            <a:extLst>
              <a:ext uri="{FF2B5EF4-FFF2-40B4-BE49-F238E27FC236}">
                <a16:creationId xmlns:a16="http://schemas.microsoft.com/office/drawing/2014/main" id="{6D7F9E1D-3FFE-E5D5-8168-CE30DC4521EC}"/>
              </a:ext>
            </a:extLst>
          </p:cNvPr>
          <p:cNvCxnSpPr>
            <a:cxnSpLocks/>
          </p:cNvCxnSpPr>
          <p:nvPr/>
        </p:nvCxnSpPr>
        <p:spPr>
          <a:xfrm>
            <a:off x="335360" y="1124744"/>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1241896"/>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360000" y="180000"/>
            <a:ext cx="11448000" cy="766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35360" y="1260583"/>
            <a:ext cx="5699679" cy="5048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260583"/>
            <a:ext cx="5566712" cy="5048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651B8B48-CD68-422A-981A-F7D1D2E08DD1}" type="slidenum">
              <a:rPr lang="en-US" smtClean="0"/>
              <a:t>‹#›</a:t>
            </a:fld>
            <a:endParaRPr lang="en-US"/>
          </a:p>
        </p:txBody>
      </p:sp>
      <p:cxnSp>
        <p:nvCxnSpPr>
          <p:cNvPr id="2" name="Straight Connector 1">
            <a:extLst>
              <a:ext uri="{FF2B5EF4-FFF2-40B4-BE49-F238E27FC236}">
                <a16:creationId xmlns:a16="http://schemas.microsoft.com/office/drawing/2014/main" id="{2EC59EFB-1B84-A66B-9566-F2885C8BF9CA}"/>
              </a:ext>
            </a:extLst>
          </p:cNvPr>
          <p:cNvCxnSpPr>
            <a:cxnSpLocks/>
          </p:cNvCxnSpPr>
          <p:nvPr/>
        </p:nvCxnSpPr>
        <p:spPr>
          <a:xfrm>
            <a:off x="335360" y="1124744"/>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6317815"/>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0000" y="180000"/>
            <a:ext cx="11448000" cy="766132"/>
          </a:xfrm>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651B8B48-CD68-422A-981A-F7D1D2E08DD1}" type="slidenum">
              <a:rPr lang="en-US" smtClean="0"/>
              <a:t>‹#›</a:t>
            </a:fld>
            <a:endParaRPr lang="en-US"/>
          </a:p>
        </p:txBody>
      </p:sp>
      <p:cxnSp>
        <p:nvCxnSpPr>
          <p:cNvPr id="6" name="Straight Connector 5">
            <a:extLst>
              <a:ext uri="{FF2B5EF4-FFF2-40B4-BE49-F238E27FC236}">
                <a16:creationId xmlns:a16="http://schemas.microsoft.com/office/drawing/2014/main" id="{AF6BAB6C-A9D1-4572-ED9D-D7E9722E3C65}"/>
              </a:ext>
            </a:extLst>
          </p:cNvPr>
          <p:cNvCxnSpPr>
            <a:cxnSpLocks/>
          </p:cNvCxnSpPr>
          <p:nvPr/>
        </p:nvCxnSpPr>
        <p:spPr>
          <a:xfrm>
            <a:off x="335360" y="1124744"/>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8550543"/>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372268-EBF9-1072-0F76-51E4D5460321}"/>
              </a:ext>
            </a:extLst>
          </p:cNvPr>
          <p:cNvSpPr/>
          <p:nvPr/>
        </p:nvSpPr>
        <p:spPr>
          <a:xfrm>
            <a:off x="0" y="6492784"/>
            <a:ext cx="12192001" cy="3651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sp>
      <p:sp>
        <p:nvSpPr>
          <p:cNvPr id="9" name="Slide Number Placeholder 8"/>
          <p:cNvSpPr>
            <a:spLocks noGrp="1"/>
          </p:cNvSpPr>
          <p:nvPr>
            <p:ph type="sldNum" sz="quarter" idx="12"/>
          </p:nvPr>
        </p:nvSpPr>
        <p:spPr/>
        <p:txBody>
          <a:bodyPr/>
          <a:lstStyle/>
          <a:p>
            <a:fld id="{651B8B48-CD68-422A-981A-F7D1D2E08DD1}" type="slidenum">
              <a:rPr lang="en-US" smtClean="0"/>
              <a:t>‹#›</a:t>
            </a:fld>
            <a:endParaRPr lang="en-US"/>
          </a:p>
        </p:txBody>
      </p:sp>
    </p:spTree>
    <p:extLst>
      <p:ext uri="{BB962C8B-B14F-4D97-AF65-F5344CB8AC3E}">
        <p14:creationId xmlns:p14="http://schemas.microsoft.com/office/powerpoint/2010/main" val="1513254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X-Section Titl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263352" y="1159182"/>
            <a:ext cx="11521280" cy="1825096"/>
          </a:xfrm>
          <a:prstGeom prst="rect">
            <a:avLst/>
          </a:prstGeom>
        </p:spPr>
        <p:txBody>
          <a:bodyPr anchor="t">
            <a:noAutofit/>
          </a:bodyPr>
          <a:lstStyle>
            <a:lvl1pPr algn="l">
              <a:defRPr sz="5400"/>
            </a:lvl1pPr>
          </a:lstStyle>
          <a:p>
            <a:r>
              <a:rPr lang="en-US" dirty="0"/>
              <a:t>Click to edit Master title style</a:t>
            </a:r>
          </a:p>
        </p:txBody>
      </p:sp>
      <p:pic>
        <p:nvPicPr>
          <p:cNvPr id="8" name="Picture 7" descr="C0-HD-TOP.png">
            <a:extLst>
              <a:ext uri="{FF2B5EF4-FFF2-40B4-BE49-F238E27FC236}">
                <a16:creationId xmlns:a16="http://schemas.microsoft.com/office/drawing/2014/main" id="{3B485478-7769-44A4-A391-52F617AC1A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1081088"/>
          </a:xfrm>
          <a:prstGeom prst="rect">
            <a:avLst/>
          </a:prstGeom>
        </p:spPr>
      </p:pic>
    </p:spTree>
    <p:extLst>
      <p:ext uri="{BB962C8B-B14F-4D97-AF65-F5344CB8AC3E}">
        <p14:creationId xmlns:p14="http://schemas.microsoft.com/office/powerpoint/2010/main" val="2298448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X-1_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39351" y="1844824"/>
            <a:ext cx="11713299" cy="4596298"/>
          </a:xfrm>
          <a:prstGeom prst="rect">
            <a:avLst/>
          </a:prstGeom>
        </p:spPr>
        <p:txBody>
          <a:bodyPr/>
          <a:lstStyle>
            <a:lvl1pPr>
              <a:buClr>
                <a:schemeClr val="tx1"/>
              </a:buClr>
              <a:defRPr sz="2200"/>
            </a:lvl1pPr>
            <a:lvl2pPr>
              <a:buClr>
                <a:schemeClr val="tx1"/>
              </a:buClr>
              <a:defRPr sz="2200"/>
            </a:lvl2pPr>
            <a:lvl3pPr>
              <a:buClr>
                <a:schemeClr val="tx1"/>
              </a:buClr>
              <a:defRPr sz="2200"/>
            </a:lvl3pPr>
            <a:lvl4pPr>
              <a:buClr>
                <a:schemeClr val="tx1"/>
              </a:buClr>
              <a:defRPr sz="2200"/>
            </a:lvl4pPr>
            <a:lvl5pPr>
              <a:buClr>
                <a:schemeClr val="tx1"/>
              </a:buClr>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9CA125F0-E602-409F-8C54-EE50939CDED9}"/>
              </a:ext>
            </a:extLst>
          </p:cNvPr>
          <p:cNvSpPr>
            <a:spLocks noGrp="1"/>
          </p:cNvSpPr>
          <p:nvPr>
            <p:ph type="title"/>
          </p:nvPr>
        </p:nvSpPr>
        <p:spPr>
          <a:xfrm>
            <a:off x="239352" y="416878"/>
            <a:ext cx="11713299" cy="1293028"/>
          </a:xfrm>
          <a:prstGeom prst="rect">
            <a:avLst/>
          </a:prstGeom>
        </p:spPr>
        <p:txBody>
          <a:bodyPr/>
          <a:lstStyle/>
          <a:p>
            <a:r>
              <a:rPr lang="en-US" dirty="0"/>
              <a:t>Click to edit Master title style</a:t>
            </a:r>
          </a:p>
        </p:txBody>
      </p:sp>
      <p:sp>
        <p:nvSpPr>
          <p:cNvPr id="8" name="Slide Number Placeholder 5">
            <a:extLst>
              <a:ext uri="{FF2B5EF4-FFF2-40B4-BE49-F238E27FC236}">
                <a16:creationId xmlns:a16="http://schemas.microsoft.com/office/drawing/2014/main" id="{F0CE1F92-6668-4B91-8D94-7368CA2031A9}"/>
              </a:ext>
            </a:extLst>
          </p:cNvPr>
          <p:cNvSpPr>
            <a:spLocks noGrp="1"/>
          </p:cNvSpPr>
          <p:nvPr>
            <p:ph type="sldNum" sz="quarter" idx="12"/>
          </p:nvPr>
        </p:nvSpPr>
        <p:spPr>
          <a:xfrm>
            <a:off x="9555480" y="3"/>
            <a:ext cx="2636520" cy="365125"/>
          </a:xfrm>
          <a:prstGeom prst="rect">
            <a:avLst/>
          </a:prstGeom>
        </p:spPr>
        <p:txBody>
          <a:bodyPr/>
          <a:lstStyle>
            <a:lvl1pPr algn="r">
              <a:defRPr/>
            </a:lvl1pPr>
          </a:lstStyle>
          <a:p>
            <a:fld id="{452BA717-4DED-4A38-BDE4-30D0F0A142DB}" type="slidenum">
              <a:rPr lang="cs-CZ" smtClean="0"/>
              <a:pPr/>
              <a:t>‹#›</a:t>
            </a:fld>
            <a:endParaRPr lang="cs-CZ"/>
          </a:p>
        </p:txBody>
      </p:sp>
    </p:spTree>
    <p:extLst>
      <p:ext uri="{BB962C8B-B14F-4D97-AF65-F5344CB8AC3E}">
        <p14:creationId xmlns:p14="http://schemas.microsoft.com/office/powerpoint/2010/main" val="2608757589"/>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X-Two Colum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39352" y="1844824"/>
            <a:ext cx="5763187" cy="4596298"/>
          </a:xfrm>
          <a:prstGeom prst="rect">
            <a:avLst/>
          </a:prstGeom>
        </p:spPr>
        <p:txBody>
          <a:bodyPr/>
          <a:lstStyle>
            <a:lvl1pPr>
              <a:buClr>
                <a:schemeClr val="tx1"/>
              </a:buClr>
              <a:defRPr sz="2200"/>
            </a:lvl1pPr>
            <a:lvl2pPr>
              <a:buClr>
                <a:schemeClr val="tx1"/>
              </a:buClr>
              <a:defRPr sz="2200"/>
            </a:lvl2pPr>
            <a:lvl3pPr>
              <a:buClr>
                <a:schemeClr val="tx1"/>
              </a:buClr>
              <a:defRPr sz="2200"/>
            </a:lvl3pPr>
            <a:lvl4pPr>
              <a:buClr>
                <a:schemeClr val="tx1"/>
              </a:buClr>
              <a:defRPr sz="2200"/>
            </a:lvl4pPr>
            <a:lvl5pPr>
              <a:buClr>
                <a:schemeClr val="tx1"/>
              </a:buClr>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9467" y="1844824"/>
            <a:ext cx="5763183" cy="4596298"/>
          </a:xfrm>
          <a:prstGeom prst="rect">
            <a:avLst/>
          </a:prstGeom>
        </p:spPr>
        <p:txBody>
          <a:bodyPr/>
          <a:lstStyle>
            <a:lvl1pPr>
              <a:buClr>
                <a:schemeClr val="tx1"/>
              </a:buClr>
              <a:defRPr sz="2200"/>
            </a:lvl1pPr>
            <a:lvl2pPr>
              <a:buClr>
                <a:schemeClr val="tx1"/>
              </a:buClr>
              <a:defRPr sz="2200"/>
            </a:lvl2pPr>
            <a:lvl3pPr>
              <a:buClr>
                <a:schemeClr val="tx1"/>
              </a:buClr>
              <a:defRPr sz="2200"/>
            </a:lvl3pPr>
            <a:lvl4pPr>
              <a:buClr>
                <a:schemeClr val="tx1"/>
              </a:buClr>
              <a:defRPr sz="2200"/>
            </a:lvl4pPr>
            <a:lvl5pPr>
              <a:buClr>
                <a:schemeClr val="tx1"/>
              </a:buClr>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1E9948CD-A3DC-404F-921B-D94627D21B2B}"/>
              </a:ext>
            </a:extLst>
          </p:cNvPr>
          <p:cNvSpPr>
            <a:spLocks noGrp="1"/>
          </p:cNvSpPr>
          <p:nvPr>
            <p:ph type="title"/>
          </p:nvPr>
        </p:nvSpPr>
        <p:spPr>
          <a:xfrm>
            <a:off x="239352" y="416878"/>
            <a:ext cx="11713299" cy="1293028"/>
          </a:xfrm>
          <a:prstGeom prst="rect">
            <a:avLst/>
          </a:prstGeom>
        </p:spPr>
        <p:txBody>
          <a:bodyPr/>
          <a:lstStyle/>
          <a:p>
            <a:r>
              <a:rPr lang="en-US" dirty="0"/>
              <a:t>Click to edit Master title style</a:t>
            </a:r>
          </a:p>
        </p:txBody>
      </p:sp>
      <p:sp>
        <p:nvSpPr>
          <p:cNvPr id="9" name="Slide Number Placeholder 5">
            <a:extLst>
              <a:ext uri="{FF2B5EF4-FFF2-40B4-BE49-F238E27FC236}">
                <a16:creationId xmlns:a16="http://schemas.microsoft.com/office/drawing/2014/main" id="{71E69095-5CD4-4F20-BC94-B15489715E92}"/>
              </a:ext>
            </a:extLst>
          </p:cNvPr>
          <p:cNvSpPr>
            <a:spLocks noGrp="1"/>
          </p:cNvSpPr>
          <p:nvPr>
            <p:ph type="sldNum" sz="quarter" idx="12"/>
          </p:nvPr>
        </p:nvSpPr>
        <p:spPr>
          <a:xfrm>
            <a:off x="9555480" y="3"/>
            <a:ext cx="2636520" cy="365125"/>
          </a:xfrm>
          <a:prstGeom prst="rect">
            <a:avLst/>
          </a:prstGeom>
        </p:spPr>
        <p:txBody>
          <a:bodyPr/>
          <a:lstStyle>
            <a:lvl1pPr algn="r">
              <a:defRPr/>
            </a:lvl1pPr>
          </a:lstStyle>
          <a:p>
            <a:fld id="{452BA717-4DED-4A38-BDE4-30D0F0A142DB}" type="slidenum">
              <a:rPr lang="cs-CZ" smtClean="0"/>
              <a:pPr/>
              <a:t>‹#›</a:t>
            </a:fld>
            <a:endParaRPr lang="cs-CZ"/>
          </a:p>
        </p:txBody>
      </p:sp>
    </p:spTree>
    <p:extLst>
      <p:ext uri="{BB962C8B-B14F-4D97-AF65-F5344CB8AC3E}">
        <p14:creationId xmlns:p14="http://schemas.microsoft.com/office/powerpoint/2010/main" val="1748599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6492784"/>
            <a:ext cx="12192001" cy="3651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66800" y="199277"/>
            <a:ext cx="10058400" cy="76613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335360" y="1268759"/>
            <a:ext cx="11449272" cy="5152007"/>
          </a:xfrm>
          <a:prstGeom prst="rect">
            <a:avLst/>
          </a:prstGeom>
        </p:spPr>
        <p:txBody>
          <a:bodyPr vert="horz" lIns="0" tIns="36000" rIns="0" bIns="360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686185" y="6571397"/>
            <a:ext cx="4822804" cy="253513"/>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571397"/>
            <a:ext cx="1312025" cy="253513"/>
          </a:xfrm>
          <a:prstGeom prst="rect">
            <a:avLst/>
          </a:prstGeom>
        </p:spPr>
        <p:txBody>
          <a:bodyPr vert="horz" lIns="91440" tIns="45720" rIns="91440" bIns="45720" rtlCol="0" anchor="ctr"/>
          <a:lstStyle>
            <a:lvl1pPr algn="r">
              <a:defRPr sz="1050">
                <a:solidFill>
                  <a:srgbClr val="FFFFFF"/>
                </a:solidFill>
              </a:defRPr>
            </a:lvl1pPr>
          </a:lstStyle>
          <a:p>
            <a:fld id="{651B8B48-CD68-422A-981A-F7D1D2E08DD1}" type="slidenum">
              <a:rPr lang="en-US" smtClean="0"/>
              <a:t>‹#›</a:t>
            </a:fld>
            <a:endParaRPr lang="en-US"/>
          </a:p>
        </p:txBody>
      </p:sp>
    </p:spTree>
    <p:extLst>
      <p:ext uri="{BB962C8B-B14F-4D97-AF65-F5344CB8AC3E}">
        <p14:creationId xmlns:p14="http://schemas.microsoft.com/office/powerpoint/2010/main" val="311075027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0" r:id="rId7"/>
    <p:sldLayoutId id="2147483728" r:id="rId8"/>
    <p:sldLayoutId id="2147483688" r:id="rId9"/>
    <p:sldLayoutId id="2147483729" r:id="rId10"/>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hyperlink" Target="https://esbuild.github.io/"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s://rollupjs.org/" TargetMode="External"/><Relationship Id="rId5" Type="http://schemas.openxmlformats.org/officeDocument/2006/relationships/hyperlink" Target="https://developer.mozilla.org/en-US/docs/Glossary/Polyfill" TargetMode="External"/><Relationship Id="rId4" Type="http://schemas.openxmlformats.org/officeDocument/2006/relationships/hyperlink" Target="https://www.typescriptlang.org/docs/handbook/compiler-options.html"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insights.stackoverflow.com/trends?tags=gulp%2Cwebpack%2Cgruntjs%2Cbrowserify" TargetMode="External"/><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hyperlink" Target="https://bundlers.tooling.report/#summary"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3C452-C885-7317-E131-0BDB4C1BDA72}"/>
              </a:ext>
            </a:extLst>
          </p:cNvPr>
          <p:cNvSpPr>
            <a:spLocks noGrp="1"/>
          </p:cNvSpPr>
          <p:nvPr>
            <p:ph type="ctrTitle"/>
          </p:nvPr>
        </p:nvSpPr>
        <p:spPr/>
        <p:txBody>
          <a:bodyPr/>
          <a:lstStyle/>
          <a:p>
            <a:r>
              <a:rPr lang="en-US" sz="8000" dirty="0"/>
              <a:t>JavaScript eco-system II.</a:t>
            </a:r>
            <a:endParaRPr lang="en-US" dirty="0"/>
          </a:p>
        </p:txBody>
      </p:sp>
      <p:sp>
        <p:nvSpPr>
          <p:cNvPr id="3" name="Subtitle 2">
            <a:extLst>
              <a:ext uri="{FF2B5EF4-FFF2-40B4-BE49-F238E27FC236}">
                <a16:creationId xmlns:a16="http://schemas.microsoft.com/office/drawing/2014/main" id="{9E35C64A-9086-C8A2-A885-C195BB063508}"/>
              </a:ext>
            </a:extLst>
          </p:cNvPr>
          <p:cNvSpPr>
            <a:spLocks noGrp="1"/>
          </p:cNvSpPr>
          <p:nvPr>
            <p:ph type="subTitle" idx="1"/>
          </p:nvPr>
        </p:nvSpPr>
        <p:spPr>
          <a:xfrm>
            <a:off x="1100051" y="4455620"/>
            <a:ext cx="8164599" cy="439653"/>
          </a:xfrm>
        </p:spPr>
        <p:txBody>
          <a:bodyPr/>
          <a:lstStyle/>
          <a:p>
            <a:r>
              <a:rPr lang="en-US" dirty="0"/>
              <a:t>NSWI153 - </a:t>
            </a:r>
            <a:r>
              <a:rPr lang="en-US" dirty="0">
                <a:solidFill>
                  <a:schemeClr val="accent2"/>
                </a:solidFill>
              </a:rPr>
              <a:t>Advanced</a:t>
            </a:r>
            <a:r>
              <a:rPr lang="en-US" dirty="0"/>
              <a:t> Programming of Web Applications </a:t>
            </a:r>
          </a:p>
        </p:txBody>
      </p:sp>
      <p:sp>
        <p:nvSpPr>
          <p:cNvPr id="4" name="Text Placeholder 3">
            <a:extLst>
              <a:ext uri="{FF2B5EF4-FFF2-40B4-BE49-F238E27FC236}">
                <a16:creationId xmlns:a16="http://schemas.microsoft.com/office/drawing/2014/main" id="{83D77CA2-8171-135B-E44F-1C7F469B2EE4}"/>
              </a:ext>
            </a:extLst>
          </p:cNvPr>
          <p:cNvSpPr>
            <a:spLocks noGrp="1"/>
          </p:cNvSpPr>
          <p:nvPr>
            <p:ph type="body" sz="quarter" idx="12"/>
          </p:nvPr>
        </p:nvSpPr>
        <p:spPr/>
        <p:txBody>
          <a:bodyPr/>
          <a:lstStyle/>
          <a:p>
            <a:r>
              <a:rPr lang="cs-CZ" dirty="0"/>
              <a:t>202</a:t>
            </a:r>
            <a:r>
              <a:rPr lang="en-US" dirty="0"/>
              <a:t>4/2025</a:t>
            </a:r>
          </a:p>
        </p:txBody>
      </p:sp>
      <p:sp>
        <p:nvSpPr>
          <p:cNvPr id="5" name="Text Placeholder 4">
            <a:extLst>
              <a:ext uri="{FF2B5EF4-FFF2-40B4-BE49-F238E27FC236}">
                <a16:creationId xmlns:a16="http://schemas.microsoft.com/office/drawing/2014/main" id="{B38A3DCA-7A4A-597B-3B42-628A19DFF7AD}"/>
              </a:ext>
            </a:extLst>
          </p:cNvPr>
          <p:cNvSpPr>
            <a:spLocks noGrp="1"/>
          </p:cNvSpPr>
          <p:nvPr>
            <p:ph type="body" sz="quarter" idx="13"/>
          </p:nvPr>
        </p:nvSpPr>
        <p:spPr/>
        <p:txBody>
          <a:bodyPr/>
          <a:lstStyle/>
          <a:p>
            <a:r>
              <a:rPr lang="en-US" dirty="0"/>
              <a:t>Petr </a:t>
            </a:r>
            <a:r>
              <a:rPr lang="cs-CZ" dirty="0"/>
              <a:t>Škoda</a:t>
            </a:r>
            <a:endParaRPr lang="en-US" dirty="0"/>
          </a:p>
        </p:txBody>
      </p:sp>
      <p:sp>
        <p:nvSpPr>
          <p:cNvPr id="6" name="Text Placeholder 5">
            <a:extLst>
              <a:ext uri="{FF2B5EF4-FFF2-40B4-BE49-F238E27FC236}">
                <a16:creationId xmlns:a16="http://schemas.microsoft.com/office/drawing/2014/main" id="{7FCF41A0-7ACE-A6B3-D30D-C368EAC69EDB}"/>
              </a:ext>
            </a:extLst>
          </p:cNvPr>
          <p:cNvSpPr>
            <a:spLocks noGrp="1"/>
          </p:cNvSpPr>
          <p:nvPr>
            <p:ph type="body" sz="quarter" idx="14"/>
          </p:nvPr>
        </p:nvSpPr>
        <p:spPr/>
        <p:txBody>
          <a:bodyPr/>
          <a:lstStyle/>
          <a:p>
            <a:pPr lvl="0"/>
            <a:r>
              <a:rPr lang="en-US" dirty="0"/>
              <a:t>https://github.com/skodapetr</a:t>
            </a:r>
          </a:p>
          <a:p>
            <a:r>
              <a:rPr lang="en-US" dirty="0"/>
              <a:t>https://www.ksi.mff.cuni.cz</a:t>
            </a:r>
            <a:endParaRPr lang="cs-CZ" dirty="0"/>
          </a:p>
        </p:txBody>
      </p:sp>
    </p:spTree>
    <p:extLst>
      <p:ext uri="{BB962C8B-B14F-4D97-AF65-F5344CB8AC3E}">
        <p14:creationId xmlns:p14="http://schemas.microsoft.com/office/powerpoint/2010/main" val="2139594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AB75F-8F57-1B6E-E5D4-C11E5473F046}"/>
              </a:ext>
            </a:extLst>
          </p:cNvPr>
          <p:cNvSpPr>
            <a:spLocks noGrp="1"/>
          </p:cNvSpPr>
          <p:nvPr>
            <p:ph type="title"/>
          </p:nvPr>
        </p:nvSpPr>
        <p:spPr/>
        <p:txBody>
          <a:bodyPr/>
          <a:lstStyle/>
          <a:p>
            <a:r>
              <a:rPr lang="en-US" dirty="0"/>
              <a:t>Webpack</a:t>
            </a:r>
          </a:p>
        </p:txBody>
      </p:sp>
      <p:sp>
        <p:nvSpPr>
          <p:cNvPr id="3" name="Content Placeholder 2">
            <a:extLst>
              <a:ext uri="{FF2B5EF4-FFF2-40B4-BE49-F238E27FC236}">
                <a16:creationId xmlns:a16="http://schemas.microsoft.com/office/drawing/2014/main" id="{6041DB14-8857-F200-5774-015F9AA023DD}"/>
              </a:ext>
            </a:extLst>
          </p:cNvPr>
          <p:cNvSpPr>
            <a:spLocks noGrp="1"/>
          </p:cNvSpPr>
          <p:nvPr>
            <p:ph idx="1"/>
          </p:nvPr>
        </p:nvSpPr>
        <p:spPr>
          <a:xfrm>
            <a:off x="335360" y="1268760"/>
            <a:ext cx="11449272" cy="3024336"/>
          </a:xfrm>
        </p:spPr>
        <p:txBody>
          <a:bodyPr/>
          <a:lstStyle/>
          <a:p>
            <a:pPr marL="0" indent="0">
              <a:buNone/>
            </a:pPr>
            <a:r>
              <a:rPr lang="en-US" dirty="0"/>
              <a:t>Bundler, 2012</a:t>
            </a:r>
          </a:p>
          <a:p>
            <a:r>
              <a:rPr lang="en-US" dirty="0"/>
              <a:t>Complex configuration</a:t>
            </a:r>
            <a:br>
              <a:rPr lang="en-US" dirty="0"/>
            </a:br>
            <a:r>
              <a:rPr lang="en-US" dirty="0"/>
              <a:t>Zero-configuration with Webpack 4</a:t>
            </a:r>
          </a:p>
          <a:p>
            <a:r>
              <a:rPr lang="en-US" dirty="0"/>
              <a:t>Handles non-code assets (images, </a:t>
            </a:r>
            <a:r>
              <a:rPr lang="en-US" dirty="0" err="1"/>
              <a:t>css</a:t>
            </a:r>
            <a:r>
              <a:rPr lang="en-US" dirty="0"/>
              <a:t>, … ) with require ES6 module syntax</a:t>
            </a:r>
          </a:p>
          <a:p>
            <a:r>
              <a:rPr lang="en-US" dirty="0"/>
              <a:t>Loaders</a:t>
            </a:r>
          </a:p>
          <a:p>
            <a:r>
              <a:rPr lang="en-US" dirty="0"/>
              <a:t>Plugins</a:t>
            </a:r>
          </a:p>
          <a:p>
            <a:endParaRPr lang="en-US" dirty="0"/>
          </a:p>
        </p:txBody>
      </p:sp>
      <p:sp>
        <p:nvSpPr>
          <p:cNvPr id="4" name="Slide Number Placeholder 3">
            <a:extLst>
              <a:ext uri="{FF2B5EF4-FFF2-40B4-BE49-F238E27FC236}">
                <a16:creationId xmlns:a16="http://schemas.microsoft.com/office/drawing/2014/main" id="{1ED94EF0-F92E-4D76-7C6E-22BAD7B435C6}"/>
              </a:ext>
            </a:extLst>
          </p:cNvPr>
          <p:cNvSpPr>
            <a:spLocks noGrp="1"/>
          </p:cNvSpPr>
          <p:nvPr>
            <p:ph type="sldNum" sz="quarter" idx="12"/>
          </p:nvPr>
        </p:nvSpPr>
        <p:spPr/>
        <p:txBody>
          <a:bodyPr/>
          <a:lstStyle/>
          <a:p>
            <a:fld id="{452BA717-4DED-4A38-BDE4-30D0F0A142DB}" type="slidenum">
              <a:rPr lang="cs-CZ" smtClean="0"/>
              <a:pPr/>
              <a:t>10</a:t>
            </a:fld>
            <a:endParaRPr lang="cs-CZ"/>
          </a:p>
        </p:txBody>
      </p:sp>
    </p:spTree>
    <p:extLst>
      <p:ext uri="{BB962C8B-B14F-4D97-AF65-F5344CB8AC3E}">
        <p14:creationId xmlns:p14="http://schemas.microsoft.com/office/powerpoint/2010/main" val="3593335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D1A7A6-CAB6-08FA-03C2-2317C3E8C687}"/>
              </a:ext>
            </a:extLst>
          </p:cNvPr>
          <p:cNvSpPr>
            <a:spLocks noGrp="1"/>
          </p:cNvSpPr>
          <p:nvPr>
            <p:ph type="body" sz="quarter" idx="13"/>
          </p:nvPr>
        </p:nvSpPr>
        <p:spPr/>
        <p:txBody>
          <a:bodyPr/>
          <a:lstStyle/>
          <a:p>
            <a:r>
              <a:rPr lang="en-US" dirty="0"/>
              <a:t>Demo</a:t>
            </a:r>
          </a:p>
        </p:txBody>
      </p:sp>
      <p:sp>
        <p:nvSpPr>
          <p:cNvPr id="3" name="Text Placeholder 2">
            <a:extLst>
              <a:ext uri="{FF2B5EF4-FFF2-40B4-BE49-F238E27FC236}">
                <a16:creationId xmlns:a16="http://schemas.microsoft.com/office/drawing/2014/main" id="{94CA432A-5982-8567-8C9A-2FDE25284F43}"/>
              </a:ext>
            </a:extLst>
          </p:cNvPr>
          <p:cNvSpPr>
            <a:spLocks noGrp="1"/>
          </p:cNvSpPr>
          <p:nvPr>
            <p:ph type="body" sz="quarter" idx="14"/>
          </p:nvPr>
        </p:nvSpPr>
        <p:spPr/>
        <p:txBody>
          <a:bodyPr/>
          <a:lstStyle/>
          <a:p>
            <a:r>
              <a:rPr lang="en-US" dirty="0"/>
              <a:t>Webpack &amp; </a:t>
            </a:r>
            <a:r>
              <a:rPr lang="en-US" dirty="0" err="1"/>
              <a:t>LinkedPipes</a:t>
            </a:r>
            <a:r>
              <a:rPr lang="en-US" dirty="0"/>
              <a:t>: ETL</a:t>
            </a:r>
          </a:p>
          <a:p>
            <a:endParaRPr lang="en-US" dirty="0"/>
          </a:p>
        </p:txBody>
      </p:sp>
    </p:spTree>
    <p:extLst>
      <p:ext uri="{BB962C8B-B14F-4D97-AF65-F5344CB8AC3E}">
        <p14:creationId xmlns:p14="http://schemas.microsoft.com/office/powerpoint/2010/main" val="251490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AB75F-8F57-1B6E-E5D4-C11E5473F046}"/>
              </a:ext>
            </a:extLst>
          </p:cNvPr>
          <p:cNvSpPr>
            <a:spLocks noGrp="1"/>
          </p:cNvSpPr>
          <p:nvPr>
            <p:ph type="title"/>
          </p:nvPr>
        </p:nvSpPr>
        <p:spPr/>
        <p:txBody>
          <a:bodyPr/>
          <a:lstStyle/>
          <a:p>
            <a:r>
              <a:rPr lang="en-US" dirty="0"/>
              <a:t>Rollup</a:t>
            </a:r>
          </a:p>
        </p:txBody>
      </p:sp>
      <p:sp>
        <p:nvSpPr>
          <p:cNvPr id="3" name="Content Placeholder 2">
            <a:extLst>
              <a:ext uri="{FF2B5EF4-FFF2-40B4-BE49-F238E27FC236}">
                <a16:creationId xmlns:a16="http://schemas.microsoft.com/office/drawing/2014/main" id="{6041DB14-8857-F200-5774-015F9AA023DD}"/>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1ED94EF0-F92E-4D76-7C6E-22BAD7B435C6}"/>
              </a:ext>
            </a:extLst>
          </p:cNvPr>
          <p:cNvSpPr>
            <a:spLocks noGrp="1"/>
          </p:cNvSpPr>
          <p:nvPr>
            <p:ph type="sldNum" sz="quarter" idx="12"/>
          </p:nvPr>
        </p:nvSpPr>
        <p:spPr/>
        <p:txBody>
          <a:bodyPr/>
          <a:lstStyle/>
          <a:p>
            <a:fld id="{452BA717-4DED-4A38-BDE4-30D0F0A142DB}" type="slidenum">
              <a:rPr lang="cs-CZ" smtClean="0"/>
              <a:pPr/>
              <a:t>12</a:t>
            </a:fld>
            <a:endParaRPr lang="cs-CZ"/>
          </a:p>
        </p:txBody>
      </p:sp>
      <p:sp>
        <p:nvSpPr>
          <p:cNvPr id="5" name="TextBox 4">
            <a:extLst>
              <a:ext uri="{FF2B5EF4-FFF2-40B4-BE49-F238E27FC236}">
                <a16:creationId xmlns:a16="http://schemas.microsoft.com/office/drawing/2014/main" id="{0425E3EC-E241-F62D-57F3-EA1DF01B8A63}"/>
              </a:ext>
            </a:extLst>
          </p:cNvPr>
          <p:cNvSpPr txBox="1"/>
          <p:nvPr/>
        </p:nvSpPr>
        <p:spPr>
          <a:xfrm>
            <a:off x="0" y="6525344"/>
            <a:ext cx="6096000" cy="369332"/>
          </a:xfrm>
          <a:prstGeom prst="rect">
            <a:avLst/>
          </a:prstGeom>
          <a:noFill/>
        </p:spPr>
        <p:txBody>
          <a:bodyPr wrap="square" rtlCol="0">
            <a:spAutoFit/>
          </a:bodyPr>
          <a:lstStyle/>
          <a:p>
            <a:r>
              <a:rPr lang="en-US" dirty="0">
                <a:solidFill>
                  <a:schemeClr val="bg1"/>
                </a:solidFill>
              </a:rPr>
              <a:t>Consider: 2023/2024</a:t>
            </a:r>
          </a:p>
        </p:txBody>
      </p:sp>
    </p:spTree>
    <p:extLst>
      <p:ext uri="{BB962C8B-B14F-4D97-AF65-F5344CB8AC3E}">
        <p14:creationId xmlns:p14="http://schemas.microsoft.com/office/powerpoint/2010/main" val="3425781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AB75F-8F57-1B6E-E5D4-C11E5473F046}"/>
              </a:ext>
            </a:extLst>
          </p:cNvPr>
          <p:cNvSpPr>
            <a:spLocks noGrp="1"/>
          </p:cNvSpPr>
          <p:nvPr>
            <p:ph type="title"/>
          </p:nvPr>
        </p:nvSpPr>
        <p:spPr/>
        <p:txBody>
          <a:bodyPr/>
          <a:lstStyle/>
          <a:p>
            <a:r>
              <a:rPr lang="en-US" dirty="0"/>
              <a:t>Parcel.js</a:t>
            </a:r>
          </a:p>
        </p:txBody>
      </p:sp>
      <p:sp>
        <p:nvSpPr>
          <p:cNvPr id="3" name="Content Placeholder 2">
            <a:extLst>
              <a:ext uri="{FF2B5EF4-FFF2-40B4-BE49-F238E27FC236}">
                <a16:creationId xmlns:a16="http://schemas.microsoft.com/office/drawing/2014/main" id="{6041DB14-8857-F200-5774-015F9AA023DD}"/>
              </a:ext>
            </a:extLst>
          </p:cNvPr>
          <p:cNvSpPr>
            <a:spLocks noGrp="1"/>
          </p:cNvSpPr>
          <p:nvPr>
            <p:ph idx="1"/>
          </p:nvPr>
        </p:nvSpPr>
        <p:spPr/>
        <p:txBody>
          <a:bodyPr/>
          <a:lstStyle/>
          <a:p>
            <a:pPr marL="0" indent="0">
              <a:buNone/>
            </a:pPr>
            <a:r>
              <a:rPr lang="en-US" dirty="0"/>
              <a:t>Zero-configuration bundler, 2017 (V2 2020), you can use: JavaScript, HTML, CSS, CSV, TypeScript, </a:t>
            </a:r>
            <a:r>
              <a:rPr lang="en-US" dirty="0" err="1"/>
              <a:t>CoffeScript</a:t>
            </a:r>
            <a:r>
              <a:rPr lang="en-US" dirty="0"/>
              <a:t>, Sass, Stylus, Less, </a:t>
            </a:r>
            <a:r>
              <a:rPr lang="en-US" dirty="0" err="1"/>
              <a:t>SugarSS</a:t>
            </a:r>
            <a:r>
              <a:rPr lang="en-US" dirty="0"/>
              <a:t>, Vue, Elm, JSON, TOML, GraphQL, YAML, GLSL, </a:t>
            </a:r>
            <a:r>
              <a:rPr lang="en-US" dirty="0" err="1"/>
              <a:t>Prug</a:t>
            </a:r>
            <a:r>
              <a:rPr lang="en-US" dirty="0"/>
              <a:t>, MDX, XML, …</a:t>
            </a:r>
          </a:p>
          <a:p>
            <a:endParaRPr lang="en-US" dirty="0"/>
          </a:p>
        </p:txBody>
      </p:sp>
      <p:sp>
        <p:nvSpPr>
          <p:cNvPr id="4" name="Slide Number Placeholder 3">
            <a:extLst>
              <a:ext uri="{FF2B5EF4-FFF2-40B4-BE49-F238E27FC236}">
                <a16:creationId xmlns:a16="http://schemas.microsoft.com/office/drawing/2014/main" id="{1ED94EF0-F92E-4D76-7C6E-22BAD7B435C6}"/>
              </a:ext>
            </a:extLst>
          </p:cNvPr>
          <p:cNvSpPr>
            <a:spLocks noGrp="1"/>
          </p:cNvSpPr>
          <p:nvPr>
            <p:ph type="sldNum" sz="quarter" idx="12"/>
          </p:nvPr>
        </p:nvSpPr>
        <p:spPr/>
        <p:txBody>
          <a:bodyPr/>
          <a:lstStyle/>
          <a:p>
            <a:fld id="{452BA717-4DED-4A38-BDE4-30D0F0A142DB}" type="slidenum">
              <a:rPr lang="cs-CZ" smtClean="0"/>
              <a:pPr/>
              <a:t>13</a:t>
            </a:fld>
            <a:endParaRPr lang="cs-CZ"/>
          </a:p>
        </p:txBody>
      </p:sp>
    </p:spTree>
    <p:extLst>
      <p:ext uri="{BB962C8B-B14F-4D97-AF65-F5344CB8AC3E}">
        <p14:creationId xmlns:p14="http://schemas.microsoft.com/office/powerpoint/2010/main" val="85389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6EBBD6-14BC-D353-D0D6-0EB8A7DDD526}"/>
              </a:ext>
            </a:extLst>
          </p:cNvPr>
          <p:cNvSpPr>
            <a:spLocks noGrp="1"/>
          </p:cNvSpPr>
          <p:nvPr>
            <p:ph type="body" sz="quarter" idx="13"/>
          </p:nvPr>
        </p:nvSpPr>
        <p:spPr/>
        <p:txBody>
          <a:bodyPr/>
          <a:lstStyle/>
          <a:p>
            <a:r>
              <a:rPr lang="en-US" dirty="0"/>
              <a:t>Demo</a:t>
            </a:r>
          </a:p>
        </p:txBody>
      </p:sp>
      <p:sp>
        <p:nvSpPr>
          <p:cNvPr id="3" name="Text Placeholder 2">
            <a:extLst>
              <a:ext uri="{FF2B5EF4-FFF2-40B4-BE49-F238E27FC236}">
                <a16:creationId xmlns:a16="http://schemas.microsoft.com/office/drawing/2014/main" id="{88C5C17A-9D5D-E125-B519-42CD4D635661}"/>
              </a:ext>
            </a:extLst>
          </p:cNvPr>
          <p:cNvSpPr>
            <a:spLocks noGrp="1"/>
          </p:cNvSpPr>
          <p:nvPr>
            <p:ph type="body" sz="quarter" idx="14"/>
          </p:nvPr>
        </p:nvSpPr>
        <p:spPr/>
        <p:txBody>
          <a:bodyPr/>
          <a:lstStyle/>
          <a:p>
            <a:r>
              <a:rPr lang="en-US" dirty="0"/>
              <a:t>Parcel.js &amp; </a:t>
            </a:r>
            <a:r>
              <a:rPr lang="en-US" dirty="0" err="1"/>
              <a:t>datova-kancelaria</a:t>
            </a:r>
            <a:endParaRPr lang="en-US" dirty="0"/>
          </a:p>
        </p:txBody>
      </p:sp>
    </p:spTree>
    <p:extLst>
      <p:ext uri="{BB962C8B-B14F-4D97-AF65-F5344CB8AC3E}">
        <p14:creationId xmlns:p14="http://schemas.microsoft.com/office/powerpoint/2010/main" val="3901109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EBE0C-F4C4-A748-616C-5FC1B15AE904}"/>
              </a:ext>
            </a:extLst>
          </p:cNvPr>
          <p:cNvSpPr>
            <a:spLocks noGrp="1"/>
          </p:cNvSpPr>
          <p:nvPr>
            <p:ph type="title"/>
          </p:nvPr>
        </p:nvSpPr>
        <p:spPr/>
        <p:txBody>
          <a:bodyPr/>
          <a:lstStyle/>
          <a:p>
            <a:r>
              <a:rPr lang="en-US" dirty="0"/>
              <a:t>Vite</a:t>
            </a:r>
          </a:p>
        </p:txBody>
      </p:sp>
      <p:sp>
        <p:nvSpPr>
          <p:cNvPr id="3" name="Content Placeholder 2">
            <a:extLst>
              <a:ext uri="{FF2B5EF4-FFF2-40B4-BE49-F238E27FC236}">
                <a16:creationId xmlns:a16="http://schemas.microsoft.com/office/drawing/2014/main" id="{DBA44E53-89AD-CBAF-5E63-18FB4C1D208B}"/>
              </a:ext>
            </a:extLst>
          </p:cNvPr>
          <p:cNvSpPr>
            <a:spLocks noGrp="1"/>
          </p:cNvSpPr>
          <p:nvPr>
            <p:ph idx="1"/>
          </p:nvPr>
        </p:nvSpPr>
        <p:spPr>
          <a:xfrm>
            <a:off x="335360" y="1268760"/>
            <a:ext cx="11449272" cy="1584176"/>
          </a:xfrm>
        </p:spPr>
        <p:txBody>
          <a:bodyPr/>
          <a:lstStyle/>
          <a:p>
            <a:pPr marL="0" indent="0">
              <a:buNone/>
            </a:pPr>
            <a:r>
              <a:rPr lang="en-US" dirty="0"/>
              <a:t>Bundler, 2020</a:t>
            </a:r>
          </a:p>
          <a:p>
            <a:r>
              <a:rPr lang="en-US" dirty="0"/>
              <a:t>Wrap </a:t>
            </a:r>
            <a:r>
              <a:rPr lang="en-US" dirty="0" err="1"/>
              <a:t>esbuild</a:t>
            </a:r>
            <a:r>
              <a:rPr lang="en-US" dirty="0"/>
              <a:t>, native ESM modules</a:t>
            </a:r>
          </a:p>
          <a:p>
            <a:r>
              <a:rPr lang="en-US" dirty="0"/>
              <a:t>Unbundled deployment </a:t>
            </a:r>
            <a:r>
              <a:rPr lang="en-US" dirty="0">
                <a:solidFill>
                  <a:srgbClr val="FF0000"/>
                </a:solidFill>
              </a:rPr>
              <a:t>TODO: Explain better</a:t>
            </a:r>
          </a:p>
          <a:p>
            <a:endParaRPr lang="en-US" dirty="0"/>
          </a:p>
        </p:txBody>
      </p:sp>
      <p:sp>
        <p:nvSpPr>
          <p:cNvPr id="4" name="Slide Number Placeholder 3">
            <a:extLst>
              <a:ext uri="{FF2B5EF4-FFF2-40B4-BE49-F238E27FC236}">
                <a16:creationId xmlns:a16="http://schemas.microsoft.com/office/drawing/2014/main" id="{1C8B5637-5C74-A6BD-B3D3-76BEE2A981DF}"/>
              </a:ext>
            </a:extLst>
          </p:cNvPr>
          <p:cNvSpPr>
            <a:spLocks noGrp="1"/>
          </p:cNvSpPr>
          <p:nvPr>
            <p:ph type="sldNum" sz="quarter" idx="12"/>
          </p:nvPr>
        </p:nvSpPr>
        <p:spPr/>
        <p:txBody>
          <a:bodyPr/>
          <a:lstStyle/>
          <a:p>
            <a:fld id="{452BA717-4DED-4A38-BDE4-30D0F0A142DB}" type="slidenum">
              <a:rPr lang="cs-CZ" smtClean="0"/>
              <a:pPr/>
              <a:t>15</a:t>
            </a:fld>
            <a:endParaRPr lang="cs-CZ"/>
          </a:p>
        </p:txBody>
      </p:sp>
      <p:pic>
        <p:nvPicPr>
          <p:cNvPr id="5" name="Picture 4">
            <a:extLst>
              <a:ext uri="{FF2B5EF4-FFF2-40B4-BE49-F238E27FC236}">
                <a16:creationId xmlns:a16="http://schemas.microsoft.com/office/drawing/2014/main" id="{CB1E8088-1395-A9CD-A35B-F56CB2DFBEC0}"/>
              </a:ext>
            </a:extLst>
          </p:cNvPr>
          <p:cNvPicPr>
            <a:picLocks noChangeAspect="1"/>
          </p:cNvPicPr>
          <p:nvPr/>
        </p:nvPicPr>
        <p:blipFill>
          <a:blip r:embed="rId3"/>
          <a:stretch>
            <a:fillRect/>
          </a:stretch>
        </p:blipFill>
        <p:spPr>
          <a:xfrm>
            <a:off x="565966" y="3230822"/>
            <a:ext cx="5530034" cy="2962689"/>
          </a:xfrm>
          <a:prstGeom prst="rect">
            <a:avLst/>
          </a:prstGeom>
        </p:spPr>
      </p:pic>
      <p:pic>
        <p:nvPicPr>
          <p:cNvPr id="6" name="Picture 5">
            <a:extLst>
              <a:ext uri="{FF2B5EF4-FFF2-40B4-BE49-F238E27FC236}">
                <a16:creationId xmlns:a16="http://schemas.microsoft.com/office/drawing/2014/main" id="{91234814-7A2C-8ADC-548F-97DE8F5DFA11}"/>
              </a:ext>
            </a:extLst>
          </p:cNvPr>
          <p:cNvPicPr>
            <a:picLocks noChangeAspect="1"/>
          </p:cNvPicPr>
          <p:nvPr/>
        </p:nvPicPr>
        <p:blipFill>
          <a:blip r:embed="rId4"/>
          <a:stretch>
            <a:fillRect/>
          </a:stretch>
        </p:blipFill>
        <p:spPr>
          <a:xfrm>
            <a:off x="6413198" y="3230822"/>
            <a:ext cx="5252864" cy="2962688"/>
          </a:xfrm>
          <a:prstGeom prst="rect">
            <a:avLst/>
          </a:prstGeom>
        </p:spPr>
      </p:pic>
    </p:spTree>
    <p:extLst>
      <p:ext uri="{BB962C8B-B14F-4D97-AF65-F5344CB8AC3E}">
        <p14:creationId xmlns:p14="http://schemas.microsoft.com/office/powerpoint/2010/main" val="901684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B1298B-CF99-DC39-4D2A-3A074DF34E6F}"/>
              </a:ext>
            </a:extLst>
          </p:cNvPr>
          <p:cNvSpPr>
            <a:spLocks noGrp="1"/>
          </p:cNvSpPr>
          <p:nvPr>
            <p:ph type="title"/>
          </p:nvPr>
        </p:nvSpPr>
        <p:spPr/>
        <p:txBody>
          <a:bodyPr/>
          <a:lstStyle/>
          <a:p>
            <a:r>
              <a:rPr lang="en-US" dirty="0"/>
              <a:t>Vite</a:t>
            </a:r>
          </a:p>
        </p:txBody>
      </p:sp>
      <p:sp>
        <p:nvSpPr>
          <p:cNvPr id="7" name="Content Placeholder 6">
            <a:extLst>
              <a:ext uri="{FF2B5EF4-FFF2-40B4-BE49-F238E27FC236}">
                <a16:creationId xmlns:a16="http://schemas.microsoft.com/office/drawing/2014/main" id="{134D8E0B-3540-A2EF-37E0-F42D3F0E450D}"/>
              </a:ext>
            </a:extLst>
          </p:cNvPr>
          <p:cNvSpPr>
            <a:spLocks noGrp="1"/>
          </p:cNvSpPr>
          <p:nvPr>
            <p:ph idx="1"/>
          </p:nvPr>
        </p:nvSpPr>
        <p:spPr>
          <a:xfrm>
            <a:off x="335360" y="1268760"/>
            <a:ext cx="11449272" cy="360040"/>
          </a:xfrm>
        </p:spPr>
        <p:txBody>
          <a:bodyPr/>
          <a:lstStyle/>
          <a:p>
            <a:pPr marL="0" indent="0">
              <a:buNone/>
            </a:pPr>
            <a:r>
              <a:rPr lang="en-US" dirty="0"/>
              <a:t>The basic idea is we write something and want something else to be produced.</a:t>
            </a:r>
          </a:p>
        </p:txBody>
      </p:sp>
      <p:sp>
        <p:nvSpPr>
          <p:cNvPr id="3" name="Slide Number Placeholder 2">
            <a:extLst>
              <a:ext uri="{FF2B5EF4-FFF2-40B4-BE49-F238E27FC236}">
                <a16:creationId xmlns:a16="http://schemas.microsoft.com/office/drawing/2014/main" id="{C842A849-17D9-C63F-F72C-24DB3D2A9550}"/>
              </a:ext>
            </a:extLst>
          </p:cNvPr>
          <p:cNvSpPr>
            <a:spLocks noGrp="1"/>
          </p:cNvSpPr>
          <p:nvPr>
            <p:ph type="sldNum" sz="quarter" idx="12"/>
          </p:nvPr>
        </p:nvSpPr>
        <p:spPr/>
        <p:txBody>
          <a:bodyPr/>
          <a:lstStyle/>
          <a:p>
            <a:fld id="{651B8B48-CD68-422A-981A-F7D1D2E08DD1}" type="slidenum">
              <a:rPr lang="en-US" smtClean="0"/>
              <a:t>16</a:t>
            </a:fld>
            <a:endParaRPr lang="en-US"/>
          </a:p>
        </p:txBody>
      </p:sp>
      <p:sp>
        <p:nvSpPr>
          <p:cNvPr id="8" name="Rectangle: Rounded Corners 7">
            <a:extLst>
              <a:ext uri="{FF2B5EF4-FFF2-40B4-BE49-F238E27FC236}">
                <a16:creationId xmlns:a16="http://schemas.microsoft.com/office/drawing/2014/main" id="{11EEFC4F-682B-B8D0-0E73-0B1AA4448CD6}"/>
              </a:ext>
            </a:extLst>
          </p:cNvPr>
          <p:cNvSpPr/>
          <p:nvPr/>
        </p:nvSpPr>
        <p:spPr>
          <a:xfrm>
            <a:off x="185334" y="2695450"/>
            <a:ext cx="1584027" cy="50405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index.html</a:t>
            </a:r>
          </a:p>
        </p:txBody>
      </p:sp>
      <p:sp>
        <p:nvSpPr>
          <p:cNvPr id="9" name="Rectangle: Rounded Corners 8">
            <a:extLst>
              <a:ext uri="{FF2B5EF4-FFF2-40B4-BE49-F238E27FC236}">
                <a16:creationId xmlns:a16="http://schemas.microsoft.com/office/drawing/2014/main" id="{B854447E-BEA5-FE92-6136-C709E80D6A21}"/>
              </a:ext>
            </a:extLst>
          </p:cNvPr>
          <p:cNvSpPr/>
          <p:nvPr/>
        </p:nvSpPr>
        <p:spPr>
          <a:xfrm>
            <a:off x="174214" y="3830280"/>
            <a:ext cx="1584027" cy="50405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err="1"/>
              <a:t>main.ts</a:t>
            </a:r>
            <a:endParaRPr lang="en-US" dirty="0"/>
          </a:p>
        </p:txBody>
      </p:sp>
      <p:sp>
        <p:nvSpPr>
          <p:cNvPr id="10" name="Rectangle: Rounded Corners 9">
            <a:extLst>
              <a:ext uri="{FF2B5EF4-FFF2-40B4-BE49-F238E27FC236}">
                <a16:creationId xmlns:a16="http://schemas.microsoft.com/office/drawing/2014/main" id="{1D9AF2C3-4DB8-95EA-8670-F63AFA308F25}"/>
              </a:ext>
            </a:extLst>
          </p:cNvPr>
          <p:cNvSpPr/>
          <p:nvPr/>
        </p:nvSpPr>
        <p:spPr>
          <a:xfrm>
            <a:off x="174213" y="4965110"/>
            <a:ext cx="1584027" cy="50405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err="1"/>
              <a:t>application.tsx</a:t>
            </a:r>
            <a:endParaRPr lang="en-US" dirty="0"/>
          </a:p>
        </p:txBody>
      </p:sp>
      <p:cxnSp>
        <p:nvCxnSpPr>
          <p:cNvPr id="12" name="Straight Arrow Connector 11">
            <a:extLst>
              <a:ext uri="{FF2B5EF4-FFF2-40B4-BE49-F238E27FC236}">
                <a16:creationId xmlns:a16="http://schemas.microsoft.com/office/drawing/2014/main" id="{C7B7518C-5719-0F64-AFB1-3906DA44DB04}"/>
              </a:ext>
            </a:extLst>
          </p:cNvPr>
          <p:cNvCxnSpPr>
            <a:stCxn id="8" idx="2"/>
            <a:endCxn id="9" idx="0"/>
          </p:cNvCxnSpPr>
          <p:nvPr/>
        </p:nvCxnSpPr>
        <p:spPr>
          <a:xfrm flipH="1">
            <a:off x="966228" y="3199506"/>
            <a:ext cx="11120" cy="63077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E149FB8A-BDD2-D829-94DD-CDF1D4A407B8}"/>
              </a:ext>
            </a:extLst>
          </p:cNvPr>
          <p:cNvCxnSpPr>
            <a:cxnSpLocks/>
            <a:stCxn id="9" idx="2"/>
            <a:endCxn id="10" idx="0"/>
          </p:cNvCxnSpPr>
          <p:nvPr/>
        </p:nvCxnSpPr>
        <p:spPr>
          <a:xfrm flipH="1">
            <a:off x="966227" y="4334336"/>
            <a:ext cx="1" cy="63077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Rectangle: Rounded Corners 18">
            <a:extLst>
              <a:ext uri="{FF2B5EF4-FFF2-40B4-BE49-F238E27FC236}">
                <a16:creationId xmlns:a16="http://schemas.microsoft.com/office/drawing/2014/main" id="{197A4F63-EEB3-E92F-2502-5B024D45F401}"/>
              </a:ext>
            </a:extLst>
          </p:cNvPr>
          <p:cNvSpPr/>
          <p:nvPr/>
        </p:nvSpPr>
        <p:spPr>
          <a:xfrm>
            <a:off x="10505187" y="3262865"/>
            <a:ext cx="1351452" cy="50405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index.html</a:t>
            </a:r>
          </a:p>
        </p:txBody>
      </p:sp>
      <p:sp>
        <p:nvSpPr>
          <p:cNvPr id="20" name="Rectangle: Rounded Corners 19">
            <a:extLst>
              <a:ext uri="{FF2B5EF4-FFF2-40B4-BE49-F238E27FC236}">
                <a16:creationId xmlns:a16="http://schemas.microsoft.com/office/drawing/2014/main" id="{70F0D513-789C-E7C4-D527-EED94006141C}"/>
              </a:ext>
            </a:extLst>
          </p:cNvPr>
          <p:cNvSpPr/>
          <p:nvPr/>
        </p:nvSpPr>
        <p:spPr>
          <a:xfrm>
            <a:off x="10505187" y="4146194"/>
            <a:ext cx="1351452" cy="50405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bundle.js</a:t>
            </a:r>
          </a:p>
        </p:txBody>
      </p:sp>
      <p:cxnSp>
        <p:nvCxnSpPr>
          <p:cNvPr id="21" name="Straight Arrow Connector 20">
            <a:extLst>
              <a:ext uri="{FF2B5EF4-FFF2-40B4-BE49-F238E27FC236}">
                <a16:creationId xmlns:a16="http://schemas.microsoft.com/office/drawing/2014/main" id="{4DFC08FD-452C-6B30-0E31-16A0775C9FD7}"/>
              </a:ext>
            </a:extLst>
          </p:cNvPr>
          <p:cNvCxnSpPr>
            <a:cxnSpLocks/>
            <a:stCxn id="19" idx="2"/>
            <a:endCxn id="20" idx="0"/>
          </p:cNvCxnSpPr>
          <p:nvPr/>
        </p:nvCxnSpPr>
        <p:spPr>
          <a:xfrm>
            <a:off x="11180913" y="3766921"/>
            <a:ext cx="0" cy="3792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5" name="Rectangle: Single Corner Snipped 24">
            <a:extLst>
              <a:ext uri="{FF2B5EF4-FFF2-40B4-BE49-F238E27FC236}">
                <a16:creationId xmlns:a16="http://schemas.microsoft.com/office/drawing/2014/main" id="{4C560C9F-4417-E8AE-89DE-F5C1D7756573}"/>
              </a:ext>
            </a:extLst>
          </p:cNvPr>
          <p:cNvSpPr/>
          <p:nvPr/>
        </p:nvSpPr>
        <p:spPr>
          <a:xfrm>
            <a:off x="9120336" y="5235723"/>
            <a:ext cx="2880318" cy="1008112"/>
          </a:xfrm>
          <a:prstGeom prst="snip1Rect">
            <a:avLst>
              <a:gd name="adj" fmla="val 10027"/>
            </a:avLst>
          </a:prstGeom>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Arial" panose="020B0604020202020204" pitchFamily="34" charset="0"/>
              <a:buChar char="•"/>
            </a:pPr>
            <a:r>
              <a:rPr lang="en-US" dirty="0"/>
              <a:t>Optimized and minified</a:t>
            </a:r>
          </a:p>
          <a:p>
            <a:pPr marL="285750" indent="-285750">
              <a:buFont typeface="Arial" panose="020B0604020202020204" pitchFamily="34" charset="0"/>
              <a:buChar char="•"/>
            </a:pPr>
            <a:r>
              <a:rPr lang="en-US" dirty="0"/>
              <a:t>Work in all browsers</a:t>
            </a:r>
          </a:p>
          <a:p>
            <a:pPr marL="285750" indent="-285750">
              <a:buFont typeface="Arial" panose="020B0604020202020204" pitchFamily="34" charset="0"/>
              <a:buChar char="•"/>
            </a:pPr>
            <a:r>
              <a:rPr lang="en-US" dirty="0"/>
              <a:t>HMR (dev-only)</a:t>
            </a:r>
          </a:p>
        </p:txBody>
      </p:sp>
      <p:cxnSp>
        <p:nvCxnSpPr>
          <p:cNvPr id="27" name="Straight Connector 26">
            <a:extLst>
              <a:ext uri="{FF2B5EF4-FFF2-40B4-BE49-F238E27FC236}">
                <a16:creationId xmlns:a16="http://schemas.microsoft.com/office/drawing/2014/main" id="{51C84EA2-FA13-A204-810C-BD122200F6B1}"/>
              </a:ext>
            </a:extLst>
          </p:cNvPr>
          <p:cNvCxnSpPr>
            <a:cxnSpLocks/>
            <a:stCxn id="20" idx="2"/>
          </p:cNvCxnSpPr>
          <p:nvPr/>
        </p:nvCxnSpPr>
        <p:spPr>
          <a:xfrm>
            <a:off x="11180913" y="4650250"/>
            <a:ext cx="0" cy="585473"/>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30" name="Rectangle 29">
            <a:hlinkClick r:id="rId3"/>
            <a:extLst>
              <a:ext uri="{FF2B5EF4-FFF2-40B4-BE49-F238E27FC236}">
                <a16:creationId xmlns:a16="http://schemas.microsoft.com/office/drawing/2014/main" id="{85EF83F5-0E26-7B76-B5E6-3B2710807F03}"/>
              </a:ext>
            </a:extLst>
          </p:cNvPr>
          <p:cNvSpPr/>
          <p:nvPr/>
        </p:nvSpPr>
        <p:spPr>
          <a:xfrm>
            <a:off x="2207568" y="2425302"/>
            <a:ext cx="1855513" cy="62481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strip out types</a:t>
            </a:r>
          </a:p>
          <a:p>
            <a:pPr algn="ctr"/>
            <a:r>
              <a:rPr lang="en-US" dirty="0"/>
              <a:t>(</a:t>
            </a:r>
            <a:r>
              <a:rPr lang="en-US" dirty="0" err="1"/>
              <a:t>esbuild</a:t>
            </a:r>
            <a:r>
              <a:rPr lang="en-US" dirty="0"/>
              <a:t>)</a:t>
            </a:r>
          </a:p>
        </p:txBody>
      </p:sp>
      <p:sp>
        <p:nvSpPr>
          <p:cNvPr id="31" name="Rectangle 30">
            <a:hlinkClick r:id="rId4"/>
            <a:extLst>
              <a:ext uri="{FF2B5EF4-FFF2-40B4-BE49-F238E27FC236}">
                <a16:creationId xmlns:a16="http://schemas.microsoft.com/office/drawing/2014/main" id="{51405D42-BFFF-6A61-D6A6-959E373C4CDC}"/>
              </a:ext>
            </a:extLst>
          </p:cNvPr>
          <p:cNvSpPr/>
          <p:nvPr/>
        </p:nvSpPr>
        <p:spPr>
          <a:xfrm>
            <a:off x="2235413" y="4398222"/>
            <a:ext cx="1855513" cy="62481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type check</a:t>
            </a:r>
          </a:p>
          <a:p>
            <a:pPr algn="ctr"/>
            <a:r>
              <a:rPr lang="en-US" dirty="0"/>
              <a:t>(</a:t>
            </a:r>
            <a:r>
              <a:rPr lang="en-US" dirty="0" err="1"/>
              <a:t>tsc</a:t>
            </a:r>
            <a:r>
              <a:rPr lang="en-US" dirty="0"/>
              <a:t>)</a:t>
            </a:r>
          </a:p>
        </p:txBody>
      </p:sp>
      <p:sp>
        <p:nvSpPr>
          <p:cNvPr id="32" name="Rectangle 31">
            <a:extLst>
              <a:ext uri="{FF2B5EF4-FFF2-40B4-BE49-F238E27FC236}">
                <a16:creationId xmlns:a16="http://schemas.microsoft.com/office/drawing/2014/main" id="{30750802-5D92-618D-27C4-FCCB328D70DC}"/>
              </a:ext>
            </a:extLst>
          </p:cNvPr>
          <p:cNvSpPr/>
          <p:nvPr/>
        </p:nvSpPr>
        <p:spPr>
          <a:xfrm>
            <a:off x="3517711" y="3429000"/>
            <a:ext cx="1855513" cy="62481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compile </a:t>
            </a:r>
            <a:r>
              <a:rPr lang="en-US" dirty="0" err="1"/>
              <a:t>jsx</a:t>
            </a:r>
            <a:r>
              <a:rPr lang="en-US" dirty="0"/>
              <a:t> -&gt; </a:t>
            </a:r>
            <a:r>
              <a:rPr lang="en-US" dirty="0" err="1"/>
              <a:t>js</a:t>
            </a:r>
            <a:endParaRPr lang="en-US" dirty="0"/>
          </a:p>
          <a:p>
            <a:pPr algn="ctr"/>
            <a:r>
              <a:rPr lang="en-US" dirty="0"/>
              <a:t>(</a:t>
            </a:r>
            <a:r>
              <a:rPr lang="en-US" dirty="0" err="1"/>
              <a:t>tsc</a:t>
            </a:r>
            <a:r>
              <a:rPr lang="en-US" dirty="0"/>
              <a:t>, babel, ...)</a:t>
            </a:r>
          </a:p>
        </p:txBody>
      </p:sp>
      <p:cxnSp>
        <p:nvCxnSpPr>
          <p:cNvPr id="36" name="Connector: Elbow 35">
            <a:extLst>
              <a:ext uri="{FF2B5EF4-FFF2-40B4-BE49-F238E27FC236}">
                <a16:creationId xmlns:a16="http://schemas.microsoft.com/office/drawing/2014/main" id="{9F1C9CD3-525C-4FB8-BBE4-51A625CDC884}"/>
              </a:ext>
            </a:extLst>
          </p:cNvPr>
          <p:cNvCxnSpPr>
            <a:stCxn id="30" idx="3"/>
            <a:endCxn id="32" idx="0"/>
          </p:cNvCxnSpPr>
          <p:nvPr/>
        </p:nvCxnSpPr>
        <p:spPr>
          <a:xfrm>
            <a:off x="4063081" y="2737710"/>
            <a:ext cx="382387" cy="691290"/>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37" name="Connector: Elbow 36">
            <a:extLst>
              <a:ext uri="{FF2B5EF4-FFF2-40B4-BE49-F238E27FC236}">
                <a16:creationId xmlns:a16="http://schemas.microsoft.com/office/drawing/2014/main" id="{08E770DD-DBE1-5F83-2EDC-CF57B4685915}"/>
              </a:ext>
            </a:extLst>
          </p:cNvPr>
          <p:cNvCxnSpPr>
            <a:cxnSpLocks/>
            <a:stCxn id="31" idx="3"/>
            <a:endCxn id="32" idx="2"/>
          </p:cNvCxnSpPr>
          <p:nvPr/>
        </p:nvCxnSpPr>
        <p:spPr>
          <a:xfrm flipV="1">
            <a:off x="4090926" y="4053815"/>
            <a:ext cx="354542" cy="65681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42" name="Rectangle: Single Corner Snipped 41">
            <a:extLst>
              <a:ext uri="{FF2B5EF4-FFF2-40B4-BE49-F238E27FC236}">
                <a16:creationId xmlns:a16="http://schemas.microsoft.com/office/drawing/2014/main" id="{7CF288A4-D6CA-EBB4-5BBD-4A5C0BF54D6F}"/>
              </a:ext>
            </a:extLst>
          </p:cNvPr>
          <p:cNvSpPr/>
          <p:nvPr/>
        </p:nvSpPr>
        <p:spPr>
          <a:xfrm>
            <a:off x="2913676" y="5162725"/>
            <a:ext cx="3653014" cy="1217613"/>
          </a:xfrm>
          <a:prstGeom prst="snip1Rect">
            <a:avLst>
              <a:gd name="adj" fmla="val 10027"/>
            </a:avLst>
          </a:prstGeom>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Arial" panose="020B0604020202020204" pitchFamily="34" charset="0"/>
              <a:buChar char="•"/>
            </a:pPr>
            <a:r>
              <a:rPr lang="en-US" dirty="0"/>
              <a:t>Add </a:t>
            </a:r>
            <a:r>
              <a:rPr lang="en-US" dirty="0" err="1">
                <a:hlinkClick r:id="rId5"/>
              </a:rPr>
              <a:t>polyfills</a:t>
            </a:r>
            <a:endParaRPr lang="en-US" dirty="0"/>
          </a:p>
          <a:p>
            <a:pPr marL="285750" indent="-285750">
              <a:buFont typeface="Arial" panose="020B0604020202020204" pitchFamily="34" charset="0"/>
              <a:buChar char="•"/>
            </a:pPr>
            <a:r>
              <a:rPr lang="en-US" dirty="0"/>
              <a:t>Framework specific: </a:t>
            </a:r>
            <a:r>
              <a:rPr lang="en-US" dirty="0" err="1"/>
              <a:t>vue</a:t>
            </a:r>
            <a:r>
              <a:rPr lang="en-US" dirty="0"/>
              <a:t>, svelte, .. </a:t>
            </a:r>
          </a:p>
          <a:p>
            <a:pPr marL="285750" indent="-285750">
              <a:buFont typeface="Arial" panose="020B0604020202020204" pitchFamily="34" charset="0"/>
              <a:buChar char="•"/>
            </a:pPr>
            <a:r>
              <a:rPr lang="en-US" dirty="0"/>
              <a:t>Inject variables</a:t>
            </a:r>
          </a:p>
          <a:p>
            <a:pPr marL="285750" indent="-285750">
              <a:buFont typeface="Arial" panose="020B0604020202020204" pitchFamily="34" charset="0"/>
              <a:buChar char="•"/>
            </a:pPr>
            <a:r>
              <a:rPr lang="en-US" dirty="0"/>
              <a:t>...</a:t>
            </a:r>
          </a:p>
        </p:txBody>
      </p:sp>
      <p:cxnSp>
        <p:nvCxnSpPr>
          <p:cNvPr id="43" name="Straight Connector 42">
            <a:extLst>
              <a:ext uri="{FF2B5EF4-FFF2-40B4-BE49-F238E27FC236}">
                <a16:creationId xmlns:a16="http://schemas.microsoft.com/office/drawing/2014/main" id="{7CF05DB5-772A-2DC7-4CD4-991DDCBD34D1}"/>
              </a:ext>
            </a:extLst>
          </p:cNvPr>
          <p:cNvCxnSpPr>
            <a:cxnSpLocks/>
            <a:stCxn id="42" idx="3"/>
          </p:cNvCxnSpPr>
          <p:nvPr/>
        </p:nvCxnSpPr>
        <p:spPr>
          <a:xfrm flipV="1">
            <a:off x="4740183" y="4053815"/>
            <a:ext cx="0" cy="110891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48" name="Rectangle 47">
            <a:extLst>
              <a:ext uri="{FF2B5EF4-FFF2-40B4-BE49-F238E27FC236}">
                <a16:creationId xmlns:a16="http://schemas.microsoft.com/office/drawing/2014/main" id="{422A25E3-2250-69E1-0B9B-7D186448A3AB}"/>
              </a:ext>
            </a:extLst>
          </p:cNvPr>
          <p:cNvSpPr/>
          <p:nvPr/>
        </p:nvSpPr>
        <p:spPr>
          <a:xfrm>
            <a:off x="5765925" y="3276514"/>
            <a:ext cx="1766429" cy="92978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update module  imports </a:t>
            </a:r>
            <a:br>
              <a:rPr lang="en-US" dirty="0"/>
            </a:br>
            <a:r>
              <a:rPr lang="en-US" dirty="0"/>
              <a:t>(</a:t>
            </a:r>
            <a:r>
              <a:rPr lang="en-US" dirty="0" err="1"/>
              <a:t>vite</a:t>
            </a:r>
            <a:r>
              <a:rPr lang="en-US" dirty="0"/>
              <a:t>, webpack)</a:t>
            </a:r>
          </a:p>
        </p:txBody>
      </p:sp>
      <p:cxnSp>
        <p:nvCxnSpPr>
          <p:cNvPr id="49" name="Straight Arrow Connector 48">
            <a:extLst>
              <a:ext uri="{FF2B5EF4-FFF2-40B4-BE49-F238E27FC236}">
                <a16:creationId xmlns:a16="http://schemas.microsoft.com/office/drawing/2014/main" id="{68767703-81B1-8E96-89BE-0FFD1356A3B5}"/>
              </a:ext>
            </a:extLst>
          </p:cNvPr>
          <p:cNvCxnSpPr>
            <a:cxnSpLocks/>
            <a:stCxn id="32" idx="3"/>
            <a:endCxn id="48" idx="1"/>
          </p:cNvCxnSpPr>
          <p:nvPr/>
        </p:nvCxnSpPr>
        <p:spPr>
          <a:xfrm flipV="1">
            <a:off x="5373224" y="3741407"/>
            <a:ext cx="392701"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2" name="Rectangle: Single Corner Snipped 51">
            <a:extLst>
              <a:ext uri="{FF2B5EF4-FFF2-40B4-BE49-F238E27FC236}">
                <a16:creationId xmlns:a16="http://schemas.microsoft.com/office/drawing/2014/main" id="{5B576047-27FD-AF15-19D9-2FD76058FC25}"/>
              </a:ext>
            </a:extLst>
          </p:cNvPr>
          <p:cNvSpPr/>
          <p:nvPr/>
        </p:nvSpPr>
        <p:spPr>
          <a:xfrm>
            <a:off x="4445467" y="1851157"/>
            <a:ext cx="2919428" cy="533888"/>
          </a:xfrm>
          <a:prstGeom prst="snip1Rect">
            <a:avLst>
              <a:gd name="adj" fmla="val 10027"/>
            </a:avLst>
          </a:prstGeom>
        </p:spPr>
        <p:style>
          <a:lnRef idx="2">
            <a:schemeClr val="dk1"/>
          </a:lnRef>
          <a:fillRef idx="1">
            <a:schemeClr val="lt1"/>
          </a:fillRef>
          <a:effectRef idx="0">
            <a:schemeClr val="dk1"/>
          </a:effectRef>
          <a:fontRef idx="minor">
            <a:schemeClr val="dk1"/>
          </a:fontRef>
        </p:style>
        <p:txBody>
          <a:bodyPr rtlCol="0" anchor="ctr"/>
          <a:lstStyle/>
          <a:p>
            <a:r>
              <a:rPr lang="en-US" dirty="0">
                <a:solidFill>
                  <a:schemeClr val="accent2"/>
                </a:solidFill>
              </a:rPr>
              <a:t>import</a:t>
            </a:r>
            <a:r>
              <a:rPr lang="en-US" dirty="0"/>
              <a:t> React </a:t>
            </a:r>
            <a:r>
              <a:rPr lang="en-US" dirty="0">
                <a:solidFill>
                  <a:schemeClr val="accent2"/>
                </a:solidFill>
              </a:rPr>
              <a:t>from</a:t>
            </a:r>
            <a:r>
              <a:rPr lang="en-US" dirty="0"/>
              <a:t> </a:t>
            </a:r>
            <a:r>
              <a:rPr lang="en-US" dirty="0">
                <a:solidFill>
                  <a:schemeClr val="accent6"/>
                </a:solidFill>
              </a:rPr>
              <a:t>"react"</a:t>
            </a:r>
            <a:r>
              <a:rPr lang="en-US" dirty="0"/>
              <a:t>;</a:t>
            </a:r>
          </a:p>
        </p:txBody>
      </p:sp>
      <p:cxnSp>
        <p:nvCxnSpPr>
          <p:cNvPr id="53" name="Straight Connector 52">
            <a:extLst>
              <a:ext uri="{FF2B5EF4-FFF2-40B4-BE49-F238E27FC236}">
                <a16:creationId xmlns:a16="http://schemas.microsoft.com/office/drawing/2014/main" id="{4358C22D-A810-B487-9FA2-B0D76EC86D8A}"/>
              </a:ext>
            </a:extLst>
          </p:cNvPr>
          <p:cNvCxnSpPr>
            <a:cxnSpLocks/>
            <a:stCxn id="48" idx="0"/>
          </p:cNvCxnSpPr>
          <p:nvPr/>
        </p:nvCxnSpPr>
        <p:spPr>
          <a:xfrm flipH="1" flipV="1">
            <a:off x="6649139" y="2425302"/>
            <a:ext cx="1" cy="851212"/>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73" name="Rectangle 72">
            <a:hlinkClick r:id="rId6"/>
            <a:extLst>
              <a:ext uri="{FF2B5EF4-FFF2-40B4-BE49-F238E27FC236}">
                <a16:creationId xmlns:a16="http://schemas.microsoft.com/office/drawing/2014/main" id="{C20623AB-8619-54EC-D8E5-4B2D3695C34A}"/>
              </a:ext>
            </a:extLst>
          </p:cNvPr>
          <p:cNvSpPr/>
          <p:nvPr/>
        </p:nvSpPr>
        <p:spPr>
          <a:xfrm>
            <a:off x="7974616" y="4087336"/>
            <a:ext cx="1855513" cy="62481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bundle</a:t>
            </a:r>
          </a:p>
          <a:p>
            <a:pPr algn="ctr"/>
            <a:r>
              <a:rPr lang="en-US" dirty="0"/>
              <a:t>(rollup)</a:t>
            </a:r>
          </a:p>
        </p:txBody>
      </p:sp>
      <p:cxnSp>
        <p:nvCxnSpPr>
          <p:cNvPr id="81" name="Connector: Elbow 80">
            <a:extLst>
              <a:ext uri="{FF2B5EF4-FFF2-40B4-BE49-F238E27FC236}">
                <a16:creationId xmlns:a16="http://schemas.microsoft.com/office/drawing/2014/main" id="{380F5763-49BB-A777-0512-F9EDB374B54F}"/>
              </a:ext>
            </a:extLst>
          </p:cNvPr>
          <p:cNvCxnSpPr>
            <a:cxnSpLocks/>
            <a:stCxn id="48" idx="3"/>
            <a:endCxn id="73" idx="0"/>
          </p:cNvCxnSpPr>
          <p:nvPr/>
        </p:nvCxnSpPr>
        <p:spPr>
          <a:xfrm>
            <a:off x="7532354" y="3741407"/>
            <a:ext cx="1370019" cy="345929"/>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90" name="Connector: Elbow 89">
            <a:extLst>
              <a:ext uri="{FF2B5EF4-FFF2-40B4-BE49-F238E27FC236}">
                <a16:creationId xmlns:a16="http://schemas.microsoft.com/office/drawing/2014/main" id="{D7A5A3B9-3470-2E12-AC71-47A477803DDD}"/>
              </a:ext>
            </a:extLst>
          </p:cNvPr>
          <p:cNvCxnSpPr>
            <a:cxnSpLocks/>
            <a:stCxn id="73" idx="3"/>
            <a:endCxn id="20" idx="1"/>
          </p:cNvCxnSpPr>
          <p:nvPr/>
        </p:nvCxnSpPr>
        <p:spPr>
          <a:xfrm flipV="1">
            <a:off x="9830129" y="4398222"/>
            <a:ext cx="675058" cy="1522"/>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100" name="Straight Connector 99">
            <a:extLst>
              <a:ext uri="{FF2B5EF4-FFF2-40B4-BE49-F238E27FC236}">
                <a16:creationId xmlns:a16="http://schemas.microsoft.com/office/drawing/2014/main" id="{9656E9F2-C4C2-35BF-047F-6A431D7F680A}"/>
              </a:ext>
            </a:extLst>
          </p:cNvPr>
          <p:cNvCxnSpPr>
            <a:cxnSpLocks/>
          </p:cNvCxnSpPr>
          <p:nvPr/>
        </p:nvCxnSpPr>
        <p:spPr>
          <a:xfrm>
            <a:off x="9408368" y="4732572"/>
            <a:ext cx="0" cy="503151"/>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02" name="TextBox 101">
            <a:extLst>
              <a:ext uri="{FF2B5EF4-FFF2-40B4-BE49-F238E27FC236}">
                <a16:creationId xmlns:a16="http://schemas.microsoft.com/office/drawing/2014/main" id="{660927D7-0C58-A8CE-43C2-8A62020C23AC}"/>
              </a:ext>
            </a:extLst>
          </p:cNvPr>
          <p:cNvSpPr txBox="1"/>
          <p:nvPr/>
        </p:nvSpPr>
        <p:spPr>
          <a:xfrm>
            <a:off x="8866004" y="3738425"/>
            <a:ext cx="1219693" cy="369332"/>
          </a:xfrm>
          <a:prstGeom prst="rect">
            <a:avLst/>
          </a:prstGeom>
          <a:noFill/>
        </p:spPr>
        <p:txBody>
          <a:bodyPr wrap="none" rtlCol="0">
            <a:spAutoFit/>
          </a:bodyPr>
          <a:lstStyle/>
          <a:p>
            <a:r>
              <a:rPr lang="en-US" dirty="0"/>
              <a:t>production</a:t>
            </a:r>
          </a:p>
        </p:txBody>
      </p:sp>
      <p:cxnSp>
        <p:nvCxnSpPr>
          <p:cNvPr id="109" name="Connector: Elbow 108">
            <a:extLst>
              <a:ext uri="{FF2B5EF4-FFF2-40B4-BE49-F238E27FC236}">
                <a16:creationId xmlns:a16="http://schemas.microsoft.com/office/drawing/2014/main" id="{7ACFF3AB-7656-2738-67F4-1499589FA797}"/>
              </a:ext>
            </a:extLst>
          </p:cNvPr>
          <p:cNvCxnSpPr>
            <a:cxnSpLocks/>
            <a:stCxn id="48" idx="3"/>
            <a:endCxn id="117" idx="2"/>
          </p:cNvCxnSpPr>
          <p:nvPr/>
        </p:nvCxnSpPr>
        <p:spPr>
          <a:xfrm flipV="1">
            <a:off x="7532354" y="2933694"/>
            <a:ext cx="1377024" cy="807713"/>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114" name="TextBox 113">
            <a:extLst>
              <a:ext uri="{FF2B5EF4-FFF2-40B4-BE49-F238E27FC236}">
                <a16:creationId xmlns:a16="http://schemas.microsoft.com/office/drawing/2014/main" id="{850EFF93-C1BF-1B52-5CDB-A16E97DA8156}"/>
              </a:ext>
            </a:extLst>
          </p:cNvPr>
          <p:cNvSpPr txBox="1"/>
          <p:nvPr/>
        </p:nvSpPr>
        <p:spPr>
          <a:xfrm>
            <a:off x="8899703" y="3053443"/>
            <a:ext cx="934679" cy="369332"/>
          </a:xfrm>
          <a:prstGeom prst="rect">
            <a:avLst/>
          </a:prstGeom>
          <a:noFill/>
        </p:spPr>
        <p:txBody>
          <a:bodyPr wrap="none" rtlCol="0">
            <a:spAutoFit/>
          </a:bodyPr>
          <a:lstStyle/>
          <a:p>
            <a:r>
              <a:rPr lang="en-US" dirty="0"/>
              <a:t>develop</a:t>
            </a:r>
          </a:p>
        </p:txBody>
      </p:sp>
      <p:sp>
        <p:nvSpPr>
          <p:cNvPr id="115" name="Rectangle: Rounded Corners 114">
            <a:extLst>
              <a:ext uri="{FF2B5EF4-FFF2-40B4-BE49-F238E27FC236}">
                <a16:creationId xmlns:a16="http://schemas.microsoft.com/office/drawing/2014/main" id="{A06C8793-40D6-6B94-621C-CFD7F2122DF0}"/>
              </a:ext>
            </a:extLst>
          </p:cNvPr>
          <p:cNvSpPr/>
          <p:nvPr/>
        </p:nvSpPr>
        <p:spPr>
          <a:xfrm>
            <a:off x="10529888" y="1719166"/>
            <a:ext cx="1351452" cy="50405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bundle.js</a:t>
            </a:r>
          </a:p>
        </p:txBody>
      </p:sp>
      <p:sp>
        <p:nvSpPr>
          <p:cNvPr id="116" name="Rectangle: Rounded Corners 115">
            <a:extLst>
              <a:ext uri="{FF2B5EF4-FFF2-40B4-BE49-F238E27FC236}">
                <a16:creationId xmlns:a16="http://schemas.microsoft.com/office/drawing/2014/main" id="{243C73C7-CB95-5B98-4A8A-BE80EE188F80}"/>
              </a:ext>
            </a:extLst>
          </p:cNvPr>
          <p:cNvSpPr/>
          <p:nvPr/>
        </p:nvSpPr>
        <p:spPr>
          <a:xfrm>
            <a:off x="10529888" y="2420155"/>
            <a:ext cx="1351452" cy="50405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changes</a:t>
            </a:r>
          </a:p>
        </p:txBody>
      </p:sp>
      <p:sp>
        <p:nvSpPr>
          <p:cNvPr id="117" name="Rectangle 116">
            <a:hlinkClick r:id="rId6"/>
            <a:extLst>
              <a:ext uri="{FF2B5EF4-FFF2-40B4-BE49-F238E27FC236}">
                <a16:creationId xmlns:a16="http://schemas.microsoft.com/office/drawing/2014/main" id="{BA307076-0797-056A-EE19-CAE341F39C72}"/>
              </a:ext>
            </a:extLst>
          </p:cNvPr>
          <p:cNvSpPr/>
          <p:nvPr/>
        </p:nvSpPr>
        <p:spPr>
          <a:xfrm>
            <a:off x="8205737" y="1827382"/>
            <a:ext cx="1407282" cy="11063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inject HRM, </a:t>
            </a:r>
            <a:br>
              <a:rPr lang="en-US" dirty="0"/>
            </a:br>
            <a:r>
              <a:rPr lang="en-US" dirty="0"/>
              <a:t>source maps </a:t>
            </a:r>
            <a:br>
              <a:rPr lang="en-US" dirty="0"/>
            </a:br>
            <a:r>
              <a:rPr lang="en-US" dirty="0"/>
              <a:t>(</a:t>
            </a:r>
            <a:r>
              <a:rPr lang="en-US" dirty="0" err="1"/>
              <a:t>vite</a:t>
            </a:r>
            <a:r>
              <a:rPr lang="en-US" dirty="0"/>
              <a:t>)</a:t>
            </a:r>
          </a:p>
        </p:txBody>
      </p:sp>
      <p:cxnSp>
        <p:nvCxnSpPr>
          <p:cNvPr id="120" name="Straight Arrow Connector 119">
            <a:extLst>
              <a:ext uri="{FF2B5EF4-FFF2-40B4-BE49-F238E27FC236}">
                <a16:creationId xmlns:a16="http://schemas.microsoft.com/office/drawing/2014/main" id="{909E7472-ED79-79AE-0C86-37A0E732E6A5}"/>
              </a:ext>
            </a:extLst>
          </p:cNvPr>
          <p:cNvCxnSpPr>
            <a:cxnSpLocks/>
            <a:stCxn id="117" idx="3"/>
            <a:endCxn id="115" idx="1"/>
          </p:cNvCxnSpPr>
          <p:nvPr/>
        </p:nvCxnSpPr>
        <p:spPr>
          <a:xfrm flipV="1">
            <a:off x="9613019" y="1971194"/>
            <a:ext cx="916869" cy="40934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3" name="Straight Arrow Connector 122">
            <a:extLst>
              <a:ext uri="{FF2B5EF4-FFF2-40B4-BE49-F238E27FC236}">
                <a16:creationId xmlns:a16="http://schemas.microsoft.com/office/drawing/2014/main" id="{93795F0E-1C60-05E3-6B4F-EBFFCED6880A}"/>
              </a:ext>
            </a:extLst>
          </p:cNvPr>
          <p:cNvCxnSpPr>
            <a:cxnSpLocks/>
            <a:stCxn id="117" idx="3"/>
            <a:endCxn id="116" idx="1"/>
          </p:cNvCxnSpPr>
          <p:nvPr/>
        </p:nvCxnSpPr>
        <p:spPr>
          <a:xfrm>
            <a:off x="9613019" y="2380538"/>
            <a:ext cx="916869" cy="2916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6" name="TextBox 125">
            <a:extLst>
              <a:ext uri="{FF2B5EF4-FFF2-40B4-BE49-F238E27FC236}">
                <a16:creationId xmlns:a16="http://schemas.microsoft.com/office/drawing/2014/main" id="{33931AB9-EB42-8B3F-51C6-2FFC5ED33CA3}"/>
              </a:ext>
            </a:extLst>
          </p:cNvPr>
          <p:cNvSpPr txBox="1"/>
          <p:nvPr/>
        </p:nvSpPr>
        <p:spPr>
          <a:xfrm>
            <a:off x="-1" y="6511945"/>
            <a:ext cx="4063081" cy="369332"/>
          </a:xfrm>
          <a:prstGeom prst="rect">
            <a:avLst/>
          </a:prstGeom>
          <a:noFill/>
        </p:spPr>
        <p:txBody>
          <a:bodyPr wrap="square" rtlCol="0">
            <a:spAutoFit/>
          </a:bodyPr>
          <a:lstStyle/>
          <a:p>
            <a:r>
              <a:rPr lang="en-US" dirty="0">
                <a:solidFill>
                  <a:schemeClr val="bg1"/>
                </a:solidFill>
              </a:rPr>
              <a:t>Last update 2025-03-25</a:t>
            </a:r>
          </a:p>
        </p:txBody>
      </p:sp>
    </p:spTree>
    <p:extLst>
      <p:ext uri="{BB962C8B-B14F-4D97-AF65-F5344CB8AC3E}">
        <p14:creationId xmlns:p14="http://schemas.microsoft.com/office/powerpoint/2010/main" val="1806700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6EBBD6-14BC-D353-D0D6-0EB8A7DDD526}"/>
              </a:ext>
            </a:extLst>
          </p:cNvPr>
          <p:cNvSpPr>
            <a:spLocks noGrp="1"/>
          </p:cNvSpPr>
          <p:nvPr>
            <p:ph type="body" sz="quarter" idx="13"/>
          </p:nvPr>
        </p:nvSpPr>
        <p:spPr/>
        <p:txBody>
          <a:bodyPr/>
          <a:lstStyle/>
          <a:p>
            <a:r>
              <a:rPr lang="en-US" dirty="0"/>
              <a:t>Demo</a:t>
            </a:r>
          </a:p>
        </p:txBody>
      </p:sp>
      <p:sp>
        <p:nvSpPr>
          <p:cNvPr id="3" name="Text Placeholder 2">
            <a:extLst>
              <a:ext uri="{FF2B5EF4-FFF2-40B4-BE49-F238E27FC236}">
                <a16:creationId xmlns:a16="http://schemas.microsoft.com/office/drawing/2014/main" id="{88C5C17A-9D5D-E125-B519-42CD4D635661}"/>
              </a:ext>
            </a:extLst>
          </p:cNvPr>
          <p:cNvSpPr>
            <a:spLocks noGrp="1"/>
          </p:cNvSpPr>
          <p:nvPr>
            <p:ph type="body" sz="quarter" idx="14"/>
          </p:nvPr>
        </p:nvSpPr>
        <p:spPr/>
        <p:txBody>
          <a:bodyPr/>
          <a:lstStyle/>
          <a:p>
            <a:r>
              <a:rPr lang="en-US" dirty="0" err="1"/>
              <a:t>Vite</a:t>
            </a:r>
            <a:r>
              <a:rPr lang="en-US" dirty="0"/>
              <a:t> &amp; hot deployment</a:t>
            </a:r>
          </a:p>
        </p:txBody>
      </p:sp>
    </p:spTree>
    <p:extLst>
      <p:ext uri="{BB962C8B-B14F-4D97-AF65-F5344CB8AC3E}">
        <p14:creationId xmlns:p14="http://schemas.microsoft.com/office/powerpoint/2010/main" val="3679458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C64E4-2F38-9AEF-74C8-6E6DD0F27418}"/>
              </a:ext>
            </a:extLst>
          </p:cNvPr>
          <p:cNvSpPr>
            <a:spLocks noGrp="1"/>
          </p:cNvSpPr>
          <p:nvPr>
            <p:ph type="title"/>
          </p:nvPr>
        </p:nvSpPr>
        <p:spPr/>
        <p:txBody>
          <a:bodyPr/>
          <a:lstStyle/>
          <a:p>
            <a:r>
              <a:rPr lang="en-US" dirty="0"/>
              <a:t>Create React Application</a:t>
            </a:r>
          </a:p>
        </p:txBody>
      </p:sp>
      <p:sp>
        <p:nvSpPr>
          <p:cNvPr id="3" name="Content Placeholder 2">
            <a:extLst>
              <a:ext uri="{FF2B5EF4-FFF2-40B4-BE49-F238E27FC236}">
                <a16:creationId xmlns:a16="http://schemas.microsoft.com/office/drawing/2014/main" id="{BABE9CB0-11A4-099E-63E9-942B2DFC2064}"/>
              </a:ext>
            </a:extLst>
          </p:cNvPr>
          <p:cNvSpPr>
            <a:spLocks noGrp="1"/>
          </p:cNvSpPr>
          <p:nvPr>
            <p:ph idx="1"/>
          </p:nvPr>
        </p:nvSpPr>
        <p:spPr/>
        <p:txBody>
          <a:bodyPr/>
          <a:lstStyle/>
          <a:p>
            <a:r>
              <a:rPr lang="en-US" dirty="0"/>
              <a:t>Set up a modern web app by running one command. </a:t>
            </a:r>
          </a:p>
          <a:p>
            <a:r>
              <a:rPr lang="en-US" dirty="0"/>
              <a:t>React specific libraries and functionality.</a:t>
            </a:r>
          </a:p>
          <a:p>
            <a:r>
              <a:rPr lang="en-US" dirty="0"/>
              <a:t>You can “eject” from the CRA to </a:t>
            </a:r>
            <a:r>
              <a:rPr lang="en-US" b="0" i="0" dirty="0">
                <a:solidFill>
                  <a:srgbClr val="1C1E21"/>
                </a:solidFill>
                <a:effectLst/>
                <a:latin typeface="system-ui"/>
              </a:rPr>
              <a:t>webpack, Babel, </a:t>
            </a:r>
            <a:r>
              <a:rPr lang="en-US" b="0" i="0" dirty="0" err="1">
                <a:solidFill>
                  <a:srgbClr val="1C1E21"/>
                </a:solidFill>
                <a:effectLst/>
                <a:latin typeface="system-ui"/>
              </a:rPr>
              <a:t>ESLint</a:t>
            </a:r>
            <a:r>
              <a:rPr lang="en-US" b="0" i="0" dirty="0">
                <a:solidFill>
                  <a:srgbClr val="1C1E21"/>
                </a:solidFill>
                <a:effectLst/>
                <a:latin typeface="system-ui"/>
              </a:rPr>
              <a:t>, ...</a:t>
            </a:r>
          </a:p>
          <a:p>
            <a:r>
              <a:rPr lang="en-US" dirty="0" err="1">
                <a:solidFill>
                  <a:srgbClr val="1C1E21"/>
                </a:solidFill>
                <a:latin typeface="system-ui"/>
              </a:rPr>
              <a:t>React's</a:t>
            </a:r>
            <a:r>
              <a:rPr lang="en-US" dirty="0">
                <a:solidFill>
                  <a:srgbClr val="1C1E21"/>
                </a:solidFill>
                <a:latin typeface="system-ui"/>
              </a:rPr>
              <a:t> documentation, released on 2023-03-16, </a:t>
            </a:r>
            <a:br>
              <a:rPr lang="en-US" dirty="0">
                <a:solidFill>
                  <a:srgbClr val="1C1E21"/>
                </a:solidFill>
                <a:latin typeface="system-ui"/>
              </a:rPr>
            </a:br>
            <a:r>
              <a:rPr lang="en-US" dirty="0">
                <a:solidFill>
                  <a:srgbClr val="1C1E21"/>
                </a:solidFill>
                <a:latin typeface="system-ui"/>
              </a:rPr>
              <a:t>no longer recommends CRA as the go-to solution for </a:t>
            </a:r>
            <a:br>
              <a:rPr lang="en-US" dirty="0">
                <a:solidFill>
                  <a:srgbClr val="1C1E21"/>
                </a:solidFill>
                <a:latin typeface="system-ui"/>
              </a:rPr>
            </a:br>
            <a:r>
              <a:rPr lang="en-US" dirty="0">
                <a:solidFill>
                  <a:srgbClr val="1C1E21"/>
                </a:solidFill>
                <a:latin typeface="system-ui"/>
              </a:rPr>
              <a:t>creating React applications.</a:t>
            </a:r>
            <a:br>
              <a:rPr lang="en-US" dirty="0">
                <a:solidFill>
                  <a:srgbClr val="1C1E21"/>
                </a:solidFill>
                <a:latin typeface="system-ui"/>
              </a:rPr>
            </a:br>
            <a:endParaRPr lang="en-US" dirty="0">
              <a:solidFill>
                <a:srgbClr val="1C1E21"/>
              </a:solidFill>
              <a:latin typeface="system-ui"/>
            </a:endParaRPr>
          </a:p>
          <a:p>
            <a:endParaRPr lang="en-US" b="0" i="0" dirty="0">
              <a:solidFill>
                <a:srgbClr val="1C1E21"/>
              </a:solidFill>
              <a:effectLst/>
              <a:latin typeface="system-ui"/>
            </a:endParaRPr>
          </a:p>
        </p:txBody>
      </p:sp>
      <p:sp>
        <p:nvSpPr>
          <p:cNvPr id="4" name="Slide Number Placeholder 3">
            <a:extLst>
              <a:ext uri="{FF2B5EF4-FFF2-40B4-BE49-F238E27FC236}">
                <a16:creationId xmlns:a16="http://schemas.microsoft.com/office/drawing/2014/main" id="{03DDDEE1-CFF5-9BED-0430-DC2C560B7651}"/>
              </a:ext>
            </a:extLst>
          </p:cNvPr>
          <p:cNvSpPr>
            <a:spLocks noGrp="1"/>
          </p:cNvSpPr>
          <p:nvPr>
            <p:ph type="sldNum" sz="quarter" idx="12"/>
          </p:nvPr>
        </p:nvSpPr>
        <p:spPr/>
        <p:txBody>
          <a:bodyPr/>
          <a:lstStyle/>
          <a:p>
            <a:fld id="{452BA717-4DED-4A38-BDE4-30D0F0A142DB}" type="slidenum">
              <a:rPr lang="cs-CZ" smtClean="0"/>
              <a:pPr/>
              <a:t>18</a:t>
            </a:fld>
            <a:endParaRPr lang="cs-CZ"/>
          </a:p>
        </p:txBody>
      </p:sp>
      <p:sp>
        <p:nvSpPr>
          <p:cNvPr id="5" name="Rectangle 4">
            <a:extLst>
              <a:ext uri="{FF2B5EF4-FFF2-40B4-BE49-F238E27FC236}">
                <a16:creationId xmlns:a16="http://schemas.microsoft.com/office/drawing/2014/main" id="{A4903396-22B5-4EF7-CF37-EE9A7EB99009}"/>
              </a:ext>
            </a:extLst>
          </p:cNvPr>
          <p:cNvSpPr/>
          <p:nvPr/>
        </p:nvSpPr>
        <p:spPr>
          <a:xfrm>
            <a:off x="8112224" y="1268760"/>
            <a:ext cx="3672408" cy="10464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err="1">
                <a:solidFill>
                  <a:schemeClr val="tx1"/>
                </a:solidFill>
              </a:rPr>
              <a:t>npx</a:t>
            </a:r>
            <a:r>
              <a:rPr lang="en-US" sz="2000" dirty="0">
                <a:solidFill>
                  <a:schemeClr val="tx1"/>
                </a:solidFill>
              </a:rPr>
              <a:t> create-react-app my-app</a:t>
            </a:r>
          </a:p>
          <a:p>
            <a:r>
              <a:rPr lang="en-US" sz="2000" dirty="0">
                <a:solidFill>
                  <a:schemeClr val="tx1"/>
                </a:solidFill>
              </a:rPr>
              <a:t>cd my-app</a:t>
            </a:r>
          </a:p>
          <a:p>
            <a:r>
              <a:rPr lang="en-US" sz="2000" dirty="0" err="1">
                <a:solidFill>
                  <a:schemeClr val="tx1"/>
                </a:solidFill>
              </a:rPr>
              <a:t>npm</a:t>
            </a:r>
            <a:r>
              <a:rPr lang="en-US" sz="2000" dirty="0">
                <a:solidFill>
                  <a:schemeClr val="tx1"/>
                </a:solidFill>
              </a:rPr>
              <a:t> start</a:t>
            </a:r>
          </a:p>
        </p:txBody>
      </p:sp>
      <p:sp>
        <p:nvSpPr>
          <p:cNvPr id="6" name="TextBox 5">
            <a:extLst>
              <a:ext uri="{FF2B5EF4-FFF2-40B4-BE49-F238E27FC236}">
                <a16:creationId xmlns:a16="http://schemas.microsoft.com/office/drawing/2014/main" id="{09595B15-D748-B5C9-401A-A93264385070}"/>
              </a:ext>
            </a:extLst>
          </p:cNvPr>
          <p:cNvSpPr txBox="1"/>
          <p:nvPr/>
        </p:nvSpPr>
        <p:spPr>
          <a:xfrm rot="19998705">
            <a:off x="3678952" y="3717222"/>
            <a:ext cx="5047461" cy="1015663"/>
          </a:xfrm>
          <a:prstGeom prst="rect">
            <a:avLst/>
          </a:prstGeom>
          <a:noFill/>
        </p:spPr>
        <p:txBody>
          <a:bodyPr wrap="square" rtlCol="0">
            <a:spAutoFit/>
          </a:bodyPr>
          <a:lstStyle/>
          <a:p>
            <a:pPr algn="ctr"/>
            <a:r>
              <a:rPr lang="en-US" sz="6000" b="1" dirty="0">
                <a:solidFill>
                  <a:srgbClr val="FF0000"/>
                </a:solidFill>
              </a:rPr>
              <a:t>Out of date</a:t>
            </a:r>
          </a:p>
        </p:txBody>
      </p:sp>
    </p:spTree>
    <p:extLst>
      <p:ext uri="{BB962C8B-B14F-4D97-AF65-F5344CB8AC3E}">
        <p14:creationId xmlns:p14="http://schemas.microsoft.com/office/powerpoint/2010/main" val="3600001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A6FEC6-3D6A-4080-B097-7CF14408184E}"/>
              </a:ext>
            </a:extLst>
          </p:cNvPr>
          <p:cNvSpPr>
            <a:spLocks noGrp="1"/>
          </p:cNvSpPr>
          <p:nvPr>
            <p:ph type="title"/>
          </p:nvPr>
        </p:nvSpPr>
        <p:spPr/>
        <p:txBody>
          <a:bodyPr/>
          <a:lstStyle/>
          <a:p>
            <a:r>
              <a:rPr lang="en-US" dirty="0"/>
              <a:t>Testing</a:t>
            </a:r>
          </a:p>
        </p:txBody>
      </p:sp>
      <p:sp>
        <p:nvSpPr>
          <p:cNvPr id="2" name="Content Placeholder 1">
            <a:extLst>
              <a:ext uri="{FF2B5EF4-FFF2-40B4-BE49-F238E27FC236}">
                <a16:creationId xmlns:a16="http://schemas.microsoft.com/office/drawing/2014/main" id="{593AEEA9-824C-41BE-A0E7-53A03B966EFF}"/>
              </a:ext>
            </a:extLst>
          </p:cNvPr>
          <p:cNvSpPr>
            <a:spLocks noGrp="1"/>
          </p:cNvSpPr>
          <p:nvPr>
            <p:ph idx="1"/>
          </p:nvPr>
        </p:nvSpPr>
        <p:spPr/>
        <p:txBody>
          <a:bodyPr/>
          <a:lstStyle/>
          <a:p>
            <a:r>
              <a:rPr lang="en-US" dirty="0"/>
              <a:t>Units Tests / Integration Tests / Regression Tests</a:t>
            </a:r>
          </a:p>
          <a:p>
            <a:r>
              <a:rPr lang="en-US" dirty="0"/>
              <a:t>Test-Driven Development </a:t>
            </a:r>
          </a:p>
          <a:p>
            <a:r>
              <a:rPr lang="en-US" dirty="0"/>
              <a:t>UI Tests / End-to-End testing (e2e)</a:t>
            </a:r>
          </a:p>
          <a:p>
            <a:r>
              <a:rPr lang="en-US" dirty="0"/>
              <a:t>Asynchronous Testing</a:t>
            </a:r>
          </a:p>
          <a:p>
            <a:r>
              <a:rPr lang="en-US" dirty="0"/>
              <a:t>Browser Specific</a:t>
            </a:r>
          </a:p>
        </p:txBody>
      </p:sp>
      <p:sp>
        <p:nvSpPr>
          <p:cNvPr id="4" name="Slide Number Placeholder 3">
            <a:extLst>
              <a:ext uri="{FF2B5EF4-FFF2-40B4-BE49-F238E27FC236}">
                <a16:creationId xmlns:a16="http://schemas.microsoft.com/office/drawing/2014/main" id="{F43F791F-8D54-4901-98FF-AC9A0F08F3F6}"/>
              </a:ext>
            </a:extLst>
          </p:cNvPr>
          <p:cNvSpPr>
            <a:spLocks noGrp="1"/>
          </p:cNvSpPr>
          <p:nvPr>
            <p:ph type="sldNum" sz="quarter" idx="12"/>
          </p:nvPr>
        </p:nvSpPr>
        <p:spPr/>
        <p:txBody>
          <a:bodyPr/>
          <a:lstStyle/>
          <a:p>
            <a:fld id="{452BA717-4DED-4A38-BDE4-30D0F0A142DB}" type="slidenum">
              <a:rPr lang="cs-CZ" smtClean="0"/>
              <a:pPr/>
              <a:t>19</a:t>
            </a:fld>
            <a:endParaRPr lang="cs-CZ"/>
          </a:p>
        </p:txBody>
      </p:sp>
    </p:spTree>
    <p:extLst>
      <p:ext uri="{BB962C8B-B14F-4D97-AF65-F5344CB8AC3E}">
        <p14:creationId xmlns:p14="http://schemas.microsoft.com/office/powerpoint/2010/main" val="4275992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6A896-0E1B-1B4C-8AE8-4E366571D49E}"/>
              </a:ext>
            </a:extLst>
          </p:cNvPr>
          <p:cNvSpPr>
            <a:spLocks noGrp="1"/>
          </p:cNvSpPr>
          <p:nvPr>
            <p:ph type="title"/>
          </p:nvPr>
        </p:nvSpPr>
        <p:spPr/>
        <p:txBody>
          <a:bodyPr>
            <a:normAutofit/>
          </a:bodyPr>
          <a:lstStyle/>
          <a:p>
            <a:r>
              <a:rPr lang="en-US" dirty="0"/>
              <a:t>JavaScript project in 2016</a:t>
            </a:r>
          </a:p>
        </p:txBody>
      </p:sp>
      <p:sp>
        <p:nvSpPr>
          <p:cNvPr id="3" name="Slide Number Placeholder 2">
            <a:extLst>
              <a:ext uri="{FF2B5EF4-FFF2-40B4-BE49-F238E27FC236}">
                <a16:creationId xmlns:a16="http://schemas.microsoft.com/office/drawing/2014/main" id="{C60A4711-006C-472E-19E3-56944BBBBF4F}"/>
              </a:ext>
            </a:extLst>
          </p:cNvPr>
          <p:cNvSpPr>
            <a:spLocks noGrp="1"/>
          </p:cNvSpPr>
          <p:nvPr>
            <p:ph type="sldNum" sz="quarter" idx="12"/>
          </p:nvPr>
        </p:nvSpPr>
        <p:spPr/>
        <p:txBody>
          <a:bodyPr/>
          <a:lstStyle/>
          <a:p>
            <a:fld id="{651B8B48-CD68-422A-981A-F7D1D2E08DD1}" type="slidenum">
              <a:rPr lang="en-US" smtClean="0"/>
              <a:t>2</a:t>
            </a:fld>
            <a:endParaRPr lang="en-US"/>
          </a:p>
        </p:txBody>
      </p:sp>
      <p:sp>
        <p:nvSpPr>
          <p:cNvPr id="4" name="Rectangle 3">
            <a:extLst>
              <a:ext uri="{FF2B5EF4-FFF2-40B4-BE49-F238E27FC236}">
                <a16:creationId xmlns:a16="http://schemas.microsoft.com/office/drawing/2014/main" id="{588A5DDB-E935-E288-4AAA-839697160D44}"/>
              </a:ext>
            </a:extLst>
          </p:cNvPr>
          <p:cNvSpPr/>
          <p:nvPr/>
        </p:nvSpPr>
        <p:spPr>
          <a:xfrm>
            <a:off x="316191" y="4910860"/>
            <a:ext cx="1728192" cy="5969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jQuery</a:t>
            </a:r>
          </a:p>
        </p:txBody>
      </p:sp>
      <p:sp>
        <p:nvSpPr>
          <p:cNvPr id="5" name="Rectangle 4">
            <a:extLst>
              <a:ext uri="{FF2B5EF4-FFF2-40B4-BE49-F238E27FC236}">
                <a16:creationId xmlns:a16="http://schemas.microsoft.com/office/drawing/2014/main" id="{F310CD85-299A-0A40-1409-5EEB89BAC1DF}"/>
              </a:ext>
            </a:extLst>
          </p:cNvPr>
          <p:cNvSpPr/>
          <p:nvPr/>
        </p:nvSpPr>
        <p:spPr>
          <a:xfrm>
            <a:off x="2191975" y="2816103"/>
            <a:ext cx="1728192" cy="5969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React</a:t>
            </a:r>
          </a:p>
        </p:txBody>
      </p:sp>
      <p:sp>
        <p:nvSpPr>
          <p:cNvPr id="6" name="Rectangle 5">
            <a:extLst>
              <a:ext uri="{FF2B5EF4-FFF2-40B4-BE49-F238E27FC236}">
                <a16:creationId xmlns:a16="http://schemas.microsoft.com/office/drawing/2014/main" id="{4031E09B-4174-B9C2-C4C9-D4AE05266C5F}"/>
              </a:ext>
            </a:extLst>
          </p:cNvPr>
          <p:cNvSpPr/>
          <p:nvPr/>
        </p:nvSpPr>
        <p:spPr>
          <a:xfrm>
            <a:off x="4881915" y="3854458"/>
            <a:ext cx="1728192" cy="5969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React DOM</a:t>
            </a:r>
          </a:p>
        </p:txBody>
      </p:sp>
      <p:sp>
        <p:nvSpPr>
          <p:cNvPr id="7" name="Rectangle 6">
            <a:extLst>
              <a:ext uri="{FF2B5EF4-FFF2-40B4-BE49-F238E27FC236}">
                <a16:creationId xmlns:a16="http://schemas.microsoft.com/office/drawing/2014/main" id="{4E22258A-AC58-BE8E-259B-A707F35468AF}"/>
              </a:ext>
            </a:extLst>
          </p:cNvPr>
          <p:cNvSpPr/>
          <p:nvPr/>
        </p:nvSpPr>
        <p:spPr>
          <a:xfrm>
            <a:off x="2879508" y="3552038"/>
            <a:ext cx="1728192" cy="5969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JSX</a:t>
            </a:r>
          </a:p>
        </p:txBody>
      </p:sp>
      <p:sp>
        <p:nvSpPr>
          <p:cNvPr id="8" name="Rectangle 7">
            <a:extLst>
              <a:ext uri="{FF2B5EF4-FFF2-40B4-BE49-F238E27FC236}">
                <a16:creationId xmlns:a16="http://schemas.microsoft.com/office/drawing/2014/main" id="{C350B571-330F-24E1-0AE8-A83206C98711}"/>
              </a:ext>
            </a:extLst>
          </p:cNvPr>
          <p:cNvSpPr/>
          <p:nvPr/>
        </p:nvSpPr>
        <p:spPr>
          <a:xfrm>
            <a:off x="5000764" y="3075931"/>
            <a:ext cx="1728192" cy="5969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Babel</a:t>
            </a:r>
          </a:p>
        </p:txBody>
      </p:sp>
      <p:sp>
        <p:nvSpPr>
          <p:cNvPr id="9" name="Rectangle 8">
            <a:extLst>
              <a:ext uri="{FF2B5EF4-FFF2-40B4-BE49-F238E27FC236}">
                <a16:creationId xmlns:a16="http://schemas.microsoft.com/office/drawing/2014/main" id="{9102E8FB-3AF4-B9BD-B6BE-12C21F2289CC}"/>
              </a:ext>
            </a:extLst>
          </p:cNvPr>
          <p:cNvSpPr/>
          <p:nvPr/>
        </p:nvSpPr>
        <p:spPr>
          <a:xfrm>
            <a:off x="2236887" y="4246264"/>
            <a:ext cx="1728192" cy="5969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Fetch</a:t>
            </a:r>
          </a:p>
        </p:txBody>
      </p:sp>
      <p:sp>
        <p:nvSpPr>
          <p:cNvPr id="10" name="Rectangle 9">
            <a:extLst>
              <a:ext uri="{FF2B5EF4-FFF2-40B4-BE49-F238E27FC236}">
                <a16:creationId xmlns:a16="http://schemas.microsoft.com/office/drawing/2014/main" id="{A7747EFA-FDF3-FF12-980F-ED3F28BABCA9}"/>
              </a:ext>
            </a:extLst>
          </p:cNvPr>
          <p:cNvSpPr/>
          <p:nvPr/>
        </p:nvSpPr>
        <p:spPr>
          <a:xfrm>
            <a:off x="4881915" y="4816643"/>
            <a:ext cx="1728192" cy="5969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rPr>
              <a:t>npm</a:t>
            </a:r>
            <a:r>
              <a:rPr lang="en-US" sz="2000" dirty="0">
                <a:solidFill>
                  <a:schemeClr val="tx1"/>
                </a:solidFill>
              </a:rPr>
              <a:t> registry</a:t>
            </a:r>
          </a:p>
        </p:txBody>
      </p:sp>
      <p:sp>
        <p:nvSpPr>
          <p:cNvPr id="11" name="Rectangle 10">
            <a:extLst>
              <a:ext uri="{FF2B5EF4-FFF2-40B4-BE49-F238E27FC236}">
                <a16:creationId xmlns:a16="http://schemas.microsoft.com/office/drawing/2014/main" id="{06E093C8-A963-917B-77E8-0CE31AA922B6}"/>
              </a:ext>
            </a:extLst>
          </p:cNvPr>
          <p:cNvSpPr/>
          <p:nvPr/>
        </p:nvSpPr>
        <p:spPr>
          <a:xfrm>
            <a:off x="2787828" y="4910860"/>
            <a:ext cx="1728192" cy="5969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Webpack</a:t>
            </a:r>
          </a:p>
        </p:txBody>
      </p:sp>
      <p:sp>
        <p:nvSpPr>
          <p:cNvPr id="12" name="Rectangle 11">
            <a:extLst>
              <a:ext uri="{FF2B5EF4-FFF2-40B4-BE49-F238E27FC236}">
                <a16:creationId xmlns:a16="http://schemas.microsoft.com/office/drawing/2014/main" id="{BAEF42D0-05DA-F90C-EEE6-709DBF442695}"/>
              </a:ext>
            </a:extLst>
          </p:cNvPr>
          <p:cNvSpPr/>
          <p:nvPr/>
        </p:nvSpPr>
        <p:spPr>
          <a:xfrm>
            <a:off x="286537" y="4234540"/>
            <a:ext cx="1728192" cy="5969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HTTP/2</a:t>
            </a:r>
          </a:p>
        </p:txBody>
      </p:sp>
      <p:sp>
        <p:nvSpPr>
          <p:cNvPr id="13" name="Rectangle 12">
            <a:extLst>
              <a:ext uri="{FF2B5EF4-FFF2-40B4-BE49-F238E27FC236}">
                <a16:creationId xmlns:a16="http://schemas.microsoft.com/office/drawing/2014/main" id="{7FE51E33-FE7F-F559-4A7C-0C764F7D01BD}"/>
              </a:ext>
            </a:extLst>
          </p:cNvPr>
          <p:cNvSpPr/>
          <p:nvPr/>
        </p:nvSpPr>
        <p:spPr>
          <a:xfrm>
            <a:off x="758252" y="3495111"/>
            <a:ext cx="1728192" cy="5969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Typescript</a:t>
            </a:r>
          </a:p>
        </p:txBody>
      </p:sp>
      <p:sp>
        <p:nvSpPr>
          <p:cNvPr id="14" name="Rectangle 13">
            <a:extLst>
              <a:ext uri="{FF2B5EF4-FFF2-40B4-BE49-F238E27FC236}">
                <a16:creationId xmlns:a16="http://schemas.microsoft.com/office/drawing/2014/main" id="{B82B1A6C-3296-3B19-8512-EA55F2E8D535}"/>
              </a:ext>
            </a:extLst>
          </p:cNvPr>
          <p:cNvSpPr/>
          <p:nvPr/>
        </p:nvSpPr>
        <p:spPr>
          <a:xfrm>
            <a:off x="286537" y="2805393"/>
            <a:ext cx="1728192" cy="5969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stage-3</a:t>
            </a:r>
          </a:p>
        </p:txBody>
      </p:sp>
      <p:sp>
        <p:nvSpPr>
          <p:cNvPr id="15" name="Rectangle 14">
            <a:extLst>
              <a:ext uri="{FF2B5EF4-FFF2-40B4-BE49-F238E27FC236}">
                <a16:creationId xmlns:a16="http://schemas.microsoft.com/office/drawing/2014/main" id="{8741DE0A-C78B-D2C0-D63E-9E835840B2C5}"/>
              </a:ext>
            </a:extLst>
          </p:cNvPr>
          <p:cNvSpPr/>
          <p:nvPr/>
        </p:nvSpPr>
        <p:spPr>
          <a:xfrm>
            <a:off x="2867641" y="2065366"/>
            <a:ext cx="1728192" cy="5969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Flux</a:t>
            </a:r>
          </a:p>
        </p:txBody>
      </p:sp>
      <p:sp>
        <p:nvSpPr>
          <p:cNvPr id="16" name="Rectangle 15">
            <a:extLst>
              <a:ext uri="{FF2B5EF4-FFF2-40B4-BE49-F238E27FC236}">
                <a16:creationId xmlns:a16="http://schemas.microsoft.com/office/drawing/2014/main" id="{EE7EF15A-A50C-E9AF-E267-21714646A211}"/>
              </a:ext>
            </a:extLst>
          </p:cNvPr>
          <p:cNvSpPr/>
          <p:nvPr/>
        </p:nvSpPr>
        <p:spPr>
          <a:xfrm>
            <a:off x="2246711" y="1275750"/>
            <a:ext cx="1728192" cy="5969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Redux</a:t>
            </a:r>
          </a:p>
        </p:txBody>
      </p:sp>
      <p:sp>
        <p:nvSpPr>
          <p:cNvPr id="17" name="Rectangle 16">
            <a:extLst>
              <a:ext uri="{FF2B5EF4-FFF2-40B4-BE49-F238E27FC236}">
                <a16:creationId xmlns:a16="http://schemas.microsoft.com/office/drawing/2014/main" id="{D58D7C48-17D2-0C19-54A6-E428D6B46299}"/>
              </a:ext>
            </a:extLst>
          </p:cNvPr>
          <p:cNvSpPr/>
          <p:nvPr/>
        </p:nvSpPr>
        <p:spPr>
          <a:xfrm>
            <a:off x="286537" y="1256549"/>
            <a:ext cx="1728192" cy="5969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Hooks</a:t>
            </a:r>
          </a:p>
        </p:txBody>
      </p:sp>
      <p:sp>
        <p:nvSpPr>
          <p:cNvPr id="18" name="Rectangle 17">
            <a:extLst>
              <a:ext uri="{FF2B5EF4-FFF2-40B4-BE49-F238E27FC236}">
                <a16:creationId xmlns:a16="http://schemas.microsoft.com/office/drawing/2014/main" id="{E6E3C129-57F2-AF58-D998-B89B547C643C}"/>
              </a:ext>
            </a:extLst>
          </p:cNvPr>
          <p:cNvSpPr/>
          <p:nvPr/>
        </p:nvSpPr>
        <p:spPr>
          <a:xfrm>
            <a:off x="758252" y="2031940"/>
            <a:ext cx="1728192" cy="5969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Material UI</a:t>
            </a:r>
          </a:p>
        </p:txBody>
      </p:sp>
      <p:sp>
        <p:nvSpPr>
          <p:cNvPr id="19" name="TextBox 18">
            <a:extLst>
              <a:ext uri="{FF2B5EF4-FFF2-40B4-BE49-F238E27FC236}">
                <a16:creationId xmlns:a16="http://schemas.microsoft.com/office/drawing/2014/main" id="{D6173F9E-0EA0-A2E3-EE70-ED2DBB15A6C7}"/>
              </a:ext>
            </a:extLst>
          </p:cNvPr>
          <p:cNvSpPr txBox="1"/>
          <p:nvPr/>
        </p:nvSpPr>
        <p:spPr>
          <a:xfrm>
            <a:off x="535117" y="5589240"/>
            <a:ext cx="11305256" cy="769441"/>
          </a:xfrm>
          <a:prstGeom prst="rect">
            <a:avLst/>
          </a:prstGeom>
          <a:noFill/>
        </p:spPr>
        <p:txBody>
          <a:bodyPr wrap="square">
            <a:spAutoFit/>
          </a:bodyPr>
          <a:lstStyle/>
          <a:p>
            <a:pPr algn="ctr"/>
            <a:r>
              <a:rPr lang="en-US" sz="2200" b="1" dirty="0">
                <a:solidFill>
                  <a:schemeClr val="accent1"/>
                </a:solidFill>
              </a:rPr>
              <a:t>On production you need to perform a series of pre-tasks to get your project ready that make the ritual to summon Satan look like a boiled eggs recipe. </a:t>
            </a:r>
          </a:p>
        </p:txBody>
      </p:sp>
      <p:sp>
        <p:nvSpPr>
          <p:cNvPr id="20" name="Rectangle 19">
            <a:extLst>
              <a:ext uri="{FF2B5EF4-FFF2-40B4-BE49-F238E27FC236}">
                <a16:creationId xmlns:a16="http://schemas.microsoft.com/office/drawing/2014/main" id="{BDC3FDD0-D007-0BAC-3C3B-957074E87537}"/>
              </a:ext>
            </a:extLst>
          </p:cNvPr>
          <p:cNvSpPr/>
          <p:nvPr/>
        </p:nvSpPr>
        <p:spPr>
          <a:xfrm>
            <a:off x="4886287" y="2260425"/>
            <a:ext cx="1728192" cy="5969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Tailwind</a:t>
            </a:r>
          </a:p>
        </p:txBody>
      </p:sp>
      <p:sp>
        <p:nvSpPr>
          <p:cNvPr id="22" name="Rectangle 21">
            <a:extLst>
              <a:ext uri="{FF2B5EF4-FFF2-40B4-BE49-F238E27FC236}">
                <a16:creationId xmlns:a16="http://schemas.microsoft.com/office/drawing/2014/main" id="{04E469E9-2B71-442B-8964-6188BB02EC64}"/>
              </a:ext>
            </a:extLst>
          </p:cNvPr>
          <p:cNvSpPr/>
          <p:nvPr/>
        </p:nvSpPr>
        <p:spPr>
          <a:xfrm>
            <a:off x="4941023" y="1374519"/>
            <a:ext cx="1728192" cy="5969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Hooks</a:t>
            </a:r>
          </a:p>
        </p:txBody>
      </p:sp>
      <p:pic>
        <p:nvPicPr>
          <p:cNvPr id="24" name="Picture 2">
            <a:extLst>
              <a:ext uri="{FF2B5EF4-FFF2-40B4-BE49-F238E27FC236}">
                <a16:creationId xmlns:a16="http://schemas.microsoft.com/office/drawing/2014/main" id="{C1AF23FC-114C-0308-BFFF-0F6F482960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8512" y="1124744"/>
            <a:ext cx="5025920" cy="4383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08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5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500"/>
                                        <p:tgtEl>
                                          <p:spTgt spid="18"/>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fade">
                                      <p:cBhvr>
                                        <p:cTn id="82" dur="500"/>
                                        <p:tgtEl>
                                          <p:spTgt spid="20"/>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500"/>
                                        <p:tgtEl>
                                          <p:spTgt spid="22"/>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fade">
                                      <p:cBhvr>
                                        <p:cTn id="92" dur="500"/>
                                        <p:tgtEl>
                                          <p:spTgt spid="19"/>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fade">
                                      <p:cBhvr>
                                        <p:cTn id="9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p:bldP spid="20"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A6FEC6-3D6A-4080-B097-7CF14408184E}"/>
              </a:ext>
            </a:extLst>
          </p:cNvPr>
          <p:cNvSpPr>
            <a:spLocks noGrp="1"/>
          </p:cNvSpPr>
          <p:nvPr>
            <p:ph type="title"/>
          </p:nvPr>
        </p:nvSpPr>
        <p:spPr/>
        <p:txBody>
          <a:bodyPr/>
          <a:lstStyle/>
          <a:p>
            <a:r>
              <a:rPr lang="en-US" dirty="0">
                <a:solidFill>
                  <a:schemeClr val="tx1"/>
                </a:solidFill>
              </a:rPr>
              <a:t>Testing</a:t>
            </a:r>
          </a:p>
        </p:txBody>
      </p:sp>
      <p:sp>
        <p:nvSpPr>
          <p:cNvPr id="4" name="Slide Number Placeholder 3">
            <a:extLst>
              <a:ext uri="{FF2B5EF4-FFF2-40B4-BE49-F238E27FC236}">
                <a16:creationId xmlns:a16="http://schemas.microsoft.com/office/drawing/2014/main" id="{F43F791F-8D54-4901-98FF-AC9A0F08F3F6}"/>
              </a:ext>
            </a:extLst>
          </p:cNvPr>
          <p:cNvSpPr>
            <a:spLocks noGrp="1"/>
          </p:cNvSpPr>
          <p:nvPr>
            <p:ph type="sldNum" sz="quarter" idx="12"/>
          </p:nvPr>
        </p:nvSpPr>
        <p:spPr/>
        <p:txBody>
          <a:bodyPr/>
          <a:lstStyle/>
          <a:p>
            <a:fld id="{452BA717-4DED-4A38-BDE4-30D0F0A142DB}" type="slidenum">
              <a:rPr lang="cs-CZ" smtClean="0">
                <a:solidFill>
                  <a:schemeClr val="tx1"/>
                </a:solidFill>
              </a:rPr>
              <a:pPr/>
              <a:t>20</a:t>
            </a:fld>
            <a:endParaRPr lang="cs-CZ">
              <a:solidFill>
                <a:schemeClr val="tx1"/>
              </a:solidFill>
            </a:endParaRPr>
          </a:p>
        </p:txBody>
      </p:sp>
      <p:sp>
        <p:nvSpPr>
          <p:cNvPr id="5" name="Rectangle 4">
            <a:extLst>
              <a:ext uri="{FF2B5EF4-FFF2-40B4-BE49-F238E27FC236}">
                <a16:creationId xmlns:a16="http://schemas.microsoft.com/office/drawing/2014/main" id="{9BAFDD1F-3F82-4C4E-97E6-C0768C4E7A09}"/>
              </a:ext>
            </a:extLst>
          </p:cNvPr>
          <p:cNvSpPr/>
          <p:nvPr/>
        </p:nvSpPr>
        <p:spPr>
          <a:xfrm>
            <a:off x="239350" y="4149080"/>
            <a:ext cx="11713298" cy="21602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tx1"/>
                </a:solidFill>
              </a:rPr>
              <a:t>describe(</a:t>
            </a:r>
            <a:r>
              <a:rPr lang="en-US" sz="2000" dirty="0">
                <a:solidFill>
                  <a:schemeClr val="accent6"/>
                </a:solidFill>
              </a:rPr>
              <a:t>'GitHub'</a:t>
            </a:r>
            <a:r>
              <a:rPr lang="en-US" sz="2000" dirty="0">
                <a:solidFill>
                  <a:schemeClr val="tx1"/>
                </a:solidFill>
              </a:rPr>
              <a:t>, </a:t>
            </a:r>
            <a:r>
              <a:rPr lang="en-US" sz="2000" dirty="0">
                <a:solidFill>
                  <a:schemeClr val="accent1"/>
                </a:solidFill>
              </a:rPr>
              <a:t>function</a:t>
            </a:r>
            <a:r>
              <a:rPr lang="en-US" sz="2000" dirty="0">
                <a:solidFill>
                  <a:schemeClr val="tx1"/>
                </a:solidFill>
              </a:rPr>
              <a:t> () {</a:t>
            </a:r>
          </a:p>
          <a:p>
            <a:r>
              <a:rPr lang="en-US" sz="2000" dirty="0">
                <a:solidFill>
                  <a:schemeClr val="tx1"/>
                </a:solidFill>
              </a:rPr>
              <a:t>  describe(</a:t>
            </a:r>
            <a:r>
              <a:rPr lang="en-US" sz="2000" dirty="0">
                <a:solidFill>
                  <a:schemeClr val="accent6"/>
                </a:solidFill>
              </a:rPr>
              <a:t>'</a:t>
            </a:r>
            <a:r>
              <a:rPr lang="en-US" sz="2000" dirty="0" err="1">
                <a:solidFill>
                  <a:schemeClr val="accent6"/>
                </a:solidFill>
              </a:rPr>
              <a:t>LandingPage</a:t>
            </a:r>
            <a:r>
              <a:rPr lang="en-US" sz="2000" dirty="0">
                <a:solidFill>
                  <a:schemeClr val="accent6"/>
                </a:solidFill>
              </a:rPr>
              <a:t>'</a:t>
            </a:r>
            <a:r>
              <a:rPr lang="en-US" sz="2000" dirty="0">
                <a:solidFill>
                  <a:schemeClr val="tx1"/>
                </a:solidFill>
              </a:rPr>
              <a:t>, </a:t>
            </a:r>
            <a:r>
              <a:rPr lang="en-US" sz="2000" dirty="0">
                <a:solidFill>
                  <a:schemeClr val="accent1"/>
                </a:solidFill>
              </a:rPr>
              <a:t>function</a:t>
            </a:r>
            <a:r>
              <a:rPr lang="en-US" sz="2000" dirty="0">
                <a:solidFill>
                  <a:schemeClr val="tx1"/>
                </a:solidFill>
              </a:rPr>
              <a:t> () {</a:t>
            </a:r>
          </a:p>
          <a:p>
            <a:r>
              <a:rPr lang="en-US" sz="2000" dirty="0">
                <a:solidFill>
                  <a:schemeClr val="tx1"/>
                </a:solidFill>
              </a:rPr>
              <a:t>    it(</a:t>
            </a:r>
            <a:r>
              <a:rPr lang="en-US" sz="2000" dirty="0">
                <a:solidFill>
                  <a:schemeClr val="accent6"/>
                </a:solidFill>
              </a:rPr>
              <a:t>'should not contain kitten'</a:t>
            </a:r>
            <a:r>
              <a:rPr lang="en-US" sz="2000" dirty="0">
                <a:solidFill>
                  <a:schemeClr val="tx1"/>
                </a:solidFill>
              </a:rPr>
              <a:t>, </a:t>
            </a:r>
            <a:r>
              <a:rPr lang="en-US" sz="2000" dirty="0">
                <a:solidFill>
                  <a:schemeClr val="accent1"/>
                </a:solidFill>
              </a:rPr>
              <a:t>function</a:t>
            </a:r>
            <a:r>
              <a:rPr lang="en-US" sz="2000" dirty="0">
                <a:solidFill>
                  <a:schemeClr val="tx1"/>
                </a:solidFill>
              </a:rPr>
              <a:t> () {</a:t>
            </a:r>
          </a:p>
          <a:p>
            <a:r>
              <a:rPr lang="en-US" sz="2000" dirty="0">
                <a:solidFill>
                  <a:schemeClr val="tx1"/>
                </a:solidFill>
              </a:rPr>
              <a:t>      </a:t>
            </a:r>
            <a:r>
              <a:rPr lang="en-US" sz="2000" dirty="0" err="1">
                <a:solidFill>
                  <a:schemeClr val="tx1"/>
                </a:solidFill>
              </a:rPr>
              <a:t>driver.get</a:t>
            </a:r>
            <a:r>
              <a:rPr lang="en-US" sz="2000" dirty="0">
                <a:solidFill>
                  <a:schemeClr val="tx1"/>
                </a:solidFill>
              </a:rPr>
              <a:t>(</a:t>
            </a:r>
            <a:r>
              <a:rPr lang="en-US" sz="2000" dirty="0">
                <a:solidFill>
                  <a:schemeClr val="accent6"/>
                </a:solidFill>
              </a:rPr>
              <a:t>'http://github.com'</a:t>
            </a:r>
            <a:r>
              <a:rPr lang="en-US" sz="2000" dirty="0">
                <a:solidFill>
                  <a:schemeClr val="tx1"/>
                </a:solidFill>
              </a:rPr>
              <a:t>);</a:t>
            </a:r>
          </a:p>
          <a:p>
            <a:r>
              <a:rPr lang="en-US" sz="2000" dirty="0">
                <a:solidFill>
                  <a:schemeClr val="tx1"/>
                </a:solidFill>
              </a:rPr>
              <a:t>      </a:t>
            </a:r>
            <a:r>
              <a:rPr lang="en-US" sz="2000" dirty="0" err="1">
                <a:solidFill>
                  <a:schemeClr val="tx1"/>
                </a:solidFill>
              </a:rPr>
              <a:t>chai.expect</a:t>
            </a:r>
            <a:r>
              <a:rPr lang="en-US" sz="2000" dirty="0">
                <a:solidFill>
                  <a:schemeClr val="tx1"/>
                </a:solidFill>
              </a:rPr>
              <a:t>(</a:t>
            </a:r>
            <a:r>
              <a:rPr lang="en-US" sz="2000" dirty="0">
                <a:solidFill>
                  <a:schemeClr val="accent6"/>
                </a:solidFill>
              </a:rPr>
              <a:t>'#site-container h1.heading'</a:t>
            </a:r>
            <a:r>
              <a:rPr lang="en-US" sz="2000" dirty="0">
                <a:solidFill>
                  <a:schemeClr val="tx1"/>
                </a:solidFill>
              </a:rPr>
              <a:t>).</a:t>
            </a:r>
            <a:r>
              <a:rPr lang="en-US" sz="2000" dirty="0" err="1">
                <a:solidFill>
                  <a:schemeClr val="tx1"/>
                </a:solidFill>
              </a:rPr>
              <a:t>dom.to.not.contain.text</a:t>
            </a:r>
            <a:r>
              <a:rPr lang="en-US" sz="2000" dirty="0">
                <a:solidFill>
                  <a:schemeClr val="tx1"/>
                </a:solidFill>
              </a:rPr>
              <a:t>(</a:t>
            </a:r>
            <a:r>
              <a:rPr lang="en-US" sz="2000" dirty="0">
                <a:solidFill>
                  <a:schemeClr val="accent6"/>
                </a:solidFill>
              </a:rPr>
              <a:t>"I'm a kitty!"</a:t>
            </a:r>
            <a:r>
              <a:rPr lang="en-US" sz="2000" dirty="0">
                <a:solidFill>
                  <a:schemeClr val="tx1"/>
                </a:solidFill>
              </a:rPr>
              <a:t>);</a:t>
            </a:r>
          </a:p>
          <a:p>
            <a:r>
              <a:rPr lang="en-US" sz="2000" dirty="0">
                <a:solidFill>
                  <a:schemeClr val="tx1"/>
                </a:solidFill>
              </a:rPr>
              <a:t>} } }</a:t>
            </a:r>
          </a:p>
        </p:txBody>
      </p:sp>
      <p:sp>
        <p:nvSpPr>
          <p:cNvPr id="10" name="Rectangle 9">
            <a:extLst>
              <a:ext uri="{FF2B5EF4-FFF2-40B4-BE49-F238E27FC236}">
                <a16:creationId xmlns:a16="http://schemas.microsoft.com/office/drawing/2014/main" id="{FC5BA2AE-ED10-4043-A809-B4980C057B3E}"/>
              </a:ext>
            </a:extLst>
          </p:cNvPr>
          <p:cNvSpPr/>
          <p:nvPr/>
        </p:nvSpPr>
        <p:spPr>
          <a:xfrm>
            <a:off x="1178549" y="1640218"/>
            <a:ext cx="2520280" cy="8640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Test Framework</a:t>
            </a:r>
          </a:p>
        </p:txBody>
      </p:sp>
      <p:sp>
        <p:nvSpPr>
          <p:cNvPr id="11" name="Rectangle 10">
            <a:extLst>
              <a:ext uri="{FF2B5EF4-FFF2-40B4-BE49-F238E27FC236}">
                <a16:creationId xmlns:a16="http://schemas.microsoft.com/office/drawing/2014/main" id="{02CE5ED7-9EDE-4339-BBFD-808AC8DEC67F}"/>
              </a:ext>
            </a:extLst>
          </p:cNvPr>
          <p:cNvSpPr/>
          <p:nvPr/>
        </p:nvSpPr>
        <p:spPr>
          <a:xfrm>
            <a:off x="4835860" y="1640218"/>
            <a:ext cx="2520280" cy="8640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Assertions</a:t>
            </a:r>
          </a:p>
        </p:txBody>
      </p:sp>
      <p:sp>
        <p:nvSpPr>
          <p:cNvPr id="12" name="Rectangle 11">
            <a:extLst>
              <a:ext uri="{FF2B5EF4-FFF2-40B4-BE49-F238E27FC236}">
                <a16:creationId xmlns:a16="http://schemas.microsoft.com/office/drawing/2014/main" id="{7F4E5CE5-DDCD-4F40-9FC9-2A3AEF00D8B3}"/>
              </a:ext>
            </a:extLst>
          </p:cNvPr>
          <p:cNvSpPr/>
          <p:nvPr/>
        </p:nvSpPr>
        <p:spPr>
          <a:xfrm>
            <a:off x="8493171" y="1628800"/>
            <a:ext cx="2520280" cy="8640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Stubs / Mocks</a:t>
            </a:r>
          </a:p>
        </p:txBody>
      </p:sp>
      <p:sp>
        <p:nvSpPr>
          <p:cNvPr id="13" name="Rectangle 12">
            <a:extLst>
              <a:ext uri="{FF2B5EF4-FFF2-40B4-BE49-F238E27FC236}">
                <a16:creationId xmlns:a16="http://schemas.microsoft.com/office/drawing/2014/main" id="{7BAF44AC-B837-46AA-83FE-028AE1F5AA0F}"/>
              </a:ext>
            </a:extLst>
          </p:cNvPr>
          <p:cNvSpPr/>
          <p:nvPr/>
        </p:nvSpPr>
        <p:spPr>
          <a:xfrm>
            <a:off x="2927648" y="2919725"/>
            <a:ext cx="2520280" cy="8640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Code Coverage</a:t>
            </a:r>
          </a:p>
        </p:txBody>
      </p:sp>
      <p:sp>
        <p:nvSpPr>
          <p:cNvPr id="14" name="Rectangle 13">
            <a:extLst>
              <a:ext uri="{FF2B5EF4-FFF2-40B4-BE49-F238E27FC236}">
                <a16:creationId xmlns:a16="http://schemas.microsoft.com/office/drawing/2014/main" id="{35FBDB3C-B8BA-4711-A64E-89FBA1D5C58B}"/>
              </a:ext>
            </a:extLst>
          </p:cNvPr>
          <p:cNvSpPr/>
          <p:nvPr/>
        </p:nvSpPr>
        <p:spPr>
          <a:xfrm>
            <a:off x="6744074" y="2896195"/>
            <a:ext cx="2520280" cy="8640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Browser</a:t>
            </a:r>
          </a:p>
        </p:txBody>
      </p:sp>
    </p:spTree>
    <p:extLst>
      <p:ext uri="{BB962C8B-B14F-4D97-AF65-F5344CB8AC3E}">
        <p14:creationId xmlns:p14="http://schemas.microsoft.com/office/powerpoint/2010/main" val="2273151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P spid="13"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C03566-FA75-4C71-9893-490CF8E875A4}"/>
              </a:ext>
            </a:extLst>
          </p:cNvPr>
          <p:cNvSpPr>
            <a:spLocks noGrp="1"/>
          </p:cNvSpPr>
          <p:nvPr>
            <p:ph type="title"/>
          </p:nvPr>
        </p:nvSpPr>
        <p:spPr/>
        <p:txBody>
          <a:bodyPr/>
          <a:lstStyle/>
          <a:p>
            <a:r>
              <a:rPr lang="en-US" dirty="0"/>
              <a:t>Meta-Frameworks</a:t>
            </a:r>
          </a:p>
        </p:txBody>
      </p:sp>
      <p:sp>
        <p:nvSpPr>
          <p:cNvPr id="2" name="Content Placeholder 1">
            <a:extLst>
              <a:ext uri="{FF2B5EF4-FFF2-40B4-BE49-F238E27FC236}">
                <a16:creationId xmlns:a16="http://schemas.microsoft.com/office/drawing/2014/main" id="{70B17778-365E-4028-9E91-D0182DCCA77F}"/>
              </a:ext>
            </a:extLst>
          </p:cNvPr>
          <p:cNvSpPr>
            <a:spLocks noGrp="1"/>
          </p:cNvSpPr>
          <p:nvPr>
            <p:ph sz="half" idx="1"/>
          </p:nvPr>
        </p:nvSpPr>
        <p:spPr>
          <a:xfrm>
            <a:off x="335360" y="1260583"/>
            <a:ext cx="5699679" cy="3176529"/>
          </a:xfrm>
        </p:spPr>
        <p:txBody>
          <a:bodyPr/>
          <a:lstStyle/>
          <a:p>
            <a:r>
              <a:rPr lang="en-US" dirty="0">
                <a:solidFill>
                  <a:schemeClr val="tx1"/>
                </a:solidFill>
              </a:rPr>
              <a:t>Next.js (React)</a:t>
            </a:r>
          </a:p>
          <a:p>
            <a:r>
              <a:rPr lang="en-US" dirty="0">
                <a:solidFill>
                  <a:schemeClr val="tx1"/>
                </a:solidFill>
              </a:rPr>
              <a:t>Nuxt.js (Vue)</a:t>
            </a:r>
          </a:p>
          <a:p>
            <a:r>
              <a:rPr lang="en-US" dirty="0">
                <a:solidFill>
                  <a:schemeClr val="tx1"/>
                </a:solidFill>
              </a:rPr>
              <a:t>Gatsby (React)</a:t>
            </a:r>
          </a:p>
          <a:p>
            <a:r>
              <a:rPr lang="en-US" dirty="0">
                <a:solidFill>
                  <a:schemeClr val="tx1"/>
                </a:solidFill>
              </a:rPr>
              <a:t>Remix (React)</a:t>
            </a:r>
          </a:p>
          <a:p>
            <a:r>
              <a:rPr lang="en-US" dirty="0">
                <a:solidFill>
                  <a:schemeClr val="tx1"/>
                </a:solidFill>
              </a:rPr>
              <a:t>Astro (React, Vue, Lit, Svelte, …)</a:t>
            </a:r>
          </a:p>
          <a:p>
            <a:r>
              <a:rPr lang="en-US" dirty="0">
                <a:solidFill>
                  <a:schemeClr val="tx1"/>
                </a:solidFill>
              </a:rPr>
              <a:t>…</a:t>
            </a:r>
          </a:p>
          <a:p>
            <a:endParaRPr lang="en-US" dirty="0">
              <a:solidFill>
                <a:schemeClr val="tx1"/>
              </a:solidFill>
            </a:endParaRPr>
          </a:p>
        </p:txBody>
      </p:sp>
      <p:sp>
        <p:nvSpPr>
          <p:cNvPr id="4" name="Slide Number Placeholder 3">
            <a:extLst>
              <a:ext uri="{FF2B5EF4-FFF2-40B4-BE49-F238E27FC236}">
                <a16:creationId xmlns:a16="http://schemas.microsoft.com/office/drawing/2014/main" id="{C1246C51-2765-4101-A684-B7A80C9D595E}"/>
              </a:ext>
            </a:extLst>
          </p:cNvPr>
          <p:cNvSpPr>
            <a:spLocks noGrp="1"/>
          </p:cNvSpPr>
          <p:nvPr>
            <p:ph type="sldNum" sz="quarter" idx="12"/>
          </p:nvPr>
        </p:nvSpPr>
        <p:spPr/>
        <p:txBody>
          <a:bodyPr/>
          <a:lstStyle/>
          <a:p>
            <a:fld id="{452BA717-4DED-4A38-BDE4-30D0F0A142DB}" type="slidenum">
              <a:rPr lang="cs-CZ" smtClean="0"/>
              <a:pPr/>
              <a:t>21</a:t>
            </a:fld>
            <a:endParaRPr lang="cs-CZ"/>
          </a:p>
        </p:txBody>
      </p:sp>
      <p:pic>
        <p:nvPicPr>
          <p:cNvPr id="7" name="Content Placeholder 6">
            <a:extLst>
              <a:ext uri="{FF2B5EF4-FFF2-40B4-BE49-F238E27FC236}">
                <a16:creationId xmlns:a16="http://schemas.microsoft.com/office/drawing/2014/main" id="{EF8FF0FF-C259-140E-8626-395381F91001}"/>
              </a:ext>
            </a:extLst>
          </p:cNvPr>
          <p:cNvPicPr>
            <a:picLocks noGrp="1" noChangeAspect="1"/>
          </p:cNvPicPr>
          <p:nvPr>
            <p:ph sz="half" idx="2"/>
          </p:nvPr>
        </p:nvPicPr>
        <p:blipFill>
          <a:blip r:embed="rId3"/>
          <a:stretch>
            <a:fillRect/>
          </a:stretch>
        </p:blipFill>
        <p:spPr>
          <a:xfrm>
            <a:off x="6816081" y="3117389"/>
            <a:ext cx="5176058" cy="3261626"/>
          </a:xfrm>
          <a:prstGeom prst="rect">
            <a:avLst/>
          </a:prstGeom>
        </p:spPr>
      </p:pic>
      <p:pic>
        <p:nvPicPr>
          <p:cNvPr id="8" name="Picture 4">
            <a:extLst>
              <a:ext uri="{FF2B5EF4-FFF2-40B4-BE49-F238E27FC236}">
                <a16:creationId xmlns:a16="http://schemas.microsoft.com/office/drawing/2014/main" id="{E34B6543-C639-CD1F-463F-18C0A7E91E7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42836" y="210792"/>
            <a:ext cx="1220592" cy="836712"/>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1">
            <a:extLst>
              <a:ext uri="{FF2B5EF4-FFF2-40B4-BE49-F238E27FC236}">
                <a16:creationId xmlns:a16="http://schemas.microsoft.com/office/drawing/2014/main" id="{932E9095-94F9-1F09-3B44-C06A0CDE5EBC}"/>
              </a:ext>
            </a:extLst>
          </p:cNvPr>
          <p:cNvSpPr txBox="1">
            <a:spLocks/>
          </p:cNvSpPr>
          <p:nvPr/>
        </p:nvSpPr>
        <p:spPr>
          <a:xfrm>
            <a:off x="6163749" y="1261341"/>
            <a:ext cx="5699679" cy="3096343"/>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r>
              <a:rPr lang="en-US" dirty="0">
                <a:solidFill>
                  <a:schemeClr val="tx1"/>
                </a:solidFill>
              </a:rPr>
              <a:t>Features:</a:t>
            </a:r>
          </a:p>
          <a:p>
            <a:r>
              <a:rPr lang="en-US" dirty="0">
                <a:solidFill>
                  <a:schemeClr val="tx1"/>
                </a:solidFill>
              </a:rPr>
              <a:t>Build-in Optimizations (Images, fonts, ..)</a:t>
            </a:r>
          </a:p>
          <a:p>
            <a:r>
              <a:rPr lang="en-US" dirty="0">
                <a:solidFill>
                  <a:schemeClr val="tx1"/>
                </a:solidFill>
              </a:rPr>
              <a:t>Data fetching / Server Actions</a:t>
            </a:r>
          </a:p>
          <a:p>
            <a:r>
              <a:rPr lang="en-US" dirty="0">
                <a:solidFill>
                  <a:schemeClr val="tx1"/>
                </a:solidFill>
              </a:rPr>
              <a:t>Route handlers</a:t>
            </a:r>
          </a:p>
          <a:p>
            <a:r>
              <a:rPr lang="en-US" dirty="0">
                <a:solidFill>
                  <a:schemeClr val="tx1"/>
                </a:solidFill>
              </a:rPr>
              <a:t>SSR</a:t>
            </a:r>
          </a:p>
          <a:p>
            <a:r>
              <a:rPr lang="en-US" dirty="0">
                <a:solidFill>
                  <a:schemeClr val="tx1"/>
                </a:solidFill>
              </a:rPr>
              <a:t>…</a:t>
            </a:r>
          </a:p>
          <a:p>
            <a:endParaRPr lang="en-US" dirty="0">
              <a:solidFill>
                <a:schemeClr val="tx1"/>
              </a:solidFill>
            </a:endParaRPr>
          </a:p>
        </p:txBody>
      </p:sp>
      <p:sp>
        <p:nvSpPr>
          <p:cNvPr id="11" name="TextBox 10">
            <a:extLst>
              <a:ext uri="{FF2B5EF4-FFF2-40B4-BE49-F238E27FC236}">
                <a16:creationId xmlns:a16="http://schemas.microsoft.com/office/drawing/2014/main" id="{B2514E77-92F9-0D43-8F3F-136FD6F89BBD}"/>
              </a:ext>
            </a:extLst>
          </p:cNvPr>
          <p:cNvSpPr txBox="1"/>
          <p:nvPr/>
        </p:nvSpPr>
        <p:spPr>
          <a:xfrm>
            <a:off x="5871314" y="250811"/>
            <a:ext cx="4772054" cy="400110"/>
          </a:xfrm>
          <a:prstGeom prst="rect">
            <a:avLst/>
          </a:prstGeom>
          <a:noFill/>
        </p:spPr>
        <p:txBody>
          <a:bodyPr wrap="square">
            <a:spAutoFit/>
          </a:bodyPr>
          <a:lstStyle/>
          <a:p>
            <a:r>
              <a:rPr lang="en-US" sz="2000" dirty="0">
                <a:solidFill>
                  <a:schemeClr val="accent2"/>
                </a:solidFill>
              </a:rPr>
              <a:t>Did somebody say .. server-side rendering?</a:t>
            </a:r>
          </a:p>
        </p:txBody>
      </p:sp>
    </p:spTree>
    <p:extLst>
      <p:ext uri="{BB962C8B-B14F-4D97-AF65-F5344CB8AC3E}">
        <p14:creationId xmlns:p14="http://schemas.microsoft.com/office/powerpoint/2010/main" val="3554586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4A32F-2778-CA5F-A890-4F16652AA3D7}"/>
              </a:ext>
            </a:extLst>
          </p:cNvPr>
          <p:cNvSpPr>
            <a:spLocks noGrp="1"/>
          </p:cNvSpPr>
          <p:nvPr>
            <p:ph type="title"/>
          </p:nvPr>
        </p:nvSpPr>
        <p:spPr/>
        <p:txBody>
          <a:bodyPr/>
          <a:lstStyle/>
          <a:p>
            <a:r>
              <a:rPr lang="en-US" dirty="0"/>
              <a:t>Server-side</a:t>
            </a:r>
          </a:p>
        </p:txBody>
      </p:sp>
      <p:sp>
        <p:nvSpPr>
          <p:cNvPr id="5" name="Content Placeholder 4">
            <a:extLst>
              <a:ext uri="{FF2B5EF4-FFF2-40B4-BE49-F238E27FC236}">
                <a16:creationId xmlns:a16="http://schemas.microsoft.com/office/drawing/2014/main" id="{DC404A8B-3B69-2134-2BAE-C807E4211C09}"/>
              </a:ext>
            </a:extLst>
          </p:cNvPr>
          <p:cNvSpPr>
            <a:spLocks noGrp="1"/>
          </p:cNvSpPr>
          <p:nvPr>
            <p:ph sz="half" idx="1"/>
          </p:nvPr>
        </p:nvSpPr>
        <p:spPr>
          <a:xfrm>
            <a:off x="335360" y="1260583"/>
            <a:ext cx="5699679" cy="4487357"/>
          </a:xfrm>
        </p:spPr>
        <p:txBody>
          <a:bodyPr/>
          <a:lstStyle/>
          <a:p>
            <a:pPr marL="0" indent="0">
              <a:buNone/>
            </a:pPr>
            <a:r>
              <a:rPr lang="en-US" dirty="0"/>
              <a:t>Server-Side Rendering (SSR)</a:t>
            </a:r>
          </a:p>
          <a:p>
            <a:r>
              <a:rPr lang="en-US" dirty="0"/>
              <a:t>Why</a:t>
            </a:r>
          </a:p>
          <a:p>
            <a:pPr lvl="1"/>
            <a:r>
              <a:rPr lang="en-US" dirty="0"/>
              <a:t>Faster time-to-content</a:t>
            </a:r>
          </a:p>
          <a:p>
            <a:pPr lvl="1"/>
            <a:r>
              <a:rPr lang="en-US" dirty="0"/>
              <a:t>Unified mental model</a:t>
            </a:r>
          </a:p>
          <a:p>
            <a:pPr lvl="1"/>
            <a:r>
              <a:rPr lang="en-US" dirty="0"/>
              <a:t>Better SEO</a:t>
            </a:r>
          </a:p>
          <a:p>
            <a:r>
              <a:rPr lang="en-US" dirty="0"/>
              <a:t>Why NOT</a:t>
            </a:r>
          </a:p>
          <a:p>
            <a:pPr lvl="1"/>
            <a:r>
              <a:rPr lang="en-US" dirty="0"/>
              <a:t>Setup</a:t>
            </a:r>
          </a:p>
          <a:p>
            <a:pPr lvl="1"/>
            <a:r>
              <a:rPr lang="en-US" dirty="0"/>
              <a:t>Server load</a:t>
            </a:r>
          </a:p>
          <a:p>
            <a:pPr lvl="1"/>
            <a:r>
              <a:rPr lang="en-US" dirty="0"/>
              <a:t>Browser / Server specific code</a:t>
            </a:r>
            <a:br>
              <a:rPr lang="en-US" dirty="0"/>
            </a:br>
            <a:endParaRPr lang="en-US" dirty="0"/>
          </a:p>
          <a:p>
            <a:pPr marL="0" indent="0">
              <a:buNone/>
            </a:pPr>
            <a:r>
              <a:rPr lang="en-US" dirty="0"/>
              <a:t>Dehydration / Hydration</a:t>
            </a:r>
          </a:p>
          <a:p>
            <a:pPr marL="0" indent="0">
              <a:buNone/>
            </a:pPr>
            <a:endParaRPr lang="en-US" dirty="0"/>
          </a:p>
        </p:txBody>
      </p:sp>
      <p:sp>
        <p:nvSpPr>
          <p:cNvPr id="6" name="Content Placeholder 5">
            <a:extLst>
              <a:ext uri="{FF2B5EF4-FFF2-40B4-BE49-F238E27FC236}">
                <a16:creationId xmlns:a16="http://schemas.microsoft.com/office/drawing/2014/main" id="{BCB18C63-4E90-EBAF-C148-876F40C8F7CF}"/>
              </a:ext>
            </a:extLst>
          </p:cNvPr>
          <p:cNvSpPr>
            <a:spLocks noGrp="1"/>
          </p:cNvSpPr>
          <p:nvPr>
            <p:ph sz="half" idx="2"/>
          </p:nvPr>
        </p:nvSpPr>
        <p:spPr/>
        <p:txBody>
          <a:bodyPr/>
          <a:lstStyle/>
          <a:p>
            <a:pPr marL="0" indent="0">
              <a:buNone/>
            </a:pPr>
            <a:r>
              <a:rPr lang="en-US" dirty="0"/>
              <a:t>Static Site Generation (SSG)</a:t>
            </a:r>
          </a:p>
          <a:p>
            <a:r>
              <a:rPr lang="en-US" dirty="0"/>
              <a:t>User independent rendering</a:t>
            </a:r>
          </a:p>
          <a:p>
            <a:r>
              <a:rPr lang="en-US" dirty="0"/>
              <a:t>Easier deployment</a:t>
            </a:r>
          </a:p>
          <a:p>
            <a:pPr marL="0" indent="0">
              <a:buNone/>
            </a:pPr>
            <a:endParaRPr lang="en-US" dirty="0"/>
          </a:p>
        </p:txBody>
      </p:sp>
      <p:sp>
        <p:nvSpPr>
          <p:cNvPr id="4" name="Slide Number Placeholder 3">
            <a:extLst>
              <a:ext uri="{FF2B5EF4-FFF2-40B4-BE49-F238E27FC236}">
                <a16:creationId xmlns:a16="http://schemas.microsoft.com/office/drawing/2014/main" id="{AC5D42AE-C976-85B3-6B11-96C98B8B51B8}"/>
              </a:ext>
            </a:extLst>
          </p:cNvPr>
          <p:cNvSpPr>
            <a:spLocks noGrp="1"/>
          </p:cNvSpPr>
          <p:nvPr>
            <p:ph type="sldNum" sz="quarter" idx="12"/>
          </p:nvPr>
        </p:nvSpPr>
        <p:spPr/>
        <p:txBody>
          <a:bodyPr/>
          <a:lstStyle/>
          <a:p>
            <a:fld id="{452BA717-4DED-4A38-BDE4-30D0F0A142DB}" type="slidenum">
              <a:rPr lang="cs-CZ" smtClean="0"/>
              <a:pPr/>
              <a:t>22</a:t>
            </a:fld>
            <a:endParaRPr lang="cs-CZ"/>
          </a:p>
        </p:txBody>
      </p:sp>
      <p:sp>
        <p:nvSpPr>
          <p:cNvPr id="7" name="Rectangle 6">
            <a:extLst>
              <a:ext uri="{FF2B5EF4-FFF2-40B4-BE49-F238E27FC236}">
                <a16:creationId xmlns:a16="http://schemas.microsoft.com/office/drawing/2014/main" id="{D5719E2E-60BB-68F6-A729-776A5A257A5E}"/>
              </a:ext>
            </a:extLst>
          </p:cNvPr>
          <p:cNvSpPr/>
          <p:nvPr/>
        </p:nvSpPr>
        <p:spPr>
          <a:xfrm>
            <a:off x="335361" y="5747940"/>
            <a:ext cx="5760640" cy="4893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it-IT" sz="2000" dirty="0">
                <a:solidFill>
                  <a:schemeClr val="tx1"/>
                </a:solidFill>
              </a:rPr>
              <a:t>&lt;p&gt;&lt;div&gt;hi&lt;/div&gt;&lt;/p&gt;</a:t>
            </a:r>
          </a:p>
        </p:txBody>
      </p:sp>
    </p:spTree>
    <p:extLst>
      <p:ext uri="{BB962C8B-B14F-4D97-AF65-F5344CB8AC3E}">
        <p14:creationId xmlns:p14="http://schemas.microsoft.com/office/powerpoint/2010/main" val="2798278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C01F66-79B6-BA52-E2F7-48318D646544}"/>
              </a:ext>
            </a:extLst>
          </p:cNvPr>
          <p:cNvSpPr>
            <a:spLocks noGrp="1"/>
          </p:cNvSpPr>
          <p:nvPr>
            <p:ph type="title"/>
          </p:nvPr>
        </p:nvSpPr>
        <p:spPr/>
        <p:txBody>
          <a:bodyPr/>
          <a:lstStyle/>
          <a:p>
            <a:r>
              <a:rPr lang="en-US" dirty="0"/>
              <a:t>Server-side</a:t>
            </a:r>
          </a:p>
        </p:txBody>
      </p:sp>
      <p:sp>
        <p:nvSpPr>
          <p:cNvPr id="6" name="Content Placeholder 5">
            <a:extLst>
              <a:ext uri="{FF2B5EF4-FFF2-40B4-BE49-F238E27FC236}">
                <a16:creationId xmlns:a16="http://schemas.microsoft.com/office/drawing/2014/main" id="{68D851FB-75A8-F366-6D0B-BAF082A20250}"/>
              </a:ext>
            </a:extLst>
          </p:cNvPr>
          <p:cNvSpPr>
            <a:spLocks noGrp="1"/>
          </p:cNvSpPr>
          <p:nvPr>
            <p:ph sz="half" idx="1"/>
          </p:nvPr>
        </p:nvSpPr>
        <p:spPr/>
        <p:txBody>
          <a:bodyPr/>
          <a:lstStyle/>
          <a:p>
            <a:pPr marL="0" indent="0">
              <a:buNone/>
            </a:pPr>
            <a:r>
              <a:rPr lang="en-US" dirty="0"/>
              <a:t>Features</a:t>
            </a:r>
          </a:p>
          <a:p>
            <a:r>
              <a:rPr lang="en-US" dirty="0"/>
              <a:t>Image optimization</a:t>
            </a:r>
          </a:p>
          <a:p>
            <a:r>
              <a:rPr lang="en-US" dirty="0"/>
              <a:t>Internationalization</a:t>
            </a:r>
          </a:p>
          <a:p>
            <a:r>
              <a:rPr lang="en-US" dirty="0"/>
              <a:t>Zero Configuration</a:t>
            </a:r>
          </a:p>
          <a:p>
            <a:r>
              <a:rPr lang="en-US" dirty="0"/>
              <a:t>Hybrid: SSG and SSR</a:t>
            </a:r>
          </a:p>
          <a:p>
            <a:r>
              <a:rPr lang="en-US" dirty="0"/>
              <a:t>Incremental Static Regeneration</a:t>
            </a:r>
          </a:p>
          <a:p>
            <a:r>
              <a:rPr lang="en-US" dirty="0"/>
              <a:t>Routing</a:t>
            </a:r>
          </a:p>
          <a:p>
            <a:r>
              <a:rPr lang="en-US" dirty="0"/>
              <a:t>API Routes</a:t>
            </a:r>
          </a:p>
          <a:p>
            <a:r>
              <a:rPr lang="en-US" dirty="0"/>
              <a:t>Built-in CSS Support</a:t>
            </a:r>
          </a:p>
          <a:p>
            <a:r>
              <a:rPr lang="en-US" dirty="0"/>
              <a:t>Production build</a:t>
            </a:r>
          </a:p>
          <a:p>
            <a:endParaRPr lang="en-US" dirty="0"/>
          </a:p>
        </p:txBody>
      </p:sp>
      <p:sp>
        <p:nvSpPr>
          <p:cNvPr id="7" name="Content Placeholder 6">
            <a:extLst>
              <a:ext uri="{FF2B5EF4-FFF2-40B4-BE49-F238E27FC236}">
                <a16:creationId xmlns:a16="http://schemas.microsoft.com/office/drawing/2014/main" id="{42E5261F-68EC-6405-6BE0-9EB6E6DAB0C9}"/>
              </a:ext>
            </a:extLst>
          </p:cNvPr>
          <p:cNvSpPr>
            <a:spLocks noGrp="1"/>
          </p:cNvSpPr>
          <p:nvPr>
            <p:ph sz="half" idx="2"/>
          </p:nvPr>
        </p:nvSpPr>
        <p:spPr/>
        <p:txBody>
          <a:bodyPr/>
          <a:lstStyle/>
          <a:p>
            <a:pPr marL="0" indent="0">
              <a:buNone/>
            </a:pPr>
            <a:r>
              <a:rPr lang="en-US" dirty="0"/>
              <a:t>Building Blocks</a:t>
            </a:r>
          </a:p>
          <a:p>
            <a:r>
              <a:rPr lang="en-US" dirty="0"/>
              <a:t>User Interface</a:t>
            </a:r>
          </a:p>
          <a:p>
            <a:r>
              <a:rPr lang="en-US" dirty="0"/>
              <a:t>Routing</a:t>
            </a:r>
          </a:p>
          <a:p>
            <a:r>
              <a:rPr lang="en-US" dirty="0"/>
              <a:t>Data Fetching</a:t>
            </a:r>
          </a:p>
          <a:p>
            <a:r>
              <a:rPr lang="en-US" dirty="0"/>
              <a:t>Rendering</a:t>
            </a:r>
          </a:p>
          <a:p>
            <a:r>
              <a:rPr lang="en-US" dirty="0"/>
              <a:t>Integration</a:t>
            </a:r>
          </a:p>
          <a:p>
            <a:r>
              <a:rPr lang="en-US" dirty="0"/>
              <a:t>Infrastructure</a:t>
            </a:r>
          </a:p>
          <a:p>
            <a:r>
              <a:rPr lang="en-US" dirty="0"/>
              <a:t>Performance</a:t>
            </a:r>
          </a:p>
          <a:p>
            <a:r>
              <a:rPr lang="en-US" dirty="0"/>
              <a:t>Scalability</a:t>
            </a:r>
          </a:p>
          <a:p>
            <a:r>
              <a:rPr lang="en-US" dirty="0"/>
              <a:t>Developer Experience</a:t>
            </a:r>
          </a:p>
          <a:p>
            <a:endParaRPr lang="en-US" dirty="0"/>
          </a:p>
        </p:txBody>
      </p:sp>
      <p:sp>
        <p:nvSpPr>
          <p:cNvPr id="4" name="Slide Number Placeholder 3">
            <a:extLst>
              <a:ext uri="{FF2B5EF4-FFF2-40B4-BE49-F238E27FC236}">
                <a16:creationId xmlns:a16="http://schemas.microsoft.com/office/drawing/2014/main" id="{E349CEF8-9101-01F1-052B-02FE04F4E517}"/>
              </a:ext>
            </a:extLst>
          </p:cNvPr>
          <p:cNvSpPr>
            <a:spLocks noGrp="1"/>
          </p:cNvSpPr>
          <p:nvPr>
            <p:ph type="sldNum" sz="quarter" idx="12"/>
          </p:nvPr>
        </p:nvSpPr>
        <p:spPr/>
        <p:txBody>
          <a:bodyPr/>
          <a:lstStyle/>
          <a:p>
            <a:fld id="{452BA717-4DED-4A38-BDE4-30D0F0A142DB}" type="slidenum">
              <a:rPr lang="cs-CZ" smtClean="0"/>
              <a:pPr/>
              <a:t>23</a:t>
            </a:fld>
            <a:endParaRPr lang="cs-CZ"/>
          </a:p>
        </p:txBody>
      </p:sp>
    </p:spTree>
    <p:extLst>
      <p:ext uri="{BB962C8B-B14F-4D97-AF65-F5344CB8AC3E}">
        <p14:creationId xmlns:p14="http://schemas.microsoft.com/office/powerpoint/2010/main" val="41577944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B8D972-2E16-9EDA-0E5F-370DDED34670}"/>
              </a:ext>
            </a:extLst>
          </p:cNvPr>
          <p:cNvSpPr>
            <a:spLocks noGrp="1"/>
          </p:cNvSpPr>
          <p:nvPr>
            <p:ph type="body" sz="quarter" idx="13"/>
          </p:nvPr>
        </p:nvSpPr>
        <p:spPr/>
        <p:txBody>
          <a:bodyPr/>
          <a:lstStyle/>
          <a:p>
            <a:r>
              <a:rPr lang="en-US" dirty="0"/>
              <a:t>Demo</a:t>
            </a:r>
          </a:p>
        </p:txBody>
      </p:sp>
      <p:sp>
        <p:nvSpPr>
          <p:cNvPr id="3" name="Text Placeholder 2">
            <a:extLst>
              <a:ext uri="{FF2B5EF4-FFF2-40B4-BE49-F238E27FC236}">
                <a16:creationId xmlns:a16="http://schemas.microsoft.com/office/drawing/2014/main" id="{41C39C34-4231-F6A9-AC3C-D51CBC82E38E}"/>
              </a:ext>
            </a:extLst>
          </p:cNvPr>
          <p:cNvSpPr>
            <a:spLocks noGrp="1"/>
          </p:cNvSpPr>
          <p:nvPr>
            <p:ph type="body" sz="quarter" idx="14"/>
          </p:nvPr>
        </p:nvSpPr>
        <p:spPr/>
        <p:txBody>
          <a:bodyPr/>
          <a:lstStyle/>
          <a:p>
            <a:r>
              <a:rPr lang="en-US" dirty="0"/>
              <a:t>Server-side rendering (SSR)</a:t>
            </a:r>
          </a:p>
        </p:txBody>
      </p:sp>
    </p:spTree>
    <p:extLst>
      <p:ext uri="{BB962C8B-B14F-4D97-AF65-F5344CB8AC3E}">
        <p14:creationId xmlns:p14="http://schemas.microsoft.com/office/powerpoint/2010/main" val="3385207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B47C82-68A5-45DC-89E0-7ADFCDD74D13}"/>
              </a:ext>
            </a:extLst>
          </p:cNvPr>
          <p:cNvSpPr>
            <a:spLocks noGrp="1"/>
          </p:cNvSpPr>
          <p:nvPr>
            <p:ph type="title"/>
          </p:nvPr>
        </p:nvSpPr>
        <p:spPr/>
        <p:txBody>
          <a:bodyPr>
            <a:normAutofit/>
          </a:bodyPr>
          <a:lstStyle/>
          <a:p>
            <a:r>
              <a:rPr lang="en-US" dirty="0"/>
              <a:t>Small to medium React projects</a:t>
            </a:r>
          </a:p>
        </p:txBody>
      </p:sp>
      <p:sp>
        <p:nvSpPr>
          <p:cNvPr id="4" name="Slide Number Placeholder 3">
            <a:extLst>
              <a:ext uri="{FF2B5EF4-FFF2-40B4-BE49-F238E27FC236}">
                <a16:creationId xmlns:a16="http://schemas.microsoft.com/office/drawing/2014/main" id="{52ADE24A-856E-4AC9-96CF-6AF18464A90A}"/>
              </a:ext>
            </a:extLst>
          </p:cNvPr>
          <p:cNvSpPr>
            <a:spLocks noGrp="1"/>
          </p:cNvSpPr>
          <p:nvPr>
            <p:ph type="sldNum" sz="quarter" idx="12"/>
          </p:nvPr>
        </p:nvSpPr>
        <p:spPr>
          <a:xfrm>
            <a:off x="9900458" y="6415847"/>
            <a:ext cx="1312025" cy="253513"/>
          </a:xfrm>
        </p:spPr>
        <p:txBody>
          <a:bodyPr/>
          <a:lstStyle/>
          <a:p>
            <a:fld id="{452BA717-4DED-4A38-BDE4-30D0F0A142DB}" type="slidenum">
              <a:rPr lang="cs-CZ" smtClean="0"/>
              <a:pPr/>
              <a:t>25</a:t>
            </a:fld>
            <a:endParaRPr lang="cs-CZ"/>
          </a:p>
        </p:txBody>
      </p:sp>
      <p:sp>
        <p:nvSpPr>
          <p:cNvPr id="8" name="Content Placeholder 1">
            <a:extLst>
              <a:ext uri="{FF2B5EF4-FFF2-40B4-BE49-F238E27FC236}">
                <a16:creationId xmlns:a16="http://schemas.microsoft.com/office/drawing/2014/main" id="{634C28B7-E492-4155-90B1-CFF175A63838}"/>
              </a:ext>
            </a:extLst>
          </p:cNvPr>
          <p:cNvSpPr>
            <a:spLocks noGrp="1"/>
          </p:cNvSpPr>
          <p:nvPr>
            <p:ph idx="4294967295"/>
          </p:nvPr>
        </p:nvSpPr>
        <p:spPr>
          <a:xfrm>
            <a:off x="216073" y="1268760"/>
            <a:ext cx="11712575" cy="360363"/>
          </a:xfrm>
        </p:spPr>
        <p:txBody>
          <a:bodyPr/>
          <a:lstStyle/>
          <a:p>
            <a:r>
              <a:rPr lang="en-US" dirty="0"/>
              <a:t>You might not need a toolchain:</a:t>
            </a:r>
          </a:p>
        </p:txBody>
      </p:sp>
      <p:sp>
        <p:nvSpPr>
          <p:cNvPr id="5" name="Rectangle 4">
            <a:extLst>
              <a:ext uri="{FF2B5EF4-FFF2-40B4-BE49-F238E27FC236}">
                <a16:creationId xmlns:a16="http://schemas.microsoft.com/office/drawing/2014/main" id="{5423FF65-68C9-451C-AFF4-9AD7D01068A3}"/>
              </a:ext>
            </a:extLst>
          </p:cNvPr>
          <p:cNvSpPr/>
          <p:nvPr/>
        </p:nvSpPr>
        <p:spPr>
          <a:xfrm>
            <a:off x="239349" y="4077072"/>
            <a:ext cx="11713299"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FR" sz="2000" dirty="0" err="1">
                <a:solidFill>
                  <a:schemeClr val="tx1"/>
                </a:solidFill>
              </a:rPr>
              <a:t>npm</a:t>
            </a:r>
            <a:r>
              <a:rPr lang="fr-FR" sz="2000" dirty="0">
                <a:solidFill>
                  <a:schemeClr val="tx1"/>
                </a:solidFill>
              </a:rPr>
              <a:t> </a:t>
            </a:r>
            <a:r>
              <a:rPr lang="fr-FR" sz="2000" dirty="0" err="1">
                <a:solidFill>
                  <a:schemeClr val="tx1"/>
                </a:solidFill>
              </a:rPr>
              <a:t>create</a:t>
            </a:r>
            <a:r>
              <a:rPr lang="fr-FR" sz="2000" dirty="0">
                <a:solidFill>
                  <a:schemeClr val="tx1"/>
                </a:solidFill>
              </a:rPr>
              <a:t> </a:t>
            </a:r>
            <a:r>
              <a:rPr lang="fr-FR" sz="2000" dirty="0" err="1">
                <a:solidFill>
                  <a:schemeClr val="tx1"/>
                </a:solidFill>
              </a:rPr>
              <a:t>vite@latest</a:t>
            </a:r>
            <a:r>
              <a:rPr lang="fr-FR" sz="2000" dirty="0">
                <a:solidFill>
                  <a:schemeClr val="tx1"/>
                </a:solidFill>
              </a:rPr>
              <a:t> </a:t>
            </a:r>
            <a:r>
              <a:rPr lang="fr-FR" sz="2000" dirty="0" err="1">
                <a:solidFill>
                  <a:schemeClr val="tx1"/>
                </a:solidFill>
              </a:rPr>
              <a:t>my</a:t>
            </a:r>
            <a:r>
              <a:rPr lang="fr-FR" sz="2000" dirty="0">
                <a:solidFill>
                  <a:schemeClr val="tx1"/>
                </a:solidFill>
              </a:rPr>
              <a:t>-application -- --</a:t>
            </a:r>
            <a:r>
              <a:rPr lang="fr-FR" sz="2000" dirty="0" err="1">
                <a:solidFill>
                  <a:schemeClr val="tx1"/>
                </a:solidFill>
              </a:rPr>
              <a:t>template</a:t>
            </a:r>
            <a:r>
              <a:rPr lang="fr-FR" sz="2000" dirty="0">
                <a:solidFill>
                  <a:schemeClr val="tx1"/>
                </a:solidFill>
              </a:rPr>
              <a:t> </a:t>
            </a:r>
            <a:r>
              <a:rPr lang="fr-FR" sz="2000" dirty="0" err="1">
                <a:solidFill>
                  <a:schemeClr val="tx1"/>
                </a:solidFill>
              </a:rPr>
              <a:t>react</a:t>
            </a:r>
            <a:endParaRPr lang="en-US" sz="2000" dirty="0">
              <a:solidFill>
                <a:schemeClr val="tx1"/>
              </a:solidFill>
            </a:endParaRPr>
          </a:p>
        </p:txBody>
      </p:sp>
      <p:sp>
        <p:nvSpPr>
          <p:cNvPr id="9" name="Rectangle 8">
            <a:extLst>
              <a:ext uri="{FF2B5EF4-FFF2-40B4-BE49-F238E27FC236}">
                <a16:creationId xmlns:a16="http://schemas.microsoft.com/office/drawing/2014/main" id="{F4D06D57-89AB-4ADF-A7CF-40837ECEC464}"/>
              </a:ext>
            </a:extLst>
          </p:cNvPr>
          <p:cNvSpPr/>
          <p:nvPr/>
        </p:nvSpPr>
        <p:spPr>
          <a:xfrm>
            <a:off x="239351" y="1800065"/>
            <a:ext cx="11713299" cy="13575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tx1"/>
                </a:solidFill>
              </a:rPr>
              <a:t>&lt;script </a:t>
            </a:r>
            <a:r>
              <a:rPr lang="en-US" sz="2000" dirty="0" err="1">
                <a:solidFill>
                  <a:schemeClr val="tx1"/>
                </a:solidFill>
              </a:rPr>
              <a:t>src</a:t>
            </a:r>
            <a:r>
              <a:rPr lang="en-US" sz="2000" dirty="0">
                <a:solidFill>
                  <a:schemeClr val="tx1"/>
                </a:solidFill>
              </a:rPr>
              <a:t>=“…/react.production.min.js" </a:t>
            </a:r>
            <a:r>
              <a:rPr lang="en-US" sz="2000" dirty="0" err="1">
                <a:solidFill>
                  <a:schemeClr val="tx1"/>
                </a:solidFill>
              </a:rPr>
              <a:t>crossorigin</a:t>
            </a:r>
            <a:r>
              <a:rPr lang="en-US" sz="2000" dirty="0">
                <a:solidFill>
                  <a:schemeClr val="tx1"/>
                </a:solidFill>
              </a:rPr>
              <a:t>&gt;&lt;/script&gt;</a:t>
            </a:r>
          </a:p>
          <a:p>
            <a:r>
              <a:rPr lang="en-US" sz="2000" dirty="0">
                <a:solidFill>
                  <a:schemeClr val="tx1"/>
                </a:solidFill>
              </a:rPr>
              <a:t>&lt;script </a:t>
            </a:r>
            <a:r>
              <a:rPr lang="en-US" sz="2000" dirty="0" err="1">
                <a:solidFill>
                  <a:schemeClr val="tx1"/>
                </a:solidFill>
              </a:rPr>
              <a:t>src</a:t>
            </a:r>
            <a:r>
              <a:rPr lang="en-US" sz="2000" dirty="0">
                <a:solidFill>
                  <a:schemeClr val="tx1"/>
                </a:solidFill>
              </a:rPr>
              <a:t>=“…/react-dom.production.min.js" </a:t>
            </a:r>
            <a:r>
              <a:rPr lang="en-US" sz="2000" dirty="0" err="1">
                <a:solidFill>
                  <a:schemeClr val="tx1"/>
                </a:solidFill>
              </a:rPr>
              <a:t>crossorigin</a:t>
            </a:r>
            <a:r>
              <a:rPr lang="en-US" sz="2000" dirty="0">
                <a:solidFill>
                  <a:schemeClr val="tx1"/>
                </a:solidFill>
              </a:rPr>
              <a:t>&gt;&lt;/script&gt;</a:t>
            </a:r>
          </a:p>
          <a:p>
            <a:r>
              <a:rPr lang="en-US" sz="2000" dirty="0">
                <a:solidFill>
                  <a:schemeClr val="tx1"/>
                </a:solidFill>
              </a:rPr>
              <a:t>&lt;script </a:t>
            </a:r>
            <a:r>
              <a:rPr lang="en-US" sz="2000" dirty="0" err="1">
                <a:solidFill>
                  <a:schemeClr val="tx1"/>
                </a:solidFill>
              </a:rPr>
              <a:t>src</a:t>
            </a:r>
            <a:r>
              <a:rPr lang="en-US" sz="2000" dirty="0">
                <a:solidFill>
                  <a:schemeClr val="tx1"/>
                </a:solidFill>
              </a:rPr>
              <a:t>=“…/babel.min.js"&gt;&lt;/script&gt;</a:t>
            </a:r>
          </a:p>
          <a:p>
            <a:r>
              <a:rPr lang="en-US" sz="2000" dirty="0">
                <a:solidFill>
                  <a:schemeClr val="tx1"/>
                </a:solidFill>
              </a:rPr>
              <a:t>&lt;script type="text/babel“&gt; …. &lt;/script&gt;</a:t>
            </a:r>
          </a:p>
        </p:txBody>
      </p:sp>
      <p:sp>
        <p:nvSpPr>
          <p:cNvPr id="12" name="Content Placeholder 1">
            <a:extLst>
              <a:ext uri="{FF2B5EF4-FFF2-40B4-BE49-F238E27FC236}">
                <a16:creationId xmlns:a16="http://schemas.microsoft.com/office/drawing/2014/main" id="{AE90BDCB-444D-418F-91AA-7BD067534BCE}"/>
              </a:ext>
            </a:extLst>
          </p:cNvPr>
          <p:cNvSpPr txBox="1">
            <a:spLocks/>
          </p:cNvSpPr>
          <p:nvPr/>
        </p:nvSpPr>
        <p:spPr>
          <a:xfrm>
            <a:off x="239350" y="3582113"/>
            <a:ext cx="11713299" cy="360040"/>
          </a:xfrm>
          <a:prstGeom prst="rect">
            <a:avLst/>
          </a:prstGeom>
        </p:spPr>
        <p:txBody>
          <a:bodyPr/>
          <a:lst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dirty="0"/>
              <a:t>You might need a toolchain:</a:t>
            </a:r>
          </a:p>
        </p:txBody>
      </p:sp>
      <p:sp>
        <p:nvSpPr>
          <p:cNvPr id="13" name="Content Placeholder 1">
            <a:extLst>
              <a:ext uri="{FF2B5EF4-FFF2-40B4-BE49-F238E27FC236}">
                <a16:creationId xmlns:a16="http://schemas.microsoft.com/office/drawing/2014/main" id="{D1F9FEC8-FFD8-4BBA-BCE8-FFD9DC84FB4C}"/>
              </a:ext>
            </a:extLst>
          </p:cNvPr>
          <p:cNvSpPr txBox="1">
            <a:spLocks/>
          </p:cNvSpPr>
          <p:nvPr/>
        </p:nvSpPr>
        <p:spPr>
          <a:xfrm>
            <a:off x="249791" y="5062090"/>
            <a:ext cx="11713299" cy="360040"/>
          </a:xfrm>
          <a:prstGeom prst="rect">
            <a:avLst/>
          </a:prstGeom>
        </p:spPr>
        <p:txBody>
          <a:bodyPr/>
          <a:lst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dirty="0"/>
              <a:t>You might need a ….</a:t>
            </a:r>
          </a:p>
        </p:txBody>
      </p:sp>
      <p:sp>
        <p:nvSpPr>
          <p:cNvPr id="2" name="Rectangle 1">
            <a:extLst>
              <a:ext uri="{FF2B5EF4-FFF2-40B4-BE49-F238E27FC236}">
                <a16:creationId xmlns:a16="http://schemas.microsoft.com/office/drawing/2014/main" id="{13141783-8E5B-44E5-1309-62BDED4523A0}"/>
              </a:ext>
            </a:extLst>
          </p:cNvPr>
          <p:cNvSpPr/>
          <p:nvPr/>
        </p:nvSpPr>
        <p:spPr>
          <a:xfrm>
            <a:off x="242161" y="5491675"/>
            <a:ext cx="11713299"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FR" sz="2000" dirty="0" err="1">
                <a:solidFill>
                  <a:schemeClr val="tx1"/>
                </a:solidFill>
              </a:rPr>
              <a:t>npx</a:t>
            </a:r>
            <a:r>
              <a:rPr lang="fr-FR" sz="2000" dirty="0">
                <a:solidFill>
                  <a:schemeClr val="tx1"/>
                </a:solidFill>
              </a:rPr>
              <a:t> </a:t>
            </a:r>
            <a:r>
              <a:rPr lang="fr-FR" sz="2000" dirty="0" err="1">
                <a:solidFill>
                  <a:schemeClr val="tx1"/>
                </a:solidFill>
              </a:rPr>
              <a:t>create-next-app@latest</a:t>
            </a:r>
            <a:endParaRPr lang="en-US" sz="2000" dirty="0">
              <a:solidFill>
                <a:schemeClr val="tx1"/>
              </a:solidFill>
            </a:endParaRPr>
          </a:p>
        </p:txBody>
      </p:sp>
    </p:spTree>
    <p:extLst>
      <p:ext uri="{BB962C8B-B14F-4D97-AF65-F5344CB8AC3E}">
        <p14:creationId xmlns:p14="http://schemas.microsoft.com/office/powerpoint/2010/main" val="260504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5" grpId="0" animBg="1"/>
      <p:bldP spid="9" grpId="0" animBg="1"/>
      <p:bldP spid="12" grpId="0"/>
      <p:bldP spid="13" grpId="0"/>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97613-1D91-0E17-E8F2-49E0E2DBBF05}"/>
              </a:ext>
            </a:extLst>
          </p:cNvPr>
          <p:cNvSpPr>
            <a:spLocks noGrp="1"/>
          </p:cNvSpPr>
          <p:nvPr>
            <p:ph type="title"/>
          </p:nvPr>
        </p:nvSpPr>
        <p:spPr/>
        <p:txBody>
          <a:bodyPr/>
          <a:lstStyle/>
          <a:p>
            <a:r>
              <a:rPr lang="en-US" dirty="0"/>
              <a:t>(Mono)repository</a:t>
            </a:r>
          </a:p>
        </p:txBody>
      </p:sp>
      <p:sp>
        <p:nvSpPr>
          <p:cNvPr id="3" name="Content Placeholder 2">
            <a:extLst>
              <a:ext uri="{FF2B5EF4-FFF2-40B4-BE49-F238E27FC236}">
                <a16:creationId xmlns:a16="http://schemas.microsoft.com/office/drawing/2014/main" id="{F43C4A78-0031-9E6B-75E8-CFD14BA26432}"/>
              </a:ext>
            </a:extLst>
          </p:cNvPr>
          <p:cNvSpPr>
            <a:spLocks noGrp="1"/>
          </p:cNvSpPr>
          <p:nvPr>
            <p:ph idx="1"/>
          </p:nvPr>
        </p:nvSpPr>
        <p:spPr/>
        <p:txBody>
          <a:bodyPr/>
          <a:lstStyle/>
          <a:p>
            <a:r>
              <a:rPr lang="en-US" dirty="0"/>
              <a:t>Git Submodules</a:t>
            </a:r>
          </a:p>
          <a:p>
            <a:r>
              <a:rPr lang="en-US" dirty="0"/>
              <a:t>A single repository for your code</a:t>
            </a:r>
          </a:p>
          <a:p>
            <a:r>
              <a:rPr lang="en-US" dirty="0"/>
              <a:t>NPM / YARN Workspaces</a:t>
            </a:r>
          </a:p>
          <a:p>
            <a:r>
              <a:rPr lang="en-US" dirty="0" err="1"/>
              <a:t>Lerna</a:t>
            </a:r>
            <a:r>
              <a:rPr lang="en-US" dirty="0"/>
              <a:t>, </a:t>
            </a:r>
            <a:r>
              <a:rPr lang="en-US" dirty="0" err="1"/>
              <a:t>Turborepo</a:t>
            </a:r>
            <a:r>
              <a:rPr lang="en-US" dirty="0"/>
              <a:t>, </a:t>
            </a:r>
            <a:r>
              <a:rPr lang="en-US" dirty="0" err="1"/>
              <a:t>Nx</a:t>
            </a:r>
            <a:endParaRPr lang="en-US" dirty="0"/>
          </a:p>
          <a:p>
            <a:endParaRPr lang="en-US" dirty="0"/>
          </a:p>
        </p:txBody>
      </p:sp>
      <p:sp>
        <p:nvSpPr>
          <p:cNvPr id="4" name="Slide Number Placeholder 3">
            <a:extLst>
              <a:ext uri="{FF2B5EF4-FFF2-40B4-BE49-F238E27FC236}">
                <a16:creationId xmlns:a16="http://schemas.microsoft.com/office/drawing/2014/main" id="{D9B6D947-008B-0346-C681-7B71122042FB}"/>
              </a:ext>
            </a:extLst>
          </p:cNvPr>
          <p:cNvSpPr>
            <a:spLocks noGrp="1"/>
          </p:cNvSpPr>
          <p:nvPr>
            <p:ph type="sldNum" sz="quarter" idx="12"/>
          </p:nvPr>
        </p:nvSpPr>
        <p:spPr/>
        <p:txBody>
          <a:bodyPr/>
          <a:lstStyle/>
          <a:p>
            <a:fld id="{452BA717-4DED-4A38-BDE4-30D0F0A142DB}" type="slidenum">
              <a:rPr lang="cs-CZ" smtClean="0"/>
              <a:pPr/>
              <a:t>26</a:t>
            </a:fld>
            <a:endParaRPr lang="cs-CZ"/>
          </a:p>
        </p:txBody>
      </p:sp>
      <p:pic>
        <p:nvPicPr>
          <p:cNvPr id="7" name="Picture 2" descr="GitHub - lerna/lerna: :dragon: Lerna is a fast, modern build system for  managing and publishing multiple JavaScript/TypeScript packages from the  same repository.">
            <a:extLst>
              <a:ext uri="{FF2B5EF4-FFF2-40B4-BE49-F238E27FC236}">
                <a16:creationId xmlns:a16="http://schemas.microsoft.com/office/drawing/2014/main" id="{B3E09324-F1E7-EE2F-590F-8C77549E4E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8048" y="1298084"/>
            <a:ext cx="5100123" cy="4611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0680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A6CF-9783-F7DD-7851-5401D28597BC}"/>
              </a:ext>
            </a:extLst>
          </p:cNvPr>
          <p:cNvSpPr>
            <a:spLocks noGrp="1"/>
          </p:cNvSpPr>
          <p:nvPr>
            <p:ph type="title"/>
          </p:nvPr>
        </p:nvSpPr>
        <p:spPr/>
        <p:txBody>
          <a:bodyPr/>
          <a:lstStyle/>
          <a:p>
            <a:r>
              <a:rPr lang="en-US" dirty="0" err="1"/>
              <a:t>Turborepo</a:t>
            </a:r>
            <a:endParaRPr lang="en-US" dirty="0"/>
          </a:p>
        </p:txBody>
      </p:sp>
      <p:sp>
        <p:nvSpPr>
          <p:cNvPr id="3" name="Content Placeholder 2">
            <a:extLst>
              <a:ext uri="{FF2B5EF4-FFF2-40B4-BE49-F238E27FC236}">
                <a16:creationId xmlns:a16="http://schemas.microsoft.com/office/drawing/2014/main" id="{9352FA00-4A4D-D5BB-7058-3E4CE29F8882}"/>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9C791F95-09D2-9A61-F90B-E84796BCB302}"/>
              </a:ext>
            </a:extLst>
          </p:cNvPr>
          <p:cNvSpPr>
            <a:spLocks noGrp="1"/>
          </p:cNvSpPr>
          <p:nvPr>
            <p:ph type="sldNum" sz="quarter" idx="12"/>
          </p:nvPr>
        </p:nvSpPr>
        <p:spPr/>
        <p:txBody>
          <a:bodyPr/>
          <a:lstStyle/>
          <a:p>
            <a:fld id="{452BA717-4DED-4A38-BDE4-30D0F0A142DB}" type="slidenum">
              <a:rPr lang="cs-CZ" smtClean="0"/>
              <a:pPr/>
              <a:t>27</a:t>
            </a:fld>
            <a:endParaRPr lang="cs-CZ"/>
          </a:p>
        </p:txBody>
      </p:sp>
      <p:sp>
        <p:nvSpPr>
          <p:cNvPr id="5" name="TextBox 4">
            <a:extLst>
              <a:ext uri="{FF2B5EF4-FFF2-40B4-BE49-F238E27FC236}">
                <a16:creationId xmlns:a16="http://schemas.microsoft.com/office/drawing/2014/main" id="{67B14DD1-D349-B9B0-D17A-C3F006820DAF}"/>
              </a:ext>
            </a:extLst>
          </p:cNvPr>
          <p:cNvSpPr txBox="1"/>
          <p:nvPr/>
        </p:nvSpPr>
        <p:spPr>
          <a:xfrm>
            <a:off x="0" y="6525344"/>
            <a:ext cx="6096000" cy="369332"/>
          </a:xfrm>
          <a:prstGeom prst="rect">
            <a:avLst/>
          </a:prstGeom>
          <a:noFill/>
        </p:spPr>
        <p:txBody>
          <a:bodyPr wrap="square" rtlCol="0">
            <a:spAutoFit/>
          </a:bodyPr>
          <a:lstStyle/>
          <a:p>
            <a:r>
              <a:rPr lang="en-US" dirty="0">
                <a:solidFill>
                  <a:schemeClr val="bg1"/>
                </a:solidFill>
              </a:rPr>
              <a:t>Consider: 2023/2024</a:t>
            </a:r>
          </a:p>
        </p:txBody>
      </p:sp>
    </p:spTree>
    <p:extLst>
      <p:ext uri="{BB962C8B-B14F-4D97-AF65-F5344CB8AC3E}">
        <p14:creationId xmlns:p14="http://schemas.microsoft.com/office/powerpoint/2010/main" val="9530217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A6CF-9783-F7DD-7851-5401D28597BC}"/>
              </a:ext>
            </a:extLst>
          </p:cNvPr>
          <p:cNvSpPr>
            <a:spLocks noGrp="1"/>
          </p:cNvSpPr>
          <p:nvPr>
            <p:ph type="title"/>
          </p:nvPr>
        </p:nvSpPr>
        <p:spPr/>
        <p:txBody>
          <a:bodyPr/>
          <a:lstStyle/>
          <a:p>
            <a:r>
              <a:rPr lang="en-US" dirty="0" err="1"/>
              <a:t>Nx</a:t>
            </a:r>
            <a:endParaRPr lang="en-US" dirty="0"/>
          </a:p>
        </p:txBody>
      </p:sp>
      <p:sp>
        <p:nvSpPr>
          <p:cNvPr id="3" name="Content Placeholder 2">
            <a:extLst>
              <a:ext uri="{FF2B5EF4-FFF2-40B4-BE49-F238E27FC236}">
                <a16:creationId xmlns:a16="http://schemas.microsoft.com/office/drawing/2014/main" id="{9352FA00-4A4D-D5BB-7058-3E4CE29F8882}"/>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9C791F95-09D2-9A61-F90B-E84796BCB302}"/>
              </a:ext>
            </a:extLst>
          </p:cNvPr>
          <p:cNvSpPr>
            <a:spLocks noGrp="1"/>
          </p:cNvSpPr>
          <p:nvPr>
            <p:ph type="sldNum" sz="quarter" idx="12"/>
          </p:nvPr>
        </p:nvSpPr>
        <p:spPr/>
        <p:txBody>
          <a:bodyPr/>
          <a:lstStyle/>
          <a:p>
            <a:fld id="{452BA717-4DED-4A38-BDE4-30D0F0A142DB}" type="slidenum">
              <a:rPr lang="cs-CZ" smtClean="0"/>
              <a:pPr/>
              <a:t>28</a:t>
            </a:fld>
            <a:endParaRPr lang="cs-CZ"/>
          </a:p>
        </p:txBody>
      </p:sp>
      <p:sp>
        <p:nvSpPr>
          <p:cNvPr id="5" name="TextBox 4">
            <a:extLst>
              <a:ext uri="{FF2B5EF4-FFF2-40B4-BE49-F238E27FC236}">
                <a16:creationId xmlns:a16="http://schemas.microsoft.com/office/drawing/2014/main" id="{402DFA51-5188-9765-6D76-10554F1E9C50}"/>
              </a:ext>
            </a:extLst>
          </p:cNvPr>
          <p:cNvSpPr txBox="1"/>
          <p:nvPr/>
        </p:nvSpPr>
        <p:spPr>
          <a:xfrm>
            <a:off x="0" y="6525344"/>
            <a:ext cx="6096000" cy="369332"/>
          </a:xfrm>
          <a:prstGeom prst="rect">
            <a:avLst/>
          </a:prstGeom>
          <a:noFill/>
        </p:spPr>
        <p:txBody>
          <a:bodyPr wrap="square" rtlCol="0">
            <a:spAutoFit/>
          </a:bodyPr>
          <a:lstStyle/>
          <a:p>
            <a:r>
              <a:rPr lang="en-US" dirty="0">
                <a:solidFill>
                  <a:schemeClr val="bg1"/>
                </a:solidFill>
              </a:rPr>
              <a:t>Consider: 2023/2024</a:t>
            </a:r>
          </a:p>
        </p:txBody>
      </p:sp>
    </p:spTree>
    <p:extLst>
      <p:ext uri="{BB962C8B-B14F-4D97-AF65-F5344CB8AC3E}">
        <p14:creationId xmlns:p14="http://schemas.microsoft.com/office/powerpoint/2010/main" val="31547823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8CFB1A-761D-47BC-9350-21F020CA1281}"/>
              </a:ext>
            </a:extLst>
          </p:cNvPr>
          <p:cNvSpPr>
            <a:spLocks noGrp="1"/>
          </p:cNvSpPr>
          <p:nvPr>
            <p:ph type="title"/>
          </p:nvPr>
        </p:nvSpPr>
        <p:spPr/>
        <p:txBody>
          <a:bodyPr/>
          <a:lstStyle/>
          <a:p>
            <a:r>
              <a:rPr lang="en-US" dirty="0"/>
              <a:t>JavaScript age</a:t>
            </a:r>
          </a:p>
        </p:txBody>
      </p:sp>
      <p:pic>
        <p:nvPicPr>
          <p:cNvPr id="1026" name="Picture 2">
            <a:extLst>
              <a:ext uri="{FF2B5EF4-FFF2-40B4-BE49-F238E27FC236}">
                <a16:creationId xmlns:a16="http://schemas.microsoft.com/office/drawing/2014/main" id="{5379302D-5DB2-4FE2-A0B7-24FA307DF45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766392" y="1404752"/>
            <a:ext cx="10586192" cy="476763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28DE6B80-EEFE-44EF-91AB-92A0025C4B3C}"/>
              </a:ext>
            </a:extLst>
          </p:cNvPr>
          <p:cNvSpPr>
            <a:spLocks noGrp="1"/>
          </p:cNvSpPr>
          <p:nvPr>
            <p:ph type="sldNum" sz="quarter" idx="12"/>
          </p:nvPr>
        </p:nvSpPr>
        <p:spPr/>
        <p:txBody>
          <a:bodyPr/>
          <a:lstStyle/>
          <a:p>
            <a:fld id="{452BA717-4DED-4A38-BDE4-30D0F0A142DB}" type="slidenum">
              <a:rPr lang="cs-CZ" smtClean="0"/>
              <a:pPr/>
              <a:t>29</a:t>
            </a:fld>
            <a:endParaRPr lang="cs-CZ"/>
          </a:p>
        </p:txBody>
      </p:sp>
    </p:spTree>
    <p:extLst>
      <p:ext uri="{BB962C8B-B14F-4D97-AF65-F5344CB8AC3E}">
        <p14:creationId xmlns:p14="http://schemas.microsoft.com/office/powerpoint/2010/main" val="1995682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DA8753-2972-4C26-89B7-90BAD2D25D10}"/>
              </a:ext>
            </a:extLst>
          </p:cNvPr>
          <p:cNvSpPr>
            <a:spLocks noGrp="1"/>
          </p:cNvSpPr>
          <p:nvPr>
            <p:ph type="title"/>
          </p:nvPr>
        </p:nvSpPr>
        <p:spPr/>
        <p:txBody>
          <a:bodyPr/>
          <a:lstStyle/>
          <a:p>
            <a:r>
              <a:rPr lang="en-US" dirty="0"/>
              <a:t>Can I speak to your manager?</a:t>
            </a:r>
          </a:p>
        </p:txBody>
      </p:sp>
      <p:sp>
        <p:nvSpPr>
          <p:cNvPr id="2" name="Content Placeholder 1">
            <a:extLst>
              <a:ext uri="{FF2B5EF4-FFF2-40B4-BE49-F238E27FC236}">
                <a16:creationId xmlns:a16="http://schemas.microsoft.com/office/drawing/2014/main" id="{7A6A07BB-C0F9-4166-85B3-5946DE7C12EC}"/>
              </a:ext>
            </a:extLst>
          </p:cNvPr>
          <p:cNvSpPr>
            <a:spLocks noGrp="1"/>
          </p:cNvSpPr>
          <p:nvPr>
            <p:ph idx="1"/>
          </p:nvPr>
        </p:nvSpPr>
        <p:spPr>
          <a:xfrm>
            <a:off x="335360" y="1268760"/>
            <a:ext cx="5904656" cy="2160240"/>
          </a:xfrm>
        </p:spPr>
        <p:txBody>
          <a:bodyPr/>
          <a:lstStyle/>
          <a:p>
            <a:r>
              <a:rPr lang="en-US" dirty="0"/>
              <a:t>CSS / HTML / JavaScript / media files</a:t>
            </a:r>
          </a:p>
          <a:p>
            <a:r>
              <a:rPr lang="en-US" dirty="0"/>
              <a:t>Task runner / Bundler / Bundler native ESM</a:t>
            </a:r>
          </a:p>
          <a:p>
            <a:r>
              <a:rPr lang="en-US" dirty="0"/>
              <a:t>Coding vs Configuration</a:t>
            </a:r>
          </a:p>
          <a:p>
            <a:r>
              <a:rPr lang="en-US" dirty="0"/>
              <a:t>Convention over configuration</a:t>
            </a:r>
          </a:p>
        </p:txBody>
      </p:sp>
      <p:sp>
        <p:nvSpPr>
          <p:cNvPr id="4" name="Slide Number Placeholder 3">
            <a:extLst>
              <a:ext uri="{FF2B5EF4-FFF2-40B4-BE49-F238E27FC236}">
                <a16:creationId xmlns:a16="http://schemas.microsoft.com/office/drawing/2014/main" id="{4DB61809-C27B-42AE-AE71-9B79A53E4A8C}"/>
              </a:ext>
            </a:extLst>
          </p:cNvPr>
          <p:cNvSpPr>
            <a:spLocks noGrp="1"/>
          </p:cNvSpPr>
          <p:nvPr>
            <p:ph type="sldNum" sz="quarter" idx="12"/>
          </p:nvPr>
        </p:nvSpPr>
        <p:spPr/>
        <p:txBody>
          <a:bodyPr/>
          <a:lstStyle/>
          <a:p>
            <a:fld id="{452BA717-4DED-4A38-BDE4-30D0F0A142DB}" type="slidenum">
              <a:rPr lang="cs-CZ" smtClean="0"/>
              <a:pPr/>
              <a:t>3</a:t>
            </a:fld>
            <a:endParaRPr lang="cs-CZ"/>
          </a:p>
        </p:txBody>
      </p:sp>
      <p:pic>
        <p:nvPicPr>
          <p:cNvPr id="8" name="Picture 7">
            <a:hlinkClick r:id="rId3"/>
            <a:extLst>
              <a:ext uri="{FF2B5EF4-FFF2-40B4-BE49-F238E27FC236}">
                <a16:creationId xmlns:a16="http://schemas.microsoft.com/office/drawing/2014/main" id="{A57EBF08-3533-415B-80F0-4374180172CD}"/>
              </a:ext>
            </a:extLst>
          </p:cNvPr>
          <p:cNvPicPr>
            <a:picLocks noChangeAspect="1"/>
          </p:cNvPicPr>
          <p:nvPr/>
        </p:nvPicPr>
        <p:blipFill>
          <a:blip r:embed="rId4"/>
          <a:stretch>
            <a:fillRect/>
          </a:stretch>
        </p:blipFill>
        <p:spPr>
          <a:xfrm>
            <a:off x="5591944" y="2049884"/>
            <a:ext cx="6484423" cy="4239815"/>
          </a:xfrm>
          <a:prstGeom prst="rect">
            <a:avLst/>
          </a:prstGeom>
        </p:spPr>
      </p:pic>
      <p:pic>
        <p:nvPicPr>
          <p:cNvPr id="10" name="Picture 9">
            <a:hlinkClick r:id="rId5"/>
            <a:extLst>
              <a:ext uri="{FF2B5EF4-FFF2-40B4-BE49-F238E27FC236}">
                <a16:creationId xmlns:a16="http://schemas.microsoft.com/office/drawing/2014/main" id="{AD6AAA9E-6581-4F53-8E42-30DE3972BDD2}"/>
              </a:ext>
            </a:extLst>
          </p:cNvPr>
          <p:cNvPicPr>
            <a:picLocks noChangeAspect="1"/>
          </p:cNvPicPr>
          <p:nvPr/>
        </p:nvPicPr>
        <p:blipFill>
          <a:blip r:embed="rId6"/>
          <a:stretch>
            <a:fillRect/>
          </a:stretch>
        </p:blipFill>
        <p:spPr>
          <a:xfrm>
            <a:off x="118090" y="3448621"/>
            <a:ext cx="4080156" cy="1233436"/>
          </a:xfrm>
          <a:prstGeom prst="rect">
            <a:avLst/>
          </a:prstGeom>
        </p:spPr>
      </p:pic>
      <p:sp>
        <p:nvSpPr>
          <p:cNvPr id="5" name="TextBox 4">
            <a:extLst>
              <a:ext uri="{FF2B5EF4-FFF2-40B4-BE49-F238E27FC236}">
                <a16:creationId xmlns:a16="http://schemas.microsoft.com/office/drawing/2014/main" id="{53F9C07D-6B8A-93C1-55D4-DD88B6D275B0}"/>
              </a:ext>
            </a:extLst>
          </p:cNvPr>
          <p:cNvSpPr txBox="1"/>
          <p:nvPr/>
        </p:nvSpPr>
        <p:spPr>
          <a:xfrm>
            <a:off x="118090" y="3160589"/>
            <a:ext cx="4584212" cy="338554"/>
          </a:xfrm>
          <a:prstGeom prst="rect">
            <a:avLst/>
          </a:prstGeom>
          <a:noFill/>
        </p:spPr>
        <p:txBody>
          <a:bodyPr wrap="square" rtlCol="0">
            <a:spAutoFit/>
          </a:bodyPr>
          <a:lstStyle/>
          <a:p>
            <a:r>
              <a:rPr lang="en-US" sz="1600" b="1" dirty="0">
                <a:solidFill>
                  <a:srgbClr val="FF0000"/>
                </a:solidFill>
              </a:rPr>
              <a:t>2022/02/09</a:t>
            </a:r>
          </a:p>
        </p:txBody>
      </p:sp>
      <p:pic>
        <p:nvPicPr>
          <p:cNvPr id="14" name="Picture 13">
            <a:extLst>
              <a:ext uri="{FF2B5EF4-FFF2-40B4-BE49-F238E27FC236}">
                <a16:creationId xmlns:a16="http://schemas.microsoft.com/office/drawing/2014/main" id="{37DF681D-893D-8A71-438E-4FAC1485ACB1}"/>
              </a:ext>
            </a:extLst>
          </p:cNvPr>
          <p:cNvPicPr>
            <a:picLocks noChangeAspect="1"/>
          </p:cNvPicPr>
          <p:nvPr/>
        </p:nvPicPr>
        <p:blipFill>
          <a:blip r:embed="rId7"/>
          <a:stretch>
            <a:fillRect/>
          </a:stretch>
        </p:blipFill>
        <p:spPr>
          <a:xfrm>
            <a:off x="5622732" y="2151737"/>
            <a:ext cx="6498422" cy="4013567"/>
          </a:xfrm>
          <a:prstGeom prst="rect">
            <a:avLst/>
          </a:prstGeom>
        </p:spPr>
      </p:pic>
      <p:pic>
        <p:nvPicPr>
          <p:cNvPr id="16" name="Picture 15">
            <a:extLst>
              <a:ext uri="{FF2B5EF4-FFF2-40B4-BE49-F238E27FC236}">
                <a16:creationId xmlns:a16="http://schemas.microsoft.com/office/drawing/2014/main" id="{FA44F13D-A085-D5B5-56B0-C404956CCDC5}"/>
              </a:ext>
            </a:extLst>
          </p:cNvPr>
          <p:cNvPicPr>
            <a:picLocks noChangeAspect="1"/>
          </p:cNvPicPr>
          <p:nvPr/>
        </p:nvPicPr>
        <p:blipFill>
          <a:blip r:embed="rId8"/>
          <a:stretch>
            <a:fillRect/>
          </a:stretch>
        </p:blipFill>
        <p:spPr>
          <a:xfrm>
            <a:off x="118090" y="4716888"/>
            <a:ext cx="4897790" cy="1664440"/>
          </a:xfrm>
          <a:prstGeom prst="rect">
            <a:avLst/>
          </a:prstGeom>
        </p:spPr>
      </p:pic>
    </p:spTree>
    <p:extLst>
      <p:ext uri="{BB962C8B-B14F-4D97-AF65-F5344CB8AC3E}">
        <p14:creationId xmlns:p14="http://schemas.microsoft.com/office/powerpoint/2010/main" val="390712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390B4-8458-5F87-E899-2805846BF4AA}"/>
              </a:ext>
            </a:extLst>
          </p:cNvPr>
          <p:cNvSpPr>
            <a:spLocks noGrp="1"/>
          </p:cNvSpPr>
          <p:nvPr>
            <p:ph type="title"/>
          </p:nvPr>
        </p:nvSpPr>
        <p:spPr/>
        <p:txBody>
          <a:bodyPr/>
          <a:lstStyle/>
          <a:p>
            <a:r>
              <a:rPr lang="en-US" dirty="0"/>
              <a:t>Expectations</a:t>
            </a:r>
          </a:p>
        </p:txBody>
      </p:sp>
      <p:sp>
        <p:nvSpPr>
          <p:cNvPr id="3" name="Content Placeholder 2">
            <a:extLst>
              <a:ext uri="{FF2B5EF4-FFF2-40B4-BE49-F238E27FC236}">
                <a16:creationId xmlns:a16="http://schemas.microsoft.com/office/drawing/2014/main" id="{D5EFDB8C-659D-4B45-C614-CEAF7E79BCC6}"/>
              </a:ext>
            </a:extLst>
          </p:cNvPr>
          <p:cNvSpPr>
            <a:spLocks noGrp="1"/>
          </p:cNvSpPr>
          <p:nvPr>
            <p:ph sz="half" idx="1"/>
          </p:nvPr>
        </p:nvSpPr>
        <p:spPr/>
        <p:txBody>
          <a:bodyPr/>
          <a:lstStyle/>
          <a:p>
            <a:r>
              <a:rPr lang="en-US" dirty="0"/>
              <a:t>Copy files</a:t>
            </a:r>
          </a:p>
          <a:p>
            <a:r>
              <a:rPr lang="en-US" dirty="0"/>
              <a:t>Apply tools (</a:t>
            </a:r>
            <a:r>
              <a:rPr lang="en-US" dirty="0" err="1"/>
              <a:t>tsc</a:t>
            </a:r>
            <a:r>
              <a:rPr lang="en-US" dirty="0"/>
              <a:t>, sass, babel)</a:t>
            </a:r>
          </a:p>
          <a:p>
            <a:r>
              <a:rPr lang="en-US" dirty="0"/>
              <a:t>Run tests</a:t>
            </a:r>
          </a:p>
          <a:p>
            <a:endParaRPr lang="en-US" dirty="0"/>
          </a:p>
        </p:txBody>
      </p:sp>
      <p:sp>
        <p:nvSpPr>
          <p:cNvPr id="4" name="Content Placeholder 3">
            <a:extLst>
              <a:ext uri="{FF2B5EF4-FFF2-40B4-BE49-F238E27FC236}">
                <a16:creationId xmlns:a16="http://schemas.microsoft.com/office/drawing/2014/main" id="{D6B5CD93-E2FB-CDDF-7E79-2F4723068AF1}"/>
              </a:ext>
            </a:extLst>
          </p:cNvPr>
          <p:cNvSpPr>
            <a:spLocks noGrp="1"/>
          </p:cNvSpPr>
          <p:nvPr>
            <p:ph sz="half" idx="2"/>
          </p:nvPr>
        </p:nvSpPr>
        <p:spPr/>
        <p:txBody>
          <a:bodyPr/>
          <a:lstStyle/>
          <a:p>
            <a:r>
              <a:rPr lang="en-US" dirty="0"/>
              <a:t>Dev server </a:t>
            </a:r>
          </a:p>
          <a:p>
            <a:r>
              <a:rPr lang="en-US" dirty="0"/>
              <a:t>Hot reloading </a:t>
            </a:r>
          </a:p>
          <a:p>
            <a:r>
              <a:rPr lang="en-US" dirty="0"/>
              <a:t>HTTPS (self signed certificate)</a:t>
            </a:r>
          </a:p>
          <a:p>
            <a:r>
              <a:rPr lang="en-US" dirty="0"/>
              <a:t>API proxy</a:t>
            </a:r>
          </a:p>
          <a:p>
            <a:r>
              <a:rPr lang="en-US" dirty="0"/>
              <a:t>Code splitting</a:t>
            </a:r>
          </a:p>
          <a:p>
            <a:pPr lvl="1"/>
            <a:r>
              <a:rPr lang="en-US" dirty="0"/>
              <a:t>Dynamic imports</a:t>
            </a:r>
          </a:p>
          <a:p>
            <a:pPr lvl="1"/>
            <a:r>
              <a:rPr lang="en-US" dirty="0"/>
              <a:t>Tree shaking</a:t>
            </a:r>
          </a:p>
          <a:p>
            <a:pPr lvl="1"/>
            <a:r>
              <a:rPr lang="en-US" dirty="0"/>
              <a:t>Shared bundles</a:t>
            </a:r>
          </a:p>
          <a:p>
            <a:r>
              <a:rPr lang="en-US" dirty="0"/>
              <a:t>Minification</a:t>
            </a:r>
          </a:p>
          <a:p>
            <a:r>
              <a:rPr lang="en-US" dirty="0"/>
              <a:t>Compression</a:t>
            </a:r>
          </a:p>
          <a:p>
            <a:r>
              <a:rPr lang="en-US" dirty="0"/>
              <a:t>…</a:t>
            </a:r>
          </a:p>
          <a:p>
            <a:endParaRPr lang="en-US" dirty="0"/>
          </a:p>
        </p:txBody>
      </p:sp>
      <p:sp>
        <p:nvSpPr>
          <p:cNvPr id="5" name="Slide Number Placeholder 4">
            <a:extLst>
              <a:ext uri="{FF2B5EF4-FFF2-40B4-BE49-F238E27FC236}">
                <a16:creationId xmlns:a16="http://schemas.microsoft.com/office/drawing/2014/main" id="{6EE9E041-1B65-A735-81F3-7A42D22A4670}"/>
              </a:ext>
            </a:extLst>
          </p:cNvPr>
          <p:cNvSpPr>
            <a:spLocks noGrp="1"/>
          </p:cNvSpPr>
          <p:nvPr>
            <p:ph type="sldNum" sz="quarter" idx="12"/>
          </p:nvPr>
        </p:nvSpPr>
        <p:spPr/>
        <p:txBody>
          <a:bodyPr/>
          <a:lstStyle/>
          <a:p>
            <a:fld id="{651B8B48-CD68-422A-981A-F7D1D2E08DD1}" type="slidenum">
              <a:rPr lang="en-US" smtClean="0"/>
              <a:t>4</a:t>
            </a:fld>
            <a:endParaRPr lang="en-US"/>
          </a:p>
        </p:txBody>
      </p:sp>
    </p:spTree>
    <p:extLst>
      <p:ext uri="{BB962C8B-B14F-4D97-AF65-F5344CB8AC3E}">
        <p14:creationId xmlns:p14="http://schemas.microsoft.com/office/powerpoint/2010/main" val="2938862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show="0">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AB75F-8F57-1B6E-E5D4-C11E5473F046}"/>
              </a:ext>
            </a:extLst>
          </p:cNvPr>
          <p:cNvSpPr>
            <a:spLocks noGrp="1"/>
          </p:cNvSpPr>
          <p:nvPr>
            <p:ph type="title"/>
          </p:nvPr>
        </p:nvSpPr>
        <p:spPr/>
        <p:txBody>
          <a:bodyPr/>
          <a:lstStyle/>
          <a:p>
            <a:r>
              <a:rPr lang="en-US" dirty="0" err="1"/>
              <a:t>Browserify</a:t>
            </a:r>
            <a:endParaRPr lang="en-US" dirty="0"/>
          </a:p>
        </p:txBody>
      </p:sp>
      <p:sp>
        <p:nvSpPr>
          <p:cNvPr id="3" name="Content Placeholder 2">
            <a:extLst>
              <a:ext uri="{FF2B5EF4-FFF2-40B4-BE49-F238E27FC236}">
                <a16:creationId xmlns:a16="http://schemas.microsoft.com/office/drawing/2014/main" id="{6041DB14-8857-F200-5774-015F9AA023DD}"/>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1ED94EF0-F92E-4D76-7C6E-22BAD7B435C6}"/>
              </a:ext>
            </a:extLst>
          </p:cNvPr>
          <p:cNvSpPr>
            <a:spLocks noGrp="1"/>
          </p:cNvSpPr>
          <p:nvPr>
            <p:ph type="sldNum" sz="quarter" idx="12"/>
          </p:nvPr>
        </p:nvSpPr>
        <p:spPr/>
        <p:txBody>
          <a:bodyPr/>
          <a:lstStyle/>
          <a:p>
            <a:fld id="{452BA717-4DED-4A38-BDE4-30D0F0A142DB}" type="slidenum">
              <a:rPr lang="cs-CZ" smtClean="0"/>
              <a:pPr/>
              <a:t>5</a:t>
            </a:fld>
            <a:endParaRPr lang="cs-CZ"/>
          </a:p>
        </p:txBody>
      </p:sp>
      <p:sp>
        <p:nvSpPr>
          <p:cNvPr id="5" name="TextBox 4">
            <a:extLst>
              <a:ext uri="{FF2B5EF4-FFF2-40B4-BE49-F238E27FC236}">
                <a16:creationId xmlns:a16="http://schemas.microsoft.com/office/drawing/2014/main" id="{0425E3EC-E241-F62D-57F3-EA1DF01B8A63}"/>
              </a:ext>
            </a:extLst>
          </p:cNvPr>
          <p:cNvSpPr txBox="1"/>
          <p:nvPr/>
        </p:nvSpPr>
        <p:spPr>
          <a:xfrm>
            <a:off x="0" y="6525344"/>
            <a:ext cx="6096000" cy="369332"/>
          </a:xfrm>
          <a:prstGeom prst="rect">
            <a:avLst/>
          </a:prstGeom>
          <a:noFill/>
        </p:spPr>
        <p:txBody>
          <a:bodyPr wrap="square" rtlCol="0">
            <a:spAutoFit/>
          </a:bodyPr>
          <a:lstStyle/>
          <a:p>
            <a:r>
              <a:rPr lang="en-US" dirty="0">
                <a:solidFill>
                  <a:schemeClr val="bg1"/>
                </a:solidFill>
              </a:rPr>
              <a:t>Consider: 2023/2024</a:t>
            </a:r>
          </a:p>
        </p:txBody>
      </p:sp>
    </p:spTree>
    <p:extLst>
      <p:ext uri="{BB962C8B-B14F-4D97-AF65-F5344CB8AC3E}">
        <p14:creationId xmlns:p14="http://schemas.microsoft.com/office/powerpoint/2010/main" val="1468341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AB75F-8F57-1B6E-E5D4-C11E5473F046}"/>
              </a:ext>
            </a:extLst>
          </p:cNvPr>
          <p:cNvSpPr>
            <a:spLocks noGrp="1"/>
          </p:cNvSpPr>
          <p:nvPr>
            <p:ph type="title"/>
          </p:nvPr>
        </p:nvSpPr>
        <p:spPr/>
        <p:txBody>
          <a:bodyPr/>
          <a:lstStyle/>
          <a:p>
            <a:r>
              <a:rPr lang="en-US" dirty="0"/>
              <a:t>Grunt: The JavaScript Task Runner</a:t>
            </a:r>
          </a:p>
        </p:txBody>
      </p:sp>
      <p:sp>
        <p:nvSpPr>
          <p:cNvPr id="3" name="Content Placeholder 2">
            <a:extLst>
              <a:ext uri="{FF2B5EF4-FFF2-40B4-BE49-F238E27FC236}">
                <a16:creationId xmlns:a16="http://schemas.microsoft.com/office/drawing/2014/main" id="{6041DB14-8857-F200-5774-015F9AA023DD}"/>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1ED94EF0-F92E-4D76-7C6E-22BAD7B435C6}"/>
              </a:ext>
            </a:extLst>
          </p:cNvPr>
          <p:cNvSpPr>
            <a:spLocks noGrp="1"/>
          </p:cNvSpPr>
          <p:nvPr>
            <p:ph type="sldNum" sz="quarter" idx="12"/>
          </p:nvPr>
        </p:nvSpPr>
        <p:spPr/>
        <p:txBody>
          <a:bodyPr/>
          <a:lstStyle/>
          <a:p>
            <a:fld id="{452BA717-4DED-4A38-BDE4-30D0F0A142DB}" type="slidenum">
              <a:rPr lang="cs-CZ" smtClean="0"/>
              <a:pPr/>
              <a:t>6</a:t>
            </a:fld>
            <a:endParaRPr lang="cs-CZ"/>
          </a:p>
        </p:txBody>
      </p:sp>
      <p:sp>
        <p:nvSpPr>
          <p:cNvPr id="5" name="TextBox 4">
            <a:extLst>
              <a:ext uri="{FF2B5EF4-FFF2-40B4-BE49-F238E27FC236}">
                <a16:creationId xmlns:a16="http://schemas.microsoft.com/office/drawing/2014/main" id="{0425E3EC-E241-F62D-57F3-EA1DF01B8A63}"/>
              </a:ext>
            </a:extLst>
          </p:cNvPr>
          <p:cNvSpPr txBox="1"/>
          <p:nvPr/>
        </p:nvSpPr>
        <p:spPr>
          <a:xfrm>
            <a:off x="0" y="6525344"/>
            <a:ext cx="6096000" cy="369332"/>
          </a:xfrm>
          <a:prstGeom prst="rect">
            <a:avLst/>
          </a:prstGeom>
          <a:noFill/>
        </p:spPr>
        <p:txBody>
          <a:bodyPr wrap="square" rtlCol="0">
            <a:spAutoFit/>
          </a:bodyPr>
          <a:lstStyle/>
          <a:p>
            <a:r>
              <a:rPr lang="en-US" dirty="0">
                <a:solidFill>
                  <a:schemeClr val="bg1"/>
                </a:solidFill>
              </a:rPr>
              <a:t>Consider: 2023/2024</a:t>
            </a:r>
          </a:p>
        </p:txBody>
      </p:sp>
    </p:spTree>
    <p:extLst>
      <p:ext uri="{BB962C8B-B14F-4D97-AF65-F5344CB8AC3E}">
        <p14:creationId xmlns:p14="http://schemas.microsoft.com/office/powerpoint/2010/main" val="481979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83AEF-E57C-5DF7-3054-150C6EBBE91C}"/>
              </a:ext>
            </a:extLst>
          </p:cNvPr>
          <p:cNvSpPr>
            <a:spLocks noGrp="1"/>
          </p:cNvSpPr>
          <p:nvPr>
            <p:ph type="title"/>
          </p:nvPr>
        </p:nvSpPr>
        <p:spPr/>
        <p:txBody>
          <a:bodyPr>
            <a:normAutofit/>
          </a:bodyPr>
          <a:lstStyle/>
          <a:p>
            <a:r>
              <a:rPr lang="en-US" dirty="0"/>
              <a:t>Gulp.js</a:t>
            </a:r>
          </a:p>
        </p:txBody>
      </p:sp>
      <p:sp>
        <p:nvSpPr>
          <p:cNvPr id="3" name="Content Placeholder 2">
            <a:extLst>
              <a:ext uri="{FF2B5EF4-FFF2-40B4-BE49-F238E27FC236}">
                <a16:creationId xmlns:a16="http://schemas.microsoft.com/office/drawing/2014/main" id="{BFF5C05E-928A-C2F6-12EB-295783F7D27B}"/>
              </a:ext>
            </a:extLst>
          </p:cNvPr>
          <p:cNvSpPr>
            <a:spLocks noGrp="1"/>
          </p:cNvSpPr>
          <p:nvPr>
            <p:ph idx="1"/>
          </p:nvPr>
        </p:nvSpPr>
        <p:spPr>
          <a:xfrm>
            <a:off x="335360" y="1268760"/>
            <a:ext cx="5400600" cy="5040559"/>
          </a:xfrm>
        </p:spPr>
        <p:txBody>
          <a:bodyPr/>
          <a:lstStyle/>
          <a:p>
            <a:pPr marL="0" indent="0">
              <a:buNone/>
            </a:pPr>
            <a:r>
              <a:rPr lang="en-US" dirty="0"/>
              <a:t>Task runner, 2013</a:t>
            </a:r>
          </a:p>
          <a:p>
            <a:r>
              <a:rPr lang="en-US" dirty="0"/>
              <a:t>Programming over configuration. </a:t>
            </a:r>
          </a:p>
          <a:p>
            <a:r>
              <a:rPr lang="en-US" dirty="0"/>
              <a:t>Build pipelines using tasks</a:t>
            </a:r>
            <a:br>
              <a:rPr lang="en-US" dirty="0"/>
            </a:br>
            <a:r>
              <a:rPr lang="en-US" dirty="0"/>
              <a:t>Over 2.7K plugins</a:t>
            </a:r>
          </a:p>
          <a:p>
            <a:r>
              <a:rPr lang="en-US" dirty="0"/>
              <a:t>Task composition: series(), parallel()</a:t>
            </a:r>
          </a:p>
          <a:p>
            <a:r>
              <a:rPr lang="en-US" dirty="0"/>
              <a:t>Configuration file – JavaScript/…</a:t>
            </a:r>
          </a:p>
          <a:p>
            <a:r>
              <a:rPr lang="en-US" dirty="0"/>
              <a:t>Employ (memory) streams and pipelines</a:t>
            </a:r>
          </a:p>
          <a:p>
            <a:r>
              <a:rPr lang="en-US" dirty="0"/>
              <a:t>Watching files: watch()</a:t>
            </a:r>
          </a:p>
          <a:p>
            <a:pPr marL="0" indent="0">
              <a:buNone/>
            </a:pPr>
            <a:endParaRPr lang="en-US" dirty="0"/>
          </a:p>
          <a:p>
            <a:pPr marL="0" indent="0">
              <a:buNone/>
            </a:pPr>
            <a:r>
              <a:rPr lang="en-US" dirty="0"/>
              <a:t>Developer survey in May 2024. </a:t>
            </a:r>
          </a:p>
          <a:p>
            <a:pPr marL="0" indent="0">
              <a:buNone/>
            </a:pPr>
            <a:r>
              <a:rPr lang="en-US" dirty="0"/>
              <a:t>Version 5 in March 2024.</a:t>
            </a:r>
          </a:p>
        </p:txBody>
      </p:sp>
      <p:sp>
        <p:nvSpPr>
          <p:cNvPr id="4" name="Slide Number Placeholder 3">
            <a:extLst>
              <a:ext uri="{FF2B5EF4-FFF2-40B4-BE49-F238E27FC236}">
                <a16:creationId xmlns:a16="http://schemas.microsoft.com/office/drawing/2014/main" id="{7291F46E-2116-B032-0CC5-7C0406F6D1D2}"/>
              </a:ext>
            </a:extLst>
          </p:cNvPr>
          <p:cNvSpPr>
            <a:spLocks noGrp="1"/>
          </p:cNvSpPr>
          <p:nvPr>
            <p:ph type="sldNum" sz="quarter" idx="12"/>
          </p:nvPr>
        </p:nvSpPr>
        <p:spPr/>
        <p:txBody>
          <a:bodyPr/>
          <a:lstStyle/>
          <a:p>
            <a:fld id="{452BA717-4DED-4A38-BDE4-30D0F0A142DB}" type="slidenum">
              <a:rPr lang="cs-CZ" smtClean="0"/>
              <a:pPr/>
              <a:t>7</a:t>
            </a:fld>
            <a:endParaRPr lang="cs-CZ"/>
          </a:p>
        </p:txBody>
      </p:sp>
      <p:sp>
        <p:nvSpPr>
          <p:cNvPr id="5" name="Rectangle 4">
            <a:extLst>
              <a:ext uri="{FF2B5EF4-FFF2-40B4-BE49-F238E27FC236}">
                <a16:creationId xmlns:a16="http://schemas.microsoft.com/office/drawing/2014/main" id="{8E4DAF96-30D3-F83F-32E3-C409313B8648}"/>
              </a:ext>
            </a:extLst>
          </p:cNvPr>
          <p:cNvSpPr/>
          <p:nvPr/>
        </p:nvSpPr>
        <p:spPr>
          <a:xfrm>
            <a:off x="6144006" y="1353745"/>
            <a:ext cx="5712634" cy="19442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accent1"/>
                </a:solidFill>
              </a:rPr>
              <a:t>const</a:t>
            </a:r>
            <a:r>
              <a:rPr lang="en-US" sz="2000" dirty="0">
                <a:solidFill>
                  <a:schemeClr val="tx1"/>
                </a:solidFill>
              </a:rPr>
              <a:t> { </a:t>
            </a:r>
            <a:r>
              <a:rPr lang="en-US" sz="2000" dirty="0" err="1">
                <a:solidFill>
                  <a:schemeClr val="tx1"/>
                </a:solidFill>
              </a:rPr>
              <a:t>src</a:t>
            </a:r>
            <a:r>
              <a:rPr lang="en-US" sz="2000" dirty="0">
                <a:solidFill>
                  <a:schemeClr val="tx1"/>
                </a:solidFill>
              </a:rPr>
              <a:t>, </a:t>
            </a:r>
            <a:r>
              <a:rPr lang="en-US" sz="2000" dirty="0" err="1">
                <a:solidFill>
                  <a:schemeClr val="tx1"/>
                </a:solidFill>
              </a:rPr>
              <a:t>dest</a:t>
            </a:r>
            <a:r>
              <a:rPr lang="en-US" sz="2000" dirty="0">
                <a:solidFill>
                  <a:schemeClr val="tx1"/>
                </a:solidFill>
              </a:rPr>
              <a:t> } = require('gulp');</a:t>
            </a:r>
          </a:p>
          <a:p>
            <a:endParaRPr lang="en-US" sz="2000" dirty="0">
              <a:solidFill>
                <a:schemeClr val="tx1"/>
              </a:solidFill>
            </a:endParaRPr>
          </a:p>
          <a:p>
            <a:r>
              <a:rPr lang="en-US" sz="2000" dirty="0" err="1">
                <a:solidFill>
                  <a:schemeClr val="tx1"/>
                </a:solidFill>
              </a:rPr>
              <a:t>exports.default</a:t>
            </a:r>
            <a:r>
              <a:rPr lang="en-US" sz="2000" dirty="0">
                <a:solidFill>
                  <a:schemeClr val="tx1"/>
                </a:solidFill>
              </a:rPr>
              <a:t> = </a:t>
            </a:r>
            <a:r>
              <a:rPr lang="en-US" sz="2000" dirty="0">
                <a:solidFill>
                  <a:schemeClr val="accent1"/>
                </a:solidFill>
              </a:rPr>
              <a:t>function</a:t>
            </a:r>
            <a:r>
              <a:rPr lang="en-US" sz="2000" dirty="0">
                <a:solidFill>
                  <a:schemeClr val="tx1"/>
                </a:solidFill>
              </a:rPr>
              <a:t>() {</a:t>
            </a:r>
          </a:p>
          <a:p>
            <a:r>
              <a:rPr lang="en-US" sz="2000" dirty="0">
                <a:solidFill>
                  <a:schemeClr val="tx1"/>
                </a:solidFill>
              </a:rPr>
              <a:t>  return </a:t>
            </a:r>
            <a:r>
              <a:rPr lang="en-US" sz="2000" dirty="0" err="1">
                <a:solidFill>
                  <a:schemeClr val="tx1"/>
                </a:solidFill>
              </a:rPr>
              <a:t>src</a:t>
            </a:r>
            <a:r>
              <a:rPr lang="en-US" sz="2000" dirty="0">
                <a:solidFill>
                  <a:schemeClr val="tx1"/>
                </a:solidFill>
              </a:rPr>
              <a:t>('</a:t>
            </a:r>
            <a:r>
              <a:rPr lang="en-US" sz="2000" dirty="0" err="1">
                <a:solidFill>
                  <a:schemeClr val="tx1"/>
                </a:solidFill>
              </a:rPr>
              <a:t>src</a:t>
            </a:r>
            <a:r>
              <a:rPr lang="en-US" sz="2000" dirty="0">
                <a:solidFill>
                  <a:schemeClr val="tx1"/>
                </a:solidFill>
              </a:rPr>
              <a:t>/*.</a:t>
            </a:r>
            <a:r>
              <a:rPr lang="en-US" sz="2000" dirty="0" err="1">
                <a:solidFill>
                  <a:schemeClr val="tx1"/>
                </a:solidFill>
              </a:rPr>
              <a:t>js</a:t>
            </a:r>
            <a:r>
              <a:rPr lang="en-US" sz="2000" dirty="0">
                <a:solidFill>
                  <a:schemeClr val="tx1"/>
                </a:solidFill>
              </a:rPr>
              <a:t>') .pipe(</a:t>
            </a:r>
            <a:r>
              <a:rPr lang="en-US" sz="2000" dirty="0" err="1">
                <a:solidFill>
                  <a:schemeClr val="tx1"/>
                </a:solidFill>
              </a:rPr>
              <a:t>dest</a:t>
            </a:r>
            <a:r>
              <a:rPr lang="en-US" sz="2000" dirty="0">
                <a:solidFill>
                  <a:schemeClr val="tx1"/>
                </a:solidFill>
              </a:rPr>
              <a:t>('output/'));</a:t>
            </a:r>
          </a:p>
          <a:p>
            <a:r>
              <a:rPr lang="en-US" sz="2000" dirty="0">
                <a:solidFill>
                  <a:schemeClr val="tx1"/>
                </a:solidFill>
              </a:rPr>
              <a:t>}</a:t>
            </a:r>
          </a:p>
        </p:txBody>
      </p:sp>
      <p:sp>
        <p:nvSpPr>
          <p:cNvPr id="6" name="Rectangle 5">
            <a:extLst>
              <a:ext uri="{FF2B5EF4-FFF2-40B4-BE49-F238E27FC236}">
                <a16:creationId xmlns:a16="http://schemas.microsoft.com/office/drawing/2014/main" id="{FF7AF8B6-B8DB-F118-1D2A-4029518322B8}"/>
              </a:ext>
            </a:extLst>
          </p:cNvPr>
          <p:cNvSpPr/>
          <p:nvPr/>
        </p:nvSpPr>
        <p:spPr>
          <a:xfrm>
            <a:off x="6144006" y="3429000"/>
            <a:ext cx="5712634" cy="28803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err="1">
                <a:solidFill>
                  <a:schemeClr val="tx1"/>
                </a:solidFill>
              </a:rPr>
              <a:t>exports.build</a:t>
            </a:r>
            <a:r>
              <a:rPr lang="en-US" sz="2000" dirty="0">
                <a:solidFill>
                  <a:schemeClr val="tx1"/>
                </a:solidFill>
              </a:rPr>
              <a:t> = series(</a:t>
            </a:r>
          </a:p>
          <a:p>
            <a:r>
              <a:rPr lang="en-US" sz="2000" dirty="0">
                <a:solidFill>
                  <a:schemeClr val="tx1"/>
                </a:solidFill>
              </a:rPr>
              <a:t>  clean,</a:t>
            </a:r>
          </a:p>
          <a:p>
            <a:r>
              <a:rPr lang="en-US" sz="2000" dirty="0">
                <a:solidFill>
                  <a:schemeClr val="tx1"/>
                </a:solidFill>
              </a:rPr>
              <a:t>  parallel(</a:t>
            </a:r>
          </a:p>
          <a:p>
            <a:r>
              <a:rPr lang="en-US" sz="2000" dirty="0">
                <a:solidFill>
                  <a:schemeClr val="tx1"/>
                </a:solidFill>
              </a:rPr>
              <a:t>    </a:t>
            </a:r>
            <a:r>
              <a:rPr lang="en-US" sz="2000" dirty="0" err="1">
                <a:solidFill>
                  <a:schemeClr val="tx1"/>
                </a:solidFill>
              </a:rPr>
              <a:t>cssTranspile</a:t>
            </a:r>
            <a:r>
              <a:rPr lang="en-US" sz="2000" dirty="0">
                <a:solidFill>
                  <a:schemeClr val="tx1"/>
                </a:solidFill>
              </a:rPr>
              <a:t>,</a:t>
            </a:r>
          </a:p>
          <a:p>
            <a:r>
              <a:rPr lang="en-US" sz="2000" dirty="0">
                <a:solidFill>
                  <a:schemeClr val="tx1"/>
                </a:solidFill>
              </a:rPr>
              <a:t>    series(</a:t>
            </a:r>
            <a:r>
              <a:rPr lang="en-US" sz="2000" dirty="0" err="1">
                <a:solidFill>
                  <a:schemeClr val="tx1"/>
                </a:solidFill>
              </a:rPr>
              <a:t>jsTranspile</a:t>
            </a:r>
            <a:r>
              <a:rPr lang="en-US" sz="2000" dirty="0">
                <a:solidFill>
                  <a:schemeClr val="tx1"/>
                </a:solidFill>
              </a:rPr>
              <a:t>, </a:t>
            </a:r>
            <a:r>
              <a:rPr lang="en-US" sz="2000" dirty="0" err="1">
                <a:solidFill>
                  <a:schemeClr val="tx1"/>
                </a:solidFill>
              </a:rPr>
              <a:t>jsBundle</a:t>
            </a:r>
            <a:r>
              <a:rPr lang="en-US" sz="2000" dirty="0">
                <a:solidFill>
                  <a:schemeClr val="tx1"/>
                </a:solidFill>
              </a:rPr>
              <a:t>)</a:t>
            </a:r>
          </a:p>
          <a:p>
            <a:r>
              <a:rPr lang="en-US" sz="2000" dirty="0">
                <a:solidFill>
                  <a:schemeClr val="tx1"/>
                </a:solidFill>
              </a:rPr>
              <a:t>  ),</a:t>
            </a:r>
          </a:p>
          <a:p>
            <a:r>
              <a:rPr lang="en-US" sz="2000" dirty="0">
                <a:solidFill>
                  <a:schemeClr val="tx1"/>
                </a:solidFill>
              </a:rPr>
              <a:t>  parallel(</a:t>
            </a:r>
            <a:r>
              <a:rPr lang="en-US" sz="2000" dirty="0" err="1">
                <a:solidFill>
                  <a:schemeClr val="tx1"/>
                </a:solidFill>
              </a:rPr>
              <a:t>cssMinify</a:t>
            </a:r>
            <a:r>
              <a:rPr lang="en-US" sz="2000" dirty="0">
                <a:solidFill>
                  <a:schemeClr val="tx1"/>
                </a:solidFill>
              </a:rPr>
              <a:t>, </a:t>
            </a:r>
            <a:r>
              <a:rPr lang="en-US" sz="2000" dirty="0" err="1">
                <a:solidFill>
                  <a:schemeClr val="tx1"/>
                </a:solidFill>
              </a:rPr>
              <a:t>jsMinify</a:t>
            </a:r>
            <a:r>
              <a:rPr lang="en-US" sz="2000" dirty="0">
                <a:solidFill>
                  <a:schemeClr val="tx1"/>
                </a:solidFill>
              </a:rPr>
              <a:t>),</a:t>
            </a:r>
          </a:p>
          <a:p>
            <a:r>
              <a:rPr lang="en-US" sz="2000" dirty="0">
                <a:solidFill>
                  <a:schemeClr val="tx1"/>
                </a:solidFill>
              </a:rPr>
              <a:t>  publish</a:t>
            </a:r>
          </a:p>
          <a:p>
            <a:r>
              <a:rPr lang="en-US" sz="2000" dirty="0">
                <a:solidFill>
                  <a:schemeClr val="tx1"/>
                </a:solidFill>
              </a:rPr>
              <a:t>);</a:t>
            </a:r>
          </a:p>
        </p:txBody>
      </p:sp>
    </p:spTree>
    <p:extLst>
      <p:ext uri="{BB962C8B-B14F-4D97-AF65-F5344CB8AC3E}">
        <p14:creationId xmlns:p14="http://schemas.microsoft.com/office/powerpoint/2010/main" val="607460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AB75F-8F57-1B6E-E5D4-C11E5473F046}"/>
              </a:ext>
            </a:extLst>
          </p:cNvPr>
          <p:cNvSpPr>
            <a:spLocks noGrp="1"/>
          </p:cNvSpPr>
          <p:nvPr>
            <p:ph type="title"/>
          </p:nvPr>
        </p:nvSpPr>
        <p:spPr/>
        <p:txBody>
          <a:bodyPr/>
          <a:lstStyle/>
          <a:p>
            <a:r>
              <a:rPr lang="en-US" dirty="0"/>
              <a:t>Broccoli</a:t>
            </a:r>
          </a:p>
        </p:txBody>
      </p:sp>
      <p:sp>
        <p:nvSpPr>
          <p:cNvPr id="3" name="Content Placeholder 2">
            <a:extLst>
              <a:ext uri="{FF2B5EF4-FFF2-40B4-BE49-F238E27FC236}">
                <a16:creationId xmlns:a16="http://schemas.microsoft.com/office/drawing/2014/main" id="{6041DB14-8857-F200-5774-015F9AA023DD}"/>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1ED94EF0-F92E-4D76-7C6E-22BAD7B435C6}"/>
              </a:ext>
            </a:extLst>
          </p:cNvPr>
          <p:cNvSpPr>
            <a:spLocks noGrp="1"/>
          </p:cNvSpPr>
          <p:nvPr>
            <p:ph type="sldNum" sz="quarter" idx="12"/>
          </p:nvPr>
        </p:nvSpPr>
        <p:spPr/>
        <p:txBody>
          <a:bodyPr/>
          <a:lstStyle/>
          <a:p>
            <a:fld id="{452BA717-4DED-4A38-BDE4-30D0F0A142DB}" type="slidenum">
              <a:rPr lang="cs-CZ" smtClean="0"/>
              <a:pPr/>
              <a:t>8</a:t>
            </a:fld>
            <a:endParaRPr lang="cs-CZ"/>
          </a:p>
        </p:txBody>
      </p:sp>
      <p:sp>
        <p:nvSpPr>
          <p:cNvPr id="5" name="TextBox 4">
            <a:extLst>
              <a:ext uri="{FF2B5EF4-FFF2-40B4-BE49-F238E27FC236}">
                <a16:creationId xmlns:a16="http://schemas.microsoft.com/office/drawing/2014/main" id="{0425E3EC-E241-F62D-57F3-EA1DF01B8A63}"/>
              </a:ext>
            </a:extLst>
          </p:cNvPr>
          <p:cNvSpPr txBox="1"/>
          <p:nvPr/>
        </p:nvSpPr>
        <p:spPr>
          <a:xfrm>
            <a:off x="0" y="6525344"/>
            <a:ext cx="6096000" cy="369332"/>
          </a:xfrm>
          <a:prstGeom prst="rect">
            <a:avLst/>
          </a:prstGeom>
          <a:noFill/>
        </p:spPr>
        <p:txBody>
          <a:bodyPr wrap="square" rtlCol="0">
            <a:spAutoFit/>
          </a:bodyPr>
          <a:lstStyle/>
          <a:p>
            <a:r>
              <a:rPr lang="en-US" dirty="0">
                <a:solidFill>
                  <a:schemeClr val="bg1"/>
                </a:solidFill>
              </a:rPr>
              <a:t>Consider: 2023/2024</a:t>
            </a:r>
          </a:p>
        </p:txBody>
      </p:sp>
    </p:spTree>
    <p:extLst>
      <p:ext uri="{BB962C8B-B14F-4D97-AF65-F5344CB8AC3E}">
        <p14:creationId xmlns:p14="http://schemas.microsoft.com/office/powerpoint/2010/main" val="2616633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AB75F-8F57-1B6E-E5D4-C11E5473F046}"/>
              </a:ext>
            </a:extLst>
          </p:cNvPr>
          <p:cNvSpPr>
            <a:spLocks noGrp="1"/>
          </p:cNvSpPr>
          <p:nvPr>
            <p:ph type="title"/>
          </p:nvPr>
        </p:nvSpPr>
        <p:spPr/>
        <p:txBody>
          <a:bodyPr/>
          <a:lstStyle/>
          <a:p>
            <a:r>
              <a:rPr lang="en-US" dirty="0" err="1"/>
              <a:t>Turbopack</a:t>
            </a:r>
            <a:endParaRPr lang="en-US" dirty="0"/>
          </a:p>
        </p:txBody>
      </p:sp>
      <p:sp>
        <p:nvSpPr>
          <p:cNvPr id="3" name="Content Placeholder 2">
            <a:extLst>
              <a:ext uri="{FF2B5EF4-FFF2-40B4-BE49-F238E27FC236}">
                <a16:creationId xmlns:a16="http://schemas.microsoft.com/office/drawing/2014/main" id="{6041DB14-8857-F200-5774-015F9AA023DD}"/>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1ED94EF0-F92E-4D76-7C6E-22BAD7B435C6}"/>
              </a:ext>
            </a:extLst>
          </p:cNvPr>
          <p:cNvSpPr>
            <a:spLocks noGrp="1"/>
          </p:cNvSpPr>
          <p:nvPr>
            <p:ph type="sldNum" sz="quarter" idx="12"/>
          </p:nvPr>
        </p:nvSpPr>
        <p:spPr/>
        <p:txBody>
          <a:bodyPr/>
          <a:lstStyle/>
          <a:p>
            <a:fld id="{452BA717-4DED-4A38-BDE4-30D0F0A142DB}" type="slidenum">
              <a:rPr lang="cs-CZ" smtClean="0"/>
              <a:pPr/>
              <a:t>9</a:t>
            </a:fld>
            <a:endParaRPr lang="cs-CZ"/>
          </a:p>
        </p:txBody>
      </p:sp>
      <p:sp>
        <p:nvSpPr>
          <p:cNvPr id="5" name="TextBox 4">
            <a:extLst>
              <a:ext uri="{FF2B5EF4-FFF2-40B4-BE49-F238E27FC236}">
                <a16:creationId xmlns:a16="http://schemas.microsoft.com/office/drawing/2014/main" id="{0425E3EC-E241-F62D-57F3-EA1DF01B8A63}"/>
              </a:ext>
            </a:extLst>
          </p:cNvPr>
          <p:cNvSpPr txBox="1"/>
          <p:nvPr/>
        </p:nvSpPr>
        <p:spPr>
          <a:xfrm>
            <a:off x="0" y="6525344"/>
            <a:ext cx="6096000" cy="369332"/>
          </a:xfrm>
          <a:prstGeom prst="rect">
            <a:avLst/>
          </a:prstGeom>
          <a:noFill/>
        </p:spPr>
        <p:txBody>
          <a:bodyPr wrap="square" rtlCol="0">
            <a:spAutoFit/>
          </a:bodyPr>
          <a:lstStyle/>
          <a:p>
            <a:r>
              <a:rPr lang="en-US" dirty="0">
                <a:solidFill>
                  <a:schemeClr val="bg1"/>
                </a:solidFill>
              </a:rPr>
              <a:t>Consider: 2023/2024</a:t>
            </a:r>
          </a:p>
        </p:txBody>
      </p:sp>
    </p:spTree>
    <p:extLst>
      <p:ext uri="{BB962C8B-B14F-4D97-AF65-F5344CB8AC3E}">
        <p14:creationId xmlns:p14="http://schemas.microsoft.com/office/powerpoint/2010/main" val="3441599149"/>
      </p:ext>
    </p:extLst>
  </p:cSld>
  <p:clrMapOvr>
    <a:masterClrMapping/>
  </p:clrMapOvr>
</p:sld>
</file>

<file path=ppt/theme/theme1.xml><?xml version="1.0" encoding="utf-8"?>
<a:theme xmlns:a="http://schemas.openxmlformats.org/drawingml/2006/main" name="2024 presentation theme">
  <a:themeElements>
    <a:clrScheme name="Research Group">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2024 presentation theme" id="{E5BEC213-FAAF-4334-9674-C232088377EA}" vid="{2B2CDB13-8B50-4EA3-840F-C091597377E7}"/>
    </a:ext>
  </a:ext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2024 presentation theme</Template>
  <TotalTime>10508</TotalTime>
  <Words>3356</Words>
  <Application>Microsoft Office PowerPoint</Application>
  <PresentationFormat>Widescreen</PresentationFormat>
  <Paragraphs>488</Paragraphs>
  <Slides>29</Slides>
  <Notes>28</Notes>
  <HiddenSlides>7</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Calibri Light</vt:lpstr>
      <vt:lpstr>Consolas</vt:lpstr>
      <vt:lpstr>Inter</vt:lpstr>
      <vt:lpstr>system-ui</vt:lpstr>
      <vt:lpstr>2024 presentation theme</vt:lpstr>
      <vt:lpstr>JavaScript eco-system II.</vt:lpstr>
      <vt:lpstr>JavaScript project in 2016</vt:lpstr>
      <vt:lpstr>Can I speak to your manager?</vt:lpstr>
      <vt:lpstr>Expectations</vt:lpstr>
      <vt:lpstr>Browserify</vt:lpstr>
      <vt:lpstr>Grunt: The JavaScript Task Runner</vt:lpstr>
      <vt:lpstr>Gulp.js</vt:lpstr>
      <vt:lpstr>Broccoli</vt:lpstr>
      <vt:lpstr>Turbopack</vt:lpstr>
      <vt:lpstr>Webpack</vt:lpstr>
      <vt:lpstr>PowerPoint Presentation</vt:lpstr>
      <vt:lpstr>Rollup</vt:lpstr>
      <vt:lpstr>Parcel.js</vt:lpstr>
      <vt:lpstr>PowerPoint Presentation</vt:lpstr>
      <vt:lpstr>Vite</vt:lpstr>
      <vt:lpstr>Vite</vt:lpstr>
      <vt:lpstr>PowerPoint Presentation</vt:lpstr>
      <vt:lpstr>Create React Application</vt:lpstr>
      <vt:lpstr>Testing</vt:lpstr>
      <vt:lpstr>Testing</vt:lpstr>
      <vt:lpstr>Meta-Frameworks</vt:lpstr>
      <vt:lpstr>Server-side</vt:lpstr>
      <vt:lpstr>Server-side</vt:lpstr>
      <vt:lpstr>PowerPoint Presentation</vt:lpstr>
      <vt:lpstr>Small to medium React projects</vt:lpstr>
      <vt:lpstr>(Mono)repository</vt:lpstr>
      <vt:lpstr>Turborepo</vt:lpstr>
      <vt:lpstr>Nx</vt:lpstr>
      <vt:lpstr>JavaScript 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Beaver</dc:creator>
  <cp:lastModifiedBy>Petr Škoda</cp:lastModifiedBy>
  <cp:revision>333</cp:revision>
  <dcterms:created xsi:type="dcterms:W3CDTF">2011-06-05T13:18:40Z</dcterms:created>
  <dcterms:modified xsi:type="dcterms:W3CDTF">2025-03-25T15:37:32Z</dcterms:modified>
</cp:coreProperties>
</file>