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9"/>
  </p:notesMasterIdLst>
  <p:handoutMasterIdLst>
    <p:handoutMasterId r:id="rId30"/>
  </p:handoutMasterIdLst>
  <p:sldIdLst>
    <p:sldId id="259" r:id="rId2"/>
    <p:sldId id="288" r:id="rId3"/>
    <p:sldId id="308" r:id="rId4"/>
    <p:sldId id="356" r:id="rId5"/>
    <p:sldId id="362" r:id="rId6"/>
    <p:sldId id="350" r:id="rId7"/>
    <p:sldId id="348" r:id="rId8"/>
    <p:sldId id="349" r:id="rId9"/>
    <p:sldId id="354" r:id="rId10"/>
    <p:sldId id="307" r:id="rId11"/>
    <p:sldId id="351" r:id="rId12"/>
    <p:sldId id="292" r:id="rId13"/>
    <p:sldId id="294" r:id="rId14"/>
    <p:sldId id="295" r:id="rId15"/>
    <p:sldId id="297" r:id="rId16"/>
    <p:sldId id="301" r:id="rId17"/>
    <p:sldId id="300" r:id="rId18"/>
    <p:sldId id="360" r:id="rId19"/>
    <p:sldId id="302" r:id="rId20"/>
    <p:sldId id="303" r:id="rId21"/>
    <p:sldId id="361" r:id="rId22"/>
    <p:sldId id="296" r:id="rId23"/>
    <p:sldId id="304" r:id="rId24"/>
    <p:sldId id="298" r:id="rId25"/>
    <p:sldId id="357" r:id="rId26"/>
    <p:sldId id="285" r:id="rId27"/>
    <p:sldId id="36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1" autoAdjust="0"/>
    <p:restoredTop sz="68160" autoAdjust="0"/>
  </p:normalViewPr>
  <p:slideViewPr>
    <p:cSldViewPr>
      <p:cViewPr varScale="1">
        <p:scale>
          <a:sx n="75" d="100"/>
          <a:sy n="75" d="100"/>
        </p:scale>
        <p:origin x="18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0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1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https://reactjs.org/docs/introducing-jsx.html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https://babeljs.io/repl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https://github.com/developit/htm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https://developer.mozilla.org/en-US/docs/Web/JavaScript/Reference/Template_literals#tagged_templates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54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https://babeljs.io/repl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908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63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90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https://www.typescriptlang.org/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https://www.typescriptlang.org/docs/handbook/typescript-in-5-minutes-oop.html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134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https://www.typescriptlang.org/docs/handbook/2/everyday-types.html#differences-between-type-aliases-and-interfaces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98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170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375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42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84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https://www.typescriptlang.org/play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531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https://socket.dev/blog/typescript-types-running-doom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62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https://guide.elm-lang.org/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323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215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https://eslint.org/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https://eslint.org/docs/rules/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https://prettier.io/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555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https://eslint.org/play/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https://prettier.io/playground/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093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35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https://almanac.httparchive.org/en/2022/javascript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https://almanac.httparchive.org/en/2024/javascript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19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https://getbootstrap.com/docs/5.3/getting-started/introduction/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https://m3.material.io/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https://tailwindcss.com/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https://code.gov.cz/gov-cz/gov-design-system/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https://ui.shadcn.com/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94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https://edoklady.gov.cz/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30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https://css-tricks.com/sass-vs-less/ from 2012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https://www.npmjs.com/package/sass-browser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https://lesscss.org/usage/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01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https://www.section.io/engineering-education/npm-vs-yarn-which-one-to-choose/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https://dev.to/arcanis/introducing-yarn-2-4eh1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68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https://blog.risingstack.com/history-of-node-js/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https://github.com/nodejs/node-v0.x-archive/tree/v0.0.1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https://techcrunch.com/2017/04/07/tracking-the-explosive-growth-of-open-source-software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99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A7AD8-BA07-166C-7DA1-AAB99571E7D4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6565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332656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1493531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1349515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7065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2D302-1812-2F9C-9722-6380C6F83A36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4375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A8A37-4354-39E1-9AB5-D0AD7A0D37C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090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6B856-16CF-058C-148B-0A34AB41C8C7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09407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C563C-C816-C3C8-61D3-E2D0FF1CC0D6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-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77382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s://github.com/hhvm/xhp-lib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tc39/proposal-type-annota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low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lm-lang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slint.org/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s://prettier.io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bootstrap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ailwindcss.com/" TargetMode="External"/><Relationship Id="rId4" Type="http://schemas.openxmlformats.org/officeDocument/2006/relationships/hyperlink" Target="https://m3.material.i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i.shadc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ss-lang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esscss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un.com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s://deno.com/" TargetMode="External"/><Relationship Id="rId12" Type="http://schemas.openxmlformats.org/officeDocument/2006/relationships/hyperlink" Target="https://bit.de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pnpm/pnpm" TargetMode="External"/><Relationship Id="rId11" Type="http://schemas.openxmlformats.org/officeDocument/2006/relationships/hyperlink" Target="https://lerna.js.org/" TargetMode="External"/><Relationship Id="rId5" Type="http://schemas.openxmlformats.org/officeDocument/2006/relationships/hyperlink" Target="https://yarnpkg.com/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nx.dev/" TargetMode="External"/><Relationship Id="rId4" Type="http://schemas.openxmlformats.org/officeDocument/2006/relationships/hyperlink" Target="https://www.npmjs.com/" TargetMode="External"/><Relationship Id="rId9" Type="http://schemas.openxmlformats.org/officeDocument/2006/relationships/hyperlink" Target="https://turborepo.dev/" TargetMode="Externa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volta.sh/" TargetMode="External"/><Relationship Id="rId3" Type="http://schemas.openxmlformats.org/officeDocument/2006/relationships/hyperlink" Target="https://nodejs.org/en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s://bun.sh/" TargetMode="External"/><Relationship Id="rId10" Type="http://schemas.openxmlformats.org/officeDocument/2006/relationships/hyperlink" Target="https://github.com/nvm-sh/nvm" TargetMode="External"/><Relationship Id="rId4" Type="http://schemas.openxmlformats.org/officeDocument/2006/relationships/hyperlink" Target="https://deno.land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JavaScript eco-system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8164599" cy="439653"/>
          </a:xfrm>
        </p:spPr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83BF1-9934-48E6-8D96-F8270CF12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B722B-3C4C-4D91-A603-B56B93B05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CF522F-CD64-45F2-8CD9-4C5DFD73C6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55163" y="0"/>
            <a:ext cx="2636837" cy="365125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11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70A7-6B20-6861-8FFC-885B3D7B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HTML to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F7B41-903E-4F43-5DE4-2D2EFA684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9442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JavaScript XML (JSX)</a:t>
            </a:r>
          </a:p>
          <a:p>
            <a:r>
              <a:rPr lang="en-US" dirty="0" err="1"/>
              <a:t>Transpilation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EFCACF-68D4-B973-C1E7-FE10B622A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159235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Hyperscript</a:t>
            </a:r>
            <a:r>
              <a:rPr lang="en-US" dirty="0"/>
              <a:t> Tagged Markup (HTM)</a:t>
            </a:r>
          </a:p>
          <a:p>
            <a:r>
              <a:rPr lang="en-US" dirty="0"/>
              <a:t>Tagged templates</a:t>
            </a:r>
            <a:br>
              <a:rPr lang="en-US" dirty="0"/>
            </a:br>
            <a:r>
              <a:rPr lang="en-US" dirty="0" err="1"/>
              <a:t>html`x</a:t>
            </a:r>
            <a:r>
              <a:rPr lang="en-US" dirty="0"/>
              <a:t>` ~ html(x, …variables)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A32A3-9EB7-3BB0-9D92-822A5FCE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0EB0B-65DB-800E-BDE6-FF1B31DACEB6}"/>
              </a:ext>
            </a:extLst>
          </p:cNvPr>
          <p:cNvSpPr/>
          <p:nvPr/>
        </p:nvSpPr>
        <p:spPr>
          <a:xfrm>
            <a:off x="191345" y="2553744"/>
            <a:ext cx="5616623" cy="1163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WelcomePage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(name) {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&lt;p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=“high"&gt;Hi {name}!&lt;/p&gt;;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01D5D5-F665-3854-8683-6353C769C908}"/>
              </a:ext>
            </a:extLst>
          </p:cNvPr>
          <p:cNvSpPr/>
          <p:nvPr/>
        </p:nvSpPr>
        <p:spPr>
          <a:xfrm>
            <a:off x="191345" y="4437112"/>
            <a:ext cx="561662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"use strict";</a:t>
            </a:r>
          </a:p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WelcomePage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(name) {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/*#__PURE__*/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React.createElement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"p"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“high“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},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“Hi "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name, 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1A724AA-90C0-D183-E809-74882389A1B8}"/>
              </a:ext>
            </a:extLst>
          </p:cNvPr>
          <p:cNvSpPr/>
          <p:nvPr/>
        </p:nvSpPr>
        <p:spPr>
          <a:xfrm>
            <a:off x="2567608" y="3861047"/>
            <a:ext cx="936104" cy="50405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Babel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884BE8-9784-B33B-E8C4-CFFD9142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36" y="210792"/>
            <a:ext cx="122059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1D49F5-8F16-3E40-0DCB-23158F5483BE}"/>
              </a:ext>
            </a:extLst>
          </p:cNvPr>
          <p:cNvSpPr/>
          <p:nvPr/>
        </p:nvSpPr>
        <p:spPr>
          <a:xfrm>
            <a:off x="6041119" y="2518647"/>
            <a:ext cx="5974080" cy="1163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WelcomePage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(name) {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html`&lt;p class=“high"&gt;Hi ${name}!&lt;/p&gt;`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3CBB3F88-B0D7-FF19-CCEB-DBF7512F7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288" y="216598"/>
            <a:ext cx="1726795" cy="6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CAFC7-CF6C-4A10-A98C-07FB63CA1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B50C2-66D7-4993-AE38-72DDF69AAD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Babel &amp; JSX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CD44C-A3D0-4A83-9F3A-B4132A5D10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55163" y="0"/>
            <a:ext cx="2636837" cy="365125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34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53DBCC-B000-4121-A10C-3022CEE0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9ECA9-46D3-4D8E-B8A9-59DF31EB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2556284" cy="60845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JavaScript suffers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156A-33BF-4F63-B5A4-AD61C08D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381BA-A0A3-41A4-B131-3626ABC07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44" y="1759801"/>
            <a:ext cx="6120680" cy="268095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E004311-D13F-4FDB-A33E-AF8A200A8A2C}"/>
              </a:ext>
            </a:extLst>
          </p:cNvPr>
          <p:cNvSpPr txBox="1">
            <a:spLocks/>
          </p:cNvSpPr>
          <p:nvPr/>
        </p:nvSpPr>
        <p:spPr>
          <a:xfrm>
            <a:off x="2911488" y="1268760"/>
            <a:ext cx="3816425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being too weakly typed …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373BA3A-D708-4E4E-B093-F36E7845A91E}"/>
              </a:ext>
            </a:extLst>
          </p:cNvPr>
          <p:cNvSpPr txBox="1">
            <a:spLocks/>
          </p:cNvSpPr>
          <p:nvPr/>
        </p:nvSpPr>
        <p:spPr>
          <a:xfrm>
            <a:off x="335360" y="4043436"/>
            <a:ext cx="6120680" cy="208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Solutions:</a:t>
            </a:r>
          </a:p>
          <a:p>
            <a:r>
              <a:rPr lang="en-US" dirty="0"/>
              <a:t>Comments</a:t>
            </a:r>
          </a:p>
          <a:p>
            <a:r>
              <a:rPr lang="en-US" dirty="0">
                <a:hlinkClick r:id="rId4"/>
              </a:rPr>
              <a:t>JS proposal type annotations</a:t>
            </a:r>
            <a:endParaRPr lang="en-US" dirty="0"/>
          </a:p>
          <a:p>
            <a:r>
              <a:rPr lang="en-US" dirty="0"/>
              <a:t>Specialized solutions</a:t>
            </a:r>
          </a:p>
          <a:p>
            <a:r>
              <a:rPr lang="en-US" dirty="0"/>
              <a:t>JavaScript dialects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168E5-8390-7407-C717-BD6E269BBEB8}"/>
              </a:ext>
            </a:extLst>
          </p:cNvPr>
          <p:cNvSpPr/>
          <p:nvPr/>
        </p:nvSpPr>
        <p:spPr>
          <a:xfrm>
            <a:off x="6727913" y="4254167"/>
            <a:ext cx="5224736" cy="1662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function</a:t>
            </a:r>
            <a:r>
              <a:rPr lang="en-US" sz="2000" dirty="0">
                <a:solidFill>
                  <a:schemeClr val="tx1"/>
                </a:solidFill>
              </a:rPr>
              <a:t> equals(x: number, y: number): </a:t>
            </a:r>
            <a:r>
              <a:rPr lang="en-US" sz="2000" dirty="0" err="1">
                <a:solidFill>
                  <a:schemeClr val="tx1"/>
                </a:solidFill>
              </a:rPr>
              <a:t>boolean</a:t>
            </a:r>
            <a:r>
              <a:rPr lang="en-US" sz="2000" dirty="0">
                <a:solidFill>
                  <a:schemeClr val="tx1"/>
                </a:solidFill>
              </a:rPr>
              <a:t>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>
                <a:solidFill>
                  <a:schemeClr val="tx1"/>
                </a:solidFill>
              </a:rPr>
              <a:t> x === y;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47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53DBCC-B000-4121-A10C-3022CEE0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type checker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9ECA9-46D3-4D8E-B8A9-59DF31EB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311644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Flow</a:t>
            </a:r>
            <a:endParaRPr lang="en-US" dirty="0"/>
          </a:p>
          <a:p>
            <a:r>
              <a:rPr lang="en-US" dirty="0"/>
              <a:t>Static type checker for JavaScript</a:t>
            </a:r>
          </a:p>
          <a:p>
            <a:r>
              <a:rPr lang="en-US" dirty="0"/>
              <a:t>Works with explicit types of variables, members, and function </a:t>
            </a:r>
            <a:r>
              <a:rPr lang="en-US" dirty="0" err="1"/>
              <a:t>args</a:t>
            </a:r>
            <a:endParaRPr lang="en-US" dirty="0"/>
          </a:p>
          <a:p>
            <a:pPr lvl="1"/>
            <a:r>
              <a:rPr lang="en-US" dirty="0"/>
              <a:t>Inferred from assignments</a:t>
            </a:r>
          </a:p>
          <a:p>
            <a:pPr lvl="1"/>
            <a:r>
              <a:rPr lang="en-US" dirty="0"/>
              <a:t>Extended syntax for type annotations (like type hinting in PHP)</a:t>
            </a:r>
          </a:p>
          <a:p>
            <a:r>
              <a:rPr lang="en-US" dirty="0"/>
              <a:t>Checker scans the code for possible type violations</a:t>
            </a:r>
          </a:p>
          <a:p>
            <a:pPr lvl="1"/>
            <a:r>
              <a:rPr lang="en-US" dirty="0"/>
              <a:t>Plugins exist for various IDEs, also may enhance intellisense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156A-33BF-4F63-B5A4-AD61C08D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30020-6CC2-40FE-98BF-29D4B4D130A7}"/>
              </a:ext>
            </a:extLst>
          </p:cNvPr>
          <p:cNvSpPr/>
          <p:nvPr/>
        </p:nvSpPr>
        <p:spPr>
          <a:xfrm>
            <a:off x="239350" y="4647284"/>
            <a:ext cx="11713299" cy="1662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6"/>
                </a:solidFill>
              </a:rPr>
              <a:t>// @flow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function</a:t>
            </a:r>
            <a:r>
              <a:rPr lang="en-US" sz="2000" dirty="0">
                <a:solidFill>
                  <a:schemeClr val="tx1"/>
                </a:solidFill>
              </a:rPr>
              <a:t> square(n) { </a:t>
            </a:r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>
                <a:solidFill>
                  <a:schemeClr val="tx1"/>
                </a:solidFill>
              </a:rPr>
              <a:t> n * n; }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function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mulStr</a:t>
            </a:r>
            <a:r>
              <a:rPr lang="en-US" sz="2000" dirty="0">
                <a:solidFill>
                  <a:schemeClr val="tx1"/>
                </a:solidFill>
              </a:rPr>
              <a:t>(str: string, times: number): string { … }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7E0561-6D63-67F9-9C79-40F9193CC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0458" y="108300"/>
            <a:ext cx="1797409" cy="9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53DBCC-B000-4121-A10C-3022CEE0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Typescript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9ECA9-46D3-4D8E-B8A9-59DF31EB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Superset of JavaScript that introduces strict typing</a:t>
            </a:r>
          </a:p>
          <a:p>
            <a:pPr lvl="1"/>
            <a:r>
              <a:rPr lang="en-US" dirty="0"/>
              <a:t>Compiled (</a:t>
            </a:r>
            <a:r>
              <a:rPr lang="en-US" dirty="0" err="1"/>
              <a:t>transpilled</a:t>
            </a:r>
            <a:r>
              <a:rPr lang="en-US" dirty="0"/>
              <a:t>) to JavaScript whilst type constraints are checked.</a:t>
            </a:r>
          </a:p>
          <a:p>
            <a:r>
              <a:rPr lang="en-US" dirty="0"/>
              <a:t>Designed and maintained by Microsoft.</a:t>
            </a:r>
          </a:p>
          <a:p>
            <a:r>
              <a:rPr lang="en-US" dirty="0"/>
              <a:t>Probably the most widely-spread dialect of JavaScript.</a:t>
            </a:r>
          </a:p>
          <a:p>
            <a:r>
              <a:rPr lang="en-US" dirty="0"/>
              <a:t>Key Features</a:t>
            </a:r>
          </a:p>
          <a:p>
            <a:pPr lvl="1"/>
            <a:r>
              <a:rPr lang="en-US" dirty="0"/>
              <a:t>Type annotations (variables, members, arguments) and type inference</a:t>
            </a:r>
          </a:p>
          <a:p>
            <a:pPr lvl="1"/>
            <a:r>
              <a:rPr lang="en-US" dirty="0"/>
              <a:t>Both class annotations and standalone interfaces (for non-class objects)</a:t>
            </a:r>
          </a:p>
          <a:p>
            <a:pPr lvl="1"/>
            <a:r>
              <a:rPr lang="en-US" dirty="0"/>
              <a:t>Generics (re-usable parametrized type declarations)</a:t>
            </a:r>
          </a:p>
          <a:p>
            <a:pPr lvl="1"/>
            <a:r>
              <a:rPr lang="en-US" dirty="0"/>
              <a:t>…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"TypeScript is a popular choice for programmers accustomed to other languages with static typing, such as C# and Java."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156A-33BF-4F63-B5A4-AD61C08D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76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6903BC-95DC-43C8-9336-D7523E1A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Typescript : Types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6E9DB6-2032-49CD-9670-C3AB3022B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Basic: string, number, </a:t>
            </a:r>
            <a:r>
              <a:rPr lang="en-US" dirty="0" err="1"/>
              <a:t>boolean</a:t>
            </a:r>
            <a:r>
              <a:rPr lang="en-US" dirty="0"/>
              <a:t>, symbol, </a:t>
            </a:r>
            <a:r>
              <a:rPr lang="en-US" dirty="0" err="1"/>
              <a:t>bigint</a:t>
            </a:r>
            <a:r>
              <a:rPr lang="en-US" dirty="0"/>
              <a:t>, null, undefined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Object types, Interfaces, Classes</a:t>
            </a:r>
          </a:p>
          <a:p>
            <a:r>
              <a:rPr lang="en-US" dirty="0"/>
              <a:t>Union types</a:t>
            </a:r>
            <a:br>
              <a:rPr lang="en-US" dirty="0"/>
            </a:br>
            <a:r>
              <a:rPr lang="en-US" dirty="0"/>
              <a:t>number | string | null</a:t>
            </a:r>
          </a:p>
          <a:p>
            <a:r>
              <a:rPr lang="en-US" dirty="0"/>
              <a:t>Enums </a:t>
            </a:r>
            <a:br>
              <a:rPr lang="en-US" dirty="0"/>
            </a:br>
            <a:r>
              <a:rPr lang="en-US" dirty="0" err="1"/>
              <a:t>enum</a:t>
            </a:r>
            <a:r>
              <a:rPr lang="en-US" dirty="0"/>
              <a:t> State { Queued, Failed = "failed" }</a:t>
            </a:r>
          </a:p>
          <a:p>
            <a:r>
              <a:rPr lang="en-US" dirty="0"/>
              <a:t>Tuples</a:t>
            </a:r>
            <a:br>
              <a:rPr lang="en-US" dirty="0"/>
            </a:br>
            <a:r>
              <a:rPr lang="en-US" dirty="0"/>
              <a:t>[ string, number ]</a:t>
            </a:r>
          </a:p>
          <a:p>
            <a:r>
              <a:rPr lang="en-US" dirty="0"/>
              <a:t>Special: any, unknown </a:t>
            </a:r>
          </a:p>
          <a:p>
            <a:r>
              <a:rPr lang="en-US" dirty="0"/>
              <a:t>….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1EF1E-ECBF-41AD-BB83-C3214A86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25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546361-E274-4D9F-B21A-0D48A9DE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Typescript : Basic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11FBE-66EC-4A90-BA55-1BDD6C01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1DF63-261A-4297-87C1-5C55518DC8A2}"/>
              </a:ext>
            </a:extLst>
          </p:cNvPr>
          <p:cNvSpPr/>
          <p:nvPr/>
        </p:nvSpPr>
        <p:spPr>
          <a:xfrm>
            <a:off x="239352" y="1412776"/>
            <a:ext cx="5712634" cy="4201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type</a:t>
            </a:r>
            <a:r>
              <a:rPr lang="en-US" sz="2000" dirty="0">
                <a:solidFill>
                  <a:schemeClr val="tx1"/>
                </a:solidFill>
              </a:rPr>
              <a:t> Pipeline =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url: string,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name: string;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components: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x: Number,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y: Number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} [],</a:t>
            </a:r>
          </a:p>
          <a:p>
            <a:r>
              <a:rPr lang="en-US" sz="2000" dirty="0">
                <a:solidFill>
                  <a:schemeClr val="tx1"/>
                </a:solidFill>
              </a:rPr>
              <a:t>};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interface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PipelineService</a:t>
            </a:r>
            <a:r>
              <a:rPr lang="en-US" sz="2000" dirty="0">
                <a:solidFill>
                  <a:schemeClr val="tx1"/>
                </a:solidFill>
              </a:rPr>
              <a:t>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listPipelines</a:t>
            </a:r>
            <a:r>
              <a:rPr lang="en-US" sz="2000" dirty="0">
                <a:solidFill>
                  <a:schemeClr val="tx1"/>
                </a:solidFill>
              </a:rPr>
              <a:t>(): string[];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pipeline(): Promise&lt;Pipeline | null&gt;;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DA8D9-7943-4724-AB27-501C97C42897}"/>
              </a:ext>
            </a:extLst>
          </p:cNvPr>
          <p:cNvSpPr/>
          <p:nvPr/>
        </p:nvSpPr>
        <p:spPr>
          <a:xfrm>
            <a:off x="6240016" y="1412776"/>
            <a:ext cx="5738158" cy="4201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class</a:t>
            </a:r>
            <a:r>
              <a:rPr lang="en-US" sz="2000" dirty="0">
                <a:solidFill>
                  <a:schemeClr val="tx1"/>
                </a:solidFill>
              </a:rPr>
              <a:t> Local  </a:t>
            </a:r>
            <a:r>
              <a:rPr lang="en-US" sz="2000" dirty="0">
                <a:solidFill>
                  <a:schemeClr val="accent1"/>
                </a:solidFill>
              </a:rPr>
              <a:t>implements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PipelineService</a:t>
            </a:r>
            <a:r>
              <a:rPr lang="en-US" sz="2000" dirty="0">
                <a:solidFill>
                  <a:schemeClr val="tx1"/>
                </a:solidFill>
              </a:rPr>
              <a:t> {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private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readonly</a:t>
            </a:r>
            <a:r>
              <a:rPr lang="en-US" sz="2000" dirty="0">
                <a:solidFill>
                  <a:schemeClr val="tx1"/>
                </a:solidFill>
              </a:rPr>
              <a:t> directory: string;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constructor(directory: string)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err="1">
                <a:solidFill>
                  <a:schemeClr val="tx1"/>
                </a:solidFill>
              </a:rPr>
              <a:t>this.directory</a:t>
            </a:r>
            <a:r>
              <a:rPr lang="en-US" sz="2000" dirty="0">
                <a:solidFill>
                  <a:schemeClr val="tx1"/>
                </a:solidFill>
              </a:rPr>
              <a:t> = directory;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}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…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const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rootPath</a:t>
            </a:r>
            <a:r>
              <a:rPr lang="en-US" sz="2000" dirty="0">
                <a:solidFill>
                  <a:schemeClr val="tx1"/>
                </a:solidFill>
              </a:rPr>
              <a:t> = '/data/storage';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const</a:t>
            </a:r>
            <a:r>
              <a:rPr lang="en-US" sz="2000" dirty="0">
                <a:solidFill>
                  <a:schemeClr val="tx1"/>
                </a:solidFill>
              </a:rPr>
              <a:t> service = new Local(</a:t>
            </a:r>
            <a:r>
              <a:rPr lang="en-US" sz="2000" dirty="0" err="1">
                <a:solidFill>
                  <a:schemeClr val="tx1"/>
                </a:solidFill>
              </a:rPr>
              <a:t>rootPath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6623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AD07CD-9D1D-30C0-A060-D0F033B9B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77FE7-A890-FD62-0E01-6C1B5F7CF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TypeScript</a:t>
            </a:r>
          </a:p>
        </p:txBody>
      </p:sp>
    </p:spTree>
    <p:extLst>
      <p:ext uri="{BB962C8B-B14F-4D97-AF65-F5344CB8AC3E}">
        <p14:creationId xmlns:p14="http://schemas.microsoft.com/office/powerpoint/2010/main" val="3669860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BF9FF-24CA-4E46-9320-A5E9AA83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Typescript: Narrowing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0FAC3-747E-4951-B40C-BAF0E9CF9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536504"/>
          </a:xfrm>
        </p:spPr>
        <p:txBody>
          <a:bodyPr/>
          <a:lstStyle/>
          <a:p>
            <a:r>
              <a:rPr lang="en-US" dirty="0"/>
              <a:t>Using type guards (if conditions) to handle specialized situations</a:t>
            </a:r>
          </a:p>
          <a:p>
            <a:r>
              <a:rPr lang="en-US" dirty="0"/>
              <a:t>Typescript understand important type-restricting operators:</a:t>
            </a:r>
            <a:br>
              <a:rPr lang="en-US" dirty="0"/>
            </a:br>
            <a:r>
              <a:rPr lang="en-US" dirty="0" err="1"/>
              <a:t>typeof</a:t>
            </a:r>
            <a:r>
              <a:rPr lang="en-US" dirty="0"/>
              <a:t>, in, </a:t>
            </a:r>
            <a:r>
              <a:rPr lang="en-US" dirty="0" err="1"/>
              <a:t>instanceof</a:t>
            </a:r>
            <a:r>
              <a:rPr lang="en-US" dirty="0"/>
              <a:t>, equality, casting to bool, …</a:t>
            </a:r>
          </a:p>
          <a:p>
            <a:r>
              <a:rPr lang="en-US" dirty="0"/>
              <a:t>It is a shaped-based language. Two types of the same shape are same.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A3839-7151-4AA9-B851-4B4DBA15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50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5A8D6-A58C-453E-BEC1-E9F61DCBE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9C405-7090-43FB-8199-5BCF73459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52ECE-3BFE-4C7E-AA32-ED3C035710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55163" y="0"/>
            <a:ext cx="2636837" cy="365125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Picture 2" descr="Matrix Morpheus meme">
            <a:extLst>
              <a:ext uri="{FF2B5EF4-FFF2-40B4-BE49-F238E27FC236}">
                <a16:creationId xmlns:a16="http://schemas.microsoft.com/office/drawing/2014/main" id="{F601BA86-822D-0E73-EE11-9E622FB8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717032"/>
            <a:ext cx="3024336" cy="27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CAFC7-CF6C-4A10-A98C-07FB63CA1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B50C2-66D7-4993-AE38-72DDF69AAD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TypeScript : Narrowing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CD44C-A3D0-4A83-9F3A-B4132A5D10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55163" y="0"/>
            <a:ext cx="2636837" cy="365125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649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2107-A838-9DCA-1055-9E23C6C3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F3C99-BCE3-75F5-C959-1BFC11C4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Michigan TypeScript Founder Successfully Runs Doom Inside TypeScript's Type System (2025-03).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59F0A-6D04-C2D4-E369-D66B60D6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1350F-2288-901D-B829-7BEA55790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2331518"/>
            <a:ext cx="3842386" cy="2194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A70ED-A4D4-CC12-E46E-FB5BE3A59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721" y="2005656"/>
            <a:ext cx="4110719" cy="28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7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26B7E1CC-44F1-DA33-D2B0-3988E6AA3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072" y="46030"/>
            <a:ext cx="1057220" cy="10614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53DBCC-B000-4121-A10C-3022CEE0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9ECA9-46D3-4D8E-B8A9-59DF31EB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a functional language that compiles to JavaScript.</a:t>
            </a:r>
          </a:p>
          <a:p>
            <a:pPr marL="0" indent="0">
              <a:buNone/>
            </a:pPr>
            <a:r>
              <a:rPr lang="en-US" dirty="0"/>
              <a:t>Features:</a:t>
            </a:r>
          </a:p>
          <a:p>
            <a:r>
              <a:rPr lang="en-US" dirty="0"/>
              <a:t>Focuses more on form, not on implementation details</a:t>
            </a:r>
          </a:p>
          <a:p>
            <a:r>
              <a:rPr lang="en-US" dirty="0"/>
              <a:t>Shorter code (in many cases)</a:t>
            </a:r>
          </a:p>
          <a:p>
            <a:r>
              <a:rPr lang="en-US" dirty="0"/>
              <a:t>Static typing (less error prone)</a:t>
            </a:r>
          </a:p>
          <a:p>
            <a:r>
              <a:rPr lang="en-US" dirty="0"/>
              <a:t>Naturally immutable data structures</a:t>
            </a:r>
          </a:p>
          <a:p>
            <a:r>
              <a:rPr lang="en-US" dirty="0"/>
              <a:t>Specifically designed to declaratively create GUIs in web browsers</a:t>
            </a:r>
          </a:p>
          <a:p>
            <a:r>
              <a:rPr lang="en-US" dirty="0"/>
              <a:t>Simple interoperability with HTML and CSS using virtual DOM approach</a:t>
            </a:r>
          </a:p>
          <a:p>
            <a:r>
              <a:rPr lang="en-US" dirty="0"/>
              <a:t>Pure JavaScript interoperability via ports.</a:t>
            </a:r>
            <a:br>
              <a:rPr lang="en-US" dirty="0"/>
            </a:br>
            <a:r>
              <a:rPr lang="en-US" dirty="0"/>
              <a:t>Ports are abstractions that allow message exchange (similar to workers)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156A-33BF-4F63-B5A4-AD61C08D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69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D32FF2-766D-40B8-8E65-B208F0F9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ELM :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818C-62C6-494A-96B1-49659C53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C4778-6A2C-46A1-8FB7-CE9454E791D2}"/>
              </a:ext>
            </a:extLst>
          </p:cNvPr>
          <p:cNvSpPr/>
          <p:nvPr/>
        </p:nvSpPr>
        <p:spPr>
          <a:xfrm>
            <a:off x="239350" y="1340768"/>
            <a:ext cx="11713299" cy="4524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accent1"/>
                </a:solidFill>
              </a:rPr>
              <a:t>import</a:t>
            </a:r>
            <a:r>
              <a:rPr lang="en-US" dirty="0">
                <a:solidFill>
                  <a:schemeClr val="tx1"/>
                </a:solidFill>
              </a:rPr>
              <a:t> Browser</a:t>
            </a:r>
          </a:p>
          <a:p>
            <a:r>
              <a:rPr lang="en-US" dirty="0">
                <a:solidFill>
                  <a:schemeClr val="accent1"/>
                </a:solidFill>
              </a:rPr>
              <a:t>import</a:t>
            </a:r>
            <a:r>
              <a:rPr lang="en-US" dirty="0">
                <a:solidFill>
                  <a:schemeClr val="tx1"/>
                </a:solidFill>
              </a:rPr>
              <a:t> Html </a:t>
            </a:r>
            <a:r>
              <a:rPr lang="en-US" dirty="0">
                <a:solidFill>
                  <a:schemeClr val="accent1"/>
                </a:solidFill>
              </a:rPr>
              <a:t>exposing</a:t>
            </a:r>
            <a:r>
              <a:rPr lang="en-US" dirty="0">
                <a:solidFill>
                  <a:schemeClr val="tx1"/>
                </a:solidFill>
              </a:rPr>
              <a:t> (Html, button, div, text)</a:t>
            </a:r>
          </a:p>
          <a:p>
            <a:r>
              <a:rPr lang="en-US" dirty="0">
                <a:solidFill>
                  <a:schemeClr val="accent1"/>
                </a:solidFill>
              </a:rPr>
              <a:t>import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Html.Events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exposing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onClick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main = </a:t>
            </a:r>
            <a:r>
              <a:rPr lang="en-US" dirty="0" err="1">
                <a:solidFill>
                  <a:schemeClr val="tx1"/>
                </a:solidFill>
              </a:rPr>
              <a:t>Browser.sandbox</a:t>
            </a:r>
            <a:r>
              <a:rPr lang="en-US" dirty="0">
                <a:solidFill>
                  <a:schemeClr val="tx1"/>
                </a:solidFill>
              </a:rPr>
              <a:t> { </a:t>
            </a:r>
            <a:r>
              <a:rPr lang="en-US" dirty="0" err="1">
                <a:solidFill>
                  <a:schemeClr val="tx1"/>
                </a:solidFill>
              </a:rPr>
              <a:t>init</a:t>
            </a:r>
            <a:r>
              <a:rPr lang="en-US" dirty="0">
                <a:solidFill>
                  <a:schemeClr val="tx1"/>
                </a:solidFill>
              </a:rPr>
              <a:t> = 0, update = update, view = view }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Msg = Increment | Decrement</a:t>
            </a:r>
          </a:p>
          <a:p>
            <a:r>
              <a:rPr lang="en-US" dirty="0">
                <a:solidFill>
                  <a:schemeClr val="accent1"/>
                </a:solidFill>
              </a:rPr>
              <a:t>update</a:t>
            </a:r>
            <a:r>
              <a:rPr lang="en-US" dirty="0">
                <a:solidFill>
                  <a:schemeClr val="tx1"/>
                </a:solidFill>
              </a:rPr>
              <a:t> msg model = </a:t>
            </a:r>
            <a:r>
              <a:rPr lang="en-US" dirty="0">
                <a:solidFill>
                  <a:schemeClr val="accent1"/>
                </a:solidFill>
              </a:rPr>
              <a:t>case</a:t>
            </a:r>
            <a:r>
              <a:rPr lang="en-US" dirty="0">
                <a:solidFill>
                  <a:schemeClr val="tx1"/>
                </a:solidFill>
              </a:rPr>
              <a:t> msg </a:t>
            </a:r>
            <a:r>
              <a:rPr lang="en-US" dirty="0">
                <a:solidFill>
                  <a:schemeClr val="accent1"/>
                </a:solidFill>
              </a:rPr>
              <a:t>of</a:t>
            </a:r>
          </a:p>
          <a:p>
            <a:r>
              <a:rPr lang="en-US" dirty="0">
                <a:solidFill>
                  <a:schemeClr val="tx1"/>
                </a:solidFill>
              </a:rPr>
              <a:t>    Increment -&gt; model + 1</a:t>
            </a:r>
          </a:p>
          <a:p>
            <a:r>
              <a:rPr lang="en-US" dirty="0">
                <a:solidFill>
                  <a:schemeClr val="tx1"/>
                </a:solidFill>
              </a:rPr>
              <a:t>    Decrement -&gt; model - 1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view</a:t>
            </a:r>
            <a:r>
              <a:rPr lang="en-US" dirty="0">
                <a:solidFill>
                  <a:schemeClr val="tx1"/>
                </a:solidFill>
              </a:rPr>
              <a:t> model = div [] [ </a:t>
            </a:r>
          </a:p>
          <a:p>
            <a:r>
              <a:rPr lang="en-US" dirty="0">
                <a:solidFill>
                  <a:schemeClr val="tx1"/>
                </a:solidFill>
              </a:rPr>
              <a:t>      button [ </a:t>
            </a:r>
            <a:r>
              <a:rPr lang="en-US" dirty="0" err="1">
                <a:solidFill>
                  <a:schemeClr val="tx1"/>
                </a:solidFill>
              </a:rPr>
              <a:t>onClick</a:t>
            </a:r>
            <a:r>
              <a:rPr lang="en-US" dirty="0">
                <a:solidFill>
                  <a:schemeClr val="tx1"/>
                </a:solidFill>
              </a:rPr>
              <a:t> Decrement ] [ text "-" ]</a:t>
            </a:r>
          </a:p>
          <a:p>
            <a:r>
              <a:rPr lang="en-US" dirty="0">
                <a:solidFill>
                  <a:schemeClr val="tx1"/>
                </a:solidFill>
              </a:rPr>
              <a:t>    , div [] [ text (</a:t>
            </a:r>
            <a:r>
              <a:rPr lang="en-US" dirty="0" err="1">
                <a:solidFill>
                  <a:schemeClr val="tx1"/>
                </a:solidFill>
              </a:rPr>
              <a:t>String.fromInt</a:t>
            </a:r>
            <a:r>
              <a:rPr lang="en-US" dirty="0">
                <a:solidFill>
                  <a:schemeClr val="tx1"/>
                </a:solidFill>
              </a:rPr>
              <a:t> model) ]</a:t>
            </a:r>
          </a:p>
          <a:p>
            <a:r>
              <a:rPr lang="en-US" dirty="0">
                <a:solidFill>
                  <a:schemeClr val="tx1"/>
                </a:solidFill>
              </a:rPr>
              <a:t>    , button [ </a:t>
            </a:r>
            <a:r>
              <a:rPr lang="en-US" dirty="0" err="1">
                <a:solidFill>
                  <a:schemeClr val="tx1"/>
                </a:solidFill>
              </a:rPr>
              <a:t>onClick</a:t>
            </a:r>
            <a:r>
              <a:rPr lang="en-US" dirty="0">
                <a:solidFill>
                  <a:schemeClr val="tx1"/>
                </a:solidFill>
              </a:rPr>
              <a:t> Increment ] [ text "+" ] ]</a:t>
            </a:r>
          </a:p>
        </p:txBody>
      </p:sp>
    </p:spTree>
    <p:extLst>
      <p:ext uri="{BB962C8B-B14F-4D97-AF65-F5344CB8AC3E}">
        <p14:creationId xmlns:p14="http://schemas.microsoft.com/office/powerpoint/2010/main" val="257244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3BE17A-A07F-478E-A487-71F3C024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style and beyond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DDECC0-1C9C-4867-AB9A-29F3AFC7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hlinkClick r:id="rId3"/>
              </a:rPr>
              <a:t>ESLint</a:t>
            </a:r>
            <a:endParaRPr lang="en-US" dirty="0"/>
          </a:p>
          <a:p>
            <a:r>
              <a:rPr lang="en-US" dirty="0"/>
              <a:t>A tool that analyses source code</a:t>
            </a:r>
            <a:br>
              <a:rPr lang="en-US" dirty="0"/>
            </a:br>
            <a:r>
              <a:rPr lang="en-US" dirty="0"/>
              <a:t>Marks errors, suspicious constructs, stylistic errors, …</a:t>
            </a:r>
          </a:p>
          <a:p>
            <a:r>
              <a:rPr lang="en-US" dirty="0"/>
              <a:t>Logic error related rules: getter-return, no-unused-vars, no-unreachable, …</a:t>
            </a:r>
          </a:p>
          <a:p>
            <a:r>
              <a:rPr lang="en-US" dirty="0"/>
              <a:t>Essential for interpreted languages as there is no compilation</a:t>
            </a:r>
          </a:p>
          <a:p>
            <a:r>
              <a:rPr lang="en-US" dirty="0"/>
              <a:t>Customization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Prettier</a:t>
            </a:r>
            <a:endParaRPr lang="en-US" dirty="0"/>
          </a:p>
          <a:p>
            <a:r>
              <a:rPr lang="en-US" dirty="0"/>
              <a:t>An opinionated code formatter</a:t>
            </a:r>
          </a:p>
          <a:p>
            <a:r>
              <a:rPr lang="en-US" dirty="0"/>
              <a:t>Supports many languages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0DE62-3F8F-444C-838F-6A6FB12D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4A17F9-EACD-FFFA-5831-F12EFE9B2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0136" y="286841"/>
            <a:ext cx="1933575" cy="55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05C1E4-C589-7658-8BF3-B6B81E5E8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0458" y="-115921"/>
            <a:ext cx="1329202" cy="13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030736-0022-F735-651C-741804ECB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4054-72D3-913B-D1BD-F310926D02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ESLint</a:t>
            </a:r>
            <a:r>
              <a:rPr lang="en-US" dirty="0"/>
              <a:t> &amp; Prettier</a:t>
            </a:r>
          </a:p>
        </p:txBody>
      </p:sp>
    </p:spTree>
    <p:extLst>
      <p:ext uri="{BB962C8B-B14F-4D97-AF65-F5344CB8AC3E}">
        <p14:creationId xmlns:p14="http://schemas.microsoft.com/office/powerpoint/2010/main" val="34568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0E8A8-430D-414D-829F-E23F8246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999B41-7D9A-432B-BC27-1F1D7469A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400600" cy="5040560"/>
          </a:xfrm>
        </p:spPr>
        <p:txBody>
          <a:bodyPr/>
          <a:lstStyle/>
          <a:p>
            <a:r>
              <a:rPr lang="en-US" dirty="0"/>
              <a:t>CSS preprocessors</a:t>
            </a:r>
          </a:p>
          <a:p>
            <a:r>
              <a:rPr lang="en-US" dirty="0"/>
              <a:t>CSS libraries and frameworks</a:t>
            </a:r>
          </a:p>
          <a:p>
            <a:r>
              <a:rPr lang="en-US" dirty="0"/>
              <a:t>Package managers</a:t>
            </a:r>
          </a:p>
          <a:p>
            <a:r>
              <a:rPr lang="en-US" dirty="0"/>
              <a:t>Working with HTML in JavaScript</a:t>
            </a:r>
          </a:p>
          <a:p>
            <a:r>
              <a:rPr lang="en-US" dirty="0"/>
              <a:t>There are alternatives to JavaScript</a:t>
            </a:r>
          </a:p>
          <a:p>
            <a:r>
              <a:rPr lang="en-US" dirty="0"/>
              <a:t>TypeScript overview </a:t>
            </a:r>
            <a:br>
              <a:rPr lang="en-US" dirty="0"/>
            </a:br>
            <a:r>
              <a:rPr lang="en-US" dirty="0"/>
              <a:t>(class, type, interface, generic, guards, … )</a:t>
            </a:r>
          </a:p>
          <a:p>
            <a:r>
              <a:rPr lang="en-US" dirty="0"/>
              <a:t>Linter &amp; Prettier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9B220E-E91A-383F-BF21-E120FCEF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6621"/>
            <a:ext cx="5908432" cy="51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6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854F27-9939-4A98-F5B6-C75EE275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44D3C-C0A2-DC5E-B0FB-679E607E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8071-9537-700D-411D-7A953FBC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JavaScript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E5BAB5-1546-89A7-CD25-5E17936B02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44" y="1239402"/>
            <a:ext cx="5904656" cy="483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619DE-41A4-65D0-8BD0-23C49AA2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55761-D2F8-4C23-663C-8007622C2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39401"/>
            <a:ext cx="5904658" cy="48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CAE5-F077-AD6D-1766-13C8BD96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Libraries and Frameworks 1 /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C4D01-B236-F99C-1EF6-EFF07CB5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7992888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Bootstrap</a:t>
            </a:r>
            <a:endParaRPr lang="en-US" dirty="0"/>
          </a:p>
          <a:p>
            <a:r>
              <a:rPr lang="en-US" dirty="0"/>
              <a:t>Grid system, components, JavaScript plugins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Material Design</a:t>
            </a:r>
            <a:endParaRPr lang="en-US" dirty="0"/>
          </a:p>
          <a:p>
            <a:r>
              <a:rPr lang="en-US" dirty="0"/>
              <a:t>Design system, Web library of components,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Tailwind</a:t>
            </a:r>
            <a:endParaRPr lang="en-US" dirty="0"/>
          </a:p>
          <a:p>
            <a:r>
              <a:rPr lang="en-US" dirty="0"/>
              <a:t>Use CSS classes instead of CSS styles, style directly from HTML</a:t>
            </a:r>
          </a:p>
          <a:p>
            <a:r>
              <a:rPr lang="en-US" dirty="0"/>
              <a:t>Component libraries, CDN, optional build step, custom CLI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BEAC9-B813-90CC-F0FA-FBD68CC6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5EFC8F-2674-86A6-8C68-F883248304DA}"/>
              </a:ext>
            </a:extLst>
          </p:cNvPr>
          <p:cNvSpPr/>
          <p:nvPr/>
        </p:nvSpPr>
        <p:spPr>
          <a:xfrm>
            <a:off x="5663953" y="1412776"/>
            <a:ext cx="6022364" cy="32924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 class=“modal”&gt;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class=“modal-dialog”&gt;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&lt;div class=“modal-content”&gt;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&lt;div class=“modal-header”&gt;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&lt;h5 class=“modal-title”&gt;Title&lt;/h5&gt;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&lt;div class=“modal-body”&gt; … &lt;/div&gt;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&lt;div class=“modal-footer”&gt;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&lt;button type=“button”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class=“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btn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btn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-primary”&gt;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Save changes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&lt;/button&gt;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&lt;/div&gt; &lt;/div&gt; &lt;/div&gt; &lt;/div&gt;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43152-177C-E87C-E3FB-AFCAA28C4B40}"/>
              </a:ext>
            </a:extLst>
          </p:cNvPr>
          <p:cNvSpPr/>
          <p:nvPr/>
        </p:nvSpPr>
        <p:spPr>
          <a:xfrm>
            <a:off x="360000" y="3267686"/>
            <a:ext cx="5015920" cy="1042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&lt;md-dialog&gt;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slot=“headline”&gt;Title&lt;/div&gt;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&lt;/md-dialog&gt;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9AEB7-3F87-0972-16AC-21C1A28FA63A}"/>
              </a:ext>
            </a:extLst>
          </p:cNvPr>
          <p:cNvSpPr/>
          <p:nvPr/>
        </p:nvSpPr>
        <p:spPr>
          <a:xfrm>
            <a:off x="360000" y="5842371"/>
            <a:ext cx="9120376" cy="466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&lt;div class="pt-6 md:p-8 text-center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md:text-left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space-y-4"&gt; … &lt;/div&gt;</a:t>
            </a:r>
          </a:p>
        </p:txBody>
      </p:sp>
    </p:spTree>
    <p:extLst>
      <p:ext uri="{BB962C8B-B14F-4D97-AF65-F5344CB8AC3E}">
        <p14:creationId xmlns:p14="http://schemas.microsoft.com/office/powerpoint/2010/main" val="41112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1DC3-8582-DAEA-9D47-904FF4CF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Libraries and Frameworks 2 /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ABC89-6491-3BEC-45EB-2ADD39EF3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hlinkClick r:id="rId3"/>
              </a:rPr>
              <a:t>shadcn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ui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"A set of beautifully-designed, accessible components and a code distribution platform. Works with your favorite frameworks. Open Source. Open Code."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51CC89-488B-8847-DE53-62C97B6A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9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2E75A-05E0-3E0D-3DFF-CCB044025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78F07-04CB-B0A6-02AE-5EE1187563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header__right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057B9-8A46-9165-3DF0-29A56397CE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55163" y="0"/>
            <a:ext cx="2636837" cy="365125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7EC94A-492F-6ECB-0F33-8B9E8C8731AF}"/>
              </a:ext>
            </a:extLst>
          </p:cNvPr>
          <p:cNvSpPr/>
          <p:nvPr/>
        </p:nvSpPr>
        <p:spPr>
          <a:xfrm>
            <a:off x="1487488" y="4509120"/>
            <a:ext cx="9187779" cy="150000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header__right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display: none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@media(min-width: 1024px)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header__right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display:flex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gap: .5rem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25217-6100-694E-3CCC-1ECF4BD3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060848"/>
            <a:ext cx="11633142" cy="2281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FEE220-A740-5F06-574B-6151195C0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54" y="5570917"/>
            <a:ext cx="11936491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A9C5-6DB5-0146-A450-89F886A4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preprocessors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3564-4468-BF55-E959-218921A75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000912"/>
          </a:xfrm>
        </p:spPr>
        <p:txBody>
          <a:bodyPr/>
          <a:lstStyle/>
          <a:p>
            <a:r>
              <a:rPr lang="en-US" dirty="0">
                <a:hlinkClick r:id="rId3"/>
              </a:rPr>
              <a:t>Syntactically Awesome Stylesheets</a:t>
            </a:r>
            <a:r>
              <a:rPr lang="en-US" dirty="0"/>
              <a:t> (SASS)</a:t>
            </a:r>
          </a:p>
          <a:p>
            <a:r>
              <a:rPr lang="en-US" dirty="0">
                <a:hlinkClick r:id="rId4"/>
              </a:rPr>
              <a:t>Leaner CSS</a:t>
            </a:r>
            <a:r>
              <a:rPr lang="en-US" dirty="0"/>
              <a:t> (LESS)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9CCD5-5DB8-359B-2D2B-A3DAB1DA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52EB75-B117-68F8-8383-E8D7114BA706}"/>
              </a:ext>
            </a:extLst>
          </p:cNvPr>
          <p:cNvSpPr/>
          <p:nvPr/>
        </p:nvSpPr>
        <p:spPr>
          <a:xfrm>
            <a:off x="2631232" y="2348880"/>
            <a:ext cx="1224136" cy="1008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MAGIC BOX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952AF9F6-3EC0-C29B-8630-28CEAB400111}"/>
              </a:ext>
            </a:extLst>
          </p:cNvPr>
          <p:cNvSpPr/>
          <p:nvPr/>
        </p:nvSpPr>
        <p:spPr>
          <a:xfrm>
            <a:off x="407368" y="2381224"/>
            <a:ext cx="1512168" cy="936104"/>
          </a:xfrm>
          <a:prstGeom prst="snip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*.SASS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1C594F8E-C694-C32C-75A2-0EF8710C9DC2}"/>
              </a:ext>
            </a:extLst>
          </p:cNvPr>
          <p:cNvSpPr/>
          <p:nvPr/>
        </p:nvSpPr>
        <p:spPr>
          <a:xfrm>
            <a:off x="4574288" y="2377684"/>
            <a:ext cx="1512168" cy="936104"/>
          </a:xfrm>
          <a:prstGeom prst="snip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*.CSS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FEAA7F-CAF5-FDEF-D566-6406A64C8A3D}"/>
              </a:ext>
            </a:extLst>
          </p:cNvPr>
          <p:cNvCxnSpPr>
            <a:cxnSpLocks/>
            <a:stCxn id="8" idx="0"/>
            <a:endCxn id="7" idx="1"/>
          </p:cNvCxnSpPr>
          <p:nvPr/>
        </p:nvCxnSpPr>
        <p:spPr>
          <a:xfrm>
            <a:off x="1919536" y="2849276"/>
            <a:ext cx="711696" cy="36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C4A3CD-5E90-AA92-7226-BA61FF7B2DEC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855368" y="2845736"/>
            <a:ext cx="718920" cy="72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8B9CBF2-0330-C16D-41C8-E559AE293351}"/>
              </a:ext>
            </a:extLst>
          </p:cNvPr>
          <p:cNvSpPr/>
          <p:nvPr/>
        </p:nvSpPr>
        <p:spPr>
          <a:xfrm>
            <a:off x="8666689" y="4753064"/>
            <a:ext cx="3333967" cy="134023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$class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".gov-container"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#{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$class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@include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container();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CFFEB-527A-05EF-0886-666BB95CA69B}"/>
              </a:ext>
            </a:extLst>
          </p:cNvPr>
          <p:cNvSpPr/>
          <p:nvPr/>
        </p:nvSpPr>
        <p:spPr>
          <a:xfrm>
            <a:off x="119336" y="3781840"/>
            <a:ext cx="8302519" cy="264357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@mixin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container()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display: block;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width: 100%;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max-width: calc(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$container-width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(2 *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$container-padding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margin-right: auto;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margin-left: auto;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padding-right: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$container-padding-mobile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padding-left: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$container-padding-mobile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93C4E5-BA20-CD18-2042-010D0C744B59}"/>
              </a:ext>
            </a:extLst>
          </p:cNvPr>
          <p:cNvSpPr/>
          <p:nvPr/>
        </p:nvSpPr>
        <p:spPr>
          <a:xfrm>
            <a:off x="6227684" y="1310542"/>
            <a:ext cx="5772972" cy="31985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.gov-container{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display:block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width:100%;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max-width:calc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var(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--gov-container-width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73.75rem) + 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2*var(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--gov-container-padding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2.5rem));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margin-right:auto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margin-left:auto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padding-right:var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--gov-container-padding-mobile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1.25rem);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padding-left:var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--gov-container-padding-mobile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1.25rem)}</a:t>
            </a:r>
          </a:p>
        </p:txBody>
      </p:sp>
    </p:spTree>
    <p:extLst>
      <p:ext uri="{BB962C8B-B14F-4D97-AF65-F5344CB8AC3E}">
        <p14:creationId xmlns:p14="http://schemas.microsoft.com/office/powerpoint/2010/main" val="29499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rna">
            <a:extLst>
              <a:ext uri="{FF2B5EF4-FFF2-40B4-BE49-F238E27FC236}">
                <a16:creationId xmlns:a16="http://schemas.microsoft.com/office/drawing/2014/main" id="{A09554D5-F82F-1B68-052B-592CD3E5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297" y="1412776"/>
            <a:ext cx="19910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D09E4-CEB6-CBC1-ED4A-A26DDDF3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FBE7-9814-8DAB-1162-8090079A7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basics</a:t>
            </a:r>
          </a:p>
          <a:p>
            <a:r>
              <a:rPr lang="en-US" dirty="0" err="1">
                <a:hlinkClick r:id="rId4"/>
              </a:rPr>
              <a:t>npm</a:t>
            </a:r>
            <a:br>
              <a:rPr lang="en-US" dirty="0"/>
            </a:br>
            <a:r>
              <a:rPr lang="en-US" dirty="0"/>
              <a:t>NodeJS default.</a:t>
            </a:r>
          </a:p>
          <a:p>
            <a:r>
              <a:rPr lang="en-US" dirty="0">
                <a:hlinkClick r:id="rId5"/>
              </a:rPr>
              <a:t>yarn</a:t>
            </a:r>
            <a:br>
              <a:rPr lang="en-US" dirty="0"/>
            </a:br>
            <a:r>
              <a:rPr lang="en-US" dirty="0"/>
              <a:t>Introduced 2016 to address issues with </a:t>
            </a:r>
            <a:r>
              <a:rPr lang="en-US" dirty="0" err="1"/>
              <a:t>npm</a:t>
            </a:r>
            <a:r>
              <a:rPr lang="en-US" dirty="0"/>
              <a:t>.</a:t>
            </a:r>
          </a:p>
          <a:p>
            <a:r>
              <a:rPr lang="en-US" dirty="0" err="1">
                <a:hlinkClick r:id="rId6"/>
              </a:rPr>
              <a:t>pnpm</a:t>
            </a:r>
            <a:br>
              <a:rPr lang="en-US" dirty="0"/>
            </a:br>
            <a:r>
              <a:rPr lang="en-US" dirty="0"/>
              <a:t>Improve package sharing among projects.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Cool kids</a:t>
            </a:r>
          </a:p>
          <a:p>
            <a:r>
              <a:rPr lang="en-US" dirty="0">
                <a:hlinkClick r:id="rId7"/>
              </a:rPr>
              <a:t>Deno Package Manager</a:t>
            </a:r>
            <a:endParaRPr lang="en-US" dirty="0"/>
          </a:p>
          <a:p>
            <a:r>
              <a:rPr lang="en-US" dirty="0">
                <a:hlinkClick r:id="rId8"/>
              </a:rPr>
              <a:t>Bun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B81482-7A5A-CED6-D9C3-DF37D52EF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353656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Monorepo</a:t>
            </a:r>
            <a:r>
              <a:rPr lang="en-US" dirty="0"/>
              <a:t> / Workspace</a:t>
            </a:r>
          </a:p>
          <a:p>
            <a:r>
              <a:rPr lang="en-US" dirty="0" err="1">
                <a:hlinkClick r:id="rId9"/>
              </a:rPr>
              <a:t>Turborepo</a:t>
            </a:r>
            <a:endParaRPr lang="en-US" dirty="0"/>
          </a:p>
          <a:p>
            <a:r>
              <a:rPr lang="en-US" dirty="0" err="1">
                <a:hlinkClick r:id="rId10"/>
              </a:rPr>
              <a:t>Nx</a:t>
            </a:r>
            <a:endParaRPr lang="en-US" dirty="0"/>
          </a:p>
          <a:p>
            <a:r>
              <a:rPr lang="en-US" dirty="0">
                <a:hlinkClick r:id="rId11"/>
              </a:rPr>
              <a:t>Lerna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Component manager</a:t>
            </a:r>
          </a:p>
          <a:p>
            <a:r>
              <a:rPr lang="en-US" dirty="0">
                <a:hlinkClick r:id="rId12"/>
              </a:rPr>
              <a:t>bit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1C24F-E457-60DB-D160-48C37DA6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47B99-1E7B-7FA5-078F-BC408C47A4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1208" y="4922513"/>
            <a:ext cx="2486772" cy="1412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BAD06-B01F-646D-F11B-B2335A8E27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1276" y="5152304"/>
            <a:ext cx="1168524" cy="1168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F526A3-D1F7-9FAA-960F-68C3B9708B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76392" y="5110935"/>
            <a:ext cx="1192245" cy="11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B3C9-6F7E-B89C-A459-122BC21A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AB41-F7E5-F45F-DD71-E2C42D8E7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6912768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Node.js</a:t>
            </a:r>
            <a:r>
              <a:rPr lang="en-US" dirty="0"/>
              <a:t> 0.0.1 (2009), ...</a:t>
            </a:r>
          </a:p>
          <a:p>
            <a:r>
              <a:rPr lang="en-US" dirty="0"/>
              <a:t>Asynchronous event-driven JavaScript runtime</a:t>
            </a:r>
          </a:p>
          <a:p>
            <a:r>
              <a:rPr lang="en-US" dirty="0">
                <a:hlinkClick r:id="rId4"/>
              </a:rPr>
              <a:t>Deno</a:t>
            </a:r>
            <a:r>
              <a:rPr lang="en-US" dirty="0"/>
              <a:t>    0.1.0 (2018), ...</a:t>
            </a:r>
          </a:p>
          <a:p>
            <a:r>
              <a:rPr lang="en-US" dirty="0"/>
              <a:t>Native TypeScript and </a:t>
            </a:r>
            <a:r>
              <a:rPr lang="en-US" dirty="0" err="1"/>
              <a:t>WebAssembly</a:t>
            </a:r>
            <a:r>
              <a:rPr lang="en-US" dirty="0"/>
              <a:t> support with build-in linter, prettier, test runner</a:t>
            </a:r>
          </a:p>
          <a:p>
            <a:r>
              <a:rPr lang="en-US" dirty="0"/>
              <a:t>Secure by default with no access to file system, network, environment variables, …</a:t>
            </a:r>
          </a:p>
          <a:p>
            <a:r>
              <a:rPr lang="en-US" dirty="0"/>
              <a:t>Custom dependencies management using </a:t>
            </a:r>
            <a:r>
              <a:rPr lang="en-US" dirty="0" err="1"/>
              <a:t>deno.json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Bun</a:t>
            </a:r>
            <a:r>
              <a:rPr lang="en-US" dirty="0"/>
              <a:t>      0.0.0-8 (2021), ...</a:t>
            </a:r>
          </a:p>
          <a:p>
            <a:r>
              <a:rPr lang="en-US" dirty="0"/>
              <a:t>Bun is a </a:t>
            </a:r>
            <a:r>
              <a:rPr lang="en-US" b="1" dirty="0"/>
              <a:t>fast</a:t>
            </a:r>
            <a:r>
              <a:rPr lang="en-US" dirty="0"/>
              <a:t> all-in-one toolkit </a:t>
            </a:r>
          </a:p>
          <a:p>
            <a:r>
              <a:rPr lang="en-US" dirty="0"/>
              <a:t>Experimental native build for Windows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A2EA8-99E7-12DC-817F-519AE581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F0710-A5FB-5B5B-6777-4EFCDADA0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925" y="18976"/>
            <a:ext cx="987707" cy="98770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A2869E0-1A86-08F9-D850-5AA906F8E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298" y="33090"/>
            <a:ext cx="1066698" cy="10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F4418-359C-162D-EF82-3135562F9F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9532" y="72702"/>
            <a:ext cx="870109" cy="980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52C2F0-8CA3-238B-FC94-009BCDD8E0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8168" y="1412776"/>
            <a:ext cx="4248473" cy="3579827"/>
          </a:xfrm>
          <a:prstGeom prst="rect">
            <a:avLst/>
          </a:prstGeom>
        </p:spPr>
      </p:pic>
      <p:pic>
        <p:nvPicPr>
          <p:cNvPr id="13" name="Graphic 12">
            <a:hlinkClick r:id="rId10"/>
            <a:extLst>
              <a:ext uri="{FF2B5EF4-FFF2-40B4-BE49-F238E27FC236}">
                <a16:creationId xmlns:a16="http://schemas.microsoft.com/office/drawing/2014/main" id="{4644C565-FEFF-CC03-6231-E69774866F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79192" y="5234014"/>
            <a:ext cx="2244936" cy="1075306"/>
          </a:xfrm>
          <a:prstGeom prst="rect">
            <a:avLst/>
          </a:prstGeom>
        </p:spPr>
      </p:pic>
      <p:pic>
        <p:nvPicPr>
          <p:cNvPr id="14" name="Picture 13">
            <a:hlinkClick r:id="rId13"/>
            <a:extLst>
              <a:ext uri="{FF2B5EF4-FFF2-40B4-BE49-F238E27FC236}">
                <a16:creationId xmlns:a16="http://schemas.microsoft.com/office/drawing/2014/main" id="{A3B00DCC-BEEF-E016-5C20-25BB2F4189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43768" y="5406867"/>
            <a:ext cx="1552228" cy="6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78690"/>
      </p:ext>
    </p:extLst>
  </p:cSld>
  <p:clrMapOvr>
    <a:masterClrMapping/>
  </p:clrMapOvr>
</p:sld>
</file>

<file path=ppt/theme/theme1.xml><?xml version="1.0" encoding="utf-8"?>
<a:theme xmlns:a="http://schemas.openxmlformats.org/drawingml/2006/main" name="2026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presentation theme" id="{7FFEBCA7-CFEC-47A0-A420-539049DE4B4A}" vid="{D5459190-8C96-4628-9BF3-9BCB72646EF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presentation theme</Template>
  <TotalTime>12249</TotalTime>
  <Words>1822</Words>
  <Application>Microsoft Office PowerPoint</Application>
  <PresentationFormat>Widescreen</PresentationFormat>
  <Paragraphs>368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Courier New</vt:lpstr>
      <vt:lpstr>2026 presentation theme</vt:lpstr>
      <vt:lpstr>JavaScript eco-system</vt:lpstr>
      <vt:lpstr>PowerPoint Presentation</vt:lpstr>
      <vt:lpstr>State of JavaScript</vt:lpstr>
      <vt:lpstr>CSS Libraries and Frameworks 1 / 2</vt:lpstr>
      <vt:lpstr>CSS Libraries and Frameworks 2 / 2</vt:lpstr>
      <vt:lpstr>PowerPoint Presentation</vt:lpstr>
      <vt:lpstr>CSS preprocessors</vt:lpstr>
      <vt:lpstr>Package managers</vt:lpstr>
      <vt:lpstr>JavaScript runtime</vt:lpstr>
      <vt:lpstr>PowerPoint Presentation</vt:lpstr>
      <vt:lpstr>Introducing HTML to JavaScript</vt:lpstr>
      <vt:lpstr>PowerPoint Presentation</vt:lpstr>
      <vt:lpstr>JavaScript</vt:lpstr>
      <vt:lpstr>Static type checker</vt:lpstr>
      <vt:lpstr>Typescript</vt:lpstr>
      <vt:lpstr>Typescript : Types</vt:lpstr>
      <vt:lpstr>Typescript : Basic syntax</vt:lpstr>
      <vt:lpstr>PowerPoint Presentation</vt:lpstr>
      <vt:lpstr>Typescript: Narrowing</vt:lpstr>
      <vt:lpstr>PowerPoint Presentation</vt:lpstr>
      <vt:lpstr>TypeScript</vt:lpstr>
      <vt:lpstr>ELM</vt:lpstr>
      <vt:lpstr>ELM : Example</vt:lpstr>
      <vt:lpstr>Code style and beyond</vt:lpstr>
      <vt:lpstr>PowerPoint Presentation</vt:lpstr>
      <vt:lpstr>Takeaway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336</cp:revision>
  <dcterms:created xsi:type="dcterms:W3CDTF">2011-06-05T13:18:40Z</dcterms:created>
  <dcterms:modified xsi:type="dcterms:W3CDTF">2026-03-05T13:51:34Z</dcterms:modified>
</cp:coreProperties>
</file>