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1"/>
  </p:notesMasterIdLst>
  <p:handoutMasterIdLst>
    <p:handoutMasterId r:id="rId32"/>
  </p:handoutMasterIdLst>
  <p:sldIdLst>
    <p:sldId id="259" r:id="rId2"/>
    <p:sldId id="315" r:id="rId3"/>
    <p:sldId id="348" r:id="rId4"/>
    <p:sldId id="343" r:id="rId5"/>
    <p:sldId id="295" r:id="rId6"/>
    <p:sldId id="329" r:id="rId7"/>
    <p:sldId id="330" r:id="rId8"/>
    <p:sldId id="321" r:id="rId9"/>
    <p:sldId id="349" r:id="rId10"/>
    <p:sldId id="331" r:id="rId11"/>
    <p:sldId id="332" r:id="rId12"/>
    <p:sldId id="333" r:id="rId13"/>
    <p:sldId id="347" r:id="rId14"/>
    <p:sldId id="346" r:id="rId15"/>
    <p:sldId id="334" r:id="rId16"/>
    <p:sldId id="335" r:id="rId17"/>
    <p:sldId id="342" r:id="rId18"/>
    <p:sldId id="305" r:id="rId19"/>
    <p:sldId id="336" r:id="rId20"/>
    <p:sldId id="337" r:id="rId21"/>
    <p:sldId id="301" r:id="rId22"/>
    <p:sldId id="338" r:id="rId23"/>
    <p:sldId id="341" r:id="rId24"/>
    <p:sldId id="304" r:id="rId25"/>
    <p:sldId id="344" r:id="rId26"/>
    <p:sldId id="340" r:id="rId27"/>
    <p:sldId id="339" r:id="rId28"/>
    <p:sldId id="313" r:id="rId29"/>
    <p:sldId id="34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79" autoAdjust="0"/>
  </p:normalViewPr>
  <p:slideViewPr>
    <p:cSldViewPr>
      <p:cViewPr varScale="1">
        <p:scale>
          <a:sx n="84" d="100"/>
          <a:sy n="84" d="100"/>
        </p:scale>
        <p:origin x="15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We employ PHP for context, yet many of the concepts are not limited to PHP.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102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7F448-6EDD-4B57-387B-DEBD01B6C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BCC6C0-F199-07AB-7B7F-61A08EE1C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45450-88D7-D23B-793D-6C798C757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6098E-8FA5-A868-4D6E-CC60B1130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23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E49EE-5FD7-B177-0E36-0B404FC85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D431D-A039-EA98-98A3-E73EF22AA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CC062-9DD3-6B89-C291-800D1DF0A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https://learn.microsoft.com/en-us/dotnet/architecture/maui/mvvm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https://addyosmani.com/blog/understanding-mvvm-a-guide-for-javascript-developers/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https://www.oreilly.com/library/view/learning-javascript-design/9781449334840/ch10s06.html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0EC4C-10E0-F309-B358-0009C851D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40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https://www.youtube.com/watch?v=I5c7fBgvkNY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794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https://www.youtube.com/watch?v=I5c7fBgvkNY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020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CE17E-D768-D294-438E-6C80612E6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0F0E5-8C8E-DD36-B478-C0F53D7AC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B640F0-EDAB-80C6-7051-346127120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https://docs.djangoproject.com/en/4.1/faq/general/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C06AD-C81E-A1B3-3635-03C899F3E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376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https://www.php.net/conferences/index.php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https://reactsummit.com/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https://pycon.org/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https://gotopia.tech/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https://vuejsnation.com/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https://frontendisti.cz/ (show archive)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226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https://chat.openai.com/chat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https://github.com/features/copilot#pricing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https://zed.dev/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https://medium.com/@brandeismarshall/github-copilot-is-code-cloning-2-0-93726e40afbe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https://zed.dev/docs/getting-started 27.02.2024 (Video)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729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539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https://www.php.net/manual/en/book.pdo.php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https://github.com/dg/dibi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575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56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63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r>
              <a:rPr lang="en-US" dirty="0"/>
              <a:t>- https://www.doctrine-project.org/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929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75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https://github.com/renovatebot/renovate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https://docs.renovatebot.com/bot-comparison/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https://docs.renovatebot.com/modules/manager/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https://docs.github.com/en/code-security/dependabot/dependabot-version-updates/about-dependabot-version-updates#supported-repositories-and-ecosystems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https://app.snyk.io/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542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https://eslint.org/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https://www.sonarsource.com/products/sonarqube/ there is free community edition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https://old.million.dev/blog/lint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433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https://prettier.io/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https://black.readthedocs.io/en/stable/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52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https://blog.cloudboost.io/the-state-of-web-applications-3f789a18b810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3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https://springframework.guru/gang-of-four-design-patterns/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Design Patterns Elements of Reusable Object-Oriented Software [1995]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50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https://github.com/linkedpipes/etl/blob/develop/executor-monitor/src/main/java/com/linkedpipes/etl/executor/monitor/web/WebServer.java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https://github.com/linkedpipes/etl/blob/develop/executor-monitor/src/main/resources/web/spring/context-web.xml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25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44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https://blog.bytebytego.com/i/145954437/what-distinguishes-mvc-mvp-mvvm-mvvm-c-and-viper-architecture-patterns-from-each-other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https://www.youtube.com/watch?v=I5c7fBgvkNY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67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https://medium.com/@duncandevs/origins-of-model-view-controller-d685528857ce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Applications programming in smalltalk-80: how to use model-view-controller (</a:t>
            </a:r>
            <a:r>
              <a:rPr lang="en-US" dirty="0" err="1"/>
              <a:t>mvc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https://www.researchgate.net/publication/238719652_Applications_programming_in_smalltalk-80_how_to_use_model-view-controller_mvc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https://www.youtube.com/watch?v=I5c7fBgvkNY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57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A7AD8-BA07-166C-7DA1-AAB99571E7D4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184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332656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1493531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1349515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3824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42D302-1812-2F9C-9722-6380C6F83A36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2803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BA8A37-4354-39E1-9AB5-D0AD7A0D37C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89266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6B856-16CF-058C-148B-0A34AB41C8C7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9924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C563C-C816-C3C8-61D3-E2D0FF1CC0D6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081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4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29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terns.de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452-C885-7317-E131-0BDB4C1BD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Sharing is caring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C64A-9086-C8A2-A885-C195BB063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8164599" cy="439653"/>
          </a:xfrm>
        </p:spPr>
        <p:txBody>
          <a:bodyPr/>
          <a:lstStyle/>
          <a:p>
            <a:r>
              <a:rPr lang="en-US" dirty="0"/>
              <a:t>NSWI153 - </a:t>
            </a: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 Programming of Web Applications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7CA2-8171-135B-E44F-1C7F469B2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202</a:t>
            </a:r>
            <a:r>
              <a:rPr lang="en-US" dirty="0"/>
              <a:t>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A3DCA-7A4A-597B-3B42-628A19DF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/>
              <a:t>Škoda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F41A0-7ACE-A6B3-D30D-C368EAC69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https://github.com/skodapetr</a:t>
            </a:r>
          </a:p>
          <a:p>
            <a:r>
              <a:rPr lang="en-US" dirty="0"/>
              <a:t>https://www.ksi.mff.cuni.cz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9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FF7F-87EC-834F-1317-249D28E5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View Controller (MVC)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A3DA4-E84F-37AC-C8D5-5A3477E6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2FF886-04B2-BFC0-1F76-07375DE3FA4D}"/>
              </a:ext>
            </a:extLst>
          </p:cNvPr>
          <p:cNvSpPr/>
          <p:nvPr/>
        </p:nvSpPr>
        <p:spPr>
          <a:xfrm>
            <a:off x="5159896" y="1700808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34A676-75E2-719C-AEE5-E6D808942A9D}"/>
              </a:ext>
            </a:extLst>
          </p:cNvPr>
          <p:cNvSpPr/>
          <p:nvPr/>
        </p:nvSpPr>
        <p:spPr>
          <a:xfrm>
            <a:off x="1991544" y="4294763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064201-8CF3-C6E1-8EE3-134CC1C501D1}"/>
              </a:ext>
            </a:extLst>
          </p:cNvPr>
          <p:cNvSpPr/>
          <p:nvPr/>
        </p:nvSpPr>
        <p:spPr>
          <a:xfrm>
            <a:off x="8616280" y="4294762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77F2FD-74B9-72B5-B515-654F4E2AECC8}"/>
              </a:ext>
            </a:extLst>
          </p:cNvPr>
          <p:cNvCxnSpPr>
            <a:stCxn id="5" idx="1"/>
            <a:endCxn id="6" idx="0"/>
          </p:cNvCxnSpPr>
          <p:nvPr/>
        </p:nvCxnSpPr>
        <p:spPr>
          <a:xfrm flipH="1">
            <a:off x="2903767" y="2155823"/>
            <a:ext cx="2256129" cy="21389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AEC9AA-6F62-E376-A58F-9E3CE20F100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3815989" y="4749777"/>
            <a:ext cx="4800291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702566-1289-D804-2592-D648415B91A2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984341" y="2155823"/>
            <a:ext cx="2544162" cy="213893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829893-0630-A7B0-26E9-975575DDC1B4}"/>
              </a:ext>
            </a:extLst>
          </p:cNvPr>
          <p:cNvSpPr txBox="1"/>
          <p:nvPr/>
        </p:nvSpPr>
        <p:spPr>
          <a:xfrm>
            <a:off x="4388858" y="4380444"/>
            <a:ext cx="379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24189D-F4A5-83B8-A6D3-6ACBA5E294A5}"/>
              </a:ext>
            </a:extLst>
          </p:cNvPr>
          <p:cNvSpPr txBox="1"/>
          <p:nvPr/>
        </p:nvSpPr>
        <p:spPr>
          <a:xfrm rot="18993418">
            <a:off x="2477577" y="3015614"/>
            <a:ext cx="25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99215-ED42-C723-15C9-751354D59F45}"/>
              </a:ext>
            </a:extLst>
          </p:cNvPr>
          <p:cNvSpPr txBox="1"/>
          <p:nvPr/>
        </p:nvSpPr>
        <p:spPr>
          <a:xfrm>
            <a:off x="8904312" y="54547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manipulation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6CC8B-5A2C-88D0-EA77-895C51CCBA5B}"/>
              </a:ext>
            </a:extLst>
          </p:cNvPr>
          <p:cNvSpPr txBox="1"/>
          <p:nvPr/>
        </p:nvSpPr>
        <p:spPr>
          <a:xfrm>
            <a:off x="335360" y="541681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Interface</a:t>
            </a:r>
            <a:br>
              <a:rPr lang="en-US" dirty="0"/>
            </a:br>
            <a:r>
              <a:rPr lang="en-US" dirty="0"/>
              <a:t>Display information to the user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51BB7C-20A9-484A-7C48-9A9E94EE7427}"/>
              </a:ext>
            </a:extLst>
          </p:cNvPr>
          <p:cNvSpPr txBox="1"/>
          <p:nvPr/>
        </p:nvSpPr>
        <p:spPr>
          <a:xfrm rot="2482553">
            <a:off x="6885859" y="2816116"/>
            <a:ext cx="311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updates </a:t>
            </a:r>
          </a:p>
        </p:txBody>
      </p:sp>
    </p:spTree>
    <p:extLst>
      <p:ext uri="{BB962C8B-B14F-4D97-AF65-F5344CB8AC3E}">
        <p14:creationId xmlns:p14="http://schemas.microsoft.com/office/powerpoint/2010/main" val="329899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56634-3C83-9CFC-9630-CFCA0F681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9FEA-8A06-23DC-7262-3476B093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View Presenter (MVP)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B31E8-0E2E-2A77-2691-F7CF3626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52ED4F-E17C-18CF-09FF-33FE21B1D822}"/>
              </a:ext>
            </a:extLst>
          </p:cNvPr>
          <p:cNvSpPr/>
          <p:nvPr/>
        </p:nvSpPr>
        <p:spPr>
          <a:xfrm>
            <a:off x="5159896" y="1700808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6B9B7F-22EB-4B58-70C1-8250E976F424}"/>
              </a:ext>
            </a:extLst>
          </p:cNvPr>
          <p:cNvSpPr/>
          <p:nvPr/>
        </p:nvSpPr>
        <p:spPr>
          <a:xfrm>
            <a:off x="1991544" y="4294763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37B289-DE7D-482F-5880-87C10EAD76D7}"/>
              </a:ext>
            </a:extLst>
          </p:cNvPr>
          <p:cNvSpPr/>
          <p:nvPr/>
        </p:nvSpPr>
        <p:spPr>
          <a:xfrm>
            <a:off x="8616280" y="4294762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CEDD2E-447B-1F83-F36B-C89C50EF3704}"/>
              </a:ext>
            </a:extLst>
          </p:cNvPr>
          <p:cNvCxnSpPr>
            <a:stCxn id="5" idx="1"/>
            <a:endCxn id="6" idx="0"/>
          </p:cNvCxnSpPr>
          <p:nvPr/>
        </p:nvCxnSpPr>
        <p:spPr>
          <a:xfrm flipH="1">
            <a:off x="2903767" y="2155823"/>
            <a:ext cx="2256129" cy="21389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3BB35A-7930-ED63-976F-BB1DD11A10C2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984341" y="2155823"/>
            <a:ext cx="2544162" cy="213893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B59A27-A6F3-CF54-104B-4CE1317E0C05}"/>
              </a:ext>
            </a:extLst>
          </p:cNvPr>
          <p:cNvSpPr txBox="1"/>
          <p:nvPr/>
        </p:nvSpPr>
        <p:spPr>
          <a:xfrm rot="18993418">
            <a:off x="2477577" y="3015614"/>
            <a:ext cx="25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72F96B-5D7C-B63C-A10B-0615A1287996}"/>
              </a:ext>
            </a:extLst>
          </p:cNvPr>
          <p:cNvSpPr txBox="1"/>
          <p:nvPr/>
        </p:nvSpPr>
        <p:spPr>
          <a:xfrm>
            <a:off x="8904312" y="54547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manipulation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551262-47A4-870A-8F1E-D4C56AC2141B}"/>
              </a:ext>
            </a:extLst>
          </p:cNvPr>
          <p:cNvSpPr txBox="1"/>
          <p:nvPr/>
        </p:nvSpPr>
        <p:spPr>
          <a:xfrm>
            <a:off x="335360" y="541681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Interface</a:t>
            </a:r>
            <a:br>
              <a:rPr lang="en-US" dirty="0"/>
            </a:br>
            <a:r>
              <a:rPr lang="en-US" dirty="0"/>
              <a:t>Display information to the user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854CC7-9A20-2D7F-50BB-8FB8F9A46204}"/>
              </a:ext>
            </a:extLst>
          </p:cNvPr>
          <p:cNvSpPr txBox="1"/>
          <p:nvPr/>
        </p:nvSpPr>
        <p:spPr>
          <a:xfrm rot="2482553">
            <a:off x="6885859" y="2816116"/>
            <a:ext cx="311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ED8C6-0C60-0174-8C9B-EA2BBFE28720}"/>
              </a:ext>
            </a:extLst>
          </p:cNvPr>
          <p:cNvSpPr txBox="1"/>
          <p:nvPr/>
        </p:nvSpPr>
        <p:spPr>
          <a:xfrm rot="18993418">
            <a:off x="2767356" y="3317270"/>
            <a:ext cx="25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B4800-3212-160D-2DF9-BC50C07FE127}"/>
              </a:ext>
            </a:extLst>
          </p:cNvPr>
          <p:cNvSpPr txBox="1"/>
          <p:nvPr/>
        </p:nvSpPr>
        <p:spPr>
          <a:xfrm rot="2482553">
            <a:off x="6455394" y="3094115"/>
            <a:ext cx="311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notifies </a:t>
            </a:r>
          </a:p>
        </p:txBody>
      </p:sp>
    </p:spTree>
    <p:extLst>
      <p:ext uri="{BB962C8B-B14F-4D97-AF65-F5344CB8AC3E}">
        <p14:creationId xmlns:p14="http://schemas.microsoft.com/office/powerpoint/2010/main" val="272787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7787D-CBD2-670F-5D2E-265CEF03A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F79F-9E8D-45FB-1267-B89559D2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View View-Model (MVVM)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C1650-1694-178F-A97F-4E80B35B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1CA2F8-12F3-FF11-E06C-C09606651F49}"/>
              </a:ext>
            </a:extLst>
          </p:cNvPr>
          <p:cNvSpPr/>
          <p:nvPr/>
        </p:nvSpPr>
        <p:spPr>
          <a:xfrm>
            <a:off x="5159896" y="1700808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View-Model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7F42E4-2032-7260-F791-D43C0A2D27EB}"/>
              </a:ext>
            </a:extLst>
          </p:cNvPr>
          <p:cNvSpPr/>
          <p:nvPr/>
        </p:nvSpPr>
        <p:spPr>
          <a:xfrm>
            <a:off x="1991544" y="4294763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852F95-961F-6AC9-6BE3-3664C6E36214}"/>
              </a:ext>
            </a:extLst>
          </p:cNvPr>
          <p:cNvSpPr/>
          <p:nvPr/>
        </p:nvSpPr>
        <p:spPr>
          <a:xfrm>
            <a:off x="8616280" y="4294762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B88F18-9AA3-08A0-FCC4-E06EAA09E434}"/>
              </a:ext>
            </a:extLst>
          </p:cNvPr>
          <p:cNvCxnSpPr>
            <a:stCxn id="5" idx="1"/>
            <a:endCxn id="6" idx="0"/>
          </p:cNvCxnSpPr>
          <p:nvPr/>
        </p:nvCxnSpPr>
        <p:spPr>
          <a:xfrm flipH="1">
            <a:off x="2903767" y="2155823"/>
            <a:ext cx="2256129" cy="21389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896C02-7186-7CEC-C0C8-183A9E351B2E}"/>
              </a:ext>
            </a:extLst>
          </p:cNvPr>
          <p:cNvCxnSpPr>
            <a:cxnSpLocks/>
            <a:stCxn id="5" idx="3"/>
            <a:endCxn id="7" idx="0"/>
          </p:cNvCxnSpPr>
          <p:nvPr/>
        </p:nvCxnSpPr>
        <p:spPr>
          <a:xfrm>
            <a:off x="6984341" y="2155823"/>
            <a:ext cx="2544162" cy="213893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61182E-1CDC-DD4C-79DF-260F40C3D33E}"/>
              </a:ext>
            </a:extLst>
          </p:cNvPr>
          <p:cNvSpPr txBox="1"/>
          <p:nvPr/>
        </p:nvSpPr>
        <p:spPr>
          <a:xfrm rot="18993418">
            <a:off x="2477577" y="3015614"/>
            <a:ext cx="25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&amp; command </a:t>
            </a:r>
            <a:r>
              <a:rPr lang="en-US" dirty="0">
                <a:solidFill>
                  <a:schemeClr val="accent1"/>
                </a:solidFill>
              </a:rPr>
              <a:t>binding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2C73A-D9B3-ABDA-FD2A-E1FCCB49CB17}"/>
              </a:ext>
            </a:extLst>
          </p:cNvPr>
          <p:cNvSpPr txBox="1"/>
          <p:nvPr/>
        </p:nvSpPr>
        <p:spPr>
          <a:xfrm>
            <a:off x="8904312" y="54547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manipulation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6F4304-B115-1067-8CAD-D4D6ED0867DD}"/>
              </a:ext>
            </a:extLst>
          </p:cNvPr>
          <p:cNvSpPr txBox="1"/>
          <p:nvPr/>
        </p:nvSpPr>
        <p:spPr>
          <a:xfrm>
            <a:off x="335360" y="541681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Interface</a:t>
            </a:r>
            <a:br>
              <a:rPr lang="en-US" dirty="0"/>
            </a:br>
            <a:r>
              <a:rPr lang="en-US" dirty="0"/>
              <a:t>Display information to the user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6C52E-4D01-A16D-1D6F-9C67D840F8A8}"/>
              </a:ext>
            </a:extLst>
          </p:cNvPr>
          <p:cNvSpPr txBox="1"/>
          <p:nvPr/>
        </p:nvSpPr>
        <p:spPr>
          <a:xfrm rot="2482553">
            <a:off x="6885859" y="2816116"/>
            <a:ext cx="311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88D3F-880E-B36C-59AB-4B72996AC924}"/>
              </a:ext>
            </a:extLst>
          </p:cNvPr>
          <p:cNvSpPr txBox="1"/>
          <p:nvPr/>
        </p:nvSpPr>
        <p:spPr>
          <a:xfrm rot="18993418">
            <a:off x="2767356" y="3317270"/>
            <a:ext cx="25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11C3CA-4C39-909A-5EA2-E86ABF4EC7AF}"/>
              </a:ext>
            </a:extLst>
          </p:cNvPr>
          <p:cNvSpPr txBox="1"/>
          <p:nvPr/>
        </p:nvSpPr>
        <p:spPr>
          <a:xfrm rot="2482553">
            <a:off x="6455394" y="3094115"/>
            <a:ext cx="311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notifies </a:t>
            </a:r>
          </a:p>
        </p:txBody>
      </p:sp>
    </p:spTree>
    <p:extLst>
      <p:ext uri="{BB962C8B-B14F-4D97-AF65-F5344CB8AC3E}">
        <p14:creationId xmlns:p14="http://schemas.microsoft.com/office/powerpoint/2010/main" val="423181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4D123-1A27-4E1C-2856-6BC45E4D3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4E1F-0A79-8ABF-0B38-EECE342E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832000" cy="766132"/>
          </a:xfrm>
        </p:spPr>
        <p:txBody>
          <a:bodyPr>
            <a:normAutofit/>
          </a:bodyPr>
          <a:lstStyle/>
          <a:p>
            <a:r>
              <a:rPr lang="en-US" dirty="0"/>
              <a:t>Model View View-Model Coordinator (MVVMC)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716A5-62DB-A42A-B671-69668CBF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91AF76-8EC8-DC7D-4BD5-1DC84B881D25}"/>
              </a:ext>
            </a:extLst>
          </p:cNvPr>
          <p:cNvSpPr/>
          <p:nvPr/>
        </p:nvSpPr>
        <p:spPr>
          <a:xfrm>
            <a:off x="5159896" y="1700808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Coordinator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D93B5A-997C-2C3A-1ABC-FBD425060216}"/>
              </a:ext>
            </a:extLst>
          </p:cNvPr>
          <p:cNvSpPr/>
          <p:nvPr/>
        </p:nvSpPr>
        <p:spPr>
          <a:xfrm>
            <a:off x="695400" y="5085184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B651A0-EA0A-BD65-7B1B-4C698E6A80CF}"/>
              </a:ext>
            </a:extLst>
          </p:cNvPr>
          <p:cNvSpPr/>
          <p:nvPr/>
        </p:nvSpPr>
        <p:spPr>
          <a:xfrm>
            <a:off x="9900458" y="5085184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92194A-0AC1-D283-7293-57F758A7B6D1}"/>
              </a:ext>
            </a:extLst>
          </p:cNvPr>
          <p:cNvCxnSpPr>
            <a:cxnSpLocks/>
            <a:stCxn id="10" idx="1"/>
            <a:endCxn id="7" idx="0"/>
          </p:cNvCxnSpPr>
          <p:nvPr/>
        </p:nvCxnSpPr>
        <p:spPr>
          <a:xfrm flipH="1">
            <a:off x="1607623" y="4215203"/>
            <a:ext cx="3552273" cy="86998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177F1E-6284-4E66-0AD9-B9B84E850465}"/>
              </a:ext>
            </a:extLst>
          </p:cNvPr>
          <p:cNvSpPr/>
          <p:nvPr/>
        </p:nvSpPr>
        <p:spPr>
          <a:xfrm>
            <a:off x="5159896" y="3760188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View-Model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1E8075-2228-A843-B30C-521443BDCDFB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>
            <a:off x="6984341" y="4215203"/>
            <a:ext cx="3828340" cy="86998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A6DF59-91EC-0D95-5CBA-3FE96B3EEA46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6072119" y="2610837"/>
            <a:ext cx="0" cy="114935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A2FD83-4CFF-4E07-4DB1-9140635101B8}"/>
              </a:ext>
            </a:extLst>
          </p:cNvPr>
          <p:cNvSpPr txBox="1"/>
          <p:nvPr/>
        </p:nvSpPr>
        <p:spPr>
          <a:xfrm rot="20760267">
            <a:off x="2631067" y="4159544"/>
            <a:ext cx="183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binding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EDF913-2A7A-E8D7-F005-934E7A6873F2}"/>
              </a:ext>
            </a:extLst>
          </p:cNvPr>
          <p:cNvSpPr txBox="1"/>
          <p:nvPr/>
        </p:nvSpPr>
        <p:spPr>
          <a:xfrm rot="5400000">
            <a:off x="5864338" y="3000846"/>
            <a:ext cx="95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1F8C67-5D09-B441-7D50-BFCB2E811AF0}"/>
              </a:ext>
            </a:extLst>
          </p:cNvPr>
          <p:cNvSpPr txBox="1"/>
          <p:nvPr/>
        </p:nvSpPr>
        <p:spPr>
          <a:xfrm rot="906074">
            <a:off x="7935752" y="4561003"/>
            <a:ext cx="119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EC454-E661-6DBE-8F33-6203F53548D6}"/>
              </a:ext>
            </a:extLst>
          </p:cNvPr>
          <p:cNvSpPr txBox="1"/>
          <p:nvPr/>
        </p:nvSpPr>
        <p:spPr>
          <a:xfrm rot="20792783">
            <a:off x="3152481" y="4638356"/>
            <a:ext cx="119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5C0F2-6E40-2485-35CE-894C36FF332A}"/>
              </a:ext>
            </a:extLst>
          </p:cNvPr>
          <p:cNvSpPr txBox="1"/>
          <p:nvPr/>
        </p:nvSpPr>
        <p:spPr>
          <a:xfrm rot="790959">
            <a:off x="7750309" y="4208219"/>
            <a:ext cx="183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09CB75-EF53-E935-7FE7-10F2B6DC34EA}"/>
              </a:ext>
            </a:extLst>
          </p:cNvPr>
          <p:cNvSpPr txBox="1"/>
          <p:nvPr/>
        </p:nvSpPr>
        <p:spPr>
          <a:xfrm>
            <a:off x="4235914" y="13015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Multi-screen user scenarios</a:t>
            </a:r>
          </a:p>
        </p:txBody>
      </p:sp>
    </p:spTree>
    <p:extLst>
      <p:ext uri="{BB962C8B-B14F-4D97-AF65-F5344CB8AC3E}">
        <p14:creationId xmlns:p14="http://schemas.microsoft.com/office/powerpoint/2010/main" val="398720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5B1B-350B-87A7-C73F-90EEB465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 Interactor Presenter Entity Router (VIPER)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EA9CF9-B02F-2897-0D6B-4DBE1AE0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8B2909-C38F-FDF5-ABFA-033CA031688E}"/>
              </a:ext>
            </a:extLst>
          </p:cNvPr>
          <p:cNvSpPr/>
          <p:nvPr/>
        </p:nvSpPr>
        <p:spPr>
          <a:xfrm>
            <a:off x="623392" y="4869160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C96FD8-2520-BF9A-CB29-F659E81A22BD}"/>
              </a:ext>
            </a:extLst>
          </p:cNvPr>
          <p:cNvSpPr/>
          <p:nvPr/>
        </p:nvSpPr>
        <p:spPr>
          <a:xfrm>
            <a:off x="4429141" y="4869159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81DFFE-8448-2D0C-025C-DA3973139469}"/>
              </a:ext>
            </a:extLst>
          </p:cNvPr>
          <p:cNvSpPr/>
          <p:nvPr/>
        </p:nvSpPr>
        <p:spPr>
          <a:xfrm>
            <a:off x="4415934" y="2310439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AF427F-E6B5-7BD5-AD14-3361FBAE07CB}"/>
              </a:ext>
            </a:extLst>
          </p:cNvPr>
          <p:cNvSpPr/>
          <p:nvPr/>
        </p:nvSpPr>
        <p:spPr>
          <a:xfrm>
            <a:off x="8654093" y="4869160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Interactor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473C1D-2CE9-DC7D-528F-F901B6607EA1}"/>
              </a:ext>
            </a:extLst>
          </p:cNvPr>
          <p:cNvSpPr/>
          <p:nvPr/>
        </p:nvSpPr>
        <p:spPr>
          <a:xfrm>
            <a:off x="8624664" y="2310439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Entity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0361D1-0A31-C28E-3579-EA3FEF11C884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2447837" y="5324174"/>
            <a:ext cx="1981304" cy="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DF783B-7E5B-F4DC-13A4-24122F69390D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flipH="1" flipV="1">
            <a:off x="6253586" y="5324174"/>
            <a:ext cx="2400507" cy="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365A2A-8C65-BB42-5D55-B577012507B9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9536887" y="3220468"/>
            <a:ext cx="29429" cy="164869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DD0324-C040-106D-D4DB-D76589BE4734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5328157" y="3220468"/>
            <a:ext cx="13207" cy="164869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4D54F36-55DE-AAE7-F72F-530EF3596DBC}"/>
              </a:ext>
            </a:extLst>
          </p:cNvPr>
          <p:cNvSpPr txBox="1"/>
          <p:nvPr/>
        </p:nvSpPr>
        <p:spPr>
          <a:xfrm>
            <a:off x="2504972" y="4954841"/>
            <a:ext cx="183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binding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A65F41-944C-4A2F-B927-CA3198917D2F}"/>
              </a:ext>
            </a:extLst>
          </p:cNvPr>
          <p:cNvSpPr txBox="1"/>
          <p:nvPr/>
        </p:nvSpPr>
        <p:spPr>
          <a:xfrm>
            <a:off x="2485952" y="5367013"/>
            <a:ext cx="183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7EE44A-B277-74E0-74DC-C2FCDF945D6F}"/>
              </a:ext>
            </a:extLst>
          </p:cNvPr>
          <p:cNvSpPr txBox="1"/>
          <p:nvPr/>
        </p:nvSpPr>
        <p:spPr>
          <a:xfrm>
            <a:off x="6556894" y="5367013"/>
            <a:ext cx="183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D0BBF1-F4C5-4DC9-A4F2-050A7C75BD6D}"/>
              </a:ext>
            </a:extLst>
          </p:cNvPr>
          <p:cNvSpPr txBox="1"/>
          <p:nvPr/>
        </p:nvSpPr>
        <p:spPr>
          <a:xfrm rot="5400000">
            <a:off x="5019860" y="3834090"/>
            <a:ext cx="108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2A7886-EA18-F259-35E6-C2106D072D1F}"/>
              </a:ext>
            </a:extLst>
          </p:cNvPr>
          <p:cNvSpPr txBox="1"/>
          <p:nvPr/>
        </p:nvSpPr>
        <p:spPr>
          <a:xfrm>
            <a:off x="6934213" y="4933423"/>
            <a:ext cx="108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2F56C7-3D17-8ADF-E72D-2DA36304AB8D}"/>
              </a:ext>
            </a:extLst>
          </p:cNvPr>
          <p:cNvSpPr txBox="1"/>
          <p:nvPr/>
        </p:nvSpPr>
        <p:spPr>
          <a:xfrm rot="16200000">
            <a:off x="8774887" y="3786085"/>
            <a:ext cx="108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593AC5-C51C-9505-3F54-2BCDC4F5BED3}"/>
              </a:ext>
            </a:extLst>
          </p:cNvPr>
          <p:cNvSpPr txBox="1"/>
          <p:nvPr/>
        </p:nvSpPr>
        <p:spPr>
          <a:xfrm rot="5400000">
            <a:off x="9246291" y="3802252"/>
            <a:ext cx="108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notify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DEC0B-873B-2181-7768-F0813C1E71D1}"/>
              </a:ext>
            </a:extLst>
          </p:cNvPr>
          <p:cNvSpPr txBox="1"/>
          <p:nvPr/>
        </p:nvSpPr>
        <p:spPr>
          <a:xfrm>
            <a:off x="0" y="6510008"/>
            <a:ext cx="605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149335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0B8EC-8FB3-FAA8-8978-4B8DCC02A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D959-3066-0762-04B0-18B1D79A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Model-View-Template (MVT)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93FD3-B133-870C-49D3-BBE01BF2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810EC0-AEB6-F426-AD68-1B3F6EA1DB13}"/>
              </a:ext>
            </a:extLst>
          </p:cNvPr>
          <p:cNvSpPr/>
          <p:nvPr/>
        </p:nvSpPr>
        <p:spPr>
          <a:xfrm>
            <a:off x="5159896" y="1935949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77BA30-4BAE-EE56-7076-4A93C8AF81E7}"/>
              </a:ext>
            </a:extLst>
          </p:cNvPr>
          <p:cNvSpPr/>
          <p:nvPr/>
        </p:nvSpPr>
        <p:spPr>
          <a:xfrm>
            <a:off x="1991544" y="4529904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Template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4D8519-DAB5-36A1-1E58-17E9D08EC7FB}"/>
              </a:ext>
            </a:extLst>
          </p:cNvPr>
          <p:cNvSpPr/>
          <p:nvPr/>
        </p:nvSpPr>
        <p:spPr>
          <a:xfrm>
            <a:off x="8616280" y="4529903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A7C7AC-7250-45C6-BE02-479D2940B2A7}"/>
              </a:ext>
            </a:extLst>
          </p:cNvPr>
          <p:cNvCxnSpPr>
            <a:cxnSpLocks/>
            <a:stCxn id="9" idx="1"/>
            <a:endCxn id="6" idx="0"/>
          </p:cNvCxnSpPr>
          <p:nvPr/>
        </p:nvCxnSpPr>
        <p:spPr>
          <a:xfrm flipH="1">
            <a:off x="2903767" y="3857199"/>
            <a:ext cx="2256129" cy="672705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1CE33B-1710-2A70-7CB1-B9B015530B62}"/>
              </a:ext>
            </a:extLst>
          </p:cNvPr>
          <p:cNvSpPr txBox="1"/>
          <p:nvPr/>
        </p:nvSpPr>
        <p:spPr>
          <a:xfrm>
            <a:off x="8904312" y="54547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manipulation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6F020-C5B2-F0CE-74CD-82F44545668A}"/>
              </a:ext>
            </a:extLst>
          </p:cNvPr>
          <p:cNvSpPr txBox="1"/>
          <p:nvPr/>
        </p:nvSpPr>
        <p:spPr>
          <a:xfrm>
            <a:off x="335360" y="56519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user see the data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E516D1-18AE-2E89-A747-73BF2743FBE9}"/>
              </a:ext>
            </a:extLst>
          </p:cNvPr>
          <p:cNvSpPr/>
          <p:nvPr/>
        </p:nvSpPr>
        <p:spPr>
          <a:xfrm>
            <a:off x="5159896" y="3402184"/>
            <a:ext cx="1824445" cy="9100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Controller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7524AA-B57A-8978-1113-7A2A83F149D6}"/>
              </a:ext>
            </a:extLst>
          </p:cNvPr>
          <p:cNvCxnSpPr>
            <a:cxnSpLocks/>
            <a:stCxn id="9" idx="3"/>
            <a:endCxn id="7" idx="0"/>
          </p:cNvCxnSpPr>
          <p:nvPr/>
        </p:nvCxnSpPr>
        <p:spPr>
          <a:xfrm>
            <a:off x="6984341" y="3857199"/>
            <a:ext cx="2544162" cy="672704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EE14B-DB61-31B9-A39A-ACF58D178EE3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6072119" y="2845978"/>
            <a:ext cx="0" cy="55620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BA0816E-4B1C-AA08-5137-910B65FD8620}"/>
              </a:ext>
            </a:extLst>
          </p:cNvPr>
          <p:cNvSpPr txBox="1"/>
          <p:nvPr/>
        </p:nvSpPr>
        <p:spPr>
          <a:xfrm>
            <a:off x="4223792" y="145162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Which data you see, not how!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09A83-424B-51F3-0C6D-A017276AD0EF}"/>
              </a:ext>
            </a:extLst>
          </p:cNvPr>
          <p:cNvSpPr txBox="1"/>
          <p:nvPr/>
        </p:nvSpPr>
        <p:spPr>
          <a:xfrm>
            <a:off x="0" y="6510008"/>
            <a:ext cx="605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119460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9C243C-84EA-4675-2FE0-D398681F1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Showcase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B8DBE-8BBE-3884-4AF7-5EE1E274C1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Conferences</a:t>
            </a:r>
          </a:p>
        </p:txBody>
      </p:sp>
    </p:spTree>
    <p:extLst>
      <p:ext uri="{BB962C8B-B14F-4D97-AF65-F5344CB8AC3E}">
        <p14:creationId xmlns:p14="http://schemas.microsoft.com/office/powerpoint/2010/main" val="386771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21B7-17DD-D448-BA06-39E0AB27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 / Generated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C7E6-B454-7FDF-623F-1E174F597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78560"/>
            <a:ext cx="11449272" cy="2088232"/>
          </a:xfrm>
        </p:spPr>
        <p:txBody>
          <a:bodyPr/>
          <a:lstStyle/>
          <a:p>
            <a:r>
              <a:rPr lang="en-US" dirty="0"/>
              <a:t>IDE code generation snippets</a:t>
            </a:r>
          </a:p>
          <a:p>
            <a:r>
              <a:rPr lang="en-US" dirty="0"/>
              <a:t>Browser based IDE </a:t>
            </a:r>
          </a:p>
          <a:p>
            <a:r>
              <a:rPr lang="en-US" dirty="0"/>
              <a:t>Copilot</a:t>
            </a:r>
          </a:p>
          <a:p>
            <a:r>
              <a:rPr lang="en-US" dirty="0"/>
              <a:t>AI integrated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27B67-1DBC-72A1-E496-FD30A38C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6105FD-45B5-B3A7-CCC2-0CCCCF743D89}"/>
              </a:ext>
            </a:extLst>
          </p:cNvPr>
          <p:cNvSpPr txBox="1">
            <a:spLocks/>
          </p:cNvSpPr>
          <p:nvPr/>
        </p:nvSpPr>
        <p:spPr>
          <a:xfrm>
            <a:off x="335360" y="4917496"/>
            <a:ext cx="11449272" cy="146383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GitHub Copilot falls inside the tech shortcut bucket. This platform is the next evolution of pre-packaged coding elements that started in the 1950’s with software libraries, which morphed into APIs (1970’s) and then became crowd sourced code snippets housed on </a:t>
            </a:r>
            <a:r>
              <a:rPr lang="en-US" dirty="0" err="1"/>
              <a:t>StackOverflow</a:t>
            </a:r>
            <a:r>
              <a:rPr lang="en-US" dirty="0"/>
              <a:t> (2000’s).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Medium, Brandeis Marshall, 14.3.2023</a:t>
            </a:r>
          </a:p>
        </p:txBody>
      </p:sp>
      <p:pic>
        <p:nvPicPr>
          <p:cNvPr id="7" name="default">
            <a:hlinkClick r:id="" action="ppaction://media"/>
            <a:extLst>
              <a:ext uri="{FF2B5EF4-FFF2-40B4-BE49-F238E27FC236}">
                <a16:creationId xmlns:a16="http://schemas.microsoft.com/office/drawing/2014/main" id="{4BB33AE8-8315-1724-6870-0BC6E38EF1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0016" y="1268760"/>
            <a:ext cx="5436339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2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6FC8DD-6E98-45FE-B04A-1D96D434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AD81E7-0389-4CBB-9CA0-D844BEB2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transactions - maintaining data integrity</a:t>
            </a:r>
          </a:p>
          <a:p>
            <a:r>
              <a:rPr lang="en-US" dirty="0"/>
              <a:t>Database View</a:t>
            </a:r>
          </a:p>
          <a:p>
            <a:r>
              <a:rPr lang="en-US" dirty="0"/>
              <a:t>Stored Procedures/Functions</a:t>
            </a:r>
          </a:p>
          <a:p>
            <a:r>
              <a:rPr lang="en-US" dirty="0"/>
              <a:t>Triggers</a:t>
            </a:r>
          </a:p>
          <a:p>
            <a:r>
              <a:rPr lang="en-US" dirty="0"/>
              <a:t>Migration</a:t>
            </a:r>
          </a:p>
          <a:p>
            <a:endParaRPr lang="en-US" dirty="0"/>
          </a:p>
          <a:p>
            <a:r>
              <a:rPr lang="en-US" dirty="0"/>
              <a:t>Do you need one?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91FCF-3970-4D87-A883-21D45425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05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A250-2DD5-F025-B954-81C170B7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278BE-11D8-E2EF-0D61-ED1E22B5B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238272"/>
            <a:ext cx="11449272" cy="5040560"/>
          </a:xfrm>
        </p:spPr>
        <p:txBody>
          <a:bodyPr/>
          <a:lstStyle/>
          <a:p>
            <a:r>
              <a:rPr lang="en-US" dirty="0" err="1"/>
              <a:t>MySQLi</a:t>
            </a:r>
            <a:r>
              <a:rPr lang="en-US" dirty="0"/>
              <a:t> (</a:t>
            </a:r>
            <a:r>
              <a:rPr lang="en-US" dirty="0" err="1"/>
              <a:t>mysqli</a:t>
            </a:r>
            <a:r>
              <a:rPr lang="en-US" dirty="0"/>
              <a:t>_) / (</a:t>
            </a:r>
            <a:r>
              <a:rPr lang="en-US" dirty="0" err="1"/>
              <a:t>pg</a:t>
            </a:r>
            <a:r>
              <a:rPr lang="en-US" dirty="0"/>
              <a:t>_) / …</a:t>
            </a:r>
          </a:p>
          <a:p>
            <a:r>
              <a:rPr lang="en-US" dirty="0"/>
              <a:t>Database Abstraction Layers</a:t>
            </a:r>
          </a:p>
          <a:p>
            <a:pPr lvl="1"/>
            <a:r>
              <a:rPr lang="en-US" dirty="0"/>
              <a:t>PHP Data Objects (PDO)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01168" lvl="1" indent="0">
              <a:buNone/>
            </a:pPr>
            <a:br>
              <a:rPr lang="en-US" dirty="0"/>
            </a:br>
            <a:endParaRPr lang="en-US" dirty="0"/>
          </a:p>
          <a:p>
            <a:pPr lvl="1"/>
            <a:r>
              <a:rPr lang="en-US" dirty="0" err="1"/>
              <a:t>DiBi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3C44F-9F5F-1767-BEE6-B4CA5659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3A51C3-0DA9-FEAB-CF97-79CA4C315DFC}"/>
              </a:ext>
            </a:extLst>
          </p:cNvPr>
          <p:cNvSpPr/>
          <p:nvPr/>
        </p:nvSpPr>
        <p:spPr>
          <a:xfrm>
            <a:off x="767408" y="2501536"/>
            <a:ext cx="7776864" cy="143152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'SELECT name FROM fruit’;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($conn-&gt;query($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$row)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echo($row['name’]);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D401A-D686-3510-5559-671D87B22B44}"/>
              </a:ext>
            </a:extLst>
          </p:cNvPr>
          <p:cNvSpPr/>
          <p:nvPr/>
        </p:nvSpPr>
        <p:spPr>
          <a:xfrm>
            <a:off x="767408" y="4653136"/>
            <a:ext cx="7776864" cy="143152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$result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dibi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::query(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'SELECT name FROM [users] WHERE [login] = %s’,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$login);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$username = $result-&gt;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fetchSingle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09504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14F855-710D-17B7-BE84-D4E765D0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 in context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E2CD2D-C71C-8273-3C48-5F10A511C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3096344"/>
          </a:xfrm>
        </p:spPr>
        <p:txBody>
          <a:bodyPr/>
          <a:lstStyle/>
          <a:p>
            <a:r>
              <a:rPr lang="en-US" dirty="0"/>
              <a:t>Original title "Higher Level Concepts"</a:t>
            </a:r>
          </a:p>
          <a:p>
            <a:r>
              <a:rPr lang="en-US" dirty="0"/>
              <a:t>Libraries banned for NSWI142</a:t>
            </a:r>
          </a:p>
          <a:p>
            <a:r>
              <a:rPr lang="en-US" dirty="0"/>
              <a:t>Resources:</a:t>
            </a:r>
          </a:p>
          <a:p>
            <a:pPr lvl="1"/>
            <a:r>
              <a:rPr lang="en-US" dirty="0"/>
              <a:t>Books</a:t>
            </a:r>
          </a:p>
          <a:p>
            <a:pPr lvl="1"/>
            <a:r>
              <a:rPr lang="en-US" dirty="0"/>
              <a:t>Libraries / Frameworks</a:t>
            </a:r>
          </a:p>
          <a:p>
            <a:pPr lvl="1"/>
            <a:r>
              <a:rPr lang="en-US" dirty="0"/>
              <a:t>Lectures / Seminars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F9E98-940F-D9B5-77DF-C4B89FA1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991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F740-B2A2-4D87-F6D4-C02571AB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1D2488-094D-852F-BAA9-1EABC630E0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Allows you express data entities naturally</a:t>
            </a:r>
          </a:p>
          <a:p>
            <a:pPr lvl="1"/>
            <a:r>
              <a:rPr lang="en-US" dirty="0"/>
              <a:t>Customer, Product, Order, …</a:t>
            </a:r>
          </a:p>
          <a:p>
            <a:r>
              <a:rPr lang="en-US" dirty="0"/>
              <a:t>Offers benefits like inheritance</a:t>
            </a:r>
          </a:p>
          <a:p>
            <a:pPr lvl="1"/>
            <a:r>
              <a:rPr lang="en-US" dirty="0"/>
              <a:t>Customer, Seller, Admin ~ User</a:t>
            </a:r>
          </a:p>
          <a:p>
            <a:r>
              <a:rPr lang="en-US" dirty="0"/>
              <a:t>Promotes encapsulation</a:t>
            </a:r>
          </a:p>
          <a:p>
            <a:pPr lvl="1"/>
            <a:r>
              <a:rPr lang="en-US" dirty="0"/>
              <a:t>Well defined interface</a:t>
            </a:r>
          </a:p>
          <a:p>
            <a:pPr lvl="1"/>
            <a:r>
              <a:rPr lang="en-US" dirty="0"/>
              <a:t>Hides the details of actual data representation/storage</a:t>
            </a:r>
          </a:p>
          <a:p>
            <a:r>
              <a:rPr lang="en-US" dirty="0"/>
              <a:t>Much more readable</a:t>
            </a:r>
          </a:p>
          <a:p>
            <a:pPr lvl="1"/>
            <a:r>
              <a:rPr lang="en-US" dirty="0"/>
              <a:t>Self documented code</a:t>
            </a:r>
          </a:p>
          <a:p>
            <a:pPr lvl="1"/>
            <a:r>
              <a:rPr lang="en-US" dirty="0"/>
              <a:t>Decorated with doc comments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976027-9341-F6A5-FD79-F9CC032CF8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Object persistence</a:t>
            </a:r>
          </a:p>
          <a:p>
            <a:pPr lvl="1"/>
            <a:r>
              <a:rPr lang="en-US" dirty="0"/>
              <a:t>Explicit way to flush objects to persistent storage</a:t>
            </a:r>
          </a:p>
          <a:p>
            <a:r>
              <a:rPr lang="en-US" dirty="0"/>
              <a:t>Object relations</a:t>
            </a:r>
          </a:p>
          <a:p>
            <a:pPr lvl="1"/>
            <a:r>
              <a:rPr lang="en-US" dirty="0"/>
              <a:t>Like database relations (1:1, 1:N, …)</a:t>
            </a:r>
          </a:p>
          <a:p>
            <a:r>
              <a:rPr lang="en-US" dirty="0"/>
              <a:t>Collections</a:t>
            </a:r>
          </a:p>
          <a:p>
            <a:pPr lvl="1"/>
            <a:r>
              <a:rPr lang="en-US" dirty="0"/>
              <a:t>Implicit</a:t>
            </a:r>
          </a:p>
          <a:p>
            <a:pPr lvl="2"/>
            <a:r>
              <a:rPr lang="en-US" dirty="0"/>
              <a:t>All customers</a:t>
            </a:r>
          </a:p>
          <a:p>
            <a:pPr lvl="2"/>
            <a:r>
              <a:rPr lang="en-US" dirty="0"/>
              <a:t>Defined by object relations (orders of a customer)</a:t>
            </a:r>
          </a:p>
          <a:p>
            <a:pPr lvl="1"/>
            <a:r>
              <a:rPr lang="en-US" dirty="0"/>
              <a:t>Explicit</a:t>
            </a:r>
          </a:p>
          <a:p>
            <a:pPr lvl="2"/>
            <a:r>
              <a:rPr lang="en-US" dirty="0"/>
              <a:t>Orders that are due today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95854-1B6C-9F85-6398-A0A5019D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9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44DBCA-83CC-4E28-9DC3-052C7A70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Object-relational Mapping (ORM)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190B6B-A31F-4D27-AC45-18B4FB5CC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 which creates object-oriented API over (relational) database</a:t>
            </a:r>
          </a:p>
          <a:p>
            <a:r>
              <a:rPr lang="en-US" dirty="0"/>
              <a:t>Much simpler for the programmer (no need for SQL) and less error prone (no SQL).</a:t>
            </a:r>
          </a:p>
          <a:p>
            <a:r>
              <a:rPr lang="en-US" dirty="0"/>
              <a:t>Object-relational impedance mismatch</a:t>
            </a:r>
          </a:p>
          <a:p>
            <a:pPr lvl="1"/>
            <a:r>
              <a:rPr lang="en-US" dirty="0"/>
              <a:t>How to save objects into database?</a:t>
            </a:r>
          </a:p>
          <a:p>
            <a:pPr lvl="1"/>
            <a:r>
              <a:rPr lang="en-US" dirty="0"/>
              <a:t>Mapping IS-A hierarchy, private members, references, 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PHP Framework: Doctrine  </a:t>
            </a:r>
          </a:p>
          <a:p>
            <a:pPr lvl="1"/>
            <a:r>
              <a:rPr lang="en-US" dirty="0"/>
              <a:t>Contains both DB abstraction layer and ORM</a:t>
            </a:r>
          </a:p>
          <a:p>
            <a:pPr lvl="1"/>
            <a:r>
              <a:rPr lang="en-US" dirty="0"/>
              <a:t>Provides transparent persistence of PHP objects</a:t>
            </a:r>
          </a:p>
          <a:p>
            <a:pPr lvl="1"/>
            <a:r>
              <a:rPr lang="en-US" dirty="0"/>
              <a:t>Requires mapping (XML, YAML, PHP annotations/attributes)</a:t>
            </a:r>
          </a:p>
          <a:p>
            <a:pPr lvl="1"/>
            <a:r>
              <a:rPr lang="en-US" dirty="0"/>
              <a:t>A DB schema is generated from the PHP classes</a:t>
            </a:r>
          </a:p>
          <a:p>
            <a:pPr lvl="1"/>
            <a:r>
              <a:rPr lang="en-US" dirty="0"/>
              <a:t>Migration management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B6117-87FE-43ED-AD80-DD065606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263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0D28-C09B-1CBF-55E5-CBEBE613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ORM example with Doctrine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EA2F26-EA21-C346-CB13-11299A3D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54A88-B8C0-162C-3169-1B6DFC97321C}"/>
              </a:ext>
            </a:extLst>
          </p:cNvPr>
          <p:cNvSpPr/>
          <p:nvPr/>
        </p:nvSpPr>
        <p:spPr>
          <a:xfrm>
            <a:off x="169745" y="1268760"/>
            <a:ext cx="11713299" cy="504056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 @Entity @Table(name="subjects") **/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Lecture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 @Id @Column(type="integer") @GeneratedValue **/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$id;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 @Column(type="string") **/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 @ManyToOne(targetEntity="User", 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inversedBy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teach_lectures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**/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$teacher;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getDescriptionString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...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getStudents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...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2467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F616A6-97FA-5CF0-3A06-1D481E306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Standup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E3988-EEAB-07AE-67CF-14F4844B7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ORM and Lazy Loading</a:t>
            </a:r>
          </a:p>
        </p:txBody>
      </p:sp>
    </p:spTree>
    <p:extLst>
      <p:ext uri="{BB962C8B-B14F-4D97-AF65-F5344CB8AC3E}">
        <p14:creationId xmlns:p14="http://schemas.microsoft.com/office/powerpoint/2010/main" val="3121082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0D4F6-0E64-4935-A873-FD24CC49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Object-relational Mapping alternatives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C4DC69-36C2-488B-B512-8A4AFE2C4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NotORM</a:t>
            </a:r>
            <a:endParaRPr lang="en-US" dirty="0"/>
          </a:p>
          <a:p>
            <a:r>
              <a:rPr lang="en-US" dirty="0"/>
              <a:t>Between Doctrine and </a:t>
            </a:r>
            <a:r>
              <a:rPr lang="en-US" dirty="0" err="1"/>
              <a:t>DIBi</a:t>
            </a:r>
            <a:endParaRPr lang="en-US" dirty="0"/>
          </a:p>
          <a:p>
            <a:r>
              <a:rPr lang="en-US" dirty="0"/>
              <a:t>SQL queries are not written in strings, but semi-automatically procedurally composed (similar to query builder)</a:t>
            </a:r>
          </a:p>
          <a:p>
            <a:r>
              <a:rPr lang="en-US" dirty="0"/>
              <a:t>Unlike ORM, the API does not have to know complete DB schema</a:t>
            </a:r>
          </a:p>
          <a:p>
            <a:r>
              <a:rPr lang="en-US" dirty="0"/>
              <a:t>Original API was proposed and implemented by Jakub </a:t>
            </a:r>
            <a:r>
              <a:rPr lang="en-US" dirty="0" err="1"/>
              <a:t>Vrána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22172-2766-4B94-A5F3-7BAEA41B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B534D9-8060-47AC-A7E0-8658C3EF0611}"/>
              </a:ext>
            </a:extLst>
          </p:cNvPr>
          <p:cNvSpPr/>
          <p:nvPr/>
        </p:nvSpPr>
        <p:spPr>
          <a:xfrm>
            <a:off x="239351" y="3861048"/>
            <a:ext cx="11713299" cy="259228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NotORM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$subj = 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-&gt;lectures[42];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$subj-&gt;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'Web Applications';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$subj-&gt;update();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-&gt;lectures()-&gt;where('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'I2')-&gt;order('teacher.name’)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$subj)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$subj-&gt;teacher['name'], ' ', $subj['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'];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53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5424-64D3-87D8-B747-19DB540D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D9B9-A953-C880-4064-975F6D0F8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Monitoring security vulnerabilities.</a:t>
            </a:r>
          </a:p>
          <a:p>
            <a:pPr marL="0" indent="0">
              <a:buNone/>
            </a:pPr>
            <a:r>
              <a:rPr lang="en-US" dirty="0" err="1"/>
              <a:t>Dependabot</a:t>
            </a:r>
            <a:endParaRPr lang="en-US" dirty="0"/>
          </a:p>
          <a:p>
            <a:r>
              <a:rPr lang="en-US" dirty="0"/>
              <a:t>Strong GitHub integration</a:t>
            </a:r>
          </a:p>
          <a:p>
            <a:r>
              <a:rPr lang="en-US" dirty="0"/>
              <a:t>Automatic PR for dependency updates</a:t>
            </a:r>
          </a:p>
          <a:p>
            <a:r>
              <a:rPr lang="en-US" dirty="0"/>
              <a:t>.</a:t>
            </a:r>
            <a:r>
              <a:rPr lang="en-US" dirty="0" err="1"/>
              <a:t>github</a:t>
            </a:r>
            <a:r>
              <a:rPr lang="en-US" dirty="0"/>
              <a:t>/</a:t>
            </a:r>
            <a:r>
              <a:rPr lang="en-US" dirty="0" err="1"/>
              <a:t>dependabot.yml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Renovate</a:t>
            </a:r>
          </a:p>
          <a:p>
            <a:r>
              <a:rPr lang="en-US" dirty="0"/>
              <a:t>Self hosting / CI / Cloud</a:t>
            </a:r>
          </a:p>
          <a:p>
            <a:pPr marL="0" indent="0">
              <a:buNone/>
            </a:pPr>
            <a:r>
              <a:rPr lang="en-US" dirty="0" err="1"/>
              <a:t>Snyk</a:t>
            </a:r>
            <a:endParaRPr lang="en-US" dirty="0"/>
          </a:p>
          <a:p>
            <a:r>
              <a:rPr lang="en-US" dirty="0"/>
              <a:t>Dashboard</a:t>
            </a:r>
          </a:p>
          <a:p>
            <a:r>
              <a:rPr lang="en-US" dirty="0"/>
              <a:t>Notifications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F120B-1690-A990-5614-21937559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4098" name="Picture 2" descr="@dependabot">
            <a:extLst>
              <a:ext uri="{FF2B5EF4-FFF2-40B4-BE49-F238E27FC236}">
                <a16:creationId xmlns:a16="http://schemas.microsoft.com/office/drawing/2014/main" id="{D13A7D38-C23A-1203-C204-797F4FAB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583165"/>
            <a:ext cx="1629811" cy="162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295D804-D479-D26D-F93F-243F1EB0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2564904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ess kit | Snyk">
            <a:extLst>
              <a:ext uri="{FF2B5EF4-FFF2-40B4-BE49-F238E27FC236}">
                <a16:creationId xmlns:a16="http://schemas.microsoft.com/office/drawing/2014/main" id="{ABB8CB5F-E50D-EC13-6AB3-B00E97E65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20336"/>
            <a:ext cx="2641476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8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794C8-7988-8CED-8274-352F12218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3BDB-CC48-D36D-80DE-652BC57D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BDB23-F987-9184-7474-F5C3FBBE7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8136904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Originally a software developed for static code analysis.</a:t>
            </a:r>
            <a:br>
              <a:rPr lang="en-US" dirty="0"/>
            </a:br>
            <a:r>
              <a:rPr lang="en-US" dirty="0"/>
              <a:t>Now family of tools performing “code analysis”.</a:t>
            </a:r>
          </a:p>
          <a:p>
            <a:r>
              <a:rPr lang="en-US" dirty="0"/>
              <a:t>Rules</a:t>
            </a:r>
          </a:p>
          <a:p>
            <a:pPr lvl="1"/>
            <a:r>
              <a:rPr lang="en-US" dirty="0"/>
              <a:t>IF code meets a certain expectations, </a:t>
            </a:r>
            <a:br>
              <a:rPr lang="en-US" dirty="0"/>
            </a:br>
            <a:r>
              <a:rPr lang="en-US" dirty="0"/>
              <a:t>	THEN … </a:t>
            </a:r>
            <a:br>
              <a:rPr lang="en-US" dirty="0"/>
            </a:br>
            <a:r>
              <a:rPr lang="en-US" dirty="0"/>
              <a:t>	ELSE  …</a:t>
            </a:r>
          </a:p>
          <a:p>
            <a:r>
              <a:rPr lang="en-US" dirty="0"/>
              <a:t>IDE Integration</a:t>
            </a:r>
            <a:br>
              <a:rPr lang="en-US" dirty="0"/>
            </a:br>
            <a:r>
              <a:rPr lang="en-US" dirty="0"/>
              <a:t>SonarQube</a:t>
            </a:r>
          </a:p>
          <a:p>
            <a:pPr lvl="1"/>
            <a:r>
              <a:rPr lang="en-US" dirty="0"/>
              <a:t>Java, C++, JavaScript, Python, PHP, …</a:t>
            </a:r>
          </a:p>
          <a:p>
            <a:r>
              <a:rPr lang="en-US" dirty="0" err="1"/>
              <a:t>ESLint</a:t>
            </a:r>
            <a:endParaRPr lang="en-US" dirty="0"/>
          </a:p>
          <a:p>
            <a:pPr lvl="1"/>
            <a:r>
              <a:rPr lang="en-US" dirty="0"/>
              <a:t>JavaScript</a:t>
            </a:r>
          </a:p>
          <a:p>
            <a:r>
              <a:rPr lang="en-US" dirty="0"/>
              <a:t>Million lint</a:t>
            </a:r>
            <a:br>
              <a:rPr lang="en-US" dirty="0"/>
            </a:br>
            <a:r>
              <a:rPr lang="en-US" dirty="0"/>
              <a:t>Linting for performance (instrumentation and </a:t>
            </a:r>
            <a:r>
              <a:rPr lang="en-US" dirty="0" err="1"/>
              <a:t>VSCode</a:t>
            </a:r>
            <a:r>
              <a:rPr lang="en-US" dirty="0"/>
              <a:t> extension)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076A3-C485-60ED-5BA3-2832727E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A57F08-E27A-2CC5-0395-C497B8C28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0840" y="1756873"/>
            <a:ext cx="3888432" cy="951888"/>
          </a:xfrm>
          <a:prstGeom prst="rect">
            <a:avLst/>
          </a:prstGeom>
        </p:spPr>
      </p:pic>
      <p:pic>
        <p:nvPicPr>
          <p:cNvPr id="5130" name="Picture 10" descr="OpenJS Foundation: ESLint - Credly">
            <a:extLst>
              <a:ext uri="{FF2B5EF4-FFF2-40B4-BE49-F238E27FC236}">
                <a16:creationId xmlns:a16="http://schemas.microsoft.com/office/drawing/2014/main" id="{5C4B9F53-2F77-AFEB-CBE4-BDA7A75E3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391428"/>
            <a:ext cx="1417340" cy="14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79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C0B3-38C7-6E69-10CB-E3F7CE9F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Prettier / code formatter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003F4-BF3D-55F9-DBD8-A30AD52CD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7056784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“Prettier is an opinionated code formatter. It enforces a consistent style by parsing your code and re-printing it with its own rules that take the maximum line length into account, wrapping code when necessary.”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B6AEA-F61C-9CA4-02B8-11146F35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99EA1A4B-6751-3541-FDCE-09D5B76F2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9718" y="1688286"/>
            <a:ext cx="3312765" cy="1380319"/>
          </a:xfrm>
          <a:prstGeom prst="rect">
            <a:avLst/>
          </a:prstGeom>
        </p:spPr>
      </p:pic>
      <p:pic>
        <p:nvPicPr>
          <p:cNvPr id="6150" name="Picture 6" descr="Black Logo">
            <a:extLst>
              <a:ext uri="{FF2B5EF4-FFF2-40B4-BE49-F238E27FC236}">
                <a16:creationId xmlns:a16="http://schemas.microsoft.com/office/drawing/2014/main" id="{329671D3-BEAA-1229-B57F-E828673FA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18" y="3516589"/>
            <a:ext cx="3554760" cy="13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64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311A41-FA1A-4E03-B667-109FDDD4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D61ACA-1AEB-4DFB-B5AB-1C1BECB85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1764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 se </a:t>
            </a:r>
            <a:r>
              <a:rPr lang="en-US" dirty="0" err="1"/>
              <a:t>týká</a:t>
            </a:r>
            <a:r>
              <a:rPr lang="en-US" dirty="0"/>
              <a:t> HTTP/2 – tam je </a:t>
            </a:r>
            <a:r>
              <a:rPr lang="en-US" dirty="0" err="1"/>
              <a:t>trošku</a:t>
            </a:r>
            <a:r>
              <a:rPr lang="en-US" dirty="0"/>
              <a:t> </a:t>
            </a:r>
            <a:r>
              <a:rPr lang="en-US" dirty="0" err="1"/>
              <a:t>problém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by se </a:t>
            </a:r>
            <a:r>
              <a:rPr lang="en-US" dirty="0" err="1"/>
              <a:t>musel</a:t>
            </a:r>
            <a:r>
              <a:rPr lang="en-US" dirty="0"/>
              <a:t> web server </a:t>
            </a:r>
            <a:r>
              <a:rPr lang="en-US" dirty="0">
                <a:solidFill>
                  <a:schemeClr val="accent2"/>
                </a:solidFill>
              </a:rPr>
              <a:t>Apache </a:t>
            </a:r>
            <a:r>
              <a:rPr lang="en-US" dirty="0" err="1">
                <a:solidFill>
                  <a:schemeClr val="accent2"/>
                </a:solidFill>
              </a:rPr>
              <a:t>běžet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verzi</a:t>
            </a:r>
            <a:r>
              <a:rPr lang="en-US" dirty="0">
                <a:solidFill>
                  <a:schemeClr val="accent2"/>
                </a:solidFill>
              </a:rPr>
              <a:t> 2.4 (</a:t>
            </a:r>
            <a:r>
              <a:rPr lang="en-US" dirty="0" err="1">
                <a:solidFill>
                  <a:schemeClr val="accent2"/>
                </a:solidFill>
              </a:rPr>
              <a:t>nyní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běží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verzi</a:t>
            </a:r>
            <a:r>
              <a:rPr lang="en-US" dirty="0">
                <a:solidFill>
                  <a:schemeClr val="accent2"/>
                </a:solidFill>
              </a:rPr>
              <a:t> 2.2)</a:t>
            </a:r>
            <a:r>
              <a:rPr lang="en-US" dirty="0"/>
              <a:t>,  </a:t>
            </a:r>
            <a:r>
              <a:rPr lang="en-US" dirty="0" err="1">
                <a:solidFill>
                  <a:schemeClr val="accent2"/>
                </a:solidFill>
              </a:rPr>
              <a:t>současně</a:t>
            </a:r>
            <a:r>
              <a:rPr lang="en-US" dirty="0">
                <a:solidFill>
                  <a:schemeClr val="accent2"/>
                </a:solidFill>
              </a:rPr>
              <a:t> HTTP/2 </a:t>
            </a:r>
            <a:r>
              <a:rPr lang="en-US" dirty="0" err="1">
                <a:solidFill>
                  <a:schemeClr val="accent2"/>
                </a:solidFill>
              </a:rPr>
              <a:t>nepodporuje</a:t>
            </a:r>
            <a:r>
              <a:rPr lang="en-US" dirty="0">
                <a:solidFill>
                  <a:schemeClr val="accent2"/>
                </a:solidFill>
              </a:rPr>
              <a:t> PHP </a:t>
            </a:r>
            <a:r>
              <a:rPr lang="en-US" dirty="0" err="1">
                <a:solidFill>
                  <a:schemeClr val="accent2"/>
                </a:solidFill>
              </a:rPr>
              <a:t>ve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formě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modulu</a:t>
            </a:r>
            <a:r>
              <a:rPr lang="en-US" dirty="0">
                <a:solidFill>
                  <a:schemeClr val="accent2"/>
                </a:solidFill>
              </a:rPr>
              <a:t> Apache, ale </a:t>
            </a:r>
            <a:r>
              <a:rPr lang="en-US" dirty="0" err="1">
                <a:solidFill>
                  <a:schemeClr val="accent2"/>
                </a:solidFill>
              </a:rPr>
              <a:t>muselo</a:t>
            </a:r>
            <a:r>
              <a:rPr lang="en-US" dirty="0">
                <a:solidFill>
                  <a:schemeClr val="accent2"/>
                </a:solidFill>
              </a:rPr>
              <a:t> by se </a:t>
            </a:r>
            <a:r>
              <a:rPr lang="en-US" dirty="0" err="1">
                <a:solidFill>
                  <a:schemeClr val="accent2"/>
                </a:solidFill>
              </a:rPr>
              <a:t>přejít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řešení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pomocí</a:t>
            </a:r>
            <a:r>
              <a:rPr lang="en-US" dirty="0">
                <a:solidFill>
                  <a:schemeClr val="accent2"/>
                </a:solidFill>
              </a:rPr>
              <a:t> PHP-FPM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v </a:t>
            </a:r>
            <a:r>
              <a:rPr lang="en-US" dirty="0" err="1"/>
              <a:t>neposlední</a:t>
            </a:r>
            <a:r>
              <a:rPr lang="en-US" dirty="0"/>
              <a:t> </a:t>
            </a:r>
            <a:r>
              <a:rPr lang="en-US" dirty="0" err="1"/>
              <a:t>řadě</a:t>
            </a:r>
            <a:r>
              <a:rPr lang="en-US" dirty="0"/>
              <a:t> </a:t>
            </a:r>
            <a:r>
              <a:rPr lang="en-US" dirty="0" err="1"/>
              <a:t>mám</a:t>
            </a:r>
            <a:r>
              <a:rPr lang="en-US" dirty="0"/>
              <a:t> </a:t>
            </a:r>
            <a:r>
              <a:rPr lang="en-US" dirty="0" err="1"/>
              <a:t>informaci</a:t>
            </a:r>
            <a:r>
              <a:rPr lang="en-US" dirty="0"/>
              <a:t> od </a:t>
            </a:r>
            <a:r>
              <a:rPr lang="en-US" dirty="0" err="1"/>
              <a:t>jednoho</a:t>
            </a:r>
            <a:r>
              <a:rPr lang="en-US" dirty="0"/>
              <a:t> z </a:t>
            </a:r>
            <a:r>
              <a:rPr lang="en-US" dirty="0" err="1"/>
              <a:t>autorů</a:t>
            </a:r>
            <a:r>
              <a:rPr lang="en-US" dirty="0"/>
              <a:t> </a:t>
            </a:r>
            <a:r>
              <a:rPr lang="en-US" dirty="0" err="1"/>
              <a:t>redakčního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webu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změna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verze</a:t>
            </a:r>
            <a:r>
              <a:rPr lang="en-US" dirty="0">
                <a:solidFill>
                  <a:schemeClr val="accent2"/>
                </a:solidFill>
              </a:rPr>
              <a:t> PHP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by </a:t>
            </a:r>
            <a:r>
              <a:rPr lang="en-US" dirty="0" err="1"/>
              <a:t>při</a:t>
            </a:r>
            <a:r>
              <a:rPr lang="en-US" dirty="0"/>
              <a:t> tom </a:t>
            </a:r>
            <a:r>
              <a:rPr lang="en-US" dirty="0" err="1"/>
              <a:t>všem</a:t>
            </a:r>
            <a:r>
              <a:rPr lang="en-US" dirty="0"/>
              <a:t> </a:t>
            </a:r>
            <a:r>
              <a:rPr lang="en-US" dirty="0" err="1"/>
              <a:t>nastala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by </a:t>
            </a:r>
            <a:r>
              <a:rPr lang="en-US" dirty="0" err="1">
                <a:solidFill>
                  <a:schemeClr val="accent2"/>
                </a:solidFill>
              </a:rPr>
              <a:t>mohla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způsobit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nefunkčnost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redakčního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 err="1">
                <a:solidFill>
                  <a:schemeClr val="accent2"/>
                </a:solidFill>
              </a:rPr>
              <a:t>systému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novější</a:t>
            </a:r>
            <a:r>
              <a:rPr lang="en-US" dirty="0"/>
              <a:t> </a:t>
            </a:r>
            <a:r>
              <a:rPr lang="en-US" dirty="0" err="1"/>
              <a:t>verze</a:t>
            </a:r>
            <a:r>
              <a:rPr lang="en-US" dirty="0"/>
              <a:t> PHP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úplně</a:t>
            </a:r>
            <a:r>
              <a:rPr lang="en-US" dirty="0"/>
              <a:t> </a:t>
            </a:r>
            <a:r>
              <a:rPr lang="en-US" dirty="0" err="1"/>
              <a:t>zpětně</a:t>
            </a:r>
            <a:r>
              <a:rPr lang="en-US" dirty="0"/>
              <a:t> </a:t>
            </a:r>
            <a:r>
              <a:rPr lang="en-US" dirty="0" err="1"/>
              <a:t>kompatibilní</a:t>
            </a:r>
            <a:r>
              <a:rPr lang="en-US" dirty="0"/>
              <a:t> se </a:t>
            </a:r>
            <a:r>
              <a:rPr lang="en-US" dirty="0" err="1"/>
              <a:t>starší</a:t>
            </a:r>
            <a:r>
              <a:rPr lang="en-US" dirty="0"/>
              <a:t> </a:t>
            </a:r>
            <a:r>
              <a:rPr lang="en-US" dirty="0" err="1"/>
              <a:t>verzí</a:t>
            </a:r>
            <a:r>
              <a:rPr lang="en-US" dirty="0"/>
              <a:t> PHP (</a:t>
            </a:r>
            <a:r>
              <a:rPr lang="en-US" dirty="0" err="1"/>
              <a:t>starší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se </a:t>
            </a:r>
            <a:r>
              <a:rPr lang="en-US" dirty="0" err="1"/>
              <a:t>mění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ruší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tady</a:t>
            </a:r>
            <a:r>
              <a:rPr lang="en-US" dirty="0"/>
              <a:t> </a:t>
            </a:r>
            <a:r>
              <a:rPr lang="en-US" dirty="0" err="1"/>
              <a:t>zatím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</a:t>
            </a:r>
            <a:r>
              <a:rPr lang="en-US" dirty="0" err="1"/>
              <a:t>určitě</a:t>
            </a:r>
            <a:r>
              <a:rPr lang="en-US" dirty="0"/>
              <a:t> </a:t>
            </a:r>
            <a:r>
              <a:rPr lang="en-US" dirty="0" err="1"/>
              <a:t>nebudu</a:t>
            </a:r>
            <a:r>
              <a:rPr lang="en-US" dirty="0"/>
              <a:t> J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10264-210C-4630-B34D-D9AC2087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C0AFC-C6F6-C597-ACEC-82CBF6C6D39F}"/>
              </a:ext>
            </a:extLst>
          </p:cNvPr>
          <p:cNvSpPr txBox="1"/>
          <p:nvPr/>
        </p:nvSpPr>
        <p:spPr>
          <a:xfrm>
            <a:off x="8760296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2020/2021</a:t>
            </a:r>
          </a:p>
        </p:txBody>
      </p:sp>
    </p:spTree>
    <p:extLst>
      <p:ext uri="{BB962C8B-B14F-4D97-AF65-F5344CB8AC3E}">
        <p14:creationId xmlns:p14="http://schemas.microsoft.com/office/powerpoint/2010/main" val="2726906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EC56-845A-5B96-DD22-048F2E84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6092-8838-0A04-AF45-77872117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  <a:p>
            <a:r>
              <a:rPr lang="en-US" dirty="0"/>
              <a:t>Dependency injection</a:t>
            </a:r>
          </a:p>
          <a:p>
            <a:r>
              <a:rPr lang="en-US" dirty="0"/>
              <a:t>ORM</a:t>
            </a:r>
          </a:p>
          <a:p>
            <a:r>
              <a:rPr lang="en-US" dirty="0"/>
              <a:t>MVC / MVP / MVVM / …</a:t>
            </a:r>
          </a:p>
          <a:p>
            <a:r>
              <a:rPr lang="en-US" dirty="0"/>
              <a:t>Dependency managers</a:t>
            </a:r>
          </a:p>
          <a:p>
            <a:r>
              <a:rPr lang="en-US" dirty="0"/>
              <a:t>Linters</a:t>
            </a:r>
          </a:p>
          <a:p>
            <a:r>
              <a:rPr lang="en-US" dirty="0"/>
              <a:t>Code formatters</a:t>
            </a:r>
          </a:p>
          <a:p>
            <a:r>
              <a:rPr lang="en-US" dirty="0"/>
              <a:t>NSWI154 - Software Development Tools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A963C-A4B6-3F98-C73C-F3F6BA15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11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85AE-13CA-B300-4BDB-F63A086A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E89D-14B6-69A8-8D8C-C327D466D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080120"/>
          </a:xfrm>
        </p:spPr>
        <p:txBody>
          <a:bodyPr/>
          <a:lstStyle/>
          <a:p>
            <a:pPr marL="292608" lvl="1" indent="0" algn="ctr">
              <a:buNone/>
            </a:pPr>
            <a:endParaRPr lang="en-US" i="1" dirty="0"/>
          </a:p>
          <a:p>
            <a:pPr marL="292608" lvl="1" indent="0" algn="ctr">
              <a:buNone/>
            </a:pPr>
            <a:r>
              <a:rPr lang="en-US" i="1" dirty="0"/>
              <a:t>Technology tools come and go. Patterns stay.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03D14-0B07-7FA4-91AE-7ECBFDCB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26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9C85-5A86-00B7-4992-401AFEA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Gang of Four Design Patterns [1995]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E72D-0BD1-EFC5-62AE-C35DD9933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.. a reusable and flexible design is difficult if not impossible to get "right" the first time ... Yet experienced object-oriented designers do make good designs. Meanwhile new designers are overwhelmed by the options …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Each design pattern systematically names, explains, and evaluates an important and recurring design in object-oriented systems. … Design patterns make it easier to reuse successful designs and architectures.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pattern has: pattern name, problem, solution, consequences.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Categories:</a:t>
            </a:r>
          </a:p>
          <a:p>
            <a:r>
              <a:rPr lang="en-US" dirty="0"/>
              <a:t>Creational Patterns for the creation of objects			: Builder, Singleton,…</a:t>
            </a:r>
          </a:p>
          <a:p>
            <a:r>
              <a:rPr lang="en-US" dirty="0"/>
              <a:t>Structural Patterns to provide relationship between objects	: Adapter, Facade, Proxy, …</a:t>
            </a:r>
          </a:p>
          <a:p>
            <a:r>
              <a:rPr lang="en-US" dirty="0"/>
              <a:t>Behavioral Patterns to help define how objects interact		: Command, Observer, Strategy,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03D-3674-735C-2676-5F157E34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92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735211-8646-4C48-8225-4B986FC5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Dependency Injection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DAB227-7563-4436-8EBD-32E34EFD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30425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Inversion of control</a:t>
            </a:r>
          </a:p>
          <a:p>
            <a:r>
              <a:rPr lang="en-US" dirty="0">
                <a:solidFill>
                  <a:schemeClr val="tx1"/>
                </a:solidFill>
              </a:rPr>
              <a:t>Component is not responsible for seeking its own dependencies</a:t>
            </a:r>
          </a:p>
          <a:p>
            <a:r>
              <a:rPr lang="en-US" dirty="0">
                <a:solidFill>
                  <a:schemeClr val="tx1"/>
                </a:solidFill>
              </a:rPr>
              <a:t>Dependencies are injected externally</a:t>
            </a:r>
          </a:p>
          <a:p>
            <a:r>
              <a:rPr lang="en-US" dirty="0">
                <a:solidFill>
                  <a:schemeClr val="tx1"/>
                </a:solidFill>
              </a:rPr>
              <a:t>Declaring dependencies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configuration, by annotations, using reflection, …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A2CF2-B6F1-48BE-B022-DD9B9579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D4AEA-0A58-5A3E-8EB5-43FC619EB7D6}"/>
              </a:ext>
            </a:extLst>
          </p:cNvPr>
          <p:cNvSpPr/>
          <p:nvPr/>
        </p:nvSpPr>
        <p:spPr>
          <a:xfrm>
            <a:off x="169745" y="3717032"/>
            <a:ext cx="11713299" cy="259228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@component 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WelcomePage</a:t>
            </a:r>
            <a:endParaRPr lang="en-US" b="1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WelcomePageController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IController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 @inject 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IDatabase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$database;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20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626F-ECF7-1756-AF07-F77DE7B3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Dependency Injection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C18A4-C14C-0EB9-5A5C-9409403F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6020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implementation in PHP.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B09C1-0848-8E18-4A8A-8C756664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8406A-361D-F64B-EF5D-C7C228B5D5F5}"/>
              </a:ext>
            </a:extLst>
          </p:cNvPr>
          <p:cNvSpPr/>
          <p:nvPr/>
        </p:nvSpPr>
        <p:spPr>
          <a:xfrm>
            <a:off x="169745" y="1870779"/>
            <a:ext cx="11713299" cy="4438541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processDocComment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($comment)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preg_match_all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'/@[-a-zA-Z()_]+/'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$comment, $matches)) ...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...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refClass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ReflectionClass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WelcomePageController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processDocComment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refClass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getDocComment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refClass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getProperties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as $property)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processDocComment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($property-&gt;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getDocComment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 ...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refClass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getMethods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as $method)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processDocComment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($method-&gt;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getDocComment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 ...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6304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6DF74-B4BF-DAB6-CE5E-753A2F964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CB24-F807-E2A4-D0E7-BB52EFD3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Dependency Injection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EAF77-A577-3768-64A4-71E59B69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472608" cy="6020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in Java using Spring.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647C7-AF69-4342-1137-CF41A946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D72BA-4DC7-7E1E-EE82-0819FEE40BE5}"/>
              </a:ext>
            </a:extLst>
          </p:cNvPr>
          <p:cNvSpPr/>
          <p:nvPr/>
        </p:nvSpPr>
        <p:spPr>
          <a:xfrm>
            <a:off x="169745" y="2132856"/>
            <a:ext cx="5638223" cy="4176464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@Service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Configuration { …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@Service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WebServer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@Autowired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WebServer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Configuration configuration { …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@PostConstruct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onInit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…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61AB5A-BA89-93E3-01FA-1136552FACCF}"/>
              </a:ext>
            </a:extLst>
          </p:cNvPr>
          <p:cNvSpPr/>
          <p:nvPr/>
        </p:nvSpPr>
        <p:spPr>
          <a:xfrm>
            <a:off x="5951984" y="2132856"/>
            <a:ext cx="6070271" cy="4176464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beans:beans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… &gt;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mvc:annotation-driven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context:component-scan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base-package="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com.linkedpipes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…"/&gt;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beans:bean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id="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jsonMessageConverter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class="org.…"/&gt;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beans:beans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0855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59414-5A9E-0372-A003-8BDC91C72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E3FEB-1D97-6C91-5DD3-35C9E88AA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Design Patterns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D4159-6FE7-51A3-8710-A44A207BC2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55163" y="0"/>
            <a:ext cx="2636837" cy="365125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40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8C5B-8652-6703-AFD1-BBD575B3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Model-View-*</a:t>
            </a:r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89527E-52D4-63B4-01C7-439B530D0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17640" y="184237"/>
            <a:ext cx="4466862" cy="61244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295C7-EC4A-4AE7-C127-A16A4278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261593"/>
      </p:ext>
    </p:extLst>
  </p:cSld>
  <p:clrMapOvr>
    <a:masterClrMapping/>
  </p:clrMapOvr>
</p:sld>
</file>

<file path=ppt/theme/theme1.xml><?xml version="1.0" encoding="utf-8"?>
<a:theme xmlns:a="http://schemas.openxmlformats.org/drawingml/2006/main" name="2026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 presentation theme" id="{7FFEBCA7-CFEC-47A0-A420-539049DE4B4A}" vid="{D5459190-8C96-4628-9BF3-9BCB72646EF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 presentation theme</Template>
  <TotalTime>9282</TotalTime>
  <Words>2076</Words>
  <Application>Microsoft Office PowerPoint</Application>
  <PresentationFormat>Widescreen</PresentationFormat>
  <Paragraphs>419</Paragraphs>
  <Slides>29</Slides>
  <Notes>24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2026 presentation theme</vt:lpstr>
      <vt:lpstr>Sharing is caring</vt:lpstr>
      <vt:lpstr>This lecture in context</vt:lpstr>
      <vt:lpstr>Design Patterns</vt:lpstr>
      <vt:lpstr>Gang of Four Design Patterns [1995]</vt:lpstr>
      <vt:lpstr>Dependency Injection</vt:lpstr>
      <vt:lpstr>Example of Dependency Injection</vt:lpstr>
      <vt:lpstr>Example of Dependency Injection</vt:lpstr>
      <vt:lpstr>PowerPoint Presentation</vt:lpstr>
      <vt:lpstr>Model-View-*</vt:lpstr>
      <vt:lpstr>Model View Controller (MVC)</vt:lpstr>
      <vt:lpstr>Model View Presenter (MVP)</vt:lpstr>
      <vt:lpstr>Model View View-Model (MVVM)</vt:lpstr>
      <vt:lpstr>Model View View-Model Coordinator (MVVMC)</vt:lpstr>
      <vt:lpstr>View Interactor Presenter Entity Router (VIPER)</vt:lpstr>
      <vt:lpstr>Model-View-Template (MVT)</vt:lpstr>
      <vt:lpstr>PowerPoint Presentation</vt:lpstr>
      <vt:lpstr>IDE / Generated Code</vt:lpstr>
      <vt:lpstr>Database</vt:lpstr>
      <vt:lpstr>Database example</vt:lpstr>
      <vt:lpstr>Data model</vt:lpstr>
      <vt:lpstr>Object-relational Mapping (ORM)</vt:lpstr>
      <vt:lpstr>ORM example with Doctrine</vt:lpstr>
      <vt:lpstr>PowerPoint Presentation</vt:lpstr>
      <vt:lpstr>Object-relational Mapping alternatives</vt:lpstr>
      <vt:lpstr>Dependency monitoring</vt:lpstr>
      <vt:lpstr>Linter</vt:lpstr>
      <vt:lpstr>Prettier / code formatter</vt:lpstr>
      <vt:lpstr>Maintenance</vt:lpstr>
      <vt:lpstr>Takeaway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Škoda</dc:creator>
  <cp:lastModifiedBy>Petr Škoda</cp:lastModifiedBy>
  <cp:revision>330</cp:revision>
  <dcterms:created xsi:type="dcterms:W3CDTF">2011-06-05T13:18:40Z</dcterms:created>
  <dcterms:modified xsi:type="dcterms:W3CDTF">2026-02-26T09:08:53Z</dcterms:modified>
</cp:coreProperties>
</file>