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8"/>
  </p:notesMasterIdLst>
  <p:handoutMasterIdLst>
    <p:handoutMasterId r:id="rId29"/>
  </p:handoutMasterIdLst>
  <p:sldIdLst>
    <p:sldId id="259" r:id="rId2"/>
    <p:sldId id="314" r:id="rId3"/>
    <p:sldId id="311" r:id="rId4"/>
    <p:sldId id="332" r:id="rId5"/>
    <p:sldId id="329" r:id="rId6"/>
    <p:sldId id="298" r:id="rId7"/>
    <p:sldId id="315" r:id="rId8"/>
    <p:sldId id="328" r:id="rId9"/>
    <p:sldId id="300" r:id="rId10"/>
    <p:sldId id="318" r:id="rId11"/>
    <p:sldId id="301" r:id="rId12"/>
    <p:sldId id="333" r:id="rId13"/>
    <p:sldId id="321" r:id="rId14"/>
    <p:sldId id="322" r:id="rId15"/>
    <p:sldId id="326" r:id="rId16"/>
    <p:sldId id="320" r:id="rId17"/>
    <p:sldId id="334" r:id="rId18"/>
    <p:sldId id="302" r:id="rId19"/>
    <p:sldId id="324" r:id="rId20"/>
    <p:sldId id="317" r:id="rId21"/>
    <p:sldId id="299" r:id="rId22"/>
    <p:sldId id="319" r:id="rId23"/>
    <p:sldId id="309" r:id="rId24"/>
    <p:sldId id="310" r:id="rId25"/>
    <p:sldId id="327"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0218" autoAdjust="0"/>
  </p:normalViewPr>
  <p:slideViewPr>
    <p:cSldViewPr>
      <p:cViewPr varScale="1">
        <p:scale>
          <a:sx n="77" d="100"/>
          <a:sy n="77" d="100"/>
        </p:scale>
        <p:origin x="1158" y="96"/>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2/18/2026</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18.02.2026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ask your self questions ...</a:t>
            </a:r>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355429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1A6DE-18C4-7D54-62F9-CE4B25A90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AF40B-F911-3018-D0A7-578E9C0A9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7ED0E-65A4-C826-5561-49543E61FD3F}"/>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https://wiki.php.net/rfc/readonly_properties_v2</a:t>
            </a:r>
          </a:p>
          <a:p>
            <a:pPr marL="171450" indent="-171450">
              <a:buFont typeface="Arial" panose="020B0604020202020204" pitchFamily="34" charset="0"/>
              <a:buChar char="•"/>
            </a:pPr>
            <a:r>
              <a:rPr lang="en-US" dirty="0"/>
              <a:t>https://www.php.net/manual/en/language.oop5.properties.php#language.oop5.properties.readonly-properties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EF5D150-D439-59CF-7741-0A1F3076AA6D}"/>
              </a:ext>
            </a:extLst>
          </p:cNvPr>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33595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https://wiki.php.net/rfc/property-hooks</a:t>
            </a:r>
          </a:p>
          <a:p>
            <a:pPr marL="171450" indent="-171450">
              <a:buFont typeface="Arial" panose="020B0604020202020204" pitchFamily="34" charset="0"/>
              <a:buChar char="•"/>
            </a:pPr>
            <a:r>
              <a:rPr lang="en-US" dirty="0"/>
              <a:t>https://www.php.net/manual/en/migration84.new-features.php#migration84.new-features.core.property-hooks</a:t>
            </a:r>
          </a:p>
          <a:p>
            <a:pPr marL="171450" indent="-171450">
              <a:buFont typeface="Arial" panose="020B0604020202020204" pitchFamily="34" charset="0"/>
              <a:buChar char="•"/>
            </a:pPr>
            <a:r>
              <a:rPr lang="en-US" dirty="0"/>
              <a:t>https://wiki.php.net/rfc/asymmetric-visibility-v2</a:t>
            </a:r>
          </a:p>
          <a:p>
            <a:pPr marL="171450" indent="-171450">
              <a:buFont typeface="Arial" panose="020B0604020202020204" pitchFamily="34" charset="0"/>
              <a:buChar char="•"/>
            </a:pPr>
            <a:r>
              <a:rPr lang="en-US" dirty="0"/>
              <a:t>https://www.php.net/manual/en/language.oop5.visibility.php#language.oop5.visibility-members-aviz</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88912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https://wiki.php.net/rfc/nullsafe_operator</a:t>
            </a:r>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1415917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360111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EA680-5470-001C-24F8-0437DA1D8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75D0C-020A-ACDA-4497-51D36B2B0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63CAF-6FEE-2113-F237-D577C33DAEC3}"/>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https://wiki.php.net/rfc/array_unpacking_string_keys</a:t>
            </a:r>
          </a:p>
          <a:p>
            <a:pPr marL="171450" indent="-171450">
              <a:buFont typeface="Arial" panose="020B0604020202020204" pitchFamily="34" charset="0"/>
              <a:buChar char="•"/>
            </a:pPr>
            <a:r>
              <a:rPr lang="en-US" dirty="0"/>
              <a:t>https://www.php.net/manual/en/language.types.array.php#language.types.array.unpacking</a:t>
            </a:r>
          </a:p>
        </p:txBody>
      </p:sp>
      <p:sp>
        <p:nvSpPr>
          <p:cNvPr id="4" name="Slide Number Placeholder 3">
            <a:extLst>
              <a:ext uri="{FF2B5EF4-FFF2-40B4-BE49-F238E27FC236}">
                <a16:creationId xmlns:a16="http://schemas.microsoft.com/office/drawing/2014/main" id="{06E31554-10DC-B963-CE5C-7B165EF4F03F}"/>
              </a:ext>
            </a:extLst>
          </p:cNvPr>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151430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https://wiki.php.net/rfc/named_params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142692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https://www.php.net/manual/en/language.generators.overview.php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252924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https://wiki.php.net/rfc/match_expression_v2</a:t>
            </a:r>
          </a:p>
          <a:p>
            <a:pPr marL="171450" indent="-171450">
              <a:buFont typeface="Arial" panose="020B0604020202020204" pitchFamily="34" charset="0"/>
              <a:buChar char="•"/>
            </a:pPr>
            <a:r>
              <a:rPr lang="en-US" dirty="0"/>
              <a:t>https://www.php.net/manual/en/control-structures.match.php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2392291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EEBAB-941B-9766-2A51-9CB5D7942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2CF90-A058-5A75-EA5B-C46A92123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5A2B9-8BA8-89C2-2BE8-A6BBCADF9F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14F403-0080-E339-DC08-7CA1863857E5}"/>
              </a:ext>
            </a:extLst>
          </p:cNvPr>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278684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https://www.php-fig.org/</a:t>
            </a:r>
          </a:p>
          <a:p>
            <a:pPr marL="171450" indent="-171450">
              <a:buFont typeface="Arial" panose="020B0604020202020204" pitchFamily="34" charset="0"/>
              <a:buChar char="•"/>
            </a:pPr>
            <a:r>
              <a:rPr lang="en-US" dirty="0"/>
              <a:t>https://github.com/Seldaek/monolog</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8296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https://www.php.net/releases/8.0/en.php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2916245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https://packagist.org/packages/monolog/monolog</a:t>
            </a:r>
          </a:p>
          <a:p>
            <a:pPr marL="171450" indent="-171450">
              <a:buFont typeface="Arial" panose="020B0604020202020204" pitchFamily="34" charset="0"/>
              <a:buChar char="•"/>
            </a:pPr>
            <a:r>
              <a:rPr lang="en-US" dirty="0"/>
              <a:t>https://www.npmjs.com/package/parcel</a:t>
            </a:r>
          </a:p>
          <a:p>
            <a:pPr marL="171450" indent="-171450">
              <a:buFont typeface="Arial" panose="020B0604020202020204" pitchFamily="34" charset="0"/>
              <a:buChar char="•"/>
            </a:pPr>
            <a:r>
              <a:rPr lang="en-US" dirty="0"/>
              <a:t>https://mvnrepository.com/artifact/com.github.jsonld-java/jsonld-java/0.13.6 [DEMO]</a:t>
            </a:r>
          </a:p>
          <a:p>
            <a:pPr marL="171450" indent="-171450">
              <a:buFont typeface="Arial" panose="020B0604020202020204" pitchFamily="34" charset="0"/>
              <a:buChar char="•"/>
            </a:pPr>
            <a:r>
              <a:rPr lang="en-US" dirty="0"/>
              <a:t>https://bit.dev/ - self promo [DEMO]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71116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340535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r>
              <a:rPr lang="en-US" dirty="0"/>
              <a:t>- https://www.php.net/manual/en/language.oop5.traits.php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124014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two Traits insert a method with the same name, a fatal error is produced, if the conflict is not explicitly resolved.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resolve naming conflicts between Traits used in the same class, the </a:t>
            </a:r>
            <a:r>
              <a:rPr lang="en-US" i="1" dirty="0" err="1"/>
              <a:t>insteadof</a:t>
            </a:r>
            <a:r>
              <a:rPr lang="en-US" dirty="0"/>
              <a:t> operator needs to be used to choose exactly one of the conflicting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this only allows one to exclude methods, the as operator can be used to add an alias to one of the methods.</a:t>
            </a:r>
          </a:p>
          <a:p>
            <a:endParaRPr lang="en-US" dirty="0"/>
          </a:p>
          <a:p>
            <a:r>
              <a:rPr lang="en-US" dirty="0"/>
              <a:t>Resources:</a:t>
            </a:r>
          </a:p>
          <a:p>
            <a:pPr marL="171450" indent="-171450">
              <a:buFont typeface="Arial" panose="020B0604020202020204" pitchFamily="34" charset="0"/>
              <a:buChar char="•"/>
            </a:pPr>
            <a:r>
              <a:rPr lang="en-US" dirty="0"/>
              <a:t>https://www.php.net/manual/en/language.oop5.traits.php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24516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60516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18565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https://wiki.php.net/rfc/constructor_promotion</a:t>
            </a:r>
          </a:p>
          <a:p>
            <a:pPr marL="171450" indent="-171450">
              <a:buFont typeface="Arial" panose="020B0604020202020204" pitchFamily="34" charset="0"/>
              <a:buChar char="•"/>
            </a:pPr>
            <a:r>
              <a:rPr lang="en-US" dirty="0"/>
              <a:t>https://www.php.net/manual/en/language.oop5.decon.php#language.oop5.decon.constructor.promotion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72660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 </a:t>
            </a:r>
          </a:p>
          <a:p>
            <a:pPr marL="171450" indent="-171450">
              <a:buFont typeface="Arial" panose="020B0604020202020204" pitchFamily="34" charset="0"/>
              <a:buChar char="•"/>
            </a:pPr>
            <a:r>
              <a:rPr lang="en-US" dirty="0"/>
              <a:t>https://www.php.net/manual/en/language.namespaces.php</a:t>
            </a:r>
          </a:p>
          <a:p>
            <a:pPr marL="171450" indent="-171450">
              <a:buFont typeface="Arial" panose="020B0604020202020204" pitchFamily="34" charset="0"/>
              <a:buChar char="•"/>
            </a:pPr>
            <a:r>
              <a:rPr lang="en-US" dirty="0"/>
              <a:t>https://www.php.net/manual/en/language.namespaces.definitionmultiple.php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0029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D57F-C81E-6D55-D36F-1428C32DA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EC7C4-169E-3DCC-D890-23B511273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9A668-363C-3AFD-E667-61B77AF4C954}"/>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https://wiki.php.net/rfc/enumerations</a:t>
            </a:r>
          </a:p>
          <a:p>
            <a:pPr marL="171450" indent="-171450">
              <a:buFont typeface="Arial" panose="020B0604020202020204" pitchFamily="34" charset="0"/>
              <a:buChar char="•"/>
            </a:pPr>
            <a:r>
              <a:rPr lang="en-US" dirty="0"/>
              <a:t>https://www.php.net/manual/en/language.enumerations.php</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1090568-4E65-EB85-2D26-611AE9F51BAC}"/>
              </a:ext>
            </a:extLst>
          </p:cNvPr>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3330342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419449843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76476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2C029DF-361E-4AFB-ADC3-F7F0279F90A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2133600"/>
            <a:ext cx="7561263" cy="863352"/>
          </a:xfrm>
          <a:prstGeom prst="rect">
            <a:avLst/>
          </a:prstGeom>
        </p:spPr>
        <p:txBody>
          <a:bodyPr anchor="ctr"/>
          <a:lstStyle>
            <a:lvl1pPr marL="0" indent="0" algn="ctr">
              <a:buNone/>
              <a:defRPr sz="3600" cap="all"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73397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71713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65930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94679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232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19360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31" r:id="rId3"/>
    <p:sldLayoutId id="2147483743" r:id="rId4"/>
    <p:sldLayoutId id="2147483744" r:id="rId5"/>
    <p:sldLayoutId id="2147483745" r:id="rId6"/>
    <p:sldLayoutId id="2147483746" r:id="rId7"/>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iki.php.net/rfc/skipparam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PHP</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5/2026</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F097-A5B8-C1F0-8DE5-B8DBDB39809F}"/>
              </a:ext>
            </a:extLst>
          </p:cNvPr>
          <p:cNvSpPr>
            <a:spLocks noGrp="1"/>
          </p:cNvSpPr>
          <p:nvPr>
            <p:ph type="title"/>
          </p:nvPr>
        </p:nvSpPr>
        <p:spPr/>
        <p:txBody>
          <a:bodyPr/>
          <a:lstStyle/>
          <a:p>
            <a:r>
              <a:rPr lang="en-US" dirty="0"/>
              <a:t>Constructor property promotion</a:t>
            </a:r>
          </a:p>
        </p:txBody>
      </p:sp>
      <p:sp>
        <p:nvSpPr>
          <p:cNvPr id="3" name="Content Placeholder 2">
            <a:extLst>
              <a:ext uri="{FF2B5EF4-FFF2-40B4-BE49-F238E27FC236}">
                <a16:creationId xmlns:a16="http://schemas.microsoft.com/office/drawing/2014/main" id="{A1558DE3-8E37-BB42-54F8-992EDC3CF1E1}"/>
              </a:ext>
            </a:extLst>
          </p:cNvPr>
          <p:cNvSpPr>
            <a:spLocks noGrp="1"/>
          </p:cNvSpPr>
          <p:nvPr>
            <p:ph idx="1"/>
          </p:nvPr>
        </p:nvSpPr>
        <p:spPr>
          <a:xfrm>
            <a:off x="335360" y="1268760"/>
            <a:ext cx="11449272" cy="576064"/>
          </a:xfrm>
        </p:spPr>
        <p:txBody>
          <a:bodyPr/>
          <a:lstStyle/>
          <a:p>
            <a:pPr marL="0" indent="0">
              <a:buNone/>
            </a:pPr>
            <a:r>
              <a:rPr lang="en-US" dirty="0"/>
              <a:t>For each promoted parameter, a property with the same name will be added, and a forwarding assignment to that property included in the body of the constructor, according to the detailed rules outlined in the following. This dramatically reduce the boilerplate.</a:t>
            </a:r>
          </a:p>
        </p:txBody>
      </p:sp>
      <p:sp>
        <p:nvSpPr>
          <p:cNvPr id="4" name="Slide Number Placeholder 3">
            <a:extLst>
              <a:ext uri="{FF2B5EF4-FFF2-40B4-BE49-F238E27FC236}">
                <a16:creationId xmlns:a16="http://schemas.microsoft.com/office/drawing/2014/main" id="{4F101578-B481-DF92-DB80-BE77746CA744}"/>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5" name="Rectangle 4">
            <a:extLst>
              <a:ext uri="{FF2B5EF4-FFF2-40B4-BE49-F238E27FC236}">
                <a16:creationId xmlns:a16="http://schemas.microsoft.com/office/drawing/2014/main" id="{8E668C40-F1C3-4E69-BAB9-DBC7192DBED6}"/>
              </a:ext>
            </a:extLst>
          </p:cNvPr>
          <p:cNvSpPr/>
          <p:nvPr/>
        </p:nvSpPr>
        <p:spPr>
          <a:xfrm>
            <a:off x="6312024" y="4149080"/>
            <a:ext cx="5640625" cy="216024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Point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 function</a:t>
            </a:r>
            <a:r>
              <a:rPr lang="en-US" b="1" dirty="0">
                <a:solidFill>
                  <a:schemeClr val="tx1"/>
                </a:solidFill>
                <a:latin typeface="Courier New" panose="02070309020205020404" pitchFamily="49" charset="0"/>
                <a:cs typeface="Courier New" panose="02070309020205020404" pitchFamily="49" charset="0"/>
              </a:rPr>
              <a:t> __construct(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float $x = 0.0,</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float $y = 0.0,</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float $z = 0.0,</a:t>
            </a:r>
          </a:p>
          <a:p>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EBA3605C-2176-C3B8-5B6E-7FA5CD03F16F}"/>
              </a:ext>
            </a:extLst>
          </p:cNvPr>
          <p:cNvSpPr txBox="1"/>
          <p:nvPr/>
        </p:nvSpPr>
        <p:spPr>
          <a:xfrm>
            <a:off x="9408368" y="5939988"/>
            <a:ext cx="2544281" cy="369332"/>
          </a:xfrm>
          <a:prstGeom prst="rect">
            <a:avLst/>
          </a:prstGeom>
          <a:noFill/>
        </p:spPr>
        <p:txBody>
          <a:bodyPr wrap="square">
            <a:spAutoFit/>
          </a:bodyPr>
          <a:lstStyle/>
          <a:p>
            <a:pPr algn="r"/>
            <a:r>
              <a:rPr lang="en-US" dirty="0"/>
              <a:t>since 2020, 8.0.0</a:t>
            </a:r>
          </a:p>
        </p:txBody>
      </p:sp>
      <p:sp>
        <p:nvSpPr>
          <p:cNvPr id="7" name="Rectangle 6">
            <a:extLst>
              <a:ext uri="{FF2B5EF4-FFF2-40B4-BE49-F238E27FC236}">
                <a16:creationId xmlns:a16="http://schemas.microsoft.com/office/drawing/2014/main" id="{B21D5FB1-D58E-0DF6-95A6-CDE3B5070634}"/>
              </a:ext>
            </a:extLst>
          </p:cNvPr>
          <p:cNvSpPr/>
          <p:nvPr/>
        </p:nvSpPr>
        <p:spPr>
          <a:xfrm>
            <a:off x="311359" y="2348880"/>
            <a:ext cx="5640625" cy="396044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Point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float $x;</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float $y;</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float $z;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__construct(</a:t>
            </a:r>
          </a:p>
          <a:p>
            <a:r>
              <a:rPr lang="en-US" b="1" dirty="0">
                <a:solidFill>
                  <a:schemeClr val="tx1"/>
                </a:solidFill>
                <a:latin typeface="Courier New" panose="02070309020205020404" pitchFamily="49" charset="0"/>
                <a:cs typeface="Courier New" panose="02070309020205020404" pitchFamily="49" charset="0"/>
              </a:rPr>
              <a:t>        float $x = 0.0,</a:t>
            </a:r>
          </a:p>
          <a:p>
            <a:r>
              <a:rPr lang="en-US" b="1" dirty="0">
                <a:solidFill>
                  <a:schemeClr val="tx1"/>
                </a:solidFill>
                <a:latin typeface="Courier New" panose="02070309020205020404" pitchFamily="49" charset="0"/>
                <a:cs typeface="Courier New" panose="02070309020205020404" pitchFamily="49" charset="0"/>
              </a:rPr>
              <a:t>        float $y = 0.0,</a:t>
            </a:r>
          </a:p>
          <a:p>
            <a:r>
              <a:rPr lang="en-US" b="1" dirty="0">
                <a:solidFill>
                  <a:schemeClr val="tx1"/>
                </a:solidFill>
                <a:latin typeface="Courier New" panose="02070309020205020404" pitchFamily="49" charset="0"/>
                <a:cs typeface="Courier New" panose="02070309020205020404" pitchFamily="49" charset="0"/>
              </a:rPr>
              <a:t>        float $z = 0.0,</a:t>
            </a:r>
          </a:p>
          <a:p>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$this-&gt;x = $x;</a:t>
            </a:r>
          </a:p>
          <a:p>
            <a:r>
              <a:rPr lang="en-US" b="1" dirty="0">
                <a:solidFill>
                  <a:schemeClr val="tx1"/>
                </a:solidFill>
                <a:latin typeface="Courier New" panose="02070309020205020404" pitchFamily="49" charset="0"/>
                <a:cs typeface="Courier New" panose="02070309020205020404" pitchFamily="49" charset="0"/>
              </a:rPr>
              <a:t>        $this-&gt;y = $y;</a:t>
            </a:r>
          </a:p>
          <a:p>
            <a:r>
              <a:rPr lang="en-US" b="1" dirty="0">
                <a:solidFill>
                  <a:schemeClr val="tx1"/>
                </a:solidFill>
                <a:latin typeface="Courier New" panose="02070309020205020404" pitchFamily="49" charset="0"/>
                <a:cs typeface="Courier New" panose="02070309020205020404" pitchFamily="49" charset="0"/>
              </a:rPr>
              <a:t>        $this-&gt;z = $z;</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054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8400-E2F3-7CC9-D605-4E08355D6406}"/>
              </a:ext>
            </a:extLst>
          </p:cNvPr>
          <p:cNvSpPr>
            <a:spLocks noGrp="1"/>
          </p:cNvSpPr>
          <p:nvPr>
            <p:ph type="title"/>
          </p:nvPr>
        </p:nvSpPr>
        <p:spPr/>
        <p:txBody>
          <a:bodyPr/>
          <a:lstStyle/>
          <a:p>
            <a:r>
              <a:rPr lang="en-US" dirty="0"/>
              <a:t>Namespaces</a:t>
            </a:r>
          </a:p>
        </p:txBody>
      </p:sp>
      <p:sp>
        <p:nvSpPr>
          <p:cNvPr id="3" name="Content Placeholder 2">
            <a:extLst>
              <a:ext uri="{FF2B5EF4-FFF2-40B4-BE49-F238E27FC236}">
                <a16:creationId xmlns:a16="http://schemas.microsoft.com/office/drawing/2014/main" id="{6D3BEBC6-C087-2932-753B-D904CAF28940}"/>
              </a:ext>
            </a:extLst>
          </p:cNvPr>
          <p:cNvSpPr>
            <a:spLocks noGrp="1"/>
          </p:cNvSpPr>
          <p:nvPr>
            <p:ph idx="1"/>
          </p:nvPr>
        </p:nvSpPr>
        <p:spPr>
          <a:xfrm>
            <a:off x="335360" y="1268760"/>
            <a:ext cx="11449272" cy="1440160"/>
          </a:xfrm>
        </p:spPr>
        <p:txBody>
          <a:bodyPr/>
          <a:lstStyle/>
          <a:p>
            <a:pPr marL="0" indent="0">
              <a:buNone/>
            </a:pPr>
            <a:r>
              <a:rPr lang="en-US" dirty="0"/>
              <a:t>It is another way how to encapsulate space of identifiers. It affect classes, traits, interfaces, functions, constants , but NOT global variables - one more reason to NOT use them. Corelates with directories and files.</a:t>
            </a:r>
          </a:p>
          <a:p>
            <a:endParaRPr lang="en-US" dirty="0"/>
          </a:p>
          <a:p>
            <a:endParaRPr lang="en-US" dirty="0"/>
          </a:p>
        </p:txBody>
      </p:sp>
      <p:sp>
        <p:nvSpPr>
          <p:cNvPr id="4" name="Slide Number Placeholder 3">
            <a:extLst>
              <a:ext uri="{FF2B5EF4-FFF2-40B4-BE49-F238E27FC236}">
                <a16:creationId xmlns:a16="http://schemas.microsoft.com/office/drawing/2014/main" id="{E13C3836-F70D-7828-5ED2-3EAF43ED6CDA}"/>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Rectangle 4">
            <a:extLst>
              <a:ext uri="{FF2B5EF4-FFF2-40B4-BE49-F238E27FC236}">
                <a16:creationId xmlns:a16="http://schemas.microsoft.com/office/drawing/2014/main" id="{6A97AEE3-ED26-6B78-99D2-B0936E055929}"/>
              </a:ext>
            </a:extLst>
          </p:cNvPr>
          <p:cNvSpPr/>
          <p:nvPr/>
        </p:nvSpPr>
        <p:spPr>
          <a:xfrm>
            <a:off x="239350" y="3645024"/>
            <a:ext cx="11713299" cy="266429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namespace</a:t>
            </a:r>
            <a:r>
              <a:rPr lang="en-US" b="1" dirty="0">
                <a:solidFill>
                  <a:schemeClr val="tx1"/>
                </a:solidFill>
                <a:latin typeface="Courier New" panose="02070309020205020404" pitchFamily="49" charset="0"/>
                <a:cs typeface="Courier New" panose="02070309020205020404" pitchFamily="49" charset="0"/>
              </a:rPr>
              <a:t> App\Presenters;</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use</a:t>
            </a:r>
            <a:r>
              <a:rPr lang="en-US" b="1" dirty="0">
                <a:solidFill>
                  <a:schemeClr val="tx1"/>
                </a:solidFill>
                <a:latin typeface="Courier New" panose="02070309020205020404" pitchFamily="49" charset="0"/>
                <a:cs typeface="Courier New" panose="02070309020205020404" pitchFamily="49" charset="0"/>
              </a:rPr>
              <a:t> App\Model\Entity\User;</a:t>
            </a:r>
          </a:p>
          <a:p>
            <a:r>
              <a:rPr lang="en-US" b="1" dirty="0">
                <a:solidFill>
                  <a:schemeClr val="accent1"/>
                </a:solidFill>
                <a:latin typeface="Courier New" panose="02070309020205020404" pitchFamily="49" charset="0"/>
                <a:cs typeface="Courier New" panose="02070309020205020404" pitchFamily="49" charset="0"/>
              </a:rPr>
              <a:t>use</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DateTime</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UserDetailPresenter</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private</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loginExpired</a:t>
            </a:r>
            <a:r>
              <a:rPr lang="en-US" b="1" dirty="0">
                <a:solidFill>
                  <a:schemeClr val="tx1"/>
                </a:solidFill>
                <a:latin typeface="Courier New" panose="02070309020205020404" pitchFamily="49" charset="0"/>
                <a:cs typeface="Courier New" panose="02070309020205020404" pitchFamily="49" charset="0"/>
              </a:rPr>
              <a:t>(User $user, </a:t>
            </a:r>
            <a:r>
              <a:rPr lang="en-US" b="1" dirty="0" err="1">
                <a:solidFill>
                  <a:schemeClr val="tx1"/>
                </a:solidFill>
                <a:latin typeface="Courier New" panose="02070309020205020404" pitchFamily="49" charset="0"/>
                <a:cs typeface="Courier New" panose="02070309020205020404" pitchFamily="49" charset="0"/>
              </a:rPr>
              <a:t>DateTime</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ts</a:t>
            </a:r>
            <a:r>
              <a:rPr lang="en-US" b="1" dirty="0">
                <a:solidFill>
                  <a:schemeClr val="tx1"/>
                </a:solidFill>
                <a:latin typeface="Courier New" panose="02070309020205020404" pitchFamily="49" charset="0"/>
                <a:cs typeface="Courier New" panose="02070309020205020404" pitchFamily="49" charset="0"/>
              </a:rPr>
              <a:t>): bool</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A7D11F89-F915-E9C4-4C88-F032B7ADB50F}"/>
              </a:ext>
            </a:extLst>
          </p:cNvPr>
          <p:cNvSpPr txBox="1"/>
          <p:nvPr/>
        </p:nvSpPr>
        <p:spPr>
          <a:xfrm>
            <a:off x="10640624" y="5939988"/>
            <a:ext cx="1312025" cy="369332"/>
          </a:xfrm>
          <a:prstGeom prst="rect">
            <a:avLst/>
          </a:prstGeom>
          <a:noFill/>
        </p:spPr>
        <p:txBody>
          <a:bodyPr wrap="square">
            <a:spAutoFit/>
          </a:bodyPr>
          <a:lstStyle/>
          <a:p>
            <a:pPr algn="r"/>
            <a:r>
              <a:rPr lang="en-US" dirty="0"/>
              <a:t>since 2011</a:t>
            </a:r>
          </a:p>
        </p:txBody>
      </p:sp>
    </p:spTree>
    <p:extLst>
      <p:ext uri="{BB962C8B-B14F-4D97-AF65-F5344CB8AC3E}">
        <p14:creationId xmlns:p14="http://schemas.microsoft.com/office/powerpoint/2010/main" val="199182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7E5722-3327-CD2F-9401-EF2AD91778D5}"/>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3" name="Text Placeholder 2">
            <a:extLst>
              <a:ext uri="{FF2B5EF4-FFF2-40B4-BE49-F238E27FC236}">
                <a16:creationId xmlns:a16="http://schemas.microsoft.com/office/drawing/2014/main" id="{170661C3-30CD-41E2-D131-425ABE91AB3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4D21D291-F8F7-070B-F81F-6A7ACDE38C18}"/>
              </a:ext>
            </a:extLst>
          </p:cNvPr>
          <p:cNvSpPr>
            <a:spLocks noGrp="1"/>
          </p:cNvSpPr>
          <p:nvPr>
            <p:ph type="body" sz="quarter" idx="14"/>
          </p:nvPr>
        </p:nvSpPr>
        <p:spPr/>
        <p:txBody>
          <a:bodyPr/>
          <a:lstStyle/>
          <a:p>
            <a:r>
              <a:rPr lang="en-US" dirty="0"/>
              <a:t>Working with the data</a:t>
            </a:r>
          </a:p>
        </p:txBody>
      </p:sp>
    </p:spTree>
    <p:extLst>
      <p:ext uri="{BB962C8B-B14F-4D97-AF65-F5344CB8AC3E}">
        <p14:creationId xmlns:p14="http://schemas.microsoft.com/office/powerpoint/2010/main" val="150295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B83D8-8422-26D2-61F2-9819A4590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8284A-F9D4-B759-7D7B-5F769A16B0E1}"/>
              </a:ext>
            </a:extLst>
          </p:cNvPr>
          <p:cNvSpPr>
            <a:spLocks noGrp="1"/>
          </p:cNvSpPr>
          <p:nvPr>
            <p:ph type="title"/>
          </p:nvPr>
        </p:nvSpPr>
        <p:spPr/>
        <p:txBody>
          <a:bodyPr/>
          <a:lstStyle/>
          <a:p>
            <a:r>
              <a:rPr lang="en-US" dirty="0"/>
              <a:t>Enumerations</a:t>
            </a:r>
          </a:p>
        </p:txBody>
      </p:sp>
      <p:sp>
        <p:nvSpPr>
          <p:cNvPr id="3" name="Content Placeholder 2">
            <a:extLst>
              <a:ext uri="{FF2B5EF4-FFF2-40B4-BE49-F238E27FC236}">
                <a16:creationId xmlns:a16="http://schemas.microsoft.com/office/drawing/2014/main" id="{CA90C839-A802-9361-32DC-563C33E4874A}"/>
              </a:ext>
            </a:extLst>
          </p:cNvPr>
          <p:cNvSpPr>
            <a:spLocks noGrp="1"/>
          </p:cNvSpPr>
          <p:nvPr>
            <p:ph idx="1"/>
          </p:nvPr>
        </p:nvSpPr>
        <p:spPr>
          <a:xfrm>
            <a:off x="335360" y="1268760"/>
            <a:ext cx="6768752" cy="766132"/>
          </a:xfrm>
        </p:spPr>
        <p:txBody>
          <a:bodyPr/>
          <a:lstStyle/>
          <a:p>
            <a:pPr marL="0" indent="0">
              <a:buNone/>
            </a:pPr>
            <a:r>
              <a:rPr lang="en-US" dirty="0"/>
              <a:t>Use </a:t>
            </a:r>
            <a:r>
              <a:rPr lang="en-US" dirty="0" err="1"/>
              <a:t>enum</a:t>
            </a:r>
            <a:r>
              <a:rPr lang="en-US" dirty="0"/>
              <a:t> instead of a set of constants and get validation out of the box.</a:t>
            </a:r>
          </a:p>
        </p:txBody>
      </p:sp>
      <p:sp>
        <p:nvSpPr>
          <p:cNvPr id="4" name="Slide Number Placeholder 3">
            <a:extLst>
              <a:ext uri="{FF2B5EF4-FFF2-40B4-BE49-F238E27FC236}">
                <a16:creationId xmlns:a16="http://schemas.microsoft.com/office/drawing/2014/main" id="{766DBF93-702E-99C1-122E-C11E92861DEC}"/>
              </a:ext>
            </a:extLst>
          </p:cNvPr>
          <p:cNvSpPr>
            <a:spLocks noGrp="1"/>
          </p:cNvSpPr>
          <p:nvPr>
            <p:ph type="sldNum" sz="quarter" idx="12"/>
          </p:nvPr>
        </p:nvSpPr>
        <p:spPr/>
        <p:txBody>
          <a:bodyPr/>
          <a:lstStyle/>
          <a:p>
            <a:fld id="{452BA717-4DED-4A38-BDE4-30D0F0A142DB}" type="slidenum">
              <a:rPr lang="cs-CZ" smtClean="0"/>
              <a:pPr/>
              <a:t>13</a:t>
            </a:fld>
            <a:endParaRPr lang="cs-CZ"/>
          </a:p>
        </p:txBody>
      </p:sp>
      <p:sp>
        <p:nvSpPr>
          <p:cNvPr id="5" name="Rectangle 4">
            <a:extLst>
              <a:ext uri="{FF2B5EF4-FFF2-40B4-BE49-F238E27FC236}">
                <a16:creationId xmlns:a16="http://schemas.microsoft.com/office/drawing/2014/main" id="{5644139B-172E-79FA-15E2-B5DE0461CFCA}"/>
              </a:ext>
            </a:extLst>
          </p:cNvPr>
          <p:cNvSpPr/>
          <p:nvPr/>
        </p:nvSpPr>
        <p:spPr>
          <a:xfrm>
            <a:off x="239350" y="3789040"/>
            <a:ext cx="11713299" cy="252028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err="1">
                <a:solidFill>
                  <a:schemeClr val="accent1"/>
                </a:solidFill>
                <a:latin typeface="Courier New" panose="02070309020205020404" pitchFamily="49" charset="0"/>
                <a:cs typeface="Courier New" panose="02070309020205020404" pitchFamily="49" charset="0"/>
              </a:rPr>
              <a:t>enum</a:t>
            </a:r>
            <a:r>
              <a:rPr lang="en-US" b="1" dirty="0">
                <a:solidFill>
                  <a:schemeClr val="tx1"/>
                </a:solidFill>
                <a:latin typeface="Courier New" panose="02070309020205020404" pitchFamily="49" charset="0"/>
                <a:cs typeface="Courier New" panose="02070309020205020404" pitchFamily="49" charset="0"/>
              </a:rPr>
              <a:t> Status</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case</a:t>
            </a:r>
            <a:r>
              <a:rPr lang="en-US" b="1" dirty="0">
                <a:solidFill>
                  <a:schemeClr val="tx1"/>
                </a:solidFill>
                <a:latin typeface="Courier New" panose="02070309020205020404" pitchFamily="49" charset="0"/>
                <a:cs typeface="Courier New" panose="02070309020205020404" pitchFamily="49" charset="0"/>
              </a:rPr>
              <a:t> Draft;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case</a:t>
            </a:r>
            <a:r>
              <a:rPr lang="en-US" b="1" dirty="0">
                <a:solidFill>
                  <a:schemeClr val="tx1"/>
                </a:solidFill>
                <a:latin typeface="Courier New" panose="02070309020205020404" pitchFamily="49" charset="0"/>
                <a:cs typeface="Courier New" panose="02070309020205020404" pitchFamily="49" charset="0"/>
              </a:rPr>
              <a:t> Published;</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case</a:t>
            </a:r>
            <a:r>
              <a:rPr lang="en-US" b="1" dirty="0">
                <a:solidFill>
                  <a:schemeClr val="tx1"/>
                </a:solidFill>
                <a:latin typeface="Courier New" panose="02070309020205020404" pitchFamily="49" charset="0"/>
                <a:cs typeface="Courier New" panose="02070309020205020404" pitchFamily="49" charset="0"/>
              </a:rPr>
              <a:t> Archived;</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acceptStatus</a:t>
            </a:r>
            <a:r>
              <a:rPr lang="en-US" b="1" dirty="0">
                <a:solidFill>
                  <a:schemeClr val="tx1"/>
                </a:solidFill>
                <a:latin typeface="Courier New" panose="02070309020205020404" pitchFamily="49" charset="0"/>
                <a:cs typeface="Courier New" panose="02070309020205020404" pitchFamily="49" charset="0"/>
              </a:rPr>
              <a:t>(Status $status) {...}</a:t>
            </a:r>
          </a:p>
        </p:txBody>
      </p:sp>
      <p:sp>
        <p:nvSpPr>
          <p:cNvPr id="6" name="TextBox 5">
            <a:extLst>
              <a:ext uri="{FF2B5EF4-FFF2-40B4-BE49-F238E27FC236}">
                <a16:creationId xmlns:a16="http://schemas.microsoft.com/office/drawing/2014/main" id="{C2DDEE3C-5F36-048B-7DE8-5F3F2ACEEEDF}"/>
              </a:ext>
            </a:extLst>
          </p:cNvPr>
          <p:cNvSpPr txBox="1"/>
          <p:nvPr/>
        </p:nvSpPr>
        <p:spPr>
          <a:xfrm>
            <a:off x="9408368" y="5939988"/>
            <a:ext cx="2544281" cy="369332"/>
          </a:xfrm>
          <a:prstGeom prst="rect">
            <a:avLst/>
          </a:prstGeom>
          <a:noFill/>
        </p:spPr>
        <p:txBody>
          <a:bodyPr wrap="square">
            <a:spAutoFit/>
          </a:bodyPr>
          <a:lstStyle/>
          <a:p>
            <a:pPr algn="r"/>
            <a:r>
              <a:rPr lang="en-US" dirty="0">
                <a:solidFill>
                  <a:srgbClr val="C00000"/>
                </a:solidFill>
              </a:rPr>
              <a:t>since 2021, 8.1.0</a:t>
            </a:r>
          </a:p>
        </p:txBody>
      </p:sp>
      <p:pic>
        <p:nvPicPr>
          <p:cNvPr id="7" name="Picture 6">
            <a:extLst>
              <a:ext uri="{FF2B5EF4-FFF2-40B4-BE49-F238E27FC236}">
                <a16:creationId xmlns:a16="http://schemas.microsoft.com/office/drawing/2014/main" id="{0DDDFF0B-5F5B-0FC9-001E-1F3EE8D0F7F8}"/>
              </a:ext>
            </a:extLst>
          </p:cNvPr>
          <p:cNvPicPr>
            <a:picLocks noChangeAspect="1"/>
          </p:cNvPicPr>
          <p:nvPr/>
        </p:nvPicPr>
        <p:blipFill>
          <a:blip r:embed="rId3"/>
          <a:stretch>
            <a:fillRect/>
          </a:stretch>
        </p:blipFill>
        <p:spPr>
          <a:xfrm>
            <a:off x="7748185" y="1208209"/>
            <a:ext cx="4052831" cy="2358875"/>
          </a:xfrm>
          <a:prstGeom prst="rect">
            <a:avLst/>
          </a:prstGeom>
        </p:spPr>
      </p:pic>
    </p:spTree>
    <p:extLst>
      <p:ext uri="{BB962C8B-B14F-4D97-AF65-F5344CB8AC3E}">
        <p14:creationId xmlns:p14="http://schemas.microsoft.com/office/powerpoint/2010/main" val="12590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08C34-8273-A5FF-221F-644CD4AFE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B8D4C-2597-17E8-8B59-F30089312ABF}"/>
              </a:ext>
            </a:extLst>
          </p:cNvPr>
          <p:cNvSpPr>
            <a:spLocks noGrp="1"/>
          </p:cNvSpPr>
          <p:nvPr>
            <p:ph type="title"/>
          </p:nvPr>
        </p:nvSpPr>
        <p:spPr/>
        <p:txBody>
          <a:bodyPr/>
          <a:lstStyle/>
          <a:p>
            <a:r>
              <a:rPr lang="en-US" dirty="0" err="1"/>
              <a:t>Readonly</a:t>
            </a:r>
            <a:r>
              <a:rPr lang="en-US" dirty="0"/>
              <a:t> Properties</a:t>
            </a:r>
          </a:p>
        </p:txBody>
      </p:sp>
      <p:sp>
        <p:nvSpPr>
          <p:cNvPr id="3" name="Content Placeholder 2">
            <a:extLst>
              <a:ext uri="{FF2B5EF4-FFF2-40B4-BE49-F238E27FC236}">
                <a16:creationId xmlns:a16="http://schemas.microsoft.com/office/drawing/2014/main" id="{A51291B9-F2AD-346B-2D42-A2873EF5A905}"/>
              </a:ext>
            </a:extLst>
          </p:cNvPr>
          <p:cNvSpPr>
            <a:spLocks noGrp="1"/>
          </p:cNvSpPr>
          <p:nvPr>
            <p:ph idx="1"/>
          </p:nvPr>
        </p:nvSpPr>
        <p:spPr>
          <a:xfrm>
            <a:off x="5159896" y="1268759"/>
            <a:ext cx="6624736" cy="2114187"/>
          </a:xfrm>
        </p:spPr>
        <p:txBody>
          <a:bodyPr/>
          <a:lstStyle/>
          <a:p>
            <a:pPr marL="0" indent="0">
              <a:buNone/>
            </a:pPr>
            <a:r>
              <a:rPr lang="en-US" dirty="0" err="1"/>
              <a:t>Readonly</a:t>
            </a:r>
            <a:r>
              <a:rPr lang="en-US" dirty="0"/>
              <a:t> properties cannot be changed after initialization. </a:t>
            </a:r>
          </a:p>
          <a:p>
            <a:pPr marL="0" indent="0">
              <a:buNone/>
            </a:pPr>
            <a:r>
              <a:rPr lang="en-US" dirty="0"/>
              <a:t>The </a:t>
            </a:r>
            <a:r>
              <a:rPr lang="en-US" dirty="0" err="1"/>
              <a:t>readonly</a:t>
            </a:r>
            <a:r>
              <a:rPr lang="en-US" dirty="0"/>
              <a:t> modifier can only be applied to typed properties. The reason is that untyped properties have an implicit null default value, which counts as an initializing assignment, and would likely cause confusion.</a:t>
            </a:r>
          </a:p>
          <a:p>
            <a:pPr marL="0" indent="0">
              <a:buNone/>
            </a:pPr>
            <a:endParaRPr lang="en-US" dirty="0"/>
          </a:p>
        </p:txBody>
      </p:sp>
      <p:sp>
        <p:nvSpPr>
          <p:cNvPr id="4" name="Slide Number Placeholder 3">
            <a:extLst>
              <a:ext uri="{FF2B5EF4-FFF2-40B4-BE49-F238E27FC236}">
                <a16:creationId xmlns:a16="http://schemas.microsoft.com/office/drawing/2014/main" id="{26727182-9E44-531D-DF8D-1478D091A98F}"/>
              </a:ext>
            </a:extLst>
          </p:cNvPr>
          <p:cNvSpPr>
            <a:spLocks noGrp="1"/>
          </p:cNvSpPr>
          <p:nvPr>
            <p:ph type="sldNum" sz="quarter" idx="12"/>
          </p:nvPr>
        </p:nvSpPr>
        <p:spPr/>
        <p:txBody>
          <a:bodyPr/>
          <a:lstStyle/>
          <a:p>
            <a:fld id="{452BA717-4DED-4A38-BDE4-30D0F0A142DB}" type="slidenum">
              <a:rPr lang="cs-CZ" smtClean="0"/>
              <a:pPr/>
              <a:t>14</a:t>
            </a:fld>
            <a:endParaRPr lang="cs-CZ"/>
          </a:p>
        </p:txBody>
      </p:sp>
      <p:sp>
        <p:nvSpPr>
          <p:cNvPr id="5" name="Rectangle 4">
            <a:extLst>
              <a:ext uri="{FF2B5EF4-FFF2-40B4-BE49-F238E27FC236}">
                <a16:creationId xmlns:a16="http://schemas.microsoft.com/office/drawing/2014/main" id="{86216FF7-ABBD-EE6E-DB43-FD0830E4E59D}"/>
              </a:ext>
            </a:extLst>
          </p:cNvPr>
          <p:cNvSpPr/>
          <p:nvPr/>
        </p:nvSpPr>
        <p:spPr>
          <a:xfrm>
            <a:off x="5159896" y="3645024"/>
            <a:ext cx="6792753" cy="266429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BlogData</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accent1"/>
                </a:solidFill>
                <a:latin typeface="Courier New" panose="02070309020205020404" pitchFamily="49" charset="0"/>
                <a:cs typeface="Courier New" panose="02070309020205020404" pitchFamily="49" charset="0"/>
              </a:rPr>
              <a:t>readonly</a:t>
            </a:r>
            <a:r>
              <a:rPr lang="en-US" b="1" dirty="0">
                <a:solidFill>
                  <a:schemeClr val="tx1"/>
                </a:solidFill>
                <a:latin typeface="Courier New" panose="02070309020205020404" pitchFamily="49" charset="0"/>
                <a:cs typeface="Courier New" panose="02070309020205020404" pitchFamily="49" charset="0"/>
              </a:rPr>
              <a:t> Status $status;</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__construct(Status $status)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$this-&gt;status = $status;</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BD61E641-2B3B-0EAE-19EF-220E892CFE9F}"/>
              </a:ext>
            </a:extLst>
          </p:cNvPr>
          <p:cNvSpPr txBox="1"/>
          <p:nvPr/>
        </p:nvSpPr>
        <p:spPr>
          <a:xfrm>
            <a:off x="9408368" y="5939988"/>
            <a:ext cx="2544281" cy="369332"/>
          </a:xfrm>
          <a:prstGeom prst="rect">
            <a:avLst/>
          </a:prstGeom>
          <a:noFill/>
        </p:spPr>
        <p:txBody>
          <a:bodyPr wrap="square">
            <a:spAutoFit/>
          </a:bodyPr>
          <a:lstStyle/>
          <a:p>
            <a:pPr algn="r"/>
            <a:r>
              <a:rPr lang="en-US" dirty="0"/>
              <a:t>since 2021, 8.1.0</a:t>
            </a:r>
          </a:p>
        </p:txBody>
      </p:sp>
      <p:sp>
        <p:nvSpPr>
          <p:cNvPr id="7" name="Rectangle 6">
            <a:extLst>
              <a:ext uri="{FF2B5EF4-FFF2-40B4-BE49-F238E27FC236}">
                <a16:creationId xmlns:a16="http://schemas.microsoft.com/office/drawing/2014/main" id="{47443F1B-EFCC-78C7-4ED6-3E38AD24356F}"/>
              </a:ext>
            </a:extLst>
          </p:cNvPr>
          <p:cNvSpPr/>
          <p:nvPr/>
        </p:nvSpPr>
        <p:spPr>
          <a:xfrm>
            <a:off x="311359" y="1844824"/>
            <a:ext cx="4560505" cy="446449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BlogData</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private</a:t>
            </a:r>
            <a:r>
              <a:rPr lang="en-US" b="1" dirty="0">
                <a:solidFill>
                  <a:schemeClr val="tx1"/>
                </a:solidFill>
                <a:latin typeface="Courier New" panose="02070309020205020404" pitchFamily="49" charset="0"/>
                <a:cs typeface="Courier New" panose="02070309020205020404" pitchFamily="49" charset="0"/>
              </a:rPr>
              <a:t> Status $status;</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__construct(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    Status $status)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$this-&gt;status = $status;</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getStatus</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 Status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return $this-&gt;status;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068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8832-8EB1-E7D0-FF70-43A032043F59}"/>
              </a:ext>
            </a:extLst>
          </p:cNvPr>
          <p:cNvSpPr>
            <a:spLocks noGrp="1"/>
          </p:cNvSpPr>
          <p:nvPr>
            <p:ph type="title"/>
          </p:nvPr>
        </p:nvSpPr>
        <p:spPr/>
        <p:txBody>
          <a:bodyPr/>
          <a:lstStyle/>
          <a:p>
            <a:r>
              <a:rPr lang="en-US" dirty="0"/>
              <a:t>Property hooks</a:t>
            </a:r>
          </a:p>
        </p:txBody>
      </p:sp>
      <p:sp>
        <p:nvSpPr>
          <p:cNvPr id="3" name="Content Placeholder 2">
            <a:extLst>
              <a:ext uri="{FF2B5EF4-FFF2-40B4-BE49-F238E27FC236}">
                <a16:creationId xmlns:a16="http://schemas.microsoft.com/office/drawing/2014/main" id="{C32294D6-94BF-1440-FE8E-2FF1D8B28C71}"/>
              </a:ext>
            </a:extLst>
          </p:cNvPr>
          <p:cNvSpPr>
            <a:spLocks noGrp="1"/>
          </p:cNvSpPr>
          <p:nvPr>
            <p:ph idx="1"/>
          </p:nvPr>
        </p:nvSpPr>
        <p:spPr>
          <a:xfrm>
            <a:off x="335360" y="1268760"/>
            <a:ext cx="11449272" cy="2304256"/>
          </a:xfrm>
        </p:spPr>
        <p:txBody>
          <a:bodyPr/>
          <a:lstStyle/>
          <a:p>
            <a:pPr marL="0" indent="0">
              <a:buNone/>
            </a:pPr>
            <a:r>
              <a:rPr lang="en-US" dirty="0"/>
              <a:t>Developers use methods to wrap and guard access to object properties or execute pre- or post- processing. Generic version may include use of </a:t>
            </a:r>
            <a:r>
              <a:rPr lang="en-US" i="1" dirty="0"/>
              <a:t>__get</a:t>
            </a:r>
            <a:r>
              <a:rPr lang="en-US" dirty="0"/>
              <a:t> and </a:t>
            </a:r>
            <a:r>
              <a:rPr lang="en-US" i="1" dirty="0"/>
              <a:t>__set</a:t>
            </a:r>
            <a:r>
              <a:rPr lang="en-US" dirty="0"/>
              <a:t>.</a:t>
            </a:r>
          </a:p>
          <a:p>
            <a:pPr marL="0" indent="0">
              <a:buNone/>
            </a:pPr>
            <a:r>
              <a:rPr lang="en-US" dirty="0"/>
              <a:t>Constructor property promotion allow use to easily write data-oriented classes.</a:t>
            </a:r>
            <a:br>
              <a:rPr lang="en-US" dirty="0"/>
            </a:br>
            <a:r>
              <a:rPr lang="en-US" dirty="0"/>
              <a:t>Yes, how can we add functionality?</a:t>
            </a:r>
          </a:p>
          <a:p>
            <a:pPr marL="0" indent="0">
              <a:buNone/>
            </a:pPr>
            <a:r>
              <a:rPr lang="en-US" dirty="0"/>
              <a:t>Using property hooks, we can create computed properties which can natively be understood by IDEs and static analysis tools.</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9824DFA9-3605-14C8-7F64-497CD4D118FC}"/>
              </a:ext>
            </a:extLst>
          </p:cNvPr>
          <p:cNvSpPr>
            <a:spLocks noGrp="1"/>
          </p:cNvSpPr>
          <p:nvPr>
            <p:ph type="sldNum" sz="quarter" idx="12"/>
          </p:nvPr>
        </p:nvSpPr>
        <p:spPr/>
        <p:txBody>
          <a:bodyPr/>
          <a:lstStyle/>
          <a:p>
            <a:fld id="{452BA717-4DED-4A38-BDE4-30D0F0A142DB}" type="slidenum">
              <a:rPr lang="cs-CZ" smtClean="0"/>
              <a:pPr/>
              <a:t>15</a:t>
            </a:fld>
            <a:endParaRPr lang="cs-CZ"/>
          </a:p>
        </p:txBody>
      </p:sp>
      <p:sp>
        <p:nvSpPr>
          <p:cNvPr id="5" name="Rectangle 4">
            <a:extLst>
              <a:ext uri="{FF2B5EF4-FFF2-40B4-BE49-F238E27FC236}">
                <a16:creationId xmlns:a16="http://schemas.microsoft.com/office/drawing/2014/main" id="{AC83FCC8-F8D5-61ED-F3BA-5A0ED9ACF64C}"/>
              </a:ext>
            </a:extLst>
          </p:cNvPr>
          <p:cNvSpPr/>
          <p:nvPr/>
        </p:nvSpPr>
        <p:spPr>
          <a:xfrm>
            <a:off x="6600056" y="4005064"/>
            <a:ext cx="5184576" cy="230425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User </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string</a:t>
            </a:r>
            <a:r>
              <a:rPr lang="en-US" b="1" dirty="0">
                <a:solidFill>
                  <a:schemeClr val="tx1"/>
                </a:solidFill>
                <a:latin typeface="Courier New" panose="02070309020205020404" pitchFamily="49" charset="0"/>
                <a:cs typeface="Courier New" panose="02070309020205020404" pitchFamily="49" charset="0"/>
              </a:rPr>
              <a:t> $name {</a:t>
            </a:r>
          </a:p>
          <a:p>
            <a:r>
              <a:rPr lang="en-US" b="1" dirty="0">
                <a:solidFill>
                  <a:schemeClr val="tx1"/>
                </a:solidFill>
                <a:latin typeface="Courier New" panose="02070309020205020404" pitchFamily="49" charset="0"/>
                <a:cs typeface="Courier New" panose="02070309020205020404" pitchFamily="49" charset="0"/>
              </a:rPr>
              <a:t>    set(string $next) { }</a:t>
            </a:r>
          </a:p>
          <a:p>
            <a:r>
              <a:rPr lang="en-US" b="1" dirty="0">
                <a:solidFill>
                  <a:schemeClr val="tx1"/>
                </a:solidFill>
                <a:latin typeface="Courier New" panose="02070309020205020404" pitchFamily="49" charset="0"/>
                <a:cs typeface="Courier New" panose="02070309020205020404" pitchFamily="49" charset="0"/>
              </a:rPr>
              <a:t>    get() {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CD30B089-BAB2-0D5D-3F4B-51BDD8C537CC}"/>
              </a:ext>
            </a:extLst>
          </p:cNvPr>
          <p:cNvSpPr txBox="1"/>
          <p:nvPr/>
        </p:nvSpPr>
        <p:spPr>
          <a:xfrm>
            <a:off x="10472607" y="5958720"/>
            <a:ext cx="1312025" cy="369332"/>
          </a:xfrm>
          <a:prstGeom prst="rect">
            <a:avLst/>
          </a:prstGeom>
          <a:noFill/>
        </p:spPr>
        <p:txBody>
          <a:bodyPr wrap="square">
            <a:spAutoFit/>
          </a:bodyPr>
          <a:lstStyle/>
          <a:p>
            <a:pPr algn="r"/>
            <a:r>
              <a:rPr lang="en-US" dirty="0"/>
              <a:t>since 2024</a:t>
            </a:r>
          </a:p>
        </p:txBody>
      </p:sp>
    </p:spTree>
    <p:extLst>
      <p:ext uri="{BB962C8B-B14F-4D97-AF65-F5344CB8AC3E}">
        <p14:creationId xmlns:p14="http://schemas.microsoft.com/office/powerpoint/2010/main" val="359699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C10F-47DD-8AAD-9ADB-9503BBA88F82}"/>
              </a:ext>
            </a:extLst>
          </p:cNvPr>
          <p:cNvSpPr>
            <a:spLocks noGrp="1"/>
          </p:cNvSpPr>
          <p:nvPr>
            <p:ph type="title"/>
          </p:nvPr>
        </p:nvSpPr>
        <p:spPr/>
        <p:txBody>
          <a:bodyPr/>
          <a:lstStyle/>
          <a:p>
            <a:r>
              <a:rPr lang="en-US" dirty="0" err="1"/>
              <a:t>Nullsafe</a:t>
            </a:r>
            <a:r>
              <a:rPr lang="en-US" dirty="0"/>
              <a:t> operator</a:t>
            </a:r>
          </a:p>
        </p:txBody>
      </p:sp>
      <p:sp>
        <p:nvSpPr>
          <p:cNvPr id="3" name="Content Placeholder 2">
            <a:extLst>
              <a:ext uri="{FF2B5EF4-FFF2-40B4-BE49-F238E27FC236}">
                <a16:creationId xmlns:a16="http://schemas.microsoft.com/office/drawing/2014/main" id="{85FB8EAF-EC0C-7CBC-179A-A1E0785E8AD0}"/>
              </a:ext>
            </a:extLst>
          </p:cNvPr>
          <p:cNvSpPr>
            <a:spLocks noGrp="1"/>
          </p:cNvSpPr>
          <p:nvPr>
            <p:ph idx="1"/>
          </p:nvPr>
        </p:nvSpPr>
        <p:spPr>
          <a:xfrm>
            <a:off x="335360" y="1268760"/>
            <a:ext cx="11449272" cy="648072"/>
          </a:xfrm>
        </p:spPr>
        <p:txBody>
          <a:bodyPr/>
          <a:lstStyle/>
          <a:p>
            <a:pPr marL="0" indent="0">
              <a:buNone/>
            </a:pPr>
            <a:r>
              <a:rPr lang="en-US" dirty="0"/>
              <a:t>How to call something that may be null?</a:t>
            </a:r>
          </a:p>
        </p:txBody>
      </p:sp>
      <p:sp>
        <p:nvSpPr>
          <p:cNvPr id="4" name="Slide Number Placeholder 3">
            <a:extLst>
              <a:ext uri="{FF2B5EF4-FFF2-40B4-BE49-F238E27FC236}">
                <a16:creationId xmlns:a16="http://schemas.microsoft.com/office/drawing/2014/main" id="{248C891F-D3D3-659F-C791-A671FCD122B8}"/>
              </a:ext>
            </a:extLst>
          </p:cNvPr>
          <p:cNvSpPr>
            <a:spLocks noGrp="1"/>
          </p:cNvSpPr>
          <p:nvPr>
            <p:ph type="sldNum" sz="quarter" idx="12"/>
          </p:nvPr>
        </p:nvSpPr>
        <p:spPr/>
        <p:txBody>
          <a:bodyPr/>
          <a:lstStyle/>
          <a:p>
            <a:fld id="{452BA717-4DED-4A38-BDE4-30D0F0A142DB}" type="slidenum">
              <a:rPr lang="cs-CZ" smtClean="0"/>
              <a:pPr/>
              <a:t>16</a:t>
            </a:fld>
            <a:endParaRPr lang="cs-CZ"/>
          </a:p>
        </p:txBody>
      </p:sp>
      <p:sp>
        <p:nvSpPr>
          <p:cNvPr id="5" name="Rectangle 4">
            <a:extLst>
              <a:ext uri="{FF2B5EF4-FFF2-40B4-BE49-F238E27FC236}">
                <a16:creationId xmlns:a16="http://schemas.microsoft.com/office/drawing/2014/main" id="{9B44D7B7-87BF-A577-C690-D117011E5109}"/>
              </a:ext>
            </a:extLst>
          </p:cNvPr>
          <p:cNvSpPr/>
          <p:nvPr/>
        </p:nvSpPr>
        <p:spPr>
          <a:xfrm>
            <a:off x="311359" y="5851316"/>
            <a:ext cx="11610441" cy="460385"/>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$country = $session?-&gt;user?-&gt;</a:t>
            </a:r>
            <a:r>
              <a:rPr lang="en-US" b="1" dirty="0" err="1">
                <a:solidFill>
                  <a:schemeClr val="tx1"/>
                </a:solidFill>
                <a:latin typeface="Courier New" panose="02070309020205020404" pitchFamily="49" charset="0"/>
                <a:cs typeface="Courier New" panose="02070309020205020404" pitchFamily="49" charset="0"/>
              </a:rPr>
              <a:t>getAddress</a:t>
            </a:r>
            <a:r>
              <a:rPr lang="en-US" b="1" dirty="0">
                <a:solidFill>
                  <a:schemeClr val="tx1"/>
                </a:solidFill>
                <a:latin typeface="Courier New" panose="02070309020205020404" pitchFamily="49" charset="0"/>
                <a:cs typeface="Courier New" panose="02070309020205020404" pitchFamily="49" charset="0"/>
              </a:rPr>
              <a:t>()?-&gt;country;</a:t>
            </a:r>
          </a:p>
        </p:txBody>
      </p:sp>
      <p:sp>
        <p:nvSpPr>
          <p:cNvPr id="6" name="TextBox 5">
            <a:extLst>
              <a:ext uri="{FF2B5EF4-FFF2-40B4-BE49-F238E27FC236}">
                <a16:creationId xmlns:a16="http://schemas.microsoft.com/office/drawing/2014/main" id="{FDE1BE18-6A1E-82A3-2781-AD538C7D2A36}"/>
              </a:ext>
            </a:extLst>
          </p:cNvPr>
          <p:cNvSpPr txBox="1"/>
          <p:nvPr/>
        </p:nvSpPr>
        <p:spPr>
          <a:xfrm>
            <a:off x="9408368" y="5939988"/>
            <a:ext cx="2544281" cy="369332"/>
          </a:xfrm>
          <a:prstGeom prst="rect">
            <a:avLst/>
          </a:prstGeom>
          <a:noFill/>
        </p:spPr>
        <p:txBody>
          <a:bodyPr wrap="square">
            <a:spAutoFit/>
          </a:bodyPr>
          <a:lstStyle/>
          <a:p>
            <a:pPr algn="r"/>
            <a:r>
              <a:rPr lang="en-US" dirty="0"/>
              <a:t>since 2020, 8.0.0</a:t>
            </a:r>
          </a:p>
        </p:txBody>
      </p:sp>
      <p:sp>
        <p:nvSpPr>
          <p:cNvPr id="7" name="Rectangle 6">
            <a:extLst>
              <a:ext uri="{FF2B5EF4-FFF2-40B4-BE49-F238E27FC236}">
                <a16:creationId xmlns:a16="http://schemas.microsoft.com/office/drawing/2014/main" id="{48B1AC85-0CAD-2024-955C-538694127379}"/>
              </a:ext>
            </a:extLst>
          </p:cNvPr>
          <p:cNvSpPr/>
          <p:nvPr/>
        </p:nvSpPr>
        <p:spPr>
          <a:xfrm>
            <a:off x="311359" y="1988840"/>
            <a:ext cx="5640625" cy="360040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$country =  null;</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($session !== null) {</a:t>
            </a:r>
          </a:p>
          <a:p>
            <a:r>
              <a:rPr lang="en-US" b="1" dirty="0">
                <a:solidFill>
                  <a:schemeClr val="tx1"/>
                </a:solidFill>
                <a:latin typeface="Courier New" panose="02070309020205020404" pitchFamily="49" charset="0"/>
                <a:cs typeface="Courier New" panose="02070309020205020404" pitchFamily="49" charset="0"/>
              </a:rPr>
              <a:t>  $user = $session-&gt;user;</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($user !== null) {</a:t>
            </a:r>
          </a:p>
          <a:p>
            <a:r>
              <a:rPr lang="en-US" b="1" dirty="0">
                <a:solidFill>
                  <a:schemeClr val="tx1"/>
                </a:solidFill>
                <a:latin typeface="Courier New" panose="02070309020205020404" pitchFamily="49" charset="0"/>
                <a:cs typeface="Courier New" panose="02070309020205020404" pitchFamily="49" charset="0"/>
              </a:rPr>
              <a:t>    $address = $user-&gt;</a:t>
            </a:r>
            <a:r>
              <a:rPr lang="en-US" b="1" dirty="0" err="1">
                <a:solidFill>
                  <a:schemeClr val="tx1"/>
                </a:solidFill>
                <a:latin typeface="Courier New" panose="02070309020205020404" pitchFamily="49" charset="0"/>
                <a:cs typeface="Courier New" panose="02070309020205020404" pitchFamily="49" charset="0"/>
              </a:rPr>
              <a:t>getAddress</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($address !== null) {</a:t>
            </a:r>
          </a:p>
          <a:p>
            <a:r>
              <a:rPr lang="en-US" b="1" dirty="0">
                <a:solidFill>
                  <a:schemeClr val="tx1"/>
                </a:solidFill>
                <a:latin typeface="Courier New" panose="02070309020205020404" pitchFamily="49" charset="0"/>
                <a:cs typeface="Courier New" panose="02070309020205020404" pitchFamily="49" charset="0"/>
              </a:rPr>
              <a:t>      $country = $address-&gt;country;</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544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0C9204-244D-AD35-3265-590382C54402}"/>
              </a:ext>
            </a:extLst>
          </p:cNvPr>
          <p:cNvSpPr>
            <a:spLocks noGrp="1"/>
          </p:cNvSpPr>
          <p:nvPr>
            <p:ph type="sldNum" sz="quarter" idx="12"/>
          </p:nvPr>
        </p:nvSpPr>
        <p:spPr/>
        <p:txBody>
          <a:bodyPr/>
          <a:lstStyle/>
          <a:p>
            <a:fld id="{452BA717-4DED-4A38-BDE4-30D0F0A142DB}" type="slidenum">
              <a:rPr lang="cs-CZ" smtClean="0"/>
              <a:pPr/>
              <a:t>17</a:t>
            </a:fld>
            <a:endParaRPr lang="cs-CZ"/>
          </a:p>
        </p:txBody>
      </p:sp>
      <p:sp>
        <p:nvSpPr>
          <p:cNvPr id="3" name="Text Placeholder 2">
            <a:extLst>
              <a:ext uri="{FF2B5EF4-FFF2-40B4-BE49-F238E27FC236}">
                <a16:creationId xmlns:a16="http://schemas.microsoft.com/office/drawing/2014/main" id="{7409CB0F-4784-7D7E-A38C-DCB15BDA963F}"/>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76F088A3-9FE6-9634-C98C-EE1690DBC2CF}"/>
              </a:ext>
            </a:extLst>
          </p:cNvPr>
          <p:cNvSpPr>
            <a:spLocks noGrp="1"/>
          </p:cNvSpPr>
          <p:nvPr>
            <p:ph type="body" sz="quarter" idx="14"/>
          </p:nvPr>
        </p:nvSpPr>
        <p:spPr/>
        <p:txBody>
          <a:bodyPr/>
          <a:lstStyle/>
          <a:p>
            <a:r>
              <a:rPr lang="en-US" dirty="0"/>
              <a:t>Ready for the service</a:t>
            </a:r>
          </a:p>
        </p:txBody>
      </p:sp>
    </p:spTree>
    <p:extLst>
      <p:ext uri="{BB962C8B-B14F-4D97-AF65-F5344CB8AC3E}">
        <p14:creationId xmlns:p14="http://schemas.microsoft.com/office/powerpoint/2010/main" val="110360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51A1-0056-3338-5728-475E174B5593}"/>
              </a:ext>
            </a:extLst>
          </p:cNvPr>
          <p:cNvSpPr>
            <a:spLocks noGrp="1"/>
          </p:cNvSpPr>
          <p:nvPr>
            <p:ph type="title"/>
          </p:nvPr>
        </p:nvSpPr>
        <p:spPr/>
        <p:txBody>
          <a:bodyPr/>
          <a:lstStyle/>
          <a:p>
            <a:r>
              <a:rPr lang="en-US" dirty="0"/>
              <a:t>Error handling</a:t>
            </a:r>
          </a:p>
        </p:txBody>
      </p:sp>
      <p:sp>
        <p:nvSpPr>
          <p:cNvPr id="3" name="Content Placeholder 2">
            <a:extLst>
              <a:ext uri="{FF2B5EF4-FFF2-40B4-BE49-F238E27FC236}">
                <a16:creationId xmlns:a16="http://schemas.microsoft.com/office/drawing/2014/main" id="{D0ABDECD-A484-5DB1-23FF-5F63CF79365E}"/>
              </a:ext>
            </a:extLst>
          </p:cNvPr>
          <p:cNvSpPr>
            <a:spLocks noGrp="1"/>
          </p:cNvSpPr>
          <p:nvPr>
            <p:ph sz="half" idx="1"/>
          </p:nvPr>
        </p:nvSpPr>
        <p:spPr/>
        <p:txBody>
          <a:bodyPr/>
          <a:lstStyle/>
          <a:p>
            <a:pPr marL="0" indent="0">
              <a:buNone/>
            </a:pPr>
            <a:r>
              <a:rPr lang="en-US" dirty="0"/>
              <a:t>We have different types of errors.</a:t>
            </a:r>
          </a:p>
          <a:p>
            <a:r>
              <a:rPr lang="en-US" dirty="0"/>
              <a:t>User errors</a:t>
            </a:r>
          </a:p>
          <a:p>
            <a:r>
              <a:rPr lang="en-US" dirty="0"/>
              <a:t>Temporary/Soft Errors</a:t>
            </a:r>
          </a:p>
          <a:p>
            <a:r>
              <a:rPr lang="en-US" dirty="0"/>
              <a:t>Hard Errors</a:t>
            </a:r>
          </a:p>
          <a:p>
            <a:pPr marL="0" indent="0">
              <a:buNone/>
            </a:pPr>
            <a:r>
              <a:rPr lang="en-US" dirty="0"/>
              <a:t>Error can be of various severity. </a:t>
            </a:r>
          </a:p>
          <a:p>
            <a:r>
              <a:rPr lang="en-US" dirty="0"/>
              <a:t>E_ERROR, E_WARNING, E_NOTIVE, </a:t>
            </a:r>
            <a:r>
              <a:rPr lang="en-US" dirty="0" err="1"/>
              <a:t>E_USER_xxx</a:t>
            </a:r>
            <a:r>
              <a:rPr lang="en-US" dirty="0"/>
              <a:t>, E_STRICT</a:t>
            </a:r>
          </a:p>
          <a:p>
            <a:r>
              <a:rPr lang="en-US" dirty="0"/>
              <a:t>Controlled in php.ini or by </a:t>
            </a:r>
            <a:r>
              <a:rPr lang="en-US" dirty="0" err="1">
                <a:solidFill>
                  <a:schemeClr val="accent5"/>
                </a:solidFill>
              </a:rPr>
              <a:t>error_reporting</a:t>
            </a:r>
            <a:r>
              <a:rPr lang="en-US" dirty="0">
                <a:solidFill>
                  <a:schemeClr val="accent5"/>
                </a:solidFill>
              </a:rPr>
              <a:t>()</a:t>
            </a:r>
          </a:p>
          <a:p>
            <a:r>
              <a:rPr lang="en-US" dirty="0" err="1">
                <a:solidFill>
                  <a:schemeClr val="accent5"/>
                </a:solidFill>
              </a:rPr>
              <a:t>trigger_error</a:t>
            </a:r>
            <a:r>
              <a:rPr lang="en-US" dirty="0">
                <a:solidFill>
                  <a:schemeClr val="accent5"/>
                </a:solidFill>
              </a:rPr>
              <a:t>()</a:t>
            </a:r>
          </a:p>
          <a:p>
            <a:r>
              <a:rPr lang="en-US" dirty="0"/>
              <a:t>Error Control (Silence) Operator</a:t>
            </a:r>
          </a:p>
        </p:txBody>
      </p:sp>
      <p:sp>
        <p:nvSpPr>
          <p:cNvPr id="6" name="Content Placeholder 5">
            <a:extLst>
              <a:ext uri="{FF2B5EF4-FFF2-40B4-BE49-F238E27FC236}">
                <a16:creationId xmlns:a16="http://schemas.microsoft.com/office/drawing/2014/main" id="{26E398F7-00C4-8F46-09D0-38E2898CE8B6}"/>
              </a:ext>
            </a:extLst>
          </p:cNvPr>
          <p:cNvSpPr>
            <a:spLocks noGrp="1"/>
          </p:cNvSpPr>
          <p:nvPr>
            <p:ph sz="half" idx="2"/>
          </p:nvPr>
        </p:nvSpPr>
        <p:spPr>
          <a:xfrm>
            <a:off x="6217920" y="1260583"/>
            <a:ext cx="5566712" cy="2168417"/>
          </a:xfrm>
        </p:spPr>
        <p:txBody>
          <a:bodyPr/>
          <a:lstStyle/>
          <a:p>
            <a:pPr marL="0" indent="0">
              <a:buNone/>
            </a:pPr>
            <a:r>
              <a:rPr lang="en-US" dirty="0"/>
              <a:t>Exceptions</a:t>
            </a:r>
          </a:p>
          <a:p>
            <a:r>
              <a:rPr lang="en-US" dirty="0"/>
              <a:t>Uncaught exception causes Fatal Error</a:t>
            </a:r>
          </a:p>
          <a:p>
            <a:r>
              <a:rPr lang="en-US" dirty="0"/>
              <a:t>Destructors should not throw exceptions</a:t>
            </a:r>
          </a:p>
          <a:p>
            <a:r>
              <a:rPr lang="en-US" dirty="0"/>
              <a:t>Throwing-catching process is somewhat slow</a:t>
            </a:r>
          </a:p>
          <a:p>
            <a:endParaRPr lang="en-US" dirty="0"/>
          </a:p>
          <a:p>
            <a:endParaRPr lang="en-US" dirty="0"/>
          </a:p>
        </p:txBody>
      </p:sp>
      <p:sp>
        <p:nvSpPr>
          <p:cNvPr id="4" name="Slide Number Placeholder 3">
            <a:extLst>
              <a:ext uri="{FF2B5EF4-FFF2-40B4-BE49-F238E27FC236}">
                <a16:creationId xmlns:a16="http://schemas.microsoft.com/office/drawing/2014/main" id="{AEC0967B-30B0-E93B-935F-E17998ACF54D}"/>
              </a:ext>
            </a:extLst>
          </p:cNvPr>
          <p:cNvSpPr>
            <a:spLocks noGrp="1"/>
          </p:cNvSpPr>
          <p:nvPr>
            <p:ph type="sldNum" sz="quarter" idx="12"/>
          </p:nvPr>
        </p:nvSpPr>
        <p:spPr/>
        <p:txBody>
          <a:bodyPr/>
          <a:lstStyle/>
          <a:p>
            <a:fld id="{452BA717-4DED-4A38-BDE4-30D0F0A142DB}" type="slidenum">
              <a:rPr lang="cs-CZ" smtClean="0"/>
              <a:pPr/>
              <a:t>18</a:t>
            </a:fld>
            <a:endParaRPr lang="cs-CZ"/>
          </a:p>
        </p:txBody>
      </p:sp>
      <p:sp>
        <p:nvSpPr>
          <p:cNvPr id="5" name="Rectangle 4">
            <a:extLst>
              <a:ext uri="{FF2B5EF4-FFF2-40B4-BE49-F238E27FC236}">
                <a16:creationId xmlns:a16="http://schemas.microsoft.com/office/drawing/2014/main" id="{56848C65-7583-E930-C6FF-69F8984F0465}"/>
              </a:ext>
            </a:extLst>
          </p:cNvPr>
          <p:cNvSpPr/>
          <p:nvPr/>
        </p:nvSpPr>
        <p:spPr>
          <a:xfrm>
            <a:off x="6672064" y="4317696"/>
            <a:ext cx="5360484" cy="2016224"/>
          </a:xfrm>
          <a:prstGeom prst="rect">
            <a:avLst/>
          </a:prstGeom>
          <a:solidFill>
            <a:schemeClr val="bg1"/>
          </a:solid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try</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 throw new Exception('Error …');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catch</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MyException</a:t>
            </a:r>
            <a:r>
              <a:rPr lang="en-US" b="1" dirty="0">
                <a:solidFill>
                  <a:schemeClr val="tx1"/>
                </a:solidFill>
                <a:latin typeface="Courier New" panose="02070309020205020404" pitchFamily="49" charset="0"/>
                <a:cs typeface="Courier New" panose="02070309020205020404" pitchFamily="49" charset="0"/>
              </a:rPr>
              <a:t> $ex) {</a:t>
            </a:r>
          </a:p>
          <a:p>
            <a:r>
              <a:rPr lang="en-US" b="1" dirty="0">
                <a:solidFill>
                  <a:schemeClr val="tx1"/>
                </a:solidFill>
                <a:latin typeface="Courier New" panose="02070309020205020404" pitchFamily="49" charset="0"/>
                <a:cs typeface="Courier New" panose="02070309020205020404" pitchFamily="49" charset="0"/>
              </a:rPr>
              <a:t>  ... My exception handler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catch</a:t>
            </a:r>
            <a:r>
              <a:rPr lang="en-US" b="1" dirty="0">
                <a:solidFill>
                  <a:schemeClr val="tx1"/>
                </a:solidFill>
                <a:latin typeface="Courier New" panose="02070309020205020404" pitchFamily="49" charset="0"/>
                <a:cs typeface="Courier New" panose="02070309020205020404" pitchFamily="49" charset="0"/>
              </a:rPr>
              <a:t> (Exception $ex) {</a:t>
            </a:r>
          </a:p>
          <a:p>
            <a:r>
              <a:rPr lang="en-US" b="1" dirty="0">
                <a:solidFill>
                  <a:schemeClr val="tx1"/>
                </a:solidFill>
                <a:latin typeface="Courier New" panose="02070309020205020404" pitchFamily="49" charset="0"/>
                <a:cs typeface="Courier New" panose="02070309020205020404" pitchFamily="49" charset="0"/>
              </a:rPr>
              <a:t>  ... Generic exception handler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1436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701E3-6724-3CF3-49F2-3C9F14FB4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A764D-4D9F-E5AC-9CD4-F6CC315EEE7C}"/>
              </a:ext>
            </a:extLst>
          </p:cNvPr>
          <p:cNvSpPr>
            <a:spLocks noGrp="1"/>
          </p:cNvSpPr>
          <p:nvPr>
            <p:ph type="title"/>
          </p:nvPr>
        </p:nvSpPr>
        <p:spPr/>
        <p:txBody>
          <a:bodyPr/>
          <a:lstStyle/>
          <a:p>
            <a:r>
              <a:rPr lang="en-US" dirty="0"/>
              <a:t>Array unpacking support for string-keyed arrays</a:t>
            </a:r>
          </a:p>
        </p:txBody>
      </p:sp>
      <p:sp>
        <p:nvSpPr>
          <p:cNvPr id="3" name="Content Placeholder 2">
            <a:extLst>
              <a:ext uri="{FF2B5EF4-FFF2-40B4-BE49-F238E27FC236}">
                <a16:creationId xmlns:a16="http://schemas.microsoft.com/office/drawing/2014/main" id="{E8B57A12-0132-F2DB-28FF-A08241032F9B}"/>
              </a:ext>
            </a:extLst>
          </p:cNvPr>
          <p:cNvSpPr>
            <a:spLocks noGrp="1"/>
          </p:cNvSpPr>
          <p:nvPr>
            <p:ph idx="1"/>
          </p:nvPr>
        </p:nvSpPr>
        <p:spPr>
          <a:xfrm>
            <a:off x="335360" y="1268761"/>
            <a:ext cx="11449272" cy="766132"/>
          </a:xfrm>
        </p:spPr>
        <p:txBody>
          <a:bodyPr/>
          <a:lstStyle/>
          <a:p>
            <a:pPr marL="0" indent="0">
              <a:buNone/>
            </a:pPr>
            <a:r>
              <a:rPr lang="en-US" dirty="0"/>
              <a:t>PHP supported unpacking inside arrays through the spread operator before, but only if the arrays had integer keys. Since 8.1.0 it is possible to unpack arrays with string keys too.</a:t>
            </a:r>
          </a:p>
        </p:txBody>
      </p:sp>
      <p:sp>
        <p:nvSpPr>
          <p:cNvPr id="4" name="Slide Number Placeholder 3">
            <a:extLst>
              <a:ext uri="{FF2B5EF4-FFF2-40B4-BE49-F238E27FC236}">
                <a16:creationId xmlns:a16="http://schemas.microsoft.com/office/drawing/2014/main" id="{5D1FBE84-7576-0779-2E4F-1A988F283DEF}"/>
              </a:ext>
            </a:extLst>
          </p:cNvPr>
          <p:cNvSpPr>
            <a:spLocks noGrp="1"/>
          </p:cNvSpPr>
          <p:nvPr>
            <p:ph type="sldNum" sz="quarter" idx="12"/>
          </p:nvPr>
        </p:nvSpPr>
        <p:spPr/>
        <p:txBody>
          <a:bodyPr/>
          <a:lstStyle/>
          <a:p>
            <a:fld id="{452BA717-4DED-4A38-BDE4-30D0F0A142DB}" type="slidenum">
              <a:rPr lang="cs-CZ" smtClean="0"/>
              <a:pPr/>
              <a:t>19</a:t>
            </a:fld>
            <a:endParaRPr lang="cs-CZ"/>
          </a:p>
        </p:txBody>
      </p:sp>
      <p:sp>
        <p:nvSpPr>
          <p:cNvPr id="5" name="Rectangle 4">
            <a:extLst>
              <a:ext uri="{FF2B5EF4-FFF2-40B4-BE49-F238E27FC236}">
                <a16:creationId xmlns:a16="http://schemas.microsoft.com/office/drawing/2014/main" id="{F4F26A87-F0DF-B0C0-173D-CAC47AFFD840}"/>
              </a:ext>
            </a:extLst>
          </p:cNvPr>
          <p:cNvSpPr/>
          <p:nvPr/>
        </p:nvSpPr>
        <p:spPr>
          <a:xfrm>
            <a:off x="6240016" y="3909648"/>
            <a:ext cx="5712633" cy="2399672"/>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s-ES" b="1" dirty="0">
                <a:solidFill>
                  <a:schemeClr val="tx1"/>
                </a:solidFill>
                <a:latin typeface="Courier New" panose="02070309020205020404" pitchFamily="49" charset="0"/>
                <a:cs typeface="Courier New" panose="02070309020205020404" pitchFamily="49" charset="0"/>
              </a:rPr>
              <a:t>$</a:t>
            </a:r>
            <a:r>
              <a:rPr lang="es-ES" b="1" dirty="0" err="1">
                <a:solidFill>
                  <a:schemeClr val="tx1"/>
                </a:solidFill>
                <a:latin typeface="Courier New" panose="02070309020205020404" pitchFamily="49" charset="0"/>
                <a:cs typeface="Courier New" panose="02070309020205020404" pitchFamily="49" charset="0"/>
              </a:rPr>
              <a:t>arrayA</a:t>
            </a:r>
            <a:r>
              <a:rPr lang="es-ES" b="1" dirty="0">
                <a:solidFill>
                  <a:schemeClr val="tx1"/>
                </a:solidFill>
                <a:latin typeface="Courier New" panose="02070309020205020404" pitchFamily="49" charset="0"/>
                <a:cs typeface="Courier New" panose="02070309020205020404" pitchFamily="49" charset="0"/>
              </a:rPr>
              <a:t> = ['a' =&gt; 1];</a:t>
            </a:r>
          </a:p>
          <a:p>
            <a:r>
              <a:rPr lang="es-ES" b="1" dirty="0">
                <a:solidFill>
                  <a:schemeClr val="tx1"/>
                </a:solidFill>
                <a:latin typeface="Courier New" panose="02070309020205020404" pitchFamily="49" charset="0"/>
                <a:cs typeface="Courier New" panose="02070309020205020404" pitchFamily="49" charset="0"/>
              </a:rPr>
              <a:t>$</a:t>
            </a:r>
            <a:r>
              <a:rPr lang="es-ES" b="1" dirty="0" err="1">
                <a:solidFill>
                  <a:schemeClr val="tx1"/>
                </a:solidFill>
                <a:latin typeface="Courier New" panose="02070309020205020404" pitchFamily="49" charset="0"/>
                <a:cs typeface="Courier New" panose="02070309020205020404" pitchFamily="49" charset="0"/>
              </a:rPr>
              <a:t>arrayB</a:t>
            </a:r>
            <a:r>
              <a:rPr lang="es-ES" b="1" dirty="0">
                <a:solidFill>
                  <a:schemeClr val="tx1"/>
                </a:solidFill>
                <a:latin typeface="Courier New" panose="02070309020205020404" pitchFamily="49" charset="0"/>
                <a:cs typeface="Courier New" panose="02070309020205020404" pitchFamily="49" charset="0"/>
              </a:rPr>
              <a:t> = ['b' =&gt; 2];</a:t>
            </a:r>
          </a:p>
          <a:p>
            <a:endParaRPr lang="es-ES" b="1" dirty="0">
              <a:solidFill>
                <a:schemeClr val="tx1"/>
              </a:solidFill>
              <a:latin typeface="Courier New" panose="02070309020205020404" pitchFamily="49" charset="0"/>
              <a:cs typeface="Courier New" panose="02070309020205020404" pitchFamily="49" charset="0"/>
            </a:endParaRPr>
          </a:p>
          <a:p>
            <a:r>
              <a:rPr lang="es-ES" b="1" dirty="0">
                <a:solidFill>
                  <a:schemeClr val="tx1"/>
                </a:solidFill>
                <a:latin typeface="Courier New" panose="02070309020205020404" pitchFamily="49" charset="0"/>
                <a:cs typeface="Courier New" panose="02070309020205020404" pitchFamily="49" charset="0"/>
              </a:rPr>
              <a:t>$</a:t>
            </a:r>
            <a:r>
              <a:rPr lang="es-ES" b="1" dirty="0" err="1">
                <a:solidFill>
                  <a:schemeClr val="tx1"/>
                </a:solidFill>
                <a:latin typeface="Courier New" panose="02070309020205020404" pitchFamily="49" charset="0"/>
                <a:cs typeface="Courier New" panose="02070309020205020404" pitchFamily="49" charset="0"/>
              </a:rPr>
              <a:t>result</a:t>
            </a:r>
            <a:r>
              <a:rPr lang="es-ES" b="1" dirty="0">
                <a:solidFill>
                  <a:schemeClr val="tx1"/>
                </a:solidFill>
                <a:latin typeface="Courier New" panose="02070309020205020404" pitchFamily="49" charset="0"/>
                <a:cs typeface="Courier New" panose="02070309020205020404" pitchFamily="49" charset="0"/>
              </a:rPr>
              <a:t> = [</a:t>
            </a:r>
            <a:br>
              <a:rPr lang="es-ES" b="1" dirty="0">
                <a:solidFill>
                  <a:schemeClr val="tx1"/>
                </a:solidFill>
                <a:latin typeface="Courier New" panose="02070309020205020404" pitchFamily="49" charset="0"/>
                <a:cs typeface="Courier New" panose="02070309020205020404" pitchFamily="49" charset="0"/>
              </a:rPr>
            </a:br>
            <a:r>
              <a:rPr lang="es-ES" b="1" dirty="0">
                <a:solidFill>
                  <a:schemeClr val="tx1"/>
                </a:solidFill>
                <a:latin typeface="Courier New" panose="02070309020205020404" pitchFamily="49" charset="0"/>
                <a:cs typeface="Courier New" panose="02070309020205020404" pitchFamily="49" charset="0"/>
              </a:rPr>
              <a:t>  'a' =&gt; 0, ...$</a:t>
            </a:r>
            <a:r>
              <a:rPr lang="es-ES" b="1" dirty="0" err="1">
                <a:solidFill>
                  <a:schemeClr val="tx1"/>
                </a:solidFill>
                <a:latin typeface="Courier New" panose="02070309020205020404" pitchFamily="49" charset="0"/>
                <a:cs typeface="Courier New" panose="02070309020205020404" pitchFamily="49" charset="0"/>
              </a:rPr>
              <a:t>arrayA</a:t>
            </a:r>
            <a:r>
              <a:rPr lang="es-ES" b="1" dirty="0">
                <a:solidFill>
                  <a:schemeClr val="tx1"/>
                </a:solidFill>
                <a:latin typeface="Courier New" panose="02070309020205020404" pitchFamily="49" charset="0"/>
                <a:cs typeface="Courier New" panose="02070309020205020404" pitchFamily="49" charset="0"/>
              </a:rPr>
              <a:t>, ...$</a:t>
            </a:r>
            <a:r>
              <a:rPr lang="es-ES" b="1" dirty="0" err="1">
                <a:solidFill>
                  <a:schemeClr val="tx1"/>
                </a:solidFill>
                <a:latin typeface="Courier New" panose="02070309020205020404" pitchFamily="49" charset="0"/>
                <a:cs typeface="Courier New" panose="02070309020205020404" pitchFamily="49" charset="0"/>
              </a:rPr>
              <a:t>arrayB</a:t>
            </a:r>
            <a:r>
              <a:rPr lang="es-ES" b="1" dirty="0">
                <a:solidFill>
                  <a:schemeClr val="tx1"/>
                </a:solidFill>
                <a:latin typeface="Courier New" panose="02070309020205020404" pitchFamily="49" charset="0"/>
                <a:cs typeface="Courier New" panose="02070309020205020404" pitchFamily="49" charset="0"/>
              </a:rPr>
              <a:t>];</a:t>
            </a:r>
          </a:p>
          <a:p>
            <a:endParaRPr lang="es-ES" b="1" dirty="0">
              <a:solidFill>
                <a:schemeClr val="tx1"/>
              </a:solidFill>
              <a:latin typeface="Courier New" panose="02070309020205020404" pitchFamily="49" charset="0"/>
              <a:cs typeface="Courier New" panose="02070309020205020404" pitchFamily="49" charset="0"/>
            </a:endParaRPr>
          </a:p>
          <a:p>
            <a:r>
              <a:rPr lang="es-ES" b="1" dirty="0">
                <a:solidFill>
                  <a:schemeClr val="tx1"/>
                </a:solidFill>
                <a:latin typeface="Courier New" panose="02070309020205020404" pitchFamily="49" charset="0"/>
                <a:cs typeface="Courier New" panose="02070309020205020404" pitchFamily="49" charset="0"/>
              </a:rPr>
              <a:t>// ['a' =&gt; 1, 'b' =&gt; 2]</a:t>
            </a:r>
            <a:endParaRPr lang="en-US" b="1" dirty="0">
              <a:solidFill>
                <a:schemeClr val="tx1"/>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81994364-931D-6637-33C9-D4D6E31AA95B}"/>
              </a:ext>
            </a:extLst>
          </p:cNvPr>
          <p:cNvSpPr txBox="1"/>
          <p:nvPr/>
        </p:nvSpPr>
        <p:spPr>
          <a:xfrm>
            <a:off x="9408368" y="5939988"/>
            <a:ext cx="2544281" cy="369332"/>
          </a:xfrm>
          <a:prstGeom prst="rect">
            <a:avLst/>
          </a:prstGeom>
          <a:noFill/>
        </p:spPr>
        <p:txBody>
          <a:bodyPr wrap="square">
            <a:spAutoFit/>
          </a:bodyPr>
          <a:lstStyle/>
          <a:p>
            <a:pPr algn="r"/>
            <a:r>
              <a:rPr lang="en-US" dirty="0"/>
              <a:t>since 2021, 8.1.0</a:t>
            </a:r>
          </a:p>
        </p:txBody>
      </p:sp>
      <p:sp>
        <p:nvSpPr>
          <p:cNvPr id="7" name="Rectangle 6">
            <a:extLst>
              <a:ext uri="{FF2B5EF4-FFF2-40B4-BE49-F238E27FC236}">
                <a16:creationId xmlns:a16="http://schemas.microsoft.com/office/drawing/2014/main" id="{DB3ED9CE-1CEB-8E81-C44D-41409302EA9E}"/>
              </a:ext>
            </a:extLst>
          </p:cNvPr>
          <p:cNvSpPr/>
          <p:nvPr/>
        </p:nvSpPr>
        <p:spPr>
          <a:xfrm>
            <a:off x="335360" y="3909648"/>
            <a:ext cx="4752529" cy="2399671"/>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arrayA</a:t>
            </a:r>
            <a:r>
              <a:rPr lang="en-US" b="1" dirty="0">
                <a:solidFill>
                  <a:schemeClr val="tx1"/>
                </a:solidFill>
                <a:latin typeface="Courier New" panose="02070309020205020404" pitchFamily="49" charset="0"/>
                <a:cs typeface="Courier New" panose="02070309020205020404" pitchFamily="49" charset="0"/>
              </a:rPr>
              <a:t> = ['a' =&gt; 1];</a:t>
            </a:r>
          </a:p>
          <a:p>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arrayB</a:t>
            </a:r>
            <a:r>
              <a:rPr lang="en-US" b="1" dirty="0">
                <a:solidFill>
                  <a:schemeClr val="tx1"/>
                </a:solidFill>
                <a:latin typeface="Courier New" panose="02070309020205020404" pitchFamily="49" charset="0"/>
                <a:cs typeface="Courier New" panose="02070309020205020404" pitchFamily="49" charset="0"/>
              </a:rPr>
              <a:t> = ['b' =&gt; 2];</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$result = </a:t>
            </a:r>
            <a:r>
              <a:rPr lang="en-US" b="1" dirty="0" err="1">
                <a:solidFill>
                  <a:schemeClr val="tx1"/>
                </a:solidFill>
                <a:latin typeface="Courier New" panose="02070309020205020404" pitchFamily="49" charset="0"/>
                <a:cs typeface="Courier New" panose="02070309020205020404" pitchFamily="49" charset="0"/>
              </a:rPr>
              <a:t>array_merge</a:t>
            </a:r>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  ['a' =&gt; 0], $</a:t>
            </a:r>
            <a:r>
              <a:rPr lang="en-US" b="1" dirty="0" err="1">
                <a:solidFill>
                  <a:schemeClr val="tx1"/>
                </a:solidFill>
                <a:latin typeface="Courier New" panose="02070309020205020404" pitchFamily="49" charset="0"/>
                <a:cs typeface="Courier New" panose="02070309020205020404" pitchFamily="49" charset="0"/>
              </a:rPr>
              <a:t>arrayA</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arrayB</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 =&gt; 1, 'b' =&gt; 2]</a:t>
            </a:r>
          </a:p>
        </p:txBody>
      </p:sp>
    </p:spTree>
    <p:extLst>
      <p:ext uri="{BB962C8B-B14F-4D97-AF65-F5344CB8AC3E}">
        <p14:creationId xmlns:p14="http://schemas.microsoft.com/office/powerpoint/2010/main" val="34564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EF10-9562-BED6-E32E-21F79B38F6D8}"/>
              </a:ext>
            </a:extLst>
          </p:cNvPr>
          <p:cNvSpPr>
            <a:spLocks noGrp="1"/>
          </p:cNvSpPr>
          <p:nvPr>
            <p:ph type="title"/>
          </p:nvPr>
        </p:nvSpPr>
        <p:spPr/>
        <p:txBody>
          <a:bodyPr/>
          <a:lstStyle/>
          <a:p>
            <a:r>
              <a:rPr lang="en-US" dirty="0"/>
              <a:t>...</a:t>
            </a:r>
          </a:p>
        </p:txBody>
      </p:sp>
      <p:sp>
        <p:nvSpPr>
          <p:cNvPr id="3" name="Slide Number Placeholder 2">
            <a:extLst>
              <a:ext uri="{FF2B5EF4-FFF2-40B4-BE49-F238E27FC236}">
                <a16:creationId xmlns:a16="http://schemas.microsoft.com/office/drawing/2014/main" id="{78A20BF4-40DA-AE19-3CC0-51AC0AC50A6C}"/>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6" name="Picture 5">
            <a:extLst>
              <a:ext uri="{FF2B5EF4-FFF2-40B4-BE49-F238E27FC236}">
                <a16:creationId xmlns:a16="http://schemas.microsoft.com/office/drawing/2014/main" id="{C0A3BD9E-CE0B-287F-8EA9-0ADBF829ABDE}"/>
              </a:ext>
            </a:extLst>
          </p:cNvPr>
          <p:cNvPicPr>
            <a:picLocks noChangeAspect="1"/>
          </p:cNvPicPr>
          <p:nvPr/>
        </p:nvPicPr>
        <p:blipFill>
          <a:blip r:embed="rId3"/>
          <a:stretch>
            <a:fillRect/>
          </a:stretch>
        </p:blipFill>
        <p:spPr>
          <a:xfrm>
            <a:off x="8459830" y="2852936"/>
            <a:ext cx="3343275" cy="3343275"/>
          </a:xfrm>
          <a:prstGeom prst="rect">
            <a:avLst/>
          </a:prstGeom>
        </p:spPr>
      </p:pic>
      <p:pic>
        <p:nvPicPr>
          <p:cNvPr id="7" name="Picture 6">
            <a:extLst>
              <a:ext uri="{FF2B5EF4-FFF2-40B4-BE49-F238E27FC236}">
                <a16:creationId xmlns:a16="http://schemas.microsoft.com/office/drawing/2014/main" id="{8B9E3946-42D4-C347-DAA2-7580D0595041}"/>
              </a:ext>
            </a:extLst>
          </p:cNvPr>
          <p:cNvPicPr>
            <a:picLocks noChangeAspect="1"/>
          </p:cNvPicPr>
          <p:nvPr/>
        </p:nvPicPr>
        <p:blipFill>
          <a:blip r:embed="rId4"/>
          <a:stretch>
            <a:fillRect/>
          </a:stretch>
        </p:blipFill>
        <p:spPr>
          <a:xfrm>
            <a:off x="384000" y="1268760"/>
            <a:ext cx="5348229" cy="3096343"/>
          </a:xfrm>
          <a:prstGeom prst="rect">
            <a:avLst/>
          </a:prstGeom>
        </p:spPr>
      </p:pic>
      <p:sp>
        <p:nvSpPr>
          <p:cNvPr id="11" name="TextBox 10">
            <a:extLst>
              <a:ext uri="{FF2B5EF4-FFF2-40B4-BE49-F238E27FC236}">
                <a16:creationId xmlns:a16="http://schemas.microsoft.com/office/drawing/2014/main" id="{4C99C32B-17CD-6F08-626E-17848F6C4523}"/>
              </a:ext>
            </a:extLst>
          </p:cNvPr>
          <p:cNvSpPr txBox="1"/>
          <p:nvPr/>
        </p:nvSpPr>
        <p:spPr>
          <a:xfrm>
            <a:off x="2237813" y="4293096"/>
            <a:ext cx="3548060" cy="246221"/>
          </a:xfrm>
          <a:prstGeom prst="rect">
            <a:avLst/>
          </a:prstGeom>
          <a:noFill/>
        </p:spPr>
        <p:txBody>
          <a:bodyPr wrap="square">
            <a:spAutoFit/>
          </a:bodyPr>
          <a:lstStyle/>
          <a:p>
            <a:pPr algn="r"/>
            <a:r>
              <a:rPr lang="en-US" sz="1000" dirty="0"/>
              <a:t>https://i1.memy.pl/obrazki/cc3e893449_seriously.jpg</a:t>
            </a:r>
          </a:p>
        </p:txBody>
      </p:sp>
      <p:sp>
        <p:nvSpPr>
          <p:cNvPr id="13" name="TextBox 12">
            <a:extLst>
              <a:ext uri="{FF2B5EF4-FFF2-40B4-BE49-F238E27FC236}">
                <a16:creationId xmlns:a16="http://schemas.microsoft.com/office/drawing/2014/main" id="{B8C0F8BE-CC62-ACE4-FE58-C8DB9C58B725}"/>
              </a:ext>
            </a:extLst>
          </p:cNvPr>
          <p:cNvSpPr txBox="1"/>
          <p:nvPr/>
        </p:nvSpPr>
        <p:spPr>
          <a:xfrm>
            <a:off x="8362331" y="6137582"/>
            <a:ext cx="3548061" cy="246221"/>
          </a:xfrm>
          <a:prstGeom prst="rect">
            <a:avLst/>
          </a:prstGeom>
          <a:noFill/>
        </p:spPr>
        <p:txBody>
          <a:bodyPr wrap="square">
            <a:spAutoFit/>
          </a:bodyPr>
          <a:lstStyle/>
          <a:p>
            <a:pPr algn="r"/>
            <a:r>
              <a:rPr lang="en-US" sz="1000" dirty="0"/>
              <a:t>https://learnenglishfunway.com/top-50-you-can-do-it-meme/</a:t>
            </a:r>
          </a:p>
        </p:txBody>
      </p:sp>
      <p:sp>
        <p:nvSpPr>
          <p:cNvPr id="15" name="TextBox 14">
            <a:extLst>
              <a:ext uri="{FF2B5EF4-FFF2-40B4-BE49-F238E27FC236}">
                <a16:creationId xmlns:a16="http://schemas.microsoft.com/office/drawing/2014/main" id="{F3906ED5-E894-46A0-3915-E9D9389AB5EA}"/>
              </a:ext>
            </a:extLst>
          </p:cNvPr>
          <p:cNvSpPr txBox="1"/>
          <p:nvPr/>
        </p:nvSpPr>
        <p:spPr>
          <a:xfrm>
            <a:off x="3431704" y="5589240"/>
            <a:ext cx="4104456" cy="369332"/>
          </a:xfrm>
          <a:prstGeom prst="rect">
            <a:avLst/>
          </a:prstGeom>
          <a:noFill/>
        </p:spPr>
        <p:txBody>
          <a:bodyPr wrap="square">
            <a:spAutoFit/>
          </a:bodyPr>
          <a:lstStyle/>
          <a:p>
            <a:r>
              <a:rPr lang="en-US" dirty="0"/>
              <a:t>Why is this feature part of the language?</a:t>
            </a:r>
          </a:p>
        </p:txBody>
      </p:sp>
      <p:sp>
        <p:nvSpPr>
          <p:cNvPr id="16" name="TextBox 15">
            <a:extLst>
              <a:ext uri="{FF2B5EF4-FFF2-40B4-BE49-F238E27FC236}">
                <a16:creationId xmlns:a16="http://schemas.microsoft.com/office/drawing/2014/main" id="{1FF0DFB0-5B20-CD8A-0855-4316B8A32326}"/>
              </a:ext>
            </a:extLst>
          </p:cNvPr>
          <p:cNvSpPr txBox="1"/>
          <p:nvPr/>
        </p:nvSpPr>
        <p:spPr>
          <a:xfrm>
            <a:off x="3575720" y="4920123"/>
            <a:ext cx="4104456" cy="369332"/>
          </a:xfrm>
          <a:prstGeom prst="rect">
            <a:avLst/>
          </a:prstGeom>
          <a:noFill/>
        </p:spPr>
        <p:txBody>
          <a:bodyPr wrap="square">
            <a:spAutoFit/>
          </a:bodyPr>
          <a:lstStyle/>
          <a:p>
            <a:r>
              <a:rPr lang="en-US" dirty="0"/>
              <a:t>Does this feature sound interesting?</a:t>
            </a:r>
          </a:p>
        </p:txBody>
      </p:sp>
    </p:spTree>
    <p:extLst>
      <p:ext uri="{BB962C8B-B14F-4D97-AF65-F5344CB8AC3E}">
        <p14:creationId xmlns:p14="http://schemas.microsoft.com/office/powerpoint/2010/main" val="7336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D932-3E6E-3599-FCC9-D14247DD33D8}"/>
              </a:ext>
            </a:extLst>
          </p:cNvPr>
          <p:cNvSpPr>
            <a:spLocks noGrp="1"/>
          </p:cNvSpPr>
          <p:nvPr>
            <p:ph type="title"/>
          </p:nvPr>
        </p:nvSpPr>
        <p:spPr/>
        <p:txBody>
          <a:bodyPr/>
          <a:lstStyle/>
          <a:p>
            <a:r>
              <a:rPr lang="en-US" dirty="0"/>
              <a:t>Named Parameters</a:t>
            </a:r>
          </a:p>
        </p:txBody>
      </p:sp>
      <p:sp>
        <p:nvSpPr>
          <p:cNvPr id="3" name="Content Placeholder 2">
            <a:extLst>
              <a:ext uri="{FF2B5EF4-FFF2-40B4-BE49-F238E27FC236}">
                <a16:creationId xmlns:a16="http://schemas.microsoft.com/office/drawing/2014/main" id="{D89A7BC5-1EC5-D624-0642-A887A1804436}"/>
              </a:ext>
            </a:extLst>
          </p:cNvPr>
          <p:cNvSpPr>
            <a:spLocks noGrp="1"/>
          </p:cNvSpPr>
          <p:nvPr>
            <p:ph idx="1"/>
          </p:nvPr>
        </p:nvSpPr>
        <p:spPr>
          <a:xfrm>
            <a:off x="335360" y="1268761"/>
            <a:ext cx="11449272" cy="1584176"/>
          </a:xfrm>
        </p:spPr>
        <p:txBody>
          <a:bodyPr/>
          <a:lstStyle/>
          <a:p>
            <a:pPr marL="0" indent="0">
              <a:buNone/>
            </a:pPr>
            <a:r>
              <a:rPr lang="en-US" dirty="0"/>
              <a:t>Pass arguments to a function based on the parameter name, rather than the position. </a:t>
            </a:r>
          </a:p>
          <a:p>
            <a:r>
              <a:rPr lang="en-US" dirty="0"/>
              <a:t>Self-documenting calls.</a:t>
            </a:r>
          </a:p>
          <a:p>
            <a:r>
              <a:rPr lang="en-US" dirty="0"/>
              <a:t>Skip default values. You could do that since 2015 with </a:t>
            </a:r>
            <a:r>
              <a:rPr lang="en-US" i="1" dirty="0"/>
              <a:t>default</a:t>
            </a:r>
            <a:r>
              <a:rPr lang="en-US" dirty="0"/>
              <a:t> keyword (</a:t>
            </a:r>
            <a:r>
              <a:rPr lang="en-US" dirty="0">
                <a:hlinkClick r:id="rId3"/>
              </a:rPr>
              <a:t>*</a:t>
            </a:r>
            <a:r>
              <a:rPr lang="en-US" dirty="0"/>
              <a:t>).</a:t>
            </a:r>
          </a:p>
        </p:txBody>
      </p:sp>
      <p:sp>
        <p:nvSpPr>
          <p:cNvPr id="4" name="Slide Number Placeholder 3">
            <a:extLst>
              <a:ext uri="{FF2B5EF4-FFF2-40B4-BE49-F238E27FC236}">
                <a16:creationId xmlns:a16="http://schemas.microsoft.com/office/drawing/2014/main" id="{2236959E-C561-A8E1-491E-FF08BFEE9286}"/>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5" name="Rectangle 4">
            <a:extLst>
              <a:ext uri="{FF2B5EF4-FFF2-40B4-BE49-F238E27FC236}">
                <a16:creationId xmlns:a16="http://schemas.microsoft.com/office/drawing/2014/main" id="{961F108B-2156-2D86-176F-F12100E98521}"/>
              </a:ext>
            </a:extLst>
          </p:cNvPr>
          <p:cNvSpPr/>
          <p:nvPr/>
        </p:nvSpPr>
        <p:spPr>
          <a:xfrm>
            <a:off x="239350" y="4509120"/>
            <a:ext cx="11713299" cy="180020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6"/>
                </a:solidFill>
                <a:latin typeface="Courier New" panose="02070309020205020404" pitchFamily="49" charset="0"/>
                <a:cs typeface="Courier New" panose="02070309020205020404" pitchFamily="49" charset="0"/>
              </a:rPr>
              <a:t>// Without named parameters.</a:t>
            </a:r>
          </a:p>
          <a:p>
            <a:r>
              <a:rPr lang="en-US" b="1" dirty="0" err="1">
                <a:solidFill>
                  <a:schemeClr val="tx1"/>
                </a:solidFill>
                <a:latin typeface="Courier New" panose="02070309020205020404" pitchFamily="49" charset="0"/>
                <a:cs typeface="Courier New" panose="02070309020205020404" pitchFamily="49" charset="0"/>
              </a:rPr>
              <a:t>htmlspecialchars</a:t>
            </a:r>
            <a:r>
              <a:rPr lang="en-US" b="1" dirty="0">
                <a:solidFill>
                  <a:schemeClr val="tx1"/>
                </a:solidFill>
                <a:latin typeface="Courier New" panose="02070309020205020404" pitchFamily="49" charset="0"/>
                <a:cs typeface="Courier New" panose="02070309020205020404" pitchFamily="49" charset="0"/>
              </a:rPr>
              <a:t>($string, ENT_COMPAT | ENT_HTML401, 'UTF-8', false);</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With named parameters.</a:t>
            </a:r>
          </a:p>
          <a:p>
            <a:r>
              <a:rPr lang="en-US" b="1" dirty="0" err="1">
                <a:solidFill>
                  <a:schemeClr val="tx1"/>
                </a:solidFill>
                <a:latin typeface="Courier New" panose="02070309020205020404" pitchFamily="49" charset="0"/>
                <a:cs typeface="Courier New" panose="02070309020205020404" pitchFamily="49" charset="0"/>
              </a:rPr>
              <a:t>htmlspecialchars</a:t>
            </a:r>
            <a:r>
              <a:rPr lang="en-US" b="1" dirty="0">
                <a:solidFill>
                  <a:schemeClr val="tx1"/>
                </a:solidFill>
                <a:latin typeface="Courier New" panose="02070309020205020404" pitchFamily="49" charset="0"/>
                <a:cs typeface="Courier New" panose="02070309020205020404" pitchFamily="49" charset="0"/>
              </a:rPr>
              <a:t>($string, </a:t>
            </a:r>
            <a:r>
              <a:rPr lang="en-US" b="1" dirty="0" err="1">
                <a:solidFill>
                  <a:schemeClr val="tx1"/>
                </a:solidFill>
                <a:latin typeface="Courier New" panose="02070309020205020404" pitchFamily="49" charset="0"/>
                <a:cs typeface="Courier New" panose="02070309020205020404" pitchFamily="49" charset="0"/>
              </a:rPr>
              <a:t>double_encode</a:t>
            </a:r>
            <a:r>
              <a:rPr lang="en-US" b="1" dirty="0">
                <a:solidFill>
                  <a:schemeClr val="tx1"/>
                </a:solidFill>
                <a:latin typeface="Courier New" panose="02070309020205020404" pitchFamily="49" charset="0"/>
                <a:cs typeface="Courier New" panose="02070309020205020404" pitchFamily="49" charset="0"/>
              </a:rPr>
              <a:t>: false);</a:t>
            </a:r>
          </a:p>
        </p:txBody>
      </p:sp>
      <p:sp>
        <p:nvSpPr>
          <p:cNvPr id="6" name="TextBox 5">
            <a:extLst>
              <a:ext uri="{FF2B5EF4-FFF2-40B4-BE49-F238E27FC236}">
                <a16:creationId xmlns:a16="http://schemas.microsoft.com/office/drawing/2014/main" id="{25AC9CC5-11A3-92CA-A8D2-CA48B2D162F1}"/>
              </a:ext>
            </a:extLst>
          </p:cNvPr>
          <p:cNvSpPr txBox="1"/>
          <p:nvPr/>
        </p:nvSpPr>
        <p:spPr>
          <a:xfrm>
            <a:off x="9408368" y="5939988"/>
            <a:ext cx="2544281" cy="369332"/>
          </a:xfrm>
          <a:prstGeom prst="rect">
            <a:avLst/>
          </a:prstGeom>
          <a:noFill/>
        </p:spPr>
        <p:txBody>
          <a:bodyPr wrap="square">
            <a:spAutoFit/>
          </a:bodyPr>
          <a:lstStyle/>
          <a:p>
            <a:pPr algn="r"/>
            <a:r>
              <a:rPr lang="en-US" dirty="0"/>
              <a:t>since 2020, 8.0.0</a:t>
            </a:r>
          </a:p>
        </p:txBody>
      </p:sp>
    </p:spTree>
    <p:extLst>
      <p:ext uri="{BB962C8B-B14F-4D97-AF65-F5344CB8AC3E}">
        <p14:creationId xmlns:p14="http://schemas.microsoft.com/office/powerpoint/2010/main" val="150186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8759-263B-987E-8572-1DFB1F51CDAB}"/>
              </a:ext>
            </a:extLst>
          </p:cNvPr>
          <p:cNvSpPr>
            <a:spLocks noGrp="1"/>
          </p:cNvSpPr>
          <p:nvPr>
            <p:ph type="title"/>
          </p:nvPr>
        </p:nvSpPr>
        <p:spPr/>
        <p:txBody>
          <a:bodyPr/>
          <a:lstStyle/>
          <a:p>
            <a:r>
              <a:rPr lang="en-US" dirty="0"/>
              <a:t>Generators</a:t>
            </a:r>
          </a:p>
        </p:txBody>
      </p:sp>
      <p:sp>
        <p:nvSpPr>
          <p:cNvPr id="3" name="Content Placeholder 2">
            <a:extLst>
              <a:ext uri="{FF2B5EF4-FFF2-40B4-BE49-F238E27FC236}">
                <a16:creationId xmlns:a16="http://schemas.microsoft.com/office/drawing/2014/main" id="{7EBB69D8-7643-9517-004B-C4F8376E9A39}"/>
              </a:ext>
            </a:extLst>
          </p:cNvPr>
          <p:cNvSpPr>
            <a:spLocks noGrp="1"/>
          </p:cNvSpPr>
          <p:nvPr>
            <p:ph idx="1"/>
          </p:nvPr>
        </p:nvSpPr>
        <p:spPr>
          <a:xfrm>
            <a:off x="335360" y="1268760"/>
            <a:ext cx="11449272" cy="2448272"/>
          </a:xfrm>
        </p:spPr>
        <p:txBody>
          <a:bodyPr/>
          <a:lstStyle/>
          <a:p>
            <a:r>
              <a:rPr lang="en-US" dirty="0"/>
              <a:t>Detached custom iterators.</a:t>
            </a:r>
          </a:p>
          <a:p>
            <a:r>
              <a:rPr lang="en-US" dirty="0"/>
              <a:t>The foreach construct is powerful, but it iterates over structures -- arrays and objects.</a:t>
            </a:r>
          </a:p>
          <a:p>
            <a:r>
              <a:rPr lang="en-US" dirty="0"/>
              <a:t>Custom iterator can be built, </a:t>
            </a:r>
            <a:r>
              <a:rPr lang="en-US" i="1" dirty="0"/>
              <a:t>Iterator</a:t>
            </a:r>
            <a:r>
              <a:rPr lang="en-US" dirty="0"/>
              <a:t> interface, both memory demanding and tedious.</a:t>
            </a:r>
          </a:p>
          <a:p>
            <a:r>
              <a:rPr lang="en-US" dirty="0"/>
              <a:t>Generator is a function that </a:t>
            </a:r>
            <a:r>
              <a:rPr lang="en-US" i="1" dirty="0"/>
              <a:t>yields</a:t>
            </a:r>
            <a:r>
              <a:rPr lang="en-US" dirty="0"/>
              <a:t> values.</a:t>
            </a:r>
          </a:p>
          <a:p>
            <a:r>
              <a:rPr lang="en-US" dirty="0"/>
              <a:t>It can be used in foreach construct.</a:t>
            </a:r>
          </a:p>
          <a:p>
            <a:endParaRPr lang="en-US" dirty="0"/>
          </a:p>
          <a:p>
            <a:endParaRPr lang="en-US" dirty="0"/>
          </a:p>
        </p:txBody>
      </p:sp>
      <p:sp>
        <p:nvSpPr>
          <p:cNvPr id="4" name="Slide Number Placeholder 3">
            <a:extLst>
              <a:ext uri="{FF2B5EF4-FFF2-40B4-BE49-F238E27FC236}">
                <a16:creationId xmlns:a16="http://schemas.microsoft.com/office/drawing/2014/main" id="{0D583FD1-E276-CA48-BEB9-616FA87F271D}"/>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Rectangle 4">
            <a:extLst>
              <a:ext uri="{FF2B5EF4-FFF2-40B4-BE49-F238E27FC236}">
                <a16:creationId xmlns:a16="http://schemas.microsoft.com/office/drawing/2014/main" id="{BE344FB3-ED22-13CE-CCE1-B780837B3BB1}"/>
              </a:ext>
            </a:extLst>
          </p:cNvPr>
          <p:cNvSpPr/>
          <p:nvPr/>
        </p:nvSpPr>
        <p:spPr>
          <a:xfrm>
            <a:off x="239350" y="4525275"/>
            <a:ext cx="11713299" cy="178798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range($from, $to, $step)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for</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$from;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&lt; $to;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 += $step) </a:t>
            </a:r>
            <a:r>
              <a:rPr lang="en-US" b="1" dirty="0">
                <a:solidFill>
                  <a:schemeClr val="accent2"/>
                </a:solidFill>
                <a:latin typeface="Courier New" panose="02070309020205020404" pitchFamily="49" charset="0"/>
                <a:cs typeface="Courier New" panose="02070309020205020404" pitchFamily="49" charset="0"/>
              </a:rPr>
              <a:t>yield</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 range(1,10,2) </a:t>
            </a:r>
            <a:r>
              <a:rPr lang="en-US" b="1" dirty="0">
                <a:solidFill>
                  <a:schemeClr val="accent1"/>
                </a:solidFill>
                <a:latin typeface="Courier New" panose="02070309020205020404" pitchFamily="49" charset="0"/>
                <a:cs typeface="Courier New" panose="02070309020205020404" pitchFamily="49" charset="0"/>
              </a:rPr>
              <a:t>as</a:t>
            </a:r>
            <a:r>
              <a:rPr lang="en-US" b="1" dirty="0">
                <a:solidFill>
                  <a:schemeClr val="tx1"/>
                </a:solidFill>
                <a:latin typeface="Courier New" panose="02070309020205020404" pitchFamily="49" charset="0"/>
                <a:cs typeface="Courier New" panose="02070309020205020404" pitchFamily="49" charset="0"/>
              </a:rPr>
              <a:t> $value) ...</a:t>
            </a:r>
          </a:p>
        </p:txBody>
      </p:sp>
      <p:sp>
        <p:nvSpPr>
          <p:cNvPr id="6" name="TextBox 5">
            <a:extLst>
              <a:ext uri="{FF2B5EF4-FFF2-40B4-BE49-F238E27FC236}">
                <a16:creationId xmlns:a16="http://schemas.microsoft.com/office/drawing/2014/main" id="{7641EB12-BEF1-F08B-F332-5238F3D0A0B9}"/>
              </a:ext>
            </a:extLst>
          </p:cNvPr>
          <p:cNvSpPr txBox="1"/>
          <p:nvPr/>
        </p:nvSpPr>
        <p:spPr>
          <a:xfrm>
            <a:off x="9900459" y="5943929"/>
            <a:ext cx="2052190" cy="369332"/>
          </a:xfrm>
          <a:prstGeom prst="rect">
            <a:avLst/>
          </a:prstGeom>
          <a:noFill/>
        </p:spPr>
        <p:txBody>
          <a:bodyPr wrap="square">
            <a:spAutoFit/>
          </a:bodyPr>
          <a:lstStyle/>
          <a:p>
            <a:pPr algn="r"/>
            <a:r>
              <a:rPr lang="en-US" dirty="0"/>
              <a:t>since 2013, PHP 5.5</a:t>
            </a:r>
          </a:p>
        </p:txBody>
      </p:sp>
    </p:spTree>
    <p:extLst>
      <p:ext uri="{BB962C8B-B14F-4D97-AF65-F5344CB8AC3E}">
        <p14:creationId xmlns:p14="http://schemas.microsoft.com/office/powerpoint/2010/main" val="409051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AE6B-2621-5B1F-E909-9FD065CEACC0}"/>
              </a:ext>
            </a:extLst>
          </p:cNvPr>
          <p:cNvSpPr>
            <a:spLocks noGrp="1"/>
          </p:cNvSpPr>
          <p:nvPr>
            <p:ph type="title"/>
          </p:nvPr>
        </p:nvSpPr>
        <p:spPr/>
        <p:txBody>
          <a:bodyPr/>
          <a:lstStyle/>
          <a:p>
            <a:r>
              <a:rPr lang="en-US" dirty="0"/>
              <a:t>Match expression</a:t>
            </a:r>
          </a:p>
        </p:txBody>
      </p:sp>
      <p:sp>
        <p:nvSpPr>
          <p:cNvPr id="3" name="Content Placeholder 2">
            <a:extLst>
              <a:ext uri="{FF2B5EF4-FFF2-40B4-BE49-F238E27FC236}">
                <a16:creationId xmlns:a16="http://schemas.microsoft.com/office/drawing/2014/main" id="{F9C4FB2B-152F-AEA9-EE88-10211A55DB9E}"/>
              </a:ext>
            </a:extLst>
          </p:cNvPr>
          <p:cNvSpPr>
            <a:spLocks noGrp="1"/>
          </p:cNvSpPr>
          <p:nvPr>
            <p:ph idx="1"/>
          </p:nvPr>
        </p:nvSpPr>
        <p:spPr>
          <a:xfrm>
            <a:off x="335360" y="1268760"/>
            <a:ext cx="11449272" cy="2376264"/>
          </a:xfrm>
        </p:spPr>
        <p:txBody>
          <a:bodyPr/>
          <a:lstStyle/>
          <a:p>
            <a:pPr marL="0" indent="0">
              <a:buNone/>
            </a:pPr>
            <a:r>
              <a:rPr lang="en-US" dirty="0"/>
              <a:t>The match is similar to switch and has the following features:</a:t>
            </a:r>
          </a:p>
          <a:p>
            <a:r>
              <a:rPr lang="en-US" dirty="0"/>
              <a:t>Match is an expression, meaning its result can be stored in a variable or returned.</a:t>
            </a:r>
          </a:p>
          <a:p>
            <a:r>
              <a:rPr lang="en-US" dirty="0"/>
              <a:t>Match branches only support single-line expressions and do not need a </a:t>
            </a:r>
            <a:r>
              <a:rPr lang="en-US" i="1" dirty="0"/>
              <a:t>break</a:t>
            </a:r>
            <a:r>
              <a:rPr lang="en-US" dirty="0"/>
              <a:t> statement.</a:t>
            </a:r>
          </a:p>
          <a:p>
            <a:r>
              <a:rPr lang="en-US" dirty="0"/>
              <a:t>Match does strict comparisons.</a:t>
            </a:r>
          </a:p>
        </p:txBody>
      </p:sp>
      <p:sp>
        <p:nvSpPr>
          <p:cNvPr id="4" name="Slide Number Placeholder 3">
            <a:extLst>
              <a:ext uri="{FF2B5EF4-FFF2-40B4-BE49-F238E27FC236}">
                <a16:creationId xmlns:a16="http://schemas.microsoft.com/office/drawing/2014/main" id="{082FE9DB-5107-30E2-5CDC-CB8B2DFC679B}"/>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5" name="Rectangle 4">
            <a:extLst>
              <a:ext uri="{FF2B5EF4-FFF2-40B4-BE49-F238E27FC236}">
                <a16:creationId xmlns:a16="http://schemas.microsoft.com/office/drawing/2014/main" id="{4058FB8B-82BC-352E-43E0-EF5F5B327076}"/>
              </a:ext>
            </a:extLst>
          </p:cNvPr>
          <p:cNvSpPr/>
          <p:nvPr/>
        </p:nvSpPr>
        <p:spPr>
          <a:xfrm>
            <a:off x="239350" y="4509120"/>
            <a:ext cx="11713299" cy="180020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echo </a:t>
            </a:r>
            <a:r>
              <a:rPr lang="en-US" b="1" dirty="0">
                <a:solidFill>
                  <a:schemeClr val="accent1"/>
                </a:solidFill>
                <a:latin typeface="Courier New" panose="02070309020205020404" pitchFamily="49" charset="0"/>
                <a:cs typeface="Courier New" panose="02070309020205020404" pitchFamily="49" charset="0"/>
              </a:rPr>
              <a:t>match</a:t>
            </a:r>
            <a:r>
              <a:rPr lang="en-US" b="1" dirty="0">
                <a:solidFill>
                  <a:schemeClr val="tx1"/>
                </a:solidFill>
                <a:latin typeface="Courier New" panose="02070309020205020404" pitchFamily="49" charset="0"/>
                <a:cs typeface="Courier New" panose="02070309020205020404" pitchFamily="49" charset="0"/>
              </a:rPr>
              <a:t> (8.0) {</a:t>
            </a:r>
          </a:p>
          <a:p>
            <a:r>
              <a:rPr lang="en-US" b="1" dirty="0">
                <a:solidFill>
                  <a:schemeClr val="tx1"/>
                </a:solidFill>
                <a:latin typeface="Courier New" panose="02070309020205020404" pitchFamily="49" charset="0"/>
                <a:cs typeface="Courier New" panose="02070309020205020404" pitchFamily="49" charset="0"/>
              </a:rPr>
              <a:t>  '8.0' =&gt; "Oh no!",</a:t>
            </a:r>
          </a:p>
          <a:p>
            <a:r>
              <a:rPr lang="en-US" b="1" dirty="0">
                <a:solidFill>
                  <a:schemeClr val="tx1"/>
                </a:solidFill>
                <a:latin typeface="Courier New" panose="02070309020205020404" pitchFamily="49" charset="0"/>
                <a:cs typeface="Courier New" panose="02070309020205020404" pitchFamily="49" charset="0"/>
              </a:rPr>
              <a:t>  8.0 =&gt; "This is what I expected",</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E63DB20-ABB3-D695-4D64-23473C0088B2}"/>
              </a:ext>
            </a:extLst>
          </p:cNvPr>
          <p:cNvSpPr txBox="1"/>
          <p:nvPr/>
        </p:nvSpPr>
        <p:spPr>
          <a:xfrm>
            <a:off x="9408368" y="5939988"/>
            <a:ext cx="2544281" cy="369332"/>
          </a:xfrm>
          <a:prstGeom prst="rect">
            <a:avLst/>
          </a:prstGeom>
          <a:noFill/>
        </p:spPr>
        <p:txBody>
          <a:bodyPr wrap="square">
            <a:spAutoFit/>
          </a:bodyPr>
          <a:lstStyle/>
          <a:p>
            <a:pPr algn="r"/>
            <a:r>
              <a:rPr lang="en-US" dirty="0"/>
              <a:t>since 2020, 8.0.0</a:t>
            </a:r>
          </a:p>
        </p:txBody>
      </p:sp>
    </p:spTree>
    <p:extLst>
      <p:ext uri="{BB962C8B-B14F-4D97-AF65-F5344CB8AC3E}">
        <p14:creationId xmlns:p14="http://schemas.microsoft.com/office/powerpoint/2010/main" val="241720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03F3-A814-5651-08D0-035ED994A0E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4801821-41B3-C4EB-B64B-F3BA58580092}"/>
              </a:ext>
            </a:extLst>
          </p:cNvPr>
          <p:cNvPicPr>
            <a:picLocks noChangeAspect="1"/>
          </p:cNvPicPr>
          <p:nvPr/>
        </p:nvPicPr>
        <p:blipFill>
          <a:blip r:embed="rId3"/>
          <a:stretch>
            <a:fillRect/>
          </a:stretch>
        </p:blipFill>
        <p:spPr>
          <a:xfrm>
            <a:off x="7515592" y="1314148"/>
            <a:ext cx="4079776" cy="2175881"/>
          </a:xfrm>
          <a:prstGeom prst="rect">
            <a:avLst/>
          </a:prstGeom>
        </p:spPr>
      </p:pic>
      <p:sp>
        <p:nvSpPr>
          <p:cNvPr id="2" name="Slide Number Placeholder 1">
            <a:extLst>
              <a:ext uri="{FF2B5EF4-FFF2-40B4-BE49-F238E27FC236}">
                <a16:creationId xmlns:a16="http://schemas.microsoft.com/office/drawing/2014/main" id="{3EC1636C-75E0-721F-9332-9F534015D5B9}"/>
              </a:ext>
            </a:extLst>
          </p:cNvPr>
          <p:cNvSpPr>
            <a:spLocks noGrp="1"/>
          </p:cNvSpPr>
          <p:nvPr>
            <p:ph type="sldNum" sz="quarter" idx="12"/>
          </p:nvPr>
        </p:nvSpPr>
        <p:spPr/>
        <p:txBody>
          <a:bodyPr/>
          <a:lstStyle/>
          <a:p>
            <a:fld id="{452BA717-4DED-4A38-BDE4-30D0F0A142DB}" type="slidenum">
              <a:rPr lang="cs-CZ" smtClean="0"/>
              <a:pPr/>
              <a:t>23</a:t>
            </a:fld>
            <a:endParaRPr lang="cs-CZ"/>
          </a:p>
        </p:txBody>
      </p:sp>
      <p:sp>
        <p:nvSpPr>
          <p:cNvPr id="3" name="Text Placeholder 2">
            <a:extLst>
              <a:ext uri="{FF2B5EF4-FFF2-40B4-BE49-F238E27FC236}">
                <a16:creationId xmlns:a16="http://schemas.microsoft.com/office/drawing/2014/main" id="{93254016-55CB-DC7E-75EF-0CC8E802AEF9}"/>
              </a:ext>
            </a:extLst>
          </p:cNvPr>
          <p:cNvSpPr>
            <a:spLocks noGrp="1"/>
          </p:cNvSpPr>
          <p:nvPr>
            <p:ph type="body" sz="quarter" idx="13"/>
          </p:nvPr>
        </p:nvSpPr>
        <p:spPr/>
        <p:txBody>
          <a:bodyPr/>
          <a:lstStyle/>
          <a:p>
            <a:r>
              <a:rPr lang="en-US" dirty="0"/>
              <a:t>PHP</a:t>
            </a:r>
          </a:p>
        </p:txBody>
      </p:sp>
      <p:sp>
        <p:nvSpPr>
          <p:cNvPr id="4" name="Text Placeholder 3">
            <a:extLst>
              <a:ext uri="{FF2B5EF4-FFF2-40B4-BE49-F238E27FC236}">
                <a16:creationId xmlns:a16="http://schemas.microsoft.com/office/drawing/2014/main" id="{7B318F85-47C2-4550-576C-F017CCA99F63}"/>
              </a:ext>
            </a:extLst>
          </p:cNvPr>
          <p:cNvSpPr>
            <a:spLocks noGrp="1"/>
          </p:cNvSpPr>
          <p:nvPr>
            <p:ph type="body" sz="quarter" idx="14"/>
          </p:nvPr>
        </p:nvSpPr>
        <p:spPr/>
        <p:txBody>
          <a:bodyPr/>
          <a:lstStyle/>
          <a:p>
            <a:r>
              <a:rPr lang="en-US" dirty="0"/>
              <a:t>Frameworks and Libraries</a:t>
            </a:r>
          </a:p>
        </p:txBody>
      </p:sp>
      <p:pic>
        <p:nvPicPr>
          <p:cNvPr id="5" name="Picture 4">
            <a:extLst>
              <a:ext uri="{FF2B5EF4-FFF2-40B4-BE49-F238E27FC236}">
                <a16:creationId xmlns:a16="http://schemas.microsoft.com/office/drawing/2014/main" id="{3BCB7A24-60A3-0AF5-30BD-1400D08A6CFD}"/>
              </a:ext>
            </a:extLst>
          </p:cNvPr>
          <p:cNvPicPr>
            <a:picLocks noChangeAspect="1"/>
          </p:cNvPicPr>
          <p:nvPr/>
        </p:nvPicPr>
        <p:blipFill>
          <a:blip r:embed="rId4"/>
          <a:stretch>
            <a:fillRect/>
          </a:stretch>
        </p:blipFill>
        <p:spPr>
          <a:xfrm>
            <a:off x="911424" y="547117"/>
            <a:ext cx="3028950" cy="1514475"/>
          </a:xfrm>
          <a:prstGeom prst="rect">
            <a:avLst/>
          </a:prstGeom>
        </p:spPr>
      </p:pic>
      <p:pic>
        <p:nvPicPr>
          <p:cNvPr id="7" name="Picture 6">
            <a:extLst>
              <a:ext uri="{FF2B5EF4-FFF2-40B4-BE49-F238E27FC236}">
                <a16:creationId xmlns:a16="http://schemas.microsoft.com/office/drawing/2014/main" id="{C0772742-7FE3-C2E2-FE6F-724BC695EC29}"/>
              </a:ext>
            </a:extLst>
          </p:cNvPr>
          <p:cNvPicPr>
            <a:picLocks noChangeAspect="1"/>
          </p:cNvPicPr>
          <p:nvPr/>
        </p:nvPicPr>
        <p:blipFill>
          <a:blip r:embed="rId5"/>
          <a:stretch>
            <a:fillRect/>
          </a:stretch>
        </p:blipFill>
        <p:spPr>
          <a:xfrm>
            <a:off x="5917628" y="4789292"/>
            <a:ext cx="4714875" cy="971550"/>
          </a:xfrm>
          <a:prstGeom prst="rect">
            <a:avLst/>
          </a:prstGeom>
        </p:spPr>
      </p:pic>
      <p:pic>
        <p:nvPicPr>
          <p:cNvPr id="8" name="Picture 7">
            <a:extLst>
              <a:ext uri="{FF2B5EF4-FFF2-40B4-BE49-F238E27FC236}">
                <a16:creationId xmlns:a16="http://schemas.microsoft.com/office/drawing/2014/main" id="{3A1B5B82-8302-5A00-F348-FD8F77DC5064}"/>
              </a:ext>
            </a:extLst>
          </p:cNvPr>
          <p:cNvPicPr>
            <a:picLocks noChangeAspect="1"/>
          </p:cNvPicPr>
          <p:nvPr/>
        </p:nvPicPr>
        <p:blipFill>
          <a:blip r:embed="rId6"/>
          <a:stretch>
            <a:fillRect/>
          </a:stretch>
        </p:blipFill>
        <p:spPr>
          <a:xfrm>
            <a:off x="911424" y="3816404"/>
            <a:ext cx="3392022" cy="1696011"/>
          </a:xfrm>
          <a:prstGeom prst="rect">
            <a:avLst/>
          </a:prstGeom>
        </p:spPr>
      </p:pic>
    </p:spTree>
    <p:extLst>
      <p:ext uri="{BB962C8B-B14F-4D97-AF65-F5344CB8AC3E}">
        <p14:creationId xmlns:p14="http://schemas.microsoft.com/office/powerpoint/2010/main" val="1313766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99B8-23C0-9690-CC05-BC9E6F031109}"/>
              </a:ext>
            </a:extLst>
          </p:cNvPr>
          <p:cNvSpPr>
            <a:spLocks noGrp="1"/>
          </p:cNvSpPr>
          <p:nvPr>
            <p:ph type="title"/>
          </p:nvPr>
        </p:nvSpPr>
        <p:spPr/>
        <p:txBody>
          <a:bodyPr/>
          <a:lstStyle/>
          <a:p>
            <a:r>
              <a:rPr lang="en-US" dirty="0"/>
              <a:t>Framework Interop Group</a:t>
            </a:r>
          </a:p>
        </p:txBody>
      </p:sp>
      <p:sp>
        <p:nvSpPr>
          <p:cNvPr id="3" name="Content Placeholder 2">
            <a:extLst>
              <a:ext uri="{FF2B5EF4-FFF2-40B4-BE49-F238E27FC236}">
                <a16:creationId xmlns:a16="http://schemas.microsoft.com/office/drawing/2014/main" id="{3747536F-2E58-46E5-AE6A-C9CE8A3AD4FF}"/>
              </a:ext>
            </a:extLst>
          </p:cNvPr>
          <p:cNvSpPr>
            <a:spLocks noGrp="1"/>
          </p:cNvSpPr>
          <p:nvPr>
            <p:ph idx="1"/>
          </p:nvPr>
        </p:nvSpPr>
        <p:spPr>
          <a:xfrm>
            <a:off x="335360" y="1268760"/>
            <a:ext cx="5760640" cy="5040560"/>
          </a:xfrm>
        </p:spPr>
        <p:txBody>
          <a:bodyPr/>
          <a:lstStyle/>
          <a:p>
            <a:r>
              <a:rPr lang="en-US" dirty="0"/>
              <a:t>PSR-1, PSR-12 Coding style guidelines</a:t>
            </a:r>
          </a:p>
          <a:p>
            <a:r>
              <a:rPr lang="en-US" dirty="0"/>
              <a:t>PSR-3 Logger interface</a:t>
            </a:r>
          </a:p>
          <a:p>
            <a:r>
              <a:rPr lang="en-US" dirty="0"/>
              <a:t>PSR-4 Autoloading (classes)</a:t>
            </a:r>
          </a:p>
          <a:p>
            <a:r>
              <a:rPr lang="en-US" dirty="0"/>
              <a:t>PSR-6 Caching Interface</a:t>
            </a:r>
          </a:p>
          <a:p>
            <a:r>
              <a:rPr lang="en-US" dirty="0"/>
              <a:t>PSR-7 HTTP message interface</a:t>
            </a:r>
          </a:p>
          <a:p>
            <a:r>
              <a:rPr lang="en-US" dirty="0"/>
              <a:t>PSR-11 Container interface (DI)</a:t>
            </a:r>
          </a:p>
          <a:p>
            <a:r>
              <a:rPr lang="en-US" dirty="0"/>
              <a:t>…</a:t>
            </a:r>
          </a:p>
          <a:p>
            <a:r>
              <a:rPr lang="en-US" dirty="0"/>
              <a:t>PSR-5 </a:t>
            </a:r>
            <a:r>
              <a:rPr lang="en-US" dirty="0" err="1"/>
              <a:t>PHPDoc</a:t>
            </a:r>
            <a:r>
              <a:rPr lang="en-US" dirty="0"/>
              <a:t> Standard, 19 </a:t>
            </a:r>
            <a:r>
              <a:rPr lang="en-US" dirty="0" err="1"/>
              <a:t>PHPDoc</a:t>
            </a:r>
            <a:r>
              <a:rPr lang="en-US" dirty="0"/>
              <a:t> tags</a:t>
            </a:r>
          </a:p>
          <a:p>
            <a:endParaRPr lang="en-US" dirty="0"/>
          </a:p>
        </p:txBody>
      </p:sp>
      <p:sp>
        <p:nvSpPr>
          <p:cNvPr id="4" name="Slide Number Placeholder 3">
            <a:extLst>
              <a:ext uri="{FF2B5EF4-FFF2-40B4-BE49-F238E27FC236}">
                <a16:creationId xmlns:a16="http://schemas.microsoft.com/office/drawing/2014/main" id="{4775AE48-5481-7998-1BF3-152BAF5829D6}"/>
              </a:ext>
            </a:extLst>
          </p:cNvPr>
          <p:cNvSpPr>
            <a:spLocks noGrp="1"/>
          </p:cNvSpPr>
          <p:nvPr>
            <p:ph type="sldNum" sz="quarter" idx="12"/>
          </p:nvPr>
        </p:nvSpPr>
        <p:spPr/>
        <p:txBody>
          <a:bodyPr/>
          <a:lstStyle/>
          <a:p>
            <a:fld id="{452BA717-4DED-4A38-BDE4-30D0F0A142DB}" type="slidenum">
              <a:rPr lang="cs-CZ" smtClean="0"/>
              <a:pPr/>
              <a:t>24</a:t>
            </a:fld>
            <a:endParaRPr lang="cs-CZ"/>
          </a:p>
        </p:txBody>
      </p:sp>
      <p:sp>
        <p:nvSpPr>
          <p:cNvPr id="5" name="Rectangle 4">
            <a:extLst>
              <a:ext uri="{FF2B5EF4-FFF2-40B4-BE49-F238E27FC236}">
                <a16:creationId xmlns:a16="http://schemas.microsoft.com/office/drawing/2014/main" id="{75794AA0-1DA2-5250-48AB-E0A7E9F47DF0}"/>
              </a:ext>
            </a:extLst>
          </p:cNvPr>
          <p:cNvSpPr/>
          <p:nvPr/>
        </p:nvSpPr>
        <p:spPr>
          <a:xfrm>
            <a:off x="6240016" y="1700808"/>
            <a:ext cx="5548546" cy="3735318"/>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use</a:t>
            </a:r>
            <a:r>
              <a:rPr lang="en-US" b="1" dirty="0">
                <a:solidFill>
                  <a:schemeClr val="tx1"/>
                </a:solidFill>
                <a:latin typeface="Courier New" panose="02070309020205020404" pitchFamily="49" charset="0"/>
                <a:cs typeface="Courier New" panose="02070309020205020404" pitchFamily="49" charset="0"/>
              </a:rPr>
              <a:t> Monolog\Logger;</a:t>
            </a:r>
          </a:p>
          <a:p>
            <a:r>
              <a:rPr lang="en-US" b="1" dirty="0">
                <a:solidFill>
                  <a:schemeClr val="accent1"/>
                </a:solidFill>
                <a:latin typeface="Courier New" panose="02070309020205020404" pitchFamily="49" charset="0"/>
                <a:cs typeface="Courier New" panose="02070309020205020404" pitchFamily="49" charset="0"/>
              </a:rPr>
              <a:t>use</a:t>
            </a:r>
            <a:r>
              <a:rPr lang="en-US" b="1" dirty="0">
                <a:solidFill>
                  <a:schemeClr val="tx1"/>
                </a:solidFill>
                <a:latin typeface="Courier New" panose="02070309020205020404" pitchFamily="49" charset="0"/>
                <a:cs typeface="Courier New" panose="02070309020205020404" pitchFamily="49" charset="0"/>
              </a:rPr>
              <a:t> Monolog\Handler\</a:t>
            </a:r>
            <a:r>
              <a:rPr lang="en-US" b="1" dirty="0" err="1">
                <a:solidFill>
                  <a:schemeClr val="tx1"/>
                </a:solidFill>
                <a:latin typeface="Courier New" panose="02070309020205020404" pitchFamily="49" charset="0"/>
                <a:cs typeface="Courier New" panose="02070309020205020404" pitchFamily="49" charset="0"/>
              </a:rPr>
              <a:t>StreamHandler</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create a log channel</a:t>
            </a:r>
          </a:p>
          <a:p>
            <a:r>
              <a:rPr lang="en-US" b="1" dirty="0">
                <a:solidFill>
                  <a:schemeClr val="tx1"/>
                </a:solidFill>
                <a:latin typeface="Courier New" panose="02070309020205020404" pitchFamily="49" charset="0"/>
                <a:cs typeface="Courier New" panose="02070309020205020404" pitchFamily="49" charset="0"/>
              </a:rPr>
              <a:t>$log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Logger('name');</a:t>
            </a:r>
          </a:p>
          <a:p>
            <a:r>
              <a:rPr lang="en-US" b="1" dirty="0">
                <a:solidFill>
                  <a:schemeClr val="tx1"/>
                </a:solidFill>
                <a:latin typeface="Courier New" panose="02070309020205020404" pitchFamily="49" charset="0"/>
                <a:cs typeface="Courier New" panose="02070309020205020404" pitchFamily="49" charset="0"/>
              </a:rPr>
              <a:t>$log-&gt;</a:t>
            </a:r>
            <a:r>
              <a:rPr lang="en-US" b="1" dirty="0" err="1">
                <a:solidFill>
                  <a:schemeClr val="tx1"/>
                </a:solidFill>
                <a:latin typeface="Courier New" panose="02070309020205020404" pitchFamily="49" charset="0"/>
                <a:cs typeface="Courier New" panose="02070309020205020404" pitchFamily="49" charset="0"/>
              </a:rPr>
              <a:t>pushHandler</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StreamHandler</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'path/to/your.log’,</a:t>
            </a:r>
          </a:p>
          <a:p>
            <a:r>
              <a:rPr lang="en-US" b="1" dirty="0">
                <a:solidFill>
                  <a:schemeClr val="tx1"/>
                </a:solidFill>
                <a:latin typeface="Courier New" panose="02070309020205020404" pitchFamily="49" charset="0"/>
                <a:cs typeface="Courier New" panose="02070309020205020404" pitchFamily="49" charset="0"/>
              </a:rPr>
              <a:t>        Logger::WARNING));</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Add records to the log</a:t>
            </a:r>
          </a:p>
          <a:p>
            <a:r>
              <a:rPr lang="en-US" b="1" dirty="0">
                <a:solidFill>
                  <a:schemeClr val="tx1"/>
                </a:solidFill>
                <a:latin typeface="Courier New" panose="02070309020205020404" pitchFamily="49" charset="0"/>
                <a:cs typeface="Courier New" panose="02070309020205020404" pitchFamily="49" charset="0"/>
              </a:rPr>
              <a:t>$log-&gt;warning('Foo');</a:t>
            </a:r>
          </a:p>
          <a:p>
            <a:r>
              <a:rPr lang="en-US" b="1" dirty="0">
                <a:solidFill>
                  <a:schemeClr val="tx1"/>
                </a:solidFill>
                <a:latin typeface="Courier New" panose="02070309020205020404" pitchFamily="49" charset="0"/>
                <a:cs typeface="Courier New" panose="02070309020205020404" pitchFamily="49" charset="0"/>
              </a:rPr>
              <a:t>$log-&gt;error('Bar');</a:t>
            </a:r>
          </a:p>
        </p:txBody>
      </p:sp>
    </p:spTree>
    <p:extLst>
      <p:ext uri="{BB962C8B-B14F-4D97-AF65-F5344CB8AC3E}">
        <p14:creationId xmlns:p14="http://schemas.microsoft.com/office/powerpoint/2010/main" val="75132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Maven Apache Logo PNG vector in SVG, PDF, AI, CDR format">
            <a:extLst>
              <a:ext uri="{FF2B5EF4-FFF2-40B4-BE49-F238E27FC236}">
                <a16:creationId xmlns:a16="http://schemas.microsoft.com/office/drawing/2014/main" id="{D3D5AB2B-814B-2247-DF34-B2AB46EA93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857" y="3067231"/>
            <a:ext cx="3069020" cy="23035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743B114-71C6-4832-8068-53EA54F81CA1}"/>
              </a:ext>
            </a:extLst>
          </p:cNvPr>
          <p:cNvSpPr>
            <a:spLocks noGrp="1"/>
          </p:cNvSpPr>
          <p:nvPr>
            <p:ph type="title"/>
          </p:nvPr>
        </p:nvSpPr>
        <p:spPr/>
        <p:txBody>
          <a:bodyPr>
            <a:normAutofit/>
          </a:bodyPr>
          <a:lstStyle/>
          <a:p>
            <a:r>
              <a:rPr lang="en-US" dirty="0"/>
              <a:t>Dependency manager</a:t>
            </a:r>
          </a:p>
        </p:txBody>
      </p:sp>
      <p:sp>
        <p:nvSpPr>
          <p:cNvPr id="2" name="Content Placeholder 1">
            <a:extLst>
              <a:ext uri="{FF2B5EF4-FFF2-40B4-BE49-F238E27FC236}">
                <a16:creationId xmlns:a16="http://schemas.microsoft.com/office/drawing/2014/main" id="{1F5083D2-7B53-4874-8B76-E457A993B9A8}"/>
              </a:ext>
            </a:extLst>
          </p:cNvPr>
          <p:cNvSpPr>
            <a:spLocks noGrp="1"/>
          </p:cNvSpPr>
          <p:nvPr>
            <p:ph idx="1"/>
          </p:nvPr>
        </p:nvSpPr>
        <p:spPr>
          <a:xfrm>
            <a:off x="335360" y="1268760"/>
            <a:ext cx="5904656" cy="4702322"/>
          </a:xfrm>
        </p:spPr>
        <p:txBody>
          <a:bodyPr/>
          <a:lstStyle/>
          <a:p>
            <a:r>
              <a:rPr lang="en-US" dirty="0"/>
              <a:t>Dependency manager / Package manager / …</a:t>
            </a:r>
          </a:p>
          <a:p>
            <a:r>
              <a:rPr lang="en-US" dirty="0"/>
              <a:t>Package ( code + metadata )</a:t>
            </a:r>
          </a:p>
          <a:p>
            <a:r>
              <a:rPr lang="en-US" dirty="0"/>
              <a:t>Lock file</a:t>
            </a:r>
          </a:p>
          <a:p>
            <a:r>
              <a:rPr lang="en-US" dirty="0"/>
              <a:t>CLI client</a:t>
            </a:r>
          </a:p>
          <a:p>
            <a:r>
              <a:rPr lang="en-US" dirty="0"/>
              <a:t>Repository</a:t>
            </a:r>
          </a:p>
          <a:p>
            <a:r>
              <a:rPr lang="en-US" dirty="0"/>
              <a:t>Sharing components </a:t>
            </a:r>
          </a:p>
        </p:txBody>
      </p:sp>
      <p:sp>
        <p:nvSpPr>
          <p:cNvPr id="4" name="Slide Number Placeholder 3">
            <a:extLst>
              <a:ext uri="{FF2B5EF4-FFF2-40B4-BE49-F238E27FC236}">
                <a16:creationId xmlns:a16="http://schemas.microsoft.com/office/drawing/2014/main" id="{1F01687C-567D-4000-B93E-CACB59A55C3E}"/>
              </a:ext>
            </a:extLst>
          </p:cNvPr>
          <p:cNvSpPr>
            <a:spLocks noGrp="1"/>
          </p:cNvSpPr>
          <p:nvPr>
            <p:ph type="sldNum" sz="quarter" idx="12"/>
          </p:nvPr>
        </p:nvSpPr>
        <p:spPr/>
        <p:txBody>
          <a:bodyPr/>
          <a:lstStyle/>
          <a:p>
            <a:fld id="{452BA717-4DED-4A38-BDE4-30D0F0A142DB}" type="slidenum">
              <a:rPr lang="cs-CZ" smtClean="0"/>
              <a:pPr/>
              <a:t>25</a:t>
            </a:fld>
            <a:endParaRPr lang="cs-CZ"/>
          </a:p>
        </p:txBody>
      </p:sp>
      <p:pic>
        <p:nvPicPr>
          <p:cNvPr id="5" name="Picture 4">
            <a:extLst>
              <a:ext uri="{FF2B5EF4-FFF2-40B4-BE49-F238E27FC236}">
                <a16:creationId xmlns:a16="http://schemas.microsoft.com/office/drawing/2014/main" id="{9413535E-4D76-4B2A-9FD6-E7DCA682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522" y="1475601"/>
            <a:ext cx="1953896" cy="2318623"/>
          </a:xfrm>
          <a:prstGeom prst="rect">
            <a:avLst/>
          </a:prstGeom>
        </p:spPr>
      </p:pic>
      <p:pic>
        <p:nvPicPr>
          <p:cNvPr id="2056" name="Picture 8" descr="Managing dependencies in a C++ project with vcpkg ...">
            <a:extLst>
              <a:ext uri="{FF2B5EF4-FFF2-40B4-BE49-F238E27FC236}">
                <a16:creationId xmlns:a16="http://schemas.microsoft.com/office/drawing/2014/main" id="{19D04CE9-3785-59F3-496C-5C44836B1A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022" y="1330522"/>
            <a:ext cx="3194010" cy="22814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P for Python (Python PIP) - Python - telecomHall Forum">
            <a:extLst>
              <a:ext uri="{FF2B5EF4-FFF2-40B4-BE49-F238E27FC236}">
                <a16:creationId xmlns:a16="http://schemas.microsoft.com/office/drawing/2014/main" id="{CD8C55AF-3457-6AF9-9468-4449A0D3AD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0458" y="3933056"/>
            <a:ext cx="1788790" cy="178879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6D475DB0-6290-2775-2B8B-3CA9653F9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072" y="5077120"/>
            <a:ext cx="2298760" cy="89396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it · GitHub">
            <a:extLst>
              <a:ext uri="{FF2B5EF4-FFF2-40B4-BE49-F238E27FC236}">
                <a16:creationId xmlns:a16="http://schemas.microsoft.com/office/drawing/2014/main" id="{CE1E9D09-796C-7A18-5F86-847094EBBD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7469" y="3923550"/>
            <a:ext cx="1088780" cy="108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7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96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C572-AE4B-3A53-23D3-1D850B8010E9}"/>
              </a:ext>
            </a:extLst>
          </p:cNvPr>
          <p:cNvSpPr>
            <a:spLocks noGrp="1"/>
          </p:cNvSpPr>
          <p:nvPr>
            <p:ph type="title"/>
          </p:nvPr>
        </p:nvSpPr>
        <p:spPr/>
        <p:txBody>
          <a:bodyPr>
            <a:normAutofit/>
          </a:bodyPr>
          <a:lstStyle/>
          <a:p>
            <a:r>
              <a:rPr lang="en-US" dirty="0"/>
              <a:t>November 2020 : PHP 8.0</a:t>
            </a:r>
          </a:p>
        </p:txBody>
      </p:sp>
      <p:sp>
        <p:nvSpPr>
          <p:cNvPr id="13" name="Content Placeholder 12">
            <a:extLst>
              <a:ext uri="{FF2B5EF4-FFF2-40B4-BE49-F238E27FC236}">
                <a16:creationId xmlns:a16="http://schemas.microsoft.com/office/drawing/2014/main" id="{58644D47-08C8-69BD-E933-39986453A62E}"/>
              </a:ext>
            </a:extLst>
          </p:cNvPr>
          <p:cNvSpPr>
            <a:spLocks noGrp="1"/>
          </p:cNvSpPr>
          <p:nvPr>
            <p:ph idx="1"/>
          </p:nvPr>
        </p:nvSpPr>
        <p:spPr>
          <a:xfrm>
            <a:off x="335360" y="1268760"/>
            <a:ext cx="11449272" cy="525121"/>
          </a:xfrm>
        </p:spPr>
        <p:txBody>
          <a:bodyPr/>
          <a:lstStyle/>
          <a:p>
            <a:pPr marL="0" indent="0">
              <a:buNone/>
            </a:pPr>
            <a:r>
              <a:rPr lang="en-US" b="1" dirty="0"/>
              <a:t>Just-In-Time compilation</a:t>
            </a:r>
          </a:p>
        </p:txBody>
      </p:sp>
      <p:sp>
        <p:nvSpPr>
          <p:cNvPr id="4" name="Slide Number Placeholder 3">
            <a:extLst>
              <a:ext uri="{FF2B5EF4-FFF2-40B4-BE49-F238E27FC236}">
                <a16:creationId xmlns:a16="http://schemas.microsoft.com/office/drawing/2014/main" id="{99B269B4-8E48-CCA3-A689-1050FB1B8C97}"/>
              </a:ext>
            </a:extLst>
          </p:cNvPr>
          <p:cNvSpPr>
            <a:spLocks noGrp="1"/>
          </p:cNvSpPr>
          <p:nvPr>
            <p:ph type="sldNum" sz="quarter" idx="12"/>
          </p:nvPr>
        </p:nvSpPr>
        <p:spPr/>
        <p:txBody>
          <a:bodyPr/>
          <a:lstStyle/>
          <a:p>
            <a:fld id="{452BA717-4DED-4A38-BDE4-30D0F0A142DB}" type="slidenum">
              <a:rPr lang="cs-CZ" smtClean="0"/>
              <a:pPr/>
              <a:t>3</a:t>
            </a:fld>
            <a:endParaRPr lang="cs-CZ"/>
          </a:p>
        </p:txBody>
      </p:sp>
      <p:sp>
        <p:nvSpPr>
          <p:cNvPr id="8" name="TextBox 7">
            <a:extLst>
              <a:ext uri="{FF2B5EF4-FFF2-40B4-BE49-F238E27FC236}">
                <a16:creationId xmlns:a16="http://schemas.microsoft.com/office/drawing/2014/main" id="{306670CD-E06E-E0B2-B4D2-325D429D84E0}"/>
              </a:ext>
            </a:extLst>
          </p:cNvPr>
          <p:cNvSpPr txBox="1"/>
          <p:nvPr/>
        </p:nvSpPr>
        <p:spPr>
          <a:xfrm>
            <a:off x="10886152" y="6124654"/>
            <a:ext cx="1312025" cy="369332"/>
          </a:xfrm>
          <a:prstGeom prst="rect">
            <a:avLst/>
          </a:prstGeom>
          <a:noFill/>
        </p:spPr>
        <p:txBody>
          <a:bodyPr wrap="square">
            <a:spAutoFit/>
          </a:bodyPr>
          <a:lstStyle/>
          <a:p>
            <a:pPr algn="r"/>
            <a:r>
              <a:rPr lang="en-US" dirty="0"/>
              <a:t>since 2020</a:t>
            </a:r>
          </a:p>
        </p:txBody>
      </p:sp>
      <p:pic>
        <p:nvPicPr>
          <p:cNvPr id="12" name="Graphic 11">
            <a:extLst>
              <a:ext uri="{FF2B5EF4-FFF2-40B4-BE49-F238E27FC236}">
                <a16:creationId xmlns:a16="http://schemas.microsoft.com/office/drawing/2014/main" id="{A620C06A-D429-9BD0-E975-D724584E71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3625" y="1871292"/>
            <a:ext cx="7524750" cy="4286250"/>
          </a:xfrm>
          <a:prstGeom prst="rect">
            <a:avLst/>
          </a:prstGeom>
        </p:spPr>
      </p:pic>
    </p:spTree>
    <p:extLst>
      <p:ext uri="{BB962C8B-B14F-4D97-AF65-F5344CB8AC3E}">
        <p14:creationId xmlns:p14="http://schemas.microsoft.com/office/powerpoint/2010/main" val="393155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8973CC-9596-0867-8BEA-8CBAC48284A1}"/>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3" name="Text Placeholder 2">
            <a:extLst>
              <a:ext uri="{FF2B5EF4-FFF2-40B4-BE49-F238E27FC236}">
                <a16:creationId xmlns:a16="http://schemas.microsoft.com/office/drawing/2014/main" id="{E14F8E5F-5C91-184B-237B-D7F6079B612F}"/>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C18EF0C5-C699-7A1B-8C14-BE86776C66C7}"/>
              </a:ext>
            </a:extLst>
          </p:cNvPr>
          <p:cNvSpPr>
            <a:spLocks noGrp="1"/>
          </p:cNvSpPr>
          <p:nvPr>
            <p:ph type="body" sz="quarter" idx="14"/>
          </p:nvPr>
        </p:nvSpPr>
        <p:spPr/>
        <p:txBody>
          <a:bodyPr/>
          <a:lstStyle/>
          <a:p>
            <a:r>
              <a:rPr lang="en-US" dirty="0"/>
              <a:t>Architecting the application</a:t>
            </a:r>
          </a:p>
        </p:txBody>
      </p:sp>
    </p:spTree>
    <p:extLst>
      <p:ext uri="{BB962C8B-B14F-4D97-AF65-F5344CB8AC3E}">
        <p14:creationId xmlns:p14="http://schemas.microsoft.com/office/powerpoint/2010/main" val="56434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F79E-1DB8-7130-696C-AE2B9BBCE52A}"/>
              </a:ext>
            </a:extLst>
          </p:cNvPr>
          <p:cNvSpPr>
            <a:spLocks noGrp="1"/>
          </p:cNvSpPr>
          <p:nvPr>
            <p:ph type="title"/>
          </p:nvPr>
        </p:nvSpPr>
        <p:spPr/>
        <p:txBody>
          <a:bodyPr/>
          <a:lstStyle/>
          <a:p>
            <a:r>
              <a:rPr lang="en-US" dirty="0"/>
              <a:t>Inheritance</a:t>
            </a:r>
          </a:p>
        </p:txBody>
      </p:sp>
      <p:sp>
        <p:nvSpPr>
          <p:cNvPr id="4" name="Slide Number Placeholder 3">
            <a:extLst>
              <a:ext uri="{FF2B5EF4-FFF2-40B4-BE49-F238E27FC236}">
                <a16:creationId xmlns:a16="http://schemas.microsoft.com/office/drawing/2014/main" id="{3A261275-65AD-CD5D-CC55-651C52868FDE}"/>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5" name="Rectangle 4">
            <a:extLst>
              <a:ext uri="{FF2B5EF4-FFF2-40B4-BE49-F238E27FC236}">
                <a16:creationId xmlns:a16="http://schemas.microsoft.com/office/drawing/2014/main" id="{E48CC822-85EC-89BB-20C2-47DD4B908E59}"/>
              </a:ext>
            </a:extLst>
          </p:cNvPr>
          <p:cNvSpPr/>
          <p:nvPr/>
        </p:nvSpPr>
        <p:spPr>
          <a:xfrm>
            <a:off x="360000" y="1340768"/>
            <a:ext cx="11448000" cy="302433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Animal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function </a:t>
            </a:r>
            <a:r>
              <a:rPr lang="en-US" b="1" dirty="0" err="1">
                <a:solidFill>
                  <a:schemeClr val="tx1"/>
                </a:solidFill>
                <a:latin typeface="Courier New" panose="02070309020205020404" pitchFamily="49" charset="0"/>
                <a:cs typeface="Courier New" panose="02070309020205020404" pitchFamily="49" charset="0"/>
              </a:rPr>
              <a:t>makeSound</a:t>
            </a:r>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Cat extends Animal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function </a:t>
            </a:r>
            <a:r>
              <a:rPr lang="en-US" b="1" dirty="0" err="1">
                <a:solidFill>
                  <a:schemeClr val="tx1"/>
                </a:solidFill>
                <a:latin typeface="Courier New" panose="02070309020205020404" pitchFamily="49" charset="0"/>
                <a:cs typeface="Courier New" panose="02070309020205020404" pitchFamily="49" charset="0"/>
              </a:rPr>
              <a:t>makeSound</a:t>
            </a:r>
            <a:r>
              <a:rPr lang="en-US" b="1" dirty="0">
                <a:solidFill>
                  <a:schemeClr val="tx1"/>
                </a:solidFill>
                <a:latin typeface="Courier New" panose="02070309020205020404" pitchFamily="49" charset="0"/>
                <a:cs typeface="Courier New" panose="02070309020205020404" pitchFamily="49" charset="0"/>
              </a:rPr>
              <a:t>() { print(</a:t>
            </a:r>
            <a:r>
              <a:rPr lang="en-US" b="1" dirty="0">
                <a:solidFill>
                  <a:schemeClr val="accent6"/>
                </a:solidFill>
                <a:latin typeface="Courier New" panose="02070309020205020404" pitchFamily="49" charset="0"/>
                <a:cs typeface="Courier New" panose="02070309020205020404" pitchFamily="49" charset="0"/>
              </a:rPr>
              <a:t>'Meow'</a:t>
            </a:r>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$animal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Cat();</a:t>
            </a:r>
          </a:p>
          <a:p>
            <a:r>
              <a:rPr lang="en-US" b="1" dirty="0">
                <a:solidFill>
                  <a:schemeClr val="tx1"/>
                </a:solidFill>
                <a:latin typeface="Courier New" panose="02070309020205020404" pitchFamily="49" charset="0"/>
                <a:cs typeface="Courier New" panose="02070309020205020404" pitchFamily="49" charset="0"/>
              </a:rPr>
              <a:t>$animal-&gt;</a:t>
            </a:r>
            <a:r>
              <a:rPr lang="en-US" b="1" dirty="0" err="1">
                <a:solidFill>
                  <a:schemeClr val="tx1"/>
                </a:solidFill>
                <a:latin typeface="Courier New" panose="02070309020205020404" pitchFamily="49" charset="0"/>
                <a:cs typeface="Courier New" panose="02070309020205020404" pitchFamily="49" charset="0"/>
              </a:rPr>
              <a:t>makeSound</a:t>
            </a:r>
            <a:r>
              <a:rPr lang="en-US" b="1" dirty="0">
                <a:solidFill>
                  <a:schemeClr val="tx1"/>
                </a:solidFill>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F7F27584-FCBE-6873-993F-943EBE7DA8F6}"/>
              </a:ext>
            </a:extLst>
          </p:cNvPr>
          <p:cNvPicPr>
            <a:picLocks noChangeAspect="1"/>
          </p:cNvPicPr>
          <p:nvPr/>
        </p:nvPicPr>
        <p:blipFill>
          <a:blip r:embed="rId2"/>
          <a:stretch>
            <a:fillRect/>
          </a:stretch>
        </p:blipFill>
        <p:spPr>
          <a:xfrm>
            <a:off x="5951984" y="3288127"/>
            <a:ext cx="5715000" cy="2943225"/>
          </a:xfrm>
          <a:prstGeom prst="rect">
            <a:avLst/>
          </a:prstGeom>
        </p:spPr>
      </p:pic>
    </p:spTree>
    <p:extLst>
      <p:ext uri="{BB962C8B-B14F-4D97-AF65-F5344CB8AC3E}">
        <p14:creationId xmlns:p14="http://schemas.microsoft.com/office/powerpoint/2010/main" val="16437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9A9B-511B-3F86-43EF-30CBC8E43747}"/>
              </a:ext>
            </a:extLst>
          </p:cNvPr>
          <p:cNvSpPr>
            <a:spLocks noGrp="1"/>
          </p:cNvSpPr>
          <p:nvPr>
            <p:ph type="title"/>
          </p:nvPr>
        </p:nvSpPr>
        <p:spPr/>
        <p:txBody>
          <a:bodyPr>
            <a:normAutofit/>
          </a:bodyPr>
          <a:lstStyle/>
          <a:p>
            <a:r>
              <a:rPr lang="en-US" dirty="0"/>
              <a:t>Traits								</a:t>
            </a:r>
          </a:p>
        </p:txBody>
      </p:sp>
      <p:sp>
        <p:nvSpPr>
          <p:cNvPr id="3" name="Content Placeholder 2">
            <a:extLst>
              <a:ext uri="{FF2B5EF4-FFF2-40B4-BE49-F238E27FC236}">
                <a16:creationId xmlns:a16="http://schemas.microsoft.com/office/drawing/2014/main" id="{C1455435-F131-6C57-A586-D2608AB6E69A}"/>
              </a:ext>
            </a:extLst>
          </p:cNvPr>
          <p:cNvSpPr>
            <a:spLocks noGrp="1"/>
          </p:cNvSpPr>
          <p:nvPr>
            <p:ph idx="1"/>
          </p:nvPr>
        </p:nvSpPr>
        <p:spPr>
          <a:xfrm>
            <a:off x="335360" y="1268759"/>
            <a:ext cx="11449272" cy="1538123"/>
          </a:xfrm>
        </p:spPr>
        <p:txBody>
          <a:bodyPr/>
          <a:lstStyle/>
          <a:p>
            <a:pPr marL="0" indent="0">
              <a:buNone/>
            </a:pPr>
            <a:r>
              <a:rPr lang="en-US" dirty="0"/>
              <a:t>It is a class-like mechanism for </a:t>
            </a:r>
            <a:r>
              <a:rPr lang="en-US" b="1" dirty="0"/>
              <a:t>code reuse</a:t>
            </a:r>
            <a:r>
              <a:rPr lang="en-US" dirty="0"/>
              <a:t>, i.e. horizontal composition of behavior. A Trait is a special class that cannot be instantiated. It may contain both member variables and methods. It can be added to regular classes or a trait.</a:t>
            </a:r>
          </a:p>
          <a:p>
            <a:pPr marL="0" indent="0">
              <a:buNone/>
            </a:pPr>
            <a:r>
              <a:rPr lang="en-US" dirty="0"/>
              <a:t>You may see parallels to </a:t>
            </a:r>
            <a:r>
              <a:rPr lang="en-US" dirty="0" err="1"/>
              <a:t>mixins</a:t>
            </a:r>
            <a:r>
              <a:rPr lang="en-US" dirty="0"/>
              <a:t> you may remember from SCSS.</a:t>
            </a:r>
          </a:p>
        </p:txBody>
      </p:sp>
      <p:sp>
        <p:nvSpPr>
          <p:cNvPr id="4" name="Slide Number Placeholder 3">
            <a:extLst>
              <a:ext uri="{FF2B5EF4-FFF2-40B4-BE49-F238E27FC236}">
                <a16:creationId xmlns:a16="http://schemas.microsoft.com/office/drawing/2014/main" id="{653D3AEE-5A8F-2043-63A4-30073648C43F}"/>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5" name="Rectangle 4">
            <a:extLst>
              <a:ext uri="{FF2B5EF4-FFF2-40B4-BE49-F238E27FC236}">
                <a16:creationId xmlns:a16="http://schemas.microsoft.com/office/drawing/2014/main" id="{7560BC23-4300-DEE3-32A9-E2B826CDBE24}"/>
              </a:ext>
            </a:extLst>
          </p:cNvPr>
          <p:cNvSpPr/>
          <p:nvPr/>
        </p:nvSpPr>
        <p:spPr>
          <a:xfrm>
            <a:off x="360000" y="3068960"/>
            <a:ext cx="11448000" cy="324036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trait</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OmniSaluter</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 function </a:t>
            </a:r>
            <a:r>
              <a:rPr lang="en-US" b="1" dirty="0" err="1">
                <a:solidFill>
                  <a:schemeClr val="tx1"/>
                </a:solidFill>
                <a:latin typeface="Courier New" panose="02070309020205020404" pitchFamily="49" charset="0"/>
                <a:cs typeface="Courier New" panose="02070309020205020404" pitchFamily="49" charset="0"/>
              </a:rPr>
              <a:t>helloWorld</a:t>
            </a:r>
            <a:r>
              <a:rPr lang="en-US" b="1" dirty="0">
                <a:solidFill>
                  <a:schemeClr val="tx1"/>
                </a:solidFill>
                <a:latin typeface="Courier New" panose="02070309020205020404" pitchFamily="49" charset="0"/>
                <a:cs typeface="Courier New" panose="02070309020205020404" pitchFamily="49" charset="0"/>
              </a:rPr>
              <a:t>() { echo </a:t>
            </a:r>
            <a:r>
              <a:rPr lang="en-US" b="1" dirty="0">
                <a:solidFill>
                  <a:schemeClr val="accent6"/>
                </a:solidFill>
                <a:latin typeface="Courier New" panose="02070309020205020404" pitchFamily="49" charset="0"/>
                <a:cs typeface="Courier New" panose="02070309020205020404" pitchFamily="49" charset="0"/>
              </a:rPr>
              <a:t>'Hello World'</a:t>
            </a:r>
            <a:r>
              <a:rPr lang="en-US" b="1" dirty="0">
                <a:solidFill>
                  <a:schemeClr val="tx1"/>
                </a:solidFill>
                <a:latin typeface="Courier New" panose="02070309020205020404" pitchFamily="49" charset="0"/>
                <a:cs typeface="Courier New" panose="02070309020205020404" pitchFamily="49" charset="0"/>
              </a:rPr>
              <a:t>; }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myClass</a:t>
            </a:r>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use</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OmniSaluter</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A56D1D4A-D5F1-B444-2A3F-7352F77C91C5}"/>
              </a:ext>
            </a:extLst>
          </p:cNvPr>
          <p:cNvSpPr txBox="1"/>
          <p:nvPr/>
        </p:nvSpPr>
        <p:spPr>
          <a:xfrm>
            <a:off x="10492315" y="5939988"/>
            <a:ext cx="1312025" cy="369332"/>
          </a:xfrm>
          <a:prstGeom prst="rect">
            <a:avLst/>
          </a:prstGeom>
          <a:noFill/>
        </p:spPr>
        <p:txBody>
          <a:bodyPr wrap="square">
            <a:spAutoFit/>
          </a:bodyPr>
          <a:lstStyle/>
          <a:p>
            <a:pPr algn="r"/>
            <a:r>
              <a:rPr lang="en-US" dirty="0"/>
              <a:t>since 2012</a:t>
            </a:r>
          </a:p>
        </p:txBody>
      </p:sp>
    </p:spTree>
    <p:extLst>
      <p:ext uri="{BB962C8B-B14F-4D97-AF65-F5344CB8AC3E}">
        <p14:creationId xmlns:p14="http://schemas.microsoft.com/office/powerpoint/2010/main" val="90414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4083-405F-2C23-1989-7197A227020E}"/>
              </a:ext>
            </a:extLst>
          </p:cNvPr>
          <p:cNvSpPr>
            <a:spLocks noGrp="1"/>
          </p:cNvSpPr>
          <p:nvPr>
            <p:ph type="title"/>
          </p:nvPr>
        </p:nvSpPr>
        <p:spPr/>
        <p:txBody>
          <a:bodyPr/>
          <a:lstStyle/>
          <a:p>
            <a:r>
              <a:rPr lang="en-US" dirty="0"/>
              <a:t>Traits - Extended Edition</a:t>
            </a:r>
          </a:p>
        </p:txBody>
      </p:sp>
      <p:sp>
        <p:nvSpPr>
          <p:cNvPr id="3" name="Content Placeholder 2">
            <a:extLst>
              <a:ext uri="{FF2B5EF4-FFF2-40B4-BE49-F238E27FC236}">
                <a16:creationId xmlns:a16="http://schemas.microsoft.com/office/drawing/2014/main" id="{EA9DDCE7-4D51-AFE8-A305-F42ADF09AE0C}"/>
              </a:ext>
            </a:extLst>
          </p:cNvPr>
          <p:cNvSpPr>
            <a:spLocks noGrp="1"/>
          </p:cNvSpPr>
          <p:nvPr>
            <p:ph idx="1"/>
          </p:nvPr>
        </p:nvSpPr>
        <p:spPr/>
        <p:txBody>
          <a:bodyPr/>
          <a:lstStyle/>
          <a:p>
            <a:pPr marL="0" indent="0">
              <a:buNone/>
            </a:pPr>
            <a:r>
              <a:rPr lang="en-US" b="1" dirty="0"/>
              <a:t>Precedence</a:t>
            </a:r>
            <a:r>
              <a:rPr lang="en-US" dirty="0"/>
              <a:t> </a:t>
            </a:r>
          </a:p>
          <a:p>
            <a:pPr marL="0" indent="0">
              <a:buNone/>
            </a:pPr>
            <a:r>
              <a:rPr lang="en-US" dirty="0"/>
              <a:t>Current class override Trait methods, which in turn override inherited methods.</a:t>
            </a:r>
          </a:p>
          <a:p>
            <a:pPr marL="0" indent="0">
              <a:buNone/>
            </a:pPr>
            <a:r>
              <a:rPr lang="en-US" b="1" dirty="0"/>
              <a:t>Multiple Traits</a:t>
            </a:r>
          </a:p>
          <a:p>
            <a:pPr marL="0" indent="0">
              <a:buNone/>
            </a:pPr>
            <a:r>
              <a:rPr lang="en-US" dirty="0"/>
              <a:t>Collisions must be explicitly resolved, else a datal error is produced.</a:t>
            </a:r>
            <a:br>
              <a:rPr lang="en-US" dirty="0"/>
            </a:br>
            <a:r>
              <a:rPr lang="en-US" dirty="0"/>
              <a:t>Use </a:t>
            </a:r>
            <a:r>
              <a:rPr lang="en-US" i="1" dirty="0" err="1"/>
              <a:t>insteadof</a:t>
            </a:r>
            <a:r>
              <a:rPr lang="en-US" dirty="0"/>
              <a:t> to select and </a:t>
            </a:r>
            <a:r>
              <a:rPr lang="en-US" i="1" dirty="0"/>
              <a:t>as</a:t>
            </a:r>
            <a:r>
              <a:rPr lang="en-US" dirty="0"/>
              <a:t> to alias.</a:t>
            </a:r>
            <a:br>
              <a:rPr lang="en-US" dirty="0"/>
            </a:br>
            <a:br>
              <a:rPr lang="en-US" dirty="0"/>
            </a:br>
            <a:r>
              <a:rPr lang="en-US" b="1" dirty="0"/>
              <a:t>Traits Composed from Traits</a:t>
            </a:r>
          </a:p>
          <a:p>
            <a:pPr marL="0" indent="0">
              <a:buNone/>
            </a:pPr>
            <a:r>
              <a:rPr lang="en-US" dirty="0"/>
              <a:t>Traits can compose from traits with the </a:t>
            </a:r>
            <a:r>
              <a:rPr lang="en-US" i="1" dirty="0"/>
              <a:t>use</a:t>
            </a:r>
            <a:r>
              <a:rPr lang="en-US" dirty="0"/>
              <a:t> syntax.</a:t>
            </a:r>
          </a:p>
          <a:p>
            <a:pPr marL="0" indent="0">
              <a:buNone/>
            </a:pPr>
            <a:r>
              <a:rPr lang="en-US" b="1" dirty="0"/>
              <a:t>Abstract methods</a:t>
            </a:r>
          </a:p>
          <a:p>
            <a:pPr marL="0" indent="0">
              <a:buNone/>
            </a:pPr>
            <a:r>
              <a:rPr lang="en-US" dirty="0"/>
              <a:t>Since 8.0.0 support for private, protected and public.</a:t>
            </a:r>
          </a:p>
          <a:p>
            <a:pPr marL="0" indent="0">
              <a:buNone/>
            </a:pPr>
            <a:endParaRPr lang="en-US" dirty="0"/>
          </a:p>
        </p:txBody>
      </p:sp>
      <p:sp>
        <p:nvSpPr>
          <p:cNvPr id="4" name="Slide Number Placeholder 3">
            <a:extLst>
              <a:ext uri="{FF2B5EF4-FFF2-40B4-BE49-F238E27FC236}">
                <a16:creationId xmlns:a16="http://schemas.microsoft.com/office/drawing/2014/main" id="{387468B8-BD38-2876-E734-F3930A26D043}"/>
              </a:ext>
            </a:extLst>
          </p:cNvPr>
          <p:cNvSpPr>
            <a:spLocks noGrp="1"/>
          </p:cNvSpPr>
          <p:nvPr>
            <p:ph type="sldNum" sz="quarter" idx="12"/>
          </p:nvPr>
        </p:nvSpPr>
        <p:spPr/>
        <p:txBody>
          <a:bodyPr/>
          <a:lstStyle/>
          <a:p>
            <a:fld id="{452BA717-4DED-4A38-BDE4-30D0F0A142DB}" type="slidenum">
              <a:rPr lang="cs-CZ" smtClean="0"/>
              <a:pPr/>
              <a:t>7</a:t>
            </a:fld>
            <a:endParaRPr lang="cs-CZ"/>
          </a:p>
        </p:txBody>
      </p:sp>
      <p:sp>
        <p:nvSpPr>
          <p:cNvPr id="6" name="Rectangle 5">
            <a:extLst>
              <a:ext uri="{FF2B5EF4-FFF2-40B4-BE49-F238E27FC236}">
                <a16:creationId xmlns:a16="http://schemas.microsoft.com/office/drawing/2014/main" id="{A74C6AC1-85AB-A3E1-0520-D0E6ACF10368}"/>
              </a:ext>
            </a:extLst>
          </p:cNvPr>
          <p:cNvSpPr/>
          <p:nvPr/>
        </p:nvSpPr>
        <p:spPr>
          <a:xfrm>
            <a:off x="7392144" y="3818480"/>
            <a:ext cx="4202868" cy="2016224"/>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Talker {</a:t>
            </a:r>
          </a:p>
          <a:p>
            <a:r>
              <a:rPr lang="en-US" b="1" dirty="0">
                <a:solidFill>
                  <a:schemeClr val="accent1"/>
                </a:solidFill>
                <a:latin typeface="Courier New" panose="02070309020205020404" pitchFamily="49" charset="0"/>
                <a:cs typeface="Courier New" panose="02070309020205020404" pitchFamily="49" charset="0"/>
              </a:rPr>
              <a:t>  use</a:t>
            </a:r>
            <a:r>
              <a:rPr lang="en-US" b="1" dirty="0">
                <a:solidFill>
                  <a:schemeClr val="tx1"/>
                </a:solidFill>
                <a:latin typeface="Courier New" panose="02070309020205020404" pitchFamily="49" charset="0"/>
                <a:cs typeface="Courier New" panose="02070309020205020404" pitchFamily="49" charset="0"/>
              </a:rPr>
              <a:t> A, B {</a:t>
            </a:r>
          </a:p>
          <a:p>
            <a:r>
              <a:rPr lang="en-US" b="1" dirty="0">
                <a:solidFill>
                  <a:schemeClr val="tx1"/>
                </a:solidFill>
                <a:latin typeface="Courier New" panose="02070309020205020404" pitchFamily="49" charset="0"/>
                <a:cs typeface="Courier New" panose="02070309020205020404" pitchFamily="49" charset="0"/>
              </a:rPr>
              <a:t>    B::smallTalk </a:t>
            </a:r>
            <a:r>
              <a:rPr lang="en-US" b="1" dirty="0" err="1">
                <a:solidFill>
                  <a:schemeClr val="accent1"/>
                </a:solidFill>
                <a:latin typeface="Courier New" panose="02070309020205020404" pitchFamily="49" charset="0"/>
                <a:cs typeface="Courier New" panose="02070309020205020404" pitchFamily="49" charset="0"/>
              </a:rPr>
              <a:t>insteadof</a:t>
            </a:r>
            <a:r>
              <a:rPr lang="en-US" b="1" dirty="0">
                <a:solidFill>
                  <a:schemeClr val="tx1"/>
                </a:solidFill>
                <a:latin typeface="Courier New" panose="02070309020205020404" pitchFamily="49" charset="0"/>
                <a:cs typeface="Courier New" panose="02070309020205020404" pitchFamily="49" charset="0"/>
              </a:rPr>
              <a:t> A;</a:t>
            </a:r>
          </a:p>
          <a:p>
            <a:r>
              <a:rPr lang="en-US" b="1" dirty="0">
                <a:solidFill>
                  <a:schemeClr val="tx1"/>
                </a:solidFill>
                <a:latin typeface="Courier New" panose="02070309020205020404" pitchFamily="49" charset="0"/>
                <a:cs typeface="Courier New" panose="02070309020205020404" pitchFamily="49" charset="0"/>
              </a:rPr>
              <a:t>    A::bigTalk </a:t>
            </a:r>
            <a:r>
              <a:rPr lang="en-US" b="1" dirty="0" err="1">
                <a:solidFill>
                  <a:schemeClr val="accent1"/>
                </a:solidFill>
                <a:latin typeface="Courier New" panose="02070309020205020404" pitchFamily="49" charset="0"/>
                <a:cs typeface="Courier New" panose="02070309020205020404" pitchFamily="49" charset="0"/>
              </a:rPr>
              <a:t>insteadof</a:t>
            </a:r>
            <a:r>
              <a:rPr lang="en-US" b="1" dirty="0">
                <a:solidFill>
                  <a:schemeClr val="tx1"/>
                </a:solidFill>
                <a:latin typeface="Courier New" panose="02070309020205020404" pitchFamily="49" charset="0"/>
                <a:cs typeface="Courier New" panose="02070309020205020404" pitchFamily="49" charset="0"/>
              </a:rPr>
              <a:t> B;</a:t>
            </a:r>
          </a:p>
          <a:p>
            <a:r>
              <a:rPr lang="en-US" b="1" dirty="0">
                <a:solidFill>
                  <a:schemeClr val="tx1"/>
                </a:solidFill>
                <a:latin typeface="Courier New" panose="02070309020205020404" pitchFamily="49" charset="0"/>
                <a:cs typeface="Courier New" panose="02070309020205020404" pitchFamily="49" charset="0"/>
              </a:rPr>
              <a:t>    B::bigTalk </a:t>
            </a:r>
            <a:r>
              <a:rPr lang="en-US" b="1" dirty="0">
                <a:solidFill>
                  <a:schemeClr val="accent1"/>
                </a:solidFill>
                <a:latin typeface="Courier New" panose="02070309020205020404" pitchFamily="49" charset="0"/>
                <a:cs typeface="Courier New" panose="02070309020205020404" pitchFamily="49" charset="0"/>
              </a:rPr>
              <a:t>as</a:t>
            </a:r>
            <a:r>
              <a:rPr lang="en-US" b="1" dirty="0">
                <a:solidFill>
                  <a:schemeClr val="tx1"/>
                </a:solidFill>
                <a:latin typeface="Courier New" panose="02070309020205020404" pitchFamily="49" charset="0"/>
                <a:cs typeface="Courier New" panose="02070309020205020404" pitchFamily="49" charset="0"/>
              </a:rPr>
              <a:t> talks;</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215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64E9-5754-85E7-C3C4-8566FFD08CDB}"/>
              </a:ext>
            </a:extLst>
          </p:cNvPr>
          <p:cNvSpPr>
            <a:spLocks noGrp="1"/>
          </p:cNvSpPr>
          <p:nvPr>
            <p:ph type="title"/>
          </p:nvPr>
        </p:nvSpPr>
        <p:spPr/>
        <p:txBody>
          <a:bodyPr/>
          <a:lstStyle/>
          <a:p>
            <a:r>
              <a:rPr lang="en-US" dirty="0"/>
              <a:t>Annotations / Attributes</a:t>
            </a:r>
          </a:p>
        </p:txBody>
      </p:sp>
      <p:sp>
        <p:nvSpPr>
          <p:cNvPr id="7" name="Content Placeholder 6">
            <a:extLst>
              <a:ext uri="{FF2B5EF4-FFF2-40B4-BE49-F238E27FC236}">
                <a16:creationId xmlns:a16="http://schemas.microsoft.com/office/drawing/2014/main" id="{118B36CF-AF3D-3872-9F50-681C70B3440F}"/>
              </a:ext>
            </a:extLst>
          </p:cNvPr>
          <p:cNvSpPr>
            <a:spLocks noGrp="1"/>
          </p:cNvSpPr>
          <p:nvPr>
            <p:ph idx="1"/>
          </p:nvPr>
        </p:nvSpPr>
        <p:spPr>
          <a:xfrm>
            <a:off x="335360" y="1268760"/>
            <a:ext cx="5112568" cy="1872208"/>
          </a:xfrm>
        </p:spPr>
        <p:txBody>
          <a:bodyPr/>
          <a:lstStyle/>
          <a:p>
            <a:pPr marL="0" indent="0">
              <a:buNone/>
            </a:pPr>
            <a:r>
              <a:rPr lang="en-US" dirty="0"/>
              <a:t>PHP attributes provide structured, machine-readable metadata for classes, methods, functions, parameters, properties, and constants. They can be inspected at runtime via the Reflection API.</a:t>
            </a:r>
          </a:p>
        </p:txBody>
      </p:sp>
      <p:sp>
        <p:nvSpPr>
          <p:cNvPr id="4" name="Slide Number Placeholder 3">
            <a:extLst>
              <a:ext uri="{FF2B5EF4-FFF2-40B4-BE49-F238E27FC236}">
                <a16:creationId xmlns:a16="http://schemas.microsoft.com/office/drawing/2014/main" id="{7F198EC8-46A0-42ED-DCB4-1BD2D81E3712}"/>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Rectangle 4">
            <a:extLst>
              <a:ext uri="{FF2B5EF4-FFF2-40B4-BE49-F238E27FC236}">
                <a16:creationId xmlns:a16="http://schemas.microsoft.com/office/drawing/2014/main" id="{257412F4-076E-666D-FA1E-BFC4D59980AF}"/>
              </a:ext>
            </a:extLst>
          </p:cNvPr>
          <p:cNvSpPr/>
          <p:nvPr/>
        </p:nvSpPr>
        <p:spPr>
          <a:xfrm>
            <a:off x="169745" y="3463595"/>
            <a:ext cx="5422199" cy="2834781"/>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2"/>
                </a:solidFill>
                <a:latin typeface="Courier New" panose="02070309020205020404" pitchFamily="49" charset="0"/>
                <a:cs typeface="Courier New" panose="02070309020205020404" pitchFamily="49" charset="0"/>
              </a:rPr>
              <a:t>/**</a:t>
            </a:r>
          </a:p>
          <a:p>
            <a:r>
              <a:rPr lang="en-US" b="1" dirty="0">
                <a:solidFill>
                  <a:schemeClr val="accent2"/>
                </a:solidFill>
                <a:latin typeface="Courier New" panose="02070309020205020404" pitchFamily="49" charset="0"/>
                <a:cs typeface="Courier New" panose="02070309020205020404" pitchFamily="49" charset="0"/>
              </a:rPr>
              <a:t> * @ClassAnnotation</a:t>
            </a:r>
          </a:p>
          <a:p>
            <a:r>
              <a:rPr lang="en-US" b="1" dirty="0">
                <a:solidFill>
                  <a:schemeClr val="accent2"/>
                </a:solidFill>
                <a:latin typeface="Courier New" panose="02070309020205020404" pitchFamily="49" charset="0"/>
                <a:cs typeface="Courier New" panose="02070309020205020404" pitchFamily="49" charset="0"/>
              </a:rPr>
              <a:t> */</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Foo</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accent2"/>
                </a:solidFill>
                <a:latin typeface="Courier New" panose="02070309020205020404" pitchFamily="49" charset="0"/>
                <a:cs typeface="Courier New" panose="02070309020205020404" pitchFamily="49" charset="0"/>
              </a:rPr>
              <a:t>    /**</a:t>
            </a:r>
          </a:p>
          <a:p>
            <a:r>
              <a:rPr lang="en-US" b="1" dirty="0">
                <a:solidFill>
                  <a:schemeClr val="accent2"/>
                </a:solidFill>
                <a:latin typeface="Courier New" panose="02070309020205020404" pitchFamily="49" charset="0"/>
                <a:cs typeface="Courier New" panose="02070309020205020404" pitchFamily="49" charset="0"/>
              </a:rPr>
              <a:t>     * @MyAnnotation(myProp="value")</a:t>
            </a:r>
          </a:p>
          <a:p>
            <a:r>
              <a:rPr lang="en-US" b="1" dirty="0">
                <a:solidFill>
                  <a:schemeClr val="accent2"/>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private</a:t>
            </a:r>
            <a:r>
              <a:rPr lang="en-US" b="1" dirty="0">
                <a:solidFill>
                  <a:schemeClr val="tx1"/>
                </a:solidFill>
                <a:latin typeface="Courier New" panose="02070309020205020404" pitchFamily="49" charset="0"/>
                <a:cs typeface="Courier New" panose="02070309020205020404" pitchFamily="49" charset="0"/>
              </a:rPr>
              <a:t> $bar;</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Rectangle 5">
            <a:extLst>
              <a:ext uri="{FF2B5EF4-FFF2-40B4-BE49-F238E27FC236}">
                <a16:creationId xmlns:a16="http://schemas.microsoft.com/office/drawing/2014/main" id="{82D8AC76-F77B-F5EC-F864-3D7A58F9962A}"/>
              </a:ext>
            </a:extLst>
          </p:cNvPr>
          <p:cNvSpPr/>
          <p:nvPr/>
        </p:nvSpPr>
        <p:spPr>
          <a:xfrm>
            <a:off x="5926256" y="3463595"/>
            <a:ext cx="5914891" cy="2149297"/>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2">
                    <a:lumMod val="75000"/>
                  </a:schemeClr>
                </a:solidFill>
                <a:latin typeface="Courier New" panose="02070309020205020404" pitchFamily="49" charset="0"/>
                <a:cs typeface="Courier New" panose="02070309020205020404" pitchFamily="49" charset="0"/>
              </a:rPr>
              <a:t>#[ClassAnnotation]</a:t>
            </a:r>
          </a:p>
          <a:p>
            <a:r>
              <a:rPr lang="en-US" b="1" dirty="0">
                <a:solidFill>
                  <a:schemeClr val="accent2">
                    <a:lumMod val="75000"/>
                  </a:schemeClr>
                </a:solidFill>
                <a:latin typeface="Courier New" panose="02070309020205020404" pitchFamily="49" charset="0"/>
                <a:cs typeface="Courier New" panose="02070309020205020404" pitchFamily="49" charset="0"/>
              </a:rPr>
              <a:t>#[Another([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MyClass</a:t>
            </a:r>
            <a:r>
              <a:rPr lang="en-US" b="1" dirty="0">
                <a:solidFill>
                  <a:schemeClr val="tx1"/>
                </a:solidFill>
                <a:latin typeface="Courier New" panose="02070309020205020404" pitchFamily="49" charset="0"/>
                <a:cs typeface="Courier New" panose="02070309020205020404" pitchFamily="49" charset="0"/>
              </a:rPr>
              <a:t>()</a:t>
            </a:r>
            <a:r>
              <a:rPr lang="en-US" b="1" dirty="0">
                <a:solidFill>
                  <a:schemeClr val="accent2">
                    <a:lumMod val="75000"/>
                  </a:schemeClr>
                </a:solidFill>
                <a:latin typeface="Courier New" panose="02070309020205020404" pitchFamily="49" charset="0"/>
                <a:cs typeface="Courier New" panose="02070309020205020404" pitchFamily="49" charset="0"/>
              </a:rPr>
              <a:t> ])]</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Foo</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accent2"/>
                </a:solidFill>
                <a:latin typeface="Courier New" panose="02070309020205020404" pitchFamily="49" charset="0"/>
                <a:cs typeface="Courier New" panose="02070309020205020404" pitchFamily="49" charset="0"/>
              </a:rPr>
              <a:t>    </a:t>
            </a:r>
            <a:r>
              <a:rPr lang="en-US" b="1" dirty="0">
                <a:solidFill>
                  <a:schemeClr val="accent2">
                    <a:lumMod val="75000"/>
                  </a:schemeClr>
                </a:solidFill>
                <a:latin typeface="Courier New" panose="02070309020205020404" pitchFamily="49" charset="0"/>
                <a:cs typeface="Courier New" panose="02070309020205020404" pitchFamily="49" charset="0"/>
              </a:rPr>
              <a:t>#[MyAttribute(myProp: "value")]</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private</a:t>
            </a:r>
            <a:r>
              <a:rPr lang="en-US" b="1" dirty="0">
                <a:solidFill>
                  <a:schemeClr val="tx1"/>
                </a:solidFill>
                <a:latin typeface="Courier New" panose="02070309020205020404" pitchFamily="49" charset="0"/>
                <a:cs typeface="Courier New" panose="02070309020205020404" pitchFamily="49" charset="0"/>
              </a:rPr>
              <a:t> $bar;</a:t>
            </a:r>
          </a:p>
          <a:p>
            <a:r>
              <a:rPr lang="en-US" b="1" dirty="0">
                <a:solidFill>
                  <a:schemeClr val="tx1"/>
                </a:solidFill>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9F48AD5B-EBE5-BD75-3104-6FCA97016BB4}"/>
              </a:ext>
            </a:extLst>
          </p:cNvPr>
          <p:cNvSpPr/>
          <p:nvPr/>
        </p:nvSpPr>
        <p:spPr>
          <a:xfrm>
            <a:off x="5926256" y="1279703"/>
            <a:ext cx="5914891" cy="2005281"/>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2">
                    <a:lumMod val="75000"/>
                  </a:schemeClr>
                </a:solidFill>
                <a:latin typeface="Courier New" panose="02070309020205020404" pitchFamily="49" charset="0"/>
                <a:cs typeface="Courier New" panose="02070309020205020404" pitchFamily="49" charset="0"/>
              </a:rPr>
              <a:t>#[Attribute]</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CustomAttribute</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string $message;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function __construct($message) </a:t>
            </a:r>
          </a:p>
          <a:p>
            <a:r>
              <a:rPr lang="en-US" b="1" dirty="0">
                <a:solidFill>
                  <a:schemeClr val="tx1"/>
                </a:solidFill>
                <a:latin typeface="Courier New" panose="02070309020205020404" pitchFamily="49" charset="0"/>
                <a:cs typeface="Courier New" panose="02070309020205020404" pitchFamily="49" charset="0"/>
              </a:rPr>
              <a:t>    { $this-&gt;message = $message;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2489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A31E-7F0B-AD6B-68EF-52F041D1F8D1}"/>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1DF7963A-6454-F286-2E08-0D8C1582BE40}"/>
              </a:ext>
            </a:extLst>
          </p:cNvPr>
          <p:cNvSpPr>
            <a:spLocks noGrp="1"/>
          </p:cNvSpPr>
          <p:nvPr>
            <p:ph idx="1"/>
          </p:nvPr>
        </p:nvSpPr>
        <p:spPr>
          <a:xfrm>
            <a:off x="335360" y="1268759"/>
            <a:ext cx="11449272" cy="3338323"/>
          </a:xfrm>
        </p:spPr>
        <p:txBody>
          <a:bodyPr/>
          <a:lstStyle/>
          <a:p>
            <a:pPr marL="0" indent="0">
              <a:buNone/>
            </a:pPr>
            <a:r>
              <a:rPr lang="en-US" dirty="0"/>
              <a:t>It is a mechanism implemented in (dynamic) languages to inspect types, objects, classes, etc. at runtime.</a:t>
            </a:r>
          </a:p>
          <a:p>
            <a:pPr marL="0" indent="0">
              <a:buNone/>
            </a:pPr>
            <a:r>
              <a:rPr lang="en-US" dirty="0"/>
              <a:t>PHP holds a specific reflector class for each entity:</a:t>
            </a:r>
            <a:br>
              <a:rPr lang="en-US" dirty="0"/>
            </a:br>
            <a:r>
              <a:rPr lang="en-US" dirty="0"/>
              <a:t>- </a:t>
            </a:r>
            <a:r>
              <a:rPr lang="en-US" i="1" dirty="0" err="1"/>
              <a:t>ReflectionType</a:t>
            </a:r>
            <a:br>
              <a:rPr lang="en-US" i="1" dirty="0"/>
            </a:br>
            <a:r>
              <a:rPr lang="en-US" i="1" dirty="0"/>
              <a:t>- </a:t>
            </a:r>
            <a:r>
              <a:rPr lang="en-US" i="1" dirty="0" err="1"/>
              <a:t>ReflectionFunction</a:t>
            </a:r>
            <a:br>
              <a:rPr lang="en-US" i="1" dirty="0"/>
            </a:br>
            <a:r>
              <a:rPr lang="en-US" i="1" dirty="0"/>
              <a:t>- </a:t>
            </a:r>
            <a:r>
              <a:rPr lang="en-US" i="1" dirty="0" err="1"/>
              <a:t>ReflectionClass</a:t>
            </a:r>
            <a:br>
              <a:rPr lang="en-US" i="1" dirty="0"/>
            </a:br>
            <a:r>
              <a:rPr lang="en-US" i="1" dirty="0"/>
              <a:t>- </a:t>
            </a:r>
            <a:r>
              <a:rPr lang="en-US" i="1" dirty="0" err="1"/>
              <a:t>ReflectionObject</a:t>
            </a:r>
            <a:br>
              <a:rPr lang="en-US" i="1" dirty="0"/>
            </a:br>
            <a:r>
              <a:rPr lang="en-US" i="1" dirty="0"/>
              <a:t>- </a:t>
            </a:r>
            <a:r>
              <a:rPr lang="en-US" i="1" dirty="0" err="1"/>
              <a:t>ReflectionProperty</a:t>
            </a:r>
            <a:br>
              <a:rPr lang="en-US" i="1" dirty="0"/>
            </a:br>
            <a:r>
              <a:rPr lang="en-US" i="1" dirty="0"/>
              <a:t>- </a:t>
            </a:r>
            <a:r>
              <a:rPr lang="en-US" i="1" dirty="0" err="1"/>
              <a:t>ReflectionParameter</a:t>
            </a:r>
            <a:endParaRPr lang="en-US" i="1" dirty="0"/>
          </a:p>
          <a:p>
            <a:pPr marL="0" indent="0">
              <a:buNone/>
            </a:pPr>
            <a:endParaRPr lang="en-US" dirty="0"/>
          </a:p>
        </p:txBody>
      </p:sp>
      <p:sp>
        <p:nvSpPr>
          <p:cNvPr id="4" name="Slide Number Placeholder 3">
            <a:extLst>
              <a:ext uri="{FF2B5EF4-FFF2-40B4-BE49-F238E27FC236}">
                <a16:creationId xmlns:a16="http://schemas.microsoft.com/office/drawing/2014/main" id="{73B0FD20-81E2-47E6-A9BD-C558B5DB4B61}"/>
              </a:ext>
            </a:extLst>
          </p:cNvPr>
          <p:cNvSpPr>
            <a:spLocks noGrp="1"/>
          </p:cNvSpPr>
          <p:nvPr>
            <p:ph type="sldNum" sz="quarter" idx="12"/>
          </p:nvPr>
        </p:nvSpPr>
        <p:spPr/>
        <p:txBody>
          <a:bodyPr/>
          <a:lstStyle/>
          <a:p>
            <a:fld id="{452BA717-4DED-4A38-BDE4-30D0F0A142DB}" type="slidenum">
              <a:rPr lang="cs-CZ" smtClean="0"/>
              <a:pPr/>
              <a:t>9</a:t>
            </a:fld>
            <a:endParaRPr lang="cs-CZ"/>
          </a:p>
        </p:txBody>
      </p:sp>
    </p:spTree>
    <p:extLst>
      <p:ext uri="{BB962C8B-B14F-4D97-AF65-F5344CB8AC3E}">
        <p14:creationId xmlns:p14="http://schemas.microsoft.com/office/powerpoint/2010/main" val="951744898"/>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09C65ACB-FCBD-46D8-B12D-AF68B2F1C698}" vid="{7118FE8A-0635-4308-AB19-1BDDD91F3BB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6376</TotalTime>
  <Words>2416</Words>
  <Application>Microsoft Office PowerPoint</Application>
  <PresentationFormat>Widescreen</PresentationFormat>
  <Paragraphs>397</Paragraphs>
  <Slides>26</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Courier New</vt:lpstr>
      <vt:lpstr>2024 presentation theme</vt:lpstr>
      <vt:lpstr>PHP</vt:lpstr>
      <vt:lpstr>...</vt:lpstr>
      <vt:lpstr>November 2020 : PHP 8.0</vt:lpstr>
      <vt:lpstr>PowerPoint Presentation</vt:lpstr>
      <vt:lpstr>Inheritance</vt:lpstr>
      <vt:lpstr>Traits        </vt:lpstr>
      <vt:lpstr>Traits - Extended Edition</vt:lpstr>
      <vt:lpstr>Annotations / Attributes</vt:lpstr>
      <vt:lpstr>Reflection</vt:lpstr>
      <vt:lpstr>Constructor property promotion</vt:lpstr>
      <vt:lpstr>Namespaces</vt:lpstr>
      <vt:lpstr>PowerPoint Presentation</vt:lpstr>
      <vt:lpstr>Enumerations</vt:lpstr>
      <vt:lpstr>Readonly Properties</vt:lpstr>
      <vt:lpstr>Property hooks</vt:lpstr>
      <vt:lpstr>Nullsafe operator</vt:lpstr>
      <vt:lpstr>PowerPoint Presentation</vt:lpstr>
      <vt:lpstr>Error handling</vt:lpstr>
      <vt:lpstr>Array unpacking support for string-keyed arrays</vt:lpstr>
      <vt:lpstr>Named Parameters</vt:lpstr>
      <vt:lpstr>Generators</vt:lpstr>
      <vt:lpstr>Match expression</vt:lpstr>
      <vt:lpstr>PowerPoint Presentation</vt:lpstr>
      <vt:lpstr>Framework Interop Group</vt:lpstr>
      <vt:lpstr>Dependency manager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331</cp:revision>
  <dcterms:created xsi:type="dcterms:W3CDTF">2011-06-05T13:18:40Z</dcterms:created>
  <dcterms:modified xsi:type="dcterms:W3CDTF">2026-02-19T07:34:33Z</dcterms:modified>
</cp:coreProperties>
</file>