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6"/>
  </p:notesMasterIdLst>
  <p:handoutMasterIdLst>
    <p:handoutMasterId r:id="rId17"/>
  </p:handoutMasterIdLst>
  <p:sldIdLst>
    <p:sldId id="259" r:id="rId2"/>
    <p:sldId id="281" r:id="rId3"/>
    <p:sldId id="276" r:id="rId4"/>
    <p:sldId id="280" r:id="rId5"/>
    <p:sldId id="296" r:id="rId6"/>
    <p:sldId id="298" r:id="rId7"/>
    <p:sldId id="293" r:id="rId8"/>
    <p:sldId id="282" r:id="rId9"/>
    <p:sldId id="294" r:id="rId10"/>
    <p:sldId id="295" r:id="rId11"/>
    <p:sldId id="299" r:id="rId12"/>
    <p:sldId id="297" r:id="rId13"/>
    <p:sldId id="290" r:id="rId14"/>
    <p:sldId id="30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002" autoAdjust="0"/>
  </p:normalViewPr>
  <p:slideViewPr>
    <p:cSldViewPr>
      <p:cViewPr varScale="1">
        <p:scale>
          <a:sx n="81" d="100"/>
          <a:sy n="81" d="100"/>
        </p:scale>
        <p:origin x="17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999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https://medium.com/codingthesmartway-com-blog/build-a-complete-website-using-chatgpt-in-1-minute-16edef87bc30 (no longer online in 2026)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259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284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434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473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458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r>
              <a:rPr lang="en-US" dirty="0"/>
              <a:t>- https://cs.m.wikipedia.org/wiki/Soubor:PHP-logo.svg</a:t>
            </a:r>
          </a:p>
          <a:p>
            <a:r>
              <a:rPr lang="en-US" dirty="0"/>
              <a:t>- https://commons.wikimedia.org/wiki/File:Unofficial_JavaScript_logo_2.svg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https://github.com/kamranahmedse/developer-roadmap#view-all-roadmaps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https://www.frontendmentor.io/learning-paths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406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132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970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79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42CB01-0606-AD8B-8CDE-0F8FFB8E3C47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156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7948277" cy="439653"/>
          </a:xfrm>
        </p:spPr>
        <p:txBody>
          <a:bodyPr wrap="none" lIns="91440" rIns="91440" anchor="ctr" anchorCtr="0">
            <a:noAutofit/>
          </a:bodyPr>
          <a:lstStyle>
            <a:lvl1pPr marL="0" indent="0" algn="l">
              <a:buNone/>
              <a:defRPr sz="2400" b="1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group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6510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65A35-B15A-1F1B-E7BB-06D54184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4650" y="4456113"/>
            <a:ext cx="1891030" cy="503237"/>
          </a:xfrm>
        </p:spPr>
        <p:txBody>
          <a:bodyPr rIns="90000" anchor="ctr" anchorCtr="0"/>
          <a:lstStyle>
            <a:lvl1pPr marL="0" indent="0" algn="r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11867-31A4-8500-D606-C5CD767A2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814" y="4942294"/>
            <a:ext cx="7948277" cy="437358"/>
          </a:xfrm>
        </p:spPr>
        <p:txBody>
          <a:bodyPr wrap="none" lIns="90000" rIns="90000" anchor="ctr" anchorCtr="0"/>
          <a:lstStyle>
            <a:lvl1pPr marL="0" indent="0" algn="l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Presenting person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EE7B3D2-877F-B924-8BD1-76C44B277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79" y="5592755"/>
            <a:ext cx="7948277" cy="809511"/>
          </a:xfrm>
        </p:spPr>
        <p:txBody>
          <a:bodyPr wrap="none" lIns="90000" rIns="90000"/>
          <a:lstStyle>
            <a:lvl1pPr marL="0" indent="0" algn="l">
              <a:buNone/>
              <a:defRPr lang="en-US" sz="18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Links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90CBFD-96D4-7287-CE2C-B361F455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6" y="6503336"/>
            <a:ext cx="983432" cy="34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5EABA8-3BA1-5923-66BA-C39DF4CA777F}"/>
              </a:ext>
            </a:extLst>
          </p:cNvPr>
          <p:cNvSpPr txBox="1"/>
          <p:nvPr/>
        </p:nvSpPr>
        <p:spPr>
          <a:xfrm>
            <a:off x="2035126" y="6513154"/>
            <a:ext cx="8165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work is licensed under a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449843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1980093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none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3140968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46B549-2DF5-2605-A7E2-507EC6741B81}"/>
              </a:ext>
            </a:extLst>
          </p:cNvPr>
          <p:cNvCxnSpPr>
            <a:cxnSpLocks/>
          </p:cNvCxnSpPr>
          <p:nvPr/>
        </p:nvCxnSpPr>
        <p:spPr>
          <a:xfrm>
            <a:off x="335360" y="2996952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764762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2C029DF-361E-4AFB-ADC3-F7F0279F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2133600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3140968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</p:spTree>
    <p:extLst>
      <p:ext uri="{BB962C8B-B14F-4D97-AF65-F5344CB8AC3E}">
        <p14:creationId xmlns:p14="http://schemas.microsoft.com/office/powerpoint/2010/main" val="73397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9272" cy="766132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F9E1D-3FFE-E5D5-8168-CE30DC4521E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71713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EC59EFB-1B84-A66B-9566-F2885C8BF9CA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65930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6BAB6C-A9D1-4572-ED9D-D7E9722E3C65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94679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72268-EBF9-1072-0F76-51E4D5460321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2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99277"/>
            <a:ext cx="10058400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59"/>
            <a:ext cx="11449272" cy="5152007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71397"/>
            <a:ext cx="4822804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571397"/>
            <a:ext cx="1312025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31" r:id="rId3"/>
    <p:sldLayoutId id="2147483743" r:id="rId4"/>
    <p:sldLayoutId id="2147483744" r:id="rId5"/>
    <p:sldLayoutId id="2147483745" r:id="rId6"/>
    <p:sldLayoutId id="2147483746" r:id="rId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ik.ms.mff.cuni.cz/nswi15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eaching.mff.cuni.cz/nswi153-web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C452-C885-7317-E131-0BDB4C1BD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5C64A-9086-C8A2-A885-C195BB063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8164599" cy="439653"/>
          </a:xfrm>
        </p:spPr>
        <p:txBody>
          <a:bodyPr/>
          <a:lstStyle/>
          <a:p>
            <a:r>
              <a:rPr lang="en-US" dirty="0"/>
              <a:t>NSWI153 - </a:t>
            </a:r>
            <a:r>
              <a:rPr lang="en-US" dirty="0">
                <a:solidFill>
                  <a:schemeClr val="accent2"/>
                </a:solidFill>
              </a:rPr>
              <a:t>Advanced</a:t>
            </a:r>
            <a:r>
              <a:rPr lang="en-US" dirty="0"/>
              <a:t> Programming of Web Applications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77CA2-8171-135B-E44F-1C7F469B2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202</a:t>
            </a:r>
            <a:r>
              <a:rPr lang="en-US" dirty="0"/>
              <a:t>5/2026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A3DCA-7A4A-597B-3B42-628A19DFF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Petr </a:t>
            </a:r>
            <a:r>
              <a:rPr lang="cs-CZ" dirty="0"/>
              <a:t>Škoda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CF41A0-7ACE-A6B3-D30D-C368EAC69E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https://github.com/skodapetr</a:t>
            </a:r>
          </a:p>
          <a:p>
            <a:r>
              <a:rPr lang="en-US" dirty="0"/>
              <a:t>https://www.ksi.mff.cuni.cz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59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B1A4-D21A-1C5A-1A4A-A09B74963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Destination : Seminar Team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7FE51-73BE-DA87-0F47-50035FD2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BB3530-3776-5191-7A1E-04B5285FA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4176464" cy="4753036"/>
          </a:xfrm>
        </p:spPr>
        <p:txBody>
          <a:bodyPr/>
          <a:lstStyle/>
          <a:p>
            <a:r>
              <a:rPr lang="en-US" dirty="0"/>
              <a:t>1-3 people</a:t>
            </a:r>
          </a:p>
          <a:p>
            <a:r>
              <a:rPr lang="en-US" dirty="0"/>
              <a:t>Team leader, not a boss.</a:t>
            </a:r>
          </a:p>
          <a:p>
            <a:r>
              <a:rPr lang="en-US" dirty="0"/>
              <a:t>Use GIT (Gitlab / GitHub)</a:t>
            </a:r>
          </a:p>
          <a:p>
            <a:r>
              <a:rPr lang="en-US" dirty="0"/>
              <a:t>Presentation</a:t>
            </a:r>
          </a:p>
          <a:p>
            <a:r>
              <a:rPr lang="en-US" dirty="0"/>
              <a:t>Topic: ???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58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D160-536B-C035-85F6-FBE9F7384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2021/2022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65503-3718-11A9-2B11-28FBDAC1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59A1A7A-502E-34E8-C0DC-E2D50A8DEC54}"/>
              </a:ext>
            </a:extLst>
          </p:cNvPr>
          <p:cNvSpPr txBox="1">
            <a:spLocks/>
          </p:cNvSpPr>
          <p:nvPr/>
        </p:nvSpPr>
        <p:spPr>
          <a:xfrm>
            <a:off x="239350" y="1412776"/>
            <a:ext cx="11713299" cy="8640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Nic </a:t>
            </a:r>
            <a:r>
              <a:rPr lang="en-US" dirty="0" err="1"/>
              <a:t>moc</a:t>
            </a:r>
            <a:r>
              <a:rPr lang="en-US" dirty="0"/>
              <a:t> mi to </a:t>
            </a:r>
            <a:r>
              <a:rPr lang="en-US" dirty="0" err="1"/>
              <a:t>nedalo</a:t>
            </a:r>
            <a:r>
              <a:rPr lang="en-US" dirty="0"/>
              <a:t>. </a:t>
            </a:r>
            <a:r>
              <a:rPr lang="en-US" dirty="0" err="1"/>
              <a:t>Učit</a:t>
            </a:r>
            <a:r>
              <a:rPr lang="en-US" dirty="0"/>
              <a:t> se </a:t>
            </a:r>
            <a:r>
              <a:rPr lang="en-US" dirty="0" err="1"/>
              <a:t>technologii</a:t>
            </a:r>
            <a:r>
              <a:rPr lang="en-US" dirty="0"/>
              <a:t> </a:t>
            </a:r>
            <a:r>
              <a:rPr lang="en-US" dirty="0" err="1"/>
              <a:t>dle</a:t>
            </a:r>
            <a:r>
              <a:rPr lang="en-US" dirty="0"/>
              <a:t> </a:t>
            </a:r>
            <a:r>
              <a:rPr lang="en-US" dirty="0" err="1"/>
              <a:t>její</a:t>
            </a:r>
            <a:r>
              <a:rPr lang="en-US" dirty="0"/>
              <a:t> </a:t>
            </a:r>
            <a:r>
              <a:rPr lang="en-US" dirty="0" err="1"/>
              <a:t>dokumentace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/>
                </a:solidFill>
              </a:rPr>
              <a:t>bych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zvládl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doma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sám</a:t>
            </a:r>
            <a:r>
              <a:rPr lang="en-US" dirty="0"/>
              <a:t>, bez </a:t>
            </a:r>
            <a:r>
              <a:rPr lang="en-US" dirty="0" err="1"/>
              <a:t>nutnosti</a:t>
            </a:r>
            <a:r>
              <a:rPr lang="en-US" dirty="0"/>
              <a:t> </a:t>
            </a:r>
            <a:r>
              <a:rPr lang="en-US" dirty="0" err="1"/>
              <a:t>prezence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povinných</a:t>
            </a:r>
            <a:r>
              <a:rPr lang="en-US" dirty="0"/>
              <a:t> </a:t>
            </a:r>
            <a:r>
              <a:rPr lang="en-US" dirty="0" err="1"/>
              <a:t>cvičeních</a:t>
            </a:r>
            <a:r>
              <a:rPr lang="en-US" dirty="0"/>
              <a:t>.</a:t>
            </a:r>
            <a:endParaRPr lang="en-US" sz="1800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376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79CBD-A888-22CF-CDBF-142D4DBD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2023/2024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20C0E0-D31B-9DB8-317E-51EB7787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5FDBED-959E-C051-6538-ED40E953D531}"/>
              </a:ext>
            </a:extLst>
          </p:cNvPr>
          <p:cNvSpPr txBox="1"/>
          <p:nvPr/>
        </p:nvSpPr>
        <p:spPr>
          <a:xfrm>
            <a:off x="263352" y="1268760"/>
            <a:ext cx="115446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/>
              <a:t>Vadilo</a:t>
            </a:r>
            <a:r>
              <a:rPr lang="en-US" sz="2200" dirty="0"/>
              <a:t> mi, </a:t>
            </a:r>
            <a:r>
              <a:rPr lang="en-US" sz="2200" dirty="0" err="1"/>
              <a:t>že</a:t>
            </a:r>
            <a:r>
              <a:rPr lang="en-US" sz="2200" dirty="0"/>
              <a:t> </a:t>
            </a:r>
            <a:r>
              <a:rPr lang="en-US" sz="2200" dirty="0" err="1"/>
              <a:t>nepomáháte</a:t>
            </a:r>
            <a:r>
              <a:rPr lang="en-US" sz="2200" dirty="0"/>
              <a:t> </a:t>
            </a:r>
            <a:r>
              <a:rPr lang="en-US" sz="2200" dirty="0" err="1"/>
              <a:t>studentům</a:t>
            </a:r>
            <a:r>
              <a:rPr lang="en-US" sz="2200" dirty="0"/>
              <a:t> </a:t>
            </a:r>
            <a:r>
              <a:rPr lang="en-US" sz="2200" dirty="0" err="1"/>
              <a:t>vytvářet</a:t>
            </a:r>
            <a:r>
              <a:rPr lang="en-US" sz="2200" dirty="0"/>
              <a:t> </a:t>
            </a:r>
            <a:r>
              <a:rPr lang="en-US" sz="2200" dirty="0" err="1"/>
              <a:t>skupiny</a:t>
            </a:r>
            <a:r>
              <a:rPr lang="en-US" sz="2200" dirty="0"/>
              <a:t>, </a:t>
            </a:r>
            <a:r>
              <a:rPr lang="en-US" sz="2200" dirty="0" err="1"/>
              <a:t>případně</a:t>
            </a:r>
            <a:r>
              <a:rPr lang="en-US" sz="2200" dirty="0"/>
              <a:t> </a:t>
            </a:r>
            <a:r>
              <a:rPr lang="en-US" sz="2200" dirty="0" err="1"/>
              <a:t>umístit</a:t>
            </a:r>
            <a:r>
              <a:rPr lang="en-US" sz="2200" dirty="0"/>
              <a:t> </a:t>
            </a:r>
            <a:r>
              <a:rPr lang="en-US" sz="2200" dirty="0" err="1"/>
              <a:t>studenta</a:t>
            </a:r>
            <a:r>
              <a:rPr lang="en-US" sz="2200" dirty="0"/>
              <a:t> z </a:t>
            </a:r>
            <a:r>
              <a:rPr lang="en-US" sz="2200" dirty="0" err="1"/>
              <a:t>roztrhlého</a:t>
            </a:r>
            <a:r>
              <a:rPr lang="en-US" sz="2200" dirty="0"/>
              <a:t> </a:t>
            </a:r>
            <a:r>
              <a:rPr lang="en-US" sz="2200" dirty="0" err="1"/>
              <a:t>týmu</a:t>
            </a:r>
            <a:r>
              <a:rPr lang="en-US" sz="2200" dirty="0"/>
              <a:t> do </a:t>
            </a:r>
            <a:r>
              <a:rPr lang="en-US" sz="2200" dirty="0" err="1"/>
              <a:t>jiného</a:t>
            </a:r>
            <a:r>
              <a:rPr lang="en-US" sz="2200" dirty="0"/>
              <a:t>. </a:t>
            </a:r>
            <a:r>
              <a:rPr lang="en-US" sz="2200" dirty="0" err="1"/>
              <a:t>Studenti</a:t>
            </a:r>
            <a:r>
              <a:rPr lang="en-US" sz="2200" dirty="0"/>
              <a:t> se </a:t>
            </a:r>
            <a:r>
              <a:rPr lang="en-US" sz="2200" dirty="0" err="1"/>
              <a:t>nemusejí</a:t>
            </a:r>
            <a:r>
              <a:rPr lang="en-US" sz="2200" dirty="0"/>
              <a:t> </a:t>
            </a:r>
            <a:r>
              <a:rPr lang="en-US" sz="2200" dirty="0" err="1"/>
              <a:t>navzájem</a:t>
            </a:r>
            <a:r>
              <a:rPr lang="en-US" sz="2200" dirty="0"/>
              <a:t> </a:t>
            </a:r>
            <a:r>
              <a:rPr lang="en-US" sz="2200" dirty="0" err="1"/>
              <a:t>znát</a:t>
            </a:r>
            <a:r>
              <a:rPr lang="en-US" sz="2200" dirty="0"/>
              <a:t>. </a:t>
            </a:r>
            <a:r>
              <a:rPr lang="en-US" sz="2200" dirty="0" err="1"/>
              <a:t>Rozpadl</a:t>
            </a:r>
            <a:r>
              <a:rPr lang="en-US" sz="2200" dirty="0"/>
              <a:t> se mi </a:t>
            </a:r>
            <a:r>
              <a:rPr lang="en-US" sz="2200" dirty="0" err="1"/>
              <a:t>tým</a:t>
            </a:r>
            <a:r>
              <a:rPr lang="en-US" sz="2200" dirty="0"/>
              <a:t> a z </a:t>
            </a:r>
            <a:r>
              <a:rPr lang="en-US" sz="2200" dirty="0" err="1"/>
              <a:t>mé</a:t>
            </a:r>
            <a:r>
              <a:rPr lang="en-US" sz="2200" dirty="0"/>
              <a:t> </a:t>
            </a:r>
            <a:r>
              <a:rPr lang="en-US" sz="2200" dirty="0" err="1"/>
              <a:t>zkušenosti</a:t>
            </a:r>
            <a:r>
              <a:rPr lang="en-US" sz="2200" dirty="0"/>
              <a:t> </a:t>
            </a:r>
            <a:r>
              <a:rPr lang="en-US" sz="2200" dirty="0" err="1"/>
              <a:t>tento</a:t>
            </a:r>
            <a:r>
              <a:rPr lang="en-US" sz="2200" dirty="0"/>
              <a:t> </a:t>
            </a:r>
            <a:r>
              <a:rPr lang="en-US" sz="2200" dirty="0" err="1"/>
              <a:t>předmět</a:t>
            </a:r>
            <a:r>
              <a:rPr lang="en-US" sz="2200" dirty="0"/>
              <a:t> </a:t>
            </a:r>
            <a:r>
              <a:rPr lang="en-US" sz="2200" dirty="0" err="1"/>
              <a:t>vyšel</a:t>
            </a:r>
            <a:r>
              <a:rPr lang="en-US" sz="2200" dirty="0"/>
              <a:t> </a:t>
            </a:r>
            <a:r>
              <a:rPr lang="en-US" sz="2200" dirty="0" err="1"/>
              <a:t>časově</a:t>
            </a:r>
            <a:r>
              <a:rPr lang="en-US" sz="2200" dirty="0"/>
              <a:t> </a:t>
            </a:r>
            <a:r>
              <a:rPr lang="en-US" sz="2200" dirty="0" err="1"/>
              <a:t>nejnáročnější</a:t>
            </a:r>
            <a:r>
              <a:rPr lang="en-US" sz="2200" dirty="0"/>
              <a:t> ze </a:t>
            </a:r>
            <a:r>
              <a:rPr lang="en-US" sz="2200" dirty="0" err="1"/>
              <a:t>všech</a:t>
            </a:r>
            <a:r>
              <a:rPr lang="en-US" sz="2200" dirty="0"/>
              <a:t> </a:t>
            </a:r>
            <a:r>
              <a:rPr lang="en-US" sz="2200" dirty="0" err="1"/>
              <a:t>předmětů</a:t>
            </a:r>
            <a:r>
              <a:rPr lang="en-US" sz="2200" dirty="0"/>
              <a:t> co </a:t>
            </a:r>
            <a:r>
              <a:rPr lang="en-US" sz="2200" dirty="0" err="1"/>
              <a:t>jsem</a:t>
            </a:r>
            <a:r>
              <a:rPr lang="en-US" sz="2200" dirty="0"/>
              <a:t> </a:t>
            </a:r>
            <a:r>
              <a:rPr lang="en-US" sz="2200" dirty="0" err="1"/>
              <a:t>doposud</a:t>
            </a:r>
            <a:r>
              <a:rPr lang="en-US" sz="2200" dirty="0"/>
              <a:t> </a:t>
            </a:r>
            <a:r>
              <a:rPr lang="en-US" sz="2200" dirty="0" err="1"/>
              <a:t>studoval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Matfyzu</a:t>
            </a:r>
            <a:r>
              <a:rPr lang="en-US" sz="2200" dirty="0"/>
              <a:t>. </a:t>
            </a:r>
            <a:r>
              <a:rPr lang="en-US" sz="2200" dirty="0" err="1"/>
              <a:t>Bylo</a:t>
            </a:r>
            <a:r>
              <a:rPr lang="en-US" sz="2200" dirty="0"/>
              <a:t> by </a:t>
            </a:r>
            <a:r>
              <a:rPr lang="en-US" sz="2200" dirty="0" err="1"/>
              <a:t>hezké</a:t>
            </a:r>
            <a:r>
              <a:rPr lang="en-US" sz="2200" dirty="0"/>
              <a:t> </a:t>
            </a:r>
            <a:r>
              <a:rPr lang="en-US" sz="2200" dirty="0" err="1"/>
              <a:t>kdybyste</a:t>
            </a:r>
            <a:r>
              <a:rPr lang="en-US" sz="2200" dirty="0"/>
              <a:t> </a:t>
            </a:r>
            <a:r>
              <a:rPr lang="en-US" sz="2200" dirty="0" err="1"/>
              <a:t>měl</a:t>
            </a:r>
            <a:r>
              <a:rPr lang="en-US" sz="2200" dirty="0"/>
              <a:t> </a:t>
            </a:r>
            <a:r>
              <a:rPr lang="en-US" sz="2200" dirty="0" err="1"/>
              <a:t>nějaký</a:t>
            </a:r>
            <a:r>
              <a:rPr lang="en-US" sz="2200" dirty="0"/>
              <a:t> </a:t>
            </a:r>
            <a:r>
              <a:rPr lang="en-US" sz="2200" dirty="0" err="1"/>
              <a:t>seznam</a:t>
            </a:r>
            <a:r>
              <a:rPr lang="en-US" sz="2200" dirty="0"/>
              <a:t> se </a:t>
            </a:r>
            <a:r>
              <a:rPr lang="en-US" sz="2200" dirty="0" err="1"/>
              <a:t>studenty</a:t>
            </a:r>
            <a:r>
              <a:rPr lang="en-US" sz="2200" dirty="0"/>
              <a:t> a </a:t>
            </a:r>
            <a:r>
              <a:rPr lang="en-US" sz="2200" dirty="0" err="1"/>
              <a:t>týmy</a:t>
            </a:r>
            <a:r>
              <a:rPr lang="en-US" sz="2200" dirty="0"/>
              <a:t>, </a:t>
            </a:r>
            <a:r>
              <a:rPr lang="en-US" sz="2200" dirty="0" err="1"/>
              <a:t>kde</a:t>
            </a:r>
            <a:r>
              <a:rPr lang="en-US" sz="2200" dirty="0"/>
              <a:t> se </a:t>
            </a:r>
            <a:r>
              <a:rPr lang="en-US" sz="2200" dirty="0" err="1"/>
              <a:t>mohou</a:t>
            </a:r>
            <a:r>
              <a:rPr lang="en-US" sz="2200" dirty="0"/>
              <a:t> </a:t>
            </a:r>
            <a:r>
              <a:rPr lang="en-US" sz="2200" dirty="0" err="1"/>
              <a:t>navzájem</a:t>
            </a:r>
            <a:r>
              <a:rPr lang="en-US" sz="2200" dirty="0"/>
              <a:t> </a:t>
            </a:r>
            <a:r>
              <a:rPr lang="en-US" sz="2200" dirty="0" err="1"/>
              <a:t>kontaktovat</a:t>
            </a:r>
            <a:r>
              <a:rPr lang="en-US" sz="2200" dirty="0"/>
              <a:t> (</a:t>
            </a:r>
            <a:r>
              <a:rPr lang="en-US" sz="2200" dirty="0" err="1"/>
              <a:t>Mattermost</a:t>
            </a:r>
            <a:r>
              <a:rPr lang="en-US" sz="2200" dirty="0"/>
              <a:t>?).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5D1424-06A5-85A2-9AAB-462EE12BBCD2}"/>
              </a:ext>
            </a:extLst>
          </p:cNvPr>
          <p:cNvSpPr txBox="1"/>
          <p:nvPr/>
        </p:nvSpPr>
        <p:spPr>
          <a:xfrm>
            <a:off x="263352" y="3356992"/>
            <a:ext cx="115446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/>
              <a:t>Vadila</a:t>
            </a:r>
            <a:r>
              <a:rPr lang="en-US" sz="2200" dirty="0"/>
              <a:t> mi </a:t>
            </a:r>
            <a:r>
              <a:rPr lang="en-US" sz="2200" dirty="0" err="1"/>
              <a:t>nesmyslná</a:t>
            </a:r>
            <a:r>
              <a:rPr lang="en-US" sz="2200" dirty="0"/>
              <a:t> </a:t>
            </a:r>
            <a:r>
              <a:rPr lang="en-US" sz="2200" dirty="0" err="1"/>
              <a:t>podmínka</a:t>
            </a:r>
            <a:r>
              <a:rPr lang="en-US" sz="2200" dirty="0"/>
              <a:t> </a:t>
            </a:r>
            <a:r>
              <a:rPr lang="en-US" sz="2200" dirty="0" err="1"/>
              <a:t>zápočtu</a:t>
            </a:r>
            <a:r>
              <a:rPr lang="en-US" sz="2200" dirty="0"/>
              <a:t> (</a:t>
            </a:r>
            <a:r>
              <a:rPr lang="en-US" sz="2200" dirty="0" err="1"/>
              <a:t>tj</a:t>
            </a:r>
            <a:r>
              <a:rPr lang="en-US" sz="2200" dirty="0"/>
              <a:t>. </a:t>
            </a:r>
            <a:r>
              <a:rPr lang="en-US" sz="2200" dirty="0" err="1"/>
              <a:t>naprogramování</a:t>
            </a:r>
            <a:r>
              <a:rPr lang="en-US" sz="2200" dirty="0"/>
              <a:t> a </a:t>
            </a:r>
            <a:r>
              <a:rPr lang="en-US" sz="2200" dirty="0" err="1"/>
              <a:t>předvedení</a:t>
            </a:r>
            <a:r>
              <a:rPr lang="en-US" sz="2200" dirty="0"/>
              <a:t> </a:t>
            </a:r>
            <a:r>
              <a:rPr lang="en-US" sz="2200" dirty="0" err="1"/>
              <a:t>zápočtového</a:t>
            </a:r>
            <a:r>
              <a:rPr lang="en-US" sz="2200" dirty="0"/>
              <a:t> </a:t>
            </a:r>
            <a:r>
              <a:rPr lang="en-US" sz="2200" dirty="0" err="1"/>
              <a:t>programu</a:t>
            </a:r>
            <a:r>
              <a:rPr lang="en-US" sz="2200" dirty="0"/>
              <a:t>) </a:t>
            </a:r>
            <a:r>
              <a:rPr lang="en-US" sz="2200" dirty="0" err="1"/>
              <a:t>před</a:t>
            </a:r>
            <a:r>
              <a:rPr lang="en-US" sz="2200" dirty="0"/>
              <a:t> </a:t>
            </a:r>
            <a:r>
              <a:rPr lang="en-US" sz="2200" dirty="0" err="1"/>
              <a:t>zkouškou</a:t>
            </a:r>
            <a:r>
              <a:rPr lang="en-US" sz="2200" dirty="0"/>
              <a:t>. </a:t>
            </a:r>
            <a:r>
              <a:rPr lang="en-US" sz="2200" dirty="0" err="1"/>
              <a:t>Podle</a:t>
            </a:r>
            <a:r>
              <a:rPr lang="en-US" sz="2200" dirty="0"/>
              <a:t> </a:t>
            </a:r>
            <a:r>
              <a:rPr lang="en-US" sz="2200" dirty="0" err="1"/>
              <a:t>mě</a:t>
            </a:r>
            <a:r>
              <a:rPr lang="en-US" sz="2200" dirty="0"/>
              <a:t> </a:t>
            </a:r>
            <a:r>
              <a:rPr lang="en-US" sz="2200" dirty="0" err="1"/>
              <a:t>není</a:t>
            </a:r>
            <a:r>
              <a:rPr lang="en-US" sz="2200" dirty="0"/>
              <a:t> ani </a:t>
            </a:r>
            <a:r>
              <a:rPr lang="en-US" sz="2200" dirty="0" err="1"/>
              <a:t>rozumná</a:t>
            </a:r>
            <a:r>
              <a:rPr lang="en-US" sz="2200" dirty="0"/>
              <a:t> ani </a:t>
            </a:r>
            <a:r>
              <a:rPr lang="en-US" sz="2200" dirty="0" err="1"/>
              <a:t>nutná</a:t>
            </a:r>
            <a:r>
              <a:rPr lang="en-US" sz="2200" dirty="0"/>
              <a:t>, </a:t>
            </a:r>
            <a:r>
              <a:rPr lang="en-US" sz="2200" dirty="0" err="1"/>
              <a:t>protože</a:t>
            </a:r>
            <a:r>
              <a:rPr lang="en-US" sz="2200" dirty="0"/>
              <a:t> </a:t>
            </a:r>
            <a:r>
              <a:rPr lang="en-US" sz="2200" dirty="0" err="1"/>
              <a:t>zkouška</a:t>
            </a:r>
            <a:r>
              <a:rPr lang="en-US" sz="2200" dirty="0"/>
              <a:t> </a:t>
            </a:r>
            <a:r>
              <a:rPr lang="en-US" sz="2200" dirty="0" err="1"/>
              <a:t>není</a:t>
            </a:r>
            <a:r>
              <a:rPr lang="en-US" sz="2200" dirty="0"/>
              <a:t> </a:t>
            </a:r>
            <a:r>
              <a:rPr lang="en-US" sz="2200" dirty="0" err="1"/>
              <a:t>praktická</a:t>
            </a:r>
            <a:r>
              <a:rPr lang="en-US" sz="2200" dirty="0"/>
              <a:t>, </a:t>
            </a:r>
            <a:r>
              <a:rPr lang="en-US" sz="2200" dirty="0" err="1"/>
              <a:t>jde</a:t>
            </a:r>
            <a:r>
              <a:rPr lang="en-US" sz="2200" dirty="0"/>
              <a:t> ji </a:t>
            </a:r>
            <a:r>
              <a:rPr lang="en-US" sz="2200" dirty="0" err="1"/>
              <a:t>udělat</a:t>
            </a:r>
            <a:r>
              <a:rPr lang="en-US" sz="2200" dirty="0"/>
              <a:t> </a:t>
            </a:r>
            <a:r>
              <a:rPr lang="en-US" sz="2200" dirty="0" err="1"/>
              <a:t>naučením</a:t>
            </a:r>
            <a:r>
              <a:rPr lang="en-US" sz="2200" dirty="0"/>
              <a:t> se </a:t>
            </a:r>
            <a:r>
              <a:rPr lang="en-US" sz="2200" dirty="0" err="1"/>
              <a:t>látky</a:t>
            </a:r>
            <a:r>
              <a:rPr lang="en-US" sz="2200" dirty="0"/>
              <a:t> z </a:t>
            </a:r>
            <a:r>
              <a:rPr lang="en-US" sz="2200" dirty="0" err="1"/>
              <a:t>přednášky</a:t>
            </a:r>
            <a:r>
              <a:rPr lang="en-US" sz="2200" dirty="0"/>
              <a:t> (a </a:t>
            </a:r>
            <a:r>
              <a:rPr lang="en-US" sz="2200" dirty="0" err="1"/>
              <a:t>také</a:t>
            </a:r>
            <a:r>
              <a:rPr lang="en-US" sz="2200" dirty="0"/>
              <a:t> </a:t>
            </a:r>
            <a:r>
              <a:rPr lang="en-US" sz="2200" dirty="0" err="1"/>
              <a:t>věřím</a:t>
            </a:r>
            <a:r>
              <a:rPr lang="en-US" sz="2200" dirty="0"/>
              <a:t>, je </a:t>
            </a:r>
            <a:r>
              <a:rPr lang="en-US" sz="2200" dirty="0" err="1"/>
              <a:t>hodně</a:t>
            </a:r>
            <a:r>
              <a:rPr lang="en-US" sz="2200" dirty="0"/>
              <a:t> </a:t>
            </a:r>
            <a:r>
              <a:rPr lang="en-US" sz="2200" dirty="0" err="1"/>
              <a:t>studentům</a:t>
            </a:r>
            <a:r>
              <a:rPr lang="en-US" sz="2200" dirty="0"/>
              <a:t> </a:t>
            </a:r>
            <a:r>
              <a:rPr lang="en-US" sz="2200" dirty="0" err="1"/>
              <a:t>víceméně</a:t>
            </a:r>
            <a:r>
              <a:rPr lang="en-US" sz="2200" dirty="0"/>
              <a:t> </a:t>
            </a:r>
            <a:r>
              <a:rPr lang="en-US" sz="2200" dirty="0" err="1"/>
              <a:t>povědomá</a:t>
            </a:r>
            <a:r>
              <a:rPr lang="en-US" sz="2200" dirty="0"/>
              <a:t>).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D2B6D9-142E-01B0-0EE9-18E19B9B8A08}"/>
              </a:ext>
            </a:extLst>
          </p:cNvPr>
          <p:cNvSpPr txBox="1"/>
          <p:nvPr/>
        </p:nvSpPr>
        <p:spPr>
          <a:xfrm>
            <a:off x="260727" y="5157192"/>
            <a:ext cx="115446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/>
              <a:t>Vyžadujete</a:t>
            </a:r>
            <a:r>
              <a:rPr lang="en-US" sz="2200" dirty="0"/>
              <a:t> </a:t>
            </a:r>
            <a:r>
              <a:rPr lang="en-US" sz="2200" dirty="0" err="1"/>
              <a:t>používat</a:t>
            </a:r>
            <a:r>
              <a:rPr lang="en-US" sz="2200" dirty="0"/>
              <a:t> </a:t>
            </a:r>
            <a:r>
              <a:rPr lang="en-US" sz="2200" dirty="0" err="1"/>
              <a:t>paralelní</a:t>
            </a:r>
            <a:r>
              <a:rPr lang="en-US" sz="2200" dirty="0"/>
              <a:t> </a:t>
            </a:r>
            <a:r>
              <a:rPr lang="en-US" sz="2200" dirty="0" err="1"/>
              <a:t>programování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WebCrawleru</a:t>
            </a:r>
            <a:r>
              <a:rPr lang="en-US" sz="2200" dirty="0"/>
              <a:t>, </a:t>
            </a:r>
            <a:r>
              <a:rPr lang="en-US" sz="2200" dirty="0" err="1"/>
              <a:t>což</a:t>
            </a:r>
            <a:r>
              <a:rPr lang="en-US" sz="2200" dirty="0"/>
              <a:t> mi </a:t>
            </a:r>
            <a:r>
              <a:rPr lang="en-US" sz="2200" dirty="0" err="1"/>
              <a:t>trochu</a:t>
            </a:r>
            <a:r>
              <a:rPr lang="en-US" sz="2200" dirty="0"/>
              <a:t> </a:t>
            </a:r>
            <a:r>
              <a:rPr lang="en-US" sz="2200" dirty="0" err="1"/>
              <a:t>nedává</a:t>
            </a:r>
            <a:r>
              <a:rPr lang="en-US" sz="2200" dirty="0"/>
              <a:t> </a:t>
            </a:r>
            <a:r>
              <a:rPr lang="en-US" sz="2200" dirty="0" err="1"/>
              <a:t>smysl</a:t>
            </a:r>
            <a:r>
              <a:rPr lang="en-US" sz="2200" dirty="0"/>
              <a:t>, </a:t>
            </a:r>
            <a:r>
              <a:rPr lang="en-US" sz="2200" dirty="0" err="1"/>
              <a:t>jelikož</a:t>
            </a:r>
            <a:r>
              <a:rPr lang="en-US" sz="2200" dirty="0"/>
              <a:t> </a:t>
            </a:r>
            <a:r>
              <a:rPr lang="en-US" sz="2200" dirty="0" err="1"/>
              <a:t>jsem</a:t>
            </a:r>
            <a:r>
              <a:rPr lang="en-US" sz="2200" dirty="0"/>
              <a:t> </a:t>
            </a:r>
            <a:r>
              <a:rPr lang="en-US" sz="2200" dirty="0" err="1"/>
              <a:t>neviděl</a:t>
            </a:r>
            <a:r>
              <a:rPr lang="en-US" sz="2200" dirty="0"/>
              <a:t> v </a:t>
            </a:r>
            <a:r>
              <a:rPr lang="en-US" sz="2200" dirty="0" err="1"/>
              <a:t>prerekvizitách</a:t>
            </a:r>
            <a:r>
              <a:rPr lang="en-US" sz="2200" dirty="0"/>
              <a:t> </a:t>
            </a:r>
            <a:r>
              <a:rPr lang="en-US" sz="2200" dirty="0" err="1"/>
              <a:t>Programování</a:t>
            </a:r>
            <a:r>
              <a:rPr lang="en-US" sz="2200" dirty="0"/>
              <a:t> v </a:t>
            </a:r>
            <a:r>
              <a:rPr lang="en-US" sz="2200" dirty="0" err="1"/>
              <a:t>paralelním</a:t>
            </a:r>
            <a:r>
              <a:rPr lang="en-US" sz="2200" dirty="0"/>
              <a:t> </a:t>
            </a:r>
            <a:r>
              <a:rPr lang="en-US" sz="2200" dirty="0" err="1"/>
              <a:t>prostředí</a:t>
            </a:r>
            <a:r>
              <a:rPr lang="en-US" sz="22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865BA3-E0E4-3BE4-202D-940AC13EF50A}"/>
              </a:ext>
            </a:extLst>
          </p:cNvPr>
          <p:cNvSpPr txBox="1"/>
          <p:nvPr/>
        </p:nvSpPr>
        <p:spPr>
          <a:xfrm>
            <a:off x="3263048" y="2710081"/>
            <a:ext cx="84456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2200" b="1" dirty="0">
                <a:solidFill>
                  <a:schemeClr val="accent6"/>
                </a:solidFill>
              </a:rPr>
              <a:t>Založit </a:t>
            </a:r>
            <a:r>
              <a:rPr lang="cs-CZ" sz="2200" b="1" dirty="0" err="1">
                <a:solidFill>
                  <a:schemeClr val="accent6"/>
                </a:solidFill>
              </a:rPr>
              <a:t>Mattermost</a:t>
            </a:r>
            <a:r>
              <a:rPr lang="cs-CZ" sz="2200" b="1" dirty="0">
                <a:solidFill>
                  <a:schemeClr val="accent6"/>
                </a:solidFill>
              </a:rPr>
              <a:t> kanál pro komunikaci studentů.</a:t>
            </a:r>
            <a:endParaRPr lang="en-US" sz="2200" b="1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0BD97-C3DB-0AD4-5227-BABE1005BC6A}"/>
              </a:ext>
            </a:extLst>
          </p:cNvPr>
          <p:cNvSpPr txBox="1"/>
          <p:nvPr/>
        </p:nvSpPr>
        <p:spPr>
          <a:xfrm>
            <a:off x="263352" y="5878433"/>
            <a:ext cx="114453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2200" b="1" dirty="0">
                <a:solidFill>
                  <a:schemeClr val="accent4"/>
                </a:solidFill>
              </a:rPr>
              <a:t>Nešlo o paralelní programování ve smyslu toho předmětu.</a:t>
            </a:r>
            <a:r>
              <a:rPr lang="en-US" sz="2200" b="1" dirty="0">
                <a:solidFill>
                  <a:schemeClr val="accent4"/>
                </a:solidFill>
              </a:rPr>
              <a:t> </a:t>
            </a:r>
            <a:r>
              <a:rPr lang="cs-CZ" sz="2200" b="1" dirty="0">
                <a:solidFill>
                  <a:schemeClr val="accent4"/>
                </a:solidFill>
              </a:rPr>
              <a:t>Nebojte se zeptat!</a:t>
            </a:r>
            <a:endParaRPr lang="en-US" sz="2200" b="1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119B5C-8130-479D-F812-ED85E78025F1}"/>
              </a:ext>
            </a:extLst>
          </p:cNvPr>
          <p:cNvSpPr txBox="1"/>
          <p:nvPr/>
        </p:nvSpPr>
        <p:spPr>
          <a:xfrm>
            <a:off x="3263048" y="4510281"/>
            <a:ext cx="84456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2200" b="1" dirty="0">
                <a:solidFill>
                  <a:schemeClr val="accent6"/>
                </a:solidFill>
              </a:rPr>
              <a:t>Zápočet již není nutnou podmínkou pro účast na zkoušce.</a:t>
            </a:r>
            <a:endParaRPr lang="en-US" sz="2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0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50B7E56-A8A7-A9B1-0932-EA040B57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01" y="1865058"/>
            <a:ext cx="7733956" cy="134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85A96C9-E6F4-B4B4-F6C2-88189361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is the Only Constant in Life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C46ED4-509B-C148-15D5-DC1CE7579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412776"/>
            <a:ext cx="8232913" cy="5760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Build a Complete Website Using ChatGPT in 1 Minute, 18.02.2023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320AD-541F-292B-040D-DC1CFCBD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2050" name="Picture 2" descr="Graf odpovědí Formulářů. Název otázky: Do you have acess to  Google Gemini for students?. Počet odpovědí: 30 odpovědí.">
            <a:extLst>
              <a:ext uri="{FF2B5EF4-FFF2-40B4-BE49-F238E27FC236}">
                <a16:creationId xmlns:a16="http://schemas.microsoft.com/office/drawing/2014/main" id="{54242084-7B4E-CD92-4A95-9697322B3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813325"/>
            <a:ext cx="5419429" cy="227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f odpovědí Formulářů. Název otázky: Do you pay for ChatGPT, Claude, or any other related service?. Počet odpovědí: 30 odpovědí.">
            <a:extLst>
              <a:ext uri="{FF2B5EF4-FFF2-40B4-BE49-F238E27FC236}">
                <a16:creationId xmlns:a16="http://schemas.microsoft.com/office/drawing/2014/main" id="{3243BD23-4941-41EF-CC2F-72F474D9E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843" y="3813325"/>
            <a:ext cx="5419429" cy="227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88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46CC74-14BB-3324-E40A-F4AE1A26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8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DA70A7-2EDC-4E54-830D-977D2A14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217868-297E-4465-9F45-A032992C3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lecture aims to </a:t>
            </a:r>
            <a:r>
              <a:rPr lang="en-US" dirty="0">
                <a:solidFill>
                  <a:schemeClr val="accent2"/>
                </a:solidFill>
              </a:rPr>
              <a:t>extend</a:t>
            </a:r>
            <a:r>
              <a:rPr lang="en-US" dirty="0"/>
              <a:t> students' knowledge of web technologies and it focuses on open languages.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first part addresses the details of </a:t>
            </a:r>
            <a:r>
              <a:rPr lang="en-US" dirty="0">
                <a:solidFill>
                  <a:schemeClr val="accent2"/>
                </a:solidFill>
              </a:rPr>
              <a:t>server-side</a:t>
            </a:r>
            <a:r>
              <a:rPr lang="en-US" dirty="0"/>
              <a:t> scripting and advanced features of </a:t>
            </a:r>
            <a:r>
              <a:rPr lang="en-US" dirty="0">
                <a:solidFill>
                  <a:srgbClr val="FF0000"/>
                </a:solidFill>
              </a:rPr>
              <a:t>PHP language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second part presents </a:t>
            </a:r>
            <a:r>
              <a:rPr lang="en-US" dirty="0">
                <a:solidFill>
                  <a:schemeClr val="accent2"/>
                </a:solidFill>
              </a:rPr>
              <a:t>current trends</a:t>
            </a:r>
            <a:r>
              <a:rPr lang="en-US" dirty="0"/>
              <a:t> in web development,</a:t>
            </a:r>
            <a:br>
              <a:rPr lang="en-US" dirty="0"/>
            </a:br>
            <a:r>
              <a:rPr lang="en-US" dirty="0"/>
              <a:t>especially client-side scripting (JavaScript), </a:t>
            </a:r>
            <a:br>
              <a:rPr lang="en-US" dirty="0"/>
            </a:br>
            <a:r>
              <a:rPr lang="en-US" dirty="0"/>
              <a:t>specific properties of HTML 5,</a:t>
            </a:r>
            <a:br>
              <a:rPr lang="en-US" dirty="0"/>
            </a:br>
            <a:r>
              <a:rPr lang="en-US" dirty="0"/>
              <a:t>and script-controlled communication with server (AJAX, </a:t>
            </a:r>
            <a:r>
              <a:rPr lang="en-US" dirty="0" err="1"/>
              <a:t>WebSockets</a:t>
            </a:r>
            <a:r>
              <a:rPr lang="en-US" dirty="0"/>
              <a:t>). 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Students are supposed to implement a seminar project </a:t>
            </a:r>
            <a:r>
              <a:rPr lang="en-US" dirty="0"/>
              <a:t>that uses some of the technologies presented in the lecture.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 algn="r">
              <a:buNone/>
            </a:pPr>
            <a:r>
              <a:rPr lang="en-US" dirty="0"/>
              <a:t>Last update 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C5793-2F07-445D-BD16-BAB74EC9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34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111CF6-1D6C-4FCF-843B-60E29D66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5748E7-F6A8-40B7-B719-549FA694D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NPRG021 : Advanced Programming for Java Platform</a:t>
            </a:r>
          </a:p>
          <a:p>
            <a:pPr lvl="1"/>
            <a:r>
              <a:rPr lang="en-US" dirty="0"/>
              <a:t>Final project</a:t>
            </a:r>
          </a:p>
          <a:p>
            <a:pPr lvl="1"/>
            <a:r>
              <a:rPr lang="en-US" dirty="0"/>
              <a:t>Practical programming test</a:t>
            </a:r>
          </a:p>
          <a:p>
            <a:pPr lvl="1"/>
            <a:r>
              <a:rPr lang="en-US" dirty="0" err="1"/>
              <a:t>Homeworks</a:t>
            </a:r>
            <a:r>
              <a:rPr lang="en-US" dirty="0"/>
              <a:t>, submit at least half</a:t>
            </a:r>
          </a:p>
          <a:p>
            <a:r>
              <a:rPr lang="en-US" dirty="0"/>
              <a:t>NPRG038 : Advanced C# Programming</a:t>
            </a:r>
          </a:p>
          <a:p>
            <a:pPr lvl="1"/>
            <a:r>
              <a:rPr lang="en-US" dirty="0"/>
              <a:t>Final project</a:t>
            </a:r>
          </a:p>
          <a:p>
            <a:pPr lvl="1"/>
            <a:r>
              <a:rPr lang="en-US" dirty="0" err="1"/>
              <a:t>Homeworks</a:t>
            </a:r>
            <a:r>
              <a:rPr lang="en-US" dirty="0"/>
              <a:t> (5 out of 10 - 12), "</a:t>
            </a:r>
            <a:r>
              <a:rPr lang="en-US" dirty="0" err="1"/>
              <a:t>Homeworks</a:t>
            </a:r>
            <a:r>
              <a:rPr lang="en-US" dirty="0"/>
              <a:t> are independent work"</a:t>
            </a:r>
          </a:p>
          <a:p>
            <a:r>
              <a:rPr lang="en-US" dirty="0"/>
              <a:t>NPRG051 : Advanced Programming in C++</a:t>
            </a:r>
          </a:p>
          <a:p>
            <a:pPr lvl="1"/>
            <a:r>
              <a:rPr lang="en-US" dirty="0" err="1"/>
              <a:t>Homeworks</a:t>
            </a:r>
            <a:r>
              <a:rPr lang="en-US" dirty="0"/>
              <a:t> (3), "without the use of AI tools"</a:t>
            </a:r>
          </a:p>
          <a:p>
            <a:pPr lvl="1"/>
            <a:r>
              <a:rPr lang="en-US" dirty="0"/>
              <a:t>Practical test</a:t>
            </a:r>
          </a:p>
          <a:p>
            <a:r>
              <a:rPr lang="en-US" dirty="0"/>
              <a:t>NSWI153 : Advanced Programming of Web Applications</a:t>
            </a:r>
          </a:p>
          <a:p>
            <a:pPr lvl="1"/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4A778-F165-4CCC-86C2-5759CBBF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51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903831-1D6C-4DDD-BA77-02E19CE0A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E9274-0917-408F-9715-96D44387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929B9F-9417-C63F-B938-DC64EE7ED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1287561"/>
            <a:ext cx="9456811" cy="4960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0C4D60-73D7-6BAA-73D8-D66A88A2B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724" y="1916832"/>
            <a:ext cx="9264550" cy="2841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04599E-0A91-6A46-D518-327701FFE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542" y="1196752"/>
            <a:ext cx="4488916" cy="5268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1116AB-EDBE-64F2-E65D-C218629B84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397" y="1504298"/>
            <a:ext cx="10232966" cy="47245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6AC57F-7018-1EE1-F28A-629395548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1504" y="1521359"/>
            <a:ext cx="8928992" cy="43947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7E8BF7-CA23-D730-CF69-B66D144AFB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2834" y="1775477"/>
            <a:ext cx="3774070" cy="43118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70E1B8-484E-DDD1-A60E-DF1CB941AD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7367" y="1278929"/>
            <a:ext cx="8569103" cy="50376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E9DDFF-B531-79C4-00AF-163D7F2C64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32" y="1987067"/>
            <a:ext cx="12192000" cy="38887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51B44D-E6AA-8370-315A-6A1B74923B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5726" y="1451642"/>
            <a:ext cx="9264352" cy="44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E0E9B-4474-4E2A-B18A-320BCB8D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2023/2024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94309B-8068-666B-1CFB-36B1CB80C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A1DD1-C76E-23E6-8F58-AAB0ECEDF602}"/>
              </a:ext>
            </a:extLst>
          </p:cNvPr>
          <p:cNvSpPr txBox="1"/>
          <p:nvPr/>
        </p:nvSpPr>
        <p:spPr>
          <a:xfrm>
            <a:off x="479376" y="1412776"/>
            <a:ext cx="6101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 there to be recordings, in case of missed lectures because of sickness/travelling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6AC4A9-7C44-3FE9-466E-9B3A2F509565}"/>
              </a:ext>
            </a:extLst>
          </p:cNvPr>
          <p:cNvSpPr txBox="1"/>
          <p:nvPr/>
        </p:nvSpPr>
        <p:spPr>
          <a:xfrm>
            <a:off x="6214848" y="2590848"/>
            <a:ext cx="571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Hoping to learn the correct approach to setting up a large project and understand the ways to evolve and maintain 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35518E-AE53-D7B7-773A-C2E29B6DFBF7}"/>
              </a:ext>
            </a:extLst>
          </p:cNvPr>
          <p:cNvSpPr txBox="1"/>
          <p:nvPr/>
        </p:nvSpPr>
        <p:spPr>
          <a:xfrm>
            <a:off x="8009495" y="1407693"/>
            <a:ext cx="2181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 really do not know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56CB73-B396-0148-C8EB-20DB0B5FDADA}"/>
              </a:ext>
            </a:extLst>
          </p:cNvPr>
          <p:cNvSpPr txBox="1"/>
          <p:nvPr/>
        </p:nvSpPr>
        <p:spPr>
          <a:xfrm>
            <a:off x="983432" y="2422359"/>
            <a:ext cx="4472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Bol by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rád</a:t>
            </a:r>
            <a:r>
              <a:rPr lang="en-US" dirty="0"/>
              <a:t>, </a:t>
            </a:r>
            <a:r>
              <a:rPr lang="en-US" dirty="0" err="1"/>
              <a:t>ak</a:t>
            </a:r>
            <a:r>
              <a:rPr lang="en-US" dirty="0"/>
              <a:t> by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obsah</a:t>
            </a:r>
            <a:r>
              <a:rPr lang="en-US" dirty="0"/>
              <a:t> </a:t>
            </a:r>
            <a:r>
              <a:rPr lang="en-US" dirty="0" err="1"/>
              <a:t>zaujímavo</a:t>
            </a:r>
            <a:br>
              <a:rPr lang="en-US" dirty="0"/>
            </a:br>
            <a:r>
              <a:rPr lang="en-US" dirty="0"/>
              <a:t>a </a:t>
            </a:r>
            <a:r>
              <a:rPr lang="en-US" dirty="0" err="1"/>
              <a:t>pútavo</a:t>
            </a:r>
            <a:r>
              <a:rPr lang="en-US" dirty="0"/>
              <a:t> </a:t>
            </a:r>
            <a:r>
              <a:rPr lang="en-US" dirty="0" err="1"/>
              <a:t>prenesený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84CAA9-A0FE-A2C5-223C-B2B131D5B15A}"/>
              </a:ext>
            </a:extLst>
          </p:cNvPr>
          <p:cNvSpPr txBox="1"/>
          <p:nvPr/>
        </p:nvSpPr>
        <p:spPr>
          <a:xfrm>
            <a:off x="514989" y="3744449"/>
            <a:ext cx="6365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Are you going to attend the lecture?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C51E84B-84AD-245A-80F2-4A11AB737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20" y="4113781"/>
            <a:ext cx="6365273" cy="217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7206A-3DD2-B725-EC0B-706890E3E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2025/2026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92C32D-6920-5599-7B72-449232A5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2DD00-9D6A-6ED4-6732-61D6622B1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96" y="1226097"/>
            <a:ext cx="6960136" cy="2499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20500E-F483-B2D9-62B3-61B8675AC7B3}"/>
              </a:ext>
            </a:extLst>
          </p:cNvPr>
          <p:cNvSpPr txBox="1"/>
          <p:nvPr/>
        </p:nvSpPr>
        <p:spPr>
          <a:xfrm>
            <a:off x="7284853" y="1556792"/>
            <a:ext cx="46085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 would like to get in touch with popular frameworks/libraries like Vue.js, React.js, Next.js etc., get to know how to use Docker as well as basics of </a:t>
            </a:r>
            <a:r>
              <a:rPr lang="en-US" dirty="0" err="1"/>
              <a:t>Elektron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B96DDA-4FDF-6D23-CE39-8167DD40BB51}"/>
              </a:ext>
            </a:extLst>
          </p:cNvPr>
          <p:cNvSpPr txBox="1"/>
          <p:nvPr/>
        </p:nvSpPr>
        <p:spPr>
          <a:xfrm>
            <a:off x="1285032" y="4293096"/>
            <a:ext cx="46085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.... but also maybe something web assembly or how to make a desktop app into a web app (where applicable, obviously not all apps can just be converted to the web))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646333-9B78-6109-E363-1B3506FFE084}"/>
              </a:ext>
            </a:extLst>
          </p:cNvPr>
          <p:cNvSpPr txBox="1"/>
          <p:nvPr/>
        </p:nvSpPr>
        <p:spPr>
          <a:xfrm>
            <a:off x="7294607" y="3177550"/>
            <a:ext cx="3189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hope to be able to create modern webpages quickly and effectively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065AFE-BEE6-1B97-6F26-A23F291D2E34}"/>
              </a:ext>
            </a:extLst>
          </p:cNvPr>
          <p:cNvSpPr txBox="1"/>
          <p:nvPr/>
        </p:nvSpPr>
        <p:spPr>
          <a:xfrm>
            <a:off x="7176120" y="4379914"/>
            <a:ext cx="37652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Learn some modern </a:t>
            </a:r>
            <a:r>
              <a:rPr lang="en-US" dirty="0" err="1"/>
              <a:t>webstack</a:t>
            </a:r>
            <a:r>
              <a:rPr lang="en-US" dirty="0"/>
              <a:t> with open job postings (though probably not deep enough to actually answer them).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142767-40C5-9B51-B964-7C47F04FF9C5}"/>
              </a:ext>
            </a:extLst>
          </p:cNvPr>
          <p:cNvSpPr txBox="1"/>
          <p:nvPr/>
        </p:nvSpPr>
        <p:spPr>
          <a:xfrm>
            <a:off x="623392" y="5795866"/>
            <a:ext cx="11377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 just hope it won't be all PHP :) I don't remember much about it, except I didn't quite like using it. </a:t>
            </a:r>
            <a:br>
              <a:rPr lang="en-US" dirty="0"/>
            </a:br>
            <a:r>
              <a:rPr lang="en-US" dirty="0"/>
              <a:t>Maybe I was thinking about it wrong.</a:t>
            </a:r>
          </a:p>
        </p:txBody>
      </p:sp>
    </p:spTree>
    <p:extLst>
      <p:ext uri="{BB962C8B-B14F-4D97-AF65-F5344CB8AC3E}">
        <p14:creationId xmlns:p14="http://schemas.microsoft.com/office/powerpoint/2010/main" val="42462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03B01-E8D4-AADC-D912-0B55D6E7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1C631-AD01-D7CB-47CE-CFD1D513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C33690-78FD-32D2-978A-0B5DB5E4132D}"/>
              </a:ext>
            </a:extLst>
          </p:cNvPr>
          <p:cNvSpPr txBox="1"/>
          <p:nvPr/>
        </p:nvSpPr>
        <p:spPr>
          <a:xfrm>
            <a:off x="1091444" y="1215916"/>
            <a:ext cx="100091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Na </a:t>
            </a:r>
            <a:r>
              <a:rPr lang="en-US" sz="2200" dirty="0" err="1"/>
              <a:t>pokročilém</a:t>
            </a:r>
            <a:r>
              <a:rPr lang="en-US" sz="2200" dirty="0"/>
              <a:t> </a:t>
            </a:r>
            <a:r>
              <a:rPr lang="en-US" sz="2200" dirty="0" err="1"/>
              <a:t>programovacím</a:t>
            </a:r>
            <a:r>
              <a:rPr lang="en-US" sz="2200" dirty="0"/>
              <a:t> </a:t>
            </a:r>
            <a:r>
              <a:rPr lang="en-US" sz="2200" dirty="0" err="1"/>
              <a:t>předmětu</a:t>
            </a:r>
            <a:r>
              <a:rPr lang="en-US" sz="2200" dirty="0"/>
              <a:t> se </a:t>
            </a:r>
            <a:r>
              <a:rPr lang="en-US" sz="2200" dirty="0" err="1"/>
              <a:t>naučíme</a:t>
            </a:r>
            <a:r>
              <a:rPr lang="en-US" sz="2200" dirty="0"/>
              <a:t> </a:t>
            </a:r>
            <a:r>
              <a:rPr lang="en-US" sz="2200" dirty="0" err="1"/>
              <a:t>dokonale</a:t>
            </a:r>
            <a:r>
              <a:rPr lang="en-US" sz="2200" dirty="0"/>
              <a:t> </a:t>
            </a:r>
            <a:r>
              <a:rPr lang="en-US" sz="2200" dirty="0" err="1"/>
              <a:t>programovat</a:t>
            </a:r>
            <a:r>
              <a:rPr lang="en-US" sz="2200" dirty="0"/>
              <a:t> v </a:t>
            </a:r>
            <a:r>
              <a:rPr lang="en-US" sz="2200" dirty="0" err="1"/>
              <a:t>daném</a:t>
            </a:r>
            <a:r>
              <a:rPr lang="en-US" sz="2200" dirty="0"/>
              <a:t> </a:t>
            </a:r>
            <a:r>
              <a:rPr lang="en-US" sz="2200" dirty="0" err="1"/>
              <a:t>jazyce</a:t>
            </a:r>
            <a:r>
              <a:rPr lang="en-US" sz="2200" dirty="0"/>
              <a:t> a </a:t>
            </a:r>
            <a:r>
              <a:rPr lang="en-US" sz="2200" dirty="0" err="1"/>
              <a:t>budeme</a:t>
            </a:r>
            <a:r>
              <a:rPr lang="en-US" sz="2200" dirty="0"/>
              <a:t> </a:t>
            </a:r>
            <a:r>
              <a:rPr lang="en-US" sz="2200" dirty="0" err="1"/>
              <a:t>nejlepší</a:t>
            </a:r>
            <a:r>
              <a:rPr lang="en-US" sz="2200" dirty="0"/>
              <a:t> </a:t>
            </a:r>
            <a:r>
              <a:rPr lang="en-US" sz="2200" dirty="0" err="1"/>
              <a:t>programátoři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světě</a:t>
            </a:r>
            <a:r>
              <a:rPr lang="en-US" sz="2200" dirty="0"/>
              <a:t> a </a:t>
            </a:r>
            <a:r>
              <a:rPr lang="en-US" sz="2200" dirty="0" err="1"/>
              <a:t>nikdy</a:t>
            </a:r>
            <a:r>
              <a:rPr lang="en-US" sz="2200" dirty="0"/>
              <a:t> se ne </a:t>
            </a:r>
            <a:r>
              <a:rPr lang="en-US" sz="2200" dirty="0" err="1"/>
              <a:t>už</a:t>
            </a:r>
            <a:r>
              <a:rPr lang="en-US" sz="2200" dirty="0"/>
              <a:t> </a:t>
            </a:r>
            <a:r>
              <a:rPr lang="en-US" sz="2200" dirty="0" err="1"/>
              <a:t>nebudeme</a:t>
            </a:r>
            <a:r>
              <a:rPr lang="en-US" sz="2200" dirty="0"/>
              <a:t> </a:t>
            </a:r>
            <a:r>
              <a:rPr lang="en-US" sz="2200" dirty="0" err="1"/>
              <a:t>muset</a:t>
            </a:r>
            <a:r>
              <a:rPr lang="en-US" sz="2200" dirty="0"/>
              <a:t> </a:t>
            </a:r>
            <a:r>
              <a:rPr lang="en-US" sz="2200" dirty="0" err="1"/>
              <a:t>nic</a:t>
            </a:r>
            <a:r>
              <a:rPr lang="en-US" sz="2200" dirty="0"/>
              <a:t> </a:t>
            </a:r>
            <a:r>
              <a:rPr lang="en-US" sz="2200" dirty="0" err="1"/>
              <a:t>učit</a:t>
            </a:r>
            <a:r>
              <a:rPr lang="en-US" sz="22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B20C4-BC97-0492-19EE-490B9CCEBDE4}"/>
              </a:ext>
            </a:extLst>
          </p:cNvPr>
          <p:cNvSpPr txBox="1"/>
          <p:nvPr/>
        </p:nvSpPr>
        <p:spPr>
          <a:xfrm>
            <a:off x="8355533" y="2097997"/>
            <a:ext cx="2856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Random Student 2021/2022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7B9063-B25C-4A96-79FE-C1FEC77D1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7344" y="2966720"/>
            <a:ext cx="2586221" cy="139677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99B1CF2-7AC0-0664-F549-4821FDBF68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064" y="3060375"/>
            <a:ext cx="1259485" cy="12594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607164-AB9C-ABBF-B4D5-720664533C36}"/>
              </a:ext>
            </a:extLst>
          </p:cNvPr>
          <p:cNvSpPr txBox="1"/>
          <p:nvPr/>
        </p:nvSpPr>
        <p:spPr>
          <a:xfrm>
            <a:off x="2128496" y="4797152"/>
            <a:ext cx="7911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Trial by Fire: </a:t>
            </a:r>
            <a:br>
              <a:rPr lang="en-US" sz="3200" dirty="0"/>
            </a:br>
            <a:r>
              <a:rPr lang="en-US" sz="3200" dirty="0"/>
              <a:t>Develop a Web Application</a:t>
            </a:r>
          </a:p>
        </p:txBody>
      </p:sp>
    </p:spTree>
    <p:extLst>
      <p:ext uri="{BB962C8B-B14F-4D97-AF65-F5344CB8AC3E}">
        <p14:creationId xmlns:p14="http://schemas.microsoft.com/office/powerpoint/2010/main" val="337727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0DC348-CE7C-495C-9568-73B2EB8D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B12258-B956-42E1-9970-A569C4B3C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Seminars</a:t>
            </a:r>
          </a:p>
          <a:p>
            <a:r>
              <a:rPr lang="en-US" dirty="0">
                <a:solidFill>
                  <a:schemeClr val="tx1"/>
                </a:solidFill>
              </a:rPr>
              <a:t>Schedule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strike="sngStrike" dirty="0">
                <a:hlinkClick r:id="rId3"/>
              </a:rPr>
              <a:t>https://webik.ms.mff.cuni.cz/nswi153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https://teaching.mff.cuni.cz/nswi153-web/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FF0000"/>
                </a:solidFill>
              </a:rPr>
              <a:t>Mandatory</a:t>
            </a:r>
            <a:r>
              <a:rPr lang="en-US" dirty="0"/>
              <a:t> attendance</a:t>
            </a:r>
          </a:p>
          <a:p>
            <a:r>
              <a:rPr lang="en-US" dirty="0"/>
              <a:t>Any absence must be notified at least 24 hours in advance.</a:t>
            </a:r>
            <a:br>
              <a:rPr lang="en-US" dirty="0"/>
            </a:br>
            <a:r>
              <a:rPr lang="en-US" dirty="0"/>
              <a:t>Excuses must be submitted via email and must include a justification.</a:t>
            </a:r>
          </a:p>
          <a:p>
            <a:r>
              <a:rPr lang="en-US" dirty="0"/>
              <a:t>You may have a maximum of one unexcused absence.</a:t>
            </a:r>
          </a:p>
          <a:p>
            <a:pPr marL="0" indent="0">
              <a:buNone/>
            </a:pPr>
            <a:r>
              <a:rPr lang="en-US" dirty="0"/>
              <a:t>Home assignments</a:t>
            </a:r>
          </a:p>
          <a:p>
            <a:r>
              <a:rPr lang="en-US" dirty="0"/>
              <a:t>Default one week deadline</a:t>
            </a:r>
          </a:p>
          <a:p>
            <a:r>
              <a:rPr lang="en-US" dirty="0"/>
              <a:t>GitLab</a:t>
            </a:r>
          </a:p>
          <a:p>
            <a:pPr marL="0" indent="0">
              <a:buNone/>
            </a:pPr>
            <a:r>
              <a:rPr lang="en-US" dirty="0"/>
              <a:t>Seminar Team Project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F7952-C974-44AE-BFD7-698B849A3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31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AEC4-D926-DBA9-8C91-4B8A60C26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8640B-BBC5-85DD-076B-6E4963750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Topics</a:t>
            </a:r>
          </a:p>
          <a:p>
            <a:r>
              <a:rPr lang="en-US" dirty="0"/>
              <a:t>More PHP</a:t>
            </a:r>
          </a:p>
          <a:p>
            <a:r>
              <a:rPr lang="en-US" dirty="0"/>
              <a:t>JavaScript project</a:t>
            </a:r>
          </a:p>
          <a:p>
            <a:r>
              <a:rPr lang="en-US" dirty="0"/>
              <a:t>JavaScript today</a:t>
            </a:r>
          </a:p>
          <a:p>
            <a:r>
              <a:rPr lang="en-US" dirty="0"/>
              <a:t>Deployment </a:t>
            </a:r>
            <a:br>
              <a:rPr lang="en-US" dirty="0"/>
            </a:br>
            <a:r>
              <a:rPr lang="en-US" dirty="0"/>
              <a:t>+ invited lecture</a:t>
            </a:r>
          </a:p>
          <a:p>
            <a:r>
              <a:rPr lang="en-US" dirty="0"/>
              <a:t>Server technologies</a:t>
            </a:r>
          </a:p>
          <a:p>
            <a:r>
              <a:rPr lang="en-US" dirty="0"/>
              <a:t>API </a:t>
            </a:r>
          </a:p>
          <a:p>
            <a:r>
              <a:rPr lang="en-US" dirty="0"/>
              <a:t>Server architecture</a:t>
            </a:r>
          </a:p>
          <a:p>
            <a:r>
              <a:rPr lang="en-US" dirty="0"/>
              <a:t>Write once 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D703D-7C53-4FF6-E81C-DD17F873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77671F-7B0A-AD9F-DF10-45E77B5DCE17}"/>
              </a:ext>
            </a:extLst>
          </p:cNvPr>
          <p:cNvSpPr/>
          <p:nvPr/>
        </p:nvSpPr>
        <p:spPr>
          <a:xfrm>
            <a:off x="4439816" y="1484784"/>
            <a:ext cx="208823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is no escape …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A1F357-E322-E615-1AEF-05CD5DE9CFF6}"/>
              </a:ext>
            </a:extLst>
          </p:cNvPr>
          <p:cNvCxnSpPr/>
          <p:nvPr/>
        </p:nvCxnSpPr>
        <p:spPr>
          <a:xfrm flipH="1">
            <a:off x="1847528" y="1916832"/>
            <a:ext cx="2592288" cy="0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14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2024 presentation theme">
  <a:themeElements>
    <a:clrScheme name="Research Gro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presentation theme" id="{09C65ACB-FCBD-46D8-B12D-AF68B2F1C698}" vid="{7118FE8A-0635-4308-AB19-1BDDD91F3BB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2024 presentation theme</Template>
  <TotalTime>5022</TotalTime>
  <Words>895</Words>
  <Application>Microsoft Office PowerPoint</Application>
  <PresentationFormat>Widescreen</PresentationFormat>
  <Paragraphs>112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2024 presentation theme</vt:lpstr>
      <vt:lpstr>Organization</vt:lpstr>
      <vt:lpstr>Annotation</vt:lpstr>
      <vt:lpstr>Alternatives</vt:lpstr>
      <vt:lpstr>Starting point</vt:lpstr>
      <vt:lpstr>Expectations 2023/2024</vt:lpstr>
      <vt:lpstr>Expectations 2025/2026</vt:lpstr>
      <vt:lpstr>Objective</vt:lpstr>
      <vt:lpstr>Credit</vt:lpstr>
      <vt:lpstr>Organization</vt:lpstr>
      <vt:lpstr>Destination : Seminar Team Project</vt:lpstr>
      <vt:lpstr>Feedback 2021/2022</vt:lpstr>
      <vt:lpstr>Feedback 2023/2024</vt:lpstr>
      <vt:lpstr>Change is the Only Constant in Life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Škoda</dc:creator>
  <cp:lastModifiedBy>Petr Škoda</cp:lastModifiedBy>
  <cp:revision>323</cp:revision>
  <dcterms:created xsi:type="dcterms:W3CDTF">2011-06-05T13:18:40Z</dcterms:created>
  <dcterms:modified xsi:type="dcterms:W3CDTF">2026-02-19T10:02:57Z</dcterms:modified>
</cp:coreProperties>
</file>