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</p:sldMasterIdLst>
  <p:notesMasterIdLst>
    <p:notesMasterId r:id="rId12"/>
  </p:notesMasterIdLst>
  <p:sldIdLst>
    <p:sldId id="256" r:id="rId2"/>
    <p:sldId id="258" r:id="rId3"/>
    <p:sldId id="260" r:id="rId4"/>
    <p:sldId id="266" r:id="rId5"/>
    <p:sldId id="265" r:id="rId6"/>
    <p:sldId id="267" r:id="rId7"/>
    <p:sldId id="268" r:id="rId8"/>
    <p:sldId id="269" r:id="rId9"/>
    <p:sldId id="271" r:id="rId10"/>
    <p:sldId id="270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6699CC"/>
    <a:srgbClr val="1AC40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0" d="100"/>
          <a:sy n="150" d="100"/>
        </p:scale>
        <p:origin x="209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0AB1D78-8396-4744-A9B9-B5A7A098DC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9193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398040A-9785-4220-ACF4-1B863C543F2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pic>
        <p:nvPicPr>
          <p:cNvPr id="5129" name="Picture 9" descr="b2e2lirt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43775" y="3392488"/>
            <a:ext cx="1684338" cy="140652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456734-D80C-415A-8D24-C3BD9156870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B765C3-834D-4EDB-B7C3-69547BCC0FB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FAABED-45D8-4DDF-812D-7F746F4729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A7DAAD-EF20-4BB1-B7BC-6EBBD59B5C0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9D972B-CB60-4E9D-9271-89D7BF1DA4A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A381F5-8A4E-4A23-9B0D-315BBA644B6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95F0C3-8B66-468C-A64F-566F12D5463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AC518-2287-4829-B975-79FD7895DCA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D6ADC-46D1-4438-9D7A-72E41455DC4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838EDF-A201-4002-B671-C664166618F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C1EDA160-C6C3-4450-A530-A6C6FCD513F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2557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4105" name="Picture 9" descr="b2e2lirt[1]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9575" y="115888"/>
            <a:ext cx="1114425" cy="93186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Virtualization Infrastructure Administration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827684"/>
          </a:xfrm>
        </p:spPr>
        <p:txBody>
          <a:bodyPr/>
          <a:lstStyle/>
          <a:p>
            <a:r>
              <a:rPr lang="en-US" dirty="0"/>
              <a:t>Hyper-V </a:t>
            </a:r>
            <a:endParaRPr lang="cs-CZ" dirty="0"/>
          </a:p>
          <a:p>
            <a:endParaRPr lang="cs-CZ" dirty="0"/>
          </a:p>
          <a:p>
            <a:endParaRPr lang="en-US" dirty="0"/>
          </a:p>
          <a:p>
            <a:r>
              <a:rPr lang="cs-CZ" dirty="0"/>
              <a:t>Jakub </a:t>
            </a:r>
            <a:r>
              <a:rPr lang="cs-CZ" dirty="0" err="1"/>
              <a:t>Yaghob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Hyper-V system center manager – base install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78090"/>
          </a:xfrm>
        </p:spPr>
        <p:txBody>
          <a:bodyPr>
            <a:normAutofit fontScale="47500" lnSpcReduction="20000"/>
          </a:bodyPr>
          <a:lstStyle/>
          <a:p>
            <a:r>
              <a:rPr lang="en-US" dirty="0"/>
              <a:t>Download and install SQL server 2016 feature pack (only for SQL 2016)</a:t>
            </a:r>
          </a:p>
          <a:p>
            <a:pPr lvl="1"/>
            <a:r>
              <a:rPr lang="en-US" dirty="0"/>
              <a:t>Only MsSqlCmdLnUtils.msi</a:t>
            </a:r>
          </a:p>
          <a:p>
            <a:r>
              <a:rPr lang="en-US" dirty="0"/>
              <a:t>Create new administrative users in domain</a:t>
            </a:r>
          </a:p>
          <a:p>
            <a:pPr lvl="1"/>
            <a:r>
              <a:rPr lang="en-US" dirty="0" err="1"/>
              <a:t>scm</a:t>
            </a:r>
            <a:r>
              <a:rPr lang="en-US" dirty="0"/>
              <a:t>-admin</a:t>
            </a:r>
          </a:p>
          <a:p>
            <a:pPr lvl="1"/>
            <a:r>
              <a:rPr lang="en-US" dirty="0" err="1"/>
              <a:t>scm</a:t>
            </a:r>
            <a:r>
              <a:rPr lang="en-US" dirty="0"/>
              <a:t>-adder</a:t>
            </a:r>
          </a:p>
          <a:p>
            <a:r>
              <a:rPr lang="en-US" dirty="0"/>
              <a:t>Set </a:t>
            </a:r>
            <a:r>
              <a:rPr lang="en-US" dirty="0" err="1"/>
              <a:t>scm</a:t>
            </a:r>
            <a:r>
              <a:rPr lang="en-US" dirty="0"/>
              <a:t>-admin account as local administrator for </a:t>
            </a:r>
            <a:r>
              <a:rPr lang="en-US" dirty="0" err="1"/>
              <a:t>HVSCM</a:t>
            </a:r>
            <a:r>
              <a:rPr lang="en-US" dirty="0" err="1">
                <a:solidFill>
                  <a:srgbClr val="FF0000"/>
                </a:solidFill>
              </a:rPr>
              <a:t>x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en-US" dirty="0"/>
              <a:t>Set both accounts as local administrators for </a:t>
            </a:r>
            <a:r>
              <a:rPr lang="en-US" dirty="0" err="1"/>
              <a:t>HV</a:t>
            </a:r>
            <a:r>
              <a:rPr lang="en-US" dirty="0" err="1">
                <a:solidFill>
                  <a:srgbClr val="FF0000"/>
                </a:solidFill>
              </a:rPr>
              <a:t>xx</a:t>
            </a:r>
            <a:r>
              <a:rPr lang="en-US" dirty="0" err="1">
                <a:solidFill>
                  <a:srgbClr val="00B0F0"/>
                </a:solidFill>
              </a:rPr>
              <a:t>y</a:t>
            </a:r>
            <a:endParaRPr lang="en-US" dirty="0">
              <a:solidFill>
                <a:srgbClr val="00B0F0"/>
              </a:solidFill>
            </a:endParaRPr>
          </a:p>
          <a:p>
            <a:pPr lvl="1"/>
            <a:r>
              <a:rPr lang="en-US" dirty="0"/>
              <a:t>Restart </a:t>
            </a:r>
            <a:r>
              <a:rPr lang="en-US" dirty="0" err="1"/>
              <a:t>HV</a:t>
            </a:r>
            <a:r>
              <a:rPr lang="en-US" dirty="0" err="1">
                <a:solidFill>
                  <a:srgbClr val="FF0000"/>
                </a:solidFill>
              </a:rPr>
              <a:t>xx</a:t>
            </a:r>
            <a:r>
              <a:rPr lang="en-US" dirty="0" err="1">
                <a:solidFill>
                  <a:srgbClr val="00B0F0"/>
                </a:solidFill>
              </a:rPr>
              <a:t>y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en-US" dirty="0"/>
              <a:t>Create a new container for distributed key management in domain</a:t>
            </a:r>
          </a:p>
          <a:p>
            <a:pPr lvl="1"/>
            <a:r>
              <a:rPr lang="en-US" dirty="0"/>
              <a:t>Use ADSI Edit</a:t>
            </a:r>
          </a:p>
          <a:p>
            <a:pPr lvl="1"/>
            <a:r>
              <a:rPr lang="en-US" dirty="0"/>
              <a:t>VMMDKM, full access for </a:t>
            </a:r>
            <a:r>
              <a:rPr lang="en-US" dirty="0" err="1"/>
              <a:t>scm</a:t>
            </a:r>
            <a:r>
              <a:rPr lang="en-US" dirty="0"/>
              <a:t>-admin, </a:t>
            </a:r>
            <a:r>
              <a:rPr lang="en-US" dirty="0" err="1"/>
              <a:t>scm</a:t>
            </a:r>
            <a:r>
              <a:rPr lang="en-US" dirty="0"/>
              <a:t>-adder</a:t>
            </a:r>
          </a:p>
          <a:p>
            <a:r>
              <a:rPr lang="en-US" dirty="0"/>
              <a:t>Mount DVD with SCM</a:t>
            </a:r>
          </a:p>
          <a:p>
            <a:pPr lvl="1"/>
            <a:r>
              <a:rPr lang="en-US" dirty="0"/>
              <a:t>[IFT60-vmdata] VIRTISO/scm2019vmm.iso or scm2022vmm.iso</a:t>
            </a:r>
          </a:p>
          <a:p>
            <a:r>
              <a:rPr lang="en-US" dirty="0"/>
              <a:t>Install SCM VMM</a:t>
            </a:r>
          </a:p>
          <a:p>
            <a:pPr lvl="1"/>
            <a:r>
              <a:rPr lang="en-US" dirty="0"/>
              <a:t>Use </a:t>
            </a:r>
            <a:r>
              <a:rPr lang="en-US" dirty="0" err="1"/>
              <a:t>scm</a:t>
            </a:r>
            <a:r>
              <a:rPr lang="en-US" dirty="0"/>
              <a:t>-admin as a “Run As” service user</a:t>
            </a:r>
          </a:p>
          <a:p>
            <a:pPr lvl="1"/>
            <a:r>
              <a:rPr lang="en-US" dirty="0"/>
              <a:t>Use VMMDKM as distributed keys container</a:t>
            </a:r>
          </a:p>
          <a:p>
            <a:pPr lvl="2"/>
            <a:r>
              <a:rPr lang="en-US" dirty="0"/>
              <a:t>CN=VMMDKM,DC=dom2,DC=dom1</a:t>
            </a:r>
          </a:p>
          <a:p>
            <a:r>
              <a:rPr lang="en-US" dirty="0"/>
              <a:t>Run the VMM console</a:t>
            </a:r>
          </a:p>
          <a:p>
            <a:r>
              <a:rPr lang="en-US" dirty="0"/>
              <a:t>Run following commands on all </a:t>
            </a:r>
            <a:r>
              <a:rPr lang="en-US" dirty="0" err="1"/>
              <a:t>HV</a:t>
            </a:r>
            <a:r>
              <a:rPr lang="en-US" dirty="0" err="1">
                <a:solidFill>
                  <a:srgbClr val="FF0000"/>
                </a:solidFill>
              </a:rPr>
              <a:t>xx</a:t>
            </a:r>
            <a:r>
              <a:rPr lang="en-US" dirty="0" err="1">
                <a:solidFill>
                  <a:srgbClr val="00B0F0"/>
                </a:solidFill>
              </a:rPr>
              <a:t>y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/>
              <a:t>servers and restart</a:t>
            </a:r>
          </a:p>
          <a:p>
            <a:pPr lvl="1"/>
            <a:r>
              <a:rPr lang="en-US" dirty="0" err="1"/>
              <a:t>dism</a:t>
            </a:r>
            <a:r>
              <a:rPr lang="en-US" dirty="0"/>
              <a:t> /online /enable-feature /all /</a:t>
            </a:r>
            <a:r>
              <a:rPr lang="en-US" dirty="0" err="1"/>
              <a:t>featurename:multipathio</a:t>
            </a:r>
            <a:r>
              <a:rPr lang="en-US" dirty="0"/>
              <a:t> /</a:t>
            </a:r>
            <a:r>
              <a:rPr lang="en-US" dirty="0" err="1"/>
              <a:t>featurename:hypervisorplatform</a:t>
            </a:r>
            <a:r>
              <a:rPr lang="en-US" dirty="0"/>
              <a:t> /</a:t>
            </a:r>
            <a:r>
              <a:rPr lang="en-US" dirty="0" err="1"/>
              <a:t>featurename:virtualmachineplatform</a:t>
            </a:r>
            <a:endParaRPr lang="en-US" dirty="0"/>
          </a:p>
          <a:p>
            <a:r>
              <a:rPr lang="en-US" dirty="0"/>
              <a:t>Add Hyper-V hosts</a:t>
            </a:r>
          </a:p>
          <a:p>
            <a:pPr lvl="1"/>
            <a:r>
              <a:rPr lang="en-US" dirty="0"/>
              <a:t>Use cluster IP/name</a:t>
            </a:r>
          </a:p>
          <a:p>
            <a:pPr lvl="1"/>
            <a:r>
              <a:rPr lang="en-US" dirty="0"/>
              <a:t>Use </a:t>
            </a:r>
            <a:r>
              <a:rPr lang="en-US" dirty="0" err="1"/>
              <a:t>scm</a:t>
            </a:r>
            <a:r>
              <a:rPr lang="en-US" dirty="0"/>
              <a:t>-adder as a “Run As” user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our own (virtualized) infrastructure – Hyper-V</a:t>
            </a:r>
            <a:endParaRPr lang="cs-CZ" dirty="0"/>
          </a:p>
        </p:txBody>
      </p:sp>
      <p:sp>
        <p:nvSpPr>
          <p:cNvPr id="45" name="Rectangle 44"/>
          <p:cNvSpPr/>
          <p:nvPr/>
        </p:nvSpPr>
        <p:spPr bwMode="auto">
          <a:xfrm>
            <a:off x="3419872" y="1844824"/>
            <a:ext cx="1152128" cy="57606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acheron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3419872" y="3140968"/>
            <a:ext cx="1152128" cy="576064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HVAD</a:t>
            </a: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x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2051720" y="4509120"/>
            <a:ext cx="1152128" cy="576064"/>
          </a:xfrm>
          <a:prstGeom prst="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HV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x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Arial" charset="0"/>
              </a:rPr>
              <a:t>1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rgbClr val="00B0F0"/>
              </a:solidFill>
              <a:effectLst/>
              <a:latin typeface="Arial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3419872" y="4509120"/>
            <a:ext cx="1152128" cy="576064"/>
          </a:xfrm>
          <a:prstGeom prst="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HV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x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Arial" charset="0"/>
              </a:rPr>
              <a:t>2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rgbClr val="00B0F0"/>
              </a:solidFill>
              <a:effectLst/>
              <a:latin typeface="Arial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4788024" y="4509120"/>
            <a:ext cx="1152128" cy="576064"/>
          </a:xfrm>
          <a:prstGeom prst="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HV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x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Arial" charset="0"/>
              </a:rPr>
              <a:t>3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rgbClr val="00B0F0"/>
              </a:solidFill>
              <a:effectLst/>
              <a:latin typeface="Arial" charset="0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3419872" y="5877272"/>
            <a:ext cx="1152128" cy="576064"/>
          </a:xfrm>
          <a:prstGeom prst="rect">
            <a:avLst/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virtsan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5" name="Straight Connector 54"/>
          <p:cNvCxnSpPr>
            <a:stCxn id="48" idx="2"/>
            <a:endCxn id="53" idx="0"/>
          </p:cNvCxnSpPr>
          <p:nvPr/>
        </p:nvCxnSpPr>
        <p:spPr bwMode="auto">
          <a:xfrm>
            <a:off x="2627784" y="5085184"/>
            <a:ext cx="1368152" cy="7920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Straight Connector 57"/>
          <p:cNvCxnSpPr>
            <a:stCxn id="50" idx="2"/>
            <a:endCxn id="53" idx="0"/>
          </p:cNvCxnSpPr>
          <p:nvPr/>
        </p:nvCxnSpPr>
        <p:spPr bwMode="auto">
          <a:xfrm>
            <a:off x="3995936" y="5085184"/>
            <a:ext cx="0" cy="7920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>
            <a:stCxn id="51" idx="2"/>
            <a:endCxn id="53" idx="0"/>
          </p:cNvCxnSpPr>
          <p:nvPr/>
        </p:nvCxnSpPr>
        <p:spPr bwMode="auto">
          <a:xfrm flipH="1">
            <a:off x="3995936" y="5085184"/>
            <a:ext cx="1368152" cy="7920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>
            <a:stCxn id="45" idx="2"/>
            <a:endCxn id="46" idx="0"/>
          </p:cNvCxnSpPr>
          <p:nvPr/>
        </p:nvCxnSpPr>
        <p:spPr bwMode="auto">
          <a:xfrm>
            <a:off x="3995936" y="2420888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/>
          <p:cNvCxnSpPr>
            <a:stCxn id="46" idx="2"/>
            <a:endCxn id="48" idx="0"/>
          </p:cNvCxnSpPr>
          <p:nvPr/>
        </p:nvCxnSpPr>
        <p:spPr bwMode="auto">
          <a:xfrm flipH="1">
            <a:off x="2627784" y="3717032"/>
            <a:ext cx="1368152" cy="7920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61"/>
          <p:cNvCxnSpPr>
            <a:stCxn id="46" idx="2"/>
            <a:endCxn id="50" idx="0"/>
          </p:cNvCxnSpPr>
          <p:nvPr/>
        </p:nvCxnSpPr>
        <p:spPr bwMode="auto">
          <a:xfrm>
            <a:off x="3995936" y="3717032"/>
            <a:ext cx="0" cy="7920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/>
          <p:cNvCxnSpPr>
            <a:stCxn id="46" idx="2"/>
            <a:endCxn id="51" idx="0"/>
          </p:cNvCxnSpPr>
          <p:nvPr/>
        </p:nvCxnSpPr>
        <p:spPr bwMode="auto">
          <a:xfrm>
            <a:off x="3995936" y="3717032"/>
            <a:ext cx="1368152" cy="7920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>
            <a:stCxn id="50" idx="3"/>
          </p:cNvCxnSpPr>
          <p:nvPr/>
        </p:nvCxnSpPr>
        <p:spPr bwMode="auto">
          <a:xfrm flipV="1">
            <a:off x="4572000" y="3717032"/>
            <a:ext cx="504056" cy="108012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>
            <a:stCxn id="48" idx="3"/>
          </p:cNvCxnSpPr>
          <p:nvPr/>
        </p:nvCxnSpPr>
        <p:spPr bwMode="auto">
          <a:xfrm flipV="1">
            <a:off x="3203848" y="3717032"/>
            <a:ext cx="1872208" cy="108012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>
            <a:stCxn id="51" idx="3"/>
          </p:cNvCxnSpPr>
          <p:nvPr/>
        </p:nvCxnSpPr>
        <p:spPr bwMode="auto">
          <a:xfrm flipH="1" flipV="1">
            <a:off x="5076056" y="3717032"/>
            <a:ext cx="864096" cy="108012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7" name="TextBox 66"/>
          <p:cNvSpPr txBox="1"/>
          <p:nvPr/>
        </p:nvSpPr>
        <p:spPr>
          <a:xfrm>
            <a:off x="1979712" y="4149080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10.250.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</a:t>
            </a:r>
            <a:r>
              <a:rPr lang="en-US" dirty="0">
                <a:solidFill>
                  <a:srgbClr val="00B0F0"/>
                </a:solidFill>
              </a:rPr>
              <a:t>1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4716016" y="1628800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GW: 10.2.0.1</a:t>
            </a:r>
          </a:p>
          <a:p>
            <a:r>
              <a:rPr lang="en-US" dirty="0"/>
              <a:t>Mask: 255.255.0.0</a:t>
            </a:r>
            <a:br>
              <a:rPr lang="en-US" dirty="0"/>
            </a:br>
            <a:r>
              <a:rPr lang="en-US" dirty="0"/>
              <a:t>DNS1: 195.113.19.71</a:t>
            </a:r>
            <a:br>
              <a:rPr lang="en-US" dirty="0"/>
            </a:br>
            <a:r>
              <a:rPr lang="en-US" dirty="0"/>
              <a:t>DNS2: 195.113.19.77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347864" y="4149080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10.250.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</a:t>
            </a:r>
            <a:r>
              <a:rPr lang="en-US" dirty="0">
                <a:solidFill>
                  <a:srgbClr val="00B0F0"/>
                </a:solidFill>
              </a:rPr>
              <a:t>2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4716016" y="4149080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10.250.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</a:t>
            </a:r>
            <a:r>
              <a:rPr lang="en-US" dirty="0">
                <a:solidFill>
                  <a:srgbClr val="00B0F0"/>
                </a:solidFill>
              </a:rPr>
              <a:t>3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979712" y="5085184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10.251.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</a:t>
            </a:r>
            <a:r>
              <a:rPr lang="en-US" dirty="0">
                <a:solidFill>
                  <a:srgbClr val="00B0F0"/>
                </a:solidFill>
              </a:rPr>
              <a:t>1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347864" y="5085184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10.251.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</a:t>
            </a:r>
            <a:r>
              <a:rPr lang="en-US" dirty="0">
                <a:solidFill>
                  <a:srgbClr val="00B0F0"/>
                </a:solidFill>
              </a:rPr>
              <a:t>2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716016" y="5085184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10.251.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</a:t>
            </a:r>
            <a:r>
              <a:rPr lang="en-US" dirty="0">
                <a:solidFill>
                  <a:srgbClr val="00B0F0"/>
                </a:solidFill>
              </a:rPr>
              <a:t>3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4644008" y="5805264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10.251.0.1</a:t>
            </a:r>
            <a:endParaRPr lang="cs-CZ" dirty="0"/>
          </a:p>
        </p:txBody>
      </p:sp>
      <p:sp>
        <p:nvSpPr>
          <p:cNvPr id="75" name="TextBox 74"/>
          <p:cNvSpPr txBox="1"/>
          <p:nvPr/>
        </p:nvSpPr>
        <p:spPr>
          <a:xfrm>
            <a:off x="3995936" y="2780928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.251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3419872" y="3717032"/>
            <a:ext cx="1518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10.250.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.251</a:t>
            </a:r>
            <a:endParaRPr lang="cs-CZ" dirty="0"/>
          </a:p>
        </p:txBody>
      </p:sp>
      <p:sp>
        <p:nvSpPr>
          <p:cNvPr id="77" name="TextBox 76"/>
          <p:cNvSpPr txBox="1"/>
          <p:nvPr/>
        </p:nvSpPr>
        <p:spPr>
          <a:xfrm>
            <a:off x="5148064" y="3573016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10.252.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</a:t>
            </a:r>
            <a:r>
              <a:rPr lang="en-US" dirty="0">
                <a:solidFill>
                  <a:srgbClr val="00B0F0"/>
                </a:solidFill>
              </a:rPr>
              <a:t>y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78" name="Cloud 77"/>
          <p:cNvSpPr/>
          <p:nvPr/>
        </p:nvSpPr>
        <p:spPr bwMode="auto">
          <a:xfrm>
            <a:off x="755576" y="1628800"/>
            <a:ext cx="1728192" cy="936104"/>
          </a:xfrm>
          <a:prstGeom prst="cloud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internet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9" name="Straight Connector 78"/>
          <p:cNvCxnSpPr>
            <a:stCxn id="78" idx="0"/>
            <a:endCxn id="45" idx="1"/>
          </p:cNvCxnSpPr>
          <p:nvPr/>
        </p:nvCxnSpPr>
        <p:spPr bwMode="auto">
          <a:xfrm>
            <a:off x="2482328" y="2096852"/>
            <a:ext cx="937544" cy="3600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0" name="TextBox 79"/>
          <p:cNvSpPr txBox="1"/>
          <p:nvPr/>
        </p:nvSpPr>
        <p:spPr>
          <a:xfrm>
            <a:off x="2482328" y="1472549"/>
            <a:ext cx="1501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port</a:t>
            </a:r>
            <a:r>
              <a:rPr lang="en-US"/>
              <a:t>: 11</a:t>
            </a:r>
            <a:r>
              <a:rPr lang="en-US">
                <a:solidFill>
                  <a:srgbClr val="FF0000"/>
                </a:solidFill>
              </a:rPr>
              <a:t>xx</a:t>
            </a:r>
            <a:r>
              <a:rPr lang="en-US"/>
              <a:t>0/9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1043608" y="3140968"/>
            <a:ext cx="1152128" cy="576064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HVSCM</a:t>
            </a: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x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cxnSp>
        <p:nvCxnSpPr>
          <p:cNvPr id="82" name="Straight Connector 81"/>
          <p:cNvCxnSpPr>
            <a:stCxn id="81" idx="3"/>
            <a:endCxn id="46" idx="1"/>
          </p:cNvCxnSpPr>
          <p:nvPr/>
        </p:nvCxnSpPr>
        <p:spPr bwMode="auto">
          <a:xfrm>
            <a:off x="2195736" y="3429000"/>
            <a:ext cx="122413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6" name="TextBox 85"/>
          <p:cNvSpPr txBox="1"/>
          <p:nvPr/>
        </p:nvSpPr>
        <p:spPr>
          <a:xfrm>
            <a:off x="1691680" y="2780928"/>
            <a:ext cx="1518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10.250.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.250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W2019 installation for AD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1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Deploy template </a:t>
            </a:r>
            <a:r>
              <a:rPr lang="en-US" dirty="0">
                <a:solidFill>
                  <a:srgbClr val="FF0000"/>
                </a:solidFill>
              </a:rPr>
              <a:t>HVAD</a:t>
            </a:r>
          </a:p>
          <a:p>
            <a:r>
              <a:rPr lang="en-US" dirty="0"/>
              <a:t>VM name </a:t>
            </a:r>
            <a:r>
              <a:rPr lang="en-US" dirty="0" err="1"/>
              <a:t>HVAD</a:t>
            </a:r>
            <a:r>
              <a:rPr lang="en-US" dirty="0" err="1">
                <a:solidFill>
                  <a:srgbClr val="FF0000"/>
                </a:solidFill>
              </a:rPr>
              <a:t>x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Start </a:t>
            </a:r>
            <a:r>
              <a:rPr lang="en-US" dirty="0" err="1"/>
              <a:t>HVAD</a:t>
            </a:r>
            <a:r>
              <a:rPr lang="en-US" dirty="0" err="1">
                <a:solidFill>
                  <a:srgbClr val="FF0000"/>
                </a:solidFill>
              </a:rPr>
              <a:t>x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Install W2019 (</a:t>
            </a:r>
            <a:r>
              <a:rPr lang="en-US" dirty="0" err="1"/>
              <a:t>STD+Desktop</a:t>
            </a:r>
            <a:r>
              <a:rPr lang="en-US" dirty="0"/>
              <a:t> Experience)</a:t>
            </a:r>
          </a:p>
          <a:p>
            <a:r>
              <a:rPr lang="en-US" dirty="0"/>
              <a:t>Install VMware tools (Guest-&gt;Install …)</a:t>
            </a:r>
          </a:p>
          <a:p>
            <a:pPr lvl="1"/>
            <a:r>
              <a:rPr lang="en-US" dirty="0"/>
              <a:t>Typical</a:t>
            </a:r>
          </a:p>
          <a:p>
            <a:pPr lvl="1"/>
            <a:r>
              <a:rPr lang="en-US" dirty="0"/>
              <a:t>Restart</a:t>
            </a:r>
          </a:p>
          <a:p>
            <a:r>
              <a:rPr lang="en-US" dirty="0"/>
              <a:t>Setup the network cards</a:t>
            </a:r>
          </a:p>
          <a:p>
            <a:pPr lvl="1"/>
            <a:r>
              <a:rPr lang="en-US" dirty="0"/>
              <a:t>Network “</a:t>
            </a:r>
            <a:r>
              <a:rPr lang="en-US" dirty="0" err="1"/>
              <a:t>Kralicek</a:t>
            </a:r>
            <a:r>
              <a:rPr lang="en-US" dirty="0"/>
              <a:t> </a:t>
            </a:r>
            <a:r>
              <a:rPr lang="en-US" dirty="0" err="1"/>
              <a:t>azurit</a:t>
            </a:r>
            <a:r>
              <a:rPr lang="en-US" dirty="0"/>
              <a:t>” has IP 10.2.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.251, Mask 255.255.0.0, GW 10.2.0.1, DNS1 195.113.19.71, DNS2 195.113.19.77</a:t>
            </a:r>
          </a:p>
          <a:p>
            <a:pPr lvl="1"/>
            <a:r>
              <a:rPr lang="en-US" dirty="0"/>
              <a:t>Network “</a:t>
            </a:r>
            <a:r>
              <a:rPr lang="en-US" dirty="0" err="1"/>
              <a:t>Virt</a:t>
            </a:r>
            <a:r>
              <a:rPr lang="en-US" dirty="0"/>
              <a:t> mgmt” has IP 10.250.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.251, Mask 255.255.255.0</a:t>
            </a:r>
          </a:p>
          <a:p>
            <a:pPr lvl="1"/>
            <a:r>
              <a:rPr lang="en-US" dirty="0"/>
              <a:t>Use MAC for network detection</a:t>
            </a:r>
          </a:p>
          <a:p>
            <a:r>
              <a:rPr lang="en-US" dirty="0"/>
              <a:t>Enable remote access</a:t>
            </a:r>
          </a:p>
          <a:p>
            <a:r>
              <a:rPr lang="en-US" dirty="0"/>
              <a:t>Access from anywhere using RDP to acheron.ms.mff.cuni.cz:11</a:t>
            </a:r>
            <a:r>
              <a:rPr lang="en-US" dirty="0">
                <a:solidFill>
                  <a:srgbClr val="FF0000"/>
                </a:solidFill>
              </a:rPr>
              <a:t>xx</a:t>
            </a:r>
            <a:r>
              <a:rPr lang="en-US" dirty="0"/>
              <a:t>0 (e.g. 11030)</a:t>
            </a:r>
          </a:p>
          <a:p>
            <a:r>
              <a:rPr lang="en-US" dirty="0"/>
              <a:t>Make updates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W2019 installation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3869977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Add role “Active Directory Domain Services”</a:t>
            </a:r>
          </a:p>
          <a:p>
            <a:pPr lvl="1"/>
            <a:r>
              <a:rPr lang="en-US" dirty="0"/>
              <a:t>Installs DNS server</a:t>
            </a:r>
          </a:p>
          <a:p>
            <a:r>
              <a:rPr lang="en-US" dirty="0"/>
              <a:t>Promote server to the domain controller</a:t>
            </a:r>
          </a:p>
          <a:p>
            <a:pPr lvl="1"/>
            <a:r>
              <a:rPr lang="en-US" dirty="0"/>
              <a:t>Create a new forest</a:t>
            </a:r>
          </a:p>
          <a:p>
            <a:pPr lvl="1"/>
            <a:r>
              <a:rPr lang="en-US" dirty="0"/>
              <a:t>All DNS for all NICs will be set to 127.0.0.1</a:t>
            </a:r>
          </a:p>
          <a:p>
            <a:pPr lvl="1"/>
            <a:r>
              <a:rPr lang="en-US" dirty="0"/>
              <a:t>DNS server must forward foreign queries to the original DNS (195.113.19.71, 195.113.19.77)</a:t>
            </a:r>
          </a:p>
          <a:p>
            <a:pPr lvl="1"/>
            <a:r>
              <a:rPr lang="en-US" dirty="0"/>
              <a:t>Check internet connectivity</a:t>
            </a:r>
          </a:p>
          <a:p>
            <a:r>
              <a:rPr lang="en-US" dirty="0"/>
              <a:t>Add features “Failover clustering”, “Hyper-V management tools”</a:t>
            </a:r>
          </a:p>
          <a:p>
            <a:r>
              <a:rPr lang="en-US" dirty="0"/>
              <a:t>Add role “Remote Access”</a:t>
            </a:r>
          </a:p>
          <a:p>
            <a:pPr lvl="1"/>
            <a:r>
              <a:rPr lang="en-US" dirty="0"/>
              <a:t>Select “Routing” </a:t>
            </a:r>
            <a:r>
              <a:rPr lang="en-US"/>
              <a:t>subrole</a:t>
            </a:r>
            <a:endParaRPr lang="cs-CZ" dirty="0"/>
          </a:p>
          <a:p>
            <a:pPr lvl="1"/>
            <a:r>
              <a:rPr lang="en-US" dirty="0"/>
              <a:t>Configure router for NAT from 10.250.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.0 to 10.2.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.251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Update Hyper-V core servers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Hyper-V core server installation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5138738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Deploy template </a:t>
            </a:r>
            <a:r>
              <a:rPr lang="en-US" dirty="0">
                <a:solidFill>
                  <a:srgbClr val="FF0000"/>
                </a:solidFill>
              </a:rPr>
              <a:t>HVCORE</a:t>
            </a:r>
          </a:p>
          <a:p>
            <a:r>
              <a:rPr lang="en-US" dirty="0"/>
              <a:t>VM name </a:t>
            </a:r>
            <a:r>
              <a:rPr lang="en-US" dirty="0" err="1"/>
              <a:t>HV</a:t>
            </a:r>
            <a:r>
              <a:rPr lang="en-US" dirty="0" err="1">
                <a:solidFill>
                  <a:srgbClr val="FF0000"/>
                </a:solidFill>
              </a:rPr>
              <a:t>xx</a:t>
            </a:r>
            <a:r>
              <a:rPr lang="en-US" sz="3100" dirty="0" err="1">
                <a:solidFill>
                  <a:srgbClr val="00B0F0"/>
                </a:solidFill>
              </a:rPr>
              <a:t>y</a:t>
            </a:r>
            <a:endParaRPr lang="en-US" sz="3100" dirty="0">
              <a:solidFill>
                <a:srgbClr val="00B0F0"/>
              </a:solidFill>
            </a:endParaRPr>
          </a:p>
          <a:p>
            <a:r>
              <a:rPr lang="en-US" dirty="0"/>
              <a:t>Start </a:t>
            </a:r>
            <a:r>
              <a:rPr lang="en-US" dirty="0" err="1"/>
              <a:t>HV</a:t>
            </a:r>
            <a:r>
              <a:rPr lang="en-US" dirty="0" err="1">
                <a:solidFill>
                  <a:srgbClr val="FF0000"/>
                </a:solidFill>
              </a:rPr>
              <a:t>xx</a:t>
            </a:r>
            <a:r>
              <a:rPr lang="en-US" sz="3100" dirty="0" err="1">
                <a:solidFill>
                  <a:srgbClr val="00B0F0"/>
                </a:solidFill>
              </a:rPr>
              <a:t>y</a:t>
            </a:r>
            <a:endParaRPr lang="en-US" sz="3100" dirty="0">
              <a:solidFill>
                <a:srgbClr val="00B0F0"/>
              </a:solidFill>
            </a:endParaRPr>
          </a:p>
          <a:p>
            <a:r>
              <a:rPr lang="en-US" dirty="0"/>
              <a:t>Install Hyper-V</a:t>
            </a:r>
          </a:p>
          <a:p>
            <a:r>
              <a:rPr lang="en-US" dirty="0"/>
              <a:t>Install VMware Tools</a:t>
            </a:r>
          </a:p>
          <a:p>
            <a:pPr lvl="1"/>
            <a:r>
              <a:rPr lang="en-US" dirty="0"/>
              <a:t>D:\setup64</a:t>
            </a:r>
          </a:p>
          <a:p>
            <a:r>
              <a:rPr lang="en-US" dirty="0"/>
              <a:t>Set computer name to </a:t>
            </a:r>
            <a:r>
              <a:rPr lang="en-US" dirty="0" err="1"/>
              <a:t>HV</a:t>
            </a:r>
            <a:r>
              <a:rPr lang="en-US" dirty="0" err="1">
                <a:solidFill>
                  <a:srgbClr val="FF0000"/>
                </a:solidFill>
              </a:rPr>
              <a:t>xx</a:t>
            </a:r>
            <a:r>
              <a:rPr lang="en-US" sz="3100" dirty="0" err="1">
                <a:solidFill>
                  <a:srgbClr val="00B0F0"/>
                </a:solidFill>
              </a:rPr>
              <a:t>y</a:t>
            </a:r>
            <a:endParaRPr lang="en-US" sz="3100" dirty="0">
              <a:solidFill>
                <a:srgbClr val="00B0F0"/>
              </a:solidFill>
            </a:endParaRPr>
          </a:p>
          <a:p>
            <a:r>
              <a:rPr lang="en-US" dirty="0"/>
              <a:t>Configure all NICs</a:t>
            </a:r>
          </a:p>
          <a:p>
            <a:pPr lvl="1"/>
            <a:r>
              <a:rPr lang="en-US" dirty="0"/>
              <a:t>“Network settings”</a:t>
            </a:r>
          </a:p>
          <a:p>
            <a:pPr lvl="1"/>
            <a:r>
              <a:rPr lang="en-US" dirty="0"/>
              <a:t>Use “</a:t>
            </a:r>
            <a:r>
              <a:rPr lang="en-US" dirty="0" err="1"/>
              <a:t>ipconfig</a:t>
            </a:r>
            <a:r>
              <a:rPr lang="en-US" dirty="0"/>
              <a:t> /all” for detecting MAC/IP pairs</a:t>
            </a:r>
          </a:p>
          <a:p>
            <a:pPr lvl="1"/>
            <a:r>
              <a:rPr lang="en-US" dirty="0"/>
              <a:t>All NICs have static IP</a:t>
            </a:r>
          </a:p>
          <a:p>
            <a:pPr lvl="1"/>
            <a:r>
              <a:rPr lang="en-US" dirty="0"/>
              <a:t>“</a:t>
            </a:r>
            <a:r>
              <a:rPr lang="en-US" dirty="0" err="1"/>
              <a:t>Virt</a:t>
            </a:r>
            <a:r>
              <a:rPr lang="en-US" dirty="0"/>
              <a:t> mgmt” - 10.250.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</a:t>
            </a:r>
            <a:r>
              <a:rPr lang="en-US" dirty="0">
                <a:solidFill>
                  <a:srgbClr val="00B0F0"/>
                </a:solidFill>
              </a:rPr>
              <a:t>y</a:t>
            </a:r>
            <a:r>
              <a:rPr lang="en-US" dirty="0"/>
              <a:t>, mask 255.255.255.0, GW 10.250.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.251, DNS 10.250.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.251</a:t>
            </a:r>
          </a:p>
          <a:p>
            <a:pPr lvl="1"/>
            <a:r>
              <a:rPr lang="en-US" dirty="0"/>
              <a:t>“</a:t>
            </a:r>
            <a:r>
              <a:rPr lang="en-US" dirty="0" err="1"/>
              <a:t>Virt</a:t>
            </a:r>
            <a:r>
              <a:rPr lang="en-US" dirty="0"/>
              <a:t> SAN” - 10.251.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</a:t>
            </a:r>
            <a:r>
              <a:rPr lang="en-US" dirty="0">
                <a:solidFill>
                  <a:srgbClr val="00B0F0"/>
                </a:solidFill>
              </a:rPr>
              <a:t>y</a:t>
            </a:r>
            <a:r>
              <a:rPr lang="en-US" dirty="0"/>
              <a:t>, mask 255.255.0.0</a:t>
            </a:r>
          </a:p>
          <a:p>
            <a:pPr lvl="1"/>
            <a:r>
              <a:rPr lang="en-US" dirty="0"/>
              <a:t>“</a:t>
            </a:r>
            <a:r>
              <a:rPr lang="en-US" dirty="0" err="1"/>
              <a:t>Virt</a:t>
            </a:r>
            <a:r>
              <a:rPr lang="en-US" dirty="0"/>
              <a:t> </a:t>
            </a:r>
            <a:r>
              <a:rPr lang="en-US" dirty="0" err="1"/>
              <a:t>vmotion</a:t>
            </a:r>
            <a:r>
              <a:rPr lang="en-US" dirty="0"/>
              <a:t>” - 10.252.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</a:t>
            </a:r>
            <a:r>
              <a:rPr lang="en-US" dirty="0">
                <a:solidFill>
                  <a:srgbClr val="00B0F0"/>
                </a:solidFill>
              </a:rPr>
              <a:t>y</a:t>
            </a:r>
            <a:r>
              <a:rPr lang="en-US" dirty="0"/>
              <a:t>, mask 255.255.255.0</a:t>
            </a:r>
          </a:p>
          <a:p>
            <a:r>
              <a:rPr lang="en-US" dirty="0"/>
              <a:t>Join the domain</a:t>
            </a:r>
          </a:p>
          <a:p>
            <a:r>
              <a:rPr lang="en-US" dirty="0"/>
              <a:t>Set the time zone</a:t>
            </a:r>
          </a:p>
          <a:p>
            <a:r>
              <a:rPr lang="en-US" dirty="0"/>
              <a:t>Configure </a:t>
            </a:r>
            <a:r>
              <a:rPr lang="en-US" dirty="0" err="1"/>
              <a:t>iSCSI</a:t>
            </a:r>
            <a:endParaRPr lang="en-US" dirty="0"/>
          </a:p>
          <a:p>
            <a:pPr lvl="1"/>
            <a:r>
              <a:rPr lang="en-US" dirty="0"/>
              <a:t>Run “</a:t>
            </a:r>
            <a:r>
              <a:rPr lang="en-US" dirty="0" err="1"/>
              <a:t>iscsicpl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“Discovery” -&gt;”Discover portal” -&gt; 10.251.0.1</a:t>
            </a:r>
          </a:p>
          <a:p>
            <a:pPr lvl="1"/>
            <a:r>
              <a:rPr lang="en-US" dirty="0"/>
              <a:t>“Targets” -&gt; “Connect” (add to favorite targets)</a:t>
            </a:r>
          </a:p>
          <a:p>
            <a:pPr lvl="1"/>
            <a:r>
              <a:rPr lang="en-US" dirty="0"/>
              <a:t>“Volumes and devices” -&gt; “Auto Configure”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Failover cluster 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7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Running on </a:t>
            </a:r>
            <a:r>
              <a:rPr lang="en-US" dirty="0" err="1"/>
              <a:t>HVAD</a:t>
            </a:r>
            <a:r>
              <a:rPr lang="en-US" dirty="0" err="1">
                <a:solidFill>
                  <a:srgbClr val="FF3300"/>
                </a:solidFill>
              </a:rPr>
              <a:t>x</a:t>
            </a:r>
            <a:endParaRPr lang="en-US" dirty="0">
              <a:solidFill>
                <a:srgbClr val="FF3300"/>
              </a:solidFill>
            </a:endParaRPr>
          </a:p>
          <a:p>
            <a:r>
              <a:rPr lang="en-US" dirty="0"/>
              <a:t>Add </a:t>
            </a:r>
            <a:r>
              <a:rPr lang="en-US" dirty="0" err="1"/>
              <a:t>HV</a:t>
            </a:r>
            <a:r>
              <a:rPr lang="en-US" dirty="0" err="1">
                <a:solidFill>
                  <a:srgbClr val="FF3300"/>
                </a:solidFill>
              </a:rPr>
              <a:t>xx</a:t>
            </a:r>
            <a:r>
              <a:rPr lang="en-US" dirty="0" err="1">
                <a:solidFill>
                  <a:srgbClr val="00B0F0"/>
                </a:solidFill>
              </a:rPr>
              <a:t>y</a:t>
            </a:r>
            <a:r>
              <a:rPr lang="en-US" dirty="0"/>
              <a:t> servers</a:t>
            </a:r>
          </a:p>
          <a:p>
            <a:r>
              <a:rPr lang="en-US" dirty="0"/>
              <a:t>Add feature “Failover clustering” to all </a:t>
            </a:r>
            <a:r>
              <a:rPr lang="en-US" dirty="0" err="1"/>
              <a:t>HV</a:t>
            </a:r>
            <a:r>
              <a:rPr lang="en-US" dirty="0" err="1">
                <a:solidFill>
                  <a:srgbClr val="FF0000"/>
                </a:solidFill>
              </a:rPr>
              <a:t>xx</a:t>
            </a:r>
            <a:r>
              <a:rPr lang="en-US" dirty="0" err="1">
                <a:solidFill>
                  <a:srgbClr val="00B0F0"/>
                </a:solidFill>
              </a:rPr>
              <a:t>y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en-US" dirty="0"/>
              <a:t>Set iSCSI disks for </a:t>
            </a:r>
            <a:r>
              <a:rPr lang="en-US" dirty="0" err="1"/>
              <a:t>HV</a:t>
            </a:r>
            <a:r>
              <a:rPr lang="en-US" dirty="0" err="1">
                <a:solidFill>
                  <a:srgbClr val="FF3300"/>
                </a:solidFill>
              </a:rPr>
              <a:t>xx</a:t>
            </a:r>
            <a:r>
              <a:rPr lang="en-US" dirty="0" err="1">
                <a:solidFill>
                  <a:srgbClr val="00B0F0"/>
                </a:solidFill>
              </a:rPr>
              <a:t>y</a:t>
            </a:r>
            <a:endParaRPr lang="en-US" dirty="0">
              <a:solidFill>
                <a:srgbClr val="00B0F0"/>
              </a:solidFill>
            </a:endParaRPr>
          </a:p>
          <a:p>
            <a:pPr lvl="1"/>
            <a:r>
              <a:rPr lang="en-US" dirty="0"/>
              <a:t>Select HV</a:t>
            </a:r>
            <a:r>
              <a:rPr lang="en-US" dirty="0">
                <a:solidFill>
                  <a:srgbClr val="FF3300"/>
                </a:solidFill>
              </a:rPr>
              <a:t>xx</a:t>
            </a:r>
            <a:r>
              <a:rPr lang="en-US" dirty="0">
                <a:solidFill>
                  <a:srgbClr val="00B0F0"/>
                </a:solidFill>
              </a:rPr>
              <a:t>1</a:t>
            </a:r>
            <a:r>
              <a:rPr lang="en-US" dirty="0"/>
              <a:t>, bring online both disks, reset (remove VMware GPT), initialize, format (no letter assigned)</a:t>
            </a:r>
          </a:p>
          <a:p>
            <a:pPr lvl="1"/>
            <a:r>
              <a:rPr lang="en-US" dirty="0"/>
              <a:t>Set offline both disks </a:t>
            </a:r>
            <a:r>
              <a:rPr lang="en-US"/>
              <a:t>on HV</a:t>
            </a:r>
            <a:r>
              <a:rPr lang="en-US">
                <a:solidFill>
                  <a:srgbClr val="FF3300"/>
                </a:solidFill>
              </a:rPr>
              <a:t>xx</a:t>
            </a:r>
            <a:r>
              <a:rPr lang="en-US">
                <a:solidFill>
                  <a:srgbClr val="00B0F0"/>
                </a:solidFill>
              </a:rPr>
              <a:t>1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en-US" dirty="0"/>
              <a:t>Failover cluster manager</a:t>
            </a:r>
          </a:p>
          <a:p>
            <a:pPr lvl="1"/>
            <a:r>
              <a:rPr lang="en-US" dirty="0"/>
              <a:t>“Validate configuration”</a:t>
            </a:r>
          </a:p>
          <a:p>
            <a:pPr lvl="1"/>
            <a:r>
              <a:rPr lang="en-US" dirty="0"/>
              <a:t>Add </a:t>
            </a:r>
            <a:r>
              <a:rPr lang="en-US" dirty="0" err="1"/>
              <a:t>HV</a:t>
            </a:r>
            <a:r>
              <a:rPr lang="en-US" dirty="0" err="1">
                <a:solidFill>
                  <a:srgbClr val="FF3300"/>
                </a:solidFill>
              </a:rPr>
              <a:t>xx</a:t>
            </a:r>
            <a:r>
              <a:rPr lang="en-US" dirty="0" err="1">
                <a:solidFill>
                  <a:srgbClr val="00B0F0"/>
                </a:solidFill>
              </a:rPr>
              <a:t>y</a:t>
            </a:r>
            <a:r>
              <a:rPr lang="en-US" dirty="0"/>
              <a:t> servers</a:t>
            </a:r>
          </a:p>
          <a:p>
            <a:pPr lvl="1"/>
            <a:r>
              <a:rPr lang="en-US" dirty="0"/>
              <a:t>Go through validation</a:t>
            </a:r>
          </a:p>
          <a:p>
            <a:pPr lvl="1"/>
            <a:r>
              <a:rPr lang="en-US" dirty="0"/>
              <a:t>Create cluster</a:t>
            </a:r>
          </a:p>
          <a:p>
            <a:pPr lvl="1"/>
            <a:r>
              <a:rPr lang="en-US" dirty="0"/>
              <a:t>Creates another virtual network card, IP 10.250.</a:t>
            </a:r>
            <a:r>
              <a:rPr lang="en-US" dirty="0">
                <a:solidFill>
                  <a:srgbClr val="FF3300"/>
                </a:solidFill>
              </a:rPr>
              <a:t>x</a:t>
            </a:r>
            <a:r>
              <a:rPr lang="en-US" dirty="0"/>
              <a:t>.100</a:t>
            </a:r>
          </a:p>
          <a:p>
            <a:pPr lvl="1"/>
            <a:r>
              <a:rPr lang="en-US" dirty="0"/>
              <a:t>Mark the small disk as “Witness in Quorum” (cluster context </a:t>
            </a:r>
            <a:r>
              <a:rPr lang="en-US" dirty="0" err="1"/>
              <a:t>menu→Configure</a:t>
            </a:r>
            <a:r>
              <a:rPr lang="en-US" dirty="0"/>
              <a:t> cluster quorum settings)</a:t>
            </a:r>
          </a:p>
          <a:p>
            <a:pPr lvl="1"/>
            <a:r>
              <a:rPr lang="en-US" dirty="0"/>
              <a:t>Mark the big disk as “Cluster shared volume”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Hyper-V manager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Running on </a:t>
            </a:r>
            <a:r>
              <a:rPr lang="en-US" dirty="0" err="1"/>
              <a:t>HVAD</a:t>
            </a:r>
            <a:r>
              <a:rPr lang="en-US" dirty="0" err="1">
                <a:solidFill>
                  <a:srgbClr val="FF3300"/>
                </a:solidFill>
              </a:rPr>
              <a:t>x</a:t>
            </a:r>
            <a:endParaRPr lang="en-US" dirty="0">
              <a:solidFill>
                <a:srgbClr val="FF3300"/>
              </a:solidFill>
            </a:endParaRPr>
          </a:p>
          <a:p>
            <a:r>
              <a:rPr lang="en-US" dirty="0"/>
              <a:t>Configure Hyper-V for each node </a:t>
            </a:r>
            <a:r>
              <a:rPr lang="en-US" dirty="0" err="1"/>
              <a:t>HV</a:t>
            </a:r>
            <a:r>
              <a:rPr lang="en-US" dirty="0" err="1">
                <a:solidFill>
                  <a:srgbClr val="FF3300"/>
                </a:solidFill>
              </a:rPr>
              <a:t>xx</a:t>
            </a:r>
            <a:r>
              <a:rPr lang="en-US" dirty="0" err="1">
                <a:solidFill>
                  <a:srgbClr val="00B0F0"/>
                </a:solidFill>
              </a:rPr>
              <a:t>y</a:t>
            </a:r>
            <a:endParaRPr lang="en-US" dirty="0">
              <a:solidFill>
                <a:srgbClr val="00B0F0"/>
              </a:solidFill>
            </a:endParaRPr>
          </a:p>
          <a:p>
            <a:pPr lvl="1"/>
            <a:r>
              <a:rPr lang="en-US" dirty="0"/>
              <a:t>Enable “Live migration”</a:t>
            </a:r>
          </a:p>
          <a:p>
            <a:pPr lvl="1"/>
            <a:r>
              <a:rPr lang="en-US" dirty="0"/>
              <a:t>Add incoming live migrations IP 10.252.</a:t>
            </a:r>
            <a:r>
              <a:rPr lang="en-US" dirty="0">
                <a:solidFill>
                  <a:srgbClr val="FF3300"/>
                </a:solidFill>
              </a:rPr>
              <a:t>x</a:t>
            </a:r>
            <a:r>
              <a:rPr lang="en-US" dirty="0"/>
              <a:t>.</a:t>
            </a:r>
            <a:r>
              <a:rPr lang="en-US" dirty="0">
                <a:solidFill>
                  <a:srgbClr val="00B0F0"/>
                </a:solidFill>
              </a:rPr>
              <a:t>y</a:t>
            </a:r>
            <a:r>
              <a:rPr lang="en-US" dirty="0"/>
              <a:t>, mask 255.255.255.0</a:t>
            </a:r>
          </a:p>
          <a:p>
            <a:pPr lvl="1"/>
            <a:r>
              <a:rPr lang="en-US" dirty="0"/>
              <a:t>Create virtual switches</a:t>
            </a:r>
          </a:p>
          <a:p>
            <a:r>
              <a:rPr lang="en-US" dirty="0"/>
              <a:t>Failover cluster manager</a:t>
            </a:r>
          </a:p>
          <a:p>
            <a:pPr lvl="1"/>
            <a:r>
              <a:rPr lang="en-US" dirty="0"/>
              <a:t>“Roles” -&gt; “Virtual machines” -&gt; “New VM”</a:t>
            </a:r>
          </a:p>
          <a:p>
            <a:pPr lvl="1"/>
            <a:r>
              <a:rPr lang="en-US" dirty="0"/>
              <a:t>Set VM location to the clustered big volume</a:t>
            </a:r>
          </a:p>
          <a:p>
            <a:pPr lvl="1"/>
            <a:r>
              <a:rPr lang="en-US" dirty="0"/>
              <a:t>Set remaining VM attributes</a:t>
            </a:r>
          </a:p>
          <a:p>
            <a:r>
              <a:rPr lang="en-US" dirty="0"/>
              <a:t>Manage clustered VM from “Failover cluster manager” or from “Hyper-V manager”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Hyper-V system center manager 2019 – preinstall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1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Deploy template </a:t>
            </a:r>
            <a:r>
              <a:rPr lang="en-US" dirty="0">
                <a:solidFill>
                  <a:srgbClr val="FF0000"/>
                </a:solidFill>
              </a:rPr>
              <a:t>HVSCM</a:t>
            </a:r>
          </a:p>
          <a:p>
            <a:r>
              <a:rPr lang="en-US" dirty="0"/>
              <a:t>VM name </a:t>
            </a:r>
            <a:r>
              <a:rPr lang="en-US" dirty="0" err="1"/>
              <a:t>HVSCM</a:t>
            </a:r>
            <a:r>
              <a:rPr lang="en-US" dirty="0" err="1">
                <a:solidFill>
                  <a:srgbClr val="FF0000"/>
                </a:solidFill>
              </a:rPr>
              <a:t>x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Start </a:t>
            </a:r>
            <a:r>
              <a:rPr lang="en-US" dirty="0" err="1"/>
              <a:t>HVSCM</a:t>
            </a:r>
            <a:r>
              <a:rPr lang="en-US" dirty="0" err="1">
                <a:solidFill>
                  <a:srgbClr val="FF0000"/>
                </a:solidFill>
              </a:rPr>
              <a:t>x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Install W2019</a:t>
            </a:r>
          </a:p>
          <a:p>
            <a:r>
              <a:rPr lang="en-US" dirty="0"/>
              <a:t>Install VMware tools (Guest-&gt;Install …)</a:t>
            </a:r>
          </a:p>
          <a:p>
            <a:r>
              <a:rPr lang="en-US" dirty="0"/>
              <a:t>Setup the network cards</a:t>
            </a:r>
          </a:p>
          <a:p>
            <a:pPr lvl="1"/>
            <a:r>
              <a:rPr lang="en-US" dirty="0"/>
              <a:t>Network “</a:t>
            </a:r>
            <a:r>
              <a:rPr lang="en-US" dirty="0" err="1"/>
              <a:t>Virt</a:t>
            </a:r>
            <a:r>
              <a:rPr lang="en-US" dirty="0"/>
              <a:t> mgmt” has IP 10.250.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.250, Mask 255.255.255.0, GW 10.250.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.251, DNS 10.250.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.251</a:t>
            </a:r>
          </a:p>
          <a:p>
            <a:r>
              <a:rPr lang="en-US" dirty="0"/>
              <a:t>Update windows</a:t>
            </a:r>
          </a:p>
          <a:p>
            <a:r>
              <a:rPr lang="en-US" dirty="0"/>
              <a:t>Add the server to the domain</a:t>
            </a:r>
          </a:p>
          <a:p>
            <a:r>
              <a:rPr lang="en-US" dirty="0"/>
              <a:t>Login as domain admin</a:t>
            </a:r>
          </a:p>
          <a:p>
            <a:r>
              <a:rPr lang="en-US" dirty="0"/>
              <a:t>Download and install Windows Assessment and Deployment Kit</a:t>
            </a:r>
          </a:p>
          <a:p>
            <a:pPr lvl="1"/>
            <a:r>
              <a:rPr lang="en-US" dirty="0"/>
              <a:t>http://go.microsoft.com/fwlink/?LinkID=526740</a:t>
            </a:r>
          </a:p>
          <a:p>
            <a:pPr lvl="1"/>
            <a:r>
              <a:rPr lang="en-US" dirty="0"/>
              <a:t>Only “Deployment tools” and “Windows PE” required</a:t>
            </a:r>
          </a:p>
          <a:p>
            <a:r>
              <a:rPr lang="en-US" dirty="0"/>
              <a:t>Install SQL Server 2016</a:t>
            </a:r>
          </a:p>
          <a:p>
            <a:pPr lvl="1"/>
            <a:r>
              <a:rPr lang="en-US" dirty="0"/>
              <a:t>[IFT60-vmdata] VIRTISO/sql2016stdsp2.iso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Hyper-V system center manager 2022 – preinstall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1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Deploy template </a:t>
            </a:r>
            <a:r>
              <a:rPr lang="en-US" dirty="0">
                <a:solidFill>
                  <a:srgbClr val="FF0000"/>
                </a:solidFill>
              </a:rPr>
              <a:t>HVSCM</a:t>
            </a:r>
          </a:p>
          <a:p>
            <a:r>
              <a:rPr lang="en-US" dirty="0"/>
              <a:t>VM name </a:t>
            </a:r>
            <a:r>
              <a:rPr lang="en-US" dirty="0" err="1"/>
              <a:t>HVSCM</a:t>
            </a:r>
            <a:r>
              <a:rPr lang="en-US" dirty="0" err="1">
                <a:solidFill>
                  <a:srgbClr val="FF0000"/>
                </a:solidFill>
              </a:rPr>
              <a:t>x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Start </a:t>
            </a:r>
            <a:r>
              <a:rPr lang="en-US" dirty="0" err="1"/>
              <a:t>HVSCM</a:t>
            </a:r>
            <a:r>
              <a:rPr lang="en-US" dirty="0" err="1">
                <a:solidFill>
                  <a:srgbClr val="FF0000"/>
                </a:solidFill>
              </a:rPr>
              <a:t>x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Install W2019</a:t>
            </a:r>
          </a:p>
          <a:p>
            <a:r>
              <a:rPr lang="en-US" dirty="0"/>
              <a:t>Install VMware tools (Guest-&gt;Install …)</a:t>
            </a:r>
          </a:p>
          <a:p>
            <a:r>
              <a:rPr lang="en-US" dirty="0"/>
              <a:t>Setup the network cards</a:t>
            </a:r>
          </a:p>
          <a:p>
            <a:pPr lvl="1"/>
            <a:r>
              <a:rPr lang="en-US" dirty="0"/>
              <a:t>Network “</a:t>
            </a:r>
            <a:r>
              <a:rPr lang="en-US" dirty="0" err="1"/>
              <a:t>Virt</a:t>
            </a:r>
            <a:r>
              <a:rPr lang="en-US" dirty="0"/>
              <a:t> mgmt” has IP 10.250.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.250, Mask 255.255.255.0, GW 10.250.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.251, DNS 10.250.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.251</a:t>
            </a:r>
          </a:p>
          <a:p>
            <a:r>
              <a:rPr lang="en-US" dirty="0"/>
              <a:t>Update windows</a:t>
            </a:r>
          </a:p>
          <a:p>
            <a:r>
              <a:rPr lang="en-US" dirty="0"/>
              <a:t>Add the server to the domain</a:t>
            </a:r>
          </a:p>
          <a:p>
            <a:r>
              <a:rPr lang="en-US" dirty="0"/>
              <a:t>Login as domain admin</a:t>
            </a:r>
          </a:p>
          <a:p>
            <a:r>
              <a:rPr lang="en-US" dirty="0"/>
              <a:t>Download and install Windows Assessment and Deployment Kit</a:t>
            </a:r>
          </a:p>
          <a:p>
            <a:pPr lvl="1"/>
            <a:r>
              <a:rPr lang="en-US" dirty="0"/>
              <a:t>http://go.microsoft.com/fwlink/?LinkID=2165884 (Deployment tools part)</a:t>
            </a:r>
          </a:p>
          <a:p>
            <a:pPr lvl="1"/>
            <a:r>
              <a:rPr lang="en-US" dirty="0"/>
              <a:t>http://go.microsoft.com/fwlink/?LinkID=2166133 (PE part)</a:t>
            </a:r>
          </a:p>
          <a:p>
            <a:pPr lvl="1"/>
            <a:r>
              <a:rPr lang="en-US" dirty="0"/>
              <a:t>Only “Deployment tools” and “Windows PE” required</a:t>
            </a:r>
          </a:p>
          <a:p>
            <a:r>
              <a:rPr lang="en-US" dirty="0"/>
              <a:t>Install SQL Server 2019</a:t>
            </a:r>
          </a:p>
          <a:p>
            <a:pPr lvl="1"/>
            <a:r>
              <a:rPr lang="en-US" dirty="0"/>
              <a:t>[IFT60-vmdata] VIRTISO/sql2016stdsp2.iso</a:t>
            </a:r>
          </a:p>
        </p:txBody>
      </p:sp>
    </p:spTree>
    <p:extLst>
      <p:ext uri="{BB962C8B-B14F-4D97-AF65-F5344CB8AC3E}">
        <p14:creationId xmlns:p14="http://schemas.microsoft.com/office/powerpoint/2010/main" val="3529318480"/>
      </p:ext>
    </p:extLst>
  </p:cSld>
  <p:clrMapOvr>
    <a:masterClrMapping/>
  </p:clrMapOvr>
</p:sld>
</file>

<file path=ppt/theme/theme1.xml><?xml version="1.0" encoding="utf-8"?>
<a:theme xmlns:a="http://schemas.openxmlformats.org/drawingml/2006/main" name="kuba">
  <a:themeElements>
    <a:clrScheme name="kuba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kub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uba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ba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kuba</Template>
  <TotalTime>2881</TotalTime>
  <Words>1037</Words>
  <Application>Microsoft Office PowerPoint</Application>
  <PresentationFormat>On-screen Show (4:3)</PresentationFormat>
  <Paragraphs>161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Wingdings</vt:lpstr>
      <vt:lpstr>Arial</vt:lpstr>
      <vt:lpstr>kuba</vt:lpstr>
      <vt:lpstr>Virtualization Infrastructure Administration</vt:lpstr>
      <vt:lpstr>Building our own (virtualized) infrastructure – Hyper-V</vt:lpstr>
      <vt:lpstr>W2019 installation for AD</vt:lpstr>
      <vt:lpstr>W2019 installation</vt:lpstr>
      <vt:lpstr>Hyper-V core server installation</vt:lpstr>
      <vt:lpstr>Failover cluster </vt:lpstr>
      <vt:lpstr>Hyper-V manager</vt:lpstr>
      <vt:lpstr>Hyper-V system center manager 2019 – preinstall</vt:lpstr>
      <vt:lpstr>Hyper-V system center manager 2022 – preinstall</vt:lpstr>
      <vt:lpstr>Hyper-V system center manager – base install</vt:lpstr>
    </vt:vector>
  </TitlesOfParts>
  <Company>Ulita, KSI, MFF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Principy překladačů</dc:title>
  <dc:creator>Jakub Yaghob</dc:creator>
  <cp:lastModifiedBy>Jakub Yaghob</cp:lastModifiedBy>
  <cp:revision>308</cp:revision>
  <dcterms:created xsi:type="dcterms:W3CDTF">2005-09-28T09:53:52Z</dcterms:created>
  <dcterms:modified xsi:type="dcterms:W3CDTF">2024-04-30T13:13:08Z</dcterms:modified>
</cp:coreProperties>
</file>