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</p:sldIdLst>
  <p:sldSz cx="9144000" cy="6858000" type="screen4x3"/>
  <p:notesSz cx="6858000" cy="9144000"/>
  <p:embeddedFontLst>
    <p:embeddedFont>
      <p:font typeface="ＭＳ Ｐゴシック" panose="020B0600070205080204" pitchFamily="34" charset="-128"/>
      <p:regular r:id="rId2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CC"/>
    <a:srgbClr val="1AC408"/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1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AB1D78-8396-4744-A9B9-B5A7A098DC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98040A-9785-4220-ACF4-1B863C543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56734-D80C-415A-8D24-C3BD915687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65C3-834D-4EDB-B7C3-69547BCC0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ABED-45D8-4DDF-812D-7F746F472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7DAAD-EF20-4BB1-B7BC-6EBBD59B5C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972B-CB60-4E9D-9271-89D7BF1DA4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381F5-8A4E-4A23-9B0D-315BBA644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5F0C3-8B66-468C-A64F-566F12D546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C518-2287-4829-B975-79FD7895DC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6ADC-46D1-4438-9D7A-72E41455D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8EDF-A201-4002-B671-C664166618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EDA160-C6C3-4450-A530-A6C6FCD513F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Virtualization Infrastructure Administration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827684"/>
          </a:xfrm>
        </p:spPr>
        <p:txBody>
          <a:bodyPr/>
          <a:lstStyle/>
          <a:p>
            <a:r>
              <a:rPr lang="en-US" smtClean="0"/>
              <a:t>Cluster</a:t>
            </a:r>
            <a:endParaRPr lang="cs-CZ" dirty="0"/>
          </a:p>
          <a:p>
            <a:endParaRPr lang="cs-CZ" dirty="0"/>
          </a:p>
          <a:p>
            <a:endParaRPr lang="en-US" dirty="0" smtClean="0"/>
          </a:p>
          <a:p>
            <a:r>
              <a:rPr lang="cs-CZ" dirty="0" smtClean="0"/>
              <a:t>Jakub </a:t>
            </a:r>
            <a:r>
              <a:rPr lang="cs-CZ" dirty="0" err="1" smtClean="0"/>
              <a:t>Yaghob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</a:t>
            </a:r>
            <a:r>
              <a:rPr lang="en-US" dirty="0" err="1" smtClean="0"/>
              <a:t>vMotion</a:t>
            </a:r>
            <a:r>
              <a:rPr lang="en-US" dirty="0" smtClean="0"/>
              <a:t> requirements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vMotion</a:t>
            </a:r>
            <a:r>
              <a:rPr lang="en-US" dirty="0" smtClean="0"/>
              <a:t> requirements</a:t>
            </a:r>
          </a:p>
          <a:p>
            <a:pPr lvl="1"/>
            <a:r>
              <a:rPr lang="en-US" dirty="0" smtClean="0"/>
              <a:t>VM must not have a connection to an internal </a:t>
            </a:r>
            <a:r>
              <a:rPr lang="en-US" dirty="0" err="1" smtClean="0"/>
              <a:t>vSwitch</a:t>
            </a:r>
            <a:r>
              <a:rPr lang="en-US" dirty="0" smtClean="0"/>
              <a:t> (no uplink)</a:t>
            </a:r>
          </a:p>
          <a:p>
            <a:pPr lvl="1"/>
            <a:r>
              <a:rPr lang="en-US" dirty="0" smtClean="0"/>
              <a:t>VM must not have a connection to a virtual device (CD-ROM) with a local image mounted</a:t>
            </a:r>
          </a:p>
          <a:p>
            <a:pPr lvl="1"/>
            <a:r>
              <a:rPr lang="en-US" dirty="0" smtClean="0"/>
              <a:t>VM must not have a virtual CPU affinity configured</a:t>
            </a:r>
          </a:p>
          <a:p>
            <a:pPr lvl="1"/>
            <a:r>
              <a:rPr lang="en-US" dirty="0" smtClean="0"/>
              <a:t>If VM’s swap file is not shared, </a:t>
            </a:r>
            <a:r>
              <a:rPr lang="en-US" dirty="0" err="1" smtClean="0"/>
              <a:t>vMotion</a:t>
            </a:r>
            <a:r>
              <a:rPr lang="en-US" dirty="0" smtClean="0"/>
              <a:t> must be able to create swap visible to the destination host</a:t>
            </a:r>
          </a:p>
          <a:p>
            <a:pPr lvl="1"/>
            <a:r>
              <a:rPr lang="en-US" dirty="0" smtClean="0"/>
              <a:t>If a VM uses an RDM, the RDM must be accessible on the destination host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Storage </a:t>
            </a:r>
            <a:r>
              <a:rPr lang="en-US" dirty="0" err="1" smtClean="0"/>
              <a:t>vMotion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4402832" cy="44116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Storage </a:t>
            </a:r>
            <a:r>
              <a:rPr lang="en-US" dirty="0" err="1" smtClean="0"/>
              <a:t>vMotion</a:t>
            </a:r>
            <a:endParaRPr lang="en-US" dirty="0" smtClean="0"/>
          </a:p>
          <a:p>
            <a:pPr lvl="1"/>
            <a:r>
              <a:rPr lang="en-US" dirty="0" smtClean="0"/>
              <a:t>Perform storage maintenance and reconfiguration</a:t>
            </a:r>
          </a:p>
          <a:p>
            <a:pPr lvl="1"/>
            <a:r>
              <a:rPr lang="en-US" dirty="0" smtClean="0"/>
              <a:t>Redistribute storage load</a:t>
            </a:r>
          </a:p>
          <a:p>
            <a:pPr lvl="1"/>
            <a:r>
              <a:rPr lang="en-US" dirty="0" smtClean="0"/>
              <a:t>Evacuate storage soon to be retired</a:t>
            </a:r>
          </a:p>
          <a:p>
            <a:pPr lvl="1"/>
            <a:r>
              <a:rPr lang="en-US" dirty="0" smtClean="0"/>
              <a:t>Storage </a:t>
            </a:r>
            <a:r>
              <a:rPr lang="en-US" dirty="0" err="1" smtClean="0"/>
              <a:t>tiering</a:t>
            </a:r>
            <a:endParaRPr lang="en-US" dirty="0" smtClean="0"/>
          </a:p>
          <a:p>
            <a:pPr lvl="1"/>
            <a:r>
              <a:rPr lang="en-US" dirty="0" smtClean="0"/>
              <a:t>Storage type independent</a:t>
            </a:r>
          </a:p>
        </p:txBody>
      </p:sp>
      <p:pic>
        <p:nvPicPr>
          <p:cNvPr id="4" name="Picture 3" descr="DGRM_StoragevMotionESXi_Q109_R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420888"/>
            <a:ext cx="4118816" cy="352141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Storage </a:t>
            </a:r>
            <a:r>
              <a:rPr lang="en-US" dirty="0" err="1" smtClean="0"/>
              <a:t>vMotion</a:t>
            </a:r>
            <a:r>
              <a:rPr lang="en-US" dirty="0" smtClean="0"/>
              <a:t> – limitations and guidelines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Guidelines</a:t>
            </a:r>
          </a:p>
          <a:p>
            <a:pPr lvl="1"/>
            <a:r>
              <a:rPr lang="en-US" dirty="0" smtClean="0"/>
              <a:t>Perform during off-peak hours</a:t>
            </a:r>
          </a:p>
          <a:p>
            <a:pPr lvl="1"/>
            <a:r>
              <a:rPr lang="en-US" dirty="0" smtClean="0"/>
              <a:t>Takes a long time</a:t>
            </a:r>
          </a:p>
          <a:p>
            <a:pPr lvl="1"/>
            <a:r>
              <a:rPr lang="en-US" dirty="0" smtClean="0"/>
              <a:t>The host must have access to both </a:t>
            </a:r>
            <a:r>
              <a:rPr lang="en-US" dirty="0" err="1" smtClean="0"/>
              <a:t>datastores</a:t>
            </a:r>
            <a:endParaRPr lang="en-US" dirty="0" smtClean="0"/>
          </a:p>
          <a:p>
            <a:r>
              <a:rPr lang="en-US" dirty="0" smtClean="0"/>
              <a:t>Limits</a:t>
            </a:r>
          </a:p>
          <a:p>
            <a:pPr lvl="1"/>
            <a:r>
              <a:rPr lang="en-US" dirty="0" smtClean="0"/>
              <a:t>VM disks must be in persistent mode or RDM</a:t>
            </a:r>
          </a:p>
          <a:p>
            <a:pPr lvl="1"/>
            <a:r>
              <a:rPr lang="en-US" dirty="0" smtClean="0"/>
              <a:t>VM storage migration combined with host migration only in powered off state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</a:t>
            </a:r>
            <a:r>
              <a:rPr lang="en-US" dirty="0" err="1" smtClean="0"/>
              <a:t>vMotion</a:t>
            </a:r>
            <a:r>
              <a:rPr lang="en-US" dirty="0" smtClean="0"/>
              <a:t> – exercise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Configure </a:t>
            </a:r>
            <a:r>
              <a:rPr lang="en-US" dirty="0" err="1" smtClean="0"/>
              <a:t>vMotion</a:t>
            </a:r>
            <a:r>
              <a:rPr lang="en-US" dirty="0" smtClean="0"/>
              <a:t> network on hosts</a:t>
            </a:r>
          </a:p>
          <a:p>
            <a:pPr lvl="1"/>
            <a:r>
              <a:rPr lang="en-US" dirty="0" smtClean="0"/>
              <a:t>Use “</a:t>
            </a:r>
            <a:r>
              <a:rPr lang="en-US" dirty="0" err="1" smtClean="0"/>
              <a:t>Virt</a:t>
            </a:r>
            <a:r>
              <a:rPr lang="en-US" dirty="0" smtClean="0"/>
              <a:t> </a:t>
            </a:r>
            <a:r>
              <a:rPr lang="en-US" dirty="0" err="1" smtClean="0"/>
              <a:t>vmotion</a:t>
            </a:r>
            <a:r>
              <a:rPr lang="en-US" dirty="0" smtClean="0"/>
              <a:t>” virtual network</a:t>
            </a:r>
          </a:p>
          <a:p>
            <a:pPr lvl="1"/>
            <a:r>
              <a:rPr lang="en-US" dirty="0" smtClean="0"/>
              <a:t>Hypervisor </a:t>
            </a:r>
            <a:r>
              <a:rPr lang="en-US" dirty="0" smtClean="0">
                <a:solidFill>
                  <a:srgbClr val="00B0F0"/>
                </a:solidFill>
              </a:rPr>
              <a:t>Y</a:t>
            </a:r>
            <a:r>
              <a:rPr lang="en-US" dirty="0" smtClean="0"/>
              <a:t> IP = 10.252.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00B0F0"/>
                </a:solidFill>
              </a:rPr>
              <a:t>y</a:t>
            </a:r>
          </a:p>
          <a:p>
            <a:pPr lvl="1"/>
            <a:r>
              <a:rPr lang="en-US" dirty="0" smtClean="0"/>
              <a:t>Network mask 255.255.0.0</a:t>
            </a:r>
          </a:p>
          <a:p>
            <a:r>
              <a:rPr lang="en-US" smtClean="0"/>
              <a:t>Move </a:t>
            </a:r>
            <a:r>
              <a:rPr lang="en-US" dirty="0" smtClean="0"/>
              <a:t>your VMs between hosts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HA – High Availability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vSphere</a:t>
            </a:r>
            <a:r>
              <a:rPr lang="en-US" dirty="0" smtClean="0"/>
              <a:t> HA</a:t>
            </a:r>
          </a:p>
          <a:p>
            <a:pPr lvl="1"/>
            <a:r>
              <a:rPr lang="en-US" dirty="0" smtClean="0"/>
              <a:t>Provides automatic restart of virtual machines in case of physical host failures</a:t>
            </a:r>
          </a:p>
          <a:p>
            <a:pPr lvl="1"/>
            <a:r>
              <a:rPr lang="en-US" dirty="0" smtClean="0"/>
              <a:t>Provides high availability while reducing the need for passive standby hardware and dedicated administrators</a:t>
            </a:r>
          </a:p>
          <a:p>
            <a:pPr lvl="1"/>
            <a:r>
              <a:rPr lang="en-US" dirty="0" smtClean="0"/>
              <a:t>Provides support for virtual machine failures with virtual machine monitoring and FT </a:t>
            </a:r>
          </a:p>
          <a:p>
            <a:pPr lvl="1"/>
            <a:r>
              <a:rPr lang="en-US" dirty="0" smtClean="0"/>
              <a:t>Integrates with </a:t>
            </a:r>
            <a:r>
              <a:rPr lang="en-US" dirty="0" err="1" smtClean="0"/>
              <a:t>vSphere</a:t>
            </a:r>
            <a:r>
              <a:rPr lang="en-US" dirty="0" smtClean="0"/>
              <a:t> Distributed Resource Scheduler (DRS)</a:t>
            </a:r>
          </a:p>
          <a:p>
            <a:pPr lvl="1"/>
            <a:r>
              <a:rPr lang="en-US" dirty="0" smtClean="0"/>
              <a:t>Is configured, managed, and monitored with VMware </a:t>
            </a:r>
            <a:r>
              <a:rPr lang="en-US" dirty="0" err="1" smtClean="0"/>
              <a:t>vCenter</a:t>
            </a:r>
            <a:r>
              <a:rPr lang="en-US" dirty="0" smtClean="0"/>
              <a:t> Server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HA</a:t>
            </a:r>
            <a:endParaRPr lang="cs-CZ" dirty="0"/>
          </a:p>
        </p:txBody>
      </p:sp>
      <p:cxnSp>
        <p:nvCxnSpPr>
          <p:cNvPr id="4" name="Straight Connector 3"/>
          <p:cNvCxnSpPr/>
          <p:nvPr/>
        </p:nvCxnSpPr>
        <p:spPr bwMode="auto">
          <a:xfrm rot="16200000" flipV="1">
            <a:off x="5811626" y="2924849"/>
            <a:ext cx="1329749" cy="1340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" name="Group 98"/>
          <p:cNvGrpSpPr/>
          <p:nvPr/>
        </p:nvGrpSpPr>
        <p:grpSpPr>
          <a:xfrm>
            <a:off x="2466323" y="4771597"/>
            <a:ext cx="3580329" cy="1249253"/>
            <a:chOff x="2702421" y="4247884"/>
            <a:chExt cx="3580329" cy="1249253"/>
          </a:xfrm>
        </p:grpSpPr>
        <p:cxnSp>
          <p:nvCxnSpPr>
            <p:cNvPr id="6" name="Straight Connector 5"/>
            <p:cNvCxnSpPr/>
            <p:nvPr/>
          </p:nvCxnSpPr>
          <p:spPr bwMode="auto">
            <a:xfrm rot="5400000">
              <a:off x="4153441" y="4578441"/>
              <a:ext cx="631065" cy="2"/>
            </a:xfrm>
            <a:prstGeom prst="line">
              <a:avLst/>
            </a:prstGeom>
            <a:solidFill>
              <a:srgbClr val="0095D3"/>
            </a:solidFill>
            <a:ln w="28575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rot="5400000">
              <a:off x="5967216" y="4563416"/>
              <a:ext cx="631065" cy="2"/>
            </a:xfrm>
            <a:prstGeom prst="line">
              <a:avLst/>
            </a:prstGeom>
            <a:solidFill>
              <a:srgbClr val="0095D3"/>
            </a:solidFill>
            <a:ln w="28575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rot="5400000">
              <a:off x="2386889" y="4589175"/>
              <a:ext cx="631065" cy="2"/>
            </a:xfrm>
            <a:prstGeom prst="line">
              <a:avLst/>
            </a:prstGeom>
            <a:solidFill>
              <a:srgbClr val="0095D3"/>
            </a:solidFill>
            <a:ln w="28575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 rot="5400000">
              <a:off x="4027092" y="5181604"/>
              <a:ext cx="631065" cy="2"/>
            </a:xfrm>
            <a:prstGeom prst="line">
              <a:avLst/>
            </a:prstGeom>
            <a:solidFill>
              <a:srgbClr val="0095D3"/>
            </a:solidFill>
            <a:ln w="28575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" name="Straight Connector 9"/>
          <p:cNvCxnSpPr/>
          <p:nvPr/>
        </p:nvCxnSpPr>
        <p:spPr bwMode="auto">
          <a:xfrm rot="16200000" flipV="1">
            <a:off x="3403563" y="2900223"/>
            <a:ext cx="1622507" cy="475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 rot="16200000" flipV="1">
            <a:off x="1402019" y="3012291"/>
            <a:ext cx="1329749" cy="1340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Picture 13" descr="ICON_Storage_1up_Q30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0959" y="1528878"/>
            <a:ext cx="840221" cy="88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3" descr="ICON_Storage_1up_Q30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5322" y="1509104"/>
            <a:ext cx="840221" cy="88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ICON_Storage_1up_Q308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67696" y="1494114"/>
            <a:ext cx="840221" cy="88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ounded Rectangle 14"/>
          <p:cNvSpPr/>
          <p:nvPr/>
        </p:nvSpPr>
        <p:spPr bwMode="auto">
          <a:xfrm>
            <a:off x="755576" y="3354087"/>
            <a:ext cx="6942666" cy="176865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3"/>
            </a:solidFill>
            <a:round/>
            <a:headEnd/>
            <a:tailEnd/>
          </a:ln>
        </p:spPr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800" dirty="0" smtClean="0">
              <a:solidFill>
                <a:srgbClr val="FFFFFF"/>
              </a:solidFill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121382" y="6514563"/>
            <a:ext cx="1964488" cy="3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chemeClr val="tx1"/>
                </a:solidFill>
              </a:rPr>
              <a:t>vCenter Server</a:t>
            </a:r>
          </a:p>
        </p:txBody>
      </p:sp>
      <p:pic>
        <p:nvPicPr>
          <p:cNvPr id="17" name="Picture 2" descr="C:\Users\testuser\AppData\Local\Temp\VMwareDnD\998dc6bc\ICON_Server_Q4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36407" y="5624131"/>
            <a:ext cx="1348283" cy="915580"/>
          </a:xfrm>
          <a:prstGeom prst="rect">
            <a:avLst/>
          </a:prstGeom>
          <a:noFill/>
        </p:spPr>
      </p:pic>
      <p:sp>
        <p:nvSpPr>
          <p:cNvPr id="18" name="Rounded Rectangle 17"/>
          <p:cNvSpPr/>
          <p:nvPr/>
        </p:nvSpPr>
        <p:spPr bwMode="auto">
          <a:xfrm>
            <a:off x="879752" y="3508432"/>
            <a:ext cx="6739467" cy="1557866"/>
          </a:xfrm>
          <a:prstGeom prst="roundRect">
            <a:avLst/>
          </a:prstGeom>
          <a:gradFill flip="none" rotWithShape="1">
            <a:gsLst>
              <a:gs pos="0">
                <a:srgbClr val="00CC00">
                  <a:tint val="66000"/>
                  <a:satMod val="160000"/>
                </a:srgbClr>
              </a:gs>
              <a:gs pos="50000">
                <a:srgbClr val="00CC00">
                  <a:tint val="44500"/>
                  <a:satMod val="160000"/>
                </a:srgbClr>
              </a:gs>
              <a:gs pos="100000">
                <a:srgbClr val="00CC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CC00"/>
            </a:solidFill>
            <a:prstDash val="solid"/>
            <a:round/>
            <a:headEnd/>
            <a:tailEnd/>
          </a:ln>
        </p:spPr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800" dirty="0" smtClean="0">
              <a:solidFill>
                <a:srgbClr val="FFFFFF"/>
              </a:solidFill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978627" y="3591286"/>
            <a:ext cx="2154621" cy="1395990"/>
          </a:xfrm>
          <a:prstGeom prst="roundRect">
            <a:avLst/>
          </a:prstGeom>
          <a:gradFill>
            <a:gsLst>
              <a:gs pos="0">
                <a:srgbClr val="0F388A"/>
              </a:gs>
              <a:gs pos="100000">
                <a:srgbClr val="1564AB">
                  <a:alpha val="98824"/>
                </a:srgbClr>
              </a:gs>
            </a:gsLst>
          </a:gradFill>
          <a:ln w="12700">
            <a:solidFill>
              <a:srgbClr val="1A448A"/>
            </a:solidFill>
            <a:headEnd type="none" w="med" len="med"/>
            <a:tailEnd type="none" w="med" len="med"/>
          </a:ln>
          <a:effectLst>
            <a:outerShdw blurRad="50800" dist="25400" dir="5400000" sx="99000" sy="99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127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ct val="0"/>
              </a:spcAft>
              <a:buClr>
                <a:srgbClr val="000000"/>
              </a:buClr>
              <a:defRPr/>
            </a:pPr>
            <a:endParaRPr lang="en-US" sz="1800" dirty="0" smtClean="0">
              <a:solidFill>
                <a:schemeClr val="bg1"/>
              </a:solidFill>
            </a:endParaRPr>
          </a:p>
          <a:p>
            <a:pPr>
              <a:spcAft>
                <a:spcPct val="0"/>
              </a:spcAft>
              <a:buClr>
                <a:srgbClr val="000000"/>
              </a:buClr>
              <a:defRPr/>
            </a:pPr>
            <a:endParaRPr lang="en-US" sz="1800" dirty="0" smtClean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VMware ESXi™ host </a:t>
            </a:r>
            <a:r>
              <a:rPr lang="en-US" sz="1200" dirty="0" smtClean="0">
                <a:solidFill>
                  <a:schemeClr val="bg1"/>
                </a:solidFill>
              </a:rPr>
              <a:t>(slave)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1584599" y="3731330"/>
            <a:ext cx="880533" cy="305191"/>
          </a:xfrm>
          <a:prstGeom prst="roundRect">
            <a:avLst/>
          </a:prstGeom>
          <a:gradFill>
            <a:gsLst>
              <a:gs pos="0">
                <a:srgbClr val="C34B1B"/>
              </a:gs>
              <a:gs pos="100000">
                <a:srgbClr val="E7893F"/>
              </a:gs>
            </a:gsLst>
          </a:gradFill>
          <a:ln w="12700">
            <a:solidFill>
              <a:schemeClr val="accent6"/>
            </a:solidFill>
            <a:headEnd type="none" w="med" len="med"/>
            <a:tailEnd type="none" w="med" len="med"/>
          </a:ln>
          <a:effectLst>
            <a:outerShdw blurRad="50800" dist="25400" dir="5400000" sx="99000" sy="99000" algn="t" rotWithShape="0">
              <a:prstClr val="black">
                <a:alpha val="29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127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rIns="0" anchor="ctr"/>
          <a:lstStyle/>
          <a:p>
            <a:pPr>
              <a:spcAft>
                <a:spcPct val="0"/>
              </a:spcAft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FDM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5412241" y="3608220"/>
            <a:ext cx="2088444" cy="1401634"/>
          </a:xfrm>
          <a:prstGeom prst="roundRect">
            <a:avLst/>
          </a:prstGeom>
          <a:gradFill>
            <a:gsLst>
              <a:gs pos="0">
                <a:srgbClr val="0F388A"/>
              </a:gs>
              <a:gs pos="100000">
                <a:srgbClr val="1564AB">
                  <a:alpha val="98824"/>
                </a:srgbClr>
              </a:gs>
            </a:gsLst>
          </a:gradFill>
          <a:ln w="12700">
            <a:solidFill>
              <a:srgbClr val="1A448A"/>
            </a:solidFill>
            <a:headEnd type="none" w="med" len="med"/>
            <a:tailEnd type="none" w="med" len="med"/>
          </a:ln>
          <a:effectLst>
            <a:outerShdw blurRad="50800" dist="25400" dir="5400000" sx="99000" sy="99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127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ct val="0"/>
              </a:spcAft>
              <a:buClr>
                <a:srgbClr val="000000"/>
              </a:buClr>
              <a:defRPr/>
            </a:pPr>
            <a:endParaRPr lang="en-US" sz="1800" dirty="0" smtClean="0">
              <a:solidFill>
                <a:schemeClr val="bg1"/>
              </a:solidFill>
            </a:endParaRPr>
          </a:p>
          <a:p>
            <a:pPr>
              <a:spcAft>
                <a:spcPct val="0"/>
              </a:spcAft>
              <a:buClr>
                <a:srgbClr val="000000"/>
              </a:buClr>
              <a:defRPr/>
            </a:pPr>
            <a:endParaRPr lang="en-US" sz="1800" dirty="0" smtClean="0">
              <a:solidFill>
                <a:schemeClr val="bg1"/>
              </a:solidFill>
            </a:endParaRPr>
          </a:p>
          <a:p>
            <a:pPr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ESXi host </a:t>
            </a:r>
            <a:r>
              <a:rPr lang="en-US" sz="1200" dirty="0" smtClean="0">
                <a:solidFill>
                  <a:schemeClr val="bg1"/>
                </a:solidFill>
              </a:rPr>
              <a:t>(master)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6008806" y="3728594"/>
            <a:ext cx="880533" cy="311996"/>
          </a:xfrm>
          <a:prstGeom prst="roundRect">
            <a:avLst/>
          </a:prstGeom>
          <a:gradFill>
            <a:gsLst>
              <a:gs pos="0">
                <a:srgbClr val="C34B1B"/>
              </a:gs>
              <a:gs pos="100000">
                <a:srgbClr val="E7893F"/>
              </a:gs>
            </a:gsLst>
          </a:gradFill>
          <a:ln w="12700">
            <a:solidFill>
              <a:schemeClr val="accent6"/>
            </a:solidFill>
            <a:headEnd type="none" w="med" len="med"/>
            <a:tailEnd type="none" w="med" len="med"/>
          </a:ln>
          <a:effectLst>
            <a:outerShdw blurRad="50800" dist="25400" dir="5400000" sx="99000" sy="99000" algn="t" rotWithShape="0">
              <a:prstClr val="black">
                <a:alpha val="29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127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rIns="0" anchor="ctr"/>
          <a:lstStyle/>
          <a:p>
            <a:pPr>
              <a:spcAft>
                <a:spcPct val="0"/>
              </a:spcAft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FDM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3210908" y="3608221"/>
            <a:ext cx="2088444" cy="1395990"/>
          </a:xfrm>
          <a:prstGeom prst="roundRect">
            <a:avLst/>
          </a:prstGeom>
          <a:gradFill>
            <a:gsLst>
              <a:gs pos="0">
                <a:srgbClr val="0F388A"/>
              </a:gs>
              <a:gs pos="100000">
                <a:srgbClr val="1564AB">
                  <a:alpha val="98824"/>
                </a:srgbClr>
              </a:gs>
            </a:gsLst>
          </a:gradFill>
          <a:ln w="12700">
            <a:solidFill>
              <a:srgbClr val="1A448A"/>
            </a:solidFill>
            <a:headEnd type="none" w="med" len="med"/>
            <a:tailEnd type="none" w="med" len="med"/>
          </a:ln>
          <a:effectLst>
            <a:outerShdw blurRad="50800" dist="25400" dir="5400000" sx="99000" sy="99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127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ct val="0"/>
              </a:spcAft>
              <a:buClr>
                <a:srgbClr val="000000"/>
              </a:buClr>
              <a:defRPr/>
            </a:pPr>
            <a:endParaRPr lang="en-US" sz="1800" dirty="0" smtClean="0">
              <a:solidFill>
                <a:schemeClr val="bg1"/>
              </a:solidFill>
            </a:endParaRPr>
          </a:p>
          <a:p>
            <a:pPr>
              <a:spcAft>
                <a:spcPct val="0"/>
              </a:spcAft>
              <a:buClr>
                <a:srgbClr val="000000"/>
              </a:buClr>
              <a:defRPr/>
            </a:pPr>
            <a:endParaRPr lang="en-US" sz="1800" dirty="0" smtClean="0">
              <a:solidFill>
                <a:schemeClr val="bg1"/>
              </a:solidFill>
            </a:endParaRPr>
          </a:p>
          <a:p>
            <a:pPr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ESXi host </a:t>
            </a:r>
            <a:r>
              <a:rPr lang="en-US" sz="1200" dirty="0" smtClean="0">
                <a:solidFill>
                  <a:schemeClr val="bg1"/>
                </a:solidFill>
              </a:rPr>
              <a:t>(slave)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3768527" y="3744094"/>
            <a:ext cx="880533" cy="300565"/>
          </a:xfrm>
          <a:prstGeom prst="roundRect">
            <a:avLst/>
          </a:prstGeom>
          <a:gradFill>
            <a:gsLst>
              <a:gs pos="0">
                <a:srgbClr val="C34B1B"/>
              </a:gs>
              <a:gs pos="100000">
                <a:srgbClr val="E7893F"/>
              </a:gs>
            </a:gsLst>
          </a:gradFill>
          <a:ln w="12700">
            <a:solidFill>
              <a:schemeClr val="accent6"/>
            </a:solidFill>
            <a:headEnd type="none" w="med" len="med"/>
            <a:tailEnd type="none" w="med" len="med"/>
          </a:ln>
          <a:effectLst>
            <a:outerShdw blurRad="50800" dist="25400" dir="5400000" sx="99000" sy="99000" algn="t" rotWithShape="0">
              <a:prstClr val="black">
                <a:alpha val="29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127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rIns="0" anchor="ctr"/>
          <a:lstStyle/>
          <a:p>
            <a:pPr>
              <a:spcAft>
                <a:spcPct val="0"/>
              </a:spcAft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FDM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 flipH="1">
            <a:off x="4637338" y="4000733"/>
            <a:ext cx="1365954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6" name="Arc 25"/>
          <p:cNvSpPr/>
          <p:nvPr/>
        </p:nvSpPr>
        <p:spPr bwMode="auto">
          <a:xfrm>
            <a:off x="2390933" y="3587071"/>
            <a:ext cx="3705839" cy="1054755"/>
          </a:xfrm>
          <a:prstGeom prst="arc">
            <a:avLst>
              <a:gd name="adj1" fmla="val 11119206"/>
              <a:gd name="adj2" fmla="val 21275100"/>
            </a:avLst>
          </a:prstGeom>
          <a:noFill/>
          <a:ln w="57150" cap="flat" cmpd="sng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95D3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3824741" y="5802898"/>
            <a:ext cx="584200" cy="266700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</a:rPr>
              <a:t>vpxd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6438626" y="4299642"/>
            <a:ext cx="880533" cy="3119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>
              <a:spcAft>
                <a:spcPct val="0"/>
              </a:spcAft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hostd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4260275" y="4314882"/>
            <a:ext cx="880533" cy="3119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>
              <a:spcAft>
                <a:spcPct val="0"/>
              </a:spcAft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hostd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2023805" y="4318692"/>
            <a:ext cx="880533" cy="3119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>
              <a:spcAft>
                <a:spcPct val="0"/>
              </a:spcAft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hostd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31" name="Line 22"/>
          <p:cNvSpPr>
            <a:spLocks noChangeShapeType="1"/>
          </p:cNvSpPr>
          <p:nvPr/>
        </p:nvSpPr>
        <p:spPr bwMode="auto">
          <a:xfrm flipH="1">
            <a:off x="4393701" y="4640956"/>
            <a:ext cx="1561842" cy="1292752"/>
          </a:xfrm>
          <a:prstGeom prst="line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 flipH="1" flipV="1">
            <a:off x="1554024" y="4625457"/>
            <a:ext cx="2245317" cy="1319681"/>
          </a:xfrm>
          <a:prstGeom prst="line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3" name="Line 22"/>
          <p:cNvSpPr>
            <a:spLocks noChangeShapeType="1"/>
          </p:cNvSpPr>
          <p:nvPr/>
        </p:nvSpPr>
        <p:spPr bwMode="auto">
          <a:xfrm flipH="1" flipV="1">
            <a:off x="3723787" y="4609959"/>
            <a:ext cx="395594" cy="1186589"/>
          </a:xfrm>
          <a:prstGeom prst="line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4" name="Line 22"/>
          <p:cNvSpPr>
            <a:spLocks noChangeShapeType="1"/>
          </p:cNvSpPr>
          <p:nvPr/>
        </p:nvSpPr>
        <p:spPr bwMode="auto">
          <a:xfrm flipV="1">
            <a:off x="6513482" y="1809592"/>
            <a:ext cx="72664" cy="1885966"/>
          </a:xfrm>
          <a:prstGeom prst="line">
            <a:avLst/>
          </a:prstGeom>
          <a:ln>
            <a:solidFill>
              <a:schemeClr val="tx1">
                <a:lumMod val="50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5" name="Line 22"/>
          <p:cNvSpPr>
            <a:spLocks noChangeShapeType="1"/>
          </p:cNvSpPr>
          <p:nvPr/>
        </p:nvSpPr>
        <p:spPr bwMode="auto">
          <a:xfrm flipH="1" flipV="1">
            <a:off x="4277150" y="1840081"/>
            <a:ext cx="2251829" cy="1839979"/>
          </a:xfrm>
          <a:prstGeom prst="line">
            <a:avLst/>
          </a:prstGeom>
          <a:ln>
            <a:solidFill>
              <a:schemeClr val="tx1">
                <a:lumMod val="50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6" name="Line 22"/>
          <p:cNvSpPr>
            <a:spLocks noChangeShapeType="1"/>
          </p:cNvSpPr>
          <p:nvPr/>
        </p:nvSpPr>
        <p:spPr bwMode="auto">
          <a:xfrm flipH="1" flipV="1">
            <a:off x="2133557" y="1840082"/>
            <a:ext cx="4379924" cy="1855477"/>
          </a:xfrm>
          <a:prstGeom prst="line">
            <a:avLst/>
          </a:prstGeom>
          <a:ln>
            <a:solidFill>
              <a:schemeClr val="tx1">
                <a:lumMod val="50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37" name="Picture 25" descr="ICON_Script_Q3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72615" y="1563225"/>
            <a:ext cx="330591" cy="37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5" descr="ICON_Script_Q3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12212" y="1532745"/>
            <a:ext cx="330591" cy="37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5" descr="ICON_Script_Q3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1709" y="1518005"/>
            <a:ext cx="330591" cy="37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TextBox 39"/>
          <p:cNvSpPr txBox="1"/>
          <p:nvPr/>
        </p:nvSpPr>
        <p:spPr>
          <a:xfrm>
            <a:off x="4607629" y="1480317"/>
            <a:ext cx="989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333333"/>
                </a:solidFill>
                <a:latin typeface="+mn-lt"/>
                <a:ea typeface="+mn-ea"/>
              </a:rPr>
              <a:t>datastore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903624" y="1471885"/>
            <a:ext cx="989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333333"/>
                </a:solidFill>
                <a:latin typeface="+mn-lt"/>
                <a:ea typeface="+mn-ea"/>
              </a:rPr>
              <a:t>datastore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451544" y="1497806"/>
            <a:ext cx="989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333333"/>
                </a:solidFill>
                <a:latin typeface="+mn-lt"/>
                <a:ea typeface="+mn-ea"/>
              </a:rPr>
              <a:t>datastore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1794288" y="5422225"/>
            <a:ext cx="5308868" cy="2576"/>
          </a:xfrm>
          <a:prstGeom prst="straightConnector1">
            <a:avLst/>
          </a:prstGeom>
          <a:solidFill>
            <a:srgbClr val="0095D3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grpSp>
        <p:nvGrpSpPr>
          <p:cNvPr id="44" name="Group 55"/>
          <p:cNvGrpSpPr/>
          <p:nvPr/>
        </p:nvGrpSpPr>
        <p:grpSpPr>
          <a:xfrm>
            <a:off x="6379799" y="6450236"/>
            <a:ext cx="2181497" cy="276999"/>
            <a:chOff x="6635931" y="5447212"/>
            <a:chExt cx="2181497" cy="276999"/>
          </a:xfrm>
        </p:grpSpPr>
        <p:cxnSp>
          <p:nvCxnSpPr>
            <p:cNvPr id="45" name="Straight Arrow Connector 44"/>
            <p:cNvCxnSpPr/>
            <p:nvPr/>
          </p:nvCxnSpPr>
          <p:spPr bwMode="auto">
            <a:xfrm>
              <a:off x="6635931" y="5577840"/>
              <a:ext cx="365760" cy="1588"/>
            </a:xfrm>
            <a:prstGeom prst="straightConnector1">
              <a:avLst/>
            </a:prstGeom>
            <a:solidFill>
              <a:srgbClr val="0095D3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oval" w="med" len="med"/>
            </a:ln>
            <a:effectLst/>
          </p:spPr>
        </p:cxnSp>
        <p:sp>
          <p:nvSpPr>
            <p:cNvPr id="46" name="TextBox 45"/>
            <p:cNvSpPr txBox="1"/>
            <p:nvPr/>
          </p:nvSpPr>
          <p:spPr>
            <a:xfrm>
              <a:off x="7024950" y="5447212"/>
              <a:ext cx="179247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 smtClean="0">
                  <a:solidFill>
                    <a:srgbClr val="333333"/>
                  </a:solidFill>
                  <a:latin typeface="+mn-lt"/>
                  <a:ea typeface="+mn-ea"/>
                </a:rPr>
                <a:t>= Management network</a:t>
              </a:r>
            </a:p>
          </p:txBody>
        </p:sp>
      </p:grpSp>
      <p:sp>
        <p:nvSpPr>
          <p:cNvPr id="47" name="Rounded Rectangle 46"/>
          <p:cNvSpPr/>
          <p:nvPr/>
        </p:nvSpPr>
        <p:spPr bwMode="auto">
          <a:xfrm>
            <a:off x="1060327" y="4300611"/>
            <a:ext cx="880533" cy="3119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rIns="0" anchor="ctr"/>
          <a:lstStyle/>
          <a:p>
            <a:pPr>
              <a:spcAft>
                <a:spcPct val="0"/>
              </a:spcAft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vpxa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 bwMode="auto">
          <a:xfrm>
            <a:off x="3258503" y="4298028"/>
            <a:ext cx="880533" cy="3119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rIns="0" anchor="ctr"/>
          <a:lstStyle/>
          <a:p>
            <a:pPr>
              <a:spcAft>
                <a:spcPct val="0"/>
              </a:spcAft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vpxa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5490260" y="4298028"/>
            <a:ext cx="880533" cy="3119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rIns="0" anchor="ctr"/>
          <a:lstStyle/>
          <a:p>
            <a:pPr>
              <a:spcAft>
                <a:spcPct val="0"/>
              </a:spcAft>
              <a:defRPr/>
            </a:pPr>
            <a:r>
              <a:rPr lang="en-US" sz="1100" b="1" dirty="0" smtClean="0">
                <a:solidFill>
                  <a:schemeClr val="bg1"/>
                </a:solidFill>
              </a:rPr>
              <a:t>vpxa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50" name="Up-Down Arrow 49"/>
          <p:cNvSpPr/>
          <p:nvPr/>
        </p:nvSpPr>
        <p:spPr bwMode="auto">
          <a:xfrm>
            <a:off x="6652967" y="4021023"/>
            <a:ext cx="185980" cy="263472"/>
          </a:xfrm>
          <a:prstGeom prst="upDownArrow">
            <a:avLst/>
          </a:prstGeom>
          <a:solidFill>
            <a:schemeClr val="bg1"/>
          </a:solidFill>
          <a:ln w="12700">
            <a:solidFill>
              <a:schemeClr val="accent3"/>
            </a:solidFill>
            <a:round/>
            <a:headEnd/>
            <a:tailEnd/>
          </a:ln>
        </p:spPr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800" dirty="0" smtClean="0">
              <a:solidFill>
                <a:srgbClr val="FFFFFF"/>
              </a:solidFill>
            </a:endParaRPr>
          </a:p>
        </p:txBody>
      </p:sp>
      <p:sp>
        <p:nvSpPr>
          <p:cNvPr id="51" name="Up-Down Arrow 50"/>
          <p:cNvSpPr/>
          <p:nvPr/>
        </p:nvSpPr>
        <p:spPr bwMode="auto">
          <a:xfrm>
            <a:off x="4310139" y="4033938"/>
            <a:ext cx="185980" cy="263472"/>
          </a:xfrm>
          <a:prstGeom prst="upDownArrow">
            <a:avLst/>
          </a:prstGeom>
          <a:solidFill>
            <a:schemeClr val="bg1"/>
          </a:solidFill>
          <a:ln w="12700">
            <a:solidFill>
              <a:schemeClr val="accent3"/>
            </a:solidFill>
            <a:round/>
            <a:headEnd/>
            <a:tailEnd/>
          </a:ln>
        </p:spPr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800" dirty="0" smtClean="0">
              <a:solidFill>
                <a:srgbClr val="FFFFFF"/>
              </a:solidFill>
            </a:endParaRPr>
          </a:p>
        </p:txBody>
      </p:sp>
      <p:sp>
        <p:nvSpPr>
          <p:cNvPr id="52" name="Up-Down Arrow 51"/>
          <p:cNvSpPr/>
          <p:nvPr/>
        </p:nvSpPr>
        <p:spPr bwMode="auto">
          <a:xfrm>
            <a:off x="2093882" y="4033938"/>
            <a:ext cx="185980" cy="263472"/>
          </a:xfrm>
          <a:prstGeom prst="upDownArrow">
            <a:avLst/>
          </a:prstGeom>
          <a:solidFill>
            <a:schemeClr val="bg1"/>
          </a:solidFill>
          <a:ln w="12700">
            <a:solidFill>
              <a:schemeClr val="accent3"/>
            </a:solidFill>
            <a:round/>
            <a:headEnd/>
            <a:tailEnd/>
          </a:ln>
        </p:spPr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800" dirty="0" smtClean="0">
              <a:solidFill>
                <a:srgbClr val="FFFFFF"/>
              </a:solidFill>
            </a:endParaRPr>
          </a:p>
        </p:txBody>
      </p:sp>
      <p:sp>
        <p:nvSpPr>
          <p:cNvPr id="53" name="Line 22"/>
          <p:cNvSpPr>
            <a:spLocks noChangeShapeType="1"/>
          </p:cNvSpPr>
          <p:nvPr/>
        </p:nvSpPr>
        <p:spPr bwMode="auto">
          <a:xfrm flipH="1">
            <a:off x="4294640" y="4052021"/>
            <a:ext cx="1769390" cy="1738178"/>
          </a:xfrm>
          <a:prstGeom prst="line">
            <a:avLst/>
          </a:prstGeom>
          <a:ln w="57150">
            <a:solidFill>
              <a:schemeClr val="tx1">
                <a:lumMod val="50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FT – Fault Tolerance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vSphere</a:t>
            </a:r>
            <a:r>
              <a:rPr lang="en-US" dirty="0" smtClean="0"/>
              <a:t> FT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FT provides zero-downtime and zero-data-loss protection to virtual machines in a </a:t>
            </a:r>
            <a:r>
              <a:rPr lang="en-US" sz="2800" dirty="0" err="1" smtClean="0">
                <a:solidFill>
                  <a:srgbClr val="000000"/>
                </a:solidFill>
              </a:rPr>
              <a:t>vSphere</a:t>
            </a:r>
            <a:r>
              <a:rPr lang="en-US" sz="2800" dirty="0" smtClean="0">
                <a:solidFill>
                  <a:srgbClr val="000000"/>
                </a:solidFill>
              </a:rPr>
              <a:t> HA cluster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Some conditions required for running FT</a:t>
            </a:r>
          </a:p>
          <a:p>
            <a:pPr lvl="2"/>
            <a:r>
              <a:rPr lang="en-US" dirty="0" smtClean="0"/>
              <a:t>VM must have only one </a:t>
            </a:r>
            <a:r>
              <a:rPr lang="en-US" dirty="0" err="1" smtClean="0"/>
              <a:t>vCPU</a:t>
            </a:r>
            <a:endParaRPr lang="en-US" dirty="0" smtClean="0"/>
          </a:p>
          <a:p>
            <a:pPr lvl="2"/>
            <a:r>
              <a:rPr lang="en-US" dirty="0" smtClean="0"/>
              <a:t>Primary and secondary hosts must have exactly same CPU model</a:t>
            </a:r>
          </a:p>
          <a:p>
            <a:pPr lvl="2"/>
            <a:r>
              <a:rPr lang="en-US" dirty="0" smtClean="0"/>
              <a:t>It is recommended to set up dedicated NIC for kernel with enabled FT</a:t>
            </a:r>
          </a:p>
          <a:p>
            <a:pPr lvl="2"/>
            <a:r>
              <a:rPr lang="en-US" dirty="0" smtClean="0"/>
              <a:t>Virtual disks must be set to thick provisioning eagerly zeroed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FT</a:t>
            </a:r>
            <a:endParaRPr lang="cs-CZ" dirty="0"/>
          </a:p>
        </p:txBody>
      </p:sp>
      <p:pic>
        <p:nvPicPr>
          <p:cNvPr id="4" name="Picture 2" descr="C:\Users\testuser\AppData\Local\Temp\VMwareDnD\998dc6bc\ICON_Server_Q4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341" y="3316701"/>
            <a:ext cx="1943418" cy="1526748"/>
          </a:xfrm>
          <a:prstGeom prst="rect">
            <a:avLst/>
          </a:prstGeom>
          <a:noFill/>
        </p:spPr>
      </p:pic>
      <p:pic>
        <p:nvPicPr>
          <p:cNvPr id="5" name="Picture 164" descr="DGRM_VirtualizationLayer_Q4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151" y="3076337"/>
            <a:ext cx="1903207" cy="139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20" y="3171355"/>
            <a:ext cx="523553" cy="607695"/>
          </a:xfrm>
          <a:prstGeom prst="rect">
            <a:avLst/>
          </a:prstGeom>
          <a:noFill/>
        </p:spPr>
      </p:pic>
      <p:pic>
        <p:nvPicPr>
          <p:cNvPr id="7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6277" y="3350695"/>
            <a:ext cx="523553" cy="607695"/>
          </a:xfrm>
          <a:prstGeom prst="rect">
            <a:avLst/>
          </a:prstGeom>
          <a:noFill/>
        </p:spPr>
      </p:pic>
      <p:pic>
        <p:nvPicPr>
          <p:cNvPr id="8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98483" y="3537454"/>
            <a:ext cx="523553" cy="607695"/>
          </a:xfrm>
          <a:prstGeom prst="rect">
            <a:avLst/>
          </a:prstGeom>
          <a:noFill/>
        </p:spPr>
      </p:pic>
      <p:pic>
        <p:nvPicPr>
          <p:cNvPr id="9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98483" y="3537454"/>
            <a:ext cx="523553" cy="607695"/>
          </a:xfrm>
          <a:prstGeom prst="rect">
            <a:avLst/>
          </a:prstGeom>
          <a:noFill/>
          <a:effectLst>
            <a:glow rad="101600">
              <a:schemeClr val="tx2">
                <a:lumMod val="75000"/>
                <a:alpha val="60000"/>
              </a:schemeClr>
            </a:glow>
          </a:effectLst>
        </p:spPr>
      </p:pic>
      <p:pic>
        <p:nvPicPr>
          <p:cNvPr id="10" name="Picture 2" descr="C:\Users\testuser\AppData\Local\Temp\VMwareDnD\998dc6bc\ICON_Server_Q4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0334" y="3309081"/>
            <a:ext cx="1836437" cy="1442704"/>
          </a:xfrm>
          <a:prstGeom prst="rect">
            <a:avLst/>
          </a:prstGeom>
          <a:noFill/>
        </p:spPr>
      </p:pic>
      <p:pic>
        <p:nvPicPr>
          <p:cNvPr id="11" name="Picture 164" descr="DGRM_VirtualizationLayer_Q4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4145" y="3068717"/>
            <a:ext cx="1793600" cy="1310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40499" y="3125020"/>
            <a:ext cx="523553" cy="607695"/>
          </a:xfrm>
          <a:prstGeom prst="rect">
            <a:avLst/>
          </a:prstGeom>
          <a:noFill/>
        </p:spPr>
      </p:pic>
      <p:pic>
        <p:nvPicPr>
          <p:cNvPr id="13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7409" y="3304825"/>
            <a:ext cx="523553" cy="607695"/>
          </a:xfrm>
          <a:prstGeom prst="rect">
            <a:avLst/>
          </a:prstGeom>
          <a:noFill/>
        </p:spPr>
      </p:pic>
      <p:pic>
        <p:nvPicPr>
          <p:cNvPr id="14" name="Picture 2" descr="C:\Users\testuser\AppData\Local\Temp\VMwareDnD\998dc6bc\ICON_Server_Q4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35192" y="3324321"/>
            <a:ext cx="1836437" cy="1442704"/>
          </a:xfrm>
          <a:prstGeom prst="rect">
            <a:avLst/>
          </a:prstGeom>
          <a:noFill/>
        </p:spPr>
      </p:pic>
      <p:pic>
        <p:nvPicPr>
          <p:cNvPr id="15" name="Picture 164" descr="DGRM_VirtualizationLayer_Q4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39003" y="3083957"/>
            <a:ext cx="1793600" cy="1310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83324" y="3136249"/>
            <a:ext cx="523553" cy="607695"/>
          </a:xfrm>
          <a:prstGeom prst="rect">
            <a:avLst/>
          </a:prstGeom>
          <a:noFill/>
        </p:spPr>
      </p:pic>
      <p:pic>
        <p:nvPicPr>
          <p:cNvPr id="17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2505" y="3318325"/>
            <a:ext cx="523553" cy="607695"/>
          </a:xfrm>
          <a:prstGeom prst="rect">
            <a:avLst/>
          </a:prstGeom>
          <a:noFill/>
        </p:spPr>
      </p:pic>
      <p:pic>
        <p:nvPicPr>
          <p:cNvPr id="18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40892" y="3480673"/>
            <a:ext cx="523553" cy="607695"/>
          </a:xfrm>
          <a:prstGeom prst="rect">
            <a:avLst/>
          </a:prstGeom>
          <a:noFill/>
          <a:effectLst>
            <a:glow rad="101600">
              <a:schemeClr val="tx2">
                <a:lumMod val="75000"/>
                <a:alpha val="60000"/>
              </a:schemeClr>
            </a:glow>
          </a:effectLst>
        </p:spPr>
      </p:pic>
      <p:pic>
        <p:nvPicPr>
          <p:cNvPr id="19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13372" y="3492580"/>
            <a:ext cx="523553" cy="607695"/>
          </a:xfrm>
          <a:prstGeom prst="rect">
            <a:avLst/>
          </a:prstGeom>
          <a:noFill/>
          <a:effectLst>
            <a:glow rad="101600">
              <a:schemeClr val="tx2">
                <a:lumMod val="75000"/>
                <a:alpha val="60000"/>
              </a:schemeClr>
            </a:glow>
          </a:effectLst>
        </p:spPr>
      </p:pic>
      <p:sp>
        <p:nvSpPr>
          <p:cNvPr id="20" name="Rounded Rectangle 19"/>
          <p:cNvSpPr/>
          <p:nvPr/>
        </p:nvSpPr>
        <p:spPr bwMode="auto">
          <a:xfrm>
            <a:off x="1493622" y="4078939"/>
            <a:ext cx="1036320" cy="62179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700" dirty="0" smtClean="0">
                <a:solidFill>
                  <a:schemeClr val="tx1"/>
                </a:solidFill>
              </a:rPr>
              <a:t>primary </a:t>
            </a:r>
            <a:br>
              <a:rPr lang="en-US" sz="1700" dirty="0" smtClean="0">
                <a:solidFill>
                  <a:schemeClr val="tx1"/>
                </a:solidFill>
              </a:rPr>
            </a:br>
            <a:r>
              <a:rPr lang="en-US" sz="1700" dirty="0" smtClean="0">
                <a:solidFill>
                  <a:schemeClr val="tx1"/>
                </a:solidFill>
              </a:rPr>
              <a:t>VM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4450182" y="4024075"/>
            <a:ext cx="1261872" cy="65227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700" dirty="0" smtClean="0">
                <a:solidFill>
                  <a:schemeClr val="tx1"/>
                </a:solidFill>
              </a:rPr>
              <a:t>secondary</a:t>
            </a:r>
            <a:br>
              <a:rPr lang="en-US" sz="1700" dirty="0" smtClean="0">
                <a:solidFill>
                  <a:schemeClr val="tx1"/>
                </a:solidFill>
              </a:rPr>
            </a:br>
            <a:r>
              <a:rPr lang="en-US" sz="1700" dirty="0" smtClean="0">
                <a:solidFill>
                  <a:schemeClr val="tx1"/>
                </a:solidFill>
              </a:rPr>
              <a:t>VM</a:t>
            </a:r>
          </a:p>
        </p:txBody>
      </p:sp>
      <p:sp>
        <p:nvSpPr>
          <p:cNvPr id="22" name="Rounded Rectangle 21"/>
          <p:cNvSpPr/>
          <p:nvPr/>
        </p:nvSpPr>
        <p:spPr bwMode="auto">
          <a:xfrm>
            <a:off x="4422750" y="4021027"/>
            <a:ext cx="1303782" cy="82296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700" dirty="0" smtClean="0">
                <a:solidFill>
                  <a:schemeClr val="tx1"/>
                </a:solidFill>
              </a:rPr>
              <a:t>new</a:t>
            </a:r>
            <a:br>
              <a:rPr lang="en-US" sz="1700" dirty="0" smtClean="0">
                <a:solidFill>
                  <a:schemeClr val="tx1"/>
                </a:solidFill>
              </a:rPr>
            </a:br>
            <a:r>
              <a:rPr lang="en-US" sz="1700" dirty="0" smtClean="0">
                <a:solidFill>
                  <a:schemeClr val="tx1"/>
                </a:solidFill>
              </a:rPr>
              <a:t>primary</a:t>
            </a:r>
            <a:br>
              <a:rPr lang="en-US" sz="1700" dirty="0" smtClean="0">
                <a:solidFill>
                  <a:schemeClr val="tx1"/>
                </a:solidFill>
              </a:rPr>
            </a:br>
            <a:r>
              <a:rPr lang="en-US" sz="1700" dirty="0" smtClean="0">
                <a:solidFill>
                  <a:schemeClr val="tx1"/>
                </a:solidFill>
              </a:rPr>
              <a:t>VM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7526394" y="3995828"/>
            <a:ext cx="1316736" cy="85953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700" dirty="0" smtClean="0">
                <a:solidFill>
                  <a:schemeClr val="tx1"/>
                </a:solidFill>
              </a:rPr>
              <a:t>new </a:t>
            </a:r>
            <a:br>
              <a:rPr lang="en-US" sz="1700" dirty="0" smtClean="0">
                <a:solidFill>
                  <a:schemeClr val="tx1"/>
                </a:solidFill>
              </a:rPr>
            </a:br>
            <a:r>
              <a:rPr lang="en-US" sz="1700" dirty="0" smtClean="0">
                <a:solidFill>
                  <a:schemeClr val="tx1"/>
                </a:solidFill>
              </a:rPr>
              <a:t>secondary </a:t>
            </a:r>
            <a:br>
              <a:rPr lang="en-US" sz="1700" dirty="0" smtClean="0">
                <a:solidFill>
                  <a:schemeClr val="tx1"/>
                </a:solidFill>
              </a:rPr>
            </a:br>
            <a:r>
              <a:rPr lang="en-US" sz="1700" dirty="0" smtClean="0">
                <a:solidFill>
                  <a:schemeClr val="tx1"/>
                </a:solidFill>
              </a:rPr>
              <a:t>VM</a:t>
            </a:r>
          </a:p>
        </p:txBody>
      </p:sp>
      <p:grpSp>
        <p:nvGrpSpPr>
          <p:cNvPr id="24" name="Group 55"/>
          <p:cNvGrpSpPr/>
          <p:nvPr/>
        </p:nvGrpSpPr>
        <p:grpSpPr>
          <a:xfrm>
            <a:off x="1826732" y="4033769"/>
            <a:ext cx="441463" cy="721826"/>
            <a:chOff x="7924800" y="2286000"/>
            <a:chExt cx="228600" cy="3048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25" name="Straight Connector 24"/>
            <p:cNvCxnSpPr/>
            <p:nvPr/>
          </p:nvCxnSpPr>
          <p:spPr>
            <a:xfrm rot="16200000" flipH="1">
              <a:off x="7886700" y="2324100"/>
              <a:ext cx="304800" cy="228600"/>
            </a:xfrm>
            <a:prstGeom prst="line">
              <a:avLst/>
            </a:prstGeom>
            <a:ln w="50800">
              <a:solidFill>
                <a:srgbClr val="C00000"/>
              </a:solidFill>
              <a:tailEnd type="none"/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7886700" y="2324100"/>
              <a:ext cx="304800" cy="228600"/>
            </a:xfrm>
            <a:prstGeom prst="line">
              <a:avLst/>
            </a:prstGeom>
            <a:ln w="50800">
              <a:solidFill>
                <a:srgbClr val="C00000"/>
              </a:solidFill>
              <a:tailEnd type="none"/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1763688" y="2204864"/>
            <a:ext cx="2667787" cy="33368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5280" tIns="32640" rIns="65280" bIns="32640">
            <a:spAutoFit/>
          </a:bodyPr>
          <a:lstStyle/>
          <a:p>
            <a:pPr algn="ctr" defTabSz="652463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2000" dirty="0">
                <a:solidFill>
                  <a:schemeClr val="tx1"/>
                </a:solidFill>
              </a:rPr>
              <a:t>vLockstep technology </a:t>
            </a:r>
          </a:p>
        </p:txBody>
      </p:sp>
      <p:cxnSp>
        <p:nvCxnSpPr>
          <p:cNvPr id="28" name="Straight Connector 27"/>
          <p:cNvCxnSpPr/>
          <p:nvPr/>
        </p:nvCxnSpPr>
        <p:spPr>
          <a:xfrm rot="5400000">
            <a:off x="6981069" y="3086744"/>
            <a:ext cx="1031855" cy="1557"/>
          </a:xfrm>
          <a:prstGeom prst="line">
            <a:avLst/>
          </a:prstGeom>
          <a:ln w="57150">
            <a:solidFill>
              <a:srgbClr val="808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3999049" y="3076628"/>
            <a:ext cx="1031855" cy="1558"/>
          </a:xfrm>
          <a:prstGeom prst="line">
            <a:avLst/>
          </a:prstGeom>
          <a:ln w="57150">
            <a:solidFill>
              <a:srgbClr val="808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>
            <a:off x="4487774" y="2580448"/>
            <a:ext cx="3028696" cy="6323"/>
          </a:xfrm>
          <a:prstGeom prst="line">
            <a:avLst/>
          </a:prstGeom>
          <a:ln w="57150">
            <a:solidFill>
              <a:srgbClr val="808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4670591" y="2204864"/>
            <a:ext cx="2667787" cy="33368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5280" tIns="32640" rIns="65280" bIns="32640">
            <a:spAutoFit/>
          </a:bodyPr>
          <a:lstStyle/>
          <a:p>
            <a:pPr algn="ctr" defTabSz="652463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2000" dirty="0">
                <a:solidFill>
                  <a:schemeClr val="tx1"/>
                </a:solidFill>
              </a:rPr>
              <a:t>vLockstep technology 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3872775" y="3078008"/>
            <a:ext cx="1031855" cy="1504"/>
          </a:xfrm>
          <a:prstGeom prst="line">
            <a:avLst/>
          </a:prstGeom>
          <a:ln w="57150">
            <a:solidFill>
              <a:srgbClr val="808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992790" y="3058367"/>
            <a:ext cx="1031855" cy="1505"/>
          </a:xfrm>
          <a:prstGeom prst="line">
            <a:avLst/>
          </a:prstGeom>
          <a:ln w="57150">
            <a:solidFill>
              <a:srgbClr val="808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>
            <a:off x="1482446" y="2581210"/>
            <a:ext cx="2925064" cy="6323"/>
          </a:xfrm>
          <a:prstGeom prst="line">
            <a:avLst/>
          </a:prstGeom>
          <a:ln w="57150">
            <a:solidFill>
              <a:srgbClr val="808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 descr="C:\Users\testuser\AppData\Local\Temp\VMwareDnD\dbce0851\ICON_VM_basic_3D_Q308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10000" contrast="-20000"/>
          </a:blip>
          <a:srcRect/>
          <a:stretch>
            <a:fillRect/>
          </a:stretch>
        </p:blipFill>
        <p:spPr bwMode="auto">
          <a:xfrm>
            <a:off x="1043892" y="3472600"/>
            <a:ext cx="628217" cy="729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 animBg="1"/>
      <p:bldP spid="21" grpId="1" animBg="1"/>
      <p:bldP spid="22" grpId="0" animBg="1"/>
      <p:bldP spid="23" grpId="0" animBg="1"/>
      <p:bldP spid="27" grpId="0"/>
      <p:bldP spid="27" grpId="1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VMware DRS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Resource Scheduler</a:t>
            </a:r>
          </a:p>
          <a:p>
            <a:pPr lvl="1"/>
            <a:r>
              <a:rPr lang="en-US" dirty="0" smtClean="0"/>
              <a:t>Automated resource management across multiple hosts</a:t>
            </a:r>
          </a:p>
          <a:p>
            <a:pPr lvl="2"/>
            <a:r>
              <a:rPr lang="en-US" dirty="0" smtClean="0"/>
              <a:t>Lowers operational costs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DRS cluster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DRS cluster</a:t>
            </a:r>
          </a:p>
          <a:p>
            <a:pPr lvl="1"/>
            <a:r>
              <a:rPr lang="en-US" dirty="0" smtClean="0"/>
              <a:t>Collection of hosts and associated VMs</a:t>
            </a:r>
          </a:p>
          <a:p>
            <a:pPr lvl="1"/>
            <a:r>
              <a:rPr lang="en-US" dirty="0" smtClean="0"/>
              <a:t>Managed by </a:t>
            </a:r>
            <a:r>
              <a:rPr lang="en-US" dirty="0" err="1" smtClean="0"/>
              <a:t>vCenter</a:t>
            </a:r>
            <a:r>
              <a:rPr lang="en-US" dirty="0" smtClean="0"/>
              <a:t> Server</a:t>
            </a:r>
          </a:p>
          <a:p>
            <a:pPr lvl="1"/>
            <a:r>
              <a:rPr lang="en-US" dirty="0" smtClean="0"/>
              <a:t>Resource management capabilities</a:t>
            </a:r>
          </a:p>
          <a:p>
            <a:pPr lvl="2"/>
            <a:r>
              <a:rPr lang="en-US" dirty="0" smtClean="0"/>
              <a:t>Initial placement</a:t>
            </a:r>
          </a:p>
          <a:p>
            <a:pPr lvl="2"/>
            <a:r>
              <a:rPr lang="en-US" dirty="0" smtClean="0"/>
              <a:t>Load distribution</a:t>
            </a:r>
          </a:p>
          <a:p>
            <a:pPr lvl="2"/>
            <a:r>
              <a:rPr lang="en-US" dirty="0" smtClean="0"/>
              <a:t>Power management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DRS cluster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Settings</a:t>
            </a:r>
          </a:p>
          <a:p>
            <a:pPr lvl="1"/>
            <a:r>
              <a:rPr lang="en-US" dirty="0" smtClean="0"/>
              <a:t>Automation level</a:t>
            </a:r>
          </a:p>
          <a:p>
            <a:pPr lvl="1"/>
            <a:r>
              <a:rPr lang="en-US" dirty="0" smtClean="0"/>
              <a:t>Power management</a:t>
            </a:r>
          </a:p>
          <a:p>
            <a:pPr lvl="1"/>
            <a:r>
              <a:rPr lang="en-US" dirty="0" smtClean="0"/>
              <a:t>Individual VM settings</a:t>
            </a:r>
          </a:p>
          <a:p>
            <a:pPr lvl="1"/>
            <a:r>
              <a:rPr lang="en-US" dirty="0" smtClean="0"/>
              <a:t>Rules</a:t>
            </a:r>
          </a:p>
          <a:p>
            <a:pPr lvl="2"/>
            <a:r>
              <a:rPr lang="en-US" dirty="0" smtClean="0"/>
              <a:t>Keep VMs together</a:t>
            </a:r>
          </a:p>
          <a:p>
            <a:pPr lvl="3"/>
            <a:r>
              <a:rPr lang="en-US" dirty="0" smtClean="0"/>
              <a:t>Affinity</a:t>
            </a:r>
          </a:p>
          <a:p>
            <a:pPr lvl="3"/>
            <a:r>
              <a:rPr lang="en-US" dirty="0" smtClean="0"/>
              <a:t>Heavy communication with one another</a:t>
            </a:r>
          </a:p>
          <a:p>
            <a:pPr lvl="2"/>
            <a:r>
              <a:rPr lang="en-US" dirty="0" smtClean="0"/>
              <a:t>Separate VMs</a:t>
            </a:r>
          </a:p>
          <a:p>
            <a:pPr lvl="3"/>
            <a:r>
              <a:rPr lang="en-US" dirty="0" smtClean="0"/>
              <a:t>Anti-affinity</a:t>
            </a:r>
          </a:p>
          <a:p>
            <a:pPr lvl="3"/>
            <a:r>
              <a:rPr lang="en-US" dirty="0" smtClean="0"/>
              <a:t>Multi-VM system with load balance or high availability</a:t>
            </a:r>
          </a:p>
          <a:p>
            <a:pPr lvl="2"/>
            <a:r>
              <a:rPr lang="en-US" dirty="0" smtClean="0"/>
              <a:t>VMs to hosts</a:t>
            </a:r>
          </a:p>
          <a:p>
            <a:pPr lvl="3"/>
            <a:r>
              <a:rPr lang="en-US" dirty="0" smtClean="0"/>
              <a:t>Affinity and anti-affinity rules</a:t>
            </a:r>
          </a:p>
          <a:p>
            <a:r>
              <a:rPr lang="en-US" dirty="0" smtClean="0"/>
              <a:t>Adding host</a:t>
            </a:r>
          </a:p>
          <a:p>
            <a:pPr lvl="1"/>
            <a:r>
              <a:rPr lang="en-US" dirty="0" smtClean="0"/>
              <a:t>Resource pools</a:t>
            </a:r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storage DRS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Storage DRS</a:t>
            </a:r>
          </a:p>
          <a:p>
            <a:pPr lvl="1"/>
            <a:r>
              <a:rPr lang="en-US" dirty="0" smtClean="0"/>
              <a:t>Automatically load balance across multiple </a:t>
            </a:r>
            <a:r>
              <a:rPr lang="en-US" dirty="0" err="1" smtClean="0"/>
              <a:t>datastores</a:t>
            </a:r>
            <a:endParaRPr lang="en-US" dirty="0" smtClean="0"/>
          </a:p>
          <a:p>
            <a:pPr lvl="1"/>
            <a:r>
              <a:rPr lang="en-US" dirty="0" err="1" smtClean="0"/>
              <a:t>Datastores</a:t>
            </a:r>
            <a:r>
              <a:rPr lang="en-US" dirty="0" smtClean="0"/>
              <a:t> are grouped</a:t>
            </a:r>
          </a:p>
          <a:p>
            <a:pPr lvl="1"/>
            <a:r>
              <a:rPr lang="en-US" dirty="0" smtClean="0"/>
              <a:t>Performs automatic placement of VMs upon creation</a:t>
            </a:r>
          </a:p>
          <a:p>
            <a:pPr lvl="1"/>
            <a:r>
              <a:rPr lang="en-US" dirty="0" smtClean="0"/>
              <a:t>Storage DRS runs infrequently</a:t>
            </a:r>
          </a:p>
          <a:p>
            <a:pPr lvl="2"/>
            <a:r>
              <a:rPr lang="en-US" dirty="0" smtClean="0"/>
              <a:t>Long term load balancing</a:t>
            </a:r>
          </a:p>
          <a:p>
            <a:pPr lvl="2"/>
            <a:r>
              <a:rPr lang="en-US" dirty="0" smtClean="0"/>
              <a:t>I/O load history checked once every 8 hours</a:t>
            </a:r>
          </a:p>
          <a:p>
            <a:pPr lvl="1"/>
            <a:r>
              <a:rPr lang="en-US" dirty="0" smtClean="0"/>
              <a:t>Storage DRS requires Storage I/O control enabled on all </a:t>
            </a:r>
            <a:r>
              <a:rPr lang="en-US" dirty="0" err="1" smtClean="0"/>
              <a:t>datastores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DRS cluster – exercise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Create a cluster</a:t>
            </a:r>
          </a:p>
          <a:p>
            <a:pPr lvl="1"/>
            <a:r>
              <a:rPr lang="en-US" dirty="0" smtClean="0"/>
              <a:t>Do not enable High Availability</a:t>
            </a:r>
          </a:p>
          <a:p>
            <a:r>
              <a:rPr lang="en-US" dirty="0" smtClean="0"/>
              <a:t>Add all hosts to the cluster</a:t>
            </a:r>
          </a:p>
          <a:p>
            <a:r>
              <a:rPr lang="en-US" dirty="0" smtClean="0"/>
              <a:t>Create a distributed switch</a:t>
            </a:r>
          </a:p>
          <a:p>
            <a:r>
              <a:rPr lang="en-US" dirty="0" smtClean="0"/>
              <a:t>Migrate hosts in the cluster to the distributed switch</a:t>
            </a:r>
          </a:p>
          <a:p>
            <a:pPr lvl="1"/>
            <a:r>
              <a:rPr lang="en-US" dirty="0" smtClean="0"/>
              <a:t>Add vmnic2 as a redundancy uplink to vSwitch0 (management switch created during installation)</a:t>
            </a:r>
          </a:p>
          <a:p>
            <a:pPr lvl="1"/>
            <a:r>
              <a:rPr lang="en-US" dirty="0" smtClean="0"/>
              <a:t>Ask your teacher to switch the virtual network card from “</a:t>
            </a:r>
            <a:r>
              <a:rPr lang="en-US" dirty="0" err="1" smtClean="0"/>
              <a:t>Virt</a:t>
            </a:r>
            <a:r>
              <a:rPr lang="en-US" dirty="0" smtClean="0"/>
              <a:t> </a:t>
            </a:r>
            <a:r>
              <a:rPr lang="en-US" dirty="0" err="1" smtClean="0"/>
              <a:t>vMotion</a:t>
            </a:r>
            <a:r>
              <a:rPr lang="en-US" dirty="0" smtClean="0"/>
              <a:t>” to “</a:t>
            </a:r>
            <a:r>
              <a:rPr lang="en-US" dirty="0" err="1" smtClean="0"/>
              <a:t>Kralicek</a:t>
            </a:r>
            <a:r>
              <a:rPr lang="en-US" dirty="0" smtClean="0"/>
              <a:t> </a:t>
            </a:r>
            <a:r>
              <a:rPr lang="en-US" dirty="0" err="1" smtClean="0"/>
              <a:t>Azurit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Migrate hosts to the distributed switch including vmk0 and all VMs</a:t>
            </a:r>
          </a:p>
          <a:p>
            <a:pPr lvl="1"/>
            <a:r>
              <a:rPr lang="en-US" dirty="0" smtClean="0"/>
              <a:t>Ask your teacher again to switch the virtual network card back to “</a:t>
            </a:r>
            <a:r>
              <a:rPr lang="en-US" dirty="0" err="1" smtClean="0"/>
              <a:t>Virt</a:t>
            </a:r>
            <a:r>
              <a:rPr lang="en-US" dirty="0" smtClean="0"/>
              <a:t> </a:t>
            </a:r>
            <a:r>
              <a:rPr lang="en-US" dirty="0" err="1" smtClean="0"/>
              <a:t>vMotion</a:t>
            </a:r>
            <a:r>
              <a:rPr lang="en-US" dirty="0" smtClean="0"/>
              <a:t>”</a:t>
            </a:r>
          </a:p>
          <a:p>
            <a:pPr lvl="1"/>
            <a:r>
              <a:rPr lang="en-US" smtClean="0"/>
              <a:t>Delete vSwitch0 on all hosts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</a:t>
            </a:r>
            <a:r>
              <a:rPr lang="en-US" dirty="0" err="1" smtClean="0"/>
              <a:t>vMotion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</a:t>
            </a:r>
            <a:r>
              <a:rPr lang="en-US" dirty="0" err="1" smtClean="0"/>
              <a:t>vMotion</a:t>
            </a:r>
            <a:r>
              <a:rPr lang="en-US" dirty="0" smtClean="0"/>
              <a:t> and </a:t>
            </a:r>
            <a:r>
              <a:rPr lang="en-US" dirty="0" err="1" smtClean="0"/>
              <a:t>vSphere</a:t>
            </a:r>
            <a:r>
              <a:rPr lang="en-US" dirty="0" smtClean="0"/>
              <a:t> Storage </a:t>
            </a:r>
            <a:r>
              <a:rPr lang="en-US" dirty="0" err="1" smtClean="0"/>
              <a:t>vMotion</a:t>
            </a:r>
            <a:endParaRPr lang="en-US" dirty="0" smtClean="0"/>
          </a:p>
          <a:p>
            <a:pPr lvl="1"/>
            <a:r>
              <a:rPr lang="en-US" dirty="0" smtClean="0"/>
              <a:t>Higher service levels</a:t>
            </a:r>
          </a:p>
          <a:p>
            <a:pPr lvl="1"/>
            <a:r>
              <a:rPr lang="en-US" dirty="0" smtClean="0"/>
              <a:t>Improving overall HW utilization and balance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</a:t>
            </a:r>
            <a:r>
              <a:rPr lang="en-US" dirty="0" err="1" smtClean="0"/>
              <a:t>vMotion</a:t>
            </a:r>
            <a:r>
              <a:rPr lang="en-US" dirty="0" smtClean="0"/>
              <a:t> migration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4114800" cy="44116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Move a powered-on VM from one host to another</a:t>
            </a:r>
          </a:p>
          <a:p>
            <a:r>
              <a:rPr lang="en-US" dirty="0" smtClean="0"/>
              <a:t>Using</a:t>
            </a:r>
          </a:p>
          <a:p>
            <a:pPr lvl="1"/>
            <a:r>
              <a:rPr lang="en-US" dirty="0" smtClean="0"/>
              <a:t>Improve overall HW utilization</a:t>
            </a:r>
          </a:p>
          <a:p>
            <a:pPr lvl="1"/>
            <a:r>
              <a:rPr lang="en-US" dirty="0" smtClean="0"/>
              <a:t>Allow continued VM operation during scheduled HW downtime</a:t>
            </a:r>
          </a:p>
          <a:p>
            <a:pPr lvl="1"/>
            <a:r>
              <a:rPr lang="en-US" dirty="0" smtClean="0"/>
              <a:t>Allow DRS to balance VMs across hosts</a:t>
            </a:r>
            <a:endParaRPr lang="cs-CZ" dirty="0"/>
          </a:p>
        </p:txBody>
      </p:sp>
      <p:pic>
        <p:nvPicPr>
          <p:cNvPr id="4" name="Picture 3" descr="Mod11-43_Carla_DGRM_VMotion_ESXi_Q10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2391794"/>
            <a:ext cx="4319054" cy="330836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</a:t>
            </a:r>
            <a:r>
              <a:rPr lang="en-US" dirty="0" err="1" smtClean="0"/>
              <a:t>vMotion</a:t>
            </a:r>
            <a:r>
              <a:rPr lang="en-US" dirty="0" smtClean="0"/>
              <a:t> migration</a:t>
            </a:r>
            <a:endParaRPr lang="cs-CZ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477047" y="3833069"/>
            <a:ext cx="152876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200" b="1" i="1" dirty="0">
                <a:solidFill>
                  <a:srgbClr val="1D1D1D"/>
                </a:solidFill>
              </a:rPr>
              <a:t>Memory Bitmap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7460" y="2517031"/>
            <a:ext cx="507047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19433" y="3998169"/>
            <a:ext cx="1649414" cy="279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b="1" dirty="0" smtClean="0">
                <a:solidFill>
                  <a:schemeClr val="tx1"/>
                </a:solidFill>
              </a:rPr>
              <a:t>vMotion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</a:rPr>
              <a:t>network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54323" y="4307731"/>
            <a:ext cx="1914524" cy="279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b="1" dirty="0" smtClean="0">
                <a:solidFill>
                  <a:schemeClr val="tx1"/>
                </a:solidFill>
              </a:rPr>
              <a:t>Production network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2292647" y="4150569"/>
            <a:ext cx="37465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2292647" y="4445844"/>
            <a:ext cx="37465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V="1">
            <a:off x="4183360" y="2896444"/>
            <a:ext cx="0" cy="1946275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4361160" y="2913906"/>
            <a:ext cx="0" cy="179070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4345285" y="4688731"/>
            <a:ext cx="460375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157960" y="4831606"/>
            <a:ext cx="649287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 dirty="0"/>
          </a:p>
        </p:txBody>
      </p: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3388022" y="3315544"/>
            <a:ext cx="682625" cy="412750"/>
            <a:chOff x="1068" y="2520"/>
            <a:chExt cx="430" cy="260"/>
          </a:xfrm>
        </p:grpSpPr>
        <p:sp>
          <p:nvSpPr>
            <p:cNvPr id="15" name="AutoShape 15"/>
            <p:cNvSpPr>
              <a:spLocks noChangeArrowheads="1"/>
            </p:cNvSpPr>
            <p:nvPr/>
          </p:nvSpPr>
          <p:spPr bwMode="auto">
            <a:xfrm>
              <a:off x="1068" y="2520"/>
              <a:ext cx="430" cy="26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1119" y="2576"/>
              <a:ext cx="328" cy="0"/>
            </a:xfrm>
            <a:prstGeom prst="line">
              <a:avLst/>
            </a:prstGeom>
            <a:noFill/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dirty="0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1119" y="2626"/>
              <a:ext cx="328" cy="0"/>
            </a:xfrm>
            <a:prstGeom prst="line">
              <a:avLst/>
            </a:prstGeom>
            <a:noFill/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dirty="0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1119" y="2677"/>
              <a:ext cx="328" cy="0"/>
            </a:xfrm>
            <a:prstGeom prst="line">
              <a:avLst/>
            </a:prstGeom>
            <a:noFill/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dirty="0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1119" y="2728"/>
              <a:ext cx="328" cy="0"/>
            </a:xfrm>
            <a:prstGeom prst="line">
              <a:avLst/>
            </a:prstGeom>
            <a:noFill/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dirty="0"/>
            </a:p>
          </p:txBody>
        </p:sp>
      </p:grp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2722860" y="3499694"/>
            <a:ext cx="655637" cy="0"/>
          </a:xfrm>
          <a:prstGeom prst="line">
            <a:avLst/>
          </a:prstGeom>
          <a:noFill/>
          <a:ln w="38100">
            <a:solidFill>
              <a:srgbClr val="555555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1813222" y="3237756"/>
            <a:ext cx="874713" cy="553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b="1" i="1" dirty="0">
                <a:solidFill>
                  <a:schemeClr val="tx1"/>
                </a:solidFill>
              </a:rPr>
              <a:t>Memory</a:t>
            </a:r>
          </a:p>
          <a:p>
            <a:pPr algn="r"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b="1" i="1" dirty="0">
                <a:solidFill>
                  <a:schemeClr val="tx1"/>
                </a:solidFill>
              </a:rPr>
              <a:t>bitmap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4381797" y="3812431"/>
            <a:ext cx="1778000" cy="279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b="1" i="1" dirty="0" smtClean="0">
                <a:solidFill>
                  <a:srgbClr val="1D1D1D"/>
                </a:solidFill>
              </a:rPr>
              <a:t>Memory bitmap</a:t>
            </a:r>
            <a:endParaRPr lang="en-US" sz="1400" b="1" i="1" dirty="0">
              <a:solidFill>
                <a:srgbClr val="1D1D1D"/>
              </a:solidFill>
            </a:endParaRPr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3621385" y="4056906"/>
            <a:ext cx="2752725" cy="7938"/>
          </a:xfrm>
          <a:prstGeom prst="line">
            <a:avLst/>
          </a:prstGeom>
          <a:noFill/>
          <a:ln w="38100">
            <a:solidFill>
              <a:srgbClr val="555555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pic>
        <p:nvPicPr>
          <p:cNvPr id="24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2132856"/>
            <a:ext cx="15144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5272" y="2136031"/>
            <a:ext cx="1509713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6" name="Group 26"/>
          <p:cNvGrpSpPr>
            <a:grpSpLocks/>
          </p:cNvGrpSpPr>
          <p:nvPr/>
        </p:nvGrpSpPr>
        <p:grpSpPr bwMode="auto">
          <a:xfrm>
            <a:off x="6443960" y="3313956"/>
            <a:ext cx="682625" cy="412750"/>
            <a:chOff x="1068" y="2520"/>
            <a:chExt cx="430" cy="260"/>
          </a:xfrm>
        </p:grpSpPr>
        <p:sp>
          <p:nvSpPr>
            <p:cNvPr id="27" name="AutoShape 27"/>
            <p:cNvSpPr>
              <a:spLocks noChangeArrowheads="1"/>
            </p:cNvSpPr>
            <p:nvPr/>
          </p:nvSpPr>
          <p:spPr bwMode="auto">
            <a:xfrm>
              <a:off x="1068" y="2520"/>
              <a:ext cx="430" cy="26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1119" y="2576"/>
              <a:ext cx="328" cy="0"/>
            </a:xfrm>
            <a:prstGeom prst="line">
              <a:avLst/>
            </a:prstGeom>
            <a:noFill/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dirty="0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1119" y="2626"/>
              <a:ext cx="328" cy="0"/>
            </a:xfrm>
            <a:prstGeom prst="line">
              <a:avLst/>
            </a:prstGeom>
            <a:noFill/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dirty="0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1119" y="2677"/>
              <a:ext cx="328" cy="0"/>
            </a:xfrm>
            <a:prstGeom prst="line">
              <a:avLst/>
            </a:prstGeom>
            <a:noFill/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dirty="0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1119" y="2728"/>
              <a:ext cx="328" cy="0"/>
            </a:xfrm>
            <a:prstGeom prst="line">
              <a:avLst/>
            </a:prstGeom>
            <a:noFill/>
            <a:ln w="12700">
              <a:solidFill>
                <a:srgbClr val="555555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dirty="0"/>
            </a:p>
          </p:txBody>
        </p:sp>
      </p:grp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4480222" y="3818781"/>
            <a:ext cx="15636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7000"/>
              </a:lnSpc>
              <a:buClr>
                <a:schemeClr val="tx2"/>
              </a:buClr>
              <a:buSzPct val="80000"/>
            </a:pPr>
            <a:endParaRPr lang="en-US" sz="1400" b="1" i="1" dirty="0">
              <a:solidFill>
                <a:srgbClr val="1D1D1D"/>
              </a:solidFill>
            </a:endParaRP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3835698" y="3828306"/>
            <a:ext cx="3019424" cy="279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7000"/>
              </a:lnSpc>
              <a:buClr>
                <a:schemeClr val="tx2"/>
              </a:buClr>
              <a:buSzPct val="80000"/>
            </a:pPr>
            <a:endParaRPr lang="en-US" sz="1400" b="1" i="1" dirty="0" smtClean="0">
              <a:solidFill>
                <a:srgbClr val="1D1D1D"/>
              </a:solidFill>
            </a:endParaRP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7812385" y="3275856"/>
            <a:ext cx="8826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b="1" i="1" dirty="0">
                <a:solidFill>
                  <a:srgbClr val="1D1D1D"/>
                </a:solidFill>
              </a:rPr>
              <a:t>Memory</a:t>
            </a:r>
          </a:p>
          <a:p>
            <a:pPr>
              <a:lnSpc>
                <a:spcPct val="87000"/>
              </a:lnSpc>
              <a:buClr>
                <a:schemeClr val="tx2"/>
              </a:buClr>
              <a:buSzPct val="80000"/>
            </a:pPr>
            <a:r>
              <a:rPr lang="en-US" sz="1400" b="1" i="1" dirty="0">
                <a:solidFill>
                  <a:srgbClr val="1D1D1D"/>
                </a:solidFill>
              </a:rPr>
              <a:t>bitmap</a:t>
            </a:r>
          </a:p>
        </p:txBody>
      </p:sp>
      <p:sp>
        <p:nvSpPr>
          <p:cNvPr id="35" name="Line 35"/>
          <p:cNvSpPr>
            <a:spLocks noChangeShapeType="1"/>
          </p:cNvSpPr>
          <p:nvPr/>
        </p:nvSpPr>
        <p:spPr bwMode="auto">
          <a:xfrm flipH="1">
            <a:off x="7186910" y="3526681"/>
            <a:ext cx="655637" cy="0"/>
          </a:xfrm>
          <a:prstGeom prst="line">
            <a:avLst/>
          </a:prstGeom>
          <a:noFill/>
          <a:ln w="38100">
            <a:solidFill>
              <a:srgbClr val="555555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36" name="Line 36"/>
          <p:cNvSpPr>
            <a:spLocks noChangeShapeType="1"/>
          </p:cNvSpPr>
          <p:nvPr/>
        </p:nvSpPr>
        <p:spPr bwMode="auto">
          <a:xfrm flipH="1" flipV="1">
            <a:off x="6129635" y="2926606"/>
            <a:ext cx="0" cy="1781175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37" name="Line 37"/>
          <p:cNvSpPr>
            <a:spLocks noChangeShapeType="1"/>
          </p:cNvSpPr>
          <p:nvPr/>
        </p:nvSpPr>
        <p:spPr bwMode="auto">
          <a:xfrm flipH="1" flipV="1">
            <a:off x="6299497" y="2917081"/>
            <a:ext cx="0" cy="1946275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38" name="Line 38"/>
          <p:cNvSpPr>
            <a:spLocks noChangeShapeType="1"/>
          </p:cNvSpPr>
          <p:nvPr/>
        </p:nvSpPr>
        <p:spPr bwMode="auto">
          <a:xfrm flipH="1">
            <a:off x="5510510" y="4847481"/>
            <a:ext cx="822325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 dirty="0"/>
          </a:p>
        </p:txBody>
      </p:sp>
      <p:sp>
        <p:nvSpPr>
          <p:cNvPr id="39" name="Line 39"/>
          <p:cNvSpPr>
            <a:spLocks noChangeShapeType="1"/>
          </p:cNvSpPr>
          <p:nvPr/>
        </p:nvSpPr>
        <p:spPr bwMode="auto">
          <a:xfrm flipH="1">
            <a:off x="5486697" y="4672856"/>
            <a:ext cx="649288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20" grpId="0" animBg="1"/>
      <p:bldP spid="20" grpId="1" animBg="1"/>
      <p:bldP spid="21" grpId="0"/>
      <p:bldP spid="21" grpId="1"/>
      <p:bldP spid="22" grpId="0"/>
      <p:bldP spid="22" grpId="1"/>
      <p:bldP spid="23" grpId="0" animBg="1"/>
      <p:bldP spid="32" grpId="0"/>
      <p:bldP spid="32" grpId="1"/>
      <p:bldP spid="33" grpId="0"/>
      <p:bldP spid="33" grpId="1"/>
      <p:bldP spid="34" grpId="0"/>
      <p:bldP spid="34" grpId="1"/>
      <p:bldP spid="35" grpId="0" animBg="1"/>
      <p:bldP spid="35" grpId="1" animBg="1"/>
      <p:bldP spid="36" grpId="0" animBg="1"/>
      <p:bldP spid="37" grpId="0" animBg="1"/>
      <p:bldP spid="38" grpId="0" animBg="1"/>
      <p:bldP spid="39" grpId="0" animBg="1"/>
    </p:bldLst>
  </p:timing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1388</TotalTime>
  <Words>638</Words>
  <Application>Microsoft Office PowerPoint</Application>
  <PresentationFormat>On-screen Show (4:3)</PresentationFormat>
  <Paragraphs>147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Wingdings</vt:lpstr>
      <vt:lpstr>ＭＳ Ｐゴシック</vt:lpstr>
      <vt:lpstr>kuba</vt:lpstr>
      <vt:lpstr>Virtualization Infrastructure Administration</vt:lpstr>
      <vt:lpstr>VMware DRS</vt:lpstr>
      <vt:lpstr>vSphere DRS cluster</vt:lpstr>
      <vt:lpstr>vSphere DRS cluster</vt:lpstr>
      <vt:lpstr>vSphere storage DRS</vt:lpstr>
      <vt:lpstr>vSphere DRS cluster – exercise</vt:lpstr>
      <vt:lpstr>vSphere vMotion</vt:lpstr>
      <vt:lpstr>vSphere vMotion migration</vt:lpstr>
      <vt:lpstr>vSphere vMotion migration</vt:lpstr>
      <vt:lpstr>vSphere vMotion requirements</vt:lpstr>
      <vt:lpstr>vSphere Storage vMotion</vt:lpstr>
      <vt:lpstr>vSphere Storage vMotion – limitations and guidelines</vt:lpstr>
      <vt:lpstr>vSphere vMotion – exercise</vt:lpstr>
      <vt:lpstr>vSphere HA – High Availability</vt:lpstr>
      <vt:lpstr>vSphere HA</vt:lpstr>
      <vt:lpstr>vSphere FT – Fault Tolerance</vt:lpstr>
      <vt:lpstr>vSphere FT</vt:lpstr>
    </vt:vector>
  </TitlesOfParts>
  <Company>Ulita, KSI, MFF UK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166</cp:revision>
  <dcterms:created xsi:type="dcterms:W3CDTF">2005-09-28T09:53:52Z</dcterms:created>
  <dcterms:modified xsi:type="dcterms:W3CDTF">2022-03-31T12:58:57Z</dcterms:modified>
</cp:coreProperties>
</file>