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embeddedFontLst>
    <p:embeddedFont>
      <p:font typeface="ＭＳ Ｐゴシック" panose="020B0600070205080204" pitchFamily="34" charset="-128"/>
      <p:regular r:id="rId13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CC"/>
    <a:srgbClr val="1AC408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94" y="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0AB1D78-8396-4744-A9B9-B5A7A098DCB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y</a:t>
            </a:r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AB1D78-8396-4744-A9B9-B5A7A098DCB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398040A-9785-4220-ACF4-1B863C543F2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56734-D80C-415A-8D24-C3BD9156870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B765C3-834D-4EDB-B7C3-69547BCC0FB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FAABED-45D8-4DDF-812D-7F746F4729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A7DAAD-EF20-4BB1-B7BC-6EBBD59B5C0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D972B-CB60-4E9D-9271-89D7BF1DA4A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A381F5-8A4E-4A23-9B0D-315BBA644B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5F0C3-8B66-468C-A64F-566F12D546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3AC518-2287-4829-B975-79FD7895DCA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BD6ADC-46D1-4438-9D7A-72E41455DC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38EDF-A201-4002-B671-C664166618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C1EDA160-C6C3-4450-A530-A6C6FCD513F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3.xml"/><Relationship Id="rId7" Type="http://schemas.openxmlformats.org/officeDocument/2006/relationships/image" Target="../media/image7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2.xml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Virtualization Infrastructure Administration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827684"/>
          </a:xfrm>
        </p:spPr>
        <p:txBody>
          <a:bodyPr/>
          <a:lstStyle/>
          <a:p>
            <a:r>
              <a:rPr lang="en-US"/>
              <a:t>Storage</a:t>
            </a:r>
            <a:endParaRPr lang="cs-CZ" dirty="0"/>
          </a:p>
          <a:p>
            <a:endParaRPr lang="cs-CZ" dirty="0"/>
          </a:p>
          <a:p>
            <a:endParaRPr lang="en-US" dirty="0"/>
          </a:p>
          <a:p>
            <a:r>
              <a:rPr lang="cs-CZ" dirty="0"/>
              <a:t>Jakub </a:t>
            </a:r>
            <a:r>
              <a:rPr lang="cs-CZ" dirty="0" err="1"/>
              <a:t>Yaghob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RDM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4474840" cy="4411662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Raw Device Mapping</a:t>
            </a:r>
          </a:p>
          <a:p>
            <a:pPr lvl="1"/>
            <a:r>
              <a:rPr lang="en-US" dirty="0"/>
              <a:t>RDM is a mapping file</a:t>
            </a:r>
          </a:p>
          <a:p>
            <a:pPr lvl="2"/>
            <a:r>
              <a:rPr lang="en-US" dirty="0"/>
              <a:t>Proxy for a raw physical storage device</a:t>
            </a:r>
          </a:p>
          <a:p>
            <a:pPr lvl="2"/>
            <a:r>
              <a:rPr lang="en-US" dirty="0"/>
              <a:t>Contains metadata for managing and redirecting disk access to the physical device</a:t>
            </a:r>
          </a:p>
          <a:p>
            <a:pPr lvl="1"/>
            <a:r>
              <a:rPr lang="en-US" dirty="0"/>
              <a:t>Allows a VM to directly access and use the storage device</a:t>
            </a:r>
          </a:p>
          <a:p>
            <a:pPr lvl="1"/>
            <a:r>
              <a:rPr lang="en-US" dirty="0"/>
              <a:t>Compatibility modes</a:t>
            </a:r>
          </a:p>
          <a:p>
            <a:pPr lvl="2"/>
            <a:r>
              <a:rPr lang="en-US" dirty="0"/>
              <a:t>Virtual – RDM behaves exactly as a virtual disk, snapshots possible</a:t>
            </a:r>
          </a:p>
          <a:p>
            <a:pPr lvl="2"/>
            <a:r>
              <a:rPr lang="en-US" dirty="0"/>
              <a:t>Physical – direct access to the device, no snapshots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032" y="2348880"/>
            <a:ext cx="4087168" cy="2774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storage choices</a:t>
            </a:r>
            <a:endParaRPr lang="cs-CZ" dirty="0"/>
          </a:p>
        </p:txBody>
      </p:sp>
      <p:grpSp>
        <p:nvGrpSpPr>
          <p:cNvPr id="4" name="Group 3"/>
          <p:cNvGrpSpPr/>
          <p:nvPr/>
        </p:nvGrpSpPr>
        <p:grpSpPr>
          <a:xfrm>
            <a:off x="179512" y="1484784"/>
            <a:ext cx="8640960" cy="4968552"/>
            <a:chOff x="353962" y="786579"/>
            <a:chExt cx="8196980" cy="5201267"/>
          </a:xfrm>
        </p:grpSpPr>
        <p:sp>
          <p:nvSpPr>
            <p:cNvPr id="5" name="AutoShape 99"/>
            <p:cNvSpPr>
              <a:spLocks noChangeArrowheads="1"/>
            </p:cNvSpPr>
            <p:nvPr/>
          </p:nvSpPr>
          <p:spPr bwMode="auto">
            <a:xfrm>
              <a:off x="353962" y="811163"/>
              <a:ext cx="8196980" cy="5176683"/>
            </a:xfrm>
            <a:prstGeom prst="roundRect">
              <a:avLst>
                <a:gd name="adj" fmla="val 5787"/>
              </a:avLst>
            </a:prstGeom>
            <a:gradFill rotWithShape="0">
              <a:gsLst>
                <a:gs pos="0">
                  <a:srgbClr val="FFFFFF"/>
                </a:gs>
                <a:gs pos="100000">
                  <a:srgbClr val="DCECF5"/>
                </a:gs>
              </a:gsLst>
              <a:lin ang="0" scaled="1"/>
            </a:gradFill>
            <a:ln w="6350">
              <a:solidFill>
                <a:srgbClr val="B0D4E7"/>
              </a:solidFill>
              <a:round/>
              <a:headEnd/>
              <a:tailEnd/>
            </a:ln>
          </p:spPr>
          <p:txBody>
            <a:bodyPr wrap="none" lIns="91427" tIns="45714" rIns="91427" bIns="45714" anchor="ctr"/>
            <a:lstStyle/>
            <a:p>
              <a:pPr defTabSz="831850"/>
              <a:endParaRPr lang="en-US" sz="1700" dirty="0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372044" y="4990440"/>
              <a:ext cx="1519237" cy="704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5720" tIns="22860" rIns="45720" bIns="22860">
              <a:spAutoFit/>
            </a:bodyPr>
            <a:lstStyle/>
            <a:p>
              <a:pPr algn="r">
                <a:lnSpc>
                  <a:spcPct val="87000"/>
                </a:lnSpc>
                <a:buClr>
                  <a:schemeClr val="tx2"/>
                </a:buClr>
                <a:buSzPct val="80000"/>
              </a:pPr>
              <a:r>
                <a:rPr lang="en-US" sz="2000" b="1" dirty="0">
                  <a:solidFill>
                    <a:srgbClr val="080808"/>
                  </a:solidFill>
                </a:rPr>
                <a:t>storage</a:t>
              </a:r>
            </a:p>
            <a:p>
              <a:pPr algn="r">
                <a:lnSpc>
                  <a:spcPct val="87000"/>
                </a:lnSpc>
                <a:buClr>
                  <a:schemeClr val="tx2"/>
                </a:buClr>
                <a:buSzPct val="80000"/>
              </a:pPr>
              <a:r>
                <a:rPr lang="en-US" sz="2000" b="1" dirty="0">
                  <a:solidFill>
                    <a:srgbClr val="080808"/>
                  </a:solidFill>
                </a:rPr>
                <a:t>technology</a:t>
              </a:r>
            </a:p>
          </p:txBody>
        </p:sp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>
              <a:off x="620665" y="3184385"/>
              <a:ext cx="1263650" cy="704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5720" tIns="22860" rIns="45720" bIns="22860">
              <a:spAutoFit/>
            </a:bodyPr>
            <a:lstStyle/>
            <a:p>
              <a:pPr algn="r">
                <a:lnSpc>
                  <a:spcPct val="87000"/>
                </a:lnSpc>
                <a:buClr>
                  <a:schemeClr val="tx2"/>
                </a:buClr>
                <a:buSzPct val="80000"/>
              </a:pPr>
              <a:r>
                <a:rPr lang="en-US" sz="2000" b="1" dirty="0">
                  <a:solidFill>
                    <a:srgbClr val="080808"/>
                  </a:solidFill>
                </a:rPr>
                <a:t>datastore</a:t>
              </a:r>
            </a:p>
            <a:p>
              <a:pPr algn="r">
                <a:lnSpc>
                  <a:spcPct val="87000"/>
                </a:lnSpc>
                <a:buClr>
                  <a:schemeClr val="tx2"/>
                </a:buClr>
                <a:buSzPct val="80000"/>
              </a:pPr>
              <a:r>
                <a:rPr lang="en-US" sz="2000" b="1" dirty="0">
                  <a:solidFill>
                    <a:srgbClr val="080808"/>
                  </a:solidFill>
                </a:rPr>
                <a:t>types</a:t>
              </a:r>
            </a:p>
          </p:txBody>
        </p:sp>
        <p:sp>
          <p:nvSpPr>
            <p:cNvPr id="8" name="Rounded Rectangle 32"/>
            <p:cNvSpPr>
              <a:spLocks noChangeArrowheads="1"/>
            </p:cNvSpPr>
            <p:nvPr/>
          </p:nvSpPr>
          <p:spPr bwMode="auto">
            <a:xfrm>
              <a:off x="4748391" y="4893587"/>
              <a:ext cx="1078992" cy="9613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FCoE</a:t>
              </a:r>
            </a:p>
          </p:txBody>
        </p:sp>
        <p:sp>
          <p:nvSpPr>
            <p:cNvPr id="9" name="Rounded Rectangle 32"/>
            <p:cNvSpPr>
              <a:spLocks noChangeArrowheads="1"/>
            </p:cNvSpPr>
            <p:nvPr/>
          </p:nvSpPr>
          <p:spPr bwMode="auto">
            <a:xfrm>
              <a:off x="5900535" y="4911875"/>
              <a:ext cx="1078992" cy="9613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iSCSI</a:t>
              </a:r>
            </a:p>
          </p:txBody>
        </p:sp>
        <p:sp>
          <p:nvSpPr>
            <p:cNvPr id="10" name="Rounded Rectangle 32"/>
            <p:cNvSpPr>
              <a:spLocks noChangeArrowheads="1"/>
            </p:cNvSpPr>
            <p:nvPr/>
          </p:nvSpPr>
          <p:spPr bwMode="auto">
            <a:xfrm>
              <a:off x="3577959" y="4905779"/>
              <a:ext cx="1078992" cy="9613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Fibre </a:t>
              </a:r>
              <a:br>
                <a:rPr lang="en-US" sz="1600" b="1" dirty="0">
                  <a:solidFill>
                    <a:schemeClr val="bg1"/>
                  </a:solidFill>
                </a:rPr>
              </a:br>
              <a:r>
                <a:rPr lang="en-US" sz="1600" b="1" dirty="0">
                  <a:solidFill>
                    <a:schemeClr val="bg1"/>
                  </a:solidFill>
                </a:rPr>
                <a:t>Channel</a:t>
              </a:r>
            </a:p>
          </p:txBody>
        </p:sp>
        <p:sp>
          <p:nvSpPr>
            <p:cNvPr id="11" name="Rounded Rectangle 32"/>
            <p:cNvSpPr>
              <a:spLocks noChangeArrowheads="1"/>
            </p:cNvSpPr>
            <p:nvPr/>
          </p:nvSpPr>
          <p:spPr bwMode="auto">
            <a:xfrm>
              <a:off x="2309991" y="4905779"/>
              <a:ext cx="1170432" cy="9613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Direct</a:t>
              </a:r>
              <a:br>
                <a:rPr lang="en-US" sz="1600" b="1" dirty="0">
                  <a:solidFill>
                    <a:schemeClr val="bg1"/>
                  </a:solidFill>
                </a:rPr>
              </a:br>
              <a:r>
                <a:rPr lang="en-US" sz="1600" b="1" dirty="0">
                  <a:solidFill>
                    <a:schemeClr val="bg1"/>
                  </a:solidFill>
                </a:rPr>
                <a:t>Attached</a:t>
              </a:r>
            </a:p>
          </p:txBody>
        </p:sp>
        <p:sp>
          <p:nvSpPr>
            <p:cNvPr id="12" name="Rounded Rectangle 11"/>
            <p:cNvSpPr/>
            <p:nvPr/>
          </p:nvSpPr>
          <p:spPr bwMode="auto">
            <a:xfrm>
              <a:off x="7079226" y="4247535"/>
              <a:ext cx="1032388" cy="619433"/>
            </a:xfrm>
            <a:prstGeom prst="roundRect">
              <a:avLst/>
            </a:prstGeom>
            <a:ln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wrap="none" lIns="0" tIns="0" rIns="0" bIns="0" rtlCol="0" anchor="ctr"/>
            <a:lstStyle/>
            <a:p>
              <a:pPr marL="0" marR="0" indent="0" algn="ctr" defTabSz="914400" eaLnBrk="1" latinLnBrk="0" hangingPunct="1">
                <a:lnSpc>
                  <a:spcPct val="100000"/>
                </a:lnSpc>
                <a:buClrTx/>
                <a:buSzTx/>
                <a:buFontTx/>
                <a:buNone/>
                <a:tabLst/>
              </a:pPr>
              <a:r>
                <a:rPr lang="en-US" sz="1400" b="1" dirty="0">
                  <a:solidFill>
                    <a:srgbClr val="FFFFFF"/>
                  </a:solidFill>
                </a:rPr>
                <a:t>File</a:t>
              </a:r>
              <a:br>
                <a:rPr lang="en-US" sz="1400" b="1" dirty="0">
                  <a:solidFill>
                    <a:srgbClr val="FFFFFF"/>
                  </a:solidFill>
                </a:rPr>
              </a:br>
              <a:r>
                <a:rPr lang="en-US" sz="1400" b="1" dirty="0">
                  <a:solidFill>
                    <a:srgbClr val="FFFFFF"/>
                  </a:solidFill>
                </a:rPr>
                <a:t>system</a:t>
              </a:r>
            </a:p>
          </p:txBody>
        </p:sp>
        <p:sp>
          <p:nvSpPr>
            <p:cNvPr id="13" name="Rounded Rectangle 12"/>
            <p:cNvSpPr>
              <a:spLocks noChangeArrowheads="1"/>
            </p:cNvSpPr>
            <p:nvPr/>
          </p:nvSpPr>
          <p:spPr bwMode="auto">
            <a:xfrm>
              <a:off x="7054055" y="4898503"/>
              <a:ext cx="1078992" cy="961326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</a:rPr>
                <a:t>NAS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 bwMode="auto">
            <a:xfrm rot="5400000">
              <a:off x="7241459" y="3849332"/>
              <a:ext cx="678424" cy="1588"/>
            </a:xfrm>
            <a:prstGeom prst="straightConnector1">
              <a:avLst/>
            </a:prstGeom>
            <a:solidFill>
              <a:srgbClr val="0095D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5" name="Rounded Rectangle 32"/>
            <p:cNvSpPr>
              <a:spLocks noChangeArrowheads="1"/>
            </p:cNvSpPr>
            <p:nvPr/>
          </p:nvSpPr>
          <p:spPr bwMode="auto">
            <a:xfrm>
              <a:off x="7005483" y="3156157"/>
              <a:ext cx="1076634" cy="486697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NFS</a:t>
              </a:r>
            </a:p>
          </p:txBody>
        </p:sp>
        <p:pic>
          <p:nvPicPr>
            <p:cNvPr id="16" name="Picture 13" descr="ICON_Storage_1up_Q308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692013" y="3800168"/>
              <a:ext cx="781050" cy="954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" name="Picture 13" descr="ICON_Storage_1up_Q308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62051" y="3805084"/>
              <a:ext cx="781050" cy="954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8" name="Picture 13" descr="ICON_Storage_1up_Q308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37006" y="3800168"/>
              <a:ext cx="781050" cy="954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Picture 13" descr="ICON_Storage_1up_Q308.png"/>
            <p:cNvPicPr>
              <a:picLocks noChangeAspect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526890" y="3800168"/>
              <a:ext cx="781050" cy="9540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0" name="Straight Arrow Connector 19"/>
            <p:cNvCxnSpPr/>
            <p:nvPr/>
          </p:nvCxnSpPr>
          <p:spPr bwMode="auto">
            <a:xfrm rot="16200000" flipH="1">
              <a:off x="6164826" y="3834581"/>
              <a:ext cx="501443" cy="1"/>
            </a:xfrm>
            <a:prstGeom prst="straightConnector1">
              <a:avLst/>
            </a:prstGeom>
            <a:solidFill>
              <a:srgbClr val="0095D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1" name="Straight Arrow Connector 20"/>
            <p:cNvCxnSpPr/>
            <p:nvPr/>
          </p:nvCxnSpPr>
          <p:spPr bwMode="auto">
            <a:xfrm rot="16200000" flipH="1">
              <a:off x="4989872" y="3854246"/>
              <a:ext cx="501443" cy="1"/>
            </a:xfrm>
            <a:prstGeom prst="straightConnector1">
              <a:avLst/>
            </a:prstGeom>
            <a:solidFill>
              <a:srgbClr val="0095D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2" name="Straight Arrow Connector 21"/>
            <p:cNvCxnSpPr/>
            <p:nvPr/>
          </p:nvCxnSpPr>
          <p:spPr bwMode="auto">
            <a:xfrm rot="16200000" flipH="1">
              <a:off x="3824748" y="3854246"/>
              <a:ext cx="501443" cy="1"/>
            </a:xfrm>
            <a:prstGeom prst="straightConnector1">
              <a:avLst/>
            </a:prstGeom>
            <a:solidFill>
              <a:srgbClr val="0095D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23" name="Straight Arrow Connector 22"/>
            <p:cNvCxnSpPr/>
            <p:nvPr/>
          </p:nvCxnSpPr>
          <p:spPr bwMode="auto">
            <a:xfrm rot="16200000" flipH="1">
              <a:off x="2649794" y="3859163"/>
              <a:ext cx="501443" cy="1"/>
            </a:xfrm>
            <a:prstGeom prst="straightConnector1">
              <a:avLst/>
            </a:prstGeom>
            <a:solidFill>
              <a:srgbClr val="0095D3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24" name="Rounded Rectangle 32"/>
            <p:cNvSpPr>
              <a:spLocks noChangeArrowheads="1"/>
            </p:cNvSpPr>
            <p:nvPr/>
          </p:nvSpPr>
          <p:spPr bwMode="auto">
            <a:xfrm>
              <a:off x="2254539" y="3170904"/>
              <a:ext cx="4573963" cy="506719"/>
            </a:xfrm>
            <a:prstGeom prst="roundRect">
              <a:avLst>
                <a:gd name="adj" fmla="val 16667"/>
              </a:avLst>
            </a:prstGeom>
            <a:ln>
              <a:headEnd/>
              <a:tailEnd/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VMware vSphere VMFS</a:t>
              </a:r>
            </a:p>
          </p:txBody>
        </p:sp>
        <p:grpSp>
          <p:nvGrpSpPr>
            <p:cNvPr id="25" name="Group 64"/>
            <p:cNvGrpSpPr/>
            <p:nvPr/>
          </p:nvGrpSpPr>
          <p:grpSpPr>
            <a:xfrm>
              <a:off x="6317227" y="796411"/>
              <a:ext cx="1750142" cy="1782096"/>
              <a:chOff x="5029200" y="3429000"/>
              <a:chExt cx="2121599" cy="2286000"/>
            </a:xfrm>
          </p:grpSpPr>
          <p:pic>
            <p:nvPicPr>
              <p:cNvPr id="46" name="Picture 8" descr="C:\Users\Abject-3D\Desktop\VMWare Files\FINAL diagrams\Basic Virtualization\3D PNGs\DGRM_Server_VMs_detail_6_VMware_Q408_2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29200" y="4051554"/>
                <a:ext cx="2121599" cy="1663446"/>
              </a:xfrm>
              <a:prstGeom prst="rect">
                <a:avLst/>
              </a:prstGeom>
              <a:noFill/>
            </p:spPr>
          </p:pic>
          <p:pic>
            <p:nvPicPr>
              <p:cNvPr id="47" name="Picture 7" descr="C:\Users\Abject-3D\Desktop\VMWare Files\FINAL diagrams\Basic Virtualization\3D PNGs\DGRM_Server_VMs_detail_6_VMware_Q408_1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029200" y="3721227"/>
                <a:ext cx="2100453" cy="1536573"/>
              </a:xfrm>
              <a:prstGeom prst="rect">
                <a:avLst/>
              </a:prstGeom>
              <a:noFill/>
            </p:spPr>
          </p:pic>
          <p:pic>
            <p:nvPicPr>
              <p:cNvPr id="48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562600" y="34290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49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943600" y="36576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50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324600" y="38862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51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029200" y="37338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52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10200" y="39624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53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91200" y="4191000"/>
                <a:ext cx="592176" cy="685800"/>
              </a:xfrm>
              <a:prstGeom prst="rect">
                <a:avLst/>
              </a:prstGeom>
              <a:noFill/>
            </p:spPr>
          </p:pic>
        </p:grpSp>
        <p:grpSp>
          <p:nvGrpSpPr>
            <p:cNvPr id="26" name="Group 82"/>
            <p:cNvGrpSpPr/>
            <p:nvPr/>
          </p:nvGrpSpPr>
          <p:grpSpPr>
            <a:xfrm>
              <a:off x="4227872" y="786579"/>
              <a:ext cx="1750142" cy="1782096"/>
              <a:chOff x="5029200" y="3429000"/>
              <a:chExt cx="2121599" cy="2286000"/>
            </a:xfrm>
          </p:grpSpPr>
          <p:pic>
            <p:nvPicPr>
              <p:cNvPr id="38" name="Picture 8" descr="C:\Users\Abject-3D\Desktop\VMWare Files\FINAL diagrams\Basic Virtualization\3D PNGs\DGRM_Server_VMs_detail_6_VMware_Q408_2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29200" y="4051554"/>
                <a:ext cx="2121599" cy="1663446"/>
              </a:xfrm>
              <a:prstGeom prst="rect">
                <a:avLst/>
              </a:prstGeom>
              <a:noFill/>
            </p:spPr>
          </p:pic>
          <p:pic>
            <p:nvPicPr>
              <p:cNvPr id="39" name="Picture 7" descr="C:\Users\Abject-3D\Desktop\VMWare Files\FINAL diagrams\Basic Virtualization\3D PNGs\DGRM_Server_VMs_detail_6_VMware_Q408_1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029200" y="3721227"/>
                <a:ext cx="2100453" cy="1536573"/>
              </a:xfrm>
              <a:prstGeom prst="rect">
                <a:avLst/>
              </a:prstGeom>
              <a:noFill/>
            </p:spPr>
          </p:pic>
          <p:pic>
            <p:nvPicPr>
              <p:cNvPr id="40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562600" y="34290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41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943600" y="36576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42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324600" y="38862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43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029200" y="37338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44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10200" y="39624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45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91200" y="4191000"/>
                <a:ext cx="592176" cy="685800"/>
              </a:xfrm>
              <a:prstGeom prst="rect">
                <a:avLst/>
              </a:prstGeom>
              <a:noFill/>
            </p:spPr>
          </p:pic>
        </p:grpSp>
        <p:grpSp>
          <p:nvGrpSpPr>
            <p:cNvPr id="27" name="Group 91"/>
            <p:cNvGrpSpPr/>
            <p:nvPr/>
          </p:nvGrpSpPr>
          <p:grpSpPr>
            <a:xfrm>
              <a:off x="2109019" y="791494"/>
              <a:ext cx="1750142" cy="1782096"/>
              <a:chOff x="5029200" y="3429000"/>
              <a:chExt cx="2121599" cy="2286000"/>
            </a:xfrm>
          </p:grpSpPr>
          <p:pic>
            <p:nvPicPr>
              <p:cNvPr id="30" name="Picture 8" descr="C:\Users\Abject-3D\Desktop\VMWare Files\FINAL diagrams\Basic Virtualization\3D PNGs\DGRM_Server_VMs_detail_6_VMware_Q408_2.png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5029200" y="4051554"/>
                <a:ext cx="2121599" cy="1663446"/>
              </a:xfrm>
              <a:prstGeom prst="rect">
                <a:avLst/>
              </a:prstGeom>
              <a:noFill/>
            </p:spPr>
          </p:pic>
          <p:pic>
            <p:nvPicPr>
              <p:cNvPr id="31" name="Picture 7" descr="C:\Users\Abject-3D\Desktop\VMWare Files\FINAL diagrams\Basic Virtualization\3D PNGs\DGRM_Server_VMs_detail_6_VMware_Q408_1.png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5029200" y="3721227"/>
                <a:ext cx="2100453" cy="1536573"/>
              </a:xfrm>
              <a:prstGeom prst="rect">
                <a:avLst/>
              </a:prstGeom>
              <a:noFill/>
            </p:spPr>
          </p:pic>
          <p:pic>
            <p:nvPicPr>
              <p:cNvPr id="32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562600" y="34290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33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943600" y="36576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34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6324600" y="38862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35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029200" y="37338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36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410200" y="3962400"/>
                <a:ext cx="592176" cy="685800"/>
              </a:xfrm>
              <a:prstGeom prst="rect">
                <a:avLst/>
              </a:prstGeom>
              <a:noFill/>
            </p:spPr>
          </p:pic>
          <p:pic>
            <p:nvPicPr>
              <p:cNvPr id="37" name="Picture 2" descr="C:\Users\testuser\AppData\Local\Temp\VMwareDnD\e084455a\ICON_VM_detailed_Q408.png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791200" y="4191000"/>
                <a:ext cx="592176" cy="685800"/>
              </a:xfrm>
              <a:prstGeom prst="rect">
                <a:avLst/>
              </a:prstGeom>
              <a:noFill/>
            </p:spPr>
          </p:pic>
        </p:grpSp>
        <p:sp>
          <p:nvSpPr>
            <p:cNvPr id="28" name="Left Brace 27"/>
            <p:cNvSpPr/>
            <p:nvPr/>
          </p:nvSpPr>
          <p:spPr bwMode="auto">
            <a:xfrm rot="5400000">
              <a:off x="4881716" y="-117982"/>
              <a:ext cx="516194" cy="6002591"/>
            </a:xfrm>
            <a:prstGeom prst="leftBrace">
              <a:avLst>
                <a:gd name="adj1" fmla="val 8333"/>
                <a:gd name="adj2" fmla="val 49754"/>
              </a:avLst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0" tIns="0" rIns="0" bIns="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4000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 dirty="0">
                <a:ln>
                  <a:noFill/>
                </a:ln>
                <a:solidFill>
                  <a:srgbClr val="0095D3"/>
                </a:solidFill>
                <a:effectLst/>
                <a:latin typeface="Arial" charset="0"/>
                <a:ea typeface="ＭＳ Ｐゴシック" pitchFamily="34" charset="-128"/>
              </a:endParaRPr>
            </a:p>
          </p:txBody>
        </p:sp>
        <p:sp>
          <p:nvSpPr>
            <p:cNvPr id="29" name="Text Box 7"/>
            <p:cNvSpPr txBox="1">
              <a:spLocks noChangeArrowheads="1"/>
            </p:cNvSpPr>
            <p:nvPr/>
          </p:nvSpPr>
          <p:spPr bwMode="auto">
            <a:xfrm>
              <a:off x="426150" y="1522733"/>
              <a:ext cx="1461643" cy="3139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45720" tIns="22860" rIns="45720" bIns="22860">
              <a:spAutoFit/>
            </a:bodyPr>
            <a:lstStyle/>
            <a:p>
              <a:pPr algn="r">
                <a:lnSpc>
                  <a:spcPct val="87000"/>
                </a:lnSpc>
                <a:buClr>
                  <a:schemeClr val="tx2"/>
                </a:buClr>
                <a:buSzPct val="80000"/>
              </a:pPr>
              <a:r>
                <a:rPr lang="en-US" sz="2000" b="1" dirty="0">
                  <a:solidFill>
                    <a:srgbClr val="080808"/>
                  </a:solidFill>
                </a:rPr>
                <a:t>ESXi hosts</a:t>
              </a: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</a:t>
            </a:r>
            <a:r>
              <a:rPr lang="en-US" dirty="0" err="1"/>
              <a:t>datastores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3"/>
            <a:ext cx="4834880" cy="4411662"/>
          </a:xfrm>
        </p:spPr>
        <p:txBody>
          <a:bodyPr/>
          <a:lstStyle/>
          <a:p>
            <a:r>
              <a:rPr lang="en-US" dirty="0" err="1"/>
              <a:t>Datastore</a:t>
            </a:r>
            <a:endParaRPr lang="en-US" dirty="0"/>
          </a:p>
          <a:p>
            <a:pPr lvl="1"/>
            <a:r>
              <a:rPr lang="en-US" dirty="0"/>
              <a:t>Logical storage unit</a:t>
            </a:r>
          </a:p>
          <a:p>
            <a:pPr lvl="1"/>
            <a:r>
              <a:rPr lang="en-US" dirty="0"/>
              <a:t>Partition, physical disk</a:t>
            </a:r>
          </a:p>
          <a:p>
            <a:pPr lvl="1"/>
            <a:r>
              <a:rPr lang="en-US" dirty="0"/>
              <a:t>Spanning</a:t>
            </a:r>
          </a:p>
          <a:p>
            <a:pPr lvl="1"/>
            <a:r>
              <a:rPr lang="en-US" dirty="0"/>
              <a:t>Types</a:t>
            </a:r>
          </a:p>
          <a:p>
            <a:pPr lvl="2"/>
            <a:r>
              <a:rPr lang="en-US" dirty="0"/>
              <a:t>VMFS</a:t>
            </a:r>
          </a:p>
          <a:p>
            <a:pPr lvl="2"/>
            <a:r>
              <a:rPr lang="en-US" dirty="0"/>
              <a:t>NFS</a:t>
            </a:r>
          </a:p>
          <a:p>
            <a:pPr lvl="1"/>
            <a:r>
              <a:rPr lang="en-US" dirty="0"/>
              <a:t>VMs, templates, ISO images</a:t>
            </a:r>
            <a:endParaRPr lang="cs-CZ" dirty="0"/>
          </a:p>
        </p:txBody>
      </p:sp>
      <p:grpSp>
        <p:nvGrpSpPr>
          <p:cNvPr id="16" name="Group 15"/>
          <p:cNvGrpSpPr/>
          <p:nvPr/>
        </p:nvGrpSpPr>
        <p:grpSpPr>
          <a:xfrm>
            <a:off x="4788024" y="1556792"/>
            <a:ext cx="3744416" cy="4824536"/>
            <a:chOff x="4788024" y="1556792"/>
            <a:chExt cx="2938462" cy="4237038"/>
          </a:xfrm>
        </p:grpSpPr>
        <p:sp>
          <p:nvSpPr>
            <p:cNvPr id="4" name="Text Box 26"/>
            <p:cNvSpPr txBox="1">
              <a:spLocks noChangeArrowheads="1"/>
            </p:cNvSpPr>
            <p:nvPr/>
          </p:nvSpPr>
          <p:spPr bwMode="auto">
            <a:xfrm>
              <a:off x="6639049" y="4426992"/>
              <a:ext cx="1087437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27" tIns="45714" rIns="91427" bIns="45714">
              <a:spAutoFit/>
            </a:bodyPr>
            <a:lstStyle/>
            <a:p>
              <a:pPr defTabSz="831850"/>
              <a:r>
                <a:rPr lang="en-US" sz="1700" dirty="0">
                  <a:solidFill>
                    <a:schemeClr val="tx1"/>
                  </a:solidFill>
                  <a:cs typeface="Arial" charset="0"/>
                </a:rPr>
                <a:t>datastore</a:t>
              </a:r>
            </a:p>
          </p:txBody>
        </p:sp>
        <p:sp>
          <p:nvSpPr>
            <p:cNvPr id="5" name="Text Box 28"/>
            <p:cNvSpPr txBox="1">
              <a:spLocks noChangeArrowheads="1"/>
            </p:cNvSpPr>
            <p:nvPr/>
          </p:nvSpPr>
          <p:spPr bwMode="auto">
            <a:xfrm>
              <a:off x="5321424" y="5442992"/>
              <a:ext cx="1001712" cy="3508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27" tIns="45714" rIns="91427" bIns="45714">
              <a:spAutoFit/>
            </a:bodyPr>
            <a:lstStyle/>
            <a:p>
              <a:pPr defTabSz="831850"/>
              <a:r>
                <a:rPr lang="en-US" sz="1700" b="1" dirty="0">
                  <a:solidFill>
                    <a:schemeClr val="tx1"/>
                  </a:solidFill>
                  <a:cs typeface="Arial" charset="0"/>
                </a:rPr>
                <a:t>volume </a:t>
              </a:r>
            </a:p>
          </p:txBody>
        </p:sp>
        <p:pic>
          <p:nvPicPr>
            <p:cNvPr id="6" name="Picture 29" descr="Volume_NoDsk2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169024" y="3918992"/>
              <a:ext cx="1492250" cy="159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" name="Picture 30" descr="DataStoreHL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591299" y="4299992"/>
              <a:ext cx="1023937" cy="812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31" descr="Folder_yellow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743699" y="3842792"/>
              <a:ext cx="904875" cy="776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32"/>
            <p:cNvSpPr txBox="1">
              <a:spLocks noChangeArrowheads="1"/>
            </p:cNvSpPr>
            <p:nvPr/>
          </p:nvSpPr>
          <p:spPr bwMode="auto">
            <a:xfrm>
              <a:off x="6143749" y="4090442"/>
              <a:ext cx="1081087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1427" tIns="45714" rIns="91427" bIns="45714">
              <a:spAutoFit/>
            </a:bodyPr>
            <a:lstStyle/>
            <a:p>
              <a:pPr defTabSz="831850"/>
              <a:r>
                <a:rPr lang="en-US" sz="1400" dirty="0">
                  <a:solidFill>
                    <a:schemeClr val="tx1"/>
                  </a:solidFill>
                  <a:cs typeface="Arial" charset="0"/>
                </a:rPr>
                <a:t>VM content</a:t>
              </a:r>
            </a:p>
          </p:txBody>
        </p:sp>
        <p:sp>
          <p:nvSpPr>
            <p:cNvPr id="10" name="Line 33"/>
            <p:cNvSpPr>
              <a:spLocks noChangeShapeType="1"/>
            </p:cNvSpPr>
            <p:nvPr/>
          </p:nvSpPr>
          <p:spPr bwMode="auto">
            <a:xfrm flipH="1">
              <a:off x="6256461" y="2547392"/>
              <a:ext cx="436563" cy="1338263"/>
            </a:xfrm>
            <a:prstGeom prst="line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oval" w="med" len="med"/>
            </a:ln>
          </p:spPr>
          <p:txBody>
            <a:bodyPr wrap="none" lIns="100574" tIns="50287" rIns="100574" bIns="50287" anchor="ctr"/>
            <a:lstStyle/>
            <a:p>
              <a:endParaRPr lang="en-US" dirty="0"/>
            </a:p>
          </p:txBody>
        </p:sp>
        <p:sp>
          <p:nvSpPr>
            <p:cNvPr id="11" name="AutoShape 35"/>
            <p:cNvSpPr>
              <a:spLocks noChangeArrowheads="1"/>
            </p:cNvSpPr>
            <p:nvPr/>
          </p:nvSpPr>
          <p:spPr bwMode="auto">
            <a:xfrm>
              <a:off x="4788024" y="1556792"/>
              <a:ext cx="2363787" cy="1828800"/>
            </a:xfrm>
            <a:prstGeom prst="roundRect">
              <a:avLst>
                <a:gd name="adj" fmla="val 8463"/>
              </a:avLst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lIns="83116" tIns="41557" rIns="83116" bIns="41557" anchor="ctr"/>
            <a:lstStyle/>
            <a:p>
              <a:pPr defTabSz="831850"/>
              <a:endParaRPr lang="en-US" sz="1700" dirty="0">
                <a:cs typeface="Arial" charset="0"/>
              </a:endParaRPr>
            </a:p>
          </p:txBody>
        </p:sp>
        <p:sp>
          <p:nvSpPr>
            <p:cNvPr id="12" name="AutoShape 36"/>
            <p:cNvSpPr>
              <a:spLocks noChangeArrowheads="1"/>
            </p:cNvSpPr>
            <p:nvPr/>
          </p:nvSpPr>
          <p:spPr bwMode="auto">
            <a:xfrm>
              <a:off x="4942011" y="2852192"/>
              <a:ext cx="2055813" cy="304800"/>
            </a:xfrm>
            <a:prstGeom prst="roundRect">
              <a:avLst>
                <a:gd name="adj" fmla="val 16667"/>
              </a:avLst>
            </a:prstGeom>
            <a:solidFill>
              <a:srgbClr val="F26D18"/>
            </a:solidFill>
            <a:ln w="9525">
              <a:noFill/>
              <a:round/>
              <a:headEnd/>
              <a:tailEnd/>
            </a:ln>
          </p:spPr>
          <p:txBody>
            <a:bodyPr wrap="none" lIns="83116" tIns="41557" rIns="83116" bIns="41557" anchor="ctr"/>
            <a:lstStyle/>
            <a:p>
              <a:pPr algn="ctr" defTabSz="831850"/>
              <a:r>
                <a:rPr lang="en-US" sz="1400" dirty="0">
                  <a:solidFill>
                    <a:schemeClr val="bg1"/>
                  </a:solidFill>
                  <a:cs typeface="Arial" charset="0"/>
                </a:rPr>
                <a:t>ESXi host</a:t>
              </a:r>
              <a:endParaRPr lang="en-US" sz="1700" dirty="0">
                <a:cs typeface="Arial" charset="0"/>
              </a:endParaRPr>
            </a:p>
          </p:txBody>
        </p:sp>
        <p:pic>
          <p:nvPicPr>
            <p:cNvPr id="13" name="Picture 37" descr="smallvm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942011" y="1785392"/>
              <a:ext cx="563563" cy="758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" name="Picture 38" descr="smallvm"/>
            <p:cNvPicPr>
              <a:picLocks noChangeAspect="1" noChangeArrowheads="1"/>
            </p:cNvPicPr>
            <p:nvPr>
              <p:custDataLst>
                <p:tags r:id="rId2"/>
              </p:custDataLst>
            </p:nvPr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6434261" y="1785392"/>
              <a:ext cx="563563" cy="758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" name="Picture 39" descr="smallvm"/>
            <p:cNvPicPr>
              <a:picLocks noChangeAspect="1" noChangeArrowheads="1"/>
            </p:cNvPicPr>
            <p:nvPr>
              <p:custDataLst>
                <p:tags r:id="rId3"/>
              </p:custDataLst>
            </p:nvPr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688136" y="1785392"/>
              <a:ext cx="563563" cy="758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file system vs. virtual file system</a:t>
            </a:r>
            <a:endParaRPr lang="cs-CZ" dirty="0"/>
          </a:p>
        </p:txBody>
      </p:sp>
      <p:grpSp>
        <p:nvGrpSpPr>
          <p:cNvPr id="47" name="Group 46"/>
          <p:cNvGrpSpPr/>
          <p:nvPr/>
        </p:nvGrpSpPr>
        <p:grpSpPr>
          <a:xfrm>
            <a:off x="251520" y="1412776"/>
            <a:ext cx="8732838" cy="5227638"/>
            <a:chOff x="264616" y="1630362"/>
            <a:chExt cx="8732838" cy="5227638"/>
          </a:xfrm>
        </p:grpSpPr>
        <p:sp>
          <p:nvSpPr>
            <p:cNvPr id="4" name="TextBox 31"/>
            <p:cNvSpPr txBox="1">
              <a:spLocks noChangeArrowheads="1"/>
            </p:cNvSpPr>
            <p:nvPr/>
          </p:nvSpPr>
          <p:spPr bwMode="auto">
            <a:xfrm>
              <a:off x="537666" y="1630362"/>
              <a:ext cx="237807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Aft>
                  <a:spcPct val="40000"/>
                </a:spcAft>
              </a:pPr>
              <a:r>
                <a:rPr lang="en-US" sz="1600" b="1" dirty="0">
                  <a:solidFill>
                    <a:srgbClr val="333333"/>
                  </a:solidFill>
                </a:rPr>
                <a:t>physical architecture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317629" y="1630362"/>
              <a:ext cx="2247900" cy="338554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spcAft>
                  <a:spcPct val="40000"/>
                </a:spcAft>
                <a:defRPr/>
              </a:pPr>
              <a:r>
                <a:rPr lang="en-US" sz="1600" b="1" dirty="0">
                  <a:solidFill>
                    <a:srgbClr val="333333"/>
                  </a:solidFill>
                  <a:latin typeface="+mn-lt"/>
                  <a:ea typeface="+mn-ea"/>
                  <a:cs typeface="+mn-cs"/>
                </a:rPr>
                <a:t>virtual architecture</a:t>
              </a:r>
            </a:p>
          </p:txBody>
        </p:sp>
        <p:grpSp>
          <p:nvGrpSpPr>
            <p:cNvPr id="6" name="Group 156"/>
            <p:cNvGrpSpPr>
              <a:grpSpLocks/>
            </p:cNvGrpSpPr>
            <p:nvPr/>
          </p:nvGrpSpPr>
          <p:grpSpPr bwMode="auto">
            <a:xfrm>
              <a:off x="264616" y="2081212"/>
              <a:ext cx="2921000" cy="2706688"/>
              <a:chOff x="148" y="852"/>
              <a:chExt cx="1840" cy="1705"/>
            </a:xfrm>
          </p:grpSpPr>
          <p:sp>
            <p:nvSpPr>
              <p:cNvPr id="7" name="Rounded Rectangle 34"/>
              <p:cNvSpPr/>
              <p:nvPr/>
            </p:nvSpPr>
            <p:spPr bwMode="auto">
              <a:xfrm>
                <a:off x="190" y="876"/>
                <a:ext cx="1757" cy="1652"/>
              </a:xfrm>
              <a:prstGeom prst="roundRect">
                <a:avLst>
                  <a:gd name="adj" fmla="val 8118"/>
                </a:avLst>
              </a:prstGeom>
              <a:gradFill>
                <a:gsLst>
                  <a:gs pos="0">
                    <a:schemeClr val="tx1">
                      <a:lumMod val="40000"/>
                      <a:lumOff val="60000"/>
                    </a:schemeClr>
                  </a:gs>
                  <a:gs pos="100000">
                    <a:schemeClr val="bg1">
                      <a:lumMod val="85000"/>
                    </a:schemeClr>
                  </a:gs>
                </a:gsLst>
              </a:gradFill>
              <a:ln w="12700">
                <a:solidFill>
                  <a:srgbClr val="A6A6A6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sz="1000" b="1" dirty="0">
                  <a:solidFill>
                    <a:schemeClr val="bg2">
                      <a:lumMod val="50000"/>
                    </a:schemeClr>
                  </a:solidFill>
                </a:endParaRPr>
              </a:p>
            </p:txBody>
          </p:sp>
          <p:sp>
            <p:nvSpPr>
              <p:cNvPr id="8" name="Rounded Rectangle 55"/>
              <p:cNvSpPr/>
              <p:nvPr/>
            </p:nvSpPr>
            <p:spPr bwMode="auto">
              <a:xfrm>
                <a:off x="268" y="953"/>
                <a:ext cx="1589" cy="1186"/>
              </a:xfrm>
              <a:prstGeom prst="roundRect">
                <a:avLst>
                  <a:gd name="adj" fmla="val 4213"/>
                </a:avLst>
              </a:prstGeom>
              <a:gradFill>
                <a:gsLst>
                  <a:gs pos="0">
                    <a:srgbClr val="61C0E0"/>
                  </a:gs>
                  <a:gs pos="100000">
                    <a:srgbClr val="ACE0F2"/>
                  </a:gs>
                </a:gsLst>
              </a:gradFill>
              <a:ln w="12700">
                <a:solidFill>
                  <a:srgbClr val="39A5E5"/>
                </a:solidFill>
                <a:headEnd type="none" w="med" len="med"/>
                <a:tailEnd type="none" w="med" len="med"/>
              </a:ln>
              <a:effectLst>
                <a:outerShdw blurRad="50800" dist="25400" dir="5400000" sx="99000" sy="99000" algn="t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31750" h="12700"/>
              </a:sp3d>
            </p:spPr>
            <p:style>
              <a:lnRef idx="1">
                <a:schemeClr val="accent4"/>
              </a:lnRef>
              <a:fillRef idx="3">
                <a:schemeClr val="accent4"/>
              </a:fillRef>
              <a:effectRef idx="2">
                <a:schemeClr val="accent4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endParaRPr lang="en-US" sz="2000" b="1" dirty="0">
                  <a:solidFill>
                    <a:schemeClr val="tx1"/>
                  </a:solidFill>
                  <a:cs typeface="ＭＳ Ｐゴシック"/>
                </a:endParaRPr>
              </a:p>
            </p:txBody>
          </p:sp>
          <p:sp>
            <p:nvSpPr>
              <p:cNvPr id="9" name="Text Box 104"/>
              <p:cNvSpPr txBox="1">
                <a:spLocks noChangeArrowheads="1"/>
              </p:cNvSpPr>
              <p:nvPr/>
            </p:nvSpPr>
            <p:spPr bwMode="auto">
              <a:xfrm>
                <a:off x="294" y="2203"/>
                <a:ext cx="15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chemeClr val="bg1"/>
                    </a:solidFill>
                  </a:rPr>
                  <a:t>x86 architecture</a:t>
                </a:r>
              </a:p>
            </p:txBody>
          </p:sp>
          <p:sp>
            <p:nvSpPr>
              <p:cNvPr id="10" name="Text Box 105"/>
              <p:cNvSpPr txBox="1">
                <a:spLocks noChangeArrowheads="1"/>
              </p:cNvSpPr>
              <p:nvPr/>
            </p:nvSpPr>
            <p:spPr bwMode="auto">
              <a:xfrm>
                <a:off x="294" y="1851"/>
                <a:ext cx="15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2000" dirty="0">
                    <a:solidFill>
                      <a:schemeClr val="bg1"/>
                    </a:solidFill>
                  </a:rPr>
                  <a:t>operating system</a:t>
                </a:r>
              </a:p>
            </p:txBody>
          </p:sp>
          <p:grpSp>
            <p:nvGrpSpPr>
              <p:cNvPr id="11" name="Group 155"/>
              <p:cNvGrpSpPr>
                <a:grpSpLocks/>
              </p:cNvGrpSpPr>
              <p:nvPr/>
            </p:nvGrpSpPr>
            <p:grpSpPr bwMode="auto">
              <a:xfrm>
                <a:off x="308" y="1009"/>
                <a:ext cx="1496" cy="753"/>
                <a:chOff x="351" y="995"/>
                <a:chExt cx="1496" cy="753"/>
              </a:xfrm>
            </p:grpSpPr>
            <p:sp>
              <p:nvSpPr>
                <p:cNvPr id="12" name="Rounded Rectangle 11"/>
                <p:cNvSpPr/>
                <p:nvPr/>
              </p:nvSpPr>
              <p:spPr bwMode="auto">
                <a:xfrm>
                  <a:off x="377" y="1021"/>
                  <a:ext cx="1446" cy="683"/>
                </a:xfrm>
                <a:prstGeom prst="roundRect">
                  <a:avLst/>
                </a:prstGeom>
                <a:gradFill>
                  <a:gsLst>
                    <a:gs pos="0">
                      <a:srgbClr val="F8930C"/>
                    </a:gs>
                    <a:gs pos="100000">
                      <a:srgbClr val="F9A22F">
                        <a:alpha val="79000"/>
                      </a:srgbClr>
                    </a:gs>
                  </a:gsLst>
                </a:gradFill>
                <a:ln w="12700">
                  <a:solidFill>
                    <a:srgbClr val="F97E1D"/>
                  </a:solidFill>
                  <a:headEnd type="none" w="med" len="med"/>
                  <a:tailEnd type="none" w="med" len="med"/>
                </a:ln>
                <a:effectLst>
                  <a:outerShdw blurRad="50800" dist="25400" dir="5400000" sx="99000" sy="99000" algn="t" rotWithShape="0">
                    <a:prstClr val="black">
                      <a:alpha val="3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1750" h="12700"/>
                </a:sp3d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600" dirty="0">
                    <a:solidFill>
                      <a:srgbClr val="FFFFFF"/>
                    </a:solidFill>
                  </a:endParaRPr>
                </a:p>
              </p:txBody>
            </p:sp>
            <p:sp>
              <p:nvSpPr>
                <p:cNvPr id="13" name="TextBox 12"/>
                <p:cNvSpPr txBox="1"/>
                <p:nvPr/>
              </p:nvSpPr>
              <p:spPr>
                <a:xfrm>
                  <a:off x="658" y="1247"/>
                  <a:ext cx="882" cy="25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>
                    <a:spcAft>
                      <a:spcPct val="40000"/>
                    </a:spcAft>
                    <a:defRPr/>
                  </a:pPr>
                  <a:r>
                    <a:rPr lang="en-US" sz="2000" dirty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rPr>
                    <a:t>application</a:t>
                  </a:r>
                </a:p>
              </p:txBody>
            </p:sp>
          </p:grpSp>
        </p:grpSp>
        <p:grpSp>
          <p:nvGrpSpPr>
            <p:cNvPr id="14" name="Group 157"/>
            <p:cNvGrpSpPr>
              <a:grpSpLocks/>
            </p:cNvGrpSpPr>
            <p:nvPr/>
          </p:nvGrpSpPr>
          <p:grpSpPr bwMode="auto">
            <a:xfrm>
              <a:off x="3707904" y="2081212"/>
              <a:ext cx="5289550" cy="2706688"/>
              <a:chOff x="2379" y="848"/>
              <a:chExt cx="3332" cy="1705"/>
            </a:xfrm>
          </p:grpSpPr>
          <p:grpSp>
            <p:nvGrpSpPr>
              <p:cNvPr id="15" name="Group 138"/>
              <p:cNvGrpSpPr>
                <a:grpSpLocks/>
              </p:cNvGrpSpPr>
              <p:nvPr/>
            </p:nvGrpSpPr>
            <p:grpSpPr bwMode="auto">
              <a:xfrm>
                <a:off x="4071" y="848"/>
                <a:ext cx="1640" cy="1705"/>
                <a:chOff x="3732" y="852"/>
                <a:chExt cx="1640" cy="1705"/>
              </a:xfrm>
            </p:grpSpPr>
            <p:sp>
              <p:nvSpPr>
                <p:cNvPr id="28" name="Rounded Rectangle 34"/>
                <p:cNvSpPr/>
                <p:nvPr/>
              </p:nvSpPr>
              <p:spPr bwMode="auto">
                <a:xfrm>
                  <a:off x="3769" y="876"/>
                  <a:ext cx="1567" cy="1652"/>
                </a:xfrm>
                <a:prstGeom prst="roundRect">
                  <a:avLst>
                    <a:gd name="adj" fmla="val 8118"/>
                  </a:avLst>
                </a:prstGeom>
                <a:gradFill>
                  <a:gsLst>
                    <a:gs pos="0">
                      <a:schemeClr val="tx1">
                        <a:lumMod val="40000"/>
                        <a:lumOff val="60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</a:gradFill>
                <a:ln w="12700">
                  <a:solidFill>
                    <a:srgbClr val="A6A6A6"/>
                  </a:solidFill>
                  <a:headEnd type="none" w="med" len="med"/>
                  <a:tailEnd type="none" w="med" len="med"/>
                </a:ln>
                <a:effectLst>
                  <a:outerShdw blurRad="50800" dist="25400" dir="5400000" sx="99000" sy="99000" algn="t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1750" h="12700"/>
                </a:sp3d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000" b="1" dirty="0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29" name="Rounded Rectangle 55"/>
                <p:cNvSpPr/>
                <p:nvPr/>
              </p:nvSpPr>
              <p:spPr bwMode="auto">
                <a:xfrm>
                  <a:off x="3858" y="953"/>
                  <a:ext cx="1393" cy="1186"/>
                </a:xfrm>
                <a:prstGeom prst="roundRect">
                  <a:avLst>
                    <a:gd name="adj" fmla="val 4213"/>
                  </a:avLst>
                </a:prstGeom>
                <a:gradFill>
                  <a:gsLst>
                    <a:gs pos="0">
                      <a:srgbClr val="61C0E0"/>
                    </a:gs>
                    <a:gs pos="100000">
                      <a:srgbClr val="ACE0F2"/>
                    </a:gs>
                  </a:gsLst>
                </a:gradFill>
                <a:ln w="12700">
                  <a:solidFill>
                    <a:srgbClr val="39A5E5"/>
                  </a:solidFill>
                  <a:headEnd type="none" w="med" len="med"/>
                  <a:tailEnd type="none" w="med" len="med"/>
                </a:ln>
                <a:effectLst>
                  <a:outerShdw blurRad="50800" dist="25400" dir="5400000" sx="99000" sy="99000" algn="t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1750" h="12700"/>
                </a:sp3d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>
                    <a:defRPr/>
                  </a:pPr>
                  <a:endParaRPr lang="en-US" sz="2000" b="1" dirty="0">
                    <a:solidFill>
                      <a:schemeClr val="tx1"/>
                    </a:solidFill>
                    <a:cs typeface="ＭＳ Ｐゴシック"/>
                  </a:endParaRPr>
                </a:p>
              </p:txBody>
            </p:sp>
            <p:sp>
              <p:nvSpPr>
                <p:cNvPr id="30" name="Text Box 112"/>
                <p:cNvSpPr txBox="1">
                  <a:spLocks noChangeArrowheads="1"/>
                </p:cNvSpPr>
                <p:nvPr/>
              </p:nvSpPr>
              <p:spPr bwMode="auto">
                <a:xfrm>
                  <a:off x="3784" y="2203"/>
                  <a:ext cx="153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bg1"/>
                      </a:solidFill>
                    </a:rPr>
                    <a:t>x86 architecture</a:t>
                  </a:r>
                </a:p>
              </p:txBody>
            </p:sp>
            <p:sp>
              <p:nvSpPr>
                <p:cNvPr id="31" name="Text Box 113"/>
                <p:cNvSpPr txBox="1">
                  <a:spLocks noChangeArrowheads="1"/>
                </p:cNvSpPr>
                <p:nvPr/>
              </p:nvSpPr>
              <p:spPr bwMode="auto">
                <a:xfrm>
                  <a:off x="3786" y="1851"/>
                  <a:ext cx="153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bg1"/>
                      </a:solidFill>
                    </a:rPr>
                    <a:t>VMware vSphere</a:t>
                  </a:r>
                </a:p>
              </p:txBody>
            </p:sp>
            <p:grpSp>
              <p:nvGrpSpPr>
                <p:cNvPr id="32" name="Group 137"/>
                <p:cNvGrpSpPr>
                  <a:grpSpLocks/>
                </p:cNvGrpSpPr>
                <p:nvPr/>
              </p:nvGrpSpPr>
              <p:grpSpPr bwMode="auto">
                <a:xfrm>
                  <a:off x="3913" y="1022"/>
                  <a:ext cx="1290" cy="807"/>
                  <a:chOff x="3913" y="1022"/>
                  <a:chExt cx="1290" cy="807"/>
                </a:xfrm>
              </p:grpSpPr>
              <p:grpSp>
                <p:nvGrpSpPr>
                  <p:cNvPr id="33" name="Group 135"/>
                  <p:cNvGrpSpPr>
                    <a:grpSpLocks/>
                  </p:cNvGrpSpPr>
                  <p:nvPr/>
                </p:nvGrpSpPr>
                <p:grpSpPr bwMode="auto">
                  <a:xfrm>
                    <a:off x="4581" y="1022"/>
                    <a:ext cx="622" cy="807"/>
                    <a:chOff x="4581" y="1022"/>
                    <a:chExt cx="622" cy="807"/>
                  </a:xfrm>
                </p:grpSpPr>
                <p:pic>
                  <p:nvPicPr>
                    <p:cNvPr id="37" name="Picture 116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4581" y="1022"/>
                      <a:ext cx="622" cy="80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pic>
                  <p:nvPicPr>
                    <p:cNvPr id="38" name="Picture 382" descr="ICON_DiscDrive_Q3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4798" y="1581"/>
                      <a:ext cx="188" cy="2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</p:grpSp>
              <p:grpSp>
                <p:nvGrpSpPr>
                  <p:cNvPr id="34" name="Group 136"/>
                  <p:cNvGrpSpPr>
                    <a:grpSpLocks/>
                  </p:cNvGrpSpPr>
                  <p:nvPr/>
                </p:nvGrpSpPr>
                <p:grpSpPr bwMode="auto">
                  <a:xfrm>
                    <a:off x="3913" y="1022"/>
                    <a:ext cx="622" cy="807"/>
                    <a:chOff x="3913" y="1022"/>
                    <a:chExt cx="622" cy="807"/>
                  </a:xfrm>
                </p:grpSpPr>
                <p:pic>
                  <p:nvPicPr>
                    <p:cNvPr id="35" name="Picture 115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3913" y="1022"/>
                      <a:ext cx="622" cy="80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pic>
                  <p:nvPicPr>
                    <p:cNvPr id="36" name="Picture 382" descr="ICON_DiscDrive_Q3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4130" y="1581"/>
                      <a:ext cx="188" cy="2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</p:grpSp>
            </p:grpSp>
          </p:grpSp>
          <p:grpSp>
            <p:nvGrpSpPr>
              <p:cNvPr id="16" name="Group 139"/>
              <p:cNvGrpSpPr>
                <a:grpSpLocks/>
              </p:cNvGrpSpPr>
              <p:nvPr/>
            </p:nvGrpSpPr>
            <p:grpSpPr bwMode="auto">
              <a:xfrm>
                <a:off x="2379" y="848"/>
                <a:ext cx="1640" cy="1705"/>
                <a:chOff x="3732" y="852"/>
                <a:chExt cx="1640" cy="1705"/>
              </a:xfrm>
            </p:grpSpPr>
            <p:sp>
              <p:nvSpPr>
                <p:cNvPr id="17" name="Rounded Rectangle 16"/>
                <p:cNvSpPr/>
                <p:nvPr/>
              </p:nvSpPr>
              <p:spPr bwMode="auto">
                <a:xfrm>
                  <a:off x="3769" y="876"/>
                  <a:ext cx="1567" cy="1652"/>
                </a:xfrm>
                <a:prstGeom prst="roundRect">
                  <a:avLst>
                    <a:gd name="adj" fmla="val 8118"/>
                  </a:avLst>
                </a:prstGeom>
                <a:gradFill>
                  <a:gsLst>
                    <a:gs pos="0">
                      <a:schemeClr val="tx1">
                        <a:lumMod val="40000"/>
                        <a:lumOff val="60000"/>
                      </a:schemeClr>
                    </a:gs>
                    <a:gs pos="100000">
                      <a:schemeClr val="bg1">
                        <a:lumMod val="85000"/>
                      </a:schemeClr>
                    </a:gs>
                  </a:gsLst>
                </a:gradFill>
                <a:ln w="12700">
                  <a:solidFill>
                    <a:srgbClr val="A6A6A6"/>
                  </a:solidFill>
                  <a:headEnd type="none" w="med" len="med"/>
                  <a:tailEnd type="none" w="med" len="med"/>
                </a:ln>
                <a:effectLst>
                  <a:outerShdw blurRad="50800" dist="25400" dir="5400000" sx="99000" sy="99000" algn="t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1750" h="12700"/>
                </a:sp3d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 sz="1000" b="1" dirty="0">
                    <a:solidFill>
                      <a:schemeClr val="bg2">
                        <a:lumMod val="50000"/>
                      </a:schemeClr>
                    </a:solidFill>
                  </a:endParaRPr>
                </a:p>
              </p:txBody>
            </p:sp>
            <p:sp>
              <p:nvSpPr>
                <p:cNvPr id="18" name="Rounded Rectangle 17"/>
                <p:cNvSpPr/>
                <p:nvPr/>
              </p:nvSpPr>
              <p:spPr bwMode="auto">
                <a:xfrm>
                  <a:off x="3858" y="953"/>
                  <a:ext cx="1393" cy="1186"/>
                </a:xfrm>
                <a:prstGeom prst="roundRect">
                  <a:avLst>
                    <a:gd name="adj" fmla="val 4213"/>
                  </a:avLst>
                </a:prstGeom>
                <a:gradFill>
                  <a:gsLst>
                    <a:gs pos="0">
                      <a:srgbClr val="61C0E0"/>
                    </a:gs>
                    <a:gs pos="100000">
                      <a:srgbClr val="ACE0F2"/>
                    </a:gs>
                  </a:gsLst>
                </a:gradFill>
                <a:ln w="12700">
                  <a:solidFill>
                    <a:srgbClr val="39A5E5"/>
                  </a:solidFill>
                  <a:headEnd type="none" w="med" len="med"/>
                  <a:tailEnd type="none" w="med" len="med"/>
                </a:ln>
                <a:effectLst>
                  <a:outerShdw blurRad="50800" dist="25400" dir="5400000" sx="99000" sy="99000" algn="t" rotWithShape="0">
                    <a:prstClr val="black">
                      <a:alpha val="40000"/>
                    </a:prstClr>
                  </a:outerShdw>
                </a:effectLst>
                <a:scene3d>
                  <a:camera prst="orthographicFront"/>
                  <a:lightRig rig="threePt" dir="t"/>
                </a:scene3d>
                <a:sp3d>
                  <a:bevelT w="31750" h="12700"/>
                </a:sp3d>
              </p:spPr>
              <p:style>
                <a:lnRef idx="1">
                  <a:schemeClr val="accent4"/>
                </a:lnRef>
                <a:fillRef idx="3">
                  <a:schemeClr val="accent4"/>
                </a:fillRef>
                <a:effectRef idx="2">
                  <a:schemeClr val="accent4"/>
                </a:effectRef>
                <a:fontRef idx="minor">
                  <a:schemeClr val="lt1"/>
                </a:fontRef>
              </p:style>
              <p:txBody>
                <a:bodyPr/>
                <a:lstStyle/>
                <a:p>
                  <a:pPr algn="ctr">
                    <a:defRPr/>
                  </a:pPr>
                  <a:endParaRPr lang="en-US" sz="2000" b="1" dirty="0">
                    <a:solidFill>
                      <a:schemeClr val="tx1"/>
                    </a:solidFill>
                    <a:cs typeface="ＭＳ Ｐゴシック"/>
                  </a:endParaRPr>
                </a:p>
              </p:txBody>
            </p:sp>
            <p:sp>
              <p:nvSpPr>
                <p:cNvPr id="19" name="Text Box 146"/>
                <p:cNvSpPr txBox="1">
                  <a:spLocks noChangeArrowheads="1"/>
                </p:cNvSpPr>
                <p:nvPr/>
              </p:nvSpPr>
              <p:spPr bwMode="auto">
                <a:xfrm>
                  <a:off x="3784" y="2203"/>
                  <a:ext cx="153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bg1"/>
                      </a:solidFill>
                    </a:rPr>
                    <a:t>x86 architecture</a:t>
                  </a:r>
                </a:p>
              </p:txBody>
            </p:sp>
            <p:sp>
              <p:nvSpPr>
                <p:cNvPr id="20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3786" y="1851"/>
                  <a:ext cx="1536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>
                    <a:spcBef>
                      <a:spcPct val="50000"/>
                    </a:spcBef>
                  </a:pPr>
                  <a:r>
                    <a:rPr lang="en-US" sz="2000" dirty="0">
                      <a:solidFill>
                        <a:schemeClr val="bg1"/>
                      </a:solidFill>
                    </a:rPr>
                    <a:t>VMware vSphere</a:t>
                  </a:r>
                </a:p>
              </p:txBody>
            </p:sp>
            <p:grpSp>
              <p:nvGrpSpPr>
                <p:cNvPr id="21" name="Group 148"/>
                <p:cNvGrpSpPr>
                  <a:grpSpLocks/>
                </p:cNvGrpSpPr>
                <p:nvPr/>
              </p:nvGrpSpPr>
              <p:grpSpPr bwMode="auto">
                <a:xfrm>
                  <a:off x="3913" y="1022"/>
                  <a:ext cx="1290" cy="807"/>
                  <a:chOff x="3913" y="1022"/>
                  <a:chExt cx="1290" cy="807"/>
                </a:xfrm>
              </p:grpSpPr>
              <p:grpSp>
                <p:nvGrpSpPr>
                  <p:cNvPr id="22" name="Group 149"/>
                  <p:cNvGrpSpPr>
                    <a:grpSpLocks/>
                  </p:cNvGrpSpPr>
                  <p:nvPr/>
                </p:nvGrpSpPr>
                <p:grpSpPr bwMode="auto">
                  <a:xfrm>
                    <a:off x="4581" y="1022"/>
                    <a:ext cx="622" cy="807"/>
                    <a:chOff x="4581" y="1022"/>
                    <a:chExt cx="622" cy="807"/>
                  </a:xfrm>
                </p:grpSpPr>
                <p:pic>
                  <p:nvPicPr>
                    <p:cNvPr id="26" name="Picture 150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4581" y="1022"/>
                      <a:ext cx="622" cy="80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pic>
                  <p:nvPicPr>
                    <p:cNvPr id="27" name="Picture 382" descr="ICON_DiscDrive_Q3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4798" y="1581"/>
                      <a:ext cx="188" cy="2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</p:grpSp>
              <p:grpSp>
                <p:nvGrpSpPr>
                  <p:cNvPr id="23" name="Group 152"/>
                  <p:cNvGrpSpPr>
                    <a:grpSpLocks/>
                  </p:cNvGrpSpPr>
                  <p:nvPr/>
                </p:nvGrpSpPr>
                <p:grpSpPr bwMode="auto">
                  <a:xfrm>
                    <a:off x="3913" y="1022"/>
                    <a:ext cx="622" cy="807"/>
                    <a:chOff x="3913" y="1022"/>
                    <a:chExt cx="622" cy="807"/>
                  </a:xfrm>
                </p:grpSpPr>
                <p:pic>
                  <p:nvPicPr>
                    <p:cNvPr id="24" name="Picture 153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3913" y="1022"/>
                      <a:ext cx="622" cy="807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  <p:pic>
                  <p:nvPicPr>
                    <p:cNvPr id="25" name="Picture 382" descr="ICON_DiscDrive_Q308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 cstate="print"/>
                    <a:srcRect/>
                    <a:stretch>
                      <a:fillRect/>
                    </a:stretch>
                  </p:blipFill>
                  <p:spPr bwMode="auto">
                    <a:xfrm>
                      <a:off x="4130" y="1581"/>
                      <a:ext cx="188" cy="214"/>
                    </a:xfrm>
                    <a:prstGeom prst="rect">
                      <a:avLst/>
                    </a:prstGeom>
                    <a:noFill/>
                    <a:ln w="9525">
                      <a:noFill/>
                      <a:miter lim="800000"/>
                      <a:headEnd/>
                      <a:tailEnd/>
                    </a:ln>
                  </p:spPr>
                </p:pic>
              </p:grpSp>
            </p:grpSp>
          </p:grpSp>
        </p:grpSp>
        <p:pic>
          <p:nvPicPr>
            <p:cNvPr id="39" name="Picture 13" descr="ICON_Storage_1up_Q308.png"/>
            <p:cNvPicPr>
              <a:picLocks noChangeAspect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482229" y="4646612"/>
              <a:ext cx="590550" cy="720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0" name="Rectangle 3"/>
            <p:cNvSpPr txBox="1">
              <a:spLocks noChangeArrowheads="1"/>
            </p:cNvSpPr>
            <p:nvPr/>
          </p:nvSpPr>
          <p:spPr bwMode="auto">
            <a:xfrm>
              <a:off x="1077416" y="5386754"/>
              <a:ext cx="1298575" cy="684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14300" indent="-114300" algn="ctr">
                <a:lnSpc>
                  <a:spcPts val="1600"/>
                </a:lnSpc>
                <a:spcBef>
                  <a:spcPts val="1000"/>
                </a:spcBef>
                <a:buClr>
                  <a:srgbClr val="246978"/>
                </a:buClr>
              </a:pPr>
              <a:r>
                <a:rPr lang="en-US" sz="1600" dirty="0">
                  <a:solidFill>
                    <a:srgbClr val="333333"/>
                  </a:solidFill>
                </a:rPr>
                <a:t>  </a:t>
              </a:r>
              <a:r>
                <a:rPr lang="en-US" sz="1600" b="1" dirty="0">
                  <a:solidFill>
                    <a:srgbClr val="333333"/>
                  </a:solidFill>
                </a:rPr>
                <a:t>NTFS, ext3, UFS</a:t>
              </a:r>
            </a:p>
          </p:txBody>
        </p:sp>
        <p:sp>
          <p:nvSpPr>
            <p:cNvPr id="41" name="Line 161"/>
            <p:cNvSpPr>
              <a:spLocks noChangeShapeType="1"/>
            </p:cNvSpPr>
            <p:nvPr/>
          </p:nvSpPr>
          <p:spPr bwMode="auto">
            <a:xfrm>
              <a:off x="4522291" y="3430587"/>
              <a:ext cx="1558925" cy="19351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Line 162"/>
            <p:cNvSpPr>
              <a:spLocks noChangeShapeType="1"/>
            </p:cNvSpPr>
            <p:nvPr/>
          </p:nvSpPr>
          <p:spPr bwMode="auto">
            <a:xfrm>
              <a:off x="5577979" y="3465512"/>
              <a:ext cx="655637" cy="188912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3" name="Line 163"/>
            <p:cNvSpPr>
              <a:spLocks noChangeShapeType="1"/>
            </p:cNvSpPr>
            <p:nvPr/>
          </p:nvSpPr>
          <p:spPr bwMode="auto">
            <a:xfrm flipH="1">
              <a:off x="6444754" y="3535362"/>
              <a:ext cx="681037" cy="183038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4" name="Line 164"/>
            <p:cNvSpPr>
              <a:spLocks noChangeShapeType="1"/>
            </p:cNvSpPr>
            <p:nvPr/>
          </p:nvSpPr>
          <p:spPr bwMode="auto">
            <a:xfrm flipH="1">
              <a:off x="6644779" y="3489325"/>
              <a:ext cx="1524000" cy="19002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dirty="0"/>
            </a:p>
          </p:txBody>
        </p:sp>
        <p:pic>
          <p:nvPicPr>
            <p:cNvPr id="45" name="Picture 13" descr="ICON_Storage_1up_Q308.png"/>
            <p:cNvPicPr>
              <a:picLocks noChangeAspect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782766" y="5419725"/>
              <a:ext cx="1177925" cy="1438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6" name="Rectangle 3"/>
            <p:cNvSpPr txBox="1">
              <a:spLocks noChangeArrowheads="1"/>
            </p:cNvSpPr>
            <p:nvPr/>
          </p:nvSpPr>
          <p:spPr bwMode="auto">
            <a:xfrm>
              <a:off x="5773241" y="5624512"/>
              <a:ext cx="1195388" cy="390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marL="114300" indent="-114300" algn="ctr">
                <a:lnSpc>
                  <a:spcPts val="1600"/>
                </a:lnSpc>
                <a:spcBef>
                  <a:spcPts val="1000"/>
                </a:spcBef>
                <a:buClr>
                  <a:srgbClr val="246978"/>
                </a:buClr>
              </a:pPr>
              <a:r>
                <a:rPr lang="en-US" sz="1600" b="1" dirty="0">
                  <a:solidFill>
                    <a:srgbClr val="333333"/>
                  </a:solidFill>
                </a:rPr>
                <a:t>VMFS</a:t>
              </a:r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storage adapters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Unified storage controller view</a:t>
            </a:r>
          </a:p>
          <a:p>
            <a:pPr lvl="1"/>
            <a:r>
              <a:rPr lang="en-US" dirty="0"/>
              <a:t>SATA</a:t>
            </a:r>
          </a:p>
          <a:p>
            <a:pPr lvl="1"/>
            <a:r>
              <a:rPr lang="en-US" dirty="0"/>
              <a:t>SCSI</a:t>
            </a:r>
          </a:p>
          <a:p>
            <a:pPr lvl="1"/>
            <a:r>
              <a:rPr lang="en-US" dirty="0"/>
              <a:t>HW </a:t>
            </a:r>
            <a:r>
              <a:rPr lang="en-US" dirty="0" err="1"/>
              <a:t>iSCSI</a:t>
            </a:r>
            <a:endParaRPr lang="en-US" dirty="0"/>
          </a:p>
          <a:p>
            <a:pPr lvl="1"/>
            <a:r>
              <a:rPr lang="en-US" dirty="0"/>
              <a:t>SW </a:t>
            </a:r>
            <a:r>
              <a:rPr lang="en-US" dirty="0" err="1"/>
              <a:t>iSCSI</a:t>
            </a:r>
            <a:endParaRPr lang="en-US" dirty="0"/>
          </a:p>
          <a:p>
            <a:pPr lvl="1"/>
            <a:r>
              <a:rPr lang="en-US" dirty="0"/>
              <a:t>FC</a:t>
            </a:r>
          </a:p>
          <a:p>
            <a:pPr lvl="1"/>
            <a:r>
              <a:rPr lang="en-US" dirty="0" err="1"/>
              <a:t>FCoE</a:t>
            </a:r>
            <a:endParaRPr lang="en-US" dirty="0"/>
          </a:p>
          <a:p>
            <a:pPr lvl="1"/>
            <a:r>
              <a:rPr lang="en-US" dirty="0"/>
              <a:t>USB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</a:t>
            </a:r>
            <a:r>
              <a:rPr lang="en-US" dirty="0" err="1"/>
              <a:t>multipathing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Multipathing</a:t>
            </a:r>
            <a:endParaRPr lang="en-US" dirty="0"/>
          </a:p>
          <a:p>
            <a:pPr lvl="1"/>
            <a:r>
              <a:rPr lang="en-US" dirty="0"/>
              <a:t>Multiple paths to the device</a:t>
            </a:r>
          </a:p>
          <a:p>
            <a:pPr lvl="1"/>
            <a:r>
              <a:rPr lang="en-US" dirty="0"/>
              <a:t>Automatic detection of the same device</a:t>
            </a:r>
          </a:p>
          <a:p>
            <a:pPr lvl="1"/>
            <a:r>
              <a:rPr lang="en-US" dirty="0"/>
              <a:t>Path management</a:t>
            </a:r>
          </a:p>
          <a:p>
            <a:pPr lvl="2"/>
            <a:r>
              <a:rPr lang="en-US" dirty="0"/>
              <a:t>Path selection</a:t>
            </a:r>
          </a:p>
          <a:p>
            <a:pPr lvl="2"/>
            <a:r>
              <a:rPr lang="en-US" dirty="0"/>
              <a:t>Preferred path</a:t>
            </a:r>
          </a:p>
          <a:p>
            <a:pPr lvl="2"/>
            <a:r>
              <a:rPr lang="en-US" dirty="0"/>
              <a:t>Status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storage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Disk/LUN</a:t>
            </a:r>
          </a:p>
          <a:p>
            <a:pPr lvl="1"/>
            <a:r>
              <a:rPr lang="en-US" dirty="0"/>
              <a:t>Select available device</a:t>
            </a:r>
          </a:p>
          <a:p>
            <a:pPr lvl="1"/>
            <a:r>
              <a:rPr lang="en-US" dirty="0"/>
              <a:t>Hot increase</a:t>
            </a:r>
          </a:p>
          <a:p>
            <a:r>
              <a:rPr lang="en-US" dirty="0"/>
              <a:t>NFS</a:t>
            </a:r>
          </a:p>
          <a:p>
            <a:pPr lvl="1"/>
            <a:r>
              <a:rPr lang="en-US" dirty="0"/>
              <a:t>Server</a:t>
            </a:r>
          </a:p>
          <a:p>
            <a:pPr lvl="1"/>
            <a:r>
              <a:rPr lang="en-US" dirty="0"/>
              <a:t>Folder</a:t>
            </a:r>
          </a:p>
          <a:p>
            <a:pPr lvl="1"/>
            <a:r>
              <a:rPr lang="en-US" dirty="0"/>
              <a:t>Must have </a:t>
            </a:r>
            <a:r>
              <a:rPr lang="en-US" dirty="0" err="1"/>
              <a:t>no_root_squash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storage vendor provider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Extends storage capability</a:t>
            </a:r>
          </a:p>
          <a:p>
            <a:r>
              <a:rPr lang="en-US" dirty="0"/>
              <a:t>SW plug-in</a:t>
            </a:r>
          </a:p>
          <a:p>
            <a:r>
              <a:rPr lang="en-US" dirty="0"/>
              <a:t>Storage API</a:t>
            </a:r>
          </a:p>
          <a:p>
            <a:r>
              <a:rPr lang="en-US" dirty="0"/>
              <a:t>Storage topology, capabilities, status</a:t>
            </a:r>
          </a:p>
          <a:p>
            <a:r>
              <a:rPr lang="en-US" dirty="0"/>
              <a:t>Vendor provider component on the array</a:t>
            </a:r>
          </a:p>
          <a:p>
            <a:pPr lvl="1"/>
            <a:r>
              <a:rPr lang="en-US" dirty="0"/>
              <a:t>Server, plug-in is a client</a:t>
            </a:r>
          </a:p>
          <a:p>
            <a:r>
              <a:rPr lang="en-US" dirty="0"/>
              <a:t>Defines system storage capabilities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vSphere</a:t>
            </a:r>
            <a:r>
              <a:rPr lang="en-US" dirty="0"/>
              <a:t> storage profiles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of required storage capabilities</a:t>
            </a:r>
          </a:p>
          <a:p>
            <a:pPr lvl="1"/>
            <a:r>
              <a:rPr lang="en-US" dirty="0"/>
              <a:t>VM storage must satisfy them</a:t>
            </a:r>
          </a:p>
          <a:p>
            <a:r>
              <a:rPr lang="en-US" dirty="0"/>
              <a:t>User defined storage capabilities</a:t>
            </a:r>
          </a:p>
          <a:p>
            <a:r>
              <a:rPr lang="en-US" dirty="0"/>
              <a:t>Must be enabled</a:t>
            </a:r>
          </a:p>
          <a:p>
            <a:pPr lvl="1"/>
            <a:r>
              <a:rPr lang="en-US" dirty="0"/>
              <a:t>Must have license</a:t>
            </a:r>
          </a:p>
          <a:p>
            <a:r>
              <a:rPr lang="en-US"/>
              <a:t>Check compliancy</a:t>
            </a:r>
            <a:endParaRPr lang="en-US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C221AC4-323B-41EF-BA09-501DD577240E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627F134-6E1F-4102-9CEC-DECCF9A8774A}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1BB0EEA-6A57-4498-AB13-F8502595F818}"/>
</p:tagLst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1244</TotalTime>
  <Words>270</Words>
  <Application>Microsoft Office PowerPoint</Application>
  <PresentationFormat>On-screen Show (4:3)</PresentationFormat>
  <Paragraphs>95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Wingdings</vt:lpstr>
      <vt:lpstr>ＭＳ Ｐゴシック</vt:lpstr>
      <vt:lpstr>Arial</vt:lpstr>
      <vt:lpstr>kuba</vt:lpstr>
      <vt:lpstr>Virtualization Infrastructure Administration</vt:lpstr>
      <vt:lpstr>vSphere storage choices</vt:lpstr>
      <vt:lpstr>vSphere datastores</vt:lpstr>
      <vt:lpstr>Physical file system vs. virtual file system</vt:lpstr>
      <vt:lpstr>vSphere storage adapters</vt:lpstr>
      <vt:lpstr>vSphere multipathing</vt:lpstr>
      <vt:lpstr>vSphere storage</vt:lpstr>
      <vt:lpstr>vSphere storage vendor provider</vt:lpstr>
      <vt:lpstr>vSphere storage profiles</vt:lpstr>
      <vt:lpstr>vSphere RDM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Jakub Yaghob</cp:lastModifiedBy>
  <cp:revision>162</cp:revision>
  <dcterms:created xsi:type="dcterms:W3CDTF">2005-09-28T09:53:52Z</dcterms:created>
  <dcterms:modified xsi:type="dcterms:W3CDTF">2024-02-27T18:33:39Z</dcterms:modified>
</cp:coreProperties>
</file>