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1AC408"/>
    <a:srgbClr val="FF33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Virtualization Infrastructure Administration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smtClean="0"/>
              <a:t>Resources</a:t>
            </a:r>
            <a:endParaRPr lang="cs-CZ" dirty="0"/>
          </a:p>
          <a:p>
            <a:endParaRPr lang="cs-CZ" dirty="0"/>
          </a:p>
          <a:p>
            <a:endParaRPr lang="en-US" dirty="0" smtClean="0"/>
          </a:p>
          <a:p>
            <a:r>
              <a:rPr lang="cs-CZ" dirty="0" smtClean="0"/>
              <a:t>Jakub </a:t>
            </a:r>
            <a:r>
              <a:rPr lang="cs-CZ" dirty="0" err="1" smtClean="0"/>
              <a:t>Yaghob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pools example</a:t>
            </a:r>
            <a:endParaRPr lang="cs-CZ" dirty="0"/>
          </a:p>
        </p:txBody>
      </p:sp>
      <p:pic>
        <p:nvPicPr>
          <p:cNvPr id="4" name="Picture 3" descr="Mod9-19_Carla_DGRM_Resource_Pools_CPU_Contention_Q210_CUSTO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472184"/>
            <a:ext cx="7755753" cy="53858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resources</a:t>
            </a:r>
          </a:p>
          <a:p>
            <a:pPr lvl="1"/>
            <a:r>
              <a:rPr lang="en-US" dirty="0" smtClean="0"/>
              <a:t>CPU</a:t>
            </a:r>
          </a:p>
          <a:p>
            <a:pPr lvl="1"/>
            <a:r>
              <a:rPr lang="en-US" dirty="0" smtClean="0"/>
              <a:t>Memory</a:t>
            </a:r>
          </a:p>
          <a:p>
            <a:r>
              <a:rPr lang="en-US" dirty="0" smtClean="0"/>
              <a:t>I/O resources</a:t>
            </a:r>
          </a:p>
          <a:p>
            <a:pPr lvl="1"/>
            <a:r>
              <a:rPr lang="en-US" dirty="0" smtClean="0"/>
              <a:t>Storage I/O</a:t>
            </a:r>
          </a:p>
          <a:p>
            <a:pPr lvl="1"/>
            <a:r>
              <a:rPr lang="en-US" dirty="0" smtClean="0"/>
              <a:t>Network I/O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management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Resource pool</a:t>
            </a:r>
          </a:p>
          <a:p>
            <a:pPr lvl="1"/>
            <a:r>
              <a:rPr lang="en-US" dirty="0" smtClean="0"/>
              <a:t>Resource allocation</a:t>
            </a:r>
          </a:p>
          <a:p>
            <a:pPr lvl="2"/>
            <a:r>
              <a:rPr lang="en-US" dirty="0" smtClean="0"/>
              <a:t>Provides resources for VMs and child pools</a:t>
            </a:r>
          </a:p>
          <a:p>
            <a:pPr lvl="1"/>
            <a:r>
              <a:rPr lang="en-US" dirty="0" smtClean="0"/>
              <a:t>Hierarchical structure</a:t>
            </a:r>
          </a:p>
          <a:p>
            <a:pPr lvl="1"/>
            <a:r>
              <a:rPr lang="en-US" dirty="0" smtClean="0"/>
              <a:t>Business requirements of organization</a:t>
            </a:r>
          </a:p>
          <a:p>
            <a:pPr lvl="1"/>
            <a:r>
              <a:rPr lang="en-US" dirty="0" smtClean="0"/>
              <a:t>Expandable?</a:t>
            </a:r>
          </a:p>
          <a:p>
            <a:pPr lvl="2"/>
            <a:r>
              <a:rPr lang="en-US" dirty="0" smtClean="0"/>
              <a:t>YES – VMs and </a:t>
            </a:r>
            <a:r>
              <a:rPr lang="en-US" dirty="0" err="1" smtClean="0"/>
              <a:t>subpools</a:t>
            </a:r>
            <a:r>
              <a:rPr lang="en-US" dirty="0" smtClean="0"/>
              <a:t> can draw from this pool’s parent</a:t>
            </a:r>
          </a:p>
          <a:p>
            <a:pPr lvl="2"/>
            <a:r>
              <a:rPr lang="en-US" dirty="0" smtClean="0"/>
              <a:t>NO – VMs and </a:t>
            </a:r>
            <a:r>
              <a:rPr lang="en-US" dirty="0" err="1" smtClean="0"/>
              <a:t>subpools</a:t>
            </a:r>
            <a:r>
              <a:rPr lang="en-US" dirty="0" smtClean="0"/>
              <a:t> can draw only from this pool, even if its parent has free resources</a:t>
            </a:r>
          </a:p>
          <a:p>
            <a:r>
              <a:rPr lang="en-US" dirty="0" smtClean="0"/>
              <a:t>Resource allocation for VM</a:t>
            </a:r>
          </a:p>
          <a:p>
            <a:pPr lvl="1"/>
            <a:r>
              <a:rPr lang="en-US" dirty="0" smtClean="0"/>
              <a:t>Fine tuning of an application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 management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5698976" cy="4230017"/>
          </a:xfrm>
        </p:spPr>
        <p:txBody>
          <a:bodyPr/>
          <a:lstStyle/>
          <a:p>
            <a:r>
              <a:rPr lang="en-US" dirty="0" err="1" smtClean="0"/>
              <a:t>vCPU</a:t>
            </a:r>
            <a:r>
              <a:rPr lang="en-US" dirty="0" smtClean="0"/>
              <a:t> mapping</a:t>
            </a:r>
          </a:p>
          <a:p>
            <a:pPr lvl="1"/>
            <a:r>
              <a:rPr lang="en-US" dirty="0" smtClean="0"/>
              <a:t>Each </a:t>
            </a:r>
            <a:r>
              <a:rPr lang="en-US" dirty="0" err="1" smtClean="0"/>
              <a:t>vCPU</a:t>
            </a:r>
            <a:r>
              <a:rPr lang="en-US" dirty="0" smtClean="0"/>
              <a:t> from VM mapped to HEC (HW execution context)</a:t>
            </a:r>
          </a:p>
          <a:p>
            <a:pPr lvl="1"/>
            <a:r>
              <a:rPr lang="en-US" dirty="0" smtClean="0"/>
              <a:t>HEC</a:t>
            </a:r>
          </a:p>
          <a:p>
            <a:pPr lvl="2"/>
            <a:r>
              <a:rPr lang="en-US" dirty="0" smtClean="0"/>
              <a:t>Hypervisor scheduling entity</a:t>
            </a:r>
          </a:p>
          <a:p>
            <a:pPr lvl="2"/>
            <a:r>
              <a:rPr lang="en-US" dirty="0" smtClean="0"/>
              <a:t>Core/HT thread</a:t>
            </a:r>
          </a:p>
          <a:p>
            <a:pPr lvl="1"/>
            <a:r>
              <a:rPr lang="en-US" dirty="0" smtClean="0"/>
              <a:t>All </a:t>
            </a:r>
            <a:r>
              <a:rPr lang="en-US" dirty="0" err="1" smtClean="0"/>
              <a:t>vCPUs</a:t>
            </a:r>
            <a:r>
              <a:rPr lang="en-US" dirty="0" smtClean="0"/>
              <a:t> in the VM scheduled at the same time</a:t>
            </a:r>
            <a:endParaRPr lang="cs-CZ" dirty="0"/>
          </a:p>
        </p:txBody>
      </p:sp>
      <p:pic>
        <p:nvPicPr>
          <p:cNvPr id="4" name="Picture 8" descr="QuadV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636912"/>
            <a:ext cx="2514600" cy="1146175"/>
          </a:xfrm>
          <a:prstGeom prst="rect">
            <a:avLst/>
          </a:prstGeom>
          <a:noFill/>
        </p:spPr>
      </p:pic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6609184" y="3741812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7218784" y="3741812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7790284" y="3741812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8399884" y="3741812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6952084" y="4237112"/>
            <a:ext cx="533400" cy="495300"/>
          </a:xfrm>
          <a:prstGeom prst="ellipse">
            <a:avLst/>
          </a:prstGeom>
          <a:solidFill>
            <a:srgbClr val="61FF61"/>
          </a:solidFill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45720" tIns="22860" rIns="45720" bIns="22860" anchor="ctr"/>
          <a:lstStyle/>
          <a:p>
            <a:pPr algn="ct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200" dirty="0">
                <a:solidFill>
                  <a:schemeClr val="tx1"/>
                </a:solidFill>
              </a:rPr>
              <a:t>HEC</a:t>
            </a:r>
          </a:p>
        </p:txBody>
      </p:sp>
      <p:sp>
        <p:nvSpPr>
          <p:cNvPr id="10" name="Oval 18"/>
          <p:cNvSpPr>
            <a:spLocks noChangeArrowheads="1"/>
          </p:cNvSpPr>
          <p:nvPr/>
        </p:nvSpPr>
        <p:spPr bwMode="auto">
          <a:xfrm>
            <a:off x="6342484" y="4237112"/>
            <a:ext cx="533400" cy="495300"/>
          </a:xfrm>
          <a:prstGeom prst="ellipse">
            <a:avLst/>
          </a:prstGeom>
          <a:solidFill>
            <a:srgbClr val="61FF61"/>
          </a:solidFill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45720" tIns="22860" rIns="45720" bIns="22860" anchor="ctr"/>
          <a:lstStyle/>
          <a:p>
            <a:pPr algn="ct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200" dirty="0">
                <a:solidFill>
                  <a:schemeClr val="tx1"/>
                </a:solidFill>
              </a:rPr>
              <a:t>HEC</a:t>
            </a:r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8171284" y="4237112"/>
            <a:ext cx="533400" cy="495300"/>
          </a:xfrm>
          <a:prstGeom prst="ellipse">
            <a:avLst/>
          </a:prstGeom>
          <a:solidFill>
            <a:srgbClr val="61FF61"/>
          </a:solidFill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45720" tIns="22860" rIns="45720" bIns="22860" anchor="ctr"/>
          <a:lstStyle/>
          <a:p>
            <a:pPr algn="ct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200" dirty="0">
                <a:solidFill>
                  <a:schemeClr val="tx1"/>
                </a:solidFill>
              </a:rPr>
              <a:t>HEC</a:t>
            </a:r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7561684" y="4237112"/>
            <a:ext cx="533400" cy="495300"/>
          </a:xfrm>
          <a:prstGeom prst="ellipse">
            <a:avLst/>
          </a:prstGeom>
          <a:solidFill>
            <a:srgbClr val="61FF61"/>
          </a:solidFill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45720" tIns="22860" rIns="45720" bIns="22860" anchor="ctr"/>
          <a:lstStyle/>
          <a:p>
            <a:pPr algn="ct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200" dirty="0">
                <a:solidFill>
                  <a:schemeClr val="tx1"/>
                </a:solidFill>
              </a:rPr>
              <a:t>HEC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 scheduling</a:t>
            </a:r>
            <a:endParaRPr lang="cs-CZ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22137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Proportional-share scheduling</a:t>
            </a:r>
          </a:p>
          <a:p>
            <a:pPr lvl="1"/>
            <a:r>
              <a:rPr lang="en-US" dirty="0" smtClean="0"/>
              <a:t>Simple virtual-time algorithm</a:t>
            </a:r>
          </a:p>
          <a:p>
            <a:pPr lvl="2"/>
            <a:r>
              <a:rPr lang="en-US" dirty="0" smtClean="0"/>
              <a:t>Virtual time = usage / share</a:t>
            </a:r>
          </a:p>
          <a:p>
            <a:pPr lvl="2"/>
            <a:r>
              <a:rPr lang="en-US" dirty="0" smtClean="0"/>
              <a:t>Schedule VM with smallest virtual time</a:t>
            </a:r>
          </a:p>
          <a:p>
            <a:pPr lvl="1"/>
            <a:r>
              <a:rPr lang="en-US" dirty="0" smtClean="0"/>
              <a:t>Example: 3 VM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1AC408"/>
                </a:solidFill>
              </a:rPr>
              <a:t>B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6699CC"/>
                </a:solidFill>
              </a:rPr>
              <a:t>C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1AC408"/>
                </a:solidFill>
              </a:rPr>
              <a:t>2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6699CC"/>
                </a:solidFill>
              </a:rPr>
              <a:t>1</a:t>
            </a:r>
            <a:r>
              <a:rPr lang="en-US" dirty="0" smtClean="0"/>
              <a:t> share ratio</a:t>
            </a:r>
            <a:endParaRPr lang="cs-CZ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95562" y="4149081"/>
            <a:ext cx="6467475" cy="2078038"/>
            <a:chOff x="726" y="2064"/>
            <a:chExt cx="4074" cy="1309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726" y="2411"/>
              <a:ext cx="242" cy="934"/>
              <a:chOff x="726" y="2411"/>
              <a:chExt cx="242" cy="934"/>
            </a:xfrm>
          </p:grpSpPr>
          <p:sp>
            <p:nvSpPr>
              <p:cNvPr id="57" name="Text Box 5"/>
              <p:cNvSpPr txBox="1">
                <a:spLocks noChangeArrowheads="1"/>
              </p:cNvSpPr>
              <p:nvPr/>
            </p:nvSpPr>
            <p:spPr bwMode="auto">
              <a:xfrm>
                <a:off x="737" y="2775"/>
                <a:ext cx="211" cy="2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dirty="0">
                    <a:solidFill>
                      <a:srgbClr val="1AC408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58" name="Text Box 6"/>
              <p:cNvSpPr txBox="1">
                <a:spLocks noChangeArrowheads="1"/>
              </p:cNvSpPr>
              <p:nvPr/>
            </p:nvSpPr>
            <p:spPr bwMode="auto">
              <a:xfrm>
                <a:off x="726" y="2411"/>
                <a:ext cx="242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dirty="0">
                    <a:solidFill>
                      <a:srgbClr val="FF0000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59" name="Text Box 7"/>
              <p:cNvSpPr txBox="1">
                <a:spLocks noChangeArrowheads="1"/>
              </p:cNvSpPr>
              <p:nvPr/>
            </p:nvSpPr>
            <p:spPr bwMode="auto">
              <a:xfrm>
                <a:off x="737" y="3111"/>
                <a:ext cx="220" cy="2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dirty="0">
                    <a:solidFill>
                      <a:srgbClr val="6699CC"/>
                    </a:solidFill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1186" y="2411"/>
              <a:ext cx="229" cy="962"/>
              <a:chOff x="1186" y="2411"/>
              <a:chExt cx="229" cy="962"/>
            </a:xfrm>
          </p:grpSpPr>
          <p:sp>
            <p:nvSpPr>
              <p:cNvPr id="54" name="Text Box 9"/>
              <p:cNvSpPr txBox="1">
                <a:spLocks noChangeArrowheads="1"/>
              </p:cNvSpPr>
              <p:nvPr/>
            </p:nvSpPr>
            <p:spPr bwMode="auto">
              <a:xfrm>
                <a:off x="1195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55" name="Text Box 10"/>
              <p:cNvSpPr txBox="1">
                <a:spLocks noChangeArrowheads="1"/>
              </p:cNvSpPr>
              <p:nvPr/>
            </p:nvSpPr>
            <p:spPr bwMode="auto">
              <a:xfrm>
                <a:off x="1191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56" name="Text Box 11"/>
              <p:cNvSpPr txBox="1">
                <a:spLocks noChangeArrowheads="1"/>
              </p:cNvSpPr>
              <p:nvPr/>
            </p:nvSpPr>
            <p:spPr bwMode="auto">
              <a:xfrm>
                <a:off x="1186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1526" y="2411"/>
              <a:ext cx="220" cy="962"/>
              <a:chOff x="1526" y="2411"/>
              <a:chExt cx="220" cy="962"/>
            </a:xfrm>
          </p:grpSpPr>
          <p:sp>
            <p:nvSpPr>
              <p:cNvPr id="51" name="Text Box 13"/>
              <p:cNvSpPr txBox="1">
                <a:spLocks noChangeArrowheads="1"/>
              </p:cNvSpPr>
              <p:nvPr/>
            </p:nvSpPr>
            <p:spPr bwMode="auto">
              <a:xfrm>
                <a:off x="1526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4</a:t>
                </a:r>
              </a:p>
            </p:txBody>
          </p:sp>
          <p:sp>
            <p:nvSpPr>
              <p:cNvPr id="52" name="Text Box 14"/>
              <p:cNvSpPr txBox="1">
                <a:spLocks noChangeArrowheads="1"/>
              </p:cNvSpPr>
              <p:nvPr/>
            </p:nvSpPr>
            <p:spPr bwMode="auto">
              <a:xfrm>
                <a:off x="1526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1AC408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53" name="Text Box 15"/>
              <p:cNvSpPr txBox="1">
                <a:spLocks noChangeArrowheads="1"/>
              </p:cNvSpPr>
              <p:nvPr/>
            </p:nvSpPr>
            <p:spPr bwMode="auto">
              <a:xfrm>
                <a:off x="1526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9" name="Group 16"/>
            <p:cNvGrpSpPr>
              <a:grpSpLocks/>
            </p:cNvGrpSpPr>
            <p:nvPr/>
          </p:nvGrpSpPr>
          <p:grpSpPr bwMode="auto">
            <a:xfrm>
              <a:off x="1862" y="2411"/>
              <a:ext cx="220" cy="962"/>
              <a:chOff x="1862" y="2411"/>
              <a:chExt cx="220" cy="962"/>
            </a:xfrm>
          </p:grpSpPr>
          <p:sp>
            <p:nvSpPr>
              <p:cNvPr id="48" name="Text Box 17"/>
              <p:cNvSpPr txBox="1">
                <a:spLocks noChangeArrowheads="1"/>
              </p:cNvSpPr>
              <p:nvPr/>
            </p:nvSpPr>
            <p:spPr bwMode="auto">
              <a:xfrm>
                <a:off x="1862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4</a:t>
                </a:r>
              </a:p>
            </p:txBody>
          </p:sp>
          <p:sp>
            <p:nvSpPr>
              <p:cNvPr id="49" name="Text Box 18"/>
              <p:cNvSpPr txBox="1">
                <a:spLocks noChangeArrowheads="1"/>
              </p:cNvSpPr>
              <p:nvPr/>
            </p:nvSpPr>
            <p:spPr bwMode="auto">
              <a:xfrm>
                <a:off x="1862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50" name="Text Box 19"/>
              <p:cNvSpPr txBox="1">
                <a:spLocks noChangeArrowheads="1"/>
              </p:cNvSpPr>
              <p:nvPr/>
            </p:nvSpPr>
            <p:spPr bwMode="auto">
              <a:xfrm>
                <a:off x="1862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0" name="Group 20"/>
            <p:cNvGrpSpPr>
              <a:grpSpLocks/>
            </p:cNvGrpSpPr>
            <p:nvPr/>
          </p:nvGrpSpPr>
          <p:grpSpPr bwMode="auto">
            <a:xfrm>
              <a:off x="2198" y="2411"/>
              <a:ext cx="220" cy="962"/>
              <a:chOff x="2198" y="2411"/>
              <a:chExt cx="220" cy="962"/>
            </a:xfrm>
          </p:grpSpPr>
          <p:sp>
            <p:nvSpPr>
              <p:cNvPr id="45" name="Text Box 21"/>
              <p:cNvSpPr txBox="1">
                <a:spLocks noChangeArrowheads="1"/>
              </p:cNvSpPr>
              <p:nvPr/>
            </p:nvSpPr>
            <p:spPr bwMode="auto">
              <a:xfrm>
                <a:off x="2198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46" name="Text Box 22"/>
              <p:cNvSpPr txBox="1">
                <a:spLocks noChangeArrowheads="1"/>
              </p:cNvSpPr>
              <p:nvPr/>
            </p:nvSpPr>
            <p:spPr bwMode="auto">
              <a:xfrm>
                <a:off x="2198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47" name="Text Box 23"/>
              <p:cNvSpPr txBox="1">
                <a:spLocks noChangeArrowheads="1"/>
              </p:cNvSpPr>
              <p:nvPr/>
            </p:nvSpPr>
            <p:spPr bwMode="auto">
              <a:xfrm>
                <a:off x="2198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1" name="Group 24"/>
            <p:cNvGrpSpPr>
              <a:grpSpLocks/>
            </p:cNvGrpSpPr>
            <p:nvPr/>
          </p:nvGrpSpPr>
          <p:grpSpPr bwMode="auto">
            <a:xfrm>
              <a:off x="2534" y="2411"/>
              <a:ext cx="220" cy="962"/>
              <a:chOff x="2534" y="2411"/>
              <a:chExt cx="220" cy="962"/>
            </a:xfrm>
          </p:grpSpPr>
          <p:sp>
            <p:nvSpPr>
              <p:cNvPr id="42" name="Text Box 25"/>
              <p:cNvSpPr txBox="1">
                <a:spLocks noChangeArrowheads="1"/>
              </p:cNvSpPr>
              <p:nvPr/>
            </p:nvSpPr>
            <p:spPr bwMode="auto">
              <a:xfrm>
                <a:off x="2534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43" name="Text Box 26"/>
              <p:cNvSpPr txBox="1">
                <a:spLocks noChangeArrowheads="1"/>
              </p:cNvSpPr>
              <p:nvPr/>
            </p:nvSpPr>
            <p:spPr bwMode="auto">
              <a:xfrm>
                <a:off x="2534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1AC408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44" name="Text Box 27"/>
              <p:cNvSpPr txBox="1">
                <a:spLocks noChangeArrowheads="1"/>
              </p:cNvSpPr>
              <p:nvPr/>
            </p:nvSpPr>
            <p:spPr bwMode="auto">
              <a:xfrm>
                <a:off x="2534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2" name="Group 28"/>
            <p:cNvGrpSpPr>
              <a:grpSpLocks/>
            </p:cNvGrpSpPr>
            <p:nvPr/>
          </p:nvGrpSpPr>
          <p:grpSpPr bwMode="auto">
            <a:xfrm>
              <a:off x="2870" y="2411"/>
              <a:ext cx="220" cy="962"/>
              <a:chOff x="2870" y="2411"/>
              <a:chExt cx="220" cy="962"/>
            </a:xfrm>
          </p:grpSpPr>
          <p:sp>
            <p:nvSpPr>
              <p:cNvPr id="39" name="Text Box 29"/>
              <p:cNvSpPr txBox="1">
                <a:spLocks noChangeArrowheads="1"/>
              </p:cNvSpPr>
              <p:nvPr/>
            </p:nvSpPr>
            <p:spPr bwMode="auto">
              <a:xfrm>
                <a:off x="2870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40" name="Text Box 30"/>
              <p:cNvSpPr txBox="1">
                <a:spLocks noChangeArrowheads="1"/>
              </p:cNvSpPr>
              <p:nvPr/>
            </p:nvSpPr>
            <p:spPr bwMode="auto">
              <a:xfrm>
                <a:off x="2870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9</a:t>
                </a:r>
              </a:p>
            </p:txBody>
          </p:sp>
          <p:sp>
            <p:nvSpPr>
              <p:cNvPr id="41" name="Text Box 31"/>
              <p:cNvSpPr txBox="1">
                <a:spLocks noChangeArrowheads="1"/>
              </p:cNvSpPr>
              <p:nvPr/>
            </p:nvSpPr>
            <p:spPr bwMode="auto">
              <a:xfrm>
                <a:off x="2870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3" name="Group 32"/>
            <p:cNvGrpSpPr>
              <a:grpSpLocks/>
            </p:cNvGrpSpPr>
            <p:nvPr/>
          </p:nvGrpSpPr>
          <p:grpSpPr bwMode="auto">
            <a:xfrm>
              <a:off x="1157" y="2064"/>
              <a:ext cx="3643" cy="288"/>
              <a:chOff x="1157" y="2064"/>
              <a:chExt cx="3643" cy="288"/>
            </a:xfrm>
          </p:grpSpPr>
          <p:sp>
            <p:nvSpPr>
              <p:cNvPr id="26" name="Rectangle 33"/>
              <p:cNvSpPr>
                <a:spLocks noChangeArrowheads="1"/>
              </p:cNvSpPr>
              <p:nvPr/>
            </p:nvSpPr>
            <p:spPr bwMode="auto">
              <a:xfrm>
                <a:off x="2165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4"/>
              <p:cNvSpPr>
                <a:spLocks noChangeArrowheads="1"/>
              </p:cNvSpPr>
              <p:nvPr/>
            </p:nvSpPr>
            <p:spPr bwMode="auto">
              <a:xfrm>
                <a:off x="2501" y="2064"/>
                <a:ext cx="288" cy="288"/>
              </a:xfrm>
              <a:prstGeom prst="rect">
                <a:avLst/>
              </a:prstGeom>
              <a:solidFill>
                <a:srgbClr val="1AC408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5"/>
              <p:cNvSpPr>
                <a:spLocks noChangeArrowheads="1"/>
              </p:cNvSpPr>
              <p:nvPr/>
            </p:nvSpPr>
            <p:spPr bwMode="auto">
              <a:xfrm>
                <a:off x="2837" y="2064"/>
                <a:ext cx="288" cy="288"/>
              </a:xfrm>
              <a:prstGeom prst="rect">
                <a:avLst/>
              </a:prstGeom>
              <a:solidFill>
                <a:srgbClr val="6699CC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36"/>
              <p:cNvSpPr>
                <a:spLocks noChangeArrowheads="1"/>
              </p:cNvSpPr>
              <p:nvPr/>
            </p:nvSpPr>
            <p:spPr bwMode="auto">
              <a:xfrm>
                <a:off x="1157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37"/>
              <p:cNvSpPr>
                <a:spLocks noChangeArrowheads="1"/>
              </p:cNvSpPr>
              <p:nvPr/>
            </p:nvSpPr>
            <p:spPr bwMode="auto">
              <a:xfrm>
                <a:off x="1493" y="2064"/>
                <a:ext cx="288" cy="288"/>
              </a:xfrm>
              <a:prstGeom prst="rect">
                <a:avLst/>
              </a:prstGeom>
              <a:solidFill>
                <a:srgbClr val="1AC408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38"/>
              <p:cNvSpPr>
                <a:spLocks noChangeArrowheads="1"/>
              </p:cNvSpPr>
              <p:nvPr/>
            </p:nvSpPr>
            <p:spPr bwMode="auto">
              <a:xfrm>
                <a:off x="1829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2" name="Group 39"/>
              <p:cNvGrpSpPr>
                <a:grpSpLocks/>
              </p:cNvGrpSpPr>
              <p:nvPr/>
            </p:nvGrpSpPr>
            <p:grpSpPr bwMode="auto">
              <a:xfrm>
                <a:off x="4416" y="2160"/>
                <a:ext cx="384" cy="96"/>
                <a:chOff x="4416" y="2160"/>
                <a:chExt cx="384" cy="96"/>
              </a:xfrm>
            </p:grpSpPr>
            <p:sp>
              <p:nvSpPr>
                <p:cNvPr id="36" name="Oval 40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96" cy="96"/>
                </a:xfrm>
                <a:prstGeom prst="ellipse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Oval 41"/>
                <p:cNvSpPr>
                  <a:spLocks noChangeArrowheads="1"/>
                </p:cNvSpPr>
                <p:nvPr/>
              </p:nvSpPr>
              <p:spPr bwMode="auto">
                <a:xfrm>
                  <a:off x="4416" y="2160"/>
                  <a:ext cx="96" cy="96"/>
                </a:xfrm>
                <a:prstGeom prst="ellipse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Oval 42"/>
                <p:cNvSpPr>
                  <a:spLocks noChangeArrowheads="1"/>
                </p:cNvSpPr>
                <p:nvPr/>
              </p:nvSpPr>
              <p:spPr bwMode="auto">
                <a:xfrm>
                  <a:off x="4704" y="2160"/>
                  <a:ext cx="96" cy="96"/>
                </a:xfrm>
                <a:prstGeom prst="ellipse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" name="Rectangle 43"/>
              <p:cNvSpPr>
                <a:spLocks noChangeArrowheads="1"/>
              </p:cNvSpPr>
              <p:nvPr/>
            </p:nvSpPr>
            <p:spPr bwMode="auto">
              <a:xfrm>
                <a:off x="3360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4"/>
              <p:cNvSpPr>
                <a:spLocks noChangeArrowheads="1"/>
              </p:cNvSpPr>
              <p:nvPr/>
            </p:nvSpPr>
            <p:spPr bwMode="auto">
              <a:xfrm>
                <a:off x="3696" y="2064"/>
                <a:ext cx="288" cy="288"/>
              </a:xfrm>
              <a:prstGeom prst="rect">
                <a:avLst/>
              </a:prstGeom>
              <a:solidFill>
                <a:srgbClr val="1AC408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5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" name="Group 46"/>
            <p:cNvGrpSpPr>
              <a:grpSpLocks/>
            </p:cNvGrpSpPr>
            <p:nvPr/>
          </p:nvGrpSpPr>
          <p:grpSpPr bwMode="auto">
            <a:xfrm>
              <a:off x="3297" y="2411"/>
              <a:ext cx="330" cy="962"/>
              <a:chOff x="3297" y="2411"/>
              <a:chExt cx="330" cy="962"/>
            </a:xfrm>
          </p:grpSpPr>
          <p:sp>
            <p:nvSpPr>
              <p:cNvPr id="23" name="Text Box 47"/>
              <p:cNvSpPr txBox="1">
                <a:spLocks noChangeArrowheads="1"/>
              </p:cNvSpPr>
              <p:nvPr/>
            </p:nvSpPr>
            <p:spPr bwMode="auto">
              <a:xfrm>
                <a:off x="3407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24" name="Text Box 48"/>
              <p:cNvSpPr txBox="1">
                <a:spLocks noChangeArrowheads="1"/>
              </p:cNvSpPr>
              <p:nvPr/>
            </p:nvSpPr>
            <p:spPr bwMode="auto">
              <a:xfrm>
                <a:off x="3403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9</a:t>
                </a:r>
              </a:p>
            </p:txBody>
          </p:sp>
          <p:sp>
            <p:nvSpPr>
              <p:cNvPr id="25" name="Text Box 49"/>
              <p:cNvSpPr txBox="1">
                <a:spLocks noChangeArrowheads="1"/>
              </p:cNvSpPr>
              <p:nvPr/>
            </p:nvSpPr>
            <p:spPr bwMode="auto">
              <a:xfrm>
                <a:off x="3297" y="3083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12</a:t>
                </a:r>
              </a:p>
            </p:txBody>
          </p:sp>
        </p:grpSp>
        <p:grpSp>
          <p:nvGrpSpPr>
            <p:cNvPr id="15" name="Group 50"/>
            <p:cNvGrpSpPr>
              <a:grpSpLocks/>
            </p:cNvGrpSpPr>
            <p:nvPr/>
          </p:nvGrpSpPr>
          <p:grpSpPr bwMode="auto">
            <a:xfrm>
              <a:off x="3649" y="2411"/>
              <a:ext cx="327" cy="962"/>
              <a:chOff x="3649" y="2411"/>
              <a:chExt cx="327" cy="962"/>
            </a:xfrm>
          </p:grpSpPr>
          <p:sp>
            <p:nvSpPr>
              <p:cNvPr id="20" name="Text Box 51"/>
              <p:cNvSpPr txBox="1">
                <a:spLocks noChangeArrowheads="1"/>
              </p:cNvSpPr>
              <p:nvPr/>
            </p:nvSpPr>
            <p:spPr bwMode="auto">
              <a:xfrm>
                <a:off x="3649" y="2411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10</a:t>
                </a:r>
              </a:p>
            </p:txBody>
          </p:sp>
          <p:sp>
            <p:nvSpPr>
              <p:cNvPr id="21" name="Text Box 52"/>
              <p:cNvSpPr txBox="1">
                <a:spLocks noChangeArrowheads="1"/>
              </p:cNvSpPr>
              <p:nvPr/>
            </p:nvSpPr>
            <p:spPr bwMode="auto">
              <a:xfrm>
                <a:off x="3756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1AC408"/>
                    </a:solidFill>
                    <a:latin typeface="Arial" charset="0"/>
                  </a:rPr>
                  <a:t>9</a:t>
                </a:r>
              </a:p>
            </p:txBody>
          </p:sp>
          <p:sp>
            <p:nvSpPr>
              <p:cNvPr id="22" name="Text Box 53"/>
              <p:cNvSpPr txBox="1">
                <a:spLocks noChangeArrowheads="1"/>
              </p:cNvSpPr>
              <p:nvPr/>
            </p:nvSpPr>
            <p:spPr bwMode="auto">
              <a:xfrm>
                <a:off x="3649" y="3083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12</a:t>
                </a:r>
              </a:p>
            </p:txBody>
          </p:sp>
        </p:grpSp>
        <p:grpSp>
          <p:nvGrpSpPr>
            <p:cNvPr id="16" name="Group 54"/>
            <p:cNvGrpSpPr>
              <a:grpSpLocks/>
            </p:cNvGrpSpPr>
            <p:nvPr/>
          </p:nvGrpSpPr>
          <p:grpSpPr bwMode="auto">
            <a:xfrm>
              <a:off x="4003" y="2411"/>
              <a:ext cx="327" cy="962"/>
              <a:chOff x="4003" y="2411"/>
              <a:chExt cx="327" cy="962"/>
            </a:xfrm>
          </p:grpSpPr>
          <p:sp>
            <p:nvSpPr>
              <p:cNvPr id="17" name="Text Box 55"/>
              <p:cNvSpPr txBox="1">
                <a:spLocks noChangeArrowheads="1"/>
              </p:cNvSpPr>
              <p:nvPr/>
            </p:nvSpPr>
            <p:spPr bwMode="auto">
              <a:xfrm>
                <a:off x="4003" y="2411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10</a:t>
                </a:r>
              </a:p>
            </p:txBody>
          </p:sp>
          <p:sp>
            <p:nvSpPr>
              <p:cNvPr id="18" name="Text Box 56"/>
              <p:cNvSpPr txBox="1">
                <a:spLocks noChangeArrowheads="1"/>
              </p:cNvSpPr>
              <p:nvPr/>
            </p:nvSpPr>
            <p:spPr bwMode="auto">
              <a:xfrm>
                <a:off x="4003" y="2747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12</a:t>
                </a:r>
              </a:p>
            </p:txBody>
          </p:sp>
          <p:sp>
            <p:nvSpPr>
              <p:cNvPr id="19" name="Text Box 57"/>
              <p:cNvSpPr txBox="1">
                <a:spLocks noChangeArrowheads="1"/>
              </p:cNvSpPr>
              <p:nvPr/>
            </p:nvSpPr>
            <p:spPr bwMode="auto">
              <a:xfrm>
                <a:off x="4003" y="3083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12</a:t>
                </a: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Limits, reservations, and shares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4978896" cy="473407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Limit</a:t>
            </a:r>
          </a:p>
          <a:p>
            <a:pPr lvl="1"/>
            <a:r>
              <a:rPr lang="en-US" dirty="0" smtClean="0"/>
              <a:t>Upper bound of consumption, even if </a:t>
            </a:r>
            <a:r>
              <a:rPr lang="en-US" dirty="0" smtClean="0"/>
              <a:t>underutilized</a:t>
            </a:r>
            <a:endParaRPr lang="en-US" dirty="0" smtClean="0"/>
          </a:p>
          <a:p>
            <a:pPr lvl="1"/>
            <a:r>
              <a:rPr lang="en-US" dirty="0" smtClean="0"/>
              <a:t>Concrete absolute </a:t>
            </a:r>
            <a:r>
              <a:rPr lang="en-US" dirty="0" smtClean="0"/>
              <a:t>units</a:t>
            </a:r>
          </a:p>
          <a:p>
            <a:r>
              <a:rPr lang="en-US" dirty="0" smtClean="0"/>
              <a:t>Reservation</a:t>
            </a:r>
          </a:p>
          <a:p>
            <a:pPr lvl="1"/>
            <a:r>
              <a:rPr lang="en-US" dirty="0" smtClean="0"/>
              <a:t>Minimum guarantee, even when system overloaded</a:t>
            </a:r>
          </a:p>
          <a:p>
            <a:pPr lvl="1"/>
            <a:r>
              <a:rPr lang="en-US" dirty="0" smtClean="0"/>
              <a:t>Concrete absolute units</a:t>
            </a:r>
          </a:p>
          <a:p>
            <a:pPr lvl="1"/>
            <a:r>
              <a:rPr lang="en-US" dirty="0" smtClean="0"/>
              <a:t>Admission control: sum of reservations </a:t>
            </a:r>
            <a:r>
              <a:rPr lang="en-US" dirty="0" smtClean="0">
                <a:cs typeface="Arial"/>
              </a:rPr>
              <a:t>≤ </a:t>
            </a:r>
            <a:r>
              <a:rPr lang="en-US" dirty="0" smtClean="0">
                <a:cs typeface="Arial"/>
              </a:rPr>
              <a:t>capacity</a:t>
            </a:r>
            <a:endParaRPr lang="en-US" dirty="0" smtClean="0"/>
          </a:p>
          <a:p>
            <a:r>
              <a:rPr lang="en-US" dirty="0" smtClean="0"/>
              <a:t>Shares</a:t>
            </a:r>
          </a:p>
          <a:p>
            <a:pPr lvl="1"/>
            <a:r>
              <a:rPr lang="en-US" dirty="0" smtClean="0"/>
              <a:t>More shares – greater priority</a:t>
            </a:r>
          </a:p>
          <a:p>
            <a:pPr lvl="1"/>
            <a:r>
              <a:rPr lang="en-US" dirty="0" smtClean="0"/>
              <a:t>Abstract relative units, only ratios </a:t>
            </a:r>
            <a:r>
              <a:rPr lang="en-US" dirty="0" smtClean="0"/>
              <a:t>matter</a:t>
            </a:r>
            <a:endParaRPr lang="en-US" dirty="0" smtClean="0"/>
          </a:p>
        </p:txBody>
      </p:sp>
      <p:pic>
        <p:nvPicPr>
          <p:cNvPr id="4" name="Picture 3" descr="module08_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916832"/>
            <a:ext cx="3463925" cy="4205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management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4618856" cy="4411662"/>
          </a:xfrm>
        </p:spPr>
        <p:txBody>
          <a:bodyPr/>
          <a:lstStyle/>
          <a:p>
            <a:r>
              <a:rPr lang="en-US" dirty="0" smtClean="0"/>
              <a:t>Virtual memory</a:t>
            </a:r>
          </a:p>
          <a:p>
            <a:pPr lvl="1"/>
            <a:r>
              <a:rPr lang="en-US" dirty="0" smtClean="0"/>
              <a:t>Mapped by application inside the guest OS</a:t>
            </a:r>
          </a:p>
          <a:p>
            <a:r>
              <a:rPr lang="en-US" dirty="0" smtClean="0"/>
              <a:t>Physical memory</a:t>
            </a:r>
          </a:p>
          <a:p>
            <a:pPr lvl="1"/>
            <a:r>
              <a:rPr lang="en-US" dirty="0" smtClean="0"/>
              <a:t>Host presents physical pages to VMs</a:t>
            </a:r>
          </a:p>
          <a:p>
            <a:r>
              <a:rPr lang="en-US" dirty="0" smtClean="0"/>
              <a:t>Machine memory</a:t>
            </a:r>
          </a:p>
          <a:p>
            <a:pPr lvl="1"/>
            <a:r>
              <a:rPr lang="en-US" dirty="0" smtClean="0"/>
              <a:t>Actual pages allocated by host</a:t>
            </a:r>
            <a:endParaRPr lang="cs-CZ" dirty="0"/>
          </a:p>
        </p:txBody>
      </p:sp>
      <p:pic>
        <p:nvPicPr>
          <p:cNvPr id="4" name="Picture 12" descr="Picture1"/>
          <p:cNvPicPr>
            <a:picLocks noChangeAspect="1" noChangeArrowheads="1"/>
          </p:cNvPicPr>
          <p:nvPr/>
        </p:nvPicPr>
        <p:blipFill>
          <a:blip r:embed="rId2" cstate="print"/>
          <a:srcRect l="27969" t="6612" b="3093"/>
          <a:stretch>
            <a:fillRect/>
          </a:stretch>
        </p:blipFill>
        <p:spPr bwMode="auto">
          <a:xfrm>
            <a:off x="5940152" y="2420888"/>
            <a:ext cx="3013075" cy="3065463"/>
          </a:xfrm>
          <a:prstGeom prst="rect">
            <a:avLst/>
          </a:prstGeom>
          <a:noFill/>
        </p:spPr>
      </p:pic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4797152" y="5049788"/>
            <a:ext cx="12477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tIns="22860" rIns="45720" bIns="22860">
            <a:spAutoFit/>
          </a:bodyPr>
          <a:lstStyle/>
          <a:p>
            <a:pPr algn="ct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dirty="0">
                <a:solidFill>
                  <a:schemeClr val="tx1"/>
                </a:solidFill>
              </a:rPr>
              <a:t>hypervisor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4852715" y="2573288"/>
            <a:ext cx="10255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" tIns="22860" rIns="45720" bIns="22860">
            <a:spAutoFit/>
          </a:bodyPr>
          <a:lstStyle/>
          <a:p>
            <a:pPr algn="ct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4835252" y="3830588"/>
            <a:ext cx="12827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tIns="22860" rIns="45720" bIns="22860">
            <a:spAutoFit/>
          </a:bodyPr>
          <a:lstStyle/>
          <a:p>
            <a:pPr algn="ct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dirty="0">
                <a:solidFill>
                  <a:schemeClr val="tx1"/>
                </a:solidFill>
              </a:rPr>
              <a:t>guest OS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memory efficiently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4546848" cy="4662065"/>
          </a:xfrm>
        </p:spPr>
        <p:txBody>
          <a:bodyPr/>
          <a:lstStyle/>
          <a:p>
            <a:r>
              <a:rPr lang="en-US" dirty="0" smtClean="0"/>
              <a:t>Transparent page sharing</a:t>
            </a:r>
          </a:p>
          <a:p>
            <a:r>
              <a:rPr lang="en-US" dirty="0" smtClean="0"/>
              <a:t>Hypervisor detects identical pages in VM memory and maps them to the same physical memory</a:t>
            </a:r>
          </a:p>
          <a:p>
            <a:pPr lvl="1"/>
            <a:r>
              <a:rPr lang="en-US" dirty="0" smtClean="0"/>
              <a:t>No changes to guest OS</a:t>
            </a:r>
          </a:p>
          <a:p>
            <a:r>
              <a:rPr lang="en-US" dirty="0" smtClean="0"/>
              <a:t>Shared pages as COW</a:t>
            </a:r>
          </a:p>
        </p:txBody>
      </p:sp>
      <p:pic>
        <p:nvPicPr>
          <p:cNvPr id="4" name="Picture 2" descr="sld0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00808"/>
            <a:ext cx="3973512" cy="3290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Guest OS ballooning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896" y="1700808"/>
            <a:ext cx="5184576" cy="2088232"/>
          </a:xfrm>
        </p:spPr>
        <p:txBody>
          <a:bodyPr/>
          <a:lstStyle/>
          <a:p>
            <a:r>
              <a:rPr lang="en-US" dirty="0" smtClean="0"/>
              <a:t>VMware Tools balloon driver</a:t>
            </a:r>
          </a:p>
          <a:p>
            <a:pPr lvl="1"/>
            <a:r>
              <a:rPr lang="en-US" dirty="0" err="1" smtClean="0"/>
              <a:t>Deallocate</a:t>
            </a:r>
            <a:r>
              <a:rPr lang="en-US" dirty="0" smtClean="0"/>
              <a:t> memory from VM when memory is scarce</a:t>
            </a:r>
            <a:endParaRPr lang="cs-CZ" dirty="0"/>
          </a:p>
        </p:txBody>
      </p:sp>
      <p:pic>
        <p:nvPicPr>
          <p:cNvPr id="4" name="Picture 2" descr="sld07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5410200" cy="4295775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1386" y="4141738"/>
            <a:ext cx="1851025" cy="1314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sz="1600" dirty="0">
                <a:solidFill>
                  <a:srgbClr val="000000"/>
                </a:solidFill>
              </a:rPr>
              <a:t>Inflate balloon. </a:t>
            </a:r>
            <a:br>
              <a:rPr lang="en-US" sz="1600" dirty="0">
                <a:solidFill>
                  <a:srgbClr val="000000"/>
                </a:solidFill>
              </a:rPr>
            </a:br>
            <a:r>
              <a:rPr lang="en-US" sz="1600" b="0" i="1" dirty="0">
                <a:solidFill>
                  <a:schemeClr val="tx1"/>
                </a:solidFill>
              </a:rPr>
              <a:t>(Driver demands </a:t>
            </a:r>
            <a:br>
              <a:rPr lang="en-US" sz="1600" b="0" i="1" dirty="0">
                <a:solidFill>
                  <a:schemeClr val="tx1"/>
                </a:solidFill>
              </a:rPr>
            </a:br>
            <a:r>
              <a:rPr lang="en-US" sz="1600" b="0" i="1" dirty="0">
                <a:solidFill>
                  <a:schemeClr val="tx1"/>
                </a:solidFill>
              </a:rPr>
              <a:t>memory from guest operating system.)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05561" y="4132213"/>
            <a:ext cx="396875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sz="1600" b="0" i="1" dirty="0">
                <a:solidFill>
                  <a:schemeClr val="tx1"/>
                </a:solidFill>
              </a:rPr>
              <a:t>Guest is forced to page out to its own paging area. The VMkernel reclaims memory.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748586" y="5591126"/>
            <a:ext cx="255905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sz="1600" b="0" i="1" dirty="0">
                <a:solidFill>
                  <a:schemeClr val="tx1"/>
                </a:solidFill>
              </a:rPr>
              <a:t>Guest can page in. Host grants memory.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73461" y="5726063"/>
            <a:ext cx="1982787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sz="1600" dirty="0">
                <a:solidFill>
                  <a:srgbClr val="000000"/>
                </a:solidFill>
              </a:rPr>
              <a:t>Deflate balloon.</a:t>
            </a:r>
            <a:r>
              <a:rPr lang="en-US" sz="1600" i="1" dirty="0">
                <a:solidFill>
                  <a:srgbClr val="000000"/>
                </a:solidFill>
              </a:rPr>
              <a:t> </a:t>
            </a:r>
            <a:br>
              <a:rPr lang="en-US" sz="1600" i="1" dirty="0">
                <a:solidFill>
                  <a:srgbClr val="000000"/>
                </a:solidFill>
              </a:rPr>
            </a:br>
            <a:r>
              <a:rPr lang="en-US" sz="1600" b="0" i="1" dirty="0">
                <a:solidFill>
                  <a:schemeClr val="tx1"/>
                </a:solidFill>
              </a:rPr>
              <a:t>(Driver relinquishes memory.)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890961" y="2538363"/>
            <a:ext cx="16383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sz="1600" b="0" i="1" dirty="0">
                <a:solidFill>
                  <a:schemeClr val="tx1"/>
                </a:solidFill>
              </a:rPr>
              <a:t>Ample memory.</a:t>
            </a:r>
            <a:br>
              <a:rPr lang="en-US" sz="1600" b="0" i="1" dirty="0">
                <a:solidFill>
                  <a:schemeClr val="tx1"/>
                </a:solidFill>
              </a:rPr>
            </a:br>
            <a:r>
              <a:rPr lang="en-US" sz="1600" b="0" i="1" dirty="0">
                <a:solidFill>
                  <a:schemeClr val="tx1"/>
                </a:solidFill>
              </a:rPr>
              <a:t>Balloon remains</a:t>
            </a:r>
            <a:br>
              <a:rPr lang="en-US" sz="1600" b="0" i="1" dirty="0">
                <a:solidFill>
                  <a:schemeClr val="tx1"/>
                </a:solidFill>
              </a:rPr>
            </a:br>
            <a:r>
              <a:rPr lang="en-US" sz="1600" b="0" i="1" dirty="0">
                <a:solidFill>
                  <a:schemeClr val="tx1"/>
                </a:solidFill>
              </a:rPr>
              <a:t>uninflated.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1081</TotalTime>
  <Words>339</Words>
  <Application>Microsoft Office PowerPoint</Application>
  <PresentationFormat>On-screen Show (4:3)</PresentationFormat>
  <Paragraphs>105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kuba</vt:lpstr>
      <vt:lpstr>Virtualization Infrastructure Administration</vt:lpstr>
      <vt:lpstr>Resources</vt:lpstr>
      <vt:lpstr>Resource management</vt:lpstr>
      <vt:lpstr>CPU management</vt:lpstr>
      <vt:lpstr>CPU scheduling</vt:lpstr>
      <vt:lpstr>Limits, reservations, and shares</vt:lpstr>
      <vt:lpstr>Virtual memory management</vt:lpstr>
      <vt:lpstr>Using memory efficiently</vt:lpstr>
      <vt:lpstr>Guest OS ballooning</vt:lpstr>
      <vt:lpstr>Resource pools example</vt:lpstr>
    </vt:vector>
  </TitlesOfParts>
  <Company>Ulita, KSI, MFF 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bigkuba</cp:lastModifiedBy>
  <cp:revision>156</cp:revision>
  <dcterms:created xsi:type="dcterms:W3CDTF">2005-09-28T09:53:52Z</dcterms:created>
  <dcterms:modified xsi:type="dcterms:W3CDTF">2013-03-19T20:57:50Z</dcterms:modified>
</cp:coreProperties>
</file>