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14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61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Virtualization Infrastructure Administration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smtClean="0"/>
              <a:t>Network</a:t>
            </a:r>
            <a:endParaRPr lang="cs-CZ" dirty="0"/>
          </a:p>
          <a:p>
            <a:endParaRPr lang="cs-CZ" dirty="0"/>
          </a:p>
          <a:p>
            <a:endParaRPr lang="en-US" dirty="0" smtClean="0"/>
          </a:p>
          <a:p>
            <a:r>
              <a:rPr lang="cs-CZ" dirty="0" smtClean="0"/>
              <a:t>Jakub </a:t>
            </a:r>
            <a:r>
              <a:rPr lang="cs-CZ" dirty="0" err="1" smtClean="0"/>
              <a:t>Yaghob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virtual switch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Uplinks</a:t>
            </a:r>
          </a:p>
          <a:p>
            <a:pPr lvl="1"/>
            <a:r>
              <a:rPr lang="en-US" dirty="0" smtClean="0"/>
              <a:t>Assign real host’s NIC</a:t>
            </a:r>
          </a:p>
          <a:p>
            <a:pPr lvl="1"/>
            <a:r>
              <a:rPr lang="en-US" dirty="0" smtClean="0"/>
              <a:t>Teaming</a:t>
            </a:r>
          </a:p>
          <a:p>
            <a:pPr lvl="2"/>
            <a:r>
              <a:rPr lang="en-US" dirty="0" smtClean="0"/>
              <a:t>Failover</a:t>
            </a:r>
          </a:p>
          <a:p>
            <a:pPr lvl="2"/>
            <a:r>
              <a:rPr lang="en-US" dirty="0" smtClean="0"/>
              <a:t>Capacity</a:t>
            </a:r>
          </a:p>
          <a:p>
            <a:pPr lvl="2"/>
            <a:r>
              <a:rPr lang="en-US" dirty="0" smtClean="0"/>
              <a:t>LACP, LAG</a:t>
            </a:r>
          </a:p>
          <a:p>
            <a:pPr lvl="1"/>
            <a:r>
              <a:rPr lang="en-US" dirty="0" smtClean="0"/>
              <a:t>Network discovery protocol</a:t>
            </a:r>
          </a:p>
          <a:p>
            <a:pPr lvl="2"/>
            <a:r>
              <a:rPr lang="en-US" dirty="0" smtClean="0"/>
              <a:t>CDP, LLCP</a:t>
            </a:r>
          </a:p>
          <a:p>
            <a:r>
              <a:rPr lang="en-US" dirty="0" smtClean="0"/>
              <a:t>No uplink</a:t>
            </a:r>
          </a:p>
          <a:p>
            <a:pPr lvl="1"/>
            <a:r>
              <a:rPr lang="en-US" smtClean="0"/>
              <a:t>Internal communication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VLAN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Segmenting physical LAN</a:t>
            </a:r>
          </a:p>
          <a:p>
            <a:pPr lvl="1"/>
            <a:r>
              <a:rPr lang="en-US" dirty="0" smtClean="0"/>
              <a:t>Isolating groups</a:t>
            </a:r>
          </a:p>
          <a:p>
            <a:r>
              <a:rPr lang="en-US" dirty="0" smtClean="0"/>
              <a:t>Using VLAN</a:t>
            </a:r>
          </a:p>
          <a:p>
            <a:pPr lvl="1"/>
            <a:r>
              <a:rPr lang="en-US" dirty="0" smtClean="0"/>
              <a:t>EST – external switch tagging</a:t>
            </a:r>
          </a:p>
          <a:p>
            <a:pPr lvl="2"/>
            <a:r>
              <a:rPr lang="en-US" dirty="0" smtClean="0"/>
              <a:t>Port groups with VLAN ID=0</a:t>
            </a:r>
          </a:p>
          <a:p>
            <a:pPr lvl="1"/>
            <a:r>
              <a:rPr lang="en-US" dirty="0" smtClean="0"/>
              <a:t>VST – virtual switch tagging</a:t>
            </a:r>
          </a:p>
          <a:p>
            <a:pPr lvl="2"/>
            <a:r>
              <a:rPr lang="en-US" dirty="0" smtClean="0"/>
              <a:t>Trunk port on physical switch</a:t>
            </a:r>
          </a:p>
          <a:p>
            <a:pPr lvl="1"/>
            <a:r>
              <a:rPr lang="en-US" dirty="0" smtClean="0"/>
              <a:t>VGT – virtual guest tagging</a:t>
            </a:r>
          </a:p>
          <a:p>
            <a:pPr lvl="2"/>
            <a:r>
              <a:rPr lang="en-US" dirty="0" smtClean="0"/>
              <a:t>Trunk port on physical switch</a:t>
            </a:r>
          </a:p>
          <a:p>
            <a:pPr lvl="2"/>
            <a:r>
              <a:rPr lang="en-US" dirty="0" smtClean="0"/>
              <a:t>Tagging performed by the VM</a:t>
            </a:r>
          </a:p>
          <a:p>
            <a:pPr lvl="2"/>
            <a:r>
              <a:rPr lang="en-US" dirty="0" smtClean="0"/>
              <a:t>Secondary VLAN IDs</a:t>
            </a:r>
          </a:p>
          <a:p>
            <a:r>
              <a:rPr lang="en-US" dirty="0" smtClean="0"/>
              <a:t>VLAN ID</a:t>
            </a:r>
          </a:p>
          <a:p>
            <a:pPr lvl="1"/>
            <a:r>
              <a:rPr lang="en-US" dirty="0" smtClean="0"/>
              <a:t>0 – no tagging</a:t>
            </a:r>
          </a:p>
          <a:p>
            <a:pPr lvl="1"/>
            <a:r>
              <a:rPr lang="en-US" dirty="0" smtClean="0"/>
              <a:t>1-4094 – valid VLAN ID</a:t>
            </a:r>
          </a:p>
          <a:p>
            <a:pPr lvl="1"/>
            <a:r>
              <a:rPr lang="en-US" dirty="0" smtClean="0"/>
              <a:t>4095 – private ID, used for VGT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networking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services for hosts and VMs</a:t>
            </a:r>
          </a:p>
          <a:p>
            <a:pPr lvl="1"/>
            <a:r>
              <a:rPr lang="en-US" dirty="0" smtClean="0"/>
              <a:t>Connecting virtual machines to the physical network and to each other</a:t>
            </a:r>
          </a:p>
          <a:p>
            <a:pPr lvl="1"/>
            <a:r>
              <a:rPr lang="en-US" dirty="0" smtClean="0"/>
              <a:t>Connecting </a:t>
            </a:r>
            <a:r>
              <a:rPr lang="en-US" dirty="0" err="1" smtClean="0"/>
              <a:t>VMkernel</a:t>
            </a:r>
            <a:r>
              <a:rPr lang="en-US" dirty="0" smtClean="0"/>
              <a:t> services (such as NFS, </a:t>
            </a:r>
            <a:r>
              <a:rPr lang="en-US" dirty="0" err="1" smtClean="0"/>
              <a:t>iSCSI</a:t>
            </a:r>
            <a:r>
              <a:rPr lang="en-US" dirty="0" smtClean="0"/>
              <a:t>, or </a:t>
            </a:r>
            <a:r>
              <a:rPr lang="en-US" dirty="0" err="1" smtClean="0"/>
              <a:t>vMotion</a:t>
            </a:r>
            <a:r>
              <a:rPr lang="en-US" dirty="0" smtClean="0"/>
              <a:t>) to the physical network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networking overview</a:t>
            </a:r>
            <a:endParaRPr lang="cs-CZ" dirty="0"/>
          </a:p>
        </p:txBody>
      </p:sp>
      <p:grpSp>
        <p:nvGrpSpPr>
          <p:cNvPr id="4" name="Group 31"/>
          <p:cNvGrpSpPr/>
          <p:nvPr/>
        </p:nvGrpSpPr>
        <p:grpSpPr>
          <a:xfrm>
            <a:off x="1763688" y="1772816"/>
            <a:ext cx="5079469" cy="4631508"/>
            <a:chOff x="3802740" y="1146629"/>
            <a:chExt cx="5167086" cy="51308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6415315" y="5900056"/>
              <a:ext cx="1669142" cy="377373"/>
            </a:xfrm>
            <a:prstGeom prst="roundRect">
              <a:avLst/>
            </a:prstGeom>
            <a:gradFill flip="none" rotWithShape="1">
              <a:gsLst>
                <a:gs pos="99000">
                  <a:srgbClr val="AAD26B"/>
                </a:gs>
                <a:gs pos="0">
                  <a:srgbClr val="6C9E3B"/>
                </a:gs>
              </a:gsLst>
              <a:lin ang="16200000" scaled="0"/>
              <a:tileRect/>
            </a:gradFill>
            <a:ln w="12700">
              <a:solidFill>
                <a:srgbClr val="689739"/>
              </a:solidFill>
              <a:headEnd type="none" w="med" len="med"/>
              <a:tailEnd type="none" w="med" len="med"/>
            </a:ln>
            <a:effectLst>
              <a:outerShdw blurRad="50800" dist="25400" dir="5400000" sx="99000" sy="99000" algn="t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31750" h="12700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Aft>
                  <a:spcPct val="0"/>
                </a:spcAft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External World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grpSp>
          <p:nvGrpSpPr>
            <p:cNvPr id="6" name="Group 140"/>
            <p:cNvGrpSpPr/>
            <p:nvPr/>
          </p:nvGrpSpPr>
          <p:grpSpPr>
            <a:xfrm>
              <a:off x="3802740" y="1146629"/>
              <a:ext cx="5167086" cy="4981896"/>
              <a:chOff x="3802740" y="1146629"/>
              <a:chExt cx="5167086" cy="4981896"/>
            </a:xfrm>
          </p:grpSpPr>
          <p:sp>
            <p:nvSpPr>
              <p:cNvPr id="7" name="Rounded Rectangle 6"/>
              <p:cNvSpPr/>
              <p:nvPr/>
            </p:nvSpPr>
            <p:spPr bwMode="auto">
              <a:xfrm>
                <a:off x="3802740" y="1146629"/>
                <a:ext cx="5167086" cy="3599541"/>
              </a:xfrm>
              <a:prstGeom prst="roundRect">
                <a:avLst>
                  <a:gd name="adj" fmla="val 5178"/>
                </a:avLst>
              </a:prstGeom>
              <a:gradFill>
                <a:gsLst>
                  <a:gs pos="0">
                    <a:srgbClr val="666666">
                      <a:alpha val="89000"/>
                    </a:srgbClr>
                  </a:gs>
                  <a:gs pos="100000">
                    <a:srgbClr val="ADADAD"/>
                  </a:gs>
                </a:gsLst>
              </a:gradFill>
              <a:ln w="12700">
                <a:solidFill>
                  <a:srgbClr val="A6A6A6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7507519" y="5206999"/>
                <a:ext cx="896255" cy="5796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00"/>
                    </a:solidFill>
                  </a:rPr>
                  <a:t>physical switch 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9" name="Group 98"/>
              <p:cNvGrpSpPr/>
              <p:nvPr/>
            </p:nvGrpSpPr>
            <p:grpSpPr>
              <a:xfrm>
                <a:off x="5650593" y="1152523"/>
                <a:ext cx="1577521" cy="1561647"/>
                <a:chOff x="4953908" y="1675039"/>
                <a:chExt cx="3021691" cy="2140120"/>
              </a:xfrm>
            </p:grpSpPr>
            <p:grpSp>
              <p:nvGrpSpPr>
                <p:cNvPr id="52" name="Group 73"/>
                <p:cNvGrpSpPr/>
                <p:nvPr/>
              </p:nvGrpSpPr>
              <p:grpSpPr>
                <a:xfrm>
                  <a:off x="4953908" y="1675039"/>
                  <a:ext cx="2891063" cy="2018846"/>
                  <a:chOff x="214994" y="1609725"/>
                  <a:chExt cx="3860800" cy="3026228"/>
                </a:xfrm>
              </p:grpSpPr>
              <p:grpSp>
                <p:nvGrpSpPr>
                  <p:cNvPr id="54" name="Group 174"/>
                  <p:cNvGrpSpPr>
                    <a:grpSpLocks/>
                  </p:cNvGrpSpPr>
                  <p:nvPr/>
                </p:nvGrpSpPr>
                <p:grpSpPr bwMode="auto">
                  <a:xfrm>
                    <a:off x="214994" y="1609725"/>
                    <a:ext cx="3860800" cy="2986088"/>
                    <a:chOff x="-31" y="799"/>
                    <a:chExt cx="2432" cy="1881"/>
                  </a:xfrm>
                </p:grpSpPr>
                <p:sp>
                  <p:nvSpPr>
                    <p:cNvPr id="56" name="Rounded Rectangle 55"/>
                    <p:cNvSpPr/>
                    <p:nvPr/>
                  </p:nvSpPr>
                  <p:spPr bwMode="auto">
                    <a:xfrm>
                      <a:off x="-31" y="799"/>
                      <a:ext cx="2432" cy="1881"/>
                    </a:xfrm>
                    <a:prstGeom prst="roundRect">
                      <a:avLst>
                        <a:gd name="adj" fmla="val 8118"/>
                      </a:avLst>
                    </a:prstGeom>
                    <a:gradFill>
                      <a:gsLst>
                        <a:gs pos="0">
                          <a:schemeClr val="tx1">
                            <a:lumMod val="40000"/>
                            <a:lumOff val="6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</a:gradFill>
                    <a:ln w="12700">
                      <a:solidFill>
                        <a:srgbClr val="A6A6A6"/>
                      </a:solidFill>
                      <a:headEnd type="none" w="med" len="med"/>
                      <a:tailEnd type="none" w="med" len="med"/>
                    </a:ln>
                    <a:effectLst>
                      <a:outerShdw blurRad="50800" dist="25400" dir="5400000" sx="99000" sy="99000" algn="t" rotWithShape="0">
                        <a:prstClr val="black">
                          <a:alpha val="40000"/>
                        </a:prstClr>
                      </a:outerShdw>
                    </a:effectLst>
                    <a:scene3d>
                      <a:camera prst="orthographicFront"/>
                      <a:lightRig rig="threePt" dir="t"/>
                    </a:scene3d>
                    <a:sp3d>
                      <a:bevelT w="31750" h="12700"/>
                    </a:sp3d>
                  </p:spPr>
                  <p:style>
                    <a:lnRef idx="1">
                      <a:schemeClr val="accent4"/>
                    </a:lnRef>
                    <a:fillRef idx="3">
                      <a:schemeClr val="accent4"/>
                    </a:fillRef>
                    <a:effectRef idx="2">
                      <a:schemeClr val="accent4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05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p:txBody>
                </p:sp>
                <p:pic>
                  <p:nvPicPr>
                    <p:cNvPr id="57" name="Rounded Rectangle 55"/>
                    <p:cNvPicPr>
                      <a:picLocks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8" y="857"/>
                      <a:ext cx="2312" cy="137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" name="Text Box 1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" y="888"/>
                      <a:ext cx="2241" cy="13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/>
                      <a:endParaRPr lang="en-US" sz="105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9" name="Text Box 1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0" y="1870"/>
                      <a:ext cx="2120" cy="66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</a:rPr>
                        <a:t>operating system</a:t>
                      </a:r>
                    </a:p>
                  </p:txBody>
                </p:sp>
                <p:grpSp>
                  <p:nvGrpSpPr>
                    <p:cNvPr id="60" name="Group 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6" y="943"/>
                      <a:ext cx="2159" cy="798"/>
                      <a:chOff x="439" y="810"/>
                      <a:chExt cx="2159" cy="798"/>
                    </a:xfrm>
                  </p:grpSpPr>
                  <p:sp>
                    <p:nvSpPr>
                      <p:cNvPr id="61" name="Rounded Rectangle 60"/>
                      <p:cNvSpPr/>
                      <p:nvPr/>
                    </p:nvSpPr>
                    <p:spPr bwMode="auto">
                      <a:xfrm>
                        <a:off x="439" y="810"/>
                        <a:ext cx="2159" cy="798"/>
                      </a:xfrm>
                      <a:prstGeom prst="roundRect">
                        <a:avLst/>
                      </a:prstGeom>
                      <a:gradFill>
                        <a:gsLst>
                          <a:gs pos="0">
                            <a:srgbClr val="F8930C"/>
                          </a:gs>
                          <a:gs pos="100000">
                            <a:srgbClr val="F9A22F">
                              <a:alpha val="79000"/>
                            </a:srgbClr>
                          </a:gs>
                        </a:gsLst>
                      </a:gradFill>
                      <a:ln w="12700">
                        <a:solidFill>
                          <a:srgbClr val="F97E1D"/>
                        </a:solidFill>
                        <a:headEnd type="none" w="med" len="med"/>
                        <a:tailEnd type="none" w="med" len="med"/>
                      </a:ln>
                      <a:effectLst>
                        <a:outerShdw blurRad="50800" dist="25400" dir="5400000" sx="99000" sy="99000" algn="t" rotWithShape="0">
                          <a:prstClr val="black">
                            <a:alpha val="30000"/>
                          </a:prstClr>
                        </a:outerShdw>
                      </a:effectLst>
                      <a:scene3d>
                        <a:camera prst="orthographicFront"/>
                        <a:lightRig rig="threePt" dir="t"/>
                      </a:scene3d>
                      <a:sp3d>
                        <a:bevelT w="31750" h="12700"/>
                      </a:sp3d>
                    </p:spPr>
                    <p:style>
                      <a:lnRef idx="1">
                        <a:schemeClr val="accent4"/>
                      </a:lnRef>
                      <a:fillRef idx="3">
                        <a:schemeClr val="accent4"/>
                      </a:fillRef>
                      <a:effectRef idx="2">
                        <a:schemeClr val="accent4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en-US" sz="1050" dirty="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62" name="TextBox 61"/>
                      <p:cNvSpPr txBox="1"/>
                      <p:nvPr/>
                    </p:nvSpPr>
                    <p:spPr>
                      <a:xfrm>
                        <a:off x="755" y="1093"/>
                        <a:ext cx="1523" cy="40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spcAft>
                            <a:spcPct val="40000"/>
                          </a:spcAft>
                          <a:defRPr/>
                        </a:pPr>
                        <a:r>
                          <a:rPr lang="en-US" sz="105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application</a:t>
                        </a:r>
                      </a:p>
                    </p:txBody>
                  </p:sp>
                </p:grpSp>
              </p:grpSp>
              <p:pic>
                <p:nvPicPr>
                  <p:cNvPr id="55" name="Picture 357" descr="ICON_NIC_Q308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1631723" y="3902528"/>
                    <a:ext cx="917575" cy="733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  <p:sp>
              <p:nvSpPr>
                <p:cNvPr id="53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6629403" y="3115431"/>
                  <a:ext cx="1346196" cy="699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1050" dirty="0" smtClean="0">
                      <a:solidFill>
                        <a:srgbClr val="000000"/>
                      </a:solidFill>
                    </a:rPr>
                    <a:t>Virtual NIC</a:t>
                  </a:r>
                  <a:endParaRPr lang="en-US" sz="1050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" name="Rounded Rectangle 9"/>
              <p:cNvSpPr/>
              <p:nvPr/>
            </p:nvSpPr>
            <p:spPr bwMode="auto">
              <a:xfrm>
                <a:off x="5384804" y="5174340"/>
                <a:ext cx="2090057" cy="332014"/>
              </a:xfrm>
              <a:prstGeom prst="roundRect">
                <a:avLst/>
              </a:prstGeom>
              <a:gradFill>
                <a:gsLst>
                  <a:gs pos="0">
                    <a:srgbClr val="61C0E0"/>
                  </a:gs>
                  <a:gs pos="100000">
                    <a:srgbClr val="ACE0F2"/>
                  </a:gs>
                </a:gsLst>
              </a:gradFill>
              <a:ln w="12700">
                <a:solidFill>
                  <a:srgbClr val="39A5E5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 bwMode="auto">
              <a:xfrm>
                <a:off x="546852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 bwMode="auto">
              <a:xfrm>
                <a:off x="580380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 bwMode="auto">
              <a:xfrm>
                <a:off x="613908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>
                <a:off x="647436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680964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 bwMode="auto">
              <a:xfrm>
                <a:off x="7144922" y="5286145"/>
                <a:ext cx="192054" cy="108404"/>
              </a:xfrm>
              <a:prstGeom prst="roundRect">
                <a:avLst/>
              </a:prstGeom>
              <a:gradFill>
                <a:gsLst>
                  <a:gs pos="0">
                    <a:srgbClr val="F8930C"/>
                  </a:gs>
                  <a:gs pos="100000">
                    <a:srgbClr val="F9A22F">
                      <a:alpha val="79000"/>
                    </a:srgbClr>
                  </a:gs>
                </a:gsLst>
              </a:gradFill>
              <a:ln w="12700">
                <a:solidFill>
                  <a:srgbClr val="F97E1D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3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spcAft>
                    <a:spcPct val="0"/>
                  </a:spcAft>
                  <a:defRPr/>
                </a:pP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5591633" y="5787569"/>
                <a:ext cx="751111" cy="3409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00"/>
                    </a:solidFill>
                  </a:rPr>
                  <a:t>ports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8" name="Straight Arrow Connector 17"/>
              <p:cNvCxnSpPr>
                <a:stCxn id="11" idx="2"/>
                <a:endCxn id="17" idx="0"/>
              </p:cNvCxnSpPr>
              <p:nvPr/>
            </p:nvCxnSpPr>
            <p:spPr bwMode="auto">
              <a:xfrm rot="16200000" flipH="1">
                <a:off x="5569359" y="5389740"/>
                <a:ext cx="393020" cy="402639"/>
              </a:xfrm>
              <a:prstGeom prst="straightConnector1">
                <a:avLst/>
              </a:prstGeom>
              <a:solidFill>
                <a:srgbClr val="0095D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9" name="Straight Arrow Connector 18"/>
              <p:cNvCxnSpPr>
                <a:endCxn id="17" idx="0"/>
              </p:cNvCxnSpPr>
              <p:nvPr/>
            </p:nvCxnSpPr>
            <p:spPr bwMode="auto">
              <a:xfrm rot="5400000">
                <a:off x="5899152" y="5474605"/>
                <a:ext cx="381002" cy="244928"/>
              </a:xfrm>
              <a:prstGeom prst="straightConnector1">
                <a:avLst/>
              </a:prstGeom>
              <a:solidFill>
                <a:srgbClr val="0095D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0" name="Straight Connector 19"/>
              <p:cNvCxnSpPr/>
              <p:nvPr/>
            </p:nvCxnSpPr>
            <p:spPr bwMode="auto">
              <a:xfrm rot="16200000" flipH="1">
                <a:off x="7021289" y="5664200"/>
                <a:ext cx="486229" cy="14515"/>
              </a:xfrm>
              <a:prstGeom prst="line">
                <a:avLst/>
              </a:prstGeom>
              <a:solidFill>
                <a:srgbClr val="0095D3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" name="Straight Connector 20"/>
              <p:cNvCxnSpPr>
                <a:endCxn id="16" idx="0"/>
              </p:cNvCxnSpPr>
              <p:nvPr/>
            </p:nvCxnSpPr>
            <p:spPr bwMode="auto">
              <a:xfrm rot="16200000" flipH="1">
                <a:off x="6576287" y="4621482"/>
                <a:ext cx="1316487" cy="12838"/>
              </a:xfrm>
              <a:prstGeom prst="line">
                <a:avLst/>
              </a:prstGeom>
              <a:solidFill>
                <a:srgbClr val="0095D3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2" name="Group 99"/>
              <p:cNvGrpSpPr/>
              <p:nvPr/>
            </p:nvGrpSpPr>
            <p:grpSpPr>
              <a:xfrm>
                <a:off x="4032250" y="1188809"/>
                <a:ext cx="1577521" cy="1561647"/>
                <a:chOff x="4953908" y="1675039"/>
                <a:chExt cx="3021691" cy="2140120"/>
              </a:xfrm>
            </p:grpSpPr>
            <p:grpSp>
              <p:nvGrpSpPr>
                <p:cNvPr id="41" name="Group 73"/>
                <p:cNvGrpSpPr/>
                <p:nvPr/>
              </p:nvGrpSpPr>
              <p:grpSpPr>
                <a:xfrm>
                  <a:off x="4953908" y="1675039"/>
                  <a:ext cx="2891063" cy="2018846"/>
                  <a:chOff x="214994" y="1609725"/>
                  <a:chExt cx="3860800" cy="3026228"/>
                </a:xfrm>
              </p:grpSpPr>
              <p:grpSp>
                <p:nvGrpSpPr>
                  <p:cNvPr id="43" name="Group 174"/>
                  <p:cNvGrpSpPr>
                    <a:grpSpLocks/>
                  </p:cNvGrpSpPr>
                  <p:nvPr/>
                </p:nvGrpSpPr>
                <p:grpSpPr bwMode="auto">
                  <a:xfrm>
                    <a:off x="214994" y="1609725"/>
                    <a:ext cx="3860800" cy="2986088"/>
                    <a:chOff x="-31" y="799"/>
                    <a:chExt cx="2432" cy="1881"/>
                  </a:xfrm>
                </p:grpSpPr>
                <p:sp>
                  <p:nvSpPr>
                    <p:cNvPr id="45" name="Rounded Rectangle 44"/>
                    <p:cNvSpPr/>
                    <p:nvPr/>
                  </p:nvSpPr>
                  <p:spPr bwMode="auto">
                    <a:xfrm>
                      <a:off x="-31" y="799"/>
                      <a:ext cx="2432" cy="1881"/>
                    </a:xfrm>
                    <a:prstGeom prst="roundRect">
                      <a:avLst>
                        <a:gd name="adj" fmla="val 8118"/>
                      </a:avLst>
                    </a:prstGeom>
                    <a:gradFill>
                      <a:gsLst>
                        <a:gs pos="0">
                          <a:schemeClr val="tx1">
                            <a:lumMod val="40000"/>
                            <a:lumOff val="6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</a:gradFill>
                    <a:ln w="12700">
                      <a:solidFill>
                        <a:srgbClr val="A6A6A6"/>
                      </a:solidFill>
                      <a:headEnd type="none" w="med" len="med"/>
                      <a:tailEnd type="none" w="med" len="med"/>
                    </a:ln>
                    <a:effectLst>
                      <a:outerShdw blurRad="50800" dist="25400" dir="5400000" sx="99000" sy="99000" algn="t" rotWithShape="0">
                        <a:prstClr val="black">
                          <a:alpha val="40000"/>
                        </a:prstClr>
                      </a:outerShdw>
                    </a:effectLst>
                    <a:scene3d>
                      <a:camera prst="orthographicFront"/>
                      <a:lightRig rig="threePt" dir="t"/>
                    </a:scene3d>
                    <a:sp3d>
                      <a:bevelT w="31750" h="12700"/>
                    </a:sp3d>
                  </p:spPr>
                  <p:style>
                    <a:lnRef idx="1">
                      <a:schemeClr val="accent4"/>
                    </a:lnRef>
                    <a:fillRef idx="3">
                      <a:schemeClr val="accent4"/>
                    </a:fillRef>
                    <a:effectRef idx="2">
                      <a:schemeClr val="accent4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05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p:txBody>
                </p:sp>
                <p:pic>
                  <p:nvPicPr>
                    <p:cNvPr id="46" name="Rounded Rectangle 55"/>
                    <p:cNvPicPr>
                      <a:picLocks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8" y="857"/>
                      <a:ext cx="2312" cy="137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" name="Text Box 1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" y="888"/>
                      <a:ext cx="2241" cy="13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/>
                      <a:endParaRPr lang="en-US" sz="105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48" name="Text Box 1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0" y="1870"/>
                      <a:ext cx="2120" cy="66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</a:rPr>
                        <a:t>operating system</a:t>
                      </a:r>
                    </a:p>
                  </p:txBody>
                </p:sp>
                <p:grpSp>
                  <p:nvGrpSpPr>
                    <p:cNvPr id="49" name="Group 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6" y="943"/>
                      <a:ext cx="2159" cy="798"/>
                      <a:chOff x="439" y="810"/>
                      <a:chExt cx="2159" cy="798"/>
                    </a:xfrm>
                  </p:grpSpPr>
                  <p:sp>
                    <p:nvSpPr>
                      <p:cNvPr id="50" name="Rounded Rectangle 49"/>
                      <p:cNvSpPr/>
                      <p:nvPr/>
                    </p:nvSpPr>
                    <p:spPr bwMode="auto">
                      <a:xfrm>
                        <a:off x="439" y="810"/>
                        <a:ext cx="2159" cy="798"/>
                      </a:xfrm>
                      <a:prstGeom prst="roundRect">
                        <a:avLst/>
                      </a:prstGeom>
                      <a:gradFill>
                        <a:gsLst>
                          <a:gs pos="0">
                            <a:srgbClr val="F8930C"/>
                          </a:gs>
                          <a:gs pos="100000">
                            <a:srgbClr val="F9A22F">
                              <a:alpha val="79000"/>
                            </a:srgbClr>
                          </a:gs>
                        </a:gsLst>
                      </a:gradFill>
                      <a:ln w="12700">
                        <a:solidFill>
                          <a:srgbClr val="F97E1D"/>
                        </a:solidFill>
                        <a:headEnd type="none" w="med" len="med"/>
                        <a:tailEnd type="none" w="med" len="med"/>
                      </a:ln>
                      <a:effectLst>
                        <a:outerShdw blurRad="50800" dist="25400" dir="5400000" sx="99000" sy="99000" algn="t" rotWithShape="0">
                          <a:prstClr val="black">
                            <a:alpha val="30000"/>
                          </a:prstClr>
                        </a:outerShdw>
                      </a:effectLst>
                      <a:scene3d>
                        <a:camera prst="orthographicFront"/>
                        <a:lightRig rig="threePt" dir="t"/>
                      </a:scene3d>
                      <a:sp3d>
                        <a:bevelT w="31750" h="12700"/>
                      </a:sp3d>
                    </p:spPr>
                    <p:style>
                      <a:lnRef idx="1">
                        <a:schemeClr val="accent4"/>
                      </a:lnRef>
                      <a:fillRef idx="3">
                        <a:schemeClr val="accent4"/>
                      </a:fillRef>
                      <a:effectRef idx="2">
                        <a:schemeClr val="accent4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en-US" sz="1050" dirty="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51" name="TextBox 50"/>
                      <p:cNvSpPr txBox="1"/>
                      <p:nvPr/>
                    </p:nvSpPr>
                    <p:spPr>
                      <a:xfrm>
                        <a:off x="755" y="1093"/>
                        <a:ext cx="1523" cy="40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spcAft>
                            <a:spcPct val="40000"/>
                          </a:spcAft>
                          <a:defRPr/>
                        </a:pPr>
                        <a:r>
                          <a:rPr lang="en-US" sz="105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application</a:t>
                        </a:r>
                      </a:p>
                    </p:txBody>
                  </p:sp>
                </p:grpSp>
              </p:grpSp>
              <p:pic>
                <p:nvPicPr>
                  <p:cNvPr id="44" name="Picture 357" descr="ICON_NIC_Q308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1631723" y="3902528"/>
                    <a:ext cx="917575" cy="733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  <p:sp>
              <p:nvSpPr>
                <p:cNvPr id="42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6629403" y="3115431"/>
                  <a:ext cx="1346196" cy="699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1050" dirty="0" smtClean="0">
                      <a:solidFill>
                        <a:srgbClr val="000000"/>
                      </a:solidFill>
                    </a:rPr>
                    <a:t>Virtual NIC</a:t>
                  </a:r>
                  <a:endParaRPr lang="en-US" sz="1050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3" name="Group 111"/>
              <p:cNvGrpSpPr/>
              <p:nvPr/>
            </p:nvGrpSpPr>
            <p:grpSpPr>
              <a:xfrm>
                <a:off x="7261678" y="1152523"/>
                <a:ext cx="1577521" cy="1561647"/>
                <a:chOff x="4953908" y="1675039"/>
                <a:chExt cx="3021691" cy="2140120"/>
              </a:xfrm>
            </p:grpSpPr>
            <p:grpSp>
              <p:nvGrpSpPr>
                <p:cNvPr id="30" name="Group 73"/>
                <p:cNvGrpSpPr/>
                <p:nvPr/>
              </p:nvGrpSpPr>
              <p:grpSpPr>
                <a:xfrm>
                  <a:off x="4953908" y="1675039"/>
                  <a:ext cx="2891063" cy="2018846"/>
                  <a:chOff x="214994" y="1609725"/>
                  <a:chExt cx="3860800" cy="3026228"/>
                </a:xfrm>
              </p:grpSpPr>
              <p:grpSp>
                <p:nvGrpSpPr>
                  <p:cNvPr id="32" name="Group 174"/>
                  <p:cNvGrpSpPr>
                    <a:grpSpLocks/>
                  </p:cNvGrpSpPr>
                  <p:nvPr/>
                </p:nvGrpSpPr>
                <p:grpSpPr bwMode="auto">
                  <a:xfrm>
                    <a:off x="214994" y="1609725"/>
                    <a:ext cx="3860800" cy="2986088"/>
                    <a:chOff x="-31" y="799"/>
                    <a:chExt cx="2432" cy="1881"/>
                  </a:xfrm>
                </p:grpSpPr>
                <p:sp>
                  <p:nvSpPr>
                    <p:cNvPr id="34" name="Rounded Rectangle 33"/>
                    <p:cNvSpPr/>
                    <p:nvPr/>
                  </p:nvSpPr>
                  <p:spPr bwMode="auto">
                    <a:xfrm>
                      <a:off x="-31" y="799"/>
                      <a:ext cx="2432" cy="1881"/>
                    </a:xfrm>
                    <a:prstGeom prst="roundRect">
                      <a:avLst>
                        <a:gd name="adj" fmla="val 8118"/>
                      </a:avLst>
                    </a:prstGeom>
                    <a:gradFill>
                      <a:gsLst>
                        <a:gs pos="0">
                          <a:schemeClr val="tx1">
                            <a:lumMod val="40000"/>
                            <a:lumOff val="6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</a:gradFill>
                    <a:ln w="12700">
                      <a:solidFill>
                        <a:srgbClr val="A6A6A6"/>
                      </a:solidFill>
                      <a:headEnd type="none" w="med" len="med"/>
                      <a:tailEnd type="none" w="med" len="med"/>
                    </a:ln>
                    <a:effectLst>
                      <a:outerShdw blurRad="50800" dist="25400" dir="5400000" sx="99000" sy="99000" algn="t" rotWithShape="0">
                        <a:prstClr val="black">
                          <a:alpha val="40000"/>
                        </a:prstClr>
                      </a:outerShdw>
                    </a:effectLst>
                    <a:scene3d>
                      <a:camera prst="orthographicFront"/>
                      <a:lightRig rig="threePt" dir="t"/>
                    </a:scene3d>
                    <a:sp3d>
                      <a:bevelT w="31750" h="12700"/>
                    </a:sp3d>
                  </p:spPr>
                  <p:style>
                    <a:lnRef idx="1">
                      <a:schemeClr val="accent4"/>
                    </a:lnRef>
                    <a:fillRef idx="3">
                      <a:schemeClr val="accent4"/>
                    </a:fillRef>
                    <a:effectRef idx="2">
                      <a:schemeClr val="accent4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05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p:txBody>
                </p:sp>
                <p:pic>
                  <p:nvPicPr>
                    <p:cNvPr id="35" name="Rounded Rectangle 55"/>
                    <p:cNvPicPr>
                      <a:picLocks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8" y="857"/>
                      <a:ext cx="2312" cy="137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36" name="Text Box 1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" y="888"/>
                      <a:ext cx="2241" cy="13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/>
                      <a:endParaRPr lang="en-US" sz="105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7" name="Text Box 1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0" y="1870"/>
                      <a:ext cx="2120" cy="66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</a:rPr>
                        <a:t>operating system</a:t>
                      </a:r>
                    </a:p>
                  </p:txBody>
                </p:sp>
                <p:grpSp>
                  <p:nvGrpSpPr>
                    <p:cNvPr id="38" name="Group 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6" y="943"/>
                      <a:ext cx="2159" cy="798"/>
                      <a:chOff x="439" y="810"/>
                      <a:chExt cx="2159" cy="798"/>
                    </a:xfrm>
                  </p:grpSpPr>
                  <p:sp>
                    <p:nvSpPr>
                      <p:cNvPr id="39" name="Rounded Rectangle 38"/>
                      <p:cNvSpPr/>
                      <p:nvPr/>
                    </p:nvSpPr>
                    <p:spPr bwMode="auto">
                      <a:xfrm>
                        <a:off x="439" y="810"/>
                        <a:ext cx="2159" cy="798"/>
                      </a:xfrm>
                      <a:prstGeom prst="roundRect">
                        <a:avLst/>
                      </a:prstGeom>
                      <a:gradFill>
                        <a:gsLst>
                          <a:gs pos="0">
                            <a:srgbClr val="F8930C"/>
                          </a:gs>
                          <a:gs pos="100000">
                            <a:srgbClr val="F9A22F">
                              <a:alpha val="79000"/>
                            </a:srgbClr>
                          </a:gs>
                        </a:gsLst>
                      </a:gradFill>
                      <a:ln w="12700">
                        <a:solidFill>
                          <a:srgbClr val="F97E1D"/>
                        </a:solidFill>
                        <a:headEnd type="none" w="med" len="med"/>
                        <a:tailEnd type="none" w="med" len="med"/>
                      </a:ln>
                      <a:effectLst>
                        <a:outerShdw blurRad="50800" dist="25400" dir="5400000" sx="99000" sy="99000" algn="t" rotWithShape="0">
                          <a:prstClr val="black">
                            <a:alpha val="30000"/>
                          </a:prstClr>
                        </a:outerShdw>
                      </a:effectLst>
                      <a:scene3d>
                        <a:camera prst="orthographicFront"/>
                        <a:lightRig rig="threePt" dir="t"/>
                      </a:scene3d>
                      <a:sp3d>
                        <a:bevelT w="31750" h="12700"/>
                      </a:sp3d>
                    </p:spPr>
                    <p:style>
                      <a:lnRef idx="1">
                        <a:schemeClr val="accent4"/>
                      </a:lnRef>
                      <a:fillRef idx="3">
                        <a:schemeClr val="accent4"/>
                      </a:fillRef>
                      <a:effectRef idx="2">
                        <a:schemeClr val="accent4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en-US" sz="1050" dirty="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40" name="TextBox 39"/>
                      <p:cNvSpPr txBox="1"/>
                      <p:nvPr/>
                    </p:nvSpPr>
                    <p:spPr>
                      <a:xfrm>
                        <a:off x="755" y="1093"/>
                        <a:ext cx="1523" cy="40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spcAft>
                            <a:spcPct val="40000"/>
                          </a:spcAft>
                          <a:defRPr/>
                        </a:pPr>
                        <a:r>
                          <a:rPr lang="en-US" sz="105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application</a:t>
                        </a:r>
                      </a:p>
                    </p:txBody>
                  </p:sp>
                </p:grpSp>
              </p:grpSp>
              <p:pic>
                <p:nvPicPr>
                  <p:cNvPr id="33" name="Picture 357" descr="ICON_NIC_Q308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1631723" y="3902528"/>
                    <a:ext cx="917575" cy="733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  <p:sp>
              <p:nvSpPr>
                <p:cNvPr id="31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6629403" y="3115431"/>
                  <a:ext cx="1346196" cy="699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1050" dirty="0" smtClean="0">
                      <a:solidFill>
                        <a:srgbClr val="000000"/>
                      </a:solidFill>
                    </a:rPr>
                    <a:t>Virtual NIC</a:t>
                  </a:r>
                  <a:endParaRPr lang="en-US" sz="1050" dirty="0">
                    <a:solidFill>
                      <a:srgbClr val="000000"/>
                    </a:solidFill>
                  </a:endParaRPr>
                </a:p>
              </p:txBody>
            </p:sp>
          </p:grpSp>
          <p:pic>
            <p:nvPicPr>
              <p:cNvPr id="24" name="Picture 23" descr="Mod5-8_Carla_Virtual_Switch_Connections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536897" y="2690229"/>
                <a:ext cx="3924932" cy="1617478"/>
              </a:xfrm>
              <a:prstGeom prst="rect">
                <a:avLst/>
              </a:prstGeom>
            </p:spPr>
          </p:pic>
          <p:pic>
            <p:nvPicPr>
              <p:cNvPr id="25" name="Picture 357" descr="ICON_NIC_Q3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981369" y="4356131"/>
                <a:ext cx="494433" cy="5837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" name="Text Box 4"/>
              <p:cNvSpPr txBox="1">
                <a:spLocks noChangeArrowheads="1"/>
              </p:cNvSpPr>
              <p:nvPr/>
            </p:nvSpPr>
            <p:spPr bwMode="auto">
              <a:xfrm>
                <a:off x="7398659" y="4441370"/>
                <a:ext cx="148408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00"/>
                    </a:solidFill>
                  </a:rPr>
                  <a:t>Physical NIC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 bwMode="auto">
              <a:xfrm>
                <a:off x="6452425" y="2566380"/>
                <a:ext cx="741910" cy="701447"/>
              </a:xfrm>
              <a:prstGeom prst="straightConnector1">
                <a:avLst/>
              </a:prstGeom>
              <a:solidFill>
                <a:srgbClr val="0095D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8" name="Straight Arrow Connector 27"/>
              <p:cNvCxnSpPr/>
              <p:nvPr/>
            </p:nvCxnSpPr>
            <p:spPr bwMode="auto">
              <a:xfrm rot="5400000">
                <a:off x="7219011" y="2583545"/>
                <a:ext cx="762002" cy="631375"/>
              </a:xfrm>
              <a:prstGeom prst="straightConnector1">
                <a:avLst/>
              </a:prstGeom>
              <a:solidFill>
                <a:srgbClr val="0095D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9" name="Straight Arrow Connector 28"/>
              <p:cNvCxnSpPr/>
              <p:nvPr/>
            </p:nvCxnSpPr>
            <p:spPr bwMode="auto">
              <a:xfrm>
                <a:off x="4823131" y="2566380"/>
                <a:ext cx="741910" cy="701447"/>
              </a:xfrm>
              <a:prstGeom prst="straightConnector1">
                <a:avLst/>
              </a:prstGeom>
              <a:solidFill>
                <a:srgbClr val="0095D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port group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7812360" cy="495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port group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 group</a:t>
            </a:r>
          </a:p>
          <a:p>
            <a:pPr lvl="1"/>
            <a:r>
              <a:rPr lang="en-US" dirty="0" smtClean="0"/>
              <a:t>Aggregates multiple ports under a common configuration</a:t>
            </a:r>
          </a:p>
          <a:p>
            <a:pPr lvl="1"/>
            <a:r>
              <a:rPr lang="en-US" dirty="0" smtClean="0"/>
              <a:t>Network label</a:t>
            </a:r>
          </a:p>
          <a:p>
            <a:pPr lvl="2"/>
            <a:r>
              <a:rPr lang="en-US" dirty="0" smtClean="0"/>
              <a:t>Unique on a host</a:t>
            </a:r>
          </a:p>
          <a:p>
            <a:pPr lvl="1"/>
            <a:r>
              <a:rPr lang="en-US" dirty="0" smtClean="0"/>
              <a:t>VLAN ID</a:t>
            </a:r>
          </a:p>
          <a:p>
            <a:pPr lvl="2"/>
            <a:r>
              <a:rPr lang="en-US" dirty="0" smtClean="0"/>
              <a:t>802.1q</a:t>
            </a:r>
            <a:r>
              <a:rPr lang="en-US" smtClean="0"/>
              <a:t>, 802.1ad</a:t>
            </a:r>
            <a:endParaRPr lang="en-US" dirty="0" smtClean="0"/>
          </a:p>
          <a:p>
            <a:pPr lvl="1"/>
            <a:r>
              <a:rPr lang="en-US" dirty="0" smtClean="0"/>
              <a:t>Traffic shaping</a:t>
            </a:r>
          </a:p>
          <a:p>
            <a:pPr lvl="1"/>
            <a:r>
              <a:rPr lang="en-US" dirty="0" smtClean="0"/>
              <a:t>Security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port group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VM port group</a:t>
            </a:r>
          </a:p>
          <a:p>
            <a:pPr lvl="1"/>
            <a:r>
              <a:rPr lang="en-US" dirty="0" smtClean="0"/>
              <a:t>Connecting VMs to the switch</a:t>
            </a:r>
          </a:p>
          <a:p>
            <a:pPr lvl="1"/>
            <a:r>
              <a:rPr lang="en-US" dirty="0" smtClean="0"/>
              <a:t>Common VLAN ID</a:t>
            </a:r>
          </a:p>
          <a:p>
            <a:pPr lvl="1"/>
            <a:r>
              <a:rPr lang="en-US" dirty="0" smtClean="0"/>
              <a:t>VM can migrate only when on the same Layer 2 subnet</a:t>
            </a:r>
          </a:p>
          <a:p>
            <a:r>
              <a:rPr lang="en-US" dirty="0" err="1" smtClean="0"/>
              <a:t>VMkernel</a:t>
            </a:r>
            <a:r>
              <a:rPr lang="en-US" dirty="0" smtClean="0"/>
              <a:t> port group</a:t>
            </a:r>
          </a:p>
          <a:p>
            <a:pPr lvl="1"/>
            <a:r>
              <a:rPr lang="en-US" dirty="0" smtClean="0"/>
              <a:t>Connecting host to the switch</a:t>
            </a:r>
          </a:p>
          <a:p>
            <a:pPr lvl="1"/>
            <a:r>
              <a:rPr lang="en-US" dirty="0" smtClean="0"/>
              <a:t>IP, VLAN ID</a:t>
            </a:r>
          </a:p>
          <a:p>
            <a:pPr lvl="1"/>
            <a:r>
              <a:rPr lang="en-US" dirty="0" smtClean="0"/>
              <a:t>Using</a:t>
            </a:r>
          </a:p>
          <a:p>
            <a:pPr lvl="2"/>
            <a:r>
              <a:rPr lang="en-US" dirty="0" smtClean="0"/>
              <a:t>Management</a:t>
            </a:r>
          </a:p>
          <a:p>
            <a:pPr lvl="2"/>
            <a:r>
              <a:rPr lang="en-US" dirty="0" err="1" smtClean="0"/>
              <a:t>vMotion</a:t>
            </a:r>
            <a:endParaRPr lang="en-US" dirty="0" smtClean="0"/>
          </a:p>
          <a:p>
            <a:pPr lvl="2"/>
            <a:r>
              <a:rPr lang="en-US" dirty="0" smtClean="0"/>
              <a:t>Fault Tolerance</a:t>
            </a:r>
          </a:p>
          <a:p>
            <a:pPr lvl="2"/>
            <a:r>
              <a:rPr lang="en-US" dirty="0" err="1" smtClean="0"/>
              <a:t>iSCSI</a:t>
            </a:r>
            <a:r>
              <a:rPr lang="en-US" dirty="0" smtClean="0"/>
              <a:t>, NFS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virtual switch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Networking for host and VMs</a:t>
            </a:r>
          </a:p>
          <a:p>
            <a:pPr lvl="1"/>
            <a:r>
              <a:rPr lang="en-US" sz="2800" dirty="0" smtClean="0"/>
              <a:t>Directs network traffic between virtual machines and links to external networks</a:t>
            </a:r>
          </a:p>
          <a:p>
            <a:pPr lvl="1"/>
            <a:r>
              <a:rPr lang="en-US" sz="2800" dirty="0" smtClean="0"/>
              <a:t>Combines the bandwidth of multiple network adapters and balances traffic among them. It can also handle physical network interface card (NIC) failover</a:t>
            </a:r>
          </a:p>
          <a:p>
            <a:pPr lvl="1"/>
            <a:r>
              <a:rPr lang="en-US" sz="2800" dirty="0" smtClean="0"/>
              <a:t>Models a physical Ethernet switch</a:t>
            </a:r>
          </a:p>
          <a:p>
            <a:pPr lvl="2"/>
            <a:r>
              <a:rPr lang="en-US" sz="2400" dirty="0" smtClean="0"/>
              <a:t>A virtual machine’s NIC can connect to a port</a:t>
            </a:r>
          </a:p>
          <a:p>
            <a:pPr lvl="2"/>
            <a:r>
              <a:rPr lang="en-US" sz="2400" dirty="0" smtClean="0"/>
              <a:t>Each uplink adapter uses one port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virtual switch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</a:t>
            </a:r>
          </a:p>
          <a:p>
            <a:pPr lvl="1"/>
            <a:r>
              <a:rPr lang="en-US" dirty="0" smtClean="0"/>
              <a:t>Local for a single host</a:t>
            </a:r>
          </a:p>
          <a:p>
            <a:r>
              <a:rPr lang="en-US" dirty="0" smtClean="0"/>
              <a:t>Distributed</a:t>
            </a:r>
          </a:p>
          <a:p>
            <a:pPr lvl="1"/>
            <a:r>
              <a:rPr lang="en-US" dirty="0" smtClean="0"/>
              <a:t>Over all hosts in a datacenter</a:t>
            </a:r>
          </a:p>
          <a:p>
            <a:pPr lvl="1"/>
            <a:r>
              <a:rPr lang="en-US" dirty="0" smtClean="0"/>
              <a:t>Only for Enterprise Plus license</a:t>
            </a:r>
          </a:p>
          <a:p>
            <a:pPr lvl="1"/>
            <a:r>
              <a:rPr lang="en-US" dirty="0" smtClean="0"/>
              <a:t>Consistent network configuration for migrating VMs</a:t>
            </a:r>
          </a:p>
          <a:p>
            <a:pPr lvl="1"/>
            <a:r>
              <a:rPr lang="en-US" dirty="0" smtClean="0"/>
              <a:t>Port mirroring, </a:t>
            </a:r>
            <a:r>
              <a:rPr lang="en-US" dirty="0" err="1" smtClean="0"/>
              <a:t>Netflow</a:t>
            </a:r>
            <a:r>
              <a:rPr lang="en-US" dirty="0" smtClean="0"/>
              <a:t>, Network I/O Control</a:t>
            </a:r>
          </a:p>
          <a:p>
            <a:pPr lvl="1"/>
            <a:r>
              <a:rPr lang="en-US" dirty="0" smtClean="0"/>
              <a:t>Network statistics and policies migrate with </a:t>
            </a:r>
            <a:r>
              <a:rPr lang="en-US" dirty="0" smtClean="0"/>
              <a:t>VM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virtual switch</a:t>
            </a:r>
            <a:endParaRPr lang="cs-CZ" dirty="0"/>
          </a:p>
        </p:txBody>
      </p:sp>
      <p:grpSp>
        <p:nvGrpSpPr>
          <p:cNvPr id="4" name="Group 3"/>
          <p:cNvGrpSpPr/>
          <p:nvPr/>
        </p:nvGrpSpPr>
        <p:grpSpPr>
          <a:xfrm>
            <a:off x="539552" y="2060848"/>
            <a:ext cx="7488832" cy="2808312"/>
            <a:chOff x="1457325" y="3462338"/>
            <a:chExt cx="5691188" cy="2054225"/>
          </a:xfrm>
        </p:grpSpPr>
        <p:grpSp>
          <p:nvGrpSpPr>
            <p:cNvPr id="5" name="Group 57"/>
            <p:cNvGrpSpPr>
              <a:grpSpLocks/>
            </p:cNvGrpSpPr>
            <p:nvPr/>
          </p:nvGrpSpPr>
          <p:grpSpPr bwMode="auto">
            <a:xfrm>
              <a:off x="1457325" y="3462338"/>
              <a:ext cx="2647950" cy="2054225"/>
              <a:chOff x="771525" y="1231900"/>
              <a:chExt cx="4178300" cy="2400300"/>
            </a:xfrm>
          </p:grpSpPr>
          <p:sp>
            <p:nvSpPr>
              <p:cNvPr id="31" name="Oval 53"/>
              <p:cNvSpPr>
                <a:spLocks noChangeArrowheads="1"/>
              </p:cNvSpPr>
              <p:nvPr/>
            </p:nvSpPr>
            <p:spPr bwMode="auto">
              <a:xfrm>
                <a:off x="2219325" y="2794000"/>
                <a:ext cx="1752600" cy="533400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sp>
            <p:nvSpPr>
              <p:cNvPr id="32" name="Line 54"/>
              <p:cNvSpPr>
                <a:spLocks noChangeShapeType="1"/>
              </p:cNvSpPr>
              <p:nvPr/>
            </p:nvSpPr>
            <p:spPr bwMode="auto">
              <a:xfrm>
                <a:off x="1762125" y="2108200"/>
                <a:ext cx="635000" cy="4826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3" name="Line 55"/>
              <p:cNvSpPr>
                <a:spLocks noChangeShapeType="1"/>
              </p:cNvSpPr>
              <p:nvPr/>
            </p:nvSpPr>
            <p:spPr bwMode="auto">
              <a:xfrm>
                <a:off x="3057525" y="2108200"/>
                <a:ext cx="0" cy="3810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4" name="Line 56"/>
              <p:cNvSpPr>
                <a:spLocks noChangeShapeType="1"/>
              </p:cNvSpPr>
              <p:nvPr/>
            </p:nvSpPr>
            <p:spPr bwMode="auto">
              <a:xfrm flipV="1">
                <a:off x="3743325" y="2184400"/>
                <a:ext cx="457200" cy="304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5" name="Oval 57"/>
              <p:cNvSpPr>
                <a:spLocks noChangeArrowheads="1"/>
              </p:cNvSpPr>
              <p:nvPr/>
            </p:nvSpPr>
            <p:spPr bwMode="auto">
              <a:xfrm rot="-960702">
                <a:off x="927100" y="1725613"/>
                <a:ext cx="1066800" cy="477837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grpSp>
            <p:nvGrpSpPr>
              <p:cNvPr id="36" name="AutoShape 58"/>
              <p:cNvGrpSpPr>
                <a:grpSpLocks/>
              </p:cNvGrpSpPr>
              <p:nvPr/>
            </p:nvGrpSpPr>
            <p:grpSpPr bwMode="auto">
              <a:xfrm>
                <a:off x="1524381" y="1946656"/>
                <a:ext cx="707136" cy="402336"/>
                <a:chOff x="1286256" y="2505456"/>
                <a:chExt cx="707136" cy="402336"/>
              </a:xfrm>
            </p:grpSpPr>
            <p:pic>
              <p:nvPicPr>
                <p:cNvPr id="59" name="AutoShape 58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286256" y="2505456"/>
                  <a:ext cx="707136" cy="40233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sp>
              <p:nvSpPr>
                <p:cNvPr id="6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295399" y="2609850"/>
                  <a:ext cx="590551" cy="28575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83124" tIns="41562" rIns="83124" bIns="41562" anchor="ctr"/>
                <a:lstStyle/>
                <a:p>
                  <a:pPr algn="ctr" defTabSz="831850"/>
                  <a:r>
                    <a:rPr lang="en-US" sz="800" b="1" dirty="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rPr>
                    <a:t>vSwitch</a:t>
                  </a:r>
                </a:p>
              </p:txBody>
            </p:sp>
          </p:grpSp>
          <p:sp>
            <p:nvSpPr>
              <p:cNvPr id="37" name="Oval 59"/>
              <p:cNvSpPr>
                <a:spLocks noChangeArrowheads="1"/>
              </p:cNvSpPr>
              <p:nvPr/>
            </p:nvSpPr>
            <p:spPr bwMode="auto">
              <a:xfrm rot="-960702">
                <a:off x="2260600" y="1725613"/>
                <a:ext cx="1066800" cy="477837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sp>
            <p:nvSpPr>
              <p:cNvPr id="38" name="Oval 60"/>
              <p:cNvSpPr>
                <a:spLocks noChangeArrowheads="1"/>
              </p:cNvSpPr>
              <p:nvPr/>
            </p:nvSpPr>
            <p:spPr bwMode="auto">
              <a:xfrm rot="-960702">
                <a:off x="3667125" y="1706563"/>
                <a:ext cx="1066800" cy="477837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grpSp>
            <p:nvGrpSpPr>
              <p:cNvPr id="39" name="AutoShape 62"/>
              <p:cNvGrpSpPr>
                <a:grpSpLocks/>
              </p:cNvGrpSpPr>
              <p:nvPr/>
            </p:nvGrpSpPr>
            <p:grpSpPr bwMode="auto">
              <a:xfrm>
                <a:off x="2816733" y="1946656"/>
                <a:ext cx="713232" cy="402336"/>
                <a:chOff x="2578608" y="2505456"/>
                <a:chExt cx="713232" cy="402336"/>
              </a:xfrm>
            </p:grpSpPr>
            <p:pic>
              <p:nvPicPr>
                <p:cNvPr id="57" name="AutoShape 62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578608" y="2505456"/>
                  <a:ext cx="713232" cy="40233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sp>
              <p:nvSpPr>
                <p:cNvPr id="58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590800" y="2609850"/>
                  <a:ext cx="590550" cy="28575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83124" tIns="41562" rIns="83124" bIns="41562" anchor="ctr"/>
                <a:lstStyle/>
                <a:p>
                  <a:pPr algn="ctr" defTabSz="831850"/>
                  <a:r>
                    <a:rPr lang="en-US" sz="800" b="1" dirty="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rPr>
                    <a:t>vSwitch</a:t>
                  </a:r>
                </a:p>
              </p:txBody>
            </p:sp>
          </p:grpSp>
          <p:grpSp>
            <p:nvGrpSpPr>
              <p:cNvPr id="40" name="AutoShape 63"/>
              <p:cNvGrpSpPr>
                <a:grpSpLocks/>
              </p:cNvGrpSpPr>
              <p:nvPr/>
            </p:nvGrpSpPr>
            <p:grpSpPr bwMode="auto">
              <a:xfrm>
                <a:off x="4188333" y="1867408"/>
                <a:ext cx="713232" cy="408432"/>
                <a:chOff x="3950208" y="2426208"/>
                <a:chExt cx="713232" cy="408432"/>
              </a:xfrm>
            </p:grpSpPr>
            <p:pic>
              <p:nvPicPr>
                <p:cNvPr id="55" name="AutoShape 63"/>
                <p:cNvPicPr>
                  <a:picLocks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950208" y="2426208"/>
                  <a:ext cx="713232" cy="4084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sp>
              <p:nvSpPr>
                <p:cNvPr id="5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962400" y="2533650"/>
                  <a:ext cx="590550" cy="28575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83124" tIns="41562" rIns="83124" bIns="41562" anchor="ctr"/>
                <a:lstStyle/>
                <a:p>
                  <a:pPr algn="ctr" defTabSz="831850"/>
                  <a:r>
                    <a:rPr lang="en-US" sz="800" b="1" dirty="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rPr>
                    <a:t>vSwitch</a:t>
                  </a:r>
                </a:p>
              </p:txBody>
            </p:sp>
          </p:grpSp>
          <p:pic>
            <p:nvPicPr>
              <p:cNvPr id="41" name="Picture 65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301750" y="14224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2" name="Picture 66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073150" y="15748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3" name="Picture 67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847725" y="1727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4" name="Picture 68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676525" y="1346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5" name="Picture 69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447925" y="14986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6" name="Picture 70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222500" y="16510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7" name="Picture 71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048125" y="1346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8" name="Picture 72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19525" y="14986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9" name="Picture 73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594100" y="16510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0" name="Picture 89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279650" y="24892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1" name="Picture 90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905125" y="24130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2" name="Picture 91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514725" y="24130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3" name="Picture 92" descr="ICON_NetwrkSwitch_NoShadow_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752725" y="3022600"/>
                <a:ext cx="673100" cy="4968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54" name="Rectangle 98"/>
              <p:cNvSpPr>
                <a:spLocks noChangeArrowheads="1"/>
              </p:cNvSpPr>
              <p:nvPr/>
            </p:nvSpPr>
            <p:spPr bwMode="auto">
              <a:xfrm>
                <a:off x="771525" y="1231900"/>
                <a:ext cx="4178300" cy="2400300"/>
              </a:xfrm>
              <a:prstGeom prst="rect">
                <a:avLst/>
              </a:prstGeom>
              <a:noFill/>
              <a:ln w="349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4500563" y="3462338"/>
              <a:ext cx="2647950" cy="2054225"/>
              <a:chOff x="758825" y="3810000"/>
              <a:chExt cx="4178300" cy="2400300"/>
            </a:xfrm>
          </p:grpSpPr>
          <p:sp>
            <p:nvSpPr>
              <p:cNvPr id="7" name="Oval 52"/>
              <p:cNvSpPr>
                <a:spLocks noChangeArrowheads="1"/>
              </p:cNvSpPr>
              <p:nvPr/>
            </p:nvSpPr>
            <p:spPr bwMode="auto">
              <a:xfrm>
                <a:off x="2028825" y="5384800"/>
                <a:ext cx="2286000" cy="533400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sp>
            <p:nvSpPr>
              <p:cNvPr id="8" name="Oval 74"/>
              <p:cNvSpPr>
                <a:spLocks noChangeArrowheads="1"/>
              </p:cNvSpPr>
              <p:nvPr/>
            </p:nvSpPr>
            <p:spPr bwMode="auto">
              <a:xfrm>
                <a:off x="1266825" y="4318000"/>
                <a:ext cx="3352800" cy="457200"/>
              </a:xfrm>
              <a:prstGeom prst="ellipse">
                <a:avLst/>
              </a:prstGeom>
              <a:noFill/>
              <a:ln w="317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  <p:grpSp>
            <p:nvGrpSpPr>
              <p:cNvPr id="9" name="AutoShape 75"/>
              <p:cNvGrpSpPr>
                <a:grpSpLocks/>
              </p:cNvGrpSpPr>
              <p:nvPr/>
            </p:nvGrpSpPr>
            <p:grpSpPr bwMode="auto">
              <a:xfrm>
                <a:off x="1709801" y="4610100"/>
                <a:ext cx="2615184" cy="408432"/>
                <a:chOff x="6284976" y="2590800"/>
                <a:chExt cx="2615184" cy="408432"/>
              </a:xfrm>
            </p:grpSpPr>
            <p:pic>
              <p:nvPicPr>
                <p:cNvPr id="29" name="AutoShape 75"/>
                <p:cNvPicPr>
                  <a:picLocks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6284976" y="2590800"/>
                  <a:ext cx="2615184" cy="4084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sp>
              <p:nvSpPr>
                <p:cNvPr id="30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6299200" y="2698750"/>
                  <a:ext cx="2495550" cy="28575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83124" tIns="41562" rIns="83124" bIns="41562" anchor="ctr"/>
                <a:lstStyle/>
                <a:p>
                  <a:pPr algn="ctr" defTabSz="831850"/>
                  <a:r>
                    <a:rPr lang="en-US" sz="800" b="1" dirty="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rPr>
                    <a:t>Distributed Virtual Switch</a:t>
                  </a:r>
                </a:p>
              </p:txBody>
            </p:sp>
          </p:grpSp>
          <p:sp>
            <p:nvSpPr>
              <p:cNvPr id="10" name="Line 76"/>
              <p:cNvSpPr>
                <a:spLocks noChangeShapeType="1"/>
              </p:cNvSpPr>
              <p:nvPr/>
            </p:nvSpPr>
            <p:spPr bwMode="auto">
              <a:xfrm>
                <a:off x="2486025" y="5003800"/>
                <a:ext cx="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" name="Line 77"/>
              <p:cNvSpPr>
                <a:spLocks noChangeShapeType="1"/>
              </p:cNvSpPr>
              <p:nvPr/>
            </p:nvSpPr>
            <p:spPr bwMode="auto">
              <a:xfrm>
                <a:off x="3095625" y="5003800"/>
                <a:ext cx="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" name="Line 78"/>
              <p:cNvSpPr>
                <a:spLocks noChangeShapeType="1"/>
              </p:cNvSpPr>
              <p:nvPr/>
            </p:nvSpPr>
            <p:spPr bwMode="auto">
              <a:xfrm>
                <a:off x="3705225" y="5003800"/>
                <a:ext cx="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pic>
            <p:nvPicPr>
              <p:cNvPr id="13" name="Picture 79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343025" y="40894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4" name="Picture 80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114425" y="42418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5" name="Picture 81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889000" y="4394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6" name="Picture 82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714625" y="39370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7" name="Picture 83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486025" y="4013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8" name="Picture 84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260600" y="40894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9" name="Picture 85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781425" y="38608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0" name="Picture 86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629025" y="39370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1" name="Picture 87" descr="ICON_SmVM_Q2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476625" y="4013200"/>
                <a:ext cx="384175" cy="549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2" name="Picture 88" descr="ICON_Server_Right_NoShadow_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4132263" y="5308600"/>
                <a:ext cx="350837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3" name="Picture 93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257425" y="51562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4" name="Picture 94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867025" y="51562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5" name="Picture 95" descr="ICON_Server_Right_NoShadow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476625" y="5156200"/>
                <a:ext cx="396875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26" name="Picture 96" descr="ICON_NetwrkSwitch_NoShadow_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638425" y="5689600"/>
                <a:ext cx="673100" cy="4968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27" name="Line 97"/>
              <p:cNvSpPr>
                <a:spLocks noChangeShapeType="1"/>
              </p:cNvSpPr>
              <p:nvPr/>
            </p:nvSpPr>
            <p:spPr bwMode="auto">
              <a:xfrm>
                <a:off x="4238625" y="5003800"/>
                <a:ext cx="0" cy="3810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8" name="Rectangle 99"/>
              <p:cNvSpPr>
                <a:spLocks noChangeArrowheads="1"/>
              </p:cNvSpPr>
              <p:nvPr/>
            </p:nvSpPr>
            <p:spPr bwMode="auto">
              <a:xfrm>
                <a:off x="758825" y="3810000"/>
                <a:ext cx="4178300" cy="2400300"/>
              </a:xfrm>
              <a:prstGeom prst="rect">
                <a:avLst/>
              </a:prstGeom>
              <a:noFill/>
              <a:ln w="349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3124" tIns="41562" rIns="83124" bIns="41562" anchor="ctr"/>
              <a:lstStyle/>
              <a:p>
                <a:pPr defTabSz="831850"/>
                <a:endParaRPr lang="en-US" sz="1700" dirty="0">
                  <a:cs typeface="Arial" charset="0"/>
                </a:endParaRPr>
              </a:p>
            </p:txBody>
          </p:sp>
        </p:grpSp>
      </p:grpSp>
      <p:sp>
        <p:nvSpPr>
          <p:cNvPr id="61" name="TextBox 59"/>
          <p:cNvSpPr txBox="1">
            <a:spLocks noChangeArrowheads="1"/>
          </p:cNvSpPr>
          <p:nvPr/>
        </p:nvSpPr>
        <p:spPr bwMode="auto">
          <a:xfrm>
            <a:off x="1331640" y="5013176"/>
            <a:ext cx="1809347" cy="330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124" tIns="41562" rIns="83124" bIns="41562">
            <a:spAutoFit/>
          </a:bodyPr>
          <a:lstStyle/>
          <a:p>
            <a:pPr defTabSz="831850"/>
            <a:r>
              <a:rPr lang="en-US" sz="1600" i="1" dirty="0">
                <a:solidFill>
                  <a:schemeClr val="tx1"/>
                </a:solidFill>
                <a:cs typeface="Arial" charset="0"/>
              </a:rPr>
              <a:t>standard switches</a:t>
            </a:r>
          </a:p>
        </p:txBody>
      </p:sp>
      <p:sp>
        <p:nvSpPr>
          <p:cNvPr id="62" name="TextBox 60"/>
          <p:cNvSpPr txBox="1">
            <a:spLocks noChangeArrowheads="1"/>
          </p:cNvSpPr>
          <p:nvPr/>
        </p:nvSpPr>
        <p:spPr bwMode="auto">
          <a:xfrm>
            <a:off x="5148064" y="5013176"/>
            <a:ext cx="1956823" cy="330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124" tIns="41562" rIns="83124" bIns="41562">
            <a:spAutoFit/>
          </a:bodyPr>
          <a:lstStyle/>
          <a:p>
            <a:pPr defTabSz="831850"/>
            <a:r>
              <a:rPr lang="en-US" sz="1600" i="1" dirty="0">
                <a:solidFill>
                  <a:schemeClr val="tx1"/>
                </a:solidFill>
                <a:cs typeface="Arial" charset="0"/>
              </a:rPr>
              <a:t>distributed switches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1121</TotalTime>
  <Words>349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Wingdings</vt:lpstr>
      <vt:lpstr>Verdana</vt:lpstr>
      <vt:lpstr>kuba</vt:lpstr>
      <vt:lpstr>Virtualization Infrastructure Administration</vt:lpstr>
      <vt:lpstr>vSphere networking</vt:lpstr>
      <vt:lpstr>vSphere networking overview</vt:lpstr>
      <vt:lpstr>vSphere port group</vt:lpstr>
      <vt:lpstr>vSphere port group</vt:lpstr>
      <vt:lpstr>vSphere port group</vt:lpstr>
      <vt:lpstr>vSphere virtual switch</vt:lpstr>
      <vt:lpstr>vSphere virtual switch</vt:lpstr>
      <vt:lpstr>vSphere virtual switch</vt:lpstr>
      <vt:lpstr>vSphere virtual switch</vt:lpstr>
      <vt:lpstr>VLAN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161</cp:revision>
  <dcterms:created xsi:type="dcterms:W3CDTF">2005-09-28T09:53:52Z</dcterms:created>
  <dcterms:modified xsi:type="dcterms:W3CDTF">2021-02-09T16:55:35Z</dcterms:modified>
</cp:coreProperties>
</file>