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6"/>
  </p:notesMasterIdLst>
  <p:sldIdLst>
    <p:sldId id="256" r:id="rId2"/>
    <p:sldId id="257" r:id="rId3"/>
    <p:sldId id="262" r:id="rId4"/>
    <p:sldId id="264" r:id="rId5"/>
    <p:sldId id="263" r:id="rId6"/>
    <p:sldId id="259" r:id="rId7"/>
    <p:sldId id="267" r:id="rId8"/>
    <p:sldId id="268" r:id="rId9"/>
    <p:sldId id="269" r:id="rId10"/>
    <p:sldId id="272" r:id="rId11"/>
    <p:sldId id="258" r:id="rId12"/>
    <p:sldId id="273" r:id="rId13"/>
    <p:sldId id="266" r:id="rId14"/>
    <p:sldId id="26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CC"/>
    <a:srgbClr val="1AC408"/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AB1D78-8396-4744-A9B9-B5A7A098DC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335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98040A-9785-4220-ACF4-1B863C543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56734-D80C-415A-8D24-C3BD915687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65C3-834D-4EDB-B7C3-69547BCC0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ABED-45D8-4DDF-812D-7F746F472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7DAAD-EF20-4BB1-B7BC-6EBBD59B5C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972B-CB60-4E9D-9271-89D7BF1DA4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381F5-8A4E-4A23-9B0D-315BBA644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5F0C3-8B66-468C-A64F-566F12D546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C518-2287-4829-B975-79FD7895DC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6ADC-46D1-4438-9D7A-72E41455D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8EDF-A201-4002-B671-C664166618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EDA160-C6C3-4450-A530-A6C6FCD513F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Virtualization Infrastructure Administration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827684"/>
          </a:xfrm>
        </p:spPr>
        <p:txBody>
          <a:bodyPr/>
          <a:lstStyle/>
          <a:p>
            <a:r>
              <a:rPr lang="en-US" dirty="0"/>
              <a:t>Introduction</a:t>
            </a:r>
            <a:endParaRPr lang="cs-CZ" dirty="0"/>
          </a:p>
          <a:p>
            <a:endParaRPr lang="cs-CZ" dirty="0"/>
          </a:p>
          <a:p>
            <a:endParaRPr lang="en-US" dirty="0"/>
          </a:p>
          <a:p>
            <a:r>
              <a:rPr lang="cs-CZ" dirty="0"/>
              <a:t>Jakub </a:t>
            </a:r>
            <a:r>
              <a:rPr lang="cs-CZ" dirty="0" err="1"/>
              <a:t>Yaghob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vSphere</a:t>
            </a:r>
            <a:r>
              <a:rPr lang="en-US" dirty="0"/>
              <a:t> objects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Datacenter</a:t>
            </a:r>
          </a:p>
          <a:p>
            <a:pPr lvl="1"/>
            <a:r>
              <a:rPr lang="en-US" dirty="0"/>
              <a:t>Standalone set of servers</a:t>
            </a:r>
          </a:p>
          <a:p>
            <a:pPr lvl="1"/>
            <a:r>
              <a:rPr lang="en-US" dirty="0"/>
              <a:t>Possible different locations</a:t>
            </a:r>
          </a:p>
          <a:p>
            <a:r>
              <a:rPr lang="en-US" dirty="0"/>
              <a:t>Cluster</a:t>
            </a:r>
          </a:p>
          <a:p>
            <a:pPr lvl="1"/>
            <a:r>
              <a:rPr lang="en-US" dirty="0"/>
              <a:t>Tightly coupled set of servers</a:t>
            </a:r>
          </a:p>
          <a:p>
            <a:pPr lvl="1"/>
            <a:r>
              <a:rPr lang="en-US" dirty="0"/>
              <a:t>HA, DRS, DPM</a:t>
            </a:r>
          </a:p>
          <a:p>
            <a:r>
              <a:rPr lang="en-US" dirty="0"/>
              <a:t>Host</a:t>
            </a:r>
          </a:p>
          <a:p>
            <a:pPr lvl="1"/>
            <a:r>
              <a:rPr lang="en-US" dirty="0"/>
              <a:t>Physical server running a hypervisor</a:t>
            </a:r>
          </a:p>
          <a:p>
            <a:r>
              <a:rPr lang="en-US" dirty="0"/>
              <a:t>Guest</a:t>
            </a:r>
          </a:p>
          <a:p>
            <a:pPr lvl="1"/>
            <a:r>
              <a:rPr lang="en-US" dirty="0"/>
              <a:t>OS running within VM</a:t>
            </a:r>
          </a:p>
          <a:p>
            <a:r>
              <a:rPr lang="en-US" dirty="0"/>
              <a:t>Resource pool</a:t>
            </a:r>
          </a:p>
          <a:p>
            <a:pPr lvl="1"/>
            <a:r>
              <a:rPr lang="en-US" dirty="0"/>
              <a:t>Provides abstract resources to VMs and child </a:t>
            </a:r>
            <a:r>
              <a:rPr lang="en-US"/>
              <a:t>resource pools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our own (virtualized) infrastructure – </a:t>
            </a:r>
            <a:r>
              <a:rPr lang="en-US" dirty="0" err="1"/>
              <a:t>vSphere</a:t>
            </a:r>
            <a:endParaRPr lang="cs-CZ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419872" y="1844824"/>
            <a:ext cx="1152128" cy="5760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acheron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55576" y="3494700"/>
            <a:ext cx="1152128" cy="576064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VCSA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51720" y="4509120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VSP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419872" y="4509120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VSP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2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788024" y="4509120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VSP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3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419872" y="5877272"/>
            <a:ext cx="1152128" cy="576064"/>
          </a:xfrm>
          <a:prstGeom prst="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virtsan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Straight Connector 10"/>
          <p:cNvCxnSpPr>
            <a:stCxn id="6" idx="2"/>
            <a:endCxn id="9" idx="0"/>
          </p:cNvCxnSpPr>
          <p:nvPr/>
        </p:nvCxnSpPr>
        <p:spPr bwMode="auto">
          <a:xfrm>
            <a:off x="2627784" y="5085184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7" idx="2"/>
            <a:endCxn id="9" idx="0"/>
          </p:cNvCxnSpPr>
          <p:nvPr/>
        </p:nvCxnSpPr>
        <p:spPr bwMode="auto">
          <a:xfrm>
            <a:off x="3995936" y="5085184"/>
            <a:ext cx="0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2"/>
            <a:endCxn id="9" idx="0"/>
          </p:cNvCxnSpPr>
          <p:nvPr/>
        </p:nvCxnSpPr>
        <p:spPr bwMode="auto">
          <a:xfrm flipH="1">
            <a:off x="3995936" y="5085184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4" idx="2"/>
            <a:endCxn id="5" idx="0"/>
          </p:cNvCxnSpPr>
          <p:nvPr/>
        </p:nvCxnSpPr>
        <p:spPr bwMode="auto">
          <a:xfrm flipH="1">
            <a:off x="1331640" y="2420888"/>
            <a:ext cx="2664296" cy="10738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4" idx="2"/>
            <a:endCxn id="6" idx="0"/>
          </p:cNvCxnSpPr>
          <p:nvPr/>
        </p:nvCxnSpPr>
        <p:spPr bwMode="auto">
          <a:xfrm flipH="1">
            <a:off x="2627784" y="2420888"/>
            <a:ext cx="1368152" cy="20882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4" idx="2"/>
            <a:endCxn id="7" idx="0"/>
          </p:cNvCxnSpPr>
          <p:nvPr/>
        </p:nvCxnSpPr>
        <p:spPr bwMode="auto">
          <a:xfrm>
            <a:off x="3995936" y="2420888"/>
            <a:ext cx="0" cy="20882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4" idx="2"/>
            <a:endCxn id="8" idx="0"/>
          </p:cNvCxnSpPr>
          <p:nvPr/>
        </p:nvCxnSpPr>
        <p:spPr bwMode="auto">
          <a:xfrm>
            <a:off x="3995936" y="2420888"/>
            <a:ext cx="1368152" cy="20882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7" idx="3"/>
          </p:cNvCxnSpPr>
          <p:nvPr/>
        </p:nvCxnSpPr>
        <p:spPr bwMode="auto">
          <a:xfrm flipV="1">
            <a:off x="4572000" y="3522022"/>
            <a:ext cx="978422" cy="12751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6" idx="3"/>
          </p:cNvCxnSpPr>
          <p:nvPr/>
        </p:nvCxnSpPr>
        <p:spPr bwMode="auto">
          <a:xfrm flipV="1">
            <a:off x="3203848" y="3522022"/>
            <a:ext cx="2346574" cy="12751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8" idx="3"/>
          </p:cNvCxnSpPr>
          <p:nvPr/>
        </p:nvCxnSpPr>
        <p:spPr bwMode="auto">
          <a:xfrm flipH="1" flipV="1">
            <a:off x="5550422" y="3511522"/>
            <a:ext cx="389730" cy="12856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4932040" y="1498657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GW: 10.2.0.1</a:t>
            </a:r>
          </a:p>
          <a:p>
            <a:r>
              <a:rPr lang="en-US" dirty="0"/>
              <a:t>Mask: 255.255.0.0</a:t>
            </a:r>
            <a:br>
              <a:rPr lang="en-US" dirty="0"/>
            </a:br>
            <a:r>
              <a:rPr lang="en-US" dirty="0"/>
              <a:t>DNS1: 195.113.19.71</a:t>
            </a:r>
            <a:br>
              <a:rPr lang="en-US" dirty="0"/>
            </a:br>
            <a:r>
              <a:rPr lang="en-US" dirty="0"/>
              <a:t>DNS2: 195.113.19.77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79712" y="508518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47864" y="508518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2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16016" y="508518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3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44008" y="580526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10.251.0.1</a:t>
            </a:r>
            <a:endParaRPr lang="cs-CZ" dirty="0"/>
          </a:p>
        </p:txBody>
      </p:sp>
      <p:sp>
        <p:nvSpPr>
          <p:cNvPr id="39" name="TextBox 38"/>
          <p:cNvSpPr txBox="1"/>
          <p:nvPr/>
        </p:nvSpPr>
        <p:spPr>
          <a:xfrm>
            <a:off x="662950" y="313103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66154" y="3204906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y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42" name="Cloud 41"/>
          <p:cNvSpPr/>
          <p:nvPr/>
        </p:nvSpPr>
        <p:spPr bwMode="auto">
          <a:xfrm>
            <a:off x="755576" y="1628800"/>
            <a:ext cx="1728192" cy="936104"/>
          </a:xfrm>
          <a:prstGeom prst="cloud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internet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>
            <a:stCxn id="42" idx="0"/>
            <a:endCxn id="4" idx="1"/>
          </p:cNvCxnSpPr>
          <p:nvPr/>
        </p:nvCxnSpPr>
        <p:spPr bwMode="auto">
          <a:xfrm>
            <a:off x="2482328" y="2096852"/>
            <a:ext cx="937544" cy="360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6554865" y="2795223"/>
            <a:ext cx="130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port: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91788" y="4112466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58585" y="412861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791693" y="413978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00330" y="3801466"/>
            <a:ext cx="130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port: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96475" y="3799495"/>
            <a:ext cx="130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port: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44008" y="3800775"/>
            <a:ext cx="130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port: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77196" y="2849787"/>
            <a:ext cx="130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port: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9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711621" y="3538890"/>
            <a:ext cx="1152128" cy="576064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WIN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10" name="Straight Connector 9"/>
          <p:cNvCxnSpPr>
            <a:stCxn id="40" idx="0"/>
            <a:endCxn id="4" idx="2"/>
          </p:cNvCxnSpPr>
          <p:nvPr/>
        </p:nvCxnSpPr>
        <p:spPr bwMode="auto">
          <a:xfrm flipH="1" flipV="1">
            <a:off x="3995936" y="2420888"/>
            <a:ext cx="3291749" cy="11180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6554865" y="3124225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our own (virtualized) infrastructure – Hyper-V</a:t>
            </a:r>
            <a:endParaRPr lang="cs-CZ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3419872" y="1844824"/>
            <a:ext cx="1152128" cy="5760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acheron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419872" y="3140968"/>
            <a:ext cx="1152128" cy="576064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HVAD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xx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051720" y="4509120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xx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charset="0"/>
              </a:rPr>
              <a:t>1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419872" y="4509120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xx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charset="0"/>
              </a:rPr>
              <a:t>2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4788024" y="4509120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xx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charset="0"/>
              </a:rPr>
              <a:t>3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419872" y="5877272"/>
            <a:ext cx="1152128" cy="576064"/>
          </a:xfrm>
          <a:prstGeom prst="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virtsan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1" name="Straight Connector 80"/>
          <p:cNvCxnSpPr>
            <a:stCxn id="41" idx="2"/>
            <a:endCxn id="47" idx="0"/>
          </p:cNvCxnSpPr>
          <p:nvPr/>
        </p:nvCxnSpPr>
        <p:spPr bwMode="auto">
          <a:xfrm>
            <a:off x="2627784" y="5085184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stCxn id="42" idx="2"/>
            <a:endCxn id="47" idx="0"/>
          </p:cNvCxnSpPr>
          <p:nvPr/>
        </p:nvCxnSpPr>
        <p:spPr bwMode="auto">
          <a:xfrm>
            <a:off x="3995936" y="5085184"/>
            <a:ext cx="0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44" idx="2"/>
            <a:endCxn id="47" idx="0"/>
          </p:cNvCxnSpPr>
          <p:nvPr/>
        </p:nvCxnSpPr>
        <p:spPr bwMode="auto">
          <a:xfrm flipH="1">
            <a:off x="3995936" y="5085184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>
            <a:stCxn id="39" idx="2"/>
            <a:endCxn id="40" idx="0"/>
          </p:cNvCxnSpPr>
          <p:nvPr/>
        </p:nvCxnSpPr>
        <p:spPr bwMode="auto">
          <a:xfrm>
            <a:off x="3995936" y="2420888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40" idx="2"/>
            <a:endCxn id="41" idx="0"/>
          </p:cNvCxnSpPr>
          <p:nvPr/>
        </p:nvCxnSpPr>
        <p:spPr bwMode="auto">
          <a:xfrm flipH="1">
            <a:off x="2627784" y="3717032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40" idx="2"/>
            <a:endCxn id="42" idx="0"/>
          </p:cNvCxnSpPr>
          <p:nvPr/>
        </p:nvCxnSpPr>
        <p:spPr bwMode="auto">
          <a:xfrm>
            <a:off x="3995936" y="3717032"/>
            <a:ext cx="0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40" idx="2"/>
            <a:endCxn id="44" idx="0"/>
          </p:cNvCxnSpPr>
          <p:nvPr/>
        </p:nvCxnSpPr>
        <p:spPr bwMode="auto">
          <a:xfrm>
            <a:off x="3995936" y="3717032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>
            <a:stCxn id="42" idx="3"/>
          </p:cNvCxnSpPr>
          <p:nvPr/>
        </p:nvCxnSpPr>
        <p:spPr bwMode="auto">
          <a:xfrm flipV="1">
            <a:off x="4572000" y="3717032"/>
            <a:ext cx="504056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41" idx="3"/>
          </p:cNvCxnSpPr>
          <p:nvPr/>
        </p:nvCxnSpPr>
        <p:spPr bwMode="auto">
          <a:xfrm flipV="1">
            <a:off x="3203848" y="3717032"/>
            <a:ext cx="1872208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>
            <a:stCxn id="44" idx="3"/>
          </p:cNvCxnSpPr>
          <p:nvPr/>
        </p:nvCxnSpPr>
        <p:spPr bwMode="auto">
          <a:xfrm flipH="1" flipV="1">
            <a:off x="5076056" y="3717032"/>
            <a:ext cx="864096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1979712" y="414908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716016" y="162880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GW: 10.2.0.1</a:t>
            </a:r>
          </a:p>
          <a:p>
            <a:r>
              <a:rPr lang="en-US" dirty="0"/>
              <a:t>Mask: 255.255.0.0</a:t>
            </a:r>
            <a:br>
              <a:rPr lang="en-US" dirty="0"/>
            </a:br>
            <a:r>
              <a:rPr lang="en-US" dirty="0"/>
              <a:t>DNS1: 195.113.19.71</a:t>
            </a:r>
            <a:br>
              <a:rPr lang="en-US" dirty="0"/>
            </a:br>
            <a:r>
              <a:rPr lang="en-US" dirty="0"/>
              <a:t>DNS2: 195.113.19.77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347864" y="414908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2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4716016" y="414908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3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979712" y="508518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347864" y="508518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2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716016" y="508518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3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644008" y="580526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10.251.0.1</a:t>
            </a:r>
            <a:endParaRPr lang="cs-CZ" dirty="0"/>
          </a:p>
        </p:txBody>
      </p:sp>
      <p:sp>
        <p:nvSpPr>
          <p:cNvPr id="99" name="TextBox 98"/>
          <p:cNvSpPr txBox="1"/>
          <p:nvPr/>
        </p:nvSpPr>
        <p:spPr>
          <a:xfrm>
            <a:off x="3995936" y="278092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419872" y="3717032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</a:t>
            </a:r>
            <a:endParaRPr lang="cs-CZ" dirty="0"/>
          </a:p>
        </p:txBody>
      </p:sp>
      <p:sp>
        <p:nvSpPr>
          <p:cNvPr id="101" name="TextBox 100"/>
          <p:cNvSpPr txBox="1"/>
          <p:nvPr/>
        </p:nvSpPr>
        <p:spPr>
          <a:xfrm>
            <a:off x="5148064" y="3573016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y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102" name="Cloud 101"/>
          <p:cNvSpPr/>
          <p:nvPr/>
        </p:nvSpPr>
        <p:spPr bwMode="auto">
          <a:xfrm>
            <a:off x="755576" y="1628800"/>
            <a:ext cx="1728192" cy="936104"/>
          </a:xfrm>
          <a:prstGeom prst="cloud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internet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3" name="Straight Connector 102"/>
          <p:cNvCxnSpPr>
            <a:stCxn id="102" idx="0"/>
            <a:endCxn id="39" idx="1"/>
          </p:cNvCxnSpPr>
          <p:nvPr/>
        </p:nvCxnSpPr>
        <p:spPr bwMode="auto">
          <a:xfrm>
            <a:off x="2482328" y="2096852"/>
            <a:ext cx="937544" cy="360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2482328" y="1472549"/>
            <a:ext cx="130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port: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9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1043608" y="3140968"/>
            <a:ext cx="1152128" cy="576064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HVSCM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xx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106" name="Straight Connector 105"/>
          <p:cNvCxnSpPr>
            <a:stCxn id="105" idx="3"/>
            <a:endCxn id="40" idx="1"/>
          </p:cNvCxnSpPr>
          <p:nvPr/>
        </p:nvCxnSpPr>
        <p:spPr bwMode="auto">
          <a:xfrm>
            <a:off x="2195736" y="3429000"/>
            <a:ext cx="122413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1691680" y="2780928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.250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simple (virtualized) infrastructure – </a:t>
            </a:r>
            <a:r>
              <a:rPr lang="en-US" dirty="0" err="1"/>
              <a:t>vSphere</a:t>
            </a:r>
            <a:endParaRPr lang="cs-CZ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419872" y="1844824"/>
            <a:ext cx="1152128" cy="5760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acheron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419872" y="4581128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VSP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cxnSp>
        <p:nvCxnSpPr>
          <p:cNvPr id="18" name="Straight Connector 17"/>
          <p:cNvCxnSpPr>
            <a:stCxn id="4" idx="2"/>
            <a:endCxn id="6" idx="0"/>
          </p:cNvCxnSpPr>
          <p:nvPr/>
        </p:nvCxnSpPr>
        <p:spPr bwMode="auto">
          <a:xfrm>
            <a:off x="3995936" y="2420888"/>
            <a:ext cx="0" cy="21602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4716016" y="162880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GW: 10.2.0.1</a:t>
            </a:r>
          </a:p>
          <a:p>
            <a:r>
              <a:rPr lang="en-US" dirty="0"/>
              <a:t>Mask: 255.255.0.0</a:t>
            </a:r>
            <a:br>
              <a:rPr lang="en-US" dirty="0"/>
            </a:br>
            <a:r>
              <a:rPr lang="en-US" dirty="0"/>
              <a:t>DNS1: 195.113.19.71</a:t>
            </a:r>
            <a:br>
              <a:rPr lang="en-US" dirty="0"/>
            </a:br>
            <a:r>
              <a:rPr lang="en-US" dirty="0"/>
              <a:t>DNS2: 195.113.19.77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995936" y="4108430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.1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2" name="Cloud 41"/>
          <p:cNvSpPr/>
          <p:nvPr/>
        </p:nvSpPr>
        <p:spPr bwMode="auto">
          <a:xfrm>
            <a:off x="755576" y="1628800"/>
            <a:ext cx="1728192" cy="936104"/>
          </a:xfrm>
          <a:prstGeom prst="cloud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internet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>
            <a:stCxn id="42" idx="0"/>
            <a:endCxn id="4" idx="1"/>
          </p:cNvCxnSpPr>
          <p:nvPr/>
        </p:nvCxnSpPr>
        <p:spPr bwMode="auto">
          <a:xfrm>
            <a:off x="2482328" y="2096852"/>
            <a:ext cx="937544" cy="360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406424" y="1459565"/>
            <a:ext cx="1308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port: 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VMware </a:t>
            </a:r>
            <a:r>
              <a:rPr lang="en-US" dirty="0" err="1"/>
              <a:t>vSphere</a:t>
            </a:r>
            <a:r>
              <a:rPr lang="en-US" dirty="0"/>
              <a:t> </a:t>
            </a:r>
            <a:r>
              <a:rPr lang="en-US" dirty="0" err="1"/>
              <a:t>ESXi</a:t>
            </a:r>
            <a:r>
              <a:rPr lang="en-US" dirty="0"/>
              <a:t> installation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Deploy template esxi80</a:t>
            </a:r>
          </a:p>
          <a:p>
            <a:pPr lvl="1"/>
            <a:r>
              <a:rPr lang="en-US" dirty="0"/>
              <a:t>Select correct folder (Virt/</a:t>
            </a:r>
            <a:r>
              <a:rPr lang="en-US" dirty="0" err="1"/>
              <a:t>virt_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dirty="0"/>
              <a:t>) , resource (PARG/Teach/Virt/</a:t>
            </a:r>
            <a:r>
              <a:rPr lang="en-US" dirty="0" err="1"/>
              <a:t>virt_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dirty="0"/>
              <a:t>), and storage (</a:t>
            </a:r>
            <a:r>
              <a:rPr lang="en-US" strike="dblStrike" dirty="0"/>
              <a:t>IFT60-vmdata</a:t>
            </a:r>
            <a:r>
              <a:rPr lang="en-US" dirty="0"/>
              <a:t> SC5k-small)</a:t>
            </a:r>
          </a:p>
          <a:p>
            <a:r>
              <a:rPr lang="en-US" dirty="0"/>
              <a:t>VM name </a:t>
            </a:r>
            <a:r>
              <a:rPr lang="en-US" dirty="0" err="1"/>
              <a:t>VSP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Start </a:t>
            </a:r>
            <a:r>
              <a:rPr lang="en-US" dirty="0" err="1"/>
              <a:t>VSP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Install </a:t>
            </a:r>
            <a:r>
              <a:rPr lang="en-US" dirty="0" err="1"/>
              <a:t>ESXi</a:t>
            </a:r>
            <a:endParaRPr lang="en-US" dirty="0"/>
          </a:p>
          <a:p>
            <a:r>
              <a:rPr lang="en-US" dirty="0"/>
              <a:t>Press F2 and login</a:t>
            </a:r>
          </a:p>
          <a:p>
            <a:r>
              <a:rPr lang="en-US" dirty="0"/>
              <a:t>Select “Configure management network”-&gt;”Network adapters”</a:t>
            </a:r>
          </a:p>
          <a:p>
            <a:r>
              <a:rPr lang="en-US" dirty="0"/>
              <a:t>Check any network adapter (use MAC) connected to the “</a:t>
            </a:r>
            <a:r>
              <a:rPr lang="en-US" dirty="0" err="1"/>
              <a:t>Kralicek</a:t>
            </a:r>
            <a:r>
              <a:rPr lang="en-US" dirty="0"/>
              <a:t> </a:t>
            </a:r>
            <a:r>
              <a:rPr lang="en-US" dirty="0" err="1"/>
              <a:t>azurit</a:t>
            </a:r>
            <a:r>
              <a:rPr lang="en-US" dirty="0"/>
              <a:t>” virtual network and confirm</a:t>
            </a:r>
          </a:p>
          <a:p>
            <a:r>
              <a:rPr lang="en-US" dirty="0"/>
              <a:t>Select “IP configuration”, choose “Set static IP…”</a:t>
            </a:r>
          </a:p>
          <a:p>
            <a:pPr lvl="1"/>
            <a:r>
              <a:rPr lang="en-US" dirty="0"/>
              <a:t>IP 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y</a:t>
            </a:r>
            <a:r>
              <a:rPr lang="en-US" dirty="0"/>
              <a:t>, Mask 255.255.0.0, GW 10.2.0.1, DNS1 195.113.19.71, DNS2 195.113.19.77</a:t>
            </a:r>
          </a:p>
          <a:p>
            <a:r>
              <a:rPr lang="en-US" dirty="0"/>
              <a:t>Select “IPv6 configuration” and disable IPv6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organization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VMware </a:t>
            </a:r>
            <a:r>
              <a:rPr lang="en-US" dirty="0" err="1"/>
              <a:t>vSphere</a:t>
            </a:r>
            <a:endParaRPr lang="en-US" dirty="0"/>
          </a:p>
          <a:p>
            <a:r>
              <a:rPr lang="en-US" dirty="0"/>
              <a:t>Microsoft Hyper-V</a:t>
            </a:r>
          </a:p>
        </p:txBody>
      </p:sp>
      <p:pic>
        <p:nvPicPr>
          <p:cNvPr id="4" name="Picture 2" descr="http://www.techcentral.ie/img/categoryPage%5Csmall_business%5CVMware_vSphere_logo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484784"/>
            <a:ext cx="2160240" cy="1213799"/>
          </a:xfrm>
          <a:prstGeom prst="rect">
            <a:avLst/>
          </a:prstGeom>
          <a:noFill/>
        </p:spPr>
      </p:pic>
      <p:pic>
        <p:nvPicPr>
          <p:cNvPr id="5" name="Picture 4" descr="http://nullsession.com/wp-content/uploads/2011/01/hyper-v-logo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348880"/>
            <a:ext cx="1656184" cy="893378"/>
          </a:xfrm>
          <a:prstGeom prst="rect">
            <a:avLst/>
          </a:prstGeom>
          <a:noFill/>
        </p:spPr>
      </p:pic>
      <p:pic>
        <p:nvPicPr>
          <p:cNvPr id="6" name="Picture 6" descr="http://upload.wikimedia.org/wikipedia/en/d/d5/Virtualbox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2708920"/>
            <a:ext cx="1512168" cy="1512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VMware</a:t>
            </a:r>
          </a:p>
          <a:p>
            <a:pPr lvl="1"/>
            <a:r>
              <a:rPr lang="en-US" dirty="0"/>
              <a:t>VMware Learning – basic subscription (free)</a:t>
            </a:r>
          </a:p>
          <a:p>
            <a:r>
              <a:rPr lang="en-US" dirty="0"/>
              <a:t>Microsoft Hyper-V</a:t>
            </a:r>
          </a:p>
          <a:p>
            <a:pPr lvl="1"/>
            <a:r>
              <a:rPr lang="cs-CZ" dirty="0"/>
              <a:t>https://docs.microsoft.com/en-us/windows-server/virtualization/hyper-v/get-started/get-started-with-hyper-v-on-windows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vSphere vs Hyper-V – limits</a:t>
            </a:r>
            <a:endParaRPr lang="cs-CZ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1379143"/>
              </p:ext>
            </p:extLst>
          </p:nvPr>
        </p:nvGraphicFramePr>
        <p:xfrm>
          <a:off x="457200" y="1719263"/>
          <a:ext cx="8219256" cy="4439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6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49861595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80369049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047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Hyper-V 2019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Hyper-V 2025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vSphere 8.0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vSphere 9.0</a:t>
                      </a:r>
                      <a:endParaRPr lang="cs-CZ" sz="1600" dirty="0"/>
                    </a:p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047">
                <a:tc>
                  <a:txBody>
                    <a:bodyPr/>
                    <a:lstStyle/>
                    <a:p>
                      <a:r>
                        <a:rPr lang="cs-CZ" sz="1600" dirty="0" err="1"/>
                        <a:t>Logical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Processors</a:t>
                      </a:r>
                      <a:r>
                        <a:rPr lang="en-US" sz="1600" dirty="0"/>
                        <a:t> per Host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512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2048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896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960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047">
                <a:tc>
                  <a:txBody>
                    <a:bodyPr/>
                    <a:lstStyle/>
                    <a:p>
                      <a:r>
                        <a:rPr lang="cs-CZ" sz="1600" dirty="0" err="1"/>
                        <a:t>Physical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Memory</a:t>
                      </a:r>
                      <a:r>
                        <a:rPr lang="en-US" sz="1600" dirty="0"/>
                        <a:t> per Host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24TB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4PB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24TB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24TB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047">
                <a:tc>
                  <a:txBody>
                    <a:bodyPr/>
                    <a:lstStyle/>
                    <a:p>
                      <a:r>
                        <a:rPr lang="cs-CZ" sz="1600" dirty="0" err="1"/>
                        <a:t>Virtual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CPUs</a:t>
                      </a:r>
                      <a:r>
                        <a:rPr lang="cs-CZ" sz="1600" dirty="0"/>
                        <a:t> per Host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2048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2048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4096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4096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047">
                <a:tc>
                  <a:txBody>
                    <a:bodyPr/>
                    <a:lstStyle/>
                    <a:p>
                      <a:r>
                        <a:rPr lang="cs-CZ" sz="1600" dirty="0" err="1"/>
                        <a:t>Virtual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CPUs</a:t>
                      </a:r>
                      <a:r>
                        <a:rPr lang="cs-CZ" sz="1600" dirty="0"/>
                        <a:t> per VM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2048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768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768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047">
                <a:tc>
                  <a:txBody>
                    <a:bodyPr/>
                    <a:lstStyle/>
                    <a:p>
                      <a:r>
                        <a:rPr lang="cs-CZ" sz="1600" dirty="0" err="1"/>
                        <a:t>Memory</a:t>
                      </a:r>
                      <a:r>
                        <a:rPr lang="cs-CZ" sz="1600" dirty="0"/>
                        <a:t> per VM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12TB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240TB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24TB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24TB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047">
                <a:tc>
                  <a:txBody>
                    <a:bodyPr/>
                    <a:lstStyle/>
                    <a:p>
                      <a:r>
                        <a:rPr lang="cs-CZ" sz="1600" dirty="0" err="1"/>
                        <a:t>Active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VMs</a:t>
                      </a:r>
                      <a:r>
                        <a:rPr lang="cs-CZ" sz="1600" dirty="0"/>
                        <a:t> per Host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1024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1024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1024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1024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047">
                <a:tc>
                  <a:txBody>
                    <a:bodyPr/>
                    <a:lstStyle/>
                    <a:p>
                      <a:r>
                        <a:rPr lang="cs-CZ" sz="1600" dirty="0"/>
                        <a:t>Cluster</a:t>
                      </a:r>
                      <a:r>
                        <a:rPr lang="en-US" sz="1600" dirty="0"/>
                        <a:t> </a:t>
                      </a:r>
                      <a:r>
                        <a:rPr lang="cs-CZ" sz="1600" dirty="0"/>
                        <a:t>Maximum </a:t>
                      </a:r>
                      <a:r>
                        <a:rPr lang="en-US" sz="1600" dirty="0"/>
                        <a:t>Hosts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64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64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96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64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047">
                <a:tc>
                  <a:txBody>
                    <a:bodyPr/>
                    <a:lstStyle/>
                    <a:p>
                      <a:r>
                        <a:rPr lang="cs-CZ" sz="1600" dirty="0"/>
                        <a:t>Maximum </a:t>
                      </a:r>
                      <a:r>
                        <a:rPr lang="cs-CZ" sz="1600" dirty="0" err="1"/>
                        <a:t>VMs</a:t>
                      </a:r>
                      <a:r>
                        <a:rPr lang="en-US" sz="1600" dirty="0"/>
                        <a:t> in cluster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8000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8000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8000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8000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99591">
                <a:tc>
                  <a:txBody>
                    <a:bodyPr/>
                    <a:lstStyle/>
                    <a:p>
                      <a:r>
                        <a:rPr lang="en-US" sz="1600" dirty="0"/>
                        <a:t>OS</a:t>
                      </a:r>
                      <a:endParaRPr lang="cs-CZ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600" dirty="0"/>
                        <a:t>Win, RHEL, SUSE,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baseline="0" dirty="0" err="1"/>
                        <a:t>Debian</a:t>
                      </a:r>
                      <a:r>
                        <a:rPr lang="en-US" sz="1600" baseline="0" dirty="0"/>
                        <a:t>, CentOS, Ubuntu, generic Linux, MAC OS X, FreeBSD, Solaris, VMware, Hyper-V, …</a:t>
                      </a:r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vSphere 7.0 vs Hyper-V 2019 – price</a:t>
            </a:r>
            <a:endParaRPr lang="cs-CZ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927282"/>
              </p:ext>
            </p:extLst>
          </p:nvPr>
        </p:nvGraphicFramePr>
        <p:xfrm>
          <a:off x="457200" y="1719263"/>
          <a:ext cx="82296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0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Microsoft Hyper-V 2019</a:t>
                      </a:r>
                      <a:endParaRPr lang="en-US" noProof="0" dirty="0"/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algn="r"/>
                      <a:endParaRPr lang="en-US" noProof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vSphere</a:t>
                      </a:r>
                      <a:r>
                        <a:rPr lang="en-US" baseline="0" noProof="0" dirty="0"/>
                        <a:t> 7.0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Hyper-V server</a:t>
                      </a: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/>
                        <a:t>$0</a:t>
                      </a: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vSphere </a:t>
                      </a:r>
                      <a:r>
                        <a:rPr lang="en-US" noProof="0" dirty="0" err="1"/>
                        <a:t>ESXi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/>
                        <a:t>$0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System Center Management Suite Enterprise + 2-year 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/>
                        <a:t>$3,607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vCenter</a:t>
                      </a:r>
                      <a:r>
                        <a:rPr lang="cs-CZ" dirty="0"/>
                        <a:t> </a:t>
                      </a:r>
                      <a:r>
                        <a:rPr lang="en-US" dirty="0"/>
                        <a:t>Server </a:t>
                      </a:r>
                      <a:r>
                        <a:rPr lang="cs-CZ" dirty="0"/>
                        <a:t>+ </a:t>
                      </a:r>
                      <a:r>
                        <a:rPr lang="en-US" dirty="0"/>
                        <a:t>1</a:t>
                      </a:r>
                      <a:r>
                        <a:rPr lang="cs-CZ" dirty="0"/>
                        <a:t>-</a:t>
                      </a:r>
                      <a:r>
                        <a:rPr lang="en-US" noProof="0" dirty="0"/>
                        <a:t>year</a:t>
                      </a:r>
                      <a:r>
                        <a:rPr lang="cs-CZ" dirty="0"/>
                        <a:t> SA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/>
                        <a:t>$8,487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 processor Enterprise Plus License + 1-year SA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/>
                        <a:t>$4,948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/>
                        <a:t>vCenter</a:t>
                      </a:r>
                      <a:r>
                        <a:rPr lang="cs-CZ" dirty="0"/>
                        <a:t> </a:t>
                      </a:r>
                      <a:r>
                        <a:rPr lang="en-US" dirty="0"/>
                        <a:t>Server </a:t>
                      </a:r>
                      <a:r>
                        <a:rPr lang="cs-CZ" dirty="0"/>
                        <a:t>+ </a:t>
                      </a:r>
                      <a:r>
                        <a:rPr lang="en-US" dirty="0"/>
                        <a:t>3</a:t>
                      </a:r>
                      <a:r>
                        <a:rPr lang="cs-CZ" dirty="0"/>
                        <a:t>-</a:t>
                      </a:r>
                      <a:r>
                        <a:rPr lang="en-US" noProof="0" dirty="0"/>
                        <a:t>year</a:t>
                      </a:r>
                      <a:r>
                        <a:rPr lang="en-US" dirty="0"/>
                        <a:t>s</a:t>
                      </a:r>
                      <a:r>
                        <a:rPr lang="cs-CZ" dirty="0"/>
                        <a:t> SA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$10,903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 processor Enterprise Plus License + 3-year SA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/>
                        <a:t>$6,356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Total (2S, 2 years)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/>
                        <a:t>$3,607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Total (2S, 3 years)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/>
                        <a:t>$23,615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and naming organization, virtual laboratory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Each student has the number </a:t>
            </a:r>
            <a:r>
              <a:rPr lang="en-US" dirty="0">
                <a:solidFill>
                  <a:srgbClr val="FF0000"/>
                </a:solidFill>
              </a:rPr>
              <a:t>XX</a:t>
            </a:r>
          </a:p>
          <a:p>
            <a:pPr lvl="1"/>
            <a:r>
              <a:rPr lang="en-US" dirty="0"/>
              <a:t>Part of login name to the virtual laboratory</a:t>
            </a:r>
          </a:p>
          <a:p>
            <a:pPr lvl="1"/>
            <a:r>
              <a:rPr lang="en-US" dirty="0"/>
              <a:t>Virtual machines naming convention</a:t>
            </a:r>
          </a:p>
          <a:p>
            <a:pPr lvl="1"/>
            <a:r>
              <a:rPr lang="en-US" dirty="0"/>
              <a:t>Part of private IP addresses</a:t>
            </a:r>
            <a:endParaRPr lang="cs-CZ" dirty="0"/>
          </a:p>
          <a:p>
            <a:pPr lvl="1"/>
            <a:r>
              <a:rPr lang="en-US" dirty="0"/>
              <a:t>Number 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 is firmly assigned, find it in </a:t>
            </a:r>
            <a:r>
              <a:rPr lang="cs-CZ" dirty="0" err="1"/>
              <a:t>Grupíček</a:t>
            </a:r>
            <a:endParaRPr lang="en-US" dirty="0"/>
          </a:p>
          <a:p>
            <a:r>
              <a:rPr lang="en-US" dirty="0"/>
              <a:t>Virtual laboratory</a:t>
            </a:r>
          </a:p>
          <a:p>
            <a:pPr lvl="1"/>
            <a:r>
              <a:rPr lang="en-US" dirty="0"/>
              <a:t>Shared laboratory with other courses</a:t>
            </a:r>
          </a:p>
          <a:p>
            <a:pPr lvl="2"/>
            <a:r>
              <a:rPr lang="en-US" dirty="0"/>
              <a:t>Shutdown/pause your virtual machines</a:t>
            </a:r>
          </a:p>
          <a:p>
            <a:pPr lvl="1"/>
            <a:r>
              <a:rPr lang="en-US" dirty="0"/>
              <a:t>Access point</a:t>
            </a:r>
          </a:p>
          <a:p>
            <a:pPr lvl="2"/>
            <a:r>
              <a:rPr lang="en-US" dirty="0"/>
              <a:t>bobr.ms.mff.cuni.cz</a:t>
            </a:r>
          </a:p>
          <a:p>
            <a:pPr lvl="2"/>
            <a:r>
              <a:rPr lang="en-US" dirty="0"/>
              <a:t>Web client</a:t>
            </a:r>
          </a:p>
          <a:p>
            <a:pPr lvl="2"/>
            <a:r>
              <a:rPr lang="en-US" dirty="0"/>
              <a:t>User: </a:t>
            </a:r>
            <a:r>
              <a:rPr lang="en-US" dirty="0" err="1"/>
              <a:t>virt_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dirty="0"/>
              <a:t>, Password: find it in </a:t>
            </a:r>
            <a:r>
              <a:rPr lang="en-US" dirty="0" err="1"/>
              <a:t>Grup</a:t>
            </a:r>
            <a:r>
              <a:rPr lang="cs-CZ" dirty="0" err="1"/>
              <a:t>íček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infrastructure</a:t>
            </a:r>
            <a:endParaRPr lang="cs-CZ" dirty="0"/>
          </a:p>
        </p:txBody>
      </p:sp>
      <p:grpSp>
        <p:nvGrpSpPr>
          <p:cNvPr id="4" name="Group 86"/>
          <p:cNvGrpSpPr/>
          <p:nvPr/>
        </p:nvGrpSpPr>
        <p:grpSpPr>
          <a:xfrm>
            <a:off x="395536" y="1628800"/>
            <a:ext cx="8236403" cy="4750089"/>
            <a:chOff x="266329" y="1128155"/>
            <a:chExt cx="8236403" cy="4750089"/>
          </a:xfrm>
        </p:grpSpPr>
        <p:grpSp>
          <p:nvGrpSpPr>
            <p:cNvPr id="5" name="Group 75"/>
            <p:cNvGrpSpPr/>
            <p:nvPr/>
          </p:nvGrpSpPr>
          <p:grpSpPr>
            <a:xfrm>
              <a:off x="1940873" y="1128155"/>
              <a:ext cx="6561859" cy="4750089"/>
              <a:chOff x="931471" y="849745"/>
              <a:chExt cx="7282254" cy="5382471"/>
            </a:xfrm>
          </p:grpSpPr>
          <p:sp>
            <p:nvSpPr>
              <p:cNvPr id="10" name="Line 96"/>
              <p:cNvSpPr>
                <a:spLocks noChangeShapeType="1"/>
              </p:cNvSpPr>
              <p:nvPr/>
            </p:nvSpPr>
            <p:spPr bwMode="auto">
              <a:xfrm>
                <a:off x="3422402" y="3503221"/>
                <a:ext cx="650833" cy="172192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Line 98"/>
              <p:cNvSpPr>
                <a:spLocks noChangeShapeType="1"/>
              </p:cNvSpPr>
              <p:nvPr/>
            </p:nvSpPr>
            <p:spPr bwMode="auto">
              <a:xfrm>
                <a:off x="5943600" y="3365500"/>
                <a:ext cx="0" cy="16256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2" name="Group 97"/>
              <p:cNvGrpSpPr>
                <a:grpSpLocks/>
              </p:cNvGrpSpPr>
              <p:nvPr/>
            </p:nvGrpSpPr>
            <p:grpSpPr bwMode="auto">
              <a:xfrm>
                <a:off x="1590675" y="3479800"/>
                <a:ext cx="1597025" cy="1698625"/>
                <a:chOff x="930" y="2104"/>
                <a:chExt cx="1006" cy="1070"/>
              </a:xfrm>
            </p:grpSpPr>
            <p:sp>
              <p:nvSpPr>
                <p:cNvPr id="79" name="Line 95"/>
                <p:cNvSpPr>
                  <a:spLocks noChangeShapeType="1"/>
                </p:cNvSpPr>
                <p:nvPr/>
              </p:nvSpPr>
              <p:spPr bwMode="auto">
                <a:xfrm flipH="1">
                  <a:off x="930" y="2104"/>
                  <a:ext cx="1006" cy="97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80" name="Line 96"/>
                <p:cNvSpPr>
                  <a:spLocks noChangeShapeType="1"/>
                </p:cNvSpPr>
                <p:nvPr/>
              </p:nvSpPr>
              <p:spPr bwMode="auto">
                <a:xfrm flipH="1">
                  <a:off x="1746" y="2120"/>
                  <a:ext cx="182" cy="105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13" name="Line 85"/>
              <p:cNvSpPr>
                <a:spLocks noChangeShapeType="1"/>
              </p:cNvSpPr>
              <p:nvPr/>
            </p:nvSpPr>
            <p:spPr bwMode="auto">
              <a:xfrm>
                <a:off x="1080655" y="2375066"/>
                <a:ext cx="6626431" cy="118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Line 86"/>
              <p:cNvSpPr>
                <a:spLocks noChangeShapeType="1"/>
              </p:cNvSpPr>
              <p:nvPr/>
            </p:nvSpPr>
            <p:spPr bwMode="auto">
              <a:xfrm flipV="1">
                <a:off x="2882076" y="1474849"/>
                <a:ext cx="0" cy="914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Line 87"/>
              <p:cNvSpPr>
                <a:spLocks noChangeShapeType="1"/>
              </p:cNvSpPr>
              <p:nvPr/>
            </p:nvSpPr>
            <p:spPr bwMode="auto">
              <a:xfrm flipV="1">
                <a:off x="3851275" y="1439223"/>
                <a:ext cx="0" cy="914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Line 88"/>
              <p:cNvSpPr>
                <a:spLocks noChangeShapeType="1"/>
              </p:cNvSpPr>
              <p:nvPr/>
            </p:nvSpPr>
            <p:spPr bwMode="auto">
              <a:xfrm flipV="1">
                <a:off x="4798312" y="1462974"/>
                <a:ext cx="0" cy="914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Line 89"/>
              <p:cNvSpPr>
                <a:spLocks noChangeShapeType="1"/>
              </p:cNvSpPr>
              <p:nvPr/>
            </p:nvSpPr>
            <p:spPr bwMode="auto">
              <a:xfrm flipV="1">
                <a:off x="5769099" y="1462974"/>
                <a:ext cx="0" cy="914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Line 90"/>
              <p:cNvSpPr>
                <a:spLocks noChangeShapeType="1"/>
              </p:cNvSpPr>
              <p:nvPr/>
            </p:nvSpPr>
            <p:spPr bwMode="auto">
              <a:xfrm flipV="1">
                <a:off x="3276600" y="2387600"/>
                <a:ext cx="0" cy="5842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Line 76"/>
              <p:cNvSpPr>
                <a:spLocks noChangeShapeType="1"/>
              </p:cNvSpPr>
              <p:nvPr/>
            </p:nvSpPr>
            <p:spPr bwMode="auto">
              <a:xfrm flipV="1">
                <a:off x="1270660" y="2208810"/>
                <a:ext cx="6650182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Line 77"/>
              <p:cNvSpPr>
                <a:spLocks noChangeShapeType="1"/>
              </p:cNvSpPr>
              <p:nvPr/>
            </p:nvSpPr>
            <p:spPr bwMode="auto">
              <a:xfrm flipV="1">
                <a:off x="3187700" y="1625600"/>
                <a:ext cx="0" cy="584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Line 79"/>
              <p:cNvSpPr>
                <a:spLocks noChangeShapeType="1"/>
              </p:cNvSpPr>
              <p:nvPr/>
            </p:nvSpPr>
            <p:spPr bwMode="auto">
              <a:xfrm flipV="1">
                <a:off x="4168775" y="1625600"/>
                <a:ext cx="0" cy="584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Line 80"/>
              <p:cNvSpPr>
                <a:spLocks noChangeShapeType="1"/>
              </p:cNvSpPr>
              <p:nvPr/>
            </p:nvSpPr>
            <p:spPr bwMode="auto">
              <a:xfrm flipV="1">
                <a:off x="5151438" y="1625600"/>
                <a:ext cx="0" cy="584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Line 81"/>
              <p:cNvSpPr>
                <a:spLocks noChangeShapeType="1"/>
              </p:cNvSpPr>
              <p:nvPr/>
            </p:nvSpPr>
            <p:spPr bwMode="auto">
              <a:xfrm flipV="1">
                <a:off x="6134100" y="1625600"/>
                <a:ext cx="0" cy="584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Line 82"/>
              <p:cNvSpPr>
                <a:spLocks noChangeShapeType="1"/>
              </p:cNvSpPr>
              <p:nvPr/>
            </p:nvSpPr>
            <p:spPr bwMode="auto">
              <a:xfrm flipV="1">
                <a:off x="5930900" y="2197100"/>
                <a:ext cx="0" cy="584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pic>
            <p:nvPicPr>
              <p:cNvPr id="25" name="Picture 14" descr="ICON_Storage_3up_Q408.png"/>
              <p:cNvPicPr>
                <a:picLocks noChangeAspect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522352" y="4714690"/>
                <a:ext cx="850900" cy="857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6" name="TextBox 76"/>
              <p:cNvSpPr txBox="1">
                <a:spLocks noChangeArrowheads="1"/>
              </p:cNvSpPr>
              <p:nvPr/>
            </p:nvSpPr>
            <p:spPr bwMode="auto">
              <a:xfrm>
                <a:off x="5272088" y="5510213"/>
                <a:ext cx="1457325" cy="581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ct val="40000"/>
                  </a:spcAft>
                </a:pPr>
                <a:r>
                  <a:rPr lang="en-US" sz="1600" dirty="0">
                    <a:solidFill>
                      <a:srgbClr val="333333"/>
                    </a:solidFill>
                  </a:rPr>
                  <a:t>Fibre Channel</a:t>
                </a:r>
                <a:br>
                  <a:rPr lang="en-US" sz="1600" dirty="0">
                    <a:solidFill>
                      <a:srgbClr val="333333"/>
                    </a:solidFill>
                  </a:rPr>
                </a:br>
                <a:r>
                  <a:rPr lang="en-US" sz="1600" dirty="0">
                    <a:solidFill>
                      <a:srgbClr val="333333"/>
                    </a:solidFill>
                  </a:rPr>
                  <a:t>storage</a:t>
                </a:r>
              </a:p>
            </p:txBody>
          </p:sp>
          <p:grpSp>
            <p:nvGrpSpPr>
              <p:cNvPr id="27" name="Group 94"/>
              <p:cNvGrpSpPr>
                <a:grpSpLocks/>
              </p:cNvGrpSpPr>
              <p:nvPr/>
            </p:nvGrpSpPr>
            <p:grpSpPr bwMode="auto">
              <a:xfrm>
                <a:off x="4889500" y="2713038"/>
                <a:ext cx="1957388" cy="1244600"/>
                <a:chOff x="3008" y="1621"/>
                <a:chExt cx="1233" cy="784"/>
              </a:xfrm>
            </p:grpSpPr>
            <p:pic>
              <p:nvPicPr>
                <p:cNvPr id="77" name="Picture 27" descr="ICON_Cloud_Q308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008" y="1621"/>
                  <a:ext cx="1233" cy="7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8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89" y="1754"/>
                  <a:ext cx="872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tx1"/>
                      </a:solidFill>
                    </a:rPr>
                    <a:t>Fibre</a:t>
                  </a:r>
                  <a:br>
                    <a:rPr lang="en-US" sz="2000" dirty="0">
                      <a:solidFill>
                        <a:schemeClr val="tx1"/>
                      </a:solidFill>
                    </a:rPr>
                  </a:br>
                  <a:r>
                    <a:rPr lang="en-US" sz="2000" dirty="0">
                      <a:solidFill>
                        <a:schemeClr val="tx1"/>
                      </a:solidFill>
                    </a:rPr>
                    <a:t>Channel</a:t>
                  </a:r>
                </a:p>
              </p:txBody>
            </p:sp>
          </p:grpSp>
          <p:grpSp>
            <p:nvGrpSpPr>
              <p:cNvPr id="28" name="Group 72"/>
              <p:cNvGrpSpPr>
                <a:grpSpLocks/>
              </p:cNvGrpSpPr>
              <p:nvPr/>
            </p:nvGrpSpPr>
            <p:grpSpPr bwMode="auto">
              <a:xfrm>
                <a:off x="2171700" y="2713038"/>
                <a:ext cx="1957388" cy="1244600"/>
                <a:chOff x="3008" y="1633"/>
                <a:chExt cx="1233" cy="784"/>
              </a:xfrm>
            </p:grpSpPr>
            <p:pic>
              <p:nvPicPr>
                <p:cNvPr id="75" name="Picture 27" descr="ICON_Cloud_Q308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008" y="1633"/>
                  <a:ext cx="1233" cy="7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6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3189" y="1881"/>
                  <a:ext cx="87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tx1"/>
                      </a:solidFill>
                    </a:rPr>
                    <a:t>Ethernet</a:t>
                  </a:r>
                </a:p>
              </p:txBody>
            </p:sp>
          </p:grpSp>
          <p:pic>
            <p:nvPicPr>
              <p:cNvPr id="29" name="Picture 14" descr="ICON_Storage_3up_Q408.png"/>
              <p:cNvPicPr>
                <a:picLocks noChangeAspect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511800" y="4643438"/>
                <a:ext cx="850900" cy="857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14" descr="ICON_Storage_3up_Q408.png"/>
              <p:cNvPicPr>
                <a:picLocks noChangeAspect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239652" y="4702814"/>
                <a:ext cx="850900" cy="857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" name="TextBox 76"/>
              <p:cNvSpPr txBox="1">
                <a:spLocks noChangeArrowheads="1"/>
              </p:cNvSpPr>
              <p:nvPr/>
            </p:nvSpPr>
            <p:spPr bwMode="auto">
              <a:xfrm>
                <a:off x="2311994" y="5569590"/>
                <a:ext cx="964569" cy="6626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ct val="40000"/>
                  </a:spcAft>
                </a:pPr>
                <a:r>
                  <a:rPr lang="en-US" sz="1600" dirty="0">
                    <a:solidFill>
                      <a:schemeClr val="tx1"/>
                    </a:solidFill>
                  </a:rPr>
                  <a:t>NFS</a:t>
                </a:r>
                <a:br>
                  <a:rPr lang="en-US" sz="1600" dirty="0">
                    <a:solidFill>
                      <a:schemeClr val="tx1"/>
                    </a:solidFill>
                  </a:rPr>
                </a:br>
                <a:r>
                  <a:rPr lang="en-US" sz="1600" dirty="0">
                    <a:solidFill>
                      <a:schemeClr val="tx1"/>
                    </a:solidFill>
                  </a:rPr>
                  <a:t>storage</a:t>
                </a:r>
              </a:p>
            </p:txBody>
          </p:sp>
          <p:sp>
            <p:nvSpPr>
              <p:cNvPr id="32" name="TextBox 76"/>
              <p:cNvSpPr txBox="1">
                <a:spLocks noChangeArrowheads="1"/>
              </p:cNvSpPr>
              <p:nvPr/>
            </p:nvSpPr>
            <p:spPr bwMode="auto">
              <a:xfrm>
                <a:off x="1032576" y="5522088"/>
                <a:ext cx="862013" cy="581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ct val="40000"/>
                  </a:spcAft>
                </a:pPr>
                <a:r>
                  <a:rPr lang="en-US" sz="1600" dirty="0">
                    <a:solidFill>
                      <a:srgbClr val="333333"/>
                    </a:solidFill>
                  </a:rPr>
                  <a:t>iSCSI</a:t>
                </a:r>
                <a:br>
                  <a:rPr lang="en-US" sz="1600" dirty="0">
                    <a:solidFill>
                      <a:srgbClr val="333333"/>
                    </a:solidFill>
                  </a:rPr>
                </a:br>
                <a:r>
                  <a:rPr lang="en-US" sz="1600" dirty="0">
                    <a:solidFill>
                      <a:srgbClr val="333333"/>
                    </a:solidFill>
                  </a:rPr>
                  <a:t>storage</a:t>
                </a:r>
              </a:p>
            </p:txBody>
          </p:sp>
          <p:grpSp>
            <p:nvGrpSpPr>
              <p:cNvPr id="33" name="Group 169"/>
              <p:cNvGrpSpPr/>
              <p:nvPr/>
            </p:nvGrpSpPr>
            <p:grpSpPr>
              <a:xfrm>
                <a:off x="2762250" y="863600"/>
                <a:ext cx="676275" cy="892175"/>
                <a:chOff x="2762250" y="863600"/>
                <a:chExt cx="676275" cy="892175"/>
              </a:xfrm>
            </p:grpSpPr>
            <p:pic>
              <p:nvPicPr>
                <p:cNvPr id="72" name="Picture 384" descr="ICON_Server_Rack_Q308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2762250" y="1260475"/>
                  <a:ext cx="676275" cy="495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3" name="Picture 3" descr="C:\Users\testuser\AppData\Local\Temp\VMwareDnD\ea8c5b47\ICON_OS_3D_Q408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2800350" y="1079500"/>
                  <a:ext cx="630238" cy="525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4" name="Picture 2" descr="C:\Users\testuser\AppData\Local\Temp\VMwareDnD\555dc0ff\ICON_App_3D_Q408.pn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2800350" y="863600"/>
                  <a:ext cx="631825" cy="533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4" name="Group 195"/>
              <p:cNvGrpSpPr/>
              <p:nvPr/>
            </p:nvGrpSpPr>
            <p:grpSpPr>
              <a:xfrm>
                <a:off x="5657850" y="863600"/>
                <a:ext cx="676275" cy="892175"/>
                <a:chOff x="5657850" y="863600"/>
                <a:chExt cx="676275" cy="892175"/>
              </a:xfrm>
            </p:grpSpPr>
            <p:pic>
              <p:nvPicPr>
                <p:cNvPr id="69" name="Picture 384" descr="ICON_Server_Rack_Q308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5657850" y="1260475"/>
                  <a:ext cx="676275" cy="495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0" name="Picture 3" descr="C:\Users\testuser\AppData\Local\Temp\VMwareDnD\ea8c5b47\ICON_OS_3D_Q408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5695950" y="1079500"/>
                  <a:ext cx="630238" cy="525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1" name="Picture 2" descr="C:\Users\testuser\AppData\Local\Temp\VMwareDnD\555dc0ff\ICON_App_3D_Q408.pn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5695950" y="863600"/>
                  <a:ext cx="631825" cy="533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5" name="Group 196"/>
              <p:cNvGrpSpPr/>
              <p:nvPr/>
            </p:nvGrpSpPr>
            <p:grpSpPr>
              <a:xfrm>
                <a:off x="4692650" y="863600"/>
                <a:ext cx="676275" cy="892175"/>
                <a:chOff x="4692650" y="863600"/>
                <a:chExt cx="676275" cy="892175"/>
              </a:xfrm>
            </p:grpSpPr>
            <p:pic>
              <p:nvPicPr>
                <p:cNvPr id="66" name="Picture 384" descr="ICON_Server_Rack_Q308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692650" y="1260475"/>
                  <a:ext cx="676275" cy="495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7" name="Picture 3" descr="C:\Users\testuser\AppData\Local\Temp\VMwareDnD\ea8c5b47\ICON_OS_3D_Q408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4730750" y="1079500"/>
                  <a:ext cx="630238" cy="525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8" name="Picture 2" descr="C:\Users\testuser\AppData\Local\Temp\VMwareDnD\555dc0ff\ICON_App_3D_Q408.pn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4730750" y="863600"/>
                  <a:ext cx="631825" cy="533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6" name="Group 174"/>
              <p:cNvGrpSpPr/>
              <p:nvPr/>
            </p:nvGrpSpPr>
            <p:grpSpPr>
              <a:xfrm>
                <a:off x="3725863" y="863600"/>
                <a:ext cx="677862" cy="892175"/>
                <a:chOff x="3725863" y="863600"/>
                <a:chExt cx="677862" cy="892175"/>
              </a:xfrm>
            </p:grpSpPr>
            <p:pic>
              <p:nvPicPr>
                <p:cNvPr id="63" name="Picture 384" descr="ICON_Server_Rack_Q308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3725863" y="1260475"/>
                  <a:ext cx="677862" cy="495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4" name="Picture 3" descr="C:\Users\testuser\AppData\Local\Temp\VMwareDnD\ea8c5b47\ICON_OS_3D_Q408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765550" y="1079500"/>
                  <a:ext cx="630238" cy="525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5" name="Picture 2" descr="C:\Users\testuser\AppData\Local\Temp\VMwareDnD\555dc0ff\ICON_App_3D_Q408.pn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765550" y="863600"/>
                  <a:ext cx="631825" cy="533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37" name="Line 81"/>
              <p:cNvSpPr>
                <a:spLocks noChangeShapeType="1"/>
              </p:cNvSpPr>
              <p:nvPr/>
            </p:nvSpPr>
            <p:spPr bwMode="auto">
              <a:xfrm flipV="1">
                <a:off x="6915893" y="1635496"/>
                <a:ext cx="0" cy="584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Line 81"/>
              <p:cNvSpPr>
                <a:spLocks noChangeShapeType="1"/>
              </p:cNvSpPr>
              <p:nvPr/>
            </p:nvSpPr>
            <p:spPr bwMode="auto">
              <a:xfrm flipV="1">
                <a:off x="7923316" y="1633516"/>
                <a:ext cx="0" cy="584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Line 77"/>
              <p:cNvSpPr>
                <a:spLocks noChangeShapeType="1"/>
              </p:cNvSpPr>
              <p:nvPr/>
            </p:nvSpPr>
            <p:spPr bwMode="auto">
              <a:xfrm flipV="1">
                <a:off x="2235694" y="1611745"/>
                <a:ext cx="0" cy="584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Line 77"/>
              <p:cNvSpPr>
                <a:spLocks noChangeShapeType="1"/>
              </p:cNvSpPr>
              <p:nvPr/>
            </p:nvSpPr>
            <p:spPr bwMode="auto">
              <a:xfrm flipV="1">
                <a:off x="1273793" y="1635496"/>
                <a:ext cx="0" cy="584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Line 89"/>
              <p:cNvSpPr>
                <a:spLocks noChangeShapeType="1"/>
              </p:cNvSpPr>
              <p:nvPr/>
            </p:nvSpPr>
            <p:spPr bwMode="auto">
              <a:xfrm flipV="1">
                <a:off x="7690922" y="1484745"/>
                <a:ext cx="0" cy="914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Line 89"/>
              <p:cNvSpPr>
                <a:spLocks noChangeShapeType="1"/>
              </p:cNvSpPr>
              <p:nvPr/>
            </p:nvSpPr>
            <p:spPr bwMode="auto">
              <a:xfrm flipV="1">
                <a:off x="6705270" y="1484745"/>
                <a:ext cx="0" cy="914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Line 89"/>
              <p:cNvSpPr>
                <a:spLocks noChangeShapeType="1"/>
              </p:cNvSpPr>
              <p:nvPr/>
            </p:nvSpPr>
            <p:spPr bwMode="auto">
              <a:xfrm flipV="1">
                <a:off x="2002642" y="1449119"/>
                <a:ext cx="0" cy="914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Line 89"/>
              <p:cNvSpPr>
                <a:spLocks noChangeShapeType="1"/>
              </p:cNvSpPr>
              <p:nvPr/>
            </p:nvSpPr>
            <p:spPr bwMode="auto">
              <a:xfrm flipV="1">
                <a:off x="1064491" y="1472869"/>
                <a:ext cx="0" cy="914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45" name="Group 175"/>
              <p:cNvGrpSpPr/>
              <p:nvPr/>
            </p:nvGrpSpPr>
            <p:grpSpPr>
              <a:xfrm>
                <a:off x="931471" y="861620"/>
                <a:ext cx="676275" cy="892175"/>
                <a:chOff x="2762250" y="863600"/>
                <a:chExt cx="676275" cy="892175"/>
              </a:xfrm>
            </p:grpSpPr>
            <p:pic>
              <p:nvPicPr>
                <p:cNvPr id="60" name="Picture 384" descr="ICON_Server_Rack_Q308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2762250" y="1260475"/>
                  <a:ext cx="676275" cy="495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1" name="Picture 3" descr="C:\Users\testuser\AppData\Local\Temp\VMwareDnD\ea8c5b47\ICON_OS_3D_Q408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2800350" y="1079500"/>
                  <a:ext cx="630238" cy="525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2" name="Picture 2" descr="C:\Users\testuser\AppData\Local\Temp\VMwareDnD\555dc0ff\ICON_App_3D_Q408.pn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2800350" y="863600"/>
                  <a:ext cx="631825" cy="533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6" name="Group 179"/>
              <p:cNvGrpSpPr/>
              <p:nvPr/>
            </p:nvGrpSpPr>
            <p:grpSpPr>
              <a:xfrm>
                <a:off x="1895084" y="861620"/>
                <a:ext cx="677862" cy="892175"/>
                <a:chOff x="3725863" y="863600"/>
                <a:chExt cx="677862" cy="892175"/>
              </a:xfrm>
            </p:grpSpPr>
            <p:pic>
              <p:nvPicPr>
                <p:cNvPr id="57" name="Picture 384" descr="ICON_Server_Rack_Q308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3725863" y="1260475"/>
                  <a:ext cx="677862" cy="495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8" name="Picture 3" descr="C:\Users\testuser\AppData\Local\Temp\VMwareDnD\ea8c5b47\ICON_OS_3D_Q408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765550" y="1079500"/>
                  <a:ext cx="630238" cy="525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9" name="Picture 2" descr="C:\Users\testuser\AppData\Local\Temp\VMwareDnD\555dc0ff\ICON_App_3D_Q408.pn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765550" y="863600"/>
                  <a:ext cx="631825" cy="533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7" name="Group 187"/>
              <p:cNvGrpSpPr/>
              <p:nvPr/>
            </p:nvGrpSpPr>
            <p:grpSpPr>
              <a:xfrm>
                <a:off x="7535863" y="849745"/>
                <a:ext cx="677862" cy="892175"/>
                <a:chOff x="3725863" y="863600"/>
                <a:chExt cx="677862" cy="892175"/>
              </a:xfrm>
            </p:grpSpPr>
            <p:pic>
              <p:nvPicPr>
                <p:cNvPr id="54" name="Picture 384" descr="ICON_Server_Rack_Q308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3725863" y="1260475"/>
                  <a:ext cx="677862" cy="495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5" name="Picture 3" descr="C:\Users\testuser\AppData\Local\Temp\VMwareDnD\ea8c5b47\ICON_OS_3D_Q408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765550" y="1079500"/>
                  <a:ext cx="630238" cy="525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6" name="Picture 2" descr="C:\Users\testuser\AppData\Local\Temp\VMwareDnD\555dc0ff\ICON_App_3D_Q408.pn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765550" y="863600"/>
                  <a:ext cx="631825" cy="533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48" name="Group 183"/>
              <p:cNvGrpSpPr/>
              <p:nvPr/>
            </p:nvGrpSpPr>
            <p:grpSpPr>
              <a:xfrm>
                <a:off x="6572250" y="849745"/>
                <a:ext cx="676275" cy="892175"/>
                <a:chOff x="2762250" y="863600"/>
                <a:chExt cx="676275" cy="892175"/>
              </a:xfrm>
            </p:grpSpPr>
            <p:pic>
              <p:nvPicPr>
                <p:cNvPr id="51" name="Picture 384" descr="ICON_Server_Rack_Q308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2762250" y="1260475"/>
                  <a:ext cx="676275" cy="495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2" name="Picture 3" descr="C:\Users\testuser\AppData\Local\Temp\VMwareDnD\ea8c5b47\ICON_OS_3D_Q408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2800350" y="1079500"/>
                  <a:ext cx="630238" cy="525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3" name="Picture 2" descr="C:\Users\testuser\AppData\Local\Temp\VMwareDnD\555dc0ff\ICON_App_3D_Q408.pn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2800350" y="863600"/>
                  <a:ext cx="631825" cy="5334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pic>
            <p:nvPicPr>
              <p:cNvPr id="49" name="Picture 20" descr="ICON_NetSwitch_LG_Q40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3677363" y="5058241"/>
                <a:ext cx="942138" cy="6243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0" name="TextBox 76"/>
              <p:cNvSpPr txBox="1">
                <a:spLocks noChangeArrowheads="1"/>
              </p:cNvSpPr>
              <p:nvPr/>
            </p:nvSpPr>
            <p:spPr bwMode="auto">
              <a:xfrm>
                <a:off x="3772851" y="5615112"/>
                <a:ext cx="936475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ct val="40000"/>
                  </a:spcAft>
                </a:pPr>
                <a:r>
                  <a:rPr lang="en-US" sz="1600" dirty="0">
                    <a:solidFill>
                      <a:srgbClr val="333333"/>
                    </a:solidFill>
                  </a:rPr>
                  <a:t>Network</a:t>
                </a:r>
              </a:p>
            </p:txBody>
          </p:sp>
        </p:grpSp>
        <p:sp>
          <p:nvSpPr>
            <p:cNvPr id="6" name="TextBox 5"/>
            <p:cNvSpPr txBox="1"/>
            <p:nvPr/>
          </p:nvSpPr>
          <p:spPr bwMode="auto">
            <a:xfrm>
              <a:off x="266329" y="1235035"/>
              <a:ext cx="1393330" cy="6001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l">
                <a:spcAft>
                  <a:spcPct val="40000"/>
                </a:spcAft>
                <a:defRPr/>
              </a:pPr>
              <a:r>
                <a:rPr lang="en-US" sz="1100" b="1" dirty="0">
                  <a:solidFill>
                    <a:srgbClr val="333333"/>
                  </a:solidFill>
                  <a:latin typeface="+mn-lt"/>
                  <a:ea typeface="+mn-ea"/>
                </a:rPr>
                <a:t>         applications</a:t>
              </a:r>
              <a:br>
                <a:rPr lang="en-US" sz="1100" b="1" dirty="0">
                  <a:solidFill>
                    <a:srgbClr val="333333"/>
                  </a:solidFill>
                  <a:latin typeface="+mn-lt"/>
                  <a:ea typeface="+mn-ea"/>
                </a:rPr>
              </a:br>
              <a:r>
                <a:rPr lang="en-US" sz="1100" b="1" dirty="0">
                  <a:solidFill>
                    <a:srgbClr val="333333"/>
                  </a:solidFill>
                  <a:latin typeface="+mn-lt"/>
                  <a:ea typeface="+mn-ea"/>
                </a:rPr>
                <a:t>operating system</a:t>
              </a:r>
              <a:br>
                <a:rPr lang="en-US" sz="1100" b="1" dirty="0">
                  <a:solidFill>
                    <a:srgbClr val="333333"/>
                  </a:solidFill>
                  <a:latin typeface="+mn-lt"/>
                  <a:ea typeface="+mn-ea"/>
                </a:rPr>
              </a:br>
              <a:r>
                <a:rPr lang="en-US" sz="1100" b="1" dirty="0">
                  <a:solidFill>
                    <a:srgbClr val="333333"/>
                  </a:solidFill>
                  <a:latin typeface="+mn-lt"/>
                  <a:ea typeface="+mn-ea"/>
                </a:rPr>
                <a:t>       p</a:t>
              </a:r>
              <a:r>
                <a:rPr lang="en-US" sz="1100" b="1" dirty="0">
                  <a:solidFill>
                    <a:srgbClr val="333333"/>
                  </a:solidFill>
                  <a:latin typeface="+mn-lt"/>
                  <a:ea typeface="+mn-ea"/>
                  <a:cs typeface="+mn-cs"/>
                </a:rPr>
                <a:t>hysical host</a:t>
              </a:r>
            </a:p>
          </p:txBody>
        </p:sp>
        <p:cxnSp>
          <p:nvCxnSpPr>
            <p:cNvPr id="7" name="Straight Arrow Connector 113"/>
            <p:cNvCxnSpPr>
              <a:cxnSpLocks noChangeShapeType="1"/>
            </p:cNvCxnSpPr>
            <p:nvPr/>
          </p:nvCxnSpPr>
          <p:spPr bwMode="auto">
            <a:xfrm>
              <a:off x="1543792" y="1389413"/>
              <a:ext cx="391700" cy="1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8" name="Straight Arrow Connector 113"/>
            <p:cNvCxnSpPr>
              <a:cxnSpLocks noChangeShapeType="1"/>
            </p:cNvCxnSpPr>
            <p:nvPr/>
          </p:nvCxnSpPr>
          <p:spPr bwMode="auto">
            <a:xfrm>
              <a:off x="1553689" y="1553688"/>
              <a:ext cx="391700" cy="1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9" name="Straight Arrow Connector 113"/>
            <p:cNvCxnSpPr>
              <a:cxnSpLocks noChangeShapeType="1"/>
            </p:cNvCxnSpPr>
            <p:nvPr/>
          </p:nvCxnSpPr>
          <p:spPr bwMode="auto">
            <a:xfrm>
              <a:off x="1539834" y="1706088"/>
              <a:ext cx="391700" cy="1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infrastructure</a:t>
            </a:r>
            <a:endParaRPr lang="cs-CZ" dirty="0"/>
          </a:p>
        </p:txBody>
      </p:sp>
      <p:grpSp>
        <p:nvGrpSpPr>
          <p:cNvPr id="4" name="Group 87"/>
          <p:cNvGrpSpPr/>
          <p:nvPr/>
        </p:nvGrpSpPr>
        <p:grpSpPr>
          <a:xfrm>
            <a:off x="179512" y="1484784"/>
            <a:ext cx="8680863" cy="5023263"/>
            <a:chOff x="308758" y="914398"/>
            <a:chExt cx="8680863" cy="5023263"/>
          </a:xfrm>
        </p:grpSpPr>
        <p:grpSp>
          <p:nvGrpSpPr>
            <p:cNvPr id="5" name="Group 71"/>
            <p:cNvGrpSpPr/>
            <p:nvPr/>
          </p:nvGrpSpPr>
          <p:grpSpPr>
            <a:xfrm>
              <a:off x="1359911" y="914398"/>
              <a:ext cx="7629710" cy="5023263"/>
              <a:chOff x="528638" y="774700"/>
              <a:chExt cx="8085137" cy="5468938"/>
            </a:xfrm>
          </p:grpSpPr>
          <p:sp>
            <p:nvSpPr>
              <p:cNvPr id="10" name="Line 107"/>
              <p:cNvSpPr>
                <a:spLocks noChangeShapeType="1"/>
              </p:cNvSpPr>
              <p:nvPr/>
            </p:nvSpPr>
            <p:spPr bwMode="auto">
              <a:xfrm>
                <a:off x="2856509" y="2875292"/>
                <a:ext cx="5443" cy="118606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1" name="Group 90"/>
              <p:cNvGrpSpPr>
                <a:grpSpLocks/>
              </p:cNvGrpSpPr>
              <p:nvPr/>
            </p:nvGrpSpPr>
            <p:grpSpPr bwMode="auto">
              <a:xfrm>
                <a:off x="825500" y="1219200"/>
                <a:ext cx="6578600" cy="1917700"/>
                <a:chOff x="752" y="1264"/>
                <a:chExt cx="4144" cy="1208"/>
              </a:xfrm>
            </p:grpSpPr>
            <p:sp>
              <p:nvSpPr>
                <p:cNvPr id="61" name="Line 85"/>
                <p:cNvSpPr>
                  <a:spLocks noChangeShapeType="1"/>
                </p:cNvSpPr>
                <p:nvPr/>
              </p:nvSpPr>
              <p:spPr bwMode="auto">
                <a:xfrm>
                  <a:off x="752" y="2464"/>
                  <a:ext cx="4144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62" name="Line 86"/>
                <p:cNvSpPr>
                  <a:spLocks noChangeShapeType="1"/>
                </p:cNvSpPr>
                <p:nvPr/>
              </p:nvSpPr>
              <p:spPr bwMode="auto">
                <a:xfrm flipV="1">
                  <a:off x="760" y="1344"/>
                  <a:ext cx="0" cy="1128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63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2176" y="1624"/>
                  <a:ext cx="0" cy="832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64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3456" y="1264"/>
                  <a:ext cx="0" cy="1208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65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4880" y="1624"/>
                  <a:ext cx="0" cy="832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2" name="Group 83"/>
              <p:cNvGrpSpPr>
                <a:grpSpLocks/>
              </p:cNvGrpSpPr>
              <p:nvPr/>
            </p:nvGrpSpPr>
            <p:grpSpPr bwMode="auto">
              <a:xfrm>
                <a:off x="1816100" y="1524000"/>
                <a:ext cx="6578600" cy="1346200"/>
                <a:chOff x="1248" y="1440"/>
                <a:chExt cx="4144" cy="848"/>
              </a:xfrm>
            </p:grpSpPr>
            <p:sp>
              <p:nvSpPr>
                <p:cNvPr id="56" name="Line 77"/>
                <p:cNvSpPr>
                  <a:spLocks noChangeShapeType="1"/>
                </p:cNvSpPr>
                <p:nvPr/>
              </p:nvSpPr>
              <p:spPr bwMode="auto">
                <a:xfrm>
                  <a:off x="1248" y="2280"/>
                  <a:ext cx="4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7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1256" y="1456"/>
                  <a:ext cx="0" cy="83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8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2672" y="1440"/>
                  <a:ext cx="0" cy="83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9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3952" y="1456"/>
                  <a:ext cx="0" cy="83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60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5376" y="1440"/>
                  <a:ext cx="0" cy="83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3" name="Group 46"/>
              <p:cNvGrpSpPr>
                <a:grpSpLocks/>
              </p:cNvGrpSpPr>
              <p:nvPr/>
            </p:nvGrpSpPr>
            <p:grpSpPr bwMode="auto">
              <a:xfrm>
                <a:off x="528638" y="774700"/>
                <a:ext cx="1773237" cy="1925638"/>
                <a:chOff x="669" y="512"/>
                <a:chExt cx="1117" cy="1213"/>
              </a:xfrm>
            </p:grpSpPr>
            <p:pic>
              <p:nvPicPr>
                <p:cNvPr id="51" name="Picture 7" descr="C:\Users\Abject-3D\Desktop\VMWare Files\FINAL diagrams\Basic Virtualization\3D PNGs\DGRM_Trad_Arch_Q109-01_2.png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03" y="876"/>
                  <a:ext cx="1083" cy="8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52" name="Group 41"/>
                <p:cNvGrpSpPr>
                  <a:grpSpLocks/>
                </p:cNvGrpSpPr>
                <p:nvPr/>
              </p:nvGrpSpPr>
              <p:grpSpPr bwMode="auto">
                <a:xfrm>
                  <a:off x="669" y="687"/>
                  <a:ext cx="1107" cy="783"/>
                  <a:chOff x="3931" y="1488"/>
                  <a:chExt cx="1581" cy="1118"/>
                </a:xfrm>
              </p:grpSpPr>
              <p:pic>
                <p:nvPicPr>
                  <p:cNvPr id="54" name="Picture 4" descr="C:\Users\Abject-3D\Desktop\VMWare Files\FINAL diagrams\Basic Virtualization\3D PNGs\ICON_ThinApp_3D_Q408_Comm_1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3984" y="1488"/>
                    <a:ext cx="1528" cy="111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5" name="Text Box 43"/>
                  <p:cNvSpPr txBox="1">
                    <a:spLocks noChangeArrowheads="1"/>
                  </p:cNvSpPr>
                  <p:nvPr/>
                </p:nvSpPr>
                <p:spPr bwMode="auto">
                  <a:xfrm rot="1740000">
                    <a:off x="3931" y="2172"/>
                    <a:ext cx="912" cy="20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750" b="1" dirty="0">
                        <a:solidFill>
                          <a:schemeClr val="bg1"/>
                        </a:solidFill>
                        <a:cs typeface="Arial" charset="0"/>
                      </a:rPr>
                      <a:t>VMware vSphere</a:t>
                    </a:r>
                  </a:p>
                </p:txBody>
              </p:sp>
            </p:grpSp>
            <p:pic>
              <p:nvPicPr>
                <p:cNvPr id="53" name="Picture 6" descr="C:\Users\Abject-3D\Desktop\VMWare Files\FINAL diagrams\Basic Virtualization\3D PNGs\DGRM_Server_VMs_detail_6_VMware_Q408_0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710" y="512"/>
                  <a:ext cx="1021" cy="7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4" name="Group 47"/>
              <p:cNvGrpSpPr>
                <a:grpSpLocks/>
              </p:cNvGrpSpPr>
              <p:nvPr/>
            </p:nvGrpSpPr>
            <p:grpSpPr bwMode="auto">
              <a:xfrm>
                <a:off x="4735513" y="774700"/>
                <a:ext cx="1773237" cy="1925638"/>
                <a:chOff x="669" y="512"/>
                <a:chExt cx="1117" cy="1213"/>
              </a:xfrm>
            </p:grpSpPr>
            <p:pic>
              <p:nvPicPr>
                <p:cNvPr id="46" name="Picture 7" descr="C:\Users\Abject-3D\Desktop\VMWare Files\FINAL diagrams\Basic Virtualization\3D PNGs\DGRM_Trad_Arch_Q109-01_2.png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03" y="876"/>
                  <a:ext cx="1083" cy="8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47" name="Group 49"/>
                <p:cNvGrpSpPr>
                  <a:grpSpLocks/>
                </p:cNvGrpSpPr>
                <p:nvPr/>
              </p:nvGrpSpPr>
              <p:grpSpPr bwMode="auto">
                <a:xfrm>
                  <a:off x="669" y="687"/>
                  <a:ext cx="1107" cy="783"/>
                  <a:chOff x="3931" y="1488"/>
                  <a:chExt cx="1581" cy="1118"/>
                </a:xfrm>
              </p:grpSpPr>
              <p:pic>
                <p:nvPicPr>
                  <p:cNvPr id="49" name="Picture 4" descr="C:\Users\Abject-3D\Desktop\VMWare Files\FINAL diagrams\Basic Virtualization\3D PNGs\ICON_ThinApp_3D_Q408_Comm_1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3984" y="1488"/>
                    <a:ext cx="1528" cy="111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50" name="Text Box 51"/>
                  <p:cNvSpPr txBox="1">
                    <a:spLocks noChangeArrowheads="1"/>
                  </p:cNvSpPr>
                  <p:nvPr/>
                </p:nvSpPr>
                <p:spPr bwMode="auto">
                  <a:xfrm rot="1740000">
                    <a:off x="3931" y="2172"/>
                    <a:ext cx="912" cy="20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750" b="1" dirty="0">
                        <a:solidFill>
                          <a:schemeClr val="bg1"/>
                        </a:solidFill>
                        <a:cs typeface="Arial" charset="0"/>
                      </a:rPr>
                      <a:t>VMware vSphere</a:t>
                    </a:r>
                  </a:p>
                </p:txBody>
              </p:sp>
            </p:grpSp>
            <p:pic>
              <p:nvPicPr>
                <p:cNvPr id="48" name="Picture 6" descr="C:\Users\Abject-3D\Desktop\VMWare Files\FINAL diagrams\Basic Virtualization\3D PNGs\DGRM_Server_VMs_detail_6_VMware_Q408_0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710" y="512"/>
                  <a:ext cx="1021" cy="7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5" name="Group 65"/>
              <p:cNvGrpSpPr>
                <a:grpSpLocks/>
              </p:cNvGrpSpPr>
              <p:nvPr/>
            </p:nvGrpSpPr>
            <p:grpSpPr bwMode="auto">
              <a:xfrm>
                <a:off x="2632075" y="774700"/>
                <a:ext cx="1773238" cy="1925638"/>
                <a:chOff x="669" y="512"/>
                <a:chExt cx="1117" cy="1213"/>
              </a:xfrm>
            </p:grpSpPr>
            <p:pic>
              <p:nvPicPr>
                <p:cNvPr id="41" name="Picture 7" descr="C:\Users\Abject-3D\Desktop\VMWare Files\FINAL diagrams\Basic Virtualization\3D PNGs\DGRM_Trad_Arch_Q109-01_2.png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03" y="876"/>
                  <a:ext cx="1083" cy="8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42" name="Group 67"/>
                <p:cNvGrpSpPr>
                  <a:grpSpLocks/>
                </p:cNvGrpSpPr>
                <p:nvPr/>
              </p:nvGrpSpPr>
              <p:grpSpPr bwMode="auto">
                <a:xfrm>
                  <a:off x="669" y="687"/>
                  <a:ext cx="1107" cy="783"/>
                  <a:chOff x="3931" y="1488"/>
                  <a:chExt cx="1581" cy="1118"/>
                </a:xfrm>
              </p:grpSpPr>
              <p:pic>
                <p:nvPicPr>
                  <p:cNvPr id="44" name="Picture 4" descr="C:\Users\Abject-3D\Desktop\VMWare Files\FINAL diagrams\Basic Virtualization\3D PNGs\ICON_ThinApp_3D_Q408_Comm_1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3984" y="1488"/>
                    <a:ext cx="1528" cy="111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5" name="Text Box 69"/>
                  <p:cNvSpPr txBox="1">
                    <a:spLocks noChangeArrowheads="1"/>
                  </p:cNvSpPr>
                  <p:nvPr/>
                </p:nvSpPr>
                <p:spPr bwMode="auto">
                  <a:xfrm rot="1740000">
                    <a:off x="3931" y="2172"/>
                    <a:ext cx="912" cy="20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750" b="1" dirty="0">
                        <a:solidFill>
                          <a:schemeClr val="bg1"/>
                        </a:solidFill>
                        <a:cs typeface="Arial" charset="0"/>
                      </a:rPr>
                      <a:t>VMware vSphere</a:t>
                    </a:r>
                  </a:p>
                </p:txBody>
              </p:sp>
            </p:grpSp>
            <p:pic>
              <p:nvPicPr>
                <p:cNvPr id="43" name="Picture 6" descr="C:\Users\Abject-3D\Desktop\VMWare Files\FINAL diagrams\Basic Virtualization\3D PNGs\DGRM_Server_VMs_detail_6_VMware_Q408_0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710" y="512"/>
                  <a:ext cx="1021" cy="7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6" name="Group 71"/>
              <p:cNvGrpSpPr>
                <a:grpSpLocks/>
              </p:cNvGrpSpPr>
              <p:nvPr/>
            </p:nvGrpSpPr>
            <p:grpSpPr bwMode="auto">
              <a:xfrm>
                <a:off x="6840538" y="774700"/>
                <a:ext cx="1773237" cy="1925638"/>
                <a:chOff x="669" y="512"/>
                <a:chExt cx="1117" cy="1213"/>
              </a:xfrm>
            </p:grpSpPr>
            <p:pic>
              <p:nvPicPr>
                <p:cNvPr id="36" name="Picture 7" descr="C:\Users\Abject-3D\Desktop\VMWare Files\FINAL diagrams\Basic Virtualization\3D PNGs\DGRM_Trad_Arch_Q109-01_2.png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03" y="876"/>
                  <a:ext cx="1083" cy="8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37" name="Group 73"/>
                <p:cNvGrpSpPr>
                  <a:grpSpLocks/>
                </p:cNvGrpSpPr>
                <p:nvPr/>
              </p:nvGrpSpPr>
              <p:grpSpPr bwMode="auto">
                <a:xfrm>
                  <a:off x="669" y="687"/>
                  <a:ext cx="1107" cy="783"/>
                  <a:chOff x="3931" y="1488"/>
                  <a:chExt cx="1581" cy="1118"/>
                </a:xfrm>
              </p:grpSpPr>
              <p:pic>
                <p:nvPicPr>
                  <p:cNvPr id="39" name="Picture 4" descr="C:\Users\Abject-3D\Desktop\VMWare Files\FINAL diagrams\Basic Virtualization\3D PNGs\ICON_ThinApp_3D_Q408_Comm_1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3984" y="1488"/>
                    <a:ext cx="1528" cy="111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40" name="Text Box 75"/>
                  <p:cNvSpPr txBox="1">
                    <a:spLocks noChangeArrowheads="1"/>
                  </p:cNvSpPr>
                  <p:nvPr/>
                </p:nvSpPr>
                <p:spPr bwMode="auto">
                  <a:xfrm rot="1740000">
                    <a:off x="3931" y="2169"/>
                    <a:ext cx="912" cy="20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750" b="1" dirty="0">
                        <a:solidFill>
                          <a:schemeClr val="bg1"/>
                        </a:solidFill>
                        <a:cs typeface="Arial" charset="0"/>
                      </a:rPr>
                      <a:t>VMware vSphere</a:t>
                    </a:r>
                  </a:p>
                </p:txBody>
              </p:sp>
            </p:grpSp>
            <p:pic>
              <p:nvPicPr>
                <p:cNvPr id="38" name="Picture 6" descr="C:\Users\Abject-3D\Desktop\VMWare Files\FINAL diagrams\Basic Virtualization\3D PNGs\DGRM_Server_VMs_detail_6_VMware_Q408_0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710" y="512"/>
                  <a:ext cx="1021" cy="7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7" name="Line 91"/>
              <p:cNvSpPr>
                <a:spLocks noChangeShapeType="1"/>
              </p:cNvSpPr>
              <p:nvPr/>
            </p:nvSpPr>
            <p:spPr bwMode="auto">
              <a:xfrm>
                <a:off x="6083300" y="3136900"/>
                <a:ext cx="0" cy="19812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8" name="Group 96"/>
              <p:cNvGrpSpPr>
                <a:grpSpLocks/>
              </p:cNvGrpSpPr>
              <p:nvPr/>
            </p:nvGrpSpPr>
            <p:grpSpPr bwMode="auto">
              <a:xfrm>
                <a:off x="5003800" y="3297238"/>
                <a:ext cx="1957388" cy="1244600"/>
                <a:chOff x="3008" y="1621"/>
                <a:chExt cx="1233" cy="784"/>
              </a:xfrm>
            </p:grpSpPr>
            <p:pic>
              <p:nvPicPr>
                <p:cNvPr id="34" name="Picture 27" descr="ICON_Cloud_Q308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008" y="1621"/>
                  <a:ext cx="1233" cy="7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5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3189" y="1754"/>
                  <a:ext cx="872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tx1"/>
                      </a:solidFill>
                    </a:rPr>
                    <a:t>Fibre</a:t>
                  </a:r>
                  <a:br>
                    <a:rPr lang="en-US" sz="2000" dirty="0">
                      <a:solidFill>
                        <a:schemeClr val="tx1"/>
                      </a:solidFill>
                    </a:rPr>
                  </a:br>
                  <a:r>
                    <a:rPr lang="en-US" sz="2000" dirty="0">
                      <a:solidFill>
                        <a:schemeClr val="tx1"/>
                      </a:solidFill>
                    </a:rPr>
                    <a:t>Channel</a:t>
                  </a:r>
                </a:p>
              </p:txBody>
            </p:sp>
          </p:grpSp>
          <p:pic>
            <p:nvPicPr>
              <p:cNvPr id="19" name="Picture 14" descr="ICON_Storage_3up_Q408.png"/>
              <p:cNvPicPr>
                <a:picLocks noChangeAspect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651500" y="4770438"/>
                <a:ext cx="850900" cy="857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" name="TextBox 76"/>
              <p:cNvSpPr txBox="1">
                <a:spLocks noChangeArrowheads="1"/>
              </p:cNvSpPr>
              <p:nvPr/>
            </p:nvSpPr>
            <p:spPr bwMode="auto">
              <a:xfrm>
                <a:off x="5386388" y="5662613"/>
                <a:ext cx="1457325" cy="581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ct val="40000"/>
                  </a:spcAft>
                </a:pPr>
                <a:r>
                  <a:rPr lang="en-US" sz="1600" dirty="0">
                    <a:solidFill>
                      <a:srgbClr val="333333"/>
                    </a:solidFill>
                  </a:rPr>
                  <a:t>Fibre Channel</a:t>
                </a:r>
                <a:br>
                  <a:rPr lang="en-US" sz="1600" dirty="0">
                    <a:solidFill>
                      <a:srgbClr val="333333"/>
                    </a:solidFill>
                  </a:rPr>
                </a:br>
                <a:r>
                  <a:rPr lang="en-US" sz="1600" dirty="0">
                    <a:solidFill>
                      <a:srgbClr val="333333"/>
                    </a:solidFill>
                  </a:rPr>
                  <a:t>storage</a:t>
                </a:r>
              </a:p>
            </p:txBody>
          </p:sp>
          <p:sp>
            <p:nvSpPr>
              <p:cNvPr id="21" name="Line 96"/>
              <p:cNvSpPr>
                <a:spLocks noChangeShapeType="1"/>
              </p:cNvSpPr>
              <p:nvPr/>
            </p:nvSpPr>
            <p:spPr bwMode="auto">
              <a:xfrm>
                <a:off x="3146962" y="4096987"/>
                <a:ext cx="629391" cy="117565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2" name="Group 97"/>
              <p:cNvGrpSpPr>
                <a:grpSpLocks/>
              </p:cNvGrpSpPr>
              <p:nvPr/>
            </p:nvGrpSpPr>
            <p:grpSpPr bwMode="auto">
              <a:xfrm>
                <a:off x="1448171" y="3712172"/>
                <a:ext cx="1597025" cy="1698625"/>
                <a:chOff x="930" y="2104"/>
                <a:chExt cx="1006" cy="1070"/>
              </a:xfrm>
            </p:grpSpPr>
            <p:sp>
              <p:nvSpPr>
                <p:cNvPr id="32" name="Line 95"/>
                <p:cNvSpPr>
                  <a:spLocks noChangeShapeType="1"/>
                </p:cNvSpPr>
                <p:nvPr/>
              </p:nvSpPr>
              <p:spPr bwMode="auto">
                <a:xfrm flipH="1">
                  <a:off x="930" y="2104"/>
                  <a:ext cx="1006" cy="97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3" name="Line 96"/>
                <p:cNvSpPr>
                  <a:spLocks noChangeShapeType="1"/>
                </p:cNvSpPr>
                <p:nvPr/>
              </p:nvSpPr>
              <p:spPr bwMode="auto">
                <a:xfrm flipH="1">
                  <a:off x="1746" y="2120"/>
                  <a:ext cx="182" cy="105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pic>
            <p:nvPicPr>
              <p:cNvPr id="23" name="Picture 14" descr="ICON_Storage_3up_Q408.png"/>
              <p:cNvPicPr>
                <a:picLocks noChangeAspect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367972" y="4863936"/>
                <a:ext cx="850900" cy="857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24" name="Group 72"/>
              <p:cNvGrpSpPr>
                <a:grpSpLocks/>
              </p:cNvGrpSpPr>
              <p:nvPr/>
            </p:nvGrpSpPr>
            <p:grpSpPr bwMode="auto">
              <a:xfrm>
                <a:off x="1791690" y="3313545"/>
                <a:ext cx="1957388" cy="1244600"/>
                <a:chOff x="3008" y="1633"/>
                <a:chExt cx="1233" cy="784"/>
              </a:xfrm>
            </p:grpSpPr>
            <p:pic>
              <p:nvPicPr>
                <p:cNvPr id="30" name="Picture 27" descr="ICON_Cloud_Q308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008" y="1633"/>
                  <a:ext cx="1233" cy="7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1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3189" y="1888"/>
                  <a:ext cx="872" cy="2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tx1"/>
                      </a:solidFill>
                    </a:rPr>
                    <a:t>Ethernet</a:t>
                  </a:r>
                </a:p>
              </p:txBody>
            </p:sp>
          </p:grpSp>
          <p:pic>
            <p:nvPicPr>
              <p:cNvPr id="25" name="Picture 14" descr="ICON_Storage_3up_Q408.png"/>
              <p:cNvPicPr>
                <a:picLocks noChangeAspect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1037771" y="4816433"/>
                <a:ext cx="850900" cy="857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6" name="TextBox 76"/>
              <p:cNvSpPr txBox="1">
                <a:spLocks noChangeArrowheads="1"/>
              </p:cNvSpPr>
              <p:nvPr/>
            </p:nvSpPr>
            <p:spPr bwMode="auto">
              <a:xfrm>
                <a:off x="2256394" y="5659458"/>
                <a:ext cx="862013" cy="581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ct val="40000"/>
                  </a:spcAft>
                </a:pPr>
                <a:r>
                  <a:rPr lang="en-US" sz="1600" dirty="0">
                    <a:solidFill>
                      <a:srgbClr val="333333"/>
                    </a:solidFill>
                  </a:rPr>
                  <a:t>NFS</a:t>
                </a:r>
                <a:br>
                  <a:rPr lang="en-US" sz="1600" dirty="0">
                    <a:solidFill>
                      <a:srgbClr val="333333"/>
                    </a:solidFill>
                  </a:rPr>
                </a:br>
                <a:r>
                  <a:rPr lang="en-US" sz="1600" dirty="0">
                    <a:solidFill>
                      <a:srgbClr val="333333"/>
                    </a:solidFill>
                  </a:rPr>
                  <a:t>storage</a:t>
                </a:r>
              </a:p>
            </p:txBody>
          </p:sp>
          <p:sp>
            <p:nvSpPr>
              <p:cNvPr id="27" name="TextBox 76"/>
              <p:cNvSpPr txBox="1">
                <a:spLocks noChangeArrowheads="1"/>
              </p:cNvSpPr>
              <p:nvPr/>
            </p:nvSpPr>
            <p:spPr bwMode="auto">
              <a:xfrm>
                <a:off x="913822" y="5623831"/>
                <a:ext cx="862013" cy="581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ct val="40000"/>
                  </a:spcAft>
                </a:pPr>
                <a:r>
                  <a:rPr lang="en-US" sz="1600" dirty="0">
                    <a:solidFill>
                      <a:srgbClr val="333333"/>
                    </a:solidFill>
                  </a:rPr>
                  <a:t>iSCSI</a:t>
                </a:r>
                <a:br>
                  <a:rPr lang="en-US" sz="1600" dirty="0">
                    <a:solidFill>
                      <a:srgbClr val="333333"/>
                    </a:solidFill>
                  </a:rPr>
                </a:br>
                <a:r>
                  <a:rPr lang="en-US" sz="1600" dirty="0">
                    <a:solidFill>
                      <a:srgbClr val="333333"/>
                    </a:solidFill>
                  </a:rPr>
                  <a:t>storage</a:t>
                </a:r>
              </a:p>
            </p:txBody>
          </p:sp>
          <p:pic>
            <p:nvPicPr>
              <p:cNvPr id="28" name="Picture 20" descr="ICON_NetSwitch_LG_Q40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3499233" y="4981855"/>
                <a:ext cx="942138" cy="6243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9" name="TextBox 76"/>
              <p:cNvSpPr txBox="1">
                <a:spLocks noChangeArrowheads="1"/>
              </p:cNvSpPr>
              <p:nvPr/>
            </p:nvSpPr>
            <p:spPr bwMode="auto">
              <a:xfrm>
                <a:off x="3642222" y="5609978"/>
                <a:ext cx="936475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ct val="40000"/>
                  </a:spcAft>
                </a:pPr>
                <a:r>
                  <a:rPr lang="en-US" sz="1600" dirty="0">
                    <a:solidFill>
                      <a:srgbClr val="333333"/>
                    </a:solidFill>
                  </a:rPr>
                  <a:t>Network</a:t>
                </a:r>
              </a:p>
            </p:txBody>
          </p:sp>
        </p:grpSp>
        <p:sp>
          <p:nvSpPr>
            <p:cNvPr id="6" name="TextBox 5"/>
            <p:cNvSpPr txBox="1"/>
            <p:nvPr/>
          </p:nvSpPr>
          <p:spPr bwMode="auto">
            <a:xfrm>
              <a:off x="308758" y="1199262"/>
              <a:ext cx="855023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defRPr/>
              </a:pPr>
              <a:r>
                <a:rPr lang="en-US" sz="1100" b="1" dirty="0">
                  <a:solidFill>
                    <a:srgbClr val="333333"/>
                  </a:solidFill>
                </a:rPr>
                <a:t>virtual </a:t>
              </a:r>
              <a:br>
                <a:rPr lang="en-US" sz="1100" b="1" dirty="0">
                  <a:solidFill>
                    <a:srgbClr val="333333"/>
                  </a:solidFill>
                </a:rPr>
              </a:br>
              <a:r>
                <a:rPr lang="en-US" sz="1100" b="1" dirty="0">
                  <a:solidFill>
                    <a:srgbClr val="333333"/>
                  </a:solidFill>
                </a:rPr>
                <a:t>machines</a:t>
              </a:r>
              <a:endParaRPr lang="en-US" sz="1100" b="1" dirty="0">
                <a:solidFill>
                  <a:srgbClr val="333333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7" name="Straight Arrow Connector 113"/>
            <p:cNvCxnSpPr>
              <a:cxnSpLocks noChangeShapeType="1"/>
            </p:cNvCxnSpPr>
            <p:nvPr/>
          </p:nvCxnSpPr>
          <p:spPr bwMode="auto">
            <a:xfrm flipV="1">
              <a:off x="1163782" y="1779321"/>
              <a:ext cx="247401" cy="1978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8" name="Straight Arrow Connector 113"/>
            <p:cNvCxnSpPr>
              <a:cxnSpLocks noChangeShapeType="1"/>
            </p:cNvCxnSpPr>
            <p:nvPr/>
          </p:nvCxnSpPr>
          <p:spPr bwMode="auto">
            <a:xfrm flipV="1">
              <a:off x="1163782" y="2076204"/>
              <a:ext cx="223651" cy="1978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9" name="Straight Arrow Connector 113"/>
            <p:cNvCxnSpPr>
              <a:cxnSpLocks noChangeShapeType="1"/>
            </p:cNvCxnSpPr>
            <p:nvPr/>
          </p:nvCxnSpPr>
          <p:spPr bwMode="auto">
            <a:xfrm flipV="1">
              <a:off x="1173678" y="1432957"/>
              <a:ext cx="247401" cy="1978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VMware </a:t>
            </a:r>
            <a:r>
              <a:rPr lang="en-US" dirty="0" err="1"/>
              <a:t>vSphere</a:t>
            </a:r>
            <a:r>
              <a:rPr lang="en-US" dirty="0"/>
              <a:t>?</a:t>
            </a:r>
            <a:endParaRPr lang="cs-CZ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57086" y="1719263"/>
            <a:ext cx="3238828" cy="4411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Components</a:t>
            </a:r>
          </a:p>
          <a:p>
            <a:pPr lvl="1"/>
            <a:r>
              <a:rPr lang="en-US" dirty="0" err="1"/>
              <a:t>ESXi</a:t>
            </a:r>
            <a:endParaRPr lang="en-US" dirty="0"/>
          </a:p>
          <a:p>
            <a:pPr lvl="1"/>
            <a:r>
              <a:rPr lang="en-US" dirty="0" err="1"/>
              <a:t>vCenter</a:t>
            </a:r>
            <a:r>
              <a:rPr lang="en-US" dirty="0"/>
              <a:t> Server</a:t>
            </a:r>
          </a:p>
          <a:p>
            <a:pPr lvl="1"/>
            <a:r>
              <a:rPr lang="en-US" dirty="0" err="1"/>
              <a:t>vSphere</a:t>
            </a:r>
            <a:r>
              <a:rPr lang="en-US" dirty="0"/>
              <a:t> Client</a:t>
            </a:r>
          </a:p>
          <a:p>
            <a:pPr lvl="1"/>
            <a:r>
              <a:rPr lang="en-US" dirty="0" err="1"/>
              <a:t>vSphere</a:t>
            </a:r>
            <a:r>
              <a:rPr lang="en-US" dirty="0"/>
              <a:t> VMFS</a:t>
            </a:r>
          </a:p>
          <a:p>
            <a:pPr lvl="1"/>
            <a:r>
              <a:rPr lang="en-US" dirty="0"/>
              <a:t>vSphere Virtual SMP</a:t>
            </a:r>
          </a:p>
          <a:p>
            <a:pPr lvl="1"/>
            <a:r>
              <a:rPr lang="en-US" dirty="0"/>
              <a:t>And many other…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2877</TotalTime>
  <Words>751</Words>
  <Application>Microsoft Office PowerPoint</Application>
  <PresentationFormat>On-screen Show (4:3)</PresentationFormat>
  <Paragraphs>204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Wingdings</vt:lpstr>
      <vt:lpstr>kuba</vt:lpstr>
      <vt:lpstr>Virtualization Infrastructure Administration</vt:lpstr>
      <vt:lpstr>Course organization</vt:lpstr>
      <vt:lpstr>Resources</vt:lpstr>
      <vt:lpstr>vSphere vs Hyper-V – limits</vt:lpstr>
      <vt:lpstr>vSphere 7.0 vs Hyper-V 2019 – price</vt:lpstr>
      <vt:lpstr>Network and naming organization, virtual laboratory</vt:lpstr>
      <vt:lpstr>Physical infrastructure</vt:lpstr>
      <vt:lpstr>Virtual infrastructure</vt:lpstr>
      <vt:lpstr>What is VMware vSphere?</vt:lpstr>
      <vt:lpstr>vSphere objects</vt:lpstr>
      <vt:lpstr>Building our own (virtualized) infrastructure – vSphere</vt:lpstr>
      <vt:lpstr>Building our own (virtualized) infrastructure – Hyper-V</vt:lpstr>
      <vt:lpstr>Building simple (virtualized) infrastructure – vSphere</vt:lpstr>
      <vt:lpstr>VMware vSphere ESXi installation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268</cp:revision>
  <dcterms:created xsi:type="dcterms:W3CDTF">2005-09-28T09:53:52Z</dcterms:created>
  <dcterms:modified xsi:type="dcterms:W3CDTF">2026-02-16T17:12:45Z</dcterms:modified>
</cp:coreProperties>
</file>