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400" r:id="rId3"/>
    <p:sldId id="363" r:id="rId4"/>
    <p:sldId id="370" r:id="rId5"/>
    <p:sldId id="401" r:id="rId6"/>
    <p:sldId id="403" r:id="rId7"/>
    <p:sldId id="40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65"/>
    <a:srgbClr val="FC988E"/>
    <a:srgbClr val="FFFF99"/>
    <a:srgbClr val="008DF6"/>
    <a:srgbClr val="DD652F"/>
    <a:srgbClr val="FF66FF"/>
    <a:srgbClr val="9966FF"/>
    <a:srgbClr val="99CCFF"/>
    <a:srgbClr val="D9DCE7"/>
    <a:srgbClr val="D7D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8" autoAdjust="0"/>
    <p:restoredTop sz="92640" autoAdjust="0"/>
  </p:normalViewPr>
  <p:slideViewPr>
    <p:cSldViewPr>
      <p:cViewPr varScale="1">
        <p:scale>
          <a:sx n="147" d="100"/>
          <a:sy n="147" d="100"/>
        </p:scale>
        <p:origin x="208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BC3CE-3DC6-48EE-A131-04D020AF1818}" type="datetimeFigureOut">
              <a:rPr lang="cs-CZ" smtClean="0"/>
              <a:pPr/>
              <a:t>21.10.2025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373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553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NSWI150 </a:t>
            </a:r>
            <a:r>
              <a:rPr lang="cs-CZ" dirty="0" err="1"/>
              <a:t>Virtualizace</a:t>
            </a:r>
            <a:r>
              <a:rPr lang="cs-CZ" dirty="0"/>
              <a:t> a </a:t>
            </a:r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Computing</a:t>
            </a:r>
            <a:r>
              <a:rPr lang="cs-CZ" dirty="0"/>
              <a:t> - 2012/2013 David </a:t>
            </a:r>
            <a:r>
              <a:rPr lang="cs-CZ" dirty="0" err="1"/>
              <a:t>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21.10.2025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69" r:id="rId10"/>
    <p:sldLayoutId id="2147483670" r:id="rId11"/>
    <p:sldLayoutId id="2147483671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NSWI150 - </a:t>
            </a:r>
            <a:r>
              <a:rPr lang="en-US" dirty="0" err="1"/>
              <a:t>Virtualizace</a:t>
            </a:r>
            <a:r>
              <a:rPr lang="en-US" dirty="0"/>
              <a:t> a Cloud Computing</a:t>
            </a:r>
            <a:br>
              <a:rPr lang="cs-CZ" dirty="0"/>
            </a:br>
            <a:br>
              <a:rPr lang="en-US" dirty="0"/>
            </a:br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/>
              <a:t>árek,  Jakub Yaghob,  Filip Zavoral</a:t>
            </a:r>
            <a:br>
              <a:rPr lang="cs-CZ" dirty="0"/>
            </a:br>
            <a:r>
              <a:rPr lang="cs-CZ" dirty="0"/>
              <a:t>+ </a:t>
            </a:r>
            <a:r>
              <a:rPr lang="cs-CZ" i="1" dirty="0"/>
              <a:t>Special Guest Star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532556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https://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www.ksi.mff.cuni.cz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/teaching/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nswi150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-web/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/>
          <p:cNvCxnSpPr>
            <a:stCxn id="14" idx="3"/>
            <a:endCxn id="16" idx="1"/>
          </p:cNvCxnSpPr>
          <p:nvPr/>
        </p:nvCxnSpPr>
        <p:spPr bwMode="auto">
          <a:xfrm>
            <a:off x="4182750" y="2448242"/>
            <a:ext cx="97615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1" name="Straight Arrow Connector 40"/>
          <p:cNvCxnSpPr>
            <a:stCxn id="14" idx="3"/>
            <a:endCxn id="15" idx="1"/>
          </p:cNvCxnSpPr>
          <p:nvPr/>
        </p:nvCxnSpPr>
        <p:spPr bwMode="auto">
          <a:xfrm>
            <a:off x="4182750" y="2448242"/>
            <a:ext cx="975419" cy="12059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158902" y="5828974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Programov</a:t>
            </a:r>
            <a:r>
              <a:rPr lang="cs-CZ" sz="1400" dirty="0">
                <a:solidFill>
                  <a:srgbClr val="0070C0"/>
                </a:solidFill>
              </a:rPr>
              <a:t>ání v paralelním prostředí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Kruliš     </a:t>
            </a:r>
            <a:r>
              <a:rPr lang="cs-CZ" sz="1400" i="1" dirty="0"/>
              <a:t>LS</a:t>
            </a:r>
            <a:r>
              <a:rPr lang="en-US" sz="1400" i="1" dirty="0"/>
              <a:t> </a:t>
            </a:r>
            <a:r>
              <a:rPr lang="cs-CZ" sz="1400" i="1" dirty="0"/>
              <a:t>2/2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58169" y="4612261"/>
            <a:ext cx="317340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400" dirty="0">
                <a:solidFill>
                  <a:srgbClr val="0070C0"/>
                </a:solidFill>
              </a:rPr>
              <a:t>Vývoj vysoce výkonného software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Bednárek     </a:t>
            </a:r>
            <a:r>
              <a:rPr lang="cs-CZ" sz="1400" i="1" dirty="0"/>
              <a:t>LS</a:t>
            </a:r>
            <a:r>
              <a:rPr lang="en-US" sz="1400" i="1" dirty="0"/>
              <a:t> 2/2</a:t>
            </a:r>
            <a:endParaRPr lang="cs-CZ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979234" y="980728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Principy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err="1">
                <a:solidFill>
                  <a:srgbClr val="0070C0"/>
                </a:solidFill>
              </a:rPr>
              <a:t>distribuovan</a:t>
            </a:r>
            <a:r>
              <a:rPr lang="cs-CZ" sz="1400" dirty="0">
                <a:solidFill>
                  <a:srgbClr val="0070C0"/>
                </a:solidFill>
              </a:rPr>
              <a:t>ých systémů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Zavoral     </a:t>
            </a:r>
            <a:r>
              <a:rPr lang="cs-CZ" sz="1400" i="1" dirty="0"/>
              <a:t>ZS</a:t>
            </a:r>
            <a:r>
              <a:rPr lang="en-US" sz="1400" i="1" dirty="0"/>
              <a:t> </a:t>
            </a:r>
            <a:r>
              <a:rPr lang="cs-CZ" sz="1400" i="1" dirty="0"/>
              <a:t>2/0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79234" y="2186632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rgbClr val="C000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400" b="1" dirty="0">
                <a:solidFill>
                  <a:srgbClr val="0070C0"/>
                </a:solidFill>
              </a:rPr>
              <a:t>Virtualizace a cloud computing</a:t>
            </a:r>
            <a:endParaRPr lang="en-US" sz="1400" b="1" dirty="0">
              <a:solidFill>
                <a:srgbClr val="0070C0"/>
              </a:solidFill>
            </a:endParaRPr>
          </a:p>
          <a:p>
            <a:pPr algn="ctr"/>
            <a:r>
              <a:rPr lang="cs-CZ" sz="1400" i="1" dirty="0"/>
              <a:t>ZS</a:t>
            </a:r>
            <a:r>
              <a:rPr lang="en-US" sz="1400" i="1" dirty="0"/>
              <a:t> 2/0</a:t>
            </a:r>
            <a:endParaRPr lang="cs-CZ" sz="1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5158169" y="3392536"/>
            <a:ext cx="317340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58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400" dirty="0">
                <a:solidFill>
                  <a:srgbClr val="0070C0"/>
                </a:solidFill>
              </a:rPr>
              <a:t>Vývoj cloudových aplikací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Zavoral</a:t>
            </a:r>
            <a:r>
              <a:rPr lang="en-US" sz="1400" dirty="0"/>
              <a:t> + Special Guest Stars</a:t>
            </a:r>
            <a:r>
              <a:rPr lang="cs-CZ" sz="1400" dirty="0"/>
              <a:t>    </a:t>
            </a:r>
            <a:r>
              <a:rPr lang="cs-CZ" sz="1400" i="1" dirty="0"/>
              <a:t>LS</a:t>
            </a:r>
            <a:r>
              <a:rPr lang="en-US" sz="1400" i="1" dirty="0"/>
              <a:t> </a:t>
            </a:r>
            <a:r>
              <a:rPr lang="cs-CZ" sz="1400" i="1" dirty="0"/>
              <a:t>0</a:t>
            </a:r>
            <a:r>
              <a:rPr lang="en-US" sz="1400" i="1" dirty="0"/>
              <a:t>/</a:t>
            </a:r>
            <a:r>
              <a:rPr lang="cs-CZ" sz="1400" i="1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58902" y="2186632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58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0070C0"/>
                </a:solidFill>
              </a:rPr>
              <a:t>Administrace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en-US" sz="1400" dirty="0" err="1">
                <a:solidFill>
                  <a:srgbClr val="0070C0"/>
                </a:solidFill>
              </a:rPr>
              <a:t>virtualiza</a:t>
            </a:r>
            <a:r>
              <a:rPr lang="cs-CZ" sz="1400" dirty="0">
                <a:solidFill>
                  <a:srgbClr val="0070C0"/>
                </a:solidFill>
              </a:rPr>
              <a:t>ční infrastruktury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Yaghob     </a:t>
            </a:r>
            <a:r>
              <a:rPr lang="cs-CZ" sz="1400" i="1" dirty="0"/>
              <a:t>LS</a:t>
            </a:r>
            <a:r>
              <a:rPr lang="en-US" sz="1400" i="1" dirty="0"/>
              <a:t> </a:t>
            </a:r>
            <a:r>
              <a:rPr lang="cs-CZ" sz="1400" i="1" dirty="0"/>
              <a:t>0</a:t>
            </a:r>
            <a:r>
              <a:rPr lang="en-US" sz="1400" i="1" dirty="0"/>
              <a:t>/</a:t>
            </a:r>
            <a:r>
              <a:rPr lang="cs-CZ" sz="1400" i="1" dirty="0"/>
              <a:t>2</a:t>
            </a:r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0" y="0"/>
            <a:ext cx="9144000" cy="404664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2400" b="0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Navazující předměty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Souvisej</a:t>
            </a:r>
            <a:r>
              <a:rPr lang="cs-CZ" dirty="0"/>
              <a:t>ící předměty</a:t>
            </a:r>
            <a:r>
              <a:rPr lang="en-US" dirty="0"/>
              <a:t> – see also </a:t>
            </a:r>
            <a:r>
              <a:rPr lang="en-US" b="0" i="0" dirty="0" err="1">
                <a:effectLst/>
                <a:latin typeface="Times New Roman" panose="02020603050405020304" pitchFamily="18" charset="0"/>
              </a:rPr>
              <a:t>www.ksi.mff.cuni.cz</a:t>
            </a:r>
            <a:endParaRPr lang="cs-CZ" dirty="0"/>
          </a:p>
        </p:txBody>
      </p:sp>
      <p:sp>
        <p:nvSpPr>
          <p:cNvPr id="74" name="TextBox 73"/>
          <p:cNvSpPr txBox="1"/>
          <p:nvPr/>
        </p:nvSpPr>
        <p:spPr>
          <a:xfrm>
            <a:off x="977426" y="5828974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400" dirty="0">
                <a:solidFill>
                  <a:srgbClr val="0070C0"/>
                </a:solidFill>
              </a:rPr>
              <a:t>Pokročilé</a:t>
            </a:r>
            <a:r>
              <a:rPr lang="en-US" sz="1400" dirty="0">
                <a:solidFill>
                  <a:srgbClr val="0070C0"/>
                </a:solidFill>
              </a:rPr>
              <a:t> </a:t>
            </a:r>
            <a:r>
              <a:rPr lang="cs-CZ" sz="1400" dirty="0">
                <a:solidFill>
                  <a:srgbClr val="0070C0"/>
                </a:solidFill>
              </a:rPr>
              <a:t>p</a:t>
            </a:r>
            <a:r>
              <a:rPr lang="en-US" sz="1400" dirty="0" err="1">
                <a:solidFill>
                  <a:srgbClr val="0070C0"/>
                </a:solidFill>
              </a:rPr>
              <a:t>rogramov</a:t>
            </a:r>
            <a:r>
              <a:rPr lang="cs-CZ" sz="1400" dirty="0">
                <a:solidFill>
                  <a:srgbClr val="0070C0"/>
                </a:solidFill>
              </a:rPr>
              <a:t>ání v para</a:t>
            </a:r>
            <a:r>
              <a:rPr lang="en-US" sz="1400" dirty="0" err="1">
                <a:solidFill>
                  <a:srgbClr val="0070C0"/>
                </a:solidFill>
              </a:rPr>
              <a:t>leln</a:t>
            </a:r>
            <a:r>
              <a:rPr lang="cs-CZ" sz="1400" dirty="0">
                <a:solidFill>
                  <a:srgbClr val="0070C0"/>
                </a:solidFill>
              </a:rPr>
              <a:t>ím p.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Kruliš</a:t>
            </a:r>
            <a:r>
              <a:rPr lang="en-US" sz="1400" dirty="0"/>
              <a:t> </a:t>
            </a:r>
            <a:r>
              <a:rPr lang="cs-CZ" sz="1400" i="1" dirty="0"/>
              <a:t>ZS</a:t>
            </a:r>
            <a:r>
              <a:rPr lang="en-US" sz="1400" i="1" dirty="0"/>
              <a:t> 2</a:t>
            </a:r>
            <a:r>
              <a:rPr lang="cs-CZ" sz="1400" i="1" dirty="0"/>
              <a:t>/2</a:t>
            </a:r>
          </a:p>
        </p:txBody>
      </p:sp>
      <p:cxnSp>
        <p:nvCxnSpPr>
          <p:cNvPr id="75" name="Straight Arrow Connector 74"/>
          <p:cNvCxnSpPr>
            <a:stCxn id="7" idx="1"/>
            <a:endCxn id="74" idx="3"/>
          </p:cNvCxnSpPr>
          <p:nvPr/>
        </p:nvCxnSpPr>
        <p:spPr bwMode="auto">
          <a:xfrm flipH="1">
            <a:off x="4180942" y="6090584"/>
            <a:ext cx="97796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5158902" y="980728"/>
            <a:ext cx="320351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400" dirty="0">
                <a:solidFill>
                  <a:srgbClr val="0070C0"/>
                </a:solidFill>
              </a:rPr>
              <a:t>Middleware</a:t>
            </a:r>
            <a:endParaRPr lang="en-US" sz="1400" dirty="0">
              <a:solidFill>
                <a:srgbClr val="0070C0"/>
              </a:solidFill>
            </a:endParaRPr>
          </a:p>
          <a:p>
            <a:pPr algn="ctr"/>
            <a:r>
              <a:rPr lang="cs-CZ" sz="1400" dirty="0"/>
              <a:t>Tů</a:t>
            </a:r>
            <a:r>
              <a:rPr lang="en-US" sz="1400" dirty="0"/>
              <a:t>ma     </a:t>
            </a:r>
            <a:r>
              <a:rPr lang="cs-CZ" sz="1400" i="1" dirty="0"/>
              <a:t>LS</a:t>
            </a:r>
            <a:r>
              <a:rPr lang="en-US" sz="1400" i="1" dirty="0"/>
              <a:t> </a:t>
            </a:r>
            <a:r>
              <a:rPr lang="cs-CZ" sz="1400" i="1" dirty="0"/>
              <a:t>2/1</a:t>
            </a:r>
          </a:p>
        </p:txBody>
      </p:sp>
      <p:cxnSp>
        <p:nvCxnSpPr>
          <p:cNvPr id="81" name="Straight Arrow Connector 80"/>
          <p:cNvCxnSpPr>
            <a:stCxn id="10" idx="3"/>
            <a:endCxn id="78" idx="1"/>
          </p:cNvCxnSpPr>
          <p:nvPr/>
        </p:nvCxnSpPr>
        <p:spPr bwMode="auto">
          <a:xfrm>
            <a:off x="4182750" y="1242338"/>
            <a:ext cx="97615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66" name="Straight Arrow Connector 165"/>
          <p:cNvCxnSpPr>
            <a:stCxn id="9" idx="2"/>
            <a:endCxn id="7" idx="0"/>
          </p:cNvCxnSpPr>
          <p:nvPr/>
        </p:nvCxnSpPr>
        <p:spPr bwMode="auto">
          <a:xfrm>
            <a:off x="6744871" y="5135481"/>
            <a:ext cx="15789" cy="6934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014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přednášky - 202</a:t>
            </a:r>
            <a:r>
              <a:rPr lang="en-US" dirty="0"/>
              <a:t>5</a:t>
            </a:r>
            <a:r>
              <a:rPr lang="cs-CZ" dirty="0"/>
              <a:t>/2</a:t>
            </a:r>
            <a:r>
              <a:rPr lang="en-US" dirty="0"/>
              <a:t>6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07504" y="548680"/>
            <a:ext cx="8928992" cy="6120680"/>
          </a:xfrm>
        </p:spPr>
        <p:txBody>
          <a:bodyPr>
            <a:normAutofit/>
          </a:bodyPr>
          <a:lstStyle/>
          <a:p>
            <a:r>
              <a:rPr lang="en-US" dirty="0"/>
              <a:t>5*</a:t>
            </a:r>
            <a:r>
              <a:rPr lang="cs-CZ" dirty="0"/>
              <a:t> Technické</a:t>
            </a:r>
            <a:r>
              <a:rPr lang="en-US" dirty="0"/>
              <a:t> </a:t>
            </a:r>
            <a:r>
              <a:rPr lang="en-US" dirty="0" err="1"/>
              <a:t>principy</a:t>
            </a:r>
            <a:r>
              <a:rPr lang="cs-CZ" dirty="0"/>
              <a:t> </a:t>
            </a:r>
            <a:r>
              <a:rPr lang="en-US" dirty="0" err="1"/>
              <a:t>kontejner</a:t>
            </a:r>
            <a:r>
              <a:rPr lang="cs-CZ" dirty="0"/>
              <a:t>ů </a:t>
            </a:r>
            <a:r>
              <a:rPr lang="en-US" dirty="0"/>
              <a:t>a </a:t>
            </a:r>
            <a:r>
              <a:rPr lang="cs-CZ" dirty="0"/>
              <a:t>virtualizace</a:t>
            </a:r>
            <a:r>
              <a:rPr lang="en-US" dirty="0"/>
              <a:t> </a:t>
            </a:r>
            <a:r>
              <a:rPr lang="en-US" sz="2000" dirty="0"/>
              <a:t>[</a:t>
            </a:r>
            <a:r>
              <a:rPr lang="en-US" sz="2000" dirty="0" err="1"/>
              <a:t>Bedn</a:t>
            </a:r>
            <a:r>
              <a:rPr lang="cs-CZ" sz="2000" dirty="0"/>
              <a:t>árek</a:t>
            </a:r>
            <a:r>
              <a:rPr lang="en-US" sz="2000" dirty="0"/>
              <a:t>]</a:t>
            </a:r>
            <a:endParaRPr lang="cs-CZ" dirty="0"/>
          </a:p>
          <a:p>
            <a:pPr lvl="1"/>
            <a:r>
              <a:rPr lang="cs-CZ" dirty="0"/>
              <a:t>Kontejnery</a:t>
            </a:r>
            <a:r>
              <a:rPr lang="en-US" dirty="0"/>
              <a:t> vs.</a:t>
            </a:r>
            <a:r>
              <a:rPr lang="cs-CZ" dirty="0"/>
              <a:t> para-virtualizace</a:t>
            </a:r>
            <a:r>
              <a:rPr lang="en-US" dirty="0"/>
              <a:t> vs. </a:t>
            </a:r>
            <a:r>
              <a:rPr lang="cs-CZ" dirty="0"/>
              <a:t>plná virtualizace</a:t>
            </a:r>
          </a:p>
          <a:p>
            <a:pPr lvl="1"/>
            <a:r>
              <a:rPr lang="en-US" dirty="0" err="1"/>
              <a:t>Kontejnery</a:t>
            </a:r>
            <a:r>
              <a:rPr lang="en-US" dirty="0"/>
              <a:t>, </a:t>
            </a:r>
            <a:r>
              <a:rPr lang="en-US" dirty="0" err="1"/>
              <a:t>linux</a:t>
            </a:r>
            <a:r>
              <a:rPr lang="en-US" dirty="0"/>
              <a:t> namespaces &amp; </a:t>
            </a:r>
            <a:r>
              <a:rPr lang="en-US" dirty="0" err="1"/>
              <a:t>cgroups</a:t>
            </a:r>
            <a:endParaRPr lang="en-US" dirty="0"/>
          </a:p>
          <a:p>
            <a:pPr lvl="1"/>
            <a:r>
              <a:rPr lang="en-US" dirty="0"/>
              <a:t>Virtu</a:t>
            </a:r>
            <a:r>
              <a:rPr lang="cs-CZ" dirty="0"/>
              <a:t>ální stroje, hardwarová podpora, vybrané technické detaily</a:t>
            </a:r>
          </a:p>
          <a:p>
            <a:r>
              <a:rPr lang="en-US" dirty="0"/>
              <a:t>3</a:t>
            </a:r>
            <a:r>
              <a:rPr lang="cs-CZ" dirty="0"/>
              <a:t>* Virtualizační infrastruktury</a:t>
            </a:r>
            <a:r>
              <a:rPr lang="en-US" dirty="0"/>
              <a:t>   </a:t>
            </a:r>
            <a:r>
              <a:rPr lang="en-US" sz="2000" dirty="0"/>
              <a:t>[</a:t>
            </a:r>
            <a:r>
              <a:rPr lang="en-US" sz="2000" dirty="0" err="1"/>
              <a:t>Yaghob</a:t>
            </a:r>
            <a:r>
              <a:rPr lang="en-US" sz="2000" dirty="0"/>
              <a:t>]</a:t>
            </a:r>
            <a:endParaRPr lang="en-US" dirty="0"/>
          </a:p>
          <a:p>
            <a:pPr lvl="1"/>
            <a:r>
              <a:rPr lang="en-US" dirty="0"/>
              <a:t>Co </a:t>
            </a:r>
            <a:r>
              <a:rPr lang="en-US" dirty="0" err="1"/>
              <a:t>mus</a:t>
            </a:r>
            <a:r>
              <a:rPr lang="cs-CZ" dirty="0"/>
              <a:t>í správce virtualizační infrastruktury vědět o virtualizaci</a:t>
            </a:r>
          </a:p>
          <a:p>
            <a:pPr lvl="1"/>
            <a:r>
              <a:rPr lang="cs-CZ" dirty="0"/>
              <a:t>Virtuální CPU, paměť, disky, sítě, migrace, </a:t>
            </a:r>
            <a:r>
              <a:rPr lang="cs-CZ" dirty="0" err="1"/>
              <a:t>load-balancing</a:t>
            </a:r>
            <a:r>
              <a:rPr lang="cs-CZ" dirty="0"/>
              <a:t>, správa</a:t>
            </a:r>
          </a:p>
          <a:p>
            <a:r>
              <a:rPr lang="en-US" dirty="0"/>
              <a:t>3</a:t>
            </a:r>
            <a:r>
              <a:rPr lang="cs-CZ" dirty="0"/>
              <a:t>* Cloud Computing </a:t>
            </a:r>
            <a:r>
              <a:rPr lang="en-US" dirty="0"/>
              <a:t>  </a:t>
            </a:r>
            <a:r>
              <a:rPr lang="en-US" sz="2000" dirty="0"/>
              <a:t>[Zavoral]</a:t>
            </a:r>
            <a:endParaRPr lang="en-US" dirty="0"/>
          </a:p>
          <a:p>
            <a:pPr lvl="1"/>
            <a:r>
              <a:rPr lang="cs-CZ" dirty="0"/>
              <a:t>Cloudové technologie a služby, procesní modely</a:t>
            </a:r>
          </a:p>
          <a:p>
            <a:pPr lvl="1"/>
            <a:r>
              <a:rPr lang="cs-CZ" dirty="0"/>
              <a:t>Cloudové platformy, Cloud design patterns</a:t>
            </a:r>
          </a:p>
          <a:p>
            <a:r>
              <a:rPr lang="cs-CZ" dirty="0"/>
              <a:t>1*</a:t>
            </a:r>
            <a:r>
              <a:rPr lang="en-US" dirty="0"/>
              <a:t> </a:t>
            </a:r>
            <a:r>
              <a:rPr lang="cs-CZ" dirty="0"/>
              <a:t>Bezp</a:t>
            </a:r>
            <a:r>
              <a:rPr lang="en-US" dirty="0"/>
              <a:t>e</a:t>
            </a:r>
            <a:r>
              <a:rPr lang="cs-CZ" dirty="0"/>
              <a:t>čnost a identita </a:t>
            </a:r>
            <a:r>
              <a:rPr lang="en-US" dirty="0"/>
              <a:t>  </a:t>
            </a:r>
            <a:r>
              <a:rPr lang="en-US" sz="2200" dirty="0"/>
              <a:t>[</a:t>
            </a:r>
            <a:r>
              <a:rPr lang="en-US" sz="2200" dirty="0" err="1"/>
              <a:t>Grafnetter</a:t>
            </a:r>
            <a:r>
              <a:rPr lang="en-US" sz="2200" dirty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Computing</a:t>
            </a:r>
            <a:r>
              <a:rPr lang="cs-CZ" dirty="0"/>
              <a:t> - </a:t>
            </a:r>
            <a:r>
              <a:rPr lang="en-US" dirty="0"/>
              <a:t>'</a:t>
            </a:r>
            <a:r>
              <a:rPr lang="cs-CZ" dirty="0"/>
              <a:t>definice</a:t>
            </a:r>
            <a:r>
              <a:rPr lang="en-US" dirty="0"/>
              <a:t>'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Cloud computing is a universal collection of data which extends over </a:t>
            </a:r>
            <a:r>
              <a:rPr lang="en-US" sz="1900" dirty="0"/>
              <a:t>the internet in the form of resources and forms individual units within the</a:t>
            </a:r>
            <a:br>
              <a:rPr lang="cs-CZ" sz="1900" dirty="0"/>
            </a:br>
            <a:r>
              <a:rPr lang="en-US" sz="1600" dirty="0"/>
              <a:t>virtualization environment. Held together by infrastructure providers, service providers and the </a:t>
            </a:r>
            <a:r>
              <a:rPr lang="en-US" sz="1400" dirty="0"/>
              <a:t>consumer, then it is semantically accessed by various users</a:t>
            </a:r>
          </a:p>
          <a:p>
            <a:pPr lvl="1"/>
            <a:r>
              <a:rPr lang="en-US" dirty="0"/>
              <a:t>Dr. </a:t>
            </a:r>
            <a:r>
              <a:rPr lang="en-US" dirty="0" err="1"/>
              <a:t>Biju</a:t>
            </a:r>
            <a:r>
              <a:rPr lang="en-US" dirty="0"/>
              <a:t> John and Dr. </a:t>
            </a:r>
            <a:r>
              <a:rPr lang="en-US" dirty="0" err="1"/>
              <a:t>Souheil</a:t>
            </a:r>
            <a:r>
              <a:rPr lang="en-US" dirty="0"/>
              <a:t> </a:t>
            </a:r>
            <a:r>
              <a:rPr lang="en-US" dirty="0" err="1"/>
              <a:t>Khaddaj</a:t>
            </a:r>
            <a:r>
              <a:rPr lang="en-US" dirty="0"/>
              <a:t>, CLUSE 2012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Formal </a:t>
            </a:r>
            <a:r>
              <a:rPr lang="en-US" dirty="0"/>
              <a:t>'</a:t>
            </a:r>
            <a:r>
              <a:rPr lang="cs-CZ" dirty="0"/>
              <a:t>definition</a:t>
            </a:r>
            <a:r>
              <a:rPr lang="en-US" dirty="0"/>
              <a:t>'</a:t>
            </a:r>
          </a:p>
          <a:p>
            <a:pPr lvl="1"/>
            <a:r>
              <a:rPr lang="cs-CZ" dirty="0"/>
              <a:t>Let F be a set of available functionalities {F</a:t>
            </a:r>
            <a:r>
              <a:rPr lang="cs-CZ" baseline="-25000" dirty="0"/>
              <a:t>i</a:t>
            </a:r>
            <a:r>
              <a:rPr lang="cs-CZ" dirty="0"/>
              <a:t>}</a:t>
            </a:r>
            <a:r>
              <a:rPr lang="cs-CZ" baseline="-25000" dirty="0"/>
              <a:t> i=1</a:t>
            </a:r>
            <a:r>
              <a:rPr lang="en-US" baseline="-25000" dirty="0"/>
              <a:t>..</a:t>
            </a:r>
            <a:r>
              <a:rPr lang="cs-CZ" baseline="-25000" dirty="0"/>
              <a:t>∞</a:t>
            </a:r>
            <a:endParaRPr lang="en-US" dirty="0"/>
          </a:p>
          <a:p>
            <a:pPr lvl="1"/>
            <a:r>
              <a:rPr lang="cs-CZ" sz="1800" dirty="0"/>
              <a:t>Let CF be a</a:t>
            </a:r>
            <a:r>
              <a:rPr lang="en-US" sz="1800" dirty="0"/>
              <a:t> </a:t>
            </a:r>
            <a:r>
              <a:rPr lang="cs-CZ" sz="1800" dirty="0"/>
              <a:t>set consisting of all pre-images of {</a:t>
            </a:r>
            <a:r>
              <a:rPr lang="el-GR" sz="1800" dirty="0"/>
              <a:t>φ</a:t>
            </a:r>
            <a:r>
              <a:rPr lang="el-GR" sz="1800" baseline="30000" dirty="0"/>
              <a:t>−1</a:t>
            </a:r>
            <a:r>
              <a:rPr lang="el-GR" sz="1800" dirty="0"/>
              <a:t>(φ(</a:t>
            </a:r>
            <a:r>
              <a:rPr lang="cs-CZ" sz="1800" dirty="0"/>
              <a:t>Fi))} ⊆ I, where F</a:t>
            </a:r>
            <a:r>
              <a:rPr lang="cs-CZ" sz="1800" baseline="-25000" dirty="0"/>
              <a:t>i</a:t>
            </a:r>
            <a:r>
              <a:rPr lang="cs-CZ" sz="1800" dirty="0"/>
              <a:t> ∈ F</a:t>
            </a:r>
            <a:endParaRPr lang="en-US" sz="1800" dirty="0"/>
          </a:p>
          <a:p>
            <a:pPr lvl="1"/>
            <a:r>
              <a:rPr lang="cs-CZ" sz="1600" dirty="0"/>
              <a:t>We call CF</a:t>
            </a:r>
            <a:r>
              <a:rPr lang="en-US" sz="1600" dirty="0"/>
              <a:t> </a:t>
            </a:r>
            <a:r>
              <a:rPr lang="cs-CZ" sz="1600" dirty="0"/>
              <a:t>a Cloud</a:t>
            </a:r>
            <a:endParaRPr lang="en-US" sz="1600" dirty="0"/>
          </a:p>
          <a:p>
            <a:pPr lvl="1"/>
            <a:r>
              <a:rPr lang="cs-CZ" sz="1400" dirty="0"/>
              <a:t>We say CF is a public</a:t>
            </a:r>
            <a:r>
              <a:rPr lang="en-US" sz="1400" dirty="0"/>
              <a:t> </a:t>
            </a:r>
            <a:r>
              <a:rPr lang="cs-CZ" sz="1400" dirty="0"/>
              <a:t>Cloud if CF =</a:t>
            </a:r>
            <a:r>
              <a:rPr lang="en-US" sz="1400" dirty="0"/>
              <a:t> </a:t>
            </a:r>
            <a:r>
              <a:rPr lang="cs-CZ" sz="1400" dirty="0"/>
              <a:t>{</a:t>
            </a:r>
            <a:r>
              <a:rPr lang="el-GR" sz="1400" dirty="0"/>
              <a:t>φ</a:t>
            </a:r>
            <a:r>
              <a:rPr lang="el-GR" sz="1400" baseline="30000" dirty="0"/>
              <a:t>−1</a:t>
            </a:r>
            <a:r>
              <a:rPr lang="el-GR" sz="1400" dirty="0"/>
              <a:t>(φ(</a:t>
            </a:r>
            <a:r>
              <a:rPr lang="cs-CZ" sz="1400" dirty="0"/>
              <a:t>F</a:t>
            </a:r>
            <a:r>
              <a:rPr lang="cs-CZ" sz="1400" baseline="-25000" dirty="0"/>
              <a:t>i</a:t>
            </a:r>
            <a:r>
              <a:rPr lang="cs-CZ" sz="1400" dirty="0"/>
              <a:t>))}, where F</a:t>
            </a:r>
            <a:r>
              <a:rPr lang="cs-CZ" sz="1400" baseline="-25000" dirty="0"/>
              <a:t>i</a:t>
            </a:r>
            <a:r>
              <a:rPr lang="cs-CZ" sz="1400" dirty="0"/>
              <a:t> ∈ P</a:t>
            </a:r>
            <a:endParaRPr lang="en-US" sz="1400" dirty="0"/>
          </a:p>
          <a:p>
            <a:pPr lvl="1"/>
            <a:r>
              <a:rPr lang="cs-CZ" sz="1200" dirty="0"/>
              <a:t>We</a:t>
            </a:r>
            <a:r>
              <a:rPr lang="en-US" sz="1200" dirty="0"/>
              <a:t> </a:t>
            </a:r>
            <a:r>
              <a:rPr lang="cs-CZ" sz="1200" dirty="0"/>
              <a:t>say CF is a private</a:t>
            </a:r>
            <a:r>
              <a:rPr lang="en-US" sz="1200" dirty="0"/>
              <a:t> </a:t>
            </a:r>
            <a:r>
              <a:rPr lang="cs-CZ" sz="1200" dirty="0"/>
              <a:t>Cloud if CF =</a:t>
            </a:r>
            <a:r>
              <a:rPr lang="en-US" sz="1200" dirty="0"/>
              <a:t> </a:t>
            </a:r>
            <a:r>
              <a:rPr lang="cs-CZ" sz="1200" dirty="0"/>
              <a:t>{</a:t>
            </a:r>
            <a:r>
              <a:rPr lang="el-GR" sz="1200" dirty="0"/>
              <a:t>φ</a:t>
            </a:r>
            <a:r>
              <a:rPr lang="el-GR" sz="1200" baseline="30000" dirty="0"/>
              <a:t>−1</a:t>
            </a:r>
            <a:r>
              <a:rPr lang="el-GR" sz="1200" dirty="0"/>
              <a:t>(φ(</a:t>
            </a:r>
            <a:r>
              <a:rPr lang="cs-CZ" sz="1200" dirty="0"/>
              <a:t>F</a:t>
            </a:r>
            <a:r>
              <a:rPr lang="cs-CZ" sz="1200" baseline="-25000" dirty="0"/>
              <a:t>i</a:t>
            </a:r>
            <a:r>
              <a:rPr lang="cs-CZ" sz="1200" dirty="0"/>
              <a:t>))}, where F</a:t>
            </a:r>
            <a:r>
              <a:rPr lang="cs-CZ" sz="1200" baseline="-25000" dirty="0"/>
              <a:t>i</a:t>
            </a:r>
            <a:r>
              <a:rPr lang="cs-CZ" sz="1200" dirty="0"/>
              <a:t> ∈ F\P</a:t>
            </a:r>
          </a:p>
          <a:p>
            <a:pPr lvl="1"/>
            <a:r>
              <a:rPr lang="cs-CZ" dirty="0"/>
              <a:t>Zhu</a:t>
            </a:r>
            <a:r>
              <a:rPr lang="en-US" dirty="0"/>
              <a:t>, 200</a:t>
            </a:r>
            <a:r>
              <a:rPr lang="cs-CZ" dirty="0"/>
              <a:t>9</a:t>
            </a:r>
            <a:endParaRPr lang="en-US" dirty="0"/>
          </a:p>
          <a:p>
            <a:endParaRPr lang="cs-CZ" dirty="0"/>
          </a:p>
          <a:p>
            <a:r>
              <a:rPr lang="en-US" dirty="0"/>
              <a:t>The interesting thing about cloud computing is that we've redefined cloud computing to include everything that we already do</a:t>
            </a:r>
          </a:p>
          <a:p>
            <a:pPr lvl="1"/>
            <a:r>
              <a:rPr lang="cs-CZ" dirty="0"/>
              <a:t>Larry Ellison</a:t>
            </a:r>
            <a:r>
              <a:rPr lang="en-US" dirty="0"/>
              <a:t>, Oracle, 2008</a:t>
            </a:r>
          </a:p>
        </p:txBody>
      </p:sp>
    </p:spTree>
    <p:extLst>
      <p:ext uri="{BB962C8B-B14F-4D97-AF65-F5344CB8AC3E}">
        <p14:creationId xmlns:p14="http://schemas.microsoft.com/office/powerpoint/2010/main" val="335857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1335E-D95E-D3BC-4D24-1FE2681F5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A2F353-8523-F4AF-E719-727745D9E4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0029F-49EC-F1E1-F4CD-A0393D6A9D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F6825C-4E29-1689-B60F-5651B336E2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 distributed system is one in which the failure of a computer you didn’t even know existed can render your own computer unusable</a:t>
            </a:r>
          </a:p>
          <a:p>
            <a:pPr lvl="1"/>
            <a:r>
              <a:rPr lang="en-US" dirty="0"/>
              <a:t>Leslie Lamport, 1987 </a:t>
            </a:r>
          </a:p>
        </p:txBody>
      </p:sp>
    </p:spTree>
    <p:extLst>
      <p:ext uri="{BB962C8B-B14F-4D97-AF65-F5344CB8AC3E}">
        <p14:creationId xmlns:p14="http://schemas.microsoft.com/office/powerpoint/2010/main" val="324045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A5609-1B20-D8A0-377C-3E19927B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BBC, Oct 20,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7D87B6-7978-46BE-B48F-D8E2BD77E5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28BB7C-3400-BEBE-768D-1DF194D9F9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NSWI150 Virtualizace a Cloud Computing - 2012/2013 David Bednárek</a:t>
            </a:r>
            <a:endParaRPr lang="cs-CZ" dirty="0"/>
          </a:p>
        </p:txBody>
      </p:sp>
      <p:pic>
        <p:nvPicPr>
          <p:cNvPr id="6" name="Content Placeholder 8" descr="A screenshot of a video&#10;&#10;AI-generated content may be incorrect.">
            <a:extLst>
              <a:ext uri="{FF2B5EF4-FFF2-40B4-BE49-F238E27FC236}">
                <a16:creationId xmlns:a16="http://schemas.microsoft.com/office/drawing/2014/main" id="{648A6B92-33CF-C94B-332B-F23A461AAB5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514" y="549275"/>
            <a:ext cx="6370971" cy="5903913"/>
          </a:xfrm>
        </p:spPr>
      </p:pic>
    </p:spTree>
    <p:extLst>
      <p:ext uri="{BB962C8B-B14F-4D97-AF65-F5344CB8AC3E}">
        <p14:creationId xmlns:p14="http://schemas.microsoft.com/office/powerpoint/2010/main" val="171427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8705C6-B528-08CD-138C-26ABD932BCC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Date: Thu, 28 May 87 12:23:29 PDT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From: </a:t>
            </a:r>
            <a:r>
              <a:rPr lang="en-US" sz="1100" dirty="0" err="1"/>
              <a:t>lamport</a:t>
            </a:r>
            <a:r>
              <a:rPr lang="en-US" sz="1100" dirty="0"/>
              <a:t> (Leslie Lamport)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To: </a:t>
            </a:r>
            <a:r>
              <a:rPr lang="en-US" sz="1100" dirty="0" err="1"/>
              <a:t>src</a:t>
            </a:r>
            <a:r>
              <a:rPr lang="en-US" sz="1100" dirty="0"/>
              <a:t>-t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Subject: distribution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There has been considerable debate over the years about what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constitutes a distributed system.  It would appear that the following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definition has been adopted at SRC: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i="1" dirty="0"/>
              <a:t>  A distributed system is one in which the failure of a computer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i="1" dirty="0"/>
              <a:t>  you didn't even know existed can render your own computer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i="1" dirty="0"/>
              <a:t>  unusable.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The current electrical problem in the machine room is not 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culprit--it just highlights a situation that has been getting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progressively worse.  It seems that each new version of the nub makes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my FF more dependent upon programs that run elsewhere.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Having to wait a few seconds for a program to be swapped in is a lot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less annoying than having to wait an hour or two for someone to reboot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the servers.  I therefore propose a development project to make our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system more robust.  I am not proposing any particular approach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(enabling stand-alone operation is just one possibility).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I will begin the effort by volunteering to gather some data on 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problem.  If you know of any instance of user's FF becoming inoperative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through no fault of its own, please send me a message indicating 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user, the time, and the cause (if known).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1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100" dirty="0"/>
              <a:t>Leslie</a:t>
            </a:r>
          </a:p>
        </p:txBody>
      </p:sp>
      <p:pic>
        <p:nvPicPr>
          <p:cNvPr id="9" name="Content Placeholder 8" descr="A screenshot of a video&#10;&#10;AI-generated content may be incorrect.">
            <a:extLst>
              <a:ext uri="{FF2B5EF4-FFF2-40B4-BE49-F238E27FC236}">
                <a16:creationId xmlns:a16="http://schemas.microsoft.com/office/drawing/2014/main" id="{F64A6A37-5B6E-5873-54FE-169B00C4CEA6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463" y="1499773"/>
            <a:ext cx="4319587" cy="4002916"/>
          </a:xfr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9074593E-6727-EDDE-67B5-F76BA62A8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DC7F8F-81FE-646A-54A3-EE8D2E593E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B77682-8064-E757-8B85-90529DDEB79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NSWI150 Virtualizace a Cloud </a:t>
            </a:r>
            <a:r>
              <a:rPr lang="cs-CZ" dirty="0" err="1"/>
              <a:t>Computing</a:t>
            </a:r>
            <a:r>
              <a:rPr lang="cs-CZ" dirty="0"/>
              <a:t> - 2012/2013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175863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2847</TotalTime>
  <Words>721</Words>
  <Application>Microsoft Office PowerPoint</Application>
  <PresentationFormat>On-screen Show (4:3)</PresentationFormat>
  <Paragraphs>86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Consolas</vt:lpstr>
      <vt:lpstr>Times New Roman</vt:lpstr>
      <vt:lpstr>Wingdings</vt:lpstr>
      <vt:lpstr>Wingdings 3</vt:lpstr>
      <vt:lpstr>Origin</vt:lpstr>
      <vt:lpstr>NSWI150 - Virtualizace a Cloud Computing  David Bednárek,  Jakub Yaghob,  Filip Zavoral + Special Guest Star</vt:lpstr>
      <vt:lpstr>Související předměty – see also www.ksi.mff.cuni.cz</vt:lpstr>
      <vt:lpstr>Program přednášky - 2025/26</vt:lpstr>
      <vt:lpstr>Cloud Computing - 'definice'</vt:lpstr>
      <vt:lpstr>PowerPoint Presentation</vt:lpstr>
      <vt:lpstr>BBC, Oct 20, 2025</vt:lpstr>
      <vt:lpstr>PowerPoint Presentation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314</cp:revision>
  <dcterms:created xsi:type="dcterms:W3CDTF">2012-09-19T18:13:04Z</dcterms:created>
  <dcterms:modified xsi:type="dcterms:W3CDTF">2025-10-21T22:08:12Z</dcterms:modified>
</cp:coreProperties>
</file>