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34"/>
  </p:notesMasterIdLst>
  <p:sldIdLst>
    <p:sldId id="257" r:id="rId4"/>
    <p:sldId id="321" r:id="rId5"/>
    <p:sldId id="436" r:id="rId6"/>
    <p:sldId id="458" r:id="rId7"/>
    <p:sldId id="312" r:id="rId8"/>
    <p:sldId id="317" r:id="rId9"/>
    <p:sldId id="364" r:id="rId10"/>
    <p:sldId id="365" r:id="rId11"/>
    <p:sldId id="482" r:id="rId12"/>
    <p:sldId id="322" r:id="rId13"/>
    <p:sldId id="367" r:id="rId14"/>
    <p:sldId id="368" r:id="rId15"/>
    <p:sldId id="358" r:id="rId16"/>
    <p:sldId id="481" r:id="rId17"/>
    <p:sldId id="441" r:id="rId18"/>
    <p:sldId id="439" r:id="rId19"/>
    <p:sldId id="551" r:id="rId20"/>
    <p:sldId id="448" r:id="rId21"/>
    <p:sldId id="502" r:id="rId22"/>
    <p:sldId id="455" r:id="rId23"/>
    <p:sldId id="484" r:id="rId24"/>
    <p:sldId id="508" r:id="rId25"/>
    <p:sldId id="549" r:id="rId26"/>
    <p:sldId id="486" r:id="rId27"/>
    <p:sldId id="457" r:id="rId28"/>
    <p:sldId id="498" r:id="rId29"/>
    <p:sldId id="492" r:id="rId30"/>
    <p:sldId id="494" r:id="rId31"/>
    <p:sldId id="493" r:id="rId32"/>
    <p:sldId id="495" r:id="rId33"/>
    <p:sldId id="499" r:id="rId34"/>
    <p:sldId id="383" r:id="rId35"/>
    <p:sldId id="467" r:id="rId36"/>
    <p:sldId id="485" r:id="rId37"/>
    <p:sldId id="388" r:id="rId38"/>
    <p:sldId id="475" r:id="rId39"/>
    <p:sldId id="449" r:id="rId40"/>
    <p:sldId id="474" r:id="rId41"/>
    <p:sldId id="547" r:id="rId42"/>
    <p:sldId id="452" r:id="rId43"/>
    <p:sldId id="451" r:id="rId44"/>
    <p:sldId id="454" r:id="rId45"/>
    <p:sldId id="464" r:id="rId46"/>
    <p:sldId id="453" r:id="rId47"/>
    <p:sldId id="331" r:id="rId48"/>
    <p:sldId id="469" r:id="rId49"/>
    <p:sldId id="506" r:id="rId50"/>
    <p:sldId id="310" r:id="rId51"/>
    <p:sldId id="326" r:id="rId52"/>
    <p:sldId id="509" r:id="rId53"/>
    <p:sldId id="327" r:id="rId54"/>
    <p:sldId id="330" r:id="rId55"/>
    <p:sldId id="313" r:id="rId56"/>
    <p:sldId id="504" r:id="rId57"/>
    <p:sldId id="329" r:id="rId58"/>
    <p:sldId id="447" r:id="rId59"/>
    <p:sldId id="507" r:id="rId60"/>
    <p:sldId id="490" r:id="rId61"/>
    <p:sldId id="466" r:id="rId62"/>
    <p:sldId id="497" r:id="rId63"/>
    <p:sldId id="337" r:id="rId64"/>
    <p:sldId id="476" r:id="rId65"/>
    <p:sldId id="470" r:id="rId66"/>
    <p:sldId id="428" r:id="rId67"/>
    <p:sldId id="311" r:id="rId68"/>
    <p:sldId id="510" r:id="rId69"/>
    <p:sldId id="511" r:id="rId70"/>
    <p:sldId id="514" r:id="rId71"/>
    <p:sldId id="552" r:id="rId72"/>
    <p:sldId id="424" r:id="rId73"/>
    <p:sldId id="489" r:id="rId74"/>
    <p:sldId id="342" r:id="rId75"/>
    <p:sldId id="478" r:id="rId76"/>
    <p:sldId id="387" r:id="rId77"/>
    <p:sldId id="369" r:id="rId78"/>
    <p:sldId id="505" r:id="rId79"/>
    <p:sldId id="444" r:id="rId80"/>
    <p:sldId id="544" r:id="rId81"/>
    <p:sldId id="472" r:id="rId82"/>
    <p:sldId id="362" r:id="rId83"/>
    <p:sldId id="545" r:id="rId84"/>
    <p:sldId id="550" r:id="rId85"/>
    <p:sldId id="432" r:id="rId86"/>
    <p:sldId id="320" r:id="rId87"/>
    <p:sldId id="450" r:id="rId88"/>
    <p:sldId id="496" r:id="rId89"/>
    <p:sldId id="421" r:id="rId90"/>
    <p:sldId id="319" r:id="rId91"/>
    <p:sldId id="546" r:id="rId92"/>
    <p:sldId id="332" r:id="rId93"/>
    <p:sldId id="346" r:id="rId94"/>
    <p:sldId id="465" r:id="rId95"/>
    <p:sldId id="339" r:id="rId96"/>
    <p:sldId id="473" r:id="rId97"/>
    <p:sldId id="425" r:id="rId98"/>
    <p:sldId id="443" r:id="rId99"/>
    <p:sldId id="389" r:id="rId100"/>
    <p:sldId id="468" r:id="rId101"/>
    <p:sldId id="390" r:id="rId102"/>
    <p:sldId id="512" r:id="rId103"/>
    <p:sldId id="513" r:id="rId104"/>
    <p:sldId id="515" r:id="rId105"/>
    <p:sldId id="516" r:id="rId106"/>
    <p:sldId id="517" r:id="rId107"/>
    <p:sldId id="518" r:id="rId108"/>
    <p:sldId id="519" r:id="rId109"/>
    <p:sldId id="520" r:id="rId110"/>
    <p:sldId id="521" r:id="rId111"/>
    <p:sldId id="522" r:id="rId112"/>
    <p:sldId id="523" r:id="rId113"/>
    <p:sldId id="524" r:id="rId114"/>
    <p:sldId id="525" r:id="rId115"/>
    <p:sldId id="526" r:id="rId116"/>
    <p:sldId id="527" r:id="rId117"/>
    <p:sldId id="528" r:id="rId118"/>
    <p:sldId id="529" r:id="rId119"/>
    <p:sldId id="530" r:id="rId120"/>
    <p:sldId id="531" r:id="rId121"/>
    <p:sldId id="532" r:id="rId122"/>
    <p:sldId id="533" r:id="rId123"/>
    <p:sldId id="534" r:id="rId124"/>
    <p:sldId id="535" r:id="rId125"/>
    <p:sldId id="536" r:id="rId126"/>
    <p:sldId id="537" r:id="rId127"/>
    <p:sldId id="538" r:id="rId128"/>
    <p:sldId id="539" r:id="rId129"/>
    <p:sldId id="540" r:id="rId130"/>
    <p:sldId id="541" r:id="rId131"/>
    <p:sldId id="542" r:id="rId132"/>
    <p:sldId id="543" r:id="rId1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FFCC"/>
    <a:srgbClr val="9900CC"/>
    <a:srgbClr val="CC00CC"/>
    <a:srgbClr val="99FF99"/>
    <a:srgbClr val="003399"/>
    <a:srgbClr val="FF66FF"/>
    <a:srgbClr val="006600"/>
    <a:srgbClr val="D79D8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4" autoAdjust="0"/>
    <p:restoredTop sz="86912" autoAdjust="0"/>
  </p:normalViewPr>
  <p:slideViewPr>
    <p:cSldViewPr>
      <p:cViewPr varScale="1">
        <p:scale>
          <a:sx n="157" d="100"/>
          <a:sy n="157" d="100"/>
        </p:scale>
        <p:origin x="134"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BC3CE-3DC6-48EE-A131-04D020AF1818}" type="datetimeFigureOut">
              <a:rPr lang="cs-CZ" smtClean="0"/>
              <a:pPr/>
              <a:t>17.12.25</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FDD85E-490B-4ECE-A416-B9AD062DD090}" type="slidenum">
              <a:rPr lang="cs-CZ" smtClean="0"/>
              <a:pPr/>
              <a:t>‹#›</a:t>
            </a:fld>
            <a:endParaRPr lang="cs-CZ"/>
          </a:p>
        </p:txBody>
      </p:sp>
    </p:spTree>
    <p:extLst>
      <p:ext uri="{BB962C8B-B14F-4D97-AF65-F5344CB8AC3E}">
        <p14:creationId xmlns:p14="http://schemas.microsoft.com/office/powerpoint/2010/main" val="69137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earn.microsoft.com/en-us/azure/azure-sql/virtual-machines/windows/availability-group-overview"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a:t>
            </a:fld>
            <a:endParaRPr lang="cs-CZ"/>
          </a:p>
        </p:txBody>
      </p:sp>
    </p:spTree>
    <p:extLst>
      <p:ext uri="{BB962C8B-B14F-4D97-AF65-F5344CB8AC3E}">
        <p14:creationId xmlns:p14="http://schemas.microsoft.com/office/powerpoint/2010/main" val="34585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https://tomaskubica.cz/post/2017/o-kontejnerech-cloudu-vesmiru-a-vubec-se-zvlastnim-zretelem-na-kubernetes/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18</a:t>
            </a:fld>
            <a:endParaRPr lang="cs-CZ"/>
          </a:p>
        </p:txBody>
      </p:sp>
    </p:spTree>
    <p:extLst>
      <p:ext uri="{BB962C8B-B14F-4D97-AF65-F5344CB8AC3E}">
        <p14:creationId xmlns:p14="http://schemas.microsoft.com/office/powerpoint/2010/main" val="183634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err="1">
                <a:latin typeface="Arial" panose="020B0604020202020204" pitchFamily="34" charset="0"/>
              </a:rPr>
              <a:t>replikovany</a:t>
            </a:r>
            <a:r>
              <a:rPr lang="en-US" altLang="cs-CZ" dirty="0">
                <a:latin typeface="Arial" panose="020B0604020202020204" pitchFamily="34" charset="0"/>
              </a:rPr>
              <a:t> </a:t>
            </a:r>
            <a:r>
              <a:rPr lang="en-US" altLang="cs-CZ" dirty="0" err="1">
                <a:latin typeface="Arial" panose="020B0604020202020204" pitchFamily="34" charset="0"/>
              </a:rPr>
              <a:t>konecny</a:t>
            </a:r>
            <a:r>
              <a:rPr lang="en-US" altLang="cs-CZ" dirty="0">
                <a:latin typeface="Arial" panose="020B0604020202020204" pitchFamily="34" charset="0"/>
              </a:rPr>
              <a:t> </a:t>
            </a:r>
            <a:r>
              <a:rPr lang="en-US" altLang="cs-CZ" dirty="0" err="1">
                <a:latin typeface="Arial" panose="020B0604020202020204" pitchFamily="34" charset="0"/>
              </a:rPr>
              <a:t>autromat</a:t>
            </a:r>
            <a:endParaRPr lang="cs-CZ" altLang="cs-CZ" dirty="0">
              <a:latin typeface="Arial" panose="020B0604020202020204" pitchFamily="34" charset="0"/>
            </a:endParaRP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D8C5A8-3F2F-4EC3-8DEF-9A797CDD560B}" type="slidenum">
              <a:rPr lang="cs-CZ" altLang="cs-CZ" smtClean="0"/>
              <a:pPr>
                <a:spcBef>
                  <a:spcPct val="0"/>
                </a:spcBef>
              </a:pPr>
              <a:t>19</a:t>
            </a:fld>
            <a:endParaRPr lang="cs-CZ" altLang="cs-CZ"/>
          </a:p>
        </p:txBody>
      </p:sp>
    </p:spTree>
    <p:extLst>
      <p:ext uri="{BB962C8B-B14F-4D97-AF65-F5344CB8AC3E}">
        <p14:creationId xmlns:p14="http://schemas.microsoft.com/office/powerpoint/2010/main" val="388791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20</a:t>
            </a:fld>
            <a:endParaRPr lang="cs-CZ"/>
          </a:p>
        </p:txBody>
      </p:sp>
    </p:spTree>
    <p:extLst>
      <p:ext uri="{BB962C8B-B14F-4D97-AF65-F5344CB8AC3E}">
        <p14:creationId xmlns:p14="http://schemas.microsoft.com/office/powerpoint/2010/main" val="11355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https://en.wikipedia.org/wiki/Kubernetes</a:t>
            </a:r>
          </a:p>
          <a:p>
            <a:r>
              <a:rPr lang="en-US" dirty="0"/>
              <a:t>http://dl.acm.org/ft_gateway.cfm?id=2898444&amp;ftid=1693821&amp;dwn=1 Borg Omega Kubernetes</a:t>
            </a:r>
          </a:p>
          <a:p>
            <a:r>
              <a:rPr lang="en-US" dirty="0"/>
              <a:t>http://fakecineaste.blogspot.com/2018/09/borg-omega-kubernetes.html</a:t>
            </a:r>
          </a:p>
          <a:p>
            <a:r>
              <a:rPr lang="en-US" dirty="0"/>
              <a:t>https://tomaskubica.cz/tag/kubernetes/</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21</a:t>
            </a:fld>
            <a:endParaRPr lang="cs-CZ"/>
          </a:p>
        </p:txBody>
      </p:sp>
    </p:spTree>
    <p:extLst>
      <p:ext uri="{BB962C8B-B14F-4D97-AF65-F5344CB8AC3E}">
        <p14:creationId xmlns:p14="http://schemas.microsoft.com/office/powerpoint/2010/main" val="1566049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https://docs.microsoft.com/cs-cz/azure/architecture/reference-architectures/containers/aks-microservices/aks-microservices</a:t>
            </a:r>
          </a:p>
          <a:p>
            <a:endParaRPr lang="en-US" dirty="0"/>
          </a:p>
          <a:p>
            <a:r>
              <a:rPr lang="en-US" dirty="0"/>
              <a:t>RBAC - Role Based Access Control</a:t>
            </a:r>
          </a:p>
          <a:p>
            <a:r>
              <a:rPr lang="en-US" dirty="0"/>
              <a:t>https://en.wikipedia.org/wiki/Role-based_access_control</a:t>
            </a:r>
          </a:p>
          <a:p>
            <a:endParaRPr lang="en-US" dirty="0"/>
          </a:p>
          <a:p>
            <a:r>
              <a:rPr lang="en-US" dirty="0"/>
              <a:t>HELM - </a:t>
            </a:r>
            <a:r>
              <a:rPr lang="en-US" dirty="0" err="1"/>
              <a:t>spravce</a:t>
            </a:r>
            <a:r>
              <a:rPr lang="en-US" dirty="0"/>
              <a:t> </a:t>
            </a:r>
            <a:r>
              <a:rPr lang="en-US" dirty="0" err="1"/>
              <a:t>balicku</a:t>
            </a:r>
            <a:r>
              <a:rPr lang="en-US" dirty="0"/>
              <a:t> pro Kubernetes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22</a:t>
            </a:fld>
            <a:endParaRPr lang="cs-CZ"/>
          </a:p>
        </p:txBody>
      </p:sp>
    </p:spTree>
    <p:extLst>
      <p:ext uri="{BB962C8B-B14F-4D97-AF65-F5344CB8AC3E}">
        <p14:creationId xmlns:p14="http://schemas.microsoft.com/office/powerpoint/2010/main" val="390354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Guest Exec don't call API directly</a:t>
            </a:r>
          </a:p>
          <a:p>
            <a:r>
              <a:rPr lang="en-US" dirty="0"/>
              <a:t>https://cloudify.co/container-microservices-orchestration/</a:t>
            </a:r>
          </a:p>
          <a:p>
            <a:r>
              <a:rPr lang="en-US" dirty="0"/>
              <a:t>https://azure.microsoft.com/en-in/services/kubernetes-service/</a:t>
            </a:r>
            <a:endParaRPr lang="cs-CZ" dirty="0"/>
          </a:p>
          <a:p>
            <a:r>
              <a:rPr lang="en-US" dirty="0"/>
              <a:t>https://tomaskubica.cz/post/2018/service-fabric-ocima-kubernetes-spravce-architektura-a-kdy-co-pouzit/</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24</a:t>
            </a:fld>
            <a:endParaRPr lang="cs-CZ"/>
          </a:p>
        </p:txBody>
      </p:sp>
    </p:spTree>
    <p:extLst>
      <p:ext uri="{BB962C8B-B14F-4D97-AF65-F5344CB8AC3E}">
        <p14:creationId xmlns:p14="http://schemas.microsoft.com/office/powerpoint/2010/main" val="3475821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25</a:t>
            </a:fld>
            <a:endParaRPr lang="cs-CZ"/>
          </a:p>
        </p:txBody>
      </p:sp>
    </p:spTree>
    <p:extLst>
      <p:ext uri="{BB962C8B-B14F-4D97-AF65-F5344CB8AC3E}">
        <p14:creationId xmlns:p14="http://schemas.microsoft.com/office/powerpoint/2010/main" val="2800362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https://www.slideshare.net/AmazonWebServices/serverless-architecture-patterns</a:t>
            </a:r>
          </a:p>
          <a:p>
            <a:r>
              <a:rPr lang="en-US" dirty="0"/>
              <a:t>https://cloudacademy.com/blog/google-cloud-functions-serverless/</a:t>
            </a:r>
          </a:p>
          <a:p>
            <a:r>
              <a:rPr lang="en-US" dirty="0"/>
              <a:t>https://medium.com/@ste.grider/serverless-showdown-aws-lambda-vs-firebase-google-cloud-functions-cc7529bcfa7d</a:t>
            </a:r>
          </a:p>
          <a:p>
            <a:endParaRPr lang="en-US" dirty="0"/>
          </a:p>
          <a:p>
            <a:r>
              <a:rPr lang="en-US" dirty="0"/>
              <a:t>Logic Apps - </a:t>
            </a:r>
            <a:r>
              <a:rPr lang="en-US" dirty="0" err="1"/>
              <a:t>manazerske</a:t>
            </a:r>
            <a:r>
              <a:rPr lang="en-US" dirty="0"/>
              <a:t> </a:t>
            </a:r>
            <a:r>
              <a:rPr lang="en-US" dirty="0" err="1"/>
              <a:t>deklarativni</a:t>
            </a:r>
            <a:r>
              <a:rPr lang="en-US" dirty="0"/>
              <a:t> </a:t>
            </a:r>
            <a:r>
              <a:rPr lang="en-US" dirty="0" err="1"/>
              <a:t>klikatko</a:t>
            </a:r>
            <a:endParaRPr lang="en-US" dirty="0"/>
          </a:p>
          <a:p>
            <a:r>
              <a:rPr lang="en-US" dirty="0"/>
              <a:t>Functions - </a:t>
            </a:r>
            <a:r>
              <a:rPr lang="en-US" dirty="0" err="1"/>
              <a:t>naprgane</a:t>
            </a:r>
            <a:endParaRPr lang="en-US" dirty="0"/>
          </a:p>
          <a:p>
            <a:endParaRPr lang="en-US" dirty="0"/>
          </a:p>
          <a:p>
            <a:r>
              <a:rPr lang="en-US" dirty="0"/>
              <a:t>push - </a:t>
            </a:r>
            <a:r>
              <a:rPr lang="en-US" dirty="0" err="1"/>
              <a:t>zdroj</a:t>
            </a:r>
            <a:r>
              <a:rPr lang="en-US" dirty="0"/>
              <a:t> </a:t>
            </a:r>
            <a:r>
              <a:rPr lang="en-US" dirty="0" err="1"/>
              <a:t>dat</a:t>
            </a:r>
            <a:r>
              <a:rPr lang="en-US" dirty="0"/>
              <a:t> </a:t>
            </a:r>
            <a:r>
              <a:rPr lang="en-US" dirty="0" err="1"/>
              <a:t>zada</a:t>
            </a:r>
            <a:r>
              <a:rPr lang="en-US" dirty="0"/>
              <a:t> o </a:t>
            </a:r>
            <a:r>
              <a:rPr lang="en-US" dirty="0" err="1"/>
              <a:t>jejich</a:t>
            </a:r>
            <a:r>
              <a:rPr lang="en-US" dirty="0"/>
              <a:t> </a:t>
            </a:r>
            <a:r>
              <a:rPr lang="en-US" dirty="0" err="1"/>
              <a:t>zpracovani</a:t>
            </a:r>
            <a:endParaRPr lang="en-US" dirty="0"/>
          </a:p>
          <a:p>
            <a:r>
              <a:rPr lang="en-US" dirty="0"/>
              <a:t>poll-based - consumer </a:t>
            </a:r>
            <a:r>
              <a:rPr lang="en-US" dirty="0" err="1"/>
              <a:t>si</a:t>
            </a:r>
            <a:r>
              <a:rPr lang="en-US" baseline="0" dirty="0"/>
              <a:t> </a:t>
            </a:r>
            <a:r>
              <a:rPr lang="en-US" baseline="0" dirty="0" err="1"/>
              <a:t>zada</a:t>
            </a:r>
            <a:r>
              <a:rPr lang="en-US" baseline="0" dirty="0"/>
              <a:t> o data </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27</a:t>
            </a:fld>
            <a:endParaRPr lang="cs-CZ"/>
          </a:p>
        </p:txBody>
      </p:sp>
    </p:spTree>
    <p:extLst>
      <p:ext uri="{BB962C8B-B14F-4D97-AF65-F5344CB8AC3E}">
        <p14:creationId xmlns:p14="http://schemas.microsoft.com/office/powerpoint/2010/main" val="204506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S3 bucket - amazon object storage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28</a:t>
            </a:fld>
            <a:endParaRPr lang="cs-CZ"/>
          </a:p>
        </p:txBody>
      </p:sp>
    </p:spTree>
    <p:extLst>
      <p:ext uri="{BB962C8B-B14F-4D97-AF65-F5344CB8AC3E}">
        <p14:creationId xmlns:p14="http://schemas.microsoft.com/office/powerpoint/2010/main" val="2310584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29</a:t>
            </a:fld>
            <a:endParaRPr lang="cs-CZ"/>
          </a:p>
        </p:txBody>
      </p:sp>
    </p:spTree>
    <p:extLst>
      <p:ext uri="{BB962C8B-B14F-4D97-AF65-F5344CB8AC3E}">
        <p14:creationId xmlns:p14="http://schemas.microsoft.com/office/powerpoint/2010/main" val="61792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a:t>
            </a:fld>
            <a:endParaRPr lang="cs-CZ"/>
          </a:p>
        </p:txBody>
      </p:sp>
    </p:spTree>
    <p:extLst>
      <p:ext uri="{BB962C8B-B14F-4D97-AF65-F5344CB8AC3E}">
        <p14:creationId xmlns:p14="http://schemas.microsoft.com/office/powerpoint/2010/main" val="378031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30</a:t>
            </a:fld>
            <a:endParaRPr lang="cs-CZ"/>
          </a:p>
        </p:txBody>
      </p:sp>
    </p:spTree>
    <p:extLst>
      <p:ext uri="{BB962C8B-B14F-4D97-AF65-F5344CB8AC3E}">
        <p14:creationId xmlns:p14="http://schemas.microsoft.com/office/powerpoint/2010/main" val="142232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31</a:t>
            </a:fld>
            <a:endParaRPr lang="cs-CZ"/>
          </a:p>
        </p:txBody>
      </p:sp>
    </p:spTree>
    <p:extLst>
      <p:ext uri="{BB962C8B-B14F-4D97-AF65-F5344CB8AC3E}">
        <p14:creationId xmlns:p14="http://schemas.microsoft.com/office/powerpoint/2010/main" val="71355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https://firebase.google.com/</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32</a:t>
            </a:fld>
            <a:endParaRPr lang="cs-CZ"/>
          </a:p>
        </p:txBody>
      </p:sp>
    </p:spTree>
    <p:extLst>
      <p:ext uri="{BB962C8B-B14F-4D97-AF65-F5344CB8AC3E}">
        <p14:creationId xmlns:p14="http://schemas.microsoft.com/office/powerpoint/2010/main" val="428349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itchFamily="34" charset="0"/>
                <a:ea typeface="+mn-ea"/>
                <a:cs typeface="+mn-cs"/>
              </a:rPr>
              <a:t>http://msdn.microsoft.com/en-us/library/windowsazure/jj927170.aspx</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33</a:t>
            </a:fld>
            <a:endParaRPr lang="cs-CZ"/>
          </a:p>
        </p:txBody>
      </p:sp>
    </p:spTree>
    <p:extLst>
      <p:ext uri="{BB962C8B-B14F-4D97-AF65-F5344CB8AC3E}">
        <p14:creationId xmlns:p14="http://schemas.microsoft.com/office/powerpoint/2010/main" val="3524765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itchFamily="34" charset="0"/>
                <a:ea typeface="+mn-ea"/>
                <a:cs typeface="+mn-cs"/>
              </a:rPr>
              <a:t>https://azure.microsoft.com/en-us/documentation/articles/notification-hubs-tags-segment-push-message/</a:t>
            </a:r>
          </a:p>
          <a:p>
            <a:r>
              <a:rPr lang="en-US" dirty="0"/>
              <a:t>https://docs.microsoft.com/en-us/azure/notification-hubs/notification-hubs-push-notification-overview</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34</a:t>
            </a:fld>
            <a:endParaRPr lang="cs-CZ"/>
          </a:p>
        </p:txBody>
      </p:sp>
    </p:spTree>
    <p:extLst>
      <p:ext uri="{BB962C8B-B14F-4D97-AF65-F5344CB8AC3E}">
        <p14:creationId xmlns:p14="http://schemas.microsoft.com/office/powerpoint/2010/main" val="1442880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40% of HPC today is done in the cloud</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35</a:t>
            </a:fld>
            <a:endParaRPr lang="cs-CZ"/>
          </a:p>
        </p:txBody>
      </p:sp>
    </p:spTree>
    <p:extLst>
      <p:ext uri="{BB962C8B-B14F-4D97-AF65-F5344CB8AC3E}">
        <p14:creationId xmlns:p14="http://schemas.microsoft.com/office/powerpoint/2010/main" val="2159859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https://d0.awsstatic.com/whitepapers/Intro_to_</a:t>
            </a:r>
            <a:r>
              <a:rPr lang="en-US" b="0" i="0" dirty="0"/>
              <a:t>HPC</a:t>
            </a:r>
            <a:r>
              <a:rPr lang="en-US" i="0" dirty="0"/>
              <a:t>_on_AWS.pdf</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36</a:t>
            </a:fld>
            <a:endParaRPr lang="cs-CZ"/>
          </a:p>
        </p:txBody>
      </p:sp>
    </p:spTree>
    <p:extLst>
      <p:ext uri="{BB962C8B-B14F-4D97-AF65-F5344CB8AC3E}">
        <p14:creationId xmlns:p14="http://schemas.microsoft.com/office/powerpoint/2010/main" val="3720292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NC - focused to computations - Kepler</a:t>
            </a:r>
            <a:r>
              <a:rPr lang="en-US" baseline="0" dirty="0"/>
              <a:t> (</a:t>
            </a:r>
            <a:r>
              <a:rPr lang="en-US" baseline="0" dirty="0" err="1"/>
              <a:t>starsi</a:t>
            </a:r>
            <a:r>
              <a:rPr lang="en-US" baseline="0" dirty="0"/>
              <a:t> - </a:t>
            </a:r>
            <a:r>
              <a:rPr lang="en-US" baseline="0" dirty="0" err="1"/>
              <a:t>maji</a:t>
            </a:r>
            <a:r>
              <a:rPr lang="en-US" baseline="0" dirty="0"/>
              <a:t> ale </a:t>
            </a:r>
            <a:r>
              <a:rPr lang="en-US" baseline="0" dirty="0" err="1"/>
              <a:t>rychlejsi</a:t>
            </a:r>
            <a:r>
              <a:rPr lang="en-US" baseline="0" dirty="0"/>
              <a:t> </a:t>
            </a:r>
            <a:r>
              <a:rPr lang="en-US" baseline="0" dirty="0" err="1"/>
              <a:t>pocitani</a:t>
            </a:r>
            <a:r>
              <a:rPr lang="en-US" baseline="0" dirty="0"/>
              <a:t> s double)</a:t>
            </a:r>
            <a:endParaRPr lang="en-US" dirty="0"/>
          </a:p>
          <a:p>
            <a:r>
              <a:rPr lang="en-US" dirty="0"/>
              <a:t>Azure NV -</a:t>
            </a:r>
            <a:r>
              <a:rPr lang="en-US" baseline="0" dirty="0"/>
              <a:t> focused to visualization - Maxwell (</a:t>
            </a:r>
            <a:r>
              <a:rPr lang="en-US" baseline="0" dirty="0" err="1"/>
              <a:t>novejsi</a:t>
            </a:r>
            <a:r>
              <a:rPr lang="en-US" baseline="0" dirty="0"/>
              <a:t> ale </a:t>
            </a:r>
            <a:r>
              <a:rPr lang="en-US" baseline="0" dirty="0" err="1"/>
              <a:t>pomalejsi</a:t>
            </a:r>
            <a:r>
              <a:rPr lang="en-US" baseline="0" dirty="0"/>
              <a:t> double)</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37</a:t>
            </a:fld>
            <a:endParaRPr lang="cs-CZ"/>
          </a:p>
        </p:txBody>
      </p:sp>
    </p:spTree>
    <p:extLst>
      <p:ext uri="{BB962C8B-B14F-4D97-AF65-F5344CB8AC3E}">
        <p14:creationId xmlns:p14="http://schemas.microsoft.com/office/powerpoint/2010/main" val="833935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DPM - </a:t>
            </a:r>
            <a:r>
              <a:rPr lang="en-US" dirty="0" err="1"/>
              <a:t>bobox</a:t>
            </a:r>
            <a:r>
              <a:rPr lang="en-US" dirty="0"/>
              <a:t>-like</a:t>
            </a:r>
          </a:p>
          <a:p>
            <a:r>
              <a:rPr lang="en-US" baseline="0" dirty="0"/>
              <a:t>FPGA - </a:t>
            </a:r>
            <a:r>
              <a:rPr lang="en-US" baseline="0" dirty="0" err="1"/>
              <a:t>programovatelna</a:t>
            </a:r>
            <a:r>
              <a:rPr lang="en-US" baseline="0" dirty="0"/>
              <a:t> </a:t>
            </a:r>
            <a:r>
              <a:rPr lang="en-US" baseline="0" dirty="0" err="1"/>
              <a:t>hradlova</a:t>
            </a:r>
            <a:r>
              <a:rPr lang="en-US" baseline="0" dirty="0"/>
              <a:t> pole</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38</a:t>
            </a:fld>
            <a:endParaRPr lang="cs-CZ"/>
          </a:p>
        </p:txBody>
      </p:sp>
    </p:spTree>
    <p:extLst>
      <p:ext uri="{BB962C8B-B14F-4D97-AF65-F5344CB8AC3E}">
        <p14:creationId xmlns:p14="http://schemas.microsoft.com/office/powerpoint/2010/main" val="4127393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sprava a ovladani</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40</a:t>
            </a:fld>
            <a:endParaRPr lang="cs-CZ"/>
          </a:p>
        </p:txBody>
      </p:sp>
    </p:spTree>
    <p:extLst>
      <p:ext uri="{BB962C8B-B14F-4D97-AF65-F5344CB8AC3E}">
        <p14:creationId xmlns:p14="http://schemas.microsoft.com/office/powerpoint/2010/main" val="77703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99.99% ~= 52 min</a:t>
            </a:r>
          </a:p>
          <a:p>
            <a:r>
              <a:rPr lang="en-US" dirty="0"/>
              <a:t>avail set - </a:t>
            </a:r>
            <a:r>
              <a:rPr lang="en-US" dirty="0" err="1"/>
              <a:t>pokyn</a:t>
            </a:r>
            <a:r>
              <a:rPr lang="en-US" dirty="0"/>
              <a:t> pro fabric controller </a:t>
            </a:r>
            <a:r>
              <a:rPr lang="en-US" dirty="0" err="1"/>
              <a:t>nevypinat</a:t>
            </a:r>
            <a:r>
              <a:rPr lang="en-US" dirty="0"/>
              <a:t> </a:t>
            </a:r>
            <a:r>
              <a:rPr lang="en-US" dirty="0" err="1"/>
              <a:t>hostitelsky</a:t>
            </a:r>
            <a:r>
              <a:rPr lang="en-US" dirty="0"/>
              <a:t> OS </a:t>
            </a:r>
            <a:r>
              <a:rPr lang="en-US" dirty="0" err="1"/>
              <a:t>celeho</a:t>
            </a:r>
            <a:r>
              <a:rPr lang="en-US" dirty="0"/>
              <a:t> </a:t>
            </a:r>
            <a:r>
              <a:rPr lang="en-US" dirty="0" err="1"/>
              <a:t>setu</a:t>
            </a:r>
            <a:r>
              <a:rPr lang="en-US" dirty="0"/>
              <a:t> </a:t>
            </a:r>
            <a:r>
              <a:rPr lang="en-US" dirty="0" err="1"/>
              <a:t>najednou</a:t>
            </a:r>
            <a:r>
              <a:rPr lang="en-US" dirty="0"/>
              <a:t> (</a:t>
            </a:r>
            <a:r>
              <a:rPr lang="en-US" dirty="0" err="1"/>
              <a:t>aktualizace</a:t>
            </a:r>
            <a:r>
              <a:rPr lang="en-US" dirty="0"/>
              <a:t> / maintenance)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a:t>
            </a:fld>
            <a:endParaRPr lang="cs-CZ"/>
          </a:p>
        </p:txBody>
      </p:sp>
    </p:spTree>
    <p:extLst>
      <p:ext uri="{BB962C8B-B14F-4D97-AF65-F5344CB8AC3E}">
        <p14:creationId xmlns:p14="http://schemas.microsoft.com/office/powerpoint/2010/main" val="4062490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41</a:t>
            </a:fld>
            <a:endParaRPr lang="cs-CZ"/>
          </a:p>
        </p:txBody>
      </p:sp>
    </p:spTree>
    <p:extLst>
      <p:ext uri="{BB962C8B-B14F-4D97-AF65-F5344CB8AC3E}">
        <p14:creationId xmlns:p14="http://schemas.microsoft.com/office/powerpoint/2010/main" val="84169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42</a:t>
            </a:fld>
            <a:endParaRPr lang="cs-CZ"/>
          </a:p>
        </p:txBody>
      </p:sp>
    </p:spTree>
    <p:extLst>
      <p:ext uri="{BB962C8B-B14F-4D97-AF65-F5344CB8AC3E}">
        <p14:creationId xmlns:p14="http://schemas.microsoft.com/office/powerpoint/2010/main" val="352819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43</a:t>
            </a:fld>
            <a:endParaRPr lang="cs-CZ"/>
          </a:p>
        </p:txBody>
      </p:sp>
    </p:spTree>
    <p:extLst>
      <p:ext uri="{BB962C8B-B14F-4D97-AF65-F5344CB8AC3E}">
        <p14:creationId xmlns:p14="http://schemas.microsoft.com/office/powerpoint/2010/main" val="3108855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44</a:t>
            </a:fld>
            <a:endParaRPr lang="cs-CZ"/>
          </a:p>
        </p:txBody>
      </p:sp>
    </p:spTree>
    <p:extLst>
      <p:ext uri="{BB962C8B-B14F-4D97-AF65-F5344CB8AC3E}">
        <p14:creationId xmlns:p14="http://schemas.microsoft.com/office/powerpoint/2010/main" val="3647182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connects to the portal using a browser</a:t>
            </a:r>
            <a:r>
              <a:rPr lang="en-US" baseline="0" dirty="0"/>
              <a:t> - </a:t>
            </a:r>
            <a:r>
              <a:rPr lang="en-US" dirty="0"/>
              <a:t>The user selects the VM to connect to</a:t>
            </a:r>
            <a:r>
              <a:rPr lang="en-US" baseline="0" dirty="0"/>
              <a:t> - </a:t>
            </a:r>
            <a:r>
              <a:rPr lang="en-US" dirty="0"/>
              <a:t>The RDP/SSH session opens in the browser</a:t>
            </a:r>
          </a:p>
        </p:txBody>
      </p:sp>
      <p:sp>
        <p:nvSpPr>
          <p:cNvPr id="4" name="Slide Number Placeholder 3"/>
          <p:cNvSpPr>
            <a:spLocks noGrp="1"/>
          </p:cNvSpPr>
          <p:nvPr>
            <p:ph type="sldNum" sz="quarter" idx="10"/>
          </p:nvPr>
        </p:nvSpPr>
        <p:spPr/>
        <p:txBody>
          <a:bodyPr/>
          <a:lstStyle/>
          <a:p>
            <a:fld id="{28FDD85E-490B-4ECE-A416-B9AD062DD090}" type="slidenum">
              <a:rPr lang="cs-CZ" smtClean="0"/>
              <a:pPr/>
              <a:t>48</a:t>
            </a:fld>
            <a:endParaRPr lang="cs-CZ"/>
          </a:p>
        </p:txBody>
      </p:sp>
    </p:spTree>
    <p:extLst>
      <p:ext uri="{BB962C8B-B14F-4D97-AF65-F5344CB8AC3E}">
        <p14:creationId xmlns:p14="http://schemas.microsoft.com/office/powerpoint/2010/main" val="4273135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performance - </a:t>
            </a:r>
            <a:r>
              <a:rPr lang="en-US" dirty="0" err="1"/>
              <a:t>nejblizsi</a:t>
            </a:r>
            <a:endParaRPr lang="en-US" dirty="0"/>
          </a:p>
          <a:p>
            <a:r>
              <a:rPr lang="en-US" dirty="0"/>
              <a:t>Geo - </a:t>
            </a:r>
            <a:r>
              <a:rPr lang="en-US" dirty="0" err="1"/>
              <a:t>presne</a:t>
            </a:r>
            <a:r>
              <a:rPr lang="en-US" baseline="0" dirty="0"/>
              <a:t> </a:t>
            </a:r>
            <a:r>
              <a:rPr lang="en-US" baseline="0" dirty="0" err="1"/>
              <a:t>podle</a:t>
            </a:r>
            <a:r>
              <a:rPr lang="en-US" baseline="0" dirty="0"/>
              <a:t> </a:t>
            </a:r>
            <a:r>
              <a:rPr lang="en-US" baseline="0" dirty="0" err="1"/>
              <a:t>zeme</a:t>
            </a:r>
            <a:r>
              <a:rPr lang="en-US" baseline="0" dirty="0"/>
              <a:t> - </a:t>
            </a:r>
            <a:r>
              <a:rPr lang="en-US" baseline="0" dirty="0" err="1"/>
              <a:t>zakony</a:t>
            </a:r>
            <a:r>
              <a:rPr lang="en-US" baseline="0" dirty="0"/>
              <a:t>, </a:t>
            </a:r>
            <a:r>
              <a:rPr lang="en-US" baseline="0" dirty="0" err="1"/>
              <a:t>nabidky</a:t>
            </a:r>
            <a:r>
              <a:rPr lang="en-US" baseline="0" dirty="0"/>
              <a:t>, </a:t>
            </a:r>
            <a:r>
              <a:rPr lang="en-US" baseline="0" dirty="0" err="1"/>
              <a:t>restrikce</a:t>
            </a:r>
            <a:r>
              <a:rPr lang="en-US" baseline="0" dirty="0"/>
              <a:t>, ...</a:t>
            </a:r>
            <a:endParaRPr lang="en-US" dirty="0"/>
          </a:p>
          <a:p>
            <a:r>
              <a:rPr lang="en-US" dirty="0"/>
              <a:t>weighted - app defined </a:t>
            </a:r>
            <a:r>
              <a:rPr lang="en-US" dirty="0" err="1"/>
              <a:t>vahy</a:t>
            </a:r>
            <a:r>
              <a:rPr lang="en-US" dirty="0"/>
              <a:t> </a:t>
            </a:r>
            <a:r>
              <a:rPr lang="en-US" dirty="0" err="1"/>
              <a:t>jednotlivych</a:t>
            </a:r>
            <a:r>
              <a:rPr lang="en-US" dirty="0"/>
              <a:t> </a:t>
            </a:r>
            <a:r>
              <a:rPr lang="en-US" dirty="0" err="1"/>
              <a:t>uzlu</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49</a:t>
            </a:fld>
            <a:endParaRPr lang="cs-CZ"/>
          </a:p>
        </p:txBody>
      </p:sp>
    </p:spTree>
    <p:extLst>
      <p:ext uri="{BB962C8B-B14F-4D97-AF65-F5344CB8AC3E}">
        <p14:creationId xmlns:p14="http://schemas.microsoft.com/office/powerpoint/2010/main" val="18778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https://learn.microsoft.com/en-us/azure/architecture/high-availability/reference-architecture-traffic-manager-application-gateway</a:t>
            </a:r>
          </a:p>
          <a:p>
            <a:endParaRPr lang="cs-CZ" dirty="0"/>
          </a:p>
          <a:p>
            <a:pPr>
              <a:buFont typeface="+mj-lt"/>
              <a:buAutoNum type="arabicPeriod"/>
            </a:pPr>
            <a:r>
              <a:rPr lang="en-US" dirty="0"/>
              <a:t>Azure Traffic Manager uses DNS-based routing to load balance incoming traffic across the two regions. Traffic Manager resolves DNS queries for the application to the public IP addresses of the Application Gateway (</a:t>
            </a:r>
            <a:r>
              <a:rPr lang="en-US" dirty="0" err="1"/>
              <a:t>AppGW</a:t>
            </a:r>
            <a:r>
              <a:rPr lang="en-US" dirty="0"/>
              <a:t>) endpoints. The public endpoints of the </a:t>
            </a:r>
            <a:r>
              <a:rPr lang="en-US" dirty="0" err="1"/>
              <a:t>AppGWs</a:t>
            </a:r>
            <a:r>
              <a:rPr lang="en-US" dirty="0"/>
              <a:t> serve as the backend endpoints of Traffic Manager. Traffic Manager resolves DNS queries based on a choice of six routing methods. The browser connects directly to the endpoint.</a:t>
            </a:r>
            <a:endParaRPr lang="cs-CZ" dirty="0"/>
          </a:p>
          <a:p>
            <a:pPr>
              <a:buFont typeface="+mj-lt"/>
              <a:buAutoNum type="arabicPeriod"/>
            </a:pPr>
            <a:endParaRPr lang="en-US" dirty="0"/>
          </a:p>
          <a:p>
            <a:pPr>
              <a:buFont typeface="+mj-lt"/>
              <a:buAutoNum type="arabicPeriod"/>
            </a:pPr>
            <a:r>
              <a:rPr lang="en-US" dirty="0"/>
              <a:t>The Application Gateways (</a:t>
            </a:r>
            <a:r>
              <a:rPr lang="en-US" dirty="0" err="1"/>
              <a:t>AppGWs</a:t>
            </a:r>
            <a:r>
              <a:rPr lang="en-US" dirty="0"/>
              <a:t>) receive HTTP(S) traffic from the browser and load balance requests across the backend pool of virtual machines (VMs) in the web tier. Deploying the </a:t>
            </a:r>
            <a:r>
              <a:rPr lang="en-US" dirty="0" err="1"/>
              <a:t>AppGWs</a:t>
            </a:r>
            <a:r>
              <a:rPr lang="en-US" dirty="0"/>
              <a:t> to all three zones provides zone redundancy for the </a:t>
            </a:r>
            <a:r>
              <a:rPr lang="en-US" dirty="0" err="1"/>
              <a:t>AppGWs</a:t>
            </a:r>
            <a:r>
              <a:rPr lang="en-US" dirty="0"/>
              <a:t>. The </a:t>
            </a:r>
            <a:r>
              <a:rPr lang="en-US" dirty="0" err="1"/>
              <a:t>AppGWs</a:t>
            </a:r>
            <a:r>
              <a:rPr lang="en-US" dirty="0"/>
              <a:t> also distribute traffic across the three zones in the web tier. </a:t>
            </a:r>
            <a:r>
              <a:rPr lang="en-US" dirty="0" err="1"/>
              <a:t>AppGWs</a:t>
            </a:r>
            <a:r>
              <a:rPr lang="en-US" dirty="0"/>
              <a:t> include a Web Application Firewall (WAF) that inspects traffic and protects the application from web exploits and vulnerabilities.</a:t>
            </a:r>
            <a:endParaRPr lang="cs-CZ" dirty="0"/>
          </a:p>
          <a:p>
            <a:pPr>
              <a:buFont typeface="+mj-lt"/>
              <a:buAutoNum type="arabicPeriod"/>
            </a:pPr>
            <a:endParaRPr lang="en-US" dirty="0"/>
          </a:p>
          <a:p>
            <a:pPr>
              <a:buFont typeface="+mj-lt"/>
              <a:buAutoNum type="arabicPeriod"/>
            </a:pPr>
            <a:r>
              <a:rPr lang="en-US" dirty="0"/>
              <a:t>The web tier is the first layer of the three-tier application. It hosts VMs in three availability zones. The Application Gateways distribute traffic to each of the three availability zones. The web tier contains the user interface. It also parses user interactions and passes traffic destined to the data tier to internal load balancer.</a:t>
            </a:r>
            <a:endParaRPr lang="cs-CZ" dirty="0"/>
          </a:p>
          <a:p>
            <a:pPr>
              <a:buFont typeface="+mj-lt"/>
              <a:buAutoNum type="arabicPeriod"/>
            </a:pPr>
            <a:endParaRPr lang="en-US" dirty="0"/>
          </a:p>
          <a:p>
            <a:pPr>
              <a:buFont typeface="+mj-lt"/>
              <a:buAutoNum type="arabicPeriod"/>
            </a:pPr>
            <a:r>
              <a:rPr lang="en-US" dirty="0"/>
              <a:t>The internal load balancers distribute traffic to the business-tier VMs across the three availability zones. They use a single, private IP address for easy configuration. The private IP addresses of the load balancers are zone redundant. The IP addresses persist in all three zones and can survive any single zone failure.</a:t>
            </a:r>
            <a:endParaRPr lang="cs-CZ" dirty="0"/>
          </a:p>
          <a:p>
            <a:pPr>
              <a:buFont typeface="+mj-lt"/>
              <a:buAutoNum type="arabicPeriod"/>
            </a:pPr>
            <a:endParaRPr lang="en-US" dirty="0"/>
          </a:p>
          <a:p>
            <a:pPr>
              <a:buFont typeface="+mj-lt"/>
              <a:buAutoNum type="arabicPeriod"/>
            </a:pPr>
            <a:r>
              <a:rPr lang="en-US" dirty="0"/>
              <a:t>The business tier processes the user interactions and determines the next steps. It connects the web and data tiers. The VMs in the business tier route traffic to the availability group listener of the databases.</a:t>
            </a:r>
            <a:endParaRPr lang="cs-CZ" dirty="0"/>
          </a:p>
          <a:p>
            <a:pPr>
              <a:buFont typeface="+mj-lt"/>
              <a:buAutoNum type="arabicPeriod"/>
            </a:pPr>
            <a:endParaRPr lang="en-US" dirty="0"/>
          </a:p>
          <a:p>
            <a:pPr>
              <a:buFont typeface="+mj-lt"/>
              <a:buAutoNum type="arabicPeriod"/>
            </a:pPr>
            <a:r>
              <a:rPr lang="en-US" dirty="0"/>
              <a:t>The data tier stores the application data, typically in a database, object storage, or file share. The architecture has SQL server on VMs distributed across three availability zones. They are in an availability group and use a distributed network name (DNN) to route traffic to the </a:t>
            </a:r>
            <a:r>
              <a:rPr lang="en-US" dirty="0">
                <a:hlinkClick r:id="rId3"/>
              </a:rPr>
              <a:t>availability group listener</a:t>
            </a:r>
            <a:r>
              <a:rPr lang="en-US" dirty="0"/>
              <a:t> for load balancing.</a:t>
            </a:r>
          </a:p>
        </p:txBody>
      </p:sp>
      <p:sp>
        <p:nvSpPr>
          <p:cNvPr id="4" name="Slide Number Placeholder 3"/>
          <p:cNvSpPr>
            <a:spLocks noGrp="1"/>
          </p:cNvSpPr>
          <p:nvPr>
            <p:ph type="sldNum" sz="quarter" idx="10"/>
          </p:nvPr>
        </p:nvSpPr>
        <p:spPr/>
        <p:txBody>
          <a:bodyPr/>
          <a:lstStyle/>
          <a:p>
            <a:fld id="{28FDD85E-490B-4ECE-A416-B9AD062DD090}" type="slidenum">
              <a:rPr lang="cs-CZ" smtClean="0"/>
              <a:pPr/>
              <a:t>50</a:t>
            </a:fld>
            <a:endParaRPr lang="cs-CZ"/>
          </a:p>
        </p:txBody>
      </p:sp>
    </p:spTree>
    <p:extLst>
      <p:ext uri="{BB962C8B-B14F-4D97-AF65-F5344CB8AC3E}">
        <p14:creationId xmlns:p14="http://schemas.microsoft.com/office/powerpoint/2010/main" val="3855656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RD - zpráva se hned smaže,</a:t>
            </a:r>
            <a:r>
              <a:rPr lang="cs-CZ" baseline="0" dirty="0"/>
              <a:t> když příjemce </a:t>
            </a:r>
            <a:r>
              <a:rPr lang="en-US" baseline="0" dirty="0" err="1"/>
              <a:t>zhavaruje</a:t>
            </a:r>
            <a:r>
              <a:rPr lang="cs-CZ" baseline="0" dirty="0"/>
              <a:t>, </a:t>
            </a:r>
            <a:r>
              <a:rPr lang="en-US" baseline="0" dirty="0" err="1"/>
              <a:t>zpr</a:t>
            </a:r>
            <a:r>
              <a:rPr lang="cs-CZ" baseline="0" dirty="0"/>
              <a:t>áva se ztratí</a:t>
            </a:r>
          </a:p>
          <a:p>
            <a:r>
              <a:rPr lang="cs-CZ" dirty="0"/>
              <a:t>PLCA - lock do</a:t>
            </a:r>
            <a:r>
              <a:rPr lang="cs-CZ" baseline="0" dirty="0"/>
              <a:t> C</a:t>
            </a:r>
            <a:endParaRPr lang="en-US" baseline="0"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53</a:t>
            </a:fld>
            <a:endParaRPr lang="cs-CZ"/>
          </a:p>
        </p:txBody>
      </p:sp>
    </p:spTree>
    <p:extLst>
      <p:ext uri="{BB962C8B-B14F-4D97-AF65-F5344CB8AC3E}">
        <p14:creationId xmlns:p14="http://schemas.microsoft.com/office/powerpoint/2010/main" val="4107977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54</a:t>
            </a:fld>
            <a:endParaRPr lang="cs-CZ"/>
          </a:p>
        </p:txBody>
      </p:sp>
    </p:spTree>
    <p:extLst>
      <p:ext uri="{BB962C8B-B14F-4D97-AF65-F5344CB8AC3E}">
        <p14:creationId xmlns:p14="http://schemas.microsoft.com/office/powerpoint/2010/main" val="2600820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Partition Key -</a:t>
            </a:r>
            <a:r>
              <a:rPr lang="cs-CZ" baseline="0" dirty="0"/>
              <a:t> součást strukturované části zprávy</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55</a:t>
            </a:fld>
            <a:endParaRPr lang="cs-CZ"/>
          </a:p>
        </p:txBody>
      </p:sp>
    </p:spTree>
    <p:extLst>
      <p:ext uri="{BB962C8B-B14F-4D97-AF65-F5344CB8AC3E}">
        <p14:creationId xmlns:p14="http://schemas.microsoft.com/office/powerpoint/2010/main" val="352506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samostatne podsite pro kazdopu vrstvu</a:t>
            </a:r>
          </a:p>
          <a:p>
            <a:r>
              <a:rPr lang="cs-CZ" dirty="0"/>
              <a:t>NSG</a:t>
            </a:r>
            <a:r>
              <a:rPr lang="cs-CZ" baseline="0" dirty="0"/>
              <a:t> </a:t>
            </a:r>
            <a:r>
              <a:rPr lang="en-US" baseline="0" dirty="0"/>
              <a:t>-</a:t>
            </a:r>
            <a:r>
              <a:rPr lang="cs-CZ" baseline="0" dirty="0"/>
              <a:t> Network Security Group </a:t>
            </a:r>
            <a:r>
              <a:rPr lang="en-US" baseline="0" dirty="0"/>
              <a:t>- </a:t>
            </a:r>
            <a:r>
              <a:rPr lang="en-US" baseline="0" dirty="0" err="1"/>
              <a:t>omezuje</a:t>
            </a:r>
            <a:r>
              <a:rPr lang="en-US" baseline="0" dirty="0"/>
              <a:t> </a:t>
            </a:r>
            <a:r>
              <a:rPr lang="en-US" baseline="0" dirty="0" err="1"/>
              <a:t>komunikaci</a:t>
            </a:r>
            <a:r>
              <a:rPr lang="en-US" baseline="0" dirty="0"/>
              <a:t> </a:t>
            </a:r>
            <a:r>
              <a:rPr lang="en-US" baseline="0" dirty="0" err="1"/>
              <a:t>jen</a:t>
            </a:r>
            <a:r>
              <a:rPr lang="en-US" baseline="0" dirty="0"/>
              <a:t> </a:t>
            </a:r>
            <a:r>
              <a:rPr lang="en-US" baseline="0" dirty="0" err="1"/>
              <a:t>mezi</a:t>
            </a:r>
            <a:r>
              <a:rPr lang="en-US" baseline="0" dirty="0"/>
              <a:t> </a:t>
            </a:r>
            <a:r>
              <a:rPr lang="en-US" baseline="0" dirty="0" err="1"/>
              <a:t>sousedn</a:t>
            </a:r>
            <a:r>
              <a:rPr lang="cs-CZ" baseline="0" dirty="0"/>
              <a:t>i</a:t>
            </a:r>
            <a:r>
              <a:rPr lang="en-US" baseline="0" dirty="0"/>
              <a:t>mi </a:t>
            </a:r>
            <a:r>
              <a:rPr lang="en-US" baseline="0" dirty="0" err="1"/>
              <a:t>vrstvami</a:t>
            </a:r>
            <a:endParaRPr lang="cs-CZ" baseline="0" dirty="0"/>
          </a:p>
          <a:p>
            <a:r>
              <a:rPr lang="cs-CZ" i="1" dirty="0"/>
              <a:t>uk:  bæstiən</a:t>
            </a:r>
            <a:endParaRPr lang="cs-CZ" i="1" baseline="0" dirty="0"/>
          </a:p>
          <a:p>
            <a:r>
              <a:rPr lang="cs-CZ" i="1" dirty="0"/>
              <a:t>us:  bæsčən</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a:t>
            </a:fld>
            <a:endParaRPr lang="cs-CZ"/>
          </a:p>
        </p:txBody>
      </p:sp>
    </p:spTree>
    <p:extLst>
      <p:ext uri="{BB962C8B-B14F-4D97-AF65-F5344CB8AC3E}">
        <p14:creationId xmlns:p14="http://schemas.microsoft.com/office/powerpoint/2010/main" val="2032735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ingestor</a:t>
            </a:r>
            <a:r>
              <a:rPr lang="en-US" dirty="0"/>
              <a:t> - p</a:t>
            </a:r>
            <a:r>
              <a:rPr lang="cs-CZ" dirty="0"/>
              <a:t>ožírač</a:t>
            </a:r>
            <a:endParaRPr lang="en-US" dirty="0"/>
          </a:p>
          <a:p>
            <a:r>
              <a:rPr lang="cs-CZ" dirty="0"/>
              <a:t>https://docs.microsoft.com/en-us/azure/event-hubs/event-hubs-overview</a:t>
            </a:r>
            <a:endParaRPr lang="en-US" dirty="0"/>
          </a:p>
          <a:p>
            <a:r>
              <a:rPr lang="cs-CZ" dirty="0"/>
              <a:t>http://blogs.biztalk360.com/understand-azure-event-hubs/</a:t>
            </a:r>
            <a:endParaRPr lang="en-US" dirty="0"/>
          </a:p>
          <a:p>
            <a:r>
              <a:rPr lang="cs-CZ" dirty="0"/>
              <a:t>https://en.wikipedia.org/wiki/Advanced_Message_Queuing_Protocol</a:t>
            </a:r>
            <a:endParaRPr lang="en-US" dirty="0"/>
          </a:p>
          <a:p>
            <a:r>
              <a:rPr lang="cs-CZ" dirty="0"/>
              <a:t>https://www.spiceworks.com/tech/networking/articles/amqp-vs-mqtt/</a:t>
            </a:r>
          </a:p>
        </p:txBody>
      </p:sp>
      <p:sp>
        <p:nvSpPr>
          <p:cNvPr id="4" name="Slide Number Placeholder 3"/>
          <p:cNvSpPr>
            <a:spLocks noGrp="1"/>
          </p:cNvSpPr>
          <p:nvPr>
            <p:ph type="sldNum" sz="quarter" idx="10"/>
          </p:nvPr>
        </p:nvSpPr>
        <p:spPr/>
        <p:txBody>
          <a:bodyPr/>
          <a:lstStyle/>
          <a:p>
            <a:fld id="{28FDD85E-490B-4ECE-A416-B9AD062DD090}" type="slidenum">
              <a:rPr lang="cs-CZ" smtClean="0"/>
              <a:pPr/>
              <a:t>56</a:t>
            </a:fld>
            <a:endParaRPr lang="cs-CZ"/>
          </a:p>
        </p:txBody>
      </p:sp>
    </p:spTree>
    <p:extLst>
      <p:ext uri="{BB962C8B-B14F-4D97-AF65-F5344CB8AC3E}">
        <p14:creationId xmlns:p14="http://schemas.microsoft.com/office/powerpoint/2010/main" val="4584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a:t>
            </a:r>
            <a:r>
              <a:rPr lang="en-US" dirty="0" err="1"/>
              <a:t>pk</a:t>
            </a:r>
            <a:r>
              <a:rPr lang="en-US" dirty="0"/>
              <a:t> - </a:t>
            </a:r>
            <a:r>
              <a:rPr lang="en-US" dirty="0" err="1"/>
              <a:t>mnozina</a:t>
            </a:r>
            <a:r>
              <a:rPr lang="en-US" dirty="0"/>
              <a:t> publisher</a:t>
            </a:r>
            <a:r>
              <a:rPr lang="cs-CZ" dirty="0"/>
              <a:t>s</a:t>
            </a:r>
            <a:r>
              <a:rPr lang="en-US" dirty="0"/>
              <a:t> </a:t>
            </a:r>
            <a:r>
              <a:rPr lang="en-US" dirty="0" err="1"/>
              <a:t>muze</a:t>
            </a:r>
            <a:r>
              <a:rPr lang="en-US" dirty="0"/>
              <a:t> </a:t>
            </a:r>
            <a:r>
              <a:rPr lang="en-US" dirty="0" err="1"/>
              <a:t>posilat</a:t>
            </a:r>
            <a:r>
              <a:rPr lang="en-US" dirty="0"/>
              <a:t> data do </a:t>
            </a:r>
            <a:r>
              <a:rPr lang="en-US" dirty="0" err="1"/>
              <a:t>stejne</a:t>
            </a:r>
            <a:r>
              <a:rPr lang="en-US" dirty="0"/>
              <a:t> partition</a:t>
            </a:r>
          </a:p>
          <a:p>
            <a:r>
              <a:rPr lang="en-US" dirty="0"/>
              <a:t>id - prima </a:t>
            </a:r>
            <a:r>
              <a:rPr lang="en-US" dirty="0" err="1"/>
              <a:t>adresace</a:t>
            </a:r>
            <a:r>
              <a:rPr lang="en-US" dirty="0"/>
              <a:t> / key - hash (preferred</a:t>
            </a:r>
            <a:r>
              <a:rPr lang="en-US" baseline="0" dirty="0"/>
              <a:t> - loose coupling)</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57</a:t>
            </a:fld>
            <a:endParaRPr lang="cs-CZ"/>
          </a:p>
        </p:txBody>
      </p:sp>
    </p:spTree>
    <p:extLst>
      <p:ext uri="{BB962C8B-B14F-4D97-AF65-F5344CB8AC3E}">
        <p14:creationId xmlns:p14="http://schemas.microsoft.com/office/powerpoint/2010/main" val="3412254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kazdy</a:t>
            </a:r>
            <a:r>
              <a:rPr lang="cs-CZ" baseline="0" dirty="0"/>
              <a:t> consumer ma vlastní </a:t>
            </a:r>
            <a:r>
              <a:rPr lang="cs-CZ" baseline="0" dirty="0" err="1"/>
              <a:t>view</a:t>
            </a:r>
            <a:endParaRPr lang="en-US" baseline="0"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58</a:t>
            </a:fld>
            <a:endParaRPr lang="cs-CZ"/>
          </a:p>
        </p:txBody>
      </p:sp>
    </p:spTree>
    <p:extLst>
      <p:ext uri="{BB962C8B-B14F-4D97-AF65-F5344CB8AC3E}">
        <p14:creationId xmlns:p14="http://schemas.microsoft.com/office/powerpoint/2010/main" val="90140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59</a:t>
            </a:fld>
            <a:endParaRPr lang="cs-CZ"/>
          </a:p>
        </p:txBody>
      </p:sp>
    </p:spTree>
    <p:extLst>
      <p:ext uri="{BB962C8B-B14F-4D97-AF65-F5344CB8AC3E}">
        <p14:creationId xmlns:p14="http://schemas.microsoft.com/office/powerpoint/2010/main" val="3407023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memcached -</a:t>
            </a:r>
            <a:r>
              <a:rPr lang="cs-CZ" baseline="0" dirty="0"/>
              <a:t> jen cache - starší, jednodušší, na více platformách, dříve rychlejší</a:t>
            </a:r>
          </a:p>
          <a:p>
            <a:r>
              <a:rPr lang="cs-CZ" baseline="0" dirty="0"/>
              <a:t>redis - in-mem db - novější, mocnější, komplikovanější, dnes výkonově srovnatelný</a:t>
            </a:r>
          </a:p>
          <a:p>
            <a:r>
              <a:rPr lang="cs-CZ" dirty="0"/>
              <a:t>https://www.quora.com/What-are-the-differences-between-memcached-and-redis</a:t>
            </a:r>
          </a:p>
          <a:p>
            <a:r>
              <a:rPr lang="cs-CZ" dirty="0"/>
              <a:t>http://db-engines.com/en/system/Memcached%3BRedis</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61</a:t>
            </a:fld>
            <a:endParaRPr lang="cs-CZ"/>
          </a:p>
        </p:txBody>
      </p:sp>
    </p:spTree>
    <p:extLst>
      <p:ext uri="{BB962C8B-B14F-4D97-AF65-F5344CB8AC3E}">
        <p14:creationId xmlns:p14="http://schemas.microsoft.com/office/powerpoint/2010/main" val="1028599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62</a:t>
            </a:fld>
            <a:endParaRPr lang="cs-CZ"/>
          </a:p>
        </p:txBody>
      </p:sp>
    </p:spTree>
    <p:extLst>
      <p:ext uri="{BB962C8B-B14F-4D97-AF65-F5344CB8AC3E}">
        <p14:creationId xmlns:p14="http://schemas.microsoft.com/office/powerpoint/2010/main" val="332684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12/17/2025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4291120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replikace -</a:t>
            </a:r>
            <a:r>
              <a:rPr lang="cs-CZ" baseline="0" dirty="0"/>
              <a:t> stejna data na ruznych replikach</a:t>
            </a:r>
          </a:p>
          <a:p>
            <a:r>
              <a:rPr lang="cs-CZ" baseline="0" dirty="0"/>
              <a:t>sharding - rozdeleni dat na repliky podle nejakeho predpisu</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66</a:t>
            </a:fld>
            <a:endParaRPr lang="cs-CZ"/>
          </a:p>
        </p:txBody>
      </p:sp>
    </p:spTree>
    <p:extLst>
      <p:ext uri="{BB962C8B-B14F-4D97-AF65-F5344CB8AC3E}">
        <p14:creationId xmlns:p14="http://schemas.microsoft.com/office/powerpoint/2010/main" val="425379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67</a:t>
            </a:fld>
            <a:endParaRPr lang="cs-CZ"/>
          </a:p>
        </p:txBody>
      </p:sp>
    </p:spTree>
    <p:extLst>
      <p:ext uri="{BB962C8B-B14F-4D97-AF65-F5344CB8AC3E}">
        <p14:creationId xmlns:p14="http://schemas.microsoft.com/office/powerpoint/2010/main" val="1195724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68</a:t>
            </a:fld>
            <a:endParaRPr lang="cs-CZ"/>
          </a:p>
        </p:txBody>
      </p:sp>
    </p:spTree>
    <p:extLst>
      <p:ext uri="{BB962C8B-B14F-4D97-AF65-F5344CB8AC3E}">
        <p14:creationId xmlns:p14="http://schemas.microsoft.com/office/powerpoint/2010/main" val="360656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https://azure.microsoft.com/en-us/documentation/articles/fundamentals-application-models/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10</a:t>
            </a:fld>
            <a:endParaRPr lang="cs-CZ"/>
          </a:p>
        </p:txBody>
      </p:sp>
    </p:spTree>
    <p:extLst>
      <p:ext uri="{BB962C8B-B14F-4D97-AF65-F5344CB8AC3E}">
        <p14:creationId xmlns:p14="http://schemas.microsoft.com/office/powerpoint/2010/main" val="103094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70</a:t>
            </a:fld>
            <a:endParaRPr lang="cs-CZ"/>
          </a:p>
        </p:txBody>
      </p:sp>
    </p:spTree>
    <p:extLst>
      <p:ext uri="{BB962C8B-B14F-4D97-AF65-F5344CB8AC3E}">
        <p14:creationId xmlns:p14="http://schemas.microsoft.com/office/powerpoint/2010/main" val="1743140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http://msdn.microsoft.com/en-us/library/windowsazure/hh973632</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https://msdn.microsoft.com/library/dn735912.aspx</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72</a:t>
            </a:fld>
            <a:endParaRPr lang="cs-CZ"/>
          </a:p>
        </p:txBody>
      </p:sp>
    </p:spTree>
    <p:extLst>
      <p:ext uri="{BB962C8B-B14F-4D97-AF65-F5344CB8AC3E}">
        <p14:creationId xmlns:p14="http://schemas.microsoft.com/office/powerpoint/2010/main" val="1863179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73</a:t>
            </a:fld>
            <a:endParaRPr lang="cs-CZ"/>
          </a:p>
        </p:txBody>
      </p:sp>
    </p:spTree>
    <p:extLst>
      <p:ext uri="{BB962C8B-B14F-4D97-AF65-F5344CB8AC3E}">
        <p14:creationId xmlns:p14="http://schemas.microsoft.com/office/powerpoint/2010/main" val="1595447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75</a:t>
            </a:fld>
            <a:endParaRPr lang="cs-CZ"/>
          </a:p>
        </p:txBody>
      </p:sp>
    </p:spTree>
    <p:extLst>
      <p:ext uri="{BB962C8B-B14F-4D97-AF65-F5344CB8AC3E}">
        <p14:creationId xmlns:p14="http://schemas.microsoft.com/office/powerpoint/2010/main" val="3139717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76</a:t>
            </a:fld>
            <a:endParaRPr lang="cs-CZ"/>
          </a:p>
        </p:txBody>
      </p:sp>
    </p:spTree>
    <p:extLst>
      <p:ext uri="{BB962C8B-B14F-4D97-AF65-F5344CB8AC3E}">
        <p14:creationId xmlns:p14="http://schemas.microsoft.com/office/powerpoint/2010/main" val="3127945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77</a:t>
            </a:fld>
            <a:endParaRPr lang="cs-CZ"/>
          </a:p>
        </p:txBody>
      </p:sp>
    </p:spTree>
    <p:extLst>
      <p:ext uri="{BB962C8B-B14F-4D97-AF65-F5344CB8AC3E}">
        <p14:creationId xmlns:p14="http://schemas.microsoft.com/office/powerpoint/2010/main" val="503579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https://levelup.gitconnected.com/mastering-caching-in-distributed-applications-e7449f4db399</a:t>
            </a:r>
          </a:p>
        </p:txBody>
      </p:sp>
      <p:sp>
        <p:nvSpPr>
          <p:cNvPr id="4" name="Slide Number Placeholder 3"/>
          <p:cNvSpPr>
            <a:spLocks noGrp="1"/>
          </p:cNvSpPr>
          <p:nvPr>
            <p:ph type="sldNum" sz="quarter" idx="5"/>
          </p:nvPr>
        </p:nvSpPr>
        <p:spPr/>
        <p:txBody>
          <a:bodyPr/>
          <a:lstStyle/>
          <a:p>
            <a:fld id="{28FDD85E-490B-4ECE-A416-B9AD062DD090}" type="slidenum">
              <a:rPr lang="cs-CZ" smtClean="0"/>
              <a:pPr/>
              <a:t>82</a:t>
            </a:fld>
            <a:endParaRPr lang="cs-CZ"/>
          </a:p>
        </p:txBody>
      </p:sp>
    </p:spTree>
    <p:extLst>
      <p:ext uri="{BB962C8B-B14F-4D97-AF65-F5344CB8AC3E}">
        <p14:creationId xmlns:p14="http://schemas.microsoft.com/office/powerpoint/2010/main" val="3333571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http://nvidianews.nvidia.com/news/nvidia-gpus-to-accelerate-microsoft-azure?mkt_tok=3RkMMJWWfF9wsRoiuKvMZKXonjHpfsX%2F4%2B0uWKe3gIkz2EFye%2BLIHETpodcMSsJrNK%2BTFAwTG5toziV8R7HAKs1v3NsQXBXgHi%2F6k7Xsbp9HcLpn9cU8rvzy</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83</a:t>
            </a:fld>
            <a:endParaRPr lang="cs-CZ"/>
          </a:p>
        </p:txBody>
      </p:sp>
    </p:spTree>
    <p:extLst>
      <p:ext uri="{BB962C8B-B14F-4D97-AF65-F5344CB8AC3E}">
        <p14:creationId xmlns:p14="http://schemas.microsoft.com/office/powerpoint/2010/main" val="24886519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8FDD85E-490B-4ECE-A416-B9AD062DD090}" type="slidenum">
              <a:rPr lang="cs-CZ" smtClean="0"/>
              <a:pPr/>
              <a:t>84</a:t>
            </a:fld>
            <a:endParaRPr lang="cs-CZ"/>
          </a:p>
        </p:txBody>
      </p:sp>
    </p:spTree>
    <p:extLst>
      <p:ext uri="{BB962C8B-B14F-4D97-AF65-F5344CB8AC3E}">
        <p14:creationId xmlns:p14="http://schemas.microsoft.com/office/powerpoint/2010/main" val="39211857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85</a:t>
            </a:fld>
            <a:endParaRPr lang="cs-CZ"/>
          </a:p>
        </p:txBody>
      </p:sp>
    </p:spTree>
    <p:extLst>
      <p:ext uri="{BB962C8B-B14F-4D97-AF65-F5344CB8AC3E}">
        <p14:creationId xmlns:p14="http://schemas.microsoft.com/office/powerpoint/2010/main" val="114758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14</a:t>
            </a:fld>
            <a:endParaRPr lang="cs-CZ"/>
          </a:p>
        </p:txBody>
      </p:sp>
    </p:spTree>
    <p:extLst>
      <p:ext uri="{BB962C8B-B14F-4D97-AF65-F5344CB8AC3E}">
        <p14:creationId xmlns:p14="http://schemas.microsoft.com/office/powerpoint/2010/main" val="3369190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https://cloud.google.com/stackdriver/</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86</a:t>
            </a:fld>
            <a:endParaRPr lang="cs-CZ"/>
          </a:p>
        </p:txBody>
      </p:sp>
    </p:spTree>
    <p:extLst>
      <p:ext uri="{BB962C8B-B14F-4D97-AF65-F5344CB8AC3E}">
        <p14:creationId xmlns:p14="http://schemas.microsoft.com/office/powerpoint/2010/main" val="199593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87</a:t>
            </a:fld>
            <a:endParaRPr lang="cs-CZ"/>
          </a:p>
        </p:txBody>
      </p:sp>
    </p:spTree>
    <p:extLst>
      <p:ext uri="{BB962C8B-B14F-4D97-AF65-F5344CB8AC3E}">
        <p14:creationId xmlns:p14="http://schemas.microsoft.com/office/powerpoint/2010/main" val="1153842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https://www.basvankaam.com/the-ultimate-collection/</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89</a:t>
            </a:fld>
            <a:endParaRPr lang="cs-CZ"/>
          </a:p>
        </p:txBody>
      </p:sp>
    </p:spTree>
    <p:extLst>
      <p:ext uri="{BB962C8B-B14F-4D97-AF65-F5344CB8AC3E}">
        <p14:creationId xmlns:p14="http://schemas.microsoft.com/office/powerpoint/2010/main" val="35178792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https://en.wikipedia.org/wiki/OpenStack</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90</a:t>
            </a:fld>
            <a:endParaRPr lang="cs-CZ"/>
          </a:p>
        </p:txBody>
      </p:sp>
    </p:spTree>
    <p:extLst>
      <p:ext uri="{BB962C8B-B14F-4D97-AF65-F5344CB8AC3E}">
        <p14:creationId xmlns:p14="http://schemas.microsoft.com/office/powerpoint/2010/main" val="31474906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https://azure.microsoft.com/en-us/services/</a:t>
            </a:r>
          </a:p>
          <a:p>
            <a:r>
              <a:rPr lang="en-US" dirty="0"/>
              <a:t>https://azureplatform.azurewebsites.net/en-us/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91</a:t>
            </a:fld>
            <a:endParaRPr lang="cs-CZ"/>
          </a:p>
        </p:txBody>
      </p:sp>
    </p:spTree>
    <p:extLst>
      <p:ext uri="{BB962C8B-B14F-4D97-AF65-F5344CB8AC3E}">
        <p14:creationId xmlns:p14="http://schemas.microsoft.com/office/powerpoint/2010/main" val="3249409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https://azure.microsoft.com/en-us/services/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92</a:t>
            </a:fld>
            <a:endParaRPr lang="cs-CZ"/>
          </a:p>
        </p:txBody>
      </p:sp>
    </p:spTree>
    <p:extLst>
      <p:ext uri="{BB962C8B-B14F-4D97-AF65-F5344CB8AC3E}">
        <p14:creationId xmlns:p14="http://schemas.microsoft.com/office/powerpoint/2010/main" val="2146508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http://stackoverflow.com/questions/22697049/what-is-the-difference-between-google-app-engine-and-google-compute-engine</a:t>
            </a:r>
          </a:p>
          <a:p>
            <a:endParaRPr lang="en-US" dirty="0"/>
          </a:p>
          <a:p>
            <a:r>
              <a:rPr lang="en-US" dirty="0"/>
              <a:t>Compute </a:t>
            </a:r>
            <a:r>
              <a:rPr lang="en-US" dirty="0" err="1"/>
              <a:t>Eng</a:t>
            </a:r>
            <a:r>
              <a:rPr lang="en-US" baseline="0" dirty="0"/>
              <a:t> - IaaS</a:t>
            </a:r>
          </a:p>
          <a:p>
            <a:r>
              <a:rPr lang="en-US" baseline="0" dirty="0"/>
              <a:t>App </a:t>
            </a:r>
            <a:r>
              <a:rPr lang="en-US" baseline="0" dirty="0" err="1"/>
              <a:t>Eng</a:t>
            </a:r>
            <a:r>
              <a:rPr lang="en-US" baseline="0" dirty="0"/>
              <a:t> - PaaS - </a:t>
            </a:r>
            <a:r>
              <a:rPr lang="en-US" dirty="0"/>
              <a:t>Python, Java, PHP, Go</a:t>
            </a:r>
            <a:endParaRPr lang="en-US" baseline="0" dirty="0"/>
          </a:p>
          <a:p>
            <a:r>
              <a:rPr lang="en-US" dirty="0"/>
              <a:t>Google App Engine - General purpose application development platform for the cloud</a:t>
            </a:r>
          </a:p>
          <a:p>
            <a:r>
              <a:rPr lang="en-US" dirty="0"/>
              <a:t>Google Cloud Storage - High speed cloud data storage on Googles infrastructure</a:t>
            </a:r>
          </a:p>
          <a:p>
            <a:r>
              <a:rPr lang="en-US" dirty="0"/>
              <a:t>Prediction API - Googles machine learning technology</a:t>
            </a:r>
          </a:p>
          <a:p>
            <a:r>
              <a:rPr lang="en-US" dirty="0" err="1"/>
              <a:t>BigQuery</a:t>
            </a:r>
            <a:r>
              <a:rPr lang="en-US" dirty="0"/>
              <a:t> - Interactive analysis of very large data sets</a:t>
            </a:r>
          </a:p>
          <a:p>
            <a:r>
              <a:rPr lang="en-US" dirty="0" err="1"/>
              <a:t>Datastore</a:t>
            </a:r>
            <a:r>
              <a:rPr lang="en-US" dirty="0"/>
              <a:t> - NoSQL</a:t>
            </a:r>
          </a:p>
          <a:p>
            <a:r>
              <a:rPr lang="en-US" dirty="0"/>
              <a:t>Cloud SQL - A relational SQL database in the cloud </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93</a:t>
            </a:fld>
            <a:endParaRPr lang="cs-CZ"/>
          </a:p>
        </p:txBody>
      </p:sp>
    </p:spTree>
    <p:extLst>
      <p:ext uri="{BB962C8B-B14F-4D97-AF65-F5344CB8AC3E}">
        <p14:creationId xmlns:p14="http://schemas.microsoft.com/office/powerpoint/2010/main" val="3710186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94</a:t>
            </a:fld>
            <a:endParaRPr lang="cs-CZ"/>
          </a:p>
        </p:txBody>
      </p:sp>
    </p:spTree>
    <p:extLst>
      <p:ext uri="{BB962C8B-B14F-4D97-AF65-F5344CB8AC3E}">
        <p14:creationId xmlns:p14="http://schemas.microsoft.com/office/powerpoint/2010/main" val="3630923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95</a:t>
            </a:fld>
            <a:endParaRPr lang="cs-CZ"/>
          </a:p>
        </p:txBody>
      </p:sp>
    </p:spTree>
    <p:extLst>
      <p:ext uri="{BB962C8B-B14F-4D97-AF65-F5344CB8AC3E}">
        <p14:creationId xmlns:p14="http://schemas.microsoft.com/office/powerpoint/2010/main" val="565363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https://en.wikipedia.org/wiki/Amazon_Web_Services</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96</a:t>
            </a:fld>
            <a:endParaRPr lang="cs-CZ"/>
          </a:p>
        </p:txBody>
      </p:sp>
    </p:spTree>
    <p:extLst>
      <p:ext uri="{BB962C8B-B14F-4D97-AF65-F5344CB8AC3E}">
        <p14:creationId xmlns:p14="http://schemas.microsoft.com/office/powerpoint/2010/main" val="337419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https://azure.microsoft.com/en-us/blog/azure-container-service-now-and-the-future/</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15</a:t>
            </a:fld>
            <a:endParaRPr lang="cs-CZ"/>
          </a:p>
        </p:txBody>
      </p:sp>
    </p:spTree>
    <p:extLst>
      <p:ext uri="{BB962C8B-B14F-4D97-AF65-F5344CB8AC3E}">
        <p14:creationId xmlns:p14="http://schemas.microsoft.com/office/powerpoint/2010/main" val="40502065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https://www.intercloud.com/</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97</a:t>
            </a:fld>
            <a:endParaRPr lang="cs-CZ"/>
          </a:p>
        </p:txBody>
      </p:sp>
    </p:spTree>
    <p:extLst>
      <p:ext uri="{BB962C8B-B14F-4D97-AF65-F5344CB8AC3E}">
        <p14:creationId xmlns:p14="http://schemas.microsoft.com/office/powerpoint/2010/main" val="3316783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101</a:t>
            </a:fld>
            <a:endParaRPr lang="cs-CZ"/>
          </a:p>
        </p:txBody>
      </p:sp>
    </p:spTree>
    <p:extLst>
      <p:ext uri="{BB962C8B-B14F-4D97-AF65-F5344CB8AC3E}">
        <p14:creationId xmlns:p14="http://schemas.microsoft.com/office/powerpoint/2010/main" val="1195122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partitioning dle</a:t>
            </a:r>
            <a:r>
              <a:rPr lang="cs-CZ" baseline="0" dirty="0"/>
              <a:t> column family</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102</a:t>
            </a:fld>
            <a:endParaRPr lang="cs-CZ"/>
          </a:p>
        </p:txBody>
      </p:sp>
    </p:spTree>
    <p:extLst>
      <p:ext uri="{BB962C8B-B14F-4D97-AF65-F5344CB8AC3E}">
        <p14:creationId xmlns:p14="http://schemas.microsoft.com/office/powerpoint/2010/main" val="2437422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obr</a:t>
            </a:r>
            <a:r>
              <a:rPr lang="en-US" dirty="0"/>
              <a:t> z </a:t>
            </a:r>
            <a:r>
              <a:rPr lang="en-US" dirty="0" err="1"/>
              <a:t>Cassandry</a:t>
            </a:r>
            <a:endParaRPr lang="en-US" dirty="0"/>
          </a:p>
          <a:p>
            <a:r>
              <a:rPr lang="en-US" dirty="0"/>
              <a:t>dynamic columns</a:t>
            </a:r>
            <a:r>
              <a:rPr lang="en-US" baseline="0" dirty="0"/>
              <a:t> - </a:t>
            </a:r>
            <a:r>
              <a:rPr lang="en-US" baseline="0" dirty="0" err="1"/>
              <a:t>bezejmenne</a:t>
            </a:r>
            <a:r>
              <a:rPr lang="en-US" baseline="0" dirty="0"/>
              <a:t>, </a:t>
            </a:r>
            <a:r>
              <a:rPr lang="en-US" baseline="0" dirty="0" err="1"/>
              <a:t>kolekce</a:t>
            </a:r>
            <a:endParaRPr lang="en-US" baseline="0" dirty="0"/>
          </a:p>
          <a:p>
            <a:r>
              <a:rPr lang="en-US" baseline="0" dirty="0"/>
              <a:t>external c. - </a:t>
            </a:r>
            <a:r>
              <a:rPr lang="en-US" baseline="0" dirty="0" err="1"/>
              <a:t>seq</a:t>
            </a:r>
            <a:r>
              <a:rPr lang="en-US" baseline="0" dirty="0"/>
              <a:t> + finite time (</a:t>
            </a:r>
            <a:r>
              <a:rPr lang="en-US" baseline="0" dirty="0" err="1"/>
              <a:t>ms</a:t>
            </a:r>
            <a:r>
              <a:rPr lang="en-US" baseline="0" dirty="0"/>
              <a:t>) limit</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103</a:t>
            </a:fld>
            <a:endParaRPr lang="cs-CZ"/>
          </a:p>
        </p:txBody>
      </p:sp>
    </p:spTree>
    <p:extLst>
      <p:ext uri="{BB962C8B-B14F-4D97-AF65-F5344CB8AC3E}">
        <p14:creationId xmlns:p14="http://schemas.microsoft.com/office/powerpoint/2010/main" val="230692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104</a:t>
            </a:fld>
            <a:endParaRPr lang="cs-CZ"/>
          </a:p>
        </p:txBody>
      </p:sp>
    </p:spTree>
    <p:extLst>
      <p:ext uri="{BB962C8B-B14F-4D97-AF65-F5344CB8AC3E}">
        <p14:creationId xmlns:p14="http://schemas.microsoft.com/office/powerpoint/2010/main" val="26866311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Cypher</a:t>
            </a:r>
            <a:r>
              <a:rPr lang="en-US" baseline="0" dirty="0"/>
              <a:t> - Neo4j QL</a:t>
            </a:r>
          </a:p>
          <a:p>
            <a:r>
              <a:rPr lang="en-US" baseline="0" dirty="0"/>
              <a:t>Janus Graph - </a:t>
            </a:r>
            <a:r>
              <a:rPr lang="en-US" baseline="0" dirty="0" err="1"/>
              <a:t>cinani</a:t>
            </a:r>
            <a:r>
              <a:rPr lang="en-US" baseline="0" dirty="0"/>
              <a:t> - </a:t>
            </a:r>
            <a:r>
              <a:rPr lang="en-US" baseline="0" dirty="0" err="1"/>
              <a:t>jedina</a:t>
            </a:r>
            <a:r>
              <a:rPr lang="en-US" baseline="0" dirty="0"/>
              <a:t> </a:t>
            </a:r>
            <a:r>
              <a:rPr lang="en-US" baseline="0" dirty="0" err="1"/>
              <a:t>efektivne</a:t>
            </a:r>
            <a:r>
              <a:rPr lang="en-US" baseline="0" dirty="0"/>
              <a:t> </a:t>
            </a:r>
            <a:r>
              <a:rPr lang="en-US" baseline="0" dirty="0" err="1"/>
              <a:t>distribuovana</a:t>
            </a:r>
            <a:r>
              <a:rPr lang="en-US" baseline="0" dirty="0"/>
              <a:t>, non-in-memory, multiple storage </a:t>
            </a:r>
            <a:r>
              <a:rPr lang="en-US" baseline="0" dirty="0" err="1"/>
              <a:t>backends</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105</a:t>
            </a:fld>
            <a:endParaRPr lang="cs-CZ"/>
          </a:p>
        </p:txBody>
      </p:sp>
    </p:spTree>
    <p:extLst>
      <p:ext uri="{BB962C8B-B14F-4D97-AF65-F5344CB8AC3E}">
        <p14:creationId xmlns:p14="http://schemas.microsoft.com/office/powerpoint/2010/main" val="3257278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http://www.codeproject.com/Articles/9260/Project-RDL-Open-Source-Report-Definition-Language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108</a:t>
            </a:fld>
            <a:endParaRPr lang="cs-CZ"/>
          </a:p>
        </p:txBody>
      </p:sp>
    </p:spTree>
    <p:extLst>
      <p:ext uri="{BB962C8B-B14F-4D97-AF65-F5344CB8AC3E}">
        <p14:creationId xmlns:p14="http://schemas.microsoft.com/office/powerpoint/2010/main" val="369482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109</a:t>
            </a:fld>
            <a:endParaRPr lang="cs-CZ"/>
          </a:p>
        </p:txBody>
      </p:sp>
    </p:spTree>
    <p:extLst>
      <p:ext uri="{BB962C8B-B14F-4D97-AF65-F5344CB8AC3E}">
        <p14:creationId xmlns:p14="http://schemas.microsoft.com/office/powerpoint/2010/main" val="19329227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https://0x0fff.com/wp-content/uploads/2014/12/MapReduce-v3.png</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111</a:t>
            </a:fld>
            <a:endParaRPr lang="cs-CZ"/>
          </a:p>
        </p:txBody>
      </p:sp>
    </p:spTree>
    <p:extLst>
      <p:ext uri="{BB962C8B-B14F-4D97-AF65-F5344CB8AC3E}">
        <p14:creationId xmlns:p14="http://schemas.microsoft.com/office/powerpoint/2010/main" val="7618739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114</a:t>
            </a:fld>
            <a:endParaRPr lang="cs-CZ"/>
          </a:p>
        </p:txBody>
      </p:sp>
    </p:spTree>
    <p:extLst>
      <p:ext uri="{BB962C8B-B14F-4D97-AF65-F5344CB8AC3E}">
        <p14:creationId xmlns:p14="http://schemas.microsoft.com/office/powerpoint/2010/main" val="3845535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https://azure.microsoft.com/en-us/documentation/articles/service-fabric-application-scenarios/</a:t>
            </a:r>
          </a:p>
          <a:p>
            <a:r>
              <a:rPr lang="en-US" dirty="0"/>
              <a:t>https://azure.microsoft.com/en-us/documentation/articles/service-fabric-reliable-services-introduction/</a:t>
            </a:r>
          </a:p>
          <a:p>
            <a:r>
              <a:rPr lang="en-US" dirty="0"/>
              <a:t>https://docs.microsoft.com/en-us/dotnet/standard/microservices-architecture/architect-microservice-container-applications/scalable-available-multi-container-microservice-applications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16</a:t>
            </a:fld>
            <a:endParaRPr lang="cs-CZ"/>
          </a:p>
        </p:txBody>
      </p:sp>
    </p:spTree>
    <p:extLst>
      <p:ext uri="{BB962C8B-B14F-4D97-AF65-F5344CB8AC3E}">
        <p14:creationId xmlns:p14="http://schemas.microsoft.com/office/powerpoint/2010/main" val="842276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http://users.sdsc.edu/~glockwood/comp/mapreduce.php</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115</a:t>
            </a:fld>
            <a:endParaRPr lang="cs-CZ"/>
          </a:p>
        </p:txBody>
      </p:sp>
    </p:spTree>
    <p:extLst>
      <p:ext uri="{BB962C8B-B14F-4D97-AF65-F5344CB8AC3E}">
        <p14:creationId xmlns:p14="http://schemas.microsoft.com/office/powerpoint/2010/main" val="40852718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116</a:t>
            </a:fld>
            <a:endParaRPr lang="cs-CZ"/>
          </a:p>
        </p:txBody>
      </p:sp>
    </p:spTree>
    <p:extLst>
      <p:ext uri="{BB962C8B-B14F-4D97-AF65-F5344CB8AC3E}">
        <p14:creationId xmlns:p14="http://schemas.microsoft.com/office/powerpoint/2010/main" val="32592996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118</a:t>
            </a:fld>
            <a:endParaRPr lang="cs-CZ"/>
          </a:p>
        </p:txBody>
      </p:sp>
    </p:spTree>
    <p:extLst>
      <p:ext uri="{BB962C8B-B14F-4D97-AF65-F5344CB8AC3E}">
        <p14:creationId xmlns:p14="http://schemas.microsoft.com/office/powerpoint/2010/main" val="9458702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http://gigaom.com/2013/11/06/facebook-open-sources-its-sql-on-hadoop-engine-and-the-web-rejoices/#!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125</a:t>
            </a:fld>
            <a:endParaRPr lang="cs-CZ"/>
          </a:p>
        </p:txBody>
      </p:sp>
    </p:spTree>
    <p:extLst>
      <p:ext uri="{BB962C8B-B14F-4D97-AF65-F5344CB8AC3E}">
        <p14:creationId xmlns:p14="http://schemas.microsoft.com/office/powerpoint/2010/main" val="3225244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126</a:t>
            </a:fld>
            <a:endParaRPr lang="cs-CZ"/>
          </a:p>
        </p:txBody>
      </p:sp>
    </p:spTree>
    <p:extLst>
      <p:ext uri="{BB962C8B-B14F-4D97-AF65-F5344CB8AC3E}">
        <p14:creationId xmlns:p14="http://schemas.microsoft.com/office/powerpoint/2010/main" val="3438233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http://gigaom.com/2013/11/06/facebook-open-sources-its-sql-on-hadoop-engine-and-the-web-rejoices/#!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127</a:t>
            </a:fld>
            <a:endParaRPr lang="cs-CZ"/>
          </a:p>
        </p:txBody>
      </p:sp>
    </p:spTree>
    <p:extLst>
      <p:ext uri="{BB962C8B-B14F-4D97-AF65-F5344CB8AC3E}">
        <p14:creationId xmlns:p14="http://schemas.microsoft.com/office/powerpoint/2010/main" val="23214130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130</a:t>
            </a:fld>
            <a:endParaRPr lang="cs-CZ"/>
          </a:p>
        </p:txBody>
      </p:sp>
    </p:spTree>
    <p:extLst>
      <p:ext uri="{BB962C8B-B14F-4D97-AF65-F5344CB8AC3E}">
        <p14:creationId xmlns:p14="http://schemas.microsoft.com/office/powerpoint/2010/main" val="330746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https://blog.bitsrc.io/10-microservice-anti-patterns-278bcb7f385d</a:t>
            </a:r>
          </a:p>
        </p:txBody>
      </p:sp>
      <p:sp>
        <p:nvSpPr>
          <p:cNvPr id="4" name="Slide Number Placeholder 3"/>
          <p:cNvSpPr>
            <a:spLocks noGrp="1"/>
          </p:cNvSpPr>
          <p:nvPr>
            <p:ph type="sldNum" sz="quarter" idx="5"/>
          </p:nvPr>
        </p:nvSpPr>
        <p:spPr/>
        <p:txBody>
          <a:bodyPr/>
          <a:lstStyle/>
          <a:p>
            <a:fld id="{28FDD85E-490B-4ECE-A416-B9AD062DD090}" type="slidenum">
              <a:rPr lang="cs-CZ" smtClean="0"/>
              <a:pPr/>
              <a:t>17</a:t>
            </a:fld>
            <a:endParaRPr lang="cs-CZ"/>
          </a:p>
        </p:txBody>
      </p:sp>
    </p:spTree>
    <p:extLst>
      <p:ext uri="{BB962C8B-B14F-4D97-AF65-F5344CB8AC3E}">
        <p14:creationId xmlns:p14="http://schemas.microsoft.com/office/powerpoint/2010/main" val="148651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Title 13"/>
          <p:cNvSpPr>
            <a:spLocks noGrp="1"/>
          </p:cNvSpPr>
          <p:nvPr>
            <p:ph type="title"/>
          </p:nvPr>
        </p:nvSpPr>
        <p:spPr>
          <a:xfrm>
            <a:off x="0" y="1988840"/>
            <a:ext cx="9144000" cy="2880320"/>
          </a:xfrm>
        </p:spPr>
        <p:txBody>
          <a:bodyPr/>
          <a:lstStyle>
            <a:lvl1pPr algn="ctr">
              <a:defRPr/>
            </a:lvl1pPr>
          </a:lstStyle>
          <a:p>
            <a:r>
              <a:rPr lang="en-US"/>
              <a:t>Click to edit Master title style</a:t>
            </a: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7504" y="548680"/>
            <a:ext cx="8928992" cy="619268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11" name="Title 10"/>
          <p:cNvSpPr>
            <a:spLocks noGrp="1"/>
          </p:cNvSpPr>
          <p:nvPr>
            <p:ph type="title"/>
          </p:nvPr>
        </p:nvSpPr>
        <p:spPr/>
        <p:txBody>
          <a:bodyPr/>
          <a:lstStyle/>
          <a:p>
            <a:r>
              <a:rPr lang="en-US"/>
              <a:t>Click to edit Master title style</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7452320" y="6597352"/>
            <a:ext cx="1136920" cy="260648"/>
          </a:xfrm>
          <a:prstGeom prst="rect">
            <a:avLst/>
          </a:prstGeom>
        </p:spPr>
        <p:txBody>
          <a:bodyPr/>
          <a:lstStyle/>
          <a:p>
            <a:fld id="{E913C56C-3800-47C1-AF78-44E226C2CC5B}" type="datetime1">
              <a:rPr lang="cs-CZ" smtClean="0"/>
              <a:pPr/>
              <a:t>17.12.25</a:t>
            </a:fld>
            <a:endParaRPr lang="cs-CZ" dirty="0"/>
          </a:p>
        </p:txBody>
      </p:sp>
      <p:sp>
        <p:nvSpPr>
          <p:cNvPr id="8" name="Slide Number Placeholder 7"/>
          <p:cNvSpPr>
            <a:spLocks noGrp="1"/>
          </p:cNvSpPr>
          <p:nvPr>
            <p:ph type="sldNum" sz="quarter" idx="11"/>
          </p:nvPr>
        </p:nvSpPr>
        <p:spPr>
          <a:xfrm>
            <a:off x="8604448" y="6597352"/>
            <a:ext cx="539552" cy="260648"/>
          </a:xfrm>
          <a:prstGeom prst="rect">
            <a:avLst/>
          </a:prstGeom>
        </p:spPr>
        <p:txBody>
          <a:bodyPr/>
          <a:lstStyle/>
          <a:p>
            <a:pPr algn="r"/>
            <a:fld id="{5A8723E3-C62D-4372-A5B7-F817763A1A22}" type="slidenum">
              <a:rPr lang="cs-CZ" smtClean="0"/>
              <a:pPr algn="r"/>
              <a:t>‹#›</a:t>
            </a:fld>
            <a:endParaRPr lang="cs-CZ" dirty="0"/>
          </a:p>
        </p:txBody>
      </p:sp>
      <p:sp>
        <p:nvSpPr>
          <p:cNvPr id="9" name="Footer Placeholder 8"/>
          <p:cNvSpPr>
            <a:spLocks noGrp="1"/>
          </p:cNvSpPr>
          <p:nvPr>
            <p:ph type="ftr" sz="quarter" idx="12"/>
          </p:nvPr>
        </p:nvSpPr>
        <p:spPr>
          <a:xfrm>
            <a:off x="0" y="6597352"/>
            <a:ext cx="8604448" cy="260648"/>
          </a:xfrm>
          <a:prstGeom prst="rect">
            <a:avLst/>
          </a:prstGeom>
        </p:spPr>
        <p:txBody>
          <a:bodyPr/>
          <a:lstStyle/>
          <a:p>
            <a:r>
              <a:rPr lang="cs-CZ"/>
              <a:t>NSWI150 Virtualizace a Cloud Computing - 2012/2013 David Bednárek</a:t>
            </a:r>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7504" y="476672"/>
            <a:ext cx="8928992" cy="604867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9"/>
          <p:cNvSpPr>
            <a:spLocks noGrp="1"/>
          </p:cNvSpPr>
          <p:nvPr>
            <p:ph type="title"/>
          </p:nvPr>
        </p:nvSpPr>
        <p:spPr/>
        <p:txBody>
          <a:bodyPr/>
          <a:lstStyle/>
          <a:p>
            <a:r>
              <a:rPr lang="en-US"/>
              <a:t>Click to edit Master title style</a:t>
            </a:r>
            <a:endParaRPr lang="cs-CZ"/>
          </a:p>
        </p:txBody>
      </p:sp>
      <p:sp>
        <p:nvSpPr>
          <p:cNvPr id="11" name="Date Placeholder 10"/>
          <p:cNvSpPr>
            <a:spLocks noGrp="1"/>
          </p:cNvSpPr>
          <p:nvPr>
            <p:ph type="dt" sz="half" idx="10"/>
          </p:nvPr>
        </p:nvSpPr>
        <p:spPr>
          <a:xfrm>
            <a:off x="7452320" y="6597352"/>
            <a:ext cx="1136920" cy="260648"/>
          </a:xfrm>
          <a:prstGeom prst="rect">
            <a:avLst/>
          </a:prstGeom>
        </p:spPr>
        <p:txBody>
          <a:bodyPr/>
          <a:lstStyle/>
          <a:p>
            <a:fld id="{E913C56C-3800-47C1-AF78-44E226C2CC5B}" type="datetime1">
              <a:rPr lang="cs-CZ" smtClean="0"/>
              <a:pPr/>
              <a:t>17.12.25</a:t>
            </a:fld>
            <a:endParaRPr lang="cs-CZ" dirty="0"/>
          </a:p>
        </p:txBody>
      </p:sp>
      <p:sp>
        <p:nvSpPr>
          <p:cNvPr id="12" name="Slide Number Placeholder 11"/>
          <p:cNvSpPr>
            <a:spLocks noGrp="1"/>
          </p:cNvSpPr>
          <p:nvPr>
            <p:ph type="sldNum" sz="quarter" idx="11"/>
          </p:nvPr>
        </p:nvSpPr>
        <p:spPr>
          <a:xfrm>
            <a:off x="8604448" y="6597352"/>
            <a:ext cx="539552" cy="260648"/>
          </a:xfrm>
          <a:prstGeom prst="rect">
            <a:avLst/>
          </a:prstGeom>
        </p:spPr>
        <p:txBody>
          <a:bodyPr/>
          <a:lstStyle/>
          <a:p>
            <a:pPr algn="r"/>
            <a:fld id="{5A8723E3-C62D-4372-A5B7-F817763A1A22}" type="slidenum">
              <a:rPr lang="cs-CZ" smtClean="0"/>
              <a:pPr algn="r"/>
              <a:t>‹#›</a:t>
            </a:fld>
            <a:endParaRPr lang="cs-CZ" dirty="0"/>
          </a:p>
        </p:txBody>
      </p:sp>
      <p:sp>
        <p:nvSpPr>
          <p:cNvPr id="13" name="Footer Placeholder 12"/>
          <p:cNvSpPr>
            <a:spLocks noGrp="1"/>
          </p:cNvSpPr>
          <p:nvPr>
            <p:ph type="ftr" sz="quarter" idx="12"/>
          </p:nvPr>
        </p:nvSpPr>
        <p:spPr>
          <a:xfrm>
            <a:off x="0" y="6597352"/>
            <a:ext cx="8604448" cy="260648"/>
          </a:xfrm>
          <a:prstGeom prst="rect">
            <a:avLst/>
          </a:prstGeom>
        </p:spPr>
        <p:txBody>
          <a:bodyPr/>
          <a:lstStyle/>
          <a:p>
            <a:r>
              <a:rPr lang="cs-CZ"/>
              <a:t>NSWI150 Virtualizace a Cloud Computing - 2012/2013 David Bednárek</a:t>
            </a:r>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01930" y="1189177"/>
            <a:ext cx="8741880" cy="2018835"/>
          </a:xfrm>
        </p:spPr>
        <p:txBody>
          <a:bodyPr/>
          <a:lstStyle>
            <a:lvl1pPr marL="0" indent="0">
              <a:buNone/>
              <a:defRPr>
                <a:gradFill>
                  <a:gsLst>
                    <a:gs pos="2920">
                      <a:schemeClr val="tx1"/>
                    </a:gs>
                    <a:gs pos="100000">
                      <a:schemeClr val="tx1"/>
                    </a:gs>
                  </a:gsLst>
                  <a:lin ang="5400000" scaled="0"/>
                </a:gradFill>
              </a:defRPr>
            </a:lvl1pPr>
            <a:lvl2pPr marL="21009" indent="0">
              <a:buNone/>
              <a:defRPr sz="1471"/>
            </a:lvl2pPr>
            <a:lvl3pPr marL="164571" indent="0">
              <a:buNone/>
              <a:defRPr sz="1471"/>
            </a:lvl3pPr>
            <a:lvl4pPr marL="350151" indent="0">
              <a:buNone/>
              <a:defRPr sz="1324"/>
            </a:lvl4pPr>
            <a:lvl5pPr marL="543901"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264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cs-CZ"/>
          </a:p>
        </p:txBody>
      </p:sp>
      <p:sp>
        <p:nvSpPr>
          <p:cNvPr id="15" name="Content Placeholder 14"/>
          <p:cNvSpPr>
            <a:spLocks noGrp="1"/>
          </p:cNvSpPr>
          <p:nvPr>
            <p:ph sz="quarter" idx="13"/>
          </p:nvPr>
        </p:nvSpPr>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9" name="Title 18"/>
          <p:cNvSpPr>
            <a:spLocks noGrp="1"/>
          </p:cNvSpPr>
          <p:nvPr>
            <p:ph type="title"/>
          </p:nvPr>
        </p:nvSpPr>
        <p:spPr>
          <a:xfrm>
            <a:off x="0" y="3212976"/>
            <a:ext cx="9144000" cy="404664"/>
          </a:xfrm>
        </p:spPr>
        <p:txBody>
          <a:bodyPr/>
          <a:lstStyle>
            <a:lvl1pPr algn="ctr">
              <a:defRPr/>
            </a:lvl1pPr>
          </a:lstStyle>
          <a:p>
            <a:r>
              <a:rPr lang="en-US"/>
              <a:t>Click to edit Master title style</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107504" y="548680"/>
            <a:ext cx="4320480" cy="626469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716016" y="548680"/>
            <a:ext cx="4320480" cy="626469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a:lstStyle/>
          <a:p>
            <a:r>
              <a:rPr lang="en-US"/>
              <a:t>Click to edit Master title style</a:t>
            </a:r>
            <a:endParaRPr lang="cs-CZ"/>
          </a:p>
        </p:txBody>
      </p:sp>
      <p:cxnSp>
        <p:nvCxnSpPr>
          <p:cNvPr id="10" name="Straight Connector 9"/>
          <p:cNvCxnSpPr/>
          <p:nvPr userDrawn="1"/>
        </p:nvCxnSpPr>
        <p:spPr>
          <a:xfrm>
            <a:off x="45720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548680"/>
            <a:ext cx="4328220" cy="360040"/>
          </a:xfrm>
          <a:noFill/>
          <a:ln>
            <a:noFill/>
          </a:ln>
        </p:spPr>
        <p:txBody>
          <a:bodyPr lIns="91440" anchor="b" anchorCtr="0">
            <a:noAutofit/>
          </a:bodyPr>
          <a:lstStyle>
            <a:lvl1pPr marL="0" indent="0" algn="r">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4008" y="548680"/>
            <a:ext cx="4392488" cy="360040"/>
          </a:xfrm>
          <a:noFill/>
          <a:ln>
            <a:noFill/>
          </a:ln>
        </p:spPr>
        <p:txBody>
          <a:bodyPr lIns="91440" anchor="b" anchorCtr="0"/>
          <a:lstStyle>
            <a:lvl1pPr marL="0" indent="0">
              <a:buNone/>
              <a:defRPr kumimoji="0" lang="en-US" sz="2400" b="1" kern="1200" dirty="0" smtClean="0">
                <a:solidFill>
                  <a:schemeClr val="accent2"/>
                </a:solidFill>
                <a:latin typeface="+mn-lt"/>
                <a:ea typeface="+mn-ea"/>
                <a:cs typeface="+mn-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1" name="Content Placeholder 10"/>
          <p:cNvSpPr>
            <a:spLocks noGrp="1"/>
          </p:cNvSpPr>
          <p:nvPr>
            <p:ph sz="quarter" idx="2"/>
          </p:nvPr>
        </p:nvSpPr>
        <p:spPr>
          <a:xfrm>
            <a:off x="179512" y="980728"/>
            <a:ext cx="4316288" cy="5832648"/>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980728"/>
            <a:ext cx="4388296" cy="5832648"/>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9"/>
          <p:cNvSpPr>
            <a:spLocks noGrp="1"/>
          </p:cNvSpPr>
          <p:nvPr>
            <p:ph type="title"/>
          </p:nvPr>
        </p:nvSpPr>
        <p:spPr/>
        <p:txBody>
          <a:bodyPr/>
          <a:lstStyle/>
          <a:p>
            <a:r>
              <a:rPr lang="en-US"/>
              <a:t>Click to edit Master title style</a:t>
            </a:r>
            <a:endParaRPr lang="cs-CZ"/>
          </a:p>
        </p:txBody>
      </p:sp>
      <p:cxnSp>
        <p:nvCxnSpPr>
          <p:cNvPr id="14" name="Straight Connector 13"/>
          <p:cNvCxnSpPr/>
          <p:nvPr userDrawn="1"/>
        </p:nvCxnSpPr>
        <p:spPr>
          <a:xfrm>
            <a:off x="45720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516216" y="548680"/>
            <a:ext cx="2520280" cy="6264696"/>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2" name="Content Placeholder 11"/>
          <p:cNvSpPr>
            <a:spLocks noGrp="1"/>
          </p:cNvSpPr>
          <p:nvPr>
            <p:ph sz="quarter" idx="1"/>
          </p:nvPr>
        </p:nvSpPr>
        <p:spPr>
          <a:xfrm>
            <a:off x="107504" y="548680"/>
            <a:ext cx="6120680" cy="6264696"/>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1" name="Straight Connector 10"/>
          <p:cNvCxnSpPr/>
          <p:nvPr userDrawn="1"/>
        </p:nvCxnSpPr>
        <p:spPr>
          <a:xfrm>
            <a:off x="63722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ottom Comment">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107504" y="4725144"/>
            <a:ext cx="8928992" cy="1728192"/>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1" name="Straight Connector 10"/>
          <p:cNvCxnSpPr/>
          <p:nvPr userDrawn="1"/>
        </p:nvCxnSpPr>
        <p:spPr>
          <a:xfrm>
            <a:off x="107504" y="4581128"/>
            <a:ext cx="8928992"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0"/>
            <a:ext cx="9144000" cy="404664"/>
          </a:xfrm>
          <a:prstGeom prst="rect">
            <a:avLst/>
          </a:prstGeom>
        </p:spPr>
        <p:style>
          <a:lnRef idx="2">
            <a:schemeClr val="accent6">
              <a:shade val="50000"/>
            </a:schemeClr>
          </a:lnRef>
          <a:fillRef idx="1">
            <a:schemeClr val="accent6"/>
          </a:fillRef>
          <a:effectRef idx="0">
            <a:schemeClr val="accent6"/>
          </a:effectRef>
          <a:fontRef idx="none"/>
        </p:style>
        <p:txBody>
          <a:bodyPr vert="horz" anchor="ctr" anchorCtr="0">
            <a:noAutofit/>
          </a:bodyPr>
          <a:lstStyle/>
          <a:p>
            <a:r>
              <a:rPr kumimoji="0" lang="en-US" dirty="0"/>
              <a:t>Click to edit Master title style</a:t>
            </a:r>
          </a:p>
        </p:txBody>
      </p:sp>
      <p:sp>
        <p:nvSpPr>
          <p:cNvPr id="13" name="Text Placeholder 12"/>
          <p:cNvSpPr>
            <a:spLocks noGrp="1"/>
          </p:cNvSpPr>
          <p:nvPr>
            <p:ph type="body" idx="1"/>
          </p:nvPr>
        </p:nvSpPr>
        <p:spPr>
          <a:xfrm>
            <a:off x="107504" y="548680"/>
            <a:ext cx="8928992" cy="619268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r>
              <a:rPr kumimoji="0" lang="cs-CZ" dirty="0"/>
              <a:t> +ěščř</a:t>
            </a:r>
            <a:endParaRPr kumimoji="0" lang="en-US" dirty="0"/>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Lst>
  <p:hf hdr="0" dt="0"/>
  <p:txStyles>
    <p:titleStyle>
      <a:lvl1pPr algn="l" rtl="0" eaLnBrk="1" latinLnBrk="0" hangingPunct="1">
        <a:spcBef>
          <a:spcPct val="0"/>
        </a:spcBef>
        <a:buNone/>
        <a:defRPr kumimoji="0" sz="2400" b="0" kern="1200" cap="none" spc="0">
          <a:ln>
            <a:noFill/>
          </a:ln>
          <a:solidFill>
            <a:schemeClr val="bg1"/>
          </a:solidFill>
          <a:effectLst/>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customXml" Target="../../customXml/item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customXml" Target="../../customXml/item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NSWI150 - Virtualization and Cloud Computing</a:t>
            </a:r>
            <a:br>
              <a:rPr lang="en-US" dirty="0"/>
            </a:br>
            <a:r>
              <a:rPr lang="en-US" dirty="0"/>
              <a:t>Cloud</a:t>
            </a:r>
            <a:r>
              <a:rPr lang="cs-CZ" dirty="0"/>
              <a:t> </a:t>
            </a:r>
            <a:r>
              <a:rPr lang="en-US" dirty="0"/>
              <a:t>T</a:t>
            </a:r>
            <a:r>
              <a:rPr lang="cs-CZ" dirty="0"/>
              <a:t>echnologie</a:t>
            </a:r>
            <a:r>
              <a:rPr lang="en-US" dirty="0"/>
              <a:t>s</a:t>
            </a:r>
            <a:br>
              <a:rPr lang="cs-CZ" dirty="0"/>
            </a:br>
            <a:br>
              <a:rPr lang="en-US" dirty="0"/>
            </a:br>
            <a:r>
              <a:rPr lang="cs-CZ" dirty="0"/>
              <a:t>Filip Zavoral</a:t>
            </a:r>
            <a:endParaRPr lang="cs-CZ"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srcRect/>
          <a:stretch>
            <a:fillRect/>
          </a:stretch>
        </p:blipFill>
        <p:spPr bwMode="auto">
          <a:xfrm>
            <a:off x="1259631" y="476672"/>
            <a:ext cx="6825009" cy="3240360"/>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Web Sites</a:t>
            </a:r>
          </a:p>
        </p:txBody>
      </p:sp>
      <p:sp>
        <p:nvSpPr>
          <p:cNvPr id="4" name="Content Placeholder 4"/>
          <p:cNvSpPr>
            <a:spLocks noGrp="1"/>
          </p:cNvSpPr>
          <p:nvPr>
            <p:ph sz="quarter" idx="13"/>
          </p:nvPr>
        </p:nvSpPr>
        <p:spPr>
          <a:xfrm>
            <a:off x="107504" y="3789040"/>
            <a:ext cx="8928992" cy="2880320"/>
          </a:xfrm>
        </p:spPr>
        <p:txBody>
          <a:bodyPr anchor="t">
            <a:normAutofit lnSpcReduction="10000"/>
          </a:bodyPr>
          <a:lstStyle/>
          <a:p>
            <a:r>
              <a:rPr lang="cs-CZ" b="1" dirty="0"/>
              <a:t>Web Sites / Web Apps</a:t>
            </a:r>
            <a:endParaRPr lang="cs-CZ" dirty="0"/>
          </a:p>
          <a:p>
            <a:pPr lvl="1"/>
            <a:r>
              <a:rPr lang="en-US" dirty="0"/>
              <a:t>web application</a:t>
            </a:r>
            <a:r>
              <a:rPr lang="cs-CZ" dirty="0"/>
              <a:t> </a:t>
            </a:r>
            <a:r>
              <a:rPr lang="en-US" dirty="0"/>
              <a:t>on various </a:t>
            </a:r>
            <a:r>
              <a:rPr lang="cs-CZ" dirty="0"/>
              <a:t>platform</a:t>
            </a:r>
            <a:r>
              <a:rPr lang="en-US" dirty="0"/>
              <a:t>s</a:t>
            </a:r>
          </a:p>
          <a:p>
            <a:pPr lvl="1"/>
            <a:r>
              <a:rPr lang="en-US" dirty="0"/>
              <a:t>frequent use of cloud infrastructures</a:t>
            </a:r>
          </a:p>
          <a:p>
            <a:pPr lvl="2"/>
            <a:r>
              <a:rPr lang="en-US" dirty="0"/>
              <a:t>typical use case</a:t>
            </a:r>
            <a:endParaRPr lang="cs-CZ" dirty="0"/>
          </a:p>
          <a:p>
            <a:pPr lvl="2"/>
            <a:r>
              <a:rPr lang="en-US" dirty="0"/>
              <a:t>un</a:t>
            </a:r>
            <a:r>
              <a:rPr lang="cs-CZ" dirty="0"/>
              <a:t>predi</a:t>
            </a:r>
            <a:r>
              <a:rPr lang="en-US" dirty="0" err="1"/>
              <a:t>ctable</a:t>
            </a:r>
            <a:r>
              <a:rPr lang="cs-CZ" dirty="0"/>
              <a:t> </a:t>
            </a:r>
            <a:r>
              <a:rPr lang="en-US" dirty="0"/>
              <a:t>scalability</a:t>
            </a:r>
            <a:endParaRPr lang="cs-CZ" dirty="0"/>
          </a:p>
          <a:p>
            <a:pPr lvl="1"/>
            <a:r>
              <a:rPr lang="en-US" dirty="0"/>
              <a:t>possible using </a:t>
            </a:r>
            <a:r>
              <a:rPr lang="cs-CZ" dirty="0"/>
              <a:t>virtual machines</a:t>
            </a:r>
          </a:p>
          <a:p>
            <a:pPr lvl="2"/>
            <a:r>
              <a:rPr lang="en-US" dirty="0">
                <a:solidFill>
                  <a:srgbClr val="FF0000"/>
                </a:solidFill>
                <a:sym typeface="Wingdings" panose="05000000000000000000" pitchFamily="2" charset="2"/>
              </a:rPr>
              <a:t></a:t>
            </a:r>
            <a:r>
              <a:rPr lang="en-US" dirty="0"/>
              <a:t> unnecessarily complex</a:t>
            </a:r>
            <a:endParaRPr lang="cs-CZ" dirty="0"/>
          </a:p>
          <a:p>
            <a:pPr lvl="2"/>
            <a:r>
              <a:rPr lang="en-US" dirty="0">
                <a:solidFill>
                  <a:srgbClr val="FF0000"/>
                </a:solidFill>
                <a:sym typeface="Wingdings" panose="05000000000000000000" pitchFamily="2" charset="2"/>
              </a:rPr>
              <a:t></a:t>
            </a:r>
            <a:r>
              <a:rPr lang="en-US" dirty="0"/>
              <a:t> </a:t>
            </a:r>
            <a:r>
              <a:rPr lang="cs-CZ" dirty="0"/>
              <a:t>instala</a:t>
            </a:r>
            <a:r>
              <a:rPr lang="en-US" dirty="0" err="1"/>
              <a:t>tion</a:t>
            </a:r>
            <a:r>
              <a:rPr lang="cs-CZ" dirty="0"/>
              <a:t>, </a:t>
            </a:r>
            <a:r>
              <a:rPr lang="en-US" dirty="0"/>
              <a:t>c</a:t>
            </a:r>
            <a:r>
              <a:rPr lang="cs-CZ" dirty="0"/>
              <a:t>onfigura</a:t>
            </a:r>
            <a:r>
              <a:rPr lang="en-US" dirty="0" err="1"/>
              <a:t>tion</a:t>
            </a:r>
            <a:r>
              <a:rPr lang="cs-CZ" dirty="0"/>
              <a:t> a </a:t>
            </a:r>
            <a:r>
              <a:rPr lang="en-US" dirty="0"/>
              <a:t>maintenance, ...</a:t>
            </a:r>
            <a:endParaRPr lang="cs-CZ"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36096" y="2924944"/>
            <a:ext cx="3528392" cy="3672407"/>
            <a:chOff x="1347788" y="942975"/>
            <a:chExt cx="7753350" cy="497205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942975"/>
              <a:ext cx="64484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213" y="942975"/>
              <a:ext cx="13049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cs-CZ" dirty="0"/>
              <a:t>Key-Value </a:t>
            </a:r>
            <a:r>
              <a:rPr lang="en-US" dirty="0"/>
              <a:t>Tables</a:t>
            </a:r>
            <a:r>
              <a:rPr lang="cs-CZ" dirty="0"/>
              <a:t> - </a:t>
            </a:r>
            <a:r>
              <a:rPr lang="en-US" dirty="0"/>
              <a:t>D</a:t>
            </a:r>
            <a:r>
              <a:rPr lang="cs-CZ" dirty="0" err="1"/>
              <a:t>at</a:t>
            </a:r>
            <a:r>
              <a:rPr lang="en-US" dirty="0"/>
              <a:t>a</a:t>
            </a:r>
            <a:r>
              <a:rPr lang="cs-CZ" dirty="0"/>
              <a:t> </a:t>
            </a:r>
            <a:r>
              <a:rPr lang="en-US" dirty="0"/>
              <a:t>M</a:t>
            </a:r>
            <a:r>
              <a:rPr lang="cs-CZ" dirty="0" err="1"/>
              <a:t>odel</a:t>
            </a:r>
            <a:endParaRPr lang="cs-CZ" dirty="0"/>
          </a:p>
        </p:txBody>
      </p:sp>
      <p:sp>
        <p:nvSpPr>
          <p:cNvPr id="4" name="Content Placeholder 4"/>
          <p:cNvSpPr>
            <a:spLocks noGrp="1"/>
          </p:cNvSpPr>
          <p:nvPr>
            <p:ph sz="quarter" idx="13"/>
          </p:nvPr>
        </p:nvSpPr>
        <p:spPr>
          <a:xfrm>
            <a:off x="107504" y="548680"/>
            <a:ext cx="8784976" cy="6120680"/>
          </a:xfrm>
        </p:spPr>
        <p:txBody>
          <a:bodyPr>
            <a:normAutofit lnSpcReduction="10000"/>
          </a:bodyPr>
          <a:lstStyle/>
          <a:p>
            <a:r>
              <a:rPr lang="en-US" b="1" dirty="0"/>
              <a:t>Structured access</a:t>
            </a:r>
          </a:p>
          <a:p>
            <a:pPr lvl="1"/>
            <a:r>
              <a:rPr lang="cs-CZ" dirty="0">
                <a:solidFill>
                  <a:schemeClr val="bg1">
                    <a:lumMod val="50000"/>
                  </a:schemeClr>
                </a:solidFill>
              </a:rPr>
              <a:t>Account</a:t>
            </a:r>
            <a:r>
              <a:rPr lang="cs-CZ" dirty="0"/>
              <a:t> / </a:t>
            </a:r>
            <a:r>
              <a:rPr lang="cs-CZ" dirty="0">
                <a:solidFill>
                  <a:schemeClr val="bg1">
                    <a:lumMod val="50000"/>
                  </a:schemeClr>
                </a:solidFill>
              </a:rPr>
              <a:t>Table</a:t>
            </a:r>
            <a:r>
              <a:rPr lang="cs-CZ" dirty="0"/>
              <a:t> / Partition / Entity / Property</a:t>
            </a:r>
          </a:p>
          <a:p>
            <a:r>
              <a:rPr lang="cs-CZ" b="1" dirty="0"/>
              <a:t>Table</a:t>
            </a:r>
          </a:p>
          <a:p>
            <a:pPr lvl="1"/>
            <a:r>
              <a:rPr lang="en-US" dirty="0"/>
              <a:t>a set of rows</a:t>
            </a:r>
            <a:endParaRPr lang="cs-CZ" dirty="0"/>
          </a:p>
          <a:p>
            <a:pPr lvl="1"/>
            <a:r>
              <a:rPr lang="en-US" dirty="0"/>
              <a:t>unique </a:t>
            </a:r>
            <a:r>
              <a:rPr lang="cs-CZ" dirty="0" err="1"/>
              <a:t>identifi</a:t>
            </a:r>
            <a:r>
              <a:rPr lang="en-US" dirty="0"/>
              <a:t>c</a:t>
            </a:r>
            <a:r>
              <a:rPr lang="cs-CZ" dirty="0"/>
              <a:t>a</a:t>
            </a:r>
            <a:r>
              <a:rPr lang="en-US" dirty="0" err="1"/>
              <a:t>tion</a:t>
            </a:r>
            <a:r>
              <a:rPr lang="cs-CZ" dirty="0"/>
              <a:t>: PartitionKey/RowKey</a:t>
            </a:r>
          </a:p>
          <a:p>
            <a:pPr lvl="1"/>
            <a:r>
              <a:rPr lang="cs-CZ" dirty="0"/>
              <a:t>PartitionKey - </a:t>
            </a:r>
            <a:r>
              <a:rPr lang="en-US" dirty="0"/>
              <a:t>distribution of entities among different replicated stores</a:t>
            </a:r>
            <a:endParaRPr lang="cs-CZ" dirty="0"/>
          </a:p>
          <a:p>
            <a:pPr lvl="1"/>
            <a:r>
              <a:rPr lang="cs-CZ" dirty="0"/>
              <a:t>RowKey - </a:t>
            </a:r>
            <a:r>
              <a:rPr lang="en-US" dirty="0"/>
              <a:t>unique </a:t>
            </a:r>
            <a:r>
              <a:rPr lang="cs-CZ" dirty="0" err="1"/>
              <a:t>identifi</a:t>
            </a:r>
            <a:r>
              <a:rPr lang="en-US" dirty="0"/>
              <a:t>c</a:t>
            </a:r>
            <a:r>
              <a:rPr lang="cs-CZ" dirty="0"/>
              <a:t>a</a:t>
            </a:r>
            <a:r>
              <a:rPr lang="en-US" dirty="0" err="1"/>
              <a:t>tion</a:t>
            </a:r>
            <a:r>
              <a:rPr lang="en-US" dirty="0"/>
              <a:t> within a p</a:t>
            </a:r>
            <a:r>
              <a:rPr lang="cs-CZ" dirty="0" err="1"/>
              <a:t>artition</a:t>
            </a:r>
            <a:endParaRPr lang="cs-CZ" dirty="0"/>
          </a:p>
          <a:p>
            <a:pPr lvl="1"/>
            <a:r>
              <a:rPr lang="en-US" dirty="0"/>
              <a:t>ordering only using </a:t>
            </a:r>
            <a:r>
              <a:rPr lang="cs-CZ" dirty="0"/>
              <a:t>PK/RK</a:t>
            </a:r>
            <a:endParaRPr lang="en-US" dirty="0"/>
          </a:p>
          <a:p>
            <a:pPr lvl="1"/>
            <a:r>
              <a:rPr lang="en-US" dirty="0"/>
              <a:t>data </a:t>
            </a:r>
            <a:r>
              <a:rPr lang="en-US" b="1" dirty="0"/>
              <a:t>denormalization</a:t>
            </a:r>
            <a:endParaRPr lang="cs-CZ" b="1" dirty="0"/>
          </a:p>
          <a:p>
            <a:r>
              <a:rPr lang="cs-CZ" b="1" dirty="0"/>
              <a:t>Entity</a:t>
            </a:r>
          </a:p>
          <a:p>
            <a:pPr lvl="1"/>
            <a:r>
              <a:rPr lang="en-US" dirty="0"/>
              <a:t>set of</a:t>
            </a:r>
            <a:r>
              <a:rPr lang="cs-CZ" dirty="0"/>
              <a:t> Properties (a</a:t>
            </a:r>
            <a:r>
              <a:rPr lang="en-US" dirty="0"/>
              <a:t>t</a:t>
            </a:r>
            <a:r>
              <a:rPr lang="cs-CZ" dirty="0"/>
              <a:t>tribut</a:t>
            </a:r>
            <a:r>
              <a:rPr lang="en-US" dirty="0"/>
              <a:t>es</a:t>
            </a:r>
            <a:r>
              <a:rPr lang="cs-CZ" dirty="0"/>
              <a:t>)</a:t>
            </a:r>
          </a:p>
          <a:p>
            <a:pPr lvl="2"/>
            <a:r>
              <a:rPr lang="cs-CZ" dirty="0"/>
              <a:t>name </a:t>
            </a:r>
            <a:r>
              <a:rPr lang="en-US" dirty="0"/>
              <a:t>/</a:t>
            </a:r>
            <a:r>
              <a:rPr lang="cs-CZ" dirty="0"/>
              <a:t> type </a:t>
            </a:r>
            <a:r>
              <a:rPr lang="en-US" dirty="0"/>
              <a:t>/</a:t>
            </a:r>
            <a:r>
              <a:rPr lang="cs-CZ" dirty="0"/>
              <a:t> value</a:t>
            </a:r>
          </a:p>
          <a:p>
            <a:pPr lvl="1"/>
            <a:r>
              <a:rPr lang="en-US" dirty="0"/>
              <a:t>always</a:t>
            </a:r>
            <a:r>
              <a:rPr lang="cs-CZ" dirty="0"/>
              <a:t> PartitionKey/RowKey a Timestamp</a:t>
            </a:r>
          </a:p>
          <a:p>
            <a:pPr lvl="2"/>
            <a:r>
              <a:rPr lang="cs-CZ" dirty="0"/>
              <a:t>PK/RK – </a:t>
            </a:r>
            <a:r>
              <a:rPr lang="en-US" dirty="0"/>
              <a:t>user-defined content</a:t>
            </a:r>
            <a:endParaRPr lang="cs-CZ" dirty="0"/>
          </a:p>
          <a:p>
            <a:pPr lvl="1"/>
            <a:r>
              <a:rPr lang="en-US" dirty="0"/>
              <a:t>additional </a:t>
            </a:r>
            <a:r>
              <a:rPr lang="cs-CZ" dirty="0"/>
              <a:t>a</a:t>
            </a:r>
            <a:r>
              <a:rPr lang="en-US" dirty="0"/>
              <a:t>t</a:t>
            </a:r>
            <a:r>
              <a:rPr lang="cs-CZ" dirty="0"/>
              <a:t>tribut</a:t>
            </a:r>
            <a:r>
              <a:rPr lang="en-US" dirty="0"/>
              <a:t>es</a:t>
            </a:r>
            <a:r>
              <a:rPr lang="cs-CZ" dirty="0"/>
              <a:t> </a:t>
            </a:r>
            <a:r>
              <a:rPr lang="en-US" dirty="0"/>
              <a:t>application-</a:t>
            </a:r>
            <a:r>
              <a:rPr lang="cs-CZ" dirty="0" err="1"/>
              <a:t>defin</a:t>
            </a:r>
            <a:r>
              <a:rPr lang="en-US" dirty="0"/>
              <a:t>ed</a:t>
            </a:r>
            <a:endParaRPr lang="cs-CZ" dirty="0"/>
          </a:p>
          <a:p>
            <a:pPr lvl="2"/>
            <a:r>
              <a:rPr lang="en-US" dirty="0"/>
              <a:t>no fixed data scheme</a:t>
            </a:r>
            <a:endParaRPr lang="cs-CZ" dirty="0"/>
          </a:p>
          <a:p>
            <a:pPr lvl="2"/>
            <a:r>
              <a:rPr lang="en-US" dirty="0"/>
              <a:t>different </a:t>
            </a:r>
            <a:r>
              <a:rPr lang="cs-CZ" dirty="0"/>
              <a:t>entit</a:t>
            </a:r>
            <a:r>
              <a:rPr lang="en-US" dirty="0" err="1"/>
              <a:t>ies</a:t>
            </a:r>
            <a:r>
              <a:rPr lang="cs-CZ" dirty="0"/>
              <a:t> </a:t>
            </a:r>
            <a:r>
              <a:rPr lang="en-US" dirty="0"/>
              <a:t>can have</a:t>
            </a:r>
            <a:r>
              <a:rPr lang="cs-CZ" dirty="0"/>
              <a:t> </a:t>
            </a:r>
            <a:r>
              <a:rPr lang="en-US" b="1" dirty="0"/>
              <a:t>different</a:t>
            </a:r>
            <a:r>
              <a:rPr lang="cs-CZ" dirty="0"/>
              <a:t> a</a:t>
            </a:r>
            <a:r>
              <a:rPr lang="en-US" dirty="0"/>
              <a:t>t</a:t>
            </a:r>
            <a:r>
              <a:rPr lang="cs-CZ" dirty="0" err="1"/>
              <a:t>ribut</a:t>
            </a:r>
            <a:r>
              <a:rPr lang="en-US" dirty="0"/>
              <a:t>es</a:t>
            </a:r>
            <a:endParaRPr lang="cs-CZ" dirty="0"/>
          </a:p>
          <a:p>
            <a:pPr lvl="2"/>
            <a:endParaRPr lang="cs-CZ" dirty="0"/>
          </a:p>
        </p:txBody>
      </p:sp>
    </p:spTree>
    <p:extLst>
      <p:ext uri="{BB962C8B-B14F-4D97-AF65-F5344CB8AC3E}">
        <p14:creationId xmlns:p14="http://schemas.microsoft.com/office/powerpoint/2010/main" val="201035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Key-Value </a:t>
            </a:r>
            <a:r>
              <a:rPr lang="en-US" dirty="0"/>
              <a:t>Tables</a:t>
            </a:r>
            <a:r>
              <a:rPr lang="cs-CZ" dirty="0"/>
              <a:t> - </a:t>
            </a:r>
            <a:r>
              <a:rPr lang="en-US" dirty="0"/>
              <a:t>Partitioning &amp; Scalability</a:t>
            </a:r>
            <a:endParaRPr lang="cs-CZ" dirty="0"/>
          </a:p>
        </p:txBody>
      </p:sp>
      <p:sp>
        <p:nvSpPr>
          <p:cNvPr id="4" name="Content Placeholder 4"/>
          <p:cNvSpPr>
            <a:spLocks noGrp="1"/>
          </p:cNvSpPr>
          <p:nvPr>
            <p:ph sz="quarter" idx="13"/>
          </p:nvPr>
        </p:nvSpPr>
        <p:spPr>
          <a:xfrm>
            <a:off x="107504" y="548680"/>
            <a:ext cx="8928992" cy="5904656"/>
          </a:xfrm>
        </p:spPr>
        <p:txBody>
          <a:bodyPr>
            <a:normAutofit fontScale="92500" lnSpcReduction="10000"/>
          </a:bodyPr>
          <a:lstStyle/>
          <a:p>
            <a:r>
              <a:rPr lang="cs-CZ" b="1" dirty="0"/>
              <a:t>Partitioning</a:t>
            </a:r>
          </a:p>
          <a:p>
            <a:pPr lvl="1"/>
            <a:r>
              <a:rPr lang="en-US" dirty="0"/>
              <a:t>atomic </a:t>
            </a:r>
            <a:r>
              <a:rPr lang="cs-CZ" dirty="0"/>
              <a:t>opera</a:t>
            </a:r>
            <a:r>
              <a:rPr lang="en-US" dirty="0" err="1"/>
              <a:t>tions</a:t>
            </a:r>
            <a:r>
              <a:rPr lang="cs-CZ" dirty="0"/>
              <a:t> </a:t>
            </a:r>
            <a:r>
              <a:rPr lang="en-US" dirty="0"/>
              <a:t>on</a:t>
            </a:r>
            <a:r>
              <a:rPr lang="cs-CZ" dirty="0"/>
              <a:t> </a:t>
            </a:r>
            <a:r>
              <a:rPr lang="en-US" dirty="0"/>
              <a:t>one </a:t>
            </a:r>
            <a:r>
              <a:rPr lang="cs-CZ" dirty="0" err="1"/>
              <a:t>partition</a:t>
            </a:r>
            <a:endParaRPr lang="cs-CZ" dirty="0"/>
          </a:p>
          <a:p>
            <a:pPr lvl="1"/>
            <a:r>
              <a:rPr lang="cs-CZ" dirty="0"/>
              <a:t>dat</a:t>
            </a:r>
            <a:r>
              <a:rPr lang="en-US" dirty="0"/>
              <a:t>a</a:t>
            </a:r>
            <a:r>
              <a:rPr lang="cs-CZ" dirty="0"/>
              <a:t> </a:t>
            </a:r>
            <a:r>
              <a:rPr lang="en-US" dirty="0"/>
              <a:t>distribution driven by </a:t>
            </a:r>
            <a:r>
              <a:rPr lang="cs-CZ" dirty="0"/>
              <a:t>a</a:t>
            </a:r>
            <a:r>
              <a:rPr lang="en-US" dirty="0"/>
              <a:t>p</a:t>
            </a:r>
            <a:r>
              <a:rPr lang="cs-CZ" dirty="0" err="1"/>
              <a:t>pli</a:t>
            </a:r>
            <a:r>
              <a:rPr lang="en-US" dirty="0"/>
              <a:t>c</a:t>
            </a:r>
            <a:r>
              <a:rPr lang="cs-CZ" dirty="0"/>
              <a:t>a</a:t>
            </a:r>
            <a:r>
              <a:rPr lang="en-US" dirty="0" err="1"/>
              <a:t>tion</a:t>
            </a:r>
            <a:endParaRPr lang="cs-CZ" dirty="0"/>
          </a:p>
          <a:p>
            <a:pPr lvl="1"/>
            <a:r>
              <a:rPr lang="cs-CZ" dirty="0" err="1"/>
              <a:t>PartitionKey</a:t>
            </a:r>
            <a:r>
              <a:rPr lang="cs-CZ" dirty="0"/>
              <a:t>/RowKey</a:t>
            </a:r>
          </a:p>
          <a:p>
            <a:pPr lvl="2"/>
            <a:r>
              <a:rPr lang="en-US" b="1" dirty="0"/>
              <a:t>related</a:t>
            </a:r>
            <a:r>
              <a:rPr lang="cs-CZ" b="1" dirty="0"/>
              <a:t> </a:t>
            </a:r>
            <a:r>
              <a:rPr lang="cs-CZ" dirty="0" err="1"/>
              <a:t>enti</a:t>
            </a:r>
            <a:r>
              <a:rPr lang="en-US" dirty="0"/>
              <a:t>ties</a:t>
            </a:r>
            <a:r>
              <a:rPr lang="cs-CZ" dirty="0"/>
              <a:t> </a:t>
            </a:r>
            <a:r>
              <a:rPr lang="en-US" dirty="0"/>
              <a:t>on one node</a:t>
            </a:r>
            <a:r>
              <a:rPr lang="cs-CZ" dirty="0"/>
              <a:t> - </a:t>
            </a:r>
            <a:r>
              <a:rPr lang="en-US" dirty="0"/>
              <a:t>equal</a:t>
            </a:r>
            <a:r>
              <a:rPr lang="cs-CZ" dirty="0"/>
              <a:t> PK</a:t>
            </a:r>
          </a:p>
          <a:p>
            <a:pPr lvl="2"/>
            <a:r>
              <a:rPr lang="en-US" dirty="0"/>
              <a:t>uniform</a:t>
            </a:r>
            <a:r>
              <a:rPr lang="cs-CZ" dirty="0"/>
              <a:t> </a:t>
            </a:r>
            <a:r>
              <a:rPr lang="en-US" b="1" dirty="0"/>
              <a:t>distribution</a:t>
            </a:r>
            <a:r>
              <a:rPr lang="cs-CZ" b="1" dirty="0"/>
              <a:t> </a:t>
            </a:r>
            <a:r>
              <a:rPr lang="en-US" dirty="0"/>
              <a:t>of</a:t>
            </a:r>
            <a:r>
              <a:rPr lang="en-US" b="1" dirty="0"/>
              <a:t> </a:t>
            </a:r>
            <a:r>
              <a:rPr lang="cs-CZ" dirty="0"/>
              <a:t>entit</a:t>
            </a:r>
            <a:r>
              <a:rPr lang="en-US" dirty="0" err="1"/>
              <a:t>ies</a:t>
            </a:r>
            <a:r>
              <a:rPr lang="cs-CZ" dirty="0"/>
              <a:t> </a:t>
            </a:r>
            <a:r>
              <a:rPr lang="en-US" dirty="0"/>
              <a:t>between</a:t>
            </a:r>
            <a:r>
              <a:rPr lang="cs-CZ" dirty="0"/>
              <a:t> partitions - </a:t>
            </a:r>
            <a:r>
              <a:rPr lang="en-US" dirty="0"/>
              <a:t>different</a:t>
            </a:r>
            <a:r>
              <a:rPr lang="cs-CZ" dirty="0"/>
              <a:t> PK</a:t>
            </a:r>
          </a:p>
          <a:p>
            <a:pPr lvl="2"/>
            <a:r>
              <a:rPr lang="cs-CZ" b="1" dirty="0" err="1"/>
              <a:t>ef</a:t>
            </a:r>
            <a:r>
              <a:rPr lang="en-US" b="1" dirty="0" err="1"/>
              <a:t>ficient</a:t>
            </a:r>
            <a:r>
              <a:rPr lang="cs-CZ" b="1" dirty="0"/>
              <a:t> </a:t>
            </a:r>
            <a:r>
              <a:rPr lang="en-US" dirty="0"/>
              <a:t>queries</a:t>
            </a:r>
            <a:r>
              <a:rPr lang="cs-CZ" dirty="0"/>
              <a:t> - </a:t>
            </a:r>
            <a:r>
              <a:rPr lang="cs-CZ" dirty="0" err="1"/>
              <a:t>filt</a:t>
            </a:r>
            <a:r>
              <a:rPr lang="en-US" dirty="0"/>
              <a:t>e</a:t>
            </a:r>
            <a:r>
              <a:rPr lang="cs-CZ" dirty="0"/>
              <a:t>r </a:t>
            </a:r>
            <a:r>
              <a:rPr lang="en-US" dirty="0"/>
              <a:t>using</a:t>
            </a:r>
            <a:r>
              <a:rPr lang="cs-CZ" dirty="0"/>
              <a:t> PK</a:t>
            </a:r>
          </a:p>
          <a:p>
            <a:r>
              <a:rPr lang="en-US" b="1" dirty="0"/>
              <a:t>Examples</a:t>
            </a:r>
            <a:endParaRPr lang="cs-CZ" b="1" dirty="0"/>
          </a:p>
          <a:p>
            <a:pPr lvl="1"/>
            <a:r>
              <a:rPr lang="cs-CZ" dirty="0"/>
              <a:t>blog</a:t>
            </a:r>
            <a:r>
              <a:rPr lang="en-US" dirty="0" err="1"/>
              <a:t>ging</a:t>
            </a:r>
            <a:r>
              <a:rPr lang="cs-CZ" dirty="0"/>
              <a:t> server</a:t>
            </a:r>
          </a:p>
          <a:p>
            <a:pPr lvl="2"/>
            <a:r>
              <a:rPr lang="en-US" dirty="0"/>
              <a:t>topics</a:t>
            </a:r>
            <a:r>
              <a:rPr lang="cs-CZ" dirty="0"/>
              <a:t>, </a:t>
            </a:r>
            <a:r>
              <a:rPr lang="en-US" dirty="0"/>
              <a:t>posts/entries/contributions</a:t>
            </a:r>
            <a:endParaRPr lang="cs-CZ" dirty="0"/>
          </a:p>
          <a:p>
            <a:pPr lvl="2"/>
            <a:r>
              <a:rPr lang="cs-CZ" b="1" dirty="0"/>
              <a:t>PartitionKey</a:t>
            </a:r>
            <a:r>
              <a:rPr lang="cs-CZ" dirty="0"/>
              <a:t>: téma</a:t>
            </a:r>
          </a:p>
          <a:p>
            <a:pPr lvl="2"/>
            <a:r>
              <a:rPr lang="cs-CZ" b="1" dirty="0"/>
              <a:t>RowKey</a:t>
            </a:r>
            <a:r>
              <a:rPr lang="cs-CZ" dirty="0"/>
              <a:t>: </a:t>
            </a:r>
            <a:r>
              <a:rPr lang="en-US" dirty="0"/>
              <a:t>date/time</a:t>
            </a:r>
            <a:endParaRPr lang="cs-CZ" dirty="0"/>
          </a:p>
          <a:p>
            <a:pPr lvl="2"/>
            <a:r>
              <a:rPr lang="en-US" dirty="0"/>
              <a:t>additional </a:t>
            </a:r>
            <a:r>
              <a:rPr lang="cs-CZ" dirty="0"/>
              <a:t>a</a:t>
            </a:r>
            <a:r>
              <a:rPr lang="en-US" dirty="0"/>
              <a:t>t</a:t>
            </a:r>
            <a:r>
              <a:rPr lang="cs-CZ" dirty="0"/>
              <a:t>tribut</a:t>
            </a:r>
            <a:r>
              <a:rPr lang="en-US" dirty="0"/>
              <a:t>es</a:t>
            </a:r>
            <a:r>
              <a:rPr lang="cs-CZ" dirty="0"/>
              <a:t>:  text, </a:t>
            </a:r>
            <a:r>
              <a:rPr lang="en-US" dirty="0"/>
              <a:t>rating, ...</a:t>
            </a:r>
            <a:endParaRPr lang="cs-CZ" dirty="0"/>
          </a:p>
          <a:p>
            <a:pPr lvl="1"/>
            <a:r>
              <a:rPr lang="cs-CZ" dirty="0" err="1"/>
              <a:t>versioned</a:t>
            </a:r>
            <a:r>
              <a:rPr lang="cs-CZ" dirty="0"/>
              <a:t> </a:t>
            </a:r>
            <a:r>
              <a:rPr lang="cs-CZ" dirty="0" err="1"/>
              <a:t>document</a:t>
            </a:r>
            <a:r>
              <a:rPr lang="cs-CZ" dirty="0"/>
              <a:t> </a:t>
            </a:r>
            <a:r>
              <a:rPr lang="cs-CZ" dirty="0" err="1"/>
              <a:t>repository</a:t>
            </a:r>
            <a:endParaRPr lang="cs-CZ" dirty="0"/>
          </a:p>
          <a:p>
            <a:pPr lvl="2"/>
            <a:r>
              <a:rPr lang="cs-CZ" b="1" dirty="0"/>
              <a:t>PK</a:t>
            </a:r>
            <a:r>
              <a:rPr lang="cs-CZ" dirty="0"/>
              <a:t>: </a:t>
            </a:r>
            <a:r>
              <a:rPr lang="en-US" dirty="0"/>
              <a:t>filename</a:t>
            </a:r>
            <a:endParaRPr lang="cs-CZ" dirty="0"/>
          </a:p>
          <a:p>
            <a:pPr lvl="2"/>
            <a:r>
              <a:rPr lang="cs-CZ" b="1" dirty="0"/>
              <a:t>RK</a:t>
            </a:r>
            <a:r>
              <a:rPr lang="cs-CZ" dirty="0"/>
              <a:t>: ver</a:t>
            </a:r>
            <a:r>
              <a:rPr lang="en-US" dirty="0" err="1"/>
              <a:t>sion</a:t>
            </a:r>
            <a:endParaRPr lang="cs-CZ" dirty="0"/>
          </a:p>
          <a:p>
            <a:pPr lvl="2"/>
            <a:r>
              <a:rPr lang="en-US" dirty="0"/>
              <a:t>additional </a:t>
            </a:r>
            <a:r>
              <a:rPr lang="cs-CZ" dirty="0"/>
              <a:t>a</a:t>
            </a:r>
            <a:r>
              <a:rPr lang="en-US" dirty="0"/>
              <a:t>t</a:t>
            </a:r>
            <a:r>
              <a:rPr lang="cs-CZ" dirty="0"/>
              <a:t>tribut</a:t>
            </a:r>
            <a:r>
              <a:rPr lang="en-US" dirty="0"/>
              <a:t>es</a:t>
            </a:r>
            <a:r>
              <a:rPr lang="cs-CZ" dirty="0"/>
              <a:t>: dat</a:t>
            </a:r>
            <a:r>
              <a:rPr lang="en-US" dirty="0"/>
              <a:t>e</a:t>
            </a:r>
            <a:r>
              <a:rPr lang="cs-CZ" dirty="0"/>
              <a:t>, id, </a:t>
            </a:r>
            <a:r>
              <a:rPr lang="en-US" dirty="0"/>
              <a:t>notes</a:t>
            </a:r>
            <a:r>
              <a:rPr lang="cs-CZ" dirty="0"/>
              <a:t>, ...</a:t>
            </a:r>
          </a:p>
          <a:p>
            <a:pPr lvl="2"/>
            <a:r>
              <a:rPr lang="en-US" dirty="0"/>
              <a:t>textual </a:t>
            </a:r>
            <a:r>
              <a:rPr lang="cs-CZ" dirty="0"/>
              <a:t>data </a:t>
            </a:r>
            <a:r>
              <a:rPr lang="en-US" dirty="0"/>
              <a:t>usually stored in </a:t>
            </a:r>
            <a:r>
              <a:rPr lang="cs-CZ" dirty="0"/>
              <a:t>BLOB</a:t>
            </a:r>
          </a:p>
        </p:txBody>
      </p:sp>
      <p:sp>
        <p:nvSpPr>
          <p:cNvPr id="5" name="Rounded Rectangular Callout 4"/>
          <p:cNvSpPr/>
          <p:nvPr/>
        </p:nvSpPr>
        <p:spPr>
          <a:xfrm>
            <a:off x="4644008" y="3933056"/>
            <a:ext cx="2808312" cy="720080"/>
          </a:xfrm>
          <a:prstGeom prst="wedgeRoundRectCallout">
            <a:avLst>
              <a:gd name="adj1" fmla="val -92120"/>
              <a:gd name="adj2" fmla="val -3258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efficient query</a:t>
            </a:r>
            <a:r>
              <a:rPr lang="cs-CZ" dirty="0">
                <a:solidFill>
                  <a:srgbClr val="002060"/>
                </a:solidFill>
              </a:rPr>
              <a:t>:</a:t>
            </a:r>
          </a:p>
          <a:p>
            <a:pPr algn="ctr"/>
            <a:r>
              <a:rPr lang="en-US" dirty="0">
                <a:solidFill>
                  <a:srgbClr val="002060"/>
                </a:solidFill>
              </a:rPr>
              <a:t>current discussion entries</a:t>
            </a:r>
            <a:endParaRPr lang="cs-CZ" dirty="0">
              <a:solidFill>
                <a:srgbClr val="002060"/>
              </a:solidFill>
            </a:endParaRPr>
          </a:p>
        </p:txBody>
      </p:sp>
      <p:sp>
        <p:nvSpPr>
          <p:cNvPr id="6" name="Rounded Rectangular Callout 5"/>
          <p:cNvSpPr/>
          <p:nvPr/>
        </p:nvSpPr>
        <p:spPr>
          <a:xfrm>
            <a:off x="5148064" y="807758"/>
            <a:ext cx="3672408" cy="905508"/>
          </a:xfrm>
          <a:prstGeom prst="wedgeRoundRectCallout">
            <a:avLst>
              <a:gd name="adj1" fmla="val -49598"/>
              <a:gd name="adj2" fmla="val -353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https://myaccount.table.mycloud/Customers()</a:t>
            </a:r>
            <a:br>
              <a:rPr lang="en-US" sz="1400" dirty="0">
                <a:solidFill>
                  <a:srgbClr val="002060"/>
                </a:solidFill>
              </a:rPr>
            </a:br>
            <a:r>
              <a:rPr lang="en-US" sz="1400" dirty="0">
                <a:solidFill>
                  <a:srgbClr val="002060"/>
                </a:solidFill>
              </a:rPr>
              <a:t>?$filter=</a:t>
            </a:r>
            <a:r>
              <a:rPr lang="en-US" sz="1400" b="1" dirty="0">
                <a:solidFill>
                  <a:srgbClr val="002060"/>
                </a:solidFill>
              </a:rPr>
              <a:t>PartitionKey</a:t>
            </a:r>
            <a:r>
              <a:rPr lang="en-US" sz="1400" dirty="0">
                <a:solidFill>
                  <a:srgbClr val="002060"/>
                </a:solidFill>
              </a:rPr>
              <a:t>_eq_'</a:t>
            </a:r>
            <a:r>
              <a:rPr lang="en-US" sz="1400" dirty="0" err="1">
                <a:solidFill>
                  <a:srgbClr val="002060"/>
                </a:solidFill>
              </a:rPr>
              <a:t>MyPartitionKey</a:t>
            </a:r>
            <a:r>
              <a:rPr lang="en-US" sz="1400" dirty="0">
                <a:solidFill>
                  <a:srgbClr val="002060"/>
                </a:solidFill>
              </a:rPr>
              <a:t>'</a:t>
            </a:r>
            <a:br>
              <a:rPr lang="en-US" sz="1400" dirty="0">
                <a:solidFill>
                  <a:srgbClr val="002060"/>
                </a:solidFill>
              </a:rPr>
            </a:br>
            <a:r>
              <a:rPr lang="en-US" sz="1400" dirty="0">
                <a:solidFill>
                  <a:srgbClr val="002060"/>
                </a:solidFill>
              </a:rPr>
              <a:t>_and_</a:t>
            </a:r>
            <a:r>
              <a:rPr lang="en-US" sz="1400" b="1" dirty="0">
                <a:solidFill>
                  <a:srgbClr val="002060"/>
                </a:solidFill>
              </a:rPr>
              <a:t>RowKey</a:t>
            </a:r>
            <a:r>
              <a:rPr lang="en-US" sz="1400" dirty="0">
                <a:solidFill>
                  <a:srgbClr val="002060"/>
                </a:solidFill>
              </a:rPr>
              <a:t>_eq_'MyRowKey1'</a:t>
            </a:r>
            <a:endParaRPr lang="cs-CZ" sz="1400" dirty="0">
              <a:solidFill>
                <a:srgbClr val="002060"/>
              </a:solidFill>
            </a:endParaRPr>
          </a:p>
        </p:txBody>
      </p:sp>
      <p:sp>
        <p:nvSpPr>
          <p:cNvPr id="8" name="Rounded Rectangular Callout 7"/>
          <p:cNvSpPr/>
          <p:nvPr/>
        </p:nvSpPr>
        <p:spPr>
          <a:xfrm>
            <a:off x="6804248" y="1988840"/>
            <a:ext cx="2016224" cy="1512168"/>
          </a:xfrm>
          <a:prstGeom prst="wedgeRoundRectCallout">
            <a:avLst>
              <a:gd name="adj1" fmla="val -49598"/>
              <a:gd name="adj2" fmla="val -353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b="1" dirty="0">
                <a:solidFill>
                  <a:srgbClr val="002060"/>
                </a:solidFill>
              </a:rPr>
              <a:t>REST API:</a:t>
            </a:r>
            <a:br>
              <a:rPr lang="en-US" sz="1400" b="1" dirty="0">
                <a:solidFill>
                  <a:srgbClr val="002060"/>
                </a:solidFill>
              </a:rPr>
            </a:br>
            <a:r>
              <a:rPr lang="en-US" sz="1400" dirty="0">
                <a:solidFill>
                  <a:srgbClr val="002060"/>
                </a:solidFill>
              </a:rPr>
              <a:t>Query Tables/Entities</a:t>
            </a:r>
          </a:p>
          <a:p>
            <a:pPr algn="ctr"/>
            <a:r>
              <a:rPr lang="en-US" sz="1400" dirty="0">
                <a:solidFill>
                  <a:srgbClr val="002060"/>
                </a:solidFill>
              </a:rPr>
              <a:t>Create/Delete Table</a:t>
            </a:r>
          </a:p>
          <a:p>
            <a:pPr algn="ctr"/>
            <a:r>
              <a:rPr lang="en-US" sz="1400" dirty="0">
                <a:solidFill>
                  <a:srgbClr val="002060"/>
                </a:solidFill>
              </a:rPr>
              <a:t>Set/Get Table ACL</a:t>
            </a:r>
          </a:p>
          <a:p>
            <a:pPr algn="ctr"/>
            <a:r>
              <a:rPr lang="en-US" sz="1400" dirty="0">
                <a:solidFill>
                  <a:srgbClr val="002060"/>
                </a:solidFill>
              </a:rPr>
              <a:t>Insert/Merge/Replace/</a:t>
            </a:r>
            <a:br>
              <a:rPr lang="en-US" sz="1400" dirty="0">
                <a:solidFill>
                  <a:srgbClr val="002060"/>
                </a:solidFill>
              </a:rPr>
            </a:br>
            <a:r>
              <a:rPr lang="en-US" sz="1400" dirty="0">
                <a:solidFill>
                  <a:srgbClr val="002060"/>
                </a:solidFill>
              </a:rPr>
              <a:t>Update/Delete Entity</a:t>
            </a:r>
          </a:p>
        </p:txBody>
      </p:sp>
      <p:sp>
        <p:nvSpPr>
          <p:cNvPr id="7" name="Rounded Rectangular Callout 6"/>
          <p:cNvSpPr/>
          <p:nvPr/>
        </p:nvSpPr>
        <p:spPr>
          <a:xfrm>
            <a:off x="6084168" y="5301208"/>
            <a:ext cx="2736304" cy="419590"/>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Event Sourcing</a:t>
            </a:r>
          </a:p>
        </p:txBody>
      </p:sp>
      <p:sp>
        <p:nvSpPr>
          <p:cNvPr id="3" name="Rounded Rectangular Callout 6">
            <a:extLst>
              <a:ext uri="{FF2B5EF4-FFF2-40B4-BE49-F238E27FC236}">
                <a16:creationId xmlns:a16="http://schemas.microsoft.com/office/drawing/2014/main" id="{D5EA8EB4-B3B3-3435-CBB1-1E2A32740E7E}"/>
              </a:ext>
            </a:extLst>
          </p:cNvPr>
          <p:cNvSpPr/>
          <p:nvPr/>
        </p:nvSpPr>
        <p:spPr>
          <a:xfrm>
            <a:off x="6084168" y="5805265"/>
            <a:ext cx="2736304" cy="648071"/>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CQRS - Command and Query Responsibility Segregation</a:t>
            </a:r>
            <a:endParaRPr lang="cs-CZ" sz="1600" dirty="0">
              <a:solidFill>
                <a:srgbClr val="002060"/>
              </a:solidFill>
            </a:endParaRPr>
          </a:p>
        </p:txBody>
      </p:sp>
    </p:spTree>
    <p:extLst>
      <p:ext uri="{BB962C8B-B14F-4D97-AF65-F5344CB8AC3E}">
        <p14:creationId xmlns:p14="http://schemas.microsoft.com/office/powerpoint/2010/main" val="71926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13" y="3630166"/>
            <a:ext cx="7577445" cy="315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Column Stores</a:t>
            </a:r>
            <a:endParaRPr lang="cs-CZ" dirty="0"/>
          </a:p>
        </p:txBody>
      </p:sp>
      <p:sp>
        <p:nvSpPr>
          <p:cNvPr id="4" name="Content Placeholder 4"/>
          <p:cNvSpPr>
            <a:spLocks noGrp="1"/>
          </p:cNvSpPr>
          <p:nvPr>
            <p:ph sz="quarter" idx="13"/>
          </p:nvPr>
        </p:nvSpPr>
        <p:spPr>
          <a:xfrm>
            <a:off x="107504" y="548680"/>
            <a:ext cx="8928992" cy="3168352"/>
          </a:xfrm>
        </p:spPr>
        <p:txBody>
          <a:bodyPr anchor="t">
            <a:normAutofit lnSpcReduction="10000"/>
          </a:bodyPr>
          <a:lstStyle/>
          <a:p>
            <a:r>
              <a:rPr lang="en-US" b="1" dirty="0"/>
              <a:t>Column-</a:t>
            </a:r>
            <a:r>
              <a:rPr lang="cs-CZ" b="1" dirty="0"/>
              <a:t>orient</a:t>
            </a:r>
            <a:r>
              <a:rPr lang="en-US" b="1" dirty="0"/>
              <a:t>ed architecture</a:t>
            </a:r>
            <a:endParaRPr lang="cs-CZ" b="1" dirty="0"/>
          </a:p>
          <a:p>
            <a:pPr lvl="1"/>
            <a:r>
              <a:rPr lang="en-US" dirty="0"/>
              <a:t>more complex </a:t>
            </a:r>
            <a:r>
              <a:rPr lang="cs-CZ" dirty="0"/>
              <a:t>dat</a:t>
            </a:r>
            <a:r>
              <a:rPr lang="en-US" dirty="0"/>
              <a:t>a structures</a:t>
            </a:r>
            <a:r>
              <a:rPr lang="cs-CZ" dirty="0"/>
              <a:t> </a:t>
            </a:r>
            <a:r>
              <a:rPr lang="en-US" dirty="0"/>
              <a:t>than </a:t>
            </a:r>
            <a:r>
              <a:rPr lang="cs-CZ" dirty="0" err="1"/>
              <a:t>Key</a:t>
            </a:r>
            <a:r>
              <a:rPr lang="cs-CZ" dirty="0"/>
              <a:t>/Value</a:t>
            </a:r>
            <a:endParaRPr lang="en-US" dirty="0"/>
          </a:p>
          <a:p>
            <a:pPr lvl="1"/>
            <a:r>
              <a:rPr lang="en-US"/>
              <a:t>columns</a:t>
            </a:r>
            <a:r>
              <a:rPr lang="cs-CZ"/>
              <a:t> </a:t>
            </a:r>
            <a:r>
              <a:rPr lang="cs-CZ" dirty="0"/>
              <a:t>– </a:t>
            </a:r>
            <a:r>
              <a:rPr lang="en-US" b="1" dirty="0"/>
              <a:t>many </a:t>
            </a:r>
            <a:r>
              <a:rPr lang="en-US" b="1" dirty="0" err="1"/>
              <a:t>many</a:t>
            </a:r>
            <a:r>
              <a:rPr lang="en-US" b="1" dirty="0"/>
              <a:t> </a:t>
            </a:r>
            <a:r>
              <a:rPr lang="en-US" b="1" dirty="0" err="1"/>
              <a:t>many</a:t>
            </a:r>
            <a:r>
              <a:rPr lang="cs-CZ" dirty="0"/>
              <a:t> </a:t>
            </a:r>
            <a:r>
              <a:rPr lang="en-US" dirty="0"/>
              <a:t> </a:t>
            </a:r>
            <a:r>
              <a:rPr lang="cs-CZ" i="1" dirty="0"/>
              <a:t>(</a:t>
            </a:r>
            <a:r>
              <a:rPr lang="en-US" i="1" dirty="0"/>
              <a:t>thousands</a:t>
            </a:r>
            <a:r>
              <a:rPr lang="cs-CZ" i="1" dirty="0"/>
              <a:t>, </a:t>
            </a:r>
            <a:r>
              <a:rPr lang="en-US" i="1" dirty="0"/>
              <a:t>millions, ...</a:t>
            </a:r>
            <a:r>
              <a:rPr lang="cs-CZ" i="1" dirty="0"/>
              <a:t>)</a:t>
            </a:r>
          </a:p>
          <a:p>
            <a:pPr lvl="1"/>
            <a:r>
              <a:rPr lang="cs-CZ" dirty="0"/>
              <a:t>a</a:t>
            </a:r>
            <a:r>
              <a:rPr lang="en-US" dirty="0"/>
              <a:t>d</a:t>
            </a:r>
            <a:r>
              <a:rPr lang="cs-CZ" dirty="0" err="1"/>
              <a:t>dre</a:t>
            </a:r>
            <a:r>
              <a:rPr lang="en-US" dirty="0"/>
              <a:t>s</a:t>
            </a:r>
            <a:r>
              <a:rPr lang="cs-CZ" dirty="0"/>
              <a:t>s</a:t>
            </a:r>
            <a:r>
              <a:rPr lang="en-US" dirty="0" err="1"/>
              <a:t>ing</a:t>
            </a:r>
            <a:r>
              <a:rPr lang="en-US" dirty="0"/>
              <a:t> scheme</a:t>
            </a:r>
            <a:r>
              <a:rPr lang="cs-CZ" dirty="0"/>
              <a:t>: column </a:t>
            </a:r>
            <a:r>
              <a:rPr lang="cs-CZ" b="1" dirty="0"/>
              <a:t>family</a:t>
            </a:r>
            <a:r>
              <a:rPr lang="cs-CZ" dirty="0"/>
              <a:t> / row / column  </a:t>
            </a:r>
            <a:r>
              <a:rPr lang="cs-CZ" b="1" dirty="0">
                <a:latin typeface="Arial Unicode MS"/>
                <a:ea typeface="Arial Unicode MS"/>
                <a:cs typeface="Arial Unicode MS"/>
              </a:rPr>
              <a:t>→</a:t>
            </a:r>
            <a:r>
              <a:rPr lang="cs-CZ" dirty="0"/>
              <a:t>  value</a:t>
            </a:r>
          </a:p>
          <a:p>
            <a:pPr lvl="1"/>
            <a:r>
              <a:rPr lang="cs-CZ" dirty="0"/>
              <a:t>no schema – </a:t>
            </a:r>
            <a:r>
              <a:rPr lang="en-US" dirty="0"/>
              <a:t>various values of various types</a:t>
            </a:r>
            <a:endParaRPr lang="cs-CZ" dirty="0"/>
          </a:p>
          <a:p>
            <a:pPr lvl="1"/>
            <a:r>
              <a:rPr lang="cs-CZ" dirty="0"/>
              <a:t>columns - static, dynamic</a:t>
            </a:r>
          </a:p>
          <a:p>
            <a:pPr lvl="2"/>
            <a:r>
              <a:rPr lang="en-US" dirty="0"/>
              <a:t>row</a:t>
            </a:r>
            <a:r>
              <a:rPr lang="cs-CZ" dirty="0"/>
              <a:t> ≈ </a:t>
            </a:r>
            <a:r>
              <a:rPr lang="en-US" dirty="0"/>
              <a:t>data matching the assumed query</a:t>
            </a:r>
            <a:r>
              <a:rPr lang="cs-CZ" dirty="0"/>
              <a:t> - materialized view</a:t>
            </a:r>
          </a:p>
          <a:p>
            <a:pPr lvl="2"/>
            <a:r>
              <a:rPr lang="en-US" dirty="0"/>
              <a:t>efficient </a:t>
            </a:r>
            <a:r>
              <a:rPr lang="cs-CZ" dirty="0"/>
              <a:t>dat</a:t>
            </a:r>
            <a:r>
              <a:rPr lang="en-US" dirty="0"/>
              <a:t>a access (read)</a:t>
            </a:r>
          </a:p>
          <a:p>
            <a:pPr lvl="1"/>
            <a:r>
              <a:rPr lang="en-US" dirty="0"/>
              <a:t>versioning</a:t>
            </a:r>
            <a:r>
              <a:rPr lang="cs-CZ" dirty="0"/>
              <a:t>, </a:t>
            </a:r>
            <a:r>
              <a:rPr lang="cs-CZ" dirty="0" err="1"/>
              <a:t>timestamps</a:t>
            </a:r>
            <a:endParaRPr lang="cs-CZ" dirty="0"/>
          </a:p>
        </p:txBody>
      </p:sp>
      <p:sp>
        <p:nvSpPr>
          <p:cNvPr id="5" name="Rounded Rectangular Callout 4"/>
          <p:cNvSpPr/>
          <p:nvPr/>
        </p:nvSpPr>
        <p:spPr>
          <a:xfrm>
            <a:off x="7596336" y="692696"/>
            <a:ext cx="1234219" cy="1152128"/>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C-store</a:t>
            </a:r>
            <a:br>
              <a:rPr lang="cs-CZ" sz="1600" dirty="0">
                <a:solidFill>
                  <a:srgbClr val="002060"/>
                </a:solidFill>
              </a:rPr>
            </a:br>
            <a:r>
              <a:rPr lang="cs-CZ" sz="1600" dirty="0">
                <a:solidFill>
                  <a:srgbClr val="002060"/>
                </a:solidFill>
              </a:rPr>
              <a:t>Cassandra</a:t>
            </a:r>
            <a:br>
              <a:rPr lang="cs-CZ" sz="1600" dirty="0">
                <a:solidFill>
                  <a:srgbClr val="002060"/>
                </a:solidFill>
              </a:rPr>
            </a:br>
            <a:r>
              <a:rPr lang="cs-CZ" sz="1600" dirty="0">
                <a:solidFill>
                  <a:srgbClr val="002060"/>
                </a:solidFill>
              </a:rPr>
              <a:t>MonetDB</a:t>
            </a:r>
          </a:p>
          <a:p>
            <a:pPr algn="ctr"/>
            <a:r>
              <a:rPr lang="cs-CZ" sz="1600" dirty="0">
                <a:solidFill>
                  <a:srgbClr val="002060"/>
                </a:solidFill>
              </a:rPr>
              <a:t>HBase</a:t>
            </a:r>
            <a:r>
              <a:rPr lang="en-US" sz="1600" dirty="0">
                <a:solidFill>
                  <a:srgbClr val="002060"/>
                </a:solidFill>
              </a:rPr>
              <a:t> </a:t>
            </a:r>
            <a:r>
              <a:rPr lang="cs-CZ" sz="1600" dirty="0">
                <a:solidFill>
                  <a:srgbClr val="002060"/>
                </a:solidFill>
              </a:rPr>
              <a:t>...</a:t>
            </a:r>
          </a:p>
        </p:txBody>
      </p:sp>
    </p:spTree>
    <p:extLst>
      <p:ext uri="{BB962C8B-B14F-4D97-AF65-F5344CB8AC3E}">
        <p14:creationId xmlns:p14="http://schemas.microsoft.com/office/powerpoint/2010/main" val="1326017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 Stores</a:t>
            </a:r>
            <a:endParaRPr lang="cs-CZ" dirty="0"/>
          </a:p>
        </p:txBody>
      </p:sp>
      <p:sp>
        <p:nvSpPr>
          <p:cNvPr id="4" name="Content Placeholder 4"/>
          <p:cNvSpPr>
            <a:spLocks noGrp="1"/>
          </p:cNvSpPr>
          <p:nvPr>
            <p:ph sz="quarter" idx="13"/>
          </p:nvPr>
        </p:nvSpPr>
        <p:spPr>
          <a:xfrm>
            <a:off x="107504" y="548680"/>
            <a:ext cx="8928992" cy="6120680"/>
          </a:xfrm>
        </p:spPr>
        <p:txBody>
          <a:bodyPr anchor="t">
            <a:normAutofit/>
          </a:bodyPr>
          <a:lstStyle/>
          <a:p>
            <a:r>
              <a:rPr lang="en-US" b="1" dirty="0"/>
              <a:t>Column-oriented</a:t>
            </a:r>
            <a:r>
              <a:rPr lang="cs-CZ" b="1" dirty="0"/>
              <a:t> </a:t>
            </a:r>
            <a:r>
              <a:rPr lang="en-US" b="1" dirty="0"/>
              <a:t>architecture</a:t>
            </a:r>
            <a:endParaRPr lang="cs-CZ" b="1" dirty="0"/>
          </a:p>
          <a:p>
            <a:pPr lvl="1"/>
            <a:r>
              <a:rPr lang="en-US" dirty="0"/>
              <a:t>ordering by </a:t>
            </a:r>
            <a:r>
              <a:rPr lang="cs-CZ" dirty="0" err="1"/>
              <a:t>row</a:t>
            </a:r>
            <a:r>
              <a:rPr lang="cs-CZ" dirty="0"/>
              <a:t> </a:t>
            </a:r>
            <a:r>
              <a:rPr lang="en-US" dirty="0"/>
              <a:t>/</a:t>
            </a:r>
            <a:r>
              <a:rPr lang="cs-CZ" dirty="0"/>
              <a:t> </a:t>
            </a:r>
            <a:r>
              <a:rPr lang="cs-CZ" dirty="0" err="1"/>
              <a:t>column</a:t>
            </a:r>
            <a:r>
              <a:rPr lang="cs-CZ" dirty="0"/>
              <a:t> – </a:t>
            </a:r>
            <a:r>
              <a:rPr lang="en-US" dirty="0"/>
              <a:t>fast access</a:t>
            </a:r>
          </a:p>
          <a:p>
            <a:pPr lvl="1"/>
            <a:r>
              <a:rPr lang="en-US" dirty="0"/>
              <a:t>joins not supported</a:t>
            </a:r>
            <a:endParaRPr lang="cs-CZ" dirty="0"/>
          </a:p>
          <a:p>
            <a:pPr lvl="2"/>
            <a:r>
              <a:rPr lang="en-US" dirty="0"/>
              <a:t>hand-made </a:t>
            </a:r>
            <a:r>
              <a:rPr lang="cs-CZ" dirty="0"/>
              <a:t>index</a:t>
            </a:r>
            <a:r>
              <a:rPr lang="en-US" dirty="0"/>
              <a:t>es</a:t>
            </a:r>
            <a:r>
              <a:rPr lang="cs-CZ" dirty="0"/>
              <a:t>, runtime, </a:t>
            </a:r>
            <a:r>
              <a:rPr lang="en-US" dirty="0"/>
              <a:t>expensive</a:t>
            </a:r>
            <a:endParaRPr lang="cs-CZ" dirty="0"/>
          </a:p>
          <a:p>
            <a:pPr lvl="1"/>
            <a:r>
              <a:rPr lang="en-US" dirty="0"/>
              <a:t>collections</a:t>
            </a:r>
            <a:endParaRPr lang="cs-CZ" dirty="0"/>
          </a:p>
          <a:p>
            <a:pPr lvl="2"/>
            <a:r>
              <a:rPr lang="cs-CZ" dirty="0"/>
              <a:t>set</a:t>
            </a:r>
          </a:p>
          <a:p>
            <a:pPr lvl="2"/>
            <a:r>
              <a:rPr lang="cs-CZ" dirty="0"/>
              <a:t>list</a:t>
            </a:r>
          </a:p>
          <a:p>
            <a:pPr lvl="2"/>
            <a:r>
              <a:rPr lang="cs-CZ" dirty="0"/>
              <a:t>map</a:t>
            </a:r>
          </a:p>
          <a:p>
            <a:pPr lvl="1"/>
            <a:r>
              <a:rPr lang="cs-CZ" dirty="0" err="1"/>
              <a:t>repli</a:t>
            </a:r>
            <a:r>
              <a:rPr lang="en-US" dirty="0"/>
              <a:t>cation</a:t>
            </a:r>
            <a:endParaRPr lang="cs-CZ" dirty="0"/>
          </a:p>
          <a:p>
            <a:pPr lvl="2"/>
            <a:r>
              <a:rPr lang="en-US" dirty="0" err="1"/>
              <a:t>consisteny</a:t>
            </a:r>
            <a:r>
              <a:rPr lang="en-US" dirty="0"/>
              <a:t> level</a:t>
            </a:r>
            <a:br>
              <a:rPr lang="cs-CZ" dirty="0"/>
            </a:br>
            <a:r>
              <a:rPr lang="cs-CZ" dirty="0"/>
              <a:t>per-request</a:t>
            </a:r>
          </a:p>
          <a:p>
            <a:pPr lvl="2"/>
            <a:r>
              <a:rPr lang="cs-CZ" dirty="0"/>
              <a:t>s</a:t>
            </a:r>
            <a:r>
              <a:rPr lang="en-US" dirty="0" err="1"/>
              <a:t>equential</a:t>
            </a:r>
            <a:r>
              <a:rPr lang="en-US" dirty="0"/>
              <a:t> c.</a:t>
            </a:r>
          </a:p>
          <a:p>
            <a:pPr lvl="2"/>
            <a:r>
              <a:rPr lang="en-US" dirty="0"/>
              <a:t>external</a:t>
            </a:r>
            <a:r>
              <a:rPr lang="cs-CZ" dirty="0"/>
              <a:t> c.</a:t>
            </a:r>
          </a:p>
          <a:p>
            <a:pPr lvl="2"/>
            <a:r>
              <a:rPr lang="cs-CZ" dirty="0"/>
              <a:t>eventual 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204864"/>
            <a:ext cx="5991414" cy="4332138"/>
          </a:xfrm>
          <a:prstGeom prst="rect">
            <a:avLst/>
          </a:prstGeom>
        </p:spPr>
      </p:pic>
      <p:sp>
        <p:nvSpPr>
          <p:cNvPr id="8" name="Rounded Rectangular Callout 7"/>
          <p:cNvSpPr/>
          <p:nvPr/>
        </p:nvSpPr>
        <p:spPr>
          <a:xfrm>
            <a:off x="5580112" y="5013176"/>
            <a:ext cx="2016224" cy="360040"/>
          </a:xfrm>
          <a:prstGeom prst="wedgeRoundRectCallout">
            <a:avLst>
              <a:gd name="adj1" fmla="val -73918"/>
              <a:gd name="adj2" fmla="val -18084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dynamic columns</a:t>
            </a:r>
          </a:p>
        </p:txBody>
      </p:sp>
      <p:sp>
        <p:nvSpPr>
          <p:cNvPr id="9" name="Rounded Rectangular Callout 8"/>
          <p:cNvSpPr/>
          <p:nvPr/>
        </p:nvSpPr>
        <p:spPr>
          <a:xfrm>
            <a:off x="5580112" y="5661248"/>
            <a:ext cx="2016224" cy="360040"/>
          </a:xfrm>
          <a:prstGeom prst="wedgeRoundRectCallout">
            <a:avLst>
              <a:gd name="adj1" fmla="val -64900"/>
              <a:gd name="adj2" fmla="val -5460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secondary index</a:t>
            </a:r>
          </a:p>
        </p:txBody>
      </p:sp>
      <p:cxnSp>
        <p:nvCxnSpPr>
          <p:cNvPr id="6" name="Straight Arrow Connector 5"/>
          <p:cNvCxnSpPr/>
          <p:nvPr/>
        </p:nvCxnSpPr>
        <p:spPr>
          <a:xfrm>
            <a:off x="1778438" y="3032956"/>
            <a:ext cx="1425410" cy="1044116"/>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67407" y="2708920"/>
            <a:ext cx="1288769" cy="2790310"/>
          </a:xfrm>
          <a:prstGeom prst="straightConnector1">
            <a:avLst/>
          </a:prstGeom>
          <a:ln w="25400">
            <a:solidFill>
              <a:srgbClr val="0070C0"/>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251520" y="6021288"/>
            <a:ext cx="1800200" cy="576064"/>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Index Table</a:t>
            </a:r>
          </a:p>
          <a:p>
            <a:pPr algn="ctr"/>
            <a:r>
              <a:rPr lang="en-US" sz="1600" dirty="0">
                <a:solidFill>
                  <a:srgbClr val="002060"/>
                </a:solidFill>
              </a:rPr>
              <a:t>Materialized View</a:t>
            </a:r>
            <a:endParaRPr lang="cs-CZ" sz="1600" dirty="0">
              <a:solidFill>
                <a:srgbClr val="002060"/>
              </a:solidFill>
            </a:endParaRPr>
          </a:p>
        </p:txBody>
      </p:sp>
    </p:spTree>
    <p:extLst>
      <p:ext uri="{BB962C8B-B14F-4D97-AF65-F5344CB8AC3E}">
        <p14:creationId xmlns:p14="http://schemas.microsoft.com/office/powerpoint/2010/main" val="40526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Document</a:t>
            </a:r>
            <a:r>
              <a:rPr lang="en-US" dirty="0"/>
              <a:t> Stores</a:t>
            </a:r>
            <a:endParaRPr lang="cs-CZ" dirty="0"/>
          </a:p>
        </p:txBody>
      </p:sp>
      <p:sp>
        <p:nvSpPr>
          <p:cNvPr id="4" name="Content Placeholder 4"/>
          <p:cNvSpPr>
            <a:spLocks noGrp="1"/>
          </p:cNvSpPr>
          <p:nvPr>
            <p:ph sz="quarter" idx="13"/>
          </p:nvPr>
        </p:nvSpPr>
        <p:spPr>
          <a:xfrm>
            <a:off x="107504" y="548680"/>
            <a:ext cx="8928992" cy="6192688"/>
          </a:xfrm>
        </p:spPr>
        <p:txBody>
          <a:bodyPr anchor="t">
            <a:normAutofit/>
          </a:bodyPr>
          <a:lstStyle/>
          <a:p>
            <a:r>
              <a:rPr lang="cs-CZ" b="1" dirty="0"/>
              <a:t>Do</a:t>
            </a:r>
            <a:r>
              <a:rPr lang="en-US" b="1" dirty="0"/>
              <a:t>c</a:t>
            </a:r>
            <a:r>
              <a:rPr lang="cs-CZ" b="1" dirty="0" err="1"/>
              <a:t>ument</a:t>
            </a:r>
            <a:endParaRPr lang="cs-CZ" b="1" dirty="0"/>
          </a:p>
          <a:p>
            <a:pPr lvl="1"/>
            <a:r>
              <a:rPr lang="en-US" dirty="0"/>
              <a:t>storage unit</a:t>
            </a:r>
            <a:r>
              <a:rPr lang="cs-CZ" dirty="0"/>
              <a:t> - store / retrieve</a:t>
            </a:r>
            <a:endParaRPr lang="en-US" dirty="0"/>
          </a:p>
          <a:p>
            <a:pPr lvl="2"/>
            <a:r>
              <a:rPr lang="cs-CZ" dirty="0"/>
              <a:t>XML, JSON, BSON, RDF, CSV, ..., ...</a:t>
            </a:r>
            <a:endParaRPr lang="en-US" dirty="0"/>
          </a:p>
          <a:p>
            <a:pPr lvl="2"/>
            <a:r>
              <a:rPr lang="en-US" dirty="0"/>
              <a:t>DB engine understands the forma</a:t>
            </a:r>
            <a:r>
              <a:rPr lang="cs-CZ" dirty="0"/>
              <a:t>t</a:t>
            </a:r>
            <a:endParaRPr lang="cs-CZ" b="1" dirty="0"/>
          </a:p>
          <a:p>
            <a:pPr lvl="1"/>
            <a:r>
              <a:rPr lang="cs-CZ" dirty="0"/>
              <a:t>event logging, content management, RT analytics, ...</a:t>
            </a:r>
          </a:p>
          <a:p>
            <a:pPr lvl="1"/>
            <a:r>
              <a:rPr lang="en-US" dirty="0" err="1"/>
              <a:t>sharding</a:t>
            </a:r>
            <a:endParaRPr lang="cs-CZ" dirty="0"/>
          </a:p>
          <a:p>
            <a:pPr lvl="2"/>
            <a:r>
              <a:rPr lang="cs-CZ" dirty="0"/>
              <a:t>range</a:t>
            </a:r>
            <a:r>
              <a:rPr lang="en-US" dirty="0"/>
              <a:t>-</a:t>
            </a:r>
            <a:r>
              <a:rPr lang="cs-CZ" dirty="0"/>
              <a:t>based / </a:t>
            </a:r>
            <a:r>
              <a:rPr lang="en-US" dirty="0"/>
              <a:t>hash-based partitioning</a:t>
            </a:r>
          </a:p>
          <a:p>
            <a:pPr lvl="1"/>
            <a:r>
              <a:rPr lang="en-US" dirty="0"/>
              <a:t>journaling</a:t>
            </a:r>
          </a:p>
          <a:p>
            <a:pPr lvl="2"/>
            <a:r>
              <a:rPr lang="en-US" dirty="0"/>
              <a:t>append-only, write-ahead redo logs</a:t>
            </a:r>
          </a:p>
          <a:p>
            <a:r>
              <a:rPr lang="cs-CZ" b="1" dirty="0" err="1"/>
              <a:t>Stru</a:t>
            </a:r>
            <a:r>
              <a:rPr lang="en-US" b="1" dirty="0"/>
              <a:t>c</a:t>
            </a:r>
            <a:r>
              <a:rPr lang="cs-CZ" b="1" dirty="0"/>
              <a:t>tur</a:t>
            </a:r>
            <a:r>
              <a:rPr lang="en-US" b="1" dirty="0"/>
              <a:t>e</a:t>
            </a:r>
            <a:endParaRPr lang="cs-CZ" b="1" dirty="0"/>
          </a:p>
          <a:p>
            <a:pPr lvl="1"/>
            <a:r>
              <a:rPr lang="cs-CZ" dirty="0"/>
              <a:t>references</a:t>
            </a:r>
          </a:p>
          <a:p>
            <a:pPr lvl="2"/>
            <a:r>
              <a:rPr lang="cs-CZ" dirty="0" err="1"/>
              <a:t>normaliz</a:t>
            </a:r>
            <a:r>
              <a:rPr lang="en-US" dirty="0"/>
              <a:t>ed</a:t>
            </a:r>
            <a:r>
              <a:rPr lang="cs-CZ" dirty="0"/>
              <a:t> dat</a:t>
            </a:r>
            <a:r>
              <a:rPr lang="en-US" dirty="0"/>
              <a:t>a</a:t>
            </a:r>
            <a:r>
              <a:rPr lang="cs-CZ" dirty="0"/>
              <a:t> model</a:t>
            </a:r>
          </a:p>
          <a:p>
            <a:pPr lvl="2"/>
            <a:r>
              <a:rPr lang="en-US" dirty="0"/>
              <a:t>c</a:t>
            </a:r>
            <a:r>
              <a:rPr lang="cs-CZ" dirty="0" err="1"/>
              <a:t>omplex</a:t>
            </a:r>
            <a:r>
              <a:rPr lang="cs-CZ" dirty="0"/>
              <a:t> m:n </a:t>
            </a:r>
            <a:r>
              <a:rPr lang="cs-CZ" dirty="0" err="1"/>
              <a:t>rela</a:t>
            </a:r>
            <a:r>
              <a:rPr lang="en-US" dirty="0" err="1"/>
              <a:t>tions</a:t>
            </a:r>
            <a:endParaRPr lang="cs-CZ" dirty="0"/>
          </a:p>
          <a:p>
            <a:pPr lvl="2"/>
            <a:r>
              <a:rPr lang="en-US" dirty="0"/>
              <a:t>evaluation more expensive</a:t>
            </a:r>
            <a:endParaRPr lang="cs-CZ" dirty="0"/>
          </a:p>
          <a:p>
            <a:pPr lvl="1"/>
            <a:r>
              <a:rPr lang="cs-CZ" dirty="0"/>
              <a:t>embedded document</a:t>
            </a:r>
          </a:p>
          <a:p>
            <a:pPr lvl="2"/>
            <a:r>
              <a:rPr lang="cs-CZ" dirty="0" err="1"/>
              <a:t>denormaliz</a:t>
            </a:r>
            <a:r>
              <a:rPr lang="en-US" dirty="0"/>
              <a:t>ed</a:t>
            </a:r>
            <a:r>
              <a:rPr lang="cs-CZ" dirty="0"/>
              <a:t> dat</a:t>
            </a:r>
            <a:r>
              <a:rPr lang="en-US" dirty="0"/>
              <a:t>a</a:t>
            </a:r>
            <a:r>
              <a:rPr lang="cs-CZ" dirty="0"/>
              <a:t> model</a:t>
            </a:r>
          </a:p>
          <a:p>
            <a:pPr lvl="2"/>
            <a:r>
              <a:rPr lang="en-US" dirty="0"/>
              <a:t>simple</a:t>
            </a:r>
            <a:r>
              <a:rPr lang="cs-CZ" dirty="0"/>
              <a:t>, </a:t>
            </a:r>
            <a:r>
              <a:rPr lang="en-US" dirty="0"/>
              <a:t>faster</a:t>
            </a:r>
            <a:endParaRPr lang="cs-CZ" dirty="0"/>
          </a:p>
        </p:txBody>
      </p:sp>
      <p:sp>
        <p:nvSpPr>
          <p:cNvPr id="5" name="Rounded Rectangular Callout 4"/>
          <p:cNvSpPr/>
          <p:nvPr/>
        </p:nvSpPr>
        <p:spPr>
          <a:xfrm>
            <a:off x="7524328" y="548680"/>
            <a:ext cx="1378235" cy="1013987"/>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MongoDB</a:t>
            </a:r>
          </a:p>
          <a:p>
            <a:pPr algn="ctr"/>
            <a:r>
              <a:rPr lang="cs-CZ" sz="1600" dirty="0">
                <a:solidFill>
                  <a:srgbClr val="002060"/>
                </a:solidFill>
              </a:rPr>
              <a:t>RavenDB</a:t>
            </a:r>
          </a:p>
          <a:p>
            <a:pPr algn="ctr"/>
            <a:r>
              <a:rPr lang="cs-CZ" sz="1600" dirty="0">
                <a:solidFill>
                  <a:srgbClr val="002060"/>
                </a:solidFill>
              </a:rPr>
              <a:t>TerraStore</a:t>
            </a:r>
            <a:br>
              <a:rPr lang="cs-CZ" sz="1600" dirty="0">
                <a:solidFill>
                  <a:srgbClr val="002060"/>
                </a:solidFill>
              </a:rPr>
            </a:br>
            <a:r>
              <a:rPr lang="cs-CZ" sz="1600" dirty="0">
                <a:solidFill>
                  <a:srgbClr val="002060"/>
                </a:solidFill>
              </a:rPr>
              <a:t>...</a:t>
            </a:r>
          </a:p>
        </p:txBody>
      </p:sp>
      <p:pic>
        <p:nvPicPr>
          <p:cNvPr id="11266" name="Picture 2" descr="http://docs.mongodb.org/v3.0/_images/data-model-normaliz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163" y="1946961"/>
            <a:ext cx="4142927" cy="252028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lh3.googleusercontent.com/-dCL-CouDAKQ/VUxx2kOvUkI/AAAAAAAABNk/K64TXuJnSIU/w720-h406/data-model-denormaliz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034" y="4365105"/>
            <a:ext cx="4153187" cy="234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a:t>
            </a:r>
            <a:r>
              <a:rPr lang="cs-CZ" dirty="0"/>
              <a:t> </a:t>
            </a:r>
            <a:r>
              <a:rPr lang="en-US" dirty="0"/>
              <a:t>D</a:t>
            </a:r>
            <a:r>
              <a:rPr lang="cs-CZ" dirty="0" err="1"/>
              <a:t>atab</a:t>
            </a:r>
            <a:r>
              <a:rPr lang="en-US" dirty="0" err="1"/>
              <a:t>ases</a:t>
            </a:r>
            <a:endParaRPr lang="en-US" dirty="0"/>
          </a:p>
        </p:txBody>
      </p:sp>
      <p:sp>
        <p:nvSpPr>
          <p:cNvPr id="3" name="Content Placeholder 2"/>
          <p:cNvSpPr>
            <a:spLocks noGrp="1"/>
          </p:cNvSpPr>
          <p:nvPr>
            <p:ph sz="quarter" idx="13"/>
          </p:nvPr>
        </p:nvSpPr>
        <p:spPr/>
        <p:txBody>
          <a:bodyPr anchor="t">
            <a:noAutofit/>
          </a:bodyPr>
          <a:lstStyle/>
          <a:p>
            <a:r>
              <a:rPr lang="en-US" b="1" dirty="0"/>
              <a:t>Large-scaled </a:t>
            </a:r>
            <a:r>
              <a:rPr lang="cs-CZ" b="1" dirty="0"/>
              <a:t>gra</a:t>
            </a:r>
            <a:r>
              <a:rPr lang="en-US" b="1" dirty="0" err="1"/>
              <a:t>ph</a:t>
            </a:r>
            <a:r>
              <a:rPr lang="cs-CZ" b="1" dirty="0"/>
              <a:t>s</a:t>
            </a:r>
          </a:p>
          <a:p>
            <a:pPr lvl="1"/>
            <a:r>
              <a:rPr lang="en-US" dirty="0"/>
              <a:t>social networks - </a:t>
            </a:r>
            <a:r>
              <a:rPr lang="cs-CZ" dirty="0"/>
              <a:t>relations</a:t>
            </a:r>
          </a:p>
          <a:p>
            <a:pPr lvl="1"/>
            <a:r>
              <a:rPr lang="en-US" dirty="0"/>
              <a:t>recommender systems</a:t>
            </a:r>
            <a:r>
              <a:rPr lang="cs-CZ" dirty="0"/>
              <a:t>, fraud detection, ...</a:t>
            </a:r>
            <a:endParaRPr lang="en-US" dirty="0"/>
          </a:p>
          <a:p>
            <a:pPr lvl="1"/>
            <a:r>
              <a:rPr lang="en-US" dirty="0"/>
              <a:t>using </a:t>
            </a:r>
            <a:r>
              <a:rPr lang="cs-CZ" dirty="0" err="1"/>
              <a:t>rela</a:t>
            </a:r>
            <a:r>
              <a:rPr lang="en-US" dirty="0" err="1"/>
              <a:t>tion</a:t>
            </a:r>
            <a:r>
              <a:rPr lang="cs-CZ" dirty="0"/>
              <a:t> </a:t>
            </a:r>
            <a:r>
              <a:rPr lang="cs-CZ" dirty="0" err="1"/>
              <a:t>db</a:t>
            </a:r>
            <a:r>
              <a:rPr lang="en-US" dirty="0"/>
              <a:t> - </a:t>
            </a:r>
            <a:r>
              <a:rPr lang="en-US" dirty="0" err="1"/>
              <a:t>ineficient</a:t>
            </a:r>
            <a:endParaRPr lang="cs-CZ" dirty="0"/>
          </a:p>
          <a:p>
            <a:pPr lvl="2"/>
            <a:r>
              <a:rPr lang="en-US" dirty="0"/>
              <a:t>large number of expensive joins</a:t>
            </a:r>
            <a:endParaRPr lang="cs-CZ" dirty="0"/>
          </a:p>
          <a:p>
            <a:pPr lvl="1"/>
            <a:r>
              <a:rPr lang="en-US" dirty="0"/>
              <a:t>libraries</a:t>
            </a:r>
            <a:r>
              <a:rPr lang="cs-CZ" dirty="0"/>
              <a:t> / REST API / </a:t>
            </a:r>
            <a:r>
              <a:rPr lang="cs-CZ" dirty="0" err="1"/>
              <a:t>gra</a:t>
            </a:r>
            <a:r>
              <a:rPr lang="en-US" dirty="0" err="1"/>
              <a:t>ph</a:t>
            </a:r>
            <a:r>
              <a:rPr lang="cs-CZ" dirty="0"/>
              <a:t> </a:t>
            </a:r>
            <a:r>
              <a:rPr lang="en-US" dirty="0"/>
              <a:t>query languages</a:t>
            </a:r>
          </a:p>
          <a:p>
            <a:pPr lvl="1"/>
            <a:r>
              <a:rPr lang="en-US" dirty="0"/>
              <a:t>in-memory / distributed</a:t>
            </a:r>
            <a:endParaRPr lang="cs-CZ" dirty="0"/>
          </a:p>
          <a:p>
            <a:r>
              <a:rPr lang="cs-CZ" b="1" dirty="0"/>
              <a:t>Entit</a:t>
            </a:r>
            <a:r>
              <a:rPr lang="en-US" b="1" dirty="0" err="1"/>
              <a:t>ies</a:t>
            </a:r>
            <a:endParaRPr lang="cs-CZ" b="1" dirty="0"/>
          </a:p>
          <a:p>
            <a:pPr lvl="1"/>
            <a:r>
              <a:rPr lang="en-US" dirty="0"/>
              <a:t>nodes</a:t>
            </a:r>
            <a:endParaRPr lang="cs-CZ" dirty="0"/>
          </a:p>
          <a:p>
            <a:pPr lvl="1"/>
            <a:r>
              <a:rPr lang="cs-CZ" dirty="0" err="1"/>
              <a:t>properties</a:t>
            </a:r>
            <a:endParaRPr lang="cs-CZ" dirty="0"/>
          </a:p>
          <a:p>
            <a:pPr lvl="1"/>
            <a:r>
              <a:rPr lang="cs-CZ" dirty="0" err="1"/>
              <a:t>anot</a:t>
            </a:r>
            <a:r>
              <a:rPr lang="en-US" dirty="0" err="1"/>
              <a:t>ated</a:t>
            </a:r>
            <a:r>
              <a:rPr lang="cs-CZ" dirty="0"/>
              <a:t> orient</a:t>
            </a:r>
            <a:r>
              <a:rPr lang="en-US" dirty="0"/>
              <a:t>ed</a:t>
            </a:r>
            <a:r>
              <a:rPr lang="cs-CZ" dirty="0"/>
              <a:t> </a:t>
            </a:r>
            <a:r>
              <a:rPr lang="cs-CZ" dirty="0" err="1"/>
              <a:t>multi</a:t>
            </a:r>
            <a:r>
              <a:rPr lang="en-US" dirty="0"/>
              <a:t>edges</a:t>
            </a:r>
            <a:endParaRPr lang="cs-CZ" dirty="0"/>
          </a:p>
          <a:p>
            <a:r>
              <a:rPr lang="cs-CZ" b="1" dirty="0"/>
              <a:t>Opera</a:t>
            </a:r>
            <a:r>
              <a:rPr lang="en-US" b="1" dirty="0" err="1"/>
              <a:t>tions</a:t>
            </a:r>
            <a:endParaRPr lang="cs-CZ" b="1" dirty="0"/>
          </a:p>
          <a:p>
            <a:pPr lvl="1"/>
            <a:r>
              <a:rPr lang="cs-CZ" dirty="0" err="1"/>
              <a:t>breadth</a:t>
            </a:r>
            <a:r>
              <a:rPr lang="en-US" dirty="0"/>
              <a:t>/deep</a:t>
            </a:r>
            <a:r>
              <a:rPr lang="cs-CZ" dirty="0"/>
              <a:t>-</a:t>
            </a:r>
            <a:r>
              <a:rPr lang="cs-CZ" dirty="0" err="1"/>
              <a:t>first</a:t>
            </a:r>
            <a:r>
              <a:rPr lang="cs-CZ" dirty="0"/>
              <a:t> </a:t>
            </a:r>
            <a:r>
              <a:rPr lang="cs-CZ" dirty="0" err="1"/>
              <a:t>search</a:t>
            </a:r>
            <a:endParaRPr lang="en-US" dirty="0"/>
          </a:p>
          <a:p>
            <a:pPr lvl="1"/>
            <a:r>
              <a:rPr lang="cs-CZ" dirty="0" err="1"/>
              <a:t>subgraph</a:t>
            </a:r>
            <a:r>
              <a:rPr lang="cs-CZ" dirty="0"/>
              <a:t> </a:t>
            </a:r>
            <a:r>
              <a:rPr lang="cs-CZ" dirty="0" err="1"/>
              <a:t>matching</a:t>
            </a:r>
            <a:r>
              <a:rPr lang="en-US" dirty="0"/>
              <a:t> /</a:t>
            </a:r>
            <a:r>
              <a:rPr lang="cs-CZ" dirty="0"/>
              <a:t> </a:t>
            </a:r>
            <a:r>
              <a:rPr lang="cs-CZ" dirty="0" err="1"/>
              <a:t>isomorphism</a:t>
            </a:r>
            <a:r>
              <a:rPr lang="en-US" dirty="0"/>
              <a:t>, </a:t>
            </a:r>
            <a:r>
              <a:rPr lang="cs-CZ" dirty="0" err="1"/>
              <a:t>wildcards</a:t>
            </a:r>
            <a:endParaRPr lang="cs-CZ" dirty="0"/>
          </a:p>
          <a:p>
            <a:pPr lvl="1"/>
            <a:r>
              <a:rPr lang="cs-CZ" dirty="0" err="1"/>
              <a:t>gra</a:t>
            </a:r>
            <a:r>
              <a:rPr lang="en-US" dirty="0" err="1"/>
              <a:t>ph</a:t>
            </a:r>
            <a:r>
              <a:rPr lang="cs-CZ" dirty="0"/>
              <a:t> </a:t>
            </a:r>
            <a:r>
              <a:rPr lang="en-US" dirty="0" err="1"/>
              <a:t>propertiers</a:t>
            </a:r>
            <a:r>
              <a:rPr lang="cs-CZ" dirty="0"/>
              <a:t>: </a:t>
            </a:r>
            <a:r>
              <a:rPr lang="en-US" dirty="0"/>
              <a:t>shortest path</a:t>
            </a:r>
            <a:r>
              <a:rPr lang="cs-CZ" dirty="0"/>
              <a:t>,</a:t>
            </a:r>
            <a:r>
              <a:rPr lang="en-US" dirty="0"/>
              <a:t> diameter</a:t>
            </a:r>
            <a:r>
              <a:rPr lang="cs-CZ" dirty="0"/>
              <a:t>, ...</a:t>
            </a:r>
          </a:p>
          <a:p>
            <a:pPr lvl="1"/>
            <a:r>
              <a:rPr lang="cs-CZ" dirty="0"/>
              <a:t>similarity queries</a:t>
            </a:r>
          </a:p>
        </p:txBody>
      </p:sp>
      <p:sp>
        <p:nvSpPr>
          <p:cNvPr id="4" name="Rounded Rectangular Callout 3"/>
          <p:cNvSpPr/>
          <p:nvPr/>
        </p:nvSpPr>
        <p:spPr>
          <a:xfrm>
            <a:off x="3995936" y="2996952"/>
            <a:ext cx="4939141" cy="864096"/>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altLang="en-US" sz="1600" dirty="0">
                <a:solidFill>
                  <a:srgbClr val="002060"/>
                </a:solidFill>
              </a:rPr>
              <a:t>MATCH (john {name: 'John'})-[:friend]-&gt;()-[:friend]-&gt;(</a:t>
            </a:r>
            <a:r>
              <a:rPr lang="en-US" altLang="en-US" sz="1600" dirty="0" err="1">
                <a:solidFill>
                  <a:srgbClr val="002060"/>
                </a:solidFill>
              </a:rPr>
              <a:t>fof</a:t>
            </a:r>
            <a:r>
              <a:rPr lang="en-US" altLang="en-US" sz="1600" dirty="0">
                <a:solidFill>
                  <a:srgbClr val="002060"/>
                </a:solidFill>
              </a:rPr>
              <a:t>)</a:t>
            </a:r>
            <a:endParaRPr lang="cs-CZ" altLang="en-US" sz="1600" dirty="0">
              <a:solidFill>
                <a:srgbClr val="002060"/>
              </a:solidFill>
            </a:endParaRPr>
          </a:p>
          <a:p>
            <a:r>
              <a:rPr lang="en-US" altLang="en-US" sz="1600" dirty="0">
                <a:solidFill>
                  <a:srgbClr val="002060"/>
                </a:solidFill>
              </a:rPr>
              <a:t>WHERE </a:t>
            </a:r>
            <a:r>
              <a:rPr lang="cs-CZ" altLang="en-US" sz="1600" dirty="0">
                <a:solidFill>
                  <a:srgbClr val="002060"/>
                </a:solidFill>
              </a:rPr>
              <a:t>fof</a:t>
            </a:r>
            <a:r>
              <a:rPr lang="en-US" altLang="en-US" sz="1600" dirty="0">
                <a:solidFill>
                  <a:srgbClr val="002060"/>
                </a:solidFill>
              </a:rPr>
              <a:t>.name =~ 'S.*'</a:t>
            </a:r>
            <a:endParaRPr lang="cs-CZ" altLang="en-US" sz="1600" dirty="0">
              <a:solidFill>
                <a:srgbClr val="002060"/>
              </a:solidFill>
            </a:endParaRPr>
          </a:p>
          <a:p>
            <a:r>
              <a:rPr lang="en-US" altLang="en-US" sz="1600" dirty="0">
                <a:solidFill>
                  <a:srgbClr val="002060"/>
                </a:solidFill>
              </a:rPr>
              <a:t>RETURN </a:t>
            </a:r>
            <a:r>
              <a:rPr lang="cs-CZ" altLang="en-US" sz="1600" dirty="0">
                <a:solidFill>
                  <a:srgbClr val="002060"/>
                </a:solidFill>
              </a:rPr>
              <a:t>fof</a:t>
            </a:r>
            <a:r>
              <a:rPr lang="en-US" altLang="en-US" sz="1600" dirty="0">
                <a:solidFill>
                  <a:srgbClr val="002060"/>
                </a:solidFill>
              </a:rPr>
              <a:t>.name </a:t>
            </a:r>
          </a:p>
        </p:txBody>
      </p:sp>
      <p:sp>
        <p:nvSpPr>
          <p:cNvPr id="9" name="Rounded Rectangular Callout 8"/>
          <p:cNvSpPr/>
          <p:nvPr/>
        </p:nvSpPr>
        <p:spPr>
          <a:xfrm>
            <a:off x="7452320" y="3573016"/>
            <a:ext cx="1482757" cy="288032"/>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r"/>
            <a:r>
              <a:rPr lang="en-US" altLang="en-US" sz="1600" dirty="0">
                <a:solidFill>
                  <a:srgbClr val="002060"/>
                </a:solidFill>
              </a:rPr>
              <a:t>Neo4j - </a:t>
            </a:r>
            <a:r>
              <a:rPr lang="cs-CZ" altLang="en-US" sz="1600" dirty="0">
                <a:solidFill>
                  <a:srgbClr val="002060"/>
                </a:solidFill>
              </a:rPr>
              <a:t>Cypher</a:t>
            </a:r>
            <a:endParaRPr lang="en-US" altLang="en-US" sz="1600" dirty="0">
              <a:solidFill>
                <a:srgbClr val="002060"/>
              </a:solidFill>
            </a:endParaRPr>
          </a:p>
        </p:txBody>
      </p:sp>
      <p:sp>
        <p:nvSpPr>
          <p:cNvPr id="6" name="Rounded Rectangular Callout 5"/>
          <p:cNvSpPr/>
          <p:nvPr/>
        </p:nvSpPr>
        <p:spPr>
          <a:xfrm>
            <a:off x="7092280" y="548680"/>
            <a:ext cx="1810283" cy="1440160"/>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600" dirty="0">
                <a:solidFill>
                  <a:srgbClr val="002060"/>
                </a:solidFill>
              </a:rPr>
              <a:t>Neo4j, </a:t>
            </a:r>
            <a:r>
              <a:rPr lang="en-US" sz="1600" dirty="0">
                <a:solidFill>
                  <a:srgbClr val="002060"/>
                </a:solidFill>
              </a:rPr>
              <a:t> </a:t>
            </a:r>
            <a:r>
              <a:rPr lang="cs-CZ" sz="1600" dirty="0">
                <a:solidFill>
                  <a:srgbClr val="002060"/>
                </a:solidFill>
              </a:rPr>
              <a:t>OrientDB Oracle Sp7 Graph Virtuoso, </a:t>
            </a:r>
            <a:r>
              <a:rPr lang="en-US" sz="1600" dirty="0">
                <a:solidFill>
                  <a:srgbClr val="002060"/>
                </a:solidFill>
              </a:rPr>
              <a:t> </a:t>
            </a:r>
            <a:r>
              <a:rPr lang="cs-CZ" sz="1600" dirty="0">
                <a:solidFill>
                  <a:srgbClr val="002060"/>
                </a:solidFill>
              </a:rPr>
              <a:t>GraphX AllegroGraph, </a:t>
            </a:r>
            <a:endParaRPr lang="en-US" sz="1600" dirty="0">
              <a:solidFill>
                <a:srgbClr val="002060"/>
              </a:solidFill>
            </a:endParaRPr>
          </a:p>
          <a:p>
            <a:r>
              <a:rPr lang="en-US" sz="1600" dirty="0" err="1">
                <a:solidFill>
                  <a:srgbClr val="002060"/>
                </a:solidFill>
              </a:rPr>
              <a:t>JanusGraph</a:t>
            </a:r>
            <a:r>
              <a:rPr lang="en-US" sz="1600" dirty="0">
                <a:solidFill>
                  <a:srgbClr val="002060"/>
                </a:solidFill>
              </a:rPr>
              <a:t>, </a:t>
            </a:r>
            <a:r>
              <a:rPr lang="cs-CZ" sz="1600" dirty="0">
                <a:solidFill>
                  <a:srgbClr val="002060"/>
                </a:solidFill>
              </a:rPr>
              <a: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001" t="5167" r="11624" b="6629"/>
          <a:stretch/>
        </p:blipFill>
        <p:spPr>
          <a:xfrm>
            <a:off x="6413794" y="4002473"/>
            <a:ext cx="2445111" cy="1370744"/>
          </a:xfrm>
          <a:prstGeom prst="rect">
            <a:avLst/>
          </a:prstGeom>
        </p:spPr>
      </p:pic>
    </p:spTree>
    <p:extLst>
      <p:ext uri="{BB962C8B-B14F-4D97-AF65-F5344CB8AC3E}">
        <p14:creationId xmlns:p14="http://schemas.microsoft.com/office/powerpoint/2010/main" val="14425976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394" y="1268760"/>
            <a:ext cx="502637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cs-CZ" dirty="0"/>
              <a:t>BLOB</a:t>
            </a:r>
          </a:p>
        </p:txBody>
      </p:sp>
      <p:sp>
        <p:nvSpPr>
          <p:cNvPr id="4" name="Content Placeholder 4"/>
          <p:cNvSpPr>
            <a:spLocks noGrp="1"/>
          </p:cNvSpPr>
          <p:nvPr>
            <p:ph sz="quarter" idx="13"/>
          </p:nvPr>
        </p:nvSpPr>
        <p:spPr>
          <a:xfrm>
            <a:off x="107504" y="548680"/>
            <a:ext cx="8928992" cy="5904656"/>
          </a:xfrm>
        </p:spPr>
        <p:txBody>
          <a:bodyPr>
            <a:normAutofit/>
          </a:bodyPr>
          <a:lstStyle/>
          <a:p>
            <a:r>
              <a:rPr lang="en-US" b="1" dirty="0"/>
              <a:t>Binary Large Objects</a:t>
            </a:r>
            <a:endParaRPr lang="cs-CZ" b="1" dirty="0"/>
          </a:p>
          <a:p>
            <a:pPr lvl="1"/>
            <a:r>
              <a:rPr lang="en-US" dirty="0"/>
              <a:t>un</a:t>
            </a:r>
            <a:r>
              <a:rPr lang="cs-CZ" dirty="0" err="1"/>
              <a:t>stru</a:t>
            </a:r>
            <a:r>
              <a:rPr lang="en-US" dirty="0"/>
              <a:t>c</a:t>
            </a:r>
            <a:r>
              <a:rPr lang="cs-CZ" dirty="0"/>
              <a:t>tur</a:t>
            </a:r>
            <a:r>
              <a:rPr lang="en-US" dirty="0"/>
              <a:t>ed</a:t>
            </a:r>
            <a:r>
              <a:rPr lang="cs-CZ" dirty="0"/>
              <a:t> </a:t>
            </a:r>
            <a:r>
              <a:rPr lang="en-US" b="1" dirty="0"/>
              <a:t>BIG</a:t>
            </a:r>
            <a:r>
              <a:rPr lang="cs-CZ" dirty="0"/>
              <a:t> (TB) bin</a:t>
            </a:r>
            <a:r>
              <a:rPr lang="en-US" dirty="0" err="1"/>
              <a:t>ary</a:t>
            </a:r>
            <a:r>
              <a:rPr lang="cs-CZ" dirty="0"/>
              <a:t> data</a:t>
            </a:r>
          </a:p>
          <a:p>
            <a:pPr lvl="1"/>
            <a:r>
              <a:rPr lang="en-US" dirty="0"/>
              <a:t>stored in </a:t>
            </a:r>
            <a:r>
              <a:rPr lang="cs-CZ" dirty="0" err="1"/>
              <a:t>repli</a:t>
            </a:r>
            <a:r>
              <a:rPr lang="en-US" dirty="0" err="1"/>
              <a:t>cated</a:t>
            </a:r>
            <a:r>
              <a:rPr lang="cs-CZ" dirty="0"/>
              <a:t> </a:t>
            </a:r>
            <a:r>
              <a:rPr lang="en-US" i="1" dirty="0"/>
              <a:t>BLOB-</a:t>
            </a:r>
            <a:r>
              <a:rPr lang="en-US" b="1" dirty="0"/>
              <a:t>co</a:t>
            </a:r>
            <a:r>
              <a:rPr lang="cs-CZ" b="1" dirty="0" err="1"/>
              <a:t>nt</a:t>
            </a:r>
            <a:r>
              <a:rPr lang="en-US" b="1" dirty="0"/>
              <a:t>ai</a:t>
            </a:r>
            <a:r>
              <a:rPr lang="cs-CZ" b="1" dirty="0" err="1"/>
              <a:t>nere</a:t>
            </a:r>
            <a:r>
              <a:rPr lang="en-US" b="1" dirty="0"/>
              <a:t>s</a:t>
            </a:r>
            <a:endParaRPr lang="cs-CZ" b="1" dirty="0"/>
          </a:p>
          <a:p>
            <a:pPr lvl="2"/>
            <a:r>
              <a:rPr lang="en-US" dirty="0"/>
              <a:t>c</a:t>
            </a:r>
            <a:r>
              <a:rPr lang="cs-CZ" dirty="0" err="1"/>
              <a:t>ont</a:t>
            </a:r>
            <a:r>
              <a:rPr lang="en-US" dirty="0"/>
              <a:t>ai</a:t>
            </a:r>
            <a:r>
              <a:rPr lang="cs-CZ" dirty="0" err="1"/>
              <a:t>ner</a:t>
            </a:r>
            <a:r>
              <a:rPr lang="en-US" dirty="0"/>
              <a:t> name</a:t>
            </a:r>
            <a:r>
              <a:rPr lang="cs-CZ" dirty="0"/>
              <a:t> ≈</a:t>
            </a:r>
            <a:r>
              <a:rPr lang="en-US" dirty="0"/>
              <a:t> </a:t>
            </a:r>
            <a:r>
              <a:rPr lang="cs-CZ" dirty="0" err="1"/>
              <a:t>PartitionKey</a:t>
            </a:r>
            <a:endParaRPr lang="cs-CZ" dirty="0"/>
          </a:p>
          <a:p>
            <a:pPr lvl="1"/>
            <a:r>
              <a:rPr lang="cs-CZ" dirty="0" err="1"/>
              <a:t>filesystem</a:t>
            </a:r>
            <a:r>
              <a:rPr lang="en-US" dirty="0"/>
              <a:t> integration</a:t>
            </a:r>
            <a:r>
              <a:rPr lang="cs-CZ" dirty="0"/>
              <a:t>, </a:t>
            </a:r>
            <a:r>
              <a:rPr lang="cs-CZ" dirty="0" err="1"/>
              <a:t>persistenc</a:t>
            </a:r>
            <a:r>
              <a:rPr lang="en-US" dirty="0"/>
              <a:t>y</a:t>
            </a:r>
            <a:endParaRPr lang="cs-CZ" dirty="0"/>
          </a:p>
          <a:p>
            <a:pPr lvl="2"/>
            <a:r>
              <a:rPr lang="en-US" dirty="0"/>
              <a:t>VM </a:t>
            </a:r>
            <a:r>
              <a:rPr lang="cs-CZ" dirty="0" err="1"/>
              <a:t>virtu</a:t>
            </a:r>
            <a:r>
              <a:rPr lang="en-US" dirty="0"/>
              <a:t>al</a:t>
            </a:r>
            <a:r>
              <a:rPr lang="cs-CZ" dirty="0"/>
              <a:t> disk</a:t>
            </a:r>
          </a:p>
          <a:p>
            <a:pPr lvl="1"/>
            <a:r>
              <a:rPr lang="cs-CZ" dirty="0"/>
              <a:t>video, backup - </a:t>
            </a:r>
            <a:r>
              <a:rPr lang="en-US" dirty="0"/>
              <a:t>cheap</a:t>
            </a:r>
            <a:endParaRPr lang="cs-CZ" dirty="0"/>
          </a:p>
          <a:p>
            <a:r>
              <a:rPr lang="en-US" b="1" dirty="0"/>
              <a:t>BLOB types</a:t>
            </a:r>
            <a:endParaRPr lang="cs-CZ" b="1" dirty="0"/>
          </a:p>
          <a:p>
            <a:pPr lvl="1"/>
            <a:r>
              <a:rPr lang="cs-CZ" dirty="0"/>
              <a:t>Block Blob</a:t>
            </a:r>
          </a:p>
          <a:p>
            <a:pPr lvl="2"/>
            <a:r>
              <a:rPr lang="cs-CZ" dirty="0"/>
              <a:t>se</a:t>
            </a:r>
            <a:r>
              <a:rPr lang="en-US" dirty="0" err="1"/>
              <a:t>qu</a:t>
            </a:r>
            <a:r>
              <a:rPr lang="cs-CZ" dirty="0" err="1"/>
              <a:t>ence</a:t>
            </a:r>
            <a:r>
              <a:rPr lang="cs-CZ" dirty="0"/>
              <a:t> </a:t>
            </a:r>
            <a:r>
              <a:rPr lang="en-US" dirty="0"/>
              <a:t>of </a:t>
            </a:r>
            <a:r>
              <a:rPr lang="cs-CZ" dirty="0" err="1"/>
              <a:t>blo</a:t>
            </a:r>
            <a:r>
              <a:rPr lang="en-US" dirty="0"/>
              <a:t>c</a:t>
            </a:r>
            <a:r>
              <a:rPr lang="cs-CZ" dirty="0"/>
              <a:t>k</a:t>
            </a:r>
            <a:r>
              <a:rPr lang="en-US" dirty="0"/>
              <a:t>s</a:t>
            </a:r>
            <a:r>
              <a:rPr lang="cs-CZ" dirty="0"/>
              <a:t> (</a:t>
            </a:r>
            <a:r>
              <a:rPr lang="en-US" dirty="0"/>
              <a:t>up to millions</a:t>
            </a:r>
            <a:r>
              <a:rPr lang="cs-CZ" dirty="0"/>
              <a:t>)</a:t>
            </a:r>
          </a:p>
          <a:p>
            <a:pPr lvl="2"/>
            <a:r>
              <a:rPr lang="cs-CZ" dirty="0" err="1"/>
              <a:t>optimaliz</a:t>
            </a:r>
            <a:r>
              <a:rPr lang="en-US" dirty="0"/>
              <a:t>ed for</a:t>
            </a:r>
            <a:r>
              <a:rPr lang="cs-CZ" dirty="0"/>
              <a:t> </a:t>
            </a:r>
            <a:r>
              <a:rPr lang="cs-CZ" b="1" dirty="0"/>
              <a:t>se</a:t>
            </a:r>
            <a:r>
              <a:rPr lang="en-US" b="1" dirty="0" err="1"/>
              <a:t>qu</a:t>
            </a:r>
            <a:r>
              <a:rPr lang="cs-CZ" b="1" dirty="0"/>
              <a:t>en</a:t>
            </a:r>
            <a:r>
              <a:rPr lang="en-US" b="1" dirty="0" err="1"/>
              <a:t>tial</a:t>
            </a:r>
            <a:r>
              <a:rPr lang="cs-CZ" b="1" dirty="0"/>
              <a:t> </a:t>
            </a:r>
            <a:r>
              <a:rPr lang="en-US" b="1" dirty="0"/>
              <a:t>access</a:t>
            </a:r>
            <a:r>
              <a:rPr lang="cs-CZ" b="1" dirty="0"/>
              <a:t> </a:t>
            </a:r>
            <a:r>
              <a:rPr lang="cs-CZ" dirty="0"/>
              <a:t>- stream</a:t>
            </a:r>
            <a:r>
              <a:rPr lang="en-US" dirty="0"/>
              <a:t>s</a:t>
            </a:r>
            <a:endParaRPr lang="cs-CZ" dirty="0"/>
          </a:p>
          <a:p>
            <a:pPr lvl="2"/>
            <a:r>
              <a:rPr lang="en-US" dirty="0"/>
              <a:t>fast write/</a:t>
            </a:r>
            <a:r>
              <a:rPr lang="cs-CZ" dirty="0" err="1"/>
              <a:t>append</a:t>
            </a:r>
            <a:r>
              <a:rPr lang="cs-CZ" dirty="0"/>
              <a:t> a</a:t>
            </a:r>
            <a:r>
              <a:rPr lang="en-US" dirty="0" err="1"/>
              <a:t>nd</a:t>
            </a:r>
            <a:r>
              <a:rPr lang="cs-CZ" dirty="0"/>
              <a:t> se</a:t>
            </a:r>
            <a:r>
              <a:rPr lang="en-US" dirty="0" err="1"/>
              <a:t>qu</a:t>
            </a:r>
            <a:r>
              <a:rPr lang="cs-CZ" dirty="0"/>
              <a:t>en</a:t>
            </a:r>
            <a:r>
              <a:rPr lang="en-US" dirty="0" err="1"/>
              <a:t>tial</a:t>
            </a:r>
            <a:r>
              <a:rPr lang="cs-CZ" dirty="0"/>
              <a:t> </a:t>
            </a:r>
            <a:r>
              <a:rPr lang="en-US" dirty="0"/>
              <a:t>read</a:t>
            </a:r>
            <a:endParaRPr lang="cs-CZ" dirty="0"/>
          </a:p>
          <a:p>
            <a:pPr lvl="1"/>
            <a:r>
              <a:rPr lang="cs-CZ" dirty="0"/>
              <a:t>Page Blob</a:t>
            </a:r>
          </a:p>
          <a:p>
            <a:pPr lvl="2"/>
            <a:r>
              <a:rPr lang="en-US" dirty="0"/>
              <a:t>page-</a:t>
            </a:r>
            <a:r>
              <a:rPr lang="cs-CZ" dirty="0"/>
              <a:t>orient</a:t>
            </a:r>
            <a:r>
              <a:rPr lang="en-US" dirty="0"/>
              <a:t>ed</a:t>
            </a:r>
            <a:endParaRPr lang="cs-CZ" dirty="0"/>
          </a:p>
          <a:p>
            <a:pPr lvl="2"/>
            <a:r>
              <a:rPr lang="en-US" dirty="0"/>
              <a:t>random </a:t>
            </a:r>
            <a:r>
              <a:rPr lang="cs-CZ" dirty="0" err="1"/>
              <a:t>read</a:t>
            </a:r>
            <a:r>
              <a:rPr lang="cs-CZ" dirty="0"/>
              <a:t>/</a:t>
            </a:r>
            <a:r>
              <a:rPr lang="cs-CZ" dirty="0" err="1"/>
              <a:t>write</a:t>
            </a:r>
            <a:r>
              <a:rPr lang="cs-CZ" dirty="0"/>
              <a:t> </a:t>
            </a:r>
            <a:r>
              <a:rPr lang="en-US" dirty="0"/>
              <a:t>access</a:t>
            </a:r>
            <a:endParaRPr lang="cs-CZ" dirty="0"/>
          </a:p>
          <a:p>
            <a:pPr lvl="2"/>
            <a:r>
              <a:rPr lang="en-US" dirty="0"/>
              <a:t>higher overhead</a:t>
            </a:r>
            <a:endParaRPr lang="cs-CZ" dirty="0"/>
          </a:p>
        </p:txBody>
      </p:sp>
      <p:sp>
        <p:nvSpPr>
          <p:cNvPr id="5" name="Rounded Rectangular Callout 4"/>
          <p:cNvSpPr/>
          <p:nvPr/>
        </p:nvSpPr>
        <p:spPr>
          <a:xfrm>
            <a:off x="6804248" y="6237312"/>
            <a:ext cx="2160240" cy="421551"/>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Static Content Hosting</a:t>
            </a:r>
            <a:endParaRPr lang="cs-CZ" sz="1600" dirty="0">
              <a:solidFill>
                <a:srgbClr val="002060"/>
              </a:solidFill>
            </a:endParaRPr>
          </a:p>
        </p:txBody>
      </p:sp>
    </p:spTree>
    <p:extLst>
      <p:ext uri="{BB962C8B-B14F-4D97-AF65-F5344CB8AC3E}">
        <p14:creationId xmlns:p14="http://schemas.microsoft.com/office/powerpoint/2010/main" val="2039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BLOB</a:t>
            </a:r>
            <a:endParaRPr lang="cs-CZ" dirty="0"/>
          </a:p>
        </p:txBody>
      </p:sp>
      <p:grpSp>
        <p:nvGrpSpPr>
          <p:cNvPr id="53" name="Group 52"/>
          <p:cNvGrpSpPr/>
          <p:nvPr/>
        </p:nvGrpSpPr>
        <p:grpSpPr>
          <a:xfrm>
            <a:off x="798523" y="992797"/>
            <a:ext cx="7748529" cy="3720277"/>
            <a:chOff x="519113" y="1136378"/>
            <a:chExt cx="9791004" cy="4964702"/>
          </a:xfrm>
        </p:grpSpPr>
        <p:sp>
          <p:nvSpPr>
            <p:cNvPr id="30" name="Rounded Rectangle 65"/>
            <p:cNvSpPr/>
            <p:nvPr/>
          </p:nvSpPr>
          <p:spPr>
            <a:xfrm>
              <a:off x="5597591" y="1803399"/>
              <a:ext cx="2200710"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Blob</a:t>
              </a:r>
            </a:p>
          </p:txBody>
        </p:sp>
        <p:sp>
          <p:nvSpPr>
            <p:cNvPr id="31" name="Rounded Rectangle 68"/>
            <p:cNvSpPr/>
            <p:nvPr/>
          </p:nvSpPr>
          <p:spPr>
            <a:xfrm>
              <a:off x="3024286" y="1803400"/>
              <a:ext cx="2444678"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Container</a:t>
              </a:r>
            </a:p>
          </p:txBody>
        </p:sp>
        <p:sp>
          <p:nvSpPr>
            <p:cNvPr id="32" name="Rounded Rectangle 71"/>
            <p:cNvSpPr/>
            <p:nvPr/>
          </p:nvSpPr>
          <p:spPr>
            <a:xfrm>
              <a:off x="519113" y="1803400"/>
              <a:ext cx="2361146"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lvl="0" defTabSz="1555685">
                <a:lnSpc>
                  <a:spcPct val="90000"/>
                </a:lnSpc>
                <a:spcBef>
                  <a:spcPct val="0"/>
                </a:spcBef>
                <a:spcAft>
                  <a:spcPct val="35000"/>
                </a:spcAft>
              </a:pPr>
              <a:r>
                <a:rPr lang="en-US" sz="2800" dirty="0">
                  <a:solidFill>
                    <a:srgbClr val="595959">
                      <a:alpha val="98824"/>
                    </a:srgbClr>
                  </a:solidFill>
                  <a:latin typeface="Segoe UI Light" pitchFamily="34" charset="0"/>
                </a:rPr>
                <a:t>Account</a:t>
              </a:r>
              <a:endParaRPr lang="en-US" sz="3100" dirty="0">
                <a:solidFill>
                  <a:srgbClr val="595959">
                    <a:alpha val="98824"/>
                  </a:srgbClr>
                </a:solidFill>
                <a:latin typeface="Segoe UI Light" pitchFamily="34" charset="0"/>
              </a:endParaRPr>
            </a:p>
          </p:txBody>
        </p:sp>
        <p:sp>
          <p:nvSpPr>
            <p:cNvPr id="33" name="Rectangle 32"/>
            <p:cNvSpPr/>
            <p:nvPr/>
          </p:nvSpPr>
          <p:spPr bwMode="auto">
            <a:xfrm>
              <a:off x="519113" y="1136378"/>
              <a:ext cx="9791004" cy="457200"/>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r>
                <a:rPr lang="en-US" sz="2000" dirty="0">
                  <a:solidFill>
                    <a:srgbClr val="FFFFFF">
                      <a:alpha val="99000"/>
                    </a:srgbClr>
                  </a:solidFill>
                  <a:latin typeface="Consolas" pitchFamily="49" charset="0"/>
                  <a:cs typeface="Consolas" pitchFamily="49" charset="0"/>
                </a:rPr>
                <a:t>http://&lt;account&gt;.</a:t>
              </a:r>
              <a:r>
                <a:rPr lang="en-US" sz="2000" b="1" dirty="0">
                  <a:solidFill>
                    <a:srgbClr val="FFFFFF">
                      <a:alpha val="99000"/>
                    </a:srgbClr>
                  </a:solidFill>
                  <a:latin typeface="Consolas" pitchFamily="49" charset="0"/>
                  <a:cs typeface="Consolas" pitchFamily="49" charset="0"/>
                </a:rPr>
                <a:t>blob</a:t>
              </a:r>
              <a:r>
                <a:rPr lang="en-US" sz="2000" dirty="0">
                  <a:solidFill>
                    <a:srgbClr val="FFFFFF">
                      <a:alpha val="99000"/>
                    </a:srgbClr>
                  </a:solidFill>
                  <a:latin typeface="Consolas" pitchFamily="49" charset="0"/>
                  <a:cs typeface="Consolas" pitchFamily="49" charset="0"/>
                </a:rPr>
                <a:t>.mycloud/&lt;container&gt;/&lt;blobname&gt;</a:t>
              </a:r>
            </a:p>
          </p:txBody>
        </p:sp>
        <p:sp>
          <p:nvSpPr>
            <p:cNvPr id="36" name="Rounded Rectangle 104"/>
            <p:cNvSpPr/>
            <p:nvPr/>
          </p:nvSpPr>
          <p:spPr>
            <a:xfrm>
              <a:off x="7929368" y="1803399"/>
              <a:ext cx="2380749" cy="429606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Pages/ Blocks</a:t>
              </a:r>
            </a:p>
          </p:txBody>
        </p:sp>
        <p:cxnSp>
          <p:nvCxnSpPr>
            <p:cNvPr id="38" name="Straight Connector 37"/>
            <p:cNvCxnSpPr/>
            <p:nvPr/>
          </p:nvCxnSpPr>
          <p:spPr>
            <a:xfrm>
              <a:off x="2295959" y="4551218"/>
              <a:ext cx="1537854" cy="101830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285568" y="3647209"/>
              <a:ext cx="1496291" cy="104948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37812" y="4230654"/>
              <a:ext cx="1704851"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err="1">
                  <a:solidFill>
                    <a:schemeClr val="lt1">
                      <a:alpha val="99000"/>
                    </a:schemeClr>
                  </a:solidFill>
                </a:rPr>
                <a:t>myaccount</a:t>
              </a:r>
              <a:endParaRPr lang="en-US" sz="2000" dirty="0">
                <a:solidFill>
                  <a:schemeClr val="lt1">
                    <a:alpha val="99000"/>
                  </a:schemeClr>
                </a:solidFill>
              </a:endParaRPr>
            </a:p>
          </p:txBody>
        </p:sp>
        <p:cxnSp>
          <p:nvCxnSpPr>
            <p:cNvPr id="41" name="Straight Connector 40"/>
            <p:cNvCxnSpPr/>
            <p:nvPr/>
          </p:nvCxnSpPr>
          <p:spPr>
            <a:xfrm>
              <a:off x="4893686" y="5434445"/>
              <a:ext cx="10287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20950" y="3709554"/>
              <a:ext cx="1273463" cy="66501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820950" y="3086100"/>
              <a:ext cx="1195386" cy="75853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25159" y="4239491"/>
              <a:ext cx="1589809" cy="90400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7" idx="1"/>
            </p:cNvCxnSpPr>
            <p:nvPr/>
          </p:nvCxnSpPr>
          <p:spPr>
            <a:xfrm flipV="1">
              <a:off x="7314768" y="3737076"/>
              <a:ext cx="1011020" cy="66867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905004" y="2773645"/>
              <a:ext cx="1585884"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pic01.jpg</a:t>
              </a:r>
            </a:p>
          </p:txBody>
        </p:sp>
        <p:sp>
          <p:nvSpPr>
            <p:cNvPr id="47" name="Rounded Rectangle 18"/>
            <p:cNvSpPr/>
            <p:nvPr/>
          </p:nvSpPr>
          <p:spPr>
            <a:xfrm>
              <a:off x="8325789" y="3385646"/>
              <a:ext cx="1692898" cy="702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Block/Page</a:t>
              </a:r>
            </a:p>
          </p:txBody>
        </p:sp>
        <p:sp>
          <p:nvSpPr>
            <p:cNvPr id="48" name="Rectangle 47"/>
            <p:cNvSpPr/>
            <p:nvPr/>
          </p:nvSpPr>
          <p:spPr>
            <a:xfrm>
              <a:off x="8325579" y="4520876"/>
              <a:ext cx="1693108"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Block/Page</a:t>
              </a:r>
            </a:p>
          </p:txBody>
        </p:sp>
        <p:sp>
          <p:nvSpPr>
            <p:cNvPr id="49" name="Rectangle 48"/>
            <p:cNvSpPr/>
            <p:nvPr/>
          </p:nvSpPr>
          <p:spPr>
            <a:xfrm>
              <a:off x="5905003" y="3916648"/>
              <a:ext cx="1585886"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pic02.jpg</a:t>
              </a:r>
            </a:p>
          </p:txBody>
        </p:sp>
        <p:sp>
          <p:nvSpPr>
            <p:cNvPr id="50" name="Rectangle 49"/>
            <p:cNvSpPr/>
            <p:nvPr/>
          </p:nvSpPr>
          <p:spPr>
            <a:xfrm>
              <a:off x="3520220" y="3383250"/>
              <a:ext cx="1437410"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images</a:t>
              </a:r>
            </a:p>
          </p:txBody>
        </p:sp>
        <p:sp>
          <p:nvSpPr>
            <p:cNvPr id="51" name="Rounded Rectangle 97"/>
            <p:cNvSpPr/>
            <p:nvPr/>
          </p:nvSpPr>
          <p:spPr>
            <a:xfrm>
              <a:off x="5905004" y="5078059"/>
              <a:ext cx="1585884"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vid1.avi</a:t>
              </a:r>
            </a:p>
          </p:txBody>
        </p:sp>
        <p:sp>
          <p:nvSpPr>
            <p:cNvPr id="52" name="Rectangle 51"/>
            <p:cNvSpPr/>
            <p:nvPr/>
          </p:nvSpPr>
          <p:spPr>
            <a:xfrm>
              <a:off x="3520220" y="5078059"/>
              <a:ext cx="1437411"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videos</a:t>
              </a:r>
            </a:p>
          </p:txBody>
        </p:sp>
      </p:grpSp>
      <p:cxnSp>
        <p:nvCxnSpPr>
          <p:cNvPr id="55" name="Straight Arrow Connector 54"/>
          <p:cNvCxnSpPr/>
          <p:nvPr/>
        </p:nvCxnSpPr>
        <p:spPr>
          <a:xfrm flipV="1">
            <a:off x="1691680" y="1305429"/>
            <a:ext cx="594286" cy="50904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0" name="Content Placeholder 4"/>
          <p:cNvSpPr>
            <a:spLocks noGrp="1"/>
          </p:cNvSpPr>
          <p:nvPr>
            <p:ph sz="quarter" idx="13"/>
          </p:nvPr>
        </p:nvSpPr>
        <p:spPr>
          <a:xfrm>
            <a:off x="107504" y="5301208"/>
            <a:ext cx="8928992" cy="1152128"/>
          </a:xfrm>
        </p:spPr>
        <p:txBody>
          <a:bodyPr>
            <a:normAutofit/>
          </a:bodyPr>
          <a:lstStyle/>
          <a:p>
            <a:r>
              <a:rPr lang="en-US" b="1" dirty="0" err="1"/>
              <a:t>RESTful</a:t>
            </a:r>
            <a:r>
              <a:rPr lang="en-US" b="1" dirty="0"/>
              <a:t> API</a:t>
            </a:r>
          </a:p>
          <a:p>
            <a:pPr lvl="1"/>
            <a:r>
              <a:rPr lang="cs-CZ" dirty="0"/>
              <a:t>PutBlob</a:t>
            </a:r>
            <a:r>
              <a:rPr lang="en-US" dirty="0"/>
              <a:t>, </a:t>
            </a:r>
            <a:r>
              <a:rPr lang="cs-CZ" dirty="0"/>
              <a:t>GetBlob</a:t>
            </a:r>
            <a:r>
              <a:rPr lang="en-US" dirty="0"/>
              <a:t>, </a:t>
            </a:r>
            <a:r>
              <a:rPr lang="cs-CZ" dirty="0"/>
              <a:t>DeleteBlob</a:t>
            </a:r>
            <a:r>
              <a:rPr lang="en-US" dirty="0"/>
              <a:t>, </a:t>
            </a:r>
            <a:r>
              <a:rPr lang="cs-CZ" dirty="0"/>
              <a:t>CopyBlob</a:t>
            </a:r>
            <a:r>
              <a:rPr lang="en-US" dirty="0"/>
              <a:t>, </a:t>
            </a:r>
            <a:r>
              <a:rPr lang="cs-CZ" dirty="0"/>
              <a:t>SnapshotBlob</a:t>
            </a:r>
            <a:r>
              <a:rPr lang="en-US" dirty="0"/>
              <a:t>, </a:t>
            </a:r>
            <a:r>
              <a:rPr lang="cs-CZ" dirty="0"/>
              <a:t>LeaseBlob</a:t>
            </a:r>
          </a:p>
        </p:txBody>
      </p:sp>
      <p:cxnSp>
        <p:nvCxnSpPr>
          <p:cNvPr id="29" name="Straight Arrow Connector 28"/>
          <p:cNvCxnSpPr/>
          <p:nvPr/>
        </p:nvCxnSpPr>
        <p:spPr>
          <a:xfrm flipV="1">
            <a:off x="3987112" y="1344453"/>
            <a:ext cx="1487443" cy="4565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432833" y="1310837"/>
            <a:ext cx="1487443" cy="4565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216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windowsazure.com/media/devcenter/shared/data_05_sqlreporting.png"/>
          <p:cNvPicPr>
            <a:picLocks noChangeAspect="1" noChangeArrowheads="1"/>
          </p:cNvPicPr>
          <p:nvPr/>
        </p:nvPicPr>
        <p:blipFill rotWithShape="1">
          <a:blip r:embed="rId3" cstate="print"/>
          <a:srcRect l="932" t="6731" r="678" b="4819"/>
          <a:stretch/>
        </p:blipFill>
        <p:spPr bwMode="auto">
          <a:xfrm>
            <a:off x="179512" y="3717032"/>
            <a:ext cx="7992888" cy="3140968"/>
          </a:xfrm>
          <a:prstGeom prst="rect">
            <a:avLst/>
          </a:prstGeom>
          <a:noFill/>
        </p:spPr>
      </p:pic>
      <p:sp>
        <p:nvSpPr>
          <p:cNvPr id="2" name="Title 1"/>
          <p:cNvSpPr>
            <a:spLocks noGrp="1"/>
          </p:cNvSpPr>
          <p:nvPr>
            <p:ph type="title"/>
          </p:nvPr>
        </p:nvSpPr>
        <p:spPr/>
        <p:txBody>
          <a:bodyPr/>
          <a:lstStyle/>
          <a:p>
            <a:r>
              <a:rPr lang="en-US" dirty="0"/>
              <a:t>Business Analytics</a:t>
            </a:r>
            <a:endParaRPr lang="cs-CZ" dirty="0"/>
          </a:p>
        </p:txBody>
      </p:sp>
      <p:sp>
        <p:nvSpPr>
          <p:cNvPr id="4" name="Content Placeholder 4"/>
          <p:cNvSpPr>
            <a:spLocks noGrp="1"/>
          </p:cNvSpPr>
          <p:nvPr>
            <p:ph sz="quarter" idx="13"/>
          </p:nvPr>
        </p:nvSpPr>
        <p:spPr>
          <a:xfrm>
            <a:off x="5004048" y="590203"/>
            <a:ext cx="3960440" cy="4422973"/>
          </a:xfrm>
        </p:spPr>
        <p:txBody>
          <a:bodyPr anchor="t">
            <a:normAutofit/>
          </a:bodyPr>
          <a:lstStyle/>
          <a:p>
            <a:r>
              <a:rPr lang="cs-CZ" b="1" dirty="0"/>
              <a:t>SQL Reporting</a:t>
            </a:r>
            <a:endParaRPr lang="cs-CZ" dirty="0"/>
          </a:p>
          <a:p>
            <a:pPr lvl="1"/>
            <a:r>
              <a:rPr lang="cs-CZ" dirty="0"/>
              <a:t>reporting, business analytic</a:t>
            </a:r>
            <a:r>
              <a:rPr lang="en-US" dirty="0"/>
              <a:t>s</a:t>
            </a:r>
            <a:endParaRPr lang="cs-CZ" dirty="0"/>
          </a:p>
          <a:p>
            <a:pPr lvl="2"/>
            <a:r>
              <a:rPr lang="cs-CZ" dirty="0"/>
              <a:t>RDL</a:t>
            </a:r>
          </a:p>
          <a:p>
            <a:pPr lvl="1"/>
            <a:r>
              <a:rPr lang="cs-CZ" dirty="0"/>
              <a:t>data </a:t>
            </a:r>
            <a:r>
              <a:rPr lang="cs-CZ" dirty="0" err="1"/>
              <a:t>mining</a:t>
            </a:r>
            <a:r>
              <a:rPr lang="en-US" dirty="0"/>
              <a:t> upon</a:t>
            </a:r>
            <a:r>
              <a:rPr lang="cs-CZ" dirty="0"/>
              <a:t> SQL</a:t>
            </a:r>
            <a:r>
              <a:rPr lang="en-US" dirty="0"/>
              <a:t> </a:t>
            </a:r>
            <a:r>
              <a:rPr lang="cs-CZ" dirty="0"/>
              <a:t>/ NoSQL</a:t>
            </a:r>
            <a:endParaRPr lang="en-US" dirty="0"/>
          </a:p>
          <a:p>
            <a:pPr lvl="2"/>
            <a:r>
              <a:rPr lang="en-US" dirty="0"/>
              <a:t>decision</a:t>
            </a:r>
            <a:r>
              <a:rPr lang="cs-CZ" dirty="0"/>
              <a:t> </a:t>
            </a:r>
            <a:r>
              <a:rPr lang="en-US" dirty="0"/>
              <a:t>trees/forests</a:t>
            </a:r>
            <a:endParaRPr lang="cs-CZ" dirty="0"/>
          </a:p>
          <a:p>
            <a:pPr lvl="2"/>
            <a:r>
              <a:rPr lang="cs-CZ" dirty="0"/>
              <a:t>regres</a:t>
            </a:r>
            <a:r>
              <a:rPr lang="en-US" dirty="0" err="1"/>
              <a:t>sion</a:t>
            </a:r>
            <a:r>
              <a:rPr lang="cs-CZ" dirty="0"/>
              <a:t> </a:t>
            </a:r>
            <a:r>
              <a:rPr lang="cs-CZ" dirty="0" err="1"/>
              <a:t>anal</a:t>
            </a:r>
            <a:r>
              <a:rPr lang="en-US" dirty="0" err="1"/>
              <a:t>ysis</a:t>
            </a:r>
            <a:endParaRPr lang="cs-CZ" dirty="0"/>
          </a:p>
          <a:p>
            <a:pPr lvl="2"/>
            <a:r>
              <a:rPr lang="cs-CZ" dirty="0"/>
              <a:t>clustering, ...</a:t>
            </a:r>
          </a:p>
          <a:p>
            <a:pPr lvl="1"/>
            <a:r>
              <a:rPr lang="en-US" dirty="0"/>
              <a:t>various output </a:t>
            </a:r>
            <a:r>
              <a:rPr lang="cs-CZ" dirty="0"/>
              <a:t>typ</a:t>
            </a:r>
            <a:r>
              <a:rPr lang="en-US" dirty="0"/>
              <a:t>es</a:t>
            </a:r>
            <a:endParaRPr lang="cs-CZ" dirty="0"/>
          </a:p>
          <a:p>
            <a:pPr lvl="2"/>
            <a:r>
              <a:rPr lang="en-US" dirty="0"/>
              <a:t>graphs, tables, reports</a:t>
            </a:r>
            <a:r>
              <a:rPr lang="cs-CZ" dirty="0"/>
              <a:t>, </a:t>
            </a:r>
            <a:r>
              <a:rPr lang="cs-CZ" dirty="0" err="1"/>
              <a:t>agr</a:t>
            </a:r>
            <a:r>
              <a:rPr lang="en-US" dirty="0"/>
              <a:t>e</a:t>
            </a:r>
            <a:r>
              <a:rPr lang="cs-CZ" dirty="0" err="1"/>
              <a:t>ga</a:t>
            </a:r>
            <a:r>
              <a:rPr lang="en-US" dirty="0" err="1"/>
              <a:t>tions</a:t>
            </a:r>
            <a:r>
              <a:rPr lang="en-US" dirty="0"/>
              <a:t>, ...</a:t>
            </a:r>
          </a:p>
          <a:p>
            <a:pPr lvl="2"/>
            <a:r>
              <a:rPr lang="en-US" dirty="0"/>
              <a:t>various</a:t>
            </a:r>
            <a:r>
              <a:rPr lang="cs-CZ" dirty="0"/>
              <a:t> </a:t>
            </a:r>
            <a:r>
              <a:rPr lang="cs-CZ" dirty="0" err="1"/>
              <a:t>form</a:t>
            </a:r>
            <a:r>
              <a:rPr lang="en-US" dirty="0"/>
              <a:t>ats</a:t>
            </a:r>
            <a:r>
              <a:rPr lang="cs-CZ" dirty="0"/>
              <a:t> (XML, PDF, ...)</a:t>
            </a:r>
          </a:p>
        </p:txBody>
      </p:sp>
      <p:pic>
        <p:nvPicPr>
          <p:cNvPr id="3074" name="Picture 2" descr="http://social.technet.microsoft.com/wiki/cfs-filesystemfile.ashx/__key/communityserver-components-imagefileviewer/CommunityServer-Wikis-Components-Files-00-00-00-00-05/5684.ReportViewerSamples.jpg_2D00_55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46819"/>
            <a:ext cx="4752528" cy="29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68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RDL </a:t>
            </a:r>
            <a:r>
              <a:rPr lang="en-US" dirty="0"/>
              <a:t>E</a:t>
            </a:r>
            <a:r>
              <a:rPr lang="cs-CZ" dirty="0"/>
              <a:t>xample</a:t>
            </a:r>
          </a:p>
        </p:txBody>
      </p:sp>
      <p:sp>
        <p:nvSpPr>
          <p:cNvPr id="6" name="Rectangle 5"/>
          <p:cNvSpPr/>
          <p:nvPr/>
        </p:nvSpPr>
        <p:spPr>
          <a:xfrm>
            <a:off x="23986" y="476672"/>
            <a:ext cx="9012510" cy="5893921"/>
          </a:xfrm>
          <a:prstGeom prst="rect">
            <a:avLst/>
          </a:prstGeom>
        </p:spPr>
        <p:txBody>
          <a:bodyPr wrap="square">
            <a:spAutoFit/>
          </a:bodyPr>
          <a:lstStyle/>
          <a:p>
            <a:r>
              <a:rPr lang="cs-CZ" sz="1300" dirty="0"/>
              <a:t>&lt;ReportItems&gt;</a:t>
            </a:r>
          </a:p>
          <a:p>
            <a:r>
              <a:rPr lang="cs-CZ" sz="1300" dirty="0"/>
              <a:t>     &lt;Matrix&gt;</a:t>
            </a:r>
          </a:p>
          <a:p>
            <a:r>
              <a:rPr lang="cs-CZ" sz="1300" dirty="0"/>
              <a:t>       &lt;Corner&gt;</a:t>
            </a:r>
          </a:p>
          <a:p>
            <a:r>
              <a:rPr lang="cs-CZ" sz="1300" dirty="0"/>
              <a:t>        &lt;ReportItems&gt;</a:t>
            </a:r>
          </a:p>
          <a:p>
            <a:r>
              <a:rPr lang="cs-CZ" sz="1300" dirty="0"/>
              <a:t>          </a:t>
            </a:r>
            <a:r>
              <a:rPr lang="cs-CZ" sz="1300" dirty="0">
                <a:solidFill>
                  <a:srgbClr val="CC00CC"/>
                </a:solidFill>
              </a:rPr>
              <a:t>&lt;Textbox Name='Corner'&gt;&lt;Value&gt;Year\Category&lt;/Value&gt;</a:t>
            </a:r>
            <a:r>
              <a:rPr lang="cs-CZ" sz="1300" dirty="0"/>
              <a:t>&lt;Style&gt;&lt;BorderStyle&gt;&lt;Default&gt;Solid&lt;/Default&gt;&lt;/BorderStyle&gt;</a:t>
            </a:r>
          </a:p>
          <a:p>
            <a:r>
              <a:rPr lang="cs-CZ" sz="1300" dirty="0"/>
              <a:t>	</a:t>
            </a:r>
            <a:r>
              <a:rPr lang="cs-CZ" sz="1300" dirty="0">
                <a:solidFill>
                  <a:srgbClr val="3366FF"/>
                </a:solidFill>
              </a:rPr>
              <a:t>&lt;BorderWidth&gt;&lt;Left&gt;1pt&lt;/Left&gt;&lt;Right&gt;1pt&lt;/Right&gt;&lt;Top&gt;1pt&lt;/Top&gt;&lt;Bottom&gt;1pt&lt;/Bottom&gt;&lt;/BorderWidth&gt;</a:t>
            </a:r>
          </a:p>
          <a:p>
            <a:r>
              <a:rPr lang="cs-CZ" sz="1300" dirty="0"/>
              <a:t>	&lt;FontWeight&gt;bold&lt;/FontWeight&gt;&lt;/Style&gt;&lt;/Textbox&gt;</a:t>
            </a:r>
          </a:p>
          <a:p>
            <a:r>
              <a:rPr lang="cs-CZ" sz="1300" dirty="0"/>
              <a:t>        &lt;/ReportItems&gt;</a:t>
            </a:r>
          </a:p>
          <a:p>
            <a:r>
              <a:rPr lang="cs-CZ" sz="1300" dirty="0"/>
              <a:t>       &lt;/Corner&gt;</a:t>
            </a:r>
          </a:p>
          <a:p>
            <a:r>
              <a:rPr lang="cs-CZ" sz="1300" dirty="0"/>
              <a:t>           &lt;ColumnGrouping&gt;</a:t>
            </a:r>
          </a:p>
          <a:p>
            <a:r>
              <a:rPr lang="cs-CZ" sz="1300" dirty="0"/>
              <a:t>               &lt;Height&gt;0.25in&lt;/Height&gt;</a:t>
            </a:r>
          </a:p>
          <a:p>
            <a:r>
              <a:rPr lang="cs-CZ" sz="1300" dirty="0"/>
              <a:t>               &lt;DynamicColumns&gt;</a:t>
            </a:r>
          </a:p>
          <a:p>
            <a:r>
              <a:rPr lang="cs-CZ" sz="1300" dirty="0"/>
              <a:t>                   &lt;Grouping&gt;</a:t>
            </a:r>
          </a:p>
          <a:p>
            <a:r>
              <a:rPr lang="cs-CZ" sz="1300" dirty="0"/>
              <a:t>                          &lt;GroupExpressions&gt;&lt;GroupExpression&gt;</a:t>
            </a:r>
            <a:r>
              <a:rPr lang="cs-CZ" sz="1300" dirty="0">
                <a:solidFill>
                  <a:srgbClr val="00B050"/>
                </a:solidFill>
              </a:rPr>
              <a:t>=Fields!Category.Value</a:t>
            </a:r>
            <a:r>
              <a:rPr lang="cs-CZ" sz="1300" dirty="0"/>
              <a:t>&lt;/GroupExpression&gt;&lt;/GroupExpressions&gt;</a:t>
            </a:r>
          </a:p>
          <a:p>
            <a:r>
              <a:rPr lang="cs-CZ" sz="1300" dirty="0"/>
              <a:t>                   &lt;/Grouping&gt;</a:t>
            </a:r>
          </a:p>
          <a:p>
            <a:r>
              <a:rPr lang="cs-CZ" sz="1300" dirty="0"/>
              <a:t>                   &lt;ReportItems&gt;</a:t>
            </a:r>
          </a:p>
          <a:p>
            <a:r>
              <a:rPr lang="cs-CZ" sz="1300" dirty="0"/>
              <a:t>                          &lt;Textbox Name='Category'&gt;</a:t>
            </a:r>
            <a:r>
              <a:rPr lang="cs-CZ" sz="1300" dirty="0">
                <a:solidFill>
                  <a:srgbClr val="FF0000"/>
                </a:solidFill>
              </a:rPr>
              <a:t>&lt;Value&gt;="" + Fields!Category.Value + " = "+Sum(Fields!Sales.Value)&lt;/Value&gt;</a:t>
            </a:r>
            <a:r>
              <a:rPr lang="cs-CZ" sz="1300" dirty="0"/>
              <a:t>&lt;Style&gt;</a:t>
            </a:r>
          </a:p>
          <a:p>
            <a:r>
              <a:rPr lang="cs-CZ" sz="1300" dirty="0"/>
              <a:t>	&lt;BorderStyle&gt;&lt;Default&gt;Solid&lt;/Default&gt;&lt;/BorderStyle&gt;</a:t>
            </a:r>
          </a:p>
          <a:p>
            <a:r>
              <a:rPr lang="cs-CZ" sz="1300" dirty="0"/>
              <a:t>	&lt;BorderWidth&gt;&lt;Left&gt;1pt&lt;/Left&gt;&lt;Right&gt;1pt&lt;/Right&gt;&lt;Top&gt;1pt&lt;/Top&gt;&lt;Bottom&gt;1pt&lt;/Bottom&gt;&lt;/BorderWidth&gt;</a:t>
            </a:r>
          </a:p>
          <a:p>
            <a:r>
              <a:rPr lang="cs-CZ" sz="1300" dirty="0"/>
              <a:t>	&lt;FontWeight&gt;bold&lt;/FontWeight&gt;&lt;/Style&gt;&lt;/Textbox&gt;</a:t>
            </a:r>
          </a:p>
          <a:p>
            <a:r>
              <a:rPr lang="cs-CZ" sz="1300" dirty="0"/>
              <a:t>                   &lt;/ReportItems&gt;</a:t>
            </a:r>
          </a:p>
          <a:p>
            <a:r>
              <a:rPr lang="cs-CZ" sz="1300" dirty="0"/>
              <a:t>                   &lt;Subtotal&gt;</a:t>
            </a:r>
          </a:p>
          <a:p>
            <a:r>
              <a:rPr lang="cs-CZ" sz="1300" dirty="0"/>
              <a:t>                       &lt;ReportItems&gt;</a:t>
            </a:r>
          </a:p>
          <a:p>
            <a:r>
              <a:rPr lang="cs-CZ" sz="1300" dirty="0"/>
              <a:t>                          &lt;Textbox&gt;&lt;Value&gt;Grand Total&lt;/Value&gt;&lt;Style&gt;</a:t>
            </a:r>
          </a:p>
          <a:p>
            <a:r>
              <a:rPr lang="cs-CZ" sz="1300" dirty="0"/>
              <a:t>                       &lt;/ReportItems&gt;</a:t>
            </a:r>
          </a:p>
          <a:p>
            <a:r>
              <a:rPr lang="cs-CZ" sz="1300" dirty="0"/>
              <a:t>                   &lt;/Subtotal&gt;</a:t>
            </a:r>
          </a:p>
          <a:p>
            <a:r>
              <a:rPr lang="cs-CZ" sz="1300" dirty="0"/>
              <a:t>               &lt;/DynamicColumns&gt;</a:t>
            </a:r>
          </a:p>
          <a:p>
            <a:r>
              <a:rPr lang="cs-CZ" sz="1300" dirty="0"/>
              <a:t>            &lt;/ColumnGrouping&gt;</a:t>
            </a:r>
          </a:p>
          <a:p>
            <a:r>
              <a:rPr lang="cs-CZ" sz="1300" dirty="0"/>
              <a:t>. . .</a:t>
            </a:r>
          </a:p>
        </p:txBody>
      </p:sp>
      <p:sp>
        <p:nvSpPr>
          <p:cNvPr id="4" name="Rounded Rectangular Callout 3"/>
          <p:cNvSpPr/>
          <p:nvPr/>
        </p:nvSpPr>
        <p:spPr>
          <a:xfrm>
            <a:off x="6516216" y="1844824"/>
            <a:ext cx="1584176" cy="360040"/>
          </a:xfrm>
          <a:prstGeom prst="wedgeRoundRectCallout">
            <a:avLst>
              <a:gd name="adj1" fmla="val -66738"/>
              <a:gd name="adj2" fmla="val -66304"/>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err="1">
                <a:solidFill>
                  <a:srgbClr val="002060"/>
                </a:solidFill>
              </a:rPr>
              <a:t>form</a:t>
            </a:r>
            <a:r>
              <a:rPr lang="en-US" dirty="0">
                <a:solidFill>
                  <a:srgbClr val="002060"/>
                </a:solidFill>
              </a:rPr>
              <a:t>a</a:t>
            </a:r>
            <a:r>
              <a:rPr lang="cs-CZ" dirty="0">
                <a:solidFill>
                  <a:srgbClr val="002060"/>
                </a:solidFill>
              </a:rPr>
              <a:t>t</a:t>
            </a:r>
            <a:r>
              <a:rPr lang="en-US" dirty="0" err="1">
                <a:solidFill>
                  <a:srgbClr val="002060"/>
                </a:solidFill>
              </a:rPr>
              <a:t>ing</a:t>
            </a:r>
            <a:endParaRPr lang="cs-CZ" dirty="0">
              <a:solidFill>
                <a:srgbClr val="002060"/>
              </a:solidFill>
            </a:endParaRPr>
          </a:p>
        </p:txBody>
      </p:sp>
      <p:sp>
        <p:nvSpPr>
          <p:cNvPr id="5" name="Rounded Rectangular Callout 4"/>
          <p:cNvSpPr/>
          <p:nvPr/>
        </p:nvSpPr>
        <p:spPr>
          <a:xfrm>
            <a:off x="6948264" y="3212976"/>
            <a:ext cx="1584176" cy="360040"/>
          </a:xfrm>
          <a:prstGeom prst="wedgeRoundRectCallout">
            <a:avLst>
              <a:gd name="adj1" fmla="val -81431"/>
              <a:gd name="adj2" fmla="val 7222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"calculations"</a:t>
            </a:r>
            <a:endParaRPr lang="cs-CZ" dirty="0">
              <a:solidFill>
                <a:srgbClr val="002060"/>
              </a:solidFill>
            </a:endParaRPr>
          </a:p>
        </p:txBody>
      </p:sp>
      <p:sp>
        <p:nvSpPr>
          <p:cNvPr id="7" name="Rounded Rectangular Callout 6"/>
          <p:cNvSpPr/>
          <p:nvPr/>
        </p:nvSpPr>
        <p:spPr>
          <a:xfrm>
            <a:off x="2771800" y="2636912"/>
            <a:ext cx="1584176" cy="360040"/>
          </a:xfrm>
          <a:prstGeom prst="wedgeRoundRectCallout">
            <a:avLst>
              <a:gd name="adj1" fmla="val 63746"/>
              <a:gd name="adj2" fmla="val 5991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data</a:t>
            </a:r>
          </a:p>
        </p:txBody>
      </p:sp>
      <p:sp>
        <p:nvSpPr>
          <p:cNvPr id="8" name="Rounded Rectangular Callout 7"/>
          <p:cNvSpPr/>
          <p:nvPr/>
        </p:nvSpPr>
        <p:spPr>
          <a:xfrm>
            <a:off x="3347864" y="836712"/>
            <a:ext cx="1584176" cy="360040"/>
          </a:xfrm>
          <a:prstGeom prst="wedgeRoundRectCallout">
            <a:avLst>
              <a:gd name="adj1" fmla="val -64770"/>
              <a:gd name="adj2" fmla="val 6068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structure</a:t>
            </a:r>
            <a:endParaRPr lang="cs-CZ" dirty="0">
              <a:solidFill>
                <a:srgbClr val="002060"/>
              </a:solidFill>
            </a:endParaRPr>
          </a:p>
        </p:txBody>
      </p:sp>
    </p:spTree>
    <p:extLst>
      <p:ext uri="{BB962C8B-B14F-4D97-AF65-F5344CB8AC3E}">
        <p14:creationId xmlns:p14="http://schemas.microsoft.com/office/powerpoint/2010/main" val="1485096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Web Sites</a:t>
            </a:r>
          </a:p>
        </p:txBody>
      </p:sp>
      <p:sp>
        <p:nvSpPr>
          <p:cNvPr id="4" name="Content Placeholder 4"/>
          <p:cNvSpPr>
            <a:spLocks noGrp="1"/>
          </p:cNvSpPr>
          <p:nvPr>
            <p:ph sz="quarter" idx="13"/>
          </p:nvPr>
        </p:nvSpPr>
        <p:spPr>
          <a:xfrm>
            <a:off x="107504" y="548680"/>
            <a:ext cx="8928992" cy="6195674"/>
          </a:xfrm>
        </p:spPr>
        <p:txBody>
          <a:bodyPr anchor="t">
            <a:normAutofit/>
          </a:bodyPr>
          <a:lstStyle/>
          <a:p>
            <a:r>
              <a:rPr lang="cs-CZ" b="1" dirty="0"/>
              <a:t>Web Sites</a:t>
            </a:r>
            <a:r>
              <a:rPr lang="en-US" b="1" dirty="0"/>
              <a:t> / Web Apps</a:t>
            </a:r>
            <a:endParaRPr lang="cs-CZ" dirty="0"/>
          </a:p>
          <a:p>
            <a:pPr lvl="1"/>
            <a:r>
              <a:rPr lang="cs-CZ" b="1" dirty="0"/>
              <a:t>Platform</a:t>
            </a:r>
            <a:r>
              <a:rPr lang="cs-CZ" dirty="0">
                <a:solidFill>
                  <a:srgbClr val="0066CC"/>
                </a:solidFill>
              </a:rPr>
              <a:t>-as-a-Service</a:t>
            </a:r>
            <a:r>
              <a:rPr lang="cs-CZ" dirty="0"/>
              <a:t>, PaaS</a:t>
            </a:r>
          </a:p>
          <a:p>
            <a:pPr lvl="2"/>
            <a:r>
              <a:rPr lang="cs-CZ" dirty="0"/>
              <a:t>pre</a:t>
            </a:r>
            <a:r>
              <a:rPr lang="en-US" dirty="0"/>
              <a:t>c</a:t>
            </a:r>
            <a:r>
              <a:rPr lang="cs-CZ" dirty="0"/>
              <a:t>onfigur</a:t>
            </a:r>
            <a:r>
              <a:rPr lang="en-US" dirty="0"/>
              <a:t>ed</a:t>
            </a:r>
            <a:r>
              <a:rPr lang="cs-CZ" dirty="0"/>
              <a:t> instal</a:t>
            </a:r>
            <a:r>
              <a:rPr lang="en-US" dirty="0"/>
              <a:t>l</a:t>
            </a:r>
            <a:r>
              <a:rPr lang="cs-CZ" dirty="0"/>
              <a:t>a</a:t>
            </a:r>
            <a:r>
              <a:rPr lang="en-US" dirty="0" err="1"/>
              <a:t>tions</a:t>
            </a:r>
            <a:endParaRPr lang="cs-CZ" dirty="0"/>
          </a:p>
          <a:p>
            <a:pPr lvl="2"/>
            <a:r>
              <a:rPr lang="en-US" dirty="0"/>
              <a:t>c</a:t>
            </a:r>
            <a:r>
              <a:rPr lang="cs-CZ" dirty="0"/>
              <a:t>omplet framework - OS, db, web server, </a:t>
            </a:r>
            <a:r>
              <a:rPr lang="en-US" dirty="0"/>
              <a:t>libraries</a:t>
            </a:r>
            <a:r>
              <a:rPr lang="cs-CZ" dirty="0"/>
              <a:t>, ...</a:t>
            </a:r>
          </a:p>
          <a:p>
            <a:pPr lvl="2"/>
            <a:r>
              <a:rPr lang="cs-CZ" dirty="0"/>
              <a:t>administra</a:t>
            </a:r>
            <a:r>
              <a:rPr lang="en-US" dirty="0" err="1"/>
              <a:t>tion</a:t>
            </a:r>
            <a:r>
              <a:rPr lang="cs-CZ" dirty="0"/>
              <a:t>, </a:t>
            </a:r>
            <a:r>
              <a:rPr lang="en-US" dirty="0"/>
              <a:t>updates,</a:t>
            </a:r>
            <a:r>
              <a:rPr lang="cs-CZ" dirty="0"/>
              <a:t> </a:t>
            </a:r>
            <a:r>
              <a:rPr lang="en-US" dirty="0"/>
              <a:t>c</a:t>
            </a:r>
            <a:r>
              <a:rPr lang="cs-CZ" dirty="0"/>
              <a:t>omponent</a:t>
            </a:r>
            <a:r>
              <a:rPr lang="en-US" dirty="0"/>
              <a:t> maintenance</a:t>
            </a:r>
            <a:endParaRPr lang="cs-CZ" dirty="0"/>
          </a:p>
          <a:p>
            <a:pPr lvl="2"/>
            <a:r>
              <a:rPr lang="en-US" dirty="0"/>
              <a:t>just upload </a:t>
            </a:r>
            <a:r>
              <a:rPr lang="cs-CZ" dirty="0"/>
              <a:t>html/php/js/...</a:t>
            </a:r>
          </a:p>
          <a:p>
            <a:pPr lvl="1"/>
            <a:r>
              <a:rPr lang="cs-CZ" dirty="0"/>
              <a:t>dynamic instan</a:t>
            </a:r>
            <a:r>
              <a:rPr lang="en-US" dirty="0" err="1"/>
              <a:t>ces</a:t>
            </a:r>
            <a:r>
              <a:rPr lang="cs-CZ" dirty="0"/>
              <a:t>, load balancing</a:t>
            </a:r>
          </a:p>
          <a:p>
            <a:pPr lvl="2"/>
            <a:r>
              <a:rPr lang="en-US" dirty="0"/>
              <a:t>automatic</a:t>
            </a:r>
            <a:r>
              <a:rPr lang="cs-CZ" dirty="0"/>
              <a:t> </a:t>
            </a:r>
            <a:r>
              <a:rPr lang="en-US" dirty="0"/>
              <a:t>scalability</a:t>
            </a:r>
            <a:r>
              <a:rPr lang="cs-CZ" dirty="0"/>
              <a:t> - </a:t>
            </a:r>
            <a:r>
              <a:rPr lang="en-US" dirty="0"/>
              <a:t>based on a schedule</a:t>
            </a:r>
            <a:r>
              <a:rPr lang="cs-CZ" dirty="0"/>
              <a:t> /</a:t>
            </a:r>
            <a:r>
              <a:rPr lang="en-US" dirty="0"/>
              <a:t> usage</a:t>
            </a:r>
            <a:r>
              <a:rPr lang="cs-CZ" dirty="0"/>
              <a:t> /</a:t>
            </a:r>
            <a:r>
              <a:rPr lang="en-US" dirty="0"/>
              <a:t> quotas</a:t>
            </a:r>
            <a:endParaRPr lang="cs-CZ" dirty="0"/>
          </a:p>
          <a:p>
            <a:pPr lvl="1"/>
            <a:r>
              <a:rPr lang="en-US" dirty="0"/>
              <a:t>various </a:t>
            </a:r>
            <a:r>
              <a:rPr lang="cs-CZ" dirty="0"/>
              <a:t>isola</a:t>
            </a:r>
            <a:r>
              <a:rPr lang="en-US" dirty="0" err="1"/>
              <a:t>tion</a:t>
            </a:r>
            <a:r>
              <a:rPr lang="en-US" dirty="0"/>
              <a:t> levels</a:t>
            </a:r>
            <a:endParaRPr lang="cs-CZ" dirty="0"/>
          </a:p>
          <a:p>
            <a:pPr lvl="2"/>
            <a:r>
              <a:rPr lang="cs-CZ" dirty="0"/>
              <a:t>shared / private VM</a:t>
            </a:r>
          </a:p>
          <a:p>
            <a:pPr lvl="1"/>
            <a:r>
              <a:rPr lang="en-US" dirty="0"/>
              <a:t>various </a:t>
            </a:r>
            <a:r>
              <a:rPr lang="cs-CZ" dirty="0"/>
              <a:t>framework</a:t>
            </a:r>
            <a:r>
              <a:rPr lang="en-US" dirty="0"/>
              <a:t>s</a:t>
            </a:r>
            <a:r>
              <a:rPr lang="cs-CZ" dirty="0"/>
              <a:t>, </a:t>
            </a:r>
            <a:r>
              <a:rPr lang="en-US" dirty="0"/>
              <a:t>languages,</a:t>
            </a:r>
            <a:r>
              <a:rPr lang="cs-CZ" dirty="0"/>
              <a:t> db</a:t>
            </a:r>
          </a:p>
          <a:p>
            <a:pPr lvl="2"/>
            <a:r>
              <a:rPr lang="en-US" dirty="0"/>
              <a:t>JAVA, </a:t>
            </a:r>
            <a:r>
              <a:rPr lang="cs-CZ" dirty="0"/>
              <a:t>.Net, PHP, Node.js, </a:t>
            </a:r>
            <a:r>
              <a:rPr lang="en-US" dirty="0"/>
              <a:t>*</a:t>
            </a:r>
            <a:r>
              <a:rPr lang="cs-CZ" dirty="0"/>
              <a:t>-SQL</a:t>
            </a:r>
          </a:p>
          <a:p>
            <a:pPr lvl="2"/>
            <a:r>
              <a:rPr lang="cs-CZ" dirty="0"/>
              <a:t>Drupal, WordPress, ...</a:t>
            </a:r>
            <a:endParaRPr lang="en-US" dirty="0"/>
          </a:p>
          <a:p>
            <a:pPr lvl="1"/>
            <a:r>
              <a:rPr lang="en-US" dirty="0" err="1"/>
              <a:t>WebJobs</a:t>
            </a:r>
            <a:endParaRPr lang="en-US" dirty="0"/>
          </a:p>
          <a:p>
            <a:pPr lvl="2"/>
            <a:r>
              <a:rPr lang="en-US" dirty="0"/>
              <a:t>scripts</a:t>
            </a:r>
            <a:r>
              <a:rPr lang="cs-CZ" dirty="0"/>
              <a:t> / job</a:t>
            </a:r>
            <a:r>
              <a:rPr lang="en-US" dirty="0"/>
              <a:t>s</a:t>
            </a:r>
            <a:endParaRPr lang="cs-CZ" dirty="0"/>
          </a:p>
          <a:p>
            <a:pPr lvl="2"/>
            <a:r>
              <a:rPr lang="en-US" dirty="0"/>
              <a:t>on demand / non-stop </a:t>
            </a:r>
            <a:r>
              <a:rPr lang="cs-CZ" dirty="0"/>
              <a:t>/ schedule</a:t>
            </a:r>
            <a:endParaRPr lang="en-US" dirty="0"/>
          </a:p>
          <a:p>
            <a:pPr lvl="2"/>
            <a:r>
              <a:rPr lang="en-US" dirty="0"/>
              <a:t>queues</a:t>
            </a:r>
            <a:r>
              <a:rPr lang="cs-CZ" dirty="0"/>
              <a:t>, </a:t>
            </a:r>
            <a:r>
              <a:rPr lang="en-US" dirty="0"/>
              <a:t>scheduler</a:t>
            </a:r>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573898"/>
            <a:ext cx="4199955" cy="317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8880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&amp; Map/Reduce</a:t>
            </a:r>
            <a:endParaRPr lang="cs-CZ" dirty="0"/>
          </a:p>
        </p:txBody>
      </p:sp>
      <p:sp>
        <p:nvSpPr>
          <p:cNvPr id="4" name="Content Placeholder 4"/>
          <p:cNvSpPr>
            <a:spLocks noGrp="1"/>
          </p:cNvSpPr>
          <p:nvPr>
            <p:ph sz="quarter" idx="13"/>
          </p:nvPr>
        </p:nvSpPr>
        <p:spPr>
          <a:xfrm>
            <a:off x="107504" y="1124744"/>
            <a:ext cx="8928992" cy="5616624"/>
          </a:xfrm>
        </p:spPr>
        <p:txBody>
          <a:bodyPr anchor="t">
            <a:normAutofit/>
          </a:bodyPr>
          <a:lstStyle/>
          <a:p>
            <a:r>
              <a:rPr lang="cs-CZ" b="1" dirty="0"/>
              <a:t>Distributed Data Processing</a:t>
            </a:r>
          </a:p>
          <a:p>
            <a:pPr lvl="1"/>
            <a:r>
              <a:rPr lang="cs-CZ" dirty="0"/>
              <a:t>BigData</a:t>
            </a:r>
            <a:endParaRPr lang="en-US" dirty="0"/>
          </a:p>
          <a:p>
            <a:pPr lvl="2"/>
            <a:r>
              <a:rPr lang="en-US" dirty="0"/>
              <a:t>hard to be </a:t>
            </a:r>
            <a:r>
              <a:rPr lang="en-US" dirty="0" err="1"/>
              <a:t>proceesed</a:t>
            </a:r>
            <a:r>
              <a:rPr lang="en-US" dirty="0"/>
              <a:t> by a single DBMS</a:t>
            </a:r>
          </a:p>
          <a:p>
            <a:pPr lvl="2"/>
            <a:r>
              <a:rPr lang="cs-CZ" dirty="0"/>
              <a:t>low</a:t>
            </a:r>
            <a:r>
              <a:rPr lang="en-US" dirty="0"/>
              <a:t>-</a:t>
            </a:r>
            <a:r>
              <a:rPr lang="cs-CZ" dirty="0"/>
              <a:t>cost hardware</a:t>
            </a:r>
          </a:p>
          <a:p>
            <a:pPr lvl="2"/>
            <a:r>
              <a:rPr lang="en-US" dirty="0"/>
              <a:t>fault-tolerance, replication</a:t>
            </a:r>
            <a:endParaRPr lang="cs-CZ" dirty="0"/>
          </a:p>
          <a:p>
            <a:pPr lvl="1"/>
            <a:r>
              <a:rPr lang="cs-CZ" b="1" dirty="0"/>
              <a:t>Map / Reduce </a:t>
            </a:r>
            <a:r>
              <a:rPr lang="cs-CZ" dirty="0"/>
              <a:t>paradigm</a:t>
            </a:r>
            <a:endParaRPr lang="en-US" dirty="0"/>
          </a:p>
          <a:p>
            <a:pPr lvl="2"/>
            <a:r>
              <a:rPr lang="it-IT" dirty="0"/>
              <a:t>massive</a:t>
            </a:r>
            <a:r>
              <a:rPr lang="cs-CZ" dirty="0"/>
              <a:t> </a:t>
            </a:r>
            <a:r>
              <a:rPr lang="it-IT" dirty="0"/>
              <a:t>parallelization, distributed computing</a:t>
            </a:r>
            <a:endParaRPr lang="cs-CZ" dirty="0"/>
          </a:p>
          <a:p>
            <a:pPr lvl="2"/>
            <a:r>
              <a:rPr lang="cs-CZ" dirty="0"/>
              <a:t>implementa</a:t>
            </a:r>
            <a:r>
              <a:rPr lang="en-US" dirty="0" err="1"/>
              <a:t>tions</a:t>
            </a:r>
            <a:r>
              <a:rPr lang="cs-CZ" dirty="0"/>
              <a:t>: Hadoop, Spark, MR-MPI, Marissa, ...</a:t>
            </a:r>
          </a:p>
          <a:p>
            <a:pPr lvl="1"/>
            <a:r>
              <a:rPr lang="en-US" dirty="0"/>
              <a:t>components &amp; related concepts</a:t>
            </a:r>
            <a:endParaRPr lang="cs-CZ" dirty="0"/>
          </a:p>
          <a:p>
            <a:pPr lvl="2"/>
            <a:r>
              <a:rPr lang="cs-CZ" dirty="0"/>
              <a:t>HDFS - distribu</a:t>
            </a:r>
            <a:r>
              <a:rPr lang="en-US" dirty="0" err="1"/>
              <a:t>terd</a:t>
            </a:r>
            <a:r>
              <a:rPr lang="cs-CZ" dirty="0"/>
              <a:t> FS</a:t>
            </a:r>
          </a:p>
          <a:p>
            <a:pPr lvl="2"/>
            <a:r>
              <a:rPr lang="cs-CZ" dirty="0"/>
              <a:t>Pig</a:t>
            </a:r>
            <a:r>
              <a:rPr lang="en-US" dirty="0"/>
              <a:t>, </a:t>
            </a:r>
            <a:r>
              <a:rPr lang="en-US" dirty="0" err="1"/>
              <a:t>PigLatin</a:t>
            </a:r>
            <a:r>
              <a:rPr lang="cs-CZ" dirty="0"/>
              <a:t> - parallelization platform</a:t>
            </a:r>
            <a:r>
              <a:rPr lang="en-US" dirty="0"/>
              <a:t>, high-level language</a:t>
            </a:r>
            <a:endParaRPr lang="cs-CZ" dirty="0"/>
          </a:p>
          <a:p>
            <a:pPr lvl="2"/>
            <a:r>
              <a:rPr lang="cs-CZ" dirty="0"/>
              <a:t>Hive, HiveQL - data warehouse </a:t>
            </a:r>
            <a:r>
              <a:rPr lang="en-US" dirty="0"/>
              <a:t>&amp;</a:t>
            </a:r>
            <a:r>
              <a:rPr lang="cs-CZ" dirty="0"/>
              <a:t> querying, data analysis</a:t>
            </a:r>
          </a:p>
          <a:p>
            <a:pPr lvl="2"/>
            <a:r>
              <a:rPr lang="cs-CZ" dirty="0"/>
              <a:t>... ... ...</a:t>
            </a:r>
            <a:endParaRPr lang="en-US" dirty="0"/>
          </a:p>
          <a:p>
            <a:pPr lvl="1"/>
            <a:r>
              <a:rPr lang="en-US" dirty="0"/>
              <a:t>related</a:t>
            </a:r>
            <a:r>
              <a:rPr lang="cs-CZ" dirty="0"/>
              <a:t> BigData technologie</a:t>
            </a:r>
            <a:r>
              <a:rPr lang="en-US" dirty="0"/>
              <a:t>s</a:t>
            </a:r>
            <a:endParaRPr lang="cs-CZ" dirty="0"/>
          </a:p>
          <a:p>
            <a:pPr lvl="2"/>
            <a:r>
              <a:rPr lang="cs-CZ" dirty="0"/>
              <a:t>Spark, Flink, Presto</a:t>
            </a:r>
            <a:endParaRPr lang="en-US" dirty="0"/>
          </a:p>
        </p:txBody>
      </p:sp>
    </p:spTree>
    <p:extLst>
      <p:ext uri="{BB962C8B-B14F-4D97-AF65-F5344CB8AC3E}">
        <p14:creationId xmlns:p14="http://schemas.microsoft.com/office/powerpoint/2010/main" val="13518962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p>
        </p:txBody>
      </p:sp>
      <p:sp>
        <p:nvSpPr>
          <p:cNvPr id="5" name="Rectangle 4"/>
          <p:cNvSpPr/>
          <p:nvPr/>
        </p:nvSpPr>
        <p:spPr>
          <a:xfrm>
            <a:off x="3491880" y="3113934"/>
            <a:ext cx="360040" cy="99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9" name="Rectangle 8"/>
          <p:cNvSpPr/>
          <p:nvPr/>
        </p:nvSpPr>
        <p:spPr>
          <a:xfrm>
            <a:off x="5040052" y="3113934"/>
            <a:ext cx="360040" cy="99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14153"/>
            <a:ext cx="7478495" cy="3780420"/>
          </a:xfrm>
          <a:prstGeom prst="rect">
            <a:avLst/>
          </a:prstGeom>
        </p:spPr>
      </p:pic>
      <p:sp>
        <p:nvSpPr>
          <p:cNvPr id="11" name="Content Placeholder 4"/>
          <p:cNvSpPr>
            <a:spLocks noGrp="1"/>
          </p:cNvSpPr>
          <p:nvPr>
            <p:ph sz="quarter" idx="13"/>
          </p:nvPr>
        </p:nvSpPr>
        <p:spPr>
          <a:xfrm>
            <a:off x="539552" y="6453336"/>
            <a:ext cx="8640960" cy="300692"/>
          </a:xfrm>
        </p:spPr>
        <p:txBody>
          <a:bodyPr anchor="t">
            <a:normAutofit fontScale="92500" lnSpcReduction="10000"/>
          </a:bodyPr>
          <a:lstStyle/>
          <a:p>
            <a:pPr marL="274320" lvl="1" indent="0">
              <a:buNone/>
            </a:pPr>
            <a:r>
              <a:rPr lang="cs-CZ" sz="1600" dirty="0">
                <a:latin typeface="Lucida Console" panose="020B0609040504020204" pitchFamily="49" charset="0"/>
              </a:rPr>
              <a:t>https://0x0fff.com/wp-content/uploads/2014/12/MapReduce-v3.png</a:t>
            </a:r>
          </a:p>
          <a:p>
            <a:pPr marL="274320" lvl="1" indent="0">
              <a:buNone/>
            </a:pPr>
            <a:endParaRPr lang="cs-CZ"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4653136"/>
            <a:ext cx="7175561" cy="1711166"/>
          </a:xfrm>
          <a:prstGeom prst="rect">
            <a:avLst/>
          </a:prstGeom>
        </p:spPr>
      </p:pic>
      <p:cxnSp>
        <p:nvCxnSpPr>
          <p:cNvPr id="6" name="Straight Connector 5"/>
          <p:cNvCxnSpPr/>
          <p:nvPr/>
        </p:nvCxnSpPr>
        <p:spPr>
          <a:xfrm flipH="1">
            <a:off x="1691680" y="3861048"/>
            <a:ext cx="1440160" cy="7788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5796136" y="3861048"/>
            <a:ext cx="1368152" cy="7920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9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652119" y="2564904"/>
            <a:ext cx="3261531" cy="142530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b="1" dirty="0">
                <a:solidFill>
                  <a:srgbClr val="002060"/>
                </a:solidFill>
              </a:rPr>
              <a:t>map</a:t>
            </a:r>
            <a:r>
              <a:rPr lang="en-US" sz="1600" dirty="0">
                <a:solidFill>
                  <a:srgbClr val="002060"/>
                </a:solidFill>
              </a:rPr>
              <a:t>(String key, String value):</a:t>
            </a:r>
          </a:p>
          <a:p>
            <a:r>
              <a:rPr lang="en-US" sz="1600" dirty="0">
                <a:solidFill>
                  <a:schemeClr val="bg1">
                    <a:lumMod val="50000"/>
                  </a:schemeClr>
                </a:solidFill>
              </a:rPr>
              <a:t>// key: document name</a:t>
            </a:r>
          </a:p>
          <a:p>
            <a:r>
              <a:rPr lang="en-US" sz="1600" dirty="0">
                <a:solidFill>
                  <a:schemeClr val="bg1">
                    <a:lumMod val="50000"/>
                  </a:schemeClr>
                </a:solidFill>
              </a:rPr>
              <a:t>// value: document contents</a:t>
            </a:r>
          </a:p>
          <a:p>
            <a:r>
              <a:rPr lang="en-US" sz="1600" dirty="0">
                <a:solidFill>
                  <a:srgbClr val="002060"/>
                </a:solidFill>
              </a:rPr>
              <a:t>  for each word w in value:</a:t>
            </a:r>
          </a:p>
          <a:p>
            <a:r>
              <a:rPr lang="cs-CZ" sz="1600" dirty="0">
                <a:solidFill>
                  <a:srgbClr val="002060"/>
                </a:solidFill>
              </a:rPr>
              <a:t>  </a:t>
            </a:r>
            <a:r>
              <a:rPr lang="en-US" sz="1600" dirty="0">
                <a:solidFill>
                  <a:srgbClr val="002060"/>
                </a:solidFill>
              </a:rPr>
              <a:t>   </a:t>
            </a:r>
            <a:r>
              <a:rPr lang="en-US" sz="1600" dirty="0" err="1">
                <a:solidFill>
                  <a:srgbClr val="002060"/>
                </a:solidFill>
              </a:rPr>
              <a:t>EmitIntermediate</a:t>
            </a:r>
            <a:r>
              <a:rPr lang="en-US" sz="1600" dirty="0">
                <a:solidFill>
                  <a:srgbClr val="002060"/>
                </a:solidFill>
              </a:rPr>
              <a:t>(</a:t>
            </a:r>
            <a:r>
              <a:rPr lang="cs-CZ" sz="1600" dirty="0">
                <a:solidFill>
                  <a:srgbClr val="002060"/>
                </a:solidFill>
              </a:rPr>
              <a:t> </a:t>
            </a:r>
            <a:r>
              <a:rPr lang="en-US" sz="1600" dirty="0">
                <a:solidFill>
                  <a:srgbClr val="002060"/>
                </a:solidFill>
              </a:rPr>
              <a:t>w, </a:t>
            </a:r>
            <a:r>
              <a:rPr lang="cs-CZ" sz="1600" dirty="0">
                <a:solidFill>
                  <a:srgbClr val="002060"/>
                </a:solidFill>
              </a:rPr>
              <a:t>count(w)</a:t>
            </a:r>
            <a:r>
              <a:rPr lang="en-US" sz="1600" dirty="0">
                <a:solidFill>
                  <a:srgbClr val="002060"/>
                </a:solidFill>
              </a:rPr>
              <a:t>);</a:t>
            </a:r>
            <a:endParaRPr lang="cs-CZ" sz="1600" dirty="0">
              <a:solidFill>
                <a:srgbClr val="002060"/>
              </a:solidFill>
            </a:endParaRPr>
          </a:p>
        </p:txBody>
      </p:sp>
      <p:sp>
        <p:nvSpPr>
          <p:cNvPr id="2" name="Title 1"/>
          <p:cNvSpPr>
            <a:spLocks noGrp="1"/>
          </p:cNvSpPr>
          <p:nvPr>
            <p:ph type="title"/>
          </p:nvPr>
        </p:nvSpPr>
        <p:spPr/>
        <p:txBody>
          <a:bodyPr/>
          <a:lstStyle/>
          <a:p>
            <a:r>
              <a:rPr lang="cs-CZ" dirty="0"/>
              <a:t>Map/Reduce</a:t>
            </a:r>
            <a:endParaRPr lang="en-US" dirty="0"/>
          </a:p>
        </p:txBody>
      </p:sp>
      <p:sp>
        <p:nvSpPr>
          <p:cNvPr id="5" name="Content Placeholder 4"/>
          <p:cNvSpPr>
            <a:spLocks noGrp="1"/>
          </p:cNvSpPr>
          <p:nvPr>
            <p:ph sz="quarter" idx="13"/>
          </p:nvPr>
        </p:nvSpPr>
        <p:spPr>
          <a:xfrm>
            <a:off x="107504" y="548680"/>
            <a:ext cx="5328592" cy="5904656"/>
          </a:xfrm>
        </p:spPr>
        <p:txBody>
          <a:bodyPr/>
          <a:lstStyle/>
          <a:p>
            <a:r>
              <a:rPr lang="cs-CZ" b="1" dirty="0"/>
              <a:t>Map/Reduce</a:t>
            </a:r>
          </a:p>
          <a:p>
            <a:pPr lvl="1"/>
            <a:r>
              <a:rPr lang="cs-CZ" b="1" dirty="0"/>
              <a:t>map</a:t>
            </a:r>
          </a:p>
          <a:p>
            <a:pPr lvl="2"/>
            <a:r>
              <a:rPr lang="en-US" dirty="0"/>
              <a:t>each node independently</a:t>
            </a:r>
          </a:p>
          <a:p>
            <a:pPr lvl="2"/>
            <a:r>
              <a:rPr lang="en-US" dirty="0"/>
              <a:t>input </a:t>
            </a:r>
            <a:r>
              <a:rPr lang="en-US" dirty="0">
                <a:sym typeface="Wingdings"/>
              </a:rPr>
              <a:t> </a:t>
            </a:r>
            <a:r>
              <a:rPr lang="en-US" sz="2000" b="1" dirty="0">
                <a:latin typeface="Arial Unicode MS"/>
                <a:ea typeface="Arial Unicode MS"/>
                <a:cs typeface="Arial Unicode MS"/>
                <a:sym typeface="Wingdings"/>
              </a:rPr>
              <a:t>→</a:t>
            </a:r>
            <a:r>
              <a:rPr lang="en-US" dirty="0">
                <a:latin typeface="Arial Unicode MS"/>
                <a:ea typeface="Arial Unicode MS"/>
                <a:cs typeface="Arial Unicode MS"/>
                <a:sym typeface="Wingdings"/>
              </a:rPr>
              <a:t> </a:t>
            </a:r>
            <a:r>
              <a:rPr lang="en-US" dirty="0">
                <a:sym typeface="Wingdings"/>
              </a:rPr>
              <a:t> (k</a:t>
            </a:r>
            <a:r>
              <a:rPr lang="cs-CZ" dirty="0">
                <a:sym typeface="Wingdings"/>
              </a:rPr>
              <a:t>ey, value)</a:t>
            </a:r>
          </a:p>
          <a:p>
            <a:pPr lvl="1"/>
            <a:r>
              <a:rPr lang="cs-CZ" b="1" dirty="0">
                <a:sym typeface="Wingdings"/>
              </a:rPr>
              <a:t>reduce</a:t>
            </a:r>
          </a:p>
          <a:p>
            <a:pPr lvl="2"/>
            <a:r>
              <a:rPr lang="en-US" dirty="0">
                <a:sym typeface="Wingdings"/>
              </a:rPr>
              <a:t>(k</a:t>
            </a:r>
            <a:r>
              <a:rPr lang="cs-CZ" dirty="0">
                <a:sym typeface="Wingdings"/>
              </a:rPr>
              <a:t>ey, </a:t>
            </a:r>
            <a:r>
              <a:rPr lang="en-US" dirty="0">
                <a:sym typeface="Wingdings"/>
              </a:rPr>
              <a:t>list of </a:t>
            </a:r>
            <a:r>
              <a:rPr lang="cs-CZ" dirty="0">
                <a:sym typeface="Wingdings"/>
              </a:rPr>
              <a:t>value</a:t>
            </a:r>
            <a:r>
              <a:rPr lang="en-US" dirty="0">
                <a:sym typeface="Wingdings"/>
              </a:rPr>
              <a:t>s[]</a:t>
            </a:r>
            <a:r>
              <a:rPr lang="cs-CZ" dirty="0">
                <a:sym typeface="Wingdings"/>
              </a:rPr>
              <a:t>)</a:t>
            </a:r>
            <a:r>
              <a:rPr lang="en-US" dirty="0">
                <a:sym typeface="Wingdings"/>
              </a:rPr>
              <a:t> </a:t>
            </a:r>
            <a:r>
              <a:rPr lang="en-US" b="1" dirty="0">
                <a:latin typeface="Arial Unicode MS"/>
                <a:ea typeface="Arial Unicode MS"/>
                <a:cs typeface="Arial Unicode MS"/>
                <a:sym typeface="Wingdings"/>
              </a:rPr>
              <a:t>→</a:t>
            </a:r>
            <a:r>
              <a:rPr lang="en-US" dirty="0">
                <a:sym typeface="Wingdings"/>
              </a:rPr>
              <a:t>  output</a:t>
            </a:r>
            <a:endParaRPr lang="cs-CZ" dirty="0">
              <a:sym typeface="Wingdings"/>
            </a:endParaRPr>
          </a:p>
          <a:p>
            <a:pPr lvl="2"/>
            <a:r>
              <a:rPr lang="en-US" dirty="0">
                <a:sym typeface="Wingdings"/>
              </a:rPr>
              <a:t>values are merged for each key</a:t>
            </a:r>
            <a:endParaRPr lang="cs-CZ" dirty="0">
              <a:sym typeface="Wingdings"/>
            </a:endParaRPr>
          </a:p>
          <a:p>
            <a:pPr lvl="2"/>
            <a:r>
              <a:rPr lang="en-US" dirty="0">
                <a:sym typeface="Wingdings"/>
              </a:rPr>
              <a:t>processing</a:t>
            </a:r>
            <a:r>
              <a:rPr lang="cs-CZ" dirty="0">
                <a:sym typeface="Wingdings"/>
              </a:rPr>
              <a:t>, </a:t>
            </a:r>
            <a:r>
              <a:rPr lang="en-US" dirty="0">
                <a:sym typeface="Wingdings"/>
              </a:rPr>
              <a:t>result</a:t>
            </a:r>
            <a:endParaRPr lang="cs-CZ" dirty="0">
              <a:sym typeface="Wingdings"/>
            </a:endParaRPr>
          </a:p>
          <a:p>
            <a:pPr lvl="1"/>
            <a:r>
              <a:rPr lang="en-US" dirty="0">
                <a:sym typeface="Wingdings"/>
              </a:rPr>
              <a:t>intermediate results can be duplicated</a:t>
            </a:r>
            <a:endParaRPr lang="cs-CZ" dirty="0">
              <a:sym typeface="Wingdings"/>
            </a:endParaRPr>
          </a:p>
          <a:p>
            <a:pPr lvl="2"/>
            <a:r>
              <a:rPr lang="en-US" dirty="0">
                <a:sym typeface="Wingdings"/>
              </a:rPr>
              <a:t>processing of very large data volumes</a:t>
            </a:r>
            <a:endParaRPr lang="cs-CZ" dirty="0">
              <a:sym typeface="Wingdings"/>
            </a:endParaRPr>
          </a:p>
          <a:p>
            <a:pPr lvl="2"/>
            <a:r>
              <a:rPr lang="cs-CZ" dirty="0">
                <a:sym typeface="Wingdings"/>
              </a:rPr>
              <a:t>fault tolerance</a:t>
            </a:r>
            <a:endParaRPr lang="cs-CZ" dirty="0"/>
          </a:p>
          <a:p>
            <a:r>
              <a:rPr lang="en-US" b="1" dirty="0"/>
              <a:t>Word count</a:t>
            </a:r>
          </a:p>
          <a:p>
            <a:pPr lvl="1"/>
            <a:r>
              <a:rPr lang="en-US" dirty="0"/>
              <a:t>word frequency in </a:t>
            </a:r>
            <a:r>
              <a:rPr lang="en-US" b="1" dirty="0"/>
              <a:t>many</a:t>
            </a:r>
            <a:r>
              <a:rPr lang="en-US" dirty="0"/>
              <a:t> </a:t>
            </a:r>
            <a:r>
              <a:rPr lang="cs-CZ" dirty="0"/>
              <a:t>do</a:t>
            </a:r>
            <a:r>
              <a:rPr lang="en-US" dirty="0"/>
              <a:t>c</a:t>
            </a:r>
            <a:r>
              <a:rPr lang="cs-CZ" dirty="0"/>
              <a:t>ument</a:t>
            </a:r>
            <a:r>
              <a:rPr lang="en-US" dirty="0"/>
              <a:t>s</a:t>
            </a:r>
            <a:endParaRPr lang="cs-CZ" dirty="0"/>
          </a:p>
          <a:p>
            <a:pPr lvl="1"/>
            <a:r>
              <a:rPr lang="cs-CZ" dirty="0"/>
              <a:t>map( file, text)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word, count)</a:t>
            </a:r>
          </a:p>
          <a:p>
            <a:pPr lvl="1"/>
            <a:r>
              <a:rPr lang="cs-CZ" dirty="0"/>
              <a:t>reduce( word, list of counts)</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count</a:t>
            </a:r>
            <a:endParaRPr lang="en-US" dirty="0"/>
          </a:p>
          <a:p>
            <a:pPr lvl="1"/>
            <a:endParaRPr lang="en-US" dirty="0"/>
          </a:p>
        </p:txBody>
      </p:sp>
      <p:sp>
        <p:nvSpPr>
          <p:cNvPr id="8" name="Rounded Rectangular Callout 7"/>
          <p:cNvSpPr/>
          <p:nvPr/>
        </p:nvSpPr>
        <p:spPr>
          <a:xfrm>
            <a:off x="5652120" y="4293096"/>
            <a:ext cx="3261531" cy="1944216"/>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b="1" dirty="0">
                <a:solidFill>
                  <a:srgbClr val="002060"/>
                </a:solidFill>
              </a:rPr>
              <a:t>reduce</a:t>
            </a:r>
            <a:r>
              <a:rPr lang="en-US" sz="1600" dirty="0">
                <a:solidFill>
                  <a:srgbClr val="002060"/>
                </a:solidFill>
              </a:rPr>
              <a:t>(String key, </a:t>
            </a:r>
            <a:r>
              <a:rPr lang="cs-CZ" sz="1600" dirty="0">
                <a:solidFill>
                  <a:srgbClr val="002060"/>
                </a:solidFill>
              </a:rPr>
              <a:t>List </a:t>
            </a:r>
            <a:r>
              <a:rPr lang="en-US" sz="1600" dirty="0">
                <a:solidFill>
                  <a:srgbClr val="002060"/>
                </a:solidFill>
              </a:rPr>
              <a:t>values):</a:t>
            </a:r>
          </a:p>
          <a:p>
            <a:r>
              <a:rPr lang="en-US" sz="1600" dirty="0">
                <a:solidFill>
                  <a:schemeClr val="bg1">
                    <a:lumMod val="50000"/>
                  </a:schemeClr>
                </a:solidFill>
              </a:rPr>
              <a:t>// key: a word</a:t>
            </a:r>
          </a:p>
          <a:p>
            <a:r>
              <a:rPr lang="en-US" sz="1600" dirty="0">
                <a:solidFill>
                  <a:schemeClr val="bg1">
                    <a:lumMod val="50000"/>
                  </a:schemeClr>
                </a:solidFill>
              </a:rPr>
              <a:t>// values: a list of counts</a:t>
            </a:r>
          </a:p>
          <a:p>
            <a:r>
              <a:rPr lang="cs-CZ" sz="1600" dirty="0">
                <a:solidFill>
                  <a:srgbClr val="002060"/>
                </a:solidFill>
              </a:rPr>
              <a:t>  </a:t>
            </a:r>
            <a:r>
              <a:rPr lang="en-US" sz="1600" dirty="0" err="1">
                <a:solidFill>
                  <a:srgbClr val="002060"/>
                </a:solidFill>
              </a:rPr>
              <a:t>int</a:t>
            </a:r>
            <a:r>
              <a:rPr lang="en-US" sz="1600" dirty="0">
                <a:solidFill>
                  <a:srgbClr val="002060"/>
                </a:solidFill>
              </a:rPr>
              <a:t> result = 0;</a:t>
            </a:r>
          </a:p>
          <a:p>
            <a:r>
              <a:rPr lang="cs-CZ" sz="1600" dirty="0">
                <a:solidFill>
                  <a:srgbClr val="002060"/>
                </a:solidFill>
              </a:rPr>
              <a:t>  </a:t>
            </a:r>
            <a:r>
              <a:rPr lang="en-US" sz="1600" dirty="0">
                <a:solidFill>
                  <a:srgbClr val="002060"/>
                </a:solidFill>
              </a:rPr>
              <a:t>for each v in values:</a:t>
            </a:r>
          </a:p>
          <a:p>
            <a:r>
              <a:rPr lang="cs-CZ" sz="1600" dirty="0">
                <a:solidFill>
                  <a:srgbClr val="002060"/>
                </a:solidFill>
              </a:rPr>
              <a:t>      </a:t>
            </a:r>
            <a:r>
              <a:rPr lang="en-US" sz="1600" dirty="0">
                <a:solidFill>
                  <a:srgbClr val="002060"/>
                </a:solidFill>
              </a:rPr>
              <a:t>result += v;</a:t>
            </a:r>
          </a:p>
          <a:p>
            <a:r>
              <a:rPr lang="cs-CZ" sz="1600" dirty="0">
                <a:solidFill>
                  <a:srgbClr val="002060"/>
                </a:solidFill>
              </a:rPr>
              <a:t>  </a:t>
            </a:r>
            <a:r>
              <a:rPr lang="en-US" sz="1600" dirty="0">
                <a:solidFill>
                  <a:srgbClr val="002060"/>
                </a:solidFill>
              </a:rPr>
              <a:t>Emit(</a:t>
            </a:r>
            <a:r>
              <a:rPr lang="cs-CZ" sz="1600" dirty="0">
                <a:solidFill>
                  <a:srgbClr val="002060"/>
                </a:solidFill>
              </a:rPr>
              <a:t> </a:t>
            </a:r>
            <a:r>
              <a:rPr lang="en-US" sz="1600" dirty="0">
                <a:solidFill>
                  <a:srgbClr val="002060"/>
                </a:solidFill>
              </a:rPr>
              <a:t>result);</a:t>
            </a:r>
            <a:endParaRPr lang="cs-CZ" sz="1600" dirty="0">
              <a:solidFill>
                <a:srgbClr val="002060"/>
              </a:solidFill>
            </a:endParaRPr>
          </a:p>
        </p:txBody>
      </p:sp>
    </p:spTree>
    <p:extLst>
      <p:ext uri="{BB962C8B-B14F-4D97-AF65-F5344CB8AC3E}">
        <p14:creationId xmlns:p14="http://schemas.microsoft.com/office/powerpoint/2010/main" val="8110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r>
              <a:rPr lang="en-US" dirty="0"/>
              <a:t> - Word Count</a:t>
            </a:r>
          </a:p>
        </p:txBody>
      </p:sp>
      <p:pic>
        <p:nvPicPr>
          <p:cNvPr id="3074" name="Picture 2" descr="http://www.rabidgremlin.com/data20/MapReduceWordCountOverview1.png"/>
          <p:cNvPicPr>
            <a:picLocks noChangeAspect="1" noChangeArrowheads="1"/>
          </p:cNvPicPr>
          <p:nvPr/>
        </p:nvPicPr>
        <p:blipFill rotWithShape="1">
          <a:blip r:embed="rId2">
            <a:extLst>
              <a:ext uri="{28A0092B-C50C-407E-A947-70E740481C1C}">
                <a14:useLocalDpi xmlns:a14="http://schemas.microsoft.com/office/drawing/2010/main" val="0"/>
              </a:ext>
            </a:extLst>
          </a:blip>
          <a:srcRect l="2546" t="10683" r="3772" b="8413"/>
          <a:stretch/>
        </p:blipFill>
        <p:spPr bwMode="auto">
          <a:xfrm>
            <a:off x="120711" y="2708920"/>
            <a:ext cx="8856985" cy="355077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p:cNvSpPr>
            <a:spLocks noGrp="1"/>
          </p:cNvSpPr>
          <p:nvPr>
            <p:ph sz="quarter" idx="13"/>
          </p:nvPr>
        </p:nvSpPr>
        <p:spPr>
          <a:xfrm>
            <a:off x="107504" y="548680"/>
            <a:ext cx="8712968" cy="1440160"/>
          </a:xfrm>
        </p:spPr>
        <p:txBody>
          <a:bodyPr anchor="t">
            <a:normAutofit/>
          </a:bodyPr>
          <a:lstStyle/>
          <a:p>
            <a:r>
              <a:rPr lang="en-US" b="1" dirty="0"/>
              <a:t>Word count</a:t>
            </a:r>
          </a:p>
          <a:p>
            <a:pPr lvl="1"/>
            <a:r>
              <a:rPr lang="cs-CZ" dirty="0"/>
              <a:t>map( file, text)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word, count)</a:t>
            </a:r>
          </a:p>
          <a:p>
            <a:pPr lvl="1"/>
            <a:r>
              <a:rPr lang="cs-CZ" dirty="0"/>
              <a:t>reduce( word, list of counts) </a:t>
            </a:r>
            <a:r>
              <a:rPr lang="en-US" b="1" dirty="0">
                <a:latin typeface="Arial Unicode MS"/>
                <a:ea typeface="Arial Unicode MS"/>
                <a:cs typeface="Arial Unicode MS"/>
                <a:sym typeface="Wingdings"/>
              </a:rPr>
              <a:t>→</a:t>
            </a:r>
            <a:r>
              <a:rPr lang="en-US" dirty="0"/>
              <a:t>  </a:t>
            </a:r>
            <a:r>
              <a:rPr lang="cs-CZ" dirty="0"/>
              <a:t>count</a:t>
            </a:r>
            <a:endParaRPr lang="en-US" dirty="0"/>
          </a:p>
        </p:txBody>
      </p:sp>
      <p:sp>
        <p:nvSpPr>
          <p:cNvPr id="6" name="Rounded Rectangle 5"/>
          <p:cNvSpPr/>
          <p:nvPr/>
        </p:nvSpPr>
        <p:spPr>
          <a:xfrm>
            <a:off x="3577095" y="3356992"/>
            <a:ext cx="1224136" cy="2952328"/>
          </a:xfrm>
          <a:prstGeom prst="roundRect">
            <a:avLst/>
          </a:prstGeom>
          <a:solidFill>
            <a:srgbClr val="33ED52">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Rounded Rectangle 10"/>
          <p:cNvSpPr/>
          <p:nvPr/>
        </p:nvSpPr>
        <p:spPr>
          <a:xfrm>
            <a:off x="6457415" y="3326018"/>
            <a:ext cx="1224136" cy="2952328"/>
          </a:xfrm>
          <a:prstGeom prst="roundRect">
            <a:avLst/>
          </a:prstGeom>
          <a:solidFill>
            <a:srgbClr val="33ED52">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ounded Rectangular Callout 7">
            <a:extLst>
              <a:ext uri="{FF2B5EF4-FFF2-40B4-BE49-F238E27FC236}">
                <a16:creationId xmlns:a16="http://schemas.microsoft.com/office/drawing/2014/main" id="{6C5BEFFF-E14C-DF9C-7409-734E0EF030EC}"/>
              </a:ext>
            </a:extLst>
          </p:cNvPr>
          <p:cNvSpPr/>
          <p:nvPr/>
        </p:nvSpPr>
        <p:spPr>
          <a:xfrm>
            <a:off x="7092280" y="836712"/>
            <a:ext cx="1584176" cy="360040"/>
          </a:xfrm>
          <a:prstGeom prst="wedgeRoundRectCallout">
            <a:avLst>
              <a:gd name="adj1" fmla="val -71316"/>
              <a:gd name="adj2" fmla="val -3750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Hello world</a:t>
            </a:r>
          </a:p>
        </p:txBody>
      </p:sp>
    </p:spTree>
    <p:extLst>
      <p:ext uri="{BB962C8B-B14F-4D97-AF65-F5344CB8AC3E}">
        <p14:creationId xmlns:p14="http://schemas.microsoft.com/office/powerpoint/2010/main" val="20130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927702" y="2643154"/>
            <a:ext cx="950887" cy="3024336"/>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27702" y="3387526"/>
            <a:ext cx="950887" cy="3024336"/>
          </a:xfrm>
          <a:prstGeom prst="ellipse">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cs-CZ" dirty="0"/>
              <a:t>Map/Reduce</a:t>
            </a:r>
            <a:r>
              <a:rPr lang="en-US" dirty="0"/>
              <a:t> - Common Friends</a:t>
            </a:r>
          </a:p>
        </p:txBody>
      </p:sp>
      <p:sp>
        <p:nvSpPr>
          <p:cNvPr id="9" name="Content Placeholder 4"/>
          <p:cNvSpPr>
            <a:spLocks noGrp="1"/>
          </p:cNvSpPr>
          <p:nvPr>
            <p:ph sz="quarter" idx="13"/>
          </p:nvPr>
        </p:nvSpPr>
        <p:spPr>
          <a:xfrm>
            <a:off x="107504" y="548680"/>
            <a:ext cx="8712968" cy="1872208"/>
          </a:xfrm>
        </p:spPr>
        <p:txBody>
          <a:bodyPr anchor="t">
            <a:normAutofit/>
          </a:bodyPr>
          <a:lstStyle/>
          <a:p>
            <a:r>
              <a:rPr lang="en-US" b="1" dirty="0"/>
              <a:t>Common friends</a:t>
            </a:r>
          </a:p>
          <a:p>
            <a:pPr lvl="1"/>
            <a:r>
              <a:rPr lang="en-US" dirty="0"/>
              <a:t>p</a:t>
            </a:r>
            <a:r>
              <a:rPr lang="cs-CZ" dirty="0"/>
              <a:t>erson </a:t>
            </a:r>
            <a:r>
              <a:rPr lang="en-US" b="1" dirty="0">
                <a:latin typeface="Arial Unicode MS"/>
                <a:ea typeface="Arial Unicode MS"/>
                <a:cs typeface="Arial Unicode MS"/>
                <a:sym typeface="Wingdings"/>
              </a:rPr>
              <a:t>→ </a:t>
            </a:r>
            <a:r>
              <a:rPr lang="en-US" dirty="0">
                <a:sym typeface="Wingdings"/>
              </a:rPr>
              <a:t>list of friends </a:t>
            </a:r>
            <a:r>
              <a:rPr lang="en-US" dirty="0"/>
              <a:t> </a:t>
            </a:r>
            <a:r>
              <a:rPr lang="en-US" dirty="0">
                <a:latin typeface="Lucida Sans Unicode" panose="020B0602030504020204" pitchFamily="34" charset="0"/>
                <a:cs typeface="Lucida Sans Unicode" panose="020B0602030504020204" pitchFamily="34" charset="0"/>
              </a:rPr>
              <a:t>⇝</a:t>
            </a:r>
            <a:r>
              <a:rPr lang="en-US" dirty="0"/>
              <a:t>  p1, p2</a:t>
            </a:r>
            <a:r>
              <a:rPr lang="cs-CZ" dirty="0"/>
              <a:t> </a:t>
            </a:r>
            <a:r>
              <a:rPr lang="en-US" b="1" dirty="0">
                <a:latin typeface="Arial Unicode MS"/>
                <a:ea typeface="Arial Unicode MS"/>
                <a:cs typeface="Arial Unicode MS"/>
                <a:sym typeface="Wingdings"/>
              </a:rPr>
              <a:t>→ </a:t>
            </a:r>
            <a:r>
              <a:rPr lang="en-US" dirty="0">
                <a:sym typeface="Wingdings"/>
              </a:rPr>
              <a:t>friends </a:t>
            </a:r>
          </a:p>
          <a:p>
            <a:pPr lvl="1"/>
            <a:r>
              <a:rPr lang="cs-CZ" dirty="0"/>
              <a:t>map( </a:t>
            </a:r>
            <a:r>
              <a:rPr lang="en-US" dirty="0"/>
              <a:t>person</a:t>
            </a:r>
            <a:r>
              <a:rPr lang="cs-CZ" dirty="0"/>
              <a:t>, </a:t>
            </a:r>
            <a:r>
              <a:rPr lang="en-US" dirty="0"/>
              <a:t>[friends]</a:t>
            </a:r>
            <a:r>
              <a:rPr lang="cs-CZ" dirty="0"/>
              <a: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a:t>
            </a:r>
            <a:r>
              <a:rPr lang="en-US" dirty="0"/>
              <a:t>[person1,</a:t>
            </a:r>
            <a:r>
              <a:rPr lang="cs-CZ" dirty="0"/>
              <a:t> </a:t>
            </a:r>
            <a:r>
              <a:rPr lang="en-US" dirty="0"/>
              <a:t>person2], [friends]</a:t>
            </a:r>
            <a:r>
              <a:rPr lang="cs-CZ" dirty="0"/>
              <a:t>)</a:t>
            </a:r>
          </a:p>
          <a:p>
            <a:pPr lvl="1"/>
            <a:r>
              <a:rPr lang="cs-CZ" dirty="0"/>
              <a:t>reduce(</a:t>
            </a:r>
            <a:r>
              <a:rPr lang="en-US" dirty="0"/>
              <a:t> [person1,</a:t>
            </a:r>
            <a:r>
              <a:rPr lang="cs-CZ" dirty="0"/>
              <a:t> </a:t>
            </a:r>
            <a:r>
              <a:rPr lang="en-US" dirty="0"/>
              <a:t>person2], [friends]</a:t>
            </a:r>
            <a:r>
              <a:rPr lang="cs-CZ" dirty="0"/>
              <a:t>) </a:t>
            </a:r>
            <a:br>
              <a:rPr lang="en-US" dirty="0"/>
            </a:br>
            <a:r>
              <a:rPr lang="en-US" dirty="0"/>
              <a:t>	</a:t>
            </a:r>
            <a:r>
              <a:rPr lang="en-US" b="1" dirty="0">
                <a:latin typeface="Arial Unicode MS"/>
                <a:ea typeface="Arial Unicode MS"/>
                <a:cs typeface="Arial Unicode MS"/>
                <a:sym typeface="Wingdings"/>
              </a:rPr>
              <a:t>→</a:t>
            </a:r>
            <a:r>
              <a:rPr lang="en-US" dirty="0"/>
              <a:t> [person1,</a:t>
            </a:r>
            <a:r>
              <a:rPr lang="cs-CZ" dirty="0"/>
              <a:t> </a:t>
            </a:r>
            <a:r>
              <a:rPr lang="en-US" dirty="0"/>
              <a:t>person2], [common friends]</a:t>
            </a:r>
          </a:p>
        </p:txBody>
      </p:sp>
      <p:sp>
        <p:nvSpPr>
          <p:cNvPr id="8" name="Rounded Rectangular Callout 7"/>
          <p:cNvSpPr/>
          <p:nvPr/>
        </p:nvSpPr>
        <p:spPr>
          <a:xfrm>
            <a:off x="2816294" y="3425386"/>
            <a:ext cx="1152128" cy="144377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002060"/>
                </a:solidFill>
              </a:rPr>
              <a:t>A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a:t>
            </a:r>
          </a:p>
          <a:p>
            <a:r>
              <a:rPr lang="pt-BR" sz="1600" b="1" dirty="0">
                <a:solidFill>
                  <a:srgbClr val="002060"/>
                </a:solidFill>
              </a:rPr>
              <a:t>B</a:t>
            </a:r>
            <a:r>
              <a:rPr lang="pt-BR" sz="1600" dirty="0">
                <a:solidFill>
                  <a:srgbClr val="002060"/>
                </a:solidFill>
              </a:rPr>
              <a:t>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 C D</a:t>
            </a:r>
          </a:p>
          <a:p>
            <a:r>
              <a:rPr lang="pt-BR" sz="1600" dirty="0">
                <a:solidFill>
                  <a:srgbClr val="002060"/>
                </a:solidFill>
              </a:rPr>
              <a:t>C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t>
            </a:r>
            <a:r>
              <a:rPr lang="pt-BR" sz="1600" b="1" dirty="0">
                <a:solidFill>
                  <a:srgbClr val="002060"/>
                </a:solidFill>
              </a:rPr>
              <a:t>B D</a:t>
            </a:r>
            <a:r>
              <a:rPr lang="pt-BR" sz="1600" dirty="0">
                <a:solidFill>
                  <a:srgbClr val="002060"/>
                </a:solidFill>
              </a:rPr>
              <a:t> ...</a:t>
            </a:r>
          </a:p>
          <a:p>
            <a:r>
              <a:rPr lang="pt-BR" sz="1600" b="1" dirty="0">
                <a:solidFill>
                  <a:srgbClr val="002060"/>
                </a:solidFill>
              </a:rPr>
              <a:t>D</a:t>
            </a:r>
            <a:r>
              <a:rPr lang="pt-BR" sz="1600" dirty="0">
                <a:solidFill>
                  <a:srgbClr val="002060"/>
                </a:solidFill>
              </a:rPr>
              <a:t>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C E</a:t>
            </a:r>
          </a:p>
          <a:p>
            <a:r>
              <a:rPr lang="pt-BR" sz="1600" dirty="0">
                <a:solidFill>
                  <a:srgbClr val="002060"/>
                </a:solidFill>
              </a:rPr>
              <a:t>E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D ...</a:t>
            </a:r>
            <a:endParaRPr lang="cs-CZ" sz="1600" dirty="0">
              <a:solidFill>
                <a:srgbClr val="002060"/>
              </a:solidFill>
            </a:endParaRPr>
          </a:p>
        </p:txBody>
      </p:sp>
      <p:sp>
        <p:nvSpPr>
          <p:cNvPr id="12" name="Rounded Rectangular Callout 11"/>
          <p:cNvSpPr/>
          <p:nvPr/>
        </p:nvSpPr>
        <p:spPr>
          <a:xfrm>
            <a:off x="4777440" y="2555354"/>
            <a:ext cx="1584176" cy="129478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map( </a:t>
            </a:r>
            <a:r>
              <a:rPr lang="pt-BR" sz="1600" b="1" dirty="0">
                <a:solidFill>
                  <a:srgbClr val="CC00CC"/>
                </a:solidFill>
              </a:rPr>
              <a:t>B</a:t>
            </a:r>
            <a:r>
              <a:rPr lang="pt-BR" sz="1600" dirty="0">
                <a:solidFill>
                  <a:srgbClr val="CC00CC"/>
                </a:solidFill>
              </a:rPr>
              <a:t>, A C D):</a:t>
            </a:r>
          </a:p>
          <a:p>
            <a:endParaRPr lang="pt-BR" sz="800" dirty="0">
              <a:solidFill>
                <a:srgbClr val="002060"/>
              </a:solidFill>
            </a:endParaRPr>
          </a:p>
          <a:p>
            <a:r>
              <a:rPr lang="pt-BR" sz="1600" dirty="0">
                <a:solidFill>
                  <a:srgbClr val="002060"/>
                </a:solidFill>
              </a:rPr>
              <a:t>[A B]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C D</a:t>
            </a:r>
          </a:p>
          <a:p>
            <a:r>
              <a:rPr lang="pt-BR" sz="1600" dirty="0">
                <a:solidFill>
                  <a:srgbClr val="002060"/>
                </a:solidFill>
              </a:rPr>
              <a:t>[B C]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 D</a:t>
            </a:r>
          </a:p>
          <a:p>
            <a:r>
              <a:rPr lang="pt-BR" sz="1600" b="1" dirty="0">
                <a:solidFill>
                  <a:srgbClr val="002060"/>
                </a:solidFill>
              </a:rPr>
              <a:t>[B D] </a:t>
            </a:r>
            <a:r>
              <a:rPr lang="pt-BR" sz="1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b="1" dirty="0">
                <a:solidFill>
                  <a:srgbClr val="002060"/>
                </a:solidFill>
              </a:rPr>
              <a:t> A C</a:t>
            </a:r>
          </a:p>
        </p:txBody>
      </p:sp>
      <p:sp>
        <p:nvSpPr>
          <p:cNvPr id="14" name="Rounded Rectangular Callout 13"/>
          <p:cNvSpPr/>
          <p:nvPr/>
        </p:nvSpPr>
        <p:spPr>
          <a:xfrm>
            <a:off x="4777440" y="4509120"/>
            <a:ext cx="3466968" cy="100811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reduce( </a:t>
            </a:r>
            <a:r>
              <a:rPr lang="pt-BR" sz="1600" b="1" dirty="0">
                <a:solidFill>
                  <a:srgbClr val="CC00CC"/>
                </a:solidFill>
              </a:rPr>
              <a:t>[B D]</a:t>
            </a:r>
            <a:r>
              <a:rPr lang="pt-BR" sz="1600" dirty="0">
                <a:solidFill>
                  <a:srgbClr val="CC00CC"/>
                </a:solidFill>
              </a:rPr>
              <a:t>, [A C] [C E]):</a:t>
            </a:r>
          </a:p>
          <a:p>
            <a:endParaRPr lang="pt-BR" sz="800" dirty="0">
              <a:solidFill>
                <a:srgbClr val="002060"/>
              </a:solidFill>
            </a:endParaRPr>
          </a:p>
          <a:p>
            <a:r>
              <a:rPr lang="pt-BR" sz="1600" dirty="0">
                <a:solidFill>
                  <a:srgbClr val="002060"/>
                </a:solidFill>
              </a:rPr>
              <a:t>intersection of the lists</a:t>
            </a:r>
          </a:p>
          <a:p>
            <a:r>
              <a:rPr lang="pt-BR" sz="1600" dirty="0">
                <a:solidFill>
                  <a:srgbClr val="002060"/>
                </a:solidFill>
              </a:rPr>
              <a:t>[B D]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C</a:t>
            </a:r>
          </a:p>
        </p:txBody>
      </p:sp>
      <p:sp>
        <p:nvSpPr>
          <p:cNvPr id="15" name="Rounded Rectangular Callout 14"/>
          <p:cNvSpPr/>
          <p:nvPr/>
        </p:nvSpPr>
        <p:spPr>
          <a:xfrm>
            <a:off x="6660232" y="2553994"/>
            <a:ext cx="1584176" cy="129614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map( </a:t>
            </a:r>
            <a:r>
              <a:rPr lang="pt-BR" sz="1600" b="1" dirty="0">
                <a:solidFill>
                  <a:srgbClr val="CC00CC"/>
                </a:solidFill>
              </a:rPr>
              <a:t>D</a:t>
            </a:r>
            <a:r>
              <a:rPr lang="pt-BR" sz="1600" dirty="0">
                <a:solidFill>
                  <a:srgbClr val="CC00CC"/>
                </a:solidFill>
              </a:rPr>
              <a:t>, B C E):</a:t>
            </a:r>
          </a:p>
          <a:p>
            <a:endParaRPr lang="pt-BR" sz="800" dirty="0">
              <a:solidFill>
                <a:srgbClr val="002060"/>
              </a:solidFill>
            </a:endParaRPr>
          </a:p>
          <a:p>
            <a:r>
              <a:rPr lang="pt-BR" sz="1600" b="1" dirty="0">
                <a:solidFill>
                  <a:srgbClr val="002060"/>
                </a:solidFill>
              </a:rPr>
              <a:t>[B D] </a:t>
            </a:r>
            <a:r>
              <a:rPr lang="pt-BR" sz="1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b="1" dirty="0">
                <a:solidFill>
                  <a:srgbClr val="002060"/>
                </a:solidFill>
              </a:rPr>
              <a:t> C E</a:t>
            </a:r>
          </a:p>
          <a:p>
            <a:r>
              <a:rPr lang="pt-BR" sz="1600" dirty="0">
                <a:solidFill>
                  <a:srgbClr val="002060"/>
                </a:solidFill>
              </a:rPr>
              <a:t>[C D]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E</a:t>
            </a:r>
          </a:p>
          <a:p>
            <a:r>
              <a:rPr lang="pt-BR" sz="1600" dirty="0">
                <a:solidFill>
                  <a:srgbClr val="002060"/>
                </a:solidFill>
              </a:rPr>
              <a:t>[D E]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C</a:t>
            </a:r>
          </a:p>
        </p:txBody>
      </p:sp>
      <p:sp>
        <p:nvSpPr>
          <p:cNvPr id="16" name="Lightning Bolt 15"/>
          <p:cNvSpPr/>
          <p:nvPr/>
        </p:nvSpPr>
        <p:spPr>
          <a:xfrm rot="2906663">
            <a:off x="6215252" y="3985648"/>
            <a:ext cx="535656" cy="208051"/>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1169640" y="2487922"/>
            <a:ext cx="837636" cy="3939540"/>
          </a:xfrm>
          <a:prstGeom prst="rect">
            <a:avLst/>
          </a:prstGeom>
          <a:noFill/>
        </p:spPr>
        <p:txBody>
          <a:bodyPr wrap="square" rtlCol="0">
            <a:spAutoFit/>
          </a:bodyPr>
          <a:lstStyle/>
          <a:p>
            <a:pPr>
              <a:lnSpc>
                <a:spcPts val="6000"/>
              </a:lnSpc>
            </a:pPr>
            <a:r>
              <a:rPr lang="pt-BR" sz="3600" dirty="0"/>
              <a:t>A</a:t>
            </a:r>
          </a:p>
          <a:p>
            <a:pPr>
              <a:lnSpc>
                <a:spcPts val="6000"/>
              </a:lnSpc>
            </a:pPr>
            <a:r>
              <a:rPr lang="pt-BR" sz="3600" b="1" dirty="0">
                <a:solidFill>
                  <a:srgbClr val="FF0000"/>
                </a:solidFill>
              </a:rPr>
              <a:t>B</a:t>
            </a:r>
          </a:p>
          <a:p>
            <a:pPr>
              <a:lnSpc>
                <a:spcPts val="6000"/>
              </a:lnSpc>
            </a:pPr>
            <a:r>
              <a:rPr lang="pt-BR" sz="3600" b="1" dirty="0">
                <a:solidFill>
                  <a:srgbClr val="FFFF00"/>
                </a:solidFill>
              </a:rPr>
              <a:t>C</a:t>
            </a:r>
          </a:p>
          <a:p>
            <a:pPr>
              <a:lnSpc>
                <a:spcPts val="6000"/>
              </a:lnSpc>
            </a:pPr>
            <a:r>
              <a:rPr lang="pt-BR" sz="3600" b="1" dirty="0">
                <a:solidFill>
                  <a:srgbClr val="00B050"/>
                </a:solidFill>
              </a:rPr>
              <a:t>D</a:t>
            </a:r>
          </a:p>
          <a:p>
            <a:pPr>
              <a:lnSpc>
                <a:spcPts val="6000"/>
              </a:lnSpc>
            </a:pPr>
            <a:r>
              <a:rPr lang="pt-BR" sz="3600" dirty="0"/>
              <a:t>E</a:t>
            </a:r>
          </a:p>
        </p:txBody>
      </p:sp>
      <p:cxnSp>
        <p:nvCxnSpPr>
          <p:cNvPr id="4" name="Straight Arrow Connector 3"/>
          <p:cNvCxnSpPr/>
          <p:nvPr/>
        </p:nvCxnSpPr>
        <p:spPr>
          <a:xfrm>
            <a:off x="107504" y="4509120"/>
            <a:ext cx="648072" cy="0"/>
          </a:xfrm>
          <a:prstGeom prst="straightConnector1">
            <a:avLst/>
          </a:prstGeom>
          <a:ln w="63500">
            <a:solidFill>
              <a:srgbClr val="0066CC"/>
            </a:solidFill>
            <a:tailEnd type="stealth" w="lg" len="med"/>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2426245" y="5988401"/>
            <a:ext cx="6286565" cy="375625"/>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pt-BR" sz="1600" dirty="0">
                <a:solidFill>
                  <a:srgbClr val="002060"/>
                </a:solidFill>
              </a:rPr>
              <a:t>https://highlyscalable.wordpress.com/2012/02/01/mapreduce-patterns/</a:t>
            </a:r>
          </a:p>
        </p:txBody>
      </p:sp>
      <p:sp>
        <p:nvSpPr>
          <p:cNvPr id="3" name="Rounded Rectangular Callout 7">
            <a:extLst>
              <a:ext uri="{FF2B5EF4-FFF2-40B4-BE49-F238E27FC236}">
                <a16:creationId xmlns:a16="http://schemas.microsoft.com/office/drawing/2014/main" id="{2D89D088-C4BF-7A38-AF8B-EE2998E4E9C9}"/>
              </a:ext>
            </a:extLst>
          </p:cNvPr>
          <p:cNvSpPr/>
          <p:nvPr/>
        </p:nvSpPr>
        <p:spPr>
          <a:xfrm>
            <a:off x="7452320" y="1639940"/>
            <a:ext cx="1286096" cy="645620"/>
          </a:xfrm>
          <a:prstGeom prst="wedgeRoundRectCallout">
            <a:avLst>
              <a:gd name="adj1" fmla="val -38699"/>
              <a:gd name="adj2" fmla="val 10193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canonical ordering</a:t>
            </a:r>
          </a:p>
        </p:txBody>
      </p:sp>
    </p:spTree>
    <p:extLst>
      <p:ext uri="{BB962C8B-B14F-4D97-AF65-F5344CB8AC3E}">
        <p14:creationId xmlns:p14="http://schemas.microsoft.com/office/powerpoint/2010/main" val="1389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3" grpId="0" animBg="1"/>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r>
              <a:rPr lang="en-US" dirty="0"/>
              <a:t> - A</a:t>
            </a:r>
            <a:r>
              <a:rPr lang="cs-CZ" dirty="0"/>
              <a:t>rchite</a:t>
            </a:r>
            <a:r>
              <a:rPr lang="en-US" dirty="0"/>
              <a:t>c</a:t>
            </a:r>
            <a:r>
              <a:rPr lang="cs-CZ" dirty="0"/>
              <a:t>tur</a:t>
            </a:r>
            <a:r>
              <a:rPr lang="en-US" dirty="0"/>
              <a:t>e</a:t>
            </a:r>
          </a:p>
        </p:txBody>
      </p:sp>
      <p:sp>
        <p:nvSpPr>
          <p:cNvPr id="9" name="Content Placeholder 4"/>
          <p:cNvSpPr>
            <a:spLocks noGrp="1"/>
          </p:cNvSpPr>
          <p:nvPr>
            <p:ph sz="quarter" idx="13"/>
          </p:nvPr>
        </p:nvSpPr>
        <p:spPr>
          <a:xfrm>
            <a:off x="107504" y="548680"/>
            <a:ext cx="8712968" cy="6192688"/>
          </a:xfrm>
        </p:spPr>
        <p:txBody>
          <a:bodyPr anchor="t">
            <a:normAutofit fontScale="92500" lnSpcReduction="10000"/>
          </a:bodyPr>
          <a:lstStyle/>
          <a:p>
            <a:r>
              <a:rPr lang="en-US" b="1" dirty="0"/>
              <a:t>Master/slave architecture</a:t>
            </a:r>
          </a:p>
          <a:p>
            <a:pPr lvl="1"/>
            <a:r>
              <a:rPr lang="en-US" dirty="0" err="1"/>
              <a:t>jobtracker</a:t>
            </a:r>
            <a:r>
              <a:rPr lang="en-US" dirty="0"/>
              <a:t> - single master server</a:t>
            </a:r>
          </a:p>
          <a:p>
            <a:pPr lvl="2"/>
            <a:r>
              <a:rPr lang="en-US" dirty="0"/>
              <a:t>client interface</a:t>
            </a:r>
          </a:p>
          <a:p>
            <a:pPr lvl="2"/>
            <a:r>
              <a:rPr lang="cs-CZ" dirty="0"/>
              <a:t>job</a:t>
            </a:r>
            <a:r>
              <a:rPr lang="en-US" dirty="0"/>
              <a:t> queue</a:t>
            </a:r>
            <a:r>
              <a:rPr lang="cs-CZ" dirty="0"/>
              <a:t>, FIFO</a:t>
            </a:r>
            <a:r>
              <a:rPr lang="en-US" dirty="0"/>
              <a:t> processing</a:t>
            </a:r>
            <a:r>
              <a:rPr lang="cs-CZ" dirty="0"/>
              <a:t>, </a:t>
            </a:r>
            <a:r>
              <a:rPr lang="en-US" dirty="0"/>
              <a:t>assignment of </a:t>
            </a:r>
            <a:r>
              <a:rPr lang="cs-CZ" dirty="0"/>
              <a:t>job</a:t>
            </a:r>
            <a:r>
              <a:rPr lang="en-US" dirty="0"/>
              <a:t>s to</a:t>
            </a:r>
            <a:r>
              <a:rPr lang="cs-CZ" dirty="0"/>
              <a:t> tasktracke</a:t>
            </a:r>
            <a:r>
              <a:rPr lang="en-US" dirty="0" err="1"/>
              <a:t>rs</a:t>
            </a:r>
            <a:endParaRPr lang="cs-CZ" dirty="0"/>
          </a:p>
          <a:p>
            <a:pPr lvl="1"/>
            <a:r>
              <a:rPr lang="en-US" dirty="0" err="1"/>
              <a:t>tasktrackers</a:t>
            </a:r>
            <a:r>
              <a:rPr lang="en-US" dirty="0"/>
              <a:t> - slave servers, single server per node in the</a:t>
            </a:r>
            <a:r>
              <a:rPr lang="cs-CZ" dirty="0"/>
              <a:t> </a:t>
            </a:r>
            <a:r>
              <a:rPr lang="en-US" dirty="0"/>
              <a:t>cluster</a:t>
            </a:r>
          </a:p>
          <a:p>
            <a:pPr lvl="2"/>
            <a:r>
              <a:rPr lang="en-US" dirty="0"/>
              <a:t>processing tasks</a:t>
            </a:r>
          </a:p>
          <a:p>
            <a:pPr lvl="2"/>
            <a:r>
              <a:rPr lang="en-US" dirty="0"/>
              <a:t>data movement between map and</a:t>
            </a:r>
            <a:r>
              <a:rPr lang="cs-CZ" dirty="0"/>
              <a:t> </a:t>
            </a:r>
            <a:r>
              <a:rPr lang="en-US" dirty="0"/>
              <a:t>reduce</a:t>
            </a:r>
            <a:endParaRPr lang="cs-CZ" dirty="0"/>
          </a:p>
          <a:p>
            <a:pPr lvl="4"/>
            <a:endParaRPr lang="cs-CZ" sz="600" dirty="0"/>
          </a:p>
          <a:p>
            <a:r>
              <a:rPr lang="en-US" sz="3800" b="1" dirty="0">
                <a:solidFill>
                  <a:srgbClr val="00B050"/>
                </a:solidFill>
                <a:sym typeface="Wingdings"/>
              </a:rPr>
              <a:t> </a:t>
            </a:r>
            <a:r>
              <a:rPr lang="en-US" sz="2000" dirty="0">
                <a:solidFill>
                  <a:schemeClr val="tx1"/>
                </a:solidFill>
                <a:sym typeface="Wingdings"/>
              </a:rPr>
              <a:t>good for</a:t>
            </a:r>
            <a:r>
              <a:rPr lang="cs-CZ" sz="2000" dirty="0">
                <a:solidFill>
                  <a:schemeClr val="tx1"/>
                </a:solidFill>
                <a:sym typeface="Wingdings"/>
              </a:rPr>
              <a:t>:</a:t>
            </a:r>
            <a:endParaRPr lang="cs-CZ" sz="2000" dirty="0">
              <a:solidFill>
                <a:schemeClr val="tx1"/>
              </a:solidFill>
            </a:endParaRPr>
          </a:p>
          <a:p>
            <a:pPr lvl="1"/>
            <a:r>
              <a:rPr lang="cs-CZ" dirty="0"/>
              <a:t>n</a:t>
            </a:r>
            <a:r>
              <a:rPr lang="en-US" dirty="0"/>
              <a:t>on-relational (nonstructured) data</a:t>
            </a:r>
          </a:p>
          <a:p>
            <a:pPr lvl="1"/>
            <a:r>
              <a:rPr lang="en-US" dirty="0"/>
              <a:t>big data volumes</a:t>
            </a:r>
          </a:p>
          <a:p>
            <a:pPr lvl="1"/>
            <a:r>
              <a:rPr lang="en-US" dirty="0"/>
              <a:t>batch</a:t>
            </a:r>
            <a:r>
              <a:rPr lang="cs-CZ" dirty="0"/>
              <a:t>/offline </a:t>
            </a:r>
            <a:r>
              <a:rPr lang="en-US" dirty="0"/>
              <a:t>processing</a:t>
            </a:r>
          </a:p>
          <a:p>
            <a:pPr lvl="1"/>
            <a:r>
              <a:rPr lang="en-US" dirty="0"/>
              <a:t>suitable </a:t>
            </a:r>
            <a:r>
              <a:rPr lang="en-US" dirty="0" err="1"/>
              <a:t>comuting</a:t>
            </a:r>
            <a:r>
              <a:rPr lang="en-US" dirty="0"/>
              <a:t> model</a:t>
            </a:r>
            <a:endParaRPr lang="cs-CZ" dirty="0"/>
          </a:p>
          <a:p>
            <a:r>
              <a:rPr lang="en-US" sz="3800" b="1" dirty="0">
                <a:solidFill>
                  <a:srgbClr val="FF0000"/>
                </a:solidFill>
                <a:sym typeface="Wingdings"/>
              </a:rPr>
              <a:t></a:t>
            </a:r>
            <a:r>
              <a:rPr lang="cs-CZ" sz="3800" b="1" dirty="0">
                <a:solidFill>
                  <a:srgbClr val="FF0000"/>
                </a:solidFill>
                <a:sym typeface="Wingdings"/>
              </a:rPr>
              <a:t> </a:t>
            </a:r>
            <a:r>
              <a:rPr lang="en-US" sz="2000" dirty="0">
                <a:solidFill>
                  <a:schemeClr val="tx1"/>
                </a:solidFill>
                <a:sym typeface="Wingdings"/>
              </a:rPr>
              <a:t>not so good for</a:t>
            </a:r>
            <a:r>
              <a:rPr lang="cs-CZ" sz="2000" dirty="0">
                <a:solidFill>
                  <a:schemeClr val="tx1"/>
                </a:solidFill>
                <a:sym typeface="Wingdings"/>
              </a:rPr>
              <a:t>:</a:t>
            </a:r>
          </a:p>
          <a:p>
            <a:pPr lvl="1"/>
            <a:r>
              <a:rPr lang="en-US" dirty="0"/>
              <a:t>small data</a:t>
            </a:r>
            <a:r>
              <a:rPr lang="cs-CZ" dirty="0"/>
              <a:t> - </a:t>
            </a:r>
            <a:r>
              <a:rPr lang="en-US" dirty="0"/>
              <a:t>overhead</a:t>
            </a:r>
          </a:p>
          <a:p>
            <a:pPr lvl="1"/>
            <a:r>
              <a:rPr lang="en-US" dirty="0"/>
              <a:t>c</a:t>
            </a:r>
            <a:r>
              <a:rPr lang="cs-CZ" dirty="0"/>
              <a:t>om</a:t>
            </a:r>
            <a:r>
              <a:rPr lang="en-US" dirty="0"/>
              <a:t>m</a:t>
            </a:r>
            <a:r>
              <a:rPr lang="cs-CZ" dirty="0"/>
              <a:t>uni</a:t>
            </a:r>
            <a:r>
              <a:rPr lang="en-US" dirty="0"/>
              <a:t>c</a:t>
            </a:r>
            <a:r>
              <a:rPr lang="cs-CZ" dirty="0"/>
              <a:t>a</a:t>
            </a:r>
            <a:r>
              <a:rPr lang="en-US" dirty="0" err="1"/>
              <a:t>tion</a:t>
            </a:r>
            <a:r>
              <a:rPr lang="en-US" dirty="0"/>
              <a:t> / </a:t>
            </a:r>
            <a:r>
              <a:rPr lang="cs-CZ" dirty="0"/>
              <a:t>synchroniza</a:t>
            </a:r>
            <a:r>
              <a:rPr lang="en-US" dirty="0" err="1"/>
              <a:t>tion</a:t>
            </a:r>
            <a:r>
              <a:rPr lang="en-US" dirty="0"/>
              <a:t> between nodes</a:t>
            </a:r>
          </a:p>
          <a:p>
            <a:pPr lvl="1"/>
            <a:r>
              <a:rPr lang="en-US" dirty="0"/>
              <a:t>low </a:t>
            </a:r>
            <a:r>
              <a:rPr lang="cs-CZ" dirty="0"/>
              <a:t>latenc</a:t>
            </a:r>
            <a:r>
              <a:rPr lang="en-US" dirty="0"/>
              <a:t>y</a:t>
            </a:r>
            <a:r>
              <a:rPr lang="cs-CZ" dirty="0"/>
              <a:t>, intera</a:t>
            </a:r>
            <a:r>
              <a:rPr lang="en-US" dirty="0"/>
              <a:t>c</a:t>
            </a:r>
            <a:r>
              <a:rPr lang="cs-CZ" dirty="0"/>
              <a:t>tivit</a:t>
            </a:r>
            <a:r>
              <a:rPr lang="en-US" dirty="0"/>
              <a:t>y</a:t>
            </a:r>
            <a:r>
              <a:rPr lang="cs-CZ" dirty="0"/>
              <a:t>, transa</a:t>
            </a:r>
            <a:r>
              <a:rPr lang="en-US" dirty="0" err="1"/>
              <a:t>ction</a:t>
            </a:r>
            <a:r>
              <a:rPr lang="en-US" dirty="0"/>
              <a:t> processing</a:t>
            </a:r>
            <a:endParaRPr lang="cs-CZ" dirty="0"/>
          </a:p>
          <a:p>
            <a:pPr lvl="1"/>
            <a:r>
              <a:rPr lang="en-US" dirty="0"/>
              <a:t>data-driven pipelines</a:t>
            </a:r>
            <a:r>
              <a:rPr lang="cs-CZ" dirty="0"/>
              <a:t>, iterati</a:t>
            </a:r>
            <a:r>
              <a:rPr lang="en-US" dirty="0" err="1"/>
              <a:t>ve</a:t>
            </a:r>
            <a:r>
              <a:rPr lang="cs-CZ" dirty="0"/>
              <a:t> opera</a:t>
            </a:r>
            <a:r>
              <a:rPr lang="en-US" dirty="0" err="1"/>
              <a:t>tions</a:t>
            </a:r>
            <a:r>
              <a:rPr lang="cs-CZ" dirty="0"/>
              <a:t>, ...</a:t>
            </a:r>
            <a:r>
              <a:rPr lang="en-US" dirty="0"/>
              <a:t> </a:t>
            </a:r>
            <a:r>
              <a:rPr lang="cs-CZ" dirty="0"/>
              <a:t> </a:t>
            </a:r>
            <a:r>
              <a:rPr lang="cs-CZ" sz="1800" dirty="0">
                <a:solidFill>
                  <a:schemeClr val="accent6"/>
                </a:solidFill>
              </a:rPr>
              <a:t>               </a:t>
            </a:r>
            <a:r>
              <a:rPr lang="cs-CZ" sz="1800" dirty="0">
                <a:solidFill>
                  <a:schemeClr val="accent6"/>
                </a:solidFill>
                <a:latin typeface="Lucida Sans Unicode" panose="020B0602030504020204" pitchFamily="34" charset="0"/>
                <a:cs typeface="Lucida Sans Unicode" panose="020B0602030504020204" pitchFamily="34" charset="0"/>
              </a:rPr>
              <a:t>⇝</a:t>
            </a:r>
            <a:r>
              <a:rPr lang="cs-CZ" sz="1800" dirty="0">
                <a:solidFill>
                  <a:schemeClr val="accent6"/>
                </a:solidFill>
              </a:rPr>
              <a:t>  </a:t>
            </a:r>
            <a:r>
              <a:rPr lang="en-US" sz="1800" dirty="0">
                <a:solidFill>
                  <a:schemeClr val="accent6"/>
                </a:solidFill>
              </a:rPr>
              <a:t>alternative</a:t>
            </a:r>
            <a:r>
              <a:rPr lang="cs-CZ" sz="1800" dirty="0">
                <a:solidFill>
                  <a:schemeClr val="accent6"/>
                </a:solidFill>
              </a:rPr>
              <a:t> technologie</a:t>
            </a:r>
            <a:r>
              <a:rPr lang="en-US" sz="1800" dirty="0">
                <a:solidFill>
                  <a:schemeClr val="accent6"/>
                </a:solidFill>
              </a:rPr>
              <a:t>s</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276872"/>
            <a:ext cx="425157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4960446" y="5385514"/>
            <a:ext cx="3888432"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distributed filesystem</a:t>
            </a:r>
            <a:endParaRPr lang="en-US" sz="1400" dirty="0"/>
          </a:p>
        </p:txBody>
      </p:sp>
    </p:spTree>
    <p:extLst>
      <p:ext uri="{BB962C8B-B14F-4D97-AF65-F5344CB8AC3E}">
        <p14:creationId xmlns:p14="http://schemas.microsoft.com/office/powerpoint/2010/main" val="27140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Zoo</a:t>
            </a:r>
            <a:endParaRPr lang="cs-CZ"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72" t="1941" r="3162" b="2998"/>
          <a:stretch/>
        </p:blipFill>
        <p:spPr>
          <a:xfrm>
            <a:off x="235785" y="836712"/>
            <a:ext cx="8672430" cy="5616624"/>
          </a:xfrm>
          <a:prstGeom prst="rect">
            <a:avLst/>
          </a:prstGeom>
        </p:spPr>
      </p:pic>
    </p:spTree>
    <p:extLst>
      <p:ext uri="{BB962C8B-B14F-4D97-AF65-F5344CB8AC3E}">
        <p14:creationId xmlns:p14="http://schemas.microsoft.com/office/powerpoint/2010/main" val="19062194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Zoo</a:t>
            </a:r>
          </a:p>
        </p:txBody>
      </p:sp>
      <p:sp>
        <p:nvSpPr>
          <p:cNvPr id="5" name="Content Placeholder 4"/>
          <p:cNvSpPr>
            <a:spLocks noGrp="1"/>
          </p:cNvSpPr>
          <p:nvPr>
            <p:ph sz="quarter" idx="13"/>
          </p:nvPr>
        </p:nvSpPr>
        <p:spPr>
          <a:xfrm>
            <a:off x="107504" y="548680"/>
            <a:ext cx="8928992" cy="6048672"/>
          </a:xfrm>
        </p:spPr>
        <p:txBody>
          <a:bodyPr anchor="t">
            <a:normAutofit fontScale="92500" lnSpcReduction="10000"/>
          </a:bodyPr>
          <a:lstStyle/>
          <a:p>
            <a:r>
              <a:rPr lang="en-US" b="1" dirty="0"/>
              <a:t>HDFS</a:t>
            </a:r>
          </a:p>
          <a:p>
            <a:pPr lvl="1"/>
            <a:r>
              <a:rPr lang="en-US" dirty="0" err="1"/>
              <a:t>Hadoop</a:t>
            </a:r>
            <a:r>
              <a:rPr lang="en-US" dirty="0"/>
              <a:t> Distributed File System</a:t>
            </a:r>
            <a:r>
              <a:rPr lang="cs-CZ" dirty="0"/>
              <a:t>, o</a:t>
            </a:r>
            <a:r>
              <a:rPr lang="en-US" dirty="0" err="1"/>
              <a:t>ptimalized</a:t>
            </a:r>
            <a:r>
              <a:rPr lang="cs-CZ" dirty="0"/>
              <a:t> </a:t>
            </a:r>
            <a:r>
              <a:rPr lang="en-US" dirty="0"/>
              <a:t>for</a:t>
            </a:r>
            <a:r>
              <a:rPr lang="cs-CZ" dirty="0"/>
              <a:t> Hadoop</a:t>
            </a:r>
          </a:p>
          <a:p>
            <a:r>
              <a:rPr lang="cs-CZ" dirty="0"/>
              <a:t>HBase</a:t>
            </a:r>
            <a:endParaRPr lang="en-US" dirty="0"/>
          </a:p>
          <a:p>
            <a:pPr lvl="1"/>
            <a:r>
              <a:rPr lang="cs-CZ" dirty="0"/>
              <a:t>NoSQL datab</a:t>
            </a:r>
            <a:r>
              <a:rPr lang="en-US" dirty="0" err="1"/>
              <a:t>ase</a:t>
            </a:r>
            <a:endParaRPr lang="en-US" dirty="0"/>
          </a:p>
          <a:p>
            <a:pPr lvl="1"/>
            <a:r>
              <a:rPr lang="cs-CZ" dirty="0"/>
              <a:t>column oriented storage for Hadoop</a:t>
            </a:r>
          </a:p>
          <a:p>
            <a:r>
              <a:rPr lang="en-US" b="1" dirty="0"/>
              <a:t>Pig</a:t>
            </a:r>
            <a:r>
              <a:rPr lang="en-US" dirty="0"/>
              <a:t>, </a:t>
            </a:r>
            <a:r>
              <a:rPr lang="cs-CZ" dirty="0"/>
              <a:t>PigLatin</a:t>
            </a:r>
          </a:p>
          <a:p>
            <a:pPr lvl="1"/>
            <a:r>
              <a:rPr lang="cs-CZ" dirty="0"/>
              <a:t>Hi-level language for data analysis, </a:t>
            </a:r>
            <a:r>
              <a:rPr lang="en-US" dirty="0"/>
              <a:t>compiled to</a:t>
            </a:r>
            <a:r>
              <a:rPr lang="cs-CZ" dirty="0"/>
              <a:t> map/reduce job</a:t>
            </a:r>
            <a:r>
              <a:rPr lang="en-US" dirty="0"/>
              <a:t>s</a:t>
            </a:r>
            <a:endParaRPr lang="cs-CZ" dirty="0"/>
          </a:p>
          <a:p>
            <a:r>
              <a:rPr lang="en-US" b="1" dirty="0"/>
              <a:t>HIVE</a:t>
            </a:r>
            <a:r>
              <a:rPr lang="en-US" dirty="0"/>
              <a:t>, </a:t>
            </a:r>
            <a:r>
              <a:rPr lang="en-US" dirty="0" err="1"/>
              <a:t>HiveQL</a:t>
            </a:r>
            <a:endParaRPr lang="en-US" dirty="0"/>
          </a:p>
          <a:p>
            <a:pPr lvl="1"/>
            <a:r>
              <a:rPr lang="en-US" dirty="0"/>
              <a:t>d</a:t>
            </a:r>
            <a:r>
              <a:rPr lang="cs-CZ" dirty="0"/>
              <a:t>ata warehousing infrastructure</a:t>
            </a:r>
            <a:endParaRPr lang="en-US" dirty="0"/>
          </a:p>
          <a:p>
            <a:pPr lvl="1"/>
            <a:r>
              <a:rPr lang="cs-CZ" dirty="0"/>
              <a:t>SQL-like </a:t>
            </a:r>
            <a:r>
              <a:rPr lang="en-US" dirty="0"/>
              <a:t>language for</a:t>
            </a:r>
            <a:r>
              <a:rPr lang="cs-CZ" dirty="0"/>
              <a:t> HDFS/HBase</a:t>
            </a:r>
            <a:r>
              <a:rPr lang="en-US" dirty="0"/>
              <a:t> queries</a:t>
            </a:r>
          </a:p>
          <a:p>
            <a:r>
              <a:rPr lang="cs-CZ" dirty="0"/>
              <a:t>Mahou</a:t>
            </a:r>
            <a:r>
              <a:rPr lang="en-US" dirty="0"/>
              <a:t>t</a:t>
            </a:r>
            <a:endParaRPr lang="cs-CZ" dirty="0"/>
          </a:p>
          <a:p>
            <a:pPr lvl="1"/>
            <a:r>
              <a:rPr lang="cs-CZ" dirty="0"/>
              <a:t>framework </a:t>
            </a:r>
            <a:r>
              <a:rPr lang="en-US" dirty="0"/>
              <a:t>for</a:t>
            </a:r>
            <a:r>
              <a:rPr lang="cs-CZ" dirty="0"/>
              <a:t> </a:t>
            </a:r>
            <a:r>
              <a:rPr lang="en-US" dirty="0"/>
              <a:t>machine learning </a:t>
            </a:r>
            <a:r>
              <a:rPr lang="cs-CZ" dirty="0"/>
              <a:t>a</a:t>
            </a:r>
            <a:r>
              <a:rPr lang="en-US" dirty="0" err="1"/>
              <a:t>nd</a:t>
            </a:r>
            <a:r>
              <a:rPr lang="cs-CZ" dirty="0"/>
              <a:t> data mining</a:t>
            </a:r>
          </a:p>
          <a:p>
            <a:endParaRPr lang="cs-CZ" dirty="0"/>
          </a:p>
          <a:p>
            <a:r>
              <a:rPr lang="en-US" dirty="0"/>
              <a:t>Zookeeper</a:t>
            </a:r>
            <a:endParaRPr lang="cs-CZ" dirty="0"/>
          </a:p>
          <a:p>
            <a:pPr lvl="1"/>
            <a:r>
              <a:rPr lang="en-US" dirty="0"/>
              <a:t>high-performance coordination service for distributed applications</a:t>
            </a:r>
            <a:endParaRPr lang="cs-CZ" dirty="0"/>
          </a:p>
          <a:p>
            <a:pPr lvl="1"/>
            <a:r>
              <a:rPr lang="en-US" b="1" dirty="0"/>
              <a:t>consensus</a:t>
            </a:r>
            <a:r>
              <a:rPr lang="en-US" dirty="0"/>
              <a:t>, naming, synchronization, group membership, leader election, queues, event notifications, configuration, workflow &amp; cluster management , </a:t>
            </a:r>
            <a:r>
              <a:rPr lang="en-US" dirty="0" err="1"/>
              <a:t>sharding</a:t>
            </a:r>
            <a:r>
              <a:rPr lang="en-US" dirty="0"/>
              <a:t>, ...</a:t>
            </a:r>
          </a:p>
        </p:txBody>
      </p:sp>
      <p:pic>
        <p:nvPicPr>
          <p:cNvPr id="6" name="Picture 21" descr="C:\Users\Justin\Desktop\_Work_in_Progress\_MS\1444\hado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692696"/>
            <a:ext cx="1656183" cy="12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5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HDFS</a:t>
            </a:r>
            <a:endParaRPr lang="en-US" dirty="0"/>
          </a:p>
        </p:txBody>
      </p:sp>
      <p:sp>
        <p:nvSpPr>
          <p:cNvPr id="5" name="Content Placeholder 4"/>
          <p:cNvSpPr>
            <a:spLocks noGrp="1"/>
          </p:cNvSpPr>
          <p:nvPr>
            <p:ph sz="quarter" idx="13"/>
          </p:nvPr>
        </p:nvSpPr>
        <p:spPr>
          <a:xfrm>
            <a:off x="107504" y="548680"/>
            <a:ext cx="8928992" cy="6192688"/>
          </a:xfrm>
        </p:spPr>
        <p:txBody>
          <a:bodyPr anchor="t">
            <a:normAutofit/>
          </a:bodyPr>
          <a:lstStyle/>
          <a:p>
            <a:r>
              <a:rPr lang="en-US" b="1" dirty="0"/>
              <a:t>HDFS</a:t>
            </a:r>
          </a:p>
          <a:p>
            <a:pPr lvl="1"/>
            <a:r>
              <a:rPr lang="en-US" dirty="0" err="1"/>
              <a:t>Hadoop</a:t>
            </a:r>
            <a:r>
              <a:rPr lang="en-US" dirty="0"/>
              <a:t> Distributed File System</a:t>
            </a:r>
          </a:p>
          <a:p>
            <a:pPr lvl="2"/>
            <a:r>
              <a:rPr lang="cs-CZ" dirty="0"/>
              <a:t>10</a:t>
            </a:r>
            <a:r>
              <a:rPr lang="cs-CZ" sz="2000" baseline="30000" dirty="0"/>
              <a:t>4</a:t>
            </a:r>
            <a:r>
              <a:rPr lang="cs-CZ" dirty="0"/>
              <a:t> </a:t>
            </a:r>
            <a:r>
              <a:rPr lang="en-US" dirty="0"/>
              <a:t>nodes</a:t>
            </a:r>
            <a:r>
              <a:rPr lang="cs-CZ" dirty="0"/>
              <a:t>, 10</a:t>
            </a:r>
            <a:r>
              <a:rPr lang="cs-CZ" sz="2000" baseline="30000" dirty="0"/>
              <a:t>6</a:t>
            </a:r>
            <a:r>
              <a:rPr lang="cs-CZ" dirty="0"/>
              <a:t> </a:t>
            </a:r>
            <a:r>
              <a:rPr lang="en-US" dirty="0"/>
              <a:t>files</a:t>
            </a:r>
            <a:r>
              <a:rPr lang="cs-CZ" dirty="0"/>
              <a:t>, PB dat</a:t>
            </a:r>
            <a:r>
              <a:rPr lang="en-US" dirty="0"/>
              <a:t>a</a:t>
            </a:r>
            <a:endParaRPr lang="cs-CZ" dirty="0"/>
          </a:p>
          <a:p>
            <a:r>
              <a:rPr lang="en-US" b="1" dirty="0"/>
              <a:t>Properties</a:t>
            </a:r>
            <a:endParaRPr lang="cs-CZ" b="1" dirty="0"/>
          </a:p>
          <a:p>
            <a:pPr lvl="1"/>
            <a:r>
              <a:rPr lang="en-US" dirty="0"/>
              <a:t>fault tolerant</a:t>
            </a:r>
            <a:r>
              <a:rPr lang="cs-CZ" dirty="0"/>
              <a:t> HW</a:t>
            </a:r>
          </a:p>
          <a:p>
            <a:pPr lvl="2"/>
            <a:r>
              <a:rPr lang="cs-CZ" dirty="0"/>
              <a:t>repli</a:t>
            </a:r>
            <a:r>
              <a:rPr lang="en-US" dirty="0"/>
              <a:t>c</a:t>
            </a:r>
            <a:r>
              <a:rPr lang="cs-CZ" dirty="0"/>
              <a:t>a</a:t>
            </a:r>
            <a:r>
              <a:rPr lang="en-US" dirty="0" err="1"/>
              <a:t>tion</a:t>
            </a:r>
            <a:r>
              <a:rPr lang="cs-CZ" dirty="0"/>
              <a:t>, </a:t>
            </a:r>
            <a:r>
              <a:rPr lang="en-US" dirty="0"/>
              <a:t>fault detection </a:t>
            </a:r>
            <a:r>
              <a:rPr lang="cs-CZ" dirty="0"/>
              <a:t>a</a:t>
            </a:r>
            <a:r>
              <a:rPr lang="en-US" dirty="0" err="1"/>
              <a:t>nd</a:t>
            </a:r>
            <a:r>
              <a:rPr lang="cs-CZ" dirty="0"/>
              <a:t> </a:t>
            </a:r>
            <a:r>
              <a:rPr lang="en-US" dirty="0"/>
              <a:t>recovery</a:t>
            </a:r>
            <a:endParaRPr lang="cs-CZ" dirty="0"/>
          </a:p>
          <a:p>
            <a:pPr lvl="2"/>
            <a:r>
              <a:rPr lang="cs-CZ" dirty="0"/>
              <a:t>optimaliz</a:t>
            </a:r>
            <a:r>
              <a:rPr lang="en-US" dirty="0"/>
              <a:t>ed for cheap </a:t>
            </a:r>
            <a:r>
              <a:rPr lang="cs-CZ" dirty="0"/>
              <a:t>HW</a:t>
            </a:r>
          </a:p>
          <a:p>
            <a:pPr lvl="3"/>
            <a:r>
              <a:rPr lang="cs-CZ" i="1" dirty="0"/>
              <a:t>failure is not an exception</a:t>
            </a:r>
          </a:p>
          <a:p>
            <a:pPr lvl="1"/>
            <a:r>
              <a:rPr lang="en-US" dirty="0"/>
              <a:t>file </a:t>
            </a:r>
            <a:r>
              <a:rPr lang="cs-CZ" dirty="0"/>
              <a:t>stream</a:t>
            </a:r>
            <a:r>
              <a:rPr lang="en-US" dirty="0" err="1"/>
              <a:t>ing</a:t>
            </a:r>
            <a:endParaRPr lang="cs-CZ" dirty="0"/>
          </a:p>
          <a:p>
            <a:pPr lvl="2"/>
            <a:r>
              <a:rPr lang="cs-CZ" dirty="0"/>
              <a:t>optimaliz</a:t>
            </a:r>
            <a:r>
              <a:rPr lang="en-US" dirty="0"/>
              <a:t>ed for throughput</a:t>
            </a:r>
            <a:r>
              <a:rPr lang="cs-CZ" dirty="0"/>
              <a:t>, n</a:t>
            </a:r>
            <a:r>
              <a:rPr lang="en-US" dirty="0" err="1"/>
              <a:t>ot</a:t>
            </a:r>
            <a:r>
              <a:rPr lang="en-US" dirty="0"/>
              <a:t> for access latency</a:t>
            </a:r>
            <a:endParaRPr lang="cs-CZ" dirty="0"/>
          </a:p>
          <a:p>
            <a:pPr lvl="1"/>
            <a:r>
              <a:rPr lang="en-US" dirty="0"/>
              <a:t>big files</a:t>
            </a:r>
            <a:endParaRPr lang="cs-CZ" dirty="0"/>
          </a:p>
          <a:p>
            <a:pPr lvl="1"/>
            <a:r>
              <a:rPr lang="cs-CZ" dirty="0"/>
              <a:t>write-once-read-many</a:t>
            </a:r>
          </a:p>
          <a:p>
            <a:pPr lvl="2"/>
            <a:r>
              <a:rPr lang="en-US" dirty="0"/>
              <a:t>already written file cannot be changed</a:t>
            </a:r>
          </a:p>
          <a:p>
            <a:pPr lvl="2"/>
            <a:r>
              <a:rPr lang="en-US" dirty="0"/>
              <a:t>support for </a:t>
            </a:r>
            <a:r>
              <a:rPr lang="cs-CZ" dirty="0"/>
              <a:t>append </a:t>
            </a:r>
            <a:r>
              <a:rPr lang="en-US" dirty="0"/>
              <a:t>in special cases </a:t>
            </a:r>
            <a:r>
              <a:rPr lang="cs-CZ" dirty="0"/>
              <a:t>(HDFS-265)</a:t>
            </a:r>
          </a:p>
          <a:p>
            <a:pPr lvl="1"/>
            <a:r>
              <a:rPr lang="en-US" i="1" dirty="0"/>
              <a:t>"</a:t>
            </a:r>
            <a:r>
              <a:rPr lang="cs-CZ" i="1" dirty="0"/>
              <a:t>Moving </a:t>
            </a:r>
            <a:r>
              <a:rPr lang="en-US" i="1" dirty="0"/>
              <a:t>c</a:t>
            </a:r>
            <a:r>
              <a:rPr lang="cs-CZ" i="1" dirty="0"/>
              <a:t>omputation is </a:t>
            </a:r>
            <a:r>
              <a:rPr lang="en-US" i="1" dirty="0"/>
              <a:t>c</a:t>
            </a:r>
            <a:r>
              <a:rPr lang="cs-CZ" i="1" dirty="0"/>
              <a:t>heaper than </a:t>
            </a:r>
            <a:r>
              <a:rPr lang="en-US" i="1" dirty="0"/>
              <a:t>m</a:t>
            </a:r>
            <a:r>
              <a:rPr lang="cs-CZ" i="1" dirty="0"/>
              <a:t>oving </a:t>
            </a:r>
            <a:r>
              <a:rPr lang="en-US" i="1" dirty="0"/>
              <a:t>d</a:t>
            </a:r>
            <a:r>
              <a:rPr lang="cs-CZ" i="1" dirty="0"/>
              <a:t>ata</a:t>
            </a:r>
            <a:r>
              <a:rPr lang="en-US" i="1" dirty="0"/>
              <a:t>"</a:t>
            </a:r>
            <a:endParaRPr lang="cs-CZ" i="1" dirty="0"/>
          </a:p>
        </p:txBody>
      </p:sp>
    </p:spTree>
    <p:extLst>
      <p:ext uri="{BB962C8B-B14F-4D97-AF65-F5344CB8AC3E}">
        <p14:creationId xmlns:p14="http://schemas.microsoft.com/office/powerpoint/2010/main" val="21408878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HDFS</a:t>
            </a:r>
            <a:endParaRPr lang="en-US" dirty="0"/>
          </a:p>
        </p:txBody>
      </p:sp>
      <p:sp>
        <p:nvSpPr>
          <p:cNvPr id="5" name="Content Placeholder 4"/>
          <p:cNvSpPr>
            <a:spLocks noGrp="1"/>
          </p:cNvSpPr>
          <p:nvPr>
            <p:ph sz="quarter" idx="13"/>
          </p:nvPr>
        </p:nvSpPr>
        <p:spPr>
          <a:xfrm>
            <a:off x="107504" y="548680"/>
            <a:ext cx="8928992" cy="6192688"/>
          </a:xfrm>
        </p:spPr>
        <p:txBody>
          <a:bodyPr anchor="t">
            <a:normAutofit fontScale="92500" lnSpcReduction="10000"/>
          </a:bodyPr>
          <a:lstStyle/>
          <a:p>
            <a:r>
              <a:rPr lang="cs-CZ" b="1" dirty="0"/>
              <a:t>HDFS architecture</a:t>
            </a:r>
          </a:p>
          <a:p>
            <a:pPr lvl="1"/>
            <a:r>
              <a:rPr lang="cs-CZ" dirty="0"/>
              <a:t>NameNode</a:t>
            </a:r>
          </a:p>
          <a:p>
            <a:pPr lvl="2"/>
            <a:r>
              <a:rPr lang="cs-CZ" dirty="0"/>
              <a:t>master</a:t>
            </a:r>
            <a:r>
              <a:rPr lang="en-US" dirty="0"/>
              <a:t> -</a:t>
            </a:r>
            <a:r>
              <a:rPr lang="cs-CZ" dirty="0"/>
              <a:t> metadata management</a:t>
            </a:r>
          </a:p>
          <a:p>
            <a:pPr lvl="2"/>
            <a:r>
              <a:rPr lang="cs-CZ" dirty="0"/>
              <a:t>files / folders, their mapping to blocks, block placement</a:t>
            </a:r>
          </a:p>
          <a:p>
            <a:pPr lvl="1"/>
            <a:r>
              <a:rPr lang="cs-CZ" dirty="0"/>
              <a:t>DataNode</a:t>
            </a:r>
          </a:p>
          <a:p>
            <a:pPr lvl="2"/>
            <a:r>
              <a:rPr lang="cs-CZ" dirty="0"/>
              <a:t>slave</a:t>
            </a:r>
            <a:r>
              <a:rPr lang="en-US" dirty="0"/>
              <a:t> -</a:t>
            </a:r>
            <a:r>
              <a:rPr lang="cs-CZ" dirty="0"/>
              <a:t> block storage, read</a:t>
            </a:r>
            <a:r>
              <a:rPr lang="en-US" dirty="0"/>
              <a:t>/</a:t>
            </a:r>
            <a:r>
              <a:rPr lang="cs-CZ" dirty="0"/>
              <a:t>write opera</a:t>
            </a:r>
            <a:r>
              <a:rPr lang="en-US" dirty="0" err="1"/>
              <a:t>tions</a:t>
            </a:r>
            <a:r>
              <a:rPr lang="cs-CZ" dirty="0"/>
              <a:t>, </a:t>
            </a:r>
            <a:r>
              <a:rPr lang="en-US" dirty="0"/>
              <a:t>no file abstraction</a:t>
            </a:r>
            <a:endParaRPr lang="cs-CZ" dirty="0"/>
          </a:p>
          <a:p>
            <a:pPr lvl="2"/>
            <a:r>
              <a:rPr lang="cs-CZ" dirty="0"/>
              <a:t>NameNode </a:t>
            </a:r>
            <a:r>
              <a:rPr lang="en-US" dirty="0"/>
              <a:t>can replicate or delete any block</a:t>
            </a:r>
            <a:endParaRPr lang="cs-CZ" dirty="0"/>
          </a:p>
          <a:p>
            <a:pPr lvl="1"/>
            <a:r>
              <a:rPr lang="en-US" dirty="0"/>
              <a:t>file system </a:t>
            </a:r>
            <a:r>
              <a:rPr lang="cs-CZ" dirty="0"/>
              <a:t>opera</a:t>
            </a:r>
            <a:r>
              <a:rPr lang="en-US" dirty="0" err="1"/>
              <a:t>tions</a:t>
            </a:r>
            <a:endParaRPr lang="cs-CZ" dirty="0"/>
          </a:p>
          <a:p>
            <a:pPr lvl="2"/>
            <a:r>
              <a:rPr lang="en-US" dirty="0"/>
              <a:t>write</a:t>
            </a:r>
            <a:r>
              <a:rPr lang="cs-CZ" dirty="0"/>
              <a:t>: NameNode </a:t>
            </a:r>
            <a:r>
              <a:rPr lang="en-US" dirty="0"/>
              <a:t>creates a file and allocates a </a:t>
            </a:r>
            <a:r>
              <a:rPr lang="cs-CZ" dirty="0"/>
              <a:t>DataNode</a:t>
            </a:r>
          </a:p>
          <a:p>
            <a:pPr lvl="2"/>
            <a:r>
              <a:rPr lang="en-US" dirty="0"/>
              <a:t>read</a:t>
            </a:r>
            <a:r>
              <a:rPr lang="cs-CZ" dirty="0"/>
              <a:t>: NameNode </a:t>
            </a:r>
            <a:r>
              <a:rPr lang="en-US" dirty="0"/>
              <a:t>determines file </a:t>
            </a:r>
            <a:r>
              <a:rPr lang="cs-CZ" dirty="0"/>
              <a:t>blo</a:t>
            </a:r>
            <a:r>
              <a:rPr lang="en-US" dirty="0"/>
              <a:t>c</a:t>
            </a:r>
            <a:r>
              <a:rPr lang="cs-CZ" dirty="0"/>
              <a:t>k</a:t>
            </a:r>
            <a:r>
              <a:rPr lang="en-US" dirty="0"/>
              <a:t>s</a:t>
            </a:r>
            <a:r>
              <a:rPr lang="cs-CZ" dirty="0"/>
              <a:t>, </a:t>
            </a:r>
            <a:r>
              <a:rPr lang="en-US" dirty="0"/>
              <a:t>c</a:t>
            </a:r>
            <a:r>
              <a:rPr lang="cs-CZ" dirty="0"/>
              <a:t>lient </a:t>
            </a:r>
            <a:r>
              <a:rPr lang="en-US" dirty="0"/>
              <a:t>c</a:t>
            </a:r>
            <a:r>
              <a:rPr lang="cs-CZ" dirty="0"/>
              <a:t>om</a:t>
            </a:r>
            <a:r>
              <a:rPr lang="en-US" dirty="0"/>
              <a:t>m</a:t>
            </a:r>
            <a:r>
              <a:rPr lang="cs-CZ" dirty="0"/>
              <a:t>uni</a:t>
            </a:r>
            <a:r>
              <a:rPr lang="en-US" dirty="0"/>
              <a:t>cates with a </a:t>
            </a:r>
            <a:r>
              <a:rPr lang="cs-CZ" dirty="0"/>
              <a:t>DataNode</a:t>
            </a:r>
            <a:r>
              <a:rPr lang="en-US" dirty="0"/>
              <a:t> directly</a:t>
            </a:r>
            <a:endParaRPr lang="cs-CZ" dirty="0"/>
          </a:p>
          <a:p>
            <a:pPr lvl="1"/>
            <a:r>
              <a:rPr lang="cs-CZ" dirty="0"/>
              <a:t>repli</a:t>
            </a:r>
            <a:r>
              <a:rPr lang="en-US" dirty="0"/>
              <a:t>c</a:t>
            </a:r>
            <a:r>
              <a:rPr lang="cs-CZ" dirty="0"/>
              <a:t>a</a:t>
            </a:r>
            <a:r>
              <a:rPr lang="en-US" dirty="0" err="1"/>
              <a:t>tion</a:t>
            </a:r>
            <a:endParaRPr lang="cs-CZ" dirty="0"/>
          </a:p>
          <a:p>
            <a:pPr lvl="2"/>
            <a:r>
              <a:rPr lang="en-US" dirty="0"/>
              <a:t>file </a:t>
            </a:r>
            <a:r>
              <a:rPr lang="cs-CZ" dirty="0"/>
              <a:t>a</a:t>
            </a:r>
            <a:r>
              <a:rPr lang="en-US" dirty="0"/>
              <a:t>t</a:t>
            </a:r>
            <a:r>
              <a:rPr lang="cs-CZ" dirty="0"/>
              <a:t>tribut</a:t>
            </a:r>
            <a:r>
              <a:rPr lang="en-US" dirty="0"/>
              <a:t>e </a:t>
            </a:r>
            <a:r>
              <a:rPr lang="cs-CZ" dirty="0"/>
              <a:t>- </a:t>
            </a:r>
            <a:r>
              <a:rPr lang="en-US" dirty="0"/>
              <a:t>number of </a:t>
            </a:r>
            <a:r>
              <a:rPr lang="cs-CZ" dirty="0"/>
              <a:t>repli</a:t>
            </a:r>
            <a:r>
              <a:rPr lang="en-US" dirty="0" err="1"/>
              <a:t>cas</a:t>
            </a:r>
            <a:endParaRPr lang="cs-CZ" dirty="0"/>
          </a:p>
          <a:p>
            <a:pPr lvl="2"/>
            <a:r>
              <a:rPr lang="en-US" dirty="0"/>
              <a:t>replicas are allocated on different nodes</a:t>
            </a:r>
          </a:p>
          <a:p>
            <a:pPr lvl="2"/>
            <a:r>
              <a:rPr lang="cs-CZ" dirty="0"/>
              <a:t>disk / </a:t>
            </a:r>
            <a:r>
              <a:rPr lang="en-US" dirty="0"/>
              <a:t>node fault tolerance</a:t>
            </a:r>
            <a:endParaRPr lang="cs-CZ" dirty="0"/>
          </a:p>
          <a:p>
            <a:pPr lvl="2"/>
            <a:r>
              <a:rPr lang="en-US" dirty="0"/>
              <a:t>write:</a:t>
            </a:r>
            <a:r>
              <a:rPr lang="cs-CZ" dirty="0"/>
              <a:t> </a:t>
            </a:r>
            <a:r>
              <a:rPr lang="en-US" dirty="0"/>
              <a:t>deferred </a:t>
            </a:r>
            <a:r>
              <a:rPr lang="cs-CZ" dirty="0"/>
              <a:t>repli</a:t>
            </a:r>
            <a:r>
              <a:rPr lang="en-US" dirty="0"/>
              <a:t>c</a:t>
            </a:r>
            <a:r>
              <a:rPr lang="cs-CZ" dirty="0"/>
              <a:t>a</a:t>
            </a:r>
            <a:r>
              <a:rPr lang="en-US" dirty="0" err="1"/>
              <a:t>tion</a:t>
            </a:r>
            <a:endParaRPr lang="cs-CZ" dirty="0"/>
          </a:p>
          <a:p>
            <a:pPr lvl="1"/>
            <a:endParaRPr lang="cs-CZ" dirty="0"/>
          </a:p>
          <a:p>
            <a:pPr lvl="1"/>
            <a:r>
              <a:rPr lang="cs-CZ" dirty="0"/>
              <a:t>HCFS - HDFS </a:t>
            </a:r>
            <a:r>
              <a:rPr lang="en-US" dirty="0"/>
              <a:t>interface</a:t>
            </a:r>
            <a:endParaRPr lang="cs-CZ" dirty="0"/>
          </a:p>
          <a:p>
            <a:pPr lvl="2"/>
            <a:r>
              <a:rPr lang="en-US" dirty="0"/>
              <a:t>other </a:t>
            </a:r>
            <a:r>
              <a:rPr lang="cs-CZ" dirty="0"/>
              <a:t>implement</a:t>
            </a:r>
            <a:r>
              <a:rPr lang="en-US" dirty="0" err="1"/>
              <a:t>ations</a:t>
            </a:r>
            <a:r>
              <a:rPr lang="en-US" dirty="0"/>
              <a:t> of </a:t>
            </a:r>
            <a:r>
              <a:rPr lang="cs-CZ" dirty="0"/>
              <a:t>FS</a:t>
            </a:r>
          </a:p>
          <a:p>
            <a:pPr lvl="2"/>
            <a:r>
              <a:rPr lang="cs-CZ" dirty="0"/>
              <a:t>Azure Blob Storage,  CassandraFS, CephFS, CleverSafe Object Store, GlusterFS, GridGain, Lustre, MapR FS, Quantcast FS, Symtantec Veritas Cluster FS, ...</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33" t="20332" r="5800" b="9820"/>
          <a:stretch/>
        </p:blipFill>
        <p:spPr bwMode="auto">
          <a:xfrm>
            <a:off x="4954204" y="3789040"/>
            <a:ext cx="4082292" cy="226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4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6" end="1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7" end="1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com.azurecomcdn.net/80C57D/cdn/mediahandler/docarticles/dpsmedia-prod/azure.microsoft.com/en-us/documentation/articles/service-fabric-cloud-services-migration-differences/20160801104908/cloud-services-archite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962" y="476671"/>
            <a:ext cx="5230510" cy="38884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Web/Worker Roles</a:t>
            </a:r>
          </a:p>
        </p:txBody>
      </p:sp>
      <p:sp>
        <p:nvSpPr>
          <p:cNvPr id="4" name="Content Placeholder 4"/>
          <p:cNvSpPr>
            <a:spLocks noGrp="1"/>
          </p:cNvSpPr>
          <p:nvPr>
            <p:ph sz="quarter" idx="13"/>
          </p:nvPr>
        </p:nvSpPr>
        <p:spPr>
          <a:xfrm>
            <a:off x="107504" y="476672"/>
            <a:ext cx="8568952" cy="6192688"/>
          </a:xfrm>
        </p:spPr>
        <p:txBody>
          <a:bodyPr anchor="b">
            <a:normAutofit/>
          </a:bodyPr>
          <a:lstStyle/>
          <a:p>
            <a:r>
              <a:rPr lang="cs-CZ" b="1" dirty="0"/>
              <a:t>Web/Worker Roles</a:t>
            </a:r>
            <a:endParaRPr lang="en-US" b="1" dirty="0"/>
          </a:p>
          <a:p>
            <a:pPr lvl="1"/>
            <a:r>
              <a:rPr lang="en-US" dirty="0"/>
              <a:t>one </a:t>
            </a:r>
            <a:r>
              <a:rPr lang="cs-CZ" dirty="0"/>
              <a:t>a</a:t>
            </a:r>
            <a:r>
              <a:rPr lang="en-US" dirty="0"/>
              <a:t>d</a:t>
            </a:r>
            <a:r>
              <a:rPr lang="cs-CZ" dirty="0"/>
              <a:t>dres</a:t>
            </a:r>
            <a:r>
              <a:rPr lang="en-US" dirty="0"/>
              <a:t>s</a:t>
            </a:r>
            <a:r>
              <a:rPr lang="cs-CZ" dirty="0"/>
              <a:t>, </a:t>
            </a:r>
            <a:r>
              <a:rPr lang="en-US" dirty="0"/>
              <a:t>more</a:t>
            </a:r>
            <a:r>
              <a:rPr lang="cs-CZ" dirty="0"/>
              <a:t> web/worker rol</a:t>
            </a:r>
            <a:r>
              <a:rPr lang="en-US" dirty="0"/>
              <a:t>es</a:t>
            </a:r>
            <a:endParaRPr lang="cs-CZ" dirty="0"/>
          </a:p>
          <a:p>
            <a:pPr lvl="2"/>
            <a:r>
              <a:rPr lang="en-US" dirty="0"/>
              <a:t>multi-tier </a:t>
            </a:r>
            <a:r>
              <a:rPr lang="cs-CZ" dirty="0"/>
              <a:t>a</a:t>
            </a:r>
            <a:r>
              <a:rPr lang="en-US" dirty="0"/>
              <a:t>p</a:t>
            </a:r>
            <a:r>
              <a:rPr lang="cs-CZ" dirty="0"/>
              <a:t>pli</a:t>
            </a:r>
            <a:r>
              <a:rPr lang="en-US" dirty="0"/>
              <a:t>c</a:t>
            </a:r>
            <a:r>
              <a:rPr lang="cs-CZ" dirty="0"/>
              <a:t>a</a:t>
            </a:r>
            <a:r>
              <a:rPr lang="en-US" dirty="0" err="1"/>
              <a:t>tions</a:t>
            </a:r>
            <a:endParaRPr lang="cs-CZ" dirty="0"/>
          </a:p>
          <a:p>
            <a:pPr lvl="2"/>
            <a:r>
              <a:rPr lang="cs-CZ" dirty="0" err="1"/>
              <a:t>load</a:t>
            </a:r>
            <a:r>
              <a:rPr lang="cs-CZ" dirty="0"/>
              <a:t> </a:t>
            </a:r>
            <a:r>
              <a:rPr lang="cs-CZ" dirty="0" err="1"/>
              <a:t>balancing</a:t>
            </a:r>
            <a:r>
              <a:rPr lang="en-US" dirty="0"/>
              <a:t>,</a:t>
            </a:r>
            <a:r>
              <a:rPr lang="cs-CZ" dirty="0"/>
              <a:t> availability set</a:t>
            </a:r>
          </a:p>
          <a:p>
            <a:pPr lvl="1"/>
            <a:r>
              <a:rPr lang="en-US" dirty="0"/>
              <a:t>administrative access t</a:t>
            </a:r>
            <a:r>
              <a:rPr lang="cs-CZ" dirty="0"/>
              <a:t>o </a:t>
            </a:r>
            <a:r>
              <a:rPr lang="en-US" dirty="0"/>
              <a:t>VM</a:t>
            </a:r>
            <a:endParaRPr lang="cs-CZ" dirty="0"/>
          </a:p>
          <a:p>
            <a:pPr lvl="2"/>
            <a:r>
              <a:rPr lang="en-US" dirty="0"/>
              <a:t>install</a:t>
            </a:r>
            <a:r>
              <a:rPr lang="cs-CZ" dirty="0"/>
              <a:t>a</a:t>
            </a:r>
            <a:r>
              <a:rPr lang="en-US" dirty="0" err="1"/>
              <a:t>tion</a:t>
            </a:r>
            <a:r>
              <a:rPr lang="en-US" dirty="0"/>
              <a:t> of necessary</a:t>
            </a:r>
            <a:r>
              <a:rPr lang="cs-CZ" dirty="0"/>
              <a:t> software</a:t>
            </a:r>
            <a:endParaRPr lang="en-US" dirty="0"/>
          </a:p>
          <a:p>
            <a:pPr lvl="1"/>
            <a:r>
              <a:rPr lang="en-US" dirty="0"/>
              <a:t>development</a:t>
            </a:r>
            <a:r>
              <a:rPr lang="cs-CZ" dirty="0"/>
              <a:t> a</a:t>
            </a:r>
            <a:r>
              <a:rPr lang="en-US" dirty="0" err="1"/>
              <a:t>nd</a:t>
            </a:r>
            <a:r>
              <a:rPr lang="cs-CZ" dirty="0"/>
              <a:t> produ</a:t>
            </a:r>
            <a:r>
              <a:rPr lang="en-US" dirty="0" err="1"/>
              <a:t>ction</a:t>
            </a:r>
            <a:r>
              <a:rPr lang="cs-CZ" dirty="0"/>
              <a:t> </a:t>
            </a:r>
            <a:r>
              <a:rPr lang="en-US" dirty="0"/>
              <a:t>environment</a:t>
            </a:r>
            <a:r>
              <a:rPr lang="cs-CZ" dirty="0"/>
              <a:t> (staging area)</a:t>
            </a:r>
          </a:p>
          <a:p>
            <a:pPr lvl="2"/>
            <a:r>
              <a:rPr lang="en-US" dirty="0"/>
              <a:t>simple</a:t>
            </a:r>
            <a:r>
              <a:rPr lang="cs-CZ" dirty="0"/>
              <a:t> </a:t>
            </a:r>
            <a:r>
              <a:rPr lang="en-US" dirty="0"/>
              <a:t>development</a:t>
            </a:r>
            <a:r>
              <a:rPr lang="cs-CZ" dirty="0"/>
              <a:t>/test</a:t>
            </a:r>
            <a:r>
              <a:rPr lang="en-US" dirty="0" err="1"/>
              <a:t>ing</a:t>
            </a:r>
            <a:r>
              <a:rPr lang="cs-CZ" dirty="0"/>
              <a:t> a</a:t>
            </a:r>
            <a:r>
              <a:rPr lang="en-US" dirty="0" err="1"/>
              <a:t>nd</a:t>
            </a:r>
            <a:r>
              <a:rPr lang="cs-CZ" dirty="0"/>
              <a:t> </a:t>
            </a:r>
            <a:r>
              <a:rPr lang="en-US" dirty="0"/>
              <a:t>upgrade</a:t>
            </a:r>
            <a:endParaRPr lang="cs-CZ" dirty="0"/>
          </a:p>
          <a:p>
            <a:pPr lvl="2"/>
            <a:r>
              <a:rPr lang="en-US" dirty="0"/>
              <a:t>partial </a:t>
            </a:r>
            <a:r>
              <a:rPr lang="cs-CZ" dirty="0"/>
              <a:t>upgrade</a:t>
            </a:r>
            <a:endParaRPr lang="en-US" dirty="0"/>
          </a:p>
          <a:p>
            <a:pPr lvl="1"/>
            <a:r>
              <a:rPr lang="en-US" dirty="0" err="1"/>
              <a:t>hw</a:t>
            </a:r>
            <a:r>
              <a:rPr lang="en-US" dirty="0"/>
              <a:t>/</a:t>
            </a:r>
            <a:r>
              <a:rPr lang="en-US" dirty="0" err="1"/>
              <a:t>sw</a:t>
            </a:r>
            <a:r>
              <a:rPr lang="en-US" dirty="0"/>
              <a:t> </a:t>
            </a:r>
            <a:r>
              <a:rPr lang="cs-CZ" dirty="0"/>
              <a:t>monitor</a:t>
            </a:r>
            <a:r>
              <a:rPr lang="en-US" dirty="0" err="1"/>
              <a:t>ing</a:t>
            </a:r>
            <a:endParaRPr lang="cs-CZ" dirty="0"/>
          </a:p>
          <a:p>
            <a:pPr lvl="2"/>
            <a:r>
              <a:rPr lang="cs-CZ" dirty="0"/>
              <a:t>agent</a:t>
            </a:r>
            <a:r>
              <a:rPr lang="en-US" dirty="0"/>
              <a:t>s inside</a:t>
            </a:r>
            <a:r>
              <a:rPr lang="cs-CZ" dirty="0"/>
              <a:t> web/worker role</a:t>
            </a:r>
            <a:r>
              <a:rPr lang="en-US" dirty="0"/>
              <a:t>s</a:t>
            </a:r>
            <a:endParaRPr lang="cs-CZ" dirty="0"/>
          </a:p>
        </p:txBody>
      </p:sp>
      <p:sp>
        <p:nvSpPr>
          <p:cNvPr id="6" name="Rounded Rectangular Callout 5"/>
          <p:cNvSpPr/>
          <p:nvPr/>
        </p:nvSpPr>
        <p:spPr>
          <a:xfrm>
            <a:off x="3995936" y="836712"/>
            <a:ext cx="1296144" cy="576064"/>
          </a:xfrm>
          <a:prstGeom prst="wedgeRoundRectCallout">
            <a:avLst>
              <a:gd name="adj1" fmla="val 78544"/>
              <a:gd name="adj2" fmla="val 19561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independent</a:t>
            </a:r>
            <a:r>
              <a:rPr lang="cs-CZ" sz="1400" dirty="0">
                <a:solidFill>
                  <a:srgbClr val="002060"/>
                </a:solidFill>
              </a:rPr>
              <a:t> </a:t>
            </a:r>
            <a:r>
              <a:rPr lang="en-US" sz="1400" dirty="0">
                <a:solidFill>
                  <a:srgbClr val="002060"/>
                </a:solidFill>
              </a:rPr>
              <a:t>scalability</a:t>
            </a:r>
            <a:endParaRPr lang="cs-CZ" sz="1400" dirty="0">
              <a:solidFill>
                <a:srgbClr val="002060"/>
              </a:solidFill>
            </a:endParaRPr>
          </a:p>
        </p:txBody>
      </p:sp>
    </p:spTree>
    <p:extLst>
      <p:ext uri="{BB962C8B-B14F-4D97-AF65-F5344CB8AC3E}">
        <p14:creationId xmlns:p14="http://schemas.microsoft.com/office/powerpoint/2010/main" val="32802718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a:t>
            </a:r>
          </a:p>
        </p:txBody>
      </p:sp>
      <p:sp>
        <p:nvSpPr>
          <p:cNvPr id="5" name="Content Placeholder 4"/>
          <p:cNvSpPr>
            <a:spLocks noGrp="1"/>
          </p:cNvSpPr>
          <p:nvPr>
            <p:ph sz="quarter" idx="13"/>
          </p:nvPr>
        </p:nvSpPr>
        <p:spPr>
          <a:xfrm>
            <a:off x="107504" y="548680"/>
            <a:ext cx="8928992" cy="6120680"/>
          </a:xfrm>
        </p:spPr>
        <p:txBody>
          <a:bodyPr anchor="t">
            <a:normAutofit lnSpcReduction="10000"/>
          </a:bodyPr>
          <a:lstStyle/>
          <a:p>
            <a:r>
              <a:rPr lang="en-US" b="1" dirty="0"/>
              <a:t>Pig</a:t>
            </a:r>
            <a:endParaRPr lang="cs-CZ" b="1" dirty="0"/>
          </a:p>
          <a:p>
            <a:pPr lvl="1"/>
            <a:r>
              <a:rPr lang="en-US" dirty="0"/>
              <a:t>Map/Reduce drawbacks</a:t>
            </a:r>
            <a:endParaRPr lang="cs-CZ" dirty="0"/>
          </a:p>
          <a:p>
            <a:pPr lvl="2"/>
            <a:r>
              <a:rPr lang="en-US" dirty="0"/>
              <a:t>low-level</a:t>
            </a:r>
            <a:endParaRPr lang="cs-CZ" dirty="0"/>
          </a:p>
          <a:p>
            <a:pPr lvl="2"/>
            <a:r>
              <a:rPr lang="en-US" dirty="0"/>
              <a:t>does not support more complex </a:t>
            </a:r>
            <a:r>
              <a:rPr lang="cs-CZ" dirty="0"/>
              <a:t>data-flow</a:t>
            </a:r>
          </a:p>
          <a:p>
            <a:pPr lvl="1"/>
            <a:endParaRPr lang="cs-CZ" dirty="0"/>
          </a:p>
          <a:p>
            <a:pPr lvl="1"/>
            <a:endParaRPr lang="cs-CZ" dirty="0"/>
          </a:p>
          <a:p>
            <a:pPr lvl="1"/>
            <a:endParaRPr lang="cs-CZ" dirty="0"/>
          </a:p>
          <a:p>
            <a:pPr lvl="1"/>
            <a:endParaRPr lang="cs-CZ" dirty="0"/>
          </a:p>
          <a:p>
            <a:pPr lvl="1"/>
            <a:r>
              <a:rPr lang="cs-CZ" dirty="0"/>
              <a:t>Pig - runtime environment for </a:t>
            </a:r>
            <a:r>
              <a:rPr lang="en-US" dirty="0"/>
              <a:t>web-scale data</a:t>
            </a:r>
            <a:r>
              <a:rPr lang="cs-CZ" dirty="0"/>
              <a:t> </a:t>
            </a:r>
            <a:r>
              <a:rPr lang="en-US" dirty="0"/>
              <a:t>processing</a:t>
            </a:r>
            <a:endParaRPr lang="cs-CZ" dirty="0"/>
          </a:p>
          <a:p>
            <a:pPr lvl="1"/>
            <a:r>
              <a:rPr lang="en-US" dirty="0"/>
              <a:t>transformation to a sequence of MapReduce jobs</a:t>
            </a:r>
            <a:endParaRPr lang="cs-CZ" dirty="0"/>
          </a:p>
          <a:p>
            <a:pPr lvl="1"/>
            <a:r>
              <a:rPr lang="cs-CZ" dirty="0"/>
              <a:t>BigData - batch processing</a:t>
            </a:r>
            <a:endParaRPr lang="en-US" dirty="0"/>
          </a:p>
          <a:p>
            <a:r>
              <a:rPr lang="cs-CZ" b="1" dirty="0"/>
              <a:t>PigLatin</a:t>
            </a:r>
          </a:p>
          <a:p>
            <a:pPr lvl="1"/>
            <a:r>
              <a:rPr lang="cs-CZ" dirty="0"/>
              <a:t>hi-level language for data analysis</a:t>
            </a:r>
            <a:endParaRPr lang="en-US" dirty="0"/>
          </a:p>
          <a:p>
            <a:pPr lvl="1"/>
            <a:r>
              <a:rPr lang="en-US" dirty="0"/>
              <a:t>data-parallel language</a:t>
            </a:r>
          </a:p>
          <a:p>
            <a:pPr lvl="1"/>
            <a:r>
              <a:rPr lang="cs-CZ" dirty="0"/>
              <a:t>opera</a:t>
            </a:r>
            <a:r>
              <a:rPr lang="en-US" dirty="0" err="1"/>
              <a:t>tions</a:t>
            </a:r>
            <a:r>
              <a:rPr lang="cs-CZ" dirty="0"/>
              <a:t> </a:t>
            </a:r>
            <a:r>
              <a:rPr lang="en-US" dirty="0"/>
              <a:t>for </a:t>
            </a:r>
            <a:r>
              <a:rPr lang="cs-CZ" dirty="0"/>
              <a:t>manipul</a:t>
            </a:r>
            <a:r>
              <a:rPr lang="en-US" dirty="0" err="1"/>
              <a:t>ations</a:t>
            </a:r>
            <a:r>
              <a:rPr lang="en-US" dirty="0"/>
              <a:t> with</a:t>
            </a:r>
            <a:r>
              <a:rPr lang="cs-CZ" dirty="0"/>
              <a:t> s </a:t>
            </a:r>
            <a:r>
              <a:rPr lang="en-US" dirty="0"/>
              <a:t>relational</a:t>
            </a:r>
            <a:r>
              <a:rPr lang="cs-CZ" dirty="0"/>
              <a:t> dat</a:t>
            </a:r>
            <a:r>
              <a:rPr lang="en-US" dirty="0"/>
              <a:t>a</a:t>
            </a:r>
            <a:endParaRPr lang="cs-CZ" dirty="0"/>
          </a:p>
          <a:p>
            <a:pPr lvl="1"/>
            <a:r>
              <a:rPr lang="en-US" dirty="0"/>
              <a:t>imperative style of</a:t>
            </a:r>
            <a:r>
              <a:rPr lang="cs-CZ" dirty="0"/>
              <a:t> program</a:t>
            </a:r>
            <a:r>
              <a:rPr lang="en-US" dirty="0" err="1"/>
              <a:t>ming</a:t>
            </a:r>
            <a:endParaRPr lang="en-US" dirty="0"/>
          </a:p>
          <a:p>
            <a:pPr lvl="1"/>
            <a:r>
              <a:rPr lang="en-US" dirty="0"/>
              <a:t>extensibility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536" y="456506"/>
            <a:ext cx="253462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937" y="1988840"/>
            <a:ext cx="5616599" cy="11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 Data Flow &amp; Pig Latin</a:t>
            </a:r>
            <a:endParaRPr lang="cs-CZ" dirty="0"/>
          </a:p>
        </p:txBody>
      </p:sp>
      <p:sp>
        <p:nvSpPr>
          <p:cNvPr id="6" name="Content Placeholder 2"/>
          <p:cNvSpPr>
            <a:spLocks noGrp="1"/>
          </p:cNvSpPr>
          <p:nvPr/>
        </p:nvSpPr>
        <p:spPr bwMode="auto">
          <a:xfrm>
            <a:off x="137932" y="4005064"/>
            <a:ext cx="6329908" cy="267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Arial" charset="0"/>
              <a:buNone/>
            </a:pPr>
            <a:r>
              <a:rPr lang="en-US" altLang="cs-CZ" sz="1800" dirty="0"/>
              <a:t>visits             = </a:t>
            </a:r>
            <a:r>
              <a:rPr lang="en-US" altLang="cs-CZ" sz="1800" dirty="0">
                <a:solidFill>
                  <a:srgbClr val="F79646"/>
                </a:solidFill>
              </a:rPr>
              <a:t>load</a:t>
            </a:r>
            <a:r>
              <a:rPr lang="en-US" altLang="cs-CZ" sz="1800" dirty="0"/>
              <a:t> ‘/data/visits’</a:t>
            </a:r>
            <a:r>
              <a:rPr lang="en-US" altLang="cs-CZ" sz="1800" dirty="0">
                <a:solidFill>
                  <a:schemeClr val="accent2"/>
                </a:solidFill>
              </a:rPr>
              <a:t> </a:t>
            </a:r>
            <a:r>
              <a:rPr lang="en-US" altLang="cs-CZ" sz="1800" dirty="0">
                <a:solidFill>
                  <a:srgbClr val="F79646"/>
                </a:solidFill>
              </a:rPr>
              <a:t>as</a:t>
            </a:r>
            <a:r>
              <a:rPr lang="en-US" altLang="cs-CZ" sz="1800" dirty="0"/>
              <a:t> (user, </a:t>
            </a:r>
            <a:r>
              <a:rPr lang="en-US" altLang="cs-CZ" sz="1800" dirty="0" err="1"/>
              <a:t>url</a:t>
            </a:r>
            <a:r>
              <a:rPr lang="en-US" altLang="cs-CZ" sz="1800" dirty="0"/>
              <a:t>, time);</a:t>
            </a:r>
          </a:p>
          <a:p>
            <a:pPr>
              <a:lnSpc>
                <a:spcPct val="90000"/>
              </a:lnSpc>
              <a:buFont typeface="Arial" charset="0"/>
              <a:buNone/>
            </a:pPr>
            <a:r>
              <a:rPr lang="en-US" altLang="cs-CZ" sz="1800" dirty="0" err="1"/>
              <a:t>gVisits</a:t>
            </a:r>
            <a:r>
              <a:rPr lang="en-US" altLang="cs-CZ" sz="1800" dirty="0"/>
              <a:t>          = </a:t>
            </a:r>
            <a:r>
              <a:rPr lang="en-US" altLang="cs-CZ" sz="1800" dirty="0">
                <a:solidFill>
                  <a:srgbClr val="F79646"/>
                </a:solidFill>
              </a:rPr>
              <a:t>group</a:t>
            </a:r>
            <a:r>
              <a:rPr lang="en-US" altLang="cs-CZ" sz="1800" dirty="0"/>
              <a:t> visits </a:t>
            </a:r>
            <a:r>
              <a:rPr lang="en-US" altLang="cs-CZ" sz="1800" dirty="0">
                <a:solidFill>
                  <a:srgbClr val="F79646"/>
                </a:solidFill>
              </a:rPr>
              <a:t>by</a:t>
            </a:r>
            <a:r>
              <a:rPr lang="en-US" altLang="cs-CZ" sz="1800" dirty="0"/>
              <a:t> </a:t>
            </a:r>
            <a:r>
              <a:rPr lang="en-US" altLang="cs-CZ" sz="1800" dirty="0" err="1"/>
              <a:t>url</a:t>
            </a:r>
            <a:r>
              <a:rPr lang="en-US" altLang="cs-CZ" sz="1800" dirty="0"/>
              <a:t>;</a:t>
            </a:r>
          </a:p>
          <a:p>
            <a:pPr>
              <a:lnSpc>
                <a:spcPct val="90000"/>
              </a:lnSpc>
              <a:buFont typeface="Arial" charset="0"/>
              <a:buNone/>
            </a:pPr>
            <a:r>
              <a:rPr lang="en-US" altLang="cs-CZ" sz="1800" dirty="0" err="1"/>
              <a:t>visitCounts</a:t>
            </a:r>
            <a:r>
              <a:rPr lang="en-US" altLang="cs-CZ" sz="1800" dirty="0"/>
              <a:t>  = </a:t>
            </a:r>
            <a:r>
              <a:rPr lang="en-US" altLang="cs-CZ" sz="1800" dirty="0" err="1">
                <a:solidFill>
                  <a:srgbClr val="F79646"/>
                </a:solidFill>
              </a:rPr>
              <a:t>foreach</a:t>
            </a:r>
            <a:r>
              <a:rPr lang="en-US" altLang="cs-CZ" sz="1800" dirty="0"/>
              <a:t> </a:t>
            </a:r>
            <a:r>
              <a:rPr lang="en-US" altLang="cs-CZ" sz="1800" dirty="0" err="1"/>
              <a:t>gVisits</a:t>
            </a:r>
            <a:r>
              <a:rPr lang="en-US" altLang="cs-CZ" sz="1800" dirty="0"/>
              <a:t> </a:t>
            </a:r>
            <a:r>
              <a:rPr lang="en-US" altLang="cs-CZ" sz="1800" dirty="0">
                <a:solidFill>
                  <a:srgbClr val="F79646"/>
                </a:solidFill>
              </a:rPr>
              <a:t>generate</a:t>
            </a:r>
            <a:r>
              <a:rPr lang="en-US" altLang="cs-CZ" sz="1800" dirty="0"/>
              <a:t> </a:t>
            </a:r>
            <a:r>
              <a:rPr lang="en-US" altLang="cs-CZ" sz="1800" dirty="0" err="1"/>
              <a:t>url</a:t>
            </a:r>
            <a:r>
              <a:rPr lang="en-US" altLang="cs-CZ" sz="1800" dirty="0"/>
              <a:t>, count(visits);</a:t>
            </a:r>
          </a:p>
          <a:p>
            <a:pPr>
              <a:lnSpc>
                <a:spcPct val="90000"/>
              </a:lnSpc>
              <a:buFont typeface="Arial" charset="0"/>
              <a:buNone/>
            </a:pPr>
            <a:r>
              <a:rPr lang="en-US" altLang="cs-CZ" sz="1800" dirty="0" err="1"/>
              <a:t>urlInfo</a:t>
            </a:r>
            <a:r>
              <a:rPr lang="en-US" altLang="cs-CZ" sz="1800" dirty="0"/>
              <a:t>          = </a:t>
            </a:r>
            <a:r>
              <a:rPr lang="en-US" altLang="cs-CZ" sz="1800" dirty="0">
                <a:solidFill>
                  <a:srgbClr val="F79646"/>
                </a:solidFill>
              </a:rPr>
              <a:t>load</a:t>
            </a:r>
            <a:r>
              <a:rPr lang="en-US" altLang="cs-CZ" sz="1800" dirty="0"/>
              <a:t> ‘/data/</a:t>
            </a:r>
            <a:r>
              <a:rPr lang="en-US" altLang="cs-CZ" sz="1800" dirty="0" err="1"/>
              <a:t>urlInfo</a:t>
            </a:r>
            <a:r>
              <a:rPr lang="en-US" altLang="cs-CZ" sz="1800" dirty="0"/>
              <a:t>’</a:t>
            </a:r>
            <a:r>
              <a:rPr lang="en-US" altLang="cs-CZ" sz="1800" dirty="0">
                <a:solidFill>
                  <a:srgbClr val="C0504D"/>
                </a:solidFill>
              </a:rPr>
              <a:t> </a:t>
            </a:r>
            <a:r>
              <a:rPr lang="en-US" altLang="cs-CZ" sz="1800" dirty="0">
                <a:solidFill>
                  <a:srgbClr val="F79646"/>
                </a:solidFill>
              </a:rPr>
              <a:t>as</a:t>
            </a:r>
            <a:r>
              <a:rPr lang="en-US" altLang="cs-CZ" sz="1800" dirty="0"/>
              <a:t> (</a:t>
            </a:r>
            <a:r>
              <a:rPr lang="en-US" altLang="cs-CZ" sz="1800" dirty="0" err="1"/>
              <a:t>url</a:t>
            </a:r>
            <a:r>
              <a:rPr lang="en-US" altLang="cs-CZ" sz="1800" dirty="0"/>
              <a:t>, category, </a:t>
            </a:r>
            <a:r>
              <a:rPr lang="en-US" altLang="cs-CZ" sz="1800" dirty="0" err="1"/>
              <a:t>pRank</a:t>
            </a:r>
            <a:r>
              <a:rPr lang="en-US" altLang="cs-CZ" sz="1800" dirty="0"/>
              <a:t>);</a:t>
            </a:r>
          </a:p>
          <a:p>
            <a:pPr>
              <a:lnSpc>
                <a:spcPct val="90000"/>
              </a:lnSpc>
              <a:buFont typeface="Arial" charset="0"/>
              <a:buNone/>
            </a:pPr>
            <a:r>
              <a:rPr lang="en-US" altLang="cs-CZ" sz="1800" dirty="0" err="1"/>
              <a:t>visitCounts</a:t>
            </a:r>
            <a:r>
              <a:rPr lang="en-US" altLang="cs-CZ" sz="1800" dirty="0"/>
              <a:t>  = </a:t>
            </a:r>
            <a:r>
              <a:rPr lang="en-US" altLang="cs-CZ" sz="1800" dirty="0">
                <a:solidFill>
                  <a:srgbClr val="F79646"/>
                </a:solidFill>
              </a:rPr>
              <a:t>join</a:t>
            </a:r>
            <a:r>
              <a:rPr lang="en-US" altLang="cs-CZ" sz="1800" dirty="0"/>
              <a:t> </a:t>
            </a:r>
            <a:r>
              <a:rPr lang="en-US" altLang="cs-CZ" sz="1800" dirty="0" err="1"/>
              <a:t>visitCounts</a:t>
            </a:r>
            <a:r>
              <a:rPr lang="en-US" altLang="cs-CZ" sz="1800" dirty="0"/>
              <a:t> </a:t>
            </a:r>
            <a:r>
              <a:rPr lang="en-US" altLang="cs-CZ" sz="1800" dirty="0">
                <a:solidFill>
                  <a:srgbClr val="F79646"/>
                </a:solidFill>
              </a:rPr>
              <a:t>by</a:t>
            </a:r>
            <a:r>
              <a:rPr lang="en-US" altLang="cs-CZ" sz="1800" dirty="0"/>
              <a:t> </a:t>
            </a:r>
            <a:r>
              <a:rPr lang="en-US" altLang="cs-CZ" sz="1800" dirty="0" err="1"/>
              <a:t>url</a:t>
            </a:r>
            <a:r>
              <a:rPr lang="en-US" altLang="cs-CZ" sz="1800" dirty="0"/>
              <a:t>, </a:t>
            </a:r>
            <a:r>
              <a:rPr lang="en-US" altLang="cs-CZ" sz="1800" dirty="0" err="1"/>
              <a:t>urlInfo</a:t>
            </a:r>
            <a:r>
              <a:rPr lang="en-US" altLang="cs-CZ" sz="1800" dirty="0"/>
              <a:t> </a:t>
            </a:r>
            <a:r>
              <a:rPr lang="en-US" altLang="cs-CZ" sz="1800" dirty="0">
                <a:solidFill>
                  <a:srgbClr val="F79646"/>
                </a:solidFill>
              </a:rPr>
              <a:t>by</a:t>
            </a:r>
            <a:r>
              <a:rPr lang="en-US" altLang="cs-CZ" sz="1800" dirty="0"/>
              <a:t> </a:t>
            </a:r>
            <a:r>
              <a:rPr lang="en-US" altLang="cs-CZ" sz="1800" dirty="0" err="1"/>
              <a:t>url</a:t>
            </a:r>
            <a:r>
              <a:rPr lang="en-US" altLang="cs-CZ" sz="1800" dirty="0"/>
              <a:t>;</a:t>
            </a:r>
          </a:p>
          <a:p>
            <a:pPr>
              <a:lnSpc>
                <a:spcPct val="90000"/>
              </a:lnSpc>
              <a:buFont typeface="Arial" charset="0"/>
              <a:buNone/>
            </a:pPr>
            <a:r>
              <a:rPr lang="en-US" altLang="cs-CZ" sz="1800" dirty="0" err="1"/>
              <a:t>gCategories</a:t>
            </a:r>
            <a:r>
              <a:rPr lang="en-US" altLang="cs-CZ" sz="1800" dirty="0"/>
              <a:t> = </a:t>
            </a:r>
            <a:r>
              <a:rPr lang="en-US" altLang="cs-CZ" sz="1800" dirty="0">
                <a:solidFill>
                  <a:srgbClr val="F79646"/>
                </a:solidFill>
              </a:rPr>
              <a:t>group</a:t>
            </a:r>
            <a:r>
              <a:rPr lang="en-US" altLang="cs-CZ" sz="1800" dirty="0"/>
              <a:t> </a:t>
            </a:r>
            <a:r>
              <a:rPr lang="en-US" altLang="cs-CZ" sz="1800" dirty="0" err="1"/>
              <a:t>visitCounts</a:t>
            </a:r>
            <a:r>
              <a:rPr lang="en-US" altLang="cs-CZ" sz="1800" dirty="0"/>
              <a:t> </a:t>
            </a:r>
            <a:r>
              <a:rPr lang="en-US" altLang="cs-CZ" sz="1800" dirty="0">
                <a:solidFill>
                  <a:srgbClr val="F79646"/>
                </a:solidFill>
              </a:rPr>
              <a:t>by</a:t>
            </a:r>
            <a:r>
              <a:rPr lang="en-US" altLang="cs-CZ" sz="1800" dirty="0"/>
              <a:t> category;</a:t>
            </a:r>
          </a:p>
          <a:p>
            <a:pPr>
              <a:lnSpc>
                <a:spcPct val="90000"/>
              </a:lnSpc>
              <a:buFont typeface="Arial" charset="0"/>
              <a:buNone/>
            </a:pPr>
            <a:r>
              <a:rPr lang="en-US" altLang="cs-CZ" sz="1800" dirty="0" err="1"/>
              <a:t>topUrls</a:t>
            </a:r>
            <a:r>
              <a:rPr lang="en-US" altLang="cs-CZ" sz="1800" dirty="0"/>
              <a:t>         = </a:t>
            </a:r>
            <a:r>
              <a:rPr lang="en-US" altLang="cs-CZ" sz="1800" dirty="0" err="1">
                <a:solidFill>
                  <a:srgbClr val="F79646"/>
                </a:solidFill>
              </a:rPr>
              <a:t>foreach</a:t>
            </a:r>
            <a:r>
              <a:rPr lang="en-US" altLang="cs-CZ" sz="1800" dirty="0"/>
              <a:t> </a:t>
            </a:r>
            <a:r>
              <a:rPr lang="en-US" altLang="cs-CZ" sz="1800" dirty="0" err="1"/>
              <a:t>gCategories</a:t>
            </a:r>
            <a:r>
              <a:rPr lang="en-US" altLang="cs-CZ" sz="1800" dirty="0"/>
              <a:t> </a:t>
            </a:r>
            <a:r>
              <a:rPr lang="en-US" altLang="cs-CZ" sz="1800" dirty="0">
                <a:solidFill>
                  <a:srgbClr val="F79646"/>
                </a:solidFill>
              </a:rPr>
              <a:t>generate</a:t>
            </a:r>
            <a:r>
              <a:rPr lang="en-US" altLang="cs-CZ" sz="1800" dirty="0"/>
              <a:t> top(visitCounts,10);</a:t>
            </a:r>
          </a:p>
          <a:p>
            <a:pPr>
              <a:lnSpc>
                <a:spcPct val="90000"/>
              </a:lnSpc>
              <a:buFont typeface="Arial" charset="0"/>
              <a:buNone/>
            </a:pPr>
            <a:r>
              <a:rPr lang="en-US" altLang="cs-CZ" sz="1800" dirty="0">
                <a:solidFill>
                  <a:srgbClr val="F79646"/>
                </a:solidFill>
              </a:rPr>
              <a:t>			       </a:t>
            </a:r>
            <a:r>
              <a:rPr lang="en-US" altLang="cs-CZ" sz="1050" dirty="0">
                <a:solidFill>
                  <a:srgbClr val="F79646"/>
                </a:solidFill>
              </a:rPr>
              <a:t> </a:t>
            </a:r>
            <a:r>
              <a:rPr lang="en-US" altLang="cs-CZ" sz="1800" dirty="0">
                <a:solidFill>
                  <a:srgbClr val="F79646"/>
                </a:solidFill>
              </a:rPr>
              <a:t>store</a:t>
            </a:r>
            <a:r>
              <a:rPr lang="en-US" altLang="cs-CZ" sz="1800" dirty="0"/>
              <a:t> </a:t>
            </a:r>
            <a:r>
              <a:rPr lang="en-US" altLang="cs-CZ" sz="1800" dirty="0" err="1"/>
              <a:t>topUrls</a:t>
            </a:r>
            <a:r>
              <a:rPr lang="en-US" altLang="cs-CZ" sz="1800" dirty="0"/>
              <a:t> </a:t>
            </a:r>
            <a:r>
              <a:rPr lang="en-US" altLang="cs-CZ" sz="1800" dirty="0">
                <a:solidFill>
                  <a:srgbClr val="F79646"/>
                </a:solidFill>
              </a:rPr>
              <a:t>into</a:t>
            </a:r>
            <a:r>
              <a:rPr lang="en-US" altLang="cs-CZ" sz="1800" dirty="0"/>
              <a:t> ‘/data/</a:t>
            </a:r>
            <a:r>
              <a:rPr lang="en-US" altLang="cs-CZ" sz="1800" dirty="0" err="1"/>
              <a:t>topUrls</a:t>
            </a:r>
            <a:r>
              <a:rPr lang="en-US" altLang="cs-CZ" sz="1800" dirty="0"/>
              <a: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48680"/>
            <a:ext cx="6183190" cy="453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3687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144000" cy="404664"/>
          </a:xfrm>
        </p:spPr>
        <p:txBody>
          <a:bodyPr/>
          <a:lstStyle/>
          <a:p>
            <a:r>
              <a:rPr lang="en-US" dirty="0"/>
              <a:t>Compilation into Map-Reduce</a:t>
            </a:r>
            <a:endParaRPr lang="cs-CZ" dirty="0"/>
          </a:p>
        </p:txBody>
      </p:sp>
      <p:sp>
        <p:nvSpPr>
          <p:cNvPr id="7" name="Rounded Rectangle 6"/>
          <p:cNvSpPr>
            <a:spLocks noChangeArrowheads="1"/>
          </p:cNvSpPr>
          <p:nvPr/>
        </p:nvSpPr>
        <p:spPr bwMode="auto">
          <a:xfrm>
            <a:off x="803274" y="11866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Load </a:t>
            </a:r>
            <a:r>
              <a:rPr lang="en-US" altLang="cs-CZ" sz="1600">
                <a:solidFill>
                  <a:srgbClr val="FFFFFF"/>
                </a:solidFill>
              </a:rPr>
              <a:t>Visits</a:t>
            </a:r>
          </a:p>
        </p:txBody>
      </p:sp>
      <p:sp>
        <p:nvSpPr>
          <p:cNvPr id="8" name="Rounded Rectangle 7"/>
          <p:cNvSpPr>
            <a:spLocks noChangeArrowheads="1"/>
          </p:cNvSpPr>
          <p:nvPr/>
        </p:nvSpPr>
        <p:spPr bwMode="auto">
          <a:xfrm>
            <a:off x="1565274" y="19486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Group </a:t>
            </a:r>
            <a:r>
              <a:rPr lang="en-US" altLang="cs-CZ" sz="1600">
                <a:solidFill>
                  <a:srgbClr val="FFFFFF"/>
                </a:solidFill>
              </a:rPr>
              <a:t>by url</a:t>
            </a:r>
          </a:p>
        </p:txBody>
      </p:sp>
      <p:sp>
        <p:nvSpPr>
          <p:cNvPr id="9" name="Rounded Rectangle 8"/>
          <p:cNvSpPr>
            <a:spLocks noChangeArrowheads="1"/>
          </p:cNvSpPr>
          <p:nvPr/>
        </p:nvSpPr>
        <p:spPr bwMode="auto">
          <a:xfrm>
            <a:off x="2784474" y="2710656"/>
            <a:ext cx="1981200" cy="6096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Foreach </a:t>
            </a:r>
            <a:r>
              <a:rPr lang="en-US" altLang="cs-CZ">
                <a:solidFill>
                  <a:schemeClr val="bg1"/>
                </a:solidFill>
              </a:rPr>
              <a:t>url</a:t>
            </a:r>
            <a:endParaRPr lang="en-US" altLang="cs-CZ" sz="2000">
              <a:solidFill>
                <a:schemeClr val="bg1"/>
              </a:solidFill>
            </a:endParaRPr>
          </a:p>
          <a:p>
            <a:pPr algn="ctr"/>
            <a:r>
              <a:rPr lang="en-US" altLang="cs-CZ" sz="2000">
                <a:solidFill>
                  <a:srgbClr val="FFFF00"/>
                </a:solidFill>
              </a:rPr>
              <a:t>generate </a:t>
            </a:r>
            <a:r>
              <a:rPr lang="en-US" altLang="cs-CZ">
                <a:solidFill>
                  <a:srgbClr val="FFFFFF"/>
                </a:solidFill>
              </a:rPr>
              <a:t>count</a:t>
            </a:r>
            <a:endParaRPr lang="en-US" altLang="cs-CZ" sz="1600">
              <a:solidFill>
                <a:srgbClr val="FFFFFF"/>
              </a:solidFill>
            </a:endParaRPr>
          </a:p>
        </p:txBody>
      </p:sp>
      <p:sp>
        <p:nvSpPr>
          <p:cNvPr id="10" name="Rounded Rectangle 9"/>
          <p:cNvSpPr>
            <a:spLocks noChangeArrowheads="1"/>
          </p:cNvSpPr>
          <p:nvPr/>
        </p:nvSpPr>
        <p:spPr bwMode="auto">
          <a:xfrm>
            <a:off x="5756274" y="27868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Load </a:t>
            </a:r>
            <a:r>
              <a:rPr lang="en-US" altLang="cs-CZ" sz="1600">
                <a:solidFill>
                  <a:srgbClr val="FFFFFF"/>
                </a:solidFill>
              </a:rPr>
              <a:t>Url Info</a:t>
            </a:r>
          </a:p>
        </p:txBody>
      </p:sp>
      <p:sp>
        <p:nvSpPr>
          <p:cNvPr id="11" name="Rounded Rectangle 10"/>
          <p:cNvSpPr>
            <a:spLocks noChangeArrowheads="1"/>
          </p:cNvSpPr>
          <p:nvPr/>
        </p:nvSpPr>
        <p:spPr bwMode="auto">
          <a:xfrm>
            <a:off x="4384674" y="37012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FFFF00"/>
                </a:solidFill>
              </a:rPr>
              <a:t>Join </a:t>
            </a:r>
            <a:r>
              <a:rPr lang="en-US" altLang="cs-CZ" sz="1600" dirty="0">
                <a:solidFill>
                  <a:srgbClr val="FFFFFF"/>
                </a:solidFill>
              </a:rPr>
              <a:t>on </a:t>
            </a:r>
            <a:r>
              <a:rPr lang="en-US" altLang="cs-CZ" sz="1600" dirty="0" err="1">
                <a:solidFill>
                  <a:srgbClr val="FFFFFF"/>
                </a:solidFill>
              </a:rPr>
              <a:t>url</a:t>
            </a:r>
            <a:endParaRPr lang="en-US" altLang="cs-CZ" sz="1600" dirty="0">
              <a:solidFill>
                <a:srgbClr val="FFFFFF"/>
              </a:solidFill>
            </a:endParaRPr>
          </a:p>
        </p:txBody>
      </p:sp>
      <p:sp>
        <p:nvSpPr>
          <p:cNvPr id="12" name="Rounded Rectangle 11"/>
          <p:cNvSpPr>
            <a:spLocks noChangeArrowheads="1"/>
          </p:cNvSpPr>
          <p:nvPr/>
        </p:nvSpPr>
        <p:spPr bwMode="auto">
          <a:xfrm>
            <a:off x="4384674" y="4463256"/>
            <a:ext cx="1981200" cy="6096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FFFF00"/>
                </a:solidFill>
              </a:rPr>
              <a:t>Group </a:t>
            </a:r>
            <a:r>
              <a:rPr lang="en-US" altLang="cs-CZ" sz="1600" dirty="0">
                <a:solidFill>
                  <a:srgbClr val="FFFFFF"/>
                </a:solidFill>
              </a:rPr>
              <a:t>by category</a:t>
            </a:r>
          </a:p>
        </p:txBody>
      </p:sp>
      <p:sp>
        <p:nvSpPr>
          <p:cNvPr id="13" name="Rounded Rectangle 12"/>
          <p:cNvSpPr>
            <a:spLocks noChangeArrowheads="1"/>
          </p:cNvSpPr>
          <p:nvPr/>
        </p:nvSpPr>
        <p:spPr bwMode="auto">
          <a:xfrm>
            <a:off x="4192587" y="5402262"/>
            <a:ext cx="2362200" cy="979066"/>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err="1">
                <a:solidFill>
                  <a:srgbClr val="FFFF00"/>
                </a:solidFill>
              </a:rPr>
              <a:t>Foreach</a:t>
            </a:r>
            <a:r>
              <a:rPr lang="en-US" altLang="cs-CZ" sz="2000" dirty="0">
                <a:solidFill>
                  <a:srgbClr val="FFFF00"/>
                </a:solidFill>
              </a:rPr>
              <a:t> </a:t>
            </a:r>
            <a:r>
              <a:rPr lang="en-US" altLang="cs-CZ" dirty="0">
                <a:solidFill>
                  <a:schemeClr val="bg1"/>
                </a:solidFill>
              </a:rPr>
              <a:t>category</a:t>
            </a:r>
            <a:endParaRPr lang="en-US" altLang="cs-CZ" sz="2000" dirty="0">
              <a:solidFill>
                <a:schemeClr val="bg1"/>
              </a:solidFill>
            </a:endParaRPr>
          </a:p>
          <a:p>
            <a:pPr algn="ctr"/>
            <a:r>
              <a:rPr lang="en-US" altLang="cs-CZ" sz="2000" dirty="0">
                <a:solidFill>
                  <a:srgbClr val="FFFF00"/>
                </a:solidFill>
              </a:rPr>
              <a:t>generate </a:t>
            </a:r>
            <a:r>
              <a:rPr lang="en-US" altLang="cs-CZ" dirty="0">
                <a:solidFill>
                  <a:srgbClr val="FFFFFF"/>
                </a:solidFill>
              </a:rPr>
              <a:t>top10(</a:t>
            </a:r>
            <a:r>
              <a:rPr lang="en-US" altLang="cs-CZ" dirty="0" err="1">
                <a:solidFill>
                  <a:srgbClr val="FFFFFF"/>
                </a:solidFill>
              </a:rPr>
              <a:t>urls</a:t>
            </a:r>
            <a:r>
              <a:rPr lang="en-US" altLang="cs-CZ" dirty="0">
                <a:solidFill>
                  <a:srgbClr val="FFFFFF"/>
                </a:solidFill>
              </a:rPr>
              <a:t>)</a:t>
            </a:r>
            <a:endParaRPr lang="en-US" altLang="cs-CZ" sz="1600" dirty="0">
              <a:solidFill>
                <a:srgbClr val="FFFFFF"/>
              </a:solidFill>
            </a:endParaRPr>
          </a:p>
        </p:txBody>
      </p:sp>
      <p:cxnSp>
        <p:nvCxnSpPr>
          <p:cNvPr id="14" name="Straight Arrow Connector 13"/>
          <p:cNvCxnSpPr>
            <a:cxnSpLocks noChangeShapeType="1"/>
          </p:cNvCxnSpPr>
          <p:nvPr/>
        </p:nvCxnSpPr>
        <p:spPr bwMode="auto">
          <a:xfrm>
            <a:off x="1870074" y="1643856"/>
            <a:ext cx="45720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4195762" y="3320256"/>
            <a:ext cx="569912" cy="3810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a:stCxn id="10" idx="2"/>
          </p:cNvCxnSpPr>
          <p:nvPr/>
        </p:nvCxnSpPr>
        <p:spPr bwMode="auto">
          <a:xfrm rot="5400000">
            <a:off x="6137274" y="3091656"/>
            <a:ext cx="457200" cy="7620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1" idx="2"/>
            <a:endCxn id="12" idx="0"/>
          </p:cNvCxnSpPr>
          <p:nvPr/>
        </p:nvCxnSpPr>
        <p:spPr bwMode="auto">
          <a:xfrm>
            <a:off x="5375274" y="4158456"/>
            <a:ext cx="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a:stCxn id="12" idx="2"/>
            <a:endCxn id="13" idx="0"/>
          </p:cNvCxnSpPr>
          <p:nvPr/>
        </p:nvCxnSpPr>
        <p:spPr bwMode="auto">
          <a:xfrm flipH="1">
            <a:off x="5373687" y="5072856"/>
            <a:ext cx="1587" cy="329406"/>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a:off x="3013074" y="2405856"/>
            <a:ext cx="45720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ounded Rectangle 20"/>
          <p:cNvSpPr>
            <a:spLocks noChangeArrowheads="1"/>
          </p:cNvSpPr>
          <p:nvPr/>
        </p:nvSpPr>
        <p:spPr bwMode="auto">
          <a:xfrm>
            <a:off x="574674" y="1110456"/>
            <a:ext cx="3200400" cy="990600"/>
          </a:xfrm>
          <a:prstGeom prst="roundRect">
            <a:avLst>
              <a:gd name="adj" fmla="val 16667"/>
            </a:avLst>
          </a:prstGeom>
          <a:gradFill rotWithShape="1">
            <a:gsLst>
              <a:gs pos="0">
                <a:srgbClr val="9BC1FF">
                  <a:alpha val="20999"/>
                </a:srgbClr>
              </a:gs>
              <a:gs pos="100000">
                <a:srgbClr val="3F80CD">
                  <a:alpha val="20999"/>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2" name="TextBox 18"/>
          <p:cNvSpPr txBox="1">
            <a:spLocks noChangeArrowheads="1"/>
          </p:cNvSpPr>
          <p:nvPr/>
        </p:nvSpPr>
        <p:spPr bwMode="auto">
          <a:xfrm>
            <a:off x="3089274" y="1043781"/>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1</a:t>
            </a:r>
            <a:endParaRPr lang="en-US" altLang="cs-CZ" sz="2400" baseline="-25000"/>
          </a:p>
        </p:txBody>
      </p:sp>
      <p:sp>
        <p:nvSpPr>
          <p:cNvPr id="23" name="Rounded Rectangle 22"/>
          <p:cNvSpPr>
            <a:spLocks noChangeArrowheads="1"/>
          </p:cNvSpPr>
          <p:nvPr/>
        </p:nvSpPr>
        <p:spPr bwMode="auto">
          <a:xfrm>
            <a:off x="1412874" y="2215356"/>
            <a:ext cx="3657600" cy="1257300"/>
          </a:xfrm>
          <a:prstGeom prst="roundRect">
            <a:avLst>
              <a:gd name="adj" fmla="val 16667"/>
            </a:avLst>
          </a:prstGeom>
          <a:gradFill rotWithShape="1">
            <a:gsLst>
              <a:gs pos="0">
                <a:srgbClr val="9BC1FF">
                  <a:alpha val="20999"/>
                </a:srgbClr>
              </a:gs>
              <a:gs pos="100000">
                <a:srgbClr val="3F80CD">
                  <a:alpha val="20999"/>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4" name="TextBox 20"/>
          <p:cNvSpPr txBox="1">
            <a:spLocks noChangeArrowheads="1"/>
          </p:cNvSpPr>
          <p:nvPr/>
        </p:nvSpPr>
        <p:spPr bwMode="auto">
          <a:xfrm>
            <a:off x="4003674" y="2158206"/>
            <a:ext cx="121639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dirty="0"/>
              <a:t>Reduce</a:t>
            </a:r>
            <a:r>
              <a:rPr lang="en-US" altLang="cs-CZ" sz="2000" baseline="-25000" dirty="0"/>
              <a:t>1</a:t>
            </a:r>
          </a:p>
        </p:txBody>
      </p:sp>
      <p:sp>
        <p:nvSpPr>
          <p:cNvPr id="25" name="Rounded Rectangle 24"/>
          <p:cNvSpPr>
            <a:spLocks noChangeArrowheads="1"/>
          </p:cNvSpPr>
          <p:nvPr/>
        </p:nvSpPr>
        <p:spPr bwMode="auto">
          <a:xfrm>
            <a:off x="5373687" y="2329656"/>
            <a:ext cx="2897187" cy="1504950"/>
          </a:xfrm>
          <a:prstGeom prst="roundRect">
            <a:avLst>
              <a:gd name="adj" fmla="val 16667"/>
            </a:avLst>
          </a:prstGeom>
          <a:gradFill rotWithShape="1">
            <a:gsLst>
              <a:gs pos="0">
                <a:srgbClr val="FF9A99">
                  <a:alpha val="31000"/>
                </a:srgbClr>
              </a:gs>
              <a:gs pos="100000">
                <a:srgbClr val="D1403C">
                  <a:alpha val="31000"/>
                </a:srgbClr>
              </a:gs>
            </a:gsLst>
            <a:lin ang="5400000"/>
          </a:gradFill>
          <a:ln w="9525">
            <a:solidFill>
              <a:srgbClr val="BE4B48"/>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6" name="TextBox 22"/>
          <p:cNvSpPr txBox="1">
            <a:spLocks noChangeArrowheads="1"/>
          </p:cNvSpPr>
          <p:nvPr/>
        </p:nvSpPr>
        <p:spPr bwMode="auto">
          <a:xfrm>
            <a:off x="7508874" y="2386806"/>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2</a:t>
            </a:r>
          </a:p>
        </p:txBody>
      </p:sp>
      <p:sp>
        <p:nvSpPr>
          <p:cNvPr id="27" name="Rounded Rectangle 26"/>
          <p:cNvSpPr>
            <a:spLocks noChangeArrowheads="1"/>
          </p:cNvSpPr>
          <p:nvPr/>
        </p:nvSpPr>
        <p:spPr bwMode="auto">
          <a:xfrm>
            <a:off x="4041774" y="4006056"/>
            <a:ext cx="2819400" cy="265113"/>
          </a:xfrm>
          <a:prstGeom prst="roundRect">
            <a:avLst>
              <a:gd name="adj" fmla="val 16667"/>
            </a:avLst>
          </a:prstGeom>
          <a:gradFill rotWithShape="1">
            <a:gsLst>
              <a:gs pos="0">
                <a:srgbClr val="FF9A99">
                  <a:alpha val="31000"/>
                </a:srgbClr>
              </a:gs>
              <a:gs pos="100000">
                <a:srgbClr val="D1403C">
                  <a:alpha val="31000"/>
                </a:srgbClr>
              </a:gs>
            </a:gsLst>
            <a:lin ang="5400000"/>
          </a:gradFill>
          <a:ln w="9525">
            <a:solidFill>
              <a:srgbClr val="BE4B48"/>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8" name="TextBox 24"/>
          <p:cNvSpPr txBox="1">
            <a:spLocks noChangeArrowheads="1"/>
          </p:cNvSpPr>
          <p:nvPr/>
        </p:nvSpPr>
        <p:spPr bwMode="auto">
          <a:xfrm>
            <a:off x="6899274" y="3910806"/>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Reduce</a:t>
            </a:r>
            <a:r>
              <a:rPr lang="en-US" altLang="cs-CZ" sz="2000" baseline="-25000"/>
              <a:t>2</a:t>
            </a:r>
          </a:p>
        </p:txBody>
      </p:sp>
      <p:sp>
        <p:nvSpPr>
          <p:cNvPr id="29" name="Rounded Rectangle 28"/>
          <p:cNvSpPr>
            <a:spLocks noChangeArrowheads="1"/>
          </p:cNvSpPr>
          <p:nvPr/>
        </p:nvSpPr>
        <p:spPr bwMode="auto">
          <a:xfrm>
            <a:off x="4041774" y="4426744"/>
            <a:ext cx="2819400" cy="265112"/>
          </a:xfrm>
          <a:prstGeom prst="roundRect">
            <a:avLst>
              <a:gd name="adj" fmla="val 16667"/>
            </a:avLst>
          </a:prstGeom>
          <a:gradFill rotWithShape="1">
            <a:gsLst>
              <a:gs pos="0">
                <a:srgbClr val="DCFFA0">
                  <a:alpha val="23999"/>
                </a:srgbClr>
              </a:gs>
              <a:gs pos="100000">
                <a:srgbClr val="A0CA4A">
                  <a:alpha val="23999"/>
                </a:srgbClr>
              </a:gs>
            </a:gsLst>
            <a:lin ang="5400000"/>
          </a:gradFill>
          <a:ln w="9525">
            <a:solidFill>
              <a:srgbClr val="98B954"/>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30" name="TextBox 26"/>
          <p:cNvSpPr txBox="1">
            <a:spLocks noChangeArrowheads="1"/>
          </p:cNvSpPr>
          <p:nvPr/>
        </p:nvSpPr>
        <p:spPr bwMode="auto">
          <a:xfrm>
            <a:off x="6927849" y="4310856"/>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3</a:t>
            </a:r>
            <a:endParaRPr lang="en-US" altLang="cs-CZ" sz="2800" baseline="-25000"/>
          </a:p>
        </p:txBody>
      </p:sp>
      <p:sp>
        <p:nvSpPr>
          <p:cNvPr id="31" name="Rounded Rectangle 30"/>
          <p:cNvSpPr>
            <a:spLocks noChangeArrowheads="1"/>
          </p:cNvSpPr>
          <p:nvPr/>
        </p:nvSpPr>
        <p:spPr bwMode="auto">
          <a:xfrm>
            <a:off x="4002880" y="5013176"/>
            <a:ext cx="2819400" cy="1506463"/>
          </a:xfrm>
          <a:prstGeom prst="roundRect">
            <a:avLst>
              <a:gd name="adj" fmla="val 16667"/>
            </a:avLst>
          </a:prstGeom>
          <a:gradFill rotWithShape="1">
            <a:gsLst>
              <a:gs pos="0">
                <a:srgbClr val="DCFFA0">
                  <a:alpha val="23999"/>
                </a:srgbClr>
              </a:gs>
              <a:gs pos="100000">
                <a:srgbClr val="A0CA4A">
                  <a:alpha val="23999"/>
                </a:srgbClr>
              </a:gs>
            </a:gsLst>
            <a:lin ang="5400000"/>
          </a:gradFill>
          <a:ln w="9525">
            <a:solidFill>
              <a:srgbClr val="98B954"/>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32" name="TextBox 28"/>
          <p:cNvSpPr txBox="1">
            <a:spLocks noChangeArrowheads="1"/>
          </p:cNvSpPr>
          <p:nvPr/>
        </p:nvSpPr>
        <p:spPr bwMode="auto">
          <a:xfrm>
            <a:off x="6975474" y="5082381"/>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dirty="0"/>
              <a:t>Reduce</a:t>
            </a:r>
            <a:r>
              <a:rPr lang="en-US" altLang="cs-CZ" sz="2000" baseline="-25000" dirty="0"/>
              <a:t>3</a:t>
            </a:r>
          </a:p>
        </p:txBody>
      </p:sp>
      <p:sp>
        <p:nvSpPr>
          <p:cNvPr id="33" name="TextBox 29"/>
          <p:cNvSpPr txBox="1">
            <a:spLocks noChangeArrowheads="1"/>
          </p:cNvSpPr>
          <p:nvPr/>
        </p:nvSpPr>
        <p:spPr bwMode="auto">
          <a:xfrm>
            <a:off x="4579143" y="889863"/>
            <a:ext cx="40020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1F497D"/>
                </a:solidFill>
              </a:rPr>
              <a:t>Every group or join operation</a:t>
            </a:r>
          </a:p>
          <a:p>
            <a:pPr algn="ctr"/>
            <a:r>
              <a:rPr lang="en-US" altLang="cs-CZ" sz="2000" dirty="0">
                <a:solidFill>
                  <a:srgbClr val="1F497D"/>
                </a:solidFill>
              </a:rPr>
              <a:t>forms a map-reduce boundary</a:t>
            </a:r>
          </a:p>
        </p:txBody>
      </p:sp>
    </p:spTree>
    <p:extLst>
      <p:ext uri="{BB962C8B-B14F-4D97-AF65-F5344CB8AC3E}">
        <p14:creationId xmlns:p14="http://schemas.microsoft.com/office/powerpoint/2010/main" val="17923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5" grpId="0" animBg="1"/>
      <p:bldP spid="26" grpId="0"/>
      <p:bldP spid="27" grpId="0" animBg="1"/>
      <p:bldP spid="28" grpId="0"/>
      <p:bldP spid="29" grpId="0" animBg="1"/>
      <p:bldP spid="30" grpId="0"/>
      <p:bldP spid="31" grpId="0" animBg="1"/>
      <p:bldP spid="3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a:t>
            </a:r>
            <a:r>
              <a:rPr lang="cs-CZ" dirty="0"/>
              <a:t> Latin </a:t>
            </a:r>
            <a:r>
              <a:rPr lang="en-US" dirty="0"/>
              <a:t>O</a:t>
            </a:r>
            <a:r>
              <a:rPr lang="cs-CZ" dirty="0"/>
              <a:t>perations</a:t>
            </a:r>
            <a:endParaRPr lang="en-US" dirty="0"/>
          </a:p>
        </p:txBody>
      </p:sp>
      <p:graphicFrame>
        <p:nvGraphicFramePr>
          <p:cNvPr id="6" name="Group 118"/>
          <p:cNvGraphicFramePr>
            <a:graphicFrameLocks noGrp="1"/>
          </p:cNvGraphicFramePr>
          <p:nvPr>
            <p:ph idx="4294967295"/>
          </p:nvPr>
        </p:nvGraphicFramePr>
        <p:xfrm>
          <a:off x="251520" y="1052736"/>
          <a:ext cx="8568952" cy="4408105"/>
        </p:xfrm>
        <a:graphic>
          <a:graphicData uri="http://schemas.openxmlformats.org/drawingml/2006/table">
            <a:tbl>
              <a:tblPr/>
              <a:tblGrid>
                <a:gridCol w="1512168">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14402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load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Read data from file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store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Write data to file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err="1">
                          <a:ln>
                            <a:noFill/>
                          </a:ln>
                          <a:solidFill>
                            <a:schemeClr val="tx1"/>
                          </a:solidFill>
                          <a:effectLst/>
                          <a:latin typeface="Arial" pitchFamily="34" charset="0"/>
                          <a:ea typeface="ＭＳ Ｐゴシック" pitchFamily="34" charset="-128"/>
                          <a:cs typeface="+mn-cs"/>
                        </a:rPr>
                        <a:t>foreach</a:t>
                      </a:r>
                      <a:endPar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Apply expression to each record and output one or more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6292">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filter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Apply predicate and remove records that do not return true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group/</a:t>
                      </a:r>
                      <a:r>
                        <a:rPr kumimoji="0" lang="en-US" altLang="cs-CZ" sz="1600" b="0" i="0" u="none" strike="noStrike" kern="1200" cap="none" normalizeH="0" baseline="0" dirty="0" err="1">
                          <a:ln>
                            <a:noFill/>
                          </a:ln>
                          <a:solidFill>
                            <a:schemeClr val="tx1"/>
                          </a:solidFill>
                          <a:effectLst/>
                          <a:latin typeface="Arial" pitchFamily="34" charset="0"/>
                          <a:ea typeface="ＭＳ Ｐゴシック" pitchFamily="34" charset="-128"/>
                          <a:cs typeface="+mn-cs"/>
                        </a:rPr>
                        <a:t>cogroup</a:t>
                      </a:r>
                      <a:endPar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Collect records with the same key from one or more inputs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3804">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join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Join two or more inputs based on a key; various join algorithms available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8564">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order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Sort records based on a key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distinct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Remove duplicate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6076">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union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Merge two data sets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50836">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split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Split data into 2 or more sets, based on filter conditions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stream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Send all records through a user provided executable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28348">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a:ln>
                            <a:noFill/>
                          </a:ln>
                          <a:solidFill>
                            <a:schemeClr val="tx1"/>
                          </a:solidFill>
                          <a:effectLst/>
                          <a:latin typeface="Arial" pitchFamily="34" charset="0"/>
                          <a:ea typeface="ＭＳ Ｐゴシック" pitchFamily="34" charset="-128"/>
                        </a:rPr>
                        <a:t>sample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Read a random sample of the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4745">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a:ln>
                            <a:noFill/>
                          </a:ln>
                          <a:solidFill>
                            <a:schemeClr val="tx1"/>
                          </a:solidFill>
                          <a:effectLst/>
                          <a:latin typeface="Arial" pitchFamily="34" charset="0"/>
                          <a:ea typeface="ＭＳ Ｐゴシック" pitchFamily="34" charset="-128"/>
                        </a:rPr>
                        <a:t>limit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Limit the number of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35178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cs-CZ" altLang="cs-CZ" dirty="0"/>
              <a:t>Pig Latin vs. </a:t>
            </a:r>
            <a:r>
              <a:rPr lang="en-US" altLang="cs-CZ" dirty="0"/>
              <a:t>Map Reduce</a:t>
            </a:r>
          </a:p>
        </p:txBody>
      </p:sp>
      <p:graphicFrame>
        <p:nvGraphicFramePr>
          <p:cNvPr id="10242" name="Object 2"/>
          <p:cNvGraphicFramePr>
            <a:graphicFrameLocks noChangeAspect="1"/>
          </p:cNvGraphicFramePr>
          <p:nvPr/>
        </p:nvGraphicFramePr>
        <p:xfrm>
          <a:off x="152400" y="548680"/>
          <a:ext cx="8897938" cy="6192688"/>
        </p:xfrm>
        <a:graphic>
          <a:graphicData uri="http://schemas.openxmlformats.org/presentationml/2006/ole">
            <mc:AlternateContent xmlns:mc="http://schemas.openxmlformats.org/markup-compatibility/2006">
              <mc:Choice xmlns:v="urn:schemas-microsoft-com:vml" Requires="v">
                <p:oleObj name="Document" r:id="rId2" imgW="13716000" imgH="9534144" progId="Word.Document.8">
                  <p:embed/>
                </p:oleObj>
              </mc:Choice>
              <mc:Fallback>
                <p:oleObj name="Document" r:id="rId2" imgW="13716000" imgH="9534144"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80"/>
                        <a:ext cx="8897938" cy="6192688"/>
                      </a:xfrm>
                      <a:prstGeom prst="rect">
                        <a:avLst/>
                      </a:prstGeom>
                      <a:noFill/>
                      <a:ln>
                        <a:noFill/>
                      </a:ln>
                      <a:effectLst/>
                    </p:spPr>
                  </p:pic>
                </p:oleObj>
              </mc:Fallback>
            </mc:AlternateContent>
          </a:graphicData>
        </a:graphic>
      </p:graphicFrame>
      <p:sp>
        <p:nvSpPr>
          <p:cNvPr id="4" name="Text Box 4"/>
          <p:cNvSpPr txBox="1">
            <a:spLocks noChangeArrowheads="1"/>
          </p:cNvSpPr>
          <p:nvPr/>
        </p:nvSpPr>
        <p:spPr bwMode="auto">
          <a:xfrm>
            <a:off x="1843745" y="1988840"/>
            <a:ext cx="5515247" cy="2862322"/>
          </a:xfrm>
          <a:prstGeom prst="rect">
            <a:avLst/>
          </a:prstGeom>
          <a:solidFill>
            <a:schemeClr val="accent2">
              <a:lumMod val="40000"/>
              <a:lumOff val="60000"/>
              <a:alpha val="80000"/>
            </a:schemeClr>
          </a:solidFill>
          <a:ln cap="rnd">
            <a:solidFill>
              <a:schemeClr val="tx1"/>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cs-CZ" sz="1800" b="1" dirty="0" err="1">
                <a:latin typeface="Courier New" pitchFamily="49" charset="0"/>
              </a:rPr>
              <a:t>Usrs</a:t>
            </a:r>
            <a:r>
              <a:rPr lang="en-US" altLang="cs-CZ" sz="1800" b="1" dirty="0">
                <a:latin typeface="Courier New" pitchFamily="49" charset="0"/>
              </a:rPr>
              <a:t> = </a:t>
            </a:r>
            <a:r>
              <a:rPr lang="en-US" altLang="cs-CZ" sz="1800" b="1" dirty="0">
                <a:solidFill>
                  <a:srgbClr val="FF0000"/>
                </a:solidFill>
                <a:latin typeface="Courier New" pitchFamily="49" charset="0"/>
              </a:rPr>
              <a:t>load</a:t>
            </a:r>
            <a:r>
              <a:rPr lang="en-US" altLang="cs-CZ" sz="1800" b="1" dirty="0">
                <a:latin typeface="Courier New" pitchFamily="49" charset="0"/>
              </a:rPr>
              <a:t> </a:t>
            </a:r>
            <a:r>
              <a:rPr lang="en-US" altLang="cs-CZ" sz="1800" b="1" dirty="0">
                <a:solidFill>
                  <a:srgbClr val="0000FF"/>
                </a:solidFill>
                <a:latin typeface="Courier New" pitchFamily="49" charset="0"/>
              </a:rPr>
              <a:t>'users'</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(name, age);</a:t>
            </a:r>
            <a:br>
              <a:rPr lang="en-US" altLang="cs-CZ" sz="1800" b="1" dirty="0">
                <a:latin typeface="Courier New" pitchFamily="49" charset="0"/>
              </a:rPr>
            </a:br>
            <a:r>
              <a:rPr lang="en-US" altLang="cs-CZ" sz="1800" b="1" dirty="0" err="1">
                <a:latin typeface="Courier New" pitchFamily="49" charset="0"/>
              </a:rPr>
              <a:t>Fltr</a:t>
            </a:r>
            <a:r>
              <a:rPr lang="en-US" altLang="cs-CZ" sz="1800" b="1" dirty="0">
                <a:latin typeface="Courier New" pitchFamily="49" charset="0"/>
              </a:rPr>
              <a:t> = </a:t>
            </a:r>
            <a:r>
              <a:rPr lang="en-US" altLang="cs-CZ" sz="1800" b="1" dirty="0">
                <a:solidFill>
                  <a:srgbClr val="FF0000"/>
                </a:solidFill>
                <a:latin typeface="Courier New" pitchFamily="49" charset="0"/>
              </a:rPr>
              <a:t>filter</a:t>
            </a:r>
            <a:r>
              <a:rPr lang="en-US" altLang="cs-CZ" sz="1800" b="1" dirty="0">
                <a:latin typeface="Courier New" pitchFamily="49" charset="0"/>
              </a:rPr>
              <a:t> </a:t>
            </a:r>
            <a:r>
              <a:rPr lang="en-US" altLang="cs-CZ" sz="1800" b="1" dirty="0" err="1">
                <a:latin typeface="Courier New" pitchFamily="49" charset="0"/>
              </a:rPr>
              <a:t>Usrs</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age &gt;= 18; </a:t>
            </a:r>
            <a:br>
              <a:rPr lang="en-US" altLang="cs-CZ" sz="1800" b="1" dirty="0">
                <a:latin typeface="Courier New" pitchFamily="49" charset="0"/>
              </a:rPr>
            </a:br>
            <a:r>
              <a:rPr lang="en-US" altLang="cs-CZ" sz="1800" b="1" dirty="0" err="1">
                <a:latin typeface="Courier New" pitchFamily="49" charset="0"/>
              </a:rPr>
              <a:t>Pags</a:t>
            </a:r>
            <a:r>
              <a:rPr lang="en-US" altLang="cs-CZ" sz="1800" b="1" dirty="0">
                <a:latin typeface="Courier New" pitchFamily="49" charset="0"/>
              </a:rPr>
              <a:t> = </a:t>
            </a:r>
            <a:r>
              <a:rPr lang="en-US" altLang="cs-CZ" sz="1800" b="1" dirty="0">
                <a:solidFill>
                  <a:srgbClr val="FF0000"/>
                </a:solidFill>
                <a:latin typeface="Courier New" pitchFamily="49" charset="0"/>
              </a:rPr>
              <a:t>load</a:t>
            </a:r>
            <a:r>
              <a:rPr lang="en-US" altLang="cs-CZ" sz="1800" b="1" dirty="0">
                <a:latin typeface="Courier New" pitchFamily="49" charset="0"/>
              </a:rPr>
              <a:t> '</a:t>
            </a:r>
            <a:r>
              <a:rPr lang="en-US" altLang="cs-CZ" sz="1800" b="1" dirty="0">
                <a:solidFill>
                  <a:srgbClr val="0000FF"/>
                </a:solidFill>
                <a:latin typeface="Courier New" pitchFamily="49" charset="0"/>
              </a:rPr>
              <a:t>pages'</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(user, </a:t>
            </a:r>
            <a:r>
              <a:rPr lang="en-US" altLang="cs-CZ" sz="1800" b="1" dirty="0" err="1">
                <a:latin typeface="Courier New" pitchFamily="49" charset="0"/>
              </a:rPr>
              <a:t>url</a:t>
            </a:r>
            <a:r>
              <a:rPr lang="en-US" altLang="cs-CZ" sz="1800" b="1" dirty="0">
                <a:latin typeface="Courier New" pitchFamily="49" charset="0"/>
              </a:rPr>
              <a:t>);</a:t>
            </a:r>
            <a:br>
              <a:rPr lang="en-US" altLang="cs-CZ" sz="1800" b="1" dirty="0">
                <a:latin typeface="Courier New" pitchFamily="49" charset="0"/>
              </a:rPr>
            </a:br>
            <a:r>
              <a:rPr lang="en-US" altLang="cs-CZ" sz="1800" b="1" dirty="0" err="1">
                <a:latin typeface="Courier New" pitchFamily="49" charset="0"/>
              </a:rPr>
              <a:t>Jned</a:t>
            </a:r>
            <a:r>
              <a:rPr lang="en-US" altLang="cs-CZ" sz="1800" b="1" dirty="0">
                <a:latin typeface="Courier New" pitchFamily="49" charset="0"/>
              </a:rPr>
              <a:t> = </a:t>
            </a:r>
            <a:r>
              <a:rPr lang="en-US" altLang="cs-CZ" sz="1800" b="1" dirty="0">
                <a:solidFill>
                  <a:srgbClr val="FF0000"/>
                </a:solidFill>
                <a:latin typeface="Courier New" pitchFamily="49" charset="0"/>
              </a:rPr>
              <a:t>join</a:t>
            </a:r>
            <a:r>
              <a:rPr lang="en-US" altLang="cs-CZ" sz="1800" b="1" dirty="0">
                <a:latin typeface="Courier New" pitchFamily="49" charset="0"/>
              </a:rPr>
              <a:t> </a:t>
            </a:r>
            <a:r>
              <a:rPr lang="en-US" altLang="cs-CZ" sz="1800" b="1" dirty="0" err="1">
                <a:latin typeface="Courier New" pitchFamily="49" charset="0"/>
              </a:rPr>
              <a:t>Fltr</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name, </a:t>
            </a:r>
            <a:r>
              <a:rPr lang="en-US" altLang="cs-CZ" sz="1800" b="1" dirty="0" err="1">
                <a:latin typeface="Courier New" pitchFamily="49" charset="0"/>
              </a:rPr>
              <a:t>Pags</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user;</a:t>
            </a:r>
            <a:br>
              <a:rPr lang="en-US" altLang="cs-CZ" sz="1800" b="1" dirty="0">
                <a:latin typeface="Courier New" pitchFamily="49" charset="0"/>
              </a:rPr>
            </a:br>
            <a:r>
              <a:rPr lang="en-US" altLang="cs-CZ" sz="1800" b="1" dirty="0" err="1">
                <a:latin typeface="Courier New" pitchFamily="49" charset="0"/>
              </a:rPr>
              <a:t>Grpd</a:t>
            </a:r>
            <a:r>
              <a:rPr lang="en-US" altLang="cs-CZ" sz="1800" b="1" dirty="0">
                <a:latin typeface="Courier New" pitchFamily="49" charset="0"/>
              </a:rPr>
              <a:t> = </a:t>
            </a:r>
            <a:r>
              <a:rPr lang="en-US" altLang="cs-CZ" sz="1800" b="1" dirty="0">
                <a:solidFill>
                  <a:srgbClr val="FF0000"/>
                </a:solidFill>
                <a:latin typeface="Courier New" pitchFamily="49" charset="0"/>
              </a:rPr>
              <a:t>group</a:t>
            </a:r>
            <a:r>
              <a:rPr lang="en-US" altLang="cs-CZ" sz="1800" b="1" dirty="0">
                <a:latin typeface="Courier New" pitchFamily="49" charset="0"/>
              </a:rPr>
              <a:t> </a:t>
            </a:r>
            <a:r>
              <a:rPr lang="en-US" altLang="cs-CZ" sz="1800" b="1" dirty="0" err="1">
                <a:latin typeface="Courier New" pitchFamily="49" charset="0"/>
              </a:rPr>
              <a:t>Jned</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a:t>
            </a:r>
            <a:r>
              <a:rPr lang="en-US" altLang="cs-CZ" sz="1800" b="1" dirty="0" err="1">
                <a:latin typeface="Courier New" pitchFamily="49" charset="0"/>
              </a:rPr>
              <a:t>url</a:t>
            </a:r>
            <a:r>
              <a:rPr lang="en-US" altLang="cs-CZ" sz="1800" b="1" dirty="0">
                <a:latin typeface="Courier New" pitchFamily="49" charset="0"/>
              </a:rPr>
              <a:t>;</a:t>
            </a:r>
            <a:br>
              <a:rPr lang="en-US" altLang="cs-CZ" sz="1800" b="1" dirty="0">
                <a:latin typeface="Courier New" pitchFamily="49" charset="0"/>
              </a:rPr>
            </a:br>
            <a:r>
              <a:rPr lang="en-US" altLang="cs-CZ" sz="1800" b="1" dirty="0" err="1">
                <a:latin typeface="Courier New" pitchFamily="49" charset="0"/>
              </a:rPr>
              <a:t>Smmd</a:t>
            </a:r>
            <a:r>
              <a:rPr lang="en-US" altLang="cs-CZ" sz="1800" b="1" dirty="0">
                <a:latin typeface="Courier New" pitchFamily="49" charset="0"/>
              </a:rPr>
              <a:t> = </a:t>
            </a:r>
            <a:r>
              <a:rPr lang="en-US" altLang="cs-CZ" sz="1800" b="1" dirty="0" err="1">
                <a:solidFill>
                  <a:srgbClr val="FF0000"/>
                </a:solidFill>
                <a:latin typeface="Courier New" pitchFamily="49" charset="0"/>
              </a:rPr>
              <a:t>foreach</a:t>
            </a:r>
            <a:r>
              <a:rPr lang="en-US" altLang="cs-CZ" sz="1800" b="1" dirty="0">
                <a:latin typeface="Courier New" pitchFamily="49" charset="0"/>
              </a:rPr>
              <a:t> </a:t>
            </a:r>
            <a:r>
              <a:rPr lang="en-US" altLang="cs-CZ" sz="1800" b="1" dirty="0" err="1">
                <a:latin typeface="Courier New" pitchFamily="49" charset="0"/>
              </a:rPr>
              <a:t>Grpd</a:t>
            </a:r>
            <a:r>
              <a:rPr lang="en-US" altLang="cs-CZ" sz="1800" b="1" dirty="0">
                <a:latin typeface="Courier New" pitchFamily="49" charset="0"/>
              </a:rPr>
              <a:t> </a:t>
            </a:r>
            <a:r>
              <a:rPr lang="en-US" altLang="cs-CZ" sz="1800" b="1" dirty="0">
                <a:solidFill>
                  <a:srgbClr val="FF0000"/>
                </a:solidFill>
                <a:latin typeface="Courier New" pitchFamily="49" charset="0"/>
              </a:rPr>
              <a:t>generate</a:t>
            </a:r>
            <a:r>
              <a:rPr lang="en-US" altLang="cs-CZ" sz="1800" b="1" dirty="0">
                <a:latin typeface="Courier New" pitchFamily="49" charset="0"/>
              </a:rPr>
              <a:t> group,</a:t>
            </a:r>
            <a:br>
              <a:rPr lang="en-US" altLang="cs-CZ" sz="1800" b="1" dirty="0">
                <a:latin typeface="Courier New" pitchFamily="49" charset="0"/>
              </a:rPr>
            </a:br>
            <a:r>
              <a:rPr lang="en-US" altLang="cs-CZ" sz="1800" b="1" dirty="0">
                <a:latin typeface="Courier New" pitchFamily="49" charset="0"/>
              </a:rPr>
              <a:t>       COUNT(</a:t>
            </a:r>
            <a:r>
              <a:rPr lang="en-US" altLang="cs-CZ" sz="1800" b="1" dirty="0" err="1">
                <a:latin typeface="Courier New" pitchFamily="49" charset="0"/>
              </a:rPr>
              <a:t>Jned</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clicks;</a:t>
            </a:r>
            <a:br>
              <a:rPr lang="en-US" altLang="cs-CZ" sz="1800" b="1" dirty="0">
                <a:latin typeface="Courier New" pitchFamily="49" charset="0"/>
              </a:rPr>
            </a:br>
            <a:r>
              <a:rPr lang="en-US" altLang="cs-CZ" sz="1800" b="1" dirty="0" err="1">
                <a:latin typeface="Courier New" pitchFamily="49" charset="0"/>
              </a:rPr>
              <a:t>Srtd</a:t>
            </a:r>
            <a:r>
              <a:rPr lang="en-US" altLang="cs-CZ" sz="1800" b="1" dirty="0">
                <a:latin typeface="Courier New" pitchFamily="49" charset="0"/>
              </a:rPr>
              <a:t> = </a:t>
            </a:r>
            <a:r>
              <a:rPr lang="en-US" altLang="cs-CZ" sz="1800" b="1" dirty="0">
                <a:solidFill>
                  <a:srgbClr val="FF0000"/>
                </a:solidFill>
                <a:latin typeface="Courier New" pitchFamily="49" charset="0"/>
              </a:rPr>
              <a:t>order</a:t>
            </a:r>
            <a:r>
              <a:rPr lang="en-US" altLang="cs-CZ" sz="1800" b="1" dirty="0">
                <a:latin typeface="Courier New" pitchFamily="49" charset="0"/>
              </a:rPr>
              <a:t> </a:t>
            </a:r>
            <a:r>
              <a:rPr lang="en-US" altLang="cs-CZ" sz="1800" b="1" dirty="0" err="1">
                <a:latin typeface="Courier New" pitchFamily="49" charset="0"/>
              </a:rPr>
              <a:t>Smmd</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clicks </a:t>
            </a:r>
            <a:r>
              <a:rPr lang="en-US" altLang="cs-CZ" sz="1800" b="1" dirty="0" err="1">
                <a:latin typeface="Courier New" pitchFamily="49" charset="0"/>
              </a:rPr>
              <a:t>desc</a:t>
            </a:r>
            <a:r>
              <a:rPr lang="en-US" altLang="cs-CZ" sz="1800" b="1" dirty="0">
                <a:latin typeface="Courier New" pitchFamily="49" charset="0"/>
              </a:rPr>
              <a:t>;</a:t>
            </a:r>
            <a:br>
              <a:rPr lang="en-US" altLang="cs-CZ" sz="1800" b="1" dirty="0">
                <a:latin typeface="Courier New" pitchFamily="49" charset="0"/>
              </a:rPr>
            </a:br>
            <a:r>
              <a:rPr lang="en-US" altLang="cs-CZ" sz="1800" b="1" dirty="0">
                <a:latin typeface="Courier New" pitchFamily="49" charset="0"/>
              </a:rPr>
              <a:t>Top5 = </a:t>
            </a:r>
            <a:r>
              <a:rPr lang="en-US" altLang="cs-CZ" sz="1800" b="1" dirty="0">
                <a:solidFill>
                  <a:srgbClr val="FF0000"/>
                </a:solidFill>
                <a:latin typeface="Courier New" pitchFamily="49" charset="0"/>
              </a:rPr>
              <a:t>limit</a:t>
            </a:r>
            <a:r>
              <a:rPr lang="en-US" altLang="cs-CZ" sz="1800" b="1" dirty="0">
                <a:latin typeface="Courier New" pitchFamily="49" charset="0"/>
              </a:rPr>
              <a:t> </a:t>
            </a:r>
            <a:r>
              <a:rPr lang="en-US" altLang="cs-CZ" sz="1800" b="1" dirty="0" err="1">
                <a:latin typeface="Courier New" pitchFamily="49" charset="0"/>
              </a:rPr>
              <a:t>Srtd</a:t>
            </a:r>
            <a:r>
              <a:rPr lang="en-US" altLang="cs-CZ" sz="1800" b="1" dirty="0">
                <a:latin typeface="Courier New" pitchFamily="49" charset="0"/>
              </a:rPr>
              <a:t> 5;</a:t>
            </a:r>
            <a:br>
              <a:rPr lang="en-US" altLang="cs-CZ" sz="1800" b="1" dirty="0">
                <a:latin typeface="Courier New" pitchFamily="49" charset="0"/>
              </a:rPr>
            </a:br>
            <a:r>
              <a:rPr lang="en-US" altLang="cs-CZ" sz="1800" b="1" dirty="0">
                <a:solidFill>
                  <a:srgbClr val="FF0000"/>
                </a:solidFill>
                <a:latin typeface="Courier New" pitchFamily="49" charset="0"/>
              </a:rPr>
              <a:t>store</a:t>
            </a:r>
            <a:r>
              <a:rPr lang="en-US" altLang="cs-CZ" sz="1800" b="1" dirty="0">
                <a:latin typeface="Courier New" pitchFamily="49" charset="0"/>
              </a:rPr>
              <a:t> Top5 </a:t>
            </a:r>
            <a:r>
              <a:rPr lang="en-US" altLang="cs-CZ" sz="1800" b="1" dirty="0">
                <a:solidFill>
                  <a:srgbClr val="FF0000"/>
                </a:solidFill>
                <a:latin typeface="Courier New" pitchFamily="49" charset="0"/>
              </a:rPr>
              <a:t>into</a:t>
            </a:r>
            <a:r>
              <a:rPr lang="en-US" altLang="cs-CZ" sz="1800" b="1" dirty="0">
                <a:latin typeface="Courier New" pitchFamily="49" charset="0"/>
              </a:rPr>
              <a:t> </a:t>
            </a:r>
            <a:r>
              <a:rPr lang="en-US" altLang="cs-CZ" sz="1800" b="1" dirty="0">
                <a:solidFill>
                  <a:srgbClr val="0000FF"/>
                </a:solidFill>
                <a:latin typeface="Courier New" pitchFamily="49" charset="0"/>
              </a:rPr>
              <a:t>'top5sites'</a:t>
            </a:r>
            <a:r>
              <a:rPr lang="en-US" altLang="cs-CZ" sz="1800" b="1" dirty="0">
                <a:latin typeface="Courier New" pitchFamily="49" charset="0"/>
              </a:rPr>
              <a:t>;</a:t>
            </a:r>
            <a:endParaRPr lang="en-US" altLang="cs-CZ" sz="4000" b="1" dirty="0">
              <a:latin typeface="Courier New" pitchFamily="49" charset="0"/>
            </a:endParaRPr>
          </a:p>
        </p:txBody>
      </p:sp>
    </p:spTree>
    <p:extLst>
      <p:ext uri="{BB962C8B-B14F-4D97-AF65-F5344CB8AC3E}">
        <p14:creationId xmlns:p14="http://schemas.microsoft.com/office/powerpoint/2010/main" val="22328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7504" y="548680"/>
            <a:ext cx="8928992" cy="6192688"/>
          </a:xfrm>
        </p:spPr>
        <p:txBody>
          <a:bodyPr anchor="t">
            <a:normAutofit/>
          </a:bodyPr>
          <a:lstStyle/>
          <a:p>
            <a:pPr lvl="3"/>
            <a:endParaRPr lang="en-US" b="1" dirty="0"/>
          </a:p>
          <a:p>
            <a:r>
              <a:rPr lang="en-US" b="1" dirty="0"/>
              <a:t>H</a:t>
            </a:r>
            <a:r>
              <a:rPr lang="cs-CZ" b="1" dirty="0"/>
              <a:t>ive</a:t>
            </a:r>
            <a:r>
              <a:rPr lang="en-US" b="1" dirty="0"/>
              <a:t>, </a:t>
            </a:r>
            <a:r>
              <a:rPr lang="en-US" b="1" dirty="0" err="1"/>
              <a:t>HiveQL</a:t>
            </a:r>
            <a:endParaRPr lang="cs-CZ" b="1" dirty="0"/>
          </a:p>
          <a:p>
            <a:pPr lvl="1"/>
            <a:r>
              <a:rPr lang="cs-CZ" dirty="0"/>
              <a:t>Data warehousing infrastructure</a:t>
            </a:r>
          </a:p>
          <a:p>
            <a:pPr lvl="2"/>
            <a:r>
              <a:rPr lang="cs-CZ" dirty="0"/>
              <a:t>ETL t</a:t>
            </a:r>
            <a:r>
              <a:rPr lang="en-US" dirty="0" err="1"/>
              <a:t>ools</a:t>
            </a:r>
            <a:r>
              <a:rPr lang="en-US" dirty="0"/>
              <a:t> </a:t>
            </a:r>
            <a:r>
              <a:rPr lang="cs-CZ" dirty="0"/>
              <a:t>- </a:t>
            </a:r>
            <a:r>
              <a:rPr lang="en-US" dirty="0"/>
              <a:t>data extract/transform/load</a:t>
            </a:r>
          </a:p>
          <a:p>
            <a:pPr lvl="2"/>
            <a:r>
              <a:rPr lang="en-US" dirty="0"/>
              <a:t>hi-level </a:t>
            </a:r>
            <a:r>
              <a:rPr lang="cs-CZ" dirty="0"/>
              <a:t>opera</a:t>
            </a:r>
            <a:r>
              <a:rPr lang="en-US" dirty="0" err="1"/>
              <a:t>tions</a:t>
            </a:r>
            <a:r>
              <a:rPr lang="cs-CZ" dirty="0"/>
              <a:t> </a:t>
            </a:r>
            <a:r>
              <a:rPr lang="en-US" dirty="0"/>
              <a:t>on low-level data</a:t>
            </a:r>
          </a:p>
          <a:p>
            <a:pPr lvl="2"/>
            <a:r>
              <a:rPr lang="en-US" dirty="0"/>
              <a:t>HBase / HDFS files access</a:t>
            </a:r>
          </a:p>
          <a:p>
            <a:pPr lvl="2"/>
            <a:r>
              <a:rPr lang="cs-CZ" dirty="0"/>
              <a:t>q</a:t>
            </a:r>
            <a:r>
              <a:rPr lang="en-US" dirty="0" err="1"/>
              <a:t>uery</a:t>
            </a:r>
            <a:r>
              <a:rPr lang="en-US" dirty="0"/>
              <a:t> execution via </a:t>
            </a:r>
            <a:r>
              <a:rPr lang="en-US" dirty="0" err="1"/>
              <a:t>MapReduce</a:t>
            </a:r>
            <a:endParaRPr lang="en-US" dirty="0"/>
          </a:p>
          <a:p>
            <a:pPr lvl="1"/>
            <a:endParaRPr lang="en-US" dirty="0"/>
          </a:p>
          <a:p>
            <a:pPr lvl="1"/>
            <a:r>
              <a:rPr lang="en-US" dirty="0"/>
              <a:t>Hive QL</a:t>
            </a:r>
          </a:p>
          <a:p>
            <a:pPr lvl="2"/>
            <a:r>
              <a:rPr lang="cs-CZ" dirty="0"/>
              <a:t>SQL-like </a:t>
            </a:r>
            <a:r>
              <a:rPr lang="en-US" dirty="0"/>
              <a:t>language for queries on </a:t>
            </a:r>
            <a:r>
              <a:rPr lang="cs-CZ" dirty="0"/>
              <a:t>HDFS</a:t>
            </a:r>
            <a:endParaRPr lang="en-US" dirty="0"/>
          </a:p>
          <a:p>
            <a:pPr lvl="2"/>
            <a:r>
              <a:rPr lang="en-US" dirty="0"/>
              <a:t>extensible - MapReduce mappers and</a:t>
            </a:r>
            <a:r>
              <a:rPr lang="cs-CZ" dirty="0"/>
              <a:t> </a:t>
            </a:r>
            <a:r>
              <a:rPr lang="en-US" dirty="0"/>
              <a:t>reducers</a:t>
            </a:r>
            <a:endParaRPr lang="cs-CZ" dirty="0"/>
          </a:p>
          <a:p>
            <a:pPr marL="594360" lvl="2" indent="0">
              <a:buNone/>
            </a:pPr>
            <a:r>
              <a:rPr lang="cs-CZ" b="1" dirty="0">
                <a:solidFill>
                  <a:srgbClr val="00B050"/>
                </a:solidFill>
                <a:sym typeface="Wingdings" panose="05000000000000000000" pitchFamily="2" charset="2"/>
              </a:rPr>
              <a:t></a:t>
            </a:r>
            <a:r>
              <a:rPr lang="cs-CZ" dirty="0"/>
              <a:t> </a:t>
            </a:r>
            <a:r>
              <a:rPr lang="en-US" dirty="0"/>
              <a:t>comfortable</a:t>
            </a:r>
            <a:endParaRPr lang="cs-CZ" dirty="0"/>
          </a:p>
          <a:p>
            <a:pPr marL="594360" lvl="2" indent="0">
              <a:buNone/>
            </a:pPr>
            <a:r>
              <a:rPr lang="cs-CZ" b="1" dirty="0">
                <a:solidFill>
                  <a:srgbClr val="FF0000"/>
                </a:solidFill>
                <a:sym typeface="Wingdings" panose="05000000000000000000" pitchFamily="2" charset="2"/>
              </a:rPr>
              <a:t></a:t>
            </a:r>
            <a:r>
              <a:rPr lang="cs-CZ" dirty="0"/>
              <a:t> </a:t>
            </a:r>
            <a:r>
              <a:rPr lang="en-US" dirty="0"/>
              <a:t>very low performance</a:t>
            </a:r>
            <a:endParaRPr lang="cs-CZ" dirty="0"/>
          </a:p>
        </p:txBody>
      </p:sp>
      <p:sp>
        <p:nvSpPr>
          <p:cNvPr id="7" name="Rounded Rectangular Callout 6"/>
          <p:cNvSpPr/>
          <p:nvPr/>
        </p:nvSpPr>
        <p:spPr>
          <a:xfrm>
            <a:off x="4860032" y="4869160"/>
            <a:ext cx="3900246" cy="151216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600" dirty="0">
                <a:solidFill>
                  <a:srgbClr val="002060"/>
                </a:solidFill>
              </a:rPr>
              <a:t>SELECT customer.name, sum(orders.cost)</a:t>
            </a:r>
          </a:p>
          <a:p>
            <a:r>
              <a:rPr lang="cs-CZ" sz="1600" dirty="0">
                <a:solidFill>
                  <a:srgbClr val="002060"/>
                </a:solidFill>
              </a:rPr>
              <a:t>FROM customers INNER JOIN</a:t>
            </a:r>
          </a:p>
          <a:p>
            <a:r>
              <a:rPr lang="cs-CZ" sz="1600" dirty="0">
                <a:solidFill>
                  <a:srgbClr val="002060"/>
                </a:solidFill>
              </a:rPr>
              <a:t>ON (customer.id = orders.customer_id)</a:t>
            </a:r>
          </a:p>
          <a:p>
            <a:r>
              <a:rPr lang="cs-CZ" sz="1600" dirty="0">
                <a:solidFill>
                  <a:srgbClr val="002060"/>
                </a:solidFill>
              </a:rPr>
              <a:t>WHERE customer.zipcode = '63105'</a:t>
            </a:r>
          </a:p>
          <a:p>
            <a:r>
              <a:rPr lang="cs-CZ" sz="1600" dirty="0">
                <a:solidFill>
                  <a:srgbClr val="002060"/>
                </a:solidFill>
              </a:rPr>
              <a:t>GROUP BY customer.id;</a:t>
            </a:r>
          </a:p>
        </p:txBody>
      </p:sp>
      <p:sp>
        <p:nvSpPr>
          <p:cNvPr id="2" name="Title 1"/>
          <p:cNvSpPr>
            <a:spLocks noGrp="1"/>
          </p:cNvSpPr>
          <p:nvPr>
            <p:ph type="title"/>
          </p:nvPr>
        </p:nvSpPr>
        <p:spPr/>
        <p:txBody>
          <a:bodyPr/>
          <a:lstStyle/>
          <a:p>
            <a:r>
              <a:rPr lang="en-US" dirty="0"/>
              <a:t>Hive</a:t>
            </a:r>
          </a:p>
        </p:txBody>
      </p:sp>
      <p:pic>
        <p:nvPicPr>
          <p:cNvPr id="7170" name="Picture 2" descr="http://hive.apache.org/images/hive_logo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620687"/>
            <a:ext cx="1401070" cy="129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80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Spark</a:t>
            </a:r>
            <a:r>
              <a:rPr lang="cs-CZ" dirty="0"/>
              <a:t> </a:t>
            </a:r>
            <a:r>
              <a:rPr lang="en-US" dirty="0"/>
              <a:t>&amp;</a:t>
            </a:r>
            <a:r>
              <a:rPr lang="cs-CZ" dirty="0"/>
              <a:t> Flink</a:t>
            </a:r>
          </a:p>
        </p:txBody>
      </p:sp>
      <p:sp>
        <p:nvSpPr>
          <p:cNvPr id="5" name="Content Placeholder 4"/>
          <p:cNvSpPr>
            <a:spLocks noGrp="1"/>
          </p:cNvSpPr>
          <p:nvPr>
            <p:ph sz="quarter" idx="13"/>
          </p:nvPr>
        </p:nvSpPr>
        <p:spPr>
          <a:xfrm>
            <a:off x="132240" y="522756"/>
            <a:ext cx="5377720" cy="6218612"/>
          </a:xfrm>
        </p:spPr>
        <p:txBody>
          <a:bodyPr anchor="t">
            <a:normAutofit lnSpcReduction="10000"/>
          </a:bodyPr>
          <a:lstStyle/>
          <a:p>
            <a:r>
              <a:rPr lang="cs-CZ" b="1" dirty="0"/>
              <a:t>Apache </a:t>
            </a:r>
            <a:r>
              <a:rPr lang="en-US" b="1" dirty="0"/>
              <a:t>Spark</a:t>
            </a:r>
            <a:endParaRPr lang="cs-CZ" b="1" dirty="0"/>
          </a:p>
          <a:p>
            <a:pPr lvl="1"/>
            <a:r>
              <a:rPr lang="en-US" dirty="0"/>
              <a:t>MapReduce not</a:t>
            </a:r>
            <a:r>
              <a:rPr lang="cs-CZ" dirty="0"/>
              <a:t> optim</a:t>
            </a:r>
            <a:r>
              <a:rPr lang="en-US" dirty="0" err="1"/>
              <a:t>ized</a:t>
            </a:r>
            <a:r>
              <a:rPr lang="cs-CZ" dirty="0"/>
              <a:t> </a:t>
            </a:r>
            <a:r>
              <a:rPr lang="en-US" dirty="0"/>
              <a:t>for </a:t>
            </a:r>
            <a:r>
              <a:rPr lang="cs-CZ" dirty="0"/>
              <a:t>iterativ</a:t>
            </a:r>
            <a:r>
              <a:rPr lang="en-US" dirty="0"/>
              <a:t>e</a:t>
            </a:r>
            <a:r>
              <a:rPr lang="cs-CZ" dirty="0"/>
              <a:t> opera</a:t>
            </a:r>
            <a:r>
              <a:rPr lang="en-US" dirty="0" err="1"/>
              <a:t>tions</a:t>
            </a:r>
            <a:endParaRPr lang="cs-CZ" dirty="0"/>
          </a:p>
          <a:p>
            <a:pPr lvl="1"/>
            <a:r>
              <a:rPr lang="en-US" dirty="0"/>
              <a:t>multistage</a:t>
            </a:r>
            <a:r>
              <a:rPr lang="cs-CZ" dirty="0"/>
              <a:t> </a:t>
            </a:r>
            <a:r>
              <a:rPr lang="en-US" dirty="0"/>
              <a:t>in-mem / distributed mem</a:t>
            </a:r>
            <a:endParaRPr lang="cs-CZ" dirty="0"/>
          </a:p>
          <a:p>
            <a:pPr lvl="2"/>
            <a:r>
              <a:rPr lang="en-US" dirty="0"/>
              <a:t>approx.</a:t>
            </a:r>
            <a:r>
              <a:rPr lang="cs-CZ" dirty="0"/>
              <a:t> 10-100x </a:t>
            </a:r>
            <a:r>
              <a:rPr lang="en-US" dirty="0"/>
              <a:t>faster than</a:t>
            </a:r>
            <a:r>
              <a:rPr lang="cs-CZ" dirty="0"/>
              <a:t> MR</a:t>
            </a:r>
          </a:p>
          <a:p>
            <a:pPr lvl="2"/>
            <a:r>
              <a:rPr lang="en-US" dirty="0"/>
              <a:t>easy </a:t>
            </a:r>
            <a:r>
              <a:rPr lang="cs-CZ" dirty="0"/>
              <a:t>program</a:t>
            </a:r>
            <a:r>
              <a:rPr lang="en-US" dirty="0" err="1"/>
              <a:t>mable</a:t>
            </a:r>
            <a:endParaRPr lang="en-US" dirty="0"/>
          </a:p>
          <a:p>
            <a:pPr lvl="1"/>
            <a:r>
              <a:rPr lang="cs-CZ" dirty="0"/>
              <a:t>opera</a:t>
            </a:r>
            <a:r>
              <a:rPr lang="en-US" dirty="0" err="1"/>
              <a:t>tions</a:t>
            </a:r>
            <a:r>
              <a:rPr lang="cs-CZ" dirty="0"/>
              <a:t>:</a:t>
            </a:r>
            <a:endParaRPr lang="en-US" dirty="0"/>
          </a:p>
          <a:p>
            <a:pPr lvl="2"/>
            <a:r>
              <a:rPr lang="cs-CZ" dirty="0"/>
              <a:t>map, reduce, join, group-by, filter</a:t>
            </a:r>
          </a:p>
          <a:p>
            <a:pPr lvl="2"/>
            <a:r>
              <a:rPr lang="cs-CZ" dirty="0"/>
              <a:t>batch / iterative / streaming jobs</a:t>
            </a:r>
          </a:p>
          <a:p>
            <a:pPr lvl="2"/>
            <a:r>
              <a:rPr lang="en-US" dirty="0"/>
              <a:t>useful for </a:t>
            </a:r>
            <a:r>
              <a:rPr lang="cs-CZ" dirty="0"/>
              <a:t>machine learning, data analysis, ...</a:t>
            </a:r>
          </a:p>
          <a:p>
            <a:pPr lvl="1"/>
            <a:r>
              <a:rPr lang="en-US" dirty="0"/>
              <a:t>extensions</a:t>
            </a:r>
            <a:endParaRPr lang="cs-CZ" dirty="0"/>
          </a:p>
          <a:p>
            <a:pPr lvl="2"/>
            <a:r>
              <a:rPr lang="cs-CZ" dirty="0"/>
              <a:t>SparkSQL, MLlib, GraphX, Spark Streaming</a:t>
            </a:r>
            <a:endParaRPr lang="en-US" dirty="0"/>
          </a:p>
          <a:p>
            <a:pPr lvl="3"/>
            <a:endParaRPr lang="en-US" dirty="0"/>
          </a:p>
          <a:p>
            <a:r>
              <a:rPr lang="cs-CZ" b="1" dirty="0"/>
              <a:t>Apache </a:t>
            </a:r>
            <a:r>
              <a:rPr lang="en-US" b="1" dirty="0" err="1"/>
              <a:t>Flink</a:t>
            </a:r>
            <a:endParaRPr lang="en-US" b="1" dirty="0"/>
          </a:p>
          <a:p>
            <a:pPr lvl="1"/>
            <a:r>
              <a:rPr lang="en-US" dirty="0"/>
              <a:t>distributed streaming dataflow engine</a:t>
            </a:r>
          </a:p>
          <a:p>
            <a:pPr lvl="2"/>
            <a:r>
              <a:rPr lang="en-US" dirty="0"/>
              <a:t>data parallelism</a:t>
            </a:r>
          </a:p>
          <a:p>
            <a:pPr lvl="1"/>
            <a:r>
              <a:rPr lang="en-US" dirty="0" err="1"/>
              <a:t>DataSet</a:t>
            </a:r>
            <a:r>
              <a:rPr lang="en-US" dirty="0"/>
              <a:t> / DataStream / Table API</a:t>
            </a:r>
          </a:p>
          <a:p>
            <a:pPr lvl="2"/>
            <a:r>
              <a:rPr lang="en-US" dirty="0"/>
              <a:t>bounded / unbounded (</a:t>
            </a:r>
            <a:r>
              <a:rPr lang="en-US" dirty="0" err="1"/>
              <a:t>rt</a:t>
            </a:r>
            <a:r>
              <a:rPr lang="en-US" dirty="0"/>
              <a:t>) data sets</a:t>
            </a:r>
            <a:endParaRPr lang="cs-CZ" dirty="0"/>
          </a:p>
          <a:p>
            <a:pPr lvl="1"/>
            <a:endParaRPr lang="cs-CZ" dirty="0"/>
          </a:p>
          <a:p>
            <a:pPr lvl="2"/>
            <a:endParaRPr lang="cs-CZ" dirty="0"/>
          </a:p>
        </p:txBody>
      </p:sp>
      <p:pic>
        <p:nvPicPr>
          <p:cNvPr id="4" name="Picture 3"/>
          <p:cNvPicPr>
            <a:picLocks noChangeAspect="1"/>
          </p:cNvPicPr>
          <p:nvPr/>
        </p:nvPicPr>
        <p:blipFill>
          <a:blip r:embed="rId3"/>
          <a:stretch>
            <a:fillRect/>
          </a:stretch>
        </p:blipFill>
        <p:spPr>
          <a:xfrm>
            <a:off x="5509960" y="522757"/>
            <a:ext cx="3375868" cy="240218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78" t="1002" r="17665" b="1310"/>
          <a:stretch/>
        </p:blipFill>
        <p:spPr>
          <a:xfrm>
            <a:off x="5292080" y="3731608"/>
            <a:ext cx="3811629" cy="3126392"/>
          </a:xfrm>
          <a:prstGeom prst="rect">
            <a:avLst/>
          </a:prstGeom>
        </p:spPr>
      </p:pic>
    </p:spTree>
    <p:extLst>
      <p:ext uri="{BB962C8B-B14F-4D97-AF65-F5344CB8AC3E}">
        <p14:creationId xmlns:p14="http://schemas.microsoft.com/office/powerpoint/2010/main" val="5184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6" end="1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7504" y="548680"/>
            <a:ext cx="8928992" cy="6192688"/>
          </a:xfrm>
        </p:spPr>
        <p:txBody>
          <a:bodyPr anchor="t">
            <a:normAutofit lnSpcReduction="10000"/>
          </a:bodyPr>
          <a:lstStyle/>
          <a:p>
            <a:r>
              <a:rPr lang="cs-CZ" b="1" dirty="0"/>
              <a:t>Presto</a:t>
            </a:r>
          </a:p>
          <a:p>
            <a:pPr lvl="1"/>
            <a:r>
              <a:rPr lang="en-US" dirty="0"/>
              <a:t>'</a:t>
            </a:r>
            <a:r>
              <a:rPr lang="cs-CZ" dirty="0"/>
              <a:t>not only SQL on Hadoop</a:t>
            </a:r>
            <a:r>
              <a:rPr lang="en-US" dirty="0"/>
              <a:t>'</a:t>
            </a:r>
            <a:endParaRPr lang="cs-CZ" dirty="0"/>
          </a:p>
          <a:p>
            <a:pPr lvl="1"/>
            <a:r>
              <a:rPr lang="en-US" dirty="0"/>
              <a:t>originally a </a:t>
            </a:r>
            <a:r>
              <a:rPr lang="cs-CZ" dirty="0"/>
              <a:t>proprie</a:t>
            </a:r>
            <a:r>
              <a:rPr lang="en-US" dirty="0" err="1"/>
              <a:t>tary</a:t>
            </a:r>
            <a:r>
              <a:rPr lang="en-US" dirty="0"/>
              <a:t> </a:t>
            </a:r>
            <a:r>
              <a:rPr lang="cs-CZ" dirty="0"/>
              <a:t>Facebook</a:t>
            </a:r>
            <a:r>
              <a:rPr lang="en-US" dirty="0"/>
              <a:t> </a:t>
            </a:r>
            <a:r>
              <a:rPr lang="cs-CZ" dirty="0"/>
              <a:t>technolog</a:t>
            </a:r>
            <a:r>
              <a:rPr lang="en-US" dirty="0"/>
              <a:t>y</a:t>
            </a:r>
          </a:p>
          <a:p>
            <a:pPr lvl="2"/>
            <a:r>
              <a:rPr lang="cs-CZ" dirty="0"/>
              <a:t>2013 Open Source</a:t>
            </a:r>
          </a:p>
          <a:p>
            <a:pPr lvl="1"/>
            <a:r>
              <a:rPr lang="cs-CZ" dirty="0"/>
              <a:t>data connectors </a:t>
            </a:r>
            <a:r>
              <a:rPr lang="en-US" dirty="0"/>
              <a:t>/</a:t>
            </a:r>
            <a:r>
              <a:rPr lang="cs-CZ" dirty="0"/>
              <a:t> plug</a:t>
            </a:r>
            <a:r>
              <a:rPr lang="en-US" dirty="0"/>
              <a:t>gable </a:t>
            </a:r>
            <a:r>
              <a:rPr lang="en-US" dirty="0" err="1"/>
              <a:t>backends</a:t>
            </a:r>
            <a:endParaRPr lang="cs-CZ" dirty="0"/>
          </a:p>
          <a:p>
            <a:pPr lvl="2"/>
            <a:r>
              <a:rPr lang="cs-CZ" dirty="0"/>
              <a:t>HDFS, Kafka, </a:t>
            </a:r>
            <a:r>
              <a:rPr lang="en-US" dirty="0"/>
              <a:t>various</a:t>
            </a:r>
            <a:r>
              <a:rPr lang="cs-CZ" dirty="0"/>
              <a:t> SQL/NoSQL, ...</a:t>
            </a:r>
          </a:p>
          <a:p>
            <a:pPr lvl="1"/>
            <a:r>
              <a:rPr lang="en-US" dirty="0"/>
              <a:t>performance</a:t>
            </a:r>
          </a:p>
          <a:p>
            <a:pPr lvl="2"/>
            <a:r>
              <a:rPr lang="en-US" dirty="0"/>
              <a:t>iterative</a:t>
            </a:r>
            <a:r>
              <a:rPr lang="cs-CZ" dirty="0"/>
              <a:t> / intera</a:t>
            </a:r>
            <a:r>
              <a:rPr lang="en-US" dirty="0"/>
              <a:t>c</a:t>
            </a:r>
            <a:r>
              <a:rPr lang="cs-CZ" dirty="0"/>
              <a:t>tiv</a:t>
            </a:r>
            <a:r>
              <a:rPr lang="en-US" dirty="0"/>
              <a:t>e</a:t>
            </a:r>
            <a:r>
              <a:rPr lang="cs-CZ" dirty="0"/>
              <a:t> opera</a:t>
            </a:r>
            <a:r>
              <a:rPr lang="en-US" dirty="0" err="1"/>
              <a:t>tions</a:t>
            </a:r>
            <a:endParaRPr lang="cs-CZ" dirty="0"/>
          </a:p>
          <a:p>
            <a:pPr lvl="2"/>
            <a:r>
              <a:rPr lang="en-US" dirty="0"/>
              <a:t>pipeline task execution, caching, data-local computation, ...</a:t>
            </a:r>
          </a:p>
          <a:p>
            <a:pPr lvl="2"/>
            <a:r>
              <a:rPr lang="en-US" dirty="0"/>
              <a:t>intermediate results in memory</a:t>
            </a:r>
          </a:p>
          <a:p>
            <a:pPr lvl="2"/>
            <a:r>
              <a:rPr lang="cs-CZ" dirty="0"/>
              <a:t>10x </a:t>
            </a:r>
            <a:r>
              <a:rPr lang="en-US" dirty="0"/>
              <a:t>faster than </a:t>
            </a:r>
            <a:r>
              <a:rPr lang="cs-CZ" dirty="0"/>
              <a:t>Hive</a:t>
            </a:r>
          </a:p>
          <a:p>
            <a:pPr lvl="1"/>
            <a:endParaRPr lang="cs-CZ" dirty="0"/>
          </a:p>
          <a:p>
            <a:pPr lvl="1"/>
            <a:r>
              <a:rPr lang="en-US" dirty="0"/>
              <a:t>commercially successful</a:t>
            </a:r>
          </a:p>
          <a:p>
            <a:pPr marL="594360" lvl="2" indent="0">
              <a:spcBef>
                <a:spcPts val="0"/>
              </a:spcBef>
              <a:buNone/>
            </a:pPr>
            <a:r>
              <a:rPr lang="en-US" dirty="0"/>
              <a:t>Facebook</a:t>
            </a:r>
          </a:p>
          <a:p>
            <a:pPr marL="594360" lvl="2" indent="0">
              <a:spcBef>
                <a:spcPts val="0"/>
              </a:spcBef>
              <a:buNone/>
            </a:pPr>
            <a:r>
              <a:rPr lang="en-US" dirty="0"/>
              <a:t>Netflix</a:t>
            </a:r>
          </a:p>
          <a:p>
            <a:pPr marL="594360" lvl="2" indent="0">
              <a:spcBef>
                <a:spcPts val="0"/>
              </a:spcBef>
              <a:buNone/>
            </a:pPr>
            <a:r>
              <a:rPr lang="en-US" dirty="0"/>
              <a:t>Airbnb</a:t>
            </a:r>
          </a:p>
          <a:p>
            <a:pPr marL="594360" lvl="2" indent="0">
              <a:spcBef>
                <a:spcPts val="0"/>
              </a:spcBef>
              <a:buNone/>
            </a:pPr>
            <a:r>
              <a:rPr lang="en-US" dirty="0"/>
              <a:t>Teradata</a:t>
            </a:r>
          </a:p>
          <a:p>
            <a:pPr marL="594360" lvl="2" indent="0">
              <a:spcBef>
                <a:spcPts val="0"/>
              </a:spcBef>
              <a:buNone/>
            </a:pPr>
            <a:r>
              <a:rPr lang="en-US" dirty="0"/>
              <a:t>Dropbox</a:t>
            </a:r>
          </a:p>
          <a:p>
            <a:pPr marL="594360" lvl="2" indent="0">
              <a:spcBef>
                <a:spcPts val="0"/>
              </a:spcBef>
              <a:buNone/>
            </a:pPr>
            <a:r>
              <a:rPr lang="en-US" dirty="0"/>
              <a:t>Uber</a:t>
            </a:r>
          </a:p>
          <a:p>
            <a:pPr marL="594360" lvl="2" indent="0">
              <a:spcBef>
                <a:spcPts val="0"/>
              </a:spcBef>
              <a:buNone/>
            </a:pPr>
            <a:r>
              <a:rPr lang="en-US" dirty="0"/>
              <a:t>LinkedIn</a:t>
            </a:r>
            <a:endParaRPr lang="cs-CZ" dirty="0"/>
          </a:p>
        </p:txBody>
      </p:sp>
      <p:sp>
        <p:nvSpPr>
          <p:cNvPr id="2" name="Title 1"/>
          <p:cNvSpPr>
            <a:spLocks noGrp="1"/>
          </p:cNvSpPr>
          <p:nvPr>
            <p:ph type="title"/>
          </p:nvPr>
        </p:nvSpPr>
        <p:spPr/>
        <p:txBody>
          <a:bodyPr/>
          <a:lstStyle/>
          <a:p>
            <a:r>
              <a:rPr lang="cs-CZ" dirty="0"/>
              <a:t>Presto</a:t>
            </a:r>
            <a:endParaRPr lang="en-US" dirty="0"/>
          </a:p>
        </p:txBody>
      </p:sp>
      <p:pic>
        <p:nvPicPr>
          <p:cNvPr id="3" name="Picture 2"/>
          <p:cNvPicPr>
            <a:picLocks noChangeAspect="1"/>
          </p:cNvPicPr>
          <p:nvPr/>
        </p:nvPicPr>
        <p:blipFill>
          <a:blip r:embed="rId3"/>
          <a:stretch>
            <a:fillRect/>
          </a:stretch>
        </p:blipFill>
        <p:spPr>
          <a:xfrm>
            <a:off x="3491880" y="4005063"/>
            <a:ext cx="5423276" cy="2815939"/>
          </a:xfrm>
          <a:prstGeom prst="rect">
            <a:avLst/>
          </a:prstGeom>
        </p:spPr>
      </p:pic>
    </p:spTree>
    <p:extLst>
      <p:ext uri="{BB962C8B-B14F-4D97-AF65-F5344CB8AC3E}">
        <p14:creationId xmlns:p14="http://schemas.microsoft.com/office/powerpoint/2010/main" val="4234981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HBase / Hadoop Architecture</a:t>
            </a:r>
          </a:p>
        </p:txBody>
      </p:sp>
      <p:pic>
        <p:nvPicPr>
          <p:cNvPr id="10244" name="Picture 4" descr="http://1.bp.blogspot.com/_Cib_A77V54U/StorLZRjHSI/AAAAAAAAAEI/4IznGhslNxw/s1600/hbase-fi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20688"/>
            <a:ext cx="9256900"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003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BigData</a:t>
            </a:r>
            <a:r>
              <a:rPr lang="en-US" dirty="0"/>
              <a:t> 2.0 Processing Systems</a:t>
            </a:r>
          </a:p>
        </p:txBody>
      </p:sp>
      <p:pic>
        <p:nvPicPr>
          <p:cNvPr id="4" name="Picture 3"/>
          <p:cNvPicPr>
            <a:picLocks noChangeAspect="1"/>
          </p:cNvPicPr>
          <p:nvPr/>
        </p:nvPicPr>
        <p:blipFill rotWithShape="1">
          <a:blip r:embed="rId2"/>
          <a:srcRect l="5236" r="409"/>
          <a:stretch/>
        </p:blipFill>
        <p:spPr>
          <a:xfrm>
            <a:off x="96750" y="548680"/>
            <a:ext cx="8950499" cy="2403467"/>
          </a:xfrm>
          <a:prstGeom prst="rect">
            <a:avLst/>
          </a:prstGeom>
        </p:spPr>
      </p:pic>
      <p:pic>
        <p:nvPicPr>
          <p:cNvPr id="6" name="Picture 5"/>
          <p:cNvPicPr>
            <a:picLocks noChangeAspect="1"/>
          </p:cNvPicPr>
          <p:nvPr/>
        </p:nvPicPr>
        <p:blipFill>
          <a:blip r:embed="rId3"/>
          <a:stretch>
            <a:fillRect/>
          </a:stretch>
        </p:blipFill>
        <p:spPr>
          <a:xfrm>
            <a:off x="395535" y="2987332"/>
            <a:ext cx="8352928" cy="3839652"/>
          </a:xfrm>
          <a:prstGeom prst="rect">
            <a:avLst/>
          </a:prstGeom>
        </p:spPr>
      </p:pic>
    </p:spTree>
    <p:extLst>
      <p:ext uri="{BB962C8B-B14F-4D97-AF65-F5344CB8AC3E}">
        <p14:creationId xmlns:p14="http://schemas.microsoft.com/office/powerpoint/2010/main" val="324559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5" y="479331"/>
            <a:ext cx="3620453" cy="318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Scalability</a:t>
            </a:r>
            <a:r>
              <a:rPr lang="cs-CZ" dirty="0"/>
              <a:t> Sc</a:t>
            </a:r>
            <a:r>
              <a:rPr lang="en-US" dirty="0" err="1"/>
              <a:t>enarios</a:t>
            </a:r>
            <a:endParaRPr lang="cs-CZ"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79331"/>
            <a:ext cx="5414010" cy="279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754735"/>
            <a:ext cx="5228325" cy="286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8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BigPicture</a:t>
            </a:r>
            <a:r>
              <a:rPr lang="en-US" dirty="0"/>
              <a:t> of </a:t>
            </a:r>
            <a:r>
              <a:rPr lang="en-US" dirty="0" err="1"/>
              <a:t>BigData</a:t>
            </a:r>
            <a:endParaRPr lang="en-US" dirty="0"/>
          </a:p>
        </p:txBody>
      </p:sp>
      <p:pic>
        <p:nvPicPr>
          <p:cNvPr id="6" name="Picture 5" descr="A picture containing diagram&#10;&#10;Description automatically generated">
            <a:extLst>
              <a:ext uri="{FF2B5EF4-FFF2-40B4-BE49-F238E27FC236}">
                <a16:creationId xmlns:a16="http://schemas.microsoft.com/office/drawing/2014/main" id="{A6E45610-B960-482F-8724-CCD96BB6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6408712"/>
          </a:xfrm>
          <a:prstGeom prst="rect">
            <a:avLst/>
          </a:prstGeom>
        </p:spPr>
      </p:pic>
      <p:sp>
        <p:nvSpPr>
          <p:cNvPr id="4" name="Rounded Rectangle 3"/>
          <p:cNvSpPr/>
          <p:nvPr/>
        </p:nvSpPr>
        <p:spPr>
          <a:xfrm>
            <a:off x="107504" y="5085184"/>
            <a:ext cx="1440160" cy="792088"/>
          </a:xfrm>
          <a:prstGeom prst="roundRect">
            <a:avLst/>
          </a:prstGeom>
          <a:noFill/>
          <a:ln w="508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859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11760" b="3178"/>
          <a:stretch/>
        </p:blipFill>
        <p:spPr>
          <a:xfrm>
            <a:off x="179512" y="620688"/>
            <a:ext cx="8657903" cy="6048672"/>
          </a:xfrm>
          <a:prstGeom prst="rect">
            <a:avLst/>
          </a:prstGeom>
        </p:spPr>
      </p:pic>
      <p:sp>
        <p:nvSpPr>
          <p:cNvPr id="3" name="Oval 2"/>
          <p:cNvSpPr/>
          <p:nvPr/>
        </p:nvSpPr>
        <p:spPr>
          <a:xfrm>
            <a:off x="149670" y="1412776"/>
            <a:ext cx="1224136" cy="144016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a:t>
            </a:r>
            <a:r>
              <a:rPr lang="cs-CZ" dirty="0"/>
              <a:t>omplex S</a:t>
            </a:r>
            <a:r>
              <a:rPr lang="en-US" dirty="0" err="1"/>
              <a:t>calable</a:t>
            </a:r>
            <a:r>
              <a:rPr lang="en-US" dirty="0"/>
              <a:t> </a:t>
            </a:r>
            <a:r>
              <a:rPr lang="cs-CZ" dirty="0"/>
              <a:t>Web Ap</a:t>
            </a:r>
            <a:r>
              <a:rPr lang="en-US" dirty="0"/>
              <a:t>p</a:t>
            </a:r>
            <a:r>
              <a:rPr lang="cs-CZ" dirty="0"/>
              <a:t>li</a:t>
            </a:r>
            <a:r>
              <a:rPr lang="en-US" dirty="0"/>
              <a:t>c</a:t>
            </a:r>
            <a:r>
              <a:rPr lang="cs-CZ" dirty="0"/>
              <a:t>a</a:t>
            </a:r>
            <a:r>
              <a:rPr lang="en-US" dirty="0" err="1"/>
              <a:t>tion</a:t>
            </a:r>
            <a:endParaRPr lang="en-US" dirty="0"/>
          </a:p>
        </p:txBody>
      </p:sp>
      <p:sp>
        <p:nvSpPr>
          <p:cNvPr id="6" name="Oval 5"/>
          <p:cNvSpPr/>
          <p:nvPr/>
        </p:nvSpPr>
        <p:spPr>
          <a:xfrm>
            <a:off x="3563888" y="2744924"/>
            <a:ext cx="1224136" cy="180020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84168" y="3068960"/>
            <a:ext cx="1440160" cy="1476164"/>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76056" y="1376772"/>
            <a:ext cx="1296144" cy="126014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64288" y="944724"/>
            <a:ext cx="1296144" cy="126014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08104" y="3933056"/>
            <a:ext cx="727115" cy="72008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7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Containers</a:t>
            </a:r>
            <a:r>
              <a:rPr lang="cs-CZ" dirty="0"/>
              <a:t> </a:t>
            </a:r>
            <a:r>
              <a:rPr lang="en-US" dirty="0"/>
              <a:t>&amp;</a:t>
            </a:r>
            <a:r>
              <a:rPr lang="cs-CZ" dirty="0"/>
              <a:t> Microservices</a:t>
            </a:r>
          </a:p>
        </p:txBody>
      </p:sp>
      <p:sp>
        <p:nvSpPr>
          <p:cNvPr id="3" name="Content Placeholder 2"/>
          <p:cNvSpPr>
            <a:spLocks noGrp="1"/>
          </p:cNvSpPr>
          <p:nvPr>
            <p:ph sz="quarter" idx="13"/>
          </p:nvPr>
        </p:nvSpPr>
        <p:spPr>
          <a:xfrm>
            <a:off x="107504" y="764704"/>
            <a:ext cx="5540927" cy="5976664"/>
          </a:xfrm>
        </p:spPr>
        <p:txBody>
          <a:bodyPr anchor="t">
            <a:normAutofit/>
          </a:bodyPr>
          <a:lstStyle/>
          <a:p>
            <a:r>
              <a:rPr lang="cs-CZ" b="1" dirty="0"/>
              <a:t>Containers</a:t>
            </a:r>
          </a:p>
          <a:p>
            <a:pPr lvl="1"/>
            <a:r>
              <a:rPr lang="cs-CZ" b="1" dirty="0"/>
              <a:t>commodi</a:t>
            </a:r>
            <a:r>
              <a:rPr lang="en-US" b="1" dirty="0"/>
              <a:t>z</a:t>
            </a:r>
            <a:r>
              <a:rPr lang="cs-CZ" b="1" dirty="0"/>
              <a:t>ation</a:t>
            </a:r>
            <a:r>
              <a:rPr lang="cs-CZ" dirty="0"/>
              <a:t> of cloud platforms</a:t>
            </a:r>
          </a:p>
          <a:p>
            <a:pPr lvl="3"/>
            <a:endParaRPr lang="cs-CZ" dirty="0"/>
          </a:p>
          <a:p>
            <a:r>
              <a:rPr lang="en-US" b="1" dirty="0"/>
              <a:t>Microservices</a:t>
            </a:r>
            <a:endParaRPr lang="cs-CZ" b="1" dirty="0"/>
          </a:p>
          <a:p>
            <a:pPr lvl="1"/>
            <a:r>
              <a:rPr lang="en-US" dirty="0"/>
              <a:t>architectural </a:t>
            </a:r>
            <a:r>
              <a:rPr lang="cs-CZ" dirty="0"/>
              <a:t>design pattern</a:t>
            </a:r>
            <a:endParaRPr lang="en-US" dirty="0"/>
          </a:p>
          <a:p>
            <a:pPr lvl="1"/>
            <a:r>
              <a:rPr lang="en-US" b="1" dirty="0" err="1"/>
              <a:t>decompo</a:t>
            </a:r>
            <a:r>
              <a:rPr lang="cs-CZ" b="1" dirty="0"/>
              <a:t>sition</a:t>
            </a:r>
          </a:p>
          <a:p>
            <a:pPr lvl="2"/>
            <a:r>
              <a:rPr lang="cs-CZ" dirty="0"/>
              <a:t>small independent services</a:t>
            </a:r>
            <a:endParaRPr lang="en-US" dirty="0"/>
          </a:p>
          <a:p>
            <a:pPr lvl="2"/>
            <a:r>
              <a:rPr lang="en-US" dirty="0"/>
              <a:t>self-contained, b</a:t>
            </a:r>
            <a:r>
              <a:rPr lang="pl-PL" dirty="0"/>
              <a:t>ounded contexts</a:t>
            </a:r>
            <a:endParaRPr lang="en-US" dirty="0"/>
          </a:p>
          <a:p>
            <a:pPr lvl="2"/>
            <a:r>
              <a:rPr lang="en-US" b="1" dirty="0"/>
              <a:t>API</a:t>
            </a:r>
            <a:endParaRPr lang="cs-CZ" b="1" dirty="0"/>
          </a:p>
          <a:p>
            <a:pPr lvl="1"/>
            <a:r>
              <a:rPr lang="cs-CZ" dirty="0"/>
              <a:t>flexibility, fine</a:t>
            </a:r>
            <a:r>
              <a:rPr lang="en-US" dirty="0"/>
              <a:t>-</a:t>
            </a:r>
            <a:r>
              <a:rPr lang="cs-CZ" dirty="0"/>
              <a:t>grained </a:t>
            </a:r>
            <a:r>
              <a:rPr lang="cs-CZ" b="1" dirty="0"/>
              <a:t>scalability</a:t>
            </a:r>
            <a:endParaRPr lang="en-US" b="1" dirty="0"/>
          </a:p>
          <a:p>
            <a:pPr lvl="1"/>
            <a:r>
              <a:rPr lang="en-US" dirty="0"/>
              <a:t>effective</a:t>
            </a:r>
            <a:r>
              <a:rPr lang="cs-CZ" dirty="0"/>
              <a:t> implementa</a:t>
            </a:r>
            <a:r>
              <a:rPr lang="en-US" dirty="0" err="1"/>
              <a:t>tion</a:t>
            </a:r>
            <a:r>
              <a:rPr lang="cs-CZ" dirty="0"/>
              <a:t> </a:t>
            </a:r>
            <a:r>
              <a:rPr lang="en-US" dirty="0"/>
              <a:t>using c</a:t>
            </a:r>
            <a:r>
              <a:rPr lang="cs-CZ" dirty="0"/>
              <a:t>ont</a:t>
            </a:r>
            <a:r>
              <a:rPr lang="en-US" dirty="0" err="1"/>
              <a:t>ainers</a:t>
            </a:r>
            <a:endParaRPr lang="cs-CZ" dirty="0"/>
          </a:p>
          <a:p>
            <a:pPr lvl="2"/>
            <a:r>
              <a:rPr lang="en-US" dirty="0" err="1"/>
              <a:t>e.g</a:t>
            </a:r>
            <a:r>
              <a:rPr lang="cs-CZ" dirty="0"/>
              <a:t>.: </a:t>
            </a:r>
            <a:r>
              <a:rPr lang="en-US" dirty="0"/>
              <a:t>user profiles, shopping carts,</a:t>
            </a:r>
            <a:br>
              <a:rPr lang="en-US" dirty="0"/>
            </a:br>
            <a:r>
              <a:rPr lang="en-US" dirty="0"/>
              <a:t>inventory processing, queues, caches, </a:t>
            </a:r>
            <a:r>
              <a:rPr lang="cs-CZ" dirty="0"/>
              <a:t>...</a:t>
            </a:r>
            <a:endParaRPr lang="en-US" dirty="0"/>
          </a:p>
          <a:p>
            <a:pPr lvl="1"/>
            <a:r>
              <a:rPr lang="en-US" dirty="0"/>
              <a:t>resource consolidation</a:t>
            </a:r>
          </a:p>
          <a:p>
            <a:pPr lvl="2"/>
            <a:r>
              <a:rPr lang="en-US" dirty="0"/>
              <a:t>grouping based on expected scalability</a:t>
            </a:r>
          </a:p>
          <a:p>
            <a:pPr lvl="1"/>
            <a:r>
              <a:rPr lang="cs-CZ" dirty="0" err="1"/>
              <a:t>stateless</a:t>
            </a:r>
            <a:r>
              <a:rPr lang="cs-CZ" dirty="0"/>
              <a:t> / stateful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cs-CZ" dirty="0"/>
          </a:p>
          <a:p>
            <a:pPr lvl="1"/>
            <a:endParaRPr lang="en-US" dirty="0"/>
          </a:p>
        </p:txBody>
      </p:sp>
      <p:pic>
        <p:nvPicPr>
          <p:cNvPr id="9218" name="Picture 2" descr="https://acomdpsstorage.blob.core.windows.net/dpsmedia-prod/azure.microsoft.com/en-us/documentation/articles/service-fabric-overview-microservices/20151117111938/statemonolithic-vs-micro.png"/>
          <p:cNvPicPr>
            <a:picLocks noChangeAspect="1" noChangeArrowheads="1"/>
          </p:cNvPicPr>
          <p:nvPr/>
        </p:nvPicPr>
        <p:blipFill rotWithShape="1">
          <a:blip r:embed="rId3">
            <a:extLst>
              <a:ext uri="{28A0092B-C50C-407E-A947-70E740481C1C}">
                <a14:useLocalDpi xmlns:a14="http://schemas.microsoft.com/office/drawing/2010/main" val="0"/>
              </a:ext>
            </a:extLst>
          </a:blip>
          <a:srcRect l="51925" t="21994" r="1138" b="1159"/>
          <a:stretch/>
        </p:blipFill>
        <p:spPr bwMode="auto">
          <a:xfrm>
            <a:off x="4905408" y="548681"/>
            <a:ext cx="4166584" cy="302433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6516216" y="5445224"/>
            <a:ext cx="216591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Microservice</a:t>
            </a:r>
            <a:endParaRPr lang="cs-CZ" sz="1600" dirty="0">
              <a:solidFill>
                <a:srgbClr val="002060"/>
              </a:solidFill>
            </a:endParaRPr>
          </a:p>
        </p:txBody>
      </p:sp>
      <p:sp>
        <p:nvSpPr>
          <p:cNvPr id="7" name="Rounded Rectangular Callout 5">
            <a:extLst>
              <a:ext uri="{FF2B5EF4-FFF2-40B4-BE49-F238E27FC236}">
                <a16:creationId xmlns:a16="http://schemas.microsoft.com/office/drawing/2014/main" id="{BC789A47-AAF5-4D91-BD48-102A2167D76E}"/>
              </a:ext>
            </a:extLst>
          </p:cNvPr>
          <p:cNvSpPr/>
          <p:nvPr/>
        </p:nvSpPr>
        <p:spPr>
          <a:xfrm>
            <a:off x="6516216" y="5877272"/>
            <a:ext cx="216591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Resource Consolidation</a:t>
            </a:r>
            <a:endParaRPr lang="cs-CZ" sz="1600" dirty="0">
              <a:solidFill>
                <a:srgbClr val="002060"/>
              </a:solidFill>
            </a:endParaRPr>
          </a:p>
        </p:txBody>
      </p:sp>
    </p:spTree>
    <p:extLst>
      <p:ext uri="{BB962C8B-B14F-4D97-AF65-F5344CB8AC3E}">
        <p14:creationId xmlns:p14="http://schemas.microsoft.com/office/powerpoint/2010/main" val="2487965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Stateless / stateful services</a:t>
            </a:r>
          </a:p>
        </p:txBody>
      </p:sp>
      <p:pic>
        <p:nvPicPr>
          <p:cNvPr id="9220" name="Picture 4" descr="Application using Stateless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94" y="463528"/>
            <a:ext cx="5440680" cy="320573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pplication using Stateless Ser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10" y="3503069"/>
            <a:ext cx="5276062" cy="3190177"/>
          </a:xfrm>
          <a:prstGeom prst="rect">
            <a:avLst/>
          </a:prstGeom>
          <a:noFill/>
          <a:extLst>
            <a:ext uri="{909E8E84-426E-40DD-AFC4-6F175D3DCCD1}">
              <a14:hiddenFill xmlns:a14="http://schemas.microsoft.com/office/drawing/2010/main">
                <a:solidFill>
                  <a:srgbClr val="FFFFFF"/>
                </a:solidFill>
              </a14:hiddenFill>
            </a:ext>
          </a:extLst>
        </p:spPr>
      </p:pic>
      <p:sp>
        <p:nvSpPr>
          <p:cNvPr id="10" name="Lightning Bolt 9"/>
          <p:cNvSpPr/>
          <p:nvPr/>
        </p:nvSpPr>
        <p:spPr>
          <a:xfrm>
            <a:off x="153434" y="5517232"/>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Lightning Bolt 10"/>
          <p:cNvSpPr/>
          <p:nvPr/>
        </p:nvSpPr>
        <p:spPr>
          <a:xfrm>
            <a:off x="3059832" y="2492896"/>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ounded Rectangle 3"/>
          <p:cNvSpPr/>
          <p:nvPr/>
        </p:nvSpPr>
        <p:spPr>
          <a:xfrm>
            <a:off x="3779912" y="2329178"/>
            <a:ext cx="1400155" cy="550057"/>
          </a:xfrm>
          <a:prstGeom prst="roundRect">
            <a:avLst/>
          </a:prstGeom>
          <a:solidFill>
            <a:schemeClr val="accent3">
              <a:alpha val="1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a:off x="838632" y="5356989"/>
            <a:ext cx="1645136" cy="550057"/>
          </a:xfrm>
          <a:prstGeom prst="roundRect">
            <a:avLst/>
          </a:prstGeom>
          <a:solidFill>
            <a:schemeClr val="accent3">
              <a:alpha val="1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Content Placeholder 2"/>
          <p:cNvSpPr>
            <a:spLocks noGrp="1"/>
          </p:cNvSpPr>
          <p:nvPr>
            <p:ph sz="quarter" idx="13"/>
          </p:nvPr>
        </p:nvSpPr>
        <p:spPr>
          <a:xfrm>
            <a:off x="107505" y="764704"/>
            <a:ext cx="2952328" cy="2952328"/>
          </a:xfrm>
        </p:spPr>
        <p:txBody>
          <a:bodyPr anchor="t">
            <a:normAutofit/>
          </a:bodyPr>
          <a:lstStyle/>
          <a:p>
            <a:r>
              <a:rPr lang="en-US" b="1" dirty="0"/>
              <a:t>Stateless service</a:t>
            </a:r>
          </a:p>
          <a:p>
            <a:pPr lvl="1"/>
            <a:r>
              <a:rPr lang="en-US" dirty="0"/>
              <a:t>no state</a:t>
            </a:r>
          </a:p>
          <a:p>
            <a:pPr lvl="2"/>
            <a:r>
              <a:rPr lang="cs-CZ" dirty="0"/>
              <a:t>disposable</a:t>
            </a:r>
          </a:p>
          <a:p>
            <a:pPr lvl="2"/>
            <a:r>
              <a:rPr lang="cs-CZ" dirty="0"/>
              <a:t>external</a:t>
            </a:r>
          </a:p>
          <a:p>
            <a:pPr lvl="1"/>
            <a:r>
              <a:rPr lang="en-US" dirty="0"/>
              <a:t>no need for </a:t>
            </a:r>
            <a:r>
              <a:rPr lang="cs-CZ" dirty="0"/>
              <a:t>s</a:t>
            </a:r>
            <a:r>
              <a:rPr lang="en-US" dirty="0" err="1"/>
              <a:t>ynchron</a:t>
            </a:r>
            <a:r>
              <a:rPr lang="cs-CZ" dirty="0"/>
              <a:t>iza</a:t>
            </a:r>
            <a:r>
              <a:rPr lang="en-US" dirty="0" err="1"/>
              <a:t>tion</a:t>
            </a:r>
            <a:r>
              <a:rPr lang="cs-CZ" dirty="0"/>
              <a:t>, </a:t>
            </a:r>
            <a:r>
              <a:rPr lang="en-US" dirty="0"/>
              <a:t>state </a:t>
            </a:r>
            <a:r>
              <a:rPr lang="cs-CZ" dirty="0"/>
              <a:t>repli</a:t>
            </a:r>
            <a:r>
              <a:rPr lang="en-US" dirty="0"/>
              <a:t>c</a:t>
            </a:r>
            <a:r>
              <a:rPr lang="cs-CZ" dirty="0"/>
              <a:t>a</a:t>
            </a:r>
            <a:r>
              <a:rPr lang="en-US" dirty="0" err="1"/>
              <a:t>tion</a:t>
            </a:r>
            <a:r>
              <a:rPr lang="cs-CZ" dirty="0"/>
              <a:t>, per</a:t>
            </a:r>
            <a:r>
              <a:rPr lang="en-US" dirty="0"/>
              <a:t>s</a:t>
            </a:r>
            <a:r>
              <a:rPr lang="cs-CZ" dirty="0"/>
              <a:t>istenc</a:t>
            </a:r>
            <a:r>
              <a:rPr lang="en-US" dirty="0"/>
              <a:t>e</a:t>
            </a:r>
            <a:r>
              <a:rPr lang="cs-CZ" dirty="0"/>
              <a:t>, ...</a:t>
            </a:r>
          </a:p>
        </p:txBody>
      </p:sp>
      <p:sp>
        <p:nvSpPr>
          <p:cNvPr id="14" name="Content Placeholder 2"/>
          <p:cNvSpPr txBox="1">
            <a:spLocks/>
          </p:cNvSpPr>
          <p:nvPr/>
        </p:nvSpPr>
        <p:spPr>
          <a:xfrm>
            <a:off x="5724128" y="4026833"/>
            <a:ext cx="3240359" cy="2608515"/>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State</a:t>
            </a:r>
            <a:r>
              <a:rPr lang="cs-CZ" b="1" dirty="0"/>
              <a:t>ful</a:t>
            </a:r>
            <a:r>
              <a:rPr lang="en-US" b="1" dirty="0"/>
              <a:t> service</a:t>
            </a:r>
          </a:p>
          <a:p>
            <a:pPr lvl="1"/>
            <a:r>
              <a:rPr lang="cs-CZ" dirty="0"/>
              <a:t>automatic</a:t>
            </a:r>
            <a:r>
              <a:rPr lang="en-US" dirty="0"/>
              <a:t>ally</a:t>
            </a:r>
            <a:r>
              <a:rPr lang="cs-CZ" dirty="0"/>
              <a:t> per</a:t>
            </a:r>
            <a:r>
              <a:rPr lang="en-US" dirty="0"/>
              <a:t>s</a:t>
            </a:r>
            <a:r>
              <a:rPr lang="cs-CZ" dirty="0"/>
              <a:t>istent</a:t>
            </a:r>
            <a:r>
              <a:rPr lang="en-US" dirty="0"/>
              <a:t> state</a:t>
            </a:r>
            <a:endParaRPr lang="cs-CZ" dirty="0"/>
          </a:p>
          <a:p>
            <a:pPr lvl="1"/>
            <a:r>
              <a:rPr lang="cs-CZ" dirty="0"/>
              <a:t>transa</a:t>
            </a:r>
            <a:r>
              <a:rPr lang="en-US" dirty="0" err="1"/>
              <a:t>ction</a:t>
            </a:r>
            <a:r>
              <a:rPr lang="cs-CZ" dirty="0"/>
              <a:t> </a:t>
            </a:r>
            <a:r>
              <a:rPr lang="en-US" dirty="0"/>
              <a:t>support</a:t>
            </a:r>
            <a:endParaRPr lang="cs-CZ" dirty="0"/>
          </a:p>
          <a:p>
            <a:pPr lvl="1"/>
            <a:r>
              <a:rPr lang="cs-CZ" dirty="0"/>
              <a:t>high availability, reliability, low latency</a:t>
            </a:r>
          </a:p>
          <a:p>
            <a:pPr lvl="1"/>
            <a:r>
              <a:rPr lang="en-US" dirty="0"/>
              <a:t>quorum - replication</a:t>
            </a:r>
            <a:endParaRPr lang="cs-CZ" dirty="0"/>
          </a:p>
          <a:p>
            <a:pPr lvl="1"/>
            <a:r>
              <a:rPr lang="cs-CZ" dirty="0"/>
              <a:t>more complex</a:t>
            </a:r>
            <a:endParaRPr lang="en-US" dirty="0"/>
          </a:p>
        </p:txBody>
      </p:sp>
      <p:cxnSp>
        <p:nvCxnSpPr>
          <p:cNvPr id="5" name="Straight Connector 4"/>
          <p:cNvCxnSpPr/>
          <p:nvPr/>
        </p:nvCxnSpPr>
        <p:spPr>
          <a:xfrm>
            <a:off x="351689" y="3789040"/>
            <a:ext cx="324036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80112" y="3789040"/>
            <a:ext cx="324036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CC8D-FDBC-08FF-28E3-D23DC729BF3F}"/>
              </a:ext>
            </a:extLst>
          </p:cNvPr>
          <p:cNvSpPr>
            <a:spLocks noGrp="1"/>
          </p:cNvSpPr>
          <p:nvPr>
            <p:ph type="title"/>
          </p:nvPr>
        </p:nvSpPr>
        <p:spPr/>
        <p:txBody>
          <a:bodyPr/>
          <a:lstStyle/>
          <a:p>
            <a:r>
              <a:rPr lang="en-US" dirty="0"/>
              <a:t>Microservice antipatterns</a:t>
            </a:r>
            <a:endParaRPr lang="cs-CZ" dirty="0"/>
          </a:p>
        </p:txBody>
      </p:sp>
      <p:sp>
        <p:nvSpPr>
          <p:cNvPr id="3" name="Content Placeholder 2">
            <a:extLst>
              <a:ext uri="{FF2B5EF4-FFF2-40B4-BE49-F238E27FC236}">
                <a16:creationId xmlns:a16="http://schemas.microsoft.com/office/drawing/2014/main" id="{FB7E6645-286D-9C3D-6DCB-D73D9FB0DDBD}"/>
              </a:ext>
            </a:extLst>
          </p:cNvPr>
          <p:cNvSpPr>
            <a:spLocks noGrp="1"/>
          </p:cNvSpPr>
          <p:nvPr>
            <p:ph sz="quarter" idx="13"/>
          </p:nvPr>
        </p:nvSpPr>
        <p:spPr/>
        <p:txBody>
          <a:bodyPr anchor="t">
            <a:normAutofit/>
          </a:bodyPr>
          <a:lstStyle/>
          <a:p>
            <a:r>
              <a:rPr lang="en-US" dirty="0"/>
              <a:t>Microservice antipatterns</a:t>
            </a:r>
          </a:p>
          <a:p>
            <a:pPr lvl="1"/>
            <a:r>
              <a:rPr lang="en-US" dirty="0"/>
              <a:t>Monolith in Microservices</a:t>
            </a:r>
          </a:p>
          <a:p>
            <a:pPr lvl="1"/>
            <a:r>
              <a:rPr lang="en-US" dirty="0"/>
              <a:t>Chatty Microservices</a:t>
            </a:r>
          </a:p>
          <a:p>
            <a:pPr lvl="1"/>
            <a:r>
              <a:rPr lang="en-US" dirty="0"/>
              <a:t>Distributed Monolith</a:t>
            </a:r>
          </a:p>
          <a:p>
            <a:pPr lvl="1"/>
            <a:r>
              <a:rPr lang="en-US" dirty="0"/>
              <a:t>Over-Microservices</a:t>
            </a:r>
          </a:p>
          <a:p>
            <a:pPr lvl="1"/>
            <a:r>
              <a:rPr lang="en-US" dirty="0"/>
              <a:t>Violating Single Responsibility</a:t>
            </a:r>
          </a:p>
          <a:p>
            <a:pPr lvl="1"/>
            <a:r>
              <a:rPr lang="en-US" dirty="0"/>
              <a:t>Spaghetti Architecture</a:t>
            </a:r>
          </a:p>
          <a:p>
            <a:pPr lvl="1"/>
            <a:r>
              <a:rPr lang="en-US" dirty="0"/>
              <a:t>Distributed Data Inconsistency</a:t>
            </a:r>
          </a:p>
          <a:p>
            <a:pPr lvl="1"/>
            <a:r>
              <a:rPr lang="en-US" dirty="0"/>
              <a:t>Tight Coupling</a:t>
            </a:r>
          </a:p>
          <a:p>
            <a:pPr lvl="1"/>
            <a:r>
              <a:rPr lang="en-US" dirty="0"/>
              <a:t>Lack of Observability</a:t>
            </a:r>
          </a:p>
          <a:p>
            <a:pPr lvl="1"/>
            <a:r>
              <a:rPr lang="en-US" dirty="0"/>
              <a:t>Ignoring Human Costs</a:t>
            </a:r>
            <a:endParaRPr lang="cs-CZ" dirty="0"/>
          </a:p>
        </p:txBody>
      </p:sp>
      <p:sp>
        <p:nvSpPr>
          <p:cNvPr id="4" name="Rounded Rectangular Callout 4">
            <a:extLst>
              <a:ext uri="{FF2B5EF4-FFF2-40B4-BE49-F238E27FC236}">
                <a16:creationId xmlns:a16="http://schemas.microsoft.com/office/drawing/2014/main" id="{F379812E-95C8-741A-B54C-19C912559C18}"/>
              </a:ext>
            </a:extLst>
          </p:cNvPr>
          <p:cNvSpPr/>
          <p:nvPr/>
        </p:nvSpPr>
        <p:spPr>
          <a:xfrm>
            <a:off x="7020272" y="5805264"/>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Antipatterns</a:t>
            </a:r>
            <a:endParaRPr lang="cs-CZ" sz="1600" dirty="0">
              <a:solidFill>
                <a:srgbClr val="002060"/>
              </a:solidFill>
            </a:endParaRPr>
          </a:p>
        </p:txBody>
      </p:sp>
      <p:sp>
        <p:nvSpPr>
          <p:cNvPr id="5" name="Rounded Rectangular Callout 5">
            <a:extLst>
              <a:ext uri="{FF2B5EF4-FFF2-40B4-BE49-F238E27FC236}">
                <a16:creationId xmlns:a16="http://schemas.microsoft.com/office/drawing/2014/main" id="{A7BDDF35-0FCA-8190-B1C1-899724480880}"/>
              </a:ext>
            </a:extLst>
          </p:cNvPr>
          <p:cNvSpPr/>
          <p:nvPr/>
        </p:nvSpPr>
        <p:spPr>
          <a:xfrm>
            <a:off x="5940152" y="2199928"/>
            <a:ext cx="2160240" cy="648072"/>
          </a:xfrm>
          <a:prstGeom prst="wedgeRoundRectCallout">
            <a:avLst>
              <a:gd name="adj1" fmla="val 3377"/>
              <a:gd name="adj2" fmla="val 49167"/>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NSWI152</a:t>
            </a:r>
            <a:br>
              <a:rPr lang="en-US" sz="1400" dirty="0">
                <a:solidFill>
                  <a:srgbClr val="002060"/>
                </a:solidFill>
              </a:rPr>
            </a:br>
            <a:r>
              <a:rPr lang="en-US" sz="1400" dirty="0" err="1">
                <a:solidFill>
                  <a:srgbClr val="002060"/>
                </a:solidFill>
              </a:rPr>
              <a:t>Vývoj</a:t>
            </a:r>
            <a:r>
              <a:rPr lang="en-US" sz="1400" dirty="0">
                <a:solidFill>
                  <a:srgbClr val="002060"/>
                </a:solidFill>
              </a:rPr>
              <a:t> </a:t>
            </a:r>
            <a:r>
              <a:rPr lang="en-US" sz="1400" dirty="0" err="1">
                <a:solidFill>
                  <a:srgbClr val="002060"/>
                </a:solidFill>
              </a:rPr>
              <a:t>cloudových</a:t>
            </a:r>
            <a:r>
              <a:rPr lang="en-US" sz="1400" dirty="0">
                <a:solidFill>
                  <a:srgbClr val="002060"/>
                </a:solidFill>
              </a:rPr>
              <a:t> </a:t>
            </a:r>
            <a:r>
              <a:rPr lang="en-US" sz="1400" dirty="0" err="1">
                <a:solidFill>
                  <a:srgbClr val="002060"/>
                </a:solidFill>
              </a:rPr>
              <a:t>aplikací</a:t>
            </a:r>
            <a:endParaRPr lang="en-US" sz="1400" dirty="0">
              <a:solidFill>
                <a:srgbClr val="002060"/>
              </a:solidFill>
            </a:endParaRPr>
          </a:p>
        </p:txBody>
      </p:sp>
    </p:spTree>
    <p:extLst>
      <p:ext uri="{BB962C8B-B14F-4D97-AF65-F5344CB8AC3E}">
        <p14:creationId xmlns:p14="http://schemas.microsoft.com/office/powerpoint/2010/main" val="405526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5472608" cy="6192688"/>
          </a:xfrm>
        </p:spPr>
        <p:txBody>
          <a:bodyPr>
            <a:normAutofit/>
          </a:bodyPr>
          <a:lstStyle/>
          <a:p>
            <a:r>
              <a:rPr lang="en-US" b="1" dirty="0"/>
              <a:t>Orchestration</a:t>
            </a:r>
          </a:p>
          <a:p>
            <a:pPr lvl="1"/>
            <a:r>
              <a:rPr lang="en-US" i="1" dirty="0">
                <a:solidFill>
                  <a:schemeClr val="accent6"/>
                </a:solidFill>
              </a:rPr>
              <a:t>thousands of </a:t>
            </a:r>
            <a:r>
              <a:rPr lang="en-US" i="1" dirty="0" err="1">
                <a:solidFill>
                  <a:schemeClr val="accent6"/>
                </a:solidFill>
              </a:rPr>
              <a:t>cont</a:t>
            </a:r>
            <a:r>
              <a:rPr lang="cs-CZ" i="1" dirty="0" err="1">
                <a:solidFill>
                  <a:schemeClr val="accent6"/>
                </a:solidFill>
              </a:rPr>
              <a:t>ai</a:t>
            </a:r>
            <a:r>
              <a:rPr lang="en-US" i="1" dirty="0" err="1">
                <a:solidFill>
                  <a:schemeClr val="accent6"/>
                </a:solidFill>
              </a:rPr>
              <a:t>ners</a:t>
            </a:r>
            <a:r>
              <a:rPr lang="en-US" i="1" dirty="0">
                <a:solidFill>
                  <a:schemeClr val="accent6"/>
                </a:solidFill>
              </a:rPr>
              <a:t>!</a:t>
            </a:r>
            <a:endParaRPr lang="cs-CZ" i="1" dirty="0">
              <a:solidFill>
                <a:schemeClr val="accent6"/>
              </a:solidFill>
            </a:endParaRPr>
          </a:p>
          <a:p>
            <a:pPr lvl="1"/>
            <a:r>
              <a:rPr lang="en-US" dirty="0"/>
              <a:t>scheduling</a:t>
            </a:r>
          </a:p>
          <a:p>
            <a:pPr lvl="2"/>
            <a:r>
              <a:rPr lang="cs-CZ" dirty="0"/>
              <a:t>j</a:t>
            </a:r>
            <a:r>
              <a:rPr lang="en-US" dirty="0" err="1"/>
              <a:t>ob</a:t>
            </a:r>
            <a:r>
              <a:rPr lang="en-US" dirty="0"/>
              <a:t> </a:t>
            </a:r>
            <a:r>
              <a:rPr lang="cs-CZ" dirty="0"/>
              <a:t>s</a:t>
            </a:r>
            <a:r>
              <a:rPr lang="en-US" dirty="0" err="1"/>
              <a:t>cheduling</a:t>
            </a:r>
            <a:endParaRPr lang="en-US" dirty="0"/>
          </a:p>
          <a:p>
            <a:pPr lvl="2"/>
            <a:r>
              <a:rPr lang="cs-CZ" dirty="0"/>
              <a:t>resource scheduling</a:t>
            </a:r>
          </a:p>
          <a:p>
            <a:pPr lvl="1"/>
            <a:r>
              <a:rPr lang="en-US" dirty="0"/>
              <a:t>automatized host allocation</a:t>
            </a:r>
          </a:p>
          <a:p>
            <a:pPr lvl="1"/>
            <a:r>
              <a:rPr lang="cs-CZ" dirty="0"/>
              <a:t>load bal</a:t>
            </a:r>
            <a:r>
              <a:rPr lang="en-US" dirty="0" err="1"/>
              <a:t>anc</a:t>
            </a:r>
            <a:r>
              <a:rPr lang="cs-CZ" dirty="0"/>
              <a:t>ing</a:t>
            </a:r>
          </a:p>
          <a:p>
            <a:pPr lvl="1"/>
            <a:r>
              <a:rPr lang="cs-CZ" dirty="0"/>
              <a:t>availability</a:t>
            </a:r>
            <a:r>
              <a:rPr lang="en-US" dirty="0"/>
              <a:t> sets</a:t>
            </a:r>
            <a:endParaRPr lang="cs-CZ" dirty="0"/>
          </a:p>
          <a:p>
            <a:pPr lvl="1"/>
            <a:r>
              <a:rPr lang="cs-CZ" dirty="0"/>
              <a:t>health checking </a:t>
            </a:r>
            <a:r>
              <a:rPr lang="en-US" dirty="0"/>
              <a:t>&amp;</a:t>
            </a:r>
            <a:r>
              <a:rPr lang="cs-CZ" dirty="0"/>
              <a:t> logging, </a:t>
            </a:r>
            <a:r>
              <a:rPr lang="en-US" dirty="0"/>
              <a:t>service restarting</a:t>
            </a:r>
          </a:p>
          <a:p>
            <a:pPr lvl="1"/>
            <a:r>
              <a:rPr lang="cs-CZ" dirty="0"/>
              <a:t>automatic </a:t>
            </a:r>
            <a:r>
              <a:rPr lang="en-US" dirty="0"/>
              <a:t>service </a:t>
            </a:r>
            <a:r>
              <a:rPr lang="cs-CZ" dirty="0"/>
              <a:t>repli</a:t>
            </a:r>
            <a:r>
              <a:rPr lang="en-US" dirty="0"/>
              <a:t>cation</a:t>
            </a:r>
          </a:p>
          <a:p>
            <a:pPr lvl="1"/>
            <a:r>
              <a:rPr lang="en-US" dirty="0"/>
              <a:t>procedural</a:t>
            </a:r>
            <a:r>
              <a:rPr lang="cs-CZ" dirty="0"/>
              <a:t> vs. de</a:t>
            </a:r>
            <a:r>
              <a:rPr lang="en-US" dirty="0"/>
              <a:t>c</a:t>
            </a:r>
            <a:r>
              <a:rPr lang="cs-CZ" dirty="0"/>
              <a:t>larativ</a:t>
            </a:r>
            <a:r>
              <a:rPr lang="en-US" dirty="0"/>
              <a:t>e</a:t>
            </a:r>
            <a:r>
              <a:rPr lang="cs-CZ" dirty="0"/>
              <a:t> </a:t>
            </a:r>
            <a:r>
              <a:rPr lang="en-US" dirty="0"/>
              <a:t>description</a:t>
            </a:r>
          </a:p>
          <a:p>
            <a:pPr lvl="2"/>
            <a:r>
              <a:rPr lang="cs-CZ" dirty="0"/>
              <a:t>desired state</a:t>
            </a:r>
            <a:endParaRPr lang="en-US" dirty="0"/>
          </a:p>
          <a:p>
            <a:pPr lvl="2"/>
            <a:r>
              <a:rPr lang="en-US" dirty="0"/>
              <a:t>Infrastructure as Code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306" y="1371513"/>
            <a:ext cx="563880" cy="5472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81" y="2270699"/>
            <a:ext cx="541766" cy="54176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 r="59458"/>
          <a:stretch/>
        </p:blipFill>
        <p:spPr>
          <a:xfrm>
            <a:off x="7884366" y="1312908"/>
            <a:ext cx="670304" cy="7031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511" y="2220778"/>
            <a:ext cx="810881" cy="608161"/>
          </a:xfrm>
          <a:prstGeom prst="rect">
            <a:avLst/>
          </a:prstGeom>
        </p:spPr>
      </p:pic>
      <p:sp>
        <p:nvSpPr>
          <p:cNvPr id="8" name="Rounded Rectangular Callout 7"/>
          <p:cNvSpPr/>
          <p:nvPr/>
        </p:nvSpPr>
        <p:spPr>
          <a:xfrm>
            <a:off x="6618435" y="4591505"/>
            <a:ext cx="2023957" cy="864096"/>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i="1" dirty="0">
                <a:solidFill>
                  <a:srgbClr val="002060"/>
                </a:solidFill>
              </a:rPr>
              <a:t>"Containers without orchestration are a toy"</a:t>
            </a:r>
            <a:endParaRPr lang="cs-CZ" sz="1400" i="1" dirty="0">
              <a:solidFill>
                <a:srgbClr val="002060"/>
              </a:solidFill>
            </a:endParaRPr>
          </a:p>
        </p:txBody>
      </p:sp>
    </p:spTree>
    <p:extLst>
      <p:ext uri="{BB962C8B-B14F-4D97-AF65-F5344CB8AC3E}">
        <p14:creationId xmlns:p14="http://schemas.microsoft.com/office/powerpoint/2010/main" val="30788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1"/>
          <p:cNvSpPr>
            <a:spLocks noGrp="1"/>
          </p:cNvSpPr>
          <p:nvPr>
            <p:ph type="title"/>
          </p:nvPr>
        </p:nvSpPr>
        <p:spPr/>
        <p:txBody>
          <a:bodyPr/>
          <a:lstStyle/>
          <a:p>
            <a:r>
              <a:rPr lang="en-US" altLang="cs-CZ" dirty="0"/>
              <a:t>Co</a:t>
            </a:r>
            <a:r>
              <a:rPr lang="cs-CZ" altLang="cs-CZ" dirty="0"/>
              <a:t>nsensus </a:t>
            </a:r>
            <a:r>
              <a:rPr lang="en-US" altLang="cs-CZ" dirty="0"/>
              <a:t>&amp; R</a:t>
            </a:r>
            <a:r>
              <a:rPr lang="cs-CZ" altLang="cs-CZ" dirty="0"/>
              <a:t>epli</a:t>
            </a:r>
            <a:r>
              <a:rPr lang="en-US" altLang="cs-CZ" dirty="0" err="1"/>
              <a:t>cated</a:t>
            </a:r>
            <a:r>
              <a:rPr lang="cs-CZ" altLang="cs-CZ" dirty="0"/>
              <a:t> </a:t>
            </a:r>
            <a:r>
              <a:rPr lang="en-US" altLang="cs-CZ" dirty="0"/>
              <a:t>State</a:t>
            </a:r>
            <a:r>
              <a:rPr lang="cs-CZ" altLang="cs-CZ" dirty="0"/>
              <a:t> </a:t>
            </a:r>
            <a:r>
              <a:rPr lang="en-US" altLang="cs-CZ" dirty="0"/>
              <a:t>Machine</a:t>
            </a:r>
            <a:endParaRPr lang="cs-CZ" altLang="cs-CZ" dirty="0"/>
          </a:p>
        </p:txBody>
      </p:sp>
      <p:sp>
        <p:nvSpPr>
          <p:cNvPr id="316419" name="Content Placeholder 2"/>
          <p:cNvSpPr>
            <a:spLocks noGrp="1"/>
          </p:cNvSpPr>
          <p:nvPr>
            <p:ph idx="4294967295"/>
          </p:nvPr>
        </p:nvSpPr>
        <p:spPr>
          <a:xfrm>
            <a:off x="179388" y="548680"/>
            <a:ext cx="8785225" cy="6048970"/>
          </a:xfrm>
          <a:prstGeom prst="rect">
            <a:avLst/>
          </a:prstGeom>
        </p:spPr>
        <p:txBody>
          <a:bodyPr/>
          <a:lstStyle/>
          <a:p>
            <a:pPr>
              <a:buFont typeface="Arial" panose="020B0604020202020204" pitchFamily="34" charset="0"/>
              <a:buChar char="•"/>
            </a:pPr>
            <a:r>
              <a:rPr lang="en-US" altLang="cs-CZ" dirty="0"/>
              <a:t>C</a:t>
            </a:r>
            <a:r>
              <a:rPr lang="cs-CZ" altLang="cs-CZ" dirty="0"/>
              <a:t>onsens</a:t>
            </a:r>
            <a:r>
              <a:rPr lang="en-US" altLang="cs-CZ" dirty="0"/>
              <a:t>us</a:t>
            </a:r>
            <a:r>
              <a:rPr lang="cs-CZ" altLang="cs-CZ" dirty="0"/>
              <a:t> </a:t>
            </a:r>
            <a:r>
              <a:rPr lang="en-US" altLang="cs-CZ" dirty="0"/>
              <a:t>algorithm</a:t>
            </a:r>
          </a:p>
          <a:p>
            <a:pPr lvl="1">
              <a:buFont typeface="Arial" panose="020B0604020202020204" pitchFamily="34" charset="0"/>
              <a:buChar char="•"/>
            </a:pPr>
            <a:r>
              <a:rPr lang="en-US" altLang="cs-CZ" dirty="0"/>
              <a:t>based on a</a:t>
            </a:r>
            <a:r>
              <a:rPr lang="cs-CZ" altLang="cs-CZ" dirty="0"/>
              <a:t> </a:t>
            </a:r>
            <a:r>
              <a:rPr lang="en-US" altLang="cs-CZ" dirty="0"/>
              <a:t>majority of nodes</a:t>
            </a:r>
            <a:endParaRPr lang="cs-CZ" altLang="cs-CZ" dirty="0"/>
          </a:p>
          <a:p>
            <a:pPr lvl="1">
              <a:buFont typeface="Arial" panose="020B0604020202020204" pitchFamily="34" charset="0"/>
              <a:buChar char="•"/>
            </a:pPr>
            <a:r>
              <a:rPr lang="en-US" altLang="cs-CZ" dirty="0"/>
              <a:t>a group of</a:t>
            </a:r>
            <a:r>
              <a:rPr lang="cs-CZ" altLang="cs-CZ" dirty="0"/>
              <a:t> </a:t>
            </a:r>
            <a:r>
              <a:rPr lang="en-US" altLang="cs-CZ" dirty="0"/>
              <a:t>5 nodes can continue even if 2 nodes fail</a:t>
            </a:r>
            <a:endParaRPr lang="cs-CZ" altLang="cs-CZ" dirty="0"/>
          </a:p>
          <a:p>
            <a:pPr lvl="1">
              <a:buFont typeface="Arial" panose="020B0604020202020204" pitchFamily="34" charset="0"/>
              <a:buChar char="•"/>
            </a:pPr>
            <a:r>
              <a:rPr lang="en-US" altLang="cs-CZ" dirty="0"/>
              <a:t>more failures</a:t>
            </a:r>
            <a:r>
              <a:rPr lang="cs-CZ" altLang="cs-CZ" dirty="0"/>
              <a:t> </a:t>
            </a:r>
            <a:r>
              <a:rPr lang="cs-CZ" altLang="cs-CZ" dirty="0">
                <a:latin typeface="Lucida Sans Unicode" panose="020B0602030504020204" pitchFamily="34" charset="0"/>
                <a:cs typeface="Lucida Sans Unicode" panose="020B0602030504020204" pitchFamily="34" charset="0"/>
              </a:rPr>
              <a:t>⇝ </a:t>
            </a:r>
            <a:r>
              <a:rPr lang="en-US" altLang="cs-CZ" dirty="0"/>
              <a:t>stop</a:t>
            </a:r>
          </a:p>
          <a:p>
            <a:pPr>
              <a:buFont typeface="Arial" panose="020B0604020202020204" pitchFamily="34" charset="0"/>
              <a:buChar char="•"/>
            </a:pPr>
            <a:r>
              <a:rPr lang="cs-CZ" altLang="cs-CZ" dirty="0"/>
              <a:t>Typic</a:t>
            </a:r>
            <a:r>
              <a:rPr lang="en-US" altLang="cs-CZ" dirty="0"/>
              <a:t>al use-case</a:t>
            </a:r>
            <a:r>
              <a:rPr lang="cs-CZ" altLang="cs-CZ" dirty="0"/>
              <a:t>: repli</a:t>
            </a:r>
            <a:r>
              <a:rPr lang="en-US" altLang="cs-CZ" dirty="0" err="1"/>
              <a:t>cated</a:t>
            </a:r>
            <a:r>
              <a:rPr lang="cs-CZ" altLang="cs-CZ" dirty="0"/>
              <a:t> </a:t>
            </a:r>
            <a:r>
              <a:rPr lang="en-US" altLang="cs-CZ" dirty="0"/>
              <a:t>state machine</a:t>
            </a:r>
            <a:endParaRPr lang="cs-CZ" altLang="cs-CZ" dirty="0"/>
          </a:p>
          <a:p>
            <a:pPr lvl="1">
              <a:buFont typeface="Arial" panose="020B0604020202020204" pitchFamily="34" charset="0"/>
              <a:buChar char="•"/>
            </a:pPr>
            <a:r>
              <a:rPr lang="en-US" altLang="cs-CZ" dirty="0"/>
              <a:t>each node maintains </a:t>
            </a:r>
            <a:r>
              <a:rPr lang="en-US" altLang="cs-CZ" b="1" dirty="0"/>
              <a:t>transition functions</a:t>
            </a:r>
            <a:r>
              <a:rPr lang="cs-CZ" altLang="cs-CZ" dirty="0"/>
              <a:t>, </a:t>
            </a:r>
            <a:r>
              <a:rPr lang="en-US" altLang="cs-CZ" dirty="0"/>
              <a:t>its </a:t>
            </a:r>
            <a:r>
              <a:rPr lang="cs-CZ" altLang="cs-CZ" b="1" dirty="0"/>
              <a:t>st</a:t>
            </a:r>
            <a:r>
              <a:rPr lang="en-US" altLang="cs-CZ" b="1" dirty="0"/>
              <a:t>ate</a:t>
            </a:r>
            <a:r>
              <a:rPr lang="cs-CZ" altLang="cs-CZ" dirty="0"/>
              <a:t> a</a:t>
            </a:r>
            <a:r>
              <a:rPr lang="en-US" altLang="cs-CZ" dirty="0" err="1"/>
              <a:t>nd</a:t>
            </a:r>
            <a:r>
              <a:rPr lang="en-US" altLang="cs-CZ" dirty="0"/>
              <a:t> a</a:t>
            </a:r>
            <a:r>
              <a:rPr lang="cs-CZ" altLang="cs-CZ" dirty="0"/>
              <a:t> </a:t>
            </a:r>
            <a:r>
              <a:rPr lang="en-US" altLang="cs-CZ" b="1" dirty="0"/>
              <a:t>command log</a:t>
            </a:r>
            <a:endParaRPr lang="cs-CZ" altLang="cs-CZ" b="1" dirty="0"/>
          </a:p>
          <a:p>
            <a:pPr lvl="1">
              <a:buFont typeface="Arial" panose="020B0604020202020204" pitchFamily="34" charset="0"/>
              <a:buChar char="•"/>
            </a:pPr>
            <a:r>
              <a:rPr lang="en-US" altLang="cs-CZ" dirty="0"/>
              <a:t>one step</a:t>
            </a:r>
            <a:r>
              <a:rPr lang="cs-CZ" altLang="cs-CZ" dirty="0"/>
              <a:t>: distribu</a:t>
            </a:r>
            <a:r>
              <a:rPr lang="en-US" altLang="cs-CZ" dirty="0"/>
              <a:t>ted</a:t>
            </a:r>
            <a:r>
              <a:rPr lang="cs-CZ" altLang="cs-CZ" dirty="0"/>
              <a:t> </a:t>
            </a:r>
            <a:r>
              <a:rPr lang="en-US" altLang="cs-CZ" dirty="0"/>
              <a:t>c</a:t>
            </a:r>
            <a:r>
              <a:rPr lang="cs-CZ" altLang="cs-CZ" dirty="0"/>
              <a:t>onsensus </a:t>
            </a:r>
            <a:r>
              <a:rPr lang="en-US" altLang="cs-CZ" dirty="0"/>
              <a:t>- next command</a:t>
            </a:r>
            <a:endParaRPr lang="cs-CZ" altLang="cs-CZ" dirty="0"/>
          </a:p>
          <a:p>
            <a:pPr lvl="1">
              <a:buFont typeface="Arial" panose="020B0604020202020204" pitchFamily="34" charset="0"/>
              <a:buChar char="•"/>
            </a:pPr>
            <a:r>
              <a:rPr lang="en-US" altLang="cs-CZ" dirty="0"/>
              <a:t>equal sequence</a:t>
            </a:r>
            <a:r>
              <a:rPr lang="cs-CZ" altLang="cs-CZ" dirty="0"/>
              <a:t> </a:t>
            </a:r>
            <a:r>
              <a:rPr lang="en-US" altLang="cs-CZ" dirty="0"/>
              <a:t>of commands </a:t>
            </a:r>
            <a:r>
              <a:rPr lang="cs-CZ" altLang="cs-CZ" dirty="0">
                <a:latin typeface="Lucida Sans Unicode" panose="020B0602030504020204" pitchFamily="34" charset="0"/>
                <a:cs typeface="Lucida Sans Unicode" panose="020B0602030504020204" pitchFamily="34" charset="0"/>
              </a:rPr>
              <a:t>⇝ </a:t>
            </a:r>
            <a:r>
              <a:rPr lang="en-US" altLang="cs-CZ" dirty="0"/>
              <a:t>equal sequence</a:t>
            </a:r>
            <a:r>
              <a:rPr lang="cs-CZ" altLang="cs-CZ" dirty="0"/>
              <a:t> </a:t>
            </a:r>
            <a:r>
              <a:rPr lang="en-US" altLang="cs-CZ" dirty="0"/>
              <a:t>of states</a:t>
            </a:r>
            <a:endParaRPr lang="cs-CZ" altLang="cs-CZ" dirty="0"/>
          </a:p>
          <a:p>
            <a:pPr lvl="1">
              <a:buFont typeface="Arial" panose="020B0604020202020204" pitchFamily="34" charset="0"/>
              <a:buChar char="•"/>
            </a:pPr>
            <a:r>
              <a:rPr lang="en-US" altLang="cs-CZ" dirty="0"/>
              <a:t>c</a:t>
            </a:r>
            <a:r>
              <a:rPr lang="cs-CZ" altLang="cs-CZ" dirty="0"/>
              <a:t>lient</a:t>
            </a:r>
            <a:r>
              <a:rPr lang="en-US" altLang="cs-CZ" dirty="0"/>
              <a:t> POV</a:t>
            </a:r>
            <a:r>
              <a:rPr lang="cs-CZ" altLang="cs-CZ" dirty="0"/>
              <a:t>: </a:t>
            </a:r>
            <a:r>
              <a:rPr lang="en-US" altLang="cs-CZ" dirty="0"/>
              <a:t>one fault-tolerant service </a:t>
            </a:r>
            <a:r>
              <a:rPr lang="en-US" altLang="cs-CZ" sz="2400" b="1" dirty="0">
                <a:solidFill>
                  <a:srgbClr val="00B050"/>
                </a:solidFill>
                <a:sym typeface="Wingdings" panose="05000000000000000000" pitchFamily="2" charset="2"/>
              </a:rPr>
              <a:t></a:t>
            </a:r>
            <a:endParaRPr lang="cs-CZ" altLang="cs-CZ" b="1" dirty="0">
              <a:solidFill>
                <a:srgbClr val="00B050"/>
              </a:solidFill>
            </a:endParaRPr>
          </a:p>
        </p:txBody>
      </p:sp>
      <p:pic>
        <p:nvPicPr>
          <p:cNvPr id="3164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4221087"/>
            <a:ext cx="8451850" cy="25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7513717" y="1196752"/>
            <a:ext cx="1273597" cy="504056"/>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err="1">
                <a:solidFill>
                  <a:srgbClr val="002060"/>
                </a:solidFill>
              </a:rPr>
              <a:t>Paxos</a:t>
            </a:r>
            <a:r>
              <a:rPr lang="en-US" sz="1400" dirty="0">
                <a:solidFill>
                  <a:srgbClr val="002060"/>
                </a:solidFill>
              </a:rPr>
              <a:t>, Raft, ...</a:t>
            </a:r>
          </a:p>
          <a:p>
            <a:pPr algn="ctr"/>
            <a:r>
              <a:rPr lang="en-US" sz="1400" dirty="0">
                <a:solidFill>
                  <a:srgbClr val="002060"/>
                </a:solidFill>
                <a:latin typeface="Lucida Sans Unicode" panose="020B0602030504020204" pitchFamily="34" charset="0"/>
                <a:cs typeface="Lucida Sans Unicode" panose="020B0602030504020204" pitchFamily="34" charset="0"/>
              </a:rPr>
              <a:t>⇝ PDS</a:t>
            </a:r>
            <a:endParaRPr lang="cs-CZ" sz="1400" dirty="0">
              <a:solidFill>
                <a:srgbClr val="002060"/>
              </a:solidFill>
            </a:endParaRPr>
          </a:p>
        </p:txBody>
      </p:sp>
    </p:spTree>
    <p:extLst>
      <p:ext uri="{BB962C8B-B14F-4D97-AF65-F5344CB8AC3E}">
        <p14:creationId xmlns:p14="http://schemas.microsoft.com/office/powerpoint/2010/main" val="4155278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a:t>
            </a:r>
            <a:r>
              <a:rPr lang="cs-CZ" dirty="0"/>
              <a:t> Computing</a:t>
            </a:r>
          </a:p>
        </p:txBody>
      </p:sp>
      <p:pic>
        <p:nvPicPr>
          <p:cNvPr id="40962" name="Picture 2" descr="http://www.contrib.andrew.cmu.edu/~aishah/ccc.jpg"/>
          <p:cNvPicPr>
            <a:picLocks noChangeAspect="1" noChangeArrowheads="1"/>
          </p:cNvPicPr>
          <p:nvPr/>
        </p:nvPicPr>
        <p:blipFill>
          <a:blip r:embed="rId2" cstate="print"/>
          <a:srcRect/>
          <a:stretch>
            <a:fillRect/>
          </a:stretch>
        </p:blipFill>
        <p:spPr bwMode="auto">
          <a:xfrm>
            <a:off x="179512" y="548680"/>
            <a:ext cx="5743780" cy="3816424"/>
          </a:xfrm>
          <a:prstGeom prst="rect">
            <a:avLst/>
          </a:prstGeom>
          <a:noFill/>
        </p:spPr>
      </p:pic>
      <p:pic>
        <p:nvPicPr>
          <p:cNvPr id="4" name="Picture 2" descr="Soubor:Cloud computing.svg"/>
          <p:cNvPicPr>
            <a:picLocks noChangeAspect="1" noChangeArrowheads="1"/>
          </p:cNvPicPr>
          <p:nvPr/>
        </p:nvPicPr>
        <p:blipFill>
          <a:blip r:embed="rId3" cstate="print"/>
          <a:srcRect/>
          <a:stretch>
            <a:fillRect/>
          </a:stretch>
        </p:blipFill>
        <p:spPr bwMode="auto">
          <a:xfrm>
            <a:off x="4410257" y="2969568"/>
            <a:ext cx="4733743" cy="3888432"/>
          </a:xfrm>
          <a:prstGeom prst="rect">
            <a:avLst/>
          </a:prstGeom>
          <a:noFill/>
        </p:spPr>
      </p:pic>
      <p:pic>
        <p:nvPicPr>
          <p:cNvPr id="40964" name="Picture 4" descr="http://www.coloandcloud.com/wp-content/uploads/2012/05/PaaS-Chart.gif"/>
          <p:cNvPicPr>
            <a:picLocks noChangeAspect="1" noChangeArrowheads="1"/>
          </p:cNvPicPr>
          <p:nvPr/>
        </p:nvPicPr>
        <p:blipFill>
          <a:blip r:embed="rId4" cstate="print"/>
          <a:srcRect t="12094" r="3630" b="12094"/>
          <a:stretch>
            <a:fillRect/>
          </a:stretch>
        </p:blipFill>
        <p:spPr bwMode="auto">
          <a:xfrm>
            <a:off x="0" y="4365104"/>
            <a:ext cx="4211960" cy="24337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476673"/>
            <a:ext cx="8928992" cy="6264695"/>
          </a:xfrm>
        </p:spPr>
        <p:txBody>
          <a:bodyPr anchor="t">
            <a:normAutofit/>
          </a:bodyPr>
          <a:lstStyle/>
          <a:p>
            <a:r>
              <a:rPr lang="cs-CZ" b="1" dirty="0"/>
              <a:t>Google</a:t>
            </a:r>
          </a:p>
          <a:p>
            <a:pPr lvl="1"/>
            <a:r>
              <a:rPr lang="cs-CZ" dirty="0"/>
              <a:t>Borg</a:t>
            </a:r>
            <a:endParaRPr lang="en-US" dirty="0"/>
          </a:p>
          <a:p>
            <a:pPr lvl="2"/>
            <a:r>
              <a:rPr lang="en-US" dirty="0"/>
              <a:t>Cluster Management System</a:t>
            </a:r>
          </a:p>
          <a:p>
            <a:pPr lvl="3"/>
            <a:r>
              <a:rPr lang="en-US" dirty="0"/>
              <a:t>development since </a:t>
            </a:r>
            <a:r>
              <a:rPr lang="cs-CZ" dirty="0"/>
              <a:t>2005</a:t>
            </a:r>
          </a:p>
          <a:p>
            <a:pPr lvl="2"/>
            <a:r>
              <a:rPr lang="cs-CZ" dirty="0"/>
              <a:t>1</a:t>
            </a:r>
            <a:r>
              <a:rPr lang="en-US" dirty="0"/>
              <a:t>00</a:t>
            </a:r>
            <a:r>
              <a:rPr lang="cs-CZ" dirty="0"/>
              <a:t>k</a:t>
            </a:r>
            <a:r>
              <a:rPr lang="en-US" dirty="0"/>
              <a:t> jobs</a:t>
            </a:r>
            <a:r>
              <a:rPr lang="cs-CZ" dirty="0"/>
              <a:t>, 10k </a:t>
            </a:r>
            <a:r>
              <a:rPr lang="en-US" dirty="0"/>
              <a:t>nodes</a:t>
            </a:r>
            <a:endParaRPr lang="cs-CZ" dirty="0"/>
          </a:p>
          <a:p>
            <a:pPr lvl="3"/>
            <a:r>
              <a:rPr lang="cs-CZ" dirty="0"/>
              <a:t>Production / Non-Prod</a:t>
            </a:r>
            <a:r>
              <a:rPr lang="en-US" dirty="0"/>
              <a:t> </a:t>
            </a:r>
            <a:r>
              <a:rPr lang="cs-CZ" dirty="0"/>
              <a:t>jobs - priority</a:t>
            </a:r>
            <a:endParaRPr lang="en-US" dirty="0"/>
          </a:p>
          <a:p>
            <a:pPr lvl="2"/>
            <a:r>
              <a:rPr lang="en-US" dirty="0" err="1"/>
              <a:t>Borgmaster</a:t>
            </a:r>
            <a:r>
              <a:rPr lang="en-US" dirty="0"/>
              <a:t> - 5x replicated</a:t>
            </a:r>
            <a:r>
              <a:rPr lang="cs-CZ" dirty="0"/>
              <a:t> - Paxos</a:t>
            </a:r>
          </a:p>
          <a:p>
            <a:pPr lvl="3"/>
            <a:r>
              <a:rPr lang="cs-CZ" dirty="0"/>
              <a:t>failure detection, relibility, availability</a:t>
            </a:r>
            <a:endParaRPr lang="en-US" dirty="0"/>
          </a:p>
          <a:p>
            <a:pPr lvl="1"/>
            <a:r>
              <a:rPr lang="en-US" dirty="0"/>
              <a:t>Borg-based tools &amp; zoo</a:t>
            </a:r>
          </a:p>
          <a:p>
            <a:pPr lvl="2"/>
            <a:r>
              <a:rPr lang="cs-CZ" dirty="0"/>
              <a:t>n</a:t>
            </a:r>
            <a:r>
              <a:rPr lang="en-US" dirty="0" err="1"/>
              <a:t>aming</a:t>
            </a:r>
            <a:r>
              <a:rPr lang="cs-CZ" dirty="0"/>
              <a:t>,</a:t>
            </a:r>
            <a:r>
              <a:rPr lang="en-US" dirty="0"/>
              <a:t> service discovery</a:t>
            </a:r>
          </a:p>
          <a:p>
            <a:pPr lvl="2"/>
            <a:r>
              <a:rPr lang="en-US" dirty="0"/>
              <a:t>load balancing</a:t>
            </a:r>
          </a:p>
          <a:p>
            <a:pPr lvl="2"/>
            <a:r>
              <a:rPr lang="en-US" dirty="0"/>
              <a:t>horizontal/vertical </a:t>
            </a:r>
            <a:r>
              <a:rPr lang="en-US" dirty="0" err="1"/>
              <a:t>autoscaling</a:t>
            </a:r>
            <a:endParaRPr lang="en-US" dirty="0"/>
          </a:p>
          <a:p>
            <a:pPr lvl="2"/>
            <a:r>
              <a:rPr lang="en-US" dirty="0"/>
              <a:t>rollout tools</a:t>
            </a:r>
          </a:p>
          <a:p>
            <a:pPr lvl="3"/>
            <a:r>
              <a:rPr lang="en-US" dirty="0"/>
              <a:t>deployment and configuration</a:t>
            </a:r>
          </a:p>
          <a:p>
            <a:pPr lvl="2"/>
            <a:r>
              <a:rPr lang="en-US" dirty="0"/>
              <a:t>workflow tools</a:t>
            </a:r>
          </a:p>
          <a:p>
            <a:pPr lvl="3"/>
            <a:r>
              <a:rPr lang="en-US" dirty="0" err="1"/>
              <a:t>multijob</a:t>
            </a:r>
            <a:r>
              <a:rPr lang="en-US" dirty="0"/>
              <a:t> pipelines with interdependencies between the stages </a:t>
            </a:r>
          </a:p>
          <a:p>
            <a:pPr lvl="2"/>
            <a:r>
              <a:rPr lang="en-US" dirty="0"/>
              <a:t>monitoring tools</a:t>
            </a:r>
          </a:p>
          <a:p>
            <a:pPr lvl="3"/>
            <a:r>
              <a:rPr lang="en-US" dirty="0"/>
              <a:t>gathering, aggregating and presentation, alert triggers</a:t>
            </a:r>
          </a:p>
        </p:txBody>
      </p:sp>
      <p:pic>
        <p:nvPicPr>
          <p:cNvPr id="4" name="Picture 3"/>
          <p:cNvPicPr>
            <a:picLocks noChangeAspect="1"/>
          </p:cNvPicPr>
          <p:nvPr/>
        </p:nvPicPr>
        <p:blipFill>
          <a:blip r:embed="rId3"/>
          <a:stretch>
            <a:fillRect/>
          </a:stretch>
        </p:blipFill>
        <p:spPr>
          <a:xfrm>
            <a:off x="4515265" y="620688"/>
            <a:ext cx="4536504" cy="4176463"/>
          </a:xfrm>
          <a:prstGeom prst="rect">
            <a:avLst/>
          </a:prstGeom>
        </p:spPr>
      </p:pic>
      <p:sp>
        <p:nvSpPr>
          <p:cNvPr id="6" name="Rounded Rectangular Callout 5"/>
          <p:cNvSpPr/>
          <p:nvPr/>
        </p:nvSpPr>
        <p:spPr>
          <a:xfrm>
            <a:off x="7308304" y="4869160"/>
            <a:ext cx="1656184"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Leader Election</a:t>
            </a:r>
            <a:endParaRPr lang="cs-CZ" sz="1600" dirty="0">
              <a:solidFill>
                <a:srgbClr val="002060"/>
              </a:solidFill>
            </a:endParaRPr>
          </a:p>
        </p:txBody>
      </p:sp>
    </p:spTree>
    <p:extLst>
      <p:ext uri="{BB962C8B-B14F-4D97-AF65-F5344CB8AC3E}">
        <p14:creationId xmlns:p14="http://schemas.microsoft.com/office/powerpoint/2010/main" val="1931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8928992" cy="6192688"/>
          </a:xfrm>
        </p:spPr>
        <p:txBody>
          <a:bodyPr>
            <a:normAutofit/>
          </a:bodyPr>
          <a:lstStyle/>
          <a:p>
            <a:r>
              <a:rPr lang="cs-CZ" b="1" dirty="0"/>
              <a:t>Google</a:t>
            </a:r>
          </a:p>
          <a:p>
            <a:pPr lvl="1"/>
            <a:r>
              <a:rPr lang="en-US" dirty="0"/>
              <a:t>Omega</a:t>
            </a:r>
          </a:p>
          <a:p>
            <a:pPr lvl="2"/>
            <a:r>
              <a:rPr lang="en-US" dirty="0"/>
              <a:t>redesign a reimplementation 2013</a:t>
            </a:r>
          </a:p>
          <a:p>
            <a:pPr lvl="2"/>
            <a:r>
              <a:rPr lang="cs-CZ" dirty="0"/>
              <a:t>b</a:t>
            </a:r>
            <a:r>
              <a:rPr lang="en-US" dirty="0" err="1"/>
              <a:t>ased</a:t>
            </a:r>
            <a:r>
              <a:rPr lang="en-US" dirty="0"/>
              <a:t> on </a:t>
            </a:r>
            <a:r>
              <a:rPr lang="cs-CZ" dirty="0"/>
              <a:t>Borg</a:t>
            </a:r>
            <a:r>
              <a:rPr lang="en-US" dirty="0"/>
              <a:t> and Apache </a:t>
            </a:r>
            <a:r>
              <a:rPr lang="en-US" dirty="0" err="1"/>
              <a:t>Mesos</a:t>
            </a:r>
            <a:endParaRPr lang="cs-CZ" dirty="0"/>
          </a:p>
          <a:p>
            <a:pPr lvl="2"/>
            <a:r>
              <a:rPr lang="cs-CZ" dirty="0"/>
              <a:t>Paxos-based transaction-oriented store</a:t>
            </a:r>
          </a:p>
          <a:p>
            <a:pPr lvl="2"/>
            <a:r>
              <a:rPr lang="cs-CZ" dirty="0" err="1"/>
              <a:t>scalability</a:t>
            </a:r>
            <a:r>
              <a:rPr lang="en-US" dirty="0"/>
              <a:t>!</a:t>
            </a:r>
          </a:p>
          <a:p>
            <a:pPr lvl="3"/>
            <a:endParaRPr lang="en-US" dirty="0"/>
          </a:p>
          <a:p>
            <a:pPr lvl="1"/>
            <a:r>
              <a:rPr lang="en-US" dirty="0"/>
              <a:t>Kubernetes</a:t>
            </a:r>
            <a:endParaRPr lang="cs-CZ" dirty="0"/>
          </a:p>
          <a:p>
            <a:pPr lvl="2"/>
            <a:r>
              <a:rPr lang="en-US" dirty="0"/>
              <a:t>open source</a:t>
            </a:r>
            <a:r>
              <a:rPr lang="cs-CZ" dirty="0"/>
              <a:t> </a:t>
            </a:r>
            <a:r>
              <a:rPr lang="en-US" dirty="0"/>
              <a:t>since 2014</a:t>
            </a:r>
          </a:p>
          <a:p>
            <a:pPr lvl="2"/>
            <a:r>
              <a:rPr lang="en-US" dirty="0"/>
              <a:t>first released 2015</a:t>
            </a:r>
          </a:p>
          <a:p>
            <a:pPr lvl="3"/>
            <a:r>
              <a:rPr lang="en-US" dirty="0"/>
              <a:t>Google Container Engine, Azure Container Services, AWS EC2 Container Services for </a:t>
            </a:r>
            <a:r>
              <a:rPr lang="en-US" dirty="0" err="1"/>
              <a:t>Kub</a:t>
            </a:r>
            <a:r>
              <a:rPr lang="en-US" dirty="0"/>
              <a:t>.</a:t>
            </a:r>
          </a:p>
          <a:p>
            <a:pPr lvl="2"/>
            <a:r>
              <a:rPr lang="en-US" dirty="0"/>
              <a:t>application deployment, scheduling, updating, maintenance, scaling</a:t>
            </a:r>
          </a:p>
          <a:p>
            <a:pPr lvl="2"/>
            <a:r>
              <a:rPr lang="en-US" dirty="0"/>
              <a:t>active container management</a:t>
            </a:r>
          </a:p>
          <a:p>
            <a:pPr lvl="3"/>
            <a:r>
              <a:rPr lang="en-US" dirty="0"/>
              <a:t>a state of the cluster conforms to a </a:t>
            </a:r>
            <a:r>
              <a:rPr lang="cs-CZ" dirty="0"/>
              <a:t>specifi</a:t>
            </a:r>
            <a:r>
              <a:rPr lang="en-US" dirty="0"/>
              <a:t>cation</a:t>
            </a:r>
            <a:endParaRPr lang="cs-CZ" dirty="0"/>
          </a:p>
          <a:p>
            <a:pPr lvl="2"/>
            <a:r>
              <a:rPr lang="cs-CZ" dirty="0"/>
              <a:t>pod</a:t>
            </a:r>
            <a:endParaRPr lang="en-US" dirty="0"/>
          </a:p>
          <a:p>
            <a:pPr lvl="3"/>
            <a:r>
              <a:rPr lang="en-US" dirty="0"/>
              <a:t>a set of c</a:t>
            </a:r>
            <a:r>
              <a:rPr lang="cs-CZ" dirty="0"/>
              <a:t>ont</a:t>
            </a:r>
            <a:r>
              <a:rPr lang="en-US" dirty="0" err="1"/>
              <a:t>ainers</a:t>
            </a:r>
            <a:r>
              <a:rPr lang="cs-CZ" dirty="0"/>
              <a:t> </a:t>
            </a:r>
            <a:r>
              <a:rPr lang="en-US" dirty="0"/>
              <a:t>always </a:t>
            </a:r>
            <a:r>
              <a:rPr lang="cs-CZ" dirty="0"/>
              <a:t>a</a:t>
            </a:r>
            <a:r>
              <a:rPr lang="en-US" dirty="0"/>
              <a:t>l</a:t>
            </a:r>
            <a:r>
              <a:rPr lang="cs-CZ" dirty="0"/>
              <a:t>lo</a:t>
            </a:r>
            <a:r>
              <a:rPr lang="en-US" dirty="0" err="1"/>
              <a:t>cated</a:t>
            </a:r>
            <a:r>
              <a:rPr lang="en-US" dirty="0"/>
              <a:t> to the same node</a:t>
            </a:r>
            <a:endParaRPr lang="cs-CZ" dirty="0"/>
          </a:p>
          <a:p>
            <a:pPr lvl="2"/>
            <a:r>
              <a:rPr lang="cs-CZ" dirty="0"/>
              <a:t>rolling updates</a:t>
            </a:r>
            <a:endParaRPr lang="en-US" dirty="0"/>
          </a:p>
          <a:p>
            <a:pPr lvl="3"/>
            <a:r>
              <a:rPr lang="en-US" dirty="0"/>
              <a:t>uninterrupted availability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203" t="5255" r="4756" b="4067"/>
          <a:stretch/>
        </p:blipFill>
        <p:spPr>
          <a:xfrm>
            <a:off x="4860032" y="620688"/>
            <a:ext cx="4248032" cy="3096016"/>
          </a:xfrm>
          <a:prstGeom prst="rect">
            <a:avLst/>
          </a:prstGeom>
        </p:spPr>
      </p:pic>
      <p:sp>
        <p:nvSpPr>
          <p:cNvPr id="6" name="Rounded Rectangular Callout 5"/>
          <p:cNvSpPr/>
          <p:nvPr/>
        </p:nvSpPr>
        <p:spPr>
          <a:xfrm>
            <a:off x="6660232" y="5805264"/>
            <a:ext cx="2031531" cy="648072"/>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https://tomaskubica.cz/tag/kubernetes/</a:t>
            </a:r>
          </a:p>
        </p:txBody>
      </p:sp>
    </p:spTree>
    <p:extLst>
      <p:ext uri="{BB962C8B-B14F-4D97-AF65-F5344CB8AC3E}">
        <p14:creationId xmlns:p14="http://schemas.microsoft.com/office/powerpoint/2010/main" val="19881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a:t>
            </a:r>
            <a:r>
              <a:rPr lang="cs-CZ" dirty="0"/>
              <a:t>c</a:t>
            </a:r>
            <a:r>
              <a:rPr lang="en-US" dirty="0" err="1"/>
              <a:t>ros</a:t>
            </a:r>
            <a:r>
              <a:rPr lang="cs-CZ" dirty="0"/>
              <a:t>ervices </a:t>
            </a:r>
            <a:r>
              <a:rPr lang="en-US" dirty="0"/>
              <a:t>&amp; Kubernetes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42" y="764704"/>
            <a:ext cx="8810915" cy="5688632"/>
          </a:xfrm>
          <a:prstGeom prst="rect">
            <a:avLst/>
          </a:prstGeom>
        </p:spPr>
      </p:pic>
    </p:spTree>
    <p:extLst>
      <p:ext uri="{BB962C8B-B14F-4D97-AF65-F5344CB8AC3E}">
        <p14:creationId xmlns:p14="http://schemas.microsoft.com/office/powerpoint/2010/main" val="1555304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79FE-68F8-ADE3-C9A7-55800A2AC791}"/>
              </a:ext>
            </a:extLst>
          </p:cNvPr>
          <p:cNvSpPr>
            <a:spLocks noGrp="1"/>
          </p:cNvSpPr>
          <p:nvPr>
            <p:ph type="title"/>
          </p:nvPr>
        </p:nvSpPr>
        <p:spPr/>
        <p:txBody>
          <a:bodyPr/>
          <a:lstStyle/>
          <a:p>
            <a:r>
              <a:rPr lang="cs-CZ" dirty="0"/>
              <a:t>Kubernetes - Benefits </a:t>
            </a:r>
            <a:r>
              <a:rPr lang="en-US" dirty="0"/>
              <a:t>&amp;</a:t>
            </a:r>
            <a:r>
              <a:rPr lang="cs-CZ" dirty="0"/>
              <a:t> Dra</a:t>
            </a:r>
            <a:r>
              <a:rPr lang="en-US" dirty="0" err="1"/>
              <a:t>wbacks</a:t>
            </a:r>
            <a:endParaRPr lang="cs-CZ" dirty="0"/>
          </a:p>
        </p:txBody>
      </p:sp>
      <p:pic>
        <p:nvPicPr>
          <p:cNvPr id="5" name="Picture 4" descr="A diagram of a company">
            <a:extLst>
              <a:ext uri="{FF2B5EF4-FFF2-40B4-BE49-F238E27FC236}">
                <a16:creationId xmlns:a16="http://schemas.microsoft.com/office/drawing/2014/main" id="{2CB76232-31B3-F95F-8564-A2D4C1517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664"/>
            <a:ext cx="9144000" cy="6453336"/>
          </a:xfrm>
          <a:prstGeom prst="rect">
            <a:avLst/>
          </a:prstGeom>
        </p:spPr>
      </p:pic>
    </p:spTree>
    <p:extLst>
      <p:ext uri="{BB962C8B-B14F-4D97-AF65-F5344CB8AC3E}">
        <p14:creationId xmlns:p14="http://schemas.microsoft.com/office/powerpoint/2010/main" val="1647933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476672"/>
            <a:ext cx="8928992" cy="6309320"/>
          </a:xfrm>
        </p:spPr>
        <p:txBody>
          <a:bodyPr>
            <a:noAutofit/>
          </a:bodyPr>
          <a:lstStyle/>
          <a:p>
            <a:endParaRPr lang="en-US" b="1" dirty="0"/>
          </a:p>
          <a:p>
            <a:r>
              <a:rPr lang="cs-CZ" b="1" dirty="0"/>
              <a:t>Azure</a:t>
            </a:r>
          </a:p>
          <a:p>
            <a:pPr lvl="1"/>
            <a:r>
              <a:rPr lang="cs-CZ" dirty="0"/>
              <a:t>Service Fabric</a:t>
            </a:r>
            <a:r>
              <a:rPr lang="en-US" dirty="0"/>
              <a:t> - API</a:t>
            </a:r>
            <a:endParaRPr lang="cs-CZ" dirty="0"/>
          </a:p>
          <a:p>
            <a:pPr lvl="2"/>
            <a:r>
              <a:rPr lang="en-US" dirty="0"/>
              <a:t>platform for packaging, deploying, and managing microservices and containers</a:t>
            </a:r>
          </a:p>
          <a:p>
            <a:pPr lvl="2"/>
            <a:r>
              <a:rPr lang="cs-CZ" dirty="0"/>
              <a:t>development since 2008</a:t>
            </a:r>
          </a:p>
          <a:p>
            <a:pPr lvl="3"/>
            <a:r>
              <a:rPr lang="cs-CZ" dirty="0"/>
              <a:t>open source since 2018</a:t>
            </a:r>
          </a:p>
          <a:p>
            <a:pPr lvl="3"/>
            <a:r>
              <a:rPr lang="cs-CZ" dirty="0"/>
              <a:t>Windows, .Net </a:t>
            </a:r>
            <a:r>
              <a:rPr lang="cs-CZ" dirty="0">
                <a:latin typeface="Lucida Sans Unicode" panose="020B0602030504020204" pitchFamily="34" charset="0"/>
                <a:cs typeface="Lucida Sans Unicode" panose="020B0602030504020204" pitchFamily="34" charset="0"/>
              </a:rPr>
              <a:t>⇝</a:t>
            </a:r>
            <a:r>
              <a:rPr lang="cs-CZ" dirty="0"/>
              <a:t> Linux, ... </a:t>
            </a:r>
            <a:endParaRPr lang="en-US" dirty="0"/>
          </a:p>
          <a:p>
            <a:pPr lvl="2"/>
            <a:r>
              <a:rPr lang="cs-CZ" dirty="0"/>
              <a:t>s</a:t>
            </a:r>
            <a:r>
              <a:rPr lang="en-US" dirty="0" err="1"/>
              <a:t>ontainers</a:t>
            </a:r>
            <a:endParaRPr lang="en-US" dirty="0"/>
          </a:p>
          <a:p>
            <a:pPr lvl="2"/>
            <a:r>
              <a:rPr lang="cs-CZ" dirty="0"/>
              <a:t>r</a:t>
            </a:r>
            <a:r>
              <a:rPr lang="en-US" dirty="0" err="1"/>
              <a:t>eliable</a:t>
            </a:r>
            <a:r>
              <a:rPr lang="en-US" dirty="0"/>
              <a:t> </a:t>
            </a:r>
            <a:r>
              <a:rPr lang="cs-CZ" dirty="0"/>
              <a:t>s</a:t>
            </a:r>
            <a:r>
              <a:rPr lang="en-US" dirty="0" err="1"/>
              <a:t>tateful</a:t>
            </a:r>
            <a:r>
              <a:rPr lang="en-US" dirty="0"/>
              <a:t>/</a:t>
            </a:r>
            <a:r>
              <a:rPr lang="cs-CZ" dirty="0"/>
              <a:t>s</a:t>
            </a:r>
            <a:r>
              <a:rPr lang="en-US" dirty="0" err="1"/>
              <a:t>tateless</a:t>
            </a:r>
            <a:r>
              <a:rPr lang="en-US" dirty="0"/>
              <a:t> </a:t>
            </a:r>
            <a:r>
              <a:rPr lang="cs-CZ" dirty="0"/>
              <a:t>s</a:t>
            </a:r>
            <a:r>
              <a:rPr lang="en-US" dirty="0" err="1"/>
              <a:t>ervices</a:t>
            </a:r>
            <a:endParaRPr lang="en-US" dirty="0"/>
          </a:p>
          <a:p>
            <a:pPr lvl="3"/>
            <a:r>
              <a:rPr lang="en-US" dirty="0"/>
              <a:t>N consistent copies (quorum) - replication and local persistence</a:t>
            </a:r>
          </a:p>
          <a:p>
            <a:pPr lvl="2"/>
            <a:r>
              <a:rPr lang="cs-CZ" dirty="0"/>
              <a:t>r</a:t>
            </a:r>
            <a:r>
              <a:rPr lang="en-US" dirty="0" err="1"/>
              <a:t>eliable</a:t>
            </a:r>
            <a:r>
              <a:rPr lang="en-US" dirty="0"/>
              <a:t> </a:t>
            </a:r>
            <a:r>
              <a:rPr lang="cs-CZ" dirty="0"/>
              <a:t>a</a:t>
            </a:r>
            <a:r>
              <a:rPr lang="en-US" dirty="0" err="1"/>
              <a:t>ctors</a:t>
            </a:r>
            <a:endParaRPr lang="en-US" dirty="0"/>
          </a:p>
          <a:p>
            <a:pPr lvl="3"/>
            <a:r>
              <a:rPr lang="en-US" dirty="0"/>
              <a:t>stateless &amp; stateful actor objects, simplified single-threaded programming model</a:t>
            </a:r>
          </a:p>
          <a:p>
            <a:pPr lvl="2"/>
            <a:r>
              <a:rPr lang="cs-CZ" dirty="0"/>
              <a:t>g</a:t>
            </a:r>
            <a:r>
              <a:rPr lang="en-US" dirty="0" err="1"/>
              <a:t>uest</a:t>
            </a:r>
            <a:r>
              <a:rPr lang="en-US" dirty="0"/>
              <a:t> </a:t>
            </a:r>
            <a:r>
              <a:rPr lang="cs-CZ" dirty="0"/>
              <a:t>e</a:t>
            </a:r>
            <a:r>
              <a:rPr lang="en-US" dirty="0" err="1"/>
              <a:t>xecutables</a:t>
            </a:r>
            <a:endParaRPr lang="en-US" dirty="0"/>
          </a:p>
          <a:p>
            <a:pPr lvl="3"/>
            <a:r>
              <a:rPr lang="en-US" dirty="0"/>
              <a:t>any exe / language / </a:t>
            </a:r>
            <a:r>
              <a:rPr lang="en-US" dirty="0" err="1"/>
              <a:t>prog</a:t>
            </a:r>
            <a:r>
              <a:rPr lang="en-US" dirty="0"/>
              <a:t> model</a:t>
            </a:r>
          </a:p>
          <a:p>
            <a:pPr lvl="3"/>
            <a:r>
              <a:rPr lang="en-US" dirty="0"/>
              <a:t>packaged as application - versioning, upgrade, monitoring, health, etc.</a:t>
            </a:r>
          </a:p>
          <a:p>
            <a:pPr lvl="1"/>
            <a:r>
              <a:rPr lang="en-US" dirty="0"/>
              <a:t>orchestration</a:t>
            </a:r>
          </a:p>
          <a:p>
            <a:pPr lvl="2"/>
            <a:r>
              <a:rPr lang="en-US" dirty="0"/>
              <a:t>Azure Container Service, Kubernetes (AKS)</a:t>
            </a:r>
          </a:p>
          <a:p>
            <a:pPr lvl="2"/>
            <a:r>
              <a:rPr lang="en-US" dirty="0"/>
              <a:t>... Apache Mesos, Deis</a:t>
            </a:r>
            <a:endParaRPr lang="en-US" sz="1400" dirty="0"/>
          </a:p>
        </p:txBody>
      </p:sp>
      <p:sp>
        <p:nvSpPr>
          <p:cNvPr id="7" name="Rounded Rectangular Callout 6"/>
          <p:cNvSpPr/>
          <p:nvPr/>
        </p:nvSpPr>
        <p:spPr>
          <a:xfrm>
            <a:off x="4427984" y="620688"/>
            <a:ext cx="4479803" cy="936104"/>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Azure SQL Database cluster</a:t>
            </a:r>
          </a:p>
          <a:p>
            <a:pPr algn="ctr"/>
            <a:r>
              <a:rPr lang="cs-CZ" sz="1400" dirty="0">
                <a:solidFill>
                  <a:srgbClr val="002060"/>
                </a:solidFill>
              </a:rPr>
              <a:t>100s machines </a:t>
            </a:r>
            <a:r>
              <a:rPr lang="en-US" sz="1400" dirty="0">
                <a:solidFill>
                  <a:srgbClr val="002060"/>
                </a:solidFill>
              </a:rPr>
              <a:t>~</a:t>
            </a:r>
            <a:r>
              <a:rPr lang="cs-CZ" sz="1400" dirty="0">
                <a:solidFill>
                  <a:srgbClr val="002060"/>
                </a:solidFill>
              </a:rPr>
              <a:t> 10.000s containers </a:t>
            </a:r>
            <a:r>
              <a:rPr lang="en-US" sz="1400" dirty="0">
                <a:solidFill>
                  <a:srgbClr val="002060"/>
                </a:solidFill>
              </a:rPr>
              <a:t>~</a:t>
            </a:r>
            <a:r>
              <a:rPr lang="cs-CZ" sz="1400" dirty="0">
                <a:solidFill>
                  <a:srgbClr val="002060"/>
                </a:solidFill>
              </a:rPr>
              <a:t> 100.000 databases</a:t>
            </a:r>
          </a:p>
          <a:p>
            <a:pPr algn="ctr"/>
            <a:r>
              <a:rPr lang="en-US" sz="1400" dirty="0">
                <a:solidFill>
                  <a:srgbClr val="002060"/>
                </a:solidFill>
              </a:rPr>
              <a:t>each </a:t>
            </a:r>
            <a:r>
              <a:rPr lang="en-US" sz="1400" dirty="0" err="1">
                <a:solidFill>
                  <a:srgbClr val="002060"/>
                </a:solidFill>
              </a:rPr>
              <a:t>db</a:t>
            </a:r>
            <a:r>
              <a:rPr lang="en-US" sz="1400" dirty="0">
                <a:solidFill>
                  <a:srgbClr val="002060"/>
                </a:solidFill>
              </a:rPr>
              <a:t> is</a:t>
            </a:r>
            <a:r>
              <a:rPr lang="cs-CZ" sz="1400" dirty="0">
                <a:solidFill>
                  <a:srgbClr val="002060"/>
                </a:solidFill>
              </a:rPr>
              <a:t> </a:t>
            </a:r>
            <a:r>
              <a:rPr lang="en-US" sz="1400" dirty="0">
                <a:solidFill>
                  <a:srgbClr val="002060"/>
                </a:solidFill>
              </a:rPr>
              <a:t>a </a:t>
            </a:r>
            <a:r>
              <a:rPr lang="cs-CZ" sz="1400" dirty="0">
                <a:solidFill>
                  <a:srgbClr val="002060"/>
                </a:solidFill>
              </a:rPr>
              <a:t>stateful micros</a:t>
            </a:r>
            <a:r>
              <a:rPr lang="en-US" sz="1400" dirty="0" err="1">
                <a:solidFill>
                  <a:srgbClr val="002060"/>
                </a:solidFill>
              </a:rPr>
              <a:t>er</a:t>
            </a:r>
            <a:r>
              <a:rPr lang="cs-CZ" sz="1400" dirty="0">
                <a:solidFill>
                  <a:srgbClr val="002060"/>
                </a:solidFill>
              </a:rPr>
              <a:t>v</a:t>
            </a:r>
            <a:r>
              <a:rPr lang="en-US" sz="1400" dirty="0" err="1">
                <a:solidFill>
                  <a:srgbClr val="002060"/>
                </a:solidFill>
              </a:rPr>
              <a:t>i</a:t>
            </a:r>
            <a:r>
              <a:rPr lang="cs-CZ" sz="1400" dirty="0">
                <a:solidFill>
                  <a:srgbClr val="002060"/>
                </a:solidFill>
              </a:rPr>
              <a:t>c</a:t>
            </a:r>
            <a:r>
              <a:rPr lang="en-US" sz="1400" dirty="0">
                <a:solidFill>
                  <a:srgbClr val="002060"/>
                </a:solidFill>
              </a:rPr>
              <a:t>e</a:t>
            </a:r>
            <a:endParaRPr lang="cs-CZ" sz="1400" dirty="0">
              <a:solidFill>
                <a:srgbClr val="002060"/>
              </a:solidFill>
            </a:endParaRPr>
          </a:p>
        </p:txBody>
      </p:sp>
    </p:spTree>
    <p:extLst>
      <p:ext uri="{BB962C8B-B14F-4D97-AF65-F5344CB8AC3E}">
        <p14:creationId xmlns:p14="http://schemas.microsoft.com/office/powerpoint/2010/main" val="163548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8568952" cy="6192688"/>
          </a:xfrm>
        </p:spPr>
        <p:txBody>
          <a:bodyPr anchor="t">
            <a:normAutofit/>
          </a:bodyPr>
          <a:lstStyle/>
          <a:p>
            <a:endParaRPr lang="en-US" b="1" dirty="0"/>
          </a:p>
          <a:p>
            <a:r>
              <a:rPr lang="cs-CZ" b="1" dirty="0"/>
              <a:t>Amazon Web Services</a:t>
            </a:r>
          </a:p>
          <a:p>
            <a:pPr lvl="1"/>
            <a:r>
              <a:rPr lang="cs-CZ" dirty="0"/>
              <a:t>EC2 Container Service</a:t>
            </a:r>
            <a:endParaRPr lang="en-US" dirty="0"/>
          </a:p>
          <a:p>
            <a:pPr lvl="2"/>
            <a:r>
              <a:rPr lang="en-US" dirty="0"/>
              <a:t>tight </a:t>
            </a:r>
            <a:r>
              <a:rPr lang="cs-CZ" dirty="0"/>
              <a:t>integra</a:t>
            </a:r>
            <a:r>
              <a:rPr lang="en-US" dirty="0" err="1"/>
              <a:t>tion</a:t>
            </a:r>
            <a:r>
              <a:rPr lang="en-US" dirty="0"/>
              <a:t> with</a:t>
            </a:r>
            <a:r>
              <a:rPr lang="cs-CZ" dirty="0"/>
              <a:t> AWS</a:t>
            </a:r>
            <a:endParaRPr lang="en-US" dirty="0"/>
          </a:p>
          <a:p>
            <a:pPr lvl="2"/>
            <a:r>
              <a:rPr lang="en-US" dirty="0"/>
              <a:t>proprietary solution -</a:t>
            </a:r>
            <a:r>
              <a:rPr lang="cs-CZ" dirty="0"/>
              <a:t> lock-in</a:t>
            </a:r>
            <a:endParaRPr lang="en-US" dirty="0"/>
          </a:p>
          <a:p>
            <a:pPr lvl="2"/>
            <a:r>
              <a:rPr lang="en-US" dirty="0"/>
              <a:t>task definition</a:t>
            </a:r>
          </a:p>
          <a:p>
            <a:pPr lvl="1"/>
            <a:r>
              <a:rPr lang="en-US" dirty="0"/>
              <a:t>Kubernetes</a:t>
            </a:r>
          </a:p>
          <a:p>
            <a:endParaRPr lang="en-US" dirty="0"/>
          </a:p>
          <a:p>
            <a:r>
              <a:rPr lang="cs-CZ" dirty="0"/>
              <a:t>...</a:t>
            </a:r>
          </a:p>
          <a:p>
            <a:pPr lvl="1"/>
            <a:r>
              <a:rPr lang="en-US" dirty="0"/>
              <a:t>Terraform</a:t>
            </a:r>
          </a:p>
          <a:p>
            <a:pPr lvl="2"/>
            <a:r>
              <a:rPr lang="en-US" dirty="0"/>
              <a:t>IaaS, independent open source</a:t>
            </a:r>
            <a:endParaRPr lang="cs-CZ" dirty="0"/>
          </a:p>
          <a:p>
            <a:pPr lvl="2"/>
            <a:r>
              <a:rPr lang="en-US" dirty="0"/>
              <a:t>providers:</a:t>
            </a:r>
            <a:r>
              <a:rPr lang="cs-CZ" dirty="0"/>
              <a:t> </a:t>
            </a:r>
            <a:r>
              <a:rPr lang="en-US" dirty="0"/>
              <a:t>Amazon AWS</a:t>
            </a:r>
            <a:r>
              <a:rPr lang="cs-CZ" dirty="0"/>
              <a:t>,</a:t>
            </a:r>
            <a:r>
              <a:rPr lang="en-US" dirty="0"/>
              <a:t> Azure,</a:t>
            </a:r>
            <a:r>
              <a:rPr lang="cs-CZ" dirty="0"/>
              <a:t> </a:t>
            </a:r>
            <a:r>
              <a:rPr lang="en-US" dirty="0"/>
              <a:t>OpenStack</a:t>
            </a:r>
            <a:r>
              <a:rPr lang="cs-CZ" dirty="0"/>
              <a:t>,</a:t>
            </a:r>
            <a:r>
              <a:rPr lang="en-US" dirty="0"/>
              <a:t> vSphere, </a:t>
            </a:r>
            <a:endParaRPr lang="cs-CZ" dirty="0"/>
          </a:p>
          <a:p>
            <a:pPr lvl="1"/>
            <a:r>
              <a:rPr lang="en-US" dirty="0"/>
              <a:t>Mesosphere DC/OS (</a:t>
            </a:r>
            <a:r>
              <a:rPr lang="en-US" dirty="0" err="1"/>
              <a:t>Mesos</a:t>
            </a:r>
            <a:r>
              <a:rPr lang="en-US" dirty="0"/>
              <a:t> + Marathon)</a:t>
            </a:r>
            <a:r>
              <a:rPr lang="cs-CZ" dirty="0"/>
              <a:t>, ..</a:t>
            </a:r>
            <a:endParaRPr lang="en-US" dirty="0"/>
          </a:p>
        </p:txBody>
      </p:sp>
      <p:sp>
        <p:nvSpPr>
          <p:cNvPr id="4" name="Content Placeholder 2"/>
          <p:cNvSpPr txBox="1">
            <a:spLocks/>
          </p:cNvSpPr>
          <p:nvPr/>
        </p:nvSpPr>
        <p:spPr>
          <a:xfrm>
            <a:off x="5364088" y="980728"/>
            <a:ext cx="3096344" cy="2808305"/>
          </a:xfrm>
          <a:prstGeom prst="rect">
            <a:avLst/>
          </a:prstGeom>
          <a:ln>
            <a:solidFill>
              <a:srgbClr val="0070C0"/>
            </a:solidFill>
          </a:ln>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buNone/>
            </a:pPr>
            <a:r>
              <a:rPr lang="en-US" sz="1600" dirty="0"/>
              <a:t>images to use </a:t>
            </a:r>
          </a:p>
          <a:p>
            <a:pPr marL="0" indent="0">
              <a:spcBef>
                <a:spcPts val="0"/>
              </a:spcBef>
              <a:buNone/>
            </a:pPr>
            <a:r>
              <a:rPr lang="en-US" sz="1600" dirty="0"/>
              <a:t>CPU / memory for each container</a:t>
            </a:r>
          </a:p>
          <a:p>
            <a:pPr marL="0" indent="0">
              <a:spcBef>
                <a:spcPts val="0"/>
              </a:spcBef>
              <a:buNone/>
            </a:pPr>
            <a:r>
              <a:rPr lang="en-US" sz="1600" dirty="0"/>
              <a:t>infrastructure type</a:t>
            </a:r>
          </a:p>
          <a:p>
            <a:pPr marL="0" indent="0">
              <a:spcBef>
                <a:spcPts val="0"/>
              </a:spcBef>
              <a:buNone/>
            </a:pPr>
            <a:r>
              <a:rPr lang="en-US" sz="1600" dirty="0"/>
              <a:t>containers linked together in a task</a:t>
            </a:r>
          </a:p>
          <a:p>
            <a:pPr marL="0" indent="0">
              <a:spcBef>
                <a:spcPts val="0"/>
              </a:spcBef>
              <a:buNone/>
            </a:pPr>
            <a:r>
              <a:rPr lang="en-US" sz="1600" dirty="0"/>
              <a:t>networking mode </a:t>
            </a:r>
          </a:p>
          <a:p>
            <a:pPr marL="0" indent="0">
              <a:spcBef>
                <a:spcPts val="0"/>
              </a:spcBef>
              <a:buNone/>
            </a:pPr>
            <a:r>
              <a:rPr lang="en-US" sz="1600" dirty="0"/>
              <a:t>ports from the container</a:t>
            </a:r>
          </a:p>
          <a:p>
            <a:pPr marL="0" indent="0">
              <a:spcBef>
                <a:spcPts val="0"/>
              </a:spcBef>
              <a:buNone/>
            </a:pPr>
            <a:r>
              <a:rPr lang="en-US" sz="1600" dirty="0"/>
              <a:t>failure behavior</a:t>
            </a:r>
          </a:p>
          <a:p>
            <a:pPr marL="0" indent="0">
              <a:spcBef>
                <a:spcPts val="0"/>
              </a:spcBef>
              <a:buNone/>
            </a:pPr>
            <a:r>
              <a:rPr lang="en-US" sz="1600" dirty="0"/>
              <a:t>starting command </a:t>
            </a:r>
          </a:p>
          <a:p>
            <a:pPr marL="0" indent="0">
              <a:spcBef>
                <a:spcPts val="0"/>
              </a:spcBef>
              <a:buNone/>
            </a:pPr>
            <a:r>
              <a:rPr lang="en-US" sz="1600" dirty="0"/>
              <a:t>environment variables </a:t>
            </a:r>
          </a:p>
          <a:p>
            <a:pPr marL="0" indent="0">
              <a:spcBef>
                <a:spcPts val="0"/>
              </a:spcBef>
              <a:buNone/>
            </a:pPr>
            <a:r>
              <a:rPr lang="en-US" sz="1600" dirty="0"/>
              <a:t>data volumes</a:t>
            </a:r>
          </a:p>
          <a:p>
            <a:pPr marL="0" indent="0">
              <a:spcBef>
                <a:spcPts val="0"/>
              </a:spcBef>
              <a:buNone/>
            </a:pPr>
            <a:r>
              <a:rPr lang="en-US" sz="1600" dirty="0"/>
              <a:t>role and permissions</a:t>
            </a:r>
          </a:p>
        </p:txBody>
      </p:sp>
      <p:cxnSp>
        <p:nvCxnSpPr>
          <p:cNvPr id="6" name="Straight Arrow Connector 5"/>
          <p:cNvCxnSpPr>
            <a:cxnSpLocks/>
          </p:cNvCxnSpPr>
          <p:nvPr/>
        </p:nvCxnSpPr>
        <p:spPr>
          <a:xfrm>
            <a:off x="2843808" y="2672916"/>
            <a:ext cx="2520280" cy="0"/>
          </a:xfrm>
          <a:prstGeom prst="straightConnector1">
            <a:avLst/>
          </a:prstGeom>
          <a:ln w="25400">
            <a:solidFill>
              <a:srgbClr val="0070C0"/>
            </a:solidFill>
            <a:headEnd type="ova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5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Deployment Models</a:t>
            </a:r>
          </a:p>
        </p:txBody>
      </p:sp>
      <p:sp>
        <p:nvSpPr>
          <p:cNvPr id="3" name="Content Placeholder 2"/>
          <p:cNvSpPr>
            <a:spLocks noGrp="1"/>
          </p:cNvSpPr>
          <p:nvPr>
            <p:ph sz="quarter" idx="13"/>
          </p:nvPr>
        </p:nvSpPr>
        <p:spPr/>
        <p:txBody>
          <a:bodyPr anchor="t">
            <a:normAutofit/>
          </a:bodyPr>
          <a:lstStyle/>
          <a:p>
            <a:r>
              <a:rPr lang="en-US" b="1" dirty="0"/>
              <a:t>Evolution of deployment and instantiation</a:t>
            </a:r>
          </a:p>
          <a:p>
            <a:pPr lvl="1"/>
            <a:r>
              <a:rPr lang="en-US" dirty="0"/>
              <a:t>physical servers</a:t>
            </a:r>
          </a:p>
          <a:p>
            <a:pPr lvl="1"/>
            <a:r>
              <a:rPr lang="en-US" dirty="0"/>
              <a:t>virtualization</a:t>
            </a:r>
          </a:p>
          <a:p>
            <a:pPr lvl="2">
              <a:buClr>
                <a:srgbClr val="00B050"/>
              </a:buClr>
              <a:buFont typeface="Wingdings" panose="05000000000000000000" pitchFamily="2" charset="2"/>
              <a:buChar char="J"/>
            </a:pPr>
            <a:r>
              <a:rPr lang="en-US" dirty="0"/>
              <a:t>reduced provisioning times</a:t>
            </a:r>
          </a:p>
          <a:p>
            <a:pPr lvl="2">
              <a:buClr>
                <a:srgbClr val="00B050"/>
              </a:buClr>
              <a:buFont typeface="Wingdings" panose="05000000000000000000" pitchFamily="2" charset="2"/>
              <a:buChar char="J"/>
            </a:pPr>
            <a:r>
              <a:rPr lang="en-US" dirty="0"/>
              <a:t>increased hardware utilization, flexible scaling</a:t>
            </a:r>
          </a:p>
          <a:p>
            <a:pPr lvl="2">
              <a:buClr>
                <a:schemeClr val="accent3"/>
              </a:buClr>
              <a:buFont typeface="Wingdings" panose="05000000000000000000" pitchFamily="2" charset="2"/>
              <a:buChar char="L"/>
            </a:pPr>
            <a:r>
              <a:rPr lang="en-US" dirty="0"/>
              <a:t>deployment - separate (often manual) task</a:t>
            </a:r>
          </a:p>
          <a:p>
            <a:pPr lvl="2">
              <a:buClr>
                <a:schemeClr val="accent3"/>
              </a:buClr>
              <a:buFont typeface="Wingdings" panose="05000000000000000000" pitchFamily="2" charset="2"/>
              <a:buChar char="L"/>
            </a:pPr>
            <a:r>
              <a:rPr lang="en-US" dirty="0"/>
              <a:t>many applications did not utilize the virtual resources very well</a:t>
            </a:r>
          </a:p>
          <a:p>
            <a:pPr lvl="1"/>
            <a:r>
              <a:rPr lang="en-US" dirty="0"/>
              <a:t>containers &amp; PaaS</a:t>
            </a:r>
          </a:p>
          <a:p>
            <a:pPr lvl="2">
              <a:buClr>
                <a:srgbClr val="00B050"/>
              </a:buClr>
              <a:buFont typeface="Wingdings" panose="05000000000000000000" pitchFamily="2" charset="2"/>
              <a:buChar char="J"/>
            </a:pPr>
            <a:r>
              <a:rPr lang="en-US" dirty="0"/>
              <a:t>self-contained images, automatic deployment</a:t>
            </a:r>
          </a:p>
          <a:p>
            <a:pPr lvl="2">
              <a:buClr>
                <a:srgbClr val="00B050"/>
              </a:buClr>
              <a:buFont typeface="Wingdings" panose="05000000000000000000" pitchFamily="2" charset="2"/>
              <a:buChar char="J"/>
            </a:pPr>
            <a:r>
              <a:rPr lang="en-US" dirty="0"/>
              <a:t>vastly improved deployment and resource utilization</a:t>
            </a:r>
          </a:p>
          <a:p>
            <a:pPr lvl="2">
              <a:buClr>
                <a:schemeClr val="accent3"/>
              </a:buClr>
              <a:buFont typeface="Wingdings" panose="05000000000000000000" pitchFamily="2" charset="2"/>
              <a:buChar char="L"/>
            </a:pPr>
            <a:r>
              <a:rPr lang="en-US" dirty="0"/>
              <a:t>applications are deployed once or in a fixed number of instances</a:t>
            </a:r>
          </a:p>
          <a:p>
            <a:pPr lvl="2">
              <a:buClr>
                <a:schemeClr val="accent3"/>
              </a:buClr>
              <a:buFont typeface="Wingdings" panose="05000000000000000000" pitchFamily="2" charset="2"/>
              <a:buChar char="L"/>
            </a:pPr>
            <a:r>
              <a:rPr lang="en-US" dirty="0"/>
              <a:t>deployment of new instances when demands increase</a:t>
            </a:r>
          </a:p>
          <a:p>
            <a:pPr lvl="1"/>
            <a:r>
              <a:rPr lang="en-US" dirty="0" err="1"/>
              <a:t>serverless</a:t>
            </a:r>
            <a:r>
              <a:rPr lang="en-US" dirty="0"/>
              <a:t> computing</a:t>
            </a:r>
          </a:p>
          <a:p>
            <a:pPr lvl="2">
              <a:buClr>
                <a:srgbClr val="00B050"/>
              </a:buClr>
              <a:buFont typeface="Wingdings" panose="05000000000000000000" pitchFamily="2" charset="2"/>
              <a:buChar char="J"/>
            </a:pPr>
            <a:r>
              <a:rPr lang="en-US" dirty="0"/>
              <a:t>deployment of individual functions </a:t>
            </a:r>
            <a:r>
              <a:rPr lang="en-US" dirty="0">
                <a:solidFill>
                  <a:schemeClr val="bg1">
                    <a:lumMod val="50000"/>
                  </a:schemeClr>
                </a:solidFill>
              </a:rPr>
              <a:t>(instead of complete applications)</a:t>
            </a:r>
          </a:p>
          <a:p>
            <a:pPr lvl="2">
              <a:buClr>
                <a:srgbClr val="00B050"/>
              </a:buClr>
              <a:buFont typeface="Wingdings" panose="05000000000000000000" pitchFamily="2" charset="2"/>
              <a:buChar char="J"/>
            </a:pPr>
            <a:r>
              <a:rPr lang="en-US" dirty="0"/>
              <a:t>dynamic instantiation as requests come in</a:t>
            </a:r>
          </a:p>
          <a:p>
            <a:pPr lvl="2">
              <a:buClr>
                <a:srgbClr val="00B050"/>
              </a:buClr>
              <a:buFont typeface="Wingdings" panose="05000000000000000000" pitchFamily="2" charset="2"/>
              <a:buChar char="J"/>
            </a:pPr>
            <a:r>
              <a:rPr lang="en-US" dirty="0"/>
              <a:t>automatic scaling based on current demand</a:t>
            </a:r>
          </a:p>
        </p:txBody>
      </p:sp>
    </p:spTree>
    <p:extLst>
      <p:ext uri="{BB962C8B-B14F-4D97-AF65-F5344CB8AC3E}">
        <p14:creationId xmlns:p14="http://schemas.microsoft.com/office/powerpoint/2010/main" val="25491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Computing</a:t>
            </a:r>
          </a:p>
        </p:txBody>
      </p:sp>
      <p:sp>
        <p:nvSpPr>
          <p:cNvPr id="3" name="Content Placeholder 2"/>
          <p:cNvSpPr>
            <a:spLocks noGrp="1"/>
          </p:cNvSpPr>
          <p:nvPr>
            <p:ph sz="quarter" idx="13"/>
          </p:nvPr>
        </p:nvSpPr>
        <p:spPr/>
        <p:txBody>
          <a:bodyPr anchor="t">
            <a:normAutofit/>
          </a:bodyPr>
          <a:lstStyle/>
          <a:p>
            <a:r>
              <a:rPr lang="en-US" b="1" dirty="0"/>
              <a:t>No infrastructure, no OS, no installation</a:t>
            </a:r>
          </a:p>
          <a:p>
            <a:pPr lvl="1"/>
            <a:r>
              <a:rPr lang="en-US" b="1" dirty="0"/>
              <a:t>Function</a:t>
            </a:r>
            <a:r>
              <a:rPr lang="en-US" dirty="0">
                <a:solidFill>
                  <a:srgbClr val="0066CC"/>
                </a:solidFill>
              </a:rPr>
              <a:t>-as-a-Service</a:t>
            </a:r>
          </a:p>
          <a:p>
            <a:pPr marL="0" indent="0">
              <a:buNone/>
            </a:pPr>
            <a:r>
              <a:rPr lang="en-US" sz="2000" dirty="0"/>
              <a:t>	 </a:t>
            </a:r>
            <a:r>
              <a:rPr lang="en-US" sz="2000" dirty="0">
                <a:latin typeface="Lucida Sans Unicode" panose="020B0602030504020204" pitchFamily="34" charset="0"/>
                <a:cs typeface="Lucida Sans Unicode" panose="020B0602030504020204" pitchFamily="34" charset="0"/>
              </a:rPr>
              <a:t>⇝ </a:t>
            </a:r>
            <a:r>
              <a:rPr lang="en-US" sz="2000" dirty="0"/>
              <a:t>just write a function</a:t>
            </a:r>
          </a:p>
          <a:p>
            <a:pPr lvl="1"/>
            <a:r>
              <a:rPr lang="en-US" dirty="0"/>
              <a:t>no servers to provision or manage</a:t>
            </a:r>
          </a:p>
          <a:p>
            <a:pPr lvl="2"/>
            <a:r>
              <a:rPr lang="en-US" dirty="0"/>
              <a:t>automatic deployment, startup, shutdown, scaling</a:t>
            </a:r>
          </a:p>
          <a:p>
            <a:pPr lvl="2"/>
            <a:r>
              <a:rPr lang="en-US" dirty="0"/>
              <a:t>inherent availability and fault tolerance</a:t>
            </a:r>
          </a:p>
          <a:p>
            <a:pPr lvl="2"/>
            <a:r>
              <a:rPr lang="en-US" dirty="0"/>
              <a:t>no charges for idle capacity</a:t>
            </a:r>
          </a:p>
          <a:p>
            <a:pPr lvl="1"/>
            <a:r>
              <a:rPr lang="en-US" dirty="0"/>
              <a:t>no persistence, no internal state</a:t>
            </a:r>
          </a:p>
          <a:p>
            <a:pPr lvl="2"/>
            <a:r>
              <a:rPr lang="en-US" dirty="0"/>
              <a:t>external persistent store</a:t>
            </a:r>
          </a:p>
          <a:p>
            <a:pPr lvl="1"/>
            <a:r>
              <a:rPr lang="en-US" dirty="0"/>
              <a:t>bindings to other cloud service</a:t>
            </a:r>
            <a:r>
              <a:rPr lang="cs-CZ" dirty="0"/>
              <a:t>s</a:t>
            </a:r>
          </a:p>
          <a:p>
            <a:pPr lvl="1"/>
            <a:r>
              <a:rPr lang="en-US" dirty="0"/>
              <a:t>event-driven</a:t>
            </a:r>
          </a:p>
          <a:p>
            <a:pPr lvl="2"/>
            <a:endParaRPr lang="cs-CZ" dirty="0"/>
          </a:p>
          <a:p>
            <a:r>
              <a:rPr lang="en-US" b="1" dirty="0"/>
              <a:t>Serverless execution models</a:t>
            </a:r>
          </a:p>
        </p:txBody>
      </p:sp>
      <p:graphicFrame>
        <p:nvGraphicFramePr>
          <p:cNvPr id="6" name="Table 5"/>
          <p:cNvGraphicFramePr>
            <a:graphicFrameLocks noGrp="1"/>
          </p:cNvGraphicFramePr>
          <p:nvPr>
            <p:extLst>
              <p:ext uri="{D42A27DB-BD31-4B8C-83A1-F6EECF244321}">
                <p14:modId xmlns:p14="http://schemas.microsoft.com/office/powerpoint/2010/main" val="4255872490"/>
              </p:ext>
            </p:extLst>
          </p:nvPr>
        </p:nvGraphicFramePr>
        <p:xfrm>
          <a:off x="755576" y="5517232"/>
          <a:ext cx="6480720" cy="73660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349240">
                <a:tc>
                  <a:txBody>
                    <a:bodyPr/>
                    <a:lstStyle/>
                    <a:p>
                      <a:r>
                        <a:rPr lang="en-US" b="0" dirty="0"/>
                        <a:t>asynchronous</a:t>
                      </a:r>
                    </a:p>
                  </a:txBody>
                  <a:tcPr/>
                </a:tc>
                <a:tc>
                  <a:txBody>
                    <a:bodyPr/>
                    <a:lstStyle/>
                    <a:p>
                      <a:r>
                        <a:rPr lang="en-US" b="0" dirty="0"/>
                        <a:t>synchronous</a:t>
                      </a:r>
                    </a:p>
                  </a:txBody>
                  <a:tcPr/>
                </a:tc>
                <a:tc>
                  <a:txBody>
                    <a:bodyPr/>
                    <a:lstStyle/>
                    <a:p>
                      <a:r>
                        <a:rPr lang="en-US" b="0" dirty="0"/>
                        <a:t>poll-based</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event-based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push - direct call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polled by consumer functions</a:t>
                      </a:r>
                    </a:p>
                  </a:txBody>
                  <a:tcPr/>
                </a:tc>
                <a:extLst>
                  <a:ext uri="{0D108BD9-81ED-4DB2-BD59-A6C34878D82A}">
                    <a16:rowId xmlns:a16="http://schemas.microsoft.com/office/drawing/2014/main" val="10001"/>
                  </a:ext>
                </a:extLst>
              </a:tr>
            </a:tbl>
          </a:graphicData>
        </a:graphic>
      </p:graphicFrame>
      <p:sp>
        <p:nvSpPr>
          <p:cNvPr id="7" name="Rounded Rectangular Callout 6"/>
          <p:cNvSpPr/>
          <p:nvPr/>
        </p:nvSpPr>
        <p:spPr>
          <a:xfrm>
            <a:off x="6444208" y="764704"/>
            <a:ext cx="2376264" cy="792088"/>
          </a:xfrm>
          <a:prstGeom prst="wedgeRoundRectCallout">
            <a:avLst>
              <a:gd name="adj1" fmla="val -4806"/>
              <a:gd name="adj2" fmla="val 3481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AWS Lambda</a:t>
            </a:r>
            <a:r>
              <a:rPr lang="cs-CZ" sz="1400" dirty="0">
                <a:solidFill>
                  <a:srgbClr val="002060"/>
                </a:solidFill>
              </a:rPr>
              <a:t> / Step Fnc</a:t>
            </a:r>
            <a:endParaRPr lang="en-US" sz="1400" dirty="0">
              <a:solidFill>
                <a:srgbClr val="002060"/>
              </a:solidFill>
            </a:endParaRPr>
          </a:p>
          <a:p>
            <a:pPr algn="ctr"/>
            <a:r>
              <a:rPr lang="en-US" sz="1400" dirty="0">
                <a:solidFill>
                  <a:srgbClr val="002060"/>
                </a:solidFill>
              </a:rPr>
              <a:t>Azure Functions / Logic Apps</a:t>
            </a:r>
          </a:p>
          <a:p>
            <a:pPr algn="ctr"/>
            <a:r>
              <a:rPr lang="en-US" sz="1400" dirty="0">
                <a:solidFill>
                  <a:srgbClr val="002060"/>
                </a:solidFill>
              </a:rPr>
              <a:t>Google Cloud Functions</a:t>
            </a:r>
          </a:p>
        </p:txBody>
      </p:sp>
    </p:spTree>
    <p:extLst>
      <p:ext uri="{BB962C8B-B14F-4D97-AF65-F5344CB8AC3E}">
        <p14:creationId xmlns:p14="http://schemas.microsoft.com/office/powerpoint/2010/main" val="15093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Computing - Use Cases</a:t>
            </a:r>
          </a:p>
        </p:txBody>
      </p:sp>
      <p:sp>
        <p:nvSpPr>
          <p:cNvPr id="3" name="Content Placeholder 2"/>
          <p:cNvSpPr>
            <a:spLocks noGrp="1"/>
          </p:cNvSpPr>
          <p:nvPr>
            <p:ph sz="quarter" idx="13"/>
          </p:nvPr>
        </p:nvSpPr>
        <p:spPr>
          <a:xfrm>
            <a:off x="107504" y="548680"/>
            <a:ext cx="8928992" cy="2069240"/>
          </a:xfrm>
        </p:spPr>
        <p:txBody>
          <a:bodyPr anchor="t">
            <a:normAutofit/>
          </a:bodyPr>
          <a:lstStyle/>
          <a:p>
            <a:r>
              <a:rPr lang="en-US" b="1" dirty="0"/>
              <a:t>Use cases</a:t>
            </a:r>
          </a:p>
          <a:p>
            <a:pPr lvl="1"/>
            <a:r>
              <a:rPr lang="en-US" dirty="0"/>
              <a:t>timer-based processing</a:t>
            </a:r>
          </a:p>
          <a:p>
            <a:pPr lvl="1"/>
            <a:r>
              <a:rPr lang="en-US" dirty="0" err="1"/>
              <a:t>ServiceBus</a:t>
            </a:r>
            <a:r>
              <a:rPr lang="en-US" dirty="0"/>
              <a:t> / </a:t>
            </a:r>
            <a:r>
              <a:rPr lang="en-US" dirty="0" err="1"/>
              <a:t>EventHub</a:t>
            </a:r>
            <a:r>
              <a:rPr lang="en-US" dirty="0"/>
              <a:t> / SaaS event processing</a:t>
            </a:r>
          </a:p>
          <a:p>
            <a:pPr lvl="1"/>
            <a:r>
              <a:rPr lang="en-US" dirty="0"/>
              <a:t>serverless mobile </a:t>
            </a:r>
            <a:r>
              <a:rPr lang="cs-CZ" dirty="0"/>
              <a:t>/ web </a:t>
            </a:r>
            <a:r>
              <a:rPr lang="en-US" dirty="0"/>
              <a:t>backend</a:t>
            </a:r>
          </a:p>
          <a:p>
            <a:pPr lvl="1"/>
            <a:r>
              <a:rPr lang="en-US" dirty="0"/>
              <a:t>real-time </a:t>
            </a:r>
            <a:r>
              <a:rPr lang="cs-CZ" dirty="0">
                <a:solidFill>
                  <a:schemeClr val="bg1">
                    <a:lumMod val="50000"/>
                  </a:schemeClr>
                </a:solidFill>
              </a:rPr>
              <a:t>(</a:t>
            </a:r>
            <a:r>
              <a:rPr lang="en-US" dirty="0">
                <a:solidFill>
                  <a:schemeClr val="bg1">
                    <a:lumMod val="50000"/>
                  </a:schemeClr>
                </a:solidFill>
              </a:rPr>
              <a:t>stream</a:t>
            </a:r>
            <a:r>
              <a:rPr lang="cs-CZ" dirty="0">
                <a:solidFill>
                  <a:schemeClr val="bg1">
                    <a:lumMod val="50000"/>
                  </a:schemeClr>
                </a:solidFill>
              </a:rPr>
              <a:t>, chatbot, ...)</a:t>
            </a:r>
            <a:r>
              <a:rPr lang="en-US" dirty="0"/>
              <a:t> processing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702133"/>
            <a:ext cx="7848872" cy="4047287"/>
          </a:xfrm>
          <a:prstGeom prst="rect">
            <a:avLst/>
          </a:prstGeom>
        </p:spPr>
      </p:pic>
      <p:sp>
        <p:nvSpPr>
          <p:cNvPr id="5" name="Lightning Bolt 4"/>
          <p:cNvSpPr/>
          <p:nvPr/>
        </p:nvSpPr>
        <p:spPr>
          <a:xfrm rot="2906663">
            <a:off x="5117807" y="4359634"/>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ounded Rectangular Callout 6"/>
          <p:cNvSpPr/>
          <p:nvPr/>
        </p:nvSpPr>
        <p:spPr>
          <a:xfrm>
            <a:off x="6588224" y="1124744"/>
            <a:ext cx="1332148" cy="432048"/>
          </a:xfrm>
          <a:prstGeom prst="wedgeRoundRectCallout">
            <a:avLst>
              <a:gd name="adj1" fmla="val -80170"/>
              <a:gd name="adj2" fmla="val 4899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event driven</a:t>
            </a:r>
          </a:p>
        </p:txBody>
      </p:sp>
    </p:spTree>
    <p:extLst>
      <p:ext uri="{BB962C8B-B14F-4D97-AF65-F5344CB8AC3E}">
        <p14:creationId xmlns:p14="http://schemas.microsoft.com/office/powerpoint/2010/main" val="2777405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Triggers</a:t>
            </a:r>
          </a:p>
        </p:txBody>
      </p:sp>
      <p:sp>
        <p:nvSpPr>
          <p:cNvPr id="3" name="Content Placeholder 2"/>
          <p:cNvSpPr>
            <a:spLocks noGrp="1"/>
          </p:cNvSpPr>
          <p:nvPr>
            <p:ph sz="quarter" idx="13"/>
          </p:nvPr>
        </p:nvSpPr>
        <p:spPr>
          <a:xfrm>
            <a:off x="107504" y="548680"/>
            <a:ext cx="4248472" cy="4320480"/>
          </a:xfrm>
        </p:spPr>
        <p:txBody>
          <a:bodyPr anchor="t"/>
          <a:lstStyle/>
          <a:p>
            <a:r>
              <a:rPr lang="en-US" b="1" dirty="0"/>
              <a:t>Triggers</a:t>
            </a:r>
          </a:p>
          <a:p>
            <a:pPr lvl="1"/>
            <a:r>
              <a:rPr lang="en-US" dirty="0"/>
              <a:t>timer</a:t>
            </a:r>
          </a:p>
          <a:p>
            <a:pPr lvl="1"/>
            <a:r>
              <a:rPr lang="en-US" dirty="0"/>
              <a:t>http request</a:t>
            </a:r>
          </a:p>
          <a:p>
            <a:pPr lvl="1"/>
            <a:r>
              <a:rPr lang="en-US" dirty="0"/>
              <a:t>ESB / queue / topic</a:t>
            </a:r>
          </a:p>
          <a:p>
            <a:pPr lvl="1"/>
            <a:r>
              <a:rPr lang="en-US" dirty="0"/>
              <a:t>event hub, event grid, </a:t>
            </a:r>
            <a:r>
              <a:rPr lang="en-US" dirty="0" err="1"/>
              <a:t>IoT</a:t>
            </a:r>
            <a:r>
              <a:rPr lang="en-US" dirty="0"/>
              <a:t> hub</a:t>
            </a:r>
          </a:p>
          <a:p>
            <a:pPr lvl="1"/>
            <a:r>
              <a:rPr lang="en-US" dirty="0"/>
              <a:t>file, database, BLOB</a:t>
            </a:r>
          </a:p>
          <a:p>
            <a:pPr lvl="1"/>
            <a:r>
              <a:rPr lang="en-US" dirty="0"/>
              <a:t>mobile apps / notification service</a:t>
            </a:r>
          </a:p>
          <a:p>
            <a:pPr lvl="1"/>
            <a:r>
              <a:rPr lang="en-US" dirty="0"/>
              <a:t>email gateway</a:t>
            </a:r>
          </a:p>
          <a:p>
            <a:pPr lvl="1"/>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691096"/>
            <a:ext cx="4716524" cy="2305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613" y="4365104"/>
            <a:ext cx="6369052" cy="2329805"/>
          </a:xfrm>
          <a:prstGeom prst="rect">
            <a:avLst/>
          </a:prstGeom>
        </p:spPr>
      </p:pic>
      <p:sp>
        <p:nvSpPr>
          <p:cNvPr id="6" name="Rounded Rectangular Callout 5"/>
          <p:cNvSpPr/>
          <p:nvPr/>
        </p:nvSpPr>
        <p:spPr>
          <a:xfrm>
            <a:off x="6516216" y="3645024"/>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Pipes &amp; Filters</a:t>
            </a:r>
            <a:endParaRPr lang="cs-CZ" sz="1600" dirty="0">
              <a:solidFill>
                <a:srgbClr val="002060"/>
              </a:solidFill>
            </a:endParaRPr>
          </a:p>
        </p:txBody>
      </p:sp>
    </p:spTree>
    <p:extLst>
      <p:ext uri="{BB962C8B-B14F-4D97-AF65-F5344CB8AC3E}">
        <p14:creationId xmlns:p14="http://schemas.microsoft.com/office/powerpoint/2010/main" val="389999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Computing</a:t>
            </a:r>
            <a:r>
              <a:rPr lang="cs-CZ" dirty="0"/>
              <a:t> Components</a:t>
            </a:r>
          </a:p>
        </p:txBody>
      </p:sp>
      <p:graphicFrame>
        <p:nvGraphicFramePr>
          <p:cNvPr id="5" name="Table 4"/>
          <p:cNvGraphicFramePr>
            <a:graphicFrameLocks noGrp="1"/>
          </p:cNvGraphicFramePr>
          <p:nvPr>
            <p:extLst>
              <p:ext uri="{D42A27DB-BD31-4B8C-83A1-F6EECF244321}">
                <p14:modId xmlns:p14="http://schemas.microsoft.com/office/powerpoint/2010/main" val="3688474799"/>
              </p:ext>
            </p:extLst>
          </p:nvPr>
        </p:nvGraphicFramePr>
        <p:xfrm>
          <a:off x="107504" y="548680"/>
          <a:ext cx="8640960" cy="5214288"/>
        </p:xfrm>
        <a:graphic>
          <a:graphicData uri="http://schemas.openxmlformats.org/drawingml/2006/table">
            <a:tbl>
              <a:tblPr>
                <a:tableStyleId>{8A107856-5554-42FB-B03E-39F5DBC370BA}</a:tableStyleId>
              </a:tblPr>
              <a:tblGrid>
                <a:gridCol w="2195654">
                  <a:extLst>
                    <a:ext uri="{9D8B030D-6E8A-4147-A177-3AD203B41FA5}">
                      <a16:colId xmlns:a16="http://schemas.microsoft.com/office/drawing/2014/main" val="20000"/>
                    </a:ext>
                  </a:extLst>
                </a:gridCol>
                <a:gridCol w="2124826">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434524">
                <a:tc row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1" kern="1200" dirty="0">
                          <a:solidFill>
                            <a:schemeClr val="dk1"/>
                          </a:solidFill>
                          <a:latin typeface="+mn-lt"/>
                          <a:ea typeface="+mn-ea"/>
                          <a:cs typeface="+mn-cs"/>
                        </a:rPr>
                        <a:t>Computing Services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1" kern="1200" dirty="0">
                          <a:solidFill>
                            <a:schemeClr val="dk1"/>
                          </a:solidFill>
                          <a:latin typeface="+mn-lt"/>
                          <a:ea typeface="+mn-ea"/>
                          <a:cs typeface="+mn-cs"/>
                        </a:rPr>
                        <a:t>Execution Models</a:t>
                      </a: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Virtual Machines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a:t>Web Sites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a:t>Cloud Services/Apps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extLst>
                  <a:ext uri="{0D108BD9-81ED-4DB2-BD59-A6C34878D82A}">
                    <a16:rowId xmlns:a16="http://schemas.microsoft.com/office/drawing/2014/main" val="10000"/>
                  </a:ext>
                </a:extLst>
              </a:tr>
              <a:tr h="434524">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Containers, </a:t>
                      </a:r>
                      <a:r>
                        <a:rPr lang="el-GR" dirty="0"/>
                        <a:t>μ</a:t>
                      </a:r>
                      <a:r>
                        <a:rPr lang="en-US" dirty="0"/>
                        <a:t>-</a:t>
                      </a:r>
                      <a:r>
                        <a:rPr lang="en-US" dirty="0" err="1"/>
                        <a:t>svcs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err="1"/>
                        <a:t>Serverless</a:t>
                      </a:r>
                      <a:r>
                        <a:rPr lang="en-US" dirty="0"/>
                        <a:t> / Lambdas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Mobile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extLst>
                  <a:ext uri="{0D108BD9-81ED-4DB2-BD59-A6C34878D82A}">
                    <a16:rowId xmlns:a16="http://schemas.microsoft.com/office/drawing/2014/main" val="10001"/>
                  </a:ext>
                </a:extLst>
              </a:tr>
              <a:tr h="434524">
                <a:tc vMerge="1">
                  <a:txBody>
                    <a:bodyPr/>
                    <a:lstStyle/>
                    <a:p>
                      <a:pPr algn="r"/>
                      <a:endParaRPr lang="cs-CZ" i="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Hi-Perf Computing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gridSpan="2">
                  <a:txBody>
                    <a:bodyPr/>
                    <a:lstStyle/>
                    <a:p>
                      <a:r>
                        <a:rPr lang="en-US" baseline="0" dirty="0"/>
                        <a:t>Management, Orchestration, Monitoring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652F"/>
                    </a:solidFill>
                  </a:tcPr>
                </a:tc>
                <a:extLst>
                  <a:ext uri="{0D108BD9-81ED-4DB2-BD59-A6C34878D82A}">
                    <a16:rowId xmlns:a16="http://schemas.microsoft.com/office/drawing/2014/main" val="10002"/>
                  </a:ext>
                </a:extLst>
              </a:tr>
              <a:tr h="434524">
                <a:tc rowSpan="2">
                  <a:txBody>
                    <a:bodyPr/>
                    <a:lstStyle/>
                    <a:p>
                      <a:pPr algn="r"/>
                      <a:r>
                        <a:rPr lang="en-US" i="1" dirty="0"/>
                        <a:t>Storage &amp; Data</a:t>
                      </a:r>
                      <a:endParaRPr lang="cs-CZ" i="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Key-Value Tables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Column Store</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Document DB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34524">
                <a:tc vMerge="1">
                  <a:txBody>
                    <a:bodyPr/>
                    <a:lstStyle/>
                    <a:p>
                      <a:pPr algn="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Graph DB</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Blobs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Caching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34524">
                <a:tc>
                  <a:txBody>
                    <a:bodyPr/>
                    <a:lstStyle/>
                    <a:p>
                      <a:pPr algn="r"/>
                      <a:r>
                        <a:rPr lang="en-US" i="1" dirty="0"/>
                        <a:t>Data Processing</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Map/Reduce</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r>
                        <a:rPr lang="cs-CZ" dirty="0"/>
                        <a:t>Hadoop Zoo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r>
                        <a:rPr lang="en-US" dirty="0"/>
                        <a:t>Reporting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10005"/>
                  </a:ext>
                </a:extLst>
              </a:tr>
              <a:tr h="434524">
                <a:tc>
                  <a:txBody>
                    <a:bodyPr/>
                    <a:lstStyle/>
                    <a:p>
                      <a:pPr algn="r"/>
                      <a:r>
                        <a:rPr lang="en-US" i="1" dirty="0"/>
                        <a:t>Networking</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Virtual Network</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US" dirty="0"/>
                        <a:t>Connect</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US" dirty="0"/>
                        <a:t>Traffic</a:t>
                      </a:r>
                      <a:r>
                        <a:rPr lang="en-US" baseline="0" dirty="0"/>
                        <a:t> Manager</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r h="434524">
                <a:tc>
                  <a:txBody>
                    <a:bodyPr/>
                    <a:lstStyle/>
                    <a:p>
                      <a:pPr algn="r"/>
                      <a:r>
                        <a:rPr lang="en-US" i="1" dirty="0"/>
                        <a:t>Messaging</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Service Bus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Queue/</a:t>
                      </a:r>
                      <a:r>
                        <a:rPr lang="cs-CZ" dirty="0"/>
                        <a:t>Topic/</a:t>
                      </a:r>
                      <a:r>
                        <a:rPr lang="cs-CZ" baseline="0" dirty="0"/>
                        <a:t>Relay</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r>
                        <a:rPr lang="en-US" dirty="0"/>
                        <a:t>Event Hub</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extLst>
                  <a:ext uri="{0D108BD9-81ED-4DB2-BD59-A6C34878D82A}">
                    <a16:rowId xmlns:a16="http://schemas.microsoft.com/office/drawing/2014/main" val="10007"/>
                  </a:ext>
                </a:extLst>
              </a:tr>
              <a:tr h="434524">
                <a:tc>
                  <a:txBody>
                    <a:bodyPr/>
                    <a:lstStyle/>
                    <a:p>
                      <a:pPr algn="r"/>
                      <a:r>
                        <a:rPr lang="en-US" i="1" dirty="0"/>
                        <a:t>Multi-</a:t>
                      </a:r>
                      <a:r>
                        <a:rPr lang="en-US" i="1" baseline="0" dirty="0"/>
                        <a:t> &amp; </a:t>
                      </a:r>
                      <a:r>
                        <a:rPr lang="en-US" i="1" dirty="0"/>
                        <a:t>Media</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Media Services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c>
                  <a:txBody>
                    <a:bodyPr/>
                    <a:lstStyle/>
                    <a:p>
                      <a:r>
                        <a:rPr lang="en-US" dirty="0"/>
                        <a:t>Streaming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c>
                  <a:txBody>
                    <a:bodyPr/>
                    <a:lstStyle/>
                    <a:p>
                      <a:r>
                        <a:rPr kumimoji="0" lang="en-US" kern="1200" dirty="0">
                          <a:solidFill>
                            <a:schemeClr val="dk1"/>
                          </a:solidFill>
                          <a:latin typeface="+mn-lt"/>
                          <a:ea typeface="+mn-ea"/>
                          <a:cs typeface="+mn-cs"/>
                        </a:rPr>
                        <a:t>Content Delivery</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extLst>
                  <a:ext uri="{0D108BD9-81ED-4DB2-BD59-A6C34878D82A}">
                    <a16:rowId xmlns:a16="http://schemas.microsoft.com/office/drawing/2014/main" val="10008"/>
                  </a:ext>
                </a:extLst>
              </a:tr>
              <a:tr h="434524">
                <a:tc rowSpan="2">
                  <a:txBody>
                    <a:bodyPr/>
                    <a:lstStyle/>
                    <a:p>
                      <a:pPr algn="r">
                        <a:spcBef>
                          <a:spcPts val="4800"/>
                        </a:spcBef>
                      </a:pPr>
                      <a:r>
                        <a:rPr kumimoji="0" lang="en-US" i="1" kern="1200" dirty="0">
                          <a:solidFill>
                            <a:schemeClr val="dk1"/>
                          </a:solidFill>
                          <a:latin typeface="+mn-lt"/>
                          <a:ea typeface="+mn-ea"/>
                          <a:cs typeface="+mn-cs"/>
                        </a:rPr>
                        <a:t>Other Services</a:t>
                      </a: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dirty="0"/>
                        <a:t>Searching / Indexing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Maps</a:t>
                      </a:r>
                      <a:r>
                        <a:rPr lang="en-US" dirty="0"/>
                        <a:t> / GIS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9"/>
                  </a:ext>
                </a:extLst>
              </a:tr>
              <a:tr h="434524">
                <a:tc vMerge="1">
                  <a:txBody>
                    <a:bodyPr/>
                    <a:lstStyle/>
                    <a:p>
                      <a:pPr algn="r">
                        <a:spcBef>
                          <a:spcPts val="4800"/>
                        </a:spcBef>
                      </a:pP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Gaming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Language / Translate</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Marketplace</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0"/>
                  </a:ext>
                </a:extLst>
              </a:tr>
              <a:tr h="434524">
                <a:tc>
                  <a:txBody>
                    <a:bodyPr/>
                    <a:lstStyle/>
                    <a:p>
                      <a:pPr algn="r"/>
                      <a:r>
                        <a:rPr lang="en-US" i="1" dirty="0"/>
                        <a:t>Languages</a:t>
                      </a:r>
                      <a:r>
                        <a:rPr lang="en-US" i="1" baseline="0" dirty="0"/>
                        <a:t> / </a:t>
                      </a:r>
                      <a:r>
                        <a:rPr lang="en-US" i="1" dirty="0"/>
                        <a:t>SDK</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3">
                  <a:txBody>
                    <a:bodyPr/>
                    <a:lstStyle/>
                    <a:p>
                      <a:r>
                        <a:rPr lang="en-US" dirty="0"/>
                        <a:t>C++   </a:t>
                      </a:r>
                      <a:r>
                        <a:rPr lang="en-US" dirty="0" err="1"/>
                        <a:t>.Net</a:t>
                      </a:r>
                      <a:r>
                        <a:rPr lang="en-US" dirty="0"/>
                        <a:t>   Java   PHP  </a:t>
                      </a:r>
                      <a:r>
                        <a:rPr lang="en-US" baseline="0" dirty="0"/>
                        <a:t> Python   Node.js   ...</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565"/>
                    </a:solidFill>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10011"/>
                  </a:ext>
                </a:extLst>
              </a:tr>
            </a:tbl>
          </a:graphicData>
        </a:graphic>
      </p:graphicFrame>
      <p:sp>
        <p:nvSpPr>
          <p:cNvPr id="4" name="Content Placeholder 4"/>
          <p:cNvSpPr>
            <a:spLocks noGrp="1"/>
          </p:cNvSpPr>
          <p:nvPr>
            <p:ph sz="quarter" idx="13"/>
          </p:nvPr>
        </p:nvSpPr>
        <p:spPr>
          <a:xfrm>
            <a:off x="107504" y="5949280"/>
            <a:ext cx="8928992" cy="792088"/>
          </a:xfrm>
        </p:spPr>
        <p:txBody>
          <a:bodyPr anchor="t">
            <a:normAutofit/>
          </a:bodyPr>
          <a:lstStyle/>
          <a:p>
            <a:pPr lvl="1"/>
            <a:r>
              <a:rPr lang="cs-CZ" dirty="0"/>
              <a:t>Azure, Amazon Web Services, Google Cloud </a:t>
            </a:r>
            <a:r>
              <a:rPr lang="en-US" dirty="0" err="1"/>
              <a:t>Platf</a:t>
            </a:r>
            <a:r>
              <a:rPr lang="cs-CZ" dirty="0"/>
              <a:t>, IBM BlueMix, OpenCloud,</a:t>
            </a:r>
            <a:br>
              <a:rPr lang="en-US" dirty="0"/>
            </a:br>
            <a:r>
              <a:rPr lang="cs-CZ" i="1" dirty="0"/>
              <a:t>...</a:t>
            </a:r>
            <a:r>
              <a:rPr lang="en-US" i="1" dirty="0"/>
              <a:t> and many others</a:t>
            </a:r>
            <a:endParaRPr lang="cs-CZ" i="1" dirty="0"/>
          </a:p>
        </p:txBody>
      </p:sp>
      <p:sp>
        <p:nvSpPr>
          <p:cNvPr id="3" name="Rectangle 2"/>
          <p:cNvSpPr/>
          <p:nvPr/>
        </p:nvSpPr>
        <p:spPr>
          <a:xfrm>
            <a:off x="107504" y="1844824"/>
            <a:ext cx="8928992"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504" y="3140968"/>
            <a:ext cx="8928992"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504" y="4466824"/>
            <a:ext cx="8928992" cy="227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Advantages &amp; Benefits</a:t>
            </a:r>
          </a:p>
        </p:txBody>
      </p:sp>
      <p:sp>
        <p:nvSpPr>
          <p:cNvPr id="3" name="Content Placeholder 2"/>
          <p:cNvSpPr>
            <a:spLocks noGrp="1"/>
          </p:cNvSpPr>
          <p:nvPr>
            <p:ph sz="quarter" idx="13"/>
          </p:nvPr>
        </p:nvSpPr>
        <p:spPr>
          <a:xfrm>
            <a:off x="107504" y="548680"/>
            <a:ext cx="8784976" cy="6192688"/>
          </a:xfrm>
        </p:spPr>
        <p:txBody>
          <a:bodyPr anchor="t">
            <a:normAutofit/>
          </a:bodyPr>
          <a:lstStyle/>
          <a:p>
            <a:r>
              <a:rPr lang="en-US" b="1" dirty="0"/>
              <a:t>Provider perspective                                                              </a:t>
            </a:r>
            <a:r>
              <a:rPr lang="en-US" b="1" i="1" dirty="0">
                <a:solidFill>
                  <a:srgbClr val="002060"/>
                </a:solidFill>
              </a:rPr>
              <a:t>$$$</a:t>
            </a:r>
          </a:p>
          <a:p>
            <a:pPr lvl="1"/>
            <a:r>
              <a:rPr lang="en-US" dirty="0"/>
              <a:t>higher density of computing units</a:t>
            </a:r>
          </a:p>
          <a:p>
            <a:pPr lvl="1"/>
            <a:r>
              <a:rPr lang="en-US" dirty="0"/>
              <a:t>easier scalability, reduced overhead</a:t>
            </a:r>
          </a:p>
          <a:p>
            <a:r>
              <a:rPr lang="en-US" b="1" dirty="0"/>
              <a:t>Business perspective                                                                </a:t>
            </a:r>
            <a:r>
              <a:rPr lang="en-US" b="1" i="1" dirty="0">
                <a:solidFill>
                  <a:srgbClr val="002060"/>
                </a:solidFill>
              </a:rPr>
              <a:t>$</a:t>
            </a:r>
          </a:p>
          <a:p>
            <a:pPr lvl="1"/>
            <a:r>
              <a:rPr lang="en-US" dirty="0"/>
              <a:t>the cost is based on the number of function executions</a:t>
            </a:r>
            <a:endParaRPr lang="cs-CZ" dirty="0"/>
          </a:p>
          <a:p>
            <a:pPr lvl="2"/>
            <a:r>
              <a:rPr lang="en-US" dirty="0"/>
              <a:t>measured in milliseconds instead of hours</a:t>
            </a:r>
          </a:p>
          <a:p>
            <a:pPr lvl="1"/>
            <a:r>
              <a:rPr lang="en-US" dirty="0"/>
              <a:t>smaller deployable units </a:t>
            </a:r>
            <a:r>
              <a:rPr lang="en-US" dirty="0">
                <a:latin typeface="Lucida Sans Unicode" panose="020B0602030504020204" pitchFamily="34" charset="0"/>
                <a:cs typeface="Lucida Sans Unicode" panose="020B0602030504020204" pitchFamily="34" charset="0"/>
              </a:rPr>
              <a:t>⇝</a:t>
            </a:r>
            <a:r>
              <a:rPr lang="en-US" dirty="0"/>
              <a:t> faster delivery</a:t>
            </a:r>
          </a:p>
          <a:p>
            <a:pPr lvl="1"/>
            <a:r>
              <a:rPr lang="en-US" dirty="0"/>
              <a:t>reduced cost of infrastructure engineers</a:t>
            </a:r>
          </a:p>
          <a:p>
            <a:r>
              <a:rPr lang="en-US" b="1" dirty="0"/>
              <a:t>Developer perspective</a:t>
            </a:r>
          </a:p>
          <a:p>
            <a:pPr lvl="1"/>
            <a:r>
              <a:rPr lang="en-US" dirty="0"/>
              <a:t>no backend infrastructure</a:t>
            </a:r>
          </a:p>
          <a:p>
            <a:pPr lvl="2"/>
            <a:r>
              <a:rPr lang="en-US" dirty="0"/>
              <a:t>zero system administration</a:t>
            </a:r>
          </a:p>
          <a:p>
            <a:pPr lvl="1"/>
            <a:r>
              <a:rPr lang="en-US" dirty="0"/>
              <a:t>easier operational management, faster set up</a:t>
            </a:r>
          </a:p>
          <a:p>
            <a:pPr lvl="1"/>
            <a:r>
              <a:rPr lang="en-US" dirty="0"/>
              <a:t>inherent scalability</a:t>
            </a:r>
          </a:p>
          <a:p>
            <a:r>
              <a:rPr lang="en-US" b="1" dirty="0"/>
              <a:t>User perspective</a:t>
            </a:r>
          </a:p>
          <a:p>
            <a:pPr lvl="1"/>
            <a:r>
              <a:rPr lang="en-US" dirty="0"/>
              <a:t>new features quicker than before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3861048"/>
            <a:ext cx="609685" cy="6096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5589240"/>
            <a:ext cx="807343" cy="807343"/>
          </a:xfrm>
          <a:prstGeom prst="rect">
            <a:avLst/>
          </a:prstGeom>
        </p:spPr>
      </p:pic>
    </p:spTree>
    <p:extLst>
      <p:ext uri="{BB962C8B-B14F-4D97-AF65-F5344CB8AC3E}">
        <p14:creationId xmlns:p14="http://schemas.microsoft.com/office/powerpoint/2010/main" val="17253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Challenges &amp; Limitations</a:t>
            </a:r>
          </a:p>
        </p:txBody>
      </p:sp>
      <p:sp>
        <p:nvSpPr>
          <p:cNvPr id="3" name="Content Placeholder 2"/>
          <p:cNvSpPr>
            <a:spLocks noGrp="1"/>
          </p:cNvSpPr>
          <p:nvPr>
            <p:ph sz="quarter" idx="13"/>
          </p:nvPr>
        </p:nvSpPr>
        <p:spPr/>
        <p:txBody>
          <a:bodyPr anchor="t">
            <a:normAutofit lnSpcReduction="10000"/>
          </a:bodyPr>
          <a:lstStyle/>
          <a:p>
            <a:r>
              <a:rPr lang="en-US" b="1" dirty="0"/>
              <a:t>Performance</a:t>
            </a:r>
          </a:p>
          <a:p>
            <a:pPr lvl="1"/>
            <a:r>
              <a:rPr lang="en-US" dirty="0"/>
              <a:t>response latency </a:t>
            </a:r>
            <a:r>
              <a:rPr lang="en-US" dirty="0">
                <a:solidFill>
                  <a:schemeClr val="bg1">
                    <a:lumMod val="50000"/>
                  </a:schemeClr>
                </a:solidFill>
              </a:rPr>
              <a:t>- </a:t>
            </a:r>
            <a:r>
              <a:rPr lang="en-US" sz="1800" dirty="0">
                <a:solidFill>
                  <a:schemeClr val="bg1">
                    <a:lumMod val="50000"/>
                  </a:schemeClr>
                </a:solidFill>
              </a:rPr>
              <a:t>greater than code running on a dedicated VM</a:t>
            </a:r>
            <a:endParaRPr lang="cs-CZ" dirty="0">
              <a:solidFill>
                <a:schemeClr val="bg1">
                  <a:lumMod val="50000"/>
                </a:schemeClr>
              </a:solidFill>
            </a:endParaRPr>
          </a:p>
          <a:p>
            <a:pPr lvl="1"/>
            <a:r>
              <a:rPr lang="en-US" dirty="0"/>
              <a:t>additional latency for the runtime wakeup</a:t>
            </a:r>
          </a:p>
          <a:p>
            <a:r>
              <a:rPr lang="cs-CZ" b="1" dirty="0"/>
              <a:t>Architecture and design</a:t>
            </a:r>
            <a:endParaRPr lang="en-US" b="1" dirty="0"/>
          </a:p>
          <a:p>
            <a:pPr lvl="1"/>
            <a:r>
              <a:rPr lang="cs-CZ" dirty="0"/>
              <a:t>a</a:t>
            </a:r>
            <a:r>
              <a:rPr lang="en-US" dirty="0" err="1"/>
              <a:t>rchitectural</a:t>
            </a:r>
            <a:r>
              <a:rPr lang="en-US" dirty="0"/>
              <a:t> complexity</a:t>
            </a:r>
            <a:r>
              <a:rPr lang="cs-CZ" dirty="0"/>
              <a:t> </a:t>
            </a:r>
            <a:r>
              <a:rPr lang="en-US" dirty="0">
                <a:latin typeface="Lucida Sans Unicode" panose="020B0602030504020204" pitchFamily="34" charset="0"/>
                <a:cs typeface="Lucida Sans Unicode" panose="020B0602030504020204" pitchFamily="34" charset="0"/>
              </a:rPr>
              <a:t>⇝</a:t>
            </a:r>
            <a:r>
              <a:rPr lang="cs-CZ" dirty="0">
                <a:latin typeface="Lucida Sans Unicode" panose="020B0602030504020204" pitchFamily="34" charset="0"/>
                <a:cs typeface="Lucida Sans Unicode" panose="020B0602030504020204" pitchFamily="34" charset="0"/>
              </a:rPr>
              <a:t> </a:t>
            </a:r>
            <a:r>
              <a:rPr lang="cs-CZ" dirty="0"/>
              <a:t>currently not suitable for large projects</a:t>
            </a:r>
            <a:endParaRPr lang="en-US" dirty="0"/>
          </a:p>
          <a:p>
            <a:pPr lvl="1"/>
            <a:r>
              <a:rPr lang="cs-CZ" dirty="0"/>
              <a:t>s</a:t>
            </a:r>
            <a:r>
              <a:rPr lang="en-US" dirty="0" err="1"/>
              <a:t>ignificant</a:t>
            </a:r>
            <a:r>
              <a:rPr lang="en-US" dirty="0"/>
              <a:t> restrictions on the local state</a:t>
            </a:r>
            <a:endParaRPr lang="cs-CZ" dirty="0"/>
          </a:p>
          <a:p>
            <a:pPr lvl="1"/>
            <a:r>
              <a:rPr lang="cs-CZ" dirty="0"/>
              <a:t>i</a:t>
            </a:r>
            <a:r>
              <a:rPr lang="en-US" dirty="0" err="1"/>
              <a:t>mmature</a:t>
            </a:r>
            <a:r>
              <a:rPr lang="en-US" dirty="0"/>
              <a:t> technology </a:t>
            </a:r>
            <a:r>
              <a:rPr lang="en-US" dirty="0">
                <a:latin typeface="Lucida Sans Unicode" panose="020B0602030504020204" pitchFamily="34" charset="0"/>
                <a:cs typeface="Lucida Sans Unicode" panose="020B0602030504020204" pitchFamily="34" charset="0"/>
              </a:rPr>
              <a:t>⇝</a:t>
            </a:r>
            <a:r>
              <a:rPr lang="en-US" dirty="0"/>
              <a:t> component fragmentation, unclear best-practices</a:t>
            </a:r>
          </a:p>
          <a:p>
            <a:r>
              <a:rPr lang="en-US" b="1" dirty="0"/>
              <a:t>Monitoring and debugging</a:t>
            </a:r>
          </a:p>
          <a:p>
            <a:pPr lvl="1"/>
            <a:r>
              <a:rPr lang="cs-CZ" dirty="0"/>
              <a:t>lack of tools</a:t>
            </a:r>
            <a:r>
              <a:rPr lang="en-US" dirty="0"/>
              <a:t>, limited possibility to attach profilers/debuggers</a:t>
            </a:r>
          </a:p>
          <a:p>
            <a:pPr lvl="1"/>
            <a:r>
              <a:rPr lang="en-US" dirty="0"/>
              <a:t>the runtime environment is not open source</a:t>
            </a:r>
          </a:p>
          <a:p>
            <a:pPr lvl="2"/>
            <a:r>
              <a:rPr lang="en-US" dirty="0"/>
              <a:t>it cannot be precisely replicated in a local environment</a:t>
            </a:r>
          </a:p>
          <a:p>
            <a:r>
              <a:rPr lang="en-US" b="1" dirty="0"/>
              <a:t>Security</a:t>
            </a:r>
          </a:p>
          <a:p>
            <a:pPr lvl="1"/>
            <a:r>
              <a:rPr lang="en-US" dirty="0"/>
              <a:t>the total attack surface is significantly larger</a:t>
            </a:r>
          </a:p>
          <a:p>
            <a:pPr lvl="2"/>
            <a:r>
              <a:rPr lang="en-US" dirty="0"/>
              <a:t>more components</a:t>
            </a:r>
          </a:p>
          <a:p>
            <a:pPr lvl="1"/>
            <a:r>
              <a:rPr lang="cs-CZ" dirty="0"/>
              <a:t>no </a:t>
            </a:r>
            <a:r>
              <a:rPr lang="en-US" dirty="0"/>
              <a:t>control </a:t>
            </a:r>
            <a:r>
              <a:rPr lang="cs-CZ" dirty="0"/>
              <a:t>of </a:t>
            </a:r>
            <a:r>
              <a:rPr lang="en-US" dirty="0"/>
              <a:t>the endpoint and network level</a:t>
            </a:r>
          </a:p>
          <a:p>
            <a:pPr lvl="1"/>
            <a:r>
              <a:rPr lang="en-US" dirty="0"/>
              <a:t>mono-culture properties of the server network</a:t>
            </a:r>
          </a:p>
          <a:p>
            <a:pPr lvl="2"/>
            <a:r>
              <a:rPr lang="en-US" dirty="0"/>
              <a:t>a single flaw can be applied globally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764704"/>
            <a:ext cx="1080120" cy="1080120"/>
          </a:xfrm>
          <a:prstGeom prst="rect">
            <a:avLst/>
          </a:prstGeom>
        </p:spPr>
      </p:pic>
    </p:spTree>
    <p:extLst>
      <p:ext uri="{BB962C8B-B14F-4D97-AF65-F5344CB8AC3E}">
        <p14:creationId xmlns:p14="http://schemas.microsoft.com/office/powerpoint/2010/main" val="12129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Services</a:t>
            </a:r>
            <a:endParaRPr lang="cs-CZ" dirty="0"/>
          </a:p>
        </p:txBody>
      </p:sp>
      <p:sp>
        <p:nvSpPr>
          <p:cNvPr id="3" name="Content Placeholder 2"/>
          <p:cNvSpPr>
            <a:spLocks noGrp="1"/>
          </p:cNvSpPr>
          <p:nvPr>
            <p:ph sz="quarter" idx="13"/>
          </p:nvPr>
        </p:nvSpPr>
        <p:spPr>
          <a:xfrm>
            <a:off x="107504" y="548680"/>
            <a:ext cx="5256584" cy="6192688"/>
          </a:xfrm>
        </p:spPr>
        <p:txBody>
          <a:bodyPr anchor="t">
            <a:normAutofit fontScale="92500" lnSpcReduction="20000"/>
          </a:bodyPr>
          <a:lstStyle/>
          <a:p>
            <a:r>
              <a:rPr lang="en-US" b="1" dirty="0"/>
              <a:t>Mobile Services</a:t>
            </a:r>
            <a:endParaRPr lang="cs-CZ" b="1" dirty="0"/>
          </a:p>
          <a:p>
            <a:pPr lvl="1"/>
            <a:r>
              <a:rPr lang="en-US" b="1" dirty="0"/>
              <a:t>Backend</a:t>
            </a:r>
            <a:r>
              <a:rPr lang="en-US" dirty="0">
                <a:solidFill>
                  <a:srgbClr val="0066CC"/>
                </a:solidFill>
              </a:rPr>
              <a:t>-as-a-Service</a:t>
            </a:r>
          </a:p>
          <a:p>
            <a:pPr lvl="2"/>
            <a:r>
              <a:rPr lang="cs-CZ" dirty="0"/>
              <a:t>cloud back</a:t>
            </a:r>
            <a:r>
              <a:rPr lang="en-US" dirty="0"/>
              <a:t>-</a:t>
            </a:r>
            <a:r>
              <a:rPr lang="cs-CZ" dirty="0"/>
              <a:t>end </a:t>
            </a:r>
            <a:r>
              <a:rPr lang="en-US" dirty="0"/>
              <a:t>"in a</a:t>
            </a:r>
            <a:r>
              <a:rPr lang="cs-CZ" dirty="0"/>
              <a:t> minut</a:t>
            </a:r>
            <a:r>
              <a:rPr lang="en-US" dirty="0"/>
              <a:t>e"</a:t>
            </a:r>
            <a:endParaRPr lang="cs-CZ" dirty="0"/>
          </a:p>
          <a:p>
            <a:pPr lvl="1"/>
            <a:r>
              <a:rPr lang="en-US" dirty="0"/>
              <a:t>mobile client</a:t>
            </a:r>
          </a:p>
          <a:p>
            <a:pPr lvl="2"/>
            <a:r>
              <a:rPr lang="en-US" dirty="0"/>
              <a:t>multiplatform</a:t>
            </a:r>
            <a:r>
              <a:rPr lang="cs-CZ" dirty="0"/>
              <a:t> - </a:t>
            </a:r>
            <a:r>
              <a:rPr lang="en-US" dirty="0"/>
              <a:t>Android, iOS</a:t>
            </a:r>
            <a:endParaRPr lang="cs-CZ" dirty="0"/>
          </a:p>
          <a:p>
            <a:r>
              <a:rPr lang="cs-CZ" b="1" dirty="0"/>
              <a:t>Dat</a:t>
            </a:r>
            <a:r>
              <a:rPr lang="en-US" b="1" dirty="0"/>
              <a:t>a</a:t>
            </a:r>
            <a:r>
              <a:rPr lang="cs-CZ" b="1" dirty="0"/>
              <a:t> </a:t>
            </a:r>
            <a:r>
              <a:rPr lang="en-US" b="1" dirty="0"/>
              <a:t>and app services</a:t>
            </a:r>
            <a:endParaRPr lang="cs-CZ" b="1" dirty="0"/>
          </a:p>
          <a:p>
            <a:pPr lvl="1"/>
            <a:r>
              <a:rPr lang="en-US" dirty="0"/>
              <a:t>backend logic</a:t>
            </a:r>
          </a:p>
          <a:p>
            <a:pPr lvl="1"/>
            <a:r>
              <a:rPr lang="en-US" dirty="0"/>
              <a:t>access to</a:t>
            </a:r>
            <a:r>
              <a:rPr lang="cs-CZ" dirty="0"/>
              <a:t> DB</a:t>
            </a:r>
            <a:r>
              <a:rPr lang="en-US" dirty="0"/>
              <a:t> a other services</a:t>
            </a:r>
          </a:p>
          <a:p>
            <a:pPr lvl="2"/>
            <a:r>
              <a:rPr lang="en-US" dirty="0"/>
              <a:t>REST API / libraries</a:t>
            </a:r>
            <a:endParaRPr lang="cs-CZ" dirty="0"/>
          </a:p>
          <a:p>
            <a:pPr lvl="2"/>
            <a:r>
              <a:rPr lang="cs-CZ" dirty="0"/>
              <a:t>proxy</a:t>
            </a:r>
            <a:endParaRPr lang="en-US" dirty="0"/>
          </a:p>
          <a:p>
            <a:pPr lvl="1"/>
            <a:r>
              <a:rPr lang="en-US" dirty="0"/>
              <a:t>backend job scheduler</a:t>
            </a:r>
          </a:p>
          <a:p>
            <a:pPr lvl="2"/>
            <a:r>
              <a:rPr lang="en-US" dirty="0"/>
              <a:t>push notification, remove old data, ...</a:t>
            </a:r>
          </a:p>
          <a:p>
            <a:r>
              <a:rPr lang="en-US" b="1" dirty="0"/>
              <a:t>Offline support</a:t>
            </a:r>
          </a:p>
          <a:p>
            <a:pPr lvl="1"/>
            <a:r>
              <a:rPr lang="en-US" dirty="0"/>
              <a:t>caching, synchronization</a:t>
            </a:r>
          </a:p>
          <a:p>
            <a:pPr lvl="1"/>
            <a:r>
              <a:rPr lang="en-US" dirty="0"/>
              <a:t>conflict detection</a:t>
            </a:r>
          </a:p>
          <a:p>
            <a:pPr lvl="2"/>
            <a:r>
              <a:rPr lang="en-US" dirty="0"/>
              <a:t>server / client side resolution</a:t>
            </a:r>
          </a:p>
          <a:p>
            <a:r>
              <a:rPr lang="cs-CZ" b="1" dirty="0"/>
              <a:t>A</a:t>
            </a:r>
            <a:r>
              <a:rPr lang="en-US" b="1" dirty="0" err="1"/>
              <a:t>uthentication</a:t>
            </a:r>
            <a:r>
              <a:rPr lang="en-US" b="1" dirty="0"/>
              <a:t> services</a:t>
            </a:r>
          </a:p>
          <a:p>
            <a:pPr lvl="1"/>
            <a:r>
              <a:rPr lang="en-US" dirty="0"/>
              <a:t>sign in using third-party services</a:t>
            </a:r>
          </a:p>
          <a:p>
            <a:pPr lvl="1"/>
            <a:r>
              <a:rPr lang="en-US" dirty="0"/>
              <a:t>integration with social</a:t>
            </a:r>
            <a:r>
              <a:rPr lang="cs-CZ" dirty="0"/>
              <a:t> </a:t>
            </a:r>
            <a:r>
              <a:rPr lang="en-US" dirty="0"/>
              <a:t>networks</a:t>
            </a:r>
          </a:p>
          <a:p>
            <a:pPr lvl="2"/>
            <a:r>
              <a:rPr lang="en-US" dirty="0"/>
              <a:t>Facebook, Google, MS, Twitter, ...</a:t>
            </a:r>
          </a:p>
        </p:txBody>
      </p:sp>
      <p:pic>
        <p:nvPicPr>
          <p:cNvPr id="5" name="Picture 4"/>
          <p:cNvPicPr>
            <a:picLocks noChangeAspect="1"/>
          </p:cNvPicPr>
          <p:nvPr/>
        </p:nvPicPr>
        <p:blipFill>
          <a:blip r:embed="rId3"/>
          <a:stretch>
            <a:fillRect/>
          </a:stretch>
        </p:blipFill>
        <p:spPr>
          <a:xfrm>
            <a:off x="4461670" y="3974860"/>
            <a:ext cx="4651605" cy="2190443"/>
          </a:xfrm>
          <a:prstGeom prst="rect">
            <a:avLst/>
          </a:prstGeom>
        </p:spPr>
      </p:pic>
      <p:sp>
        <p:nvSpPr>
          <p:cNvPr id="7" name="Flowchart: Magnetic Disk 6"/>
          <p:cNvSpPr/>
          <p:nvPr/>
        </p:nvSpPr>
        <p:spPr>
          <a:xfrm>
            <a:off x="8216812" y="885677"/>
            <a:ext cx="432048" cy="50405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Box 7"/>
          <p:cNvSpPr txBox="1"/>
          <p:nvPr/>
        </p:nvSpPr>
        <p:spPr>
          <a:xfrm>
            <a:off x="4933848" y="1492013"/>
            <a:ext cx="1277356" cy="276999"/>
          </a:xfrm>
          <a:prstGeom prst="rect">
            <a:avLst/>
          </a:prstGeom>
          <a:noFill/>
        </p:spPr>
        <p:txBody>
          <a:bodyPr wrap="square" rtlCol="0">
            <a:spAutoFit/>
          </a:bodyPr>
          <a:lstStyle/>
          <a:p>
            <a:r>
              <a:rPr lang="en-US" sz="1200" dirty="0">
                <a:solidFill>
                  <a:srgbClr val="00B050"/>
                </a:solidFill>
              </a:rPr>
              <a:t>insert 123 to </a:t>
            </a:r>
            <a:r>
              <a:rPr lang="en-US" sz="1200" dirty="0" err="1">
                <a:solidFill>
                  <a:srgbClr val="00B050"/>
                </a:solidFill>
              </a:rPr>
              <a:t>abc</a:t>
            </a:r>
            <a:endParaRPr lang="cs-CZ" sz="1200" dirty="0">
              <a:solidFill>
                <a:srgbClr val="00B050"/>
              </a:solidFill>
            </a:endParaRPr>
          </a:p>
        </p:txBody>
      </p:sp>
      <p:sp>
        <p:nvSpPr>
          <p:cNvPr id="9" name="TextBox 8"/>
          <p:cNvSpPr txBox="1"/>
          <p:nvPr/>
        </p:nvSpPr>
        <p:spPr>
          <a:xfrm>
            <a:off x="7250832" y="1899212"/>
            <a:ext cx="1715464" cy="1200329"/>
          </a:xfrm>
          <a:prstGeom prst="rect">
            <a:avLst/>
          </a:prstGeom>
          <a:noFill/>
        </p:spPr>
        <p:txBody>
          <a:bodyPr wrap="square" rtlCol="0">
            <a:spAutoFit/>
          </a:bodyPr>
          <a:lstStyle/>
          <a:p>
            <a:r>
              <a:rPr lang="en-US" sz="1200" dirty="0">
                <a:solidFill>
                  <a:schemeClr val="accent3"/>
                </a:solidFill>
              </a:rPr>
              <a:t>begin transaction</a:t>
            </a:r>
          </a:p>
          <a:p>
            <a:r>
              <a:rPr lang="en-US" sz="1200" dirty="0">
                <a:solidFill>
                  <a:schemeClr val="accent3"/>
                </a:solidFill>
              </a:rPr>
              <a:t>select xx from </a:t>
            </a:r>
            <a:r>
              <a:rPr lang="en-US" sz="1200" dirty="0" err="1">
                <a:solidFill>
                  <a:schemeClr val="accent3"/>
                </a:solidFill>
              </a:rPr>
              <a:t>yy</a:t>
            </a:r>
            <a:r>
              <a:rPr lang="en-US" sz="1200" dirty="0">
                <a:solidFill>
                  <a:schemeClr val="accent3"/>
                </a:solidFill>
              </a:rPr>
              <a:t>, </a:t>
            </a:r>
            <a:r>
              <a:rPr lang="en-US" sz="1200" dirty="0" err="1">
                <a:solidFill>
                  <a:schemeClr val="accent3"/>
                </a:solidFill>
              </a:rPr>
              <a:t>zz</a:t>
            </a:r>
            <a:endParaRPr lang="en-US" sz="1200" dirty="0">
              <a:solidFill>
                <a:schemeClr val="accent3"/>
              </a:solidFill>
            </a:endParaRPr>
          </a:p>
          <a:p>
            <a:r>
              <a:rPr lang="en-US" sz="1200" dirty="0">
                <a:solidFill>
                  <a:schemeClr val="accent3"/>
                </a:solidFill>
              </a:rPr>
              <a:t>update </a:t>
            </a:r>
            <a:r>
              <a:rPr lang="en-US" sz="1200" dirty="0" err="1">
                <a:solidFill>
                  <a:schemeClr val="accent3"/>
                </a:solidFill>
              </a:rPr>
              <a:t>tr</a:t>
            </a:r>
            <a:r>
              <a:rPr lang="en-US" sz="1200" dirty="0">
                <a:solidFill>
                  <a:schemeClr val="accent3"/>
                </a:solidFill>
              </a:rPr>
              <a:t>, where bb</a:t>
            </a:r>
          </a:p>
          <a:p>
            <a:r>
              <a:rPr lang="en-US" sz="1200" dirty="0">
                <a:solidFill>
                  <a:schemeClr val="accent3"/>
                </a:solidFill>
              </a:rPr>
              <a:t>insert </a:t>
            </a:r>
            <a:r>
              <a:rPr lang="en-US" sz="1200" dirty="0" err="1">
                <a:solidFill>
                  <a:schemeClr val="accent3"/>
                </a:solidFill>
              </a:rPr>
              <a:t>abc</a:t>
            </a:r>
            <a:r>
              <a:rPr lang="en-US" sz="1200" dirty="0">
                <a:solidFill>
                  <a:schemeClr val="accent3"/>
                </a:solidFill>
              </a:rPr>
              <a:t> set ...</a:t>
            </a:r>
          </a:p>
          <a:p>
            <a:r>
              <a:rPr lang="en-US" sz="1200" dirty="0">
                <a:solidFill>
                  <a:schemeClr val="accent3"/>
                </a:solidFill>
              </a:rPr>
              <a:t>insert xyz set ...</a:t>
            </a:r>
          </a:p>
          <a:p>
            <a:r>
              <a:rPr lang="en-US" sz="1200" dirty="0">
                <a:solidFill>
                  <a:schemeClr val="accent3"/>
                </a:solidFill>
              </a:rPr>
              <a:t>commit</a:t>
            </a:r>
            <a:endParaRPr lang="cs-CZ" sz="1200" dirty="0">
              <a:solidFill>
                <a:schemeClr val="accent3"/>
              </a:solidFill>
            </a:endParaRPr>
          </a:p>
        </p:txBody>
      </p:sp>
      <p:grpSp>
        <p:nvGrpSpPr>
          <p:cNvPr id="12" name="Group 11"/>
          <p:cNvGrpSpPr/>
          <p:nvPr/>
        </p:nvGrpSpPr>
        <p:grpSpPr>
          <a:xfrm>
            <a:off x="4377519" y="1055698"/>
            <a:ext cx="432048" cy="812359"/>
            <a:chOff x="4247964" y="838507"/>
            <a:chExt cx="432048" cy="812359"/>
          </a:xfrm>
        </p:grpSpPr>
        <p:sp>
          <p:nvSpPr>
            <p:cNvPr id="6" name="Rounded Rectangle 5"/>
            <p:cNvSpPr/>
            <p:nvPr/>
          </p:nvSpPr>
          <p:spPr>
            <a:xfrm>
              <a:off x="4247964" y="838507"/>
              <a:ext cx="432048" cy="8123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Rectangle 9"/>
            <p:cNvSpPr/>
            <p:nvPr/>
          </p:nvSpPr>
          <p:spPr>
            <a:xfrm>
              <a:off x="4247964" y="908720"/>
              <a:ext cx="432048" cy="6498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 name="Cloud 10"/>
          <p:cNvSpPr/>
          <p:nvPr/>
        </p:nvSpPr>
        <p:spPr>
          <a:xfrm>
            <a:off x="6228184" y="993644"/>
            <a:ext cx="9144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Straight Arrow Connector 13"/>
          <p:cNvCxnSpPr/>
          <p:nvPr/>
        </p:nvCxnSpPr>
        <p:spPr>
          <a:xfrm>
            <a:off x="4933848" y="1307726"/>
            <a:ext cx="1186088"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51856" y="1137705"/>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50832" y="1023891"/>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50832" y="1259725"/>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sp>
        <p:nvSpPr>
          <p:cNvPr id="16" name="Flowchart: Magnetic Disk 15"/>
          <p:cNvSpPr/>
          <p:nvPr/>
        </p:nvSpPr>
        <p:spPr>
          <a:xfrm>
            <a:off x="8216812" y="1540229"/>
            <a:ext cx="432048" cy="27507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Straight Arrow Connector 17"/>
          <p:cNvCxnSpPr/>
          <p:nvPr/>
        </p:nvCxnSpPr>
        <p:spPr>
          <a:xfrm>
            <a:off x="7250832" y="1662980"/>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otification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932" t="6427" r="19362" b="8444"/>
          <a:stretch/>
        </p:blipFill>
        <p:spPr bwMode="auto">
          <a:xfrm>
            <a:off x="3943944" y="1700808"/>
            <a:ext cx="5019998"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Mobile Services</a:t>
            </a:r>
            <a:r>
              <a:rPr lang="cs-CZ" dirty="0"/>
              <a:t> - Push Notifications</a:t>
            </a:r>
            <a:endParaRPr lang="en-US" dirty="0"/>
          </a:p>
        </p:txBody>
      </p:sp>
      <p:sp>
        <p:nvSpPr>
          <p:cNvPr id="3" name="Content Placeholder 2"/>
          <p:cNvSpPr>
            <a:spLocks noGrp="1"/>
          </p:cNvSpPr>
          <p:nvPr>
            <p:ph sz="quarter" idx="13"/>
          </p:nvPr>
        </p:nvSpPr>
        <p:spPr>
          <a:xfrm>
            <a:off x="107504" y="548680"/>
            <a:ext cx="5019998" cy="6192688"/>
          </a:xfrm>
        </p:spPr>
        <p:txBody>
          <a:bodyPr>
            <a:normAutofit lnSpcReduction="10000"/>
          </a:bodyPr>
          <a:lstStyle/>
          <a:p>
            <a:r>
              <a:rPr lang="cs-CZ" b="1" dirty="0"/>
              <a:t>Push Notifications</a:t>
            </a:r>
          </a:p>
          <a:p>
            <a:pPr lvl="1"/>
            <a:r>
              <a:rPr lang="en-US" dirty="0"/>
              <a:t>replacement of background </a:t>
            </a:r>
            <a:r>
              <a:rPr lang="cs-CZ" dirty="0" err="1"/>
              <a:t>processes</a:t>
            </a:r>
            <a:endParaRPr lang="cs-CZ" dirty="0"/>
          </a:p>
          <a:p>
            <a:pPr lvl="2"/>
            <a:r>
              <a:rPr lang="cs-CZ" dirty="0"/>
              <a:t>IM, </a:t>
            </a:r>
            <a:r>
              <a:rPr lang="en-US" dirty="0"/>
              <a:t>e-</a:t>
            </a:r>
            <a:r>
              <a:rPr lang="cs-CZ" dirty="0"/>
              <a:t>mail, </a:t>
            </a:r>
            <a:r>
              <a:rPr lang="en-US" dirty="0"/>
              <a:t>updates</a:t>
            </a:r>
            <a:r>
              <a:rPr lang="cs-CZ" dirty="0"/>
              <a:t>, </a:t>
            </a:r>
            <a:r>
              <a:rPr lang="en-US" dirty="0"/>
              <a:t>c</a:t>
            </a:r>
            <a:r>
              <a:rPr lang="cs-CZ" dirty="0"/>
              <a:t>alend</a:t>
            </a:r>
            <a:r>
              <a:rPr lang="en-US" dirty="0" err="1"/>
              <a:t>ar</a:t>
            </a:r>
            <a:r>
              <a:rPr lang="cs-CZ" dirty="0"/>
              <a:t>, </a:t>
            </a:r>
            <a:r>
              <a:rPr lang="en-US" dirty="0"/>
              <a:t>news, </a:t>
            </a:r>
            <a:r>
              <a:rPr lang="cs-CZ" dirty="0"/>
              <a:t>...</a:t>
            </a:r>
          </a:p>
          <a:p>
            <a:pPr lvl="1"/>
            <a:r>
              <a:rPr lang="cs-CZ" dirty="0"/>
              <a:t>PNS handle</a:t>
            </a:r>
          </a:p>
          <a:p>
            <a:pPr lvl="2"/>
            <a:r>
              <a:rPr lang="cs-CZ" dirty="0"/>
              <a:t>device a</a:t>
            </a:r>
            <a:r>
              <a:rPr lang="en-US" dirty="0" err="1"/>
              <a:t>nd</a:t>
            </a:r>
            <a:r>
              <a:rPr lang="cs-CZ" dirty="0"/>
              <a:t> a</a:t>
            </a:r>
            <a:r>
              <a:rPr lang="en-US" dirty="0"/>
              <a:t>p</a:t>
            </a:r>
            <a:r>
              <a:rPr lang="cs-CZ" dirty="0"/>
              <a:t>pli</a:t>
            </a:r>
            <a:r>
              <a:rPr lang="en-US" dirty="0"/>
              <a:t>c</a:t>
            </a:r>
            <a:r>
              <a:rPr lang="cs-CZ" dirty="0"/>
              <a:t>a</a:t>
            </a:r>
            <a:r>
              <a:rPr lang="en-US" dirty="0" err="1"/>
              <a:t>tion</a:t>
            </a:r>
            <a:r>
              <a:rPr lang="cs-CZ" dirty="0"/>
              <a:t> identifi</a:t>
            </a:r>
            <a:r>
              <a:rPr lang="en-US" dirty="0"/>
              <a:t>er</a:t>
            </a:r>
            <a:endParaRPr lang="cs-CZ" dirty="0"/>
          </a:p>
          <a:p>
            <a:pPr lvl="2"/>
            <a:r>
              <a:rPr lang="cs-CZ" dirty="0"/>
              <a:t>plat</a:t>
            </a:r>
            <a:r>
              <a:rPr lang="en-US" dirty="0"/>
              <a:t>form</a:t>
            </a:r>
            <a:r>
              <a:rPr lang="cs-CZ" dirty="0"/>
              <a:t> </a:t>
            </a:r>
            <a:r>
              <a:rPr lang="en-US" dirty="0"/>
              <a:t>dependent</a:t>
            </a:r>
          </a:p>
          <a:p>
            <a:r>
              <a:rPr lang="cs-CZ" b="1" dirty="0"/>
              <a:t>Probl</a:t>
            </a:r>
            <a:r>
              <a:rPr lang="en-US" b="1" dirty="0" err="1"/>
              <a:t>ems</a:t>
            </a:r>
            <a:endParaRPr lang="cs-CZ" b="1" dirty="0"/>
          </a:p>
          <a:p>
            <a:pPr lvl="1"/>
            <a:r>
              <a:rPr lang="en-US" dirty="0"/>
              <a:t>platform dependency</a:t>
            </a:r>
            <a:endParaRPr lang="cs-CZ" dirty="0"/>
          </a:p>
          <a:p>
            <a:pPr lvl="2"/>
            <a:r>
              <a:rPr lang="en-US" dirty="0"/>
              <a:t>PNS - Platform Notification Service</a:t>
            </a:r>
          </a:p>
          <a:p>
            <a:pPr lvl="3"/>
            <a:r>
              <a:rPr lang="en-US" dirty="0"/>
              <a:t>APNS </a:t>
            </a:r>
            <a:r>
              <a:rPr lang="cs-CZ" dirty="0"/>
              <a:t>- </a:t>
            </a:r>
            <a:r>
              <a:rPr lang="en-US" i="1" dirty="0"/>
              <a:t>Apple Push Notification Service</a:t>
            </a:r>
          </a:p>
          <a:p>
            <a:pPr lvl="3"/>
            <a:r>
              <a:rPr lang="en-US" dirty="0"/>
              <a:t>FCM </a:t>
            </a:r>
            <a:r>
              <a:rPr lang="cs-CZ" dirty="0"/>
              <a:t>- </a:t>
            </a:r>
            <a:r>
              <a:rPr lang="en-US" i="1" dirty="0"/>
              <a:t>Firebase Cloud Messaging</a:t>
            </a:r>
          </a:p>
          <a:p>
            <a:pPr lvl="1"/>
            <a:r>
              <a:rPr lang="en-US" dirty="0"/>
              <a:t>scalability</a:t>
            </a:r>
            <a:endParaRPr lang="cs-CZ" dirty="0"/>
          </a:p>
          <a:p>
            <a:pPr lvl="2"/>
            <a:r>
              <a:rPr lang="cs-CZ" dirty="0"/>
              <a:t>handle refresh </a:t>
            </a:r>
            <a:r>
              <a:rPr lang="en-US" dirty="0"/>
              <a:t>when the app </a:t>
            </a:r>
            <a:r>
              <a:rPr lang="cs-CZ" dirty="0"/>
              <a:t>start</a:t>
            </a:r>
            <a:r>
              <a:rPr lang="en-US" dirty="0"/>
              <a:t>s</a:t>
            </a:r>
            <a:endParaRPr lang="cs-CZ" dirty="0"/>
          </a:p>
          <a:p>
            <a:pPr lvl="3"/>
            <a:r>
              <a:rPr lang="cs-CZ" dirty="0"/>
              <a:t>million</a:t>
            </a:r>
            <a:r>
              <a:rPr lang="en-US" dirty="0"/>
              <a:t>s of devices</a:t>
            </a:r>
            <a:r>
              <a:rPr lang="cs-CZ" dirty="0"/>
              <a:t> - </a:t>
            </a:r>
            <a:r>
              <a:rPr lang="en-US" dirty="0"/>
              <a:t>heavy </a:t>
            </a:r>
            <a:r>
              <a:rPr lang="cs-CZ" dirty="0"/>
              <a:t>traffic</a:t>
            </a:r>
          </a:p>
          <a:p>
            <a:pPr lvl="2"/>
            <a:r>
              <a:rPr lang="en-US" dirty="0"/>
              <a:t>PNS don't support</a:t>
            </a:r>
            <a:r>
              <a:rPr lang="cs-CZ" dirty="0"/>
              <a:t> broad</a:t>
            </a:r>
            <a:r>
              <a:rPr lang="en-US" dirty="0"/>
              <a:t>/multicast</a:t>
            </a:r>
            <a:endParaRPr lang="cs-CZ" dirty="0"/>
          </a:p>
          <a:p>
            <a:pPr lvl="1"/>
            <a:r>
              <a:rPr lang="en-US" dirty="0"/>
              <a:t>routing</a:t>
            </a:r>
            <a:endParaRPr lang="cs-CZ" dirty="0"/>
          </a:p>
          <a:p>
            <a:pPr lvl="2"/>
            <a:r>
              <a:rPr lang="en-US" dirty="0"/>
              <a:t>no support for targeted addressing</a:t>
            </a:r>
            <a:endParaRPr lang="cs-CZ" dirty="0"/>
          </a:p>
          <a:p>
            <a:pPr lvl="2"/>
            <a:r>
              <a:rPr lang="cs-CZ" dirty="0"/>
              <a:t>a</a:t>
            </a:r>
            <a:r>
              <a:rPr lang="en-US" dirty="0"/>
              <a:t>d</a:t>
            </a:r>
            <a:r>
              <a:rPr lang="cs-CZ" dirty="0"/>
              <a:t>dre</a:t>
            </a:r>
            <a:r>
              <a:rPr lang="en-US" dirty="0" err="1"/>
              <a:t>ssing</a:t>
            </a:r>
            <a:r>
              <a:rPr lang="en-US" dirty="0"/>
              <a:t>:</a:t>
            </a:r>
            <a:r>
              <a:rPr lang="cs-CZ" dirty="0"/>
              <a:t> device + app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cs-CZ" dirty="0"/>
              <a:t>users / groups</a:t>
            </a:r>
          </a:p>
          <a:p>
            <a:pPr lvl="2"/>
            <a:endParaRPr lang="en-US" dirty="0"/>
          </a:p>
        </p:txBody>
      </p:sp>
    </p:spTree>
    <p:extLst>
      <p:ext uri="{BB962C8B-B14F-4D97-AF65-F5344CB8AC3E}">
        <p14:creationId xmlns:p14="http://schemas.microsoft.com/office/powerpoint/2010/main" val="39353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Notification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603" t="6980" r="3226" b="6265"/>
          <a:stretch/>
        </p:blipFill>
        <p:spPr bwMode="auto">
          <a:xfrm>
            <a:off x="179512" y="695009"/>
            <a:ext cx="5141858"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Mobile Services</a:t>
            </a:r>
            <a:r>
              <a:rPr lang="cs-CZ" dirty="0"/>
              <a:t> - Notification</a:t>
            </a:r>
            <a:r>
              <a:rPr lang="en-US" dirty="0"/>
              <a:t> Hub</a:t>
            </a:r>
          </a:p>
        </p:txBody>
      </p:sp>
      <p:sp>
        <p:nvSpPr>
          <p:cNvPr id="3" name="Content Placeholder 2"/>
          <p:cNvSpPr>
            <a:spLocks noGrp="1"/>
          </p:cNvSpPr>
          <p:nvPr>
            <p:ph sz="quarter" idx="13"/>
          </p:nvPr>
        </p:nvSpPr>
        <p:spPr>
          <a:xfrm>
            <a:off x="35496" y="3356992"/>
            <a:ext cx="3253456" cy="3312368"/>
          </a:xfrm>
        </p:spPr>
        <p:txBody>
          <a:bodyPr>
            <a:normAutofit lnSpcReduction="10000"/>
          </a:bodyPr>
          <a:lstStyle/>
          <a:p>
            <a:r>
              <a:rPr lang="cs-CZ" b="1" dirty="0"/>
              <a:t>Notification Hub</a:t>
            </a:r>
          </a:p>
          <a:p>
            <a:pPr lvl="1"/>
            <a:r>
              <a:rPr lang="en-US" dirty="0"/>
              <a:t>multiplatform</a:t>
            </a:r>
            <a:endParaRPr lang="cs-CZ" dirty="0"/>
          </a:p>
          <a:p>
            <a:pPr lvl="1"/>
            <a:r>
              <a:rPr lang="en-US" dirty="0"/>
              <a:t>pub</a:t>
            </a:r>
            <a:r>
              <a:rPr lang="cs-CZ" dirty="0"/>
              <a:t>lic</a:t>
            </a:r>
            <a:r>
              <a:rPr lang="en-US" dirty="0"/>
              <a:t>/sub</a:t>
            </a:r>
            <a:r>
              <a:rPr lang="cs-CZ" dirty="0"/>
              <a:t>scribe</a:t>
            </a:r>
            <a:r>
              <a:rPr lang="en-US" dirty="0"/>
              <a:t> routing</a:t>
            </a:r>
            <a:endParaRPr lang="cs-CZ" dirty="0"/>
          </a:p>
          <a:p>
            <a:pPr lvl="2"/>
            <a:r>
              <a:rPr lang="en-US" dirty="0"/>
              <a:t>registration - </a:t>
            </a:r>
            <a:br>
              <a:rPr lang="en-US" dirty="0"/>
            </a:br>
            <a:r>
              <a:rPr lang="en-US" dirty="0"/>
              <a:t>c</a:t>
            </a:r>
            <a:r>
              <a:rPr lang="cs-CZ" dirty="0"/>
              <a:t>lient </a:t>
            </a:r>
            <a:r>
              <a:rPr lang="en-US" dirty="0"/>
              <a:t>specifies </a:t>
            </a:r>
            <a:r>
              <a:rPr lang="cs-CZ" dirty="0"/>
              <a:t>tag(</a:t>
            </a:r>
            <a:r>
              <a:rPr lang="en-US" dirty="0"/>
              <a:t>s</a:t>
            </a:r>
            <a:r>
              <a:rPr lang="cs-CZ" dirty="0"/>
              <a:t>)</a:t>
            </a:r>
          </a:p>
          <a:p>
            <a:pPr lvl="1"/>
            <a:r>
              <a:rPr lang="en-US" dirty="0"/>
              <a:t>scalability</a:t>
            </a:r>
            <a:endParaRPr lang="cs-CZ" dirty="0"/>
          </a:p>
          <a:p>
            <a:pPr lvl="2"/>
            <a:r>
              <a:rPr lang="cs-CZ" dirty="0"/>
              <a:t>mil</a:t>
            </a:r>
            <a:r>
              <a:rPr lang="en-US" dirty="0"/>
              <a:t>l</a:t>
            </a:r>
            <a:r>
              <a:rPr lang="cs-CZ" dirty="0"/>
              <a:t>ion</a:t>
            </a:r>
            <a:r>
              <a:rPr lang="en-US" dirty="0"/>
              <a:t>s of</a:t>
            </a:r>
            <a:r>
              <a:rPr lang="cs-CZ" dirty="0"/>
              <a:t> notifi</a:t>
            </a:r>
            <a:r>
              <a:rPr lang="en-US" dirty="0"/>
              <a:t>cations per one call</a:t>
            </a:r>
          </a:p>
          <a:p>
            <a:pPr lvl="1"/>
            <a:r>
              <a:rPr lang="en-US" dirty="0"/>
              <a:t>personalization, security, telemetry, ...</a:t>
            </a:r>
            <a:endParaRPr lang="cs-CZ" dirty="0"/>
          </a:p>
        </p:txBody>
      </p:sp>
      <p:pic>
        <p:nvPicPr>
          <p:cNvPr id="9222" name="Picture 6" descr="https://docs.microsoft.com/en-us/azure/notification-hubs/media/notification-hubs-routing-tag-expressions/notification-hubs-tags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647337"/>
            <a:ext cx="5093501" cy="32106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436097" y="476672"/>
            <a:ext cx="3581332" cy="2880320"/>
          </a:xfrm>
          <a:prstGeom prst="rect">
            <a:avLst/>
          </a:prstGeom>
        </p:spPr>
        <p:txBody>
          <a:bodyPr vert="horz" anchor="ctr" anchorCtr="0">
            <a:normAutofit fontScale="850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Delivery patterns</a:t>
            </a:r>
            <a:endParaRPr lang="cs-CZ" b="1" dirty="0"/>
          </a:p>
          <a:p>
            <a:pPr lvl="1"/>
            <a:r>
              <a:rPr lang="en-US" dirty="0"/>
              <a:t>Push to device</a:t>
            </a:r>
          </a:p>
          <a:p>
            <a:pPr lvl="1"/>
            <a:r>
              <a:rPr lang="en-US" dirty="0"/>
              <a:t>Push to user</a:t>
            </a:r>
          </a:p>
          <a:p>
            <a:pPr lvl="1"/>
            <a:r>
              <a:rPr lang="en-US" dirty="0"/>
              <a:t>Push to segment </a:t>
            </a:r>
            <a:r>
              <a:rPr lang="en-US" dirty="0">
                <a:solidFill>
                  <a:schemeClr val="bg1">
                    <a:lumMod val="50000"/>
                  </a:schemeClr>
                </a:solidFill>
              </a:rPr>
              <a:t>- dynamic tags</a:t>
            </a:r>
          </a:p>
          <a:p>
            <a:pPr lvl="1"/>
            <a:r>
              <a:rPr lang="en-US" dirty="0" err="1"/>
              <a:t>Loca</a:t>
            </a:r>
            <a:r>
              <a:rPr lang="cs-CZ" dirty="0"/>
              <a:t>tion-based push</a:t>
            </a:r>
            <a:endParaRPr lang="en-US" dirty="0">
              <a:solidFill>
                <a:schemeClr val="bg1">
                  <a:lumMod val="50000"/>
                </a:schemeClr>
              </a:solidFill>
            </a:endParaRPr>
          </a:p>
          <a:p>
            <a:pPr lvl="1"/>
            <a:r>
              <a:rPr lang="en-US" dirty="0"/>
              <a:t>Silent push </a:t>
            </a:r>
            <a:r>
              <a:rPr lang="en-US" dirty="0">
                <a:solidFill>
                  <a:schemeClr val="bg1">
                    <a:lumMod val="50000"/>
                  </a:schemeClr>
                </a:solidFill>
              </a:rPr>
              <a:t>- push-to-pull </a:t>
            </a:r>
          </a:p>
          <a:p>
            <a:pPr lvl="1"/>
            <a:r>
              <a:rPr lang="en-US" dirty="0"/>
              <a:t>Scheduled push</a:t>
            </a:r>
          </a:p>
          <a:p>
            <a:pPr lvl="1"/>
            <a:r>
              <a:rPr lang="en-US" dirty="0"/>
              <a:t>Personalized push</a:t>
            </a:r>
            <a:r>
              <a:rPr lang="en-US" dirty="0">
                <a:solidFill>
                  <a:schemeClr val="bg1">
                    <a:lumMod val="50000"/>
                  </a:schemeClr>
                </a:solidFill>
              </a:rPr>
              <a:t> - device push variables, key-value pairs</a:t>
            </a:r>
          </a:p>
        </p:txBody>
      </p:sp>
    </p:spTree>
    <p:extLst>
      <p:ext uri="{BB962C8B-B14F-4D97-AF65-F5344CB8AC3E}">
        <p14:creationId xmlns:p14="http://schemas.microsoft.com/office/powerpoint/2010/main" val="1474925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266" y="3933056"/>
            <a:ext cx="5842666" cy="278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cs-CZ" dirty="0"/>
              <a:t>High-</a:t>
            </a:r>
            <a:r>
              <a:rPr lang="en-US" dirty="0"/>
              <a:t>P</a:t>
            </a:r>
            <a:r>
              <a:rPr lang="cs-CZ" dirty="0"/>
              <a:t>erformance </a:t>
            </a:r>
            <a:r>
              <a:rPr lang="en-US" dirty="0"/>
              <a:t>C</a:t>
            </a:r>
            <a:r>
              <a:rPr lang="cs-CZ" dirty="0"/>
              <a:t>omputing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548680"/>
            <a:ext cx="3884084" cy="2952328"/>
          </a:xfrm>
          <a:prstGeom prst="rect">
            <a:avLst/>
          </a:prstGeom>
        </p:spPr>
      </p:pic>
      <p:sp>
        <p:nvSpPr>
          <p:cNvPr id="3" name="Content Placeholder 2"/>
          <p:cNvSpPr>
            <a:spLocks noGrp="1"/>
          </p:cNvSpPr>
          <p:nvPr>
            <p:ph sz="quarter" idx="13"/>
          </p:nvPr>
        </p:nvSpPr>
        <p:spPr>
          <a:xfrm>
            <a:off x="107504" y="548679"/>
            <a:ext cx="6120680" cy="6168235"/>
          </a:xfrm>
        </p:spPr>
        <p:txBody>
          <a:bodyPr anchor="t">
            <a:normAutofit lnSpcReduction="10000"/>
          </a:bodyPr>
          <a:lstStyle/>
          <a:p>
            <a:r>
              <a:rPr lang="cs-CZ" b="1" dirty="0"/>
              <a:t>Hi</a:t>
            </a:r>
            <a:r>
              <a:rPr lang="en-US" b="1" dirty="0"/>
              <a:t>-</a:t>
            </a:r>
            <a:r>
              <a:rPr lang="cs-CZ" b="1" dirty="0"/>
              <a:t>Perf Cloud Computing</a:t>
            </a:r>
          </a:p>
          <a:p>
            <a:pPr lvl="1"/>
            <a:r>
              <a:rPr lang="en-US" dirty="0"/>
              <a:t>unexpected</a:t>
            </a:r>
            <a:r>
              <a:rPr lang="cs-CZ" dirty="0"/>
              <a:t> / periodic </a:t>
            </a:r>
            <a:r>
              <a:rPr lang="en-US" dirty="0"/>
              <a:t>performance req.</a:t>
            </a:r>
            <a:endParaRPr lang="cs-CZ" dirty="0"/>
          </a:p>
          <a:p>
            <a:pPr lvl="1"/>
            <a:r>
              <a:rPr lang="cs-CZ" dirty="0"/>
              <a:t>invest</a:t>
            </a:r>
            <a:r>
              <a:rPr lang="en-US" dirty="0" err="1"/>
              <a:t>ment</a:t>
            </a:r>
            <a:r>
              <a:rPr lang="cs-CZ" dirty="0"/>
              <a:t> </a:t>
            </a:r>
            <a:r>
              <a:rPr lang="cs-CZ" dirty="0">
                <a:latin typeface="Lucida Sans Unicode" panose="020B0602030504020204" pitchFamily="34" charset="0"/>
                <a:cs typeface="Lucida Sans Unicode" panose="020B0602030504020204" pitchFamily="34" charset="0"/>
              </a:rPr>
              <a:t>⇝</a:t>
            </a:r>
            <a:r>
              <a:rPr lang="cs-CZ" dirty="0"/>
              <a:t>  </a:t>
            </a:r>
            <a:r>
              <a:rPr lang="en-US" dirty="0"/>
              <a:t>operating expenses</a:t>
            </a:r>
            <a:endParaRPr lang="cs-CZ" dirty="0"/>
          </a:p>
          <a:p>
            <a:pPr lvl="1"/>
            <a:r>
              <a:rPr lang="cs-CZ" dirty="0"/>
              <a:t>cluster – priv</a:t>
            </a:r>
            <a:r>
              <a:rPr lang="en-US" dirty="0"/>
              <a:t>a</a:t>
            </a:r>
            <a:r>
              <a:rPr lang="cs-CZ" dirty="0"/>
              <a:t>t</a:t>
            </a:r>
            <a:r>
              <a:rPr lang="en-US" dirty="0"/>
              <a:t>e</a:t>
            </a:r>
            <a:r>
              <a:rPr lang="cs-CZ" dirty="0"/>
              <a:t> / cloud / </a:t>
            </a:r>
            <a:r>
              <a:rPr lang="en-US" dirty="0"/>
              <a:t>hybrid</a:t>
            </a:r>
            <a:endParaRPr lang="cs-CZ" dirty="0"/>
          </a:p>
          <a:p>
            <a:pPr lvl="2"/>
            <a:r>
              <a:rPr lang="en-US" dirty="0"/>
              <a:t>whole </a:t>
            </a:r>
            <a:r>
              <a:rPr lang="cs-CZ" dirty="0"/>
              <a:t>infrastru</a:t>
            </a:r>
            <a:r>
              <a:rPr lang="en-US" dirty="0" err="1"/>
              <a:t>cture</a:t>
            </a:r>
            <a:r>
              <a:rPr lang="en-US" dirty="0"/>
              <a:t> / expansion of on-premise</a:t>
            </a:r>
            <a:endParaRPr lang="cs-CZ" dirty="0"/>
          </a:p>
          <a:p>
            <a:pPr lvl="1"/>
            <a:r>
              <a:rPr lang="cs-CZ" dirty="0"/>
              <a:t>job scheduler, cluster manager</a:t>
            </a:r>
            <a:r>
              <a:rPr lang="en-US" dirty="0"/>
              <a:t>/engine</a:t>
            </a:r>
          </a:p>
          <a:p>
            <a:pPr lvl="2"/>
            <a:r>
              <a:rPr lang="en-US" dirty="0" err="1"/>
              <a:t>proprietar</a:t>
            </a:r>
            <a:r>
              <a:rPr lang="cs-CZ" dirty="0"/>
              <a:t>y vs. extern</a:t>
            </a:r>
            <a:r>
              <a:rPr lang="en-US" dirty="0"/>
              <a:t>al</a:t>
            </a:r>
            <a:r>
              <a:rPr lang="cs-CZ" dirty="0"/>
              <a:t> - lock-in</a:t>
            </a:r>
            <a:r>
              <a:rPr lang="en-US" dirty="0"/>
              <a:t> </a:t>
            </a:r>
            <a:r>
              <a:rPr lang="cs-CZ" dirty="0"/>
              <a:t>preven</a:t>
            </a:r>
            <a:r>
              <a:rPr lang="en-US" dirty="0" err="1"/>
              <a:t>tion</a:t>
            </a:r>
            <a:endParaRPr lang="cs-CZ" dirty="0"/>
          </a:p>
          <a:p>
            <a:pPr lvl="1"/>
            <a:r>
              <a:rPr lang="en-US" dirty="0"/>
              <a:t>protected </a:t>
            </a:r>
            <a:r>
              <a:rPr lang="cs-CZ" dirty="0"/>
              <a:t>dat</a:t>
            </a:r>
            <a:r>
              <a:rPr lang="en-US" dirty="0"/>
              <a:t>a transfer</a:t>
            </a:r>
            <a:r>
              <a:rPr lang="cs-CZ" dirty="0"/>
              <a:t>, VPN, IPsec</a:t>
            </a:r>
            <a:endParaRPr lang="en-US" dirty="0"/>
          </a:p>
          <a:p>
            <a:pPr lvl="1"/>
            <a:r>
              <a:rPr lang="en-US" dirty="0"/>
              <a:t>GPGPU computing</a:t>
            </a:r>
          </a:p>
          <a:p>
            <a:pPr lvl="1"/>
            <a:r>
              <a:rPr lang="en-US" dirty="0"/>
              <a:t>TPU - tensor / matrix op</a:t>
            </a:r>
          </a:p>
          <a:p>
            <a:pPr lvl="2"/>
            <a:r>
              <a:rPr lang="en-US" dirty="0"/>
              <a:t>high latency / very high throughput</a:t>
            </a:r>
          </a:p>
          <a:p>
            <a:pPr lvl="2"/>
            <a:r>
              <a:rPr lang="en-US" dirty="0"/>
              <a:t>extreme parallelism</a:t>
            </a:r>
          </a:p>
          <a:p>
            <a:endParaRPr lang="cs-CZ" b="1" dirty="0"/>
          </a:p>
          <a:p>
            <a:r>
              <a:rPr lang="cs-CZ" b="1" dirty="0"/>
              <a:t>Probl</a:t>
            </a:r>
            <a:r>
              <a:rPr lang="en-US" b="1" dirty="0" err="1"/>
              <a:t>ems</a:t>
            </a:r>
            <a:r>
              <a:rPr lang="cs-CZ" b="1" dirty="0"/>
              <a:t> / </a:t>
            </a:r>
            <a:r>
              <a:rPr lang="en-US" b="1" dirty="0"/>
              <a:t>limitations</a:t>
            </a:r>
          </a:p>
          <a:p>
            <a:pPr lvl="1"/>
            <a:r>
              <a:rPr lang="en-US" dirty="0"/>
              <a:t>private</a:t>
            </a:r>
            <a:r>
              <a:rPr lang="cs-CZ" dirty="0"/>
              <a:t> a</a:t>
            </a:r>
            <a:r>
              <a:rPr lang="en-US" dirty="0" err="1"/>
              <a:t>nd</a:t>
            </a:r>
            <a:r>
              <a:rPr lang="cs-CZ" dirty="0"/>
              <a:t> </a:t>
            </a:r>
            <a:r>
              <a:rPr lang="en-US" dirty="0"/>
              <a:t>sensitive </a:t>
            </a:r>
            <a:r>
              <a:rPr lang="cs-CZ" dirty="0"/>
              <a:t>data</a:t>
            </a:r>
          </a:p>
          <a:p>
            <a:pPr lvl="1"/>
            <a:r>
              <a:rPr lang="en-US" dirty="0"/>
              <a:t>dependence on </a:t>
            </a:r>
            <a:r>
              <a:rPr lang="cs-CZ" dirty="0"/>
              <a:t>extern</a:t>
            </a:r>
            <a:r>
              <a:rPr lang="en-US" dirty="0"/>
              <a:t>al</a:t>
            </a:r>
            <a:r>
              <a:rPr lang="cs-CZ" dirty="0"/>
              <a:t> sw</a:t>
            </a:r>
          </a:p>
          <a:p>
            <a:pPr lvl="1"/>
            <a:r>
              <a:rPr lang="en-US" dirty="0"/>
              <a:t>big </a:t>
            </a:r>
            <a:r>
              <a:rPr lang="cs-CZ" dirty="0"/>
              <a:t>data - </a:t>
            </a:r>
            <a:r>
              <a:rPr lang="en-US" dirty="0"/>
              <a:t>transfer</a:t>
            </a:r>
            <a:endParaRPr lang="cs-CZ" dirty="0"/>
          </a:p>
          <a:p>
            <a:pPr lvl="1"/>
            <a:endParaRPr lang="cs-CZ" dirty="0"/>
          </a:p>
          <a:p>
            <a:pPr lvl="1"/>
            <a:endParaRPr lang="cs-CZ" dirty="0"/>
          </a:p>
        </p:txBody>
      </p:sp>
    </p:spTree>
    <p:extLst>
      <p:ext uri="{BB962C8B-B14F-4D97-AF65-F5344CB8AC3E}">
        <p14:creationId xmlns:p14="http://schemas.microsoft.com/office/powerpoint/2010/main" val="92071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HPC</a:t>
            </a:r>
            <a:r>
              <a:rPr lang="cs-CZ" dirty="0"/>
              <a:t> </a:t>
            </a:r>
            <a:r>
              <a:rPr lang="cs-CZ" dirty="0" err="1"/>
              <a:t>Models</a:t>
            </a:r>
            <a:endParaRPr lang="en-US" dirty="0"/>
          </a:p>
        </p:txBody>
      </p:sp>
      <p:sp>
        <p:nvSpPr>
          <p:cNvPr id="3" name="Content Placeholder 2"/>
          <p:cNvSpPr>
            <a:spLocks noGrp="1"/>
          </p:cNvSpPr>
          <p:nvPr>
            <p:ph sz="quarter" idx="13"/>
          </p:nvPr>
        </p:nvSpPr>
        <p:spPr>
          <a:xfrm>
            <a:off x="107504" y="548680"/>
            <a:ext cx="6336704" cy="6192688"/>
          </a:xfrm>
        </p:spPr>
        <p:txBody>
          <a:bodyPr anchor="t">
            <a:normAutofit fontScale="92500" lnSpcReduction="20000"/>
          </a:bodyPr>
          <a:lstStyle/>
          <a:p>
            <a:r>
              <a:rPr lang="cs-CZ" dirty="0"/>
              <a:t>L</a:t>
            </a:r>
            <a:r>
              <a:rPr lang="en-US" dirty="0" err="1"/>
              <a:t>oosely</a:t>
            </a:r>
            <a:r>
              <a:rPr lang="en-US" dirty="0"/>
              <a:t> coupled cluster/grid computing</a:t>
            </a:r>
          </a:p>
          <a:p>
            <a:pPr lvl="1"/>
            <a:r>
              <a:rPr lang="en-US" dirty="0"/>
              <a:t>application distributed</a:t>
            </a:r>
            <a:r>
              <a:rPr lang="cs-CZ" dirty="0"/>
              <a:t> </a:t>
            </a:r>
            <a:r>
              <a:rPr lang="en-US" dirty="0"/>
              <a:t>across a large set of nodes</a:t>
            </a:r>
          </a:p>
          <a:p>
            <a:pPr lvl="1"/>
            <a:r>
              <a:rPr lang="en-US" dirty="0"/>
              <a:t>small</a:t>
            </a:r>
            <a:r>
              <a:rPr lang="cs-CZ" dirty="0"/>
              <a:t> (</a:t>
            </a:r>
            <a:r>
              <a:rPr lang="en-US" dirty="0"/>
              <a:t>or even no</a:t>
            </a:r>
            <a:r>
              <a:rPr lang="cs-CZ" dirty="0"/>
              <a:t>) </a:t>
            </a:r>
            <a:r>
              <a:rPr lang="en-US" dirty="0"/>
              <a:t>mutual dependence</a:t>
            </a:r>
            <a:endParaRPr lang="cs-CZ" dirty="0"/>
          </a:p>
          <a:p>
            <a:pPr lvl="1"/>
            <a:r>
              <a:rPr lang="cs-CZ" dirty="0"/>
              <a:t>master/slave,</a:t>
            </a:r>
            <a:r>
              <a:rPr lang="en-US" dirty="0"/>
              <a:t> hierarchy,</a:t>
            </a:r>
            <a:r>
              <a:rPr lang="cs-CZ" dirty="0"/>
              <a:t> fault-tolerance</a:t>
            </a:r>
          </a:p>
          <a:p>
            <a:pPr lvl="1"/>
            <a:r>
              <a:rPr lang="cs-CZ" dirty="0"/>
              <a:t>GPU a</a:t>
            </a:r>
            <a:r>
              <a:rPr lang="en-US" dirty="0"/>
              <a:t>c</a:t>
            </a:r>
            <a:r>
              <a:rPr lang="cs-CZ" dirty="0"/>
              <a:t>celera</a:t>
            </a:r>
            <a:r>
              <a:rPr lang="en-US" dirty="0" err="1"/>
              <a:t>tion</a:t>
            </a:r>
            <a:endParaRPr lang="cs-CZ" dirty="0"/>
          </a:p>
          <a:p>
            <a:pPr lvl="3"/>
            <a:endParaRPr lang="cs-CZ" dirty="0"/>
          </a:p>
          <a:p>
            <a:r>
              <a:rPr lang="cs-CZ" dirty="0"/>
              <a:t>T</a:t>
            </a:r>
            <a:r>
              <a:rPr lang="en-US" dirty="0" err="1"/>
              <a:t>ightly</a:t>
            </a:r>
            <a:r>
              <a:rPr lang="en-US" dirty="0"/>
              <a:t> coupled HPC</a:t>
            </a:r>
            <a:endParaRPr lang="cs-CZ" dirty="0"/>
          </a:p>
          <a:p>
            <a:pPr lvl="1"/>
            <a:r>
              <a:rPr lang="en-US" dirty="0"/>
              <a:t>distributed computing / app</a:t>
            </a:r>
          </a:p>
          <a:p>
            <a:pPr lvl="1"/>
            <a:r>
              <a:rPr lang="en-US" dirty="0"/>
              <a:t>high mutual dependence of nodes</a:t>
            </a:r>
            <a:r>
              <a:rPr lang="cs-CZ" dirty="0"/>
              <a:t>, </a:t>
            </a:r>
            <a:r>
              <a:rPr lang="en-US" dirty="0"/>
              <a:t>tightly connected</a:t>
            </a:r>
            <a:endParaRPr lang="cs-CZ" dirty="0"/>
          </a:p>
          <a:p>
            <a:pPr lvl="1"/>
            <a:r>
              <a:rPr lang="cs-CZ" dirty="0"/>
              <a:t>MPI, shared-memory, </a:t>
            </a:r>
            <a:r>
              <a:rPr lang="en-US" dirty="0"/>
              <a:t>low latency (</a:t>
            </a:r>
            <a:r>
              <a:rPr lang="el-GR" dirty="0"/>
              <a:t>μ</a:t>
            </a:r>
            <a:r>
              <a:rPr lang="en-US" dirty="0"/>
              <a:t>s)</a:t>
            </a:r>
            <a:endParaRPr lang="cs-CZ" dirty="0"/>
          </a:p>
          <a:p>
            <a:pPr lvl="1"/>
            <a:r>
              <a:rPr lang="cs-CZ" dirty="0"/>
              <a:t>RDMA - zero copy networking</a:t>
            </a:r>
          </a:p>
          <a:p>
            <a:pPr lvl="2"/>
            <a:r>
              <a:rPr lang="cs-CZ" dirty="0"/>
              <a:t>no CPU</a:t>
            </a:r>
            <a:r>
              <a:rPr lang="en-US" dirty="0"/>
              <a:t> /</a:t>
            </a:r>
            <a:r>
              <a:rPr lang="cs-CZ" dirty="0"/>
              <a:t> cache</a:t>
            </a:r>
            <a:r>
              <a:rPr lang="en-US" dirty="0"/>
              <a:t> /</a:t>
            </a:r>
            <a:r>
              <a:rPr lang="cs-CZ" dirty="0"/>
              <a:t> context switch required</a:t>
            </a:r>
          </a:p>
          <a:p>
            <a:pPr lvl="2"/>
            <a:r>
              <a:rPr lang="en-US" dirty="0"/>
              <a:t>RDMA-based network adapters</a:t>
            </a:r>
            <a:r>
              <a:rPr lang="cs-CZ" dirty="0"/>
              <a:t> -</a:t>
            </a:r>
            <a:r>
              <a:rPr lang="en-US" dirty="0"/>
              <a:t> 40 Gb/s</a:t>
            </a:r>
            <a:endParaRPr lang="cs-CZ" dirty="0"/>
          </a:p>
          <a:p>
            <a:pPr lvl="3"/>
            <a:endParaRPr lang="cs-CZ" dirty="0"/>
          </a:p>
          <a:p>
            <a:r>
              <a:rPr lang="cs-CZ" dirty="0"/>
              <a:t>D</a:t>
            </a:r>
            <a:r>
              <a:rPr lang="en-US" dirty="0" err="1"/>
              <a:t>ata</a:t>
            </a:r>
            <a:r>
              <a:rPr lang="en-US" dirty="0"/>
              <a:t>-intensive computing</a:t>
            </a:r>
          </a:p>
          <a:p>
            <a:pPr lvl="1"/>
            <a:r>
              <a:rPr lang="en-US" dirty="0"/>
              <a:t>non-</a:t>
            </a:r>
            <a:r>
              <a:rPr lang="cs-CZ" dirty="0"/>
              <a:t>line</a:t>
            </a:r>
            <a:r>
              <a:rPr lang="en-US" dirty="0"/>
              <a:t>a</a:t>
            </a:r>
            <a:r>
              <a:rPr lang="cs-CZ" dirty="0"/>
              <a:t>r data-flow schema</a:t>
            </a:r>
          </a:p>
          <a:p>
            <a:pPr lvl="1"/>
            <a:r>
              <a:rPr lang="en-US" dirty="0"/>
              <a:t>big data optimalization (</a:t>
            </a:r>
            <a:r>
              <a:rPr lang="cs-CZ" dirty="0"/>
              <a:t>TB</a:t>
            </a:r>
            <a:r>
              <a:rPr lang="en-US" dirty="0"/>
              <a:t>+)</a:t>
            </a:r>
          </a:p>
          <a:p>
            <a:pPr lvl="1"/>
            <a:r>
              <a:rPr lang="cs-CZ" dirty="0"/>
              <a:t>distribu</a:t>
            </a:r>
            <a:r>
              <a:rPr lang="en-US" dirty="0"/>
              <a:t>ted</a:t>
            </a:r>
            <a:r>
              <a:rPr lang="cs-CZ" dirty="0"/>
              <a:t> dat</a:t>
            </a:r>
            <a:r>
              <a:rPr lang="en-US" dirty="0"/>
              <a:t>a sharing</a:t>
            </a:r>
            <a:endParaRPr lang="cs-CZ" dirty="0"/>
          </a:p>
          <a:p>
            <a:pPr lvl="1"/>
            <a:r>
              <a:rPr lang="en-US" dirty="0"/>
              <a:t>fast access to </a:t>
            </a:r>
            <a:r>
              <a:rPr lang="cs-CZ" dirty="0"/>
              <a:t>dat</a:t>
            </a:r>
            <a:r>
              <a:rPr lang="en-US" dirty="0"/>
              <a:t>a</a:t>
            </a:r>
            <a:r>
              <a:rPr lang="cs-CZ" dirty="0"/>
              <a:t> </a:t>
            </a:r>
            <a:r>
              <a:rPr lang="en-US" dirty="0"/>
              <a:t>resources</a:t>
            </a:r>
            <a:r>
              <a:rPr lang="cs-CZ" dirty="0"/>
              <a:t> / </a:t>
            </a:r>
            <a:r>
              <a:rPr lang="en-US" dirty="0"/>
              <a:t>services</a:t>
            </a:r>
          </a:p>
          <a:p>
            <a:pPr lvl="1"/>
            <a:r>
              <a:rPr lang="en-US" dirty="0"/>
              <a:t>more emphasis on communication throughput</a:t>
            </a:r>
            <a:br>
              <a:rPr lang="en-US" dirty="0"/>
            </a:br>
            <a:r>
              <a:rPr lang="en-US" dirty="0"/>
              <a:t>than CPU performance</a:t>
            </a:r>
            <a:endParaRPr lang="cs-CZ" dirty="0"/>
          </a:p>
        </p:txBody>
      </p:sp>
      <p:sp>
        <p:nvSpPr>
          <p:cNvPr id="4" name="Rounded Rectangle 4"/>
          <p:cNvSpPr>
            <a:spLocks noChangeArrowheads="1"/>
          </p:cNvSpPr>
          <p:nvPr/>
        </p:nvSpPr>
        <p:spPr bwMode="auto">
          <a:xfrm>
            <a:off x="7690008" y="9552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5" name="Rounded Rectangle 4"/>
          <p:cNvSpPr/>
          <p:nvPr/>
        </p:nvSpPr>
        <p:spPr bwMode="auto">
          <a:xfrm>
            <a:off x="8553063" y="940952"/>
            <a:ext cx="374650" cy="1536700"/>
          </a:xfrm>
          <a:prstGeom prst="roundRect">
            <a:avLst/>
          </a:prstGeom>
          <a:solidFill>
            <a:srgbClr val="B594E2"/>
          </a:solidFill>
          <a:ln w="6350" cap="flat" cmpd="sng" algn="ctr">
            <a:solidFill>
              <a:schemeClr val="tx1"/>
            </a:solidFill>
            <a:prstDash val="solid"/>
            <a:round/>
            <a:headEnd type="none" w="med" len="med"/>
            <a:tailEnd type="none" w="med" len="med"/>
          </a:ln>
          <a:effectLst/>
        </p:spPr>
        <p:txBody>
          <a:bodyPr vert="vert" lIns="36000" tIns="36000" rIns="36000" bIns="36000" anchor="ctr"/>
          <a:lstStyle/>
          <a:p>
            <a:pPr algn="ctr" eaLnBrk="1" hangingPunct="1">
              <a:defRPr/>
            </a:pPr>
            <a:r>
              <a:rPr lang="cs-CZ" sz="1600" b="0" dirty="0"/>
              <a:t>infrastructure</a:t>
            </a:r>
            <a:endParaRPr lang="en-US" sz="1600" b="0" dirty="0"/>
          </a:p>
        </p:txBody>
      </p:sp>
      <p:sp>
        <p:nvSpPr>
          <p:cNvPr id="6" name="Rounded Rectangle 6"/>
          <p:cNvSpPr>
            <a:spLocks noChangeArrowheads="1"/>
          </p:cNvSpPr>
          <p:nvPr/>
        </p:nvSpPr>
        <p:spPr bwMode="auto">
          <a:xfrm>
            <a:off x="7690008" y="10266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7" name="Rounded Rectangle 7"/>
          <p:cNvSpPr>
            <a:spLocks noChangeArrowheads="1"/>
          </p:cNvSpPr>
          <p:nvPr/>
        </p:nvSpPr>
        <p:spPr bwMode="auto">
          <a:xfrm>
            <a:off x="7690008" y="1099702"/>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8" name="Rounded Rectangle 8"/>
          <p:cNvSpPr>
            <a:spLocks noChangeArrowheads="1"/>
          </p:cNvSpPr>
          <p:nvPr/>
        </p:nvSpPr>
        <p:spPr bwMode="auto">
          <a:xfrm>
            <a:off x="7690008" y="11711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9" name="Rounded Rectangle 9"/>
          <p:cNvSpPr>
            <a:spLocks noChangeArrowheads="1"/>
          </p:cNvSpPr>
          <p:nvPr/>
        </p:nvSpPr>
        <p:spPr bwMode="auto">
          <a:xfrm>
            <a:off x="7690008" y="12425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0" name="Rounded Rectangle 10"/>
          <p:cNvSpPr>
            <a:spLocks noChangeArrowheads="1"/>
          </p:cNvSpPr>
          <p:nvPr/>
        </p:nvSpPr>
        <p:spPr bwMode="auto">
          <a:xfrm>
            <a:off x="7690008" y="13156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1" name="Rounded Rectangle 11"/>
          <p:cNvSpPr>
            <a:spLocks noChangeArrowheads="1"/>
          </p:cNvSpPr>
          <p:nvPr/>
        </p:nvSpPr>
        <p:spPr bwMode="auto">
          <a:xfrm>
            <a:off x="7690008" y="13870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2" name="Rounded Rectangle 12"/>
          <p:cNvSpPr>
            <a:spLocks noChangeArrowheads="1"/>
          </p:cNvSpPr>
          <p:nvPr/>
        </p:nvSpPr>
        <p:spPr bwMode="auto">
          <a:xfrm>
            <a:off x="7690008" y="14584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3" name="Rounded Rectangle 13"/>
          <p:cNvSpPr>
            <a:spLocks noChangeArrowheads="1"/>
          </p:cNvSpPr>
          <p:nvPr/>
        </p:nvSpPr>
        <p:spPr bwMode="auto">
          <a:xfrm>
            <a:off x="7690008" y="15315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4" name="Rounded Rectangle 14"/>
          <p:cNvSpPr>
            <a:spLocks noChangeArrowheads="1"/>
          </p:cNvSpPr>
          <p:nvPr/>
        </p:nvSpPr>
        <p:spPr bwMode="auto">
          <a:xfrm>
            <a:off x="7690008" y="16029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5" name="Rounded Rectangle 15"/>
          <p:cNvSpPr>
            <a:spLocks noChangeArrowheads="1"/>
          </p:cNvSpPr>
          <p:nvPr/>
        </p:nvSpPr>
        <p:spPr bwMode="auto">
          <a:xfrm>
            <a:off x="7690008" y="16743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6" name="Rounded Rectangle 16"/>
          <p:cNvSpPr>
            <a:spLocks noChangeArrowheads="1"/>
          </p:cNvSpPr>
          <p:nvPr/>
        </p:nvSpPr>
        <p:spPr bwMode="auto">
          <a:xfrm>
            <a:off x="7690008" y="1745815"/>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7" name="Rounded Rectangle 17"/>
          <p:cNvSpPr>
            <a:spLocks noChangeArrowheads="1"/>
          </p:cNvSpPr>
          <p:nvPr/>
        </p:nvSpPr>
        <p:spPr bwMode="auto">
          <a:xfrm>
            <a:off x="7690008" y="18188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8" name="Rounded Rectangle 18"/>
          <p:cNvSpPr>
            <a:spLocks noChangeArrowheads="1"/>
          </p:cNvSpPr>
          <p:nvPr/>
        </p:nvSpPr>
        <p:spPr bwMode="auto">
          <a:xfrm>
            <a:off x="7690008" y="18902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9" name="Rounded Rectangle 19"/>
          <p:cNvSpPr>
            <a:spLocks noChangeArrowheads="1"/>
          </p:cNvSpPr>
          <p:nvPr/>
        </p:nvSpPr>
        <p:spPr bwMode="auto">
          <a:xfrm>
            <a:off x="7690008" y="19633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0" name="Rounded Rectangle 20"/>
          <p:cNvSpPr>
            <a:spLocks noChangeArrowheads="1"/>
          </p:cNvSpPr>
          <p:nvPr/>
        </p:nvSpPr>
        <p:spPr bwMode="auto">
          <a:xfrm>
            <a:off x="7690008" y="2034740"/>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1" name="Rounded Rectangle 21"/>
          <p:cNvSpPr>
            <a:spLocks noChangeArrowheads="1"/>
          </p:cNvSpPr>
          <p:nvPr/>
        </p:nvSpPr>
        <p:spPr bwMode="auto">
          <a:xfrm>
            <a:off x="7690008" y="21061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2" name="Rounded Rectangle 22"/>
          <p:cNvSpPr>
            <a:spLocks noChangeArrowheads="1"/>
          </p:cNvSpPr>
          <p:nvPr/>
        </p:nvSpPr>
        <p:spPr bwMode="auto">
          <a:xfrm>
            <a:off x="7690008" y="2177615"/>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a:t>worker</a:t>
            </a:r>
            <a:endParaRPr lang="en-US" altLang="en-US" sz="1600"/>
          </a:p>
        </p:txBody>
      </p:sp>
      <p:sp>
        <p:nvSpPr>
          <p:cNvPr id="23" name="Rounded Rectangle 23"/>
          <p:cNvSpPr>
            <a:spLocks noChangeArrowheads="1"/>
          </p:cNvSpPr>
          <p:nvPr/>
        </p:nvSpPr>
        <p:spPr bwMode="auto">
          <a:xfrm>
            <a:off x="6861829" y="1331477"/>
            <a:ext cx="718641" cy="447675"/>
          </a:xfrm>
          <a:prstGeom prst="roundRect">
            <a:avLst>
              <a:gd name="adj" fmla="val 16667"/>
            </a:avLst>
          </a:prstGeom>
          <a:solidFill>
            <a:srgbClr val="FFC000"/>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endParaRPr lang="en-US" altLang="en-US" sz="1400" b="0"/>
          </a:p>
        </p:txBody>
      </p:sp>
      <p:sp>
        <p:nvSpPr>
          <p:cNvPr id="24" name="Rounded Rectangle 25"/>
          <p:cNvSpPr>
            <a:spLocks noChangeArrowheads="1"/>
          </p:cNvSpPr>
          <p:nvPr/>
        </p:nvSpPr>
        <p:spPr bwMode="auto">
          <a:xfrm>
            <a:off x="6861829" y="1531502"/>
            <a:ext cx="718641" cy="447675"/>
          </a:xfrm>
          <a:prstGeom prst="roundRect">
            <a:avLst>
              <a:gd name="adj" fmla="val 16667"/>
            </a:avLst>
          </a:prstGeom>
          <a:solidFill>
            <a:srgbClr val="FFC000"/>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endParaRPr lang="en-US" altLang="en-US" sz="1400" b="0"/>
          </a:p>
        </p:txBody>
      </p:sp>
      <p:sp>
        <p:nvSpPr>
          <p:cNvPr id="25" name="Rounded Rectangle 26"/>
          <p:cNvSpPr>
            <a:spLocks noChangeArrowheads="1"/>
          </p:cNvSpPr>
          <p:nvPr/>
        </p:nvSpPr>
        <p:spPr bwMode="auto">
          <a:xfrm>
            <a:off x="6861829" y="1737877"/>
            <a:ext cx="718641" cy="447675"/>
          </a:xfrm>
          <a:prstGeom prst="roundRect">
            <a:avLst>
              <a:gd name="adj" fmla="val 16667"/>
            </a:avLst>
          </a:prstGeom>
          <a:solidFill>
            <a:srgbClr val="FFC000"/>
          </a:solidFill>
          <a:ln w="19050" algn="ctr">
            <a:solidFill>
              <a:schemeClr val="tx1"/>
            </a:solidFill>
            <a:round/>
            <a:headEnd/>
            <a:tailEnd/>
          </a:ln>
        </p:spPr>
        <p:txBody>
          <a:bodyPr lIns="36000" tIns="36000" rIns="36000" bIns="36000" anchor="ctr"/>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dirty="0"/>
              <a:t>master</a:t>
            </a:r>
            <a:endParaRPr lang="en-US" altLang="en-US" sz="1600" dirty="0"/>
          </a:p>
        </p:txBody>
      </p:sp>
      <p:sp>
        <p:nvSpPr>
          <p:cNvPr id="26" name="Rounded Rectangle 27"/>
          <p:cNvSpPr>
            <a:spLocks noChangeArrowheads="1"/>
          </p:cNvSpPr>
          <p:nvPr/>
        </p:nvSpPr>
        <p:spPr bwMode="auto">
          <a:xfrm>
            <a:off x="5927684" y="1528327"/>
            <a:ext cx="824607" cy="449262"/>
          </a:xfrm>
          <a:prstGeom prst="roundRect">
            <a:avLst>
              <a:gd name="adj" fmla="val 16667"/>
            </a:avLst>
          </a:prstGeom>
          <a:solidFill>
            <a:srgbClr val="92D050"/>
          </a:solidFill>
          <a:ln w="6350" algn="ctr">
            <a:solidFill>
              <a:schemeClr val="tx1"/>
            </a:solidFill>
            <a:round/>
            <a:headEnd/>
            <a:tailEnd/>
          </a:ln>
        </p:spPr>
        <p:txBody>
          <a:bodyPr lIns="36000" tIns="36000" rIns="36000" bIns="36000" anchor="ctr"/>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a:t>front-end</a:t>
            </a:r>
            <a:endParaRPr lang="en-US" altLang="en-US" sz="1600"/>
          </a:p>
        </p:txBody>
      </p:sp>
      <p:sp>
        <p:nvSpPr>
          <p:cNvPr id="27" name="Cloud 26"/>
          <p:cNvSpPr/>
          <p:nvPr/>
        </p:nvSpPr>
        <p:spPr>
          <a:xfrm>
            <a:off x="6585253" y="3147481"/>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7046534" y="2951834"/>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a:off x="7561813" y="3100793"/>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6306357" y="3572978"/>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6923161" y="3580405"/>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7985509" y="3286823"/>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7561813" y="3616302"/>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6585253" y="3472939"/>
            <a:ext cx="77406" cy="1370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1" idx="2"/>
          </p:cNvCxnSpPr>
          <p:nvPr/>
        </p:nvCxnSpPr>
        <p:spPr>
          <a:xfrm flipV="1">
            <a:off x="6632690" y="3760425"/>
            <a:ext cx="291471" cy="110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3" idx="2"/>
          </p:cNvCxnSpPr>
          <p:nvPr/>
        </p:nvCxnSpPr>
        <p:spPr>
          <a:xfrm>
            <a:off x="7240588" y="3753858"/>
            <a:ext cx="322225" cy="424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66852" y="3120842"/>
            <a:ext cx="225972" cy="630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28" idx="2"/>
          </p:cNvCxnSpPr>
          <p:nvPr/>
        </p:nvCxnSpPr>
        <p:spPr>
          <a:xfrm flipV="1">
            <a:off x="6885564" y="3131854"/>
            <a:ext cx="161970" cy="950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8" idx="1"/>
          </p:cNvCxnSpPr>
          <p:nvPr/>
        </p:nvCxnSpPr>
        <p:spPr>
          <a:xfrm flipV="1">
            <a:off x="7112203" y="3311491"/>
            <a:ext cx="95586" cy="2986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861829" y="3435524"/>
            <a:ext cx="250374" cy="3183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702960" y="3242133"/>
            <a:ext cx="311728" cy="164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231422" y="3400385"/>
            <a:ext cx="359713" cy="2464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33" idx="3"/>
          </p:cNvCxnSpPr>
          <p:nvPr/>
        </p:nvCxnSpPr>
        <p:spPr>
          <a:xfrm>
            <a:off x="7702960" y="3449430"/>
            <a:ext cx="20108" cy="1874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824804" y="3595070"/>
            <a:ext cx="206347" cy="1745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311657" y="3242133"/>
            <a:ext cx="391303" cy="5117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82175" y="3394282"/>
            <a:ext cx="2346732" cy="3991335"/>
          </a:xfrm>
          <a:prstGeom prst="rect">
            <a:avLst/>
          </a:prstGeom>
        </p:spPr>
      </p:pic>
    </p:spTree>
    <p:extLst>
      <p:ext uri="{BB962C8B-B14F-4D97-AF65-F5344CB8AC3E}">
        <p14:creationId xmlns:p14="http://schemas.microsoft.com/office/powerpoint/2010/main" val="24275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19" end="19"/>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High-Performance Computing</a:t>
            </a:r>
            <a:endParaRPr lang="en-US" dirty="0"/>
          </a:p>
        </p:txBody>
      </p:sp>
      <p:sp>
        <p:nvSpPr>
          <p:cNvPr id="5" name="Content Placeholder 4"/>
          <p:cNvSpPr>
            <a:spLocks noGrp="1"/>
          </p:cNvSpPr>
          <p:nvPr>
            <p:ph sz="quarter" idx="13"/>
          </p:nvPr>
        </p:nvSpPr>
        <p:spPr>
          <a:xfrm>
            <a:off x="107504" y="548680"/>
            <a:ext cx="8928992" cy="6264696"/>
          </a:xfrm>
        </p:spPr>
        <p:txBody>
          <a:bodyPr>
            <a:normAutofit/>
          </a:bodyPr>
          <a:lstStyle/>
          <a:p>
            <a:r>
              <a:rPr lang="cs-CZ" dirty="0"/>
              <a:t>Azure - </a:t>
            </a:r>
            <a:r>
              <a:rPr lang="en-US" b="1" dirty="0"/>
              <a:t>Batch</a:t>
            </a:r>
            <a:r>
              <a:rPr lang="en-US" dirty="0"/>
              <a:t> / </a:t>
            </a:r>
            <a:r>
              <a:rPr lang="cs-CZ" b="1" dirty="0"/>
              <a:t>Big Compute</a:t>
            </a:r>
            <a:endParaRPr lang="en-US" b="1" dirty="0"/>
          </a:p>
          <a:p>
            <a:pPr lvl="1"/>
            <a:r>
              <a:rPr lang="en-US" dirty="0"/>
              <a:t>job scheduling, auto-scaling - PaaS</a:t>
            </a:r>
          </a:p>
          <a:p>
            <a:pPr lvl="1"/>
            <a:r>
              <a:rPr lang="en-US" dirty="0"/>
              <a:t>Batch SDK, Batch Service</a:t>
            </a:r>
          </a:p>
          <a:p>
            <a:pPr lvl="1"/>
            <a:r>
              <a:rPr lang="en-US" dirty="0"/>
              <a:t>HP instances</a:t>
            </a:r>
            <a:endParaRPr lang="cs-CZ" dirty="0"/>
          </a:p>
          <a:p>
            <a:pPr lvl="2"/>
            <a:r>
              <a:rPr lang="en-US" dirty="0"/>
              <a:t>MPI latency 3 </a:t>
            </a:r>
            <a:r>
              <a:rPr lang="el-GR" dirty="0"/>
              <a:t>μ</a:t>
            </a:r>
            <a:r>
              <a:rPr lang="en-US" dirty="0"/>
              <a:t>s</a:t>
            </a:r>
            <a:endParaRPr lang="cs-CZ" dirty="0"/>
          </a:p>
          <a:p>
            <a:pPr lvl="2"/>
            <a:r>
              <a:rPr lang="cs-CZ" dirty="0"/>
              <a:t>RDMA </a:t>
            </a:r>
            <a:r>
              <a:rPr lang="en-US" dirty="0"/>
              <a:t>non-blocking 32 Gb/s throughput</a:t>
            </a:r>
          </a:p>
          <a:p>
            <a:pPr lvl="1"/>
            <a:r>
              <a:rPr lang="es-ES" dirty="0"/>
              <a:t>GPGPU</a:t>
            </a:r>
          </a:p>
          <a:p>
            <a:pPr lvl="2"/>
            <a:r>
              <a:rPr lang="es-ES" dirty="0" err="1"/>
              <a:t>NVidia</a:t>
            </a:r>
            <a:r>
              <a:rPr lang="es-ES" dirty="0"/>
              <a:t> Tesla</a:t>
            </a:r>
          </a:p>
          <a:p>
            <a:pPr lvl="2"/>
            <a:r>
              <a:rPr lang="es-ES" dirty="0"/>
              <a:t>NC-Series - </a:t>
            </a:r>
            <a:r>
              <a:rPr lang="cs-CZ" dirty="0"/>
              <a:t>computing nodes</a:t>
            </a:r>
          </a:p>
          <a:p>
            <a:pPr lvl="3"/>
            <a:r>
              <a:rPr lang="es-ES" dirty="0"/>
              <a:t>Kepler K80, </a:t>
            </a:r>
            <a:r>
              <a:rPr lang="en-US" dirty="0"/>
              <a:t>Pascal P100, Volta V100</a:t>
            </a:r>
          </a:p>
          <a:p>
            <a:pPr lvl="2"/>
            <a:r>
              <a:rPr lang="es-ES" dirty="0"/>
              <a:t>ND-Series - </a:t>
            </a:r>
            <a:r>
              <a:rPr lang="en-US" dirty="0"/>
              <a:t>AI, ML</a:t>
            </a:r>
            <a:endParaRPr lang="cs-CZ" dirty="0"/>
          </a:p>
          <a:p>
            <a:pPr lvl="3"/>
            <a:r>
              <a:rPr lang="es-ES" dirty="0"/>
              <a:t>Pascal P40</a:t>
            </a:r>
          </a:p>
          <a:p>
            <a:pPr lvl="3"/>
            <a:r>
              <a:rPr lang="es-ES" dirty="0"/>
              <a:t>single </a:t>
            </a:r>
            <a:r>
              <a:rPr lang="es-ES" dirty="0" err="1"/>
              <a:t>prec</a:t>
            </a:r>
            <a:r>
              <a:rPr lang="es-ES" dirty="0"/>
              <a:t> </a:t>
            </a:r>
            <a:r>
              <a:rPr lang="es-ES" dirty="0" err="1"/>
              <a:t>fp</a:t>
            </a:r>
            <a:r>
              <a:rPr lang="es-ES" dirty="0"/>
              <a:t>, </a:t>
            </a:r>
            <a:r>
              <a:rPr lang="es-ES" dirty="0" err="1"/>
              <a:t>larger</a:t>
            </a:r>
            <a:r>
              <a:rPr lang="es-ES" dirty="0"/>
              <a:t> GPU </a:t>
            </a:r>
            <a:r>
              <a:rPr lang="es-ES" dirty="0" err="1"/>
              <a:t>memory</a:t>
            </a:r>
            <a:r>
              <a:rPr lang="es-ES" dirty="0"/>
              <a:t> (24 GB)</a:t>
            </a:r>
          </a:p>
          <a:p>
            <a:pPr lvl="2"/>
            <a:r>
              <a:rPr lang="es-ES" dirty="0"/>
              <a:t>NV-Series - </a:t>
            </a:r>
            <a:r>
              <a:rPr lang="cs-CZ" dirty="0"/>
              <a:t>visualization nodes</a:t>
            </a:r>
          </a:p>
          <a:p>
            <a:pPr lvl="3"/>
            <a:r>
              <a:rPr lang="es-ES" dirty="0"/>
              <a:t>Maxwell M60</a:t>
            </a:r>
            <a:endParaRPr lang="cs-CZ" dirty="0"/>
          </a:p>
        </p:txBody>
      </p:sp>
    </p:spTree>
    <p:extLst>
      <p:ext uri="{BB962C8B-B14F-4D97-AF65-F5344CB8AC3E}">
        <p14:creationId xmlns:p14="http://schemas.microsoft.com/office/powerpoint/2010/main" val="3689516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High-Performance Computing</a:t>
            </a:r>
            <a:endParaRPr lang="en-US" dirty="0"/>
          </a:p>
        </p:txBody>
      </p:sp>
      <p:sp>
        <p:nvSpPr>
          <p:cNvPr id="5" name="Content Placeholder 4"/>
          <p:cNvSpPr>
            <a:spLocks noGrp="1"/>
          </p:cNvSpPr>
          <p:nvPr>
            <p:ph sz="quarter" idx="13"/>
          </p:nvPr>
        </p:nvSpPr>
        <p:spPr>
          <a:xfrm>
            <a:off x="107504" y="548680"/>
            <a:ext cx="8928992" cy="6264696"/>
          </a:xfrm>
        </p:spPr>
        <p:txBody>
          <a:bodyPr>
            <a:normAutofit/>
          </a:bodyPr>
          <a:lstStyle/>
          <a:p>
            <a:r>
              <a:rPr lang="cs-CZ" dirty="0"/>
              <a:t>Google - </a:t>
            </a:r>
            <a:r>
              <a:rPr lang="cs-CZ" b="1" dirty="0"/>
              <a:t>Cloud Dataflow</a:t>
            </a:r>
          </a:p>
          <a:p>
            <a:pPr lvl="1"/>
            <a:r>
              <a:rPr lang="en-US" dirty="0"/>
              <a:t>managed </a:t>
            </a:r>
            <a:r>
              <a:rPr lang="cs-CZ" dirty="0"/>
              <a:t>service </a:t>
            </a:r>
            <a:r>
              <a:rPr lang="en-US" dirty="0"/>
              <a:t>for batch and streaming big data processing</a:t>
            </a:r>
            <a:endParaRPr lang="cs-CZ" dirty="0"/>
          </a:p>
          <a:p>
            <a:pPr lvl="1"/>
            <a:r>
              <a:rPr lang="cs-CZ" dirty="0"/>
              <a:t>scheduling, on-demand resources</a:t>
            </a:r>
            <a:endParaRPr lang="en-US" dirty="0"/>
          </a:p>
          <a:p>
            <a:pPr lvl="1"/>
            <a:r>
              <a:rPr lang="cs-CZ" dirty="0"/>
              <a:t>auto-scaling, monitoring, fault-toleran</a:t>
            </a:r>
            <a:r>
              <a:rPr lang="en-US" dirty="0" err="1"/>
              <a:t>ce</a:t>
            </a:r>
            <a:endParaRPr lang="cs-CZ" dirty="0"/>
          </a:p>
          <a:p>
            <a:pPr lvl="1"/>
            <a:r>
              <a:rPr lang="cs-CZ" dirty="0"/>
              <a:t>integra</a:t>
            </a:r>
            <a:r>
              <a:rPr lang="en-US" dirty="0" err="1"/>
              <a:t>tion</a:t>
            </a:r>
            <a:r>
              <a:rPr lang="cs-CZ" dirty="0"/>
              <a:t> </a:t>
            </a:r>
            <a:r>
              <a:rPr lang="en-US" dirty="0"/>
              <a:t>to external services</a:t>
            </a:r>
          </a:p>
          <a:p>
            <a:pPr lvl="2"/>
            <a:r>
              <a:rPr lang="cs-CZ" dirty="0"/>
              <a:t>Storage, Big</a:t>
            </a:r>
            <a:r>
              <a:rPr lang="en-US" dirty="0"/>
              <a:t>T</a:t>
            </a:r>
            <a:r>
              <a:rPr lang="cs-CZ" dirty="0"/>
              <a:t>able, Big</a:t>
            </a:r>
            <a:r>
              <a:rPr lang="en-US" dirty="0"/>
              <a:t>Q</a:t>
            </a:r>
            <a:r>
              <a:rPr lang="cs-CZ" dirty="0"/>
              <a:t>uery, Data</a:t>
            </a:r>
            <a:r>
              <a:rPr lang="en-US" dirty="0"/>
              <a:t>S</a:t>
            </a:r>
            <a:r>
              <a:rPr lang="cs-CZ" dirty="0"/>
              <a:t>tore, Pub/Sub</a:t>
            </a:r>
            <a:r>
              <a:rPr lang="en-US" dirty="0"/>
              <a:t>, ...</a:t>
            </a:r>
            <a:endParaRPr lang="cs-CZ" dirty="0"/>
          </a:p>
          <a:p>
            <a:pPr lvl="1"/>
            <a:r>
              <a:rPr lang="en-US" dirty="0"/>
              <a:t>Dataflow Programming Model</a:t>
            </a:r>
          </a:p>
          <a:p>
            <a:pPr lvl="2"/>
            <a:r>
              <a:rPr lang="cs-CZ" dirty="0"/>
              <a:t>Pipelines, PCollections </a:t>
            </a:r>
            <a:r>
              <a:rPr lang="en-US" dirty="0"/>
              <a:t>(data)</a:t>
            </a:r>
            <a:r>
              <a:rPr lang="cs-CZ" dirty="0"/>
              <a:t>, Transforms, I/O sources/sinks</a:t>
            </a:r>
          </a:p>
          <a:p>
            <a:pPr lvl="1"/>
            <a:r>
              <a:rPr lang="cs-CZ" dirty="0"/>
              <a:t>GPGPU</a:t>
            </a:r>
            <a:endParaRPr lang="en-US" dirty="0"/>
          </a:p>
          <a:p>
            <a:r>
              <a:rPr lang="cs-CZ" dirty="0"/>
              <a:t>Amazon - </a:t>
            </a:r>
            <a:r>
              <a:rPr lang="cs-CZ" b="1" dirty="0"/>
              <a:t>AWS HPC</a:t>
            </a:r>
            <a:endParaRPr lang="en-US" b="1" dirty="0"/>
          </a:p>
          <a:p>
            <a:pPr lvl="1"/>
            <a:r>
              <a:rPr lang="en-US" dirty="0"/>
              <a:t>on-demand server</a:t>
            </a:r>
            <a:r>
              <a:rPr lang="cs-CZ" dirty="0"/>
              <a:t> nodes</a:t>
            </a:r>
          </a:p>
          <a:p>
            <a:pPr lvl="2"/>
            <a:r>
              <a:rPr lang="en-US" dirty="0"/>
              <a:t>Cluster Compute instances</a:t>
            </a:r>
          </a:p>
          <a:p>
            <a:pPr lvl="2"/>
            <a:r>
              <a:rPr lang="en-US" dirty="0"/>
              <a:t>Cluster GPU</a:t>
            </a:r>
            <a:r>
              <a:rPr lang="cs-CZ" dirty="0"/>
              <a:t> </a:t>
            </a:r>
            <a:r>
              <a:rPr lang="en-US" dirty="0"/>
              <a:t>instances</a:t>
            </a:r>
          </a:p>
          <a:p>
            <a:pPr lvl="2"/>
            <a:r>
              <a:rPr lang="en-US" dirty="0"/>
              <a:t>FPGA instances - Xilinx, </a:t>
            </a:r>
            <a:r>
              <a:rPr lang="en-US" i="1" dirty="0"/>
              <a:t>Field Programmable Gate Array</a:t>
            </a:r>
            <a:endParaRPr lang="en-US" dirty="0"/>
          </a:p>
          <a:p>
            <a:pPr lvl="1"/>
            <a:r>
              <a:rPr lang="en-US" dirty="0"/>
              <a:t>Placement Group</a:t>
            </a:r>
            <a:endParaRPr lang="cs-CZ" dirty="0"/>
          </a:p>
          <a:p>
            <a:pPr lvl="2"/>
            <a:r>
              <a:rPr lang="en-US" dirty="0"/>
              <a:t>high communication throughput</a:t>
            </a:r>
          </a:p>
          <a:p>
            <a:pPr lvl="3"/>
            <a:r>
              <a:rPr lang="en-US" dirty="0"/>
              <a:t>10 Gb/s</a:t>
            </a:r>
            <a:r>
              <a:rPr lang="cs-CZ" dirty="0"/>
              <a:t>, </a:t>
            </a:r>
            <a:r>
              <a:rPr lang="en-US" dirty="0"/>
              <a:t>low latency</a:t>
            </a:r>
          </a:p>
        </p:txBody>
      </p:sp>
      <p:pic>
        <p:nvPicPr>
          <p:cNvPr id="10242" name="Picture 2" descr="https://www.gstatic.com/cloud/images/products/artwork/dataflow-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517" y="548680"/>
            <a:ext cx="1844279"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177CEA-4139-5A27-E26E-3978B8BC38AC}"/>
              </a:ext>
            </a:extLst>
          </p:cNvPr>
          <p:cNvSpPr>
            <a:spLocks noGrp="1"/>
          </p:cNvSpPr>
          <p:nvPr>
            <p:ph type="title"/>
          </p:nvPr>
        </p:nvSpPr>
        <p:spPr/>
        <p:txBody>
          <a:bodyPr/>
          <a:lstStyle/>
          <a:p>
            <a:r>
              <a:rPr lang="en-US" dirty="0"/>
              <a:t>Choosing a Proper Computing Service</a:t>
            </a:r>
            <a:endParaRPr lang="cs-CZ" dirty="0"/>
          </a:p>
        </p:txBody>
      </p:sp>
      <p:pic>
        <p:nvPicPr>
          <p:cNvPr id="5" name="Obrázek 4" descr="Obsah obrázku text, snímek obrazovky, Písmo, číslo">
            <a:extLst>
              <a:ext uri="{FF2B5EF4-FFF2-40B4-BE49-F238E27FC236}">
                <a16:creationId xmlns:a16="http://schemas.microsoft.com/office/drawing/2014/main" id="{A5EAEA31-BD44-3B98-6F2E-48549378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5" y="476672"/>
            <a:ext cx="7632848" cy="6381328"/>
          </a:xfrm>
          <a:prstGeom prst="rect">
            <a:avLst/>
          </a:prstGeom>
        </p:spPr>
      </p:pic>
    </p:spTree>
    <p:extLst>
      <p:ext uri="{BB962C8B-B14F-4D97-AF65-F5344CB8AC3E}">
        <p14:creationId xmlns:p14="http://schemas.microsoft.com/office/powerpoint/2010/main" val="2145252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2800" dirty="0"/>
          </a:p>
          <a:p>
            <a:pPr marL="0" indent="0" algn="ctr">
              <a:buNone/>
            </a:pPr>
            <a:r>
              <a:rPr lang="en-US" sz="4400" dirty="0"/>
              <a:t>Computing services</a:t>
            </a:r>
            <a:br>
              <a:rPr lang="en-US" sz="4400" dirty="0"/>
            </a:br>
            <a:r>
              <a:rPr lang="cs-CZ" sz="4400" dirty="0"/>
              <a:t>Exe</a:t>
            </a:r>
            <a:r>
              <a:rPr lang="en-US" sz="4400" dirty="0" err="1"/>
              <a:t>cution</a:t>
            </a:r>
            <a:r>
              <a:rPr lang="cs-CZ" sz="4400" dirty="0"/>
              <a:t> model</a:t>
            </a:r>
            <a:r>
              <a:rPr lang="en-US" sz="4400" dirty="0"/>
              <a:t>s</a:t>
            </a:r>
            <a:endParaRPr lang="cs-CZ" sz="4400" dirty="0"/>
          </a:p>
          <a:p>
            <a:pPr marL="0" indent="0" algn="ctr">
              <a:buNone/>
            </a:pPr>
            <a:endParaRPr lang="en-US" dirty="0"/>
          </a:p>
          <a:p>
            <a:pPr marL="2142900" indent="-342900"/>
            <a:r>
              <a:rPr lang="en-US" dirty="0"/>
              <a:t>virtual machines</a:t>
            </a:r>
          </a:p>
          <a:p>
            <a:pPr marL="2142900" indent="-342900"/>
            <a:r>
              <a:rPr lang="en-US" dirty="0"/>
              <a:t>web sites</a:t>
            </a:r>
          </a:p>
          <a:p>
            <a:pPr marL="2142900" indent="-342900"/>
            <a:r>
              <a:rPr lang="en-US" dirty="0"/>
              <a:t>cloud services, web/worker roles</a:t>
            </a:r>
          </a:p>
          <a:p>
            <a:pPr marL="2142900" indent="-342900"/>
            <a:r>
              <a:rPr lang="en-US" dirty="0"/>
              <a:t>containers &amp; </a:t>
            </a:r>
            <a:r>
              <a:rPr lang="en-US" dirty="0" err="1"/>
              <a:t>microservices</a:t>
            </a:r>
            <a:r>
              <a:rPr lang="cs-CZ" dirty="0"/>
              <a:t>, orchestra</a:t>
            </a:r>
            <a:r>
              <a:rPr lang="en-US" dirty="0" err="1"/>
              <a:t>tion</a:t>
            </a:r>
            <a:endParaRPr lang="en-US" dirty="0"/>
          </a:p>
          <a:p>
            <a:pPr marL="2142900" indent="-342900"/>
            <a:r>
              <a:rPr lang="en-US" dirty="0" err="1"/>
              <a:t>serverless</a:t>
            </a:r>
            <a:r>
              <a:rPr lang="en-US" dirty="0"/>
              <a:t> computing</a:t>
            </a:r>
          </a:p>
          <a:p>
            <a:pPr marL="2142900" indent="-342900"/>
            <a:r>
              <a:rPr lang="en-US" dirty="0"/>
              <a:t>mobile services</a:t>
            </a:r>
          </a:p>
          <a:p>
            <a:pPr marL="2142900" indent="-342900"/>
            <a:r>
              <a:rPr lang="en-US" dirty="0"/>
              <a:t>high performance computing</a:t>
            </a:r>
          </a:p>
          <a:p>
            <a:pPr marL="2142900" indent="-342900"/>
            <a:r>
              <a:rPr lang="en-US" dirty="0"/>
              <a:t>cloud management, monitoring</a:t>
            </a:r>
          </a:p>
        </p:txBody>
      </p:sp>
    </p:spTree>
    <p:extLst>
      <p:ext uri="{BB962C8B-B14F-4D97-AF65-F5344CB8AC3E}">
        <p14:creationId xmlns:p14="http://schemas.microsoft.com/office/powerpoint/2010/main" val="316389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l="-13556" r="13849"/>
          <a:stretch/>
        </p:blipFill>
        <p:spPr>
          <a:xfrm>
            <a:off x="3276000" y="404664"/>
            <a:ext cx="5861003" cy="4206237"/>
          </a:xfrm>
          <a:prstGeom prst="rect">
            <a:avLst/>
          </a:prstGeom>
        </p:spPr>
      </p:pic>
      <p:sp>
        <p:nvSpPr>
          <p:cNvPr id="2" name="Title 1"/>
          <p:cNvSpPr>
            <a:spLocks noGrp="1"/>
          </p:cNvSpPr>
          <p:nvPr>
            <p:ph type="title"/>
          </p:nvPr>
        </p:nvSpPr>
        <p:spPr/>
        <p:txBody>
          <a:bodyPr/>
          <a:lstStyle/>
          <a:p>
            <a:r>
              <a:rPr lang="cs-CZ" dirty="0"/>
              <a:t>Management</a:t>
            </a:r>
            <a:endParaRPr lang="en-US" dirty="0"/>
          </a:p>
        </p:txBody>
      </p:sp>
      <p:sp>
        <p:nvSpPr>
          <p:cNvPr id="13" name="Content Placeholder 2"/>
          <p:cNvSpPr>
            <a:spLocks noGrp="1"/>
          </p:cNvSpPr>
          <p:nvPr>
            <p:ph sz="quarter" idx="13"/>
          </p:nvPr>
        </p:nvSpPr>
        <p:spPr>
          <a:xfrm>
            <a:off x="107504" y="548680"/>
            <a:ext cx="4176464" cy="3528392"/>
          </a:xfrm>
        </p:spPr>
        <p:txBody>
          <a:bodyPr anchor="t">
            <a:normAutofit/>
          </a:bodyPr>
          <a:lstStyle/>
          <a:p>
            <a:pPr lvl="1"/>
            <a:r>
              <a:rPr lang="en-US" dirty="0"/>
              <a:t>web port</a:t>
            </a:r>
            <a:r>
              <a:rPr lang="cs-CZ" dirty="0"/>
              <a:t>a</a:t>
            </a:r>
            <a:r>
              <a:rPr lang="en-US" dirty="0"/>
              <a:t>l</a:t>
            </a:r>
          </a:p>
          <a:p>
            <a:pPr lvl="1"/>
            <a:r>
              <a:rPr lang="en-US" dirty="0"/>
              <a:t>mobile console</a:t>
            </a:r>
            <a:endParaRPr lang="cs-CZ" dirty="0"/>
          </a:p>
          <a:p>
            <a:pPr lvl="1"/>
            <a:r>
              <a:rPr lang="en-US" dirty="0"/>
              <a:t>s</a:t>
            </a:r>
            <a:r>
              <a:rPr lang="cs-CZ" dirty="0"/>
              <a:t>cripting</a:t>
            </a:r>
            <a:endParaRPr lang="en-US" dirty="0"/>
          </a:p>
          <a:p>
            <a:pPr lvl="1"/>
            <a:r>
              <a:rPr lang="cs-CZ" dirty="0"/>
              <a:t>API / SDK / </a:t>
            </a:r>
            <a:r>
              <a:rPr lang="en-US" dirty="0"/>
              <a:t>libraries</a:t>
            </a:r>
          </a:p>
          <a:p>
            <a:pPr lvl="1"/>
            <a:r>
              <a:rPr lang="en-US" dirty="0"/>
              <a:t>REST API</a:t>
            </a:r>
            <a:r>
              <a:rPr lang="cs-CZ" dirty="0"/>
              <a:t> - CRUD</a:t>
            </a:r>
            <a:endParaRPr lang="en-US" dirty="0"/>
          </a:p>
          <a:p>
            <a:pPr lvl="1"/>
            <a:r>
              <a:rPr lang="en-US" dirty="0"/>
              <a:t>debugging / tuning</a:t>
            </a:r>
          </a:p>
        </p:txBody>
      </p:sp>
      <p:sp>
        <p:nvSpPr>
          <p:cNvPr id="14" name="Rounded Rectangular Callout 13"/>
          <p:cNvSpPr/>
          <p:nvPr/>
        </p:nvSpPr>
        <p:spPr>
          <a:xfrm>
            <a:off x="179512" y="3756206"/>
            <a:ext cx="4283335" cy="29790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Add OS Image</a:t>
            </a:r>
          </a:p>
          <a:p>
            <a:r>
              <a:rPr lang="cs-CZ" sz="1200" dirty="0">
                <a:solidFill>
                  <a:srgbClr val="002060"/>
                </a:solidFill>
              </a:rPr>
              <a:t>https://management.core.net/&lt;id&gt;/services/images</a:t>
            </a:r>
          </a:p>
          <a:p>
            <a:endParaRPr lang="cs-CZ" sz="1050" dirty="0">
              <a:solidFill>
                <a:srgbClr val="002060"/>
              </a:solidFill>
            </a:endParaRPr>
          </a:p>
          <a:p>
            <a:r>
              <a:rPr lang="cs-CZ" sz="1050" dirty="0">
                <a:solidFill>
                  <a:srgbClr val="002060"/>
                </a:solidFill>
              </a:rPr>
              <a:t>&lt;OSImage xmlns:i="http://www.w3.org/2001/XMLSchema-instance"&gt;</a:t>
            </a:r>
          </a:p>
          <a:p>
            <a:r>
              <a:rPr lang="cs-CZ" sz="1050" dirty="0">
                <a:solidFill>
                  <a:srgbClr val="002060"/>
                </a:solidFill>
              </a:rPr>
              <a:t>   &lt;Label&gt;image-label&lt;/Label&gt;</a:t>
            </a:r>
          </a:p>
          <a:p>
            <a:r>
              <a:rPr lang="cs-CZ" sz="1050" dirty="0">
                <a:solidFill>
                  <a:srgbClr val="002060"/>
                </a:solidFill>
              </a:rPr>
              <a:t>   &lt;MediaLink&gt;uri-of-the-containing-blob&lt;/MediaLink&gt;</a:t>
            </a:r>
          </a:p>
          <a:p>
            <a:r>
              <a:rPr lang="cs-CZ" sz="1050" dirty="0">
                <a:solidFill>
                  <a:srgbClr val="002060"/>
                </a:solidFill>
              </a:rPr>
              <a:t>   &lt;Name&gt;image-name&lt;/Name&gt;</a:t>
            </a:r>
          </a:p>
          <a:p>
            <a:r>
              <a:rPr lang="cs-CZ" sz="1050" dirty="0">
                <a:solidFill>
                  <a:srgbClr val="002060"/>
                </a:solidFill>
              </a:rPr>
              <a:t>   &lt;OS&gt;Linux|Windows&lt;/OS&gt;</a:t>
            </a:r>
          </a:p>
          <a:p>
            <a:r>
              <a:rPr lang="cs-CZ" sz="1050" dirty="0">
                <a:solidFill>
                  <a:srgbClr val="002060"/>
                </a:solidFill>
              </a:rPr>
              <a:t>   &lt;Description&gt;image-description&lt;/Description&gt;</a:t>
            </a:r>
          </a:p>
          <a:p>
            <a:r>
              <a:rPr lang="cs-CZ" sz="1050" dirty="0">
                <a:solidFill>
                  <a:srgbClr val="002060"/>
                </a:solidFill>
              </a:rPr>
              <a:t>   &lt;ImageFamily&gt;image-family&lt;/ImageFamily&gt;</a:t>
            </a:r>
          </a:p>
          <a:p>
            <a:r>
              <a:rPr lang="cs-CZ" sz="1050" dirty="0">
                <a:solidFill>
                  <a:srgbClr val="002060"/>
                </a:solidFill>
              </a:rPr>
              <a:t>   &lt;PublishedDate&gt;published-date&lt;/PublishedDate&gt;</a:t>
            </a:r>
          </a:p>
          <a:p>
            <a:r>
              <a:rPr lang="cs-CZ" sz="1050" dirty="0">
                <a:solidFill>
                  <a:srgbClr val="002060"/>
                </a:solidFill>
              </a:rPr>
              <a:t>   &lt;ShowInGui&gt;true/false&lt;/ShowInGui&gt;</a:t>
            </a:r>
          </a:p>
          <a:p>
            <a:r>
              <a:rPr lang="cs-CZ" sz="1050" dirty="0">
                <a:solidFill>
                  <a:srgbClr val="002060"/>
                </a:solidFill>
              </a:rPr>
              <a:t>   &lt;Privacy&gt;http://www.example.com/privacypolicy.html&lt;/Privacy&gt;</a:t>
            </a:r>
          </a:p>
          <a:p>
            <a:r>
              <a:rPr lang="cs-CZ" sz="1050" dirty="0">
                <a:solidFill>
                  <a:srgbClr val="002060"/>
                </a:solidFill>
              </a:rPr>
              <a:t>   &lt;IconUri&gt;http://www.example.com/favicon.png&lt;/IconUri&gt;</a:t>
            </a:r>
          </a:p>
          <a:p>
            <a:r>
              <a:rPr lang="cs-CZ" sz="1050" dirty="0">
                <a:solidFill>
                  <a:srgbClr val="002060"/>
                </a:solidFill>
              </a:rPr>
              <a:t>   &lt;RecVMSize&gt;Small/Large/Medium/ExtraLarge&lt;/RecVMSize&gt;</a:t>
            </a:r>
          </a:p>
          <a:p>
            <a:r>
              <a:rPr lang="cs-CZ" sz="1050" dirty="0">
                <a:solidFill>
                  <a:srgbClr val="002060"/>
                </a:solidFill>
              </a:rPr>
              <a:t>  &lt;Language&gt;language-of-image&lt;/Language&gt;</a:t>
            </a:r>
          </a:p>
          <a:p>
            <a:r>
              <a:rPr lang="cs-CZ" sz="1050" dirty="0">
                <a:solidFill>
                  <a:srgbClr val="002060"/>
                </a:solidFill>
              </a:rPr>
              <a:t>&lt;/OSImage&gt;</a:t>
            </a:r>
          </a:p>
        </p:txBody>
      </p:sp>
      <p:sp>
        <p:nvSpPr>
          <p:cNvPr id="15" name="Rounded Rectangular Callout 14"/>
          <p:cNvSpPr/>
          <p:nvPr/>
        </p:nvSpPr>
        <p:spPr>
          <a:xfrm>
            <a:off x="179512" y="3115166"/>
            <a:ext cx="6155543" cy="29247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http://My.tables.MyCloud/&lt;MyTable&gt;(PartitionKey='PK',RowKey='RK')?$select=&lt;FirstProperty&gt;</a:t>
            </a:r>
          </a:p>
        </p:txBody>
      </p:sp>
      <p:pic>
        <p:nvPicPr>
          <p:cNvPr id="9" name="Picture 8"/>
          <p:cNvPicPr>
            <a:picLocks noChangeAspect="1"/>
          </p:cNvPicPr>
          <p:nvPr/>
        </p:nvPicPr>
        <p:blipFill rotWithShape="1">
          <a:blip r:embed="rId5"/>
          <a:srcRect l="-44355" r="44355"/>
          <a:stretch/>
        </p:blipFill>
        <p:spPr>
          <a:xfrm>
            <a:off x="3788021" y="3584347"/>
            <a:ext cx="5355979" cy="3273653"/>
          </a:xfrm>
          <a:prstGeom prst="rect">
            <a:avLst/>
          </a:prstGeom>
        </p:spPr>
      </p:pic>
      <p:pic>
        <p:nvPicPr>
          <p:cNvPr id="12" name="Picture 2" descr="https://mscblogs.blob.core.windows.net/media/scottgu/Media/image_4B31FD59.png"/>
          <p:cNvPicPr>
            <a:picLocks noChangeAspect="1" noChangeArrowheads="1"/>
          </p:cNvPicPr>
          <p:nvPr>
            <p:custDataLst>
              <p:custData r:id="rId1"/>
            </p:custDataLst>
          </p:nvPr>
        </p:nvPicPr>
        <p:blipFill rotWithShape="1">
          <a:blip r:embed="rId6">
            <a:extLst>
              <a:ext uri="{28A0092B-C50C-407E-A947-70E740481C1C}">
                <a14:useLocalDpi xmlns:a14="http://schemas.microsoft.com/office/drawing/2010/main" val="0"/>
              </a:ext>
            </a:extLst>
          </a:blip>
          <a:srcRect l="-5957" r="5957"/>
          <a:stretch/>
        </p:blipFill>
        <p:spPr bwMode="auto">
          <a:xfrm>
            <a:off x="3563888" y="4480417"/>
            <a:ext cx="3562951" cy="231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14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85" r="18021"/>
          <a:stretch/>
        </p:blipFill>
        <p:spPr>
          <a:xfrm>
            <a:off x="4211960" y="476672"/>
            <a:ext cx="4824000" cy="4206237"/>
          </a:xfrm>
          <a:prstGeom prst="rect">
            <a:avLst/>
          </a:prstGeom>
        </p:spPr>
      </p:pic>
      <p:sp>
        <p:nvSpPr>
          <p:cNvPr id="2" name="Title 1"/>
          <p:cNvSpPr>
            <a:spLocks noGrp="1"/>
          </p:cNvSpPr>
          <p:nvPr>
            <p:ph type="title"/>
          </p:nvPr>
        </p:nvSpPr>
        <p:spPr/>
        <p:txBody>
          <a:bodyPr/>
          <a:lstStyle/>
          <a:p>
            <a:r>
              <a:rPr lang="cs-CZ" dirty="0"/>
              <a:t>Management - </a:t>
            </a:r>
            <a:r>
              <a:rPr lang="en-US" dirty="0"/>
              <a:t>W</a:t>
            </a:r>
            <a:r>
              <a:rPr lang="cs-CZ" dirty="0"/>
              <a:t>eb </a:t>
            </a:r>
            <a:r>
              <a:rPr lang="en-US" dirty="0"/>
              <a:t>P</a:t>
            </a:r>
            <a:r>
              <a:rPr lang="cs-CZ" dirty="0"/>
              <a:t>ortal</a:t>
            </a:r>
            <a:endParaRPr lang="en-US" dirty="0"/>
          </a:p>
        </p:txBody>
      </p:sp>
      <p:sp>
        <p:nvSpPr>
          <p:cNvPr id="13" name="Content Placeholder 2"/>
          <p:cNvSpPr>
            <a:spLocks noGrp="1"/>
          </p:cNvSpPr>
          <p:nvPr>
            <p:ph sz="quarter" idx="13"/>
          </p:nvPr>
        </p:nvSpPr>
        <p:spPr>
          <a:xfrm>
            <a:off x="107504" y="548680"/>
            <a:ext cx="4752528" cy="6120680"/>
          </a:xfrm>
        </p:spPr>
        <p:txBody>
          <a:bodyPr anchor="t">
            <a:normAutofit/>
          </a:bodyPr>
          <a:lstStyle/>
          <a:p>
            <a:r>
              <a:rPr lang="en-US" b="1" dirty="0"/>
              <a:t>Web port</a:t>
            </a:r>
            <a:r>
              <a:rPr lang="cs-CZ" b="1" dirty="0"/>
              <a:t>a</a:t>
            </a:r>
            <a:r>
              <a:rPr lang="en-US" b="1" dirty="0"/>
              <a:t>l</a:t>
            </a:r>
            <a:endParaRPr lang="cs-CZ" b="1" dirty="0"/>
          </a:p>
          <a:p>
            <a:pPr lvl="1"/>
            <a:r>
              <a:rPr lang="cs-CZ" dirty="0"/>
              <a:t>subscription, billing</a:t>
            </a:r>
          </a:p>
          <a:p>
            <a:pPr lvl="1"/>
            <a:r>
              <a:rPr lang="cs-CZ" dirty="0" err="1"/>
              <a:t>marketplace</a:t>
            </a:r>
            <a:endParaRPr lang="cs-CZ" dirty="0"/>
          </a:p>
          <a:p>
            <a:pPr lvl="1"/>
            <a:r>
              <a:rPr lang="cs-CZ" dirty="0"/>
              <a:t>resource management</a:t>
            </a:r>
          </a:p>
          <a:p>
            <a:pPr lvl="1"/>
            <a:r>
              <a:rPr lang="cs-CZ" dirty="0"/>
              <a:t>configuration, scaling</a:t>
            </a:r>
          </a:p>
          <a:p>
            <a:pPr lvl="1"/>
            <a:r>
              <a:rPr lang="cs-CZ" dirty="0"/>
              <a:t>deployment, monitoring</a:t>
            </a:r>
          </a:p>
          <a:p>
            <a:pPr lvl="1"/>
            <a:r>
              <a:rPr lang="cs-CZ" dirty="0" err="1"/>
              <a:t>summarized</a:t>
            </a:r>
            <a:r>
              <a:rPr lang="cs-CZ" dirty="0"/>
              <a:t> </a:t>
            </a:r>
            <a:r>
              <a:rPr lang="cs-CZ" dirty="0" err="1"/>
              <a:t>views</a:t>
            </a:r>
            <a:endParaRPr lang="cs-CZ" dirty="0"/>
          </a:p>
          <a:p>
            <a:pPr marL="274320" lvl="1" indent="0">
              <a:buNone/>
            </a:pPr>
            <a:endParaRPr lang="en-US" dirty="0"/>
          </a:p>
          <a:p>
            <a:r>
              <a:rPr lang="cs-CZ" b="1" dirty="0"/>
              <a:t>Platforms</a:t>
            </a:r>
          </a:p>
          <a:p>
            <a:pPr lvl="1"/>
            <a:r>
              <a:rPr lang="cs-CZ" dirty="0"/>
              <a:t>Azure Portal</a:t>
            </a:r>
          </a:p>
          <a:p>
            <a:pPr lvl="1"/>
            <a:r>
              <a:rPr lang="cs-CZ" dirty="0"/>
              <a:t>Google Cloud </a:t>
            </a:r>
            <a:r>
              <a:rPr lang="en-US" dirty="0"/>
              <a:t>Console</a:t>
            </a:r>
          </a:p>
          <a:p>
            <a:pPr lvl="1"/>
            <a:r>
              <a:rPr lang="cs-CZ" dirty="0"/>
              <a:t>BlueMix</a:t>
            </a:r>
            <a:r>
              <a:rPr lang="en-US" dirty="0"/>
              <a:t> Dashboard</a:t>
            </a:r>
          </a:p>
          <a:p>
            <a:pPr lvl="1"/>
            <a:r>
              <a:rPr lang="en-US" dirty="0"/>
              <a:t>AWS Management Console</a:t>
            </a:r>
            <a:r>
              <a:rPr lang="cs-CZ" dirty="0"/>
              <a:t> / </a:t>
            </a:r>
            <a:r>
              <a:rPr lang="cs-CZ" dirty="0" err="1"/>
              <a:t>portal</a:t>
            </a:r>
            <a:endParaRPr lang="cs-CZ" dirty="0"/>
          </a:p>
          <a:p>
            <a:pPr lvl="1"/>
            <a:r>
              <a:rPr lang="en-US" dirty="0"/>
              <a:t>OpenStack Horizon</a:t>
            </a:r>
            <a:endParaRPr lang="cs-CZ" dirty="0"/>
          </a:p>
          <a:p>
            <a:pPr lvl="1"/>
            <a:endParaRPr lang="en-US" dirty="0"/>
          </a:p>
        </p:txBody>
      </p:sp>
      <p:sp>
        <p:nvSpPr>
          <p:cNvPr id="5" name="Content Placeholder 2"/>
          <p:cNvSpPr txBox="1">
            <a:spLocks/>
          </p:cNvSpPr>
          <p:nvPr/>
        </p:nvSpPr>
        <p:spPr>
          <a:xfrm>
            <a:off x="4860032" y="4941168"/>
            <a:ext cx="4175928" cy="1800199"/>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Mobile console</a:t>
            </a:r>
            <a:endParaRPr lang="cs-CZ" b="1" dirty="0"/>
          </a:p>
          <a:p>
            <a:pPr lvl="1"/>
            <a:r>
              <a:rPr lang="cs-CZ" dirty="0"/>
              <a:t>selected functionality</a:t>
            </a:r>
          </a:p>
          <a:p>
            <a:pPr lvl="1"/>
            <a:r>
              <a:rPr lang="cs-CZ" dirty="0"/>
              <a:t>dashboard, alerts</a:t>
            </a:r>
          </a:p>
          <a:p>
            <a:pPr lvl="1"/>
            <a:endParaRPr lang="cs-CZ" dirty="0"/>
          </a:p>
        </p:txBody>
      </p:sp>
    </p:spTree>
    <p:extLst>
      <p:ext uri="{BB962C8B-B14F-4D97-AF65-F5344CB8AC3E}">
        <p14:creationId xmlns:p14="http://schemas.microsoft.com/office/powerpoint/2010/main" val="2536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t>
            </a:r>
            <a:r>
              <a:rPr lang="en-US" dirty="0"/>
              <a:t>S</a:t>
            </a:r>
            <a:r>
              <a:rPr lang="cs-CZ" dirty="0"/>
              <a:t>cripting</a:t>
            </a:r>
            <a:endParaRPr lang="en-US" dirty="0"/>
          </a:p>
        </p:txBody>
      </p:sp>
      <p:sp>
        <p:nvSpPr>
          <p:cNvPr id="13" name="Content Placeholder 2"/>
          <p:cNvSpPr>
            <a:spLocks noGrp="1"/>
          </p:cNvSpPr>
          <p:nvPr>
            <p:ph sz="quarter" idx="13"/>
          </p:nvPr>
        </p:nvSpPr>
        <p:spPr>
          <a:xfrm>
            <a:off x="107504" y="548680"/>
            <a:ext cx="4824536" cy="3035667"/>
          </a:xfrm>
        </p:spPr>
        <p:txBody>
          <a:bodyPr anchor="t">
            <a:normAutofit fontScale="92500" lnSpcReduction="10000"/>
          </a:bodyPr>
          <a:lstStyle/>
          <a:p>
            <a:r>
              <a:rPr lang="cs-CZ" b="1" dirty="0"/>
              <a:t>Scripting</a:t>
            </a:r>
            <a:endParaRPr lang="en-US" b="1" dirty="0"/>
          </a:p>
          <a:p>
            <a:pPr lvl="1"/>
            <a:r>
              <a:rPr lang="en-US" b="1" dirty="0"/>
              <a:t>Infrastructure</a:t>
            </a:r>
            <a:r>
              <a:rPr lang="en-US" dirty="0">
                <a:solidFill>
                  <a:srgbClr val="0066CC"/>
                </a:solidFill>
              </a:rPr>
              <a:t>-as-a-Code</a:t>
            </a:r>
          </a:p>
          <a:p>
            <a:pPr lvl="1"/>
            <a:r>
              <a:rPr lang="cs-CZ" dirty="0"/>
              <a:t>batch / repeatable actions</a:t>
            </a:r>
          </a:p>
          <a:p>
            <a:pPr lvl="1"/>
            <a:r>
              <a:rPr lang="cs-CZ" dirty="0"/>
              <a:t>procedural / declarative / specification</a:t>
            </a:r>
            <a:endParaRPr lang="en-US" dirty="0"/>
          </a:p>
          <a:p>
            <a:pPr lvl="1"/>
            <a:r>
              <a:rPr lang="en-US" dirty="0"/>
              <a:t>Azure </a:t>
            </a:r>
            <a:r>
              <a:rPr lang="cs-CZ" dirty="0"/>
              <a:t>Script Center</a:t>
            </a:r>
          </a:p>
          <a:p>
            <a:pPr lvl="2"/>
            <a:r>
              <a:rPr lang="en-US" dirty="0"/>
              <a:t>PowerShell</a:t>
            </a:r>
          </a:p>
          <a:p>
            <a:pPr lvl="1"/>
            <a:r>
              <a:rPr lang="en-US" dirty="0"/>
              <a:t>Google Cloud Shell</a:t>
            </a:r>
          </a:p>
          <a:p>
            <a:pPr lvl="1"/>
            <a:r>
              <a:rPr lang="en-US" dirty="0"/>
              <a:t>AWS </a:t>
            </a:r>
            <a:r>
              <a:rPr lang="en-US" dirty="0" err="1"/>
              <a:t>CloudFormation</a:t>
            </a:r>
            <a:endParaRPr lang="en-US" dirty="0"/>
          </a:p>
          <a:p>
            <a:pPr lvl="2"/>
            <a:r>
              <a:rPr lang="en-US" dirty="0"/>
              <a:t>infrastructure templates</a:t>
            </a:r>
          </a:p>
        </p:txBody>
      </p:sp>
      <p:sp>
        <p:nvSpPr>
          <p:cNvPr id="14" name="Rounded Rectangular Callout 13"/>
          <p:cNvSpPr/>
          <p:nvPr/>
        </p:nvSpPr>
        <p:spPr>
          <a:xfrm>
            <a:off x="467544" y="3756206"/>
            <a:ext cx="4283335" cy="29790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Add OS Image</a:t>
            </a:r>
          </a:p>
          <a:p>
            <a:r>
              <a:rPr lang="cs-CZ" sz="1200" dirty="0">
                <a:solidFill>
                  <a:srgbClr val="002060"/>
                </a:solidFill>
              </a:rPr>
              <a:t>https://management.core.net/&lt;id&gt;/services/images</a:t>
            </a:r>
          </a:p>
          <a:p>
            <a:endParaRPr lang="cs-CZ" sz="1050" dirty="0">
              <a:solidFill>
                <a:srgbClr val="002060"/>
              </a:solidFill>
            </a:endParaRPr>
          </a:p>
          <a:p>
            <a:r>
              <a:rPr lang="cs-CZ" sz="1050" dirty="0">
                <a:solidFill>
                  <a:srgbClr val="002060"/>
                </a:solidFill>
              </a:rPr>
              <a:t>&lt;OSImage xmlns:i="http://www.w3.org/2001/XMLSchema-instance"&gt;</a:t>
            </a:r>
          </a:p>
          <a:p>
            <a:r>
              <a:rPr lang="cs-CZ" sz="1050" dirty="0">
                <a:solidFill>
                  <a:srgbClr val="002060"/>
                </a:solidFill>
              </a:rPr>
              <a:t>   &lt;Label&gt;image-label&lt;/Label&gt;</a:t>
            </a:r>
          </a:p>
          <a:p>
            <a:r>
              <a:rPr lang="cs-CZ" sz="1050" dirty="0">
                <a:solidFill>
                  <a:srgbClr val="002060"/>
                </a:solidFill>
              </a:rPr>
              <a:t>   &lt;MediaLink&gt;uri-of-the-containing-blob&lt;/MediaLink&gt;</a:t>
            </a:r>
          </a:p>
          <a:p>
            <a:r>
              <a:rPr lang="cs-CZ" sz="1050" dirty="0">
                <a:solidFill>
                  <a:srgbClr val="002060"/>
                </a:solidFill>
              </a:rPr>
              <a:t>   &lt;Name&gt;image-name&lt;/Name&gt;</a:t>
            </a:r>
          </a:p>
          <a:p>
            <a:r>
              <a:rPr lang="cs-CZ" sz="1050" dirty="0">
                <a:solidFill>
                  <a:srgbClr val="002060"/>
                </a:solidFill>
              </a:rPr>
              <a:t>   &lt;OS&gt;Linux|Windows&lt;/OS&gt;</a:t>
            </a:r>
          </a:p>
          <a:p>
            <a:r>
              <a:rPr lang="cs-CZ" sz="1050" dirty="0">
                <a:solidFill>
                  <a:srgbClr val="002060"/>
                </a:solidFill>
              </a:rPr>
              <a:t>   &lt;Description&gt;image-description&lt;/Description&gt;</a:t>
            </a:r>
          </a:p>
          <a:p>
            <a:r>
              <a:rPr lang="cs-CZ" sz="1050" dirty="0">
                <a:solidFill>
                  <a:srgbClr val="002060"/>
                </a:solidFill>
              </a:rPr>
              <a:t>   &lt;ImageFamily&gt;image-family&lt;/ImageFamily&gt;</a:t>
            </a:r>
          </a:p>
          <a:p>
            <a:r>
              <a:rPr lang="cs-CZ" sz="1050" dirty="0">
                <a:solidFill>
                  <a:srgbClr val="002060"/>
                </a:solidFill>
              </a:rPr>
              <a:t>   &lt;PublishedDate&gt;published-date&lt;/PublishedDate&gt;</a:t>
            </a:r>
          </a:p>
          <a:p>
            <a:r>
              <a:rPr lang="cs-CZ" sz="1050" dirty="0">
                <a:solidFill>
                  <a:srgbClr val="002060"/>
                </a:solidFill>
              </a:rPr>
              <a:t>   &lt;ShowInGui&gt;true/false&lt;/ShowInGui&gt;</a:t>
            </a:r>
          </a:p>
          <a:p>
            <a:r>
              <a:rPr lang="cs-CZ" sz="1050" dirty="0">
                <a:solidFill>
                  <a:srgbClr val="002060"/>
                </a:solidFill>
              </a:rPr>
              <a:t>   &lt;Privacy&gt;http://www.example.com/privacypolicy.html&lt;/Privacy&gt;</a:t>
            </a:r>
          </a:p>
          <a:p>
            <a:r>
              <a:rPr lang="cs-CZ" sz="1050" dirty="0">
                <a:solidFill>
                  <a:srgbClr val="002060"/>
                </a:solidFill>
              </a:rPr>
              <a:t>   &lt;IconUri&gt;http://www.example.com/favicon.png&lt;/IconUri&gt;</a:t>
            </a:r>
          </a:p>
          <a:p>
            <a:r>
              <a:rPr lang="cs-CZ" sz="1050" dirty="0">
                <a:solidFill>
                  <a:srgbClr val="002060"/>
                </a:solidFill>
              </a:rPr>
              <a:t>   &lt;RecVMSize&gt;Small/Large/Medium/ExtraLarge&lt;/RecVMSize&gt;</a:t>
            </a:r>
          </a:p>
          <a:p>
            <a:r>
              <a:rPr lang="cs-CZ" sz="1050" dirty="0">
                <a:solidFill>
                  <a:srgbClr val="002060"/>
                </a:solidFill>
              </a:rPr>
              <a:t>  &lt;Language&gt;language-of-image&lt;/Language&gt;</a:t>
            </a:r>
          </a:p>
          <a:p>
            <a:r>
              <a:rPr lang="cs-CZ" sz="1050" dirty="0">
                <a:solidFill>
                  <a:srgbClr val="002060"/>
                </a:solidFill>
              </a:rPr>
              <a:t>&lt;/OSImage&gt;</a:t>
            </a:r>
          </a:p>
        </p:txBody>
      </p:sp>
      <p:sp>
        <p:nvSpPr>
          <p:cNvPr id="6" name="Content Placeholder 2"/>
          <p:cNvSpPr txBox="1">
            <a:spLocks/>
          </p:cNvSpPr>
          <p:nvPr/>
        </p:nvSpPr>
        <p:spPr>
          <a:xfrm>
            <a:off x="3779912" y="2636912"/>
            <a:ext cx="4824536" cy="3035667"/>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a:p>
        </p:txBody>
      </p:sp>
      <p:sp>
        <p:nvSpPr>
          <p:cNvPr id="3" name="Rectangle 2"/>
          <p:cNvSpPr/>
          <p:nvPr/>
        </p:nvSpPr>
        <p:spPr>
          <a:xfrm>
            <a:off x="6300192" y="620688"/>
            <a:ext cx="2448272" cy="2970044"/>
          </a:xfrm>
          <a:prstGeom prst="rect">
            <a:avLst/>
          </a:prstGeom>
          <a:solidFill>
            <a:schemeClr val="accent6">
              <a:lumMod val="20000"/>
              <a:lumOff val="80000"/>
              <a:alpha val="90000"/>
            </a:schemeClr>
          </a:solidFill>
        </p:spPr>
        <p:txBody>
          <a:bodyPr wrap="square">
            <a:spAutoFit/>
          </a:bodyPr>
          <a:lstStyle/>
          <a:p>
            <a:r>
              <a:rPr lang="en-US" sz="1100" dirty="0"/>
              <a:t>Azure Service Management Cmdlets</a:t>
            </a:r>
          </a:p>
          <a:p>
            <a:r>
              <a:rPr lang="en-US" sz="1100" dirty="0"/>
              <a:t>Azure Active Directory Cmdlets</a:t>
            </a:r>
          </a:p>
          <a:p>
            <a:r>
              <a:rPr lang="en-US" sz="1100" dirty="0"/>
              <a:t>Azure Cmdlets for Antimalware</a:t>
            </a:r>
          </a:p>
          <a:p>
            <a:r>
              <a:rPr lang="en-US" sz="1100" dirty="0"/>
              <a:t>Azure Automation Cmdlets</a:t>
            </a:r>
          </a:p>
          <a:p>
            <a:r>
              <a:rPr lang="en-US" sz="1100" dirty="0"/>
              <a:t>Azure Data Factory Cmdlets</a:t>
            </a:r>
          </a:p>
          <a:p>
            <a:r>
              <a:rPr lang="en-US" sz="1100" dirty="0"/>
              <a:t>Azure ExpressRoute Cmdlets</a:t>
            </a:r>
          </a:p>
          <a:p>
            <a:r>
              <a:rPr lang="en-US" sz="1100" dirty="0"/>
              <a:t>Azure HD Insight Cmdlets</a:t>
            </a:r>
          </a:p>
          <a:p>
            <a:r>
              <a:rPr lang="en-US" sz="1100" dirty="0"/>
              <a:t>Azure Key Vault Cmdlets</a:t>
            </a:r>
          </a:p>
          <a:p>
            <a:r>
              <a:rPr lang="en-US" sz="1100" dirty="0"/>
              <a:t>Azure Key Vault Manager Cmdlets</a:t>
            </a:r>
          </a:p>
          <a:p>
            <a:r>
              <a:rPr lang="en-US" sz="1100" dirty="0"/>
              <a:t>Azure Managed Cache Cmdlets</a:t>
            </a:r>
          </a:p>
          <a:p>
            <a:r>
              <a:rPr lang="en-US" sz="1100" dirty="0"/>
              <a:t>Azure Profile Cmdlet</a:t>
            </a:r>
            <a:r>
              <a:rPr lang="cs-CZ" sz="1100" dirty="0"/>
              <a:t>s</a:t>
            </a:r>
            <a:endParaRPr lang="en-US" sz="1100" dirty="0"/>
          </a:p>
          <a:p>
            <a:r>
              <a:rPr lang="en-US" sz="1100" dirty="0"/>
              <a:t>Azure Resource Manager Cmdlets</a:t>
            </a:r>
          </a:p>
          <a:p>
            <a:r>
              <a:rPr lang="en-US" sz="1100" dirty="0"/>
              <a:t>Azure Rights Management Cmdlets</a:t>
            </a:r>
          </a:p>
          <a:p>
            <a:r>
              <a:rPr lang="en-US" sz="1100" dirty="0"/>
              <a:t>Azure Storage Cmdlets</a:t>
            </a:r>
          </a:p>
          <a:p>
            <a:r>
              <a:rPr lang="en-US" sz="1100" dirty="0"/>
              <a:t>Azure Site Recovery Cmdlets</a:t>
            </a:r>
          </a:p>
          <a:p>
            <a:r>
              <a:rPr lang="en-US" sz="1100" dirty="0"/>
              <a:t>Azure SQL Database Cmdlets</a:t>
            </a:r>
          </a:p>
          <a:p>
            <a:r>
              <a:rPr lang="en-US" sz="1100" dirty="0"/>
              <a:t>Azure Traffic Manager Cmdlets</a:t>
            </a:r>
          </a:p>
        </p:txBody>
      </p:sp>
      <p:sp>
        <p:nvSpPr>
          <p:cNvPr id="8" name="Rectangle 7"/>
          <p:cNvSpPr/>
          <p:nvPr/>
        </p:nvSpPr>
        <p:spPr>
          <a:xfrm>
            <a:off x="5004048" y="5245730"/>
            <a:ext cx="3744416" cy="1446550"/>
          </a:xfrm>
          <a:prstGeom prst="rect">
            <a:avLst/>
          </a:prstGeom>
          <a:solidFill>
            <a:schemeClr val="accent6">
              <a:lumMod val="20000"/>
              <a:lumOff val="80000"/>
              <a:alpha val="90000"/>
            </a:schemeClr>
          </a:solidFill>
        </p:spPr>
        <p:txBody>
          <a:bodyPr wrap="square">
            <a:spAutoFit/>
          </a:bodyPr>
          <a:lstStyle/>
          <a:p>
            <a:r>
              <a:rPr lang="en-US" sz="1100" i="1" dirty="0"/>
              <a:t># List all compute instances in the project</a:t>
            </a:r>
          </a:p>
          <a:p>
            <a:r>
              <a:rPr lang="en-US" sz="1100" b="1" dirty="0" err="1"/>
              <a:t>gcloud</a:t>
            </a:r>
            <a:r>
              <a:rPr lang="en-US" sz="1100" dirty="0"/>
              <a:t> compute instances list</a:t>
            </a:r>
          </a:p>
          <a:p>
            <a:endParaRPr lang="en-US" sz="1100" dirty="0"/>
          </a:p>
          <a:p>
            <a:r>
              <a:rPr lang="en-US" sz="1100" i="1" dirty="0"/>
              <a:t># Grep the console output from all instances</a:t>
            </a:r>
          </a:p>
          <a:p>
            <a:r>
              <a:rPr lang="en-US" sz="1100" b="1" dirty="0" err="1"/>
              <a:t>gcloud</a:t>
            </a:r>
            <a:r>
              <a:rPr lang="en-US" sz="1100" dirty="0"/>
              <a:t> compute instances list | \</a:t>
            </a:r>
          </a:p>
          <a:p>
            <a:r>
              <a:rPr lang="en-US" sz="1100" dirty="0" err="1"/>
              <a:t>awk</a:t>
            </a:r>
            <a:r>
              <a:rPr lang="en-US" sz="1100" dirty="0"/>
              <a:t> 'NR &gt; 1 { print "--zone " $2 " " $1 }' | \</a:t>
            </a:r>
          </a:p>
          <a:p>
            <a:r>
              <a:rPr lang="en-US" sz="1100" dirty="0" err="1"/>
              <a:t>xargs</a:t>
            </a:r>
            <a:r>
              <a:rPr lang="en-US" sz="1100" dirty="0"/>
              <a:t> -L1 </a:t>
            </a:r>
            <a:r>
              <a:rPr lang="en-US" sz="1100" dirty="0" err="1"/>
              <a:t>gcloud</a:t>
            </a:r>
            <a:r>
              <a:rPr lang="en-US" sz="1100" dirty="0"/>
              <a:t> compute instances get-serial-port-output | \</a:t>
            </a:r>
          </a:p>
          <a:p>
            <a:r>
              <a:rPr lang="en-US" sz="1100" dirty="0"/>
              <a:t>grep BREAK-IN</a:t>
            </a:r>
          </a:p>
        </p:txBody>
      </p:sp>
      <p:cxnSp>
        <p:nvCxnSpPr>
          <p:cNvPr id="7" name="Straight Arrow Connector 6"/>
          <p:cNvCxnSpPr/>
          <p:nvPr/>
        </p:nvCxnSpPr>
        <p:spPr>
          <a:xfrm flipH="1">
            <a:off x="3059832" y="1844824"/>
            <a:ext cx="3180330" cy="360040"/>
          </a:xfrm>
          <a:prstGeom prst="straightConnector1">
            <a:avLst/>
          </a:prstGeom>
          <a:ln w="19050">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108520" y="2636912"/>
            <a:ext cx="6264696" cy="5112568"/>
          </a:xfrm>
          <a:prstGeom prst="arc">
            <a:avLst/>
          </a:prstGeom>
          <a:ln w="19050">
            <a:solidFill>
              <a:schemeClr val="accent1">
                <a:lumMod val="50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31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t>
            </a:r>
            <a:r>
              <a:rPr lang="en-US" dirty="0"/>
              <a:t>PowerShell</a:t>
            </a:r>
          </a:p>
        </p:txBody>
      </p:sp>
      <p:sp>
        <p:nvSpPr>
          <p:cNvPr id="13" name="Content Placeholder 2"/>
          <p:cNvSpPr>
            <a:spLocks noGrp="1"/>
          </p:cNvSpPr>
          <p:nvPr>
            <p:ph sz="quarter" idx="13"/>
          </p:nvPr>
        </p:nvSpPr>
        <p:spPr>
          <a:xfrm>
            <a:off x="107504" y="548680"/>
            <a:ext cx="8928992" cy="6192688"/>
          </a:xfrm>
        </p:spPr>
        <p:txBody>
          <a:bodyPr anchor="t">
            <a:normAutofit fontScale="55000" lnSpcReduction="20000"/>
          </a:bodyPr>
          <a:lstStyle/>
          <a:p>
            <a:pPr marL="0" indent="0">
              <a:buNone/>
            </a:pPr>
            <a:r>
              <a:rPr lang="en-US" dirty="0" err="1">
                <a:solidFill>
                  <a:schemeClr val="tx1"/>
                </a:solidFill>
              </a:rPr>
              <a:t>param</a:t>
            </a:r>
            <a:r>
              <a:rPr lang="en-US" dirty="0">
                <a:solidFill>
                  <a:schemeClr val="tx1"/>
                </a:solidFill>
              </a:rPr>
              <a:t>(</a:t>
            </a:r>
          </a:p>
          <a:p>
            <a:pPr marL="0" indent="0">
              <a:buNone/>
            </a:pPr>
            <a:r>
              <a:rPr lang="en-US" dirty="0">
                <a:solidFill>
                  <a:schemeClr val="tx1"/>
                </a:solidFill>
              </a:rPr>
              <a:t>    [</a:t>
            </a:r>
            <a:r>
              <a:rPr lang="en-US" dirty="0">
                <a:solidFill>
                  <a:schemeClr val="accent4">
                    <a:lumMod val="50000"/>
                  </a:schemeClr>
                </a:solidFill>
              </a:rPr>
              <a:t>parameter</a:t>
            </a:r>
            <a:r>
              <a:rPr lang="en-US" dirty="0">
                <a:solidFill>
                  <a:schemeClr val="tx1"/>
                </a:solidFill>
              </a:rPr>
              <a:t>(Mandatory=$false)]</a:t>
            </a:r>
          </a:p>
          <a:p>
            <a:pPr marL="0" indent="0">
              <a:buNone/>
            </a:pPr>
            <a:r>
              <a:rPr lang="en-US" dirty="0">
                <a:solidFill>
                  <a:schemeClr val="tx1"/>
                </a:solidFill>
              </a:rPr>
              <a:t>    [String] $</a:t>
            </a:r>
            <a:r>
              <a:rPr lang="en-US" dirty="0" err="1">
                <a:solidFill>
                  <a:schemeClr val="tx1"/>
                </a:solidFill>
              </a:rPr>
              <a:t>CredentialName</a:t>
            </a:r>
            <a:r>
              <a:rPr lang="en-US" dirty="0">
                <a:solidFill>
                  <a:schemeClr val="tx1"/>
                </a:solidFill>
              </a:rPr>
              <a:t> = "Use *Default Automation Credential* Asset",</a:t>
            </a:r>
          </a:p>
          <a:p>
            <a:pPr marL="0" indent="0">
              <a:buNone/>
            </a:pPr>
            <a:r>
              <a:rPr lang="en-US" dirty="0">
                <a:solidFill>
                  <a:schemeClr val="tx1"/>
                </a:solidFill>
              </a:rPr>
              <a:t>    [</a:t>
            </a:r>
            <a:r>
              <a:rPr lang="en-US" dirty="0">
                <a:solidFill>
                  <a:schemeClr val="accent4">
                    <a:lumMod val="50000"/>
                  </a:schemeClr>
                </a:solidFill>
              </a:rPr>
              <a:t>parameter</a:t>
            </a:r>
            <a:r>
              <a:rPr lang="en-US" dirty="0">
                <a:solidFill>
                  <a:schemeClr val="tx1"/>
                </a:solidFill>
              </a:rPr>
              <a:t>(Mandatory=$false)]</a:t>
            </a:r>
          </a:p>
          <a:p>
            <a:pPr marL="0" indent="0">
              <a:buNone/>
            </a:pPr>
            <a:r>
              <a:rPr lang="en-US" dirty="0">
                <a:solidFill>
                  <a:schemeClr val="tx1"/>
                </a:solidFill>
              </a:rPr>
              <a:t>    [String] $</a:t>
            </a:r>
            <a:r>
              <a:rPr lang="en-US" dirty="0" err="1">
                <a:solidFill>
                  <a:schemeClr val="tx1"/>
                </a:solidFill>
              </a:rPr>
              <a:t>SubscriptionName</a:t>
            </a:r>
            <a:r>
              <a:rPr lang="en-US" dirty="0">
                <a:solidFill>
                  <a:schemeClr val="tx1"/>
                </a:solidFill>
              </a:rPr>
              <a:t> = "Use *Default Azure Subscription* Variable Value",</a:t>
            </a:r>
          </a:p>
          <a:p>
            <a:pPr marL="0" indent="0">
              <a:buNone/>
            </a:pPr>
            <a:r>
              <a:rPr lang="en-US" dirty="0">
                <a:solidFill>
                  <a:schemeClr val="tx1"/>
                </a:solidFill>
              </a:rPr>
              <a:t>)</a:t>
            </a:r>
          </a:p>
          <a:p>
            <a:pPr marL="0" indent="0">
              <a:buNone/>
            </a:pPr>
            <a:endParaRPr lang="en-US" dirty="0">
              <a:solidFill>
                <a:schemeClr val="tx1"/>
              </a:solidFill>
            </a:endParaRPr>
          </a:p>
          <a:p>
            <a:pPr marL="0" indent="0">
              <a:buNone/>
            </a:pPr>
            <a:r>
              <a:rPr lang="en-US" dirty="0">
                <a:solidFill>
                  <a:schemeClr val="accent4">
                    <a:lumMod val="50000"/>
                  </a:schemeClr>
                </a:solidFill>
              </a:rPr>
              <a:t>function</a:t>
            </a:r>
            <a:r>
              <a:rPr lang="en-US" dirty="0">
                <a:solidFill>
                  <a:schemeClr val="tx1"/>
                </a:solidFill>
              </a:rPr>
              <a:t> </a:t>
            </a:r>
            <a:r>
              <a:rPr lang="en-US" dirty="0" err="1">
                <a:solidFill>
                  <a:schemeClr val="tx1"/>
                </a:solidFill>
              </a:rPr>
              <a:t>CheckScheduleEntry</a:t>
            </a:r>
            <a:r>
              <a:rPr lang="en-US" dirty="0">
                <a:solidFill>
                  <a:schemeClr val="tx1"/>
                </a:solidFill>
              </a:rPr>
              <a:t> ([string]$</a:t>
            </a:r>
            <a:r>
              <a:rPr lang="en-US" dirty="0" err="1">
                <a:solidFill>
                  <a:schemeClr val="tx1"/>
                </a:solidFill>
              </a:rPr>
              <a:t>TimeRange</a:t>
            </a:r>
            <a:r>
              <a:rPr lang="en-US" dirty="0">
                <a:solidFill>
                  <a:schemeClr val="tx1"/>
                </a:solidFill>
              </a:rPr>
              <a:t>)               </a:t>
            </a:r>
            <a:r>
              <a:rPr lang="en-US" dirty="0">
                <a:solidFill>
                  <a:schemeClr val="bg1">
                    <a:lumMod val="50000"/>
                  </a:schemeClr>
                </a:solidFill>
              </a:rPr>
              <a:t># Define function to check current time against specified range </a:t>
            </a:r>
          </a:p>
          <a:p>
            <a:pPr marL="0" indent="0">
              <a:buNone/>
            </a:pPr>
            <a:r>
              <a:rPr lang="en-US" dirty="0">
                <a:solidFill>
                  <a:schemeClr val="tx1"/>
                </a:solidFill>
              </a:rPr>
              <a:t>{</a:t>
            </a:r>
          </a:p>
          <a:p>
            <a:pPr marL="0" indent="0">
              <a:buNone/>
            </a:pPr>
            <a:r>
              <a:rPr lang="cs-CZ" dirty="0">
                <a:solidFill>
                  <a:schemeClr val="tx1"/>
                </a:solidFill>
              </a:rPr>
              <a:t>    </a:t>
            </a:r>
            <a:r>
              <a:rPr lang="en-US" dirty="0">
                <a:solidFill>
                  <a:schemeClr val="tx1"/>
                </a:solidFill>
              </a:rPr>
              <a:t>$</a:t>
            </a:r>
            <a:r>
              <a:rPr lang="en-US" dirty="0" err="1">
                <a:solidFill>
                  <a:schemeClr val="tx1"/>
                </a:solidFill>
              </a:rPr>
              <a:t>currentTime</a:t>
            </a:r>
            <a:r>
              <a:rPr lang="en-US" dirty="0">
                <a:solidFill>
                  <a:schemeClr val="tx1"/>
                </a:solidFill>
              </a:rPr>
              <a:t> = (Get-Date).</a:t>
            </a:r>
            <a:r>
              <a:rPr lang="en-US" dirty="0" err="1">
                <a:solidFill>
                  <a:schemeClr val="tx1"/>
                </a:solidFill>
              </a:rPr>
              <a:t>ToUniversalTime</a:t>
            </a:r>
            <a:r>
              <a:rPr lang="en-US" dirty="0">
                <a:solidFill>
                  <a:schemeClr val="tx1"/>
                </a:solidFill>
              </a:rPr>
              <a:t>()</a:t>
            </a:r>
          </a:p>
          <a:p>
            <a:pPr marL="0" indent="0">
              <a:buNone/>
            </a:pPr>
            <a:r>
              <a:rPr lang="en-US" dirty="0">
                <a:solidFill>
                  <a:schemeClr val="tx1"/>
                </a:solidFill>
              </a:rPr>
              <a:t>    $midnight = $</a:t>
            </a:r>
            <a:r>
              <a:rPr lang="en-US" dirty="0" err="1">
                <a:solidFill>
                  <a:schemeClr val="tx1"/>
                </a:solidFill>
              </a:rPr>
              <a:t>currentTime.AddDays</a:t>
            </a:r>
            <a:r>
              <a:rPr lang="en-US" dirty="0">
                <a:solidFill>
                  <a:schemeClr val="tx1"/>
                </a:solidFill>
              </a:rPr>
              <a:t>(1).Date           </a:t>
            </a:r>
          </a:p>
          <a:p>
            <a:pPr marL="0" indent="0">
              <a:buNone/>
            </a:pPr>
            <a:r>
              <a:rPr lang="en-US" dirty="0">
                <a:solidFill>
                  <a:schemeClr val="tx1"/>
                </a:solidFill>
              </a:rPr>
              <a:t>try {</a:t>
            </a:r>
          </a:p>
          <a:p>
            <a:pPr marL="0" indent="0">
              <a:buNone/>
            </a:pPr>
            <a:r>
              <a:rPr lang="en-US" dirty="0">
                <a:solidFill>
                  <a:schemeClr val="tx1"/>
                </a:solidFill>
              </a:rPr>
              <a:t>        if($</a:t>
            </a:r>
            <a:r>
              <a:rPr lang="en-US" dirty="0" err="1">
                <a:solidFill>
                  <a:schemeClr val="tx1"/>
                </a:solidFill>
              </a:rPr>
              <a:t>TimeRange</a:t>
            </a:r>
            <a:r>
              <a:rPr lang="en-US" dirty="0">
                <a:solidFill>
                  <a:schemeClr val="tx1"/>
                </a:solidFill>
              </a:rPr>
              <a:t> -like "*-&gt;*")</a:t>
            </a:r>
            <a:r>
              <a:rPr lang="cs-CZ" dirty="0">
                <a:solidFill>
                  <a:schemeClr val="tx1"/>
                </a:solidFill>
              </a:rPr>
              <a:t>  </a:t>
            </a:r>
            <a:r>
              <a:rPr lang="en-US" dirty="0">
                <a:solidFill>
                  <a:schemeClr val="tx1"/>
                </a:solidFill>
              </a:rPr>
              <a:t>{</a:t>
            </a:r>
          </a:p>
          <a:p>
            <a:pPr marL="0" indent="0">
              <a:buNone/>
            </a:pPr>
            <a:r>
              <a:rPr lang="en-US" dirty="0">
                <a:solidFill>
                  <a:schemeClr val="tx1"/>
                </a:solidFill>
              </a:rPr>
              <a:t>            $</a:t>
            </a:r>
            <a:r>
              <a:rPr lang="en-US" dirty="0" err="1">
                <a:solidFill>
                  <a:schemeClr val="tx1"/>
                </a:solidFill>
              </a:rPr>
              <a:t>timeRangeComponents</a:t>
            </a:r>
            <a:r>
              <a:rPr lang="en-US" dirty="0">
                <a:solidFill>
                  <a:schemeClr val="tx1"/>
                </a:solidFill>
              </a:rPr>
              <a:t> = $</a:t>
            </a:r>
            <a:r>
              <a:rPr lang="en-US" dirty="0" err="1">
                <a:solidFill>
                  <a:schemeClr val="tx1"/>
                </a:solidFill>
              </a:rPr>
              <a:t>TimeRange</a:t>
            </a:r>
            <a:r>
              <a:rPr lang="en-US" dirty="0">
                <a:solidFill>
                  <a:schemeClr val="tx1"/>
                </a:solidFill>
              </a:rPr>
              <a:t> -split "-&gt;" | </a:t>
            </a:r>
            <a:r>
              <a:rPr lang="en-US" dirty="0" err="1">
                <a:solidFill>
                  <a:schemeClr val="tx1"/>
                </a:solidFill>
              </a:rPr>
              <a:t>foreach</a:t>
            </a:r>
            <a:r>
              <a:rPr lang="en-US" dirty="0">
                <a:solidFill>
                  <a:schemeClr val="tx1"/>
                </a:solidFill>
              </a:rPr>
              <a:t> {$_.Trim()}</a:t>
            </a:r>
          </a:p>
          <a:p>
            <a:pPr marL="0" indent="0">
              <a:buNone/>
            </a:pPr>
            <a:r>
              <a:rPr lang="en-US" dirty="0">
                <a:solidFill>
                  <a:schemeClr val="tx1"/>
                </a:solidFill>
              </a:rPr>
              <a:t>        } else {</a:t>
            </a:r>
          </a:p>
          <a:p>
            <a:pPr marL="0" indent="0">
              <a:buNone/>
            </a:pPr>
            <a:r>
              <a:rPr lang="en-US" dirty="0">
                <a:solidFill>
                  <a:schemeClr val="tx1"/>
                </a:solidFill>
              </a:rPr>
              <a:t>                Write-Output "WARNING: Invalid time range format"</a:t>
            </a:r>
          </a:p>
          <a:p>
            <a:pPr marL="0" indent="0">
              <a:buNone/>
            </a:pPr>
            <a:r>
              <a:rPr lang="cs-CZ" dirty="0">
                <a:solidFill>
                  <a:schemeClr val="tx1"/>
                </a:solidFill>
              </a:rPr>
              <a:t>        </a:t>
            </a:r>
            <a:r>
              <a:rPr lang="en-US" dirty="0">
                <a:solidFill>
                  <a:schemeClr val="tx1"/>
                </a:solidFill>
              </a:rPr>
              <a:t>}</a:t>
            </a:r>
          </a:p>
          <a:p>
            <a:pPr marL="0" indent="0">
              <a:buNone/>
            </a:pPr>
            <a:r>
              <a:rPr lang="en-US" dirty="0">
                <a:solidFill>
                  <a:schemeClr val="tx1"/>
                </a:solidFill>
              </a:rPr>
              <a:t>    $Uri = </a:t>
            </a:r>
            <a:r>
              <a:rPr lang="en-US" dirty="0"/>
              <a:t>Connect-</a:t>
            </a:r>
            <a:r>
              <a:rPr lang="en-US" dirty="0" err="1"/>
              <a:t>AzureVM</a:t>
            </a:r>
            <a:r>
              <a:rPr lang="en-US" dirty="0">
                <a:solidFill>
                  <a:schemeClr val="tx1"/>
                </a:solidFill>
              </a:rPr>
              <a:t> -</a:t>
            </a:r>
            <a:r>
              <a:rPr lang="en-US" dirty="0" err="1">
                <a:solidFill>
                  <a:schemeClr val="tx1"/>
                </a:solidFill>
              </a:rPr>
              <a:t>AzureConnectionName</a:t>
            </a:r>
            <a:r>
              <a:rPr lang="en-US" dirty="0">
                <a:solidFill>
                  <a:schemeClr val="tx1"/>
                </a:solidFill>
              </a:rPr>
              <a:t> $</a:t>
            </a:r>
            <a:r>
              <a:rPr lang="en-US" dirty="0" err="1">
                <a:solidFill>
                  <a:schemeClr val="tx1"/>
                </a:solidFill>
              </a:rPr>
              <a:t>ConnectionName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VMName</a:t>
            </a:r>
            <a:endParaRPr lang="en-US" dirty="0">
              <a:solidFill>
                <a:schemeClr val="tx1"/>
              </a:solidFill>
            </a:endParaRPr>
          </a:p>
          <a:p>
            <a:pPr marL="0" indent="0">
              <a:buNone/>
            </a:pPr>
            <a:r>
              <a:rPr lang="en-US" dirty="0">
                <a:solidFill>
                  <a:schemeClr val="tx1"/>
                </a:solidFill>
              </a:rPr>
              <a:t>    </a:t>
            </a:r>
            <a:r>
              <a:rPr lang="en-US" dirty="0"/>
              <a:t>Backup-</a:t>
            </a:r>
            <a:r>
              <a:rPr lang="en-US" dirty="0" err="1"/>
              <a:t>AzureVM</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backupContainerName</a:t>
            </a:r>
            <a:r>
              <a:rPr lang="en-US" dirty="0">
                <a:solidFill>
                  <a:schemeClr val="tx1"/>
                </a:solidFill>
              </a:rPr>
              <a:t> $</a:t>
            </a:r>
            <a:r>
              <a:rPr lang="en-US" dirty="0" err="1">
                <a:solidFill>
                  <a:schemeClr val="tx1"/>
                </a:solidFill>
              </a:rPr>
              <a:t>backupContainerName</a:t>
            </a:r>
            <a:endParaRPr lang="en-US" dirty="0">
              <a:solidFill>
                <a:schemeClr val="tx1"/>
              </a:solidFill>
            </a:endParaRPr>
          </a:p>
          <a:p>
            <a:pPr marL="0" indent="0">
              <a:buNone/>
            </a:pPr>
            <a:r>
              <a:rPr lang="en-US" dirty="0">
                <a:solidFill>
                  <a:schemeClr val="tx1"/>
                </a:solidFill>
              </a:rPr>
              <a:t>    </a:t>
            </a:r>
            <a:r>
              <a:rPr lang="en-US" dirty="0"/>
              <a:t>Start-</a:t>
            </a:r>
            <a:r>
              <a:rPr lang="en-US" dirty="0" err="1"/>
              <a:t>AzureVM</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-Name $</a:t>
            </a:r>
            <a:r>
              <a:rPr lang="en-US" dirty="0" err="1">
                <a:solidFill>
                  <a:schemeClr val="tx1"/>
                </a:solidFill>
              </a:rPr>
              <a:t>VMName</a:t>
            </a:r>
            <a:endParaRPr lang="en-US" dirty="0">
              <a:solidFill>
                <a:schemeClr val="tx1"/>
              </a:solidFill>
            </a:endParaRPr>
          </a:p>
          <a:p>
            <a:pPr marL="0" indent="0">
              <a:buNone/>
            </a:pPr>
            <a:r>
              <a:rPr lang="en-US" dirty="0">
                <a:solidFill>
                  <a:schemeClr val="tx1"/>
                </a:solidFill>
              </a:rPr>
              <a:t>} catch {</a:t>
            </a:r>
          </a:p>
          <a:p>
            <a:pPr marL="0" indent="0">
              <a:buNone/>
            </a:pPr>
            <a:r>
              <a:rPr lang="en-US" dirty="0">
                <a:solidFill>
                  <a:schemeClr val="tx1"/>
                </a:solidFill>
              </a:rPr>
              <a:t>        Write-Output "WARNING: Exception encountered. Details: $($_.</a:t>
            </a:r>
            <a:r>
              <a:rPr lang="en-US" dirty="0" err="1">
                <a:solidFill>
                  <a:schemeClr val="tx1"/>
                </a:solidFill>
              </a:rPr>
              <a:t>Exception.Message</a:t>
            </a:r>
            <a:r>
              <a:rPr lang="en-US" dirty="0">
                <a:solidFill>
                  <a:schemeClr val="tx1"/>
                </a:solidFill>
              </a:rPr>
              <a:t>)</a:t>
            </a:r>
          </a:p>
          <a:p>
            <a:pPr marL="0" indent="0">
              <a:buNone/>
            </a:pPr>
            <a:r>
              <a:rPr lang="en-US" dirty="0">
                <a:solidFill>
                  <a:schemeClr val="tx1"/>
                </a:solidFill>
              </a:rPr>
              <a:t>        return $false</a:t>
            </a:r>
          </a:p>
          <a:p>
            <a:pPr marL="0" indent="0">
              <a:buNone/>
            </a:pPr>
            <a:r>
              <a:rPr lang="en-US" dirty="0">
                <a:solidFill>
                  <a:schemeClr val="tx1"/>
                </a:solidFill>
              </a:rPr>
              <a:t>    }</a:t>
            </a:r>
          </a:p>
          <a:p>
            <a:pPr marL="0" indent="0">
              <a:buNone/>
            </a:pPr>
            <a:r>
              <a:rPr lang="en-US" dirty="0">
                <a:solidFill>
                  <a:schemeClr val="tx1"/>
                </a:solidFill>
              </a:rPr>
              <a:t>}    </a:t>
            </a:r>
            <a:r>
              <a:rPr lang="en-US" dirty="0">
                <a:solidFill>
                  <a:schemeClr val="bg1">
                    <a:lumMod val="50000"/>
                  </a:schemeClr>
                </a:solidFill>
              </a:rPr>
              <a:t># End function </a:t>
            </a:r>
            <a:r>
              <a:rPr lang="en-US" dirty="0" err="1">
                <a:solidFill>
                  <a:schemeClr val="bg1">
                    <a:lumMod val="50000"/>
                  </a:schemeClr>
                </a:solidFill>
              </a:rPr>
              <a:t>CheckScheduleEntry</a:t>
            </a:r>
            <a:endParaRPr lang="en-US" dirty="0">
              <a:solidFill>
                <a:schemeClr val="bg1">
                  <a:lumMod val="50000"/>
                </a:schemeClr>
              </a:solidFill>
            </a:endParaRPr>
          </a:p>
        </p:txBody>
      </p:sp>
      <p:sp>
        <p:nvSpPr>
          <p:cNvPr id="6" name="Content Placeholder 2"/>
          <p:cNvSpPr txBox="1">
            <a:spLocks/>
          </p:cNvSpPr>
          <p:nvPr/>
        </p:nvSpPr>
        <p:spPr>
          <a:xfrm>
            <a:off x="3779912" y="2636912"/>
            <a:ext cx="4824536" cy="3035667"/>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82295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API</a:t>
            </a:r>
            <a:endParaRPr lang="en-US" dirty="0"/>
          </a:p>
        </p:txBody>
      </p:sp>
      <p:sp>
        <p:nvSpPr>
          <p:cNvPr id="13" name="Content Placeholder 2"/>
          <p:cNvSpPr>
            <a:spLocks noGrp="1"/>
          </p:cNvSpPr>
          <p:nvPr>
            <p:ph sz="quarter" idx="13"/>
          </p:nvPr>
        </p:nvSpPr>
        <p:spPr>
          <a:xfrm>
            <a:off x="107504" y="548680"/>
            <a:ext cx="5184576" cy="5256584"/>
          </a:xfrm>
        </p:spPr>
        <p:txBody>
          <a:bodyPr anchor="t">
            <a:normAutofit lnSpcReduction="10000"/>
          </a:bodyPr>
          <a:lstStyle/>
          <a:p>
            <a:r>
              <a:rPr lang="cs-CZ" b="1" dirty="0"/>
              <a:t>API / SDK / </a:t>
            </a:r>
            <a:r>
              <a:rPr lang="en-US" b="1" dirty="0"/>
              <a:t>Libraries</a:t>
            </a:r>
          </a:p>
          <a:p>
            <a:pPr lvl="1"/>
            <a:r>
              <a:rPr lang="en-US" dirty="0"/>
              <a:t>Visual Studio - Azure SDK</a:t>
            </a:r>
            <a:endParaRPr lang="cs-CZ" dirty="0"/>
          </a:p>
          <a:p>
            <a:pPr lvl="2"/>
            <a:r>
              <a:rPr lang="cs-CZ" dirty="0"/>
              <a:t>IDE </a:t>
            </a:r>
            <a:r>
              <a:rPr lang="en-US" dirty="0"/>
              <a:t>integration </a:t>
            </a:r>
            <a:r>
              <a:rPr lang="cs-CZ" dirty="0"/>
              <a:t>/ </a:t>
            </a:r>
            <a:r>
              <a:rPr lang="en-US" dirty="0" err="1"/>
              <a:t>.Net</a:t>
            </a:r>
            <a:r>
              <a:rPr lang="en-US" dirty="0"/>
              <a:t> - *#</a:t>
            </a:r>
          </a:p>
          <a:p>
            <a:pPr lvl="1"/>
            <a:r>
              <a:rPr lang="en-US" dirty="0"/>
              <a:t>Google Cloud SDK</a:t>
            </a:r>
          </a:p>
          <a:p>
            <a:pPr lvl="2"/>
            <a:r>
              <a:rPr lang="cs-CZ" dirty="0"/>
              <a:t>c</a:t>
            </a:r>
            <a:r>
              <a:rPr lang="en-US" dirty="0" err="1"/>
              <a:t>lient</a:t>
            </a:r>
            <a:r>
              <a:rPr lang="en-US" dirty="0"/>
              <a:t> libraries: Java, Python, Node.js, Ruby, Go, PHP</a:t>
            </a:r>
            <a:endParaRPr lang="cs-CZ" dirty="0"/>
          </a:p>
          <a:p>
            <a:pPr lvl="1"/>
            <a:r>
              <a:rPr lang="cs-CZ" dirty="0"/>
              <a:t>AWS SDK</a:t>
            </a:r>
          </a:p>
          <a:p>
            <a:pPr lvl="2"/>
            <a:r>
              <a:rPr lang="cs-CZ" dirty="0"/>
              <a:t>Java,</a:t>
            </a:r>
            <a:r>
              <a:rPr lang="en-US" dirty="0"/>
              <a:t> </a:t>
            </a:r>
            <a:r>
              <a:rPr lang="cs-CZ" dirty="0"/>
              <a:t>.Net, Ruby, Android</a:t>
            </a:r>
            <a:r>
              <a:rPr lang="en-US" dirty="0"/>
              <a:t>, </a:t>
            </a:r>
            <a:r>
              <a:rPr lang="cs-CZ" dirty="0"/>
              <a:t>iOS</a:t>
            </a:r>
            <a:r>
              <a:rPr lang="en-US" dirty="0"/>
              <a:t>, </a:t>
            </a:r>
            <a:r>
              <a:rPr lang="cs-CZ" dirty="0"/>
              <a:t>Node.js (JavaScript)</a:t>
            </a:r>
            <a:r>
              <a:rPr lang="en-US" dirty="0"/>
              <a:t>, </a:t>
            </a:r>
            <a:r>
              <a:rPr lang="cs-CZ" dirty="0"/>
              <a:t>PHP</a:t>
            </a:r>
            <a:r>
              <a:rPr lang="en-US" dirty="0"/>
              <a:t>, </a:t>
            </a:r>
            <a:r>
              <a:rPr lang="cs-CZ" dirty="0"/>
              <a:t>Python</a:t>
            </a:r>
            <a:r>
              <a:rPr lang="en-US" dirty="0"/>
              <a:t>, </a:t>
            </a:r>
            <a:r>
              <a:rPr lang="cs-CZ" dirty="0"/>
              <a:t>Go</a:t>
            </a:r>
          </a:p>
          <a:p>
            <a:endParaRPr lang="cs-CZ" b="1" dirty="0"/>
          </a:p>
          <a:p>
            <a:r>
              <a:rPr lang="en-US" b="1" dirty="0"/>
              <a:t>REST API</a:t>
            </a:r>
            <a:r>
              <a:rPr lang="cs-CZ" b="1" dirty="0"/>
              <a:t> - CRUD</a:t>
            </a:r>
          </a:p>
          <a:p>
            <a:pPr lvl="1"/>
            <a:r>
              <a:rPr lang="en-US" dirty="0"/>
              <a:t>Representational State Transfer</a:t>
            </a:r>
            <a:endParaRPr lang="cs-CZ" dirty="0"/>
          </a:p>
          <a:p>
            <a:pPr lvl="2"/>
            <a:r>
              <a:rPr lang="cs-CZ" dirty="0"/>
              <a:t>Create, Read, Update, Delete</a:t>
            </a:r>
          </a:p>
          <a:p>
            <a:pPr lvl="1"/>
            <a:r>
              <a:rPr lang="cs-CZ" dirty="0"/>
              <a:t>service </a:t>
            </a:r>
            <a:r>
              <a:rPr lang="en-US" dirty="0"/>
              <a:t>&amp;</a:t>
            </a:r>
            <a:r>
              <a:rPr lang="cs-CZ" dirty="0"/>
              <a:t> data access</a:t>
            </a:r>
          </a:p>
          <a:p>
            <a:pPr lvl="1"/>
            <a:r>
              <a:rPr lang="en-US" dirty="0"/>
              <a:t>language / platform independent</a:t>
            </a:r>
            <a:endParaRPr lang="cs-CZ" dirty="0"/>
          </a:p>
        </p:txBody>
      </p:sp>
      <p:pic>
        <p:nvPicPr>
          <p:cNvPr id="12" name="Picture 2" descr="https://mscblogs.blob.core.windows.net/media/scottgu/Media/image_4B31FD59.png"/>
          <p:cNvPicPr>
            <a:picLocks noChangeAspect="1" noChangeArrowheads="1"/>
          </p:cNvPicPr>
          <p:nvPr>
            <p:custDataLst>
              <p:custData r:id="rId1"/>
            </p:custDataLst>
          </p:nvPr>
        </p:nvPicPr>
        <p:blipFill rotWithShape="1">
          <a:blip r:embed="rId4">
            <a:extLst>
              <a:ext uri="{28A0092B-C50C-407E-A947-70E740481C1C}">
                <a14:useLocalDpi xmlns:a14="http://schemas.microsoft.com/office/drawing/2010/main" val="0"/>
              </a:ext>
            </a:extLst>
          </a:blip>
          <a:srcRect l="446" r="27332"/>
          <a:stretch/>
        </p:blipFill>
        <p:spPr bwMode="auto">
          <a:xfrm>
            <a:off x="5220072" y="521627"/>
            <a:ext cx="3852104" cy="346637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899592" y="5949280"/>
            <a:ext cx="7128792" cy="360040"/>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400" dirty="0">
                <a:solidFill>
                  <a:srgbClr val="002060"/>
                </a:solidFill>
              </a:rPr>
              <a:t>http://My.tables.MyCloud/&lt;</a:t>
            </a:r>
            <a:r>
              <a:rPr lang="cs-CZ" sz="1400" b="1" dirty="0">
                <a:solidFill>
                  <a:srgbClr val="002060"/>
                </a:solidFill>
              </a:rPr>
              <a:t>MyTable</a:t>
            </a:r>
            <a:r>
              <a:rPr lang="cs-CZ" sz="1400" dirty="0">
                <a:solidFill>
                  <a:srgbClr val="002060"/>
                </a:solidFill>
              </a:rPr>
              <a:t>&gt;(PartitionKey='PK',RowKey='RK')?$</a:t>
            </a:r>
            <a:r>
              <a:rPr lang="cs-CZ" sz="1400" b="1" dirty="0">
                <a:solidFill>
                  <a:srgbClr val="002060"/>
                </a:solidFill>
              </a:rPr>
              <a:t>select</a:t>
            </a:r>
            <a:r>
              <a:rPr lang="cs-CZ" sz="1400" dirty="0">
                <a:solidFill>
                  <a:srgbClr val="002060"/>
                </a:solidFill>
              </a:rPr>
              <a:t>=&lt;FirstProperty&gt;</a:t>
            </a:r>
          </a:p>
        </p:txBody>
      </p:sp>
    </p:spTree>
    <p:extLst>
      <p:ext uri="{BB962C8B-B14F-4D97-AF65-F5344CB8AC3E}">
        <p14:creationId xmlns:p14="http://schemas.microsoft.com/office/powerpoint/2010/main" val="28373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Use-Cases</a:t>
            </a:r>
            <a:endParaRPr lang="cs-CZ" dirty="0"/>
          </a:p>
        </p:txBody>
      </p:sp>
      <p:sp>
        <p:nvSpPr>
          <p:cNvPr id="5" name="Content Placeholder 4"/>
          <p:cNvSpPr>
            <a:spLocks noGrp="1"/>
          </p:cNvSpPr>
          <p:nvPr>
            <p:ph sz="quarter" idx="13"/>
          </p:nvPr>
        </p:nvSpPr>
        <p:spPr/>
        <p:txBody>
          <a:bodyPr anchor="t">
            <a:normAutofit/>
          </a:bodyPr>
          <a:lstStyle/>
          <a:p>
            <a:r>
              <a:rPr lang="cs-CZ" b="1" dirty="0"/>
              <a:t>Software </a:t>
            </a:r>
            <a:r>
              <a:rPr lang="en-US" b="1" dirty="0"/>
              <a:t>development</a:t>
            </a:r>
            <a:endParaRPr lang="en-US" dirty="0"/>
          </a:p>
          <a:p>
            <a:pPr lvl="1"/>
            <a:r>
              <a:rPr lang="en-US" dirty="0"/>
              <a:t>multi</a:t>
            </a:r>
            <a:r>
              <a:rPr lang="cs-CZ" dirty="0"/>
              <a:t>platform </a:t>
            </a:r>
            <a:r>
              <a:rPr lang="en-US" dirty="0"/>
              <a:t>development </a:t>
            </a:r>
            <a:r>
              <a:rPr lang="cs-CZ" dirty="0"/>
              <a:t>a</a:t>
            </a:r>
            <a:r>
              <a:rPr lang="en-US" dirty="0" err="1"/>
              <a:t>nd</a:t>
            </a:r>
            <a:r>
              <a:rPr lang="cs-CZ" dirty="0"/>
              <a:t> test </a:t>
            </a:r>
            <a:r>
              <a:rPr lang="en-US" dirty="0"/>
              <a:t>environment</a:t>
            </a:r>
            <a:r>
              <a:rPr lang="cs-CZ" dirty="0"/>
              <a:t>, VM</a:t>
            </a:r>
          </a:p>
          <a:p>
            <a:r>
              <a:rPr lang="cs-CZ" b="1" dirty="0"/>
              <a:t>A</a:t>
            </a:r>
            <a:r>
              <a:rPr lang="en-US" b="1" dirty="0"/>
              <a:t>p</a:t>
            </a:r>
            <a:r>
              <a:rPr lang="cs-CZ" b="1" dirty="0"/>
              <a:t>pli</a:t>
            </a:r>
            <a:r>
              <a:rPr lang="en-US" b="1" dirty="0"/>
              <a:t>c</a:t>
            </a:r>
            <a:r>
              <a:rPr lang="cs-CZ" b="1" dirty="0"/>
              <a:t>a</a:t>
            </a:r>
            <a:r>
              <a:rPr lang="en-US" b="1" dirty="0" err="1"/>
              <a:t>tions</a:t>
            </a:r>
            <a:r>
              <a:rPr lang="en-US" b="1" dirty="0"/>
              <a:t> with</a:t>
            </a:r>
            <a:r>
              <a:rPr lang="cs-CZ" b="1" dirty="0"/>
              <a:t> </a:t>
            </a:r>
            <a:r>
              <a:rPr lang="en-US" b="1" dirty="0"/>
              <a:t>variable load</a:t>
            </a:r>
          </a:p>
          <a:p>
            <a:pPr lvl="1"/>
            <a:r>
              <a:rPr lang="cs-CZ" dirty="0"/>
              <a:t>online </a:t>
            </a:r>
            <a:r>
              <a:rPr lang="en-US" dirty="0"/>
              <a:t>ticket sale</a:t>
            </a:r>
            <a:endParaRPr lang="cs-CZ" dirty="0"/>
          </a:p>
          <a:p>
            <a:r>
              <a:rPr lang="cs-CZ" b="1" dirty="0"/>
              <a:t>Paral</a:t>
            </a:r>
            <a:r>
              <a:rPr lang="en-US" b="1" dirty="0"/>
              <a:t>l</a:t>
            </a:r>
            <a:r>
              <a:rPr lang="cs-CZ" b="1" dirty="0"/>
              <a:t>el</a:t>
            </a:r>
            <a:r>
              <a:rPr lang="en-US" b="1" dirty="0"/>
              <a:t>/HPC</a:t>
            </a:r>
            <a:r>
              <a:rPr lang="cs-CZ" b="1" dirty="0"/>
              <a:t> </a:t>
            </a:r>
            <a:r>
              <a:rPr lang="en-US" b="1" dirty="0"/>
              <a:t>computations</a:t>
            </a:r>
          </a:p>
          <a:p>
            <a:pPr lvl="1"/>
            <a:r>
              <a:rPr lang="en-US" dirty="0"/>
              <a:t>c</a:t>
            </a:r>
            <a:r>
              <a:rPr lang="cs-CZ" dirty="0"/>
              <a:t>omplex model</a:t>
            </a:r>
            <a:r>
              <a:rPr lang="en-US" dirty="0"/>
              <a:t>ling</a:t>
            </a:r>
            <a:endParaRPr lang="cs-CZ" dirty="0"/>
          </a:p>
          <a:p>
            <a:r>
              <a:rPr lang="cs-CZ" b="1" dirty="0"/>
              <a:t>Masiv</a:t>
            </a:r>
            <a:r>
              <a:rPr lang="en-US" b="1" dirty="0"/>
              <a:t>e</a:t>
            </a:r>
            <a:r>
              <a:rPr lang="cs-CZ" b="1" dirty="0"/>
              <a:t> </a:t>
            </a:r>
            <a:r>
              <a:rPr lang="en-US" b="1" dirty="0"/>
              <a:t>scalability</a:t>
            </a:r>
          </a:p>
          <a:p>
            <a:pPr lvl="1"/>
            <a:r>
              <a:rPr lang="cs-CZ" dirty="0"/>
              <a:t>soci</a:t>
            </a:r>
            <a:r>
              <a:rPr lang="en-US" dirty="0"/>
              <a:t>al</a:t>
            </a:r>
            <a:r>
              <a:rPr lang="cs-CZ" dirty="0"/>
              <a:t> </a:t>
            </a:r>
            <a:r>
              <a:rPr lang="en-US" dirty="0"/>
              <a:t>networks</a:t>
            </a:r>
            <a:r>
              <a:rPr lang="cs-CZ" dirty="0"/>
              <a:t>, multiplayer</a:t>
            </a:r>
          </a:p>
          <a:p>
            <a:r>
              <a:rPr lang="en-US" b="1" dirty="0"/>
              <a:t>High availability</a:t>
            </a:r>
            <a:endParaRPr lang="cs-CZ" dirty="0"/>
          </a:p>
          <a:p>
            <a:pPr lvl="1"/>
            <a:r>
              <a:rPr lang="cs-CZ" dirty="0"/>
              <a:t>SaaS</a:t>
            </a:r>
          </a:p>
          <a:p>
            <a:r>
              <a:rPr lang="en-US" b="1" dirty="0"/>
              <a:t>Short or unpredictable lifetime</a:t>
            </a:r>
            <a:endParaRPr lang="cs-CZ" b="1" dirty="0"/>
          </a:p>
          <a:p>
            <a:pPr lvl="1"/>
            <a:r>
              <a:rPr lang="cs-CZ" dirty="0"/>
              <a:t>marketing </a:t>
            </a:r>
            <a:r>
              <a:rPr lang="en-US" dirty="0"/>
              <a:t>c</a:t>
            </a:r>
            <a:r>
              <a:rPr lang="cs-CZ" dirty="0"/>
              <a:t>ampa</a:t>
            </a:r>
            <a:r>
              <a:rPr lang="en-US" dirty="0" err="1"/>
              <a:t>ign</a:t>
            </a:r>
            <a:r>
              <a:rPr lang="cs-CZ" dirty="0"/>
              <a:t>, startup</a:t>
            </a:r>
          </a:p>
          <a:p>
            <a:r>
              <a:rPr lang="cs-CZ" b="1" dirty="0"/>
              <a:t>Overflowing applications</a:t>
            </a:r>
          </a:p>
          <a:p>
            <a:pPr lvl="1"/>
            <a:r>
              <a:rPr lang="cs-CZ" dirty="0"/>
              <a:t>insufficient infrastructure, inadequate policies</a:t>
            </a:r>
          </a:p>
        </p:txBody>
      </p:sp>
      <p:pic>
        <p:nvPicPr>
          <p:cNvPr id="4" name="Picture 2" descr="http://www.cloudbook.net/images/stories/logos/Cloud-Application-Workloa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59" t="21208" r="11823" b="12130"/>
          <a:stretch/>
        </p:blipFill>
        <p:spPr bwMode="auto">
          <a:xfrm>
            <a:off x="4932040" y="1700808"/>
            <a:ext cx="4104456" cy="3033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Communication</a:t>
            </a:r>
            <a:endParaRPr lang="cs-CZ" sz="4400" dirty="0"/>
          </a:p>
          <a:p>
            <a:pPr marL="0" indent="0" algn="ctr">
              <a:buNone/>
            </a:pPr>
            <a:endParaRPr lang="en-US" dirty="0"/>
          </a:p>
          <a:p>
            <a:pPr marL="0" indent="0" algn="ctr">
              <a:buNone/>
            </a:pPr>
            <a:endParaRPr lang="en-US" dirty="0"/>
          </a:p>
          <a:p>
            <a:pPr marL="2142900" indent="-342900"/>
            <a:r>
              <a:rPr lang="en-US" dirty="0"/>
              <a:t>networking, virtual network</a:t>
            </a:r>
          </a:p>
          <a:p>
            <a:pPr marL="2142900" indent="-342900"/>
            <a:r>
              <a:rPr lang="en-US" dirty="0"/>
              <a:t>direct connection, bastion</a:t>
            </a:r>
          </a:p>
          <a:p>
            <a:pPr marL="2142900" indent="-342900"/>
            <a:r>
              <a:rPr lang="en-US" dirty="0"/>
              <a:t>traffic manager</a:t>
            </a:r>
            <a:endParaRPr lang="cs-CZ" dirty="0"/>
          </a:p>
          <a:p>
            <a:pPr marL="2142900" indent="-342900"/>
            <a:r>
              <a:rPr lang="en-US" dirty="0"/>
              <a:t>messaging - service bus</a:t>
            </a:r>
          </a:p>
          <a:p>
            <a:pPr marL="2142900" indent="-342900"/>
            <a:r>
              <a:rPr lang="en-US" dirty="0"/>
              <a:t>queue, topic, relay, event hub, event grid</a:t>
            </a:r>
          </a:p>
          <a:p>
            <a:pPr marL="2142900" indent="-342900"/>
            <a:r>
              <a:rPr lang="en-US" dirty="0"/>
              <a:t>caching, CDN</a:t>
            </a:r>
          </a:p>
          <a:p>
            <a:pPr marL="2142900" indent="-342900"/>
            <a:endParaRPr lang="en-US" dirty="0"/>
          </a:p>
        </p:txBody>
      </p:sp>
    </p:spTree>
    <p:extLst>
      <p:ext uri="{BB962C8B-B14F-4D97-AF65-F5344CB8AC3E}">
        <p14:creationId xmlns:p14="http://schemas.microsoft.com/office/powerpoint/2010/main" val="2652025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Network</a:t>
            </a:r>
            <a:endParaRPr lang="cs-CZ" dirty="0"/>
          </a:p>
        </p:txBody>
      </p:sp>
      <p:sp>
        <p:nvSpPr>
          <p:cNvPr id="4" name="Content Placeholder 4"/>
          <p:cNvSpPr>
            <a:spLocks noGrp="1"/>
          </p:cNvSpPr>
          <p:nvPr>
            <p:ph sz="quarter" idx="13"/>
          </p:nvPr>
        </p:nvSpPr>
        <p:spPr>
          <a:xfrm>
            <a:off x="107504" y="3658674"/>
            <a:ext cx="8928992" cy="3082694"/>
          </a:xfrm>
        </p:spPr>
        <p:txBody>
          <a:bodyPr>
            <a:normAutofit/>
          </a:bodyPr>
          <a:lstStyle/>
          <a:p>
            <a:r>
              <a:rPr lang="en-US" b="1" dirty="0"/>
              <a:t>Virtual Network, VN Gateway</a:t>
            </a:r>
            <a:endParaRPr lang="cs-CZ" dirty="0"/>
          </a:p>
          <a:p>
            <a:pPr lvl="1"/>
            <a:r>
              <a:rPr lang="cs-CZ" dirty="0"/>
              <a:t>propojení s vlastní sítí</a:t>
            </a:r>
          </a:p>
          <a:p>
            <a:pPr lvl="2"/>
            <a:r>
              <a:rPr lang="cs-CZ" dirty="0"/>
              <a:t>extension of the on-premise network</a:t>
            </a:r>
            <a:endParaRPr lang="en-US" dirty="0"/>
          </a:p>
          <a:p>
            <a:pPr lvl="2"/>
            <a:r>
              <a:rPr lang="en-US" dirty="0"/>
              <a:t>access to </a:t>
            </a:r>
            <a:r>
              <a:rPr lang="cs-CZ" dirty="0"/>
              <a:t>cloud</a:t>
            </a:r>
            <a:r>
              <a:rPr lang="en-US" dirty="0"/>
              <a:t> services </a:t>
            </a:r>
            <a:r>
              <a:rPr lang="en-US" dirty="0">
                <a:solidFill>
                  <a:schemeClr val="bg1">
                    <a:lumMod val="50000"/>
                  </a:schemeClr>
                </a:solidFill>
              </a:rPr>
              <a:t>from your datacenter</a:t>
            </a:r>
            <a:endParaRPr lang="cs-CZ" dirty="0">
              <a:solidFill>
                <a:schemeClr val="bg1">
                  <a:lumMod val="50000"/>
                </a:schemeClr>
              </a:solidFill>
            </a:endParaRPr>
          </a:p>
          <a:p>
            <a:pPr lvl="2"/>
            <a:r>
              <a:rPr lang="en-US" dirty="0"/>
              <a:t>access to local services from </a:t>
            </a:r>
            <a:r>
              <a:rPr lang="cs-CZ" dirty="0"/>
              <a:t>cloud </a:t>
            </a:r>
            <a:r>
              <a:rPr lang="en-US" dirty="0"/>
              <a:t>components</a:t>
            </a:r>
            <a:endParaRPr lang="cs-CZ" dirty="0"/>
          </a:p>
          <a:p>
            <a:pPr lvl="1"/>
            <a:r>
              <a:rPr lang="cs-CZ" dirty="0"/>
              <a:t>datacenter</a:t>
            </a:r>
            <a:r>
              <a:rPr lang="en-US" dirty="0"/>
              <a:t> interconnection</a:t>
            </a:r>
            <a:endParaRPr lang="cs-CZ" dirty="0"/>
          </a:p>
          <a:p>
            <a:pPr lvl="2"/>
            <a:r>
              <a:rPr lang="en-US" dirty="0"/>
              <a:t>Site-to-Site, Multi-Site</a:t>
            </a:r>
          </a:p>
          <a:p>
            <a:pPr lvl="2"/>
            <a:r>
              <a:rPr lang="cs-CZ" dirty="0"/>
              <a:t>geogra</a:t>
            </a:r>
            <a:r>
              <a:rPr lang="en-US" dirty="0" err="1"/>
              <a:t>phic</a:t>
            </a:r>
            <a:r>
              <a:rPr lang="cs-CZ" dirty="0"/>
              <a:t> </a:t>
            </a:r>
            <a:r>
              <a:rPr lang="en-US" dirty="0"/>
              <a:t>scalability</a:t>
            </a:r>
          </a:p>
        </p:txBody>
      </p:sp>
      <p:pic>
        <p:nvPicPr>
          <p:cNvPr id="5122" name="Picture 2" descr="file:///C:/F/skola/Azure/papers/AzureFundamentals/Networking_files/networking_01_network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8217" r="2994" b="3458"/>
          <a:stretch/>
        </p:blipFill>
        <p:spPr bwMode="auto">
          <a:xfrm>
            <a:off x="107505" y="537847"/>
            <a:ext cx="5009020" cy="289115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012160" y="2600908"/>
            <a:ext cx="2664296" cy="13321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dedicated </a:t>
            </a:r>
            <a:r>
              <a:rPr lang="en-US" sz="1600" dirty="0">
                <a:solidFill>
                  <a:srgbClr val="002060"/>
                </a:solidFill>
              </a:rPr>
              <a:t>private network</a:t>
            </a:r>
          </a:p>
          <a:p>
            <a:pPr algn="ctr"/>
            <a:endParaRPr lang="cs-CZ" sz="800" dirty="0">
              <a:solidFill>
                <a:srgbClr val="002060"/>
              </a:solidFill>
            </a:endParaRPr>
          </a:p>
          <a:p>
            <a:pPr algn="ctr"/>
            <a:r>
              <a:rPr lang="en-US" sz="1600" dirty="0">
                <a:solidFill>
                  <a:srgbClr val="002060"/>
                </a:solidFill>
              </a:rPr>
              <a:t>Azure Express Route</a:t>
            </a:r>
          </a:p>
          <a:p>
            <a:pPr algn="ctr"/>
            <a:r>
              <a:rPr lang="en-US" sz="1600" dirty="0">
                <a:solidFill>
                  <a:srgbClr val="002060"/>
                </a:solidFill>
              </a:rPr>
              <a:t>AWS Direct Connect</a:t>
            </a:r>
          </a:p>
          <a:p>
            <a:pPr algn="ctr"/>
            <a:r>
              <a:rPr lang="en-US" sz="1600" dirty="0">
                <a:solidFill>
                  <a:srgbClr val="002060"/>
                </a:solidFill>
              </a:rPr>
              <a:t>Google Cloud Interconnect</a:t>
            </a:r>
            <a:endParaRPr lang="cs-CZ" sz="1600" dirty="0">
              <a:solidFill>
                <a:srgbClr val="002060"/>
              </a:solidFill>
            </a:endParaRPr>
          </a:p>
        </p:txBody>
      </p:sp>
    </p:spTree>
    <p:extLst>
      <p:ext uri="{BB962C8B-B14F-4D97-AF65-F5344CB8AC3E}">
        <p14:creationId xmlns:p14="http://schemas.microsoft.com/office/powerpoint/2010/main" val="3148243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Network</a:t>
            </a:r>
            <a:endParaRPr lang="cs-CZ" dirty="0"/>
          </a:p>
        </p:txBody>
      </p:sp>
      <p:sp>
        <p:nvSpPr>
          <p:cNvPr id="4" name="Content Placeholder 4"/>
          <p:cNvSpPr>
            <a:spLocks noGrp="1"/>
          </p:cNvSpPr>
          <p:nvPr>
            <p:ph sz="quarter" idx="13"/>
          </p:nvPr>
        </p:nvSpPr>
        <p:spPr>
          <a:xfrm>
            <a:off x="107504" y="548680"/>
            <a:ext cx="5328592" cy="2088232"/>
          </a:xfrm>
        </p:spPr>
        <p:txBody>
          <a:bodyPr anchor="t">
            <a:normAutofit/>
          </a:bodyPr>
          <a:lstStyle/>
          <a:p>
            <a:endParaRPr lang="en-US" b="1" dirty="0"/>
          </a:p>
          <a:p>
            <a:r>
              <a:rPr lang="en-US" b="1" dirty="0"/>
              <a:t>Point-to-Point, Point-to-Site</a:t>
            </a:r>
            <a:endParaRPr lang="cs-CZ" dirty="0"/>
          </a:p>
          <a:p>
            <a:pPr lvl="1"/>
            <a:r>
              <a:rPr lang="cs-CZ" dirty="0"/>
              <a:t>VPN - gateway, network admin</a:t>
            </a:r>
          </a:p>
          <a:p>
            <a:pPr lvl="1"/>
            <a:r>
              <a:rPr lang="en-US" dirty="0"/>
              <a:t>client-side </a:t>
            </a:r>
            <a:r>
              <a:rPr lang="cs-CZ" dirty="0"/>
              <a:t>sw</a:t>
            </a:r>
            <a:r>
              <a:rPr lang="en-US" dirty="0"/>
              <a:t>, no networking, no admin</a:t>
            </a:r>
            <a:endParaRPr lang="cs-CZ" dirty="0"/>
          </a:p>
          <a:p>
            <a:pPr lvl="2"/>
            <a:endParaRPr lang="cs-CZ" dirty="0"/>
          </a:p>
        </p:txBody>
      </p:sp>
      <p:pic>
        <p:nvPicPr>
          <p:cNvPr id="6" name="Picture 1"/>
          <p:cNvPicPr>
            <a:picLocks noChangeAspect="1" noChangeArrowheads="1"/>
          </p:cNvPicPr>
          <p:nvPr/>
        </p:nvPicPr>
        <p:blipFill rotWithShape="1">
          <a:blip r:embed="rId3" cstate="print"/>
          <a:srcRect r="32004"/>
          <a:stretch/>
        </p:blipFill>
        <p:spPr bwMode="auto">
          <a:xfrm>
            <a:off x="5940152" y="476672"/>
            <a:ext cx="2952328" cy="244827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54" y="2780928"/>
            <a:ext cx="5293241" cy="3956462"/>
          </a:xfrm>
          <a:prstGeom prst="rect">
            <a:avLst/>
          </a:prstGeom>
        </p:spPr>
      </p:pic>
      <p:sp>
        <p:nvSpPr>
          <p:cNvPr id="8" name="Content Placeholder 4"/>
          <p:cNvSpPr txBox="1">
            <a:spLocks/>
          </p:cNvSpPr>
          <p:nvPr/>
        </p:nvSpPr>
        <p:spPr>
          <a:xfrm>
            <a:off x="5364088" y="3789040"/>
            <a:ext cx="3563560" cy="2736304"/>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Bastion</a:t>
            </a:r>
            <a:endParaRPr lang="cs-CZ" dirty="0"/>
          </a:p>
          <a:p>
            <a:pPr lvl="1"/>
            <a:r>
              <a:rPr lang="en-US" dirty="0"/>
              <a:t>protects VM from exposing RDP/SSH ports to the world </a:t>
            </a:r>
          </a:p>
          <a:p>
            <a:pPr lvl="1"/>
            <a:r>
              <a:rPr lang="en-US" dirty="0"/>
              <a:t>no public IP required</a:t>
            </a:r>
          </a:p>
          <a:p>
            <a:pPr lvl="1"/>
            <a:r>
              <a:rPr lang="en-US" dirty="0"/>
              <a:t>secure RDP/SSH access</a:t>
            </a:r>
          </a:p>
          <a:p>
            <a:pPr lvl="1"/>
            <a:r>
              <a:rPr lang="en-US" dirty="0"/>
              <a:t>connection through the portal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Traffic Manager, Load Balancer</a:t>
            </a:r>
          </a:p>
        </p:txBody>
      </p:sp>
      <p:sp>
        <p:nvSpPr>
          <p:cNvPr id="4" name="Content Placeholder 4"/>
          <p:cNvSpPr>
            <a:spLocks noGrp="1"/>
          </p:cNvSpPr>
          <p:nvPr>
            <p:ph sz="quarter" idx="13"/>
          </p:nvPr>
        </p:nvSpPr>
        <p:spPr>
          <a:xfrm>
            <a:off x="107504" y="3573016"/>
            <a:ext cx="8928992" cy="3168352"/>
          </a:xfrm>
        </p:spPr>
        <p:txBody>
          <a:bodyPr>
            <a:normAutofit/>
          </a:bodyPr>
          <a:lstStyle/>
          <a:p>
            <a:r>
              <a:rPr lang="cs-CZ" b="1" dirty="0"/>
              <a:t>Traffic Manager</a:t>
            </a:r>
            <a:endParaRPr lang="cs-CZ" dirty="0"/>
          </a:p>
          <a:p>
            <a:pPr lvl="1"/>
            <a:r>
              <a:rPr lang="cs-CZ" dirty="0"/>
              <a:t>load balancing </a:t>
            </a:r>
            <a:r>
              <a:rPr lang="en-US" dirty="0"/>
              <a:t>between </a:t>
            </a:r>
            <a:r>
              <a:rPr lang="cs-CZ" dirty="0"/>
              <a:t>datacen</a:t>
            </a:r>
            <a:r>
              <a:rPr lang="en-US" dirty="0" err="1"/>
              <a:t>ters</a:t>
            </a:r>
            <a:endParaRPr lang="en-US" dirty="0"/>
          </a:p>
          <a:p>
            <a:pPr lvl="2"/>
            <a:r>
              <a:rPr lang="en-US" dirty="0" err="1"/>
              <a:t>i</a:t>
            </a:r>
            <a:r>
              <a:rPr lang="cs-CZ" dirty="0"/>
              <a:t>nternet-facing load balancing</a:t>
            </a:r>
          </a:p>
          <a:p>
            <a:pPr lvl="1"/>
            <a:r>
              <a:rPr lang="cs-CZ" dirty="0"/>
              <a:t>routing rules</a:t>
            </a:r>
          </a:p>
          <a:p>
            <a:pPr lvl="2"/>
            <a:r>
              <a:rPr lang="cs-CZ" dirty="0"/>
              <a:t>defin</a:t>
            </a:r>
            <a:r>
              <a:rPr lang="en-US" dirty="0"/>
              <a:t>ed by</a:t>
            </a:r>
            <a:r>
              <a:rPr lang="cs-CZ" dirty="0"/>
              <a:t> ap</a:t>
            </a:r>
            <a:r>
              <a:rPr lang="en-US" dirty="0"/>
              <a:t>p</a:t>
            </a:r>
            <a:r>
              <a:rPr lang="cs-CZ" dirty="0"/>
              <a:t>li</a:t>
            </a:r>
            <a:r>
              <a:rPr lang="en-US" dirty="0"/>
              <a:t>cation developers</a:t>
            </a:r>
            <a:endParaRPr lang="cs-CZ" dirty="0"/>
          </a:p>
          <a:p>
            <a:pPr lvl="2"/>
            <a:r>
              <a:rPr lang="cs-CZ" dirty="0"/>
              <a:t>cookie-based afinity</a:t>
            </a:r>
          </a:p>
          <a:p>
            <a:pPr lvl="1"/>
            <a:r>
              <a:rPr lang="en-US" dirty="0"/>
              <a:t>useful for global-wide applications</a:t>
            </a:r>
            <a:r>
              <a:rPr lang="cs-CZ" dirty="0"/>
              <a:t>, </a:t>
            </a:r>
            <a:r>
              <a:rPr lang="en-US" dirty="0"/>
              <a:t>geographic scalability</a:t>
            </a:r>
          </a:p>
          <a:p>
            <a:pPr lvl="2"/>
            <a:r>
              <a:rPr lang="en-US" dirty="0"/>
              <a:t>health checks, automatic failover</a:t>
            </a:r>
          </a:p>
        </p:txBody>
      </p:sp>
      <p:pic>
        <p:nvPicPr>
          <p:cNvPr id="38914" name="Picture 2"/>
          <p:cNvPicPr>
            <a:picLocks noChangeAspect="1" noChangeArrowheads="1"/>
          </p:cNvPicPr>
          <p:nvPr/>
        </p:nvPicPr>
        <p:blipFill>
          <a:blip r:embed="rId3" cstate="print"/>
          <a:srcRect/>
          <a:stretch>
            <a:fillRect/>
          </a:stretch>
        </p:blipFill>
        <p:spPr bwMode="auto">
          <a:xfrm>
            <a:off x="1259631" y="482972"/>
            <a:ext cx="7525685" cy="3162052"/>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3926895342"/>
              </p:ext>
            </p:extLst>
          </p:nvPr>
        </p:nvGraphicFramePr>
        <p:xfrm>
          <a:off x="6156176" y="3284984"/>
          <a:ext cx="2448272" cy="1854200"/>
        </p:xfrm>
        <a:graphic>
          <a:graphicData uri="http://schemas.openxmlformats.org/drawingml/2006/table">
            <a:tbl>
              <a:tblPr>
                <a:tableStyleId>{5C22544A-7EE6-4342-B048-85BDC9FD1C3A}</a:tableStyleId>
              </a:tblPr>
              <a:tblGrid>
                <a:gridCol w="2448272">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Priority / Failover</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Performance / Geographic</a:t>
                      </a:r>
                    </a:p>
                  </a:txBody>
                  <a:tcPr/>
                </a:tc>
                <a:extLst>
                  <a:ext uri="{0D108BD9-81ED-4DB2-BD59-A6C34878D82A}">
                    <a16:rowId xmlns:a16="http://schemas.microsoft.com/office/drawing/2014/main" val="10001"/>
                  </a:ext>
                </a:extLst>
              </a:tr>
              <a:tr h="370840">
                <a:tc>
                  <a:txBody>
                    <a:bodyPr/>
                    <a:lstStyle/>
                    <a:p>
                      <a:r>
                        <a:rPr lang="en-US" sz="1600" dirty="0"/>
                        <a:t>Round</a:t>
                      </a:r>
                      <a:r>
                        <a:rPr lang="en-US" sz="1600" baseline="0" dirty="0"/>
                        <a:t> Robin</a:t>
                      </a:r>
                      <a:endParaRPr lang="en-US" sz="1600" dirty="0"/>
                    </a:p>
                  </a:txBody>
                  <a:tcPr/>
                </a:tc>
                <a:extLst>
                  <a:ext uri="{0D108BD9-81ED-4DB2-BD59-A6C34878D82A}">
                    <a16:rowId xmlns:a16="http://schemas.microsoft.com/office/drawing/2014/main" val="10002"/>
                  </a:ext>
                </a:extLst>
              </a:tr>
              <a:tr h="370840">
                <a:tc>
                  <a:txBody>
                    <a:bodyPr/>
                    <a:lstStyle/>
                    <a:p>
                      <a:r>
                        <a:rPr lang="en-US" sz="1600" dirty="0"/>
                        <a:t>Weighted RR</a:t>
                      </a:r>
                    </a:p>
                  </a:txBody>
                  <a:tcPr/>
                </a:tc>
                <a:extLst>
                  <a:ext uri="{0D108BD9-81ED-4DB2-BD59-A6C34878D82A}">
                    <a16:rowId xmlns:a16="http://schemas.microsoft.com/office/drawing/2014/main" val="10003"/>
                  </a:ext>
                </a:extLst>
              </a:tr>
              <a:tr h="370840">
                <a:tc>
                  <a:txBody>
                    <a:bodyPr/>
                    <a:lstStyle/>
                    <a:p>
                      <a:r>
                        <a:rPr lang="en-US" sz="1600" dirty="0"/>
                        <a: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521245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Execution Models</a:t>
            </a:r>
            <a:endParaRPr lang="cs-CZ" dirty="0"/>
          </a:p>
        </p:txBody>
      </p:sp>
      <p:sp>
        <p:nvSpPr>
          <p:cNvPr id="4" name="Content Placeholder 4"/>
          <p:cNvSpPr>
            <a:spLocks noGrp="1"/>
          </p:cNvSpPr>
          <p:nvPr>
            <p:ph sz="quarter" idx="13"/>
          </p:nvPr>
        </p:nvSpPr>
        <p:spPr>
          <a:xfrm>
            <a:off x="2771800" y="3573016"/>
            <a:ext cx="6264695" cy="3168352"/>
          </a:xfrm>
        </p:spPr>
        <p:txBody>
          <a:bodyPr>
            <a:normAutofit/>
          </a:bodyPr>
          <a:lstStyle/>
          <a:p>
            <a:r>
              <a:rPr lang="en-US" b="1" dirty="0"/>
              <a:t>Execution / computing</a:t>
            </a:r>
            <a:r>
              <a:rPr lang="en-US" dirty="0"/>
              <a:t> </a:t>
            </a:r>
            <a:r>
              <a:rPr lang="en-US" b="1" dirty="0"/>
              <a:t>models</a:t>
            </a:r>
            <a:endParaRPr lang="cs-CZ" b="1" dirty="0"/>
          </a:p>
          <a:p>
            <a:pPr lvl="1"/>
            <a:r>
              <a:rPr lang="en-US" dirty="0"/>
              <a:t>how to deploy and run your code in the cloud</a:t>
            </a:r>
            <a:endParaRPr lang="cs-CZ" dirty="0"/>
          </a:p>
          <a:p>
            <a:pPr lvl="1"/>
            <a:r>
              <a:rPr lang="en-US" dirty="0"/>
              <a:t>the level of services provided</a:t>
            </a:r>
            <a:endParaRPr lang="cs-CZ" dirty="0"/>
          </a:p>
          <a:p>
            <a:pPr lvl="2"/>
            <a:r>
              <a:rPr lang="en-US" dirty="0"/>
              <a:t>for running your own </a:t>
            </a:r>
            <a:r>
              <a:rPr lang="cs-CZ" dirty="0"/>
              <a:t>a</a:t>
            </a:r>
            <a:r>
              <a:rPr lang="en-US" dirty="0"/>
              <a:t>p</a:t>
            </a:r>
            <a:r>
              <a:rPr lang="cs-CZ" dirty="0"/>
              <a:t>pli</a:t>
            </a:r>
            <a:r>
              <a:rPr lang="en-US" dirty="0"/>
              <a:t>c</a:t>
            </a:r>
            <a:r>
              <a:rPr lang="cs-CZ" dirty="0"/>
              <a:t>a</a:t>
            </a:r>
            <a:r>
              <a:rPr lang="en-US" dirty="0" err="1"/>
              <a:t>tions</a:t>
            </a:r>
            <a:endParaRPr lang="cs-CZ" dirty="0"/>
          </a:p>
          <a:p>
            <a:pPr lvl="2"/>
            <a:r>
              <a:rPr lang="cs-CZ" dirty="0"/>
              <a:t>IaaS, PaaS</a:t>
            </a:r>
          </a:p>
          <a:p>
            <a:pPr lvl="2"/>
            <a:r>
              <a:rPr lang="en-US" dirty="0">
                <a:solidFill>
                  <a:srgbClr val="00B050"/>
                </a:solidFill>
              </a:rPr>
              <a:t>I don't have to care about anything</a:t>
            </a:r>
            <a:r>
              <a:rPr lang="cs-CZ" dirty="0"/>
              <a:t> vs. </a:t>
            </a:r>
            <a:r>
              <a:rPr lang="en-US" dirty="0">
                <a:solidFill>
                  <a:srgbClr val="0070C0"/>
                </a:solidFill>
              </a:rPr>
              <a:t>I can do anything</a:t>
            </a:r>
            <a:endParaRPr lang="cs-CZ" dirty="0">
              <a:solidFill>
                <a:srgbClr val="0070C0"/>
              </a:solidFill>
            </a:endParaRPr>
          </a:p>
          <a:p>
            <a:pPr lvl="1"/>
            <a:r>
              <a:rPr lang="en-US" dirty="0"/>
              <a:t>service </a:t>
            </a:r>
            <a:r>
              <a:rPr lang="cs-CZ" dirty="0"/>
              <a:t>archite</a:t>
            </a:r>
            <a:r>
              <a:rPr lang="en-US" dirty="0"/>
              <a:t>c</a:t>
            </a:r>
            <a:r>
              <a:rPr lang="cs-CZ" dirty="0"/>
              <a:t>tur</a:t>
            </a:r>
            <a:r>
              <a:rPr lang="en-US" dirty="0"/>
              <a:t>es</a:t>
            </a:r>
          </a:p>
          <a:p>
            <a:pPr lvl="1"/>
            <a:r>
              <a:rPr lang="en-US" dirty="0"/>
              <a:t>granularity of computing units</a:t>
            </a:r>
            <a:r>
              <a:rPr lang="cs-CZ" dirty="0"/>
              <a:t>, </a:t>
            </a:r>
            <a:r>
              <a:rPr lang="en-US" dirty="0"/>
              <a:t>scalability</a:t>
            </a: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Multi-region </a:t>
            </a:r>
            <a:r>
              <a:rPr lang="en-US" dirty="0"/>
              <a:t>L</a:t>
            </a:r>
            <a:r>
              <a:rPr lang="cs-CZ" dirty="0"/>
              <a:t>oad </a:t>
            </a:r>
            <a:r>
              <a:rPr lang="en-US" dirty="0"/>
              <a:t>B</a:t>
            </a:r>
            <a:r>
              <a:rPr lang="cs-CZ" dirty="0"/>
              <a:t>alancing</a:t>
            </a:r>
          </a:p>
        </p:txBody>
      </p:sp>
      <p:pic>
        <p:nvPicPr>
          <p:cNvPr id="6" name="Picture 5">
            <a:extLst>
              <a:ext uri="{FF2B5EF4-FFF2-40B4-BE49-F238E27FC236}">
                <a16:creationId xmlns:a16="http://schemas.microsoft.com/office/drawing/2014/main" id="{D140FD88-7999-BDBC-30C9-968486E53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76672"/>
            <a:ext cx="8856984" cy="7056784"/>
          </a:xfrm>
          <a:prstGeom prst="rect">
            <a:avLst/>
          </a:prstGeom>
        </p:spPr>
      </p:pic>
    </p:spTree>
    <p:extLst>
      <p:ext uri="{BB962C8B-B14F-4D97-AF65-F5344CB8AC3E}">
        <p14:creationId xmlns:p14="http://schemas.microsoft.com/office/powerpoint/2010/main" val="2732495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Messaging</a:t>
            </a:r>
            <a:r>
              <a:rPr lang="cs-CZ" dirty="0"/>
              <a:t> - Service Bus</a:t>
            </a:r>
          </a:p>
        </p:txBody>
      </p:sp>
      <p:sp>
        <p:nvSpPr>
          <p:cNvPr id="4" name="Content Placeholder 4"/>
          <p:cNvSpPr>
            <a:spLocks noGrp="1"/>
          </p:cNvSpPr>
          <p:nvPr>
            <p:ph sz="quarter" idx="13"/>
          </p:nvPr>
        </p:nvSpPr>
        <p:spPr>
          <a:xfrm>
            <a:off x="107504" y="1556792"/>
            <a:ext cx="8928992" cy="5112568"/>
          </a:xfrm>
        </p:spPr>
        <p:txBody>
          <a:bodyPr anchor="b">
            <a:normAutofit/>
          </a:bodyPr>
          <a:lstStyle/>
          <a:p>
            <a:r>
              <a:rPr lang="cs-CZ" b="1" dirty="0"/>
              <a:t>Service Bus</a:t>
            </a:r>
            <a:endParaRPr lang="cs-CZ" dirty="0"/>
          </a:p>
          <a:p>
            <a:pPr lvl="1"/>
            <a:r>
              <a:rPr lang="en-US" b="1" dirty="0">
                <a:solidFill>
                  <a:schemeClr val="accent3">
                    <a:lumMod val="75000"/>
                  </a:schemeClr>
                </a:solidFill>
              </a:rPr>
              <a:t>Relay</a:t>
            </a:r>
            <a:r>
              <a:rPr lang="en-US" dirty="0"/>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Message </a:t>
            </a:r>
            <a:r>
              <a:rPr lang="en-US" b="1" dirty="0">
                <a:solidFill>
                  <a:srgbClr val="00B050"/>
                </a:solidFill>
              </a:rPr>
              <a:t>Broker</a:t>
            </a:r>
            <a:endParaRPr lang="cs-CZ" b="1" dirty="0">
              <a:solidFill>
                <a:srgbClr val="00B050"/>
              </a:solidFill>
            </a:endParaRPr>
          </a:p>
          <a:p>
            <a:pPr lvl="1"/>
            <a:r>
              <a:rPr lang="cs-CZ" dirty="0">
                <a:solidFill>
                  <a:schemeClr val="accent3">
                    <a:lumMod val="75000"/>
                  </a:schemeClr>
                </a:solidFill>
              </a:rPr>
              <a:t>synchroneous</a:t>
            </a:r>
            <a:r>
              <a:rPr lang="cs-CZ" dirty="0">
                <a:solidFill>
                  <a:srgbClr val="00B050"/>
                </a:solidFill>
              </a:rPr>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solidFill>
                  <a:srgbClr val="00B050"/>
                </a:solidFill>
              </a:rPr>
              <a:t> asynchroneous</a:t>
            </a:r>
            <a:endParaRPr lang="en-US" dirty="0">
              <a:solidFill>
                <a:srgbClr val="00B050"/>
              </a:solidFill>
            </a:endParaRPr>
          </a:p>
          <a:p>
            <a:pPr lvl="1"/>
            <a:r>
              <a:rPr lang="cs-CZ" dirty="0"/>
              <a:t>publish-subscribe, loosely coupled communication</a:t>
            </a:r>
          </a:p>
          <a:p>
            <a:pPr lvl="1"/>
            <a:r>
              <a:rPr lang="en-US" dirty="0"/>
              <a:t>group c</a:t>
            </a:r>
            <a:r>
              <a:rPr lang="cs-CZ" dirty="0"/>
              <a:t>om</a:t>
            </a:r>
            <a:r>
              <a:rPr lang="en-US" dirty="0"/>
              <a:t>m</a:t>
            </a:r>
            <a:r>
              <a:rPr lang="cs-CZ" dirty="0"/>
              <a:t>uni</a:t>
            </a:r>
            <a:r>
              <a:rPr lang="en-US" dirty="0"/>
              <a:t>cation</a:t>
            </a:r>
            <a:r>
              <a:rPr lang="cs-CZ" dirty="0"/>
              <a:t> 1:N</a:t>
            </a:r>
            <a:endParaRPr lang="en-US" dirty="0"/>
          </a:p>
          <a:p>
            <a:pPr lvl="2"/>
            <a:r>
              <a:rPr lang="en-US" dirty="0"/>
              <a:t>competing / partitioned consumers</a:t>
            </a:r>
            <a:endParaRPr lang="cs-CZ" dirty="0"/>
          </a:p>
          <a:p>
            <a:pPr lvl="1"/>
            <a:r>
              <a:rPr lang="en-US" dirty="0"/>
              <a:t>API outside the </a:t>
            </a:r>
            <a:r>
              <a:rPr lang="cs-CZ" dirty="0"/>
              <a:t>cloud</a:t>
            </a:r>
          </a:p>
          <a:p>
            <a:pPr lvl="2"/>
            <a:r>
              <a:rPr lang="en-US" dirty="0"/>
              <a:t>e.g.</a:t>
            </a:r>
            <a:r>
              <a:rPr lang="cs-CZ" dirty="0"/>
              <a:t>, </a:t>
            </a:r>
            <a:r>
              <a:rPr lang="en-US" dirty="0"/>
              <a:t>airlines, schedule updates, booking, ...</a:t>
            </a:r>
            <a:endParaRPr lang="cs-CZ" dirty="0"/>
          </a:p>
          <a:p>
            <a:pPr lvl="1"/>
            <a:r>
              <a:rPr lang="cs-CZ" dirty="0">
                <a:solidFill>
                  <a:schemeClr val="accent3">
                    <a:lumMod val="75000"/>
                  </a:schemeClr>
                </a:solidFill>
              </a:rPr>
              <a:t>Relays</a:t>
            </a:r>
            <a:r>
              <a:rPr lang="en-US" dirty="0"/>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a:t>
            </a:r>
            <a:r>
              <a:rPr lang="cs-CZ" dirty="0">
                <a:solidFill>
                  <a:srgbClr val="00B050"/>
                </a:solidFill>
              </a:rPr>
              <a:t>Queues, Topics, </a:t>
            </a:r>
            <a:r>
              <a:rPr lang="en-US" dirty="0">
                <a:solidFill>
                  <a:srgbClr val="00B050"/>
                </a:solidFill>
              </a:rPr>
              <a:t>Event Hubs, Push Notifications</a:t>
            </a:r>
          </a:p>
          <a:p>
            <a:pPr lvl="2"/>
            <a:endParaRPr lang="en-US" sz="800" dirty="0"/>
          </a:p>
          <a:p>
            <a:r>
              <a:rPr lang="en-US" b="1" dirty="0"/>
              <a:t>Platforms</a:t>
            </a:r>
          </a:p>
          <a:p>
            <a:pPr lvl="1"/>
            <a:r>
              <a:rPr lang="cs-CZ" dirty="0"/>
              <a:t>Azure Service Bus Queues</a:t>
            </a:r>
            <a:r>
              <a:rPr lang="en-US" dirty="0"/>
              <a:t> / Topics</a:t>
            </a:r>
            <a:endParaRPr lang="cs-CZ" dirty="0"/>
          </a:p>
          <a:p>
            <a:pPr lvl="1"/>
            <a:r>
              <a:rPr lang="cs-CZ" dirty="0"/>
              <a:t>Google Cloud Pub/Sub</a:t>
            </a:r>
          </a:p>
          <a:p>
            <a:pPr lvl="1"/>
            <a:r>
              <a:rPr lang="en-US" dirty="0"/>
              <a:t>AWS Simple Queue Service</a:t>
            </a:r>
            <a:endParaRPr lang="cs-CZ" dirty="0"/>
          </a:p>
        </p:txBody>
      </p:sp>
      <p:pic>
        <p:nvPicPr>
          <p:cNvPr id="3" name="Picture 2"/>
          <p:cNvPicPr>
            <a:picLocks noChangeAspect="1"/>
          </p:cNvPicPr>
          <p:nvPr/>
        </p:nvPicPr>
        <p:blipFill>
          <a:blip r:embed="rId2"/>
          <a:stretch>
            <a:fillRect/>
          </a:stretch>
        </p:blipFill>
        <p:spPr>
          <a:xfrm>
            <a:off x="4572000" y="692696"/>
            <a:ext cx="4336068" cy="194421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Relay</a:t>
            </a:r>
            <a:endParaRPr lang="cs-CZ" dirty="0"/>
          </a:p>
        </p:txBody>
      </p:sp>
      <p:sp>
        <p:nvSpPr>
          <p:cNvPr id="4" name="Content Placeholder 4"/>
          <p:cNvSpPr>
            <a:spLocks noGrp="1"/>
          </p:cNvSpPr>
          <p:nvPr>
            <p:ph sz="quarter" idx="13"/>
          </p:nvPr>
        </p:nvSpPr>
        <p:spPr>
          <a:xfrm>
            <a:off x="144016" y="620688"/>
            <a:ext cx="3131840" cy="5976664"/>
          </a:xfrm>
        </p:spPr>
        <p:txBody>
          <a:bodyPr anchor="t">
            <a:normAutofit/>
          </a:bodyPr>
          <a:lstStyle/>
          <a:p>
            <a:r>
              <a:rPr lang="en-US" b="1" dirty="0"/>
              <a:t>Relay</a:t>
            </a:r>
            <a:endParaRPr lang="cs-CZ" b="1" dirty="0"/>
          </a:p>
          <a:p>
            <a:pPr lvl="1"/>
            <a:r>
              <a:rPr lang="en-US" dirty="0"/>
              <a:t>bi-directional channel</a:t>
            </a:r>
          </a:p>
          <a:p>
            <a:pPr lvl="1"/>
            <a:r>
              <a:rPr lang="en-US" b="1" dirty="0" err="1"/>
              <a:t>synchroneous</a:t>
            </a:r>
            <a:endParaRPr lang="en-US" b="1" dirty="0"/>
          </a:p>
          <a:p>
            <a:pPr lvl="1"/>
            <a:r>
              <a:rPr lang="en-US" dirty="0"/>
              <a:t>identified</a:t>
            </a:r>
          </a:p>
          <a:p>
            <a:pPr lvl="1"/>
            <a:r>
              <a:rPr lang="en-US" dirty="0"/>
              <a:t>secured</a:t>
            </a:r>
          </a:p>
          <a:p>
            <a:endParaRPr lang="en-US" b="1" dirty="0"/>
          </a:p>
          <a:p>
            <a:r>
              <a:rPr lang="cs-CZ" b="1" dirty="0"/>
              <a:t>Motiva</a:t>
            </a:r>
            <a:r>
              <a:rPr lang="en-US" b="1" dirty="0" err="1"/>
              <a:t>tion</a:t>
            </a:r>
            <a:endParaRPr lang="cs-CZ" b="1" dirty="0"/>
          </a:p>
          <a:p>
            <a:pPr lvl="1"/>
            <a:r>
              <a:rPr lang="en-US" dirty="0"/>
              <a:t>both parties</a:t>
            </a:r>
            <a:br>
              <a:rPr lang="en-US" dirty="0"/>
            </a:br>
            <a:r>
              <a:rPr lang="en-US" dirty="0"/>
              <a:t>behind a firewall</a:t>
            </a:r>
            <a:endParaRPr lang="cs-CZ" dirty="0"/>
          </a:p>
          <a:p>
            <a:pPr lvl="2"/>
            <a:r>
              <a:rPr lang="en-US" dirty="0"/>
              <a:t>incoming ports blocked</a:t>
            </a:r>
            <a:endParaRPr lang="cs-CZ" dirty="0"/>
          </a:p>
          <a:p>
            <a:pPr lvl="1"/>
            <a:r>
              <a:rPr lang="en-US" dirty="0"/>
              <a:t>NAT</a:t>
            </a:r>
            <a:r>
              <a:rPr lang="cs-CZ" dirty="0"/>
              <a:t> </a:t>
            </a:r>
            <a:endParaRPr lang="en-US" dirty="0"/>
          </a:p>
          <a:p>
            <a:pPr lvl="2"/>
            <a:r>
              <a:rPr lang="en-US" dirty="0"/>
              <a:t>IP address</a:t>
            </a:r>
            <a:endParaRPr lang="cs-C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060849"/>
            <a:ext cx="5796136" cy="4248472"/>
          </a:xfrm>
          <a:prstGeom prst="rect">
            <a:avLst/>
          </a:prstGeom>
        </p:spPr>
      </p:pic>
      <p:cxnSp>
        <p:nvCxnSpPr>
          <p:cNvPr id="6" name="Straight Connector 5"/>
          <p:cNvCxnSpPr/>
          <p:nvPr/>
        </p:nvCxnSpPr>
        <p:spPr>
          <a:xfrm>
            <a:off x="3995936" y="3933056"/>
            <a:ext cx="1728192" cy="1296144"/>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67944" y="5733256"/>
            <a:ext cx="936104" cy="0"/>
          </a:xfrm>
          <a:prstGeom prst="line">
            <a:avLst/>
          </a:prstGeom>
          <a:ln w="1524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4367069" y="3745860"/>
            <a:ext cx="4658979" cy="3096344"/>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Queue</a:t>
            </a:r>
          </a:p>
        </p:txBody>
      </p:sp>
      <p:sp>
        <p:nvSpPr>
          <p:cNvPr id="4" name="Content Placeholder 4"/>
          <p:cNvSpPr>
            <a:spLocks noGrp="1"/>
          </p:cNvSpPr>
          <p:nvPr>
            <p:ph sz="quarter" idx="13"/>
          </p:nvPr>
        </p:nvSpPr>
        <p:spPr>
          <a:xfrm>
            <a:off x="107504" y="548680"/>
            <a:ext cx="8928992" cy="5976664"/>
          </a:xfrm>
        </p:spPr>
        <p:txBody>
          <a:bodyPr anchor="t">
            <a:normAutofit/>
          </a:bodyPr>
          <a:lstStyle/>
          <a:p>
            <a:r>
              <a:rPr lang="cs-CZ" b="1" dirty="0"/>
              <a:t>Message </a:t>
            </a:r>
            <a:r>
              <a:rPr lang="en-US" b="1" dirty="0"/>
              <a:t>q</a:t>
            </a:r>
            <a:r>
              <a:rPr lang="cs-CZ" b="1" dirty="0"/>
              <a:t>ueueing</a:t>
            </a:r>
            <a:endParaRPr lang="cs-CZ" dirty="0"/>
          </a:p>
          <a:p>
            <a:pPr lvl="1"/>
            <a:r>
              <a:rPr lang="en-US" dirty="0"/>
              <a:t>fault-tolerant</a:t>
            </a:r>
            <a:r>
              <a:rPr lang="cs-CZ" dirty="0"/>
              <a:t> </a:t>
            </a:r>
            <a:r>
              <a:rPr lang="en-US" dirty="0" err="1"/>
              <a:t>uni</a:t>
            </a:r>
            <a:r>
              <a:rPr lang="en-US" dirty="0"/>
              <a:t>-directional communication</a:t>
            </a:r>
          </a:p>
          <a:p>
            <a:pPr lvl="1"/>
            <a:r>
              <a:rPr lang="cs-CZ" b="1" dirty="0"/>
              <a:t>asynchron</a:t>
            </a:r>
            <a:r>
              <a:rPr lang="en-US" b="1" dirty="0" err="1"/>
              <a:t>eous</a:t>
            </a:r>
            <a:endParaRPr lang="en-US" dirty="0"/>
          </a:p>
          <a:p>
            <a:pPr lvl="1"/>
            <a:r>
              <a:rPr lang="en-US" dirty="0"/>
              <a:t>message</a:t>
            </a:r>
            <a:endParaRPr lang="cs-CZ" dirty="0"/>
          </a:p>
          <a:p>
            <a:pPr lvl="2"/>
            <a:r>
              <a:rPr lang="cs-CZ" dirty="0"/>
              <a:t>stru</a:t>
            </a:r>
            <a:r>
              <a:rPr lang="en-US" dirty="0"/>
              <a:t>c</a:t>
            </a:r>
            <a:r>
              <a:rPr lang="cs-CZ" dirty="0"/>
              <a:t>tur</a:t>
            </a:r>
            <a:r>
              <a:rPr lang="en-US" dirty="0"/>
              <a:t>ed</a:t>
            </a:r>
            <a:r>
              <a:rPr lang="cs-CZ" dirty="0"/>
              <a:t> / </a:t>
            </a:r>
            <a:r>
              <a:rPr lang="en-US" dirty="0"/>
              <a:t>unstructured part</a:t>
            </a:r>
            <a:r>
              <a:rPr lang="cs-CZ" dirty="0"/>
              <a:t> </a:t>
            </a:r>
          </a:p>
          <a:p>
            <a:pPr lvl="1"/>
            <a:r>
              <a:rPr lang="en-US" dirty="0"/>
              <a:t>scalability</a:t>
            </a:r>
          </a:p>
          <a:p>
            <a:pPr lvl="2"/>
            <a:r>
              <a:rPr lang="en-US" dirty="0"/>
              <a:t>sender(s) / receiver(s) mutually independent</a:t>
            </a:r>
            <a:endParaRPr lang="cs-CZ" dirty="0"/>
          </a:p>
          <a:p>
            <a:pPr lvl="3"/>
            <a:r>
              <a:rPr lang="en-US" dirty="0"/>
              <a:t>one message</a:t>
            </a:r>
            <a:r>
              <a:rPr lang="cs-CZ" dirty="0"/>
              <a:t> </a:t>
            </a:r>
            <a:r>
              <a:rPr lang="en-US" dirty="0"/>
              <a:t> </a:t>
            </a:r>
            <a:r>
              <a:rPr lang="en-US" dirty="0">
                <a:latin typeface="Lucida Sans Unicode" panose="020B0602030504020204" pitchFamily="34" charset="0"/>
                <a:cs typeface="Lucida Sans Unicode" panose="020B0602030504020204" pitchFamily="34" charset="0"/>
              </a:rPr>
              <a:t>⇝</a:t>
            </a:r>
            <a:r>
              <a:rPr lang="en-US" dirty="0"/>
              <a:t> </a:t>
            </a:r>
            <a:r>
              <a:rPr lang="cs-CZ" dirty="0"/>
              <a:t> </a:t>
            </a:r>
            <a:r>
              <a:rPr lang="en-US" dirty="0"/>
              <a:t>one recipient</a:t>
            </a:r>
            <a:endParaRPr lang="cs-CZ" dirty="0"/>
          </a:p>
          <a:p>
            <a:pPr lvl="2"/>
            <a:r>
              <a:rPr lang="cs-CZ" dirty="0"/>
              <a:t>automatic load balancing</a:t>
            </a:r>
            <a:endParaRPr lang="en-US" dirty="0"/>
          </a:p>
          <a:p>
            <a:r>
              <a:rPr lang="en-US" b="1" dirty="0"/>
              <a:t>Receive modes</a:t>
            </a:r>
            <a:endParaRPr lang="cs-CZ" b="1" dirty="0"/>
          </a:p>
          <a:p>
            <a:pPr lvl="1"/>
            <a:r>
              <a:rPr lang="cs-CZ" dirty="0"/>
              <a:t>Receive/Delete</a:t>
            </a:r>
          </a:p>
          <a:p>
            <a:pPr lvl="2"/>
            <a:r>
              <a:rPr lang="en-US" dirty="0"/>
              <a:t>simple</a:t>
            </a:r>
            <a:r>
              <a:rPr lang="cs-CZ" dirty="0"/>
              <a:t>, </a:t>
            </a:r>
            <a:r>
              <a:rPr lang="en-US" dirty="0"/>
              <a:t>possibility of message loss</a:t>
            </a:r>
            <a:endParaRPr lang="cs-CZ" dirty="0"/>
          </a:p>
          <a:p>
            <a:pPr lvl="2"/>
            <a:r>
              <a:rPr lang="cs-CZ" dirty="0"/>
              <a:t>idempotentní </a:t>
            </a:r>
            <a:r>
              <a:rPr lang="en-US" dirty="0"/>
              <a:t>/ non-critical</a:t>
            </a:r>
            <a:r>
              <a:rPr lang="cs-CZ" dirty="0"/>
              <a:t> </a:t>
            </a:r>
            <a:r>
              <a:rPr lang="en-US" dirty="0"/>
              <a:t>messages</a:t>
            </a:r>
            <a:endParaRPr lang="cs-CZ" dirty="0"/>
          </a:p>
          <a:p>
            <a:pPr lvl="1"/>
            <a:r>
              <a:rPr lang="cs-CZ" dirty="0"/>
              <a:t>Peek/Lock/Complete/Abandon</a:t>
            </a:r>
          </a:p>
          <a:p>
            <a:pPr lvl="2"/>
            <a:r>
              <a:rPr lang="cs-CZ" dirty="0"/>
              <a:t>fault toleran</a:t>
            </a:r>
            <a:r>
              <a:rPr lang="en-US" dirty="0"/>
              <a:t>t</a:t>
            </a:r>
            <a:endParaRPr lang="cs-CZ" dirty="0"/>
          </a:p>
        </p:txBody>
      </p:sp>
      <p:sp>
        <p:nvSpPr>
          <p:cNvPr id="5" name="Rounded Rectangular Callout 4"/>
          <p:cNvSpPr/>
          <p:nvPr/>
        </p:nvSpPr>
        <p:spPr>
          <a:xfrm>
            <a:off x="6660232" y="2348880"/>
            <a:ext cx="2232248" cy="100811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Competing Consumers</a:t>
            </a:r>
          </a:p>
          <a:p>
            <a:pPr algn="ctr"/>
            <a:r>
              <a:rPr lang="en-US" sz="1600" dirty="0">
                <a:solidFill>
                  <a:srgbClr val="002060"/>
                </a:solidFill>
              </a:rPr>
              <a:t>Queue-based Leveling</a:t>
            </a:r>
          </a:p>
          <a:p>
            <a:pPr algn="ctr"/>
            <a:r>
              <a:rPr lang="en-US" sz="1600" dirty="0">
                <a:solidFill>
                  <a:srgbClr val="002060"/>
                </a:solidFill>
              </a:rPr>
              <a:t>Priority Queue</a:t>
            </a:r>
            <a:endParaRPr lang="cs-CZ" sz="1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Queue-based Design Patterns</a:t>
            </a:r>
          </a:p>
        </p:txBody>
      </p:sp>
      <p:pic>
        <p:nvPicPr>
          <p:cNvPr id="11266" name="Picture 2" descr="Figure 1 - Using a message queue to distribute work to instances of a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48520"/>
            <a:ext cx="7992888" cy="280452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txBox="1">
            <a:spLocks/>
          </p:cNvSpPr>
          <p:nvPr/>
        </p:nvSpPr>
        <p:spPr>
          <a:xfrm>
            <a:off x="107504" y="548680"/>
            <a:ext cx="4032448" cy="2880320"/>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342900" lvl="1" indent="-342900"/>
            <a:r>
              <a:rPr lang="cs-CZ" dirty="0"/>
              <a:t>Competing Consumers</a:t>
            </a:r>
          </a:p>
          <a:p>
            <a:pPr marL="617220" lvl="2" indent="-342900"/>
            <a:r>
              <a:rPr lang="en-US" dirty="0"/>
              <a:t>a queue between a service </a:t>
            </a:r>
            <a:r>
              <a:rPr lang="cs-CZ" dirty="0"/>
              <a:t>a</a:t>
            </a:r>
            <a:r>
              <a:rPr lang="en-US" dirty="0" err="1"/>
              <a:t>nd</a:t>
            </a:r>
            <a:r>
              <a:rPr lang="cs-CZ" dirty="0"/>
              <a:t> </a:t>
            </a:r>
            <a:r>
              <a:rPr lang="en-US" dirty="0"/>
              <a:t>c</a:t>
            </a:r>
            <a:r>
              <a:rPr lang="cs-CZ" dirty="0"/>
              <a:t>lient</a:t>
            </a:r>
            <a:r>
              <a:rPr lang="en-US" dirty="0"/>
              <a:t>s</a:t>
            </a:r>
            <a:endParaRPr lang="cs-CZ" dirty="0"/>
          </a:p>
          <a:p>
            <a:pPr marL="342900" lvl="1" indent="-342900"/>
            <a:r>
              <a:rPr lang="cs-CZ" dirty="0"/>
              <a:t>Queue-based Load Leveling</a:t>
            </a:r>
          </a:p>
          <a:p>
            <a:pPr marL="342900" lvl="1" indent="-342900"/>
            <a:r>
              <a:rPr lang="cs-CZ" dirty="0"/>
              <a:t>Throttling</a:t>
            </a:r>
            <a:endParaRPr lang="en-US" dirty="0"/>
          </a:p>
          <a:p>
            <a:pPr marL="617220" lvl="2" indent="-342900"/>
            <a:r>
              <a:rPr lang="en-US" dirty="0"/>
              <a:t>p</a:t>
            </a:r>
            <a:r>
              <a:rPr lang="cs-CZ" dirty="0"/>
              <a:t>řiškrcení</a:t>
            </a:r>
            <a:endParaRPr lang="en-US" dirty="0"/>
          </a:p>
          <a:p>
            <a:pPr marL="617220" lvl="2" indent="-342900"/>
            <a:r>
              <a:rPr lang="en-US" dirty="0"/>
              <a:t>non-critical services</a:t>
            </a:r>
            <a:endParaRPr lang="cs-CZ" dirty="0"/>
          </a:p>
          <a:p>
            <a:pPr marL="342900" lvl="1" indent="-342900"/>
            <a:endParaRPr lang="en-US" dirty="0"/>
          </a:p>
        </p:txBody>
      </p:sp>
      <p:pic>
        <p:nvPicPr>
          <p:cNvPr id="9" name="Picture 2" descr="Figure 1 - Graph showing resource utilization against time for applications running on behalf of three us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052" y="428747"/>
            <a:ext cx="5144054" cy="351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862383" y="3754099"/>
            <a:ext cx="1089857" cy="1427881"/>
          </a:xfrm>
          <a:prstGeom prst="rect">
            <a:avLst/>
          </a:prstGeom>
        </p:spPr>
      </p:pic>
      <p:pic>
        <p:nvPicPr>
          <p:cNvPr id="10" name="Picture 9"/>
          <p:cNvPicPr>
            <a:picLocks noChangeAspect="1"/>
          </p:cNvPicPr>
          <p:nvPr/>
        </p:nvPicPr>
        <p:blipFill>
          <a:blip r:embed="rId6"/>
          <a:stretch>
            <a:fillRect/>
          </a:stretch>
        </p:blipFill>
        <p:spPr>
          <a:xfrm>
            <a:off x="2627784" y="4092536"/>
            <a:ext cx="1308232" cy="1101199"/>
          </a:xfrm>
          <a:prstGeom prst="rect">
            <a:avLst/>
          </a:prstGeom>
        </p:spPr>
      </p:pic>
    </p:spTree>
    <p:extLst>
      <p:ext uri="{BB962C8B-B14F-4D97-AF65-F5344CB8AC3E}">
        <p14:creationId xmlns:p14="http://schemas.microsoft.com/office/powerpoint/2010/main" val="4461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4283968" y="404664"/>
            <a:ext cx="4824536" cy="240560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Publish/Subscribe, Topic</a:t>
            </a:r>
            <a:endParaRPr lang="cs-CZ" dirty="0"/>
          </a:p>
        </p:txBody>
      </p:sp>
      <p:sp>
        <p:nvSpPr>
          <p:cNvPr id="4" name="Content Placeholder 4"/>
          <p:cNvSpPr>
            <a:spLocks noGrp="1"/>
          </p:cNvSpPr>
          <p:nvPr>
            <p:ph sz="quarter" idx="13"/>
          </p:nvPr>
        </p:nvSpPr>
        <p:spPr>
          <a:xfrm>
            <a:off x="107504" y="1844824"/>
            <a:ext cx="8928992" cy="4896544"/>
          </a:xfrm>
        </p:spPr>
        <p:txBody>
          <a:bodyPr>
            <a:normAutofit/>
          </a:bodyPr>
          <a:lstStyle/>
          <a:p>
            <a:r>
              <a:rPr lang="en-US" b="1" dirty="0"/>
              <a:t>P</a:t>
            </a:r>
            <a:r>
              <a:rPr lang="cs-CZ" b="1" dirty="0"/>
              <a:t>ublish/</a:t>
            </a:r>
            <a:r>
              <a:rPr lang="en-US" b="1" dirty="0"/>
              <a:t>S</a:t>
            </a:r>
            <a:r>
              <a:rPr lang="cs-CZ" b="1" dirty="0"/>
              <a:t>ubscribe</a:t>
            </a:r>
            <a:r>
              <a:rPr lang="en-US" b="1" dirty="0"/>
              <a:t>,</a:t>
            </a:r>
            <a:r>
              <a:rPr lang="cs-CZ" b="1" dirty="0"/>
              <a:t> </a:t>
            </a:r>
            <a:r>
              <a:rPr lang="en-US" b="1" dirty="0"/>
              <a:t>Topics</a:t>
            </a:r>
            <a:endParaRPr lang="cs-CZ" b="1" dirty="0"/>
          </a:p>
          <a:p>
            <a:pPr lvl="1"/>
            <a:r>
              <a:rPr lang="cs-CZ" dirty="0"/>
              <a:t>subscription defin</a:t>
            </a:r>
            <a:r>
              <a:rPr lang="en-US" dirty="0"/>
              <a:t>ed by</a:t>
            </a:r>
            <a:r>
              <a:rPr lang="cs-CZ" dirty="0"/>
              <a:t> a filt</a:t>
            </a:r>
            <a:r>
              <a:rPr lang="en-US" dirty="0"/>
              <a:t>e</a:t>
            </a:r>
            <a:r>
              <a:rPr lang="cs-CZ" dirty="0"/>
              <a:t>r</a:t>
            </a:r>
          </a:p>
          <a:p>
            <a:pPr lvl="2"/>
            <a:r>
              <a:rPr lang="cs-CZ" dirty="0"/>
              <a:t>WHERE</a:t>
            </a:r>
            <a:r>
              <a:rPr lang="en-US" dirty="0"/>
              <a:t> clause</a:t>
            </a:r>
            <a:endParaRPr lang="cs-CZ" dirty="0"/>
          </a:p>
          <a:p>
            <a:pPr lvl="1"/>
            <a:r>
              <a:rPr lang="en-US" dirty="0"/>
              <a:t>each subscription receives its own copy</a:t>
            </a:r>
            <a:endParaRPr lang="cs-CZ" dirty="0"/>
          </a:p>
          <a:p>
            <a:pPr lvl="2"/>
            <a:r>
              <a:rPr lang="en-US" dirty="0"/>
              <a:t>one message can be processed by </a:t>
            </a:r>
            <a:r>
              <a:rPr lang="en-US" b="1" dirty="0"/>
              <a:t>more </a:t>
            </a:r>
            <a:r>
              <a:rPr lang="en-US" dirty="0"/>
              <a:t>recipients</a:t>
            </a:r>
            <a:endParaRPr lang="cs-CZ" dirty="0"/>
          </a:p>
          <a:p>
            <a:pPr lvl="1"/>
            <a:r>
              <a:rPr lang="cs-CZ" dirty="0"/>
              <a:t>Rece</a:t>
            </a:r>
            <a:r>
              <a:rPr lang="en-US" dirty="0" err="1"/>
              <a:t>i</a:t>
            </a:r>
            <a:r>
              <a:rPr lang="cs-CZ" dirty="0"/>
              <a:t>ve/Delete, Peek/Complete</a:t>
            </a:r>
            <a:endParaRPr lang="en-US" dirty="0"/>
          </a:p>
          <a:p>
            <a:pPr lvl="4"/>
            <a:endParaRPr lang="en-US" sz="100" dirty="0"/>
          </a:p>
          <a:p>
            <a:r>
              <a:rPr lang="en-US" b="1" dirty="0"/>
              <a:t>Partitioned broker</a:t>
            </a:r>
          </a:p>
          <a:p>
            <a:pPr lvl="1"/>
            <a:r>
              <a:rPr lang="cs-CZ" dirty="0"/>
              <a:t>Queue / Topic</a:t>
            </a:r>
          </a:p>
          <a:p>
            <a:pPr lvl="2"/>
            <a:r>
              <a:rPr lang="en-US" dirty="0"/>
              <a:t>load balancing - more </a:t>
            </a:r>
            <a:r>
              <a:rPr lang="cs-CZ" dirty="0"/>
              <a:t>broker</a:t>
            </a:r>
            <a:r>
              <a:rPr lang="en-US" dirty="0"/>
              <a:t> replicas</a:t>
            </a:r>
            <a:r>
              <a:rPr lang="cs-CZ" dirty="0"/>
              <a:t> - scale-out</a:t>
            </a:r>
          </a:p>
          <a:p>
            <a:pPr lvl="1"/>
            <a:r>
              <a:rPr lang="cs-CZ" dirty="0"/>
              <a:t>repli</a:t>
            </a:r>
            <a:r>
              <a:rPr lang="en-US" dirty="0"/>
              <a:t>ca addressing</a:t>
            </a:r>
          </a:p>
          <a:p>
            <a:pPr lvl="2"/>
            <a:r>
              <a:rPr lang="en-US" dirty="0"/>
              <a:t>Partition Key / internal</a:t>
            </a:r>
            <a:r>
              <a:rPr lang="cs-CZ" dirty="0"/>
              <a:t> algorit</a:t>
            </a:r>
            <a:r>
              <a:rPr lang="en-US" dirty="0"/>
              <a:t>h</a:t>
            </a:r>
            <a:r>
              <a:rPr lang="cs-CZ" dirty="0"/>
              <a:t>m </a:t>
            </a:r>
            <a:r>
              <a:rPr lang="en-US" dirty="0"/>
              <a:t>(</a:t>
            </a:r>
            <a:r>
              <a:rPr lang="cs-CZ" dirty="0"/>
              <a:t>RR</a:t>
            </a:r>
            <a:r>
              <a:rPr lang="en-US" dirty="0"/>
              <a:t>)</a:t>
            </a:r>
            <a:endParaRPr lang="cs-CZ" dirty="0"/>
          </a:p>
        </p:txBody>
      </p:sp>
      <p:sp>
        <p:nvSpPr>
          <p:cNvPr id="5" name="Rounded Rectangular Callout 4"/>
          <p:cNvSpPr/>
          <p:nvPr/>
        </p:nvSpPr>
        <p:spPr>
          <a:xfrm>
            <a:off x="6660232" y="4077072"/>
            <a:ext cx="2088232" cy="792088"/>
          </a:xfrm>
          <a:prstGeom prst="wedgeRoundRectCallout">
            <a:avLst>
              <a:gd name="adj1" fmla="val -86020"/>
              <a:gd name="adj2" fmla="val -13404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400" dirty="0" err="1">
                <a:solidFill>
                  <a:srgbClr val="002060"/>
                </a:solidFill>
              </a:rPr>
              <a:t>InvoiceTotal</a:t>
            </a:r>
            <a:r>
              <a:rPr lang="en-US" sz="1400" dirty="0">
                <a:solidFill>
                  <a:srgbClr val="002060"/>
                </a:solidFill>
              </a:rPr>
              <a:t> &gt; 10000 </a:t>
            </a:r>
          </a:p>
          <a:p>
            <a:r>
              <a:rPr lang="en-US" sz="1400" dirty="0">
                <a:solidFill>
                  <a:srgbClr val="002060"/>
                </a:solidFill>
              </a:rPr>
              <a:t>OR </a:t>
            </a:r>
            <a:r>
              <a:rPr lang="en-US" sz="1400" dirty="0" err="1">
                <a:solidFill>
                  <a:srgbClr val="002060"/>
                </a:solidFill>
              </a:rPr>
              <a:t>ClientRating</a:t>
            </a:r>
            <a:r>
              <a:rPr lang="en-US" sz="1400" dirty="0">
                <a:solidFill>
                  <a:srgbClr val="002060"/>
                </a:solidFill>
              </a:rPr>
              <a:t> &lt;3</a:t>
            </a:r>
          </a:p>
          <a:p>
            <a:r>
              <a:rPr lang="en-US" sz="1400" dirty="0">
                <a:solidFill>
                  <a:srgbClr val="002060"/>
                </a:solidFill>
              </a:rPr>
              <a:t>AND </a:t>
            </a:r>
            <a:r>
              <a:rPr lang="en-US" sz="1400" dirty="0" err="1">
                <a:solidFill>
                  <a:srgbClr val="002060"/>
                </a:solidFill>
              </a:rPr>
              <a:t>LastName</a:t>
            </a:r>
            <a:r>
              <a:rPr lang="en-US" sz="1400" dirty="0">
                <a:solidFill>
                  <a:srgbClr val="002060"/>
                </a:solidFill>
              </a:rPr>
              <a:t> LIKE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4104456" cy="6192688"/>
          </a:xfrm>
        </p:spPr>
        <p:txBody>
          <a:bodyPr anchor="t">
            <a:noAutofit/>
          </a:bodyPr>
          <a:lstStyle/>
          <a:p>
            <a:r>
              <a:rPr lang="en-US" b="1" dirty="0"/>
              <a:t>Event / </a:t>
            </a:r>
            <a:r>
              <a:rPr lang="en-US" b="1" dirty="0" err="1"/>
              <a:t>IoT</a:t>
            </a:r>
            <a:r>
              <a:rPr lang="en-US" b="1" dirty="0"/>
              <a:t> Hub</a:t>
            </a:r>
          </a:p>
          <a:p>
            <a:pPr lvl="1"/>
            <a:r>
              <a:rPr lang="en-US" dirty="0"/>
              <a:t>real-time streaming services</a:t>
            </a:r>
          </a:p>
          <a:p>
            <a:pPr lvl="1"/>
            <a:r>
              <a:rPr lang="en-US" dirty="0"/>
              <a:t>reliability, fault tolerance</a:t>
            </a:r>
          </a:p>
          <a:p>
            <a:pPr lvl="1"/>
            <a:r>
              <a:rPr lang="en-US" dirty="0"/>
              <a:t>high throughput</a:t>
            </a:r>
            <a:r>
              <a:rPr lang="cs-CZ" dirty="0"/>
              <a:t> - </a:t>
            </a:r>
            <a:r>
              <a:rPr lang="en-US" dirty="0"/>
              <a:t>Mb/s</a:t>
            </a:r>
            <a:endParaRPr lang="cs-CZ" dirty="0"/>
          </a:p>
          <a:p>
            <a:pPr lvl="2"/>
            <a:r>
              <a:rPr lang="cs-CZ" dirty="0"/>
              <a:t>telemetr</a:t>
            </a:r>
            <a:r>
              <a:rPr lang="en-US" dirty="0"/>
              <a:t>y</a:t>
            </a:r>
            <a:r>
              <a:rPr lang="cs-CZ" dirty="0"/>
              <a:t>, log</a:t>
            </a:r>
            <a:r>
              <a:rPr lang="en-US" dirty="0"/>
              <a:t>s</a:t>
            </a:r>
            <a:r>
              <a:rPr lang="cs-CZ" dirty="0"/>
              <a:t>, IoT, ...</a:t>
            </a:r>
          </a:p>
          <a:p>
            <a:pPr lvl="1"/>
            <a:r>
              <a:rPr lang="cs-CZ" dirty="0"/>
              <a:t>partitioned consumer model</a:t>
            </a:r>
          </a:p>
          <a:p>
            <a:pPr lvl="2"/>
            <a:r>
              <a:rPr lang="cs-CZ" dirty="0"/>
              <a:t>(queues, topics: competing cm)</a:t>
            </a:r>
            <a:endParaRPr lang="en-US" dirty="0"/>
          </a:p>
          <a:p>
            <a:pPr lvl="2"/>
            <a:r>
              <a:rPr lang="en-US" dirty="0"/>
              <a:t>higher level of scalability</a:t>
            </a:r>
            <a:endParaRPr lang="cs-CZ" dirty="0"/>
          </a:p>
          <a:p>
            <a:pPr lvl="2"/>
            <a:r>
              <a:rPr lang="en-US" dirty="0"/>
              <a:t>fixes number of</a:t>
            </a:r>
            <a:r>
              <a:rPr lang="cs-CZ" dirty="0"/>
              <a:t> partitions</a:t>
            </a:r>
            <a:endParaRPr lang="en-US" dirty="0"/>
          </a:p>
          <a:p>
            <a:pPr lvl="3"/>
            <a:r>
              <a:rPr lang="cs-CZ" dirty="0"/>
              <a:t>2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cs-CZ" dirty="0"/>
              <a:t>32</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 </a:t>
            </a:r>
            <a:r>
              <a:rPr lang="cs-CZ" dirty="0"/>
              <a:t>1024</a:t>
            </a:r>
          </a:p>
        </p:txBody>
      </p:sp>
      <p:pic>
        <p:nvPicPr>
          <p:cNvPr id="12290" name="Picture 2"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199" r="811" b="5011"/>
          <a:stretch/>
        </p:blipFill>
        <p:spPr bwMode="auto">
          <a:xfrm>
            <a:off x="832674" y="5106655"/>
            <a:ext cx="7838693" cy="1519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51920" y="4653136"/>
            <a:ext cx="1440160" cy="338554"/>
          </a:xfrm>
          <a:prstGeom prst="rect">
            <a:avLst/>
          </a:prstGeom>
          <a:noFill/>
        </p:spPr>
        <p:txBody>
          <a:bodyPr wrap="square" rtlCol="0">
            <a:spAutoFit/>
          </a:bodyPr>
          <a:lstStyle/>
          <a:p>
            <a:pPr algn="ctr"/>
            <a:r>
              <a:rPr lang="en-US" sz="1600" dirty="0">
                <a:solidFill>
                  <a:srgbClr val="0066CC"/>
                </a:solidFill>
              </a:rPr>
              <a:t>event </a:t>
            </a:r>
            <a:r>
              <a:rPr lang="en-US" sz="1600" dirty="0" err="1">
                <a:solidFill>
                  <a:srgbClr val="0066CC"/>
                </a:solidFill>
              </a:rPr>
              <a:t>ingestor</a:t>
            </a:r>
            <a:endParaRPr lang="en-US" sz="1600" dirty="0">
              <a:solidFill>
                <a:srgbClr val="0066CC"/>
              </a:solidFill>
            </a:endParaRPr>
          </a:p>
        </p:txBody>
      </p:sp>
      <p:sp>
        <p:nvSpPr>
          <p:cNvPr id="7" name="Content Placeholder 4"/>
          <p:cNvSpPr txBox="1">
            <a:spLocks/>
          </p:cNvSpPr>
          <p:nvPr/>
        </p:nvSpPr>
        <p:spPr>
          <a:xfrm>
            <a:off x="4067944" y="520563"/>
            <a:ext cx="4968552" cy="6192688"/>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Protocols</a:t>
            </a:r>
          </a:p>
          <a:p>
            <a:pPr lvl="1"/>
            <a:r>
              <a:rPr lang="en-US" dirty="0"/>
              <a:t>HTTP</a:t>
            </a:r>
          </a:p>
          <a:p>
            <a:pPr lvl="2"/>
            <a:r>
              <a:rPr lang="en-US" dirty="0"/>
              <a:t>low </a:t>
            </a:r>
            <a:r>
              <a:rPr lang="en-US" dirty="0" err="1"/>
              <a:t>performace</a:t>
            </a:r>
            <a:endParaRPr lang="en-US" dirty="0"/>
          </a:p>
          <a:p>
            <a:pPr lvl="1"/>
            <a:r>
              <a:rPr lang="en-US" dirty="0"/>
              <a:t>AMQP</a:t>
            </a:r>
          </a:p>
          <a:p>
            <a:pPr lvl="2"/>
            <a:r>
              <a:rPr lang="en-US" dirty="0"/>
              <a:t>Advanced Message Queuing Protocol</a:t>
            </a:r>
          </a:p>
          <a:p>
            <a:pPr lvl="2"/>
            <a:r>
              <a:rPr lang="en-US" dirty="0"/>
              <a:t>binary, message orientation, performance</a:t>
            </a:r>
          </a:p>
          <a:p>
            <a:pPr lvl="2"/>
            <a:r>
              <a:rPr lang="en-US" dirty="0"/>
              <a:t>queuing, routing, publish-and-subscribe</a:t>
            </a:r>
          </a:p>
          <a:p>
            <a:pPr lvl="2"/>
            <a:r>
              <a:rPr lang="en-US" dirty="0"/>
              <a:t>delivery semantics</a:t>
            </a:r>
          </a:p>
          <a:p>
            <a:pPr lvl="3"/>
            <a:r>
              <a:rPr lang="en-US" dirty="0"/>
              <a:t>at-most-once, at-least-once, exactly-once</a:t>
            </a:r>
          </a:p>
          <a:p>
            <a:pPr lvl="2"/>
            <a:r>
              <a:rPr lang="en-US" dirty="0"/>
              <a:t>RabbitMQ, </a:t>
            </a:r>
            <a:r>
              <a:rPr lang="en-US" dirty="0" err="1"/>
              <a:t>ApacheQpid</a:t>
            </a:r>
            <a:r>
              <a:rPr lang="en-US" dirty="0"/>
              <a:t>, Aure EventHub ...</a:t>
            </a:r>
          </a:p>
          <a:p>
            <a:pPr lvl="1"/>
            <a:r>
              <a:rPr lang="en-US" dirty="0"/>
              <a:t>MQTT</a:t>
            </a:r>
            <a:endParaRPr lang="cs-CZ" dirty="0"/>
          </a:p>
        </p:txBody>
      </p:sp>
    </p:spTree>
    <p:extLst>
      <p:ext uri="{BB962C8B-B14F-4D97-AF65-F5344CB8AC3E}">
        <p14:creationId xmlns:p14="http://schemas.microsoft.com/office/powerpoint/2010/main" val="108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4464496" cy="3422687"/>
          </a:xfrm>
        </p:spPr>
        <p:txBody>
          <a:bodyPr anchor="t">
            <a:noAutofit/>
          </a:bodyPr>
          <a:lstStyle/>
          <a:p>
            <a:r>
              <a:rPr lang="en-US" b="1" dirty="0"/>
              <a:t>P</a:t>
            </a:r>
            <a:r>
              <a:rPr lang="cs-CZ" b="1" dirty="0"/>
              <a:t>ublisher</a:t>
            </a:r>
            <a:r>
              <a:rPr lang="en-US" b="1" dirty="0"/>
              <a:t> / producer</a:t>
            </a:r>
            <a:endParaRPr lang="cs-CZ" b="1" dirty="0"/>
          </a:p>
          <a:p>
            <a:pPr lvl="1"/>
            <a:r>
              <a:rPr lang="cs-CZ" dirty="0"/>
              <a:t>single event / </a:t>
            </a:r>
            <a:r>
              <a:rPr lang="en-US" dirty="0"/>
              <a:t>event </a:t>
            </a:r>
            <a:r>
              <a:rPr lang="cs-CZ" dirty="0"/>
              <a:t>batch</a:t>
            </a:r>
            <a:endParaRPr lang="en-US" dirty="0"/>
          </a:p>
          <a:p>
            <a:pPr lvl="2"/>
            <a:r>
              <a:rPr lang="en-US" dirty="0"/>
              <a:t>reduced communication overhead</a:t>
            </a:r>
            <a:endParaRPr lang="cs-CZ" dirty="0"/>
          </a:p>
          <a:p>
            <a:pPr lvl="1"/>
            <a:r>
              <a:rPr lang="cs-CZ" dirty="0"/>
              <a:t>partition</a:t>
            </a:r>
            <a:r>
              <a:rPr lang="en-US" dirty="0"/>
              <a:t>-based ordering</a:t>
            </a:r>
          </a:p>
          <a:p>
            <a:pPr lvl="1"/>
            <a:r>
              <a:rPr lang="en-US" dirty="0"/>
              <a:t>consumed data remain available</a:t>
            </a:r>
          </a:p>
          <a:p>
            <a:pPr lvl="2"/>
            <a:r>
              <a:rPr lang="en-US" dirty="0"/>
              <a:t>retention period (~ 1 day)</a:t>
            </a:r>
            <a:endParaRPr lang="cs-CZ" dirty="0"/>
          </a:p>
        </p:txBody>
      </p:sp>
      <p:pic>
        <p:nvPicPr>
          <p:cNvPr id="12292" name="Picture 4"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825" t="1715" r="815" b="568"/>
          <a:stretch/>
        </p:blipFill>
        <p:spPr bwMode="auto">
          <a:xfrm>
            <a:off x="1547664" y="3717032"/>
            <a:ext cx="6236228"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4543066" y="548680"/>
            <a:ext cx="4464496" cy="3422687"/>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Partition addressing</a:t>
            </a:r>
            <a:endParaRPr lang="cs-CZ" b="1" dirty="0"/>
          </a:p>
          <a:p>
            <a:pPr lvl="2"/>
            <a:r>
              <a:rPr lang="en-US" dirty="0"/>
              <a:t>partition id</a:t>
            </a:r>
          </a:p>
          <a:p>
            <a:pPr lvl="2"/>
            <a:r>
              <a:rPr lang="cs-CZ" dirty="0"/>
              <a:t>partition key</a:t>
            </a:r>
            <a:endParaRPr lang="en-US" dirty="0"/>
          </a:p>
          <a:p>
            <a:pPr lvl="3"/>
            <a:r>
              <a:rPr lang="en-US" dirty="0"/>
              <a:t>grouping, hash-based addressing</a:t>
            </a:r>
          </a:p>
          <a:p>
            <a:pPr lvl="2"/>
            <a:r>
              <a:rPr lang="cs-CZ" dirty="0"/>
              <a:t>shared</a:t>
            </a:r>
            <a:r>
              <a:rPr lang="en-US" dirty="0"/>
              <a:t> </a:t>
            </a:r>
            <a:r>
              <a:rPr lang="en-US" dirty="0" err="1"/>
              <a:t>pk</a:t>
            </a:r>
            <a:endParaRPr lang="en-US" dirty="0"/>
          </a:p>
          <a:p>
            <a:pPr lvl="3"/>
            <a:r>
              <a:rPr lang="en-US" dirty="0"/>
              <a:t>shared by a set of related publishers</a:t>
            </a:r>
          </a:p>
          <a:p>
            <a:pPr lvl="2"/>
            <a:r>
              <a:rPr lang="cs-CZ" dirty="0"/>
              <a:t>round</a:t>
            </a:r>
            <a:r>
              <a:rPr lang="en-US" dirty="0"/>
              <a:t> </a:t>
            </a:r>
            <a:r>
              <a:rPr lang="cs-CZ" dirty="0"/>
              <a:t>robin</a:t>
            </a:r>
            <a:endParaRPr lang="en-US" dirty="0"/>
          </a:p>
          <a:p>
            <a:pPr lvl="3"/>
            <a:r>
              <a:rPr lang="en-US" dirty="0"/>
              <a:t>load balancing</a:t>
            </a:r>
            <a:endParaRPr lang="cs-CZ" dirty="0"/>
          </a:p>
        </p:txBody>
      </p:sp>
    </p:spTree>
    <p:extLst>
      <p:ext uri="{BB962C8B-B14F-4D97-AF65-F5344CB8AC3E}">
        <p14:creationId xmlns:p14="http://schemas.microsoft.com/office/powerpoint/2010/main" val="6323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6696744" cy="6192688"/>
          </a:xfrm>
        </p:spPr>
        <p:txBody>
          <a:bodyPr anchor="t">
            <a:noAutofit/>
          </a:bodyPr>
          <a:lstStyle/>
          <a:p>
            <a:r>
              <a:rPr lang="en-US" b="1" dirty="0"/>
              <a:t>C</a:t>
            </a:r>
            <a:r>
              <a:rPr lang="cs-CZ" b="1" dirty="0"/>
              <a:t>onsumer</a:t>
            </a:r>
            <a:r>
              <a:rPr lang="en-US" b="1" dirty="0"/>
              <a:t> / receiver</a:t>
            </a:r>
            <a:endParaRPr lang="cs-CZ" b="1" dirty="0"/>
          </a:p>
          <a:p>
            <a:pPr lvl="1"/>
            <a:r>
              <a:rPr lang="en-US" dirty="0"/>
              <a:t>processing data from one</a:t>
            </a:r>
            <a:r>
              <a:rPr lang="cs-CZ" dirty="0"/>
              <a:t> partition</a:t>
            </a:r>
          </a:p>
          <a:p>
            <a:r>
              <a:rPr lang="en-US" b="1" dirty="0"/>
              <a:t>C</a:t>
            </a:r>
            <a:r>
              <a:rPr lang="cs-CZ" b="1" dirty="0"/>
              <a:t>onsumer group</a:t>
            </a:r>
          </a:p>
          <a:p>
            <a:pPr lvl="1"/>
            <a:r>
              <a:rPr lang="cs-CZ" dirty="0"/>
              <a:t>ap</a:t>
            </a:r>
            <a:r>
              <a:rPr lang="en-US" dirty="0"/>
              <a:t>p</a:t>
            </a:r>
            <a:r>
              <a:rPr lang="cs-CZ" dirty="0"/>
              <a:t>li</a:t>
            </a:r>
            <a:r>
              <a:rPr lang="en-US" dirty="0"/>
              <a:t>c</a:t>
            </a:r>
            <a:r>
              <a:rPr lang="cs-CZ" dirty="0"/>
              <a:t>a</a:t>
            </a:r>
            <a:r>
              <a:rPr lang="en-US" dirty="0" err="1"/>
              <a:t>tion</a:t>
            </a:r>
            <a:r>
              <a:rPr lang="cs-CZ" dirty="0"/>
              <a:t> ≈ </a:t>
            </a:r>
            <a:r>
              <a:rPr lang="en-US" dirty="0"/>
              <a:t>processing </a:t>
            </a:r>
            <a:r>
              <a:rPr lang="cs-CZ" dirty="0"/>
              <a:t>st</a:t>
            </a:r>
            <a:r>
              <a:rPr lang="en-US" dirty="0"/>
              <a:t>ate / view</a:t>
            </a:r>
            <a:endParaRPr lang="cs-CZ" dirty="0"/>
          </a:p>
          <a:p>
            <a:pPr lvl="2"/>
            <a:r>
              <a:rPr lang="en-US" dirty="0"/>
              <a:t>set of </a:t>
            </a:r>
            <a:r>
              <a:rPr lang="cs-CZ" dirty="0"/>
              <a:t>consumer</a:t>
            </a:r>
            <a:r>
              <a:rPr lang="en-US" dirty="0"/>
              <a:t>s</a:t>
            </a:r>
            <a:r>
              <a:rPr lang="cs-CZ" dirty="0"/>
              <a:t> a</a:t>
            </a:r>
            <a:r>
              <a:rPr lang="en-US" dirty="0" err="1"/>
              <a:t>nd</a:t>
            </a:r>
            <a:r>
              <a:rPr lang="cs-CZ" dirty="0"/>
              <a:t> partition offset</a:t>
            </a:r>
            <a:r>
              <a:rPr lang="en-US" dirty="0"/>
              <a:t>s</a:t>
            </a:r>
            <a:endParaRPr lang="cs-CZ" dirty="0"/>
          </a:p>
          <a:p>
            <a:pPr lvl="1"/>
            <a:r>
              <a:rPr lang="cs-CZ" dirty="0"/>
              <a:t>event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t>more</a:t>
            </a:r>
            <a:r>
              <a:rPr lang="cs-CZ" dirty="0"/>
              <a:t> consumer groups</a:t>
            </a:r>
          </a:p>
          <a:p>
            <a:pPr lvl="2"/>
            <a:r>
              <a:rPr lang="en-US" dirty="0"/>
              <a:t>one consumer per CG and partition</a:t>
            </a:r>
            <a:endParaRPr lang="cs-CZ" dirty="0"/>
          </a:p>
        </p:txBody>
      </p:sp>
      <p:pic>
        <p:nvPicPr>
          <p:cNvPr id="12294" name="Picture 6"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2777" t="3447" r="824" b="717"/>
          <a:stretch/>
        </p:blipFill>
        <p:spPr bwMode="auto">
          <a:xfrm>
            <a:off x="1417231" y="4177096"/>
            <a:ext cx="6595345" cy="217744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860032" y="920860"/>
            <a:ext cx="4175296" cy="2520280"/>
            <a:chOff x="5796136" y="811679"/>
            <a:chExt cx="2786896" cy="1507541"/>
          </a:xfrm>
        </p:grpSpPr>
        <p:pic>
          <p:nvPicPr>
            <p:cNvPr id="12296" name="Picture 8" descr="Event Hubs"/>
            <p:cNvPicPr>
              <a:picLocks noChangeAspect="1" noChangeArrowheads="1"/>
            </p:cNvPicPr>
            <p:nvPr/>
          </p:nvPicPr>
          <p:blipFill rotWithShape="1">
            <a:blip r:embed="rId4">
              <a:extLst>
                <a:ext uri="{28A0092B-C50C-407E-A947-70E740481C1C}">
                  <a14:useLocalDpi xmlns:a14="http://schemas.microsoft.com/office/drawing/2010/main" val="0"/>
                </a:ext>
              </a:extLst>
            </a:blip>
            <a:srcRect l="1" r="2023"/>
            <a:stretch/>
          </p:blipFill>
          <p:spPr bwMode="auto">
            <a:xfrm>
              <a:off x="5796136" y="811679"/>
              <a:ext cx="2786896" cy="15075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6563014" y="1069256"/>
              <a:ext cx="129614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40352" y="1140778"/>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56376" y="1411556"/>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84368" y="1681840"/>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14282" y="1952554"/>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00373" y="1335083"/>
              <a:ext cx="682659" cy="386612"/>
            </a:xfrm>
            <a:prstGeom prst="rect">
              <a:avLst/>
            </a:prstGeom>
            <a:noFill/>
          </p:spPr>
          <p:txBody>
            <a:bodyPr wrap="square" rtlCol="0">
              <a:spAutoFit/>
            </a:bodyPr>
            <a:lstStyle/>
            <a:p>
              <a:r>
                <a:rPr lang="cs-CZ" dirty="0">
                  <a:solidFill>
                    <a:srgbClr val="FF0000"/>
                  </a:solidFill>
                </a:rPr>
                <a:t>partition</a:t>
              </a:r>
            </a:p>
            <a:p>
              <a:r>
                <a:rPr lang="cs-CZ" dirty="0">
                  <a:solidFill>
                    <a:srgbClr val="FF0000"/>
                  </a:solidFill>
                </a:rPr>
                <a:t>offset</a:t>
              </a:r>
              <a:endParaRPr lang="en-US" dirty="0">
                <a:solidFill>
                  <a:srgbClr val="FF0000"/>
                </a:solidFill>
              </a:endParaRPr>
            </a:p>
          </p:txBody>
        </p:sp>
      </p:grpSp>
    </p:spTree>
    <p:extLst>
      <p:ext uri="{BB962C8B-B14F-4D97-AF65-F5344CB8AC3E}">
        <p14:creationId xmlns:p14="http://schemas.microsoft.com/office/powerpoint/2010/main" val="849370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Push-based Messaging</a:t>
            </a:r>
          </a:p>
        </p:txBody>
      </p:sp>
      <p:sp>
        <p:nvSpPr>
          <p:cNvPr id="3" name="Content Placeholder 2"/>
          <p:cNvSpPr>
            <a:spLocks noGrp="1"/>
          </p:cNvSpPr>
          <p:nvPr>
            <p:ph sz="quarter" idx="13"/>
          </p:nvPr>
        </p:nvSpPr>
        <p:spPr>
          <a:xfrm>
            <a:off x="107504" y="548680"/>
            <a:ext cx="8928992" cy="3312368"/>
          </a:xfrm>
        </p:spPr>
        <p:txBody>
          <a:bodyPr anchor="t">
            <a:normAutofit/>
          </a:bodyPr>
          <a:lstStyle/>
          <a:p>
            <a:r>
              <a:rPr lang="en-US" b="1" dirty="0"/>
              <a:t>Push-based pub/sub</a:t>
            </a:r>
          </a:p>
          <a:p>
            <a:pPr lvl="1"/>
            <a:r>
              <a:rPr lang="en-US" dirty="0"/>
              <a:t>automatically pushes messages to subscribers</a:t>
            </a:r>
          </a:p>
          <a:p>
            <a:pPr lvl="2"/>
            <a:r>
              <a:rPr lang="en-US" dirty="0"/>
              <a:t>real-time, reactive event service</a:t>
            </a:r>
          </a:p>
          <a:p>
            <a:pPr lvl="2"/>
            <a:r>
              <a:rPr lang="en-US" dirty="0"/>
              <a:t>no need to poll the Queue or Pub/Sub</a:t>
            </a:r>
          </a:p>
          <a:p>
            <a:pPr lvl="1"/>
            <a:r>
              <a:rPr lang="en-US" dirty="0"/>
              <a:t>event handler: </a:t>
            </a:r>
            <a:r>
              <a:rPr lang="en-US" dirty="0" err="1"/>
              <a:t>serverless</a:t>
            </a:r>
            <a:r>
              <a:rPr lang="en-US" dirty="0"/>
              <a:t> function / lambda</a:t>
            </a:r>
          </a:p>
          <a:p>
            <a:pPr lvl="2"/>
            <a:r>
              <a:rPr lang="en-US" dirty="0"/>
              <a:t>AWS Lambda, Google / Azure Function, Azure Logics App</a:t>
            </a:r>
          </a:p>
          <a:p>
            <a:pPr lvl="1"/>
            <a:r>
              <a:rPr lang="en-US" dirty="0"/>
              <a:t>external connectors</a:t>
            </a:r>
          </a:p>
        </p:txBody>
      </p:sp>
      <p:sp>
        <p:nvSpPr>
          <p:cNvPr id="5" name="Rounded Rectangular Callout 4"/>
          <p:cNvSpPr/>
          <p:nvPr/>
        </p:nvSpPr>
        <p:spPr>
          <a:xfrm>
            <a:off x="5940152" y="620688"/>
            <a:ext cx="2974918" cy="64807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dirty="0">
                <a:solidFill>
                  <a:srgbClr val="002060"/>
                </a:solidFill>
              </a:rPr>
              <a:t>Azure Event Grid</a:t>
            </a:r>
          </a:p>
          <a:p>
            <a:r>
              <a:rPr lang="en-US" sz="1600" dirty="0">
                <a:solidFill>
                  <a:srgbClr val="002060"/>
                </a:solidFill>
              </a:rPr>
              <a:t>AWS Simple Notification Service</a:t>
            </a:r>
            <a:endParaRPr lang="cs-CZ" sz="1600" dirty="0">
              <a:solidFill>
                <a:srgbClr val="002060"/>
              </a:solidFill>
            </a:endParaRPr>
          </a:p>
        </p:txBody>
      </p:sp>
      <p:sp>
        <p:nvSpPr>
          <p:cNvPr id="6" name="Rounded Rectangular Callout 5"/>
          <p:cNvSpPr/>
          <p:nvPr/>
        </p:nvSpPr>
        <p:spPr>
          <a:xfrm>
            <a:off x="7474910" y="2390132"/>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Pipes &amp; Filters</a:t>
            </a:r>
            <a:endParaRPr lang="cs-CZ" sz="1600" dirty="0">
              <a:solidFill>
                <a:srgbClr val="00206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125" t="7218" r="2384" b="7577"/>
          <a:stretch/>
        </p:blipFill>
        <p:spPr>
          <a:xfrm>
            <a:off x="252000" y="3140968"/>
            <a:ext cx="8640000" cy="3707700"/>
          </a:xfrm>
          <a:prstGeom prst="rect">
            <a:avLst/>
          </a:prstGeom>
        </p:spPr>
      </p:pic>
    </p:spTree>
    <p:extLst>
      <p:ext uri="{BB962C8B-B14F-4D97-AF65-F5344CB8AC3E}">
        <p14:creationId xmlns:p14="http://schemas.microsoft.com/office/powerpoint/2010/main" val="4215226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Service-oriented Computing - IaaS, PaaS, SaaS</a:t>
            </a:r>
            <a:endParaRPr lang="cs-CZ" dirty="0"/>
          </a:p>
        </p:txBody>
      </p:sp>
      <p:grpSp>
        <p:nvGrpSpPr>
          <p:cNvPr id="5" name="Group 5"/>
          <p:cNvGrpSpPr/>
          <p:nvPr/>
        </p:nvGrpSpPr>
        <p:grpSpPr>
          <a:xfrm>
            <a:off x="1619672" y="597198"/>
            <a:ext cx="1469652" cy="5996966"/>
            <a:chOff x="614065" y="1600200"/>
            <a:chExt cx="1905000" cy="4953000"/>
          </a:xfrm>
        </p:grpSpPr>
        <p:sp>
          <p:nvSpPr>
            <p:cNvPr id="49" name="Rounded Rectangle 48"/>
            <p:cNvSpPr/>
            <p:nvPr/>
          </p:nvSpPr>
          <p:spPr>
            <a:xfrm>
              <a:off x="614065" y="160020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Private</a:t>
              </a:r>
            </a:p>
            <a:p>
              <a:pPr algn="ctr"/>
              <a:endParaRPr lang="en-US" sz="1600" dirty="0"/>
            </a:p>
          </p:txBody>
        </p:sp>
        <p:sp>
          <p:nvSpPr>
            <p:cNvPr id="50" name="Rounded Rectangle 49"/>
            <p:cNvSpPr/>
            <p:nvPr/>
          </p:nvSpPr>
          <p:spPr>
            <a:xfrm>
              <a:off x="690265" y="55721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Storage</a:t>
              </a:r>
            </a:p>
          </p:txBody>
        </p:sp>
        <p:sp>
          <p:nvSpPr>
            <p:cNvPr id="51" name="Rounded Rectangle 50"/>
            <p:cNvSpPr/>
            <p:nvPr/>
          </p:nvSpPr>
          <p:spPr>
            <a:xfrm>
              <a:off x="690265" y="51244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Server HW</a:t>
              </a:r>
            </a:p>
          </p:txBody>
        </p:sp>
        <p:sp>
          <p:nvSpPr>
            <p:cNvPr id="52" name="Rounded Rectangle 51"/>
            <p:cNvSpPr/>
            <p:nvPr/>
          </p:nvSpPr>
          <p:spPr>
            <a:xfrm>
              <a:off x="690265" y="60198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Networking</a:t>
              </a:r>
            </a:p>
          </p:txBody>
        </p:sp>
        <p:sp>
          <p:nvSpPr>
            <p:cNvPr id="53" name="Rounded Rectangle 52"/>
            <p:cNvSpPr/>
            <p:nvPr/>
          </p:nvSpPr>
          <p:spPr>
            <a:xfrm>
              <a:off x="690265" y="42005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Servers</a:t>
              </a:r>
            </a:p>
          </p:txBody>
        </p:sp>
        <p:sp>
          <p:nvSpPr>
            <p:cNvPr id="54" name="Rounded Rectangle 53"/>
            <p:cNvSpPr/>
            <p:nvPr/>
          </p:nvSpPr>
          <p:spPr>
            <a:xfrm>
              <a:off x="690265" y="37528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Databases</a:t>
              </a:r>
            </a:p>
          </p:txBody>
        </p:sp>
        <p:sp>
          <p:nvSpPr>
            <p:cNvPr id="55" name="Rounded Rectangle 54"/>
            <p:cNvSpPr/>
            <p:nvPr/>
          </p:nvSpPr>
          <p:spPr>
            <a:xfrm>
              <a:off x="690265" y="46482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Virtualization</a:t>
              </a:r>
            </a:p>
          </p:txBody>
        </p:sp>
        <p:sp>
          <p:nvSpPr>
            <p:cNvPr id="56" name="Rounded Rectangle 55"/>
            <p:cNvSpPr/>
            <p:nvPr/>
          </p:nvSpPr>
          <p:spPr>
            <a:xfrm>
              <a:off x="690265" y="28289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Runtimes</a:t>
              </a:r>
            </a:p>
          </p:txBody>
        </p:sp>
        <p:sp>
          <p:nvSpPr>
            <p:cNvPr id="57" name="Rounded Rectangle 56"/>
            <p:cNvSpPr/>
            <p:nvPr/>
          </p:nvSpPr>
          <p:spPr>
            <a:xfrm>
              <a:off x="6902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58" name="Rounded Rectangle 57"/>
            <p:cNvSpPr/>
            <p:nvPr/>
          </p:nvSpPr>
          <p:spPr>
            <a:xfrm>
              <a:off x="690265" y="32766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100" dirty="0"/>
                <a:t>Security &amp; Integration</a:t>
              </a:r>
            </a:p>
          </p:txBody>
        </p:sp>
      </p:grpSp>
      <p:grpSp>
        <p:nvGrpSpPr>
          <p:cNvPr id="6" name="Group 5"/>
          <p:cNvGrpSpPr/>
          <p:nvPr/>
        </p:nvGrpSpPr>
        <p:grpSpPr>
          <a:xfrm>
            <a:off x="3089324" y="597198"/>
            <a:ext cx="2413674" cy="5996966"/>
            <a:chOff x="2519065" y="1600200"/>
            <a:chExt cx="3128665" cy="4953000"/>
          </a:xfrm>
        </p:grpSpPr>
        <p:sp>
          <p:nvSpPr>
            <p:cNvPr id="35" name="Rounded Rectangle 34"/>
            <p:cNvSpPr/>
            <p:nvPr/>
          </p:nvSpPr>
          <p:spPr>
            <a:xfrm>
              <a:off x="3128665" y="1600200"/>
              <a:ext cx="1905001" cy="4953000"/>
            </a:xfrm>
            <a:prstGeom prst="roundRect">
              <a:avLst/>
            </a:prstGeom>
            <a:ln/>
          </p:spPr>
          <p:style>
            <a:lnRef idx="1">
              <a:schemeClr val="accent2"/>
            </a:lnRef>
            <a:fillRef idx="3">
              <a:schemeClr val="accent2"/>
            </a:fillRef>
            <a:effectRef idx="2">
              <a:schemeClr val="accent2"/>
            </a:effectRef>
            <a:fontRef idx="minor">
              <a:schemeClr val="lt1"/>
            </a:fontRef>
          </p:style>
          <p:txBody>
            <a:bodyPr lIns="0" rIns="0" rtlCol="0" anchor="t" anchorCtr="0"/>
            <a:lstStyle/>
            <a:p>
              <a:pPr algn="ctr"/>
              <a:r>
                <a:rPr lang="en-US" sz="1700" b="1" dirty="0"/>
                <a:t>Infrastructure</a:t>
              </a:r>
            </a:p>
            <a:p>
              <a:pPr algn="ctr"/>
              <a:r>
                <a:rPr lang="en-US" sz="1600" dirty="0"/>
                <a:t>as a Service</a:t>
              </a:r>
            </a:p>
          </p:txBody>
        </p:sp>
        <p:sp>
          <p:nvSpPr>
            <p:cNvPr id="36" name="Rounded Rectangle 35"/>
            <p:cNvSpPr/>
            <p:nvPr/>
          </p:nvSpPr>
          <p:spPr>
            <a:xfrm>
              <a:off x="3204865" y="55721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37" name="Rounded Rectangle 36"/>
            <p:cNvSpPr/>
            <p:nvPr/>
          </p:nvSpPr>
          <p:spPr>
            <a:xfrm>
              <a:off x="3204865" y="51244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38" name="Rounded Rectangle 37"/>
            <p:cNvSpPr/>
            <p:nvPr/>
          </p:nvSpPr>
          <p:spPr>
            <a:xfrm>
              <a:off x="3204865" y="60198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39" name="Rounded Rectangle 38"/>
            <p:cNvSpPr/>
            <p:nvPr/>
          </p:nvSpPr>
          <p:spPr>
            <a:xfrm>
              <a:off x="3204865" y="42005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40" name="Rounded Rectangle 39"/>
            <p:cNvSpPr/>
            <p:nvPr/>
          </p:nvSpPr>
          <p:spPr>
            <a:xfrm>
              <a:off x="3204865" y="37528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Databases</a:t>
              </a:r>
            </a:p>
          </p:txBody>
        </p:sp>
        <p:sp>
          <p:nvSpPr>
            <p:cNvPr id="41" name="Rounded Rectangle 40"/>
            <p:cNvSpPr/>
            <p:nvPr/>
          </p:nvSpPr>
          <p:spPr>
            <a:xfrm>
              <a:off x="3204865" y="46482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42" name="Rounded Rectangle 41"/>
            <p:cNvSpPr/>
            <p:nvPr/>
          </p:nvSpPr>
          <p:spPr>
            <a:xfrm>
              <a:off x="3204865" y="28289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Runtimes</a:t>
              </a:r>
            </a:p>
          </p:txBody>
        </p:sp>
        <p:sp>
          <p:nvSpPr>
            <p:cNvPr id="43" name="Rounded Rectangle 42"/>
            <p:cNvSpPr/>
            <p:nvPr/>
          </p:nvSpPr>
          <p:spPr>
            <a:xfrm>
              <a:off x="32048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44" name="Rounded Rectangle 43"/>
            <p:cNvSpPr/>
            <p:nvPr/>
          </p:nvSpPr>
          <p:spPr>
            <a:xfrm>
              <a:off x="3204865" y="32766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100" dirty="0"/>
                <a:t>Security &amp; Integration</a:t>
              </a:r>
            </a:p>
          </p:txBody>
        </p:sp>
        <p:sp>
          <p:nvSpPr>
            <p:cNvPr id="45" name="Left Brace 44"/>
            <p:cNvSpPr/>
            <p:nvPr/>
          </p:nvSpPr>
          <p:spPr>
            <a:xfrm flipH="1">
              <a:off x="5033665" y="4200525"/>
              <a:ext cx="266700" cy="2190750"/>
            </a:xfrm>
            <a:prstGeom prst="leftBrace">
              <a:avLst>
                <a:gd name="adj1" fmla="val 7373"/>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46" name="TextBox 45"/>
            <p:cNvSpPr txBox="1"/>
            <p:nvPr/>
          </p:nvSpPr>
          <p:spPr>
            <a:xfrm flipH="1">
              <a:off x="5126458" y="4269447"/>
              <a:ext cx="521272" cy="1932465"/>
            </a:xfrm>
            <a:prstGeom prst="rect">
              <a:avLst/>
            </a:prstGeom>
            <a:noFill/>
          </p:spPr>
          <p:txBody>
            <a:bodyPr vert="eaVert" wrap="none" rtlCol="0">
              <a:spAutoFit/>
            </a:bodyPr>
            <a:lstStyle/>
            <a:p>
              <a:r>
                <a:rPr lang="en-US" sz="1600" dirty="0"/>
                <a:t>Managed by vendor</a:t>
              </a:r>
            </a:p>
          </p:txBody>
        </p:sp>
        <p:sp>
          <p:nvSpPr>
            <p:cNvPr id="47" name="Left Brace 46"/>
            <p:cNvSpPr/>
            <p:nvPr/>
          </p:nvSpPr>
          <p:spPr>
            <a:xfrm>
              <a:off x="2866430" y="2381250"/>
              <a:ext cx="266700" cy="1752600"/>
            </a:xfrm>
            <a:prstGeom prst="leftBrace">
              <a:avLst>
                <a:gd name="adj1" fmla="val 3687"/>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48" name="TextBox 47"/>
            <p:cNvSpPr txBox="1"/>
            <p:nvPr/>
          </p:nvSpPr>
          <p:spPr>
            <a:xfrm>
              <a:off x="2519065" y="2571749"/>
              <a:ext cx="521272" cy="1398274"/>
            </a:xfrm>
            <a:prstGeom prst="rect">
              <a:avLst/>
            </a:prstGeom>
            <a:noFill/>
          </p:spPr>
          <p:txBody>
            <a:bodyPr vert="vert270" wrap="square" rtlCol="0">
              <a:spAutoFit/>
            </a:bodyPr>
            <a:lstStyle/>
            <a:p>
              <a:r>
                <a:rPr lang="en-US" sz="1600" dirty="0"/>
                <a:t>You manage</a:t>
              </a:r>
            </a:p>
          </p:txBody>
        </p:sp>
      </p:grpSp>
      <p:grpSp>
        <p:nvGrpSpPr>
          <p:cNvPr id="8" name="Group 2"/>
          <p:cNvGrpSpPr/>
          <p:nvPr/>
        </p:nvGrpSpPr>
        <p:grpSpPr>
          <a:xfrm>
            <a:off x="5297247" y="597198"/>
            <a:ext cx="1671959" cy="5996966"/>
            <a:chOff x="5381030" y="1600200"/>
            <a:chExt cx="2167235" cy="4953000"/>
          </a:xfrm>
        </p:grpSpPr>
        <p:sp>
          <p:nvSpPr>
            <p:cNvPr id="23" name="Left Brace 22"/>
            <p:cNvSpPr/>
            <p:nvPr/>
          </p:nvSpPr>
          <p:spPr>
            <a:xfrm>
              <a:off x="5381030" y="2362200"/>
              <a:ext cx="266700" cy="400050"/>
            </a:xfrm>
            <a:prstGeom prst="leftBrace">
              <a:avLst>
                <a:gd name="adj1" fmla="val 7373"/>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24" name="Rounded Rectangle 23"/>
            <p:cNvSpPr/>
            <p:nvPr/>
          </p:nvSpPr>
          <p:spPr>
            <a:xfrm>
              <a:off x="5643265" y="160020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Platform</a:t>
              </a:r>
              <a:endParaRPr lang="en-US" sz="1600" b="1" dirty="0"/>
            </a:p>
            <a:p>
              <a:pPr algn="ctr"/>
              <a:r>
                <a:rPr lang="en-US" sz="1600" dirty="0"/>
                <a:t>as a Service</a:t>
              </a:r>
            </a:p>
          </p:txBody>
        </p:sp>
        <p:sp>
          <p:nvSpPr>
            <p:cNvPr id="25" name="Rounded Rectangle 24"/>
            <p:cNvSpPr/>
            <p:nvPr/>
          </p:nvSpPr>
          <p:spPr>
            <a:xfrm>
              <a:off x="5719465" y="55721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26" name="Rounded Rectangle 25"/>
            <p:cNvSpPr/>
            <p:nvPr/>
          </p:nvSpPr>
          <p:spPr>
            <a:xfrm>
              <a:off x="5719465" y="51244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27" name="Rounded Rectangle 26"/>
            <p:cNvSpPr/>
            <p:nvPr/>
          </p:nvSpPr>
          <p:spPr>
            <a:xfrm>
              <a:off x="5719465" y="60198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28" name="Rounded Rectangle 27"/>
            <p:cNvSpPr/>
            <p:nvPr/>
          </p:nvSpPr>
          <p:spPr>
            <a:xfrm>
              <a:off x="5719465" y="42005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29" name="Rounded Rectangle 28"/>
            <p:cNvSpPr/>
            <p:nvPr/>
          </p:nvSpPr>
          <p:spPr>
            <a:xfrm>
              <a:off x="5719465" y="37528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Databases</a:t>
              </a:r>
            </a:p>
          </p:txBody>
        </p:sp>
        <p:sp>
          <p:nvSpPr>
            <p:cNvPr id="30" name="Rounded Rectangle 29"/>
            <p:cNvSpPr/>
            <p:nvPr/>
          </p:nvSpPr>
          <p:spPr>
            <a:xfrm>
              <a:off x="5719465" y="46482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31" name="Rounded Rectangle 30"/>
            <p:cNvSpPr/>
            <p:nvPr/>
          </p:nvSpPr>
          <p:spPr>
            <a:xfrm>
              <a:off x="5719465" y="28289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Runtimes</a:t>
              </a:r>
            </a:p>
          </p:txBody>
        </p:sp>
        <p:sp>
          <p:nvSpPr>
            <p:cNvPr id="32" name="Rounded Rectangle 31"/>
            <p:cNvSpPr/>
            <p:nvPr/>
          </p:nvSpPr>
          <p:spPr>
            <a:xfrm>
              <a:off x="57194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33" name="Rounded Rectangle 32"/>
            <p:cNvSpPr/>
            <p:nvPr/>
          </p:nvSpPr>
          <p:spPr>
            <a:xfrm>
              <a:off x="5719465" y="32766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100" dirty="0"/>
                <a:t>Security &amp; Integration</a:t>
              </a:r>
            </a:p>
          </p:txBody>
        </p:sp>
      </p:grpSp>
      <p:grpSp>
        <p:nvGrpSpPr>
          <p:cNvPr id="10" name="Group 1"/>
          <p:cNvGrpSpPr/>
          <p:nvPr/>
        </p:nvGrpSpPr>
        <p:grpSpPr>
          <a:xfrm>
            <a:off x="7494836" y="585453"/>
            <a:ext cx="1469652" cy="5996966"/>
            <a:chOff x="8347981" y="1657350"/>
            <a:chExt cx="1905000" cy="4953000"/>
          </a:xfrm>
        </p:grpSpPr>
        <p:sp>
          <p:nvSpPr>
            <p:cNvPr id="11" name="Rounded Rectangle 10"/>
            <p:cNvSpPr/>
            <p:nvPr/>
          </p:nvSpPr>
          <p:spPr>
            <a:xfrm>
              <a:off x="8347981" y="165735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Software</a:t>
              </a:r>
              <a:endParaRPr lang="en-US" sz="1600" b="1" dirty="0"/>
            </a:p>
            <a:p>
              <a:pPr algn="ctr"/>
              <a:r>
                <a:rPr lang="en-US" sz="1600" dirty="0"/>
                <a:t>as a Service</a:t>
              </a:r>
            </a:p>
          </p:txBody>
        </p:sp>
        <p:sp>
          <p:nvSpPr>
            <p:cNvPr id="12" name="Rounded Rectangle 11"/>
            <p:cNvSpPr/>
            <p:nvPr/>
          </p:nvSpPr>
          <p:spPr>
            <a:xfrm>
              <a:off x="8424181" y="56292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13" name="Rounded Rectangle 12"/>
            <p:cNvSpPr/>
            <p:nvPr/>
          </p:nvSpPr>
          <p:spPr>
            <a:xfrm>
              <a:off x="8424181" y="51816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14" name="Rounded Rectangle 13"/>
            <p:cNvSpPr/>
            <p:nvPr/>
          </p:nvSpPr>
          <p:spPr>
            <a:xfrm>
              <a:off x="8424181" y="60769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15" name="Rounded Rectangle 14"/>
            <p:cNvSpPr/>
            <p:nvPr/>
          </p:nvSpPr>
          <p:spPr>
            <a:xfrm>
              <a:off x="8424181" y="42576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16" name="Rounded Rectangle 15"/>
            <p:cNvSpPr/>
            <p:nvPr/>
          </p:nvSpPr>
          <p:spPr>
            <a:xfrm>
              <a:off x="8424181" y="38100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Databases</a:t>
              </a:r>
            </a:p>
          </p:txBody>
        </p:sp>
        <p:sp>
          <p:nvSpPr>
            <p:cNvPr id="17" name="Rounded Rectangle 16"/>
            <p:cNvSpPr/>
            <p:nvPr/>
          </p:nvSpPr>
          <p:spPr>
            <a:xfrm>
              <a:off x="8424181" y="47053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18" name="Rounded Rectangle 17"/>
            <p:cNvSpPr/>
            <p:nvPr/>
          </p:nvSpPr>
          <p:spPr>
            <a:xfrm>
              <a:off x="8424181" y="28860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Runtimes</a:t>
              </a:r>
            </a:p>
          </p:txBody>
        </p:sp>
        <p:sp>
          <p:nvSpPr>
            <p:cNvPr id="19" name="Rounded Rectangle 18"/>
            <p:cNvSpPr/>
            <p:nvPr/>
          </p:nvSpPr>
          <p:spPr>
            <a:xfrm>
              <a:off x="8424181" y="24384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Applications</a:t>
              </a:r>
            </a:p>
          </p:txBody>
        </p:sp>
        <p:sp>
          <p:nvSpPr>
            <p:cNvPr id="20" name="Rounded Rectangle 19"/>
            <p:cNvSpPr/>
            <p:nvPr/>
          </p:nvSpPr>
          <p:spPr>
            <a:xfrm>
              <a:off x="8424181" y="33337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100" dirty="0"/>
                <a:t>Security &amp; Integration</a:t>
              </a:r>
            </a:p>
          </p:txBody>
        </p:sp>
      </p:grpSp>
      <p:sp>
        <p:nvSpPr>
          <p:cNvPr id="61" name="Rounded Rectangular Callout 60"/>
          <p:cNvSpPr/>
          <p:nvPr/>
        </p:nvSpPr>
        <p:spPr>
          <a:xfrm>
            <a:off x="251520" y="4852737"/>
            <a:ext cx="933598" cy="1545372"/>
          </a:xfrm>
          <a:prstGeom prst="wedgeRoundRectCallout">
            <a:avLst>
              <a:gd name="adj1" fmla="val 77909"/>
              <a:gd name="adj2" fmla="val -17409"/>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HW</a:t>
            </a:r>
          </a:p>
        </p:txBody>
      </p:sp>
      <p:sp>
        <p:nvSpPr>
          <p:cNvPr id="62" name="Rounded Rectangular Callout 61"/>
          <p:cNvSpPr/>
          <p:nvPr/>
        </p:nvSpPr>
        <p:spPr>
          <a:xfrm>
            <a:off x="251520" y="3733860"/>
            <a:ext cx="933598" cy="1015083"/>
          </a:xfrm>
          <a:prstGeom prst="wedgeRoundRectCallout">
            <a:avLst>
              <a:gd name="adj1" fmla="val 79725"/>
              <a:gd name="adj2" fmla="val -859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virtual</a:t>
            </a:r>
          </a:p>
        </p:txBody>
      </p:sp>
      <p:sp>
        <p:nvSpPr>
          <p:cNvPr id="64" name="Rounded Rectangular Callout 63"/>
          <p:cNvSpPr/>
          <p:nvPr/>
        </p:nvSpPr>
        <p:spPr>
          <a:xfrm>
            <a:off x="251520" y="1542873"/>
            <a:ext cx="933598" cy="2110259"/>
          </a:xfrm>
          <a:prstGeom prst="wedgeRoundRectCallout">
            <a:avLst>
              <a:gd name="adj1" fmla="val 84030"/>
              <a:gd name="adj2" fmla="val -6579"/>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Bus - Advanced Features </a:t>
            </a:r>
          </a:p>
        </p:txBody>
      </p:sp>
      <p:sp>
        <p:nvSpPr>
          <p:cNvPr id="3" name="Content Placeholder 2"/>
          <p:cNvSpPr>
            <a:spLocks noGrp="1"/>
          </p:cNvSpPr>
          <p:nvPr>
            <p:ph sz="quarter" idx="13"/>
          </p:nvPr>
        </p:nvSpPr>
        <p:spPr/>
        <p:txBody>
          <a:bodyPr>
            <a:normAutofit/>
          </a:bodyPr>
          <a:lstStyle/>
          <a:p>
            <a:r>
              <a:rPr lang="cs-CZ" b="1" dirty="0"/>
              <a:t>ESB</a:t>
            </a:r>
            <a:r>
              <a:rPr lang="en-US" b="1" dirty="0"/>
              <a:t> Advanced features</a:t>
            </a:r>
          </a:p>
          <a:p>
            <a:pPr lvl="1"/>
            <a:r>
              <a:rPr lang="en-US" dirty="0"/>
              <a:t>message sessions</a:t>
            </a:r>
          </a:p>
          <a:p>
            <a:pPr lvl="2"/>
            <a:r>
              <a:rPr lang="en-US" dirty="0"/>
              <a:t>FIFO guarantee in processing messages</a:t>
            </a:r>
          </a:p>
          <a:p>
            <a:pPr lvl="1"/>
            <a:r>
              <a:rPr lang="en-US" dirty="0"/>
              <a:t>dead-lettering</a:t>
            </a:r>
          </a:p>
          <a:p>
            <a:pPr lvl="2"/>
            <a:r>
              <a:rPr lang="en-US" dirty="0"/>
              <a:t>secondary </a:t>
            </a:r>
            <a:r>
              <a:rPr lang="en-US" dirty="0" err="1"/>
              <a:t>subqueue</a:t>
            </a:r>
            <a:r>
              <a:rPr lang="en-US" dirty="0"/>
              <a:t> - messages that can't be delivered to any receiver</a:t>
            </a:r>
          </a:p>
          <a:p>
            <a:pPr lvl="1"/>
            <a:r>
              <a:rPr lang="en-US" dirty="0"/>
              <a:t>auto-delete on idle</a:t>
            </a:r>
          </a:p>
          <a:p>
            <a:pPr lvl="2"/>
            <a:r>
              <a:rPr lang="en-US" dirty="0"/>
              <a:t>idle interval after which the queue is automatically deleted</a:t>
            </a:r>
          </a:p>
          <a:p>
            <a:pPr lvl="1"/>
            <a:r>
              <a:rPr lang="en-US" dirty="0"/>
              <a:t>scheduled delivery, message deferral</a:t>
            </a:r>
          </a:p>
          <a:p>
            <a:pPr lvl="2"/>
            <a:r>
              <a:rPr lang="en-US" dirty="0"/>
              <a:t>delayed processing</a:t>
            </a:r>
          </a:p>
          <a:p>
            <a:pPr lvl="1"/>
            <a:r>
              <a:rPr lang="en-US" dirty="0"/>
              <a:t>duplicate detection</a:t>
            </a:r>
          </a:p>
          <a:p>
            <a:pPr lvl="2"/>
            <a:r>
              <a:rPr lang="en-US" i="1" dirty="0"/>
              <a:t>'</a:t>
            </a:r>
            <a:r>
              <a:rPr lang="cs-CZ" i="1" dirty="0"/>
              <a:t>ensuring</a:t>
            </a:r>
            <a:r>
              <a:rPr lang="en-US" i="1" dirty="0"/>
              <a:t>'</a:t>
            </a:r>
            <a:r>
              <a:rPr lang="cs-CZ" dirty="0"/>
              <a:t>  </a:t>
            </a:r>
            <a:r>
              <a:rPr lang="en-US" dirty="0"/>
              <a:t>idempotency</a:t>
            </a:r>
          </a:p>
          <a:p>
            <a:pPr lvl="1"/>
            <a:r>
              <a:rPr lang="en-US" dirty="0"/>
              <a:t>geo-disaster recovery</a:t>
            </a:r>
          </a:p>
          <a:p>
            <a:pPr lvl="2"/>
            <a:r>
              <a:rPr lang="en-US" dirty="0"/>
              <a:t>enables data processing to continue operating in a different region</a:t>
            </a:r>
          </a:p>
        </p:txBody>
      </p:sp>
    </p:spTree>
    <p:extLst>
      <p:ext uri="{BB962C8B-B14F-4D97-AF65-F5344CB8AC3E}">
        <p14:creationId xmlns:p14="http://schemas.microsoft.com/office/powerpoint/2010/main" val="29995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Caching</a:t>
            </a:r>
          </a:p>
        </p:txBody>
      </p:sp>
      <p:pic>
        <p:nvPicPr>
          <p:cNvPr id="32770" name="Picture 2" descr="Windows Azure Caching"/>
          <p:cNvPicPr>
            <a:picLocks noChangeAspect="1" noChangeArrowheads="1"/>
          </p:cNvPicPr>
          <p:nvPr/>
        </p:nvPicPr>
        <p:blipFill>
          <a:blip r:embed="rId3" cstate="print"/>
          <a:srcRect/>
          <a:stretch>
            <a:fillRect/>
          </a:stretch>
        </p:blipFill>
        <p:spPr bwMode="auto">
          <a:xfrm>
            <a:off x="3660576" y="476672"/>
            <a:ext cx="5375920" cy="3168352"/>
          </a:xfrm>
          <a:prstGeom prst="rect">
            <a:avLst/>
          </a:prstGeom>
          <a:noFill/>
        </p:spPr>
      </p:pic>
      <p:sp>
        <p:nvSpPr>
          <p:cNvPr id="4" name="Content Placeholder 4"/>
          <p:cNvSpPr>
            <a:spLocks noGrp="1"/>
          </p:cNvSpPr>
          <p:nvPr>
            <p:ph sz="quarter" idx="13"/>
          </p:nvPr>
        </p:nvSpPr>
        <p:spPr>
          <a:xfrm>
            <a:off x="107504" y="1628800"/>
            <a:ext cx="8928992" cy="5040560"/>
          </a:xfrm>
        </p:spPr>
        <p:txBody>
          <a:bodyPr anchor="t">
            <a:normAutofit fontScale="92500" lnSpcReduction="10000"/>
          </a:bodyPr>
          <a:lstStyle/>
          <a:p>
            <a:r>
              <a:rPr lang="cs-CZ" b="1" dirty="0"/>
              <a:t>Caching</a:t>
            </a:r>
          </a:p>
          <a:p>
            <a:pPr lvl="1"/>
            <a:r>
              <a:rPr lang="cs-CZ" i="1" dirty="0"/>
              <a:t>access to SQL, Tables </a:t>
            </a:r>
            <a:r>
              <a:rPr lang="en-US" i="1" dirty="0"/>
              <a:t>&amp; Blobs is fast ...</a:t>
            </a:r>
          </a:p>
          <a:p>
            <a:pPr lvl="1"/>
            <a:r>
              <a:rPr lang="en-US" i="1" dirty="0"/>
              <a:t>... but access to memory is </a:t>
            </a:r>
            <a:r>
              <a:rPr lang="en-US" b="1" i="1" dirty="0"/>
              <a:t>much </a:t>
            </a:r>
            <a:r>
              <a:rPr lang="en-US" i="1" dirty="0"/>
              <a:t>faster</a:t>
            </a:r>
            <a:endParaRPr lang="cs-CZ" i="1" dirty="0"/>
          </a:p>
          <a:p>
            <a:pPr lvl="1"/>
            <a:r>
              <a:rPr lang="cs-CZ" dirty="0"/>
              <a:t>intra-app, inter-app, inter-cloud</a:t>
            </a:r>
          </a:p>
          <a:p>
            <a:pPr lvl="2"/>
            <a:r>
              <a:rPr lang="cs-CZ" dirty="0"/>
              <a:t>local / distributed</a:t>
            </a:r>
          </a:p>
          <a:p>
            <a:pPr lvl="1"/>
            <a:r>
              <a:rPr lang="cs-CZ" dirty="0"/>
              <a:t>in-memory key/value store</a:t>
            </a:r>
          </a:p>
          <a:p>
            <a:pPr lvl="2"/>
            <a:r>
              <a:rPr lang="cs-CZ" dirty="0"/>
              <a:t>value: any chunk of data</a:t>
            </a:r>
          </a:p>
          <a:p>
            <a:pPr lvl="2"/>
            <a:r>
              <a:rPr lang="cs-CZ" dirty="0"/>
              <a:t>possibly structured</a:t>
            </a:r>
            <a:endParaRPr lang="en-US" dirty="0"/>
          </a:p>
          <a:p>
            <a:pPr lvl="1"/>
            <a:r>
              <a:rPr lang="cs-CZ" dirty="0"/>
              <a:t>Memcached</a:t>
            </a:r>
          </a:p>
          <a:p>
            <a:pPr lvl="2"/>
            <a:r>
              <a:rPr lang="en-US" dirty="0"/>
              <a:t>distributed memory object caching system</a:t>
            </a:r>
            <a:endParaRPr lang="cs-CZ" dirty="0"/>
          </a:p>
          <a:p>
            <a:pPr lvl="2"/>
            <a:r>
              <a:rPr lang="cs-CZ" dirty="0" err="1"/>
              <a:t>Memcached</a:t>
            </a:r>
            <a:r>
              <a:rPr lang="cs-CZ" dirty="0"/>
              <a:t> proto</a:t>
            </a:r>
            <a:r>
              <a:rPr lang="en-US" dirty="0"/>
              <a:t>c</a:t>
            </a:r>
            <a:r>
              <a:rPr lang="cs-CZ" dirty="0" err="1"/>
              <a:t>ol</a:t>
            </a:r>
            <a:r>
              <a:rPr lang="cs-CZ" dirty="0"/>
              <a:t> - </a:t>
            </a:r>
            <a:r>
              <a:rPr lang="en-US" dirty="0"/>
              <a:t>large hash-table distributed across nodes</a:t>
            </a:r>
          </a:p>
          <a:p>
            <a:pPr lvl="2"/>
            <a:r>
              <a:rPr lang="en-US" dirty="0"/>
              <a:t>key </a:t>
            </a:r>
            <a:r>
              <a:rPr lang="en-US" dirty="0">
                <a:latin typeface="Lucida Sans Unicode" panose="020B0602030504020204" pitchFamily="34" charset="0"/>
                <a:cs typeface="Lucida Sans Unicode" panose="020B0602030504020204" pitchFamily="34" charset="0"/>
              </a:rPr>
              <a:t>⇝ </a:t>
            </a:r>
            <a:r>
              <a:rPr lang="en-US" dirty="0"/>
              <a:t>hash</a:t>
            </a:r>
            <a:r>
              <a:rPr lang="en-US" dirty="0">
                <a:latin typeface="Lucida Sans Unicode" panose="020B0602030504020204" pitchFamily="34" charset="0"/>
                <a:cs typeface="Lucida Sans Unicode" panose="020B0602030504020204" pitchFamily="34" charset="0"/>
              </a:rPr>
              <a:t> ⇝ </a:t>
            </a:r>
            <a:r>
              <a:rPr lang="en-US" dirty="0"/>
              <a:t>node</a:t>
            </a:r>
            <a:r>
              <a:rPr lang="en-US" dirty="0">
                <a:latin typeface="Lucida Sans Unicode" panose="020B0602030504020204" pitchFamily="34" charset="0"/>
                <a:cs typeface="Lucida Sans Unicode" panose="020B0602030504020204" pitchFamily="34" charset="0"/>
              </a:rPr>
              <a:t> ⇝ </a:t>
            </a:r>
            <a:r>
              <a:rPr lang="en-US" dirty="0"/>
              <a:t>value</a:t>
            </a:r>
            <a:endParaRPr lang="cs-CZ" dirty="0"/>
          </a:p>
          <a:p>
            <a:pPr lvl="1"/>
            <a:r>
              <a:rPr lang="cs-CZ" dirty="0"/>
              <a:t>Redis</a:t>
            </a:r>
          </a:p>
          <a:p>
            <a:pPr lvl="2"/>
            <a:r>
              <a:rPr lang="cs-CZ" dirty="0"/>
              <a:t>persistent in-mem db, transakce</a:t>
            </a:r>
          </a:p>
          <a:p>
            <a:pPr lvl="2"/>
            <a:r>
              <a:rPr lang="en-US" dirty="0"/>
              <a:t>c</a:t>
            </a:r>
            <a:r>
              <a:rPr lang="cs-CZ" dirty="0"/>
              <a:t>ompo</a:t>
            </a:r>
            <a:r>
              <a:rPr lang="en-US" dirty="0"/>
              <a:t>s</a:t>
            </a:r>
            <a:r>
              <a:rPr lang="cs-CZ" dirty="0"/>
              <a:t>it</a:t>
            </a:r>
            <a:r>
              <a:rPr lang="en-US" dirty="0"/>
              <a:t>e</a:t>
            </a:r>
            <a:r>
              <a:rPr lang="cs-CZ" dirty="0"/>
              <a:t> typ</a:t>
            </a:r>
            <a:r>
              <a:rPr lang="en-US" dirty="0"/>
              <a:t>es</a:t>
            </a:r>
            <a:r>
              <a:rPr lang="cs-CZ" dirty="0"/>
              <a:t> - </a:t>
            </a:r>
            <a:r>
              <a:rPr lang="en-US" dirty="0"/>
              <a:t>c</a:t>
            </a:r>
            <a:r>
              <a:rPr lang="cs-CZ" dirty="0"/>
              <a:t>o</a:t>
            </a:r>
            <a:r>
              <a:rPr lang="en-US" dirty="0"/>
              <a:t>l</a:t>
            </a:r>
            <a:r>
              <a:rPr lang="cs-CZ" dirty="0"/>
              <a:t>le</a:t>
            </a:r>
            <a:r>
              <a:rPr lang="en-US" dirty="0" err="1"/>
              <a:t>ctions</a:t>
            </a:r>
            <a:r>
              <a:rPr lang="cs-CZ" dirty="0"/>
              <a:t>, hash, set, list, ...</a:t>
            </a:r>
          </a:p>
          <a:p>
            <a:pPr lvl="2"/>
            <a:r>
              <a:rPr lang="cs-CZ" dirty="0"/>
              <a:t>pub / sub</a:t>
            </a:r>
          </a:p>
          <a:p>
            <a:pPr lvl="4"/>
            <a:endParaRPr lang="cs-CZ" sz="100" b="1" dirty="0"/>
          </a:p>
        </p:txBody>
      </p:sp>
      <p:sp>
        <p:nvSpPr>
          <p:cNvPr id="5" name="Rounded Rectangular Callout 4"/>
          <p:cNvSpPr/>
          <p:nvPr/>
        </p:nvSpPr>
        <p:spPr>
          <a:xfrm>
            <a:off x="7308304" y="6165304"/>
            <a:ext cx="1440160" cy="28803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Cache-aside ...</a:t>
            </a:r>
            <a:endParaRPr lang="cs-CZ" sz="1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t>
            </a:r>
            <a:r>
              <a:rPr lang="en-US" dirty="0"/>
              <a:t>DN</a:t>
            </a:r>
            <a:endParaRPr lang="cs-CZ" dirty="0"/>
          </a:p>
        </p:txBody>
      </p:sp>
      <p:sp>
        <p:nvSpPr>
          <p:cNvPr id="4" name="Content Placeholder 4"/>
          <p:cNvSpPr>
            <a:spLocks noGrp="1"/>
          </p:cNvSpPr>
          <p:nvPr>
            <p:ph sz="quarter" idx="13"/>
          </p:nvPr>
        </p:nvSpPr>
        <p:spPr>
          <a:xfrm>
            <a:off x="107504" y="3573016"/>
            <a:ext cx="8928992" cy="3096344"/>
          </a:xfrm>
        </p:spPr>
        <p:txBody>
          <a:bodyPr anchor="t">
            <a:normAutofit/>
          </a:bodyPr>
          <a:lstStyle/>
          <a:p>
            <a:pPr lvl="4"/>
            <a:endParaRPr lang="cs-CZ" sz="100" b="1" dirty="0"/>
          </a:p>
          <a:p>
            <a:r>
              <a:rPr lang="en-US" b="1" dirty="0"/>
              <a:t>Content Delivery Network</a:t>
            </a:r>
            <a:endParaRPr lang="cs-CZ" b="1" dirty="0"/>
          </a:p>
          <a:p>
            <a:pPr lvl="1"/>
            <a:r>
              <a:rPr lang="en-US" dirty="0"/>
              <a:t>many CDN nodes worldwide</a:t>
            </a:r>
          </a:p>
          <a:p>
            <a:pPr lvl="1"/>
            <a:endParaRPr lang="en-US" sz="600" dirty="0"/>
          </a:p>
          <a:p>
            <a:pPr marL="731520" lvl="1" indent="-457200">
              <a:buFont typeface="+mj-lt"/>
              <a:buAutoNum type="arabicPeriod"/>
            </a:pPr>
            <a:r>
              <a:rPr lang="en-US" dirty="0"/>
              <a:t>DNS routes the request to the closest Point-of-Presence (POP) location</a:t>
            </a:r>
          </a:p>
          <a:p>
            <a:pPr marL="731520" lvl="1" indent="-457200">
              <a:buFont typeface="+mj-lt"/>
              <a:buAutoNum type="arabicPeriod"/>
            </a:pPr>
            <a:r>
              <a:rPr lang="en-US" dirty="0"/>
              <a:t>if the POP does not have the file in a cache, it requests the origin</a:t>
            </a:r>
          </a:p>
          <a:p>
            <a:pPr marL="731520" lvl="1" indent="-457200">
              <a:buFont typeface="+mj-lt"/>
              <a:buAutoNum type="arabicPeriod"/>
            </a:pPr>
            <a:r>
              <a:rPr lang="en-US" dirty="0"/>
              <a:t>the origin returns the file, incl. Time-to-Live (TTL)</a:t>
            </a:r>
          </a:p>
          <a:p>
            <a:pPr marL="731520" lvl="1" indent="-457200">
              <a:buFont typeface="+mj-lt"/>
              <a:buAutoNum type="arabicPeriod"/>
            </a:pPr>
            <a:r>
              <a:rPr lang="en-US" dirty="0"/>
              <a:t>the POP caches the file (until TTL)</a:t>
            </a:r>
          </a:p>
          <a:p>
            <a:pPr marL="731520" lvl="1" indent="-457200">
              <a:buFont typeface="+mj-lt"/>
              <a:buAutoNum type="arabicPeriod"/>
            </a:pPr>
            <a:r>
              <a:rPr lang="en-US" dirty="0"/>
              <a:t>additional users may request the same file - cached</a:t>
            </a:r>
            <a:endParaRPr lang="cs-CZ" dirty="0"/>
          </a:p>
        </p:txBody>
      </p:sp>
      <p:pic>
        <p:nvPicPr>
          <p:cNvPr id="10242" name="Picture 2" descr="https://docs.microsoft.com/en-us/azure/cdn/media/cdn-overview/cdn-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873" y="548680"/>
            <a:ext cx="5322507"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00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Application-level c</a:t>
            </a:r>
            <a:r>
              <a:rPr lang="cs-CZ" sz="4400" dirty="0"/>
              <a:t>loud </a:t>
            </a:r>
            <a:r>
              <a:rPr lang="en-US" sz="4400" dirty="0"/>
              <a:t>services</a:t>
            </a:r>
            <a:endParaRPr lang="cs-CZ" sz="4400" dirty="0"/>
          </a:p>
          <a:p>
            <a:pPr marL="0" indent="0" algn="ctr">
              <a:buNone/>
            </a:pPr>
            <a:endParaRPr lang="en-US" dirty="0"/>
          </a:p>
          <a:p>
            <a:pPr marL="0" indent="0" algn="ctr">
              <a:buNone/>
            </a:pPr>
            <a:r>
              <a:rPr lang="cs-CZ" dirty="0"/>
              <a:t> </a:t>
            </a:r>
            <a:endParaRPr lang="en-US" dirty="0"/>
          </a:p>
          <a:p>
            <a:pPr marL="2142900" indent="-342900"/>
            <a:r>
              <a:rPr lang="en-US" dirty="0"/>
              <a:t>(big) data processing</a:t>
            </a:r>
          </a:p>
          <a:p>
            <a:pPr marL="2142900" indent="-342900"/>
            <a:r>
              <a:rPr lang="en-US" dirty="0"/>
              <a:t>machine learning</a:t>
            </a:r>
          </a:p>
          <a:p>
            <a:pPr marL="2142900" indent="-342900"/>
            <a:r>
              <a:rPr lang="cs-CZ" dirty="0"/>
              <a:t>video </a:t>
            </a:r>
            <a:r>
              <a:rPr lang="en-US" dirty="0"/>
              <a:t>&amp; media services</a:t>
            </a:r>
          </a:p>
          <a:p>
            <a:pPr marL="2142900" indent="-342900"/>
            <a:r>
              <a:rPr lang="en-US" dirty="0"/>
              <a:t>maps / GIS</a:t>
            </a:r>
            <a:endParaRPr lang="cs-CZ" dirty="0"/>
          </a:p>
          <a:p>
            <a:pPr marL="2142900" indent="-342900"/>
            <a:r>
              <a:rPr lang="en-US" dirty="0"/>
              <a:t>marketplace</a:t>
            </a:r>
          </a:p>
          <a:p>
            <a:pPr marL="2142900" indent="-342900"/>
            <a:r>
              <a:rPr lang="en-US" dirty="0"/>
              <a:t>... ...</a:t>
            </a:r>
          </a:p>
          <a:p>
            <a:pPr marL="2142900" indent="-342900"/>
            <a:endParaRPr lang="en-US" dirty="0"/>
          </a:p>
        </p:txBody>
      </p:sp>
    </p:spTree>
    <p:extLst>
      <p:ext uri="{BB962C8B-B14F-4D97-AF65-F5344CB8AC3E}">
        <p14:creationId xmlns:p14="http://schemas.microsoft.com/office/powerpoint/2010/main" val="3647023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Can 19"/>
          <p:cNvSpPr/>
          <p:nvPr/>
        </p:nvSpPr>
        <p:spPr bwMode="auto">
          <a:xfrm>
            <a:off x="1163951" y="4945763"/>
            <a:ext cx="720293" cy="1405220"/>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Premium</a:t>
            </a:r>
          </a:p>
          <a:p>
            <a:pPr algn="ctr" defTabSz="685577" fontAlgn="base">
              <a:spcBef>
                <a:spcPct val="0"/>
              </a:spcBef>
              <a:spcAft>
                <a:spcPct val="0"/>
              </a:spcAft>
            </a:pPr>
            <a:r>
              <a:rPr lang="en-US" sz="1324" dirty="0">
                <a:solidFill>
                  <a:srgbClr val="FFFFFF"/>
                </a:solidFill>
              </a:rPr>
              <a:t>P1</a:t>
            </a:r>
          </a:p>
        </p:txBody>
      </p:sp>
      <p:sp>
        <p:nvSpPr>
          <p:cNvPr id="22" name="Can 21"/>
          <p:cNvSpPr/>
          <p:nvPr/>
        </p:nvSpPr>
        <p:spPr bwMode="auto">
          <a:xfrm>
            <a:off x="6112017" y="5301792"/>
            <a:ext cx="720293" cy="1044081"/>
          </a:xfrm>
          <a:prstGeom prst="can">
            <a:avLst>
              <a:gd name="adj" fmla="val 2240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290" rIns="0" bIns="134464"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Standard</a:t>
            </a:r>
          </a:p>
          <a:p>
            <a:pPr algn="ctr" defTabSz="685577" fontAlgn="base">
              <a:spcBef>
                <a:spcPct val="0"/>
              </a:spcBef>
              <a:spcAft>
                <a:spcPct val="0"/>
              </a:spcAft>
            </a:pPr>
            <a:r>
              <a:rPr lang="en-US" sz="1324" dirty="0">
                <a:solidFill>
                  <a:srgbClr val="FFFFFF"/>
                </a:solidFill>
              </a:rPr>
              <a:t>S2</a:t>
            </a:r>
          </a:p>
          <a:p>
            <a:pPr algn="ctr" defTabSz="685577" fontAlgn="base">
              <a:spcBef>
                <a:spcPct val="0"/>
              </a:spcBef>
              <a:spcAft>
                <a:spcPct val="0"/>
              </a:spcAft>
            </a:pPr>
            <a:r>
              <a:rPr lang="en-US" sz="809" dirty="0">
                <a:solidFill>
                  <a:srgbClr val="FFFFFF"/>
                </a:solidFill>
              </a:rPr>
              <a:t>[500-600]</a:t>
            </a:r>
          </a:p>
        </p:txBody>
      </p:sp>
      <p:sp>
        <p:nvSpPr>
          <p:cNvPr id="14" name="Can 13"/>
          <p:cNvSpPr/>
          <p:nvPr/>
        </p:nvSpPr>
        <p:spPr bwMode="auto">
          <a:xfrm>
            <a:off x="5135113" y="4581128"/>
            <a:ext cx="720293" cy="1769856"/>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3616"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Premium</a:t>
            </a:r>
            <a:br>
              <a:rPr lang="en-US" sz="1324" dirty="0">
                <a:solidFill>
                  <a:srgbClr val="FFFFFF"/>
                </a:solidFill>
              </a:rPr>
            </a:br>
            <a:r>
              <a:rPr lang="en-US" sz="1324" dirty="0">
                <a:solidFill>
                  <a:srgbClr val="FFFFFF"/>
                </a:solidFill>
              </a:rPr>
              <a:t>P2</a:t>
            </a:r>
            <a:br>
              <a:rPr lang="en-US" sz="1324" dirty="0">
                <a:solidFill>
                  <a:srgbClr val="FFFFFF"/>
                </a:solidFill>
              </a:rPr>
            </a:br>
            <a:r>
              <a:rPr lang="en-US" sz="809" dirty="0">
                <a:solidFill>
                  <a:srgbClr val="FFFFFF"/>
                </a:solidFill>
              </a:rPr>
              <a:t>[400-500]</a:t>
            </a:r>
            <a:endParaRPr lang="en-US" sz="1324" dirty="0">
              <a:solidFill>
                <a:srgbClr val="FFFFFF"/>
              </a:solidFill>
            </a:endParaRPr>
          </a:p>
          <a:p>
            <a:pPr algn="ctr" defTabSz="685577" fontAlgn="base">
              <a:spcBef>
                <a:spcPct val="0"/>
              </a:spcBef>
              <a:spcAft>
                <a:spcPct val="0"/>
              </a:spcAft>
            </a:pPr>
            <a:endParaRPr lang="en-US" sz="1324" dirty="0">
              <a:solidFill>
                <a:srgbClr val="FFFFFF"/>
              </a:solidFill>
            </a:endParaRPr>
          </a:p>
        </p:txBody>
      </p:sp>
      <p:sp>
        <p:nvSpPr>
          <p:cNvPr id="15" name="Can 14"/>
          <p:cNvSpPr/>
          <p:nvPr/>
        </p:nvSpPr>
        <p:spPr bwMode="auto">
          <a:xfrm>
            <a:off x="3149532" y="5525899"/>
            <a:ext cx="720293" cy="824063"/>
          </a:xfrm>
          <a:prstGeom prst="can">
            <a:avLst>
              <a:gd name="adj" fmla="val 21759"/>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134464"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Standard</a:t>
            </a:r>
            <a:br>
              <a:rPr lang="en-US" sz="1324" dirty="0">
                <a:solidFill>
                  <a:srgbClr val="FFFFFF"/>
                </a:solidFill>
              </a:rPr>
            </a:br>
            <a:r>
              <a:rPr lang="en-US" sz="1176" dirty="0">
                <a:solidFill>
                  <a:srgbClr val="FFFFFF"/>
                </a:solidFill>
              </a:rPr>
              <a:t>S1</a:t>
            </a:r>
            <a:br>
              <a:rPr lang="en-US" sz="1324" dirty="0">
                <a:solidFill>
                  <a:srgbClr val="FFFFFF"/>
                </a:solidFill>
              </a:rPr>
            </a:br>
            <a:r>
              <a:rPr lang="en-US" sz="809" dirty="0">
                <a:solidFill>
                  <a:srgbClr val="FFFFFF"/>
                </a:solidFill>
              </a:rPr>
              <a:t>[200-300]</a:t>
            </a:r>
            <a:endParaRPr lang="en-US" sz="1324" dirty="0">
              <a:solidFill>
                <a:srgbClr val="FFFFFF"/>
              </a:solidFill>
            </a:endParaRPr>
          </a:p>
        </p:txBody>
      </p:sp>
      <p:sp>
        <p:nvSpPr>
          <p:cNvPr id="3" name="Title 2"/>
          <p:cNvSpPr>
            <a:spLocks noGrp="1"/>
          </p:cNvSpPr>
          <p:nvPr>
            <p:ph type="title"/>
          </p:nvPr>
        </p:nvSpPr>
        <p:spPr/>
        <p:txBody>
          <a:bodyPr/>
          <a:lstStyle/>
          <a:p>
            <a:r>
              <a:rPr lang="en-US"/>
              <a:t>Scalability Dimensions</a:t>
            </a:r>
            <a:endParaRPr lang="en-US" dirty="0"/>
          </a:p>
        </p:txBody>
      </p:sp>
      <p:sp>
        <p:nvSpPr>
          <p:cNvPr id="7" name="Can 6"/>
          <p:cNvSpPr/>
          <p:nvPr/>
        </p:nvSpPr>
        <p:spPr bwMode="auto">
          <a:xfrm>
            <a:off x="1163951" y="5877371"/>
            <a:ext cx="720293" cy="488926"/>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201695"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endParaRPr lang="en-US" sz="1324" dirty="0">
              <a:solidFill>
                <a:srgbClr val="FFFFFF"/>
              </a:solidFill>
            </a:endParaRPr>
          </a:p>
        </p:txBody>
      </p:sp>
      <p:sp>
        <p:nvSpPr>
          <p:cNvPr id="8" name="Can 7"/>
          <p:cNvSpPr/>
          <p:nvPr/>
        </p:nvSpPr>
        <p:spPr bwMode="auto">
          <a:xfrm>
            <a:off x="2156742" y="5882480"/>
            <a:ext cx="720293" cy="483816"/>
          </a:xfrm>
          <a:prstGeom prst="can">
            <a:avLst>
              <a:gd name="adj" fmla="val 3252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[100-200]</a:t>
            </a:r>
          </a:p>
        </p:txBody>
      </p:sp>
      <p:sp>
        <p:nvSpPr>
          <p:cNvPr id="9" name="Can 8"/>
          <p:cNvSpPr/>
          <p:nvPr/>
        </p:nvSpPr>
        <p:spPr bwMode="auto">
          <a:xfrm>
            <a:off x="3149532" y="5882481"/>
            <a:ext cx="720293" cy="467480"/>
          </a:xfrm>
          <a:prstGeom prst="can">
            <a:avLst>
              <a:gd name="adj" fmla="val 29425"/>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br>
              <a:rPr lang="en-US" sz="1324" dirty="0">
                <a:solidFill>
                  <a:srgbClr val="FFFFFF"/>
                </a:solidFill>
              </a:rPr>
            </a:br>
            <a:r>
              <a:rPr lang="en-US" sz="809" dirty="0">
                <a:solidFill>
                  <a:srgbClr val="FFFFFF"/>
                </a:solidFill>
              </a:rPr>
              <a:t>[200-300]</a:t>
            </a:r>
          </a:p>
        </p:txBody>
      </p:sp>
      <p:sp>
        <p:nvSpPr>
          <p:cNvPr id="10" name="Can 9"/>
          <p:cNvSpPr/>
          <p:nvPr/>
        </p:nvSpPr>
        <p:spPr bwMode="auto">
          <a:xfrm>
            <a:off x="4142323" y="5882480"/>
            <a:ext cx="720293" cy="483816"/>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br>
              <a:rPr lang="en-US" sz="1324" dirty="0">
                <a:solidFill>
                  <a:srgbClr val="FFFFFF"/>
                </a:solidFill>
              </a:rPr>
            </a:br>
            <a:r>
              <a:rPr lang="en-US" sz="809" dirty="0">
                <a:solidFill>
                  <a:srgbClr val="FFFFFF"/>
                </a:solidFill>
              </a:rPr>
              <a:t>[300-400]</a:t>
            </a:r>
            <a:endParaRPr lang="en-US" sz="1324" dirty="0">
              <a:solidFill>
                <a:srgbClr val="FFFFFF"/>
              </a:solidFill>
            </a:endParaRPr>
          </a:p>
        </p:txBody>
      </p:sp>
      <p:sp>
        <p:nvSpPr>
          <p:cNvPr id="12" name="Can 11"/>
          <p:cNvSpPr/>
          <p:nvPr/>
        </p:nvSpPr>
        <p:spPr bwMode="auto">
          <a:xfrm>
            <a:off x="6112017" y="5871674"/>
            <a:ext cx="720293" cy="483816"/>
          </a:xfrm>
          <a:prstGeom prst="can">
            <a:avLst>
              <a:gd name="adj" fmla="val 31948"/>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[500-600]</a:t>
            </a:r>
          </a:p>
        </p:txBody>
      </p:sp>
      <p:sp>
        <p:nvSpPr>
          <p:cNvPr id="13" name="Can 12"/>
          <p:cNvSpPr/>
          <p:nvPr/>
        </p:nvSpPr>
        <p:spPr bwMode="auto">
          <a:xfrm>
            <a:off x="7120694" y="5882480"/>
            <a:ext cx="720293" cy="483816"/>
          </a:xfrm>
          <a:prstGeom prst="can">
            <a:avLst>
              <a:gd name="adj" fmla="val 3426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[600-700]</a:t>
            </a:r>
            <a:endParaRPr lang="en-US" sz="1324" dirty="0">
              <a:solidFill>
                <a:srgbClr val="FFFFFF"/>
              </a:solidFill>
            </a:endParaRPr>
          </a:p>
        </p:txBody>
      </p:sp>
      <p:cxnSp>
        <p:nvCxnSpPr>
          <p:cNvPr id="16" name="Straight Arrow Connector 15"/>
          <p:cNvCxnSpPr/>
          <p:nvPr/>
        </p:nvCxnSpPr>
        <p:spPr>
          <a:xfrm>
            <a:off x="1021454" y="4780150"/>
            <a:ext cx="0" cy="1502048"/>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nvGrpSpPr>
          <p:cNvPr id="2" name="Group 1"/>
          <p:cNvGrpSpPr/>
          <p:nvPr/>
        </p:nvGrpSpPr>
        <p:grpSpPr>
          <a:xfrm>
            <a:off x="1043608" y="6453336"/>
            <a:ext cx="6917285" cy="329700"/>
            <a:chOff x="1382249" y="6206442"/>
            <a:chExt cx="9407988" cy="448414"/>
          </a:xfrm>
        </p:grpSpPr>
        <p:sp>
          <p:nvSpPr>
            <p:cNvPr id="17" name="TextBox 16"/>
            <p:cNvSpPr txBox="1"/>
            <p:nvPr/>
          </p:nvSpPr>
          <p:spPr>
            <a:xfrm>
              <a:off x="5401609" y="6252131"/>
              <a:ext cx="1369861" cy="402725"/>
            </a:xfrm>
            <a:prstGeom prst="rect">
              <a:avLst/>
            </a:prstGeom>
            <a:noFill/>
          </p:spPr>
          <p:txBody>
            <a:bodyPr wrap="none" rtlCol="0">
              <a:spAutoFit/>
            </a:bodyPr>
            <a:lstStyle/>
            <a:p>
              <a:pPr algn="ctr" defTabSz="685775"/>
              <a:r>
                <a:rPr lang="en-US" sz="1324" dirty="0">
                  <a:solidFill>
                    <a:srgbClr val="FFFFFF"/>
                  </a:solidFill>
                </a:rPr>
                <a:t>Scale out/in</a:t>
              </a:r>
            </a:p>
          </p:txBody>
        </p:sp>
        <p:cxnSp>
          <p:nvCxnSpPr>
            <p:cNvPr id="18" name="Straight Arrow Connector 17"/>
            <p:cNvCxnSpPr/>
            <p:nvPr/>
          </p:nvCxnSpPr>
          <p:spPr>
            <a:xfrm flipH="1">
              <a:off x="1382249" y="6206442"/>
              <a:ext cx="9407988" cy="45688"/>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19" name="TextBox 18"/>
          <p:cNvSpPr txBox="1"/>
          <p:nvPr/>
        </p:nvSpPr>
        <p:spPr>
          <a:xfrm rot="16200000">
            <a:off x="270427" y="5495172"/>
            <a:ext cx="1213345" cy="296107"/>
          </a:xfrm>
          <a:prstGeom prst="rect">
            <a:avLst/>
          </a:prstGeom>
          <a:noFill/>
        </p:spPr>
        <p:txBody>
          <a:bodyPr wrap="none" rtlCol="0">
            <a:spAutoFit/>
          </a:bodyPr>
          <a:lstStyle/>
          <a:p>
            <a:pPr defTabSz="685775"/>
            <a:r>
              <a:rPr lang="en-US" sz="1324" dirty="0">
                <a:solidFill>
                  <a:srgbClr val="FFFFFF"/>
                </a:solidFill>
              </a:rPr>
              <a:t>Scale up/down</a:t>
            </a:r>
          </a:p>
        </p:txBody>
      </p:sp>
      <p:sp>
        <p:nvSpPr>
          <p:cNvPr id="21" name="Can 20"/>
          <p:cNvSpPr/>
          <p:nvPr/>
        </p:nvSpPr>
        <p:spPr bwMode="auto">
          <a:xfrm>
            <a:off x="5135113" y="5882480"/>
            <a:ext cx="720293" cy="483816"/>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[400-500]</a:t>
            </a:r>
            <a:endParaRPr lang="en-US" sz="1324" dirty="0">
              <a:solidFill>
                <a:srgbClr val="FFFFFF"/>
              </a:solidFill>
            </a:endParaRPr>
          </a:p>
        </p:txBody>
      </p:sp>
      <p:sp>
        <p:nvSpPr>
          <p:cNvPr id="23" name="Can 22"/>
          <p:cNvSpPr/>
          <p:nvPr/>
        </p:nvSpPr>
        <p:spPr bwMode="auto">
          <a:xfrm>
            <a:off x="1166389" y="5877371"/>
            <a:ext cx="720293" cy="488926"/>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[0-100]</a:t>
            </a:r>
          </a:p>
        </p:txBody>
      </p:sp>
      <p:sp>
        <p:nvSpPr>
          <p:cNvPr id="25" name="Content Placeholder 4"/>
          <p:cNvSpPr txBox="1">
            <a:spLocks/>
          </p:cNvSpPr>
          <p:nvPr/>
        </p:nvSpPr>
        <p:spPr>
          <a:xfrm>
            <a:off x="107504" y="548680"/>
            <a:ext cx="8928992" cy="4049619"/>
          </a:xfrm>
          <a:prstGeom prst="rect">
            <a:avLst/>
          </a:prstGeom>
        </p:spPr>
        <p:txBody>
          <a:bodyPr anchor="t">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Verti</a:t>
            </a:r>
            <a:r>
              <a:rPr lang="cs-CZ" b="1" dirty="0"/>
              <a:t>cal scalability</a:t>
            </a:r>
          </a:p>
          <a:p>
            <a:pPr lvl="1"/>
            <a:r>
              <a:rPr lang="en-US" dirty="0"/>
              <a:t>scale-up </a:t>
            </a:r>
            <a:r>
              <a:rPr lang="cs-CZ" dirty="0"/>
              <a:t>(</a:t>
            </a:r>
            <a:r>
              <a:rPr lang="en-US" sz="1800" dirty="0"/>
              <a:t>scale-down</a:t>
            </a:r>
            <a:r>
              <a:rPr lang="cs-CZ" sz="1800" dirty="0"/>
              <a:t>)</a:t>
            </a:r>
            <a:endParaRPr lang="en-US" sz="1800" dirty="0"/>
          </a:p>
          <a:p>
            <a:pPr lvl="1"/>
            <a:r>
              <a:rPr lang="cs-CZ" dirty="0"/>
              <a:t>increasing resource properties</a:t>
            </a:r>
            <a:endParaRPr lang="en-US" dirty="0"/>
          </a:p>
          <a:p>
            <a:pPr lvl="2"/>
            <a:r>
              <a:rPr lang="cs-CZ" dirty="0"/>
              <a:t>the load is allocated to one node</a:t>
            </a:r>
          </a:p>
          <a:p>
            <a:pPr lvl="1"/>
            <a:r>
              <a:rPr lang="cs-CZ" b="1" dirty="0">
                <a:solidFill>
                  <a:srgbClr val="00B050"/>
                </a:solidFill>
                <a:sym typeface="Wingdings" panose="05000000000000000000" pitchFamily="2" charset="2"/>
              </a:rPr>
              <a:t></a:t>
            </a:r>
            <a:r>
              <a:rPr lang="cs-CZ" dirty="0"/>
              <a:t> simple, </a:t>
            </a:r>
            <a:r>
              <a:rPr lang="cs-CZ" b="1" dirty="0">
                <a:solidFill>
                  <a:srgbClr val="FF0000"/>
                </a:solidFill>
                <a:sym typeface="Wingdings" panose="05000000000000000000" pitchFamily="2" charset="2"/>
              </a:rPr>
              <a:t></a:t>
            </a:r>
            <a:r>
              <a:rPr lang="cs-CZ" dirty="0">
                <a:sym typeface="Wingdings" panose="05000000000000000000" pitchFamily="2" charset="2"/>
              </a:rPr>
              <a:t> </a:t>
            </a:r>
            <a:r>
              <a:rPr lang="cs-CZ" dirty="0"/>
              <a:t>more expensive, technological limits</a:t>
            </a:r>
            <a:endParaRPr lang="en-US" dirty="0"/>
          </a:p>
          <a:p>
            <a:r>
              <a:rPr lang="en-US" b="1" dirty="0" err="1"/>
              <a:t>Horizont</a:t>
            </a:r>
            <a:r>
              <a:rPr lang="cs-CZ" b="1" dirty="0"/>
              <a:t>a</a:t>
            </a:r>
            <a:r>
              <a:rPr lang="en-US" b="1" dirty="0"/>
              <a:t>l</a:t>
            </a:r>
            <a:r>
              <a:rPr lang="cs-CZ" b="1" dirty="0"/>
              <a:t> scalability</a:t>
            </a:r>
          </a:p>
          <a:p>
            <a:pPr lvl="1"/>
            <a:r>
              <a:rPr lang="en-US" dirty="0"/>
              <a:t>scale-out </a:t>
            </a:r>
            <a:r>
              <a:rPr lang="cs-CZ" dirty="0"/>
              <a:t>(</a:t>
            </a:r>
            <a:r>
              <a:rPr lang="en-US" sz="1800" dirty="0"/>
              <a:t>scale-in</a:t>
            </a:r>
            <a:r>
              <a:rPr lang="cs-CZ" sz="1800" dirty="0"/>
              <a:t>)</a:t>
            </a:r>
            <a:endParaRPr lang="en-US" sz="1800" dirty="0"/>
          </a:p>
          <a:p>
            <a:pPr lvl="1"/>
            <a:r>
              <a:rPr lang="cs-CZ" dirty="0"/>
              <a:t>many resources of the same </a:t>
            </a:r>
            <a:r>
              <a:rPr lang="en-US" dirty="0" err="1"/>
              <a:t>typ</a:t>
            </a:r>
            <a:r>
              <a:rPr lang="cs-CZ" dirty="0"/>
              <a:t>e, </a:t>
            </a:r>
            <a:r>
              <a:rPr lang="cs-CZ" dirty="0" err="1"/>
              <a:t>load</a:t>
            </a:r>
            <a:r>
              <a:rPr lang="cs-CZ" dirty="0"/>
              <a:t> </a:t>
            </a:r>
            <a:r>
              <a:rPr lang="cs-CZ" dirty="0" err="1"/>
              <a:t>balancing</a:t>
            </a:r>
            <a:endParaRPr lang="en-US" dirty="0"/>
          </a:p>
          <a:p>
            <a:pPr lvl="2"/>
            <a:r>
              <a:rPr lang="en-US" dirty="0" err="1"/>
              <a:t>synchroniza</a:t>
            </a:r>
            <a:r>
              <a:rPr lang="cs-CZ" dirty="0"/>
              <a:t>tion</a:t>
            </a:r>
            <a:r>
              <a:rPr lang="en-US" dirty="0"/>
              <a:t>, </a:t>
            </a:r>
            <a:r>
              <a:rPr lang="cs-CZ" dirty="0"/>
              <a:t>c</a:t>
            </a:r>
            <a:r>
              <a:rPr lang="en-US" dirty="0"/>
              <a:t>on</a:t>
            </a:r>
            <a:r>
              <a:rPr lang="cs-CZ" dirty="0"/>
              <a:t>s</a:t>
            </a:r>
            <a:r>
              <a:rPr lang="en-US" dirty="0" err="1"/>
              <a:t>istenc</a:t>
            </a:r>
            <a:r>
              <a:rPr lang="cs-CZ" dirty="0"/>
              <a:t>y</a:t>
            </a:r>
          </a:p>
          <a:p>
            <a:pPr lvl="1"/>
            <a:r>
              <a:rPr lang="cs-CZ" sz="2100" b="1" dirty="0">
                <a:solidFill>
                  <a:srgbClr val="FF0000"/>
                </a:solidFill>
                <a:sym typeface="Wingdings" panose="05000000000000000000" pitchFamily="2" charset="2"/>
              </a:rPr>
              <a:t></a:t>
            </a:r>
            <a:r>
              <a:rPr lang="cs-CZ" dirty="0">
                <a:sym typeface="Wingdings" panose="05000000000000000000" pitchFamily="2" charset="2"/>
              </a:rPr>
              <a:t> </a:t>
            </a:r>
            <a:r>
              <a:rPr lang="cs-CZ" dirty="0"/>
              <a:t>more complex, </a:t>
            </a:r>
            <a:r>
              <a:rPr lang="cs-CZ" sz="2100" b="1" dirty="0">
                <a:solidFill>
                  <a:srgbClr val="00B050"/>
                </a:solidFill>
                <a:sym typeface="Wingdings" panose="05000000000000000000" pitchFamily="2" charset="2"/>
              </a:rPr>
              <a:t></a:t>
            </a:r>
            <a:r>
              <a:rPr lang="cs-CZ" dirty="0">
                <a:sym typeface="Wingdings" panose="05000000000000000000" pitchFamily="2" charset="2"/>
              </a:rPr>
              <a:t> </a:t>
            </a:r>
            <a:r>
              <a:rPr lang="cs-CZ" dirty="0"/>
              <a:t>potentially more efficient</a:t>
            </a:r>
            <a:endParaRPr lang="en-US" dirty="0"/>
          </a:p>
        </p:txBody>
      </p:sp>
      <p:sp>
        <p:nvSpPr>
          <p:cNvPr id="4" name="TextBox 3"/>
          <p:cNvSpPr txBox="1"/>
          <p:nvPr/>
        </p:nvSpPr>
        <p:spPr>
          <a:xfrm>
            <a:off x="4030648" y="6431469"/>
            <a:ext cx="1082704" cy="369332"/>
          </a:xfrm>
          <a:prstGeom prst="rect">
            <a:avLst/>
          </a:prstGeom>
          <a:noFill/>
        </p:spPr>
        <p:txBody>
          <a:bodyPr wrap="square" rtlCol="0">
            <a:spAutoFit/>
          </a:bodyPr>
          <a:lstStyle/>
          <a:p>
            <a:r>
              <a:rPr lang="cs-CZ" dirty="0"/>
              <a:t>scale-out</a:t>
            </a:r>
            <a:endParaRPr lang="en-US" dirty="0"/>
          </a:p>
        </p:txBody>
      </p:sp>
      <p:sp>
        <p:nvSpPr>
          <p:cNvPr id="26" name="TextBox 25"/>
          <p:cNvSpPr txBox="1"/>
          <p:nvPr/>
        </p:nvSpPr>
        <p:spPr>
          <a:xfrm>
            <a:off x="397907" y="5202733"/>
            <a:ext cx="645701" cy="646331"/>
          </a:xfrm>
          <a:prstGeom prst="rect">
            <a:avLst/>
          </a:prstGeom>
          <a:noFill/>
        </p:spPr>
        <p:txBody>
          <a:bodyPr wrap="square" rtlCol="0">
            <a:spAutoFit/>
          </a:bodyPr>
          <a:lstStyle/>
          <a:p>
            <a:pPr algn="ctr"/>
            <a:r>
              <a:rPr lang="cs-CZ" dirty="0"/>
              <a:t>scale</a:t>
            </a:r>
            <a:br>
              <a:rPr lang="cs-CZ" dirty="0"/>
            </a:br>
            <a:r>
              <a:rPr lang="cs-CZ" dirty="0"/>
              <a:t>up</a:t>
            </a:r>
            <a:endParaRPr lang="en-US" dirty="0"/>
          </a:p>
        </p:txBody>
      </p:sp>
      <p:sp>
        <p:nvSpPr>
          <p:cNvPr id="27" name="Rounded Rectangular Callout 26"/>
          <p:cNvSpPr/>
          <p:nvPr/>
        </p:nvSpPr>
        <p:spPr>
          <a:xfrm>
            <a:off x="5652120" y="808618"/>
            <a:ext cx="3238340" cy="570856"/>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Compute/Data Partitioning</a:t>
            </a:r>
          </a:p>
          <a:p>
            <a:pPr algn="ctr"/>
            <a:r>
              <a:rPr lang="en-US" sz="1600" dirty="0">
                <a:solidFill>
                  <a:srgbClr val="002060"/>
                </a:solidFill>
              </a:rPr>
              <a:t>Data Replication &amp; Synchronization</a:t>
            </a:r>
            <a:endParaRPr lang="cs-CZ" sz="1600" dirty="0">
              <a:solidFill>
                <a:srgbClr val="002060"/>
              </a:solidFill>
            </a:endParaRPr>
          </a:p>
        </p:txBody>
      </p:sp>
    </p:spTree>
    <p:extLst>
      <p:ext uri="{BB962C8B-B14F-4D97-AF65-F5344CB8AC3E}">
        <p14:creationId xmlns:p14="http://schemas.microsoft.com/office/powerpoint/2010/main" val="81448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4" grpId="0" animBg="1"/>
      <p:bldP spid="15" grpId="0" animBg="1"/>
      <p:bldP spid="7" grpId="0" animBg="1"/>
      <p:bldP spid="8" grpId="0" animBg="1"/>
      <p:bldP spid="9" grpId="0" animBg="1"/>
      <p:bldP spid="10" grpId="0" animBg="1"/>
      <p:bldP spid="12" grpId="0" animBg="1"/>
      <p:bldP spid="13" grpId="0" animBg="1"/>
      <p:bldP spid="19" grpId="0"/>
      <p:bldP spid="21" grpId="0" animBg="1"/>
      <p:bldP spid="23" grpId="0" animBg="1"/>
      <p:bldP spid="26" grpId="0"/>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a:t>
            </a:r>
            <a:endParaRPr lang="cs-CZ" dirty="0"/>
          </a:p>
        </p:txBody>
      </p:sp>
      <p:pic>
        <p:nvPicPr>
          <p:cNvPr id="29698" name="Picture 2" descr="Windows Azure data management"/>
          <p:cNvPicPr>
            <a:picLocks noChangeAspect="1" noChangeArrowheads="1"/>
          </p:cNvPicPr>
          <p:nvPr/>
        </p:nvPicPr>
        <p:blipFill>
          <a:blip r:embed="rId2" cstate="print"/>
          <a:srcRect/>
          <a:stretch>
            <a:fillRect/>
          </a:stretch>
        </p:blipFill>
        <p:spPr bwMode="auto">
          <a:xfrm>
            <a:off x="663288" y="584408"/>
            <a:ext cx="7817423" cy="2162007"/>
          </a:xfrm>
          <a:prstGeom prst="rect">
            <a:avLst/>
          </a:prstGeom>
          <a:noFill/>
        </p:spPr>
      </p:pic>
      <p:sp>
        <p:nvSpPr>
          <p:cNvPr id="4" name="Content Placeholder 4"/>
          <p:cNvSpPr>
            <a:spLocks noGrp="1"/>
          </p:cNvSpPr>
          <p:nvPr>
            <p:ph sz="quarter" idx="13"/>
          </p:nvPr>
        </p:nvSpPr>
        <p:spPr>
          <a:xfrm>
            <a:off x="107504" y="2780928"/>
            <a:ext cx="8928992" cy="3816424"/>
          </a:xfrm>
        </p:spPr>
        <p:txBody>
          <a:bodyPr>
            <a:normAutofit/>
          </a:bodyPr>
          <a:lstStyle/>
          <a:p>
            <a:r>
              <a:rPr lang="cs-CZ" b="1" dirty="0"/>
              <a:t>SQL</a:t>
            </a:r>
            <a:endParaRPr lang="cs-CZ" dirty="0"/>
          </a:p>
          <a:p>
            <a:pPr lvl="1"/>
            <a:r>
              <a:rPr lang="en-US" dirty="0"/>
              <a:t>cloud optimized</a:t>
            </a:r>
          </a:p>
          <a:p>
            <a:pPr lvl="1"/>
            <a:r>
              <a:rPr lang="cs-CZ" dirty="0" err="1"/>
              <a:t>PaaS</a:t>
            </a:r>
            <a:endParaRPr lang="en-US" dirty="0"/>
          </a:p>
          <a:p>
            <a:pPr lvl="2"/>
            <a:r>
              <a:rPr lang="cs-CZ" dirty="0" err="1"/>
              <a:t>maintenance</a:t>
            </a:r>
            <a:r>
              <a:rPr lang="cs-CZ" dirty="0"/>
              <a:t>, </a:t>
            </a:r>
            <a:r>
              <a:rPr lang="cs-CZ" dirty="0" err="1"/>
              <a:t>repli</a:t>
            </a:r>
            <a:r>
              <a:rPr lang="en-US" dirty="0"/>
              <a:t>c</a:t>
            </a:r>
            <a:r>
              <a:rPr lang="cs-CZ" dirty="0"/>
              <a:t>a</a:t>
            </a:r>
            <a:r>
              <a:rPr lang="en-US" dirty="0" err="1"/>
              <a:t>tion</a:t>
            </a:r>
            <a:r>
              <a:rPr lang="en-US" dirty="0"/>
              <a:t>, fault-tolerance, scalability</a:t>
            </a:r>
            <a:endParaRPr lang="cs-CZ" dirty="0"/>
          </a:p>
          <a:p>
            <a:pPr lvl="1"/>
            <a:r>
              <a:rPr lang="en-US" dirty="0"/>
              <a:t>usually </a:t>
            </a:r>
            <a:r>
              <a:rPr lang="cs-CZ" dirty="0" err="1"/>
              <a:t>distribu</a:t>
            </a:r>
            <a:r>
              <a:rPr lang="en-US" dirty="0"/>
              <a:t>ted</a:t>
            </a:r>
            <a:r>
              <a:rPr lang="cs-CZ" dirty="0"/>
              <a:t> </a:t>
            </a:r>
            <a:r>
              <a:rPr lang="en-US" dirty="0"/>
              <a:t>architecture</a:t>
            </a:r>
            <a:endParaRPr lang="cs-CZ" dirty="0"/>
          </a:p>
          <a:p>
            <a:pPr lvl="2"/>
            <a:r>
              <a:rPr lang="cs-CZ" dirty="0"/>
              <a:t>prim</a:t>
            </a:r>
            <a:r>
              <a:rPr lang="en-US" dirty="0"/>
              <a:t>a</a:t>
            </a:r>
            <a:r>
              <a:rPr lang="cs-CZ" dirty="0"/>
              <a:t>r</a:t>
            </a:r>
            <a:r>
              <a:rPr lang="en-US" dirty="0"/>
              <a:t>y</a:t>
            </a:r>
            <a:r>
              <a:rPr lang="cs-CZ" dirty="0"/>
              <a:t> / se</a:t>
            </a:r>
            <a:r>
              <a:rPr lang="en-US" dirty="0" err="1"/>
              <a:t>condary</a:t>
            </a:r>
            <a:r>
              <a:rPr lang="cs-CZ" dirty="0"/>
              <a:t> </a:t>
            </a:r>
            <a:r>
              <a:rPr lang="cs-CZ" dirty="0" err="1"/>
              <a:t>repli</a:t>
            </a:r>
            <a:r>
              <a:rPr lang="en-US" dirty="0"/>
              <a:t>c</a:t>
            </a:r>
            <a:r>
              <a:rPr lang="cs-CZ" dirty="0"/>
              <a:t>a</a:t>
            </a:r>
            <a:r>
              <a:rPr lang="en-US" dirty="0"/>
              <a:t>, replicated services</a:t>
            </a:r>
            <a:endParaRPr lang="cs-CZ" dirty="0"/>
          </a:p>
          <a:p>
            <a:pPr lvl="2"/>
            <a:r>
              <a:rPr lang="cs-CZ" dirty="0" err="1"/>
              <a:t>load</a:t>
            </a:r>
            <a:r>
              <a:rPr lang="cs-CZ" dirty="0"/>
              <a:t> </a:t>
            </a:r>
            <a:r>
              <a:rPr lang="cs-CZ" dirty="0" err="1"/>
              <a:t>balancing</a:t>
            </a:r>
            <a:endParaRPr lang="cs-CZ" dirty="0"/>
          </a:p>
          <a:p>
            <a:r>
              <a:rPr lang="cs-CZ" b="1" dirty="0" err="1"/>
              <a:t>NoSQL</a:t>
            </a:r>
            <a:r>
              <a:rPr lang="cs-CZ" b="1" dirty="0"/>
              <a:t> </a:t>
            </a:r>
            <a:r>
              <a:rPr lang="cs-CZ" b="1" dirty="0" err="1"/>
              <a:t>datab</a:t>
            </a:r>
            <a:r>
              <a:rPr lang="en-US" b="1" dirty="0" err="1"/>
              <a:t>ase</a:t>
            </a:r>
            <a:endParaRPr lang="cs-CZ" b="1" dirty="0"/>
          </a:p>
          <a:p>
            <a:pPr lvl="1"/>
            <a:r>
              <a:rPr lang="cs-CZ" dirty="0"/>
              <a:t>Key/Value Tables</a:t>
            </a:r>
            <a:r>
              <a:rPr lang="en-US" dirty="0"/>
              <a:t>, Column Stores</a:t>
            </a:r>
            <a:r>
              <a:rPr lang="cs-CZ" dirty="0"/>
              <a:t>, Blobs</a:t>
            </a:r>
          </a:p>
          <a:p>
            <a:pPr lvl="1"/>
            <a:r>
              <a:rPr lang="cs-CZ" dirty="0"/>
              <a:t>Document stores, Graph databases, ...</a:t>
            </a:r>
            <a:endParaRPr lang="en-US" dirty="0"/>
          </a:p>
        </p:txBody>
      </p:sp>
      <p:sp>
        <p:nvSpPr>
          <p:cNvPr id="5" name="Rounded Rectangular Callout 4"/>
          <p:cNvSpPr/>
          <p:nvPr/>
        </p:nvSpPr>
        <p:spPr>
          <a:xfrm>
            <a:off x="6588224" y="5445224"/>
            <a:ext cx="1656184" cy="720080"/>
          </a:xfrm>
          <a:prstGeom prst="wedgeRoundRectCallout">
            <a:avLst>
              <a:gd name="adj1" fmla="val -49278"/>
              <a:gd name="adj2" fmla="val 5027"/>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err="1">
                <a:solidFill>
                  <a:srgbClr val="002060"/>
                </a:solidFill>
              </a:rPr>
              <a:t>BigData</a:t>
            </a:r>
            <a:r>
              <a:rPr lang="en-US" dirty="0">
                <a:solidFill>
                  <a:srgbClr val="002060"/>
                </a:solidFill>
              </a:rPr>
              <a:t> </a:t>
            </a:r>
            <a:r>
              <a:rPr lang="en-US" dirty="0">
                <a:solidFill>
                  <a:srgbClr val="002060"/>
                </a:solidFill>
                <a:latin typeface="Lucida Sans Unicode" panose="020B0602030504020204" pitchFamily="34" charset="0"/>
                <a:cs typeface="Lucida Sans Unicode" panose="020B0602030504020204" pitchFamily="34" charset="0"/>
              </a:rPr>
              <a:t>⇝</a:t>
            </a:r>
            <a:endParaRPr lang="en-US" dirty="0">
              <a:solidFill>
                <a:srgbClr val="002060"/>
              </a:solidFill>
            </a:endParaRPr>
          </a:p>
          <a:p>
            <a:pPr algn="ctr"/>
            <a:r>
              <a:rPr lang="en-US" dirty="0">
                <a:solidFill>
                  <a:srgbClr val="002060"/>
                </a:solidFill>
              </a:rPr>
              <a:t>performance!</a:t>
            </a:r>
            <a:endParaRPr lang="cs-CZ"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Key-Value </a:t>
            </a:r>
            <a:r>
              <a:rPr lang="en-US" dirty="0"/>
              <a:t>Tables</a:t>
            </a:r>
            <a:endParaRPr lang="cs-CZ" dirty="0"/>
          </a:p>
        </p:txBody>
      </p:sp>
      <p:sp>
        <p:nvSpPr>
          <p:cNvPr id="4" name="Content Placeholder 4"/>
          <p:cNvSpPr>
            <a:spLocks noGrp="1"/>
          </p:cNvSpPr>
          <p:nvPr>
            <p:ph sz="quarter" idx="13"/>
          </p:nvPr>
        </p:nvSpPr>
        <p:spPr>
          <a:xfrm>
            <a:off x="107504" y="3789040"/>
            <a:ext cx="8928992" cy="2952328"/>
          </a:xfrm>
        </p:spPr>
        <p:txBody>
          <a:bodyPr>
            <a:normAutofit/>
          </a:bodyPr>
          <a:lstStyle/>
          <a:p>
            <a:r>
              <a:rPr lang="cs-CZ" b="1" dirty="0"/>
              <a:t>Key-Value Tables</a:t>
            </a:r>
          </a:p>
          <a:p>
            <a:pPr lvl="1"/>
            <a:r>
              <a:rPr lang="cs-CZ" dirty="0" err="1"/>
              <a:t>NoSQL</a:t>
            </a:r>
            <a:r>
              <a:rPr lang="cs-CZ" dirty="0"/>
              <a:t> – </a:t>
            </a:r>
            <a:r>
              <a:rPr lang="en-US" dirty="0"/>
              <a:t>not a </a:t>
            </a:r>
            <a:r>
              <a:rPr lang="cs-CZ" dirty="0" err="1"/>
              <a:t>rela</a:t>
            </a:r>
            <a:r>
              <a:rPr lang="en-US" dirty="0" err="1"/>
              <a:t>tional</a:t>
            </a:r>
            <a:r>
              <a:rPr lang="cs-CZ" dirty="0"/>
              <a:t> </a:t>
            </a:r>
            <a:r>
              <a:rPr lang="cs-CZ" dirty="0" err="1"/>
              <a:t>datab</a:t>
            </a:r>
            <a:r>
              <a:rPr lang="en-US" dirty="0" err="1"/>
              <a:t>ase</a:t>
            </a:r>
            <a:endParaRPr lang="cs-CZ" dirty="0"/>
          </a:p>
          <a:p>
            <a:pPr lvl="1"/>
            <a:r>
              <a:rPr lang="cs-CZ" dirty="0"/>
              <a:t>ve</a:t>
            </a:r>
            <a:r>
              <a:rPr lang="en-US" dirty="0" err="1"/>
              <a:t>ry</a:t>
            </a:r>
            <a:r>
              <a:rPr lang="cs-CZ" dirty="0"/>
              <a:t> </a:t>
            </a:r>
            <a:r>
              <a:rPr lang="en-US" dirty="0"/>
              <a:t>fast </a:t>
            </a:r>
            <a:r>
              <a:rPr lang="en-US" b="1" dirty="0"/>
              <a:t>scalable</a:t>
            </a:r>
            <a:r>
              <a:rPr lang="cs-CZ" dirty="0"/>
              <a:t> </a:t>
            </a:r>
            <a:r>
              <a:rPr lang="en-US" dirty="0"/>
              <a:t>access to BIG</a:t>
            </a:r>
            <a:r>
              <a:rPr lang="cs-CZ" dirty="0"/>
              <a:t> (TB) typ</a:t>
            </a:r>
            <a:r>
              <a:rPr lang="en-US" dirty="0"/>
              <a:t>ed</a:t>
            </a:r>
            <a:r>
              <a:rPr lang="cs-CZ" dirty="0"/>
              <a:t> dat</a:t>
            </a:r>
            <a:r>
              <a:rPr lang="en-US" dirty="0"/>
              <a:t>a</a:t>
            </a:r>
            <a:endParaRPr lang="cs-CZ" dirty="0"/>
          </a:p>
          <a:p>
            <a:pPr lvl="2"/>
            <a:r>
              <a:rPr lang="cs-CZ" dirty="0" err="1"/>
              <a:t>repli</a:t>
            </a:r>
            <a:r>
              <a:rPr lang="en-US" dirty="0"/>
              <a:t>c</a:t>
            </a:r>
            <a:r>
              <a:rPr lang="cs-CZ" dirty="0"/>
              <a:t>a</a:t>
            </a:r>
            <a:r>
              <a:rPr lang="en-US" dirty="0" err="1"/>
              <a:t>tion</a:t>
            </a:r>
            <a:r>
              <a:rPr lang="cs-CZ" dirty="0"/>
              <a:t> </a:t>
            </a:r>
            <a:r>
              <a:rPr lang="cs-CZ" dirty="0">
                <a:latin typeface="Lucida Sans Unicode" panose="020B0602030504020204" pitchFamily="34" charset="0"/>
                <a:cs typeface="Lucida Sans Unicode" panose="020B0602030504020204" pitchFamily="34" charset="0"/>
              </a:rPr>
              <a:t>⊕</a:t>
            </a:r>
            <a:r>
              <a:rPr lang="cs-CZ" dirty="0"/>
              <a:t> </a:t>
            </a:r>
            <a:r>
              <a:rPr lang="cs-CZ" dirty="0" err="1"/>
              <a:t>shardin</a:t>
            </a:r>
            <a:r>
              <a:rPr lang="en-US" dirty="0"/>
              <a:t>g</a:t>
            </a:r>
          </a:p>
          <a:p>
            <a:pPr lvl="2"/>
            <a:r>
              <a:rPr lang="en-US" dirty="0"/>
              <a:t>does not support complex queries</a:t>
            </a:r>
            <a:r>
              <a:rPr lang="cs-CZ" dirty="0"/>
              <a:t> </a:t>
            </a:r>
            <a:r>
              <a:rPr lang="cs-CZ" dirty="0">
                <a:solidFill>
                  <a:schemeClr val="bg1">
                    <a:lumMod val="50000"/>
                  </a:schemeClr>
                </a:solidFill>
              </a:rPr>
              <a:t>(</a:t>
            </a:r>
            <a:r>
              <a:rPr lang="cs-CZ" dirty="0" err="1">
                <a:solidFill>
                  <a:schemeClr val="bg1">
                    <a:lumMod val="50000"/>
                  </a:schemeClr>
                </a:solidFill>
              </a:rPr>
              <a:t>join</a:t>
            </a:r>
            <a:r>
              <a:rPr lang="en-US" dirty="0">
                <a:solidFill>
                  <a:schemeClr val="bg1">
                    <a:lumMod val="50000"/>
                  </a:schemeClr>
                </a:solidFill>
              </a:rPr>
              <a:t>, multi-key ordering, ...)</a:t>
            </a:r>
            <a:endParaRPr lang="cs-CZ" dirty="0">
              <a:solidFill>
                <a:schemeClr val="bg1">
                  <a:lumMod val="50000"/>
                </a:schemeClr>
              </a:solidFill>
            </a:endParaRPr>
          </a:p>
          <a:p>
            <a:pPr lvl="1"/>
            <a:r>
              <a:rPr lang="cs-CZ" dirty="0" err="1"/>
              <a:t>identifi</a:t>
            </a:r>
            <a:r>
              <a:rPr lang="en-US" dirty="0"/>
              <a:t>c</a:t>
            </a:r>
            <a:r>
              <a:rPr lang="cs-CZ" dirty="0"/>
              <a:t>a</a:t>
            </a:r>
            <a:r>
              <a:rPr lang="en-US" dirty="0" err="1"/>
              <a:t>tion</a:t>
            </a:r>
            <a:endParaRPr lang="cs-CZ" dirty="0"/>
          </a:p>
          <a:p>
            <a:pPr lvl="2"/>
            <a:r>
              <a:rPr lang="cs-CZ" dirty="0" err="1"/>
              <a:t>Key</a:t>
            </a:r>
            <a:r>
              <a:rPr lang="cs-CZ" dirty="0"/>
              <a:t> </a:t>
            </a:r>
            <a:r>
              <a:rPr lang="en-US" dirty="0"/>
              <a:t>= </a:t>
            </a:r>
            <a:r>
              <a:rPr lang="cs-CZ" dirty="0" err="1"/>
              <a:t>PartitionKey</a:t>
            </a:r>
            <a:r>
              <a:rPr lang="cs-CZ" dirty="0"/>
              <a:t> / </a:t>
            </a:r>
            <a:r>
              <a:rPr lang="cs-CZ" dirty="0" err="1"/>
              <a:t>RowKey</a:t>
            </a:r>
            <a:endParaRPr lang="cs-CZ" dirty="0"/>
          </a:p>
        </p:txBody>
      </p:sp>
      <p:pic>
        <p:nvPicPr>
          <p:cNvPr id="14338" name="Picture 2" descr="Diagram of table storage"/>
          <p:cNvPicPr>
            <a:picLocks noChangeAspect="1" noChangeArrowheads="1"/>
          </p:cNvPicPr>
          <p:nvPr/>
        </p:nvPicPr>
        <p:blipFill rotWithShape="1">
          <a:blip r:embed="rId3" cstate="print"/>
          <a:srcRect l="1603" t="7038" r="2172" b="6509"/>
          <a:stretch/>
        </p:blipFill>
        <p:spPr bwMode="auto">
          <a:xfrm>
            <a:off x="179512" y="548680"/>
            <a:ext cx="8676000" cy="2988000"/>
          </a:xfrm>
          <a:prstGeom prst="rect">
            <a:avLst/>
          </a:prstGeom>
          <a:noFill/>
        </p:spPr>
      </p:pic>
      <p:sp>
        <p:nvSpPr>
          <p:cNvPr id="5" name="Rounded Rectangular Callout 4"/>
          <p:cNvSpPr/>
          <p:nvPr/>
        </p:nvSpPr>
        <p:spPr>
          <a:xfrm>
            <a:off x="7592638" y="5157192"/>
            <a:ext cx="1152128" cy="360040"/>
          </a:xfrm>
          <a:prstGeom prst="wedgeRoundRectCallout">
            <a:avLst>
              <a:gd name="adj1" fmla="val -135594"/>
              <a:gd name="adj2" fmla="val -9471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scale-out</a:t>
            </a:r>
          </a:p>
        </p:txBody>
      </p:sp>
      <p:sp>
        <p:nvSpPr>
          <p:cNvPr id="6" name="Rounded Rectangular Callout 5"/>
          <p:cNvSpPr/>
          <p:nvPr/>
        </p:nvSpPr>
        <p:spPr>
          <a:xfrm>
            <a:off x="7596336" y="6134549"/>
            <a:ext cx="1152128" cy="34954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err="1">
                <a:solidFill>
                  <a:srgbClr val="002060"/>
                </a:solidFill>
              </a:rPr>
              <a:t>Sharding</a:t>
            </a:r>
            <a:endParaRPr lang="cs-CZ" sz="1600" dirty="0">
              <a:solidFill>
                <a:srgbClr val="002060"/>
              </a:solidFill>
            </a:endParaRPr>
          </a:p>
        </p:txBody>
      </p:sp>
    </p:spTree>
    <p:extLst>
      <p:ext uri="{BB962C8B-B14F-4D97-AF65-F5344CB8AC3E}">
        <p14:creationId xmlns:p14="http://schemas.microsoft.com/office/powerpoint/2010/main" val="761468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Sharding</a:t>
            </a:r>
          </a:p>
        </p:txBody>
      </p:sp>
      <p:sp>
        <p:nvSpPr>
          <p:cNvPr id="3" name="Content Placeholder 4"/>
          <p:cNvSpPr>
            <a:spLocks noGrp="1"/>
          </p:cNvSpPr>
          <p:nvPr>
            <p:ph sz="quarter" idx="13"/>
          </p:nvPr>
        </p:nvSpPr>
        <p:spPr>
          <a:xfrm>
            <a:off x="107504" y="548680"/>
            <a:ext cx="8928992" cy="1368152"/>
          </a:xfrm>
        </p:spPr>
        <p:txBody>
          <a:bodyPr anchor="t">
            <a:normAutofit/>
          </a:bodyPr>
          <a:lstStyle/>
          <a:p>
            <a:pPr marL="617220" lvl="2" indent="-342900"/>
            <a:r>
              <a:rPr lang="cs-CZ" dirty="0"/>
              <a:t>horizontal partitioning of a data store - </a:t>
            </a:r>
            <a:r>
              <a:rPr lang="en-US" dirty="0"/>
              <a:t>shards</a:t>
            </a:r>
            <a:endParaRPr lang="cs-CZ" dirty="0"/>
          </a:p>
          <a:p>
            <a:pPr marL="617220" lvl="2" indent="-342900"/>
            <a:r>
              <a:rPr lang="cs-CZ" dirty="0" err="1"/>
              <a:t>Range</a:t>
            </a:r>
            <a:r>
              <a:rPr lang="cs-CZ" dirty="0"/>
              <a:t> of shard keys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interval queries</a:t>
            </a:r>
          </a:p>
          <a:p>
            <a:pPr marL="617220" lvl="2" indent="-342900"/>
            <a:r>
              <a:rPr lang="cs-CZ" dirty="0"/>
              <a:t>Hashed shard keys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uniform distribution</a:t>
            </a:r>
          </a:p>
        </p:txBody>
      </p:sp>
      <p:pic>
        <p:nvPicPr>
          <p:cNvPr id="28674" name="Picture 2" descr="Figure 1 - Sharding tenant data based on tenant 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98" y="1772816"/>
            <a:ext cx="8365604" cy="497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0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Processing Design Patterns</a:t>
            </a:r>
            <a:endParaRPr lang="cs-CZ" dirty="0"/>
          </a:p>
        </p:txBody>
      </p:sp>
      <p:sp>
        <p:nvSpPr>
          <p:cNvPr id="4" name="Content Placeholder 4"/>
          <p:cNvSpPr>
            <a:spLocks noGrp="1"/>
          </p:cNvSpPr>
          <p:nvPr>
            <p:ph sz="quarter" idx="13"/>
          </p:nvPr>
        </p:nvSpPr>
        <p:spPr>
          <a:xfrm>
            <a:off x="4283968" y="620689"/>
            <a:ext cx="4752528" cy="2304254"/>
          </a:xfrm>
        </p:spPr>
        <p:txBody>
          <a:bodyPr anchor="t">
            <a:normAutofit lnSpcReduction="10000"/>
          </a:bodyPr>
          <a:lstStyle/>
          <a:p>
            <a:r>
              <a:rPr lang="en-US" b="1" dirty="0"/>
              <a:t>CQRS - Command and Query Responsibility Segregation</a:t>
            </a:r>
            <a:endParaRPr lang="cs-CZ" b="1" dirty="0"/>
          </a:p>
          <a:p>
            <a:pPr lvl="1"/>
            <a:r>
              <a:rPr lang="en-US" dirty="0"/>
              <a:t>separate interfaces for r/w operations</a:t>
            </a:r>
          </a:p>
          <a:p>
            <a:pPr lvl="1"/>
            <a:r>
              <a:rPr lang="en-US" dirty="0"/>
              <a:t>scalability, eventual consistency</a:t>
            </a:r>
          </a:p>
          <a:p>
            <a:r>
              <a:rPr lang="en-US" b="1" dirty="0"/>
              <a:t>Materialized Views</a:t>
            </a:r>
          </a:p>
          <a:p>
            <a:pPr lvl="1"/>
            <a:r>
              <a:rPr lang="en-US" dirty="0"/>
              <a:t>optimized for </a:t>
            </a:r>
            <a:r>
              <a:rPr lang="en-US" dirty="0">
                <a:solidFill>
                  <a:schemeClr val="bg1">
                    <a:lumMod val="50000"/>
                  </a:schemeClr>
                </a:solidFill>
              </a:rPr>
              <a:t>expected</a:t>
            </a:r>
            <a:r>
              <a:rPr lang="en-US" dirty="0"/>
              <a:t> queries</a:t>
            </a:r>
          </a:p>
          <a:p>
            <a:endParaRPr lang="en-US" b="1" dirty="0"/>
          </a:p>
        </p:txBody>
      </p:sp>
      <p:pic>
        <p:nvPicPr>
          <p:cNvPr id="9" name="Picture 4" descr="http://lh3.ggpht.com/_450l3VHhZSU/S4GDB3COdpI/AAAAAAAAAEY/pvopW7UAa_A/Slide1_thumb%5B3%5D.png?imgmax=800"/>
          <p:cNvPicPr>
            <a:picLocks noChangeAspect="1" noChangeArrowheads="1"/>
          </p:cNvPicPr>
          <p:nvPr/>
        </p:nvPicPr>
        <p:blipFill rotWithShape="1">
          <a:blip r:embed="rId3">
            <a:extLst>
              <a:ext uri="{28A0092B-C50C-407E-A947-70E740481C1C}">
                <a14:useLocalDpi xmlns:a14="http://schemas.microsoft.com/office/drawing/2010/main" val="0"/>
              </a:ext>
            </a:extLst>
          </a:blip>
          <a:srcRect t="1" r="1764" b="1507"/>
          <a:stretch/>
        </p:blipFill>
        <p:spPr bwMode="auto">
          <a:xfrm>
            <a:off x="176818" y="548681"/>
            <a:ext cx="3819118" cy="316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97" y="3068960"/>
            <a:ext cx="5324496" cy="339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4"/>
          <p:cNvSpPr txBox="1">
            <a:spLocks/>
          </p:cNvSpPr>
          <p:nvPr/>
        </p:nvSpPr>
        <p:spPr>
          <a:xfrm>
            <a:off x="176818" y="4005064"/>
            <a:ext cx="3387070" cy="2780483"/>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Event Sourcing</a:t>
            </a:r>
          </a:p>
          <a:p>
            <a:pPr lvl="1"/>
            <a:r>
              <a:rPr lang="en-US" dirty="0"/>
              <a:t>append-only store</a:t>
            </a:r>
          </a:p>
          <a:p>
            <a:pPr lvl="2"/>
            <a:r>
              <a:rPr lang="en-US" dirty="0"/>
              <a:t>full series of events</a:t>
            </a:r>
          </a:p>
          <a:p>
            <a:pPr lvl="2"/>
            <a:r>
              <a:rPr lang="en-US" dirty="0"/>
              <a:t>rather than storing </a:t>
            </a:r>
            <a:br>
              <a:rPr lang="en-US" dirty="0"/>
            </a:br>
            <a:r>
              <a:rPr lang="en-US" dirty="0"/>
              <a:t>just the current state</a:t>
            </a:r>
          </a:p>
          <a:p>
            <a:pPr lvl="1"/>
            <a:r>
              <a:rPr lang="en-US" dirty="0"/>
              <a:t>performance, scalability</a:t>
            </a:r>
          </a:p>
          <a:p>
            <a:pPr lvl="1"/>
            <a:r>
              <a:rPr lang="en-US" dirty="0"/>
              <a:t>full history</a:t>
            </a:r>
          </a:p>
        </p:txBody>
      </p:sp>
    </p:spTree>
    <p:extLst>
      <p:ext uri="{BB962C8B-B14F-4D97-AF65-F5344CB8AC3E}">
        <p14:creationId xmlns:p14="http://schemas.microsoft.com/office/powerpoint/2010/main" val="28440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E9BB-7796-BA52-0F13-D5B796BB98FB}"/>
              </a:ext>
            </a:extLst>
          </p:cNvPr>
          <p:cNvSpPr>
            <a:spLocks noGrp="1"/>
          </p:cNvSpPr>
          <p:nvPr>
            <p:ph type="title"/>
          </p:nvPr>
        </p:nvSpPr>
        <p:spPr/>
        <p:txBody>
          <a:bodyPr/>
          <a:lstStyle/>
          <a:p>
            <a:r>
              <a:rPr lang="cs-CZ" dirty="0" err="1"/>
              <a:t>NoSQL</a:t>
            </a:r>
            <a:r>
              <a:rPr lang="cs-CZ" dirty="0"/>
              <a:t> in Cloud</a:t>
            </a:r>
          </a:p>
        </p:txBody>
      </p:sp>
      <p:sp>
        <p:nvSpPr>
          <p:cNvPr id="3" name="Content Placeholder 2">
            <a:extLst>
              <a:ext uri="{FF2B5EF4-FFF2-40B4-BE49-F238E27FC236}">
                <a16:creationId xmlns:a16="http://schemas.microsoft.com/office/drawing/2014/main" id="{51C09107-0E4C-63E8-2792-6B9394FEEF5B}"/>
              </a:ext>
            </a:extLst>
          </p:cNvPr>
          <p:cNvSpPr>
            <a:spLocks noGrp="1"/>
          </p:cNvSpPr>
          <p:nvPr>
            <p:ph sz="quarter" idx="13"/>
          </p:nvPr>
        </p:nvSpPr>
        <p:spPr/>
        <p:txBody>
          <a:bodyPr>
            <a:normAutofit/>
          </a:bodyPr>
          <a:lstStyle/>
          <a:p>
            <a:r>
              <a:rPr lang="cs-CZ" dirty="0" err="1"/>
              <a:t>Key-Value</a:t>
            </a:r>
            <a:r>
              <a:rPr lang="cs-CZ" dirty="0"/>
              <a:t> </a:t>
            </a:r>
            <a:r>
              <a:rPr lang="cs-CZ" dirty="0" err="1"/>
              <a:t>tables</a:t>
            </a:r>
            <a:endParaRPr lang="cs-CZ" dirty="0"/>
          </a:p>
          <a:p>
            <a:pPr lvl="1"/>
            <a:r>
              <a:rPr lang="cs-CZ" dirty="0"/>
              <a:t>no </a:t>
            </a:r>
            <a:r>
              <a:rPr lang="cs-CZ" dirty="0" err="1"/>
              <a:t>fixed</a:t>
            </a:r>
            <a:r>
              <a:rPr lang="cs-CZ" dirty="0"/>
              <a:t> data </a:t>
            </a:r>
            <a:r>
              <a:rPr lang="cs-CZ" dirty="0" err="1"/>
              <a:t>scheme</a:t>
            </a:r>
            <a:r>
              <a:rPr lang="cs-CZ" dirty="0"/>
              <a:t>, </a:t>
            </a:r>
            <a:r>
              <a:rPr lang="en-US" dirty="0"/>
              <a:t>partitioning &amp; </a:t>
            </a:r>
            <a:r>
              <a:rPr lang="cs-CZ" dirty="0" err="1"/>
              <a:t>replication</a:t>
            </a:r>
            <a:endParaRPr lang="cs-CZ" dirty="0"/>
          </a:p>
          <a:p>
            <a:r>
              <a:rPr lang="cs-CZ" dirty="0" err="1"/>
              <a:t>Column</a:t>
            </a:r>
            <a:r>
              <a:rPr lang="cs-CZ" dirty="0"/>
              <a:t> </a:t>
            </a:r>
            <a:r>
              <a:rPr lang="cs-CZ" dirty="0" err="1"/>
              <a:t>stores</a:t>
            </a:r>
            <a:endParaRPr lang="cs-CZ" dirty="0"/>
          </a:p>
          <a:p>
            <a:pPr lvl="1"/>
            <a:r>
              <a:rPr lang="cs-CZ" dirty="0" err="1"/>
              <a:t>optimized</a:t>
            </a:r>
            <a:r>
              <a:rPr lang="cs-CZ" dirty="0"/>
              <a:t> </a:t>
            </a:r>
            <a:r>
              <a:rPr lang="cs-CZ" dirty="0" err="1"/>
              <a:t>for</a:t>
            </a:r>
            <a:r>
              <a:rPr lang="cs-CZ" dirty="0"/>
              <a:t> many</a:t>
            </a:r>
            <a:r>
              <a:rPr lang="en-US" sz="1600" dirty="0" err="1"/>
              <a:t>many</a:t>
            </a:r>
            <a:r>
              <a:rPr lang="en-US" sz="1200" dirty="0" err="1"/>
              <a:t>many</a:t>
            </a:r>
            <a:r>
              <a:rPr lang="cs-CZ" dirty="0"/>
              <a:t> </a:t>
            </a:r>
            <a:r>
              <a:rPr lang="cs-CZ" dirty="0" err="1"/>
              <a:t>columns</a:t>
            </a:r>
            <a:r>
              <a:rPr lang="en-US" dirty="0"/>
              <a:t> / column families</a:t>
            </a:r>
            <a:r>
              <a:rPr lang="cs-CZ" dirty="0"/>
              <a:t>, </a:t>
            </a:r>
            <a:r>
              <a:rPr lang="cs-CZ" dirty="0" err="1"/>
              <a:t>complex</a:t>
            </a:r>
            <a:r>
              <a:rPr lang="cs-CZ" dirty="0"/>
              <a:t> data </a:t>
            </a:r>
            <a:r>
              <a:rPr lang="cs-CZ" dirty="0" err="1"/>
              <a:t>types</a:t>
            </a:r>
            <a:endParaRPr lang="cs-CZ" dirty="0"/>
          </a:p>
          <a:p>
            <a:r>
              <a:rPr lang="cs-CZ" dirty="0" err="1"/>
              <a:t>Document-oriented</a:t>
            </a:r>
            <a:r>
              <a:rPr lang="cs-CZ" dirty="0"/>
              <a:t> </a:t>
            </a:r>
            <a:r>
              <a:rPr lang="cs-CZ" dirty="0" err="1"/>
              <a:t>db</a:t>
            </a:r>
            <a:endParaRPr lang="cs-CZ" dirty="0"/>
          </a:p>
          <a:p>
            <a:pPr lvl="1"/>
            <a:r>
              <a:rPr lang="cs-CZ" dirty="0" err="1"/>
              <a:t>db</a:t>
            </a:r>
            <a:r>
              <a:rPr lang="cs-CZ" dirty="0"/>
              <a:t> </a:t>
            </a:r>
            <a:r>
              <a:rPr lang="cs-CZ" dirty="0" err="1"/>
              <a:t>engine</a:t>
            </a:r>
            <a:r>
              <a:rPr lang="cs-CZ" dirty="0"/>
              <a:t> </a:t>
            </a:r>
            <a:r>
              <a:rPr lang="cs-CZ" dirty="0" err="1"/>
              <a:t>understands</a:t>
            </a:r>
            <a:r>
              <a:rPr lang="cs-CZ" dirty="0"/>
              <a:t> </a:t>
            </a:r>
            <a:r>
              <a:rPr lang="cs-CZ" dirty="0" err="1"/>
              <a:t>the</a:t>
            </a:r>
            <a:r>
              <a:rPr lang="cs-CZ" dirty="0"/>
              <a:t> </a:t>
            </a:r>
            <a:r>
              <a:rPr lang="cs-CZ" dirty="0" err="1"/>
              <a:t>content</a:t>
            </a:r>
            <a:endParaRPr lang="cs-CZ" dirty="0"/>
          </a:p>
          <a:p>
            <a:r>
              <a:rPr lang="cs-CZ" dirty="0" err="1"/>
              <a:t>Graph</a:t>
            </a:r>
            <a:r>
              <a:rPr lang="cs-CZ" dirty="0"/>
              <a:t> </a:t>
            </a:r>
            <a:r>
              <a:rPr lang="cs-CZ" dirty="0" err="1"/>
              <a:t>db</a:t>
            </a:r>
            <a:endParaRPr lang="cs-CZ" dirty="0"/>
          </a:p>
          <a:p>
            <a:pPr lvl="1"/>
            <a:r>
              <a:rPr lang="cs-CZ" dirty="0"/>
              <a:t>QL </a:t>
            </a:r>
            <a:r>
              <a:rPr lang="cs-CZ" dirty="0" err="1"/>
              <a:t>optimized</a:t>
            </a:r>
            <a:r>
              <a:rPr lang="cs-CZ" dirty="0"/>
              <a:t> </a:t>
            </a:r>
            <a:r>
              <a:rPr lang="cs-CZ" dirty="0" err="1"/>
              <a:t>for</a:t>
            </a:r>
            <a:r>
              <a:rPr lang="cs-CZ" dirty="0"/>
              <a:t> LARGE </a:t>
            </a:r>
            <a:r>
              <a:rPr lang="cs-CZ" dirty="0" err="1"/>
              <a:t>graphs</a:t>
            </a:r>
            <a:endParaRPr lang="cs-CZ" dirty="0"/>
          </a:p>
          <a:p>
            <a:r>
              <a:rPr lang="cs-CZ" dirty="0" err="1"/>
              <a:t>Blob</a:t>
            </a:r>
            <a:endParaRPr lang="cs-CZ" dirty="0"/>
          </a:p>
          <a:p>
            <a:pPr lvl="1"/>
            <a:r>
              <a:rPr lang="cs-CZ" dirty="0" err="1"/>
              <a:t>block</a:t>
            </a:r>
            <a:r>
              <a:rPr lang="cs-CZ" dirty="0"/>
              <a:t> / </a:t>
            </a:r>
            <a:r>
              <a:rPr lang="cs-CZ" dirty="0" err="1"/>
              <a:t>page</a:t>
            </a:r>
            <a:r>
              <a:rPr lang="cs-CZ" dirty="0"/>
              <a:t> </a:t>
            </a:r>
            <a:r>
              <a:rPr lang="cs-CZ" dirty="0" err="1"/>
              <a:t>oriented</a:t>
            </a:r>
            <a:endParaRPr lang="cs-CZ" dirty="0"/>
          </a:p>
          <a:p>
            <a:r>
              <a:rPr lang="cs-CZ" dirty="0"/>
              <a:t>Map/</a:t>
            </a:r>
            <a:r>
              <a:rPr lang="cs-CZ" dirty="0" err="1"/>
              <a:t>Reduce</a:t>
            </a:r>
            <a:r>
              <a:rPr lang="cs-CZ" dirty="0"/>
              <a:t>, </a:t>
            </a:r>
            <a:r>
              <a:rPr lang="cs-CZ" dirty="0" err="1"/>
              <a:t>Hadoop</a:t>
            </a:r>
            <a:endParaRPr lang="cs-CZ" dirty="0"/>
          </a:p>
          <a:p>
            <a:pPr lvl="1"/>
            <a:r>
              <a:rPr lang="cs-CZ" dirty="0" err="1"/>
              <a:t>distributed</a:t>
            </a:r>
            <a:r>
              <a:rPr lang="cs-CZ" dirty="0"/>
              <a:t> data </a:t>
            </a:r>
            <a:r>
              <a:rPr lang="cs-CZ" dirty="0" err="1"/>
              <a:t>processing</a:t>
            </a:r>
            <a:r>
              <a:rPr lang="cs-CZ" dirty="0"/>
              <a:t>, map / </a:t>
            </a:r>
            <a:r>
              <a:rPr lang="cs-CZ" dirty="0" err="1"/>
              <a:t>reduce</a:t>
            </a:r>
            <a:r>
              <a:rPr lang="cs-CZ" dirty="0"/>
              <a:t> </a:t>
            </a:r>
            <a:r>
              <a:rPr lang="cs-CZ" dirty="0" err="1"/>
              <a:t>function</a:t>
            </a:r>
            <a:endParaRPr lang="cs-CZ" dirty="0"/>
          </a:p>
          <a:p>
            <a:r>
              <a:rPr lang="cs-CZ" dirty="0" err="1"/>
              <a:t>Hadoop</a:t>
            </a:r>
            <a:r>
              <a:rPr lang="cs-CZ" dirty="0"/>
              <a:t> Zoo</a:t>
            </a:r>
          </a:p>
          <a:p>
            <a:pPr lvl="1"/>
            <a:r>
              <a:rPr lang="cs-CZ" dirty="0" err="1"/>
              <a:t>Pig</a:t>
            </a:r>
            <a:r>
              <a:rPr lang="cs-CZ" dirty="0"/>
              <a:t>, </a:t>
            </a:r>
            <a:r>
              <a:rPr lang="cs-CZ" dirty="0" err="1"/>
              <a:t>Hive</a:t>
            </a:r>
            <a:endParaRPr lang="cs-CZ" dirty="0"/>
          </a:p>
          <a:p>
            <a:r>
              <a:rPr lang="cs-CZ" dirty="0" err="1"/>
              <a:t>Spark</a:t>
            </a:r>
            <a:r>
              <a:rPr lang="cs-CZ" dirty="0"/>
              <a:t>, Presto</a:t>
            </a:r>
          </a:p>
        </p:txBody>
      </p:sp>
      <p:sp>
        <p:nvSpPr>
          <p:cNvPr id="4" name="Rounded Rectangular Callout 4">
            <a:extLst>
              <a:ext uri="{FF2B5EF4-FFF2-40B4-BE49-F238E27FC236}">
                <a16:creationId xmlns:a16="http://schemas.microsoft.com/office/drawing/2014/main" id="{C4B0E196-7643-3CAE-AFE3-F3F7EC13E62A}"/>
              </a:ext>
            </a:extLst>
          </p:cNvPr>
          <p:cNvSpPr/>
          <p:nvPr/>
        </p:nvSpPr>
        <p:spPr>
          <a:xfrm>
            <a:off x="5652120" y="6021288"/>
            <a:ext cx="3168352" cy="495436"/>
          </a:xfrm>
          <a:prstGeom prst="wedgeRoundRectCallout">
            <a:avLst>
              <a:gd name="adj1" fmla="val -49951"/>
              <a:gd name="adj2" fmla="val 2471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NDBI040 - </a:t>
            </a:r>
            <a:r>
              <a:rPr lang="en-US" dirty="0">
                <a:solidFill>
                  <a:srgbClr val="002060"/>
                </a:solidFill>
              </a:rPr>
              <a:t>Modern</a:t>
            </a:r>
            <a:r>
              <a:rPr lang="cs-CZ" dirty="0">
                <a:solidFill>
                  <a:srgbClr val="002060"/>
                </a:solidFill>
              </a:rPr>
              <a:t>í </a:t>
            </a:r>
            <a:r>
              <a:rPr lang="cs-CZ" dirty="0" err="1">
                <a:solidFill>
                  <a:srgbClr val="002060"/>
                </a:solidFill>
              </a:rPr>
              <a:t>db</a:t>
            </a:r>
            <a:r>
              <a:rPr lang="cs-CZ" dirty="0">
                <a:solidFill>
                  <a:srgbClr val="002060"/>
                </a:solidFill>
              </a:rPr>
              <a:t> systémy</a:t>
            </a:r>
            <a:endParaRPr lang="cs-CZ" i="1" dirty="0">
              <a:solidFill>
                <a:srgbClr val="002060"/>
              </a:solidFill>
            </a:endParaRPr>
          </a:p>
        </p:txBody>
      </p:sp>
    </p:spTree>
    <p:extLst>
      <p:ext uri="{BB962C8B-B14F-4D97-AF65-F5344CB8AC3E}">
        <p14:creationId xmlns:p14="http://schemas.microsoft.com/office/powerpoint/2010/main" val="23199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3" cstate="print"/>
          <a:srcRect/>
          <a:stretch>
            <a:fillRect/>
          </a:stretch>
        </p:blipFill>
        <p:spPr bwMode="auto">
          <a:xfrm>
            <a:off x="3718518" y="512677"/>
            <a:ext cx="5327788" cy="2412268"/>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Virtual Machine</a:t>
            </a:r>
          </a:p>
        </p:txBody>
      </p:sp>
      <p:sp>
        <p:nvSpPr>
          <p:cNvPr id="4" name="Content Placeholder 4"/>
          <p:cNvSpPr>
            <a:spLocks noGrp="1"/>
          </p:cNvSpPr>
          <p:nvPr>
            <p:ph sz="quarter" idx="13"/>
          </p:nvPr>
        </p:nvSpPr>
        <p:spPr>
          <a:xfrm>
            <a:off x="107504" y="1906629"/>
            <a:ext cx="4320480" cy="4906747"/>
          </a:xfrm>
        </p:spPr>
        <p:txBody>
          <a:bodyPr anchor="t">
            <a:normAutofit/>
          </a:bodyPr>
          <a:lstStyle/>
          <a:p>
            <a:r>
              <a:rPr lang="cs-CZ" b="1" dirty="0"/>
              <a:t>Virtual machines</a:t>
            </a:r>
          </a:p>
          <a:p>
            <a:pPr lvl="1"/>
            <a:r>
              <a:rPr lang="en-US" dirty="0"/>
              <a:t>own</a:t>
            </a:r>
            <a:r>
              <a:rPr lang="cs-CZ" dirty="0"/>
              <a:t> image / gallery</a:t>
            </a:r>
            <a:endParaRPr lang="en-US" dirty="0"/>
          </a:p>
          <a:p>
            <a:pPr lvl="2"/>
            <a:r>
              <a:rPr lang="en-US" dirty="0"/>
              <a:t>VM extensions</a:t>
            </a:r>
            <a:endParaRPr lang="cs-CZ" dirty="0"/>
          </a:p>
          <a:p>
            <a:pPr lvl="1"/>
            <a:r>
              <a:rPr lang="en-US" dirty="0"/>
              <a:t>more cloud services</a:t>
            </a:r>
          </a:p>
          <a:p>
            <a:pPr lvl="2"/>
            <a:r>
              <a:rPr lang="en-US" dirty="0"/>
              <a:t>storage</a:t>
            </a:r>
            <a:r>
              <a:rPr lang="cs-CZ" dirty="0"/>
              <a:t>, networking</a:t>
            </a:r>
            <a:r>
              <a:rPr lang="en-US" dirty="0"/>
              <a:t>, </a:t>
            </a:r>
            <a:r>
              <a:rPr lang="cs-CZ" dirty="0"/>
              <a:t>AI, </a:t>
            </a:r>
            <a:r>
              <a:rPr lang="en-US" dirty="0"/>
              <a:t>...</a:t>
            </a:r>
            <a:endParaRPr lang="cs-CZ" dirty="0"/>
          </a:p>
          <a:p>
            <a:pPr lvl="1"/>
            <a:r>
              <a:rPr lang="en-US" dirty="0"/>
              <a:t>administration</a:t>
            </a:r>
            <a:endParaRPr lang="cs-CZ" dirty="0"/>
          </a:p>
          <a:p>
            <a:pPr lvl="2"/>
            <a:r>
              <a:rPr lang="cs-CZ" dirty="0"/>
              <a:t>portal</a:t>
            </a:r>
            <a:r>
              <a:rPr lang="en-US" dirty="0"/>
              <a:t> / </a:t>
            </a:r>
            <a:r>
              <a:rPr lang="cs-CZ" dirty="0"/>
              <a:t>scripting console</a:t>
            </a:r>
            <a:r>
              <a:rPr lang="en-US" dirty="0"/>
              <a:t> / API</a:t>
            </a:r>
          </a:p>
          <a:p>
            <a:pPr lvl="1"/>
            <a:r>
              <a:rPr lang="en-US" dirty="0"/>
              <a:t>use cases</a:t>
            </a:r>
            <a:endParaRPr lang="cs-CZ" dirty="0"/>
          </a:p>
          <a:p>
            <a:pPr lvl="2"/>
            <a:r>
              <a:rPr lang="cs-CZ" dirty="0"/>
              <a:t>development /</a:t>
            </a:r>
            <a:r>
              <a:rPr lang="en-US" dirty="0"/>
              <a:t> </a:t>
            </a:r>
            <a:r>
              <a:rPr lang="cs-CZ" dirty="0"/>
              <a:t>test environment</a:t>
            </a:r>
          </a:p>
          <a:p>
            <a:pPr lvl="2"/>
            <a:r>
              <a:rPr lang="cs-CZ" dirty="0"/>
              <a:t>ap</a:t>
            </a:r>
            <a:r>
              <a:rPr lang="en-US" dirty="0"/>
              <a:t>p</a:t>
            </a:r>
            <a:r>
              <a:rPr lang="cs-CZ" dirty="0"/>
              <a:t>li</a:t>
            </a:r>
            <a:r>
              <a:rPr lang="en-US" dirty="0"/>
              <a:t>c</a:t>
            </a:r>
            <a:r>
              <a:rPr lang="cs-CZ" dirty="0"/>
              <a:t>a</a:t>
            </a:r>
            <a:r>
              <a:rPr lang="en-US" dirty="0" err="1"/>
              <a:t>tions</a:t>
            </a:r>
            <a:r>
              <a:rPr lang="cs-CZ" dirty="0"/>
              <a:t>, </a:t>
            </a:r>
            <a:r>
              <a:rPr lang="en-US" dirty="0"/>
              <a:t>services</a:t>
            </a:r>
            <a:endParaRPr lang="cs-CZ" dirty="0"/>
          </a:p>
          <a:p>
            <a:pPr lvl="2"/>
            <a:r>
              <a:rPr lang="cs-CZ" dirty="0"/>
              <a:t>datacent</a:t>
            </a:r>
            <a:r>
              <a:rPr lang="en-US" dirty="0"/>
              <a:t>er expansion</a:t>
            </a:r>
            <a:endParaRPr lang="cs-CZ" dirty="0"/>
          </a:p>
          <a:p>
            <a:pPr lvl="2"/>
            <a:r>
              <a:rPr lang="en-US" dirty="0"/>
              <a:t>disaster recovery</a:t>
            </a:r>
            <a:endParaRPr lang="cs-CZ" dirty="0"/>
          </a:p>
          <a:p>
            <a:pPr lvl="2"/>
            <a:r>
              <a:rPr lang="cs-CZ" i="1" dirty="0"/>
              <a:t>... whatever</a:t>
            </a:r>
            <a:endParaRPr lang="cs-CZ" dirty="0"/>
          </a:p>
        </p:txBody>
      </p:sp>
      <p:sp>
        <p:nvSpPr>
          <p:cNvPr id="7" name="Content Placeholder 4"/>
          <p:cNvSpPr txBox="1">
            <a:spLocks/>
          </p:cNvSpPr>
          <p:nvPr/>
        </p:nvSpPr>
        <p:spPr>
          <a:xfrm>
            <a:off x="4211960" y="3501008"/>
            <a:ext cx="4680520" cy="3096344"/>
          </a:xfrm>
          <a:prstGeom prst="rect">
            <a:avLst/>
          </a:prstGeom>
        </p:spPr>
        <p:txBody>
          <a:bodyPr vert="horz" anchor="ctr"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endParaRPr lang="cs-CZ" i="1" dirty="0"/>
          </a:p>
        </p:txBody>
      </p:sp>
      <p:sp>
        <p:nvSpPr>
          <p:cNvPr id="3" name="Content Placeholder 4">
            <a:extLst>
              <a:ext uri="{FF2B5EF4-FFF2-40B4-BE49-F238E27FC236}">
                <a16:creationId xmlns:a16="http://schemas.microsoft.com/office/drawing/2014/main" id="{05171772-7B0E-AB94-0CB7-3B7D0C011352}"/>
              </a:ext>
            </a:extLst>
          </p:cNvPr>
          <p:cNvSpPr txBox="1">
            <a:spLocks/>
          </p:cNvSpPr>
          <p:nvPr/>
        </p:nvSpPr>
        <p:spPr>
          <a:xfrm>
            <a:off x="4599711" y="3284984"/>
            <a:ext cx="4320480" cy="339457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Payment options</a:t>
            </a:r>
            <a:endParaRPr lang="cs-CZ" b="1" dirty="0"/>
          </a:p>
          <a:p>
            <a:pPr lvl="1"/>
            <a:r>
              <a:rPr lang="en-US" dirty="0"/>
              <a:t>Pay-as-you-go</a:t>
            </a:r>
          </a:p>
          <a:p>
            <a:pPr lvl="1"/>
            <a:r>
              <a:rPr lang="en-US" dirty="0"/>
              <a:t>Savings plan</a:t>
            </a:r>
          </a:p>
          <a:p>
            <a:pPr lvl="2"/>
            <a:r>
              <a:rPr lang="en-US" dirty="0"/>
              <a:t>fixed hourly amount</a:t>
            </a:r>
          </a:p>
          <a:p>
            <a:pPr lvl="1"/>
            <a:r>
              <a:rPr lang="en-US" dirty="0"/>
              <a:t>Reserved instances</a:t>
            </a:r>
          </a:p>
          <a:p>
            <a:pPr lvl="2"/>
            <a:r>
              <a:rPr lang="en-US" dirty="0"/>
              <a:t>stable predictable workloads</a:t>
            </a:r>
          </a:p>
          <a:p>
            <a:pPr lvl="1"/>
            <a:r>
              <a:rPr lang="en-US" dirty="0"/>
              <a:t>Spot</a:t>
            </a:r>
          </a:p>
          <a:p>
            <a:pPr lvl="2"/>
            <a:r>
              <a:rPr lang="en-US" dirty="0"/>
              <a:t>unused capacity</a:t>
            </a:r>
          </a:p>
          <a:p>
            <a:pPr lvl="1"/>
            <a:r>
              <a:rPr lang="en-US" dirty="0"/>
              <a:t>... </a:t>
            </a:r>
            <a:r>
              <a:rPr lang="cs-CZ" dirty="0"/>
              <a:t>payment </a:t>
            </a:r>
            <a:r>
              <a:rPr lang="en-US" dirty="0"/>
              <a:t>calculator</a:t>
            </a:r>
          </a:p>
        </p:txBody>
      </p:sp>
    </p:spTree>
    <p:extLst>
      <p:ext uri="{BB962C8B-B14F-4D97-AF65-F5344CB8AC3E}">
        <p14:creationId xmlns:p14="http://schemas.microsoft.com/office/powerpoint/2010/main" val="32895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etc.</a:t>
            </a:r>
            <a:endParaRPr lang="cs-CZ" dirty="0"/>
          </a:p>
        </p:txBody>
      </p:sp>
      <p:sp>
        <p:nvSpPr>
          <p:cNvPr id="4" name="Content Placeholder 2"/>
          <p:cNvSpPr txBox="1">
            <a:spLocks/>
          </p:cNvSpPr>
          <p:nvPr/>
        </p:nvSpPr>
        <p:spPr>
          <a:xfrm>
            <a:off x="107504" y="568896"/>
            <a:ext cx="8928992" cy="6100464"/>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Artificial Intelligence / M</a:t>
            </a:r>
            <a:r>
              <a:rPr lang="cs-CZ" b="1" dirty="0"/>
              <a:t>achine </a:t>
            </a:r>
            <a:r>
              <a:rPr lang="en-US" b="1" dirty="0"/>
              <a:t>L</a:t>
            </a:r>
            <a:r>
              <a:rPr lang="cs-CZ" b="1" dirty="0"/>
              <a:t>earning</a:t>
            </a:r>
            <a:r>
              <a:rPr lang="en-US" b="1" dirty="0"/>
              <a:t> / Deep Learning</a:t>
            </a:r>
            <a:endParaRPr lang="cs-CZ" b="1" dirty="0"/>
          </a:p>
          <a:p>
            <a:pPr lvl="1"/>
            <a:r>
              <a:rPr lang="cs-CZ" dirty="0"/>
              <a:t>ap</a:t>
            </a:r>
            <a:r>
              <a:rPr lang="en-US" dirty="0"/>
              <a:t>p</a:t>
            </a:r>
            <a:r>
              <a:rPr lang="cs-CZ" dirty="0"/>
              <a:t>li</a:t>
            </a:r>
            <a:r>
              <a:rPr lang="en-US" dirty="0"/>
              <a:t>cation of historical</a:t>
            </a:r>
            <a:r>
              <a:rPr lang="cs-CZ" dirty="0"/>
              <a:t> dat</a:t>
            </a:r>
            <a:r>
              <a:rPr lang="en-US" dirty="0"/>
              <a:t>a to a particular problem</a:t>
            </a:r>
            <a:endParaRPr lang="cs-CZ" dirty="0"/>
          </a:p>
          <a:p>
            <a:pPr lvl="2"/>
            <a:r>
              <a:rPr lang="cs-CZ" dirty="0"/>
              <a:t>model</a:t>
            </a:r>
            <a:r>
              <a:rPr lang="en-US" dirty="0"/>
              <a:t> training</a:t>
            </a:r>
            <a:endParaRPr lang="cs-CZ" dirty="0"/>
          </a:p>
          <a:p>
            <a:pPr lvl="1"/>
            <a:r>
              <a:rPr lang="cs-CZ" dirty="0"/>
              <a:t>supervised / unsupervised methods / LLM</a:t>
            </a:r>
          </a:p>
          <a:p>
            <a:pPr lvl="1"/>
            <a:r>
              <a:rPr lang="cs-CZ" dirty="0"/>
              <a:t>domain</a:t>
            </a:r>
            <a:r>
              <a:rPr lang="en-US" dirty="0"/>
              <a:t>-specific </a:t>
            </a:r>
            <a:r>
              <a:rPr lang="cs-CZ" dirty="0"/>
              <a:t>API</a:t>
            </a:r>
          </a:p>
          <a:p>
            <a:pPr lvl="2"/>
            <a:r>
              <a:rPr lang="en-US" dirty="0"/>
              <a:t>search engines, similarity search, image / video search</a:t>
            </a:r>
          </a:p>
          <a:p>
            <a:pPr lvl="2"/>
            <a:r>
              <a:rPr lang="cs-CZ" dirty="0"/>
              <a:t>image / </a:t>
            </a:r>
            <a:r>
              <a:rPr lang="en-US" dirty="0"/>
              <a:t>video / </a:t>
            </a:r>
            <a:r>
              <a:rPr lang="cs-CZ" dirty="0"/>
              <a:t>spe</a:t>
            </a:r>
            <a:r>
              <a:rPr lang="en-US" dirty="0"/>
              <a:t>e</a:t>
            </a:r>
            <a:r>
              <a:rPr lang="cs-CZ" dirty="0"/>
              <a:t>ch </a:t>
            </a:r>
            <a:r>
              <a:rPr lang="en-US" dirty="0"/>
              <a:t>/ face </a:t>
            </a:r>
            <a:r>
              <a:rPr lang="cs-CZ" dirty="0"/>
              <a:t>recognition</a:t>
            </a:r>
            <a:r>
              <a:rPr lang="en-US" dirty="0"/>
              <a:t>, emotion detection</a:t>
            </a:r>
          </a:p>
          <a:p>
            <a:pPr lvl="2"/>
            <a:r>
              <a:rPr lang="en-US" dirty="0"/>
              <a:t>fraud detection / prevention, sentiment analysis</a:t>
            </a:r>
          </a:p>
          <a:p>
            <a:pPr lvl="2"/>
            <a:r>
              <a:rPr lang="en-US" dirty="0"/>
              <a:t>clustering, classification, anomaly detection</a:t>
            </a:r>
          </a:p>
          <a:p>
            <a:pPr lvl="2"/>
            <a:r>
              <a:rPr lang="en-US" dirty="0"/>
              <a:t>personal assistants </a:t>
            </a:r>
            <a:r>
              <a:rPr lang="cs-CZ" dirty="0"/>
              <a:t>/ chatbots</a:t>
            </a:r>
            <a:endParaRPr lang="en-US" dirty="0"/>
          </a:p>
          <a:p>
            <a:pPr lvl="2"/>
            <a:r>
              <a:rPr lang="en-US" dirty="0"/>
              <a:t>linguistic / translation services</a:t>
            </a:r>
          </a:p>
          <a:p>
            <a:pPr lvl="2"/>
            <a:r>
              <a:rPr lang="en-US" dirty="0"/>
              <a:t>online product recommendations</a:t>
            </a:r>
          </a:p>
          <a:p>
            <a:pPr lvl="2"/>
            <a:r>
              <a:rPr lang="en-US" dirty="0"/>
              <a:t>... ... .</a:t>
            </a:r>
            <a:r>
              <a:rPr lang="cs-CZ" dirty="0"/>
              <a:t>.</a:t>
            </a:r>
            <a:r>
              <a:rPr lang="en-US" dirty="0"/>
              <a:t>.</a:t>
            </a:r>
            <a:endParaRPr lang="cs-CZ" dirty="0"/>
          </a:p>
          <a:p>
            <a:pPr lvl="1"/>
            <a:endParaRPr lang="en-US" dirty="0"/>
          </a:p>
          <a:p>
            <a:pPr lvl="1"/>
            <a:r>
              <a:rPr lang="en-US"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005064"/>
            <a:ext cx="4320480" cy="2736304"/>
          </a:xfrm>
          <a:prstGeom prst="rect">
            <a:avLst/>
          </a:prstGeom>
        </p:spPr>
      </p:pic>
    </p:spTree>
    <p:extLst>
      <p:ext uri="{BB962C8B-B14F-4D97-AF65-F5344CB8AC3E}">
        <p14:creationId xmlns:p14="http://schemas.microsoft.com/office/powerpoint/2010/main" val="8311509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Machine Learning</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76" t="12014" r="1572" b="5845"/>
          <a:stretch/>
        </p:blipFill>
        <p:spPr>
          <a:xfrm>
            <a:off x="13488" y="548680"/>
            <a:ext cx="9117023" cy="6264696"/>
          </a:xfrm>
          <a:prstGeom prst="rect">
            <a:avLst/>
          </a:prstGeom>
        </p:spPr>
      </p:pic>
    </p:spTree>
    <p:extLst>
      <p:ext uri="{BB962C8B-B14F-4D97-AF65-F5344CB8AC3E}">
        <p14:creationId xmlns:p14="http://schemas.microsoft.com/office/powerpoint/2010/main" val="542526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acomdpsstorage.blob.core.windows.net/dpsmedia-prod/azure.microsoft.com/en-us/documentation/articles/media-services-overview/20151203062237/media-services-video-on-dem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4" y="476672"/>
            <a:ext cx="7987672"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Multimedia</a:t>
            </a:r>
            <a:endParaRPr lang="cs-CZ" dirty="0"/>
          </a:p>
        </p:txBody>
      </p:sp>
      <p:sp>
        <p:nvSpPr>
          <p:cNvPr id="5" name="Content Placeholder 4"/>
          <p:cNvSpPr>
            <a:spLocks noGrp="1"/>
          </p:cNvSpPr>
          <p:nvPr>
            <p:ph sz="quarter" idx="13"/>
          </p:nvPr>
        </p:nvSpPr>
        <p:spPr>
          <a:xfrm>
            <a:off x="107504" y="3501008"/>
            <a:ext cx="8856984" cy="3220193"/>
          </a:xfrm>
        </p:spPr>
        <p:txBody>
          <a:bodyPr anchor="b">
            <a:normAutofit/>
          </a:bodyPr>
          <a:lstStyle/>
          <a:p>
            <a:r>
              <a:rPr lang="en-US" b="1" dirty="0"/>
              <a:t>Video &amp; Media Services</a:t>
            </a:r>
          </a:p>
          <a:p>
            <a:pPr lvl="1"/>
            <a:r>
              <a:rPr lang="cs-CZ" dirty="0"/>
              <a:t>u</a:t>
            </a:r>
            <a:r>
              <a:rPr lang="en-US" dirty="0" err="1"/>
              <a:t>ploading</a:t>
            </a:r>
            <a:r>
              <a:rPr lang="en-US" dirty="0"/>
              <a:t>, </a:t>
            </a:r>
            <a:r>
              <a:rPr lang="cs-CZ" dirty="0"/>
              <a:t>e</a:t>
            </a:r>
            <a:r>
              <a:rPr lang="en-US" dirty="0" err="1"/>
              <a:t>ncoding</a:t>
            </a:r>
            <a:r>
              <a:rPr lang="en-US" dirty="0"/>
              <a:t>, form</a:t>
            </a:r>
            <a:r>
              <a:rPr lang="cs-CZ" dirty="0"/>
              <a:t>at conversions</a:t>
            </a:r>
            <a:endParaRPr lang="en-US" dirty="0"/>
          </a:p>
          <a:p>
            <a:pPr lvl="1"/>
            <a:r>
              <a:rPr lang="en-US" dirty="0"/>
              <a:t>indexing, </a:t>
            </a:r>
            <a:r>
              <a:rPr lang="cs-CZ" dirty="0"/>
              <a:t>searching, </a:t>
            </a:r>
            <a:r>
              <a:rPr lang="en-US" dirty="0"/>
              <a:t>media analytics</a:t>
            </a:r>
          </a:p>
          <a:p>
            <a:pPr lvl="2"/>
            <a:r>
              <a:rPr lang="en-US" dirty="0"/>
              <a:t>motion detection, time-lapse, face detection, video summarization, ...</a:t>
            </a:r>
          </a:p>
          <a:p>
            <a:pPr lvl="1"/>
            <a:r>
              <a:rPr lang="en-US" dirty="0"/>
              <a:t>protection</a:t>
            </a:r>
            <a:r>
              <a:rPr lang="cs-CZ" dirty="0"/>
              <a:t>, encrypted streaming</a:t>
            </a:r>
            <a:r>
              <a:rPr lang="en-US" dirty="0"/>
              <a:t>, licensing</a:t>
            </a:r>
          </a:p>
          <a:p>
            <a:pPr lvl="1"/>
            <a:r>
              <a:rPr lang="cs-CZ" dirty="0"/>
              <a:t>embeded content</a:t>
            </a:r>
            <a:r>
              <a:rPr lang="en-US" dirty="0"/>
              <a:t> - </a:t>
            </a:r>
            <a:r>
              <a:rPr lang="cs-CZ" dirty="0"/>
              <a:t>subtitles</a:t>
            </a:r>
            <a:r>
              <a:rPr lang="en-US" dirty="0"/>
              <a:t>, links, callouts</a:t>
            </a:r>
          </a:p>
          <a:p>
            <a:pPr lvl="1"/>
            <a:r>
              <a:rPr lang="cs-CZ" dirty="0"/>
              <a:t>a</a:t>
            </a:r>
            <a:r>
              <a:rPr lang="en-US" dirty="0" err="1"/>
              <a:t>dvertising</a:t>
            </a:r>
            <a:r>
              <a:rPr lang="en-US" dirty="0"/>
              <a:t> - targeted ad insertion</a:t>
            </a:r>
          </a:p>
          <a:p>
            <a:pPr lvl="1"/>
            <a:r>
              <a:rPr lang="en-US" dirty="0"/>
              <a:t>streaming, live encoding</a:t>
            </a:r>
          </a:p>
        </p:txBody>
      </p:sp>
    </p:spTree>
    <p:extLst>
      <p:ext uri="{BB962C8B-B14F-4D97-AF65-F5344CB8AC3E}">
        <p14:creationId xmlns:p14="http://schemas.microsoft.com/office/powerpoint/2010/main" val="86111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Media Streaming</a:t>
            </a:r>
          </a:p>
        </p:txBody>
      </p:sp>
      <p:pic>
        <p:nvPicPr>
          <p:cNvPr id="5" name="Picture 4" descr="A diagram of a computer network">
            <a:extLst>
              <a:ext uri="{FF2B5EF4-FFF2-40B4-BE49-F238E27FC236}">
                <a16:creationId xmlns:a16="http://schemas.microsoft.com/office/drawing/2014/main" id="{11B78DFA-74FA-3A8A-AF26-180B9992310E}"/>
              </a:ext>
            </a:extLst>
          </p:cNvPr>
          <p:cNvPicPr>
            <a:picLocks noChangeAspect="1"/>
          </p:cNvPicPr>
          <p:nvPr/>
        </p:nvPicPr>
        <p:blipFill>
          <a:blip r:embed="rId3" cstate="print">
            <a:extLst>
              <a:ext uri="{28A0092B-C50C-407E-A947-70E740481C1C}">
                <a14:useLocalDpi xmlns:a14="http://schemas.microsoft.com/office/drawing/2010/main" val="0"/>
              </a:ext>
            </a:extLst>
          </a:blip>
          <a:srcRect l="10627" t="9701" r="6688" b="35520"/>
          <a:stretch/>
        </p:blipFill>
        <p:spPr>
          <a:xfrm>
            <a:off x="0" y="1052736"/>
            <a:ext cx="9136015" cy="4464496"/>
          </a:xfrm>
          <a:prstGeom prst="rect">
            <a:avLst/>
          </a:prstGeom>
        </p:spPr>
      </p:pic>
    </p:spTree>
    <p:extLst>
      <p:ext uri="{BB962C8B-B14F-4D97-AF65-F5344CB8AC3E}">
        <p14:creationId xmlns:p14="http://schemas.microsoft.com/office/powerpoint/2010/main" val="524581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Maps</a:t>
            </a:r>
            <a:r>
              <a:rPr lang="en-US" dirty="0"/>
              <a:t> / GIS</a:t>
            </a:r>
            <a:endParaRPr lang="cs-CZ" dirty="0"/>
          </a:p>
        </p:txBody>
      </p:sp>
      <p:sp>
        <p:nvSpPr>
          <p:cNvPr id="3" name="Content Placeholder 2"/>
          <p:cNvSpPr>
            <a:spLocks noGrp="1"/>
          </p:cNvSpPr>
          <p:nvPr>
            <p:ph sz="quarter" idx="13"/>
          </p:nvPr>
        </p:nvSpPr>
        <p:spPr>
          <a:xfrm>
            <a:off x="107504" y="548679"/>
            <a:ext cx="5184576" cy="6120681"/>
          </a:xfrm>
        </p:spPr>
        <p:txBody>
          <a:bodyPr anchor="t">
            <a:normAutofit fontScale="92500" lnSpcReduction="10000"/>
          </a:bodyPr>
          <a:lstStyle/>
          <a:p>
            <a:r>
              <a:rPr lang="en-US" b="1" dirty="0"/>
              <a:t>Maps / Geographic Information Systems</a:t>
            </a:r>
            <a:endParaRPr lang="cs-CZ" b="1" dirty="0"/>
          </a:p>
          <a:p>
            <a:pPr lvl="1"/>
            <a:r>
              <a:rPr lang="en-US" dirty="0" err="1"/>
              <a:t>mapy</a:t>
            </a:r>
            <a:endParaRPr lang="en-US" dirty="0"/>
          </a:p>
          <a:p>
            <a:pPr lvl="2"/>
            <a:r>
              <a:rPr lang="en-US" dirty="0"/>
              <a:t>free / private / special</a:t>
            </a:r>
          </a:p>
          <a:p>
            <a:pPr lvl="2"/>
            <a:r>
              <a:rPr lang="en-US" dirty="0"/>
              <a:t>map </a:t>
            </a:r>
            <a:r>
              <a:rPr lang="cs-CZ" dirty="0"/>
              <a:t>layers</a:t>
            </a:r>
            <a:endParaRPr lang="en-US" dirty="0"/>
          </a:p>
          <a:p>
            <a:pPr lvl="1"/>
            <a:r>
              <a:rPr lang="cs-CZ" dirty="0"/>
              <a:t>semantic/</a:t>
            </a:r>
            <a:r>
              <a:rPr lang="en-US" dirty="0" err="1"/>
              <a:t>rel</a:t>
            </a:r>
            <a:r>
              <a:rPr lang="cs-CZ" dirty="0"/>
              <a:t>ational</a:t>
            </a:r>
            <a:r>
              <a:rPr lang="en-US" dirty="0"/>
              <a:t> data</a:t>
            </a:r>
            <a:endParaRPr lang="cs-CZ" dirty="0"/>
          </a:p>
          <a:p>
            <a:pPr lvl="2"/>
            <a:r>
              <a:rPr lang="cs-CZ" dirty="0"/>
              <a:t>pubs, weather, traffic, ...</a:t>
            </a:r>
            <a:endParaRPr lang="en-US" dirty="0"/>
          </a:p>
          <a:p>
            <a:pPr lvl="1"/>
            <a:r>
              <a:rPr lang="cs-CZ" dirty="0"/>
              <a:t>searching, spatial indexes</a:t>
            </a:r>
            <a:r>
              <a:rPr lang="en-US" dirty="0"/>
              <a:t>, </a:t>
            </a:r>
            <a:r>
              <a:rPr lang="cs-CZ" dirty="0"/>
              <a:t>routes</a:t>
            </a:r>
            <a:endParaRPr lang="en-US" dirty="0"/>
          </a:p>
          <a:p>
            <a:pPr lvl="2"/>
            <a:r>
              <a:rPr lang="en-US" dirty="0"/>
              <a:t>clustering, layers, </a:t>
            </a:r>
            <a:r>
              <a:rPr lang="en-US" dirty="0" err="1"/>
              <a:t>heatmaps</a:t>
            </a:r>
            <a:r>
              <a:rPr lang="en-US" dirty="0"/>
              <a:t>, ...</a:t>
            </a:r>
            <a:endParaRPr lang="cs-CZ" dirty="0"/>
          </a:p>
          <a:p>
            <a:pPr lvl="1"/>
            <a:r>
              <a:rPr lang="cs-CZ" dirty="0"/>
              <a:t>offline / online / cache</a:t>
            </a:r>
            <a:endParaRPr lang="en-US" dirty="0"/>
          </a:p>
          <a:p>
            <a:pPr lvl="1"/>
            <a:r>
              <a:rPr lang="en-US" dirty="0"/>
              <a:t>API, web</a:t>
            </a:r>
            <a:r>
              <a:rPr lang="cs-CZ" dirty="0"/>
              <a:t>, mobile</a:t>
            </a:r>
            <a:endParaRPr lang="en-US" dirty="0"/>
          </a:p>
          <a:p>
            <a:pPr lvl="3"/>
            <a:endParaRPr lang="en-US" dirty="0"/>
          </a:p>
          <a:p>
            <a:r>
              <a:rPr lang="en-US" b="1" dirty="0"/>
              <a:t>Google Maps API</a:t>
            </a:r>
          </a:p>
          <a:p>
            <a:pPr lvl="1"/>
            <a:r>
              <a:rPr lang="en-US" dirty="0"/>
              <a:t>Maps Geocoding</a:t>
            </a:r>
          </a:p>
          <a:p>
            <a:pPr lvl="1"/>
            <a:r>
              <a:rPr lang="en-US" dirty="0"/>
              <a:t>Maps Distance Matrix</a:t>
            </a:r>
          </a:p>
          <a:p>
            <a:pPr lvl="1"/>
            <a:r>
              <a:rPr lang="en-US" dirty="0"/>
              <a:t>Maps Roads, Geolocations</a:t>
            </a:r>
          </a:p>
          <a:p>
            <a:pPr lvl="1"/>
            <a:r>
              <a:rPr lang="en-US" dirty="0"/>
              <a:t>Street View</a:t>
            </a:r>
          </a:p>
          <a:p>
            <a:pPr lvl="1"/>
            <a:r>
              <a:rPr lang="en-US" dirty="0"/>
              <a:t>Places, Elevation, Directions, ...</a:t>
            </a:r>
          </a:p>
          <a:p>
            <a:pPr lvl="3"/>
            <a:endParaRPr lang="en-US" dirty="0"/>
          </a:p>
          <a:p>
            <a:r>
              <a:rPr lang="en-US" b="1" dirty="0"/>
              <a:t>Azure Maps, Amazon Maps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052736"/>
            <a:ext cx="2354662" cy="1512168"/>
          </a:xfrm>
          <a:prstGeom prst="rect">
            <a:avLst/>
          </a:prstGeom>
        </p:spPr>
      </p:pic>
      <p:pic>
        <p:nvPicPr>
          <p:cNvPr id="6" name="Picture 5"/>
          <p:cNvPicPr>
            <a:picLocks noChangeAspect="1"/>
          </p:cNvPicPr>
          <p:nvPr/>
        </p:nvPicPr>
        <p:blipFill>
          <a:blip r:embed="rId3"/>
          <a:stretch>
            <a:fillRect/>
          </a:stretch>
        </p:blipFill>
        <p:spPr>
          <a:xfrm>
            <a:off x="6660232" y="1052736"/>
            <a:ext cx="2195752" cy="1764978"/>
          </a:xfrm>
          <a:prstGeom prst="rect">
            <a:avLst/>
          </a:prstGeom>
        </p:spPr>
      </p:pic>
      <p:pic>
        <p:nvPicPr>
          <p:cNvPr id="9" name="Picture 8"/>
          <p:cNvPicPr>
            <a:picLocks noChangeAspect="1"/>
          </p:cNvPicPr>
          <p:nvPr/>
        </p:nvPicPr>
        <p:blipFill>
          <a:blip r:embed="rId4"/>
          <a:stretch>
            <a:fillRect/>
          </a:stretch>
        </p:blipFill>
        <p:spPr>
          <a:xfrm>
            <a:off x="4572000" y="2525536"/>
            <a:ext cx="3429784" cy="1744787"/>
          </a:xfrm>
          <a:prstGeom prst="rect">
            <a:avLst/>
          </a:prstGeom>
        </p:spPr>
      </p:pic>
      <p:pic>
        <p:nvPicPr>
          <p:cNvPr id="8" name="Picture 7"/>
          <p:cNvPicPr>
            <a:picLocks noChangeAspect="1"/>
          </p:cNvPicPr>
          <p:nvPr/>
        </p:nvPicPr>
        <p:blipFill>
          <a:blip r:embed="rId5"/>
          <a:stretch>
            <a:fillRect/>
          </a:stretch>
        </p:blipFill>
        <p:spPr>
          <a:xfrm>
            <a:off x="5249668" y="4161190"/>
            <a:ext cx="3678324" cy="2349054"/>
          </a:xfrm>
          <a:prstGeom prst="rect">
            <a:avLst/>
          </a:prstGeom>
        </p:spPr>
      </p:pic>
      <p:pic>
        <p:nvPicPr>
          <p:cNvPr id="7" name="Picture 6"/>
          <p:cNvPicPr>
            <a:picLocks noChangeAspect="1"/>
          </p:cNvPicPr>
          <p:nvPr/>
        </p:nvPicPr>
        <p:blipFill>
          <a:blip r:embed="rId6"/>
          <a:stretch>
            <a:fillRect/>
          </a:stretch>
        </p:blipFill>
        <p:spPr>
          <a:xfrm>
            <a:off x="3984615" y="4379456"/>
            <a:ext cx="2027545" cy="1800200"/>
          </a:xfrm>
          <a:prstGeom prst="rect">
            <a:avLst/>
          </a:prstGeom>
        </p:spPr>
      </p:pic>
    </p:spTree>
    <p:extLst>
      <p:ext uri="{BB962C8B-B14F-4D97-AF65-F5344CB8AC3E}">
        <p14:creationId xmlns:p14="http://schemas.microsoft.com/office/powerpoint/2010/main" val="1318283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Marketplace</a:t>
            </a:r>
          </a:p>
        </p:txBody>
      </p:sp>
      <p:sp>
        <p:nvSpPr>
          <p:cNvPr id="5" name="Content Placeholder 4"/>
          <p:cNvSpPr>
            <a:spLocks noGrp="1"/>
          </p:cNvSpPr>
          <p:nvPr>
            <p:ph sz="quarter" idx="13"/>
          </p:nvPr>
        </p:nvSpPr>
        <p:spPr>
          <a:xfrm>
            <a:off x="107504" y="620688"/>
            <a:ext cx="4968552" cy="6048672"/>
          </a:xfrm>
        </p:spPr>
        <p:txBody>
          <a:bodyPr anchor="t">
            <a:normAutofit/>
          </a:bodyPr>
          <a:lstStyle/>
          <a:p>
            <a:r>
              <a:rPr lang="en-US" b="1" dirty="0"/>
              <a:t>Marketplace</a:t>
            </a:r>
            <a:endParaRPr lang="cs-CZ" b="1" dirty="0"/>
          </a:p>
          <a:p>
            <a:pPr lvl="1"/>
            <a:r>
              <a:rPr lang="en-US" dirty="0"/>
              <a:t>ecosystem!</a:t>
            </a:r>
          </a:p>
          <a:p>
            <a:pPr lvl="1"/>
            <a:r>
              <a:rPr lang="cs-CZ" dirty="0"/>
              <a:t>G-Play, Azure Store, AWS Marketplace, ... </a:t>
            </a:r>
            <a:endParaRPr lang="en-US" dirty="0"/>
          </a:p>
          <a:p>
            <a:pPr lvl="2"/>
            <a:r>
              <a:rPr lang="en-US" dirty="0"/>
              <a:t>applications/services</a:t>
            </a:r>
          </a:p>
          <a:p>
            <a:pPr lvl="2"/>
            <a:r>
              <a:rPr lang="en-US" dirty="0"/>
              <a:t>data - </a:t>
            </a:r>
            <a:r>
              <a:rPr lang="cs-CZ" dirty="0"/>
              <a:t>video, </a:t>
            </a:r>
            <a:r>
              <a:rPr lang="en-US" dirty="0"/>
              <a:t>mp3, e-books, ...</a:t>
            </a:r>
          </a:p>
          <a:p>
            <a:pPr lvl="1"/>
            <a:r>
              <a:rPr lang="en-US" dirty="0"/>
              <a:t>publishers</a:t>
            </a:r>
            <a:endParaRPr lang="cs-CZ" dirty="0"/>
          </a:p>
          <a:p>
            <a:pPr lvl="2"/>
            <a:r>
              <a:rPr lang="cs-CZ" dirty="0"/>
              <a:t>segmentation, </a:t>
            </a:r>
            <a:r>
              <a:rPr lang="en-US" dirty="0"/>
              <a:t>evaluation</a:t>
            </a:r>
          </a:p>
          <a:p>
            <a:pPr lvl="2"/>
            <a:r>
              <a:rPr lang="en-US" dirty="0"/>
              <a:t>pricing</a:t>
            </a:r>
            <a:endParaRPr lang="cs-CZ" dirty="0"/>
          </a:p>
          <a:p>
            <a:pPr lvl="2"/>
            <a:r>
              <a:rPr lang="en-US" dirty="0"/>
              <a:t>updates</a:t>
            </a:r>
            <a:endParaRPr lang="cs-CZ" dirty="0"/>
          </a:p>
          <a:p>
            <a:pPr lvl="2"/>
            <a:r>
              <a:rPr lang="en-US" dirty="0"/>
              <a:t>ranking</a:t>
            </a:r>
          </a:p>
          <a:p>
            <a:pPr lvl="2"/>
            <a:r>
              <a:rPr lang="en-US" dirty="0"/>
              <a:t>feedback</a:t>
            </a:r>
            <a:endParaRPr lang="cs-CZ"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140969"/>
            <a:ext cx="6354698" cy="3657330"/>
          </a:xfrm>
          <a:prstGeom prst="rect">
            <a:avLst/>
          </a:prstGeom>
        </p:spPr>
      </p:pic>
      <p:sp>
        <p:nvSpPr>
          <p:cNvPr id="6" name="Content Placeholder 4"/>
          <p:cNvSpPr txBox="1">
            <a:spLocks/>
          </p:cNvSpPr>
          <p:nvPr/>
        </p:nvSpPr>
        <p:spPr>
          <a:xfrm>
            <a:off x="5004048" y="612362"/>
            <a:ext cx="3960440" cy="266679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r>
              <a:rPr lang="en-US" dirty="0"/>
              <a:t>customers</a:t>
            </a:r>
            <a:endParaRPr lang="cs-CZ" dirty="0"/>
          </a:p>
          <a:p>
            <a:pPr lvl="2"/>
            <a:r>
              <a:rPr lang="en-US" dirty="0"/>
              <a:t>identity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credibility</a:t>
            </a:r>
            <a:endParaRPr lang="cs-CZ" dirty="0"/>
          </a:p>
          <a:p>
            <a:pPr lvl="2"/>
            <a:r>
              <a:rPr lang="en-US" dirty="0"/>
              <a:t>reviews</a:t>
            </a:r>
            <a:r>
              <a:rPr lang="cs-CZ" dirty="0"/>
              <a:t> </a:t>
            </a:r>
            <a:r>
              <a:rPr lang="en-US" dirty="0"/>
              <a:t>/</a:t>
            </a:r>
            <a:r>
              <a:rPr lang="cs-CZ" dirty="0"/>
              <a:t> </a:t>
            </a:r>
            <a:r>
              <a:rPr lang="en-US" dirty="0"/>
              <a:t>ranking</a:t>
            </a:r>
          </a:p>
          <a:p>
            <a:pPr lvl="2"/>
            <a:r>
              <a:rPr lang="en-US" dirty="0"/>
              <a:t>updates</a:t>
            </a:r>
            <a:endParaRPr lang="cs-CZ" dirty="0"/>
          </a:p>
          <a:p>
            <a:pPr lvl="2"/>
            <a:r>
              <a:rPr lang="en-US" dirty="0"/>
              <a:t>subscriptions</a:t>
            </a:r>
            <a:endParaRPr lang="cs-CZ" dirty="0"/>
          </a:p>
          <a:p>
            <a:pPr lvl="2"/>
            <a:r>
              <a:rPr lang="cs-CZ" dirty="0"/>
              <a:t>p</a:t>
            </a:r>
            <a:r>
              <a:rPr lang="en-US" dirty="0" err="1"/>
              <a:t>ush</a:t>
            </a:r>
            <a:endParaRPr lang="cs-CZ" dirty="0"/>
          </a:p>
          <a:p>
            <a:pPr lvl="1"/>
            <a:r>
              <a:rPr lang="en-US" dirty="0"/>
              <a:t>publishing</a:t>
            </a:r>
            <a:r>
              <a:rPr lang="cs-CZ" dirty="0"/>
              <a:t> / subscription</a:t>
            </a:r>
            <a:r>
              <a:rPr lang="en-US" dirty="0"/>
              <a:t> API</a:t>
            </a:r>
          </a:p>
        </p:txBody>
      </p:sp>
    </p:spTree>
    <p:extLst>
      <p:ext uri="{BB962C8B-B14F-4D97-AF65-F5344CB8AC3E}">
        <p14:creationId xmlns:p14="http://schemas.microsoft.com/office/powerpoint/2010/main" val="741792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691680" cy="6858000"/>
          </a:xfrm>
        </p:spPr>
        <p:txBody>
          <a:bodyPr/>
          <a:lstStyle/>
          <a:p>
            <a:r>
              <a:rPr lang="en-US" dirty="0"/>
              <a:t>Cloud Services Comparison</a:t>
            </a:r>
          </a:p>
        </p:txBody>
      </p:sp>
      <p:pic>
        <p:nvPicPr>
          <p:cNvPr id="5" name="Picture 4" descr="A close-up of a computer menu&#10;&#10;Description automatically generated">
            <a:extLst>
              <a:ext uri="{FF2B5EF4-FFF2-40B4-BE49-F238E27FC236}">
                <a16:creationId xmlns:a16="http://schemas.microsoft.com/office/drawing/2014/main" id="{2472B6AF-FA86-56F8-B537-9E03E7CA1ED5}"/>
              </a:ext>
            </a:extLst>
          </p:cNvPr>
          <p:cNvPicPr>
            <a:picLocks noChangeAspect="1"/>
          </p:cNvPicPr>
          <p:nvPr/>
        </p:nvPicPr>
        <p:blipFill rotWithShape="1">
          <a:blip r:embed="rId3">
            <a:extLst>
              <a:ext uri="{28A0092B-C50C-407E-A947-70E740481C1C}">
                <a14:useLocalDpi xmlns:a14="http://schemas.microsoft.com/office/drawing/2010/main" val="0"/>
              </a:ext>
            </a:extLst>
          </a:blip>
          <a:srcRect l="3248" t="5105" r="3561" b="2597"/>
          <a:stretch/>
        </p:blipFill>
        <p:spPr>
          <a:xfrm>
            <a:off x="2195736" y="81685"/>
            <a:ext cx="6264696" cy="6697997"/>
          </a:xfrm>
          <a:prstGeom prst="rect">
            <a:avLst/>
          </a:prstGeom>
        </p:spPr>
      </p:pic>
    </p:spTree>
    <p:extLst>
      <p:ext uri="{BB962C8B-B14F-4D97-AF65-F5344CB8AC3E}">
        <p14:creationId xmlns:p14="http://schemas.microsoft.com/office/powerpoint/2010/main" val="3763833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a:t>
            </a:r>
            <a:r>
              <a:rPr lang="cs-CZ" dirty="0"/>
              <a:t>i</a:t>
            </a:r>
            <a:r>
              <a:rPr lang="en-US" dirty="0" err="1"/>
              <a:t>nteroperability</a:t>
            </a:r>
            <a:r>
              <a:rPr lang="cs-CZ" dirty="0"/>
              <a:t> - </a:t>
            </a:r>
            <a:r>
              <a:rPr lang="en-US" dirty="0"/>
              <a:t>near future</a:t>
            </a:r>
          </a:p>
        </p:txBody>
      </p:sp>
      <p:pic>
        <p:nvPicPr>
          <p:cNvPr id="9220" name="Picture 4" descr="https://c2.staticflickr.com/8/7376/9327706657_20e8b82b0e_b.jpg"/>
          <p:cNvPicPr>
            <a:picLocks noChangeAspect="1" noChangeArrowheads="1"/>
          </p:cNvPicPr>
          <p:nvPr/>
        </p:nvPicPr>
        <p:blipFill rotWithShape="1">
          <a:blip r:embed="rId3">
            <a:extLst>
              <a:ext uri="{28A0092B-C50C-407E-A947-70E740481C1C}">
                <a14:useLocalDpi xmlns:a14="http://schemas.microsoft.com/office/drawing/2010/main" val="0"/>
              </a:ext>
            </a:extLst>
          </a:blip>
          <a:srcRect l="6817" t="17520" r="615" b="123"/>
          <a:stretch/>
        </p:blipFill>
        <p:spPr bwMode="auto">
          <a:xfrm>
            <a:off x="539552" y="836712"/>
            <a:ext cx="8280920" cy="537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50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Design patterns</a:t>
            </a:r>
            <a:br>
              <a:rPr lang="en-US" sz="4400" dirty="0"/>
            </a:br>
            <a:r>
              <a:rPr lang="en-US" sz="4400" dirty="0"/>
              <a:t>for cloud computing</a:t>
            </a:r>
            <a:endParaRPr lang="cs-CZ" sz="4400" dirty="0"/>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en-US" sz="4800" dirty="0"/>
          </a:p>
          <a:p>
            <a:pPr marL="0" indent="0" algn="ctr">
              <a:buNone/>
            </a:pPr>
            <a:endParaRPr lang="en-US" dirty="0"/>
          </a:p>
        </p:txBody>
      </p:sp>
    </p:spTree>
    <p:extLst>
      <p:ext uri="{BB962C8B-B14F-4D97-AF65-F5344CB8AC3E}">
        <p14:creationId xmlns:p14="http://schemas.microsoft.com/office/powerpoint/2010/main" val="1623761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cs-CZ" sz="4400" dirty="0"/>
              <a:t>Cloud </a:t>
            </a:r>
            <a:r>
              <a:rPr lang="en-US" sz="4400" dirty="0"/>
              <a:t>I</a:t>
            </a:r>
            <a:r>
              <a:rPr lang="cs-CZ" sz="4400" dirty="0"/>
              <a:t>dentity, </a:t>
            </a:r>
            <a:r>
              <a:rPr lang="en-US" sz="4400" dirty="0"/>
              <a:t>S</a:t>
            </a:r>
            <a:r>
              <a:rPr lang="cs-CZ" sz="4400" dirty="0"/>
              <a:t>ecurity</a:t>
            </a:r>
            <a:br>
              <a:rPr lang="en-US" sz="4400" dirty="0"/>
            </a:br>
            <a:r>
              <a:rPr lang="en-US" sz="4400" dirty="0"/>
              <a:t>&amp;</a:t>
            </a:r>
            <a:r>
              <a:rPr lang="cs-CZ" sz="4400" dirty="0"/>
              <a:t> </a:t>
            </a:r>
            <a:r>
              <a:rPr lang="en-US" sz="4400" dirty="0"/>
              <a:t>A</a:t>
            </a:r>
            <a:r>
              <a:rPr lang="cs-CZ" sz="4400" dirty="0"/>
              <a:t>ccess </a:t>
            </a:r>
            <a:r>
              <a:rPr lang="en-US" sz="4400" dirty="0"/>
              <a:t>C</a:t>
            </a:r>
            <a:r>
              <a:rPr lang="cs-CZ" sz="4400" dirty="0"/>
              <a:t>ontrol</a:t>
            </a:r>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cs-CZ" sz="4800" dirty="0">
              <a:latin typeface="Lucida Sans Unicode" panose="020B0602030504020204" pitchFamily="34" charset="0"/>
              <a:cs typeface="Lucida Sans Unicode" panose="020B0602030504020204" pitchFamily="34" charset="0"/>
            </a:endParaRPr>
          </a:p>
          <a:p>
            <a:pPr marL="0" indent="0" algn="ctr">
              <a:buNone/>
            </a:pPr>
            <a:endParaRPr lang="en-US" dirty="0"/>
          </a:p>
          <a:p>
            <a:pPr marL="0" indent="0" algn="ctr">
              <a:buNone/>
            </a:pPr>
            <a:r>
              <a:rPr lang="cs-CZ" sz="3600" dirty="0"/>
              <a:t>Special Guerst Star</a:t>
            </a:r>
          </a:p>
          <a:p>
            <a:pPr marL="0" indent="0" algn="ctr">
              <a:buNone/>
            </a:pPr>
            <a:r>
              <a:rPr lang="cs-CZ" sz="3600" dirty="0"/>
              <a:t>Michael Grafnetter</a:t>
            </a:r>
            <a:endParaRPr lang="en-US" sz="3600" dirty="0"/>
          </a:p>
        </p:txBody>
      </p:sp>
    </p:spTree>
    <p:extLst>
      <p:ext uri="{BB962C8B-B14F-4D97-AF65-F5344CB8AC3E}">
        <p14:creationId xmlns:p14="http://schemas.microsoft.com/office/powerpoint/2010/main" val="189960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F/skola/Azure/papers/AzureFundamentals/ExecutionModels_files/execmodels_02_cloudservices.png"/>
          <p:cNvPicPr>
            <a:picLocks noChangeAspect="1" noChangeArrowheads="1"/>
          </p:cNvPicPr>
          <p:nvPr/>
        </p:nvPicPr>
        <p:blipFill rotWithShape="1">
          <a:blip r:embed="rId3">
            <a:extLst>
              <a:ext uri="{28A0092B-C50C-407E-A947-70E740481C1C}">
                <a14:useLocalDpi xmlns:a14="http://schemas.microsoft.com/office/drawing/2010/main" val="0"/>
              </a:ext>
            </a:extLst>
          </a:blip>
          <a:srcRect l="386" t="6447" r="1620" b="2099"/>
          <a:stretch/>
        </p:blipFill>
        <p:spPr bwMode="auto">
          <a:xfrm>
            <a:off x="3563888" y="3424476"/>
            <a:ext cx="5502386" cy="3172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Virtual Machine</a:t>
            </a:r>
          </a:p>
        </p:txBody>
      </p:sp>
      <p:sp>
        <p:nvSpPr>
          <p:cNvPr id="6" name="Content Placeholder 4"/>
          <p:cNvSpPr txBox="1">
            <a:spLocks/>
          </p:cNvSpPr>
          <p:nvPr/>
        </p:nvSpPr>
        <p:spPr>
          <a:xfrm>
            <a:off x="107504" y="476672"/>
            <a:ext cx="8928992" cy="6120680"/>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err="1"/>
              <a:t>IaaS</a:t>
            </a:r>
            <a:endParaRPr lang="en-US" b="1" dirty="0"/>
          </a:p>
          <a:p>
            <a:pPr lvl="1"/>
            <a:r>
              <a:rPr lang="cs-CZ" b="1" dirty="0"/>
              <a:t>Infrastructure</a:t>
            </a:r>
            <a:r>
              <a:rPr lang="en-US" dirty="0">
                <a:solidFill>
                  <a:srgbClr val="0066CC"/>
                </a:solidFill>
              </a:rPr>
              <a:t>-</a:t>
            </a:r>
            <a:r>
              <a:rPr lang="cs-CZ" dirty="0">
                <a:solidFill>
                  <a:srgbClr val="0066CC"/>
                </a:solidFill>
              </a:rPr>
              <a:t>as</a:t>
            </a:r>
            <a:r>
              <a:rPr lang="en-US" dirty="0">
                <a:solidFill>
                  <a:srgbClr val="0066CC"/>
                </a:solidFill>
              </a:rPr>
              <a:t>-</a:t>
            </a:r>
            <a:r>
              <a:rPr lang="cs-CZ" dirty="0">
                <a:solidFill>
                  <a:srgbClr val="0066CC"/>
                </a:solidFill>
              </a:rPr>
              <a:t>a</a:t>
            </a:r>
            <a:r>
              <a:rPr lang="en-US" dirty="0">
                <a:solidFill>
                  <a:srgbClr val="0066CC"/>
                </a:solidFill>
              </a:rPr>
              <a:t>-</a:t>
            </a:r>
            <a:r>
              <a:rPr lang="cs-CZ" dirty="0">
                <a:solidFill>
                  <a:srgbClr val="0066CC"/>
                </a:solidFill>
              </a:rPr>
              <a:t>S</a:t>
            </a:r>
            <a:r>
              <a:rPr lang="en-US" dirty="0">
                <a:solidFill>
                  <a:srgbClr val="0066CC"/>
                </a:solidFill>
              </a:rPr>
              <a:t>e</a:t>
            </a:r>
            <a:r>
              <a:rPr lang="cs-CZ" dirty="0">
                <a:solidFill>
                  <a:srgbClr val="0066CC"/>
                </a:solidFill>
              </a:rPr>
              <a:t>rvice</a:t>
            </a:r>
            <a:endParaRPr lang="en-US" dirty="0">
              <a:solidFill>
                <a:srgbClr val="0066CC"/>
              </a:solidFill>
            </a:endParaRPr>
          </a:p>
          <a:p>
            <a:pPr lvl="1"/>
            <a:r>
              <a:rPr lang="en-US" dirty="0"/>
              <a:t>fault tolerance, monitoring</a:t>
            </a:r>
          </a:p>
          <a:p>
            <a:pPr lvl="1"/>
            <a:r>
              <a:rPr lang="en-US" dirty="0" err="1"/>
              <a:t>aktualizace</a:t>
            </a:r>
            <a:r>
              <a:rPr lang="en-US" dirty="0"/>
              <a:t> gallery</a:t>
            </a:r>
            <a:endParaRPr lang="cs-CZ" dirty="0"/>
          </a:p>
          <a:p>
            <a:pPr lvl="1"/>
            <a:r>
              <a:rPr lang="en-US" dirty="0"/>
              <a:t>SLA - Service Level Agreement</a:t>
            </a:r>
            <a:endParaRPr lang="cs-CZ" dirty="0"/>
          </a:p>
          <a:p>
            <a:pPr lvl="2"/>
            <a:r>
              <a:rPr lang="en-US" dirty="0"/>
              <a:t>99.9x% </a:t>
            </a:r>
            <a:r>
              <a:rPr lang="cs-CZ" dirty="0"/>
              <a:t>availability</a:t>
            </a:r>
            <a:endParaRPr lang="en-US" dirty="0"/>
          </a:p>
          <a:p>
            <a:pPr lvl="3"/>
            <a:r>
              <a:rPr lang="en-US" dirty="0"/>
              <a:t>≈ </a:t>
            </a:r>
            <a:r>
              <a:rPr lang="cs-CZ" dirty="0"/>
              <a:t>several hours</a:t>
            </a:r>
            <a:r>
              <a:rPr lang="en-US" dirty="0"/>
              <a:t> </a:t>
            </a:r>
            <a:r>
              <a:rPr lang="cs-CZ" dirty="0"/>
              <a:t>per</a:t>
            </a:r>
            <a:r>
              <a:rPr lang="en-US" dirty="0"/>
              <a:t> </a:t>
            </a:r>
            <a:r>
              <a:rPr lang="cs-CZ" dirty="0"/>
              <a:t>year</a:t>
            </a:r>
            <a:endParaRPr lang="en-US" dirty="0"/>
          </a:p>
          <a:p>
            <a:pPr lvl="2"/>
            <a:r>
              <a:rPr lang="en-US" dirty="0"/>
              <a:t>hardware failure - </a:t>
            </a:r>
            <a:r>
              <a:rPr lang="cs-CZ" dirty="0"/>
              <a:t>storage</a:t>
            </a:r>
            <a:r>
              <a:rPr lang="en-US" dirty="0"/>
              <a:t>, CPU, memory</a:t>
            </a:r>
          </a:p>
          <a:p>
            <a:pPr lvl="2"/>
            <a:r>
              <a:rPr lang="en-US" dirty="0"/>
              <a:t>datacenter failures - network / power</a:t>
            </a:r>
          </a:p>
          <a:p>
            <a:pPr lvl="2"/>
            <a:r>
              <a:rPr lang="en-US" dirty="0" err="1"/>
              <a:t>hw</a:t>
            </a:r>
            <a:r>
              <a:rPr lang="en-US" dirty="0"/>
              <a:t> upgrade, </a:t>
            </a:r>
            <a:r>
              <a:rPr lang="en-US" dirty="0" err="1"/>
              <a:t>sw</a:t>
            </a:r>
            <a:r>
              <a:rPr lang="en-US" dirty="0"/>
              <a:t> maintenance</a:t>
            </a:r>
          </a:p>
          <a:p>
            <a:pPr lvl="2"/>
            <a:endParaRPr lang="en-US" dirty="0"/>
          </a:p>
          <a:p>
            <a:r>
              <a:rPr lang="cs-CZ" b="1" dirty="0"/>
              <a:t>Grouping</a:t>
            </a:r>
          </a:p>
          <a:p>
            <a:pPr lvl="1"/>
            <a:r>
              <a:rPr lang="cs-CZ" dirty="0"/>
              <a:t>load balancing</a:t>
            </a:r>
          </a:p>
          <a:p>
            <a:pPr lvl="1"/>
            <a:r>
              <a:rPr lang="cs-CZ" dirty="0"/>
              <a:t>availability set</a:t>
            </a:r>
          </a:p>
          <a:p>
            <a:pPr lvl="2"/>
            <a:r>
              <a:rPr lang="en-US" dirty="0"/>
              <a:t>different nodes</a:t>
            </a:r>
          </a:p>
          <a:p>
            <a:pPr lvl="2"/>
            <a:r>
              <a:rPr lang="en-US" dirty="0"/>
              <a:t>no single point of failure</a:t>
            </a:r>
            <a:endParaRPr lang="cs-CZ" dirty="0"/>
          </a:p>
          <a:p>
            <a:pPr lvl="2"/>
            <a:r>
              <a:rPr lang="cs-CZ" dirty="0"/>
              <a:t>maintenance, upgrade, failure</a:t>
            </a:r>
            <a:endParaRPr lang="en-US" dirty="0"/>
          </a:p>
          <a:p>
            <a:pPr lvl="2"/>
            <a:r>
              <a:rPr lang="en-US" b="1" dirty="0"/>
              <a:t>rolling updates</a:t>
            </a:r>
          </a:p>
          <a:p>
            <a:pPr lvl="1"/>
            <a:r>
              <a:rPr lang="en-US" dirty="0"/>
              <a:t>c</a:t>
            </a:r>
            <a:r>
              <a:rPr lang="cs-CZ" dirty="0"/>
              <a:t>o</a:t>
            </a:r>
            <a:r>
              <a:rPr lang="en-US" dirty="0"/>
              <a:t>m</a:t>
            </a:r>
            <a:r>
              <a:rPr lang="cs-CZ" dirty="0"/>
              <a:t>muni</a:t>
            </a:r>
            <a:r>
              <a:rPr lang="en-US" dirty="0"/>
              <a:t>c</a:t>
            </a:r>
            <a:r>
              <a:rPr lang="cs-CZ" dirty="0"/>
              <a:t>a</a:t>
            </a:r>
            <a:r>
              <a:rPr lang="en-US" dirty="0" err="1"/>
              <a:t>tion</a:t>
            </a:r>
            <a:endParaRPr lang="cs-CZ" dirty="0"/>
          </a:p>
          <a:p>
            <a:pPr lvl="2"/>
            <a:endParaRPr lang="en-US" dirty="0"/>
          </a:p>
        </p:txBody>
      </p:sp>
      <p:sp>
        <p:nvSpPr>
          <p:cNvPr id="5" name="Rounded Rectangular Callout 4"/>
          <p:cNvSpPr/>
          <p:nvPr/>
        </p:nvSpPr>
        <p:spPr>
          <a:xfrm>
            <a:off x="5796136" y="2427128"/>
            <a:ext cx="3024336" cy="381537"/>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Multiple Datacenter Deployment</a:t>
            </a:r>
            <a:endParaRPr lang="cs-CZ" sz="1600" dirty="0">
              <a:solidFill>
                <a:srgbClr val="002060"/>
              </a:solidFill>
            </a:endParaRPr>
          </a:p>
        </p:txBody>
      </p:sp>
      <p:cxnSp>
        <p:nvCxnSpPr>
          <p:cNvPr id="7" name="Curved Connector 6"/>
          <p:cNvCxnSpPr/>
          <p:nvPr/>
        </p:nvCxnSpPr>
        <p:spPr>
          <a:xfrm rot="16200000" flipH="1">
            <a:off x="6735567" y="2814308"/>
            <a:ext cx="350030" cy="229614"/>
          </a:xfrm>
          <a:prstGeom prst="curvedConnector3">
            <a:avLst>
              <a:gd name="adj1" fmla="val 110285"/>
            </a:avLst>
          </a:prstGeom>
          <a:ln w="19050">
            <a:tailEnd type="triangle" w="med" len="med"/>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7092280" y="3001604"/>
            <a:ext cx="1584176" cy="246542"/>
          </a:xfrm>
          <a:prstGeom prst="wedgeRoundRectCallout">
            <a:avLst>
              <a:gd name="adj1" fmla="val -49937"/>
              <a:gd name="adj2" fmla="val -1540"/>
              <a:gd name="adj3" fmla="val 16667"/>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200" dirty="0">
                <a:solidFill>
                  <a:srgbClr val="00B050"/>
                </a:solidFill>
              </a:rPr>
              <a:t>Cloud Design Patterns</a:t>
            </a:r>
          </a:p>
        </p:txBody>
      </p:sp>
    </p:spTree>
    <p:extLst>
      <p:ext uri="{BB962C8B-B14F-4D97-AF65-F5344CB8AC3E}">
        <p14:creationId xmlns:p14="http://schemas.microsoft.com/office/powerpoint/2010/main" val="251820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7" end="1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8" end="1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to be continued</a:t>
            </a:r>
            <a:r>
              <a:rPr lang="en-US" dirty="0"/>
              <a:t> ...</a:t>
            </a:r>
            <a:endParaRPr lang="cs-CZ" dirty="0"/>
          </a:p>
        </p:txBody>
      </p:sp>
      <p:sp>
        <p:nvSpPr>
          <p:cNvPr id="3" name="Content Placeholder 4"/>
          <p:cNvSpPr>
            <a:spLocks noGrp="1"/>
          </p:cNvSpPr>
          <p:nvPr>
            <p:ph sz="quarter" idx="13"/>
          </p:nvPr>
        </p:nvSpPr>
        <p:spPr>
          <a:xfrm>
            <a:off x="107504" y="548680"/>
            <a:ext cx="8928992" cy="6192688"/>
          </a:xfrm>
        </p:spPr>
        <p:txBody>
          <a:bodyPr>
            <a:normAutofit/>
          </a:bodyPr>
          <a:lstStyle/>
          <a:p>
            <a:r>
              <a:rPr lang="cs-CZ" b="1" dirty="0"/>
              <a:t>NSW</a:t>
            </a:r>
            <a:r>
              <a:rPr lang="en-US" b="1" dirty="0"/>
              <a:t>I</a:t>
            </a:r>
            <a:r>
              <a:rPr lang="cs-CZ" b="1" dirty="0"/>
              <a:t>151 - Administrace virtualizační infrastruktury</a:t>
            </a:r>
          </a:p>
          <a:p>
            <a:pPr lvl="1"/>
            <a:r>
              <a:rPr lang="cs-CZ" i="1" dirty="0"/>
              <a:t>Jakub Yaghob</a:t>
            </a:r>
          </a:p>
          <a:p>
            <a:pPr lvl="1"/>
            <a:r>
              <a:rPr lang="cs-CZ" dirty="0"/>
              <a:t>praktická administraci moderních virtualizačních řešení</a:t>
            </a:r>
          </a:p>
          <a:p>
            <a:pPr lvl="1"/>
            <a:r>
              <a:rPr lang="cs-CZ" dirty="0"/>
              <a:t>plánování, nasazení, zabezpečení a údržba virtualizační infrastruktury</a:t>
            </a:r>
          </a:p>
          <a:p>
            <a:pPr lvl="1"/>
            <a:r>
              <a:rPr lang="cs-CZ" dirty="0"/>
              <a:t>VMware vSphere, Microsoft Hyper-V</a:t>
            </a:r>
            <a:endParaRPr lang="en-US" dirty="0"/>
          </a:p>
          <a:p>
            <a:pPr lvl="1"/>
            <a:endParaRPr lang="cs-CZ" b="1" dirty="0"/>
          </a:p>
          <a:p>
            <a:endParaRPr lang="en-US" b="1" dirty="0"/>
          </a:p>
          <a:p>
            <a:r>
              <a:rPr lang="cs-CZ" b="1" dirty="0"/>
              <a:t>NSW</a:t>
            </a:r>
            <a:r>
              <a:rPr lang="en-US" b="1" dirty="0"/>
              <a:t>I</a:t>
            </a:r>
            <a:r>
              <a:rPr lang="cs-CZ" b="1" dirty="0"/>
              <a:t>152 - Vývoj cloudových aplikací</a:t>
            </a:r>
          </a:p>
          <a:p>
            <a:pPr lvl="1"/>
            <a:r>
              <a:rPr lang="cs-CZ" i="1" dirty="0"/>
              <a:t>Filip Zavoral </a:t>
            </a:r>
            <a:r>
              <a:rPr lang="cs-CZ" i="1" dirty="0">
                <a:latin typeface="Lucida Sans Unicode" panose="020B0602030504020204" pitchFamily="34" charset="0"/>
                <a:cs typeface="Lucida Sans Unicode" panose="020B0602030504020204" pitchFamily="34" charset="0"/>
              </a:rPr>
              <a:t>⇝</a:t>
            </a:r>
            <a:r>
              <a:rPr lang="en-US" i="1" dirty="0"/>
              <a:t> </a:t>
            </a:r>
            <a:r>
              <a:rPr lang="cs-CZ" i="1" dirty="0"/>
              <a:t>Havit</a:t>
            </a:r>
            <a:r>
              <a:rPr lang="en-US" i="1" dirty="0"/>
              <a:t>, </a:t>
            </a:r>
            <a:r>
              <a:rPr lang="en-US" i="1" dirty="0" err="1"/>
              <a:t>Spotflow</a:t>
            </a:r>
            <a:endParaRPr lang="cs-CZ" i="1" dirty="0"/>
          </a:p>
          <a:p>
            <a:pPr lvl="1"/>
            <a:r>
              <a:rPr lang="cs-CZ" dirty="0"/>
              <a:t>praktický vývoj</a:t>
            </a:r>
            <a:r>
              <a:rPr lang="en-US" dirty="0"/>
              <a:t>,</a:t>
            </a:r>
            <a:r>
              <a:rPr lang="cs-CZ" dirty="0"/>
              <a:t> </a:t>
            </a:r>
            <a:r>
              <a:rPr lang="en-US" dirty="0"/>
              <a:t>deployment, </a:t>
            </a:r>
            <a:r>
              <a:rPr lang="en-US" dirty="0" err="1"/>
              <a:t>konfigurace</a:t>
            </a:r>
            <a:r>
              <a:rPr lang="en-US" dirty="0"/>
              <a:t> a monitoring </a:t>
            </a:r>
            <a:r>
              <a:rPr lang="cs-CZ" dirty="0"/>
              <a:t>aplikací</a:t>
            </a:r>
          </a:p>
          <a:p>
            <a:pPr lvl="1"/>
            <a:r>
              <a:rPr lang="cs-CZ" dirty="0"/>
              <a:t>správa cloudového prostředí</a:t>
            </a:r>
          </a:p>
        </p:txBody>
      </p:sp>
    </p:spTree>
    <p:extLst>
      <p:ext uri="{BB962C8B-B14F-4D97-AF65-F5344CB8AC3E}">
        <p14:creationId xmlns:p14="http://schemas.microsoft.com/office/powerpoint/2010/main" val="2019128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endParaRPr lang="cs-CZ" dirty="0"/>
          </a:p>
          <a:p>
            <a:pPr marL="0" indent="0" algn="ctr">
              <a:buNone/>
            </a:pPr>
            <a:endParaRPr lang="cs-CZ" dirty="0"/>
          </a:p>
          <a:p>
            <a:pPr marL="0" indent="0" algn="ctr">
              <a:buNone/>
            </a:pPr>
            <a:endParaRPr lang="cs-CZ" dirty="0"/>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en-US" sz="4800" dirty="0"/>
          </a:p>
          <a:p>
            <a:pPr marL="0" indent="0" algn="ctr">
              <a:buNone/>
            </a:pPr>
            <a:endParaRPr lang="en-US" dirty="0"/>
          </a:p>
        </p:txBody>
      </p:sp>
    </p:spTree>
    <p:extLst>
      <p:ext uri="{BB962C8B-B14F-4D97-AF65-F5344CB8AC3E}">
        <p14:creationId xmlns:p14="http://schemas.microsoft.com/office/powerpoint/2010/main" val="35707167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5223-9997-0E71-5C60-4C4A9AE1F137}"/>
              </a:ext>
            </a:extLst>
          </p:cNvPr>
          <p:cNvSpPr>
            <a:spLocks noGrp="1"/>
          </p:cNvSpPr>
          <p:nvPr>
            <p:ph type="title"/>
          </p:nvPr>
        </p:nvSpPr>
        <p:spPr/>
        <p:txBody>
          <a:bodyPr/>
          <a:lstStyle/>
          <a:p>
            <a:r>
              <a:rPr lang="cs-CZ" dirty="0"/>
              <a:t>Caching Patterns</a:t>
            </a:r>
          </a:p>
        </p:txBody>
      </p:sp>
      <p:sp>
        <p:nvSpPr>
          <p:cNvPr id="3" name="Content Placeholder 2">
            <a:extLst>
              <a:ext uri="{FF2B5EF4-FFF2-40B4-BE49-F238E27FC236}">
                <a16:creationId xmlns:a16="http://schemas.microsoft.com/office/drawing/2014/main" id="{1E744E0D-96F1-803E-B72E-2D313ECF4F65}"/>
              </a:ext>
            </a:extLst>
          </p:cNvPr>
          <p:cNvSpPr>
            <a:spLocks noGrp="1"/>
          </p:cNvSpPr>
          <p:nvPr>
            <p:ph sz="quarter" idx="13"/>
          </p:nvPr>
        </p:nvSpPr>
        <p:spPr/>
        <p:txBody>
          <a:bodyPr>
            <a:noAutofit/>
          </a:bodyPr>
          <a:lstStyle/>
          <a:p>
            <a:r>
              <a:rPr lang="en-US" b="1" dirty="0"/>
              <a:t>Cache-Aside</a:t>
            </a:r>
          </a:p>
          <a:p>
            <a:pPr lvl="1"/>
            <a:r>
              <a:rPr lang="en-US" dirty="0"/>
              <a:t>data loaded on demand when an application requests it </a:t>
            </a:r>
            <a:endParaRPr lang="cs-CZ" dirty="0"/>
          </a:p>
          <a:p>
            <a:pPr lvl="1"/>
            <a:r>
              <a:rPr lang="en-US" i="1" dirty="0"/>
              <a:t>an e-commerce website caching product details</a:t>
            </a:r>
          </a:p>
          <a:p>
            <a:r>
              <a:rPr lang="en-US" b="1" dirty="0"/>
              <a:t>Write-Through</a:t>
            </a:r>
          </a:p>
          <a:p>
            <a:pPr lvl="1"/>
            <a:r>
              <a:rPr lang="en-US" dirty="0"/>
              <a:t>every operation is written to both the cache and the data store </a:t>
            </a:r>
            <a:r>
              <a:rPr lang="cs-CZ" dirty="0"/>
              <a:t>- </a:t>
            </a:r>
            <a:r>
              <a:rPr lang="en-US" dirty="0"/>
              <a:t>consistency</a:t>
            </a:r>
          </a:p>
          <a:p>
            <a:pPr lvl="1"/>
            <a:r>
              <a:rPr lang="en-US" i="1" dirty="0"/>
              <a:t>banking systems </a:t>
            </a:r>
            <a:r>
              <a:rPr lang="cs-CZ" i="1" dirty="0"/>
              <a:t>- </a:t>
            </a:r>
            <a:r>
              <a:rPr lang="en-US" i="1" dirty="0"/>
              <a:t>consistent account balances across transactions</a:t>
            </a:r>
          </a:p>
          <a:p>
            <a:r>
              <a:rPr lang="en-US" b="1" dirty="0"/>
              <a:t>Write-Behind </a:t>
            </a:r>
            <a:r>
              <a:rPr lang="cs-CZ" b="1" dirty="0"/>
              <a:t>/ </a:t>
            </a:r>
            <a:r>
              <a:rPr lang="en-US" b="1" dirty="0"/>
              <a:t>Write-Back</a:t>
            </a:r>
          </a:p>
          <a:p>
            <a:pPr lvl="1"/>
            <a:r>
              <a:rPr lang="en-US" dirty="0"/>
              <a:t>writes are recorded in the cache and later written to </a:t>
            </a:r>
            <a:r>
              <a:rPr lang="en-US" dirty="0" err="1"/>
              <a:t>db</a:t>
            </a:r>
            <a:r>
              <a:rPr lang="en-US" dirty="0"/>
              <a:t> asynchronously</a:t>
            </a:r>
          </a:p>
          <a:p>
            <a:pPr lvl="1"/>
            <a:r>
              <a:rPr lang="en-US" i="1" dirty="0"/>
              <a:t>CDNs updating content in cache first</a:t>
            </a:r>
          </a:p>
          <a:p>
            <a:r>
              <a:rPr lang="en-US" b="1" dirty="0"/>
              <a:t>Write-Around</a:t>
            </a:r>
          </a:p>
          <a:p>
            <a:pPr lvl="1"/>
            <a:r>
              <a:rPr lang="en-US" dirty="0"/>
              <a:t>write operations bypass the cache and directly update the data store</a:t>
            </a:r>
          </a:p>
          <a:p>
            <a:pPr lvl="1"/>
            <a:r>
              <a:rPr lang="en-US" i="1" dirty="0"/>
              <a:t>Logging operations </a:t>
            </a:r>
            <a:r>
              <a:rPr lang="cs-CZ" i="1" dirty="0"/>
              <a:t>- </a:t>
            </a:r>
            <a:r>
              <a:rPr lang="en-US" i="1" dirty="0"/>
              <a:t>logs are written directly to storage</a:t>
            </a:r>
          </a:p>
          <a:p>
            <a:r>
              <a:rPr lang="en-US" b="1" dirty="0"/>
              <a:t>Read-Through</a:t>
            </a:r>
          </a:p>
          <a:p>
            <a:pPr lvl="1"/>
            <a:r>
              <a:rPr lang="en-US" dirty="0"/>
              <a:t>the cache acts as the primary interface for reads</a:t>
            </a:r>
            <a:endParaRPr lang="cs-CZ" dirty="0"/>
          </a:p>
          <a:p>
            <a:pPr lvl="1"/>
            <a:r>
              <a:rPr lang="en-US" i="1" dirty="0"/>
              <a:t>User profile service fetching and caching user data on cache misses</a:t>
            </a:r>
          </a:p>
        </p:txBody>
      </p:sp>
    </p:spTree>
    <p:extLst>
      <p:ext uri="{BB962C8B-B14F-4D97-AF65-F5344CB8AC3E}">
        <p14:creationId xmlns:p14="http://schemas.microsoft.com/office/powerpoint/2010/main" val="24042011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a:t>
            </a:r>
            <a:r>
              <a:rPr lang="cs-CZ" dirty="0"/>
              <a:t> more...</a:t>
            </a:r>
          </a:p>
        </p:txBody>
      </p:sp>
      <p:sp>
        <p:nvSpPr>
          <p:cNvPr id="4" name="Content Placeholder 2"/>
          <p:cNvSpPr txBox="1">
            <a:spLocks/>
          </p:cNvSpPr>
          <p:nvPr/>
        </p:nvSpPr>
        <p:spPr>
          <a:xfrm>
            <a:off x="107504" y="568896"/>
            <a:ext cx="8928992" cy="619268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b="1" dirty="0"/>
          </a:p>
          <a:p>
            <a:r>
              <a:rPr lang="cs-CZ" b="1" dirty="0" err="1"/>
              <a:t>Miscellaneous</a:t>
            </a:r>
            <a:r>
              <a:rPr lang="cs-CZ" b="1" dirty="0"/>
              <a:t> cloud services</a:t>
            </a:r>
          </a:p>
          <a:p>
            <a:pPr lvl="1"/>
            <a:r>
              <a:rPr lang="cs-CZ" dirty="0"/>
              <a:t>languag</a:t>
            </a:r>
            <a:r>
              <a:rPr lang="en-US" dirty="0"/>
              <a:t>e</a:t>
            </a:r>
            <a:r>
              <a:rPr lang="cs-CZ" dirty="0"/>
              <a:t> and translation services</a:t>
            </a:r>
          </a:p>
          <a:p>
            <a:pPr lvl="2"/>
            <a:r>
              <a:rPr lang="cs-CZ" dirty="0"/>
              <a:t>translation API ... </a:t>
            </a:r>
            <a:r>
              <a:rPr lang="en-US" dirty="0"/>
              <a:t>(</a:t>
            </a:r>
            <a:r>
              <a:rPr lang="cs-CZ" dirty="0"/>
              <a:t>implemented by </a:t>
            </a:r>
            <a:r>
              <a:rPr lang="hi-IN" dirty="0">
                <a:latin typeface="Arial Unicode MS"/>
                <a:ea typeface="Arial Unicode MS"/>
                <a:cs typeface="Arial Unicode MS"/>
              </a:rPr>
              <a:t>औ</a:t>
            </a:r>
            <a:r>
              <a:rPr lang="en-US" dirty="0">
                <a:latin typeface="Arial Unicode MS"/>
                <a:ea typeface="Arial Unicode MS"/>
                <a:cs typeface="Arial Unicode MS"/>
              </a:rPr>
              <a:t> </a:t>
            </a:r>
            <a:r>
              <a:rPr lang="en-US" dirty="0"/>
              <a:t>) ... LLM</a:t>
            </a:r>
            <a:endParaRPr lang="cs-CZ" dirty="0"/>
          </a:p>
          <a:p>
            <a:pPr lvl="1"/>
            <a:r>
              <a:rPr lang="en-US" dirty="0"/>
              <a:t>searching / indexing</a:t>
            </a:r>
          </a:p>
          <a:p>
            <a:pPr lvl="2"/>
            <a:r>
              <a:rPr lang="cs-CZ" dirty="0"/>
              <a:t>text, im</a:t>
            </a:r>
            <a:r>
              <a:rPr lang="en-US" dirty="0"/>
              <a:t>a</a:t>
            </a:r>
            <a:r>
              <a:rPr lang="cs-CZ" dirty="0"/>
              <a:t>g</a:t>
            </a:r>
            <a:r>
              <a:rPr lang="en-US" dirty="0"/>
              <a:t>e</a:t>
            </a:r>
            <a:r>
              <a:rPr lang="cs-CZ" dirty="0"/>
              <a:t>, video, similarity search</a:t>
            </a:r>
            <a:endParaRPr lang="en-US" dirty="0"/>
          </a:p>
          <a:p>
            <a:pPr lvl="1"/>
            <a:r>
              <a:rPr lang="cs-CZ" dirty="0"/>
              <a:t>Internet of Things</a:t>
            </a:r>
          </a:p>
          <a:p>
            <a:pPr lvl="2"/>
            <a:r>
              <a:rPr lang="en-US" dirty="0"/>
              <a:t>communication, device control &amp;</a:t>
            </a:r>
            <a:r>
              <a:rPr lang="cs-CZ" dirty="0"/>
              <a:t> monitor</a:t>
            </a:r>
            <a:r>
              <a:rPr lang="en-US" dirty="0" err="1"/>
              <a:t>ing</a:t>
            </a:r>
            <a:r>
              <a:rPr lang="cs-CZ" dirty="0"/>
              <a:t>, dat</a:t>
            </a:r>
            <a:r>
              <a:rPr lang="en-US" dirty="0"/>
              <a:t>a</a:t>
            </a:r>
            <a:r>
              <a:rPr lang="cs-CZ" dirty="0"/>
              <a:t> </a:t>
            </a:r>
            <a:r>
              <a:rPr lang="en-US" dirty="0"/>
              <a:t>stream </a:t>
            </a:r>
            <a:r>
              <a:rPr lang="cs-CZ" dirty="0"/>
              <a:t>anal</a:t>
            </a:r>
            <a:r>
              <a:rPr lang="en-US" dirty="0" err="1"/>
              <a:t>ytics</a:t>
            </a:r>
            <a:endParaRPr lang="cs-CZ" dirty="0"/>
          </a:p>
          <a:p>
            <a:pPr lvl="1"/>
            <a:r>
              <a:rPr lang="en-US" dirty="0"/>
              <a:t>micropayments, billing, marketing, support for e-commerce</a:t>
            </a:r>
          </a:p>
          <a:p>
            <a:pPr lvl="1"/>
            <a:r>
              <a:rPr lang="cs-CZ" dirty="0"/>
              <a:t>..., ..., ...</a:t>
            </a:r>
            <a:endParaRPr lang="en-US" dirty="0"/>
          </a:p>
          <a:p>
            <a:pPr marL="274320" lvl="1" indent="0">
              <a:buNone/>
            </a:pPr>
            <a:endParaRPr lang="en-US" sz="3200" baseline="25000" dirty="0"/>
          </a:p>
        </p:txBody>
      </p:sp>
    </p:spTree>
    <p:extLst>
      <p:ext uri="{BB962C8B-B14F-4D97-AF65-F5344CB8AC3E}">
        <p14:creationId xmlns:p14="http://schemas.microsoft.com/office/powerpoint/2010/main" val="812876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t>
            </a:r>
            <a:r>
              <a:rPr lang="en-US" dirty="0"/>
              <a:t>loud</a:t>
            </a:r>
            <a:r>
              <a:rPr lang="cs-CZ" dirty="0"/>
              <a:t> Computing Properties</a:t>
            </a:r>
          </a:p>
        </p:txBody>
      </p:sp>
      <p:sp>
        <p:nvSpPr>
          <p:cNvPr id="5" name="Content Placeholder 4"/>
          <p:cNvSpPr>
            <a:spLocks noGrp="1"/>
          </p:cNvSpPr>
          <p:nvPr>
            <p:ph sz="quarter" idx="13"/>
          </p:nvPr>
        </p:nvSpPr>
        <p:spPr>
          <a:xfrm>
            <a:off x="107504" y="548680"/>
            <a:ext cx="8928992" cy="6192688"/>
          </a:xfrm>
        </p:spPr>
        <p:txBody>
          <a:bodyPr anchor="t">
            <a:normAutofit fontScale="92500" lnSpcReduction="10000"/>
          </a:bodyPr>
          <a:lstStyle/>
          <a:p>
            <a:r>
              <a:rPr lang="cs-CZ" b="1" dirty="0"/>
              <a:t>Multitenancy</a:t>
            </a:r>
            <a:endParaRPr lang="en-US" b="1" dirty="0"/>
          </a:p>
          <a:p>
            <a:pPr lvl="1"/>
            <a:r>
              <a:rPr lang="cs-CZ" dirty="0"/>
              <a:t>one resource (service, dat</a:t>
            </a:r>
            <a:r>
              <a:rPr lang="en-US" dirty="0"/>
              <a:t>a</a:t>
            </a:r>
            <a:r>
              <a:rPr lang="cs-CZ" dirty="0"/>
              <a:t>, connection ...) is used by many users</a:t>
            </a:r>
          </a:p>
          <a:p>
            <a:pPr lvl="1"/>
            <a:r>
              <a:rPr lang="cs-CZ" dirty="0"/>
              <a:t>virtualized resources are logically separated</a:t>
            </a:r>
          </a:p>
          <a:p>
            <a:pPr lvl="2"/>
            <a:r>
              <a:rPr lang="en-US" dirty="0" err="1"/>
              <a:t>im</a:t>
            </a:r>
            <a:r>
              <a:rPr lang="cs-CZ" dirty="0"/>
              <a:t>possib</a:t>
            </a:r>
            <a:r>
              <a:rPr lang="en-US" dirty="0" err="1"/>
              <a:t>ility</a:t>
            </a:r>
            <a:r>
              <a:rPr lang="en-US" dirty="0"/>
              <a:t> of </a:t>
            </a:r>
            <a:r>
              <a:rPr lang="cs-CZ" dirty="0"/>
              <a:t>access</a:t>
            </a:r>
            <a:r>
              <a:rPr lang="en-US" dirty="0" err="1"/>
              <a:t>ing</a:t>
            </a:r>
            <a:r>
              <a:rPr lang="cs-CZ" dirty="0"/>
              <a:t> other client</a:t>
            </a:r>
            <a:r>
              <a:rPr lang="en-US" dirty="0"/>
              <a:t>'</a:t>
            </a:r>
            <a:r>
              <a:rPr lang="cs-CZ" dirty="0"/>
              <a:t>s resources</a:t>
            </a:r>
          </a:p>
          <a:p>
            <a:r>
              <a:rPr lang="cs-CZ" b="1" dirty="0"/>
              <a:t>Thin provisioning</a:t>
            </a:r>
            <a:endParaRPr lang="en-US" b="1" dirty="0"/>
          </a:p>
          <a:p>
            <a:pPr lvl="1"/>
            <a:r>
              <a:rPr lang="cs-CZ" dirty="0"/>
              <a:t>virtu</a:t>
            </a:r>
            <a:r>
              <a:rPr lang="en-US" dirty="0"/>
              <a:t>a</a:t>
            </a:r>
            <a:r>
              <a:rPr lang="cs-CZ" dirty="0"/>
              <a:t>l </a:t>
            </a:r>
            <a:r>
              <a:rPr lang="en-US" dirty="0"/>
              <a:t>storage space </a:t>
            </a:r>
            <a:r>
              <a:rPr lang="cs-CZ" dirty="0"/>
              <a:t>a</a:t>
            </a:r>
            <a:r>
              <a:rPr lang="en-US" dirty="0"/>
              <a:t>l</a:t>
            </a:r>
            <a:r>
              <a:rPr lang="cs-CZ" dirty="0"/>
              <a:t>lo</a:t>
            </a:r>
            <a:r>
              <a:rPr lang="en-US" dirty="0"/>
              <a:t>c</a:t>
            </a:r>
            <a:r>
              <a:rPr lang="cs-CZ" dirty="0"/>
              <a:t>a</a:t>
            </a:r>
            <a:r>
              <a:rPr lang="en-US" dirty="0" err="1"/>
              <a:t>tion</a:t>
            </a:r>
            <a:endParaRPr lang="cs-CZ" dirty="0"/>
          </a:p>
          <a:p>
            <a:pPr lvl="1"/>
            <a:r>
              <a:rPr lang="en-US" dirty="0"/>
              <a:t>requested c</a:t>
            </a:r>
            <a:r>
              <a:rPr lang="cs-CZ" dirty="0"/>
              <a:t>apacit</a:t>
            </a:r>
            <a:r>
              <a:rPr lang="en-US" dirty="0"/>
              <a:t>y is virtually allocated (promised) to a client</a:t>
            </a:r>
            <a:endParaRPr lang="cs-CZ" dirty="0"/>
          </a:p>
          <a:p>
            <a:pPr lvl="2"/>
            <a:r>
              <a:rPr lang="en-US" dirty="0"/>
              <a:t>it can be used by other systems until it is used</a:t>
            </a:r>
          </a:p>
          <a:p>
            <a:pPr lvl="2"/>
            <a:r>
              <a:rPr lang="en-US" dirty="0">
                <a:latin typeface="Lucida Sans Unicode" panose="020B0602030504020204" pitchFamily="34" charset="0"/>
                <a:cs typeface="Lucida Sans Unicode" panose="020B0602030504020204" pitchFamily="34" charset="0"/>
              </a:rPr>
              <a:t>⇝</a:t>
            </a:r>
            <a:r>
              <a:rPr lang="en-US" dirty="0"/>
              <a:t> SLA</a:t>
            </a:r>
            <a:endParaRPr lang="cs-CZ" dirty="0"/>
          </a:p>
          <a:p>
            <a:r>
              <a:rPr lang="cs-CZ" b="1" dirty="0"/>
              <a:t>Scalability, </a:t>
            </a:r>
            <a:r>
              <a:rPr lang="en-US" b="1" dirty="0"/>
              <a:t>e</a:t>
            </a:r>
            <a:r>
              <a:rPr lang="cs-CZ" b="1" dirty="0"/>
              <a:t>lasticity</a:t>
            </a:r>
            <a:endParaRPr lang="en-US" b="1" dirty="0"/>
          </a:p>
          <a:p>
            <a:pPr lvl="1"/>
            <a:r>
              <a:rPr lang="en-US" dirty="0"/>
              <a:t>dynamic / on request performance adaptation</a:t>
            </a:r>
            <a:endParaRPr lang="cs-CZ" dirty="0"/>
          </a:p>
          <a:p>
            <a:pPr lvl="1"/>
            <a:r>
              <a:rPr lang="en-US" dirty="0"/>
              <a:t>services are charged according to their use</a:t>
            </a:r>
            <a:endParaRPr lang="cs-CZ" dirty="0"/>
          </a:p>
          <a:p>
            <a:r>
              <a:rPr lang="cs-CZ" b="1" dirty="0"/>
              <a:t>Reliability</a:t>
            </a:r>
            <a:r>
              <a:rPr lang="en-US" b="1" dirty="0"/>
              <a:t>, availability</a:t>
            </a:r>
          </a:p>
          <a:p>
            <a:pPr lvl="1"/>
            <a:r>
              <a:rPr lang="en-US" dirty="0"/>
              <a:t>various levels of backup systems</a:t>
            </a:r>
          </a:p>
          <a:p>
            <a:pPr lvl="2"/>
            <a:r>
              <a:rPr lang="en-US" dirty="0" err="1"/>
              <a:t>hw</a:t>
            </a:r>
            <a:r>
              <a:rPr lang="cs-CZ" dirty="0"/>
              <a:t>, infrastru</a:t>
            </a:r>
            <a:r>
              <a:rPr lang="en-US" dirty="0"/>
              <a:t>c</a:t>
            </a:r>
            <a:r>
              <a:rPr lang="cs-CZ" dirty="0"/>
              <a:t>tur</a:t>
            </a:r>
            <a:r>
              <a:rPr lang="en-US" dirty="0"/>
              <a:t>e</a:t>
            </a:r>
            <a:r>
              <a:rPr lang="cs-CZ" dirty="0"/>
              <a:t>, dat</a:t>
            </a:r>
            <a:r>
              <a:rPr lang="en-US" dirty="0"/>
              <a:t>a</a:t>
            </a:r>
            <a:r>
              <a:rPr lang="cs-CZ" dirty="0"/>
              <a:t> cent</a:t>
            </a:r>
            <a:r>
              <a:rPr lang="en-US" dirty="0" err="1"/>
              <a:t>ers</a:t>
            </a:r>
            <a:endParaRPr lang="cs-CZ" dirty="0"/>
          </a:p>
          <a:p>
            <a:pPr lvl="1"/>
            <a:r>
              <a:rPr lang="en-US" dirty="0"/>
              <a:t>fault tolerant (replicated) management software</a:t>
            </a:r>
            <a:endParaRPr lang="cs-CZ" dirty="0"/>
          </a:p>
          <a:p>
            <a:r>
              <a:rPr lang="cs-CZ" b="1" dirty="0"/>
              <a:t>Up-to-date</a:t>
            </a:r>
          </a:p>
          <a:p>
            <a:pPr lvl="1"/>
            <a:r>
              <a:rPr lang="cs-CZ" dirty="0"/>
              <a:t>software </a:t>
            </a:r>
            <a:r>
              <a:rPr lang="en-US" dirty="0"/>
              <a:t>is </a:t>
            </a:r>
            <a:r>
              <a:rPr lang="cs-CZ" dirty="0"/>
              <a:t>automatic</a:t>
            </a:r>
            <a:r>
              <a:rPr lang="en-US" dirty="0"/>
              <a:t>ally</a:t>
            </a:r>
            <a:r>
              <a:rPr lang="cs-CZ" dirty="0"/>
              <a:t> </a:t>
            </a:r>
            <a:r>
              <a:rPr lang="en-US" dirty="0"/>
              <a:t>updated</a:t>
            </a:r>
            <a:endParaRPr lang="cs-CZ"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Monitoring</a:t>
            </a:r>
            <a:endParaRPr lang="en-US" dirty="0"/>
          </a:p>
        </p:txBody>
      </p:sp>
      <p:sp>
        <p:nvSpPr>
          <p:cNvPr id="5" name="Content Placeholder 4"/>
          <p:cNvSpPr>
            <a:spLocks noGrp="1"/>
          </p:cNvSpPr>
          <p:nvPr>
            <p:ph sz="quarter" idx="13"/>
          </p:nvPr>
        </p:nvSpPr>
        <p:spPr/>
        <p:txBody>
          <a:bodyPr>
            <a:normAutofit/>
          </a:bodyPr>
          <a:lstStyle/>
          <a:p>
            <a:r>
              <a:rPr lang="en-US" b="1" dirty="0"/>
              <a:t>Health dashboard</a:t>
            </a:r>
            <a:endParaRPr lang="cs-CZ" b="1" dirty="0"/>
          </a:p>
          <a:p>
            <a:pPr lvl="1"/>
            <a:r>
              <a:rPr lang="en-US" dirty="0"/>
              <a:t>complex view on the operation of infrastructure in the cloud</a:t>
            </a:r>
          </a:p>
          <a:p>
            <a:pPr lvl="1"/>
            <a:r>
              <a:rPr lang="cs-CZ" dirty="0"/>
              <a:t>alerts</a:t>
            </a:r>
            <a:endParaRPr lang="en-US" dirty="0"/>
          </a:p>
          <a:p>
            <a:r>
              <a:rPr lang="en-US" b="1" dirty="0"/>
              <a:t>Topologic views</a:t>
            </a:r>
            <a:endParaRPr lang="cs-CZ" b="1" dirty="0"/>
          </a:p>
          <a:p>
            <a:pPr lvl="1"/>
            <a:r>
              <a:rPr lang="en-US" dirty="0"/>
              <a:t>monitoring of main cloud components</a:t>
            </a:r>
          </a:p>
          <a:p>
            <a:pPr lvl="1"/>
            <a:r>
              <a:rPr lang="en-US" dirty="0"/>
              <a:t>clustering</a:t>
            </a:r>
          </a:p>
          <a:p>
            <a:r>
              <a:rPr lang="en-US" b="1" dirty="0"/>
              <a:t>Reports</a:t>
            </a:r>
            <a:endParaRPr lang="cs-CZ" b="1" dirty="0"/>
          </a:p>
          <a:p>
            <a:pPr lvl="1"/>
            <a:r>
              <a:rPr lang="en-US" dirty="0"/>
              <a:t>current state, trends, workload</a:t>
            </a:r>
            <a:endParaRPr lang="cs-CZ" dirty="0"/>
          </a:p>
          <a:p>
            <a:r>
              <a:rPr lang="en-US" b="1" dirty="0"/>
              <a:t>What-If</a:t>
            </a:r>
            <a:endParaRPr lang="cs-CZ" b="1" dirty="0"/>
          </a:p>
          <a:p>
            <a:pPr lvl="1"/>
            <a:r>
              <a:rPr lang="en-US" dirty="0"/>
              <a:t>capacity-based scheduling</a:t>
            </a:r>
          </a:p>
          <a:p>
            <a:r>
              <a:rPr lang="en-US" b="1" dirty="0"/>
              <a:t>Policy-Based optimalization</a:t>
            </a:r>
            <a:endParaRPr lang="cs-CZ" b="1" dirty="0"/>
          </a:p>
          <a:p>
            <a:pPr lvl="1"/>
            <a:r>
              <a:rPr lang="en-US" dirty="0"/>
              <a:t>based on monitoring –</a:t>
            </a:r>
            <a:r>
              <a:rPr lang="cs-CZ" dirty="0"/>
              <a:t> </a:t>
            </a:r>
            <a:r>
              <a:rPr lang="en-US" dirty="0"/>
              <a:t>finding the best place to run an expected workload</a:t>
            </a:r>
          </a:p>
          <a:p>
            <a:r>
              <a:rPr lang="en-US" b="1" dirty="0"/>
              <a:t>Performance Analytics</a:t>
            </a:r>
            <a:endParaRPr lang="cs-CZ" b="1" dirty="0"/>
          </a:p>
          <a:p>
            <a:pPr lvl="1"/>
            <a:r>
              <a:rPr lang="en-US" dirty="0"/>
              <a:t>useful for virtual server scalability</a:t>
            </a:r>
          </a:p>
        </p:txBody>
      </p:sp>
      <p:sp>
        <p:nvSpPr>
          <p:cNvPr id="4" name="Rounded Rectangular Callout 3"/>
          <p:cNvSpPr/>
          <p:nvPr/>
        </p:nvSpPr>
        <p:spPr>
          <a:xfrm>
            <a:off x="7668344" y="692696"/>
            <a:ext cx="1008111" cy="504056"/>
          </a:xfrm>
          <a:prstGeom prst="wedgeRoundRectCallout">
            <a:avLst>
              <a:gd name="adj1" fmla="val -29420"/>
              <a:gd name="adj2" fmla="val -3907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err="1">
                <a:solidFill>
                  <a:srgbClr val="002060"/>
                </a:solidFill>
              </a:rPr>
              <a:t>thousads</a:t>
            </a:r>
            <a:r>
              <a:rPr lang="en-US" sz="1400" dirty="0">
                <a:solidFill>
                  <a:srgbClr val="002060"/>
                </a:solidFill>
              </a:rPr>
              <a:t> of </a:t>
            </a:r>
            <a:r>
              <a:rPr lang="cs-CZ" sz="1400" dirty="0">
                <a:solidFill>
                  <a:srgbClr val="002060"/>
                </a:solidFill>
              </a:rPr>
              <a:t> VM</a:t>
            </a:r>
            <a:endParaRPr lang="en-US" sz="1400" dirty="0">
              <a:solidFill>
                <a:srgbClr val="002060"/>
              </a:solidFill>
            </a:endParaRPr>
          </a:p>
        </p:txBody>
      </p:sp>
      <p:sp>
        <p:nvSpPr>
          <p:cNvPr id="6" name="Rounded Rectangular Callout 5"/>
          <p:cNvSpPr/>
          <p:nvPr/>
        </p:nvSpPr>
        <p:spPr>
          <a:xfrm>
            <a:off x="6012159" y="6093296"/>
            <a:ext cx="2664296"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Health Endpoint Monitoring</a:t>
            </a:r>
            <a:endParaRPr lang="cs-CZ" sz="1600" dirty="0">
              <a:solidFill>
                <a:srgbClr val="002060"/>
              </a:solidFill>
            </a:endParaRPr>
          </a:p>
        </p:txBody>
      </p:sp>
    </p:spTree>
    <p:extLst>
      <p:ext uri="{BB962C8B-B14F-4D97-AF65-F5344CB8AC3E}">
        <p14:creationId xmlns:p14="http://schemas.microsoft.com/office/powerpoint/2010/main" val="479309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Debugging And Profiling</a:t>
            </a:r>
          </a:p>
        </p:txBody>
      </p:sp>
      <p:sp>
        <p:nvSpPr>
          <p:cNvPr id="3" name="Content Placeholder 2"/>
          <p:cNvSpPr>
            <a:spLocks noGrp="1"/>
          </p:cNvSpPr>
          <p:nvPr>
            <p:ph sz="quarter" idx="13"/>
          </p:nvPr>
        </p:nvSpPr>
        <p:spPr/>
        <p:txBody>
          <a:bodyPr>
            <a:normAutofit/>
          </a:bodyPr>
          <a:lstStyle/>
          <a:p>
            <a:r>
              <a:rPr lang="en-US" b="1" dirty="0"/>
              <a:t>Behavior and performance of</a:t>
            </a:r>
            <a:r>
              <a:rPr lang="cs-CZ" b="1" dirty="0"/>
              <a:t> program</a:t>
            </a:r>
            <a:r>
              <a:rPr lang="en-US" b="1" dirty="0"/>
              <a:t>s</a:t>
            </a:r>
            <a:endParaRPr lang="cs-CZ" b="1" dirty="0"/>
          </a:p>
          <a:p>
            <a:pPr lvl="1"/>
            <a:r>
              <a:rPr lang="en-US" dirty="0"/>
              <a:t>differences of </a:t>
            </a:r>
            <a:r>
              <a:rPr lang="cs-CZ" dirty="0"/>
              <a:t>lo</a:t>
            </a:r>
            <a:r>
              <a:rPr lang="en-US" dirty="0" err="1"/>
              <a:t>cal</a:t>
            </a:r>
            <a:r>
              <a:rPr lang="en-US" dirty="0"/>
              <a:t> </a:t>
            </a:r>
            <a:r>
              <a:rPr lang="cs-CZ" dirty="0"/>
              <a:t>a</a:t>
            </a:r>
            <a:r>
              <a:rPr lang="en-US" dirty="0" err="1"/>
              <a:t>nd</a:t>
            </a:r>
            <a:r>
              <a:rPr lang="cs-CZ" dirty="0"/>
              <a:t> cloud </a:t>
            </a:r>
            <a:r>
              <a:rPr lang="en-US" dirty="0"/>
              <a:t>environment</a:t>
            </a:r>
            <a:endParaRPr lang="cs-CZ" dirty="0"/>
          </a:p>
          <a:p>
            <a:pPr lvl="1"/>
            <a:r>
              <a:rPr lang="en-US" dirty="0"/>
              <a:t>infrastructure support needed</a:t>
            </a:r>
            <a:endParaRPr lang="cs-CZ" dirty="0"/>
          </a:p>
          <a:p>
            <a:pPr lvl="1"/>
            <a:r>
              <a:rPr lang="en-US" dirty="0"/>
              <a:t>performance profiling</a:t>
            </a:r>
            <a:endParaRPr lang="cs-CZ" dirty="0"/>
          </a:p>
          <a:p>
            <a:r>
              <a:rPr lang="cs-CZ" b="1" dirty="0"/>
              <a:t>Debugging</a:t>
            </a:r>
          </a:p>
          <a:p>
            <a:pPr lvl="1"/>
            <a:r>
              <a:rPr lang="en-US" dirty="0"/>
              <a:t>attached to a running process</a:t>
            </a:r>
            <a:endParaRPr lang="cs-CZ" dirty="0"/>
          </a:p>
          <a:p>
            <a:pPr lvl="1"/>
            <a:r>
              <a:rPr lang="cs-CZ" dirty="0"/>
              <a:t>snapshot / call stack</a:t>
            </a:r>
          </a:p>
          <a:p>
            <a:pPr lvl="1"/>
            <a:r>
              <a:rPr lang="cs-CZ" dirty="0"/>
              <a:t>logpoint inje</a:t>
            </a:r>
            <a:r>
              <a:rPr lang="en-US" dirty="0" err="1"/>
              <a:t>ction</a:t>
            </a:r>
            <a:r>
              <a:rPr lang="cs-CZ" dirty="0"/>
              <a:t>, statisti</a:t>
            </a:r>
            <a:r>
              <a:rPr lang="en-US" dirty="0"/>
              <a:t>cs</a:t>
            </a:r>
          </a:p>
          <a:p>
            <a:r>
              <a:rPr lang="en-US" b="1" dirty="0"/>
              <a:t>Profiling</a:t>
            </a:r>
          </a:p>
          <a:p>
            <a:pPr lvl="1"/>
            <a:r>
              <a:rPr lang="en-US" dirty="0"/>
              <a:t>instrumentation, statistics</a:t>
            </a:r>
          </a:p>
          <a:p>
            <a:pPr lvl="1"/>
            <a:r>
              <a:rPr lang="cs-CZ" dirty="0"/>
              <a:t>inva</a:t>
            </a:r>
            <a:r>
              <a:rPr lang="en-US" dirty="0"/>
              <a:t>s</a:t>
            </a:r>
            <a:r>
              <a:rPr lang="cs-CZ" dirty="0"/>
              <a:t>iv</a:t>
            </a:r>
            <a:r>
              <a:rPr lang="en-US" dirty="0" err="1"/>
              <a:t>eness</a:t>
            </a:r>
            <a:r>
              <a:rPr lang="cs-CZ" dirty="0"/>
              <a:t>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a:t>
            </a:r>
            <a:r>
              <a:rPr lang="en-US" dirty="0"/>
              <a:t>accuracy</a:t>
            </a:r>
            <a:endParaRPr lang="cs-CZ" dirty="0"/>
          </a:p>
          <a:p>
            <a:r>
              <a:rPr lang="cs-CZ" b="1" dirty="0"/>
              <a:t>Platforms</a:t>
            </a:r>
          </a:p>
          <a:p>
            <a:pPr lvl="1"/>
            <a:r>
              <a:rPr lang="cs-CZ" dirty="0"/>
              <a:t>Azure: VS remote Debugging, Azure Service Profiler</a:t>
            </a:r>
          </a:p>
          <a:p>
            <a:pPr lvl="1"/>
            <a:r>
              <a:rPr lang="cs-CZ" dirty="0"/>
              <a:t>Google Stackdriver</a:t>
            </a:r>
            <a:r>
              <a:rPr lang="en-US" dirty="0"/>
              <a:t> - debugger, profiler, monitoring, alerts, dashboards, ...</a:t>
            </a:r>
            <a:endParaRPr lang="cs-CZ" dirty="0"/>
          </a:p>
          <a:p>
            <a:pPr lvl="1"/>
            <a:r>
              <a:rPr lang="cs-CZ" dirty="0"/>
              <a:t>Amazon</a:t>
            </a:r>
            <a:r>
              <a:rPr lang="en-US" dirty="0"/>
              <a:t> AWS Cloud9 - IDE, debugger</a:t>
            </a:r>
          </a:p>
        </p:txBody>
      </p:sp>
    </p:spTree>
    <p:extLst>
      <p:ext uri="{BB962C8B-B14F-4D97-AF65-F5344CB8AC3E}">
        <p14:creationId xmlns:p14="http://schemas.microsoft.com/office/powerpoint/2010/main" val="1813099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07504" y="548680"/>
            <a:ext cx="3888432" cy="6192688"/>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cs-CZ" b="1" dirty="0"/>
              <a:t>S</a:t>
            </a:r>
            <a:r>
              <a:rPr lang="en-US" b="1" dirty="0" err="1"/>
              <a:t>erver</a:t>
            </a:r>
            <a:r>
              <a:rPr lang="en-US" b="1" dirty="0"/>
              <a:t>-side</a:t>
            </a:r>
          </a:p>
          <a:p>
            <a:pPr lvl="1"/>
            <a:r>
              <a:rPr lang="cs-CZ" dirty="0"/>
              <a:t>tenký klient, mobil</a:t>
            </a:r>
            <a:endParaRPr lang="en-US" dirty="0"/>
          </a:p>
          <a:p>
            <a:pPr lvl="1"/>
            <a:r>
              <a:rPr lang="cs-CZ" dirty="0"/>
              <a:t>problém: latence, propustnost</a:t>
            </a:r>
            <a:endParaRPr lang="en-US" dirty="0"/>
          </a:p>
          <a:p>
            <a:pPr lvl="1"/>
            <a:r>
              <a:rPr lang="en-US" dirty="0"/>
              <a:t>multiplayer / community</a:t>
            </a:r>
          </a:p>
          <a:p>
            <a:pPr lvl="1"/>
            <a:r>
              <a:rPr lang="en-US" dirty="0"/>
              <a:t>Azure/AWS GPU M60</a:t>
            </a:r>
          </a:p>
          <a:p>
            <a:endParaRPr lang="cs-CZ" dirty="0"/>
          </a:p>
          <a:p>
            <a:r>
              <a:rPr lang="cs-CZ" b="1" dirty="0"/>
              <a:t>C</a:t>
            </a:r>
            <a:r>
              <a:rPr lang="en-US" b="1" dirty="0" err="1"/>
              <a:t>lient</a:t>
            </a:r>
            <a:r>
              <a:rPr lang="en-US" b="1" dirty="0"/>
              <a:t>-side</a:t>
            </a:r>
            <a:endParaRPr lang="cs-CZ" b="1" dirty="0"/>
          </a:p>
          <a:p>
            <a:pPr lvl="1"/>
            <a:r>
              <a:rPr lang="cs-CZ" dirty="0"/>
              <a:t>deployment</a:t>
            </a:r>
          </a:p>
          <a:p>
            <a:pPr lvl="1"/>
            <a:r>
              <a:rPr lang="en-US" dirty="0"/>
              <a:t>prost</a:t>
            </a:r>
            <a:r>
              <a:rPr lang="cs-CZ" dirty="0"/>
              <a:t>ředí, mapy, levely</a:t>
            </a:r>
          </a:p>
          <a:p>
            <a:pPr lvl="1"/>
            <a:r>
              <a:rPr lang="en-US" dirty="0"/>
              <a:t>save to cloud + change device</a:t>
            </a:r>
            <a:endParaRPr lang="cs-CZ" dirty="0"/>
          </a:p>
          <a:p>
            <a:pPr lvl="1"/>
            <a:r>
              <a:rPr lang="cs-CZ" dirty="0"/>
              <a:t>multiplayer / social gaming</a:t>
            </a:r>
            <a:endParaRPr lang="en-US" dirty="0"/>
          </a:p>
          <a:p>
            <a:pPr lvl="1"/>
            <a:r>
              <a:rPr lang="cs-CZ" dirty="0"/>
              <a:t>DRM – boj proti </a:t>
            </a:r>
          </a:p>
          <a:p>
            <a:endParaRPr lang="cs-CZ" dirty="0"/>
          </a:p>
          <a:p>
            <a:r>
              <a:rPr lang="cs-CZ" b="1" dirty="0"/>
              <a:t>Mobile clients</a:t>
            </a:r>
          </a:p>
          <a:p>
            <a:pPr lvl="1"/>
            <a:r>
              <a:rPr lang="cs-CZ" dirty="0"/>
              <a:t>save </a:t>
            </a:r>
            <a:r>
              <a:rPr lang="en-US" dirty="0"/>
              <a:t>&amp;</a:t>
            </a:r>
            <a:r>
              <a:rPr lang="cs-CZ" dirty="0"/>
              <a:t> play everywhere</a:t>
            </a:r>
          </a:p>
          <a:p>
            <a:pPr lvl="1"/>
            <a:r>
              <a:rPr lang="cs-CZ" dirty="0"/>
              <a:t>autentizace</a:t>
            </a:r>
          </a:p>
          <a:p>
            <a:pPr lvl="1"/>
            <a:r>
              <a:rPr lang="cs-CZ" dirty="0"/>
              <a:t>push-notifications</a:t>
            </a:r>
          </a:p>
        </p:txBody>
      </p:sp>
      <p:sp>
        <p:nvSpPr>
          <p:cNvPr id="2" name="Title 1"/>
          <p:cNvSpPr>
            <a:spLocks noGrp="1"/>
          </p:cNvSpPr>
          <p:nvPr>
            <p:ph type="title"/>
          </p:nvPr>
        </p:nvSpPr>
        <p:spPr/>
        <p:txBody>
          <a:bodyPr/>
          <a:lstStyle/>
          <a:p>
            <a:r>
              <a:rPr lang="en-US" dirty="0"/>
              <a:t>Gaming</a:t>
            </a:r>
            <a:endParaRPr lang="cs-CZ" dirty="0"/>
          </a:p>
        </p:txBody>
      </p:sp>
      <p:pic>
        <p:nvPicPr>
          <p:cNvPr id="12290" name="Picture 2" descr="http://static.freepik.com/free-photo/one-eyed-pirate-vector_956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293096"/>
            <a:ext cx="446546" cy="44654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F\dl\InfoExch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029" y="908720"/>
            <a:ext cx="509996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F\dl\TelemetryProcess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501008"/>
            <a:ext cx="5099961"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788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Druhy</a:t>
            </a:r>
            <a:r>
              <a:rPr lang="en-US" dirty="0"/>
              <a:t> cloud</a:t>
            </a:r>
            <a:r>
              <a:rPr lang="cs-CZ" dirty="0"/>
              <a:t>ů</a:t>
            </a:r>
          </a:p>
        </p:txBody>
      </p:sp>
      <p:sp>
        <p:nvSpPr>
          <p:cNvPr id="5" name="Content Placeholder 4"/>
          <p:cNvSpPr>
            <a:spLocks noGrp="1"/>
          </p:cNvSpPr>
          <p:nvPr>
            <p:ph sz="quarter" idx="13"/>
          </p:nvPr>
        </p:nvSpPr>
        <p:spPr/>
        <p:txBody>
          <a:bodyPr anchor="t">
            <a:normAutofit/>
          </a:bodyPr>
          <a:lstStyle/>
          <a:p>
            <a:endParaRPr lang="cs-CZ" b="1" dirty="0"/>
          </a:p>
          <a:p>
            <a:r>
              <a:rPr lang="cs-CZ" b="1" dirty="0"/>
              <a:t>Veřejný cloud</a:t>
            </a:r>
            <a:r>
              <a:rPr lang="cs-CZ" dirty="0"/>
              <a:t> (Public cloud)</a:t>
            </a:r>
            <a:endParaRPr lang="en-US" dirty="0"/>
          </a:p>
          <a:p>
            <a:pPr lvl="1"/>
            <a:r>
              <a:rPr lang="cs-CZ" dirty="0"/>
              <a:t>poskytování služeb (IaaS, PaaS, SaaS) třetí stranou - nejčastější typ</a:t>
            </a:r>
          </a:p>
          <a:p>
            <a:pPr lvl="1"/>
            <a:r>
              <a:rPr lang="cs-CZ" dirty="0"/>
              <a:t>zajištěna vysoká škálovatelnost a účtování podle využívaných zdrojů</a:t>
            </a:r>
          </a:p>
          <a:p>
            <a:pPr lvl="3"/>
            <a:endParaRPr lang="en-US" b="1" dirty="0"/>
          </a:p>
          <a:p>
            <a:r>
              <a:rPr lang="cs-CZ" b="1" dirty="0"/>
              <a:t>Soukromý cloud</a:t>
            </a:r>
            <a:r>
              <a:rPr lang="cs-CZ" dirty="0"/>
              <a:t> (Private cloud)</a:t>
            </a:r>
            <a:endParaRPr lang="en-US" dirty="0"/>
          </a:p>
          <a:p>
            <a:pPr lvl="1"/>
            <a:r>
              <a:rPr lang="cs-CZ" dirty="0"/>
              <a:t>infrastruktura poskytující služby pouze jedné organizaci</a:t>
            </a:r>
          </a:p>
          <a:p>
            <a:pPr lvl="1"/>
            <a:r>
              <a:rPr lang="cs-CZ" dirty="0"/>
              <a:t>schopnost účtování jednotlivým složkám organizace</a:t>
            </a:r>
          </a:p>
          <a:p>
            <a:pPr lvl="3"/>
            <a:endParaRPr lang="en-US" b="1" dirty="0"/>
          </a:p>
          <a:p>
            <a:r>
              <a:rPr lang="cs-CZ" b="1" dirty="0"/>
              <a:t>Komunitní cloud</a:t>
            </a:r>
            <a:r>
              <a:rPr lang="cs-CZ" dirty="0"/>
              <a:t> (Community cloud)</a:t>
            </a:r>
            <a:endParaRPr lang="en-US" dirty="0"/>
          </a:p>
          <a:p>
            <a:pPr lvl="1"/>
            <a:r>
              <a:rPr lang="cs-CZ" dirty="0"/>
              <a:t>cloud využívaný komunitou - spolupracující firmy, projekt apod.</a:t>
            </a:r>
          </a:p>
          <a:p>
            <a:pPr lvl="3"/>
            <a:endParaRPr lang="en-US" b="1" dirty="0"/>
          </a:p>
          <a:p>
            <a:r>
              <a:rPr lang="cs-CZ" b="1" dirty="0"/>
              <a:t>Hybridní cloud</a:t>
            </a:r>
            <a:r>
              <a:rPr lang="cs-CZ" dirty="0"/>
              <a:t> (Hybrid cloud)</a:t>
            </a:r>
            <a:endParaRPr lang="en-US" dirty="0"/>
          </a:p>
          <a:p>
            <a:pPr lvl="1"/>
            <a:r>
              <a:rPr lang="cs-CZ" dirty="0"/>
              <a:t>cloud složený z více různých cloudů, např. několika veřejných a soukromého</a:t>
            </a:r>
          </a:p>
          <a:p>
            <a:pPr lvl="1"/>
            <a:r>
              <a:rPr lang="cs-CZ" dirty="0"/>
              <a:t>cloud interoperability - Sky Computing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Services Comparison</a:t>
            </a:r>
          </a:p>
        </p:txBody>
      </p:sp>
      <p:pic>
        <p:nvPicPr>
          <p:cNvPr id="6" name="Picture 5"/>
          <p:cNvPicPr>
            <a:picLocks noChangeAspect="1"/>
          </p:cNvPicPr>
          <p:nvPr/>
        </p:nvPicPr>
        <p:blipFill>
          <a:blip r:embed="rId3"/>
          <a:stretch>
            <a:fillRect/>
          </a:stretch>
        </p:blipFill>
        <p:spPr>
          <a:xfrm>
            <a:off x="0" y="460764"/>
            <a:ext cx="9144000" cy="6280603"/>
          </a:xfrm>
          <a:prstGeom prst="rect">
            <a:avLst/>
          </a:prstGeom>
        </p:spPr>
      </p:pic>
    </p:spTree>
    <p:extLst>
      <p:ext uri="{BB962C8B-B14F-4D97-AF65-F5344CB8AC3E}">
        <p14:creationId xmlns:p14="http://schemas.microsoft.com/office/powerpoint/2010/main" val="219001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VM - Multi-tier Application Architecture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68759"/>
            <a:ext cx="8836835" cy="4968553"/>
          </a:xfrm>
          <a:prstGeom prst="rect">
            <a:avLst/>
          </a:prstGeom>
        </p:spPr>
      </p:pic>
      <p:sp>
        <p:nvSpPr>
          <p:cNvPr id="5" name="Rounded Rectangular Callout 4"/>
          <p:cNvSpPr/>
          <p:nvPr/>
        </p:nvSpPr>
        <p:spPr>
          <a:xfrm>
            <a:off x="6012160" y="692696"/>
            <a:ext cx="2160240" cy="468052"/>
          </a:xfrm>
          <a:prstGeom prst="wedgeRoundRectCallout">
            <a:avLst>
              <a:gd name="adj1" fmla="val -20093"/>
              <a:gd name="adj2" fmla="val 15832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Network Security Group</a:t>
            </a:r>
            <a:endParaRPr lang="cs-CZ" sz="1400" dirty="0">
              <a:solidFill>
                <a:srgbClr val="002060"/>
              </a:solidFill>
            </a:endParaRPr>
          </a:p>
          <a:p>
            <a:pPr algn="ctr"/>
            <a:r>
              <a:rPr lang="en-US" sz="1400" dirty="0">
                <a:solidFill>
                  <a:srgbClr val="002060"/>
                </a:solidFill>
              </a:rPr>
              <a:t>restricted communication</a:t>
            </a:r>
            <a:endParaRPr lang="cs-CZ" sz="1400" dirty="0">
              <a:solidFill>
                <a:srgbClr val="002060"/>
              </a:solidFill>
            </a:endParaRPr>
          </a:p>
        </p:txBody>
      </p:sp>
      <p:sp>
        <p:nvSpPr>
          <p:cNvPr id="6" name="Rounded Rectangular Callout 5"/>
          <p:cNvSpPr/>
          <p:nvPr/>
        </p:nvSpPr>
        <p:spPr>
          <a:xfrm>
            <a:off x="2340376" y="692696"/>
            <a:ext cx="1582930" cy="468052"/>
          </a:xfrm>
          <a:prstGeom prst="wedgeRoundRectCallout">
            <a:avLst>
              <a:gd name="adj1" fmla="val 2021"/>
              <a:gd name="adj2" fmla="val 641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internal</a:t>
            </a:r>
            <a:r>
              <a:rPr lang="cs-CZ" sz="1400" dirty="0">
                <a:solidFill>
                  <a:srgbClr val="002060"/>
                </a:solidFill>
              </a:rPr>
              <a:t> / </a:t>
            </a:r>
            <a:r>
              <a:rPr lang="en-US" sz="1400" dirty="0">
                <a:solidFill>
                  <a:srgbClr val="002060"/>
                </a:solidFill>
              </a:rPr>
              <a:t>external</a:t>
            </a:r>
            <a:br>
              <a:rPr lang="cs-CZ" sz="1400" dirty="0">
                <a:solidFill>
                  <a:srgbClr val="002060"/>
                </a:solidFill>
              </a:rPr>
            </a:br>
            <a:r>
              <a:rPr lang="cs-CZ" sz="1400" dirty="0">
                <a:solidFill>
                  <a:srgbClr val="002060"/>
                </a:solidFill>
              </a:rPr>
              <a:t>load balancer</a:t>
            </a:r>
          </a:p>
        </p:txBody>
      </p:sp>
      <p:sp>
        <p:nvSpPr>
          <p:cNvPr id="7" name="Rounded Rectangular Callout 6"/>
          <p:cNvSpPr/>
          <p:nvPr/>
        </p:nvSpPr>
        <p:spPr>
          <a:xfrm>
            <a:off x="2987823" y="6170984"/>
            <a:ext cx="1979597" cy="570384"/>
          </a:xfrm>
          <a:prstGeom prst="wedgeRoundRectCallout">
            <a:avLst>
              <a:gd name="adj1" fmla="val 1225"/>
              <a:gd name="adj2" fmla="val -10190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bastion host - </a:t>
            </a:r>
            <a:r>
              <a:rPr lang="cs-CZ" sz="1400" i="1" dirty="0">
                <a:solidFill>
                  <a:srgbClr val="002060"/>
                </a:solidFill>
              </a:rPr>
              <a:t>bašta</a:t>
            </a:r>
            <a:br>
              <a:rPr lang="cs-CZ" sz="1400" dirty="0">
                <a:solidFill>
                  <a:srgbClr val="002060"/>
                </a:solidFill>
              </a:rPr>
            </a:br>
            <a:r>
              <a:rPr lang="en-US" sz="1400" dirty="0">
                <a:solidFill>
                  <a:srgbClr val="002060"/>
                </a:solidFill>
              </a:rPr>
              <a:t>secured </a:t>
            </a:r>
            <a:r>
              <a:rPr lang="cs-CZ" sz="1400" dirty="0">
                <a:solidFill>
                  <a:srgbClr val="002060"/>
                </a:solidFill>
              </a:rPr>
              <a:t>adm</a:t>
            </a:r>
            <a:r>
              <a:rPr lang="en-US" sz="1400" dirty="0">
                <a:solidFill>
                  <a:srgbClr val="002060"/>
                </a:solidFill>
              </a:rPr>
              <a:t>in</a:t>
            </a:r>
            <a:r>
              <a:rPr lang="cs-CZ" sz="1400" dirty="0">
                <a:solidFill>
                  <a:srgbClr val="002060"/>
                </a:solidFill>
              </a:rPr>
              <a:t> </a:t>
            </a:r>
            <a:r>
              <a:rPr lang="en-US" sz="1400" dirty="0">
                <a:solidFill>
                  <a:srgbClr val="002060"/>
                </a:solidFill>
              </a:rPr>
              <a:t>access</a:t>
            </a:r>
            <a:endParaRPr lang="cs-CZ" sz="1400" dirty="0">
              <a:solidFill>
                <a:srgbClr val="002060"/>
              </a:solidFill>
            </a:endParaRPr>
          </a:p>
        </p:txBody>
      </p:sp>
    </p:spTree>
    <p:extLst>
      <p:ext uri="{BB962C8B-B14F-4D97-AF65-F5344CB8AC3E}">
        <p14:creationId xmlns:p14="http://schemas.microsoft.com/office/powerpoint/2010/main" val="2275536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stack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869160"/>
            <a:ext cx="230425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Open Stack</a:t>
            </a:r>
          </a:p>
        </p:txBody>
      </p:sp>
      <p:sp>
        <p:nvSpPr>
          <p:cNvPr id="3" name="Content Placeholder 4"/>
          <p:cNvSpPr>
            <a:spLocks noGrp="1"/>
          </p:cNvSpPr>
          <p:nvPr>
            <p:ph sz="quarter" idx="13"/>
          </p:nvPr>
        </p:nvSpPr>
        <p:spPr>
          <a:xfrm>
            <a:off x="107504" y="548680"/>
            <a:ext cx="4536504" cy="4320480"/>
          </a:xfrm>
        </p:spPr>
        <p:txBody>
          <a:bodyPr>
            <a:normAutofit/>
          </a:bodyPr>
          <a:lstStyle/>
          <a:p>
            <a:r>
              <a:rPr lang="cs-CZ" b="1" dirty="0"/>
              <a:t>Cloud Lock-in</a:t>
            </a:r>
          </a:p>
          <a:p>
            <a:pPr lvl="1"/>
            <a:r>
              <a:rPr lang="cs-CZ" dirty="0"/>
              <a:t>functionality, license</a:t>
            </a:r>
            <a:r>
              <a:rPr lang="en-US" dirty="0"/>
              <a:t>s</a:t>
            </a:r>
            <a:r>
              <a:rPr lang="cs-CZ" dirty="0"/>
              <a:t>, development</a:t>
            </a:r>
          </a:p>
          <a:p>
            <a:r>
              <a:rPr lang="cs-CZ" b="1" dirty="0"/>
              <a:t>OpenStack</a:t>
            </a:r>
          </a:p>
          <a:p>
            <a:pPr lvl="1"/>
            <a:r>
              <a:rPr lang="cs-CZ" dirty="0"/>
              <a:t>2010 NASA + Rackspace</a:t>
            </a:r>
          </a:p>
          <a:p>
            <a:pPr lvl="1"/>
            <a:r>
              <a:rPr lang="en-US" dirty="0"/>
              <a:t>now</a:t>
            </a:r>
            <a:r>
              <a:rPr lang="cs-CZ" dirty="0"/>
              <a:t> OpenStack Foundation</a:t>
            </a:r>
          </a:p>
          <a:p>
            <a:pPr lvl="2"/>
            <a:r>
              <a:rPr lang="en-US" dirty="0"/>
              <a:t>&gt; 500 companies</a:t>
            </a:r>
            <a:r>
              <a:rPr lang="cs-CZ" dirty="0"/>
              <a:t>, </a:t>
            </a:r>
            <a:r>
              <a:rPr lang="en-US" dirty="0"/>
              <a:t>since</a:t>
            </a:r>
            <a:r>
              <a:rPr lang="cs-CZ" dirty="0"/>
              <a:t> 2014</a:t>
            </a:r>
          </a:p>
          <a:p>
            <a:pPr lvl="1"/>
            <a:r>
              <a:rPr lang="cs-CZ" dirty="0"/>
              <a:t>open source - public / private cloud</a:t>
            </a:r>
          </a:p>
          <a:p>
            <a:pPr lvl="1"/>
            <a:r>
              <a:rPr lang="cs-CZ" dirty="0"/>
              <a:t>API </a:t>
            </a:r>
            <a:r>
              <a:rPr lang="en-US" dirty="0"/>
              <a:t>based on </a:t>
            </a:r>
            <a:r>
              <a:rPr lang="cs-CZ" dirty="0"/>
              <a:t>Amazon EC2 a S3</a:t>
            </a:r>
            <a:endParaRPr lang="en-US" dirty="0"/>
          </a:p>
          <a:p>
            <a:pPr lvl="2"/>
            <a:r>
              <a:rPr lang="en-US" dirty="0"/>
              <a:t>EC2 API - comp Elastic Cloud</a:t>
            </a:r>
          </a:p>
          <a:p>
            <a:pPr lvl="2"/>
            <a:r>
              <a:rPr lang="en-US" dirty="0"/>
              <a:t>GCE API - comp G Cloud Engine</a:t>
            </a:r>
            <a:endParaRPr lang="cs-CZ" dirty="0"/>
          </a:p>
        </p:txBody>
      </p:sp>
      <p:sp>
        <p:nvSpPr>
          <p:cNvPr id="4" name="Rectangle 3"/>
          <p:cNvSpPr/>
          <p:nvPr/>
        </p:nvSpPr>
        <p:spPr>
          <a:xfrm>
            <a:off x="4572000" y="4447576"/>
            <a:ext cx="2088232" cy="2339102"/>
          </a:xfrm>
          <a:prstGeom prst="rect">
            <a:avLst/>
          </a:prstGeom>
        </p:spPr>
        <p:txBody>
          <a:bodyPr wrap="square">
            <a:spAutoFit/>
          </a:bodyPr>
          <a:lstStyle/>
          <a:p>
            <a:r>
              <a:rPr lang="cs-CZ" sz="1600" dirty="0"/>
              <a:t>Compute - </a:t>
            </a:r>
            <a:r>
              <a:rPr lang="cs-CZ" sz="1600" dirty="0">
                <a:solidFill>
                  <a:schemeClr val="accent1">
                    <a:lumMod val="75000"/>
                  </a:schemeClr>
                </a:solidFill>
              </a:rPr>
              <a:t>Nova</a:t>
            </a:r>
          </a:p>
          <a:p>
            <a:r>
              <a:rPr lang="cs-CZ" sz="1600" dirty="0"/>
              <a:t>Object Storage - </a:t>
            </a:r>
            <a:r>
              <a:rPr lang="cs-CZ" sz="1600" dirty="0">
                <a:solidFill>
                  <a:schemeClr val="accent1">
                    <a:lumMod val="75000"/>
                  </a:schemeClr>
                </a:solidFill>
              </a:rPr>
              <a:t>Swift</a:t>
            </a:r>
          </a:p>
          <a:p>
            <a:r>
              <a:rPr lang="cs-CZ" sz="1600" dirty="0"/>
              <a:t>Block Storage - </a:t>
            </a:r>
            <a:r>
              <a:rPr lang="cs-CZ" sz="1600" dirty="0">
                <a:solidFill>
                  <a:schemeClr val="accent1">
                    <a:lumMod val="75000"/>
                  </a:schemeClr>
                </a:solidFill>
              </a:rPr>
              <a:t>Cinder</a:t>
            </a:r>
          </a:p>
          <a:p>
            <a:r>
              <a:rPr lang="cs-CZ" sz="1600" dirty="0"/>
              <a:t>Image Service - </a:t>
            </a:r>
            <a:r>
              <a:rPr lang="cs-CZ" sz="1600" dirty="0">
                <a:solidFill>
                  <a:schemeClr val="accent1">
                    <a:lumMod val="75000"/>
                  </a:schemeClr>
                </a:solidFill>
              </a:rPr>
              <a:t>Glance</a:t>
            </a:r>
          </a:p>
          <a:p>
            <a:r>
              <a:rPr lang="cs-CZ" sz="1600" dirty="0"/>
              <a:t>Networking - </a:t>
            </a:r>
            <a:r>
              <a:rPr lang="cs-CZ" sz="1600" dirty="0">
                <a:solidFill>
                  <a:schemeClr val="accent1">
                    <a:lumMod val="75000"/>
                  </a:schemeClr>
                </a:solidFill>
              </a:rPr>
              <a:t>Neuron</a:t>
            </a:r>
          </a:p>
          <a:p>
            <a:r>
              <a:rPr lang="cs-CZ" sz="1600" dirty="0"/>
              <a:t>Identity - </a:t>
            </a:r>
            <a:r>
              <a:rPr lang="cs-CZ" sz="1600" dirty="0">
                <a:solidFill>
                  <a:schemeClr val="accent1">
                    <a:lumMod val="75000"/>
                  </a:schemeClr>
                </a:solidFill>
              </a:rPr>
              <a:t>Keystone</a:t>
            </a:r>
          </a:p>
          <a:p>
            <a:r>
              <a:rPr lang="cs-CZ" sz="1600" dirty="0"/>
              <a:t>Dashboard - </a:t>
            </a:r>
            <a:r>
              <a:rPr lang="cs-CZ" sz="1600" dirty="0">
                <a:solidFill>
                  <a:schemeClr val="accent1">
                    <a:lumMod val="75000"/>
                  </a:schemeClr>
                </a:solidFill>
              </a:rPr>
              <a:t>Horizon</a:t>
            </a:r>
          </a:p>
          <a:p>
            <a:r>
              <a:rPr lang="cs-CZ" sz="1600" dirty="0"/>
              <a:t>Orchestration - </a:t>
            </a:r>
            <a:r>
              <a:rPr lang="cs-CZ" sz="1600" dirty="0">
                <a:solidFill>
                  <a:schemeClr val="accent1">
                    <a:lumMod val="75000"/>
                  </a:schemeClr>
                </a:solidFill>
              </a:rPr>
              <a:t>Heat</a:t>
            </a:r>
          </a:p>
          <a:p>
            <a:r>
              <a:rPr lang="cs-CZ" sz="1600" dirty="0"/>
              <a:t>Workflow - </a:t>
            </a:r>
            <a:r>
              <a:rPr lang="cs-CZ" sz="1600" dirty="0">
                <a:solidFill>
                  <a:schemeClr val="accent1">
                    <a:lumMod val="75000"/>
                  </a:schemeClr>
                </a:solidFill>
              </a:rPr>
              <a:t>Mistral</a:t>
            </a:r>
          </a:p>
        </p:txBody>
      </p:sp>
      <p:sp>
        <p:nvSpPr>
          <p:cNvPr id="8" name="Rectangle 7"/>
          <p:cNvSpPr/>
          <p:nvPr/>
        </p:nvSpPr>
        <p:spPr>
          <a:xfrm>
            <a:off x="6829425" y="4447576"/>
            <a:ext cx="2207071" cy="2339102"/>
          </a:xfrm>
          <a:prstGeom prst="rect">
            <a:avLst/>
          </a:prstGeom>
        </p:spPr>
        <p:txBody>
          <a:bodyPr wrap="square">
            <a:spAutoFit/>
          </a:bodyPr>
          <a:lstStyle/>
          <a:p>
            <a:r>
              <a:rPr lang="cs-CZ" sz="1600" dirty="0"/>
              <a:t>Telemetry - </a:t>
            </a:r>
            <a:r>
              <a:rPr lang="cs-CZ" sz="1600" dirty="0">
                <a:solidFill>
                  <a:schemeClr val="accent1">
                    <a:lumMod val="75000"/>
                  </a:schemeClr>
                </a:solidFill>
              </a:rPr>
              <a:t>Ceilometer</a:t>
            </a:r>
          </a:p>
          <a:p>
            <a:r>
              <a:rPr lang="cs-CZ" sz="1600" dirty="0"/>
              <a:t>Database - </a:t>
            </a:r>
            <a:r>
              <a:rPr lang="cs-CZ" sz="1600" dirty="0">
                <a:solidFill>
                  <a:schemeClr val="accent1">
                    <a:lumMod val="75000"/>
                  </a:schemeClr>
                </a:solidFill>
              </a:rPr>
              <a:t>Trove</a:t>
            </a:r>
          </a:p>
          <a:p>
            <a:r>
              <a:rPr lang="cs-CZ" sz="1600" dirty="0"/>
              <a:t>Map Reduce - </a:t>
            </a:r>
            <a:r>
              <a:rPr lang="cs-CZ" sz="1600" dirty="0">
                <a:solidFill>
                  <a:schemeClr val="accent1">
                    <a:lumMod val="75000"/>
                  </a:schemeClr>
                </a:solidFill>
              </a:rPr>
              <a:t>Sahara</a:t>
            </a:r>
          </a:p>
          <a:p>
            <a:r>
              <a:rPr lang="cs-CZ" sz="1600" dirty="0"/>
              <a:t>Bare Metal - </a:t>
            </a:r>
            <a:r>
              <a:rPr lang="cs-CZ" sz="1600" dirty="0">
                <a:solidFill>
                  <a:schemeClr val="accent1">
                    <a:lumMod val="75000"/>
                  </a:schemeClr>
                </a:solidFill>
              </a:rPr>
              <a:t>Ironic</a:t>
            </a:r>
          </a:p>
          <a:p>
            <a:r>
              <a:rPr lang="cs-CZ" sz="1600" dirty="0"/>
              <a:t>Messaging - </a:t>
            </a:r>
            <a:r>
              <a:rPr lang="cs-CZ" sz="1600" dirty="0">
                <a:solidFill>
                  <a:schemeClr val="accent1">
                    <a:lumMod val="75000"/>
                  </a:schemeClr>
                </a:solidFill>
              </a:rPr>
              <a:t>Zaqar</a:t>
            </a:r>
          </a:p>
          <a:p>
            <a:r>
              <a:rPr lang="cs-CZ" sz="1600" dirty="0"/>
              <a:t>Shared FS - </a:t>
            </a:r>
            <a:r>
              <a:rPr lang="cs-CZ" sz="1600" dirty="0">
                <a:solidFill>
                  <a:schemeClr val="accent1">
                    <a:lumMod val="75000"/>
                  </a:schemeClr>
                </a:solidFill>
              </a:rPr>
              <a:t>Manila</a:t>
            </a:r>
          </a:p>
          <a:p>
            <a:r>
              <a:rPr lang="cs-CZ" sz="1600" dirty="0"/>
              <a:t>DNS - </a:t>
            </a:r>
            <a:r>
              <a:rPr lang="cs-CZ" sz="1600" dirty="0">
                <a:solidFill>
                  <a:schemeClr val="accent1">
                    <a:lumMod val="75000"/>
                  </a:schemeClr>
                </a:solidFill>
              </a:rPr>
              <a:t>Designate</a:t>
            </a:r>
          </a:p>
          <a:p>
            <a:r>
              <a:rPr lang="cs-CZ" sz="1600" dirty="0"/>
              <a:t>Search - </a:t>
            </a:r>
            <a:r>
              <a:rPr lang="cs-CZ" sz="1600" dirty="0">
                <a:solidFill>
                  <a:schemeClr val="accent1">
                    <a:lumMod val="75000"/>
                  </a:schemeClr>
                </a:solidFill>
              </a:rPr>
              <a:t>Searchlight</a:t>
            </a:r>
          </a:p>
          <a:p>
            <a:r>
              <a:rPr lang="cs-CZ" sz="1600" dirty="0"/>
              <a:t>Key Manager - </a:t>
            </a:r>
            <a:r>
              <a:rPr lang="cs-CZ" sz="1600" dirty="0">
                <a:solidFill>
                  <a:schemeClr val="accent1">
                    <a:lumMod val="75000"/>
                  </a:schemeClr>
                </a:solidFill>
              </a:rPr>
              <a:t>Barbican</a:t>
            </a:r>
          </a:p>
        </p:txBody>
      </p:sp>
      <p:pic>
        <p:nvPicPr>
          <p:cNvPr id="5" name="Picture 2" descr="http://image.slidesharecdn.com/architecture-150102195159-conversion-gate01/95/openstack-architecture-4-638.jpg?cb=1420228370"/>
          <p:cNvPicPr>
            <a:picLocks noChangeAspect="1" noChangeArrowheads="1"/>
          </p:cNvPicPr>
          <p:nvPr/>
        </p:nvPicPr>
        <p:blipFill rotWithShape="1">
          <a:blip r:embed="rId4">
            <a:extLst>
              <a:ext uri="{28A0092B-C50C-407E-A947-70E740481C1C}">
                <a14:useLocalDpi xmlns:a14="http://schemas.microsoft.com/office/drawing/2010/main" val="0"/>
              </a:ext>
            </a:extLst>
          </a:blip>
          <a:srcRect l="4854" t="19722" r="5851" b="2470"/>
          <a:stretch/>
        </p:blipFill>
        <p:spPr bwMode="auto">
          <a:xfrm>
            <a:off x="4572001" y="522618"/>
            <a:ext cx="4430176" cy="360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Microsoft Azure</a:t>
            </a:r>
            <a:endParaRPr lang="en-US" dirty="0"/>
          </a:p>
        </p:txBody>
      </p:sp>
      <p:pic>
        <p:nvPicPr>
          <p:cNvPr id="4" name="Picture 3"/>
          <p:cNvPicPr>
            <a:picLocks noChangeAspect="1"/>
          </p:cNvPicPr>
          <p:nvPr/>
        </p:nvPicPr>
        <p:blipFill>
          <a:blip r:embed="rId3"/>
          <a:stretch>
            <a:fillRect/>
          </a:stretch>
        </p:blipFill>
        <p:spPr>
          <a:xfrm>
            <a:off x="383804" y="4360988"/>
            <a:ext cx="2614395" cy="1418536"/>
          </a:xfrm>
          <a:prstGeom prst="rect">
            <a:avLst/>
          </a:prstGeom>
        </p:spPr>
      </p:pic>
      <p:pic>
        <p:nvPicPr>
          <p:cNvPr id="5" name="Picture 4"/>
          <p:cNvPicPr>
            <a:picLocks noChangeAspect="1"/>
          </p:cNvPicPr>
          <p:nvPr/>
        </p:nvPicPr>
        <p:blipFill>
          <a:blip r:embed="rId4"/>
          <a:stretch>
            <a:fillRect/>
          </a:stretch>
        </p:blipFill>
        <p:spPr>
          <a:xfrm>
            <a:off x="389430" y="2458518"/>
            <a:ext cx="2577282" cy="1826778"/>
          </a:xfrm>
          <a:prstGeom prst="rect">
            <a:avLst/>
          </a:prstGeom>
        </p:spPr>
      </p:pic>
      <p:pic>
        <p:nvPicPr>
          <p:cNvPr id="6" name="Picture 5"/>
          <p:cNvPicPr>
            <a:picLocks noChangeAspect="1"/>
          </p:cNvPicPr>
          <p:nvPr/>
        </p:nvPicPr>
        <p:blipFill>
          <a:blip r:embed="rId5"/>
          <a:stretch>
            <a:fillRect/>
          </a:stretch>
        </p:blipFill>
        <p:spPr>
          <a:xfrm>
            <a:off x="383804" y="568420"/>
            <a:ext cx="2560788" cy="1814406"/>
          </a:xfrm>
          <a:prstGeom prst="rect">
            <a:avLst/>
          </a:prstGeom>
        </p:spPr>
      </p:pic>
      <p:pic>
        <p:nvPicPr>
          <p:cNvPr id="7" name="Picture 6"/>
          <p:cNvPicPr>
            <a:picLocks noChangeAspect="1"/>
          </p:cNvPicPr>
          <p:nvPr/>
        </p:nvPicPr>
        <p:blipFill rotWithShape="1">
          <a:blip r:embed="rId6"/>
          <a:srcRect b="7848"/>
          <a:stretch/>
        </p:blipFill>
        <p:spPr>
          <a:xfrm>
            <a:off x="179512" y="6027867"/>
            <a:ext cx="8878221" cy="604209"/>
          </a:xfrm>
          <a:prstGeom prst="rect">
            <a:avLst/>
          </a:prstGeom>
        </p:spPr>
      </p:pic>
      <p:pic>
        <p:nvPicPr>
          <p:cNvPr id="8" name="Picture 7"/>
          <p:cNvPicPr>
            <a:picLocks noChangeAspect="1"/>
          </p:cNvPicPr>
          <p:nvPr/>
        </p:nvPicPr>
        <p:blipFill>
          <a:blip r:embed="rId7"/>
          <a:stretch>
            <a:fillRect/>
          </a:stretch>
        </p:blipFill>
        <p:spPr>
          <a:xfrm>
            <a:off x="6064120" y="568420"/>
            <a:ext cx="2560788" cy="1814406"/>
          </a:xfrm>
          <a:prstGeom prst="rect">
            <a:avLst/>
          </a:prstGeom>
        </p:spPr>
      </p:pic>
      <p:pic>
        <p:nvPicPr>
          <p:cNvPr id="9" name="Picture 8"/>
          <p:cNvPicPr>
            <a:picLocks noChangeAspect="1"/>
          </p:cNvPicPr>
          <p:nvPr/>
        </p:nvPicPr>
        <p:blipFill>
          <a:blip r:embed="rId8"/>
          <a:stretch>
            <a:fillRect/>
          </a:stretch>
        </p:blipFill>
        <p:spPr>
          <a:xfrm>
            <a:off x="6010513" y="2465832"/>
            <a:ext cx="2614395" cy="1439155"/>
          </a:xfrm>
          <a:prstGeom prst="rect">
            <a:avLst/>
          </a:prstGeom>
        </p:spPr>
      </p:pic>
      <p:pic>
        <p:nvPicPr>
          <p:cNvPr id="10" name="Picture 9"/>
          <p:cNvPicPr>
            <a:picLocks noChangeAspect="1"/>
          </p:cNvPicPr>
          <p:nvPr/>
        </p:nvPicPr>
        <p:blipFill>
          <a:blip r:embed="rId9"/>
          <a:stretch>
            <a:fillRect/>
          </a:stretch>
        </p:blipFill>
        <p:spPr>
          <a:xfrm>
            <a:off x="6076491" y="3987994"/>
            <a:ext cx="2548417" cy="1830902"/>
          </a:xfrm>
          <a:prstGeom prst="rect">
            <a:avLst/>
          </a:prstGeom>
        </p:spPr>
      </p:pic>
      <p:pic>
        <p:nvPicPr>
          <p:cNvPr id="11" name="Picture 10"/>
          <p:cNvPicPr>
            <a:picLocks noChangeAspect="1"/>
          </p:cNvPicPr>
          <p:nvPr/>
        </p:nvPicPr>
        <p:blipFill>
          <a:blip r:embed="rId10"/>
          <a:stretch>
            <a:fillRect/>
          </a:stretch>
        </p:blipFill>
        <p:spPr>
          <a:xfrm>
            <a:off x="3217777" y="567137"/>
            <a:ext cx="2573158" cy="1847395"/>
          </a:xfrm>
          <a:prstGeom prst="rect">
            <a:avLst/>
          </a:prstGeom>
        </p:spPr>
      </p:pic>
      <p:pic>
        <p:nvPicPr>
          <p:cNvPr id="12" name="Picture 11"/>
          <p:cNvPicPr>
            <a:picLocks noChangeAspect="1"/>
          </p:cNvPicPr>
          <p:nvPr/>
        </p:nvPicPr>
        <p:blipFill>
          <a:blip r:embed="rId11"/>
          <a:stretch>
            <a:fillRect/>
          </a:stretch>
        </p:blipFill>
        <p:spPr>
          <a:xfrm>
            <a:off x="3226024" y="2433672"/>
            <a:ext cx="2564911" cy="1463897"/>
          </a:xfrm>
          <a:prstGeom prst="rect">
            <a:avLst/>
          </a:prstGeom>
        </p:spPr>
      </p:pic>
      <p:pic>
        <p:nvPicPr>
          <p:cNvPr id="13" name="Picture 12"/>
          <p:cNvPicPr>
            <a:picLocks noChangeAspect="1"/>
          </p:cNvPicPr>
          <p:nvPr/>
        </p:nvPicPr>
        <p:blipFill>
          <a:blip r:embed="rId12"/>
          <a:stretch>
            <a:fillRect/>
          </a:stretch>
        </p:blipFill>
        <p:spPr>
          <a:xfrm>
            <a:off x="3226024" y="3967376"/>
            <a:ext cx="2581406" cy="1851520"/>
          </a:xfrm>
          <a:prstGeom prst="rect">
            <a:avLst/>
          </a:prstGeom>
        </p:spPr>
      </p:pic>
    </p:spTree>
    <p:extLst>
      <p:ext uri="{BB962C8B-B14F-4D97-AF65-F5344CB8AC3E}">
        <p14:creationId xmlns:p14="http://schemas.microsoft.com/office/powerpoint/2010/main" val="25698290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Microsoft Azure</a:t>
            </a:r>
            <a:endParaRPr lang="en-US" dirty="0"/>
          </a:p>
        </p:txBody>
      </p:sp>
      <p:sp>
        <p:nvSpPr>
          <p:cNvPr id="5" name="Content Placeholder 4"/>
          <p:cNvSpPr>
            <a:spLocks noGrp="1"/>
          </p:cNvSpPr>
          <p:nvPr>
            <p:ph sz="quarter" idx="13"/>
          </p:nvPr>
        </p:nvSpPr>
        <p:spPr>
          <a:xfrm>
            <a:off x="107504" y="476672"/>
            <a:ext cx="4464496" cy="6264696"/>
          </a:xfrm>
        </p:spPr>
        <p:txBody>
          <a:bodyPr anchor="t">
            <a:noAutofit/>
          </a:bodyPr>
          <a:lstStyle/>
          <a:p>
            <a:pPr marL="0" indent="0">
              <a:spcBef>
                <a:spcPts val="0"/>
              </a:spcBef>
              <a:buNone/>
            </a:pPr>
            <a:r>
              <a:rPr lang="en-US" sz="880" b="1" dirty="0">
                <a:solidFill>
                  <a:srgbClr val="0070C0"/>
                </a:solidFill>
              </a:rPr>
              <a:t>Virtual Machines </a:t>
            </a:r>
            <a:r>
              <a:rPr lang="en-US" sz="880" dirty="0">
                <a:solidFill>
                  <a:schemeClr val="tx1"/>
                </a:solidFill>
              </a:rPr>
              <a:t>- Provision Windows and Linux virtual machines in minutes</a:t>
            </a:r>
          </a:p>
          <a:p>
            <a:pPr marL="0" indent="0">
              <a:spcBef>
                <a:spcPts val="0"/>
              </a:spcBef>
              <a:buNone/>
            </a:pPr>
            <a:r>
              <a:rPr lang="en-US" sz="880" b="1" dirty="0">
                <a:solidFill>
                  <a:srgbClr val="0070C0"/>
                </a:solidFill>
              </a:rPr>
              <a:t>App Service </a:t>
            </a:r>
            <a:r>
              <a:rPr lang="en-US" sz="880" dirty="0">
                <a:solidFill>
                  <a:schemeClr val="tx1"/>
                </a:solidFill>
              </a:rPr>
              <a:t>- Create web and mobile apps for any platform and any device</a:t>
            </a:r>
          </a:p>
          <a:p>
            <a:pPr marL="0" indent="0">
              <a:spcBef>
                <a:spcPts val="0"/>
              </a:spcBef>
              <a:buNone/>
            </a:pPr>
            <a:r>
              <a:rPr lang="en-US" sz="880" b="1" dirty="0">
                <a:solidFill>
                  <a:srgbClr val="0070C0"/>
                </a:solidFill>
              </a:rPr>
              <a:t>SQL Database </a:t>
            </a:r>
            <a:r>
              <a:rPr lang="en-US" sz="880" dirty="0">
                <a:solidFill>
                  <a:schemeClr val="tx1"/>
                </a:solidFill>
              </a:rPr>
              <a:t>- Managed relational SQL Database-as-a-service</a:t>
            </a:r>
          </a:p>
          <a:p>
            <a:pPr marL="0" indent="0">
              <a:spcBef>
                <a:spcPts val="0"/>
              </a:spcBef>
              <a:buNone/>
            </a:pPr>
            <a:r>
              <a:rPr lang="en-US" sz="880" b="1" dirty="0">
                <a:solidFill>
                  <a:srgbClr val="0070C0"/>
                </a:solidFill>
              </a:rPr>
              <a:t>Storage </a:t>
            </a:r>
            <a:r>
              <a:rPr lang="en-US" sz="880" dirty="0">
                <a:solidFill>
                  <a:schemeClr val="tx1"/>
                </a:solidFill>
              </a:rPr>
              <a:t>- Durable, highly available, and massively scalable cloud storage</a:t>
            </a:r>
          </a:p>
          <a:p>
            <a:pPr marL="0" indent="0">
              <a:spcBef>
                <a:spcPts val="0"/>
              </a:spcBef>
              <a:buNone/>
            </a:pPr>
            <a:r>
              <a:rPr lang="en-US" sz="880" b="1" dirty="0">
                <a:solidFill>
                  <a:srgbClr val="0070C0"/>
                </a:solidFill>
              </a:rPr>
              <a:t>Cloud Services </a:t>
            </a:r>
            <a:r>
              <a:rPr lang="en-US" sz="880" dirty="0">
                <a:solidFill>
                  <a:schemeClr val="tx1"/>
                </a:solidFill>
              </a:rPr>
              <a:t>- Create highly available, infinitely scalable cloud applications and APIs</a:t>
            </a:r>
          </a:p>
          <a:p>
            <a:pPr marL="0" indent="0">
              <a:spcBef>
                <a:spcPts val="0"/>
              </a:spcBef>
              <a:buNone/>
            </a:pPr>
            <a:r>
              <a:rPr lang="en-US" sz="880" b="1" dirty="0" err="1">
                <a:solidFill>
                  <a:srgbClr val="0070C0"/>
                </a:solidFill>
              </a:rPr>
              <a:t>DocumentDB</a:t>
            </a:r>
            <a:r>
              <a:rPr lang="en-US" sz="880" dirty="0">
                <a:solidFill>
                  <a:schemeClr val="tx1"/>
                </a:solidFill>
              </a:rPr>
              <a:t> - Managed NoSQL document database-as-a-service</a:t>
            </a:r>
          </a:p>
          <a:p>
            <a:pPr marL="0" indent="0">
              <a:spcBef>
                <a:spcPts val="0"/>
              </a:spcBef>
              <a:buNone/>
            </a:pPr>
            <a:r>
              <a:rPr lang="en-US" sz="880" b="1" dirty="0">
                <a:solidFill>
                  <a:srgbClr val="0070C0"/>
                </a:solidFill>
              </a:rPr>
              <a:t>Azure Active Directory </a:t>
            </a:r>
            <a:r>
              <a:rPr lang="en-US" sz="880" dirty="0">
                <a:solidFill>
                  <a:schemeClr val="tx1"/>
                </a:solidFill>
              </a:rPr>
              <a:t>- Synchronize on-premises directories and enable single sign-on</a:t>
            </a:r>
          </a:p>
          <a:p>
            <a:pPr marL="0" indent="0">
              <a:spcBef>
                <a:spcPts val="0"/>
              </a:spcBef>
              <a:buNone/>
            </a:pPr>
            <a:r>
              <a:rPr lang="en-US" sz="880" b="1" dirty="0">
                <a:solidFill>
                  <a:srgbClr val="0070C0"/>
                </a:solidFill>
              </a:rPr>
              <a:t>Backup</a:t>
            </a:r>
            <a:r>
              <a:rPr lang="en-US" sz="880" dirty="0">
                <a:solidFill>
                  <a:schemeClr val="tx1"/>
                </a:solidFill>
              </a:rPr>
              <a:t> - Simple and reliable server backup to the cloud</a:t>
            </a:r>
          </a:p>
          <a:p>
            <a:pPr marL="0" indent="0">
              <a:spcBef>
                <a:spcPts val="0"/>
              </a:spcBef>
              <a:buNone/>
            </a:pPr>
            <a:r>
              <a:rPr lang="en-US" sz="880" b="1" dirty="0">
                <a:solidFill>
                  <a:srgbClr val="0070C0"/>
                </a:solidFill>
              </a:rPr>
              <a:t>HDInsight</a:t>
            </a:r>
            <a:r>
              <a:rPr lang="en-US" sz="880" dirty="0">
                <a:solidFill>
                  <a:schemeClr val="tx1"/>
                </a:solidFill>
              </a:rPr>
              <a:t> - Provision cloud Hadoop, Spark, R Server, </a:t>
            </a:r>
            <a:r>
              <a:rPr lang="en-US" sz="880" dirty="0" err="1">
                <a:solidFill>
                  <a:schemeClr val="tx1"/>
                </a:solidFill>
              </a:rPr>
              <a:t>HBase</a:t>
            </a:r>
            <a:r>
              <a:rPr lang="en-US" sz="880" dirty="0">
                <a:solidFill>
                  <a:schemeClr val="tx1"/>
                </a:solidFill>
              </a:rPr>
              <a:t>, and Storm clusters</a:t>
            </a:r>
          </a:p>
          <a:p>
            <a:pPr marL="0" indent="0">
              <a:spcBef>
                <a:spcPts val="0"/>
              </a:spcBef>
              <a:buNone/>
            </a:pPr>
            <a:r>
              <a:rPr lang="en-US" sz="880" b="1" dirty="0">
                <a:solidFill>
                  <a:srgbClr val="0070C0"/>
                </a:solidFill>
              </a:rPr>
              <a:t>RemoteApp </a:t>
            </a:r>
            <a:r>
              <a:rPr lang="en-US" sz="880" dirty="0">
                <a:solidFill>
                  <a:schemeClr val="tx1"/>
                </a:solidFill>
              </a:rPr>
              <a:t>- Deploy Windows client apps in the cloud, run on any device</a:t>
            </a:r>
          </a:p>
          <a:p>
            <a:pPr marL="0" indent="0">
              <a:spcBef>
                <a:spcPts val="0"/>
              </a:spcBef>
              <a:buNone/>
            </a:pPr>
            <a:r>
              <a:rPr lang="en-US" sz="880" b="1" dirty="0">
                <a:solidFill>
                  <a:srgbClr val="0070C0"/>
                </a:solidFill>
              </a:rPr>
              <a:t>Batch</a:t>
            </a:r>
            <a:r>
              <a:rPr lang="en-US" sz="880" dirty="0">
                <a:solidFill>
                  <a:schemeClr val="tx1"/>
                </a:solidFill>
              </a:rPr>
              <a:t> - Run large-scale parallel and batch compute jobs</a:t>
            </a:r>
          </a:p>
          <a:p>
            <a:pPr marL="0" indent="0">
              <a:spcBef>
                <a:spcPts val="0"/>
              </a:spcBef>
              <a:buNone/>
            </a:pPr>
            <a:r>
              <a:rPr lang="en-US" sz="880" b="1" dirty="0" err="1">
                <a:solidFill>
                  <a:srgbClr val="0070C0"/>
                </a:solidFill>
              </a:rPr>
              <a:t>StorSimple</a:t>
            </a:r>
            <a:r>
              <a:rPr lang="en-US" sz="880" dirty="0">
                <a:solidFill>
                  <a:schemeClr val="tx1"/>
                </a:solidFill>
              </a:rPr>
              <a:t> - Hybrid cloud storage for enterprises, reduces costs and improves data security</a:t>
            </a:r>
          </a:p>
          <a:p>
            <a:pPr marL="0" indent="0">
              <a:spcBef>
                <a:spcPts val="0"/>
              </a:spcBef>
              <a:buNone/>
            </a:pPr>
            <a:r>
              <a:rPr lang="en-US" sz="880" b="1" dirty="0">
                <a:solidFill>
                  <a:srgbClr val="0070C0"/>
                </a:solidFill>
              </a:rPr>
              <a:t>Visual Studio Team Services </a:t>
            </a:r>
            <a:r>
              <a:rPr lang="en-US" sz="880" dirty="0">
                <a:solidFill>
                  <a:schemeClr val="tx1"/>
                </a:solidFill>
              </a:rPr>
              <a:t>- Services for teams to share code, track work, and ship software</a:t>
            </a:r>
          </a:p>
          <a:p>
            <a:pPr marL="0" indent="0">
              <a:spcBef>
                <a:spcPts val="0"/>
              </a:spcBef>
              <a:buNone/>
            </a:pPr>
            <a:r>
              <a:rPr lang="en-US" sz="880" b="1" dirty="0">
                <a:solidFill>
                  <a:srgbClr val="0070C0"/>
                </a:solidFill>
              </a:rPr>
              <a:t>API Management </a:t>
            </a:r>
            <a:r>
              <a:rPr lang="en-US" sz="880" dirty="0">
                <a:solidFill>
                  <a:schemeClr val="tx1"/>
                </a:solidFill>
              </a:rPr>
              <a:t>- Publish APIs to developers, partners and employees securely and at scale</a:t>
            </a:r>
          </a:p>
          <a:p>
            <a:pPr marL="0" indent="0">
              <a:spcBef>
                <a:spcPts val="0"/>
              </a:spcBef>
              <a:buNone/>
            </a:pPr>
            <a:r>
              <a:rPr lang="en-US" sz="880" b="1" dirty="0">
                <a:solidFill>
                  <a:srgbClr val="0070C0"/>
                </a:solidFill>
              </a:rPr>
              <a:t>Azure </a:t>
            </a:r>
            <a:r>
              <a:rPr lang="en-US" sz="880" b="1" dirty="0" err="1">
                <a:solidFill>
                  <a:srgbClr val="0070C0"/>
                </a:solidFill>
              </a:rPr>
              <a:t>IoT</a:t>
            </a:r>
            <a:r>
              <a:rPr lang="en-US" sz="880" b="1" dirty="0">
                <a:solidFill>
                  <a:srgbClr val="0070C0"/>
                </a:solidFill>
              </a:rPr>
              <a:t> Hub </a:t>
            </a:r>
            <a:r>
              <a:rPr lang="en-US" sz="880" dirty="0">
                <a:solidFill>
                  <a:schemeClr val="tx1"/>
                </a:solidFill>
              </a:rPr>
              <a:t>- Connect, monitor, and control millions of </a:t>
            </a:r>
            <a:r>
              <a:rPr lang="en-US" sz="880" dirty="0" err="1">
                <a:solidFill>
                  <a:schemeClr val="tx1"/>
                </a:solidFill>
              </a:rPr>
              <a:t>IoT</a:t>
            </a:r>
            <a:r>
              <a:rPr lang="en-US" sz="880" dirty="0">
                <a:solidFill>
                  <a:schemeClr val="tx1"/>
                </a:solidFill>
              </a:rPr>
              <a:t> assets</a:t>
            </a:r>
          </a:p>
          <a:p>
            <a:pPr marL="0" indent="0">
              <a:spcBef>
                <a:spcPts val="0"/>
              </a:spcBef>
              <a:buNone/>
            </a:pPr>
            <a:r>
              <a:rPr lang="en-US" sz="880" b="1" dirty="0">
                <a:solidFill>
                  <a:srgbClr val="0070C0"/>
                </a:solidFill>
              </a:rPr>
              <a:t>CDN</a:t>
            </a:r>
            <a:r>
              <a:rPr lang="en-US" sz="880" dirty="0">
                <a:solidFill>
                  <a:schemeClr val="tx1"/>
                </a:solidFill>
              </a:rPr>
              <a:t> - Deliver content to end-users through a robust network of global data centers</a:t>
            </a:r>
          </a:p>
          <a:p>
            <a:pPr marL="0" indent="0">
              <a:spcBef>
                <a:spcPts val="0"/>
              </a:spcBef>
              <a:buNone/>
            </a:pPr>
            <a:r>
              <a:rPr lang="en-US" sz="880" b="1" dirty="0">
                <a:solidFill>
                  <a:srgbClr val="0070C0"/>
                </a:solidFill>
              </a:rPr>
              <a:t>ExpressRoute</a:t>
            </a:r>
            <a:r>
              <a:rPr lang="en-US" sz="880" dirty="0">
                <a:solidFill>
                  <a:schemeClr val="tx1"/>
                </a:solidFill>
              </a:rPr>
              <a:t> - Dedicated private network fiber connections to Azure</a:t>
            </a:r>
          </a:p>
          <a:p>
            <a:pPr marL="0" indent="0">
              <a:spcBef>
                <a:spcPts val="0"/>
              </a:spcBef>
              <a:buNone/>
            </a:pPr>
            <a:r>
              <a:rPr lang="en-US" sz="880" b="1" dirty="0">
                <a:solidFill>
                  <a:srgbClr val="0070C0"/>
                </a:solidFill>
              </a:rPr>
              <a:t>Site Recovery </a:t>
            </a:r>
            <a:r>
              <a:rPr lang="en-US" sz="880" dirty="0">
                <a:solidFill>
                  <a:schemeClr val="tx1"/>
                </a:solidFill>
              </a:rPr>
              <a:t>- Orchestrate protection and recovery of private clouds</a:t>
            </a:r>
          </a:p>
          <a:p>
            <a:pPr marL="0" indent="0">
              <a:spcBef>
                <a:spcPts val="0"/>
              </a:spcBef>
              <a:buNone/>
            </a:pPr>
            <a:r>
              <a:rPr lang="en-US" sz="880" b="1" dirty="0">
                <a:solidFill>
                  <a:srgbClr val="0070C0"/>
                </a:solidFill>
              </a:rPr>
              <a:t>Azure DNS </a:t>
            </a:r>
            <a:r>
              <a:rPr lang="en-US" sz="880" dirty="0">
                <a:solidFill>
                  <a:schemeClr val="tx1"/>
                </a:solidFill>
              </a:rPr>
              <a:t>- Host your DNS domain in Azure</a:t>
            </a:r>
          </a:p>
          <a:p>
            <a:pPr marL="0" indent="0">
              <a:spcBef>
                <a:spcPts val="0"/>
              </a:spcBef>
              <a:buNone/>
            </a:pPr>
            <a:r>
              <a:rPr lang="en-US" sz="880" b="1" dirty="0">
                <a:solidFill>
                  <a:srgbClr val="0070C0"/>
                </a:solidFill>
              </a:rPr>
              <a:t>Machine Learning </a:t>
            </a:r>
            <a:r>
              <a:rPr lang="en-US" sz="880" dirty="0">
                <a:solidFill>
                  <a:schemeClr val="tx1"/>
                </a:solidFill>
              </a:rPr>
              <a:t>- Powerful cloud-based predictive analytics</a:t>
            </a:r>
          </a:p>
          <a:p>
            <a:pPr marL="0" indent="0">
              <a:spcBef>
                <a:spcPts val="0"/>
              </a:spcBef>
              <a:buNone/>
            </a:pPr>
            <a:r>
              <a:rPr lang="en-US" sz="880" b="1" dirty="0">
                <a:solidFill>
                  <a:srgbClr val="0070C0"/>
                </a:solidFill>
              </a:rPr>
              <a:t>Service Fabric </a:t>
            </a:r>
            <a:r>
              <a:rPr lang="en-US" sz="880" dirty="0">
                <a:solidFill>
                  <a:schemeClr val="tx1"/>
                </a:solidFill>
              </a:rPr>
              <a:t>- Build and operate always-on, scalable, distributed applications</a:t>
            </a:r>
          </a:p>
          <a:p>
            <a:pPr marL="0" indent="0">
              <a:spcBef>
                <a:spcPts val="0"/>
              </a:spcBef>
              <a:buNone/>
            </a:pPr>
            <a:r>
              <a:rPr lang="en-US" sz="880" b="1" dirty="0">
                <a:solidFill>
                  <a:srgbClr val="0070C0"/>
                </a:solidFill>
              </a:rPr>
              <a:t>Multi-Factor Authentication </a:t>
            </a:r>
            <a:r>
              <a:rPr lang="en-US" sz="880" dirty="0">
                <a:solidFill>
                  <a:schemeClr val="tx1"/>
                </a:solidFill>
              </a:rPr>
              <a:t>- Safe access to data and apps, extra level of authentication</a:t>
            </a:r>
          </a:p>
          <a:p>
            <a:pPr marL="0" indent="0">
              <a:spcBef>
                <a:spcPts val="0"/>
              </a:spcBef>
              <a:buNone/>
            </a:pPr>
            <a:r>
              <a:rPr lang="en-US" sz="880" b="1" dirty="0">
                <a:solidFill>
                  <a:srgbClr val="0070C0"/>
                </a:solidFill>
              </a:rPr>
              <a:t>Visual Studio Application Insights </a:t>
            </a:r>
            <a:r>
              <a:rPr lang="en-US" sz="880" dirty="0">
                <a:solidFill>
                  <a:schemeClr val="tx1"/>
                </a:solidFill>
              </a:rPr>
              <a:t>- Detect and diagnose issues in your web apps and services</a:t>
            </a:r>
          </a:p>
          <a:p>
            <a:pPr marL="0" indent="0">
              <a:spcBef>
                <a:spcPts val="0"/>
              </a:spcBef>
              <a:buNone/>
            </a:pPr>
            <a:r>
              <a:rPr lang="en-US" sz="880" b="1" dirty="0">
                <a:solidFill>
                  <a:srgbClr val="0070C0"/>
                </a:solidFill>
              </a:rPr>
              <a:t>SQL Data Warehouse </a:t>
            </a:r>
            <a:r>
              <a:rPr lang="en-US" sz="880" dirty="0">
                <a:solidFill>
                  <a:schemeClr val="tx1"/>
                </a:solidFill>
              </a:rPr>
              <a:t>- Elastic data warehouse-as-a-service with enterprise-class features</a:t>
            </a:r>
          </a:p>
          <a:p>
            <a:pPr marL="0" indent="0">
              <a:spcBef>
                <a:spcPts val="0"/>
              </a:spcBef>
              <a:buNone/>
            </a:pPr>
            <a:r>
              <a:rPr lang="en-US" sz="880" b="1" dirty="0">
                <a:solidFill>
                  <a:srgbClr val="0070C0"/>
                </a:solidFill>
              </a:rPr>
              <a:t>Virtual Network </a:t>
            </a:r>
            <a:r>
              <a:rPr lang="en-US" sz="880" dirty="0">
                <a:solidFill>
                  <a:schemeClr val="tx1"/>
                </a:solidFill>
              </a:rPr>
              <a:t>- Provision private networks, optionally connect to on-premises datacenters</a:t>
            </a:r>
          </a:p>
          <a:p>
            <a:pPr marL="0" indent="0">
              <a:spcBef>
                <a:spcPts val="0"/>
              </a:spcBef>
              <a:buNone/>
            </a:pPr>
            <a:r>
              <a:rPr lang="en-US" sz="880" b="1" dirty="0">
                <a:solidFill>
                  <a:srgbClr val="0070C0"/>
                </a:solidFill>
              </a:rPr>
              <a:t>Media Services </a:t>
            </a:r>
            <a:r>
              <a:rPr lang="en-US" sz="880" dirty="0">
                <a:solidFill>
                  <a:schemeClr val="tx1"/>
                </a:solidFill>
              </a:rPr>
              <a:t>- Encode, store, and stream video and audio at scale</a:t>
            </a:r>
          </a:p>
          <a:p>
            <a:pPr marL="0" indent="0">
              <a:spcBef>
                <a:spcPts val="0"/>
              </a:spcBef>
              <a:buNone/>
            </a:pPr>
            <a:r>
              <a:rPr lang="en-US" sz="880" b="1" dirty="0">
                <a:solidFill>
                  <a:srgbClr val="0070C0"/>
                </a:solidFill>
              </a:rPr>
              <a:t>Stream Analytics </a:t>
            </a:r>
            <a:r>
              <a:rPr lang="en-US" sz="880" dirty="0">
                <a:solidFill>
                  <a:schemeClr val="tx1"/>
                </a:solidFill>
              </a:rPr>
              <a:t>- Real-time stream processing</a:t>
            </a:r>
          </a:p>
          <a:p>
            <a:pPr marL="0" indent="0">
              <a:spcBef>
                <a:spcPts val="0"/>
              </a:spcBef>
              <a:buNone/>
            </a:pPr>
            <a:r>
              <a:rPr lang="en-US" sz="880" b="1" dirty="0">
                <a:solidFill>
                  <a:srgbClr val="0070C0"/>
                </a:solidFill>
              </a:rPr>
              <a:t>Azure Active Directory Domain Services</a:t>
            </a:r>
            <a:r>
              <a:rPr lang="en-US" sz="880" b="1" dirty="0">
                <a:solidFill>
                  <a:schemeClr val="tx1"/>
                </a:solidFill>
              </a:rPr>
              <a:t> </a:t>
            </a:r>
            <a:r>
              <a:rPr lang="en-US" sz="880" dirty="0">
                <a:solidFill>
                  <a:schemeClr val="tx1"/>
                </a:solidFill>
              </a:rPr>
              <a:t>- Join Azure VM to a domain w/o domain controllers</a:t>
            </a:r>
          </a:p>
          <a:p>
            <a:pPr marL="0" indent="0">
              <a:spcBef>
                <a:spcPts val="0"/>
              </a:spcBef>
              <a:buNone/>
            </a:pPr>
            <a:r>
              <a:rPr lang="en-US" sz="880" b="1" dirty="0">
                <a:solidFill>
                  <a:srgbClr val="0070C0"/>
                </a:solidFill>
              </a:rPr>
              <a:t>Event Hubs </a:t>
            </a:r>
            <a:r>
              <a:rPr lang="en-US" sz="880" dirty="0">
                <a:solidFill>
                  <a:schemeClr val="tx1"/>
                </a:solidFill>
              </a:rPr>
              <a:t>- Ingest, persist, and process millions of events per second</a:t>
            </a:r>
          </a:p>
          <a:p>
            <a:pPr marL="0" indent="0">
              <a:spcBef>
                <a:spcPts val="0"/>
              </a:spcBef>
              <a:buNone/>
            </a:pPr>
            <a:r>
              <a:rPr lang="en-US" sz="880" b="1" dirty="0">
                <a:solidFill>
                  <a:srgbClr val="0070C0"/>
                </a:solidFill>
              </a:rPr>
              <a:t>Data Factory </a:t>
            </a:r>
            <a:r>
              <a:rPr lang="en-US" sz="880" dirty="0">
                <a:solidFill>
                  <a:schemeClr val="tx1"/>
                </a:solidFill>
              </a:rPr>
              <a:t>- Orchestrate and manage data transformation and movement</a:t>
            </a:r>
          </a:p>
          <a:p>
            <a:pPr marL="0" indent="0">
              <a:spcBef>
                <a:spcPts val="0"/>
              </a:spcBef>
              <a:buNone/>
            </a:pPr>
            <a:r>
              <a:rPr lang="en-US" sz="880" b="1" dirty="0">
                <a:solidFill>
                  <a:srgbClr val="0070C0"/>
                </a:solidFill>
              </a:rPr>
              <a:t>Key Vault </a:t>
            </a:r>
            <a:r>
              <a:rPr lang="en-US" sz="880" dirty="0">
                <a:solidFill>
                  <a:schemeClr val="tx1"/>
                </a:solidFill>
              </a:rPr>
              <a:t>- Safeguard and maintain control of keys and other secrets</a:t>
            </a:r>
          </a:p>
          <a:p>
            <a:pPr marL="0" indent="0">
              <a:spcBef>
                <a:spcPts val="0"/>
              </a:spcBef>
              <a:buNone/>
            </a:pPr>
            <a:r>
              <a:rPr lang="en-US" sz="880" b="1" dirty="0">
                <a:solidFill>
                  <a:srgbClr val="0070C0"/>
                </a:solidFill>
              </a:rPr>
              <a:t>Service Bus </a:t>
            </a:r>
            <a:r>
              <a:rPr lang="en-US" sz="880" dirty="0">
                <a:solidFill>
                  <a:schemeClr val="tx1"/>
                </a:solidFill>
              </a:rPr>
              <a:t>- Connect across private and public cloud environments</a:t>
            </a:r>
          </a:p>
          <a:p>
            <a:pPr marL="0" indent="0">
              <a:spcBef>
                <a:spcPts val="0"/>
              </a:spcBef>
              <a:buNone/>
            </a:pPr>
            <a:r>
              <a:rPr lang="en-US" sz="880" b="1" dirty="0">
                <a:solidFill>
                  <a:srgbClr val="0070C0"/>
                </a:solidFill>
              </a:rPr>
              <a:t>Azure Active Directory B2C </a:t>
            </a:r>
            <a:r>
              <a:rPr lang="en-US" sz="880" dirty="0">
                <a:solidFill>
                  <a:schemeClr val="tx1"/>
                </a:solidFill>
              </a:rPr>
              <a:t>- Consumer identity and access management in the cloud</a:t>
            </a:r>
          </a:p>
          <a:p>
            <a:pPr marL="0" indent="0">
              <a:spcBef>
                <a:spcPts val="0"/>
              </a:spcBef>
              <a:buNone/>
            </a:pPr>
            <a:r>
              <a:rPr lang="en-US" sz="880" b="1" dirty="0">
                <a:solidFill>
                  <a:srgbClr val="0070C0"/>
                </a:solidFill>
              </a:rPr>
              <a:t>Scheduler</a:t>
            </a:r>
            <a:r>
              <a:rPr lang="en-US" sz="880" dirty="0">
                <a:solidFill>
                  <a:schemeClr val="tx1"/>
                </a:solidFill>
              </a:rPr>
              <a:t> - Run your jobs on simple or complex recurring schedules</a:t>
            </a:r>
          </a:p>
          <a:p>
            <a:pPr marL="0" indent="0">
              <a:spcBef>
                <a:spcPts val="0"/>
              </a:spcBef>
              <a:buNone/>
            </a:pPr>
            <a:r>
              <a:rPr lang="en-US" sz="880" b="1" dirty="0">
                <a:solidFill>
                  <a:srgbClr val="0070C0"/>
                </a:solidFill>
              </a:rPr>
              <a:t>Azure </a:t>
            </a:r>
            <a:r>
              <a:rPr lang="en-US" sz="880" b="1" dirty="0" err="1">
                <a:solidFill>
                  <a:srgbClr val="0070C0"/>
                </a:solidFill>
              </a:rPr>
              <a:t>DevTest</a:t>
            </a:r>
            <a:r>
              <a:rPr lang="en-US" sz="880" b="1" dirty="0">
                <a:solidFill>
                  <a:srgbClr val="0070C0"/>
                </a:solidFill>
              </a:rPr>
              <a:t> Labs </a:t>
            </a:r>
            <a:r>
              <a:rPr lang="en-US" sz="880" dirty="0">
                <a:solidFill>
                  <a:schemeClr val="tx1"/>
                </a:solidFill>
              </a:rPr>
              <a:t>- Quickly create environments to deploy and test applications</a:t>
            </a:r>
          </a:p>
          <a:p>
            <a:pPr marL="0" indent="0">
              <a:spcBef>
                <a:spcPts val="0"/>
              </a:spcBef>
              <a:buNone/>
            </a:pPr>
            <a:r>
              <a:rPr lang="en-US" sz="880" b="1" dirty="0">
                <a:solidFill>
                  <a:srgbClr val="0070C0"/>
                </a:solidFill>
              </a:rPr>
              <a:t>Notification Hubs</a:t>
            </a:r>
            <a:r>
              <a:rPr lang="en-US" sz="880" b="1" dirty="0">
                <a:solidFill>
                  <a:schemeClr val="tx1"/>
                </a:solidFill>
              </a:rPr>
              <a:t> </a:t>
            </a:r>
            <a:r>
              <a:rPr lang="en-US" sz="880" dirty="0">
                <a:solidFill>
                  <a:schemeClr val="tx1"/>
                </a:solidFill>
              </a:rPr>
              <a:t>- Scalable, cross-platform push notification infrastructure</a:t>
            </a:r>
          </a:p>
          <a:p>
            <a:pPr marL="0" indent="0">
              <a:spcBef>
                <a:spcPts val="0"/>
              </a:spcBef>
              <a:buNone/>
            </a:pPr>
            <a:r>
              <a:rPr lang="en-US" sz="880" b="1" dirty="0">
                <a:solidFill>
                  <a:srgbClr val="0070C0"/>
                </a:solidFill>
              </a:rPr>
              <a:t>Automation</a:t>
            </a:r>
            <a:r>
              <a:rPr lang="en-US" sz="880" dirty="0">
                <a:solidFill>
                  <a:schemeClr val="tx1"/>
                </a:solidFill>
              </a:rPr>
              <a:t> - Simplify cloud management with process automation</a:t>
            </a:r>
          </a:p>
          <a:p>
            <a:pPr marL="0" indent="0">
              <a:spcBef>
                <a:spcPts val="0"/>
              </a:spcBef>
              <a:buNone/>
            </a:pPr>
            <a:r>
              <a:rPr lang="en-US" sz="880" b="1" dirty="0">
                <a:solidFill>
                  <a:srgbClr val="0070C0"/>
                </a:solidFill>
              </a:rPr>
              <a:t>Log Analytics </a:t>
            </a:r>
            <a:r>
              <a:rPr lang="en-US" sz="880" dirty="0">
                <a:solidFill>
                  <a:schemeClr val="tx1"/>
                </a:solidFill>
              </a:rPr>
              <a:t>- Collect, search and visualize machine data from on-premises and cloud</a:t>
            </a:r>
          </a:p>
          <a:p>
            <a:pPr marL="0" indent="0">
              <a:spcBef>
                <a:spcPts val="0"/>
              </a:spcBef>
              <a:buNone/>
            </a:pPr>
            <a:r>
              <a:rPr lang="en-US" sz="880" b="1" dirty="0">
                <a:solidFill>
                  <a:srgbClr val="0070C0"/>
                </a:solidFill>
              </a:rPr>
              <a:t>Security Center </a:t>
            </a:r>
            <a:r>
              <a:rPr lang="en-US" sz="880" dirty="0">
                <a:solidFill>
                  <a:schemeClr val="tx1"/>
                </a:solidFill>
              </a:rPr>
              <a:t>- Prevent, detect, and respond to threats with increased visibility</a:t>
            </a:r>
          </a:p>
          <a:p>
            <a:pPr marL="0" indent="0">
              <a:spcBef>
                <a:spcPts val="0"/>
              </a:spcBef>
              <a:buNone/>
            </a:pPr>
            <a:r>
              <a:rPr lang="en-US" sz="880" b="1" dirty="0">
                <a:solidFill>
                  <a:srgbClr val="0070C0"/>
                </a:solidFill>
              </a:rPr>
              <a:t>BizTalk Services </a:t>
            </a:r>
            <a:r>
              <a:rPr lang="en-US" sz="880" dirty="0">
                <a:solidFill>
                  <a:schemeClr val="tx1"/>
                </a:solidFill>
              </a:rPr>
              <a:t>- Seamlessly integrate the enterprise and the cloud</a:t>
            </a:r>
          </a:p>
          <a:p>
            <a:pPr marL="0" indent="0">
              <a:spcBef>
                <a:spcPts val="0"/>
              </a:spcBef>
              <a:buNone/>
            </a:pPr>
            <a:r>
              <a:rPr lang="en-US" sz="880" b="1" dirty="0">
                <a:solidFill>
                  <a:srgbClr val="0070C0"/>
                </a:solidFill>
              </a:rPr>
              <a:t>Traffic Manager </a:t>
            </a:r>
            <a:r>
              <a:rPr lang="en-US" sz="880" dirty="0">
                <a:solidFill>
                  <a:schemeClr val="tx1"/>
                </a:solidFill>
              </a:rPr>
              <a:t>- Route incoming traffic for high performance and availability</a:t>
            </a:r>
          </a:p>
          <a:p>
            <a:pPr marL="0" indent="0">
              <a:spcBef>
                <a:spcPts val="0"/>
              </a:spcBef>
              <a:buNone/>
            </a:pPr>
            <a:r>
              <a:rPr lang="en-US" sz="880" b="1" dirty="0" err="1">
                <a:solidFill>
                  <a:srgbClr val="0070C0"/>
                </a:solidFill>
              </a:rPr>
              <a:t>Redis</a:t>
            </a:r>
            <a:r>
              <a:rPr lang="en-US" sz="880" b="1" dirty="0">
                <a:solidFill>
                  <a:srgbClr val="0070C0"/>
                </a:solidFill>
              </a:rPr>
              <a:t> Cache </a:t>
            </a:r>
            <a:r>
              <a:rPr lang="en-US" sz="880" dirty="0">
                <a:solidFill>
                  <a:schemeClr val="tx1"/>
                </a:solidFill>
              </a:rPr>
              <a:t>- Access to a secure, dedicated cache for your Azure applications</a:t>
            </a:r>
          </a:p>
          <a:p>
            <a:pPr marL="0" indent="0">
              <a:spcBef>
                <a:spcPts val="0"/>
              </a:spcBef>
              <a:buNone/>
            </a:pPr>
            <a:r>
              <a:rPr lang="en-US" sz="880" b="1" dirty="0">
                <a:solidFill>
                  <a:srgbClr val="0070C0"/>
                </a:solidFill>
              </a:rPr>
              <a:t>Search</a:t>
            </a:r>
            <a:r>
              <a:rPr lang="en-US" sz="880" dirty="0">
                <a:solidFill>
                  <a:schemeClr val="tx1"/>
                </a:solidFill>
              </a:rPr>
              <a:t> - Fully-managed search-as-a-service</a:t>
            </a:r>
          </a:p>
          <a:p>
            <a:pPr marL="0" indent="0">
              <a:spcBef>
                <a:spcPts val="0"/>
              </a:spcBef>
              <a:buNone/>
            </a:pPr>
            <a:r>
              <a:rPr lang="en-US" sz="880" b="1" dirty="0">
                <a:solidFill>
                  <a:srgbClr val="0070C0"/>
                </a:solidFill>
              </a:rPr>
              <a:t>Load Balancer </a:t>
            </a:r>
            <a:r>
              <a:rPr lang="en-US" sz="880" dirty="0">
                <a:solidFill>
                  <a:schemeClr val="tx1"/>
                </a:solidFill>
              </a:rPr>
              <a:t>- Deliver high availability and network performance to your applications</a:t>
            </a:r>
          </a:p>
          <a:p>
            <a:pPr marL="0" indent="0">
              <a:spcBef>
                <a:spcPts val="0"/>
              </a:spcBef>
              <a:buNone/>
            </a:pPr>
            <a:r>
              <a:rPr lang="en-US" sz="880" b="1" dirty="0">
                <a:solidFill>
                  <a:srgbClr val="0070C0"/>
                </a:solidFill>
              </a:rPr>
              <a:t>VPN Gateway </a:t>
            </a:r>
            <a:r>
              <a:rPr lang="en-US" sz="880" dirty="0">
                <a:solidFill>
                  <a:schemeClr val="tx1"/>
                </a:solidFill>
              </a:rPr>
              <a:t>- Establish secure, cross-premises connectivity</a:t>
            </a:r>
          </a:p>
        </p:txBody>
      </p:sp>
      <p:sp>
        <p:nvSpPr>
          <p:cNvPr id="6" name="Content Placeholder 4"/>
          <p:cNvSpPr txBox="1">
            <a:spLocks/>
          </p:cNvSpPr>
          <p:nvPr/>
        </p:nvSpPr>
        <p:spPr>
          <a:xfrm>
            <a:off x="4572000" y="480229"/>
            <a:ext cx="4536504" cy="6264696"/>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sz="1300" dirty="0"/>
          </a:p>
        </p:txBody>
      </p:sp>
      <p:sp>
        <p:nvSpPr>
          <p:cNvPr id="7" name="Rectangle 6"/>
          <p:cNvSpPr/>
          <p:nvPr/>
        </p:nvSpPr>
        <p:spPr>
          <a:xfrm>
            <a:off x="4532421" y="478559"/>
            <a:ext cx="4499992" cy="6321731"/>
          </a:xfrm>
          <a:prstGeom prst="rect">
            <a:avLst/>
          </a:prstGeom>
        </p:spPr>
        <p:txBody>
          <a:bodyPr wrap="square">
            <a:spAutoFit/>
          </a:bodyPr>
          <a:lstStyle/>
          <a:p>
            <a:r>
              <a:rPr lang="en-US" sz="880" b="1" dirty="0">
                <a:solidFill>
                  <a:srgbClr val="0070C0"/>
                </a:solidFill>
              </a:rPr>
              <a:t>Application Gateway</a:t>
            </a:r>
            <a:r>
              <a:rPr lang="en-US" sz="880" b="1" dirty="0"/>
              <a:t> </a:t>
            </a:r>
            <a:r>
              <a:rPr lang="en-US" sz="880" dirty="0"/>
              <a:t>- Layer 7 Load Balancer with built-in HTTP balancing and delivery </a:t>
            </a:r>
            <a:r>
              <a:rPr lang="en-US" sz="880" dirty="0" err="1"/>
              <a:t>cntrl</a:t>
            </a:r>
            <a:endParaRPr lang="en-US" sz="880" dirty="0"/>
          </a:p>
          <a:p>
            <a:r>
              <a:rPr lang="en-US" sz="880" b="1" dirty="0">
                <a:solidFill>
                  <a:srgbClr val="0070C0"/>
                </a:solidFill>
              </a:rPr>
              <a:t>Data Catalog </a:t>
            </a:r>
            <a:r>
              <a:rPr lang="en-US" sz="880" dirty="0"/>
              <a:t>- Data source discovery to get more value from existing enterprise data assets</a:t>
            </a:r>
          </a:p>
          <a:p>
            <a:r>
              <a:rPr lang="en-US" sz="880" b="1" dirty="0">
                <a:solidFill>
                  <a:srgbClr val="0070C0"/>
                </a:solidFill>
              </a:rPr>
              <a:t>Virtual Machine Scale Sets </a:t>
            </a:r>
            <a:r>
              <a:rPr lang="en-US" sz="880" dirty="0"/>
              <a:t>- Highly available, auto scalable Linux or Windows virtual machines</a:t>
            </a:r>
          </a:p>
          <a:p>
            <a:r>
              <a:rPr lang="en-US" sz="880" b="1" dirty="0">
                <a:solidFill>
                  <a:srgbClr val="0070C0"/>
                </a:solidFill>
              </a:rPr>
              <a:t>Power BI Embedded </a:t>
            </a:r>
            <a:r>
              <a:rPr lang="en-US" sz="880" dirty="0"/>
              <a:t>- Embed fully interactive, stunning data visualizations in your applications</a:t>
            </a:r>
          </a:p>
          <a:p>
            <a:r>
              <a:rPr lang="en-US" sz="880" b="1" dirty="0">
                <a:solidFill>
                  <a:srgbClr val="0070C0"/>
                </a:solidFill>
              </a:rPr>
              <a:t>Mobile Engagement </a:t>
            </a:r>
            <a:r>
              <a:rPr lang="en-US" sz="880" dirty="0"/>
              <a:t>- Increase app usage and user retention</a:t>
            </a:r>
          </a:p>
          <a:p>
            <a:r>
              <a:rPr lang="en-US" sz="880" b="1" dirty="0">
                <a:solidFill>
                  <a:srgbClr val="0070C0"/>
                </a:solidFill>
              </a:rPr>
              <a:t>Data Lake Store </a:t>
            </a:r>
            <a:r>
              <a:rPr lang="en-US" sz="880" dirty="0"/>
              <a:t>- </a:t>
            </a:r>
            <a:r>
              <a:rPr lang="en-US" sz="880" dirty="0" err="1"/>
              <a:t>Hyperscale</a:t>
            </a:r>
            <a:r>
              <a:rPr lang="en-US" sz="880" dirty="0"/>
              <a:t> repository for big data analytics workloads</a:t>
            </a:r>
          </a:p>
          <a:p>
            <a:r>
              <a:rPr lang="en-US" sz="880" b="1" dirty="0">
                <a:solidFill>
                  <a:srgbClr val="0070C0"/>
                </a:solidFill>
              </a:rPr>
              <a:t>Data Lake Analytics </a:t>
            </a:r>
            <a:r>
              <a:rPr lang="en-US" sz="880" dirty="0"/>
              <a:t>- Distributed analytics service that makes big data easy</a:t>
            </a:r>
          </a:p>
          <a:p>
            <a:r>
              <a:rPr lang="en-US" sz="880" b="1" dirty="0">
                <a:solidFill>
                  <a:srgbClr val="0070C0"/>
                </a:solidFill>
              </a:rPr>
              <a:t>Cognitive Services </a:t>
            </a:r>
            <a:r>
              <a:rPr lang="en-US" sz="880" dirty="0"/>
              <a:t>- Add smart API capabilities to enable contextual interactions</a:t>
            </a:r>
          </a:p>
          <a:p>
            <a:r>
              <a:rPr lang="en-US" sz="880" b="1" dirty="0">
                <a:solidFill>
                  <a:srgbClr val="0070C0"/>
                </a:solidFill>
              </a:rPr>
              <a:t>Azure Container Service </a:t>
            </a:r>
            <a:r>
              <a:rPr lang="en-US" sz="880" dirty="0"/>
              <a:t>- Use Docker based tools to deploy and manage containers</a:t>
            </a:r>
          </a:p>
          <a:p>
            <a:r>
              <a:rPr lang="en-US" sz="880" b="1" dirty="0">
                <a:solidFill>
                  <a:srgbClr val="0070C0"/>
                </a:solidFill>
              </a:rPr>
              <a:t>SQL Server Stretch Database </a:t>
            </a:r>
            <a:r>
              <a:rPr lang="en-US" sz="880" dirty="0"/>
              <a:t>- Dynamically stretch on-premises SQL Server databases to Azure</a:t>
            </a:r>
          </a:p>
          <a:p>
            <a:r>
              <a:rPr lang="en-US" sz="880" b="1" dirty="0" err="1">
                <a:solidFill>
                  <a:srgbClr val="0070C0"/>
                </a:solidFill>
              </a:rPr>
              <a:t>HockeyApp</a:t>
            </a:r>
            <a:r>
              <a:rPr lang="en-US" sz="880" dirty="0"/>
              <a:t> - Deploy mobile apps, collect feedback and crash reports, and monitor usage</a:t>
            </a:r>
          </a:p>
          <a:p>
            <a:r>
              <a:rPr lang="en-US" sz="880" b="1" dirty="0">
                <a:solidFill>
                  <a:srgbClr val="0070C0"/>
                </a:solidFill>
              </a:rPr>
              <a:t>Functions</a:t>
            </a:r>
            <a:r>
              <a:rPr lang="en-US" sz="880" dirty="0"/>
              <a:t> - Process events with </a:t>
            </a:r>
            <a:r>
              <a:rPr lang="en-US" sz="880" dirty="0" err="1"/>
              <a:t>serverless</a:t>
            </a:r>
            <a:r>
              <a:rPr lang="en-US" sz="880" dirty="0"/>
              <a:t> code</a:t>
            </a:r>
          </a:p>
          <a:p>
            <a:r>
              <a:rPr lang="en-US" sz="880" b="1" dirty="0">
                <a:solidFill>
                  <a:srgbClr val="0070C0"/>
                </a:solidFill>
              </a:rPr>
              <a:t>Logic</a:t>
            </a:r>
            <a:r>
              <a:rPr lang="en-US" sz="880" b="1" dirty="0"/>
              <a:t> </a:t>
            </a:r>
            <a:r>
              <a:rPr lang="en-US" sz="880" b="1" dirty="0">
                <a:solidFill>
                  <a:srgbClr val="0070C0"/>
                </a:solidFill>
              </a:rPr>
              <a:t>Apps</a:t>
            </a:r>
            <a:r>
              <a:rPr lang="en-US" sz="880" b="1" dirty="0"/>
              <a:t> </a:t>
            </a:r>
            <a:r>
              <a:rPr lang="en-US" sz="880" dirty="0"/>
              <a:t>- Automate the access and use of data across clouds without writing code</a:t>
            </a:r>
          </a:p>
          <a:p>
            <a:r>
              <a:rPr lang="en-US" sz="880" b="1" dirty="0">
                <a:solidFill>
                  <a:srgbClr val="0070C0"/>
                </a:solidFill>
              </a:rPr>
              <a:t>Cortana</a:t>
            </a:r>
            <a:r>
              <a:rPr lang="en-US" sz="880" b="1" dirty="0"/>
              <a:t> </a:t>
            </a:r>
            <a:r>
              <a:rPr lang="en-US" sz="880" b="1" dirty="0">
                <a:solidFill>
                  <a:srgbClr val="0070C0"/>
                </a:solidFill>
              </a:rPr>
              <a:t>Intelligence</a:t>
            </a:r>
            <a:r>
              <a:rPr lang="en-US" sz="880" b="1" dirty="0"/>
              <a:t> </a:t>
            </a:r>
            <a:r>
              <a:rPr lang="en-US" sz="880" dirty="0"/>
              <a:t>- Transform your business with big data and advanced analytics</a:t>
            </a:r>
          </a:p>
          <a:p>
            <a:r>
              <a:rPr lang="en-US" sz="880" b="1" dirty="0" err="1">
                <a:solidFill>
                  <a:srgbClr val="0070C0"/>
                </a:solidFill>
              </a:rPr>
              <a:t>IoT</a:t>
            </a:r>
            <a:r>
              <a:rPr lang="en-US" sz="880" b="1" dirty="0"/>
              <a:t> </a:t>
            </a:r>
            <a:r>
              <a:rPr lang="en-US" sz="880" b="1" dirty="0">
                <a:solidFill>
                  <a:srgbClr val="0070C0"/>
                </a:solidFill>
              </a:rPr>
              <a:t>Suite</a:t>
            </a:r>
            <a:r>
              <a:rPr lang="en-US" sz="880" b="1" dirty="0"/>
              <a:t> </a:t>
            </a:r>
            <a:r>
              <a:rPr lang="en-US" sz="880" dirty="0"/>
              <a:t>- Capture and analyze untapped data to improve business results</a:t>
            </a:r>
          </a:p>
          <a:p>
            <a:r>
              <a:rPr lang="en-US" sz="880" b="1" dirty="0">
                <a:solidFill>
                  <a:srgbClr val="0070C0"/>
                </a:solidFill>
              </a:rPr>
              <a:t>Operations</a:t>
            </a:r>
            <a:r>
              <a:rPr lang="en-US" sz="880" b="1" dirty="0"/>
              <a:t> </a:t>
            </a:r>
            <a:r>
              <a:rPr lang="en-US" sz="880" b="1" dirty="0">
                <a:solidFill>
                  <a:srgbClr val="0070C0"/>
                </a:solidFill>
              </a:rPr>
              <a:t>Management</a:t>
            </a:r>
            <a:r>
              <a:rPr lang="en-US" sz="880" b="1" dirty="0"/>
              <a:t> </a:t>
            </a:r>
            <a:r>
              <a:rPr lang="en-US" sz="880" b="1" dirty="0">
                <a:solidFill>
                  <a:srgbClr val="0070C0"/>
                </a:solidFill>
              </a:rPr>
              <a:t>Suite</a:t>
            </a:r>
            <a:r>
              <a:rPr lang="en-US" sz="880" b="1" dirty="0"/>
              <a:t> </a:t>
            </a:r>
            <a:r>
              <a:rPr lang="en-US" sz="880" dirty="0"/>
              <a:t>- Manage your cloud and on-premises infrastructure</a:t>
            </a:r>
          </a:p>
          <a:p>
            <a:r>
              <a:rPr lang="en-US" sz="880" b="1" dirty="0">
                <a:solidFill>
                  <a:srgbClr val="0070C0"/>
                </a:solidFill>
              </a:rPr>
              <a:t>Apache Spark for Azure HDInsight</a:t>
            </a:r>
            <a:r>
              <a:rPr lang="en-US" sz="880" b="1" dirty="0"/>
              <a:t> </a:t>
            </a:r>
            <a:r>
              <a:rPr lang="en-US" sz="880" dirty="0"/>
              <a:t>- Apache Spark in the cloud for mission critical deployments</a:t>
            </a:r>
          </a:p>
          <a:p>
            <a:r>
              <a:rPr lang="en-US" sz="880" b="1" dirty="0">
                <a:solidFill>
                  <a:srgbClr val="0070C0"/>
                </a:solidFill>
              </a:rPr>
              <a:t>Apache Storm for HDInsight </a:t>
            </a:r>
            <a:r>
              <a:rPr lang="en-US" sz="880" dirty="0"/>
              <a:t>- Real-time stream processing made easy for big data</a:t>
            </a:r>
          </a:p>
          <a:p>
            <a:r>
              <a:rPr lang="en-US" sz="880" b="1" dirty="0">
                <a:solidFill>
                  <a:srgbClr val="0070C0"/>
                </a:solidFill>
              </a:rPr>
              <a:t>R Server for HDInsight </a:t>
            </a:r>
            <a:r>
              <a:rPr lang="en-US" sz="880" dirty="0"/>
              <a:t>- Predictive modeling, machine learning, and analysis for big data</a:t>
            </a:r>
          </a:p>
          <a:p>
            <a:r>
              <a:rPr lang="en-US" sz="880" b="1" dirty="0">
                <a:solidFill>
                  <a:srgbClr val="0070C0"/>
                </a:solidFill>
              </a:rPr>
              <a:t>Encoding</a:t>
            </a:r>
            <a:r>
              <a:rPr lang="en-US" sz="880" dirty="0"/>
              <a:t> - Studio Grade encoding at cloud scale</a:t>
            </a:r>
          </a:p>
          <a:p>
            <a:r>
              <a:rPr lang="en-US" sz="880" b="1" dirty="0">
                <a:solidFill>
                  <a:srgbClr val="0070C0"/>
                </a:solidFill>
              </a:rPr>
              <a:t>Live and On-Demand Streaming</a:t>
            </a:r>
            <a:r>
              <a:rPr lang="en-US" sz="880" b="1" dirty="0"/>
              <a:t> </a:t>
            </a:r>
            <a:r>
              <a:rPr lang="en-US" sz="880" dirty="0"/>
              <a:t>- Deliver content to all devices with business scale</a:t>
            </a:r>
          </a:p>
          <a:p>
            <a:r>
              <a:rPr lang="en-US" sz="880" b="1" dirty="0">
                <a:solidFill>
                  <a:srgbClr val="0070C0"/>
                </a:solidFill>
              </a:rPr>
              <a:t>Azure Media Player </a:t>
            </a:r>
            <a:r>
              <a:rPr lang="en-US" sz="880" dirty="0"/>
              <a:t>- A single layer for all your playback needs</a:t>
            </a:r>
          </a:p>
          <a:p>
            <a:r>
              <a:rPr lang="en-US" sz="880" b="1" dirty="0">
                <a:solidFill>
                  <a:srgbClr val="0070C0"/>
                </a:solidFill>
              </a:rPr>
              <a:t>Content Protection </a:t>
            </a:r>
            <a:r>
              <a:rPr lang="en-US" sz="880" dirty="0"/>
              <a:t>- Securely deliver content using AES, PlayReady, </a:t>
            </a:r>
            <a:r>
              <a:rPr lang="en-US" sz="880" dirty="0" err="1"/>
              <a:t>Widevine</a:t>
            </a:r>
            <a:r>
              <a:rPr lang="en-US" sz="880" dirty="0"/>
              <a:t>, and </a:t>
            </a:r>
            <a:r>
              <a:rPr lang="en-US" sz="880" dirty="0" err="1"/>
              <a:t>Fairplay</a:t>
            </a:r>
            <a:endParaRPr lang="en-US" sz="880" dirty="0"/>
          </a:p>
          <a:p>
            <a:r>
              <a:rPr lang="en-US" sz="880" b="1" dirty="0">
                <a:solidFill>
                  <a:srgbClr val="0070C0"/>
                </a:solidFill>
              </a:rPr>
              <a:t>Blob Storage Accounts </a:t>
            </a:r>
            <a:r>
              <a:rPr lang="en-US" sz="880" dirty="0"/>
              <a:t>- REST-based object storage for unstructured data</a:t>
            </a:r>
          </a:p>
          <a:p>
            <a:r>
              <a:rPr lang="en-US" sz="880" b="1" dirty="0">
                <a:solidFill>
                  <a:srgbClr val="0070C0"/>
                </a:solidFill>
              </a:rPr>
              <a:t>Premium</a:t>
            </a:r>
            <a:r>
              <a:rPr lang="en-US" sz="880" b="1" dirty="0"/>
              <a:t> </a:t>
            </a:r>
            <a:r>
              <a:rPr lang="en-US" sz="880" b="1" dirty="0">
                <a:solidFill>
                  <a:srgbClr val="0070C0"/>
                </a:solidFill>
              </a:rPr>
              <a:t>Storage</a:t>
            </a:r>
            <a:r>
              <a:rPr lang="en-US" sz="880" b="1" dirty="0"/>
              <a:t> </a:t>
            </a:r>
            <a:r>
              <a:rPr lang="en-US" sz="880" dirty="0"/>
              <a:t>- Low latency and high throughput storage</a:t>
            </a:r>
          </a:p>
          <a:p>
            <a:r>
              <a:rPr lang="en-US" sz="880" b="1" dirty="0">
                <a:solidFill>
                  <a:srgbClr val="0070C0"/>
                </a:solidFill>
              </a:rPr>
              <a:t>Web Apps </a:t>
            </a:r>
            <a:r>
              <a:rPr lang="en-US" sz="880" dirty="0"/>
              <a:t>- Quickly create and deploy mission critical Web apps at scale</a:t>
            </a:r>
          </a:p>
          <a:p>
            <a:r>
              <a:rPr lang="en-US" sz="880" b="1" dirty="0">
                <a:solidFill>
                  <a:srgbClr val="0070C0"/>
                </a:solidFill>
              </a:rPr>
              <a:t>Mobile Apps </a:t>
            </a:r>
            <a:r>
              <a:rPr lang="en-US" sz="880" dirty="0"/>
              <a:t>- Build and host the backend for any mobile app</a:t>
            </a:r>
          </a:p>
          <a:p>
            <a:r>
              <a:rPr lang="en-US" sz="880" b="1" dirty="0">
                <a:solidFill>
                  <a:srgbClr val="0070C0"/>
                </a:solidFill>
              </a:rPr>
              <a:t>API</a:t>
            </a:r>
            <a:r>
              <a:rPr lang="en-US" sz="880" b="1" dirty="0"/>
              <a:t> </a:t>
            </a:r>
            <a:r>
              <a:rPr lang="en-US" sz="880" b="1" dirty="0">
                <a:solidFill>
                  <a:srgbClr val="0070C0"/>
                </a:solidFill>
              </a:rPr>
              <a:t>Apps</a:t>
            </a:r>
            <a:r>
              <a:rPr lang="en-US" sz="880" b="1" dirty="0"/>
              <a:t> </a:t>
            </a:r>
            <a:r>
              <a:rPr lang="en-US" sz="880" dirty="0"/>
              <a:t>- Easily build and consume Cloud APIs</a:t>
            </a:r>
          </a:p>
          <a:p>
            <a:r>
              <a:rPr lang="en-US" sz="880" b="1" dirty="0">
                <a:solidFill>
                  <a:srgbClr val="0070C0"/>
                </a:solidFill>
              </a:rPr>
              <a:t>Text Analytics API </a:t>
            </a:r>
            <a:r>
              <a:rPr lang="en-US" sz="880" dirty="0"/>
              <a:t>- Easily evaluate sentiment and topics to understand what users want</a:t>
            </a:r>
          </a:p>
          <a:p>
            <a:r>
              <a:rPr lang="en-US" sz="880" b="1" dirty="0">
                <a:solidFill>
                  <a:srgbClr val="0070C0"/>
                </a:solidFill>
              </a:rPr>
              <a:t>Recommendations</a:t>
            </a:r>
            <a:r>
              <a:rPr lang="en-US" sz="880" b="1" dirty="0"/>
              <a:t> </a:t>
            </a:r>
            <a:r>
              <a:rPr lang="en-US" sz="880" b="1" dirty="0">
                <a:solidFill>
                  <a:srgbClr val="0070C0"/>
                </a:solidFill>
              </a:rPr>
              <a:t>API</a:t>
            </a:r>
            <a:r>
              <a:rPr lang="en-US" sz="880" b="1" dirty="0"/>
              <a:t> </a:t>
            </a:r>
            <a:r>
              <a:rPr lang="en-US" sz="880" dirty="0"/>
              <a:t>- Predict and recommend items your customers want</a:t>
            </a:r>
          </a:p>
          <a:p>
            <a:r>
              <a:rPr lang="en-US" sz="880" b="1" dirty="0">
                <a:solidFill>
                  <a:srgbClr val="0070C0"/>
                </a:solidFill>
              </a:rPr>
              <a:t>Academic</a:t>
            </a:r>
            <a:r>
              <a:rPr lang="en-US" sz="880" b="1" dirty="0"/>
              <a:t> </a:t>
            </a:r>
            <a:r>
              <a:rPr lang="en-US" sz="880" b="1" dirty="0">
                <a:solidFill>
                  <a:srgbClr val="0070C0"/>
                </a:solidFill>
              </a:rPr>
              <a:t>Knowledge</a:t>
            </a:r>
            <a:r>
              <a:rPr lang="en-US" sz="880" b="1" dirty="0"/>
              <a:t> </a:t>
            </a:r>
            <a:r>
              <a:rPr lang="en-US" sz="880" b="1" dirty="0">
                <a:solidFill>
                  <a:srgbClr val="0070C0"/>
                </a:solidFill>
              </a:rPr>
              <a:t>API</a:t>
            </a:r>
            <a:r>
              <a:rPr lang="en-US" sz="880" b="1" dirty="0"/>
              <a:t> </a:t>
            </a:r>
            <a:r>
              <a:rPr lang="en-US" sz="880" dirty="0"/>
              <a:t>- Academic content in the Microsoft Academic Graph</a:t>
            </a:r>
          </a:p>
          <a:p>
            <a:r>
              <a:rPr lang="en-US" sz="880" b="1" dirty="0">
                <a:solidFill>
                  <a:srgbClr val="0070C0"/>
                </a:solidFill>
              </a:rPr>
              <a:t>Computer</a:t>
            </a:r>
            <a:r>
              <a:rPr lang="en-US" sz="880" b="1" dirty="0"/>
              <a:t> </a:t>
            </a:r>
            <a:r>
              <a:rPr lang="en-US" sz="880" b="1" dirty="0">
                <a:solidFill>
                  <a:srgbClr val="0070C0"/>
                </a:solidFill>
              </a:rPr>
              <a:t>Vision</a:t>
            </a:r>
            <a:r>
              <a:rPr lang="en-US" sz="880" b="1" dirty="0"/>
              <a:t> </a:t>
            </a:r>
            <a:r>
              <a:rPr lang="en-US" sz="880" b="1" dirty="0">
                <a:solidFill>
                  <a:srgbClr val="0070C0"/>
                </a:solidFill>
              </a:rPr>
              <a:t>API</a:t>
            </a:r>
            <a:r>
              <a:rPr lang="en-US" sz="880" b="1" dirty="0"/>
              <a:t> </a:t>
            </a:r>
            <a:r>
              <a:rPr lang="en-US" sz="880" dirty="0"/>
              <a:t>- Distill actionable information from images</a:t>
            </a:r>
          </a:p>
          <a:p>
            <a:r>
              <a:rPr lang="en-US" sz="880" b="1" dirty="0">
                <a:solidFill>
                  <a:srgbClr val="0070C0"/>
                </a:solidFill>
              </a:rPr>
              <a:t>Emotion</a:t>
            </a:r>
            <a:r>
              <a:rPr lang="en-US" sz="880" b="1" dirty="0"/>
              <a:t> </a:t>
            </a:r>
            <a:r>
              <a:rPr lang="en-US" sz="880" b="1" dirty="0">
                <a:solidFill>
                  <a:srgbClr val="0070C0"/>
                </a:solidFill>
              </a:rPr>
              <a:t>API</a:t>
            </a:r>
            <a:r>
              <a:rPr lang="en-US" sz="880" b="1" dirty="0"/>
              <a:t> </a:t>
            </a:r>
            <a:r>
              <a:rPr lang="en-US" sz="880" dirty="0"/>
              <a:t>- Personalize experiences with emotion recognition</a:t>
            </a:r>
          </a:p>
          <a:p>
            <a:r>
              <a:rPr lang="en-US" sz="880" b="1" dirty="0">
                <a:solidFill>
                  <a:srgbClr val="0070C0"/>
                </a:solidFill>
              </a:rPr>
              <a:t>Face</a:t>
            </a:r>
            <a:r>
              <a:rPr lang="en-US" sz="880" b="1" dirty="0"/>
              <a:t> </a:t>
            </a:r>
            <a:r>
              <a:rPr lang="en-US" sz="880" b="1" dirty="0">
                <a:solidFill>
                  <a:srgbClr val="0070C0"/>
                </a:solidFill>
              </a:rPr>
              <a:t>API</a:t>
            </a:r>
            <a:r>
              <a:rPr lang="en-US" sz="880" b="1" dirty="0"/>
              <a:t> </a:t>
            </a:r>
            <a:r>
              <a:rPr lang="en-US" sz="880" dirty="0"/>
              <a:t>- Detect, analyze, organize, and tag human faces in photos</a:t>
            </a:r>
          </a:p>
          <a:p>
            <a:r>
              <a:rPr lang="en-US" sz="880" b="1" dirty="0">
                <a:solidFill>
                  <a:srgbClr val="0070C0"/>
                </a:solidFill>
              </a:rPr>
              <a:t>Bing Speech</a:t>
            </a:r>
            <a:r>
              <a:rPr lang="en-US" sz="880" b="1" dirty="0"/>
              <a:t> </a:t>
            </a:r>
            <a:r>
              <a:rPr lang="en-US" sz="880" b="1" dirty="0">
                <a:solidFill>
                  <a:srgbClr val="0070C0"/>
                </a:solidFill>
              </a:rPr>
              <a:t>API </a:t>
            </a:r>
            <a:r>
              <a:rPr lang="en-US" sz="880" dirty="0"/>
              <a:t>- Convert speech to text and back again to understand user intent</a:t>
            </a:r>
          </a:p>
          <a:p>
            <a:r>
              <a:rPr lang="en-US" sz="880" b="1" dirty="0">
                <a:solidFill>
                  <a:srgbClr val="0070C0"/>
                </a:solidFill>
              </a:rPr>
              <a:t>Web</a:t>
            </a:r>
            <a:r>
              <a:rPr lang="en-US" sz="880" b="1" dirty="0"/>
              <a:t> </a:t>
            </a:r>
            <a:r>
              <a:rPr lang="en-US" sz="880" b="1" dirty="0">
                <a:solidFill>
                  <a:srgbClr val="0070C0"/>
                </a:solidFill>
              </a:rPr>
              <a:t>Language</a:t>
            </a:r>
            <a:r>
              <a:rPr lang="en-US" sz="880" b="1" dirty="0"/>
              <a:t> </a:t>
            </a:r>
            <a:r>
              <a:rPr lang="en-US" sz="880" b="1" dirty="0">
                <a:solidFill>
                  <a:srgbClr val="0070C0"/>
                </a:solidFill>
              </a:rPr>
              <a:t>Model</a:t>
            </a:r>
            <a:r>
              <a:rPr lang="en-US" sz="880" b="1" dirty="0"/>
              <a:t> </a:t>
            </a:r>
            <a:r>
              <a:rPr lang="en-US" sz="880" b="1" dirty="0">
                <a:solidFill>
                  <a:srgbClr val="0070C0"/>
                </a:solidFill>
              </a:rPr>
              <a:t>API</a:t>
            </a:r>
            <a:r>
              <a:rPr lang="en-US" sz="880" b="1" dirty="0"/>
              <a:t> </a:t>
            </a:r>
            <a:r>
              <a:rPr lang="en-US" sz="880" dirty="0"/>
              <a:t>- Predictive language models trained on web-scale data</a:t>
            </a:r>
          </a:p>
          <a:p>
            <a:r>
              <a:rPr lang="en-US" sz="880" b="1" dirty="0">
                <a:solidFill>
                  <a:srgbClr val="0070C0"/>
                </a:solidFill>
              </a:rPr>
              <a:t>Language Understanding Intelligent Service</a:t>
            </a:r>
            <a:r>
              <a:rPr lang="en-US" sz="880" b="1" dirty="0"/>
              <a:t> </a:t>
            </a:r>
            <a:r>
              <a:rPr lang="en-US" sz="880" dirty="0"/>
              <a:t>- Understanding commands from your users</a:t>
            </a:r>
          </a:p>
          <a:p>
            <a:r>
              <a:rPr lang="en-US" sz="880" b="1" dirty="0">
                <a:solidFill>
                  <a:srgbClr val="0070C0"/>
                </a:solidFill>
              </a:rPr>
              <a:t>Speaker Recognition API </a:t>
            </a:r>
            <a:r>
              <a:rPr lang="en-US" sz="880" dirty="0"/>
              <a:t>- Use speech to identify and authenticate individual speakers</a:t>
            </a:r>
          </a:p>
          <a:p>
            <a:r>
              <a:rPr lang="en-US" sz="880" b="1" dirty="0">
                <a:solidFill>
                  <a:srgbClr val="0070C0"/>
                </a:solidFill>
              </a:rPr>
              <a:t>Bing Search APIs </a:t>
            </a:r>
            <a:r>
              <a:rPr lang="en-US" sz="880" dirty="0"/>
              <a:t>- Web, image, video, and news search APIs for your app</a:t>
            </a:r>
          </a:p>
          <a:p>
            <a:r>
              <a:rPr lang="en-US" sz="880" b="1" dirty="0">
                <a:solidFill>
                  <a:srgbClr val="0070C0"/>
                </a:solidFill>
              </a:rPr>
              <a:t>Bing Autosuggest API </a:t>
            </a:r>
            <a:r>
              <a:rPr lang="en-US" sz="880" dirty="0"/>
              <a:t>- Give your app intelligent options for searches</a:t>
            </a:r>
          </a:p>
          <a:p>
            <a:r>
              <a:rPr lang="en-US" sz="880" b="1" dirty="0">
                <a:solidFill>
                  <a:srgbClr val="0070C0"/>
                </a:solidFill>
              </a:rPr>
              <a:t>Bing Spell Check API </a:t>
            </a:r>
            <a:r>
              <a:rPr lang="en-US" sz="880" dirty="0"/>
              <a:t>- Detect and correct spelling mistakes in your app</a:t>
            </a:r>
          </a:p>
          <a:p>
            <a:r>
              <a:rPr lang="en-US" sz="880" b="1" dirty="0">
                <a:solidFill>
                  <a:srgbClr val="0070C0"/>
                </a:solidFill>
              </a:rPr>
              <a:t>Media Analytics </a:t>
            </a:r>
            <a:r>
              <a:rPr lang="en-US" sz="880" dirty="0"/>
              <a:t>- Speech and Vision services at enterprise scale, compliance, and security </a:t>
            </a:r>
          </a:p>
          <a:p>
            <a:r>
              <a:rPr lang="en-US" sz="880" b="1" dirty="0">
                <a:solidFill>
                  <a:srgbClr val="0070C0"/>
                </a:solidFill>
              </a:rPr>
              <a:t>Queue Storage </a:t>
            </a:r>
            <a:r>
              <a:rPr lang="en-US" sz="880" dirty="0"/>
              <a:t>- Effectively scale apps according to traffic</a:t>
            </a:r>
          </a:p>
          <a:p>
            <a:r>
              <a:rPr lang="en-US" sz="880" b="1" dirty="0">
                <a:solidFill>
                  <a:srgbClr val="0070C0"/>
                </a:solidFill>
              </a:rPr>
              <a:t>File Storage </a:t>
            </a:r>
            <a:r>
              <a:rPr lang="en-US" sz="880" dirty="0"/>
              <a:t>- File shares that use the standard SMB 3.0 protocol</a:t>
            </a:r>
          </a:p>
          <a:p>
            <a:r>
              <a:rPr lang="en-US" sz="880" b="1" dirty="0">
                <a:solidFill>
                  <a:srgbClr val="0070C0"/>
                </a:solidFill>
              </a:rPr>
              <a:t>Tables Storage </a:t>
            </a:r>
            <a:r>
              <a:rPr lang="en-US" sz="880" dirty="0"/>
              <a:t>- NoSQL key-value storage using semi-structured datasets</a:t>
            </a:r>
          </a:p>
        </p:txBody>
      </p:sp>
    </p:spTree>
    <p:extLst>
      <p:ext uri="{BB962C8B-B14F-4D97-AF65-F5344CB8AC3E}">
        <p14:creationId xmlns:p14="http://schemas.microsoft.com/office/powerpoint/2010/main" val="3011986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Google </a:t>
            </a:r>
            <a:r>
              <a:rPr lang="en-US" dirty="0"/>
              <a:t>Cloud Platform - Compute Engine / </a:t>
            </a:r>
            <a:r>
              <a:rPr lang="cs-CZ" dirty="0"/>
              <a:t>App Engine</a:t>
            </a:r>
            <a:endParaRPr lang="en-US" dirty="0"/>
          </a:p>
        </p:txBody>
      </p:sp>
      <p:pic>
        <p:nvPicPr>
          <p:cNvPr id="9218" name="Picture 2" descr="C:\F\dl\sprite-s4fa3b1c658.png"/>
          <p:cNvPicPr>
            <a:picLocks noChangeAspect="1" noChangeArrowheads="1"/>
          </p:cNvPicPr>
          <p:nvPr/>
        </p:nvPicPr>
        <p:blipFill rotWithShape="1">
          <a:blip r:embed="rId3">
            <a:extLst>
              <a:ext uri="{28A0092B-C50C-407E-A947-70E740481C1C}">
                <a14:useLocalDpi xmlns:a14="http://schemas.microsoft.com/office/drawing/2010/main" val="0"/>
              </a:ext>
            </a:extLst>
          </a:blip>
          <a:srcRect t="17451" b="-522"/>
          <a:stretch/>
        </p:blipFill>
        <p:spPr bwMode="auto">
          <a:xfrm>
            <a:off x="467544" y="1556792"/>
            <a:ext cx="523875" cy="4716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F\dl\gc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5176"/>
            <a:ext cx="3648075" cy="4572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a:spLocks noGrp="1"/>
          </p:cNvSpPr>
          <p:nvPr>
            <p:ph sz="quarter" idx="13"/>
          </p:nvPr>
        </p:nvSpPr>
        <p:spPr>
          <a:xfrm>
            <a:off x="1187624" y="1556792"/>
            <a:ext cx="3384376" cy="4896544"/>
          </a:xfrm>
        </p:spPr>
        <p:txBody>
          <a:bodyPr anchor="t">
            <a:normAutofit/>
          </a:bodyPr>
          <a:lstStyle/>
          <a:p>
            <a:pPr>
              <a:lnSpc>
                <a:spcPct val="120000"/>
              </a:lnSpc>
            </a:pPr>
            <a:r>
              <a:rPr lang="en-US" b="1" dirty="0"/>
              <a:t>App Engine </a:t>
            </a:r>
            <a:r>
              <a:rPr lang="en-US" dirty="0"/>
              <a:t>- PaaS</a:t>
            </a:r>
          </a:p>
          <a:p>
            <a:pPr>
              <a:lnSpc>
                <a:spcPct val="120000"/>
              </a:lnSpc>
            </a:pPr>
            <a:r>
              <a:rPr lang="en-US" dirty="0"/>
              <a:t>Translate API</a:t>
            </a:r>
          </a:p>
          <a:p>
            <a:pPr>
              <a:lnSpc>
                <a:spcPct val="120000"/>
              </a:lnSpc>
            </a:pPr>
            <a:r>
              <a:rPr lang="en-US" dirty="0"/>
              <a:t>Prediction API</a:t>
            </a:r>
          </a:p>
          <a:p>
            <a:pPr>
              <a:lnSpc>
                <a:spcPct val="120000"/>
              </a:lnSpc>
            </a:pPr>
            <a:r>
              <a:rPr lang="en-US" dirty="0"/>
              <a:t>Big Query</a:t>
            </a:r>
          </a:p>
          <a:p>
            <a:pPr>
              <a:lnSpc>
                <a:spcPct val="120000"/>
              </a:lnSpc>
            </a:pPr>
            <a:r>
              <a:rPr lang="en-US" b="1" dirty="0"/>
              <a:t>Compute Engine </a:t>
            </a:r>
            <a:r>
              <a:rPr lang="en-US" dirty="0"/>
              <a:t>- IaaS</a:t>
            </a:r>
          </a:p>
          <a:p>
            <a:pPr>
              <a:lnSpc>
                <a:spcPct val="120000"/>
              </a:lnSpc>
            </a:pPr>
            <a:r>
              <a:rPr lang="en-US" dirty="0"/>
              <a:t>Cloud </a:t>
            </a:r>
            <a:r>
              <a:rPr lang="en-US" dirty="0" err="1"/>
              <a:t>Datastore</a:t>
            </a:r>
            <a:endParaRPr lang="en-US" dirty="0"/>
          </a:p>
          <a:p>
            <a:pPr>
              <a:lnSpc>
                <a:spcPct val="120000"/>
              </a:lnSpc>
            </a:pPr>
            <a:r>
              <a:rPr lang="en-US" dirty="0"/>
              <a:t>Cloud SQL</a:t>
            </a:r>
          </a:p>
          <a:p>
            <a:pPr>
              <a:lnSpc>
                <a:spcPct val="120000"/>
              </a:lnSpc>
            </a:pPr>
            <a:r>
              <a:rPr lang="en-US" dirty="0"/>
              <a:t>Cloud Endpoints</a:t>
            </a:r>
          </a:p>
          <a:p>
            <a:pPr>
              <a:lnSpc>
                <a:spcPct val="120000"/>
              </a:lnSpc>
            </a:pPr>
            <a:r>
              <a:rPr lang="en-US" dirty="0"/>
              <a:t>Cloud Storage</a:t>
            </a:r>
          </a:p>
        </p:txBody>
      </p:sp>
      <p:pic>
        <p:nvPicPr>
          <p:cNvPr id="11266" name="Picture 2" descr="http://3.bp.blogspot.com/-yd_1ERTy-E8/UHRRXVcjRJI/AAAAAAAAALw/I_xPiyP8JKw/s1600/ariche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022624"/>
            <a:ext cx="5292080" cy="4323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Cloud Platform</a:t>
            </a:r>
          </a:p>
        </p:txBody>
      </p:sp>
      <p:sp>
        <p:nvSpPr>
          <p:cNvPr id="3" name="Content Placeholder 2"/>
          <p:cNvSpPr>
            <a:spLocks noGrp="1"/>
          </p:cNvSpPr>
          <p:nvPr>
            <p:ph sz="quarter" idx="13"/>
          </p:nvPr>
        </p:nvSpPr>
        <p:spPr>
          <a:xfrm>
            <a:off x="107504" y="548680"/>
            <a:ext cx="4464496" cy="6192688"/>
          </a:xfrm>
        </p:spPr>
        <p:txBody>
          <a:bodyPr>
            <a:noAutofit/>
          </a:bodyPr>
          <a:lstStyle/>
          <a:p>
            <a:pPr>
              <a:lnSpc>
                <a:spcPts val="1000"/>
              </a:lnSpc>
            </a:pPr>
            <a:r>
              <a:rPr lang="en-US" sz="1000" dirty="0"/>
              <a:t>Compute</a:t>
            </a:r>
          </a:p>
          <a:p>
            <a:pPr lvl="1">
              <a:lnSpc>
                <a:spcPts val="1000"/>
              </a:lnSpc>
            </a:pPr>
            <a:r>
              <a:rPr lang="en-US" sz="900" b="1" dirty="0"/>
              <a:t>Compute Engine </a:t>
            </a:r>
            <a:r>
              <a:rPr lang="en-US" sz="900" dirty="0"/>
              <a:t>- Run large-scale workloads on virtual machines</a:t>
            </a:r>
          </a:p>
          <a:p>
            <a:pPr lvl="1">
              <a:lnSpc>
                <a:spcPts val="1000"/>
              </a:lnSpc>
            </a:pPr>
            <a:r>
              <a:rPr lang="en-US" sz="900" b="1" dirty="0"/>
              <a:t>App Engine </a:t>
            </a:r>
            <a:r>
              <a:rPr lang="en-US" sz="900" dirty="0"/>
              <a:t>- A platform for building scalable web apps and mobile </a:t>
            </a:r>
            <a:r>
              <a:rPr lang="en-US" sz="900" dirty="0" err="1"/>
              <a:t>backends</a:t>
            </a:r>
            <a:endParaRPr lang="en-US" sz="900" dirty="0"/>
          </a:p>
          <a:p>
            <a:pPr lvl="1">
              <a:lnSpc>
                <a:spcPts val="1000"/>
              </a:lnSpc>
            </a:pPr>
            <a:r>
              <a:rPr lang="en-US" sz="900" b="1" dirty="0"/>
              <a:t>Container Engine </a:t>
            </a:r>
            <a:r>
              <a:rPr lang="en-US" sz="900" dirty="0"/>
              <a:t>- Run Docker containers powered by Kubernetes</a:t>
            </a:r>
          </a:p>
          <a:p>
            <a:pPr lvl="1">
              <a:lnSpc>
                <a:spcPts val="1000"/>
              </a:lnSpc>
            </a:pPr>
            <a:r>
              <a:rPr lang="en-US" sz="900" b="1" dirty="0"/>
              <a:t>Container Registry </a:t>
            </a:r>
            <a:r>
              <a:rPr lang="en-US" sz="900" dirty="0"/>
              <a:t>- Fast, private Docker image storage on GCP</a:t>
            </a:r>
          </a:p>
          <a:p>
            <a:pPr lvl="1">
              <a:lnSpc>
                <a:spcPts val="1000"/>
              </a:lnSpc>
            </a:pPr>
            <a:r>
              <a:rPr lang="en-US" sz="900" b="1" dirty="0"/>
              <a:t>Cloud Functions </a:t>
            </a:r>
            <a:r>
              <a:rPr lang="en-US" sz="900" dirty="0"/>
              <a:t>- A </a:t>
            </a:r>
            <a:r>
              <a:rPr lang="en-US" sz="900" dirty="0" err="1"/>
              <a:t>serverless</a:t>
            </a:r>
            <a:r>
              <a:rPr lang="en-US" sz="900" dirty="0"/>
              <a:t> platform for event-based </a:t>
            </a:r>
            <a:r>
              <a:rPr lang="en-US" sz="900" dirty="0" err="1"/>
              <a:t>microservices</a:t>
            </a:r>
            <a:endParaRPr lang="en-US" sz="900" dirty="0"/>
          </a:p>
          <a:p>
            <a:pPr>
              <a:lnSpc>
                <a:spcPts val="1000"/>
              </a:lnSpc>
            </a:pPr>
            <a:r>
              <a:rPr lang="en-US" sz="1000" dirty="0"/>
              <a:t>Storage and Databases</a:t>
            </a:r>
          </a:p>
          <a:p>
            <a:pPr lvl="1">
              <a:lnSpc>
                <a:spcPts val="1000"/>
              </a:lnSpc>
            </a:pPr>
            <a:r>
              <a:rPr lang="en-US" sz="900" b="1" dirty="0"/>
              <a:t>Cloud Storage </a:t>
            </a:r>
            <a:r>
              <a:rPr lang="en-US" sz="900" dirty="0"/>
              <a:t>- Powerful and effective object storage with global edge-caching</a:t>
            </a:r>
          </a:p>
          <a:p>
            <a:pPr lvl="1">
              <a:lnSpc>
                <a:spcPts val="1000"/>
              </a:lnSpc>
            </a:pPr>
            <a:r>
              <a:rPr lang="en-US" sz="900" b="1" dirty="0"/>
              <a:t>Cloud SQL </a:t>
            </a:r>
            <a:r>
              <a:rPr lang="en-US" sz="900" dirty="0"/>
              <a:t>- A fully-managed, relational MySQL database</a:t>
            </a:r>
          </a:p>
          <a:p>
            <a:pPr lvl="1">
              <a:lnSpc>
                <a:spcPts val="1000"/>
              </a:lnSpc>
            </a:pPr>
            <a:r>
              <a:rPr lang="en-US" sz="900" b="1" dirty="0"/>
              <a:t>Cloud </a:t>
            </a:r>
            <a:r>
              <a:rPr lang="en-US" sz="900" b="1" dirty="0" err="1"/>
              <a:t>Bigtable</a:t>
            </a:r>
            <a:r>
              <a:rPr lang="en-US" sz="900" b="1" dirty="0"/>
              <a:t> </a:t>
            </a:r>
            <a:r>
              <a:rPr lang="en-US" sz="900" dirty="0"/>
              <a:t>- A fast, managed, massively scalable NoSQL database service</a:t>
            </a:r>
          </a:p>
          <a:p>
            <a:pPr lvl="1">
              <a:lnSpc>
                <a:spcPts val="1000"/>
              </a:lnSpc>
            </a:pPr>
            <a:r>
              <a:rPr lang="en-US" sz="900" b="1" dirty="0"/>
              <a:t>Cloud </a:t>
            </a:r>
            <a:r>
              <a:rPr lang="en-US" sz="900" b="1" dirty="0" err="1"/>
              <a:t>Datastore</a:t>
            </a:r>
            <a:r>
              <a:rPr lang="en-US" sz="900" b="1" dirty="0"/>
              <a:t> </a:t>
            </a:r>
            <a:r>
              <a:rPr lang="en-US" sz="900" dirty="0"/>
              <a:t>- A managed NoSQL database for storing non-relational data</a:t>
            </a:r>
          </a:p>
          <a:p>
            <a:pPr lvl="1">
              <a:lnSpc>
                <a:spcPts val="1000"/>
              </a:lnSpc>
            </a:pPr>
            <a:r>
              <a:rPr lang="en-US" sz="900" b="1" dirty="0"/>
              <a:t>Persistent Disk </a:t>
            </a:r>
            <a:r>
              <a:rPr lang="en-US" sz="900" dirty="0"/>
              <a:t>- Reliable, high-perf block storage for virtual machine instances</a:t>
            </a:r>
          </a:p>
          <a:p>
            <a:pPr>
              <a:lnSpc>
                <a:spcPts val="1000"/>
              </a:lnSpc>
            </a:pPr>
            <a:r>
              <a:rPr lang="en-US" sz="1000" dirty="0"/>
              <a:t>Networking</a:t>
            </a:r>
          </a:p>
          <a:p>
            <a:pPr lvl="1">
              <a:lnSpc>
                <a:spcPts val="1000"/>
              </a:lnSpc>
            </a:pPr>
            <a:r>
              <a:rPr lang="en-US" sz="900" b="1" dirty="0"/>
              <a:t>Cloud Virtual Network </a:t>
            </a:r>
            <a:r>
              <a:rPr lang="en-US" sz="900" dirty="0"/>
              <a:t>- Managed networking functionality for your resources</a:t>
            </a:r>
          </a:p>
          <a:p>
            <a:pPr lvl="1">
              <a:lnSpc>
                <a:spcPts val="1000"/>
              </a:lnSpc>
            </a:pPr>
            <a:r>
              <a:rPr lang="en-US" sz="900" b="1" dirty="0"/>
              <a:t>Cloud Load Balancing </a:t>
            </a:r>
            <a:r>
              <a:rPr lang="en-US" sz="900" dirty="0"/>
              <a:t>- High performance, scalable load balancing</a:t>
            </a:r>
          </a:p>
          <a:p>
            <a:pPr lvl="1">
              <a:lnSpc>
                <a:spcPts val="1000"/>
              </a:lnSpc>
            </a:pPr>
            <a:r>
              <a:rPr lang="en-US" sz="900" b="1" dirty="0"/>
              <a:t>Cloud CDN </a:t>
            </a:r>
            <a:r>
              <a:rPr lang="en-US" sz="900" dirty="0"/>
              <a:t>- Low-latency, low-cost content delivery using global network</a:t>
            </a:r>
          </a:p>
          <a:p>
            <a:pPr lvl="1">
              <a:lnSpc>
                <a:spcPts val="1000"/>
              </a:lnSpc>
            </a:pPr>
            <a:r>
              <a:rPr lang="en-US" sz="900" b="1" dirty="0"/>
              <a:t>Cloud Interconnect </a:t>
            </a:r>
            <a:r>
              <a:rPr lang="en-US" sz="900" dirty="0"/>
              <a:t>- Connect your infrastructure to Google's network edge</a:t>
            </a:r>
          </a:p>
          <a:p>
            <a:pPr lvl="1">
              <a:lnSpc>
                <a:spcPts val="1000"/>
              </a:lnSpc>
            </a:pPr>
            <a:r>
              <a:rPr lang="en-US" sz="900" b="1" dirty="0"/>
              <a:t>Cloud DNS </a:t>
            </a:r>
            <a:r>
              <a:rPr lang="en-US" sz="900" dirty="0"/>
              <a:t>- Reliable, resilient, low-latency DNS</a:t>
            </a:r>
          </a:p>
          <a:p>
            <a:pPr>
              <a:lnSpc>
                <a:spcPts val="1000"/>
              </a:lnSpc>
            </a:pPr>
            <a:r>
              <a:rPr lang="en-US" sz="1000" dirty="0"/>
              <a:t>Big Data</a:t>
            </a:r>
          </a:p>
          <a:p>
            <a:pPr lvl="1">
              <a:lnSpc>
                <a:spcPts val="1000"/>
              </a:lnSpc>
            </a:pPr>
            <a:r>
              <a:rPr lang="en-US" sz="900" b="1" dirty="0" err="1"/>
              <a:t>BigQuery</a:t>
            </a:r>
            <a:r>
              <a:rPr lang="en-US" sz="900" dirty="0"/>
              <a:t> - A fast and managed data warehouse for large-scale data analytics</a:t>
            </a:r>
          </a:p>
          <a:p>
            <a:pPr lvl="1">
              <a:lnSpc>
                <a:spcPts val="1000"/>
              </a:lnSpc>
            </a:pPr>
            <a:r>
              <a:rPr lang="en-US" sz="900" b="1" dirty="0"/>
              <a:t>Cloud Dataflow </a:t>
            </a:r>
            <a:r>
              <a:rPr lang="en-US" sz="900" dirty="0"/>
              <a:t>- A </a:t>
            </a:r>
            <a:r>
              <a:rPr lang="en-US" sz="900" dirty="0" err="1"/>
              <a:t>rt</a:t>
            </a:r>
            <a:r>
              <a:rPr lang="en-US" sz="900" dirty="0"/>
              <a:t> data processing service for batch and stream data proc</a:t>
            </a:r>
          </a:p>
          <a:p>
            <a:pPr lvl="1">
              <a:lnSpc>
                <a:spcPts val="1000"/>
              </a:lnSpc>
            </a:pPr>
            <a:r>
              <a:rPr lang="en-US" sz="900" b="1" dirty="0"/>
              <a:t>Cloud </a:t>
            </a:r>
            <a:r>
              <a:rPr lang="en-US" sz="900" b="1" dirty="0" err="1"/>
              <a:t>Dataproc</a:t>
            </a:r>
            <a:r>
              <a:rPr lang="en-US" sz="900" b="1" dirty="0"/>
              <a:t> </a:t>
            </a:r>
            <a:r>
              <a:rPr lang="en-US" sz="900" dirty="0"/>
              <a:t>- A managed Spark and Hadoop service</a:t>
            </a:r>
          </a:p>
          <a:p>
            <a:pPr lvl="1">
              <a:lnSpc>
                <a:spcPts val="1000"/>
              </a:lnSpc>
            </a:pPr>
            <a:r>
              <a:rPr lang="en-US" sz="900" b="1" dirty="0"/>
              <a:t>Cloud </a:t>
            </a:r>
            <a:r>
              <a:rPr lang="en-US" sz="900" b="1" dirty="0" err="1"/>
              <a:t>Datalab</a:t>
            </a:r>
            <a:r>
              <a:rPr lang="en-US" sz="900" b="1" dirty="0"/>
              <a:t> </a:t>
            </a:r>
            <a:r>
              <a:rPr lang="en-US" sz="900" dirty="0"/>
              <a:t>- An interactive tool for large-scale data analysis and visual</a:t>
            </a:r>
          </a:p>
          <a:p>
            <a:pPr lvl="1">
              <a:lnSpc>
                <a:spcPts val="1000"/>
              </a:lnSpc>
            </a:pPr>
            <a:r>
              <a:rPr lang="en-US" sz="900" b="1" dirty="0"/>
              <a:t>Cloud Pub/Sub </a:t>
            </a:r>
            <a:r>
              <a:rPr lang="en-US" sz="900" dirty="0"/>
              <a:t>- Connect your services with reliable asynchronous messaging</a:t>
            </a:r>
          </a:p>
          <a:p>
            <a:pPr lvl="1">
              <a:lnSpc>
                <a:spcPts val="1000"/>
              </a:lnSpc>
            </a:pPr>
            <a:r>
              <a:rPr lang="en-US" sz="900" b="1" dirty="0"/>
              <a:t>Genomics</a:t>
            </a:r>
            <a:r>
              <a:rPr lang="en-US" sz="900" dirty="0"/>
              <a:t> - Power your science with Google Genomics</a:t>
            </a:r>
          </a:p>
          <a:p>
            <a:pPr>
              <a:lnSpc>
                <a:spcPts val="1000"/>
              </a:lnSpc>
            </a:pPr>
            <a:r>
              <a:rPr lang="en-US" sz="1000" dirty="0"/>
              <a:t>Machine Learning</a:t>
            </a:r>
          </a:p>
          <a:p>
            <a:pPr lvl="1">
              <a:lnSpc>
                <a:spcPts val="1000"/>
              </a:lnSpc>
            </a:pPr>
            <a:r>
              <a:rPr lang="en-US" sz="900" b="1" dirty="0"/>
              <a:t>Cloud Machine Learning Platform </a:t>
            </a:r>
            <a:r>
              <a:rPr lang="en-US" sz="900" dirty="0"/>
              <a:t>- Machine Learning services</a:t>
            </a:r>
          </a:p>
          <a:p>
            <a:pPr lvl="1">
              <a:lnSpc>
                <a:spcPts val="1000"/>
              </a:lnSpc>
            </a:pPr>
            <a:r>
              <a:rPr lang="en-US" sz="900" b="1" dirty="0"/>
              <a:t>Vision API </a:t>
            </a:r>
            <a:r>
              <a:rPr lang="en-US" sz="900" dirty="0"/>
              <a:t>- Derive insight from images with our powerful Cloud Vision API</a:t>
            </a:r>
          </a:p>
          <a:p>
            <a:pPr lvl="1">
              <a:lnSpc>
                <a:spcPts val="1000"/>
              </a:lnSpc>
            </a:pPr>
            <a:r>
              <a:rPr lang="en-US" sz="900" b="1" dirty="0"/>
              <a:t>Speech API </a:t>
            </a:r>
            <a:r>
              <a:rPr lang="en-US" sz="900" dirty="0"/>
              <a:t>- Speech to text conversion powered by machine learning</a:t>
            </a:r>
          </a:p>
          <a:p>
            <a:pPr lvl="1">
              <a:lnSpc>
                <a:spcPts val="1000"/>
              </a:lnSpc>
            </a:pPr>
            <a:r>
              <a:rPr lang="en-US" sz="900" b="1" dirty="0"/>
              <a:t>Natural Language API </a:t>
            </a:r>
            <a:r>
              <a:rPr lang="en-US" sz="900" dirty="0"/>
              <a:t>- Processing text using machine learning</a:t>
            </a:r>
          </a:p>
          <a:p>
            <a:pPr lvl="1">
              <a:lnSpc>
                <a:spcPts val="1000"/>
              </a:lnSpc>
            </a:pPr>
            <a:r>
              <a:rPr lang="en-US" sz="900" b="1" dirty="0"/>
              <a:t>Translate API </a:t>
            </a:r>
            <a:r>
              <a:rPr lang="en-US" sz="900" dirty="0"/>
              <a:t>- Create multilingual apps and translate text into other languages</a:t>
            </a:r>
          </a:p>
        </p:txBody>
      </p:sp>
      <p:sp>
        <p:nvSpPr>
          <p:cNvPr id="4" name="Content Placeholder 2"/>
          <p:cNvSpPr txBox="1">
            <a:spLocks/>
          </p:cNvSpPr>
          <p:nvPr/>
        </p:nvSpPr>
        <p:spPr>
          <a:xfrm>
            <a:off x="4679504" y="548680"/>
            <a:ext cx="4464496" cy="6192688"/>
          </a:xfrm>
          <a:prstGeom prst="rect">
            <a:avLst/>
          </a:prstGeom>
        </p:spPr>
        <p:txBody>
          <a:bodyPr vert="horz" anchor="ctr"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1100" dirty="0"/>
              <a:t>Management Tools</a:t>
            </a:r>
          </a:p>
          <a:p>
            <a:pPr lvl="1"/>
            <a:r>
              <a:rPr lang="en-US" sz="900" b="1" dirty="0" err="1"/>
              <a:t>Stackdriver</a:t>
            </a:r>
            <a:r>
              <a:rPr lang="en-US" sz="900" b="1" dirty="0"/>
              <a:t> Overview </a:t>
            </a:r>
            <a:r>
              <a:rPr lang="en-US" sz="900" dirty="0"/>
              <a:t>- Monitoring, logging, and diagnostics GCP and AWS</a:t>
            </a:r>
          </a:p>
          <a:p>
            <a:pPr lvl="1"/>
            <a:r>
              <a:rPr lang="en-US" sz="900" b="1" dirty="0"/>
              <a:t>Monitoring</a:t>
            </a:r>
            <a:r>
              <a:rPr lang="en-US" sz="900" dirty="0"/>
              <a:t> - Monitoring for applications running on GCP and AWS</a:t>
            </a:r>
          </a:p>
          <a:p>
            <a:pPr lvl="1"/>
            <a:r>
              <a:rPr lang="en-US" sz="900" b="1" dirty="0"/>
              <a:t>Logging</a:t>
            </a:r>
            <a:r>
              <a:rPr lang="en-US" sz="900" dirty="0"/>
              <a:t> - Logging for applications running on GCP and AWS</a:t>
            </a:r>
          </a:p>
          <a:p>
            <a:pPr lvl="1"/>
            <a:r>
              <a:rPr lang="en-US" sz="900" b="1" dirty="0"/>
              <a:t>Error Reporting </a:t>
            </a:r>
            <a:r>
              <a:rPr lang="en-US" sz="900" dirty="0"/>
              <a:t>- Identify and understand your application errors</a:t>
            </a:r>
          </a:p>
          <a:p>
            <a:pPr lvl="1"/>
            <a:r>
              <a:rPr lang="en-US" sz="900" b="1" dirty="0"/>
              <a:t>Trace</a:t>
            </a:r>
            <a:r>
              <a:rPr lang="en-US" sz="900" dirty="0"/>
              <a:t> - Find performance bottlenecks in production</a:t>
            </a:r>
          </a:p>
          <a:p>
            <a:pPr lvl="1"/>
            <a:r>
              <a:rPr lang="en-US" sz="900" b="1" dirty="0"/>
              <a:t>Debugger</a:t>
            </a:r>
            <a:r>
              <a:rPr lang="en-US" sz="900" dirty="0"/>
              <a:t> - Investigate your code’s behavior in production</a:t>
            </a:r>
          </a:p>
          <a:p>
            <a:pPr lvl="1"/>
            <a:r>
              <a:rPr lang="en-US" sz="900" b="1" dirty="0"/>
              <a:t>Deployment Manager </a:t>
            </a:r>
            <a:r>
              <a:rPr lang="en-US" sz="900" dirty="0"/>
              <a:t>- Create and manage cloud resources with templates</a:t>
            </a:r>
          </a:p>
          <a:p>
            <a:pPr lvl="1"/>
            <a:r>
              <a:rPr lang="en-US" sz="900" b="1" dirty="0"/>
              <a:t>Cloud Console </a:t>
            </a:r>
            <a:r>
              <a:rPr lang="en-US" sz="900" dirty="0"/>
              <a:t>- Your integrated Google Cloud Platform management console</a:t>
            </a:r>
          </a:p>
          <a:p>
            <a:pPr lvl="1"/>
            <a:r>
              <a:rPr lang="en-US" sz="900" b="1" dirty="0"/>
              <a:t>Cloud Shell </a:t>
            </a:r>
            <a:r>
              <a:rPr lang="en-US" sz="900" dirty="0"/>
              <a:t>- Manage your infrastructure and applications from the </a:t>
            </a:r>
            <a:r>
              <a:rPr lang="en-US" sz="900" dirty="0" err="1"/>
              <a:t>cmd</a:t>
            </a:r>
            <a:r>
              <a:rPr lang="en-US" sz="900" dirty="0"/>
              <a:t>-line</a:t>
            </a:r>
          </a:p>
          <a:p>
            <a:pPr lvl="1"/>
            <a:r>
              <a:rPr lang="en-US" sz="900" b="1" dirty="0"/>
              <a:t>Cloud Mobile App</a:t>
            </a:r>
            <a:r>
              <a:rPr lang="en-US" sz="900" dirty="0"/>
              <a:t> - Manage GCP services from Android or iOS</a:t>
            </a:r>
          </a:p>
          <a:p>
            <a:pPr lvl="1"/>
            <a:r>
              <a:rPr lang="en-US" sz="900" b="1" dirty="0"/>
              <a:t>Billing API </a:t>
            </a:r>
            <a:r>
              <a:rPr lang="en-US" sz="900" dirty="0"/>
              <a:t>- management of billing for your projects in the GCP</a:t>
            </a:r>
          </a:p>
          <a:p>
            <a:pPr lvl="1"/>
            <a:r>
              <a:rPr lang="en-US" sz="900" b="1" dirty="0"/>
              <a:t>Cloud APIs </a:t>
            </a:r>
            <a:r>
              <a:rPr lang="en-US" sz="900" dirty="0"/>
              <a:t>- Programmatic interfaces for all Google Cloud Platform services</a:t>
            </a:r>
          </a:p>
          <a:p>
            <a:r>
              <a:rPr lang="en-US" sz="1100" dirty="0"/>
              <a:t>Developer Tools</a:t>
            </a:r>
          </a:p>
          <a:p>
            <a:pPr lvl="1"/>
            <a:r>
              <a:rPr lang="en-US" sz="900" b="1" dirty="0"/>
              <a:t>Cloud SDK </a:t>
            </a:r>
            <a:r>
              <a:rPr lang="en-US" sz="900" dirty="0"/>
              <a:t>- Command-line interface for GCP products and services</a:t>
            </a:r>
          </a:p>
          <a:p>
            <a:pPr lvl="1"/>
            <a:r>
              <a:rPr lang="en-US" sz="900" b="1" dirty="0"/>
              <a:t>Deployment Manager </a:t>
            </a:r>
            <a:r>
              <a:rPr lang="en-US" sz="900" dirty="0"/>
              <a:t>- Create and manage cloud resources with templates</a:t>
            </a:r>
          </a:p>
          <a:p>
            <a:pPr lvl="1"/>
            <a:r>
              <a:rPr lang="en-US" sz="900" b="1" dirty="0"/>
              <a:t>Cloud Source Repositories </a:t>
            </a:r>
            <a:r>
              <a:rPr lang="en-US" sz="900" dirty="0"/>
              <a:t>- Fully-featured private </a:t>
            </a:r>
            <a:r>
              <a:rPr lang="en-US" sz="900" dirty="0" err="1"/>
              <a:t>Git</a:t>
            </a:r>
            <a:r>
              <a:rPr lang="en-US" sz="900" dirty="0"/>
              <a:t> repositories</a:t>
            </a:r>
          </a:p>
          <a:p>
            <a:pPr lvl="1"/>
            <a:r>
              <a:rPr lang="en-US" sz="900" b="1" dirty="0"/>
              <a:t>Cloud Endpoints </a:t>
            </a:r>
            <a:r>
              <a:rPr lang="en-US" sz="900" dirty="0"/>
              <a:t>- Create RESTful services from your code</a:t>
            </a:r>
          </a:p>
          <a:p>
            <a:pPr lvl="1"/>
            <a:r>
              <a:rPr lang="en-US" sz="900" b="1" dirty="0"/>
              <a:t>Cloud Tools for Android Studio </a:t>
            </a:r>
            <a:r>
              <a:rPr lang="en-US" sz="900" dirty="0"/>
              <a:t>- Build backend services for your Android apps</a:t>
            </a:r>
          </a:p>
          <a:p>
            <a:pPr lvl="1"/>
            <a:r>
              <a:rPr lang="en-US" sz="900" b="1" dirty="0"/>
              <a:t>Cloud Tools for IntelliJ </a:t>
            </a:r>
            <a:r>
              <a:rPr lang="en-US" sz="900" dirty="0"/>
              <a:t>- Debug production cloud applications inside of IntelliJ</a:t>
            </a:r>
          </a:p>
          <a:p>
            <a:pPr lvl="1"/>
            <a:r>
              <a:rPr lang="en-US" sz="900" b="1" dirty="0"/>
              <a:t>Cloud Tools for PowerShell </a:t>
            </a:r>
            <a:r>
              <a:rPr lang="en-US" sz="900" dirty="0"/>
              <a:t>- Full cloud control from Windows PowerShell</a:t>
            </a:r>
          </a:p>
          <a:p>
            <a:pPr lvl="1"/>
            <a:r>
              <a:rPr lang="en-US" sz="900" b="1" dirty="0"/>
              <a:t>Cloud Tools for Visual Studio </a:t>
            </a:r>
            <a:r>
              <a:rPr lang="en-US" sz="900" dirty="0"/>
              <a:t>- Deploy Visual Studio applications to GCP</a:t>
            </a:r>
          </a:p>
          <a:p>
            <a:pPr lvl="1"/>
            <a:r>
              <a:rPr lang="en-US" sz="900" b="1" dirty="0"/>
              <a:t>Google Plug In for Eclipse </a:t>
            </a:r>
            <a:r>
              <a:rPr lang="en-US" sz="900" dirty="0"/>
              <a:t>- Simplifies development in the Eclipse IDE</a:t>
            </a:r>
          </a:p>
          <a:p>
            <a:pPr lvl="1"/>
            <a:r>
              <a:rPr lang="en-US" sz="900" b="1" dirty="0"/>
              <a:t>Cloud Test Lab </a:t>
            </a:r>
            <a:r>
              <a:rPr lang="en-US" sz="900" dirty="0"/>
              <a:t>- On-demand app testing with the scalability of a cloud service</a:t>
            </a:r>
          </a:p>
          <a:p>
            <a:r>
              <a:rPr lang="en-US" sz="1100" dirty="0"/>
              <a:t>Identity &amp; Security</a:t>
            </a:r>
          </a:p>
          <a:p>
            <a:pPr lvl="1"/>
            <a:r>
              <a:rPr lang="en-US" sz="900" b="1" dirty="0"/>
              <a:t>Cloud Identity &amp; Access Management</a:t>
            </a:r>
            <a:r>
              <a:rPr lang="en-US" sz="900" dirty="0"/>
              <a:t> - Fine-grained access control</a:t>
            </a:r>
          </a:p>
          <a:p>
            <a:pPr lvl="1"/>
            <a:r>
              <a:rPr lang="en-US" sz="900" b="1" dirty="0"/>
              <a:t>Cloud Resource Manager </a:t>
            </a:r>
            <a:r>
              <a:rPr lang="en-US" sz="900" dirty="0"/>
              <a:t>- Hierarchically manage resources by project/org</a:t>
            </a:r>
          </a:p>
          <a:p>
            <a:pPr lvl="1"/>
            <a:r>
              <a:rPr lang="en-US" sz="900" b="1" dirty="0"/>
              <a:t>Cloud Security Scanner </a:t>
            </a:r>
            <a:r>
              <a:rPr lang="en-US" sz="900" dirty="0"/>
              <a:t>- Scan your App Engine apps for common vulnerabilities</a:t>
            </a:r>
          </a:p>
        </p:txBody>
      </p:sp>
    </p:spTree>
    <p:extLst>
      <p:ext uri="{BB962C8B-B14F-4D97-AF65-F5344CB8AC3E}">
        <p14:creationId xmlns:p14="http://schemas.microsoft.com/office/powerpoint/2010/main" val="2680030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Amazon </a:t>
            </a:r>
            <a:r>
              <a:rPr lang="en-US" dirty="0"/>
              <a:t>Web Services / Elastic Cloud</a:t>
            </a:r>
          </a:p>
        </p:txBody>
      </p:sp>
      <p:pic>
        <p:nvPicPr>
          <p:cNvPr id="9218" name="Picture 2" descr="http://blogs.ubc.ca/tiffanyc/files/2013/11/aws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20688"/>
            <a:ext cx="3120251"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40" t="19637" r="7471" b="13322"/>
          <a:stretch/>
        </p:blipFill>
        <p:spPr>
          <a:xfrm>
            <a:off x="140747" y="2204864"/>
            <a:ext cx="8862505" cy="4176464"/>
          </a:xfrm>
          <a:prstGeom prst="rect">
            <a:avLst/>
          </a:prstGeom>
        </p:spPr>
      </p:pic>
    </p:spTree>
    <p:extLst>
      <p:ext uri="{BB962C8B-B14F-4D97-AF65-F5344CB8AC3E}">
        <p14:creationId xmlns:p14="http://schemas.microsoft.com/office/powerpoint/2010/main" val="2007407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Amazon </a:t>
            </a:r>
            <a:r>
              <a:rPr lang="en-US" dirty="0"/>
              <a:t>Web Services / Elastic Cloud</a:t>
            </a:r>
          </a:p>
        </p:txBody>
      </p:sp>
      <p:sp>
        <p:nvSpPr>
          <p:cNvPr id="5" name="Content Placeholder 4"/>
          <p:cNvSpPr>
            <a:spLocks noGrp="1"/>
          </p:cNvSpPr>
          <p:nvPr>
            <p:ph sz="quarter" idx="13"/>
          </p:nvPr>
        </p:nvSpPr>
        <p:spPr>
          <a:xfrm>
            <a:off x="107504" y="476672"/>
            <a:ext cx="4536504" cy="6264696"/>
          </a:xfrm>
        </p:spPr>
        <p:txBody>
          <a:bodyPr anchor="t">
            <a:noAutofit/>
          </a:bodyPr>
          <a:lstStyle/>
          <a:p>
            <a:endParaRPr lang="en-US" sz="1000" b="1" dirty="0"/>
          </a:p>
          <a:p>
            <a:r>
              <a:rPr lang="en-US" sz="1000" b="1" dirty="0"/>
              <a:t>Compute</a:t>
            </a:r>
          </a:p>
          <a:p>
            <a:pPr lvl="1"/>
            <a:r>
              <a:rPr lang="en-US" sz="900" b="1" dirty="0"/>
              <a:t>Elastic Compute Cloud (EC2) </a:t>
            </a:r>
            <a:r>
              <a:rPr lang="en-US" sz="900" dirty="0"/>
              <a:t>- scalable virtual machines using Xen</a:t>
            </a:r>
          </a:p>
          <a:p>
            <a:pPr lvl="1"/>
            <a:r>
              <a:rPr lang="en-US" sz="900" b="1" dirty="0"/>
              <a:t>Elastic MapReduce (EMR) </a:t>
            </a:r>
          </a:p>
          <a:p>
            <a:pPr lvl="1"/>
            <a:r>
              <a:rPr lang="en-US" sz="900" b="1" dirty="0"/>
              <a:t>Lambda (LAMBDA) </a:t>
            </a:r>
            <a:r>
              <a:rPr lang="en-US" sz="900" dirty="0"/>
              <a:t>- compute service that runs code in response to events</a:t>
            </a:r>
          </a:p>
          <a:p>
            <a:r>
              <a:rPr lang="en-US" sz="1000" b="1" dirty="0"/>
              <a:t>Networking</a:t>
            </a:r>
          </a:p>
          <a:p>
            <a:pPr lvl="1"/>
            <a:r>
              <a:rPr lang="en-US" sz="900" b="1" dirty="0"/>
              <a:t>Route 53 </a:t>
            </a:r>
            <a:r>
              <a:rPr lang="en-US" sz="900" dirty="0"/>
              <a:t>- highly available and scalable DNS</a:t>
            </a:r>
          </a:p>
          <a:p>
            <a:pPr lvl="1"/>
            <a:r>
              <a:rPr lang="en-US" sz="900" b="1" dirty="0"/>
              <a:t>Virtual Private Cloud (VPC) </a:t>
            </a:r>
            <a:r>
              <a:rPr lang="en-US" sz="900" dirty="0"/>
              <a:t>- logically isolated set of EC2, VPN connection</a:t>
            </a:r>
          </a:p>
          <a:p>
            <a:pPr lvl="1"/>
            <a:r>
              <a:rPr lang="en-US" sz="900" b="1" dirty="0"/>
              <a:t>AWS Direct Connect </a:t>
            </a:r>
            <a:r>
              <a:rPr lang="en-US" sz="900" dirty="0"/>
              <a:t>- dedicated network connections into AWS data centers</a:t>
            </a:r>
          </a:p>
          <a:p>
            <a:pPr lvl="1"/>
            <a:r>
              <a:rPr lang="en-US" sz="900" b="1" dirty="0"/>
              <a:t>Elastic Load Balancing (ELB) </a:t>
            </a:r>
            <a:r>
              <a:rPr lang="en-US" sz="900" dirty="0"/>
              <a:t>- automatically distributes incoming traffic</a:t>
            </a:r>
          </a:p>
          <a:p>
            <a:r>
              <a:rPr lang="en-US" sz="1000" b="1" dirty="0"/>
              <a:t>Storage and content delivery</a:t>
            </a:r>
          </a:p>
          <a:p>
            <a:pPr lvl="1"/>
            <a:r>
              <a:rPr lang="en-US" sz="900" b="1" dirty="0" err="1"/>
              <a:t>CloudFront</a:t>
            </a:r>
            <a:r>
              <a:rPr lang="en-US" sz="900" b="1" dirty="0"/>
              <a:t> </a:t>
            </a:r>
            <a:r>
              <a:rPr lang="en-US" sz="900" dirty="0"/>
              <a:t>- CDN</a:t>
            </a:r>
          </a:p>
          <a:p>
            <a:pPr lvl="1"/>
            <a:r>
              <a:rPr lang="en-US" sz="900" b="1" dirty="0"/>
              <a:t>Simple Storage Service (S3) </a:t>
            </a:r>
            <a:r>
              <a:rPr lang="en-US" sz="900" dirty="0"/>
              <a:t>- Web Service based storage</a:t>
            </a:r>
          </a:p>
          <a:p>
            <a:pPr lvl="1"/>
            <a:r>
              <a:rPr lang="en-US" sz="900" b="1" dirty="0"/>
              <a:t>Glacier </a:t>
            </a:r>
            <a:r>
              <a:rPr lang="en-US" sz="900" dirty="0"/>
              <a:t>- low-cost, long-term storage, redundancy, low-frequent access times</a:t>
            </a:r>
          </a:p>
          <a:p>
            <a:pPr lvl="1"/>
            <a:r>
              <a:rPr lang="en-US" sz="900" b="1" dirty="0"/>
              <a:t>AWS Storage Gateway </a:t>
            </a:r>
            <a:r>
              <a:rPr lang="en-US" sz="900" dirty="0"/>
              <a:t>- iSCSI block storage, cloud-based backup</a:t>
            </a:r>
          </a:p>
          <a:p>
            <a:pPr lvl="1"/>
            <a:r>
              <a:rPr lang="en-US" sz="900" b="1" dirty="0"/>
              <a:t>Elastic Block Store (EBS) </a:t>
            </a:r>
            <a:r>
              <a:rPr lang="en-US" sz="900" dirty="0"/>
              <a:t>- persistent block-level storage volumes for EC2</a:t>
            </a:r>
          </a:p>
          <a:p>
            <a:pPr lvl="1"/>
            <a:r>
              <a:rPr lang="en-US" sz="900" b="1" dirty="0"/>
              <a:t>AWS Import/Export </a:t>
            </a:r>
            <a:r>
              <a:rPr lang="en-US" sz="900" dirty="0"/>
              <a:t>- accelerates moving large amounts of data in/out AWS</a:t>
            </a:r>
          </a:p>
          <a:p>
            <a:pPr lvl="1"/>
            <a:r>
              <a:rPr lang="en-US" sz="900" b="1" dirty="0"/>
              <a:t>Elastic File System (EFS) </a:t>
            </a:r>
            <a:r>
              <a:rPr lang="en-US" sz="900" dirty="0"/>
              <a:t>- file storage service</a:t>
            </a:r>
          </a:p>
          <a:p>
            <a:r>
              <a:rPr lang="en-US" sz="1000" b="1" dirty="0"/>
              <a:t>Database</a:t>
            </a:r>
          </a:p>
          <a:p>
            <a:pPr lvl="1"/>
            <a:r>
              <a:rPr lang="en-US" sz="900" b="1" dirty="0" err="1"/>
              <a:t>DynamoDB</a:t>
            </a:r>
            <a:r>
              <a:rPr lang="en-US" sz="900" b="1" dirty="0"/>
              <a:t> </a:t>
            </a:r>
            <a:r>
              <a:rPr lang="en-US" sz="900" dirty="0"/>
              <a:t>- low-latency NoSQL backed by SSDs</a:t>
            </a:r>
          </a:p>
          <a:p>
            <a:pPr lvl="1"/>
            <a:r>
              <a:rPr lang="en-US" sz="900" b="1" dirty="0" err="1"/>
              <a:t>ElastiCache</a:t>
            </a:r>
            <a:r>
              <a:rPr lang="en-US" sz="900" b="1" dirty="0"/>
              <a:t> </a:t>
            </a:r>
            <a:r>
              <a:rPr lang="en-US" sz="900" dirty="0"/>
              <a:t>- in-memory caching, implementation of </a:t>
            </a:r>
            <a:r>
              <a:rPr lang="en-US" sz="900" dirty="0" err="1"/>
              <a:t>Memcached</a:t>
            </a:r>
            <a:r>
              <a:rPr lang="en-US" sz="900" dirty="0"/>
              <a:t> and </a:t>
            </a:r>
            <a:r>
              <a:rPr lang="en-US" sz="900" dirty="0" err="1"/>
              <a:t>Redis</a:t>
            </a:r>
            <a:endParaRPr lang="en-US" sz="900" dirty="0"/>
          </a:p>
          <a:p>
            <a:pPr lvl="1"/>
            <a:r>
              <a:rPr lang="en-US" sz="900" b="1" dirty="0"/>
              <a:t>Relational Database Service (RDS) </a:t>
            </a:r>
            <a:r>
              <a:rPr lang="en-US" sz="900" dirty="0"/>
              <a:t>- MySQL, Oracle, SQL Server, PostgreSQL</a:t>
            </a:r>
          </a:p>
          <a:p>
            <a:pPr lvl="1"/>
            <a:r>
              <a:rPr lang="en-US" sz="900" b="1" dirty="0"/>
              <a:t>Redshift </a:t>
            </a:r>
            <a:r>
              <a:rPr lang="en-US" sz="900" dirty="0"/>
              <a:t>- petabyte-scale data warehousing with column-based storage</a:t>
            </a:r>
          </a:p>
          <a:p>
            <a:pPr lvl="1"/>
            <a:r>
              <a:rPr lang="en-US" sz="900" b="1" dirty="0" err="1"/>
              <a:t>SimpleDB</a:t>
            </a:r>
            <a:r>
              <a:rPr lang="en-US" sz="900" b="1" dirty="0"/>
              <a:t> </a:t>
            </a:r>
            <a:r>
              <a:rPr lang="en-US" sz="900" dirty="0"/>
              <a:t>- run queries on structured data, "the core functionality of a database"</a:t>
            </a:r>
          </a:p>
          <a:p>
            <a:pPr lvl="1"/>
            <a:r>
              <a:rPr lang="en-US" sz="900" b="1" dirty="0"/>
              <a:t>AWS Data Pipeline </a:t>
            </a:r>
            <a:r>
              <a:rPr lang="en-US" sz="900" dirty="0"/>
              <a:t>- data transfer between different AWS services </a:t>
            </a:r>
          </a:p>
          <a:p>
            <a:r>
              <a:rPr lang="en-US" sz="1000" b="1" dirty="0"/>
              <a:t>Analytics</a:t>
            </a:r>
          </a:p>
          <a:p>
            <a:pPr lvl="1"/>
            <a:r>
              <a:rPr lang="en-US" sz="900" b="1" dirty="0"/>
              <a:t>Machine Learning</a:t>
            </a:r>
          </a:p>
          <a:p>
            <a:pPr lvl="1"/>
            <a:r>
              <a:rPr lang="en-US" sz="900" b="1" dirty="0"/>
              <a:t>Kinesis </a:t>
            </a:r>
            <a:r>
              <a:rPr lang="en-US" sz="900" dirty="0"/>
              <a:t>- real-time data processing over large, distributed data streams</a:t>
            </a:r>
          </a:p>
          <a:p>
            <a:endParaRPr lang="en-US" sz="1300" dirty="0"/>
          </a:p>
        </p:txBody>
      </p:sp>
      <p:sp>
        <p:nvSpPr>
          <p:cNvPr id="6" name="Content Placeholder 4"/>
          <p:cNvSpPr txBox="1">
            <a:spLocks/>
          </p:cNvSpPr>
          <p:nvPr/>
        </p:nvSpPr>
        <p:spPr>
          <a:xfrm>
            <a:off x="4644008" y="476672"/>
            <a:ext cx="4392488" cy="6264696"/>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sz="1000" b="1" dirty="0"/>
          </a:p>
          <a:p>
            <a:r>
              <a:rPr lang="en-US" sz="1000" b="1" dirty="0"/>
              <a:t>Deployment</a:t>
            </a:r>
          </a:p>
          <a:p>
            <a:pPr lvl="1"/>
            <a:r>
              <a:rPr lang="en-US" sz="900" b="1" dirty="0" err="1"/>
              <a:t>CloudFormation</a:t>
            </a:r>
            <a:r>
              <a:rPr lang="en-US" sz="900" b="1" dirty="0"/>
              <a:t> </a:t>
            </a:r>
            <a:r>
              <a:rPr lang="en-US" sz="900" dirty="0"/>
              <a:t>- file-based interface for provisioning other AWS resources</a:t>
            </a:r>
          </a:p>
          <a:p>
            <a:pPr lvl="1"/>
            <a:r>
              <a:rPr lang="en-US" sz="900" b="1" dirty="0"/>
              <a:t>AWS Elastic Beanstalk </a:t>
            </a:r>
            <a:r>
              <a:rPr lang="en-US" sz="900" dirty="0"/>
              <a:t>- quick deployment and management of applications</a:t>
            </a:r>
          </a:p>
          <a:p>
            <a:pPr lvl="1"/>
            <a:r>
              <a:rPr lang="en-US" sz="900" b="1" dirty="0"/>
              <a:t>AWS </a:t>
            </a:r>
            <a:r>
              <a:rPr lang="en-US" sz="900" b="1" dirty="0" err="1"/>
              <a:t>OpsWorks</a:t>
            </a:r>
            <a:r>
              <a:rPr lang="en-US" sz="900" b="1" dirty="0"/>
              <a:t> </a:t>
            </a:r>
            <a:r>
              <a:rPr lang="en-US" sz="900" dirty="0"/>
              <a:t>- configuration of EC2 services using Chef</a:t>
            </a:r>
          </a:p>
          <a:p>
            <a:pPr lvl="1"/>
            <a:r>
              <a:rPr lang="en-US" sz="900" b="1" dirty="0"/>
              <a:t>AWS </a:t>
            </a:r>
            <a:r>
              <a:rPr lang="en-US" sz="900" b="1" dirty="0" err="1"/>
              <a:t>CodeDeploy</a:t>
            </a:r>
            <a:r>
              <a:rPr lang="en-US" sz="900" b="1" dirty="0"/>
              <a:t> </a:t>
            </a:r>
            <a:r>
              <a:rPr lang="en-US" sz="900" dirty="0"/>
              <a:t>- automated code deployment to EC2 instances</a:t>
            </a:r>
          </a:p>
          <a:p>
            <a:r>
              <a:rPr lang="en-US" sz="1000" b="1" dirty="0"/>
              <a:t>Management</a:t>
            </a:r>
          </a:p>
          <a:p>
            <a:pPr lvl="1"/>
            <a:r>
              <a:rPr lang="en-US" sz="900" b="1" dirty="0"/>
              <a:t>Identity and Access Management (IAM) </a:t>
            </a:r>
            <a:r>
              <a:rPr lang="en-US" sz="900" dirty="0"/>
              <a:t>- authentication service</a:t>
            </a:r>
          </a:p>
          <a:p>
            <a:pPr lvl="1"/>
            <a:r>
              <a:rPr lang="en-US" sz="900" b="1" dirty="0"/>
              <a:t>AWS Directory Service </a:t>
            </a:r>
            <a:r>
              <a:rPr lang="en-US" sz="900" dirty="0"/>
              <a:t>- connection to an existing Active Directory</a:t>
            </a:r>
          </a:p>
          <a:p>
            <a:pPr lvl="1"/>
            <a:r>
              <a:rPr lang="en-US" sz="900" b="1" dirty="0" err="1"/>
              <a:t>CloudWatch</a:t>
            </a:r>
            <a:r>
              <a:rPr lang="en-US" sz="900" b="1" dirty="0"/>
              <a:t> </a:t>
            </a:r>
            <a:r>
              <a:rPr lang="en-US" sz="900" dirty="0"/>
              <a:t>- monitoring for AWS cloud resources and applications</a:t>
            </a:r>
          </a:p>
          <a:p>
            <a:pPr lvl="1"/>
            <a:r>
              <a:rPr lang="en-US" sz="900" b="1" dirty="0"/>
              <a:t>AWS Management Console </a:t>
            </a:r>
            <a:r>
              <a:rPr lang="en-US" sz="900" dirty="0"/>
              <a:t>- web-based management and monitoring</a:t>
            </a:r>
          </a:p>
          <a:p>
            <a:pPr lvl="1"/>
            <a:r>
              <a:rPr lang="en-US" sz="900" b="1" dirty="0" err="1"/>
              <a:t>CloudHSM</a:t>
            </a:r>
            <a:r>
              <a:rPr lang="en-US" sz="900" b="1" dirty="0"/>
              <a:t> - data security </a:t>
            </a:r>
            <a:r>
              <a:rPr lang="en-US" sz="900" dirty="0"/>
              <a:t>- dedicated Hardware Security Module (HSM)</a:t>
            </a:r>
          </a:p>
          <a:p>
            <a:pPr lvl="1"/>
            <a:r>
              <a:rPr lang="en-US" sz="900" b="1" dirty="0"/>
              <a:t>AWS Key Management Service (KMS) </a:t>
            </a:r>
            <a:r>
              <a:rPr lang="en-US" sz="900" dirty="0"/>
              <a:t>- control keys used to data encryption</a:t>
            </a:r>
          </a:p>
          <a:p>
            <a:r>
              <a:rPr lang="en-US" sz="1000" b="1" dirty="0"/>
              <a:t>Application services</a:t>
            </a:r>
          </a:p>
          <a:p>
            <a:pPr lvl="1"/>
            <a:r>
              <a:rPr lang="en-US" sz="900" b="1" dirty="0"/>
              <a:t>API Gateway </a:t>
            </a:r>
            <a:r>
              <a:rPr lang="en-US" sz="900" dirty="0"/>
              <a:t>- service for publishing and maintaining web service APIs</a:t>
            </a:r>
          </a:p>
          <a:p>
            <a:pPr lvl="1"/>
            <a:r>
              <a:rPr lang="en-US" sz="900" b="1" dirty="0" err="1"/>
              <a:t>CloudSearch</a:t>
            </a:r>
            <a:r>
              <a:rPr lang="en-US" sz="900" b="1" dirty="0"/>
              <a:t> </a:t>
            </a:r>
            <a:r>
              <a:rPr lang="en-US" sz="900" dirty="0"/>
              <a:t>- basic full-text search and indexing of textual content</a:t>
            </a:r>
          </a:p>
          <a:p>
            <a:pPr lvl="1"/>
            <a:r>
              <a:rPr lang="en-US" sz="900" b="1" dirty="0" err="1"/>
              <a:t>DevPay</a:t>
            </a:r>
            <a:r>
              <a:rPr lang="en-US" sz="900" b="1" dirty="0"/>
              <a:t> </a:t>
            </a:r>
            <a:r>
              <a:rPr lang="en-US" sz="900" dirty="0"/>
              <a:t>- billing and account management system</a:t>
            </a:r>
            <a:endParaRPr lang="en-US" sz="900" b="1" dirty="0"/>
          </a:p>
          <a:p>
            <a:pPr lvl="1"/>
            <a:r>
              <a:rPr lang="en-US" sz="900" b="1" dirty="0"/>
              <a:t>Elastic Transcoder (ETS) </a:t>
            </a:r>
            <a:r>
              <a:rPr lang="en-US" sz="900" dirty="0"/>
              <a:t>- video transcoding</a:t>
            </a:r>
          </a:p>
          <a:p>
            <a:pPr lvl="1"/>
            <a:r>
              <a:rPr lang="en-US" sz="900" b="1" dirty="0"/>
              <a:t>Flexible Payments Service (FPS) </a:t>
            </a:r>
            <a:r>
              <a:rPr lang="en-US" sz="900" dirty="0"/>
              <a:t>-  interface for micropayments</a:t>
            </a:r>
            <a:endParaRPr lang="en-US" sz="900" b="1" dirty="0"/>
          </a:p>
          <a:p>
            <a:pPr lvl="1"/>
            <a:r>
              <a:rPr lang="en-US" sz="900" b="1" dirty="0"/>
              <a:t>Simple Email Service (SES) </a:t>
            </a:r>
            <a:r>
              <a:rPr lang="en-US" sz="900" dirty="0"/>
              <a:t>- bulk and transactional email sending</a:t>
            </a:r>
          </a:p>
          <a:p>
            <a:pPr lvl="1"/>
            <a:r>
              <a:rPr lang="en-US" sz="900" b="1" dirty="0"/>
              <a:t>Simple Queue Service (SQS) </a:t>
            </a:r>
            <a:r>
              <a:rPr lang="en-US" sz="900" dirty="0"/>
              <a:t>- message queue for web applications</a:t>
            </a:r>
          </a:p>
          <a:p>
            <a:pPr lvl="1"/>
            <a:r>
              <a:rPr lang="en-US" sz="900" b="1" dirty="0"/>
              <a:t>Simple Notification Service (SNS) </a:t>
            </a:r>
            <a:r>
              <a:rPr lang="en-US" sz="900" dirty="0"/>
              <a:t>- multi-protocol "push" messaging</a:t>
            </a:r>
          </a:p>
          <a:p>
            <a:pPr lvl="1"/>
            <a:r>
              <a:rPr lang="en-US" sz="900" b="1" dirty="0"/>
              <a:t>Simple Workflow (SWF) </a:t>
            </a:r>
            <a:r>
              <a:rPr lang="en-US" sz="900" dirty="0"/>
              <a:t>- workflow service for building scalable, resilient apps</a:t>
            </a:r>
          </a:p>
          <a:p>
            <a:pPr lvl="1"/>
            <a:r>
              <a:rPr lang="en-US" sz="900" b="1" dirty="0" err="1"/>
              <a:t>Cognito</a:t>
            </a:r>
            <a:r>
              <a:rPr lang="en-US" sz="900" b="1" dirty="0"/>
              <a:t> </a:t>
            </a:r>
            <a:r>
              <a:rPr lang="en-US" sz="900" dirty="0"/>
              <a:t>- user identity and data synchronization service across mobile devices</a:t>
            </a:r>
          </a:p>
          <a:p>
            <a:pPr lvl="1"/>
            <a:r>
              <a:rPr lang="en-US" sz="900" b="1" dirty="0" err="1"/>
              <a:t>AppStream</a:t>
            </a:r>
            <a:r>
              <a:rPr lang="en-US" sz="900" b="1" dirty="0"/>
              <a:t> </a:t>
            </a:r>
            <a:r>
              <a:rPr lang="en-US" sz="900" dirty="0"/>
              <a:t>- streaming of resource intensive applications from the cloud</a:t>
            </a:r>
          </a:p>
          <a:p>
            <a:r>
              <a:rPr lang="en-US" sz="1000" b="1" dirty="0"/>
              <a:t>Miscellaneous</a:t>
            </a:r>
          </a:p>
          <a:p>
            <a:pPr lvl="1"/>
            <a:r>
              <a:rPr lang="en-US" sz="900" b="1" dirty="0"/>
              <a:t>Product Advertising API</a:t>
            </a:r>
            <a:r>
              <a:rPr lang="en-US" sz="900" dirty="0"/>
              <a:t> - electronic commerce</a:t>
            </a:r>
          </a:p>
        </p:txBody>
      </p:sp>
    </p:spTree>
    <p:extLst>
      <p:ext uri="{BB962C8B-B14F-4D97-AF65-F5344CB8AC3E}">
        <p14:creationId xmlns:p14="http://schemas.microsoft.com/office/powerpoint/2010/main" val="1182923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708920"/>
            <a:ext cx="5253591" cy="4041224"/>
          </a:xfrm>
          <a:prstGeom prst="rect">
            <a:avLst/>
          </a:prstGeom>
        </p:spPr>
      </p:pic>
      <p:sp>
        <p:nvSpPr>
          <p:cNvPr id="5" name="Content Placeholder 4"/>
          <p:cNvSpPr>
            <a:spLocks noGrp="1"/>
          </p:cNvSpPr>
          <p:nvPr>
            <p:ph sz="quarter" idx="13"/>
          </p:nvPr>
        </p:nvSpPr>
        <p:spPr>
          <a:xfrm>
            <a:off x="107504" y="476672"/>
            <a:ext cx="5040560" cy="3456384"/>
          </a:xfrm>
        </p:spPr>
        <p:txBody>
          <a:bodyPr anchor="t">
            <a:normAutofit/>
          </a:bodyPr>
          <a:lstStyle/>
          <a:p>
            <a:r>
              <a:rPr lang="en-US" b="1" dirty="0" err="1"/>
              <a:t>InterCloud</a:t>
            </a:r>
            <a:r>
              <a:rPr lang="en-US" b="1" dirty="0"/>
              <a:t> - Cloud Delivery Platform</a:t>
            </a:r>
            <a:endParaRPr lang="cs-CZ" b="1" dirty="0"/>
          </a:p>
          <a:p>
            <a:pPr lvl="1"/>
            <a:r>
              <a:rPr lang="cs-CZ" dirty="0"/>
              <a:t>cloud interoperability</a:t>
            </a:r>
            <a:endParaRPr lang="en-US" dirty="0"/>
          </a:p>
          <a:p>
            <a:pPr lvl="2"/>
            <a:r>
              <a:rPr lang="en-US" dirty="0"/>
              <a:t>proto</a:t>
            </a:r>
            <a:r>
              <a:rPr lang="cs-CZ" dirty="0"/>
              <a:t>c</a:t>
            </a:r>
            <a:r>
              <a:rPr lang="en-US" dirty="0" err="1"/>
              <a:t>ol</a:t>
            </a:r>
            <a:r>
              <a:rPr lang="cs-CZ" dirty="0"/>
              <a:t>s</a:t>
            </a:r>
            <a:r>
              <a:rPr lang="en-US" dirty="0"/>
              <a:t>, form</a:t>
            </a:r>
            <a:r>
              <a:rPr lang="cs-CZ" dirty="0"/>
              <a:t>ats, common mechanisms</a:t>
            </a:r>
          </a:p>
          <a:p>
            <a:pPr lvl="2"/>
            <a:r>
              <a:rPr lang="cs-CZ" dirty="0"/>
              <a:t>application centric platform</a:t>
            </a:r>
            <a:endParaRPr lang="en-US" dirty="0"/>
          </a:p>
          <a:p>
            <a:pPr lvl="2"/>
            <a:r>
              <a:rPr lang="en-US" dirty="0"/>
              <a:t>'</a:t>
            </a:r>
            <a:r>
              <a:rPr lang="cs-CZ" dirty="0"/>
              <a:t>cloud roaming</a:t>
            </a:r>
            <a:r>
              <a:rPr lang="en-US" dirty="0"/>
              <a:t>'</a:t>
            </a:r>
            <a:endParaRPr lang="cs-CZ" dirty="0"/>
          </a:p>
          <a:p>
            <a:pPr lvl="1"/>
            <a:r>
              <a:rPr lang="en-US" dirty="0"/>
              <a:t>IEEE, CISCO, ...</a:t>
            </a:r>
            <a:endParaRPr lang="cs-CZ" dirty="0"/>
          </a:p>
          <a:p>
            <a:pPr lvl="1"/>
            <a:r>
              <a:rPr lang="en-US" dirty="0"/>
              <a:t>challenges</a:t>
            </a:r>
            <a:endParaRPr lang="cs-CZ" dirty="0"/>
          </a:p>
          <a:p>
            <a:pPr lvl="2"/>
            <a:r>
              <a:rPr lang="en-US" dirty="0"/>
              <a:t>security</a:t>
            </a:r>
            <a:r>
              <a:rPr lang="cs-CZ" dirty="0"/>
              <a:t>,</a:t>
            </a:r>
            <a:r>
              <a:rPr lang="en-US" dirty="0"/>
              <a:t> trust, governance</a:t>
            </a:r>
            <a:r>
              <a:rPr lang="cs-CZ" dirty="0"/>
              <a:t>,</a:t>
            </a:r>
            <a:r>
              <a:rPr lang="en-US" dirty="0"/>
              <a:t> legal issues, </a:t>
            </a:r>
            <a:r>
              <a:rPr lang="en-US" dirty="0" err="1"/>
              <a:t>QoS</a:t>
            </a:r>
            <a:r>
              <a:rPr lang="en-US" dirty="0"/>
              <a:t>, monitoring, arbitrage, billing</a:t>
            </a:r>
            <a:r>
              <a:rPr lang="cs-CZ" dirty="0"/>
              <a:t>, </a:t>
            </a:r>
            <a:endParaRPr lang="en-US" dirty="0"/>
          </a:p>
          <a:p>
            <a:pPr marL="274320" lvl="1" indent="0">
              <a:buNone/>
            </a:pPr>
            <a:endParaRPr lang="en-US" dirty="0"/>
          </a:p>
        </p:txBody>
      </p:sp>
      <p:sp>
        <p:nvSpPr>
          <p:cNvPr id="2" name="Title 1"/>
          <p:cNvSpPr>
            <a:spLocks noGrp="1"/>
          </p:cNvSpPr>
          <p:nvPr>
            <p:ph type="title"/>
          </p:nvPr>
        </p:nvSpPr>
        <p:spPr/>
        <p:txBody>
          <a:bodyPr/>
          <a:lstStyle/>
          <a:p>
            <a:r>
              <a:rPr lang="en-US" dirty="0" err="1"/>
              <a:t>InterCloud</a:t>
            </a:r>
            <a:endParaRPr lang="cs-CZ" dirty="0"/>
          </a:p>
        </p:txBody>
      </p:sp>
    </p:spTree>
    <p:extLst>
      <p:ext uri="{BB962C8B-B14F-4D97-AF65-F5344CB8AC3E}">
        <p14:creationId xmlns:p14="http://schemas.microsoft.com/office/powerpoint/2010/main" val="9854332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cs-CZ" sz="4400" dirty="0"/>
              <a:t>Data management</a:t>
            </a:r>
          </a:p>
          <a:p>
            <a:pPr marL="0" indent="0" algn="ctr">
              <a:buNone/>
            </a:pPr>
            <a:endParaRPr lang="en-US" dirty="0"/>
          </a:p>
          <a:p>
            <a:pPr marL="0" indent="0" algn="ctr">
              <a:buNone/>
            </a:pPr>
            <a:endParaRPr lang="en-US" dirty="0"/>
          </a:p>
          <a:p>
            <a:pPr marL="0" indent="0" algn="ctr">
              <a:buNone/>
            </a:pPr>
            <a:endParaRPr lang="en-US" dirty="0"/>
          </a:p>
          <a:p>
            <a:pPr marL="2142900" indent="-342900"/>
            <a:r>
              <a:rPr lang="cs-CZ" dirty="0"/>
              <a:t>NoSQL, key/value tables</a:t>
            </a:r>
            <a:endParaRPr lang="en-US" dirty="0"/>
          </a:p>
          <a:p>
            <a:pPr marL="2142900" indent="-342900"/>
            <a:r>
              <a:rPr lang="cs-CZ" dirty="0"/>
              <a:t>column stores, document </a:t>
            </a:r>
            <a:r>
              <a:rPr lang="en-US" dirty="0" err="1"/>
              <a:t>db</a:t>
            </a:r>
            <a:r>
              <a:rPr lang="en-US" dirty="0"/>
              <a:t>, graph </a:t>
            </a:r>
            <a:r>
              <a:rPr lang="en-US" dirty="0" err="1"/>
              <a:t>db</a:t>
            </a:r>
            <a:endParaRPr lang="en-US" dirty="0"/>
          </a:p>
          <a:p>
            <a:pPr marL="2142900" indent="-342900"/>
            <a:r>
              <a:rPr lang="cs-CZ" dirty="0"/>
              <a:t>BLOB</a:t>
            </a:r>
          </a:p>
          <a:p>
            <a:pPr marL="2142900" indent="-342900"/>
            <a:r>
              <a:rPr lang="cs-CZ" dirty="0"/>
              <a:t>data analytics </a:t>
            </a:r>
            <a:r>
              <a:rPr lang="en-US" dirty="0"/>
              <a:t>&amp;</a:t>
            </a:r>
            <a:r>
              <a:rPr lang="cs-CZ" dirty="0"/>
              <a:t> reporting</a:t>
            </a:r>
            <a:endParaRPr lang="en-US" dirty="0"/>
          </a:p>
          <a:p>
            <a:pPr marL="2142900" indent="-342900"/>
            <a:r>
              <a:rPr lang="en-US" dirty="0"/>
              <a:t>Map/Reduce, Hadoop zoo</a:t>
            </a:r>
          </a:p>
          <a:p>
            <a:pPr marL="2142900" indent="-342900"/>
            <a:endParaRPr lang="en-US" dirty="0"/>
          </a:p>
        </p:txBody>
      </p:sp>
    </p:spTree>
    <p:extLst>
      <p:ext uri="{BB962C8B-B14F-4D97-AF65-F5344CB8AC3E}">
        <p14:creationId xmlns:p14="http://schemas.microsoft.com/office/powerpoint/2010/main" val="12789468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a:t>
            </a:r>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933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2771800" y="5813884"/>
            <a:ext cx="3456384" cy="639452"/>
          </a:xfrm>
          <a:prstGeom prst="wedgeRoundRectCallout">
            <a:avLst>
              <a:gd name="adj1" fmla="val -49951"/>
              <a:gd name="adj2" fmla="val 2471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NDBI040 - Big Data Management</a:t>
            </a:r>
            <a:r>
              <a:rPr lang="en-US" dirty="0">
                <a:solidFill>
                  <a:srgbClr val="002060"/>
                </a:solidFill>
              </a:rPr>
              <a:t> Modern</a:t>
            </a:r>
            <a:r>
              <a:rPr lang="cs-CZ" dirty="0">
                <a:solidFill>
                  <a:srgbClr val="002060"/>
                </a:solidFill>
              </a:rPr>
              <a:t>í db koncepty</a:t>
            </a:r>
            <a:endParaRPr lang="cs-CZ" i="1" dirty="0">
              <a:solidFill>
                <a:srgbClr val="002060"/>
              </a:solidFill>
            </a:endParaRPr>
          </a:p>
        </p:txBody>
      </p:sp>
    </p:spTree>
    <p:extLst>
      <p:ext uri="{BB962C8B-B14F-4D97-AF65-F5344CB8AC3E}">
        <p14:creationId xmlns:p14="http://schemas.microsoft.com/office/powerpoint/2010/main" val="655265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278a85a7-c7dd-4284-b917-b574878af752" Revision="1" Stencil="System.MyShapes" StencilVersion="1.0"/>
</Control>
</file>

<file path=customXml/item2.xml><?xml version="1.0" encoding="utf-8"?>
<Control xmlns="http://schemas.microsoft.com/VisualStudio/2011/storyboarding/control">
  <Id Name="278a85a7-c7dd-4284-b917-b574878af752" Revision="1" Stencil="System.MyShapes" StencilVersion="1.0"/>
</Control>
</file>

<file path=customXml/itemProps1.xml><?xml version="1.0" encoding="utf-8"?>
<ds:datastoreItem xmlns:ds="http://schemas.openxmlformats.org/officeDocument/2006/customXml" ds:itemID="{C9CF6F70-FE44-4D3E-AB36-91B1E0D88B1D}">
  <ds:schemaRefs>
    <ds:schemaRef ds:uri="http://schemas.microsoft.com/VisualStudio/2011/storyboarding/control"/>
  </ds:schemaRefs>
</ds:datastoreItem>
</file>

<file path=customXml/itemProps2.xml><?xml version="1.0" encoding="utf-8"?>
<ds:datastoreItem xmlns:ds="http://schemas.openxmlformats.org/officeDocument/2006/customXml" ds:itemID="{67CB94E5-B620-4095-8A39-10197D115C1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Oriel</Template>
  <TotalTime>17506</TotalTime>
  <Words>12519</Words>
  <Application>Microsoft Office PowerPoint</Application>
  <PresentationFormat>On-screen Show (4:3)</PresentationFormat>
  <Paragraphs>2247</Paragraphs>
  <Slides>130</Slides>
  <Notes>86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43" baseType="lpstr">
      <vt:lpstr>Arial</vt:lpstr>
      <vt:lpstr>Arial Unicode MS</vt:lpstr>
      <vt:lpstr>Calibri</vt:lpstr>
      <vt:lpstr>Consolas</vt:lpstr>
      <vt:lpstr>Courier New</vt:lpstr>
      <vt:lpstr>Lucida Console</vt:lpstr>
      <vt:lpstr>Lucida Sans Unicode</vt:lpstr>
      <vt:lpstr>Segoe UI</vt:lpstr>
      <vt:lpstr>Segoe UI Light</vt:lpstr>
      <vt:lpstr>Wingdings</vt:lpstr>
      <vt:lpstr>Wingdings 3</vt:lpstr>
      <vt:lpstr>Origin</vt:lpstr>
      <vt:lpstr>Document</vt:lpstr>
      <vt:lpstr>NSWI150 - Virtualization and Cloud Computing Cloud Technologies  Filip Zavoral</vt:lpstr>
      <vt:lpstr>Cloud Computing</vt:lpstr>
      <vt:lpstr>Cloud Computing Components</vt:lpstr>
      <vt:lpstr>PowerPoint Presentation</vt:lpstr>
      <vt:lpstr>Execution Models</vt:lpstr>
      <vt:lpstr>Service-oriented Computing - IaaS, PaaS, SaaS</vt:lpstr>
      <vt:lpstr>Virtual Machine</vt:lpstr>
      <vt:lpstr>Virtual Machine</vt:lpstr>
      <vt:lpstr>VM - Multi-tier Application Architecture</vt:lpstr>
      <vt:lpstr>Web Sites</vt:lpstr>
      <vt:lpstr>Web Sites</vt:lpstr>
      <vt:lpstr>Web/Worker Roles</vt:lpstr>
      <vt:lpstr>Scalability Scenarios</vt:lpstr>
      <vt:lpstr>Complex Scalable Web Application</vt:lpstr>
      <vt:lpstr>Containers &amp; Microservices</vt:lpstr>
      <vt:lpstr>Stateless / stateful services</vt:lpstr>
      <vt:lpstr>Microservice antipatterns</vt:lpstr>
      <vt:lpstr>Container Management Systems &amp; Orchestration</vt:lpstr>
      <vt:lpstr>Consensus &amp; Replicated State Machine</vt:lpstr>
      <vt:lpstr>Container Management Systems &amp; Orchestration</vt:lpstr>
      <vt:lpstr>Container Management Systems &amp; Orchestration</vt:lpstr>
      <vt:lpstr>Microservices &amp; Kubernetes</vt:lpstr>
      <vt:lpstr>Kubernetes - Benefits &amp; Drawbacks</vt:lpstr>
      <vt:lpstr>Container Management Systems &amp; Orchestration</vt:lpstr>
      <vt:lpstr>Container Management Systems &amp; Orchestration</vt:lpstr>
      <vt:lpstr>Evolution of Deployment Models</vt:lpstr>
      <vt:lpstr>Serverless Computing</vt:lpstr>
      <vt:lpstr>Serverless Computing - Use Cases</vt:lpstr>
      <vt:lpstr>Serverless Computing - Triggers</vt:lpstr>
      <vt:lpstr>Serverless Computing - Advantages &amp; Benefits</vt:lpstr>
      <vt:lpstr>Serverless Computing - Challenges &amp; Limitations</vt:lpstr>
      <vt:lpstr>Mobile Services</vt:lpstr>
      <vt:lpstr>Mobile Services - Push Notifications</vt:lpstr>
      <vt:lpstr>Mobile Services - Notification Hub</vt:lpstr>
      <vt:lpstr>High-Performance Computing</vt:lpstr>
      <vt:lpstr>HPC Models</vt:lpstr>
      <vt:lpstr>High-Performance Computing</vt:lpstr>
      <vt:lpstr>High-Performance Computing</vt:lpstr>
      <vt:lpstr>Choosing a Proper Computing Service</vt:lpstr>
      <vt:lpstr>Management</vt:lpstr>
      <vt:lpstr>Management - Web Portal</vt:lpstr>
      <vt:lpstr>Management - Scripting</vt:lpstr>
      <vt:lpstr>Management - PowerShell</vt:lpstr>
      <vt:lpstr>Management - API</vt:lpstr>
      <vt:lpstr>Typical Use-Cases</vt:lpstr>
      <vt:lpstr>PowerPoint Presentation</vt:lpstr>
      <vt:lpstr>Virtual Network</vt:lpstr>
      <vt:lpstr>Virtual Network</vt:lpstr>
      <vt:lpstr>Traffic Manager, Load Balancer</vt:lpstr>
      <vt:lpstr>Multi-region Load Balancing</vt:lpstr>
      <vt:lpstr>Cloud Messaging - Service Bus</vt:lpstr>
      <vt:lpstr>Relay</vt:lpstr>
      <vt:lpstr>Queue</vt:lpstr>
      <vt:lpstr>Queue-based Design Patterns</vt:lpstr>
      <vt:lpstr>Publish/Subscribe, Topic</vt:lpstr>
      <vt:lpstr>Event Hub</vt:lpstr>
      <vt:lpstr>Event Hub</vt:lpstr>
      <vt:lpstr>Event Hub</vt:lpstr>
      <vt:lpstr>Push-based Messaging</vt:lpstr>
      <vt:lpstr>Service Bus - Advanced Features </vt:lpstr>
      <vt:lpstr>Caching</vt:lpstr>
      <vt:lpstr>CDN</vt:lpstr>
      <vt:lpstr>PowerPoint Presentation</vt:lpstr>
      <vt:lpstr>Scalability Dimensions</vt:lpstr>
      <vt:lpstr>Data Management</vt:lpstr>
      <vt:lpstr>Key-Value Tables</vt:lpstr>
      <vt:lpstr>Sharding</vt:lpstr>
      <vt:lpstr>Data Processing Design Patterns</vt:lpstr>
      <vt:lpstr>NoSQL in Cloud</vt:lpstr>
      <vt:lpstr>Machine Learning etc.</vt:lpstr>
      <vt:lpstr>Methods of Machine Learning</vt:lpstr>
      <vt:lpstr>Multimedia</vt:lpstr>
      <vt:lpstr>Live Media Streaming</vt:lpstr>
      <vt:lpstr>Maps / GIS</vt:lpstr>
      <vt:lpstr>Marketplace</vt:lpstr>
      <vt:lpstr>Cloud Services Comparison</vt:lpstr>
      <vt:lpstr>Cloud interoperability - near future</vt:lpstr>
      <vt:lpstr>PowerPoint Presentation</vt:lpstr>
      <vt:lpstr>PowerPoint Presentation</vt:lpstr>
      <vt:lpstr>to be continued ...</vt:lpstr>
      <vt:lpstr>PowerPoint Presentation</vt:lpstr>
      <vt:lpstr>Caching Patterns</vt:lpstr>
      <vt:lpstr>&amp; more...</vt:lpstr>
      <vt:lpstr>Cloud Computing Properties</vt:lpstr>
      <vt:lpstr>Monitoring</vt:lpstr>
      <vt:lpstr>Debugging And Profiling</vt:lpstr>
      <vt:lpstr>Gaming</vt:lpstr>
      <vt:lpstr>Druhy cloudů</vt:lpstr>
      <vt:lpstr>Cloud Services Comparison</vt:lpstr>
      <vt:lpstr>Open Stack</vt:lpstr>
      <vt:lpstr>Microsoft Azure</vt:lpstr>
      <vt:lpstr>Microsoft Azure</vt:lpstr>
      <vt:lpstr>Google Cloud Platform - Compute Engine / App Engine</vt:lpstr>
      <vt:lpstr>Google Cloud Platform</vt:lpstr>
      <vt:lpstr>Amazon Web Services / Elastic Cloud</vt:lpstr>
      <vt:lpstr>Amazon Web Services / Elastic Cloud</vt:lpstr>
      <vt:lpstr>InterCloud</vt:lpstr>
      <vt:lpstr>PowerPoint Presentation</vt:lpstr>
      <vt:lpstr>Data Management</vt:lpstr>
      <vt:lpstr>Key-Value Tables - Data Model</vt:lpstr>
      <vt:lpstr>Key-Value Tables - Partitioning &amp; Scalability</vt:lpstr>
      <vt:lpstr>Column Stores</vt:lpstr>
      <vt:lpstr>Column Stores</vt:lpstr>
      <vt:lpstr>Document Stores</vt:lpstr>
      <vt:lpstr>Graph Databases</vt:lpstr>
      <vt:lpstr>BLOB</vt:lpstr>
      <vt:lpstr>BLOB</vt:lpstr>
      <vt:lpstr>Business Analytics</vt:lpstr>
      <vt:lpstr>RDL Example</vt:lpstr>
      <vt:lpstr>Hadoop &amp; Map/Reduce</vt:lpstr>
      <vt:lpstr>Map/Reduce</vt:lpstr>
      <vt:lpstr>Map/Reduce</vt:lpstr>
      <vt:lpstr>Map/Reduce - Word Count</vt:lpstr>
      <vt:lpstr>Map/Reduce - Common Friends</vt:lpstr>
      <vt:lpstr>Map/Reduce - Architecture</vt:lpstr>
      <vt:lpstr>Hadoop Zoo</vt:lpstr>
      <vt:lpstr>Hadoop Zoo</vt:lpstr>
      <vt:lpstr>HDFS</vt:lpstr>
      <vt:lpstr>HDFS</vt:lpstr>
      <vt:lpstr>Pig</vt:lpstr>
      <vt:lpstr>Pig Data Flow &amp; Pig Latin</vt:lpstr>
      <vt:lpstr>Compilation into Map-Reduce</vt:lpstr>
      <vt:lpstr>Pig Latin Operations</vt:lpstr>
      <vt:lpstr>Pig Latin vs. Map Reduce</vt:lpstr>
      <vt:lpstr>Hive</vt:lpstr>
      <vt:lpstr>Spark &amp; Flink</vt:lpstr>
      <vt:lpstr>Presto</vt:lpstr>
      <vt:lpstr>HBase / Hadoop Architecture</vt:lpstr>
      <vt:lpstr>BigData 2.0 Processing Systems</vt:lpstr>
      <vt:lpstr>BigPicture of BigData</vt:lpstr>
    </vt:vector>
  </TitlesOfParts>
  <Company>KSI MFF UK Praha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bednarek</dc:creator>
  <cp:lastModifiedBy>Filip O Zavoral</cp:lastModifiedBy>
  <cp:revision>1127</cp:revision>
  <dcterms:created xsi:type="dcterms:W3CDTF">2012-09-19T18:13:04Z</dcterms:created>
  <dcterms:modified xsi:type="dcterms:W3CDTF">2025-12-17T14:22:55Z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