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5"/>
  </p:notesMasterIdLst>
  <p:sldIdLst>
    <p:sldId id="450" r:id="rId2"/>
    <p:sldId id="451" r:id="rId3"/>
    <p:sldId id="452" r:id="rId4"/>
    <p:sldId id="329" r:id="rId5"/>
    <p:sldId id="372" r:id="rId6"/>
    <p:sldId id="373" r:id="rId7"/>
    <p:sldId id="374" r:id="rId8"/>
    <p:sldId id="376" r:id="rId9"/>
    <p:sldId id="493" r:id="rId10"/>
    <p:sldId id="355" r:id="rId11"/>
    <p:sldId id="357" r:id="rId12"/>
    <p:sldId id="356" r:id="rId13"/>
    <p:sldId id="358" r:id="rId14"/>
    <p:sldId id="359" r:id="rId15"/>
    <p:sldId id="377" r:id="rId16"/>
    <p:sldId id="378" r:id="rId17"/>
    <p:sldId id="379" r:id="rId18"/>
    <p:sldId id="360" r:id="rId19"/>
    <p:sldId id="380" r:id="rId20"/>
    <p:sldId id="361" r:id="rId21"/>
    <p:sldId id="489" r:id="rId22"/>
    <p:sldId id="486" r:id="rId23"/>
    <p:sldId id="349" r:id="rId24"/>
    <p:sldId id="350" r:id="rId25"/>
    <p:sldId id="351" r:id="rId26"/>
    <p:sldId id="352" r:id="rId27"/>
    <p:sldId id="353" r:id="rId28"/>
    <p:sldId id="316" r:id="rId29"/>
    <p:sldId id="317" r:id="rId30"/>
    <p:sldId id="318" r:id="rId31"/>
    <p:sldId id="319" r:id="rId32"/>
    <p:sldId id="328" r:id="rId33"/>
    <p:sldId id="435" r:id="rId34"/>
    <p:sldId id="436" r:id="rId35"/>
    <p:sldId id="437" r:id="rId36"/>
    <p:sldId id="438" r:id="rId37"/>
    <p:sldId id="439" r:id="rId38"/>
    <p:sldId id="440" r:id="rId39"/>
    <p:sldId id="441" r:id="rId40"/>
    <p:sldId id="442" r:id="rId41"/>
    <p:sldId id="443" r:id="rId42"/>
    <p:sldId id="444" r:id="rId43"/>
    <p:sldId id="445" r:id="rId44"/>
    <p:sldId id="446" r:id="rId45"/>
    <p:sldId id="447" r:id="rId46"/>
    <p:sldId id="448" r:id="rId47"/>
    <p:sldId id="479" r:id="rId48"/>
    <p:sldId id="423" r:id="rId49"/>
    <p:sldId id="424" r:id="rId50"/>
    <p:sldId id="425" r:id="rId51"/>
    <p:sldId id="426" r:id="rId52"/>
    <p:sldId id="427" r:id="rId53"/>
    <p:sldId id="428" r:id="rId54"/>
    <p:sldId id="429" r:id="rId55"/>
    <p:sldId id="430" r:id="rId56"/>
    <p:sldId id="431" r:id="rId57"/>
    <p:sldId id="432" r:id="rId58"/>
    <p:sldId id="433" r:id="rId59"/>
    <p:sldId id="434" r:id="rId60"/>
    <p:sldId id="453" r:id="rId61"/>
    <p:sldId id="454" r:id="rId62"/>
    <p:sldId id="455" r:id="rId63"/>
    <p:sldId id="456" r:id="rId6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621" autoAdjust="0"/>
    <p:restoredTop sz="94660"/>
  </p:normalViewPr>
  <p:slideViewPr>
    <p:cSldViewPr>
      <p:cViewPr varScale="1">
        <p:scale>
          <a:sx n="156" d="100"/>
          <a:sy n="156" d="100"/>
        </p:scale>
        <p:origin x="1620" y="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103" d="100"/>
          <a:sy n="103" d="100"/>
        </p:scale>
        <p:origin x="322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0BC3CE-3DC6-48EE-A131-04D020AF1818}" type="datetimeFigureOut">
              <a:rPr lang="cs-CZ" smtClean="0"/>
              <a:pPr/>
              <a:t>11.10.2024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FDD85E-490B-4ECE-A416-B9AD062DD09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08205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11.10.2024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</a:t>
            </a:r>
            <a:r>
              <a:rPr lang="cs-CZ" dirty="0" err="1"/>
              <a:t>Virtualization</a:t>
            </a:r>
            <a:r>
              <a:rPr lang="cs-CZ" dirty="0"/>
              <a:t> and Cloud </a:t>
            </a:r>
            <a:r>
              <a:rPr lang="cs-CZ" dirty="0" err="1"/>
              <a:t>Computing</a:t>
            </a:r>
            <a:r>
              <a:rPr lang="cs-CZ" dirty="0"/>
              <a:t>  - 2023/2024 David Bednárek</a:t>
            </a:r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0" y="1988840"/>
            <a:ext cx="9144000" cy="288032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dirty="0"/>
              <a:t>NSWI150 </a:t>
            </a:r>
            <a:r>
              <a:rPr lang="cs-CZ" dirty="0" err="1"/>
              <a:t>Virtualization</a:t>
            </a:r>
            <a:r>
              <a:rPr lang="cs-CZ" dirty="0"/>
              <a:t> and Cloud </a:t>
            </a:r>
            <a:r>
              <a:rPr lang="cs-CZ" dirty="0" err="1"/>
              <a:t>Computing</a:t>
            </a:r>
            <a:r>
              <a:rPr lang="cs-CZ" dirty="0"/>
              <a:t>  - 2023/2024 David Bednárek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11.10.2024</a:t>
            </a:fld>
            <a:endParaRPr lang="cs-CZ" dirty="0"/>
          </a:p>
        </p:txBody>
      </p:sp>
      <p:sp>
        <p:nvSpPr>
          <p:cNvPr id="6" name="Content Placeholder 11"/>
          <p:cNvSpPr>
            <a:spLocks noGrp="1"/>
          </p:cNvSpPr>
          <p:nvPr>
            <p:ph sz="quarter" idx="1"/>
          </p:nvPr>
        </p:nvSpPr>
        <p:spPr>
          <a:xfrm>
            <a:off x="4679502" y="476672"/>
            <a:ext cx="4356993" cy="6048672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9583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ottom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4725144"/>
            <a:ext cx="8928992" cy="1728192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07504" y="4581128"/>
            <a:ext cx="8928992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11.10.2024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</a:t>
            </a:r>
            <a:r>
              <a:rPr lang="cs-CZ" dirty="0" err="1"/>
              <a:t>Virtualization</a:t>
            </a:r>
            <a:r>
              <a:rPr lang="cs-CZ" dirty="0"/>
              <a:t> and Cloud </a:t>
            </a:r>
            <a:r>
              <a:rPr lang="cs-CZ" dirty="0" err="1"/>
              <a:t>Computing</a:t>
            </a:r>
            <a:r>
              <a:rPr lang="cs-CZ" dirty="0"/>
              <a:t>  - 2023/2024 David Bednárek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Bottom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3573015"/>
            <a:ext cx="8928992" cy="2880321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>
            <a:cxnSpLocks/>
          </p:cNvCxnSpPr>
          <p:nvPr userDrawn="1"/>
        </p:nvCxnSpPr>
        <p:spPr>
          <a:xfrm>
            <a:off x="107504" y="3429000"/>
            <a:ext cx="8928992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11.10.2024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</a:t>
            </a:r>
            <a:r>
              <a:rPr lang="cs-CZ" dirty="0" err="1"/>
              <a:t>Virtualization</a:t>
            </a:r>
            <a:r>
              <a:rPr lang="cs-CZ" dirty="0"/>
              <a:t> and Cloud </a:t>
            </a:r>
            <a:r>
              <a:rPr lang="cs-CZ" dirty="0" err="1"/>
              <a:t>Computing</a:t>
            </a:r>
            <a:r>
              <a:rPr lang="cs-CZ" dirty="0"/>
              <a:t>  - 2023/2024 David Bednárek</a:t>
            </a:r>
          </a:p>
        </p:txBody>
      </p:sp>
    </p:spTree>
    <p:extLst>
      <p:ext uri="{BB962C8B-B14F-4D97-AF65-F5344CB8AC3E}">
        <p14:creationId xmlns:p14="http://schemas.microsoft.com/office/powerpoint/2010/main" val="20904461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7504" y="548680"/>
            <a:ext cx="8928992" cy="5976664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11.10.2024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</a:t>
            </a:r>
            <a:r>
              <a:rPr lang="cs-CZ" dirty="0" err="1"/>
              <a:t>Virtualization</a:t>
            </a:r>
            <a:r>
              <a:rPr lang="cs-CZ" dirty="0"/>
              <a:t> and Cloud </a:t>
            </a:r>
            <a:r>
              <a:rPr lang="cs-CZ" dirty="0" err="1"/>
              <a:t>Computing</a:t>
            </a:r>
            <a:r>
              <a:rPr lang="cs-CZ" dirty="0"/>
              <a:t>  - 2023/2024 David Bednárek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11.10.2024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</a:t>
            </a:r>
            <a:r>
              <a:rPr lang="cs-CZ" dirty="0" err="1"/>
              <a:t>Virtualization</a:t>
            </a:r>
            <a:r>
              <a:rPr lang="cs-CZ" dirty="0"/>
              <a:t> and Cloud </a:t>
            </a:r>
            <a:r>
              <a:rPr lang="cs-CZ" dirty="0" err="1"/>
              <a:t>Computing</a:t>
            </a:r>
            <a:r>
              <a:rPr lang="cs-CZ" dirty="0"/>
              <a:t>  - 2023/2024 David Bednárek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504" y="476672"/>
            <a:ext cx="8928992" cy="6048672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11.10.2024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</a:t>
            </a:r>
            <a:r>
              <a:rPr lang="cs-CZ" dirty="0" err="1"/>
              <a:t>Virtualization</a:t>
            </a:r>
            <a:r>
              <a:rPr lang="cs-CZ" dirty="0"/>
              <a:t> and Cloud </a:t>
            </a:r>
            <a:r>
              <a:rPr lang="cs-CZ" dirty="0" err="1"/>
              <a:t>Computing</a:t>
            </a:r>
            <a:r>
              <a:rPr lang="cs-CZ" dirty="0"/>
              <a:t>  - 2023/2024 David Bednárek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11.10.2024</a:t>
            </a:fld>
            <a:endParaRPr lang="cs-CZ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</a:t>
            </a:r>
            <a:r>
              <a:rPr lang="cs-CZ" dirty="0" err="1"/>
              <a:t>Virtualization</a:t>
            </a:r>
            <a:r>
              <a:rPr lang="cs-CZ" dirty="0"/>
              <a:t> and Cloud </a:t>
            </a:r>
            <a:r>
              <a:rPr lang="cs-CZ" dirty="0" err="1"/>
              <a:t>Computing</a:t>
            </a:r>
            <a:r>
              <a:rPr lang="cs-CZ" dirty="0"/>
              <a:t>  - 2023/2024 David Bednárek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/>
        <p:txBody>
          <a:bodyPr anchor="ctr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11.10.2024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</a:t>
            </a:r>
            <a:r>
              <a:rPr lang="cs-CZ" dirty="0" err="1"/>
              <a:t>Virtualization</a:t>
            </a:r>
            <a:r>
              <a:rPr lang="cs-CZ" dirty="0"/>
              <a:t> and Cloud </a:t>
            </a:r>
            <a:r>
              <a:rPr lang="cs-CZ" dirty="0" err="1"/>
              <a:t>Computing</a:t>
            </a:r>
            <a:r>
              <a:rPr lang="cs-CZ" dirty="0"/>
              <a:t>  - 2023/2024 David Bednárek</a:t>
            </a:r>
          </a:p>
        </p:txBody>
      </p:sp>
      <p:sp>
        <p:nvSpPr>
          <p:cNvPr id="19" name="Title 18"/>
          <p:cNvSpPr>
            <a:spLocks noGrp="1"/>
          </p:cNvSpPr>
          <p:nvPr>
            <p:ph type="title"/>
          </p:nvPr>
        </p:nvSpPr>
        <p:spPr>
          <a:xfrm>
            <a:off x="0" y="3212976"/>
            <a:ext cx="9144000" cy="40466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716016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11.10.2024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</a:t>
            </a:r>
            <a:r>
              <a:rPr lang="cs-CZ" dirty="0" err="1"/>
              <a:t>Virtualization</a:t>
            </a:r>
            <a:r>
              <a:rPr lang="cs-CZ" dirty="0"/>
              <a:t> and Cloud </a:t>
            </a:r>
            <a:r>
              <a:rPr lang="cs-CZ" dirty="0" err="1"/>
              <a:t>Computing</a:t>
            </a:r>
            <a:r>
              <a:rPr lang="cs-CZ" dirty="0"/>
              <a:t>  - 2023/2024 David Bednárek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4328220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4008" y="548680"/>
            <a:ext cx="439248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431628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980728"/>
            <a:ext cx="4388296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11.10.2024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</a:t>
            </a:r>
            <a:r>
              <a:rPr lang="cs-CZ" dirty="0" err="1"/>
              <a:t>Virtualization</a:t>
            </a:r>
            <a:r>
              <a:rPr lang="cs-CZ" dirty="0"/>
              <a:t> and Cloud </a:t>
            </a:r>
            <a:r>
              <a:rPr lang="cs-CZ" dirty="0" err="1"/>
              <a:t>Computing</a:t>
            </a:r>
            <a:r>
              <a:rPr lang="cs-CZ" dirty="0"/>
              <a:t>  - 2023/2024 David Bednárek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11.10.2024</a:t>
            </a:fld>
            <a:endParaRPr lang="cs-CZ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</a:t>
            </a:r>
            <a:r>
              <a:rPr lang="cs-CZ" dirty="0" err="1"/>
              <a:t>Virtualization</a:t>
            </a:r>
            <a:r>
              <a:rPr lang="cs-CZ" dirty="0"/>
              <a:t> and Cloud </a:t>
            </a:r>
            <a:r>
              <a:rPr lang="cs-CZ" dirty="0" err="1"/>
              <a:t>Computing</a:t>
            </a:r>
            <a:r>
              <a:rPr lang="cs-CZ" dirty="0"/>
              <a:t>  - 2023/2024 David Bednárek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11.10.2024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</a:t>
            </a:r>
            <a:r>
              <a:rPr lang="cs-CZ" dirty="0" err="1"/>
              <a:t>Virtualization</a:t>
            </a:r>
            <a:r>
              <a:rPr lang="cs-CZ" dirty="0"/>
              <a:t> and Cloud </a:t>
            </a:r>
            <a:r>
              <a:rPr lang="cs-CZ" dirty="0" err="1"/>
              <a:t>Computing</a:t>
            </a:r>
            <a:r>
              <a:rPr lang="cs-CZ" dirty="0"/>
              <a:t>  - 2023/2024 David Bednárek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516216" y="548680"/>
            <a:ext cx="2520280" cy="5904656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ts val="2200"/>
              </a:lnSpc>
              <a:spcBef>
                <a:spcPts val="600"/>
              </a:spcBef>
              <a:spcAft>
                <a:spcPts val="1000"/>
              </a:spcAft>
              <a:buClr>
                <a:schemeClr val="accent1"/>
              </a:buClr>
              <a:buSzPct val="76000"/>
              <a:buFont typeface="Wingdings 3"/>
              <a:buNone/>
              <a:tabLst/>
              <a:defRPr sz="1600" i="0">
                <a:solidFill>
                  <a:schemeClr val="tx2"/>
                </a:solidFill>
              </a:defRPr>
            </a:lvl1pPr>
            <a:lvl2pPr eaLnBrk="1" latinLnBrk="0" hangingPunct="1">
              <a:buNone/>
              <a:defRPr sz="1200"/>
            </a:lvl2pPr>
            <a:lvl3pPr eaLnBrk="1" latinLnBrk="0" hangingPunct="1">
              <a:buNone/>
              <a:defRPr sz="1000"/>
            </a:lvl3pPr>
            <a:lvl4pPr eaLnBrk="1" latinLnBrk="0" hangingPunct="1">
              <a:buNone/>
              <a:defRPr sz="900"/>
            </a:lvl4pPr>
            <a:lvl5pPr eaLnBrk="1" latinLnBrk="0" hangingPunct="1">
              <a:buNone/>
              <a:defRPr sz="900"/>
            </a:lvl5pPr>
          </a:lstStyle>
          <a:p>
            <a:pPr marL="0" marR="0" lvl="0" indent="0" algn="l" defTabSz="914400" rtl="0" eaLnBrk="1" fontAlgn="auto" latinLnBrk="0" hangingPunct="1">
              <a:lnSpc>
                <a:spcPts val="2200"/>
              </a:lnSpc>
              <a:spcBef>
                <a:spcPts val="600"/>
              </a:spcBef>
              <a:spcAft>
                <a:spcPts val="1000"/>
              </a:spcAft>
              <a:buClr>
                <a:schemeClr val="accent1"/>
              </a:buClr>
              <a:buSzPct val="76000"/>
              <a:buFont typeface="Wingdings 3"/>
              <a:buNone/>
              <a:tabLst/>
              <a:defRPr/>
            </a:pPr>
            <a:r>
              <a:rPr lang="en-US" dirty="0"/>
              <a:t>Click to edit Master text styles</a:t>
            </a:r>
          </a:p>
          <a:p>
            <a:pPr lvl="0" eaLnBrk="1" latinLnBrk="0" hangingPunct="1"/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61206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11.10.2024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</a:t>
            </a:r>
            <a:r>
              <a:rPr lang="cs-CZ" dirty="0" err="1"/>
              <a:t>Virtualization</a:t>
            </a:r>
            <a:r>
              <a:rPr lang="cs-CZ" dirty="0"/>
              <a:t> and Cloud </a:t>
            </a:r>
            <a:r>
              <a:rPr lang="cs-CZ" dirty="0" err="1"/>
              <a:t>Computing</a:t>
            </a:r>
            <a:r>
              <a:rPr lang="cs-CZ" dirty="0"/>
              <a:t>  - 2023/2024 David Bednárek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rawing with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6516216" y="548680"/>
            <a:ext cx="2448272" cy="5904656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11.10.2024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</a:t>
            </a:r>
            <a:r>
              <a:rPr lang="cs-CZ" dirty="0" err="1"/>
              <a:t>Virtualization</a:t>
            </a:r>
            <a:r>
              <a:rPr lang="cs-CZ" dirty="0"/>
              <a:t> and Cloud </a:t>
            </a:r>
            <a:r>
              <a:rPr lang="cs-CZ" dirty="0" err="1"/>
              <a:t>Computing</a:t>
            </a:r>
            <a:r>
              <a:rPr lang="cs-CZ" dirty="0"/>
              <a:t>  - 2023/2024 David Bednárek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04664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>
            <a:no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07504" y="548680"/>
            <a:ext cx="8928992" cy="590465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  <a:r>
              <a:rPr kumimoji="0" lang="cs-CZ" dirty="0"/>
              <a:t> </a:t>
            </a:r>
            <a:r>
              <a:rPr kumimoji="0" lang="en-US" dirty="0"/>
              <a:t>!@#$%^&amp;*(){}|:"&lt;&gt;?</a:t>
            </a:r>
          </a:p>
          <a:p>
            <a:pPr lvl="1" eaLnBrk="1" latinLnBrk="0" hangingPunct="1"/>
            <a:r>
              <a:rPr kumimoji="0" lang="en-US" dirty="0"/>
              <a:t>Second level</a:t>
            </a:r>
            <a:r>
              <a:rPr kumimoji="0" lang="cs-CZ" dirty="0"/>
              <a:t> +</a:t>
            </a:r>
            <a:r>
              <a:rPr kumimoji="0" lang="cs-CZ" dirty="0" err="1"/>
              <a:t>ěščřžýáíéúů</a:t>
            </a:r>
            <a:endParaRPr kumimoji="0" lang="en-US" dirty="0"/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0" y="6597352"/>
            <a:ext cx="8604448" cy="2606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r>
              <a:rPr lang="cs-CZ" dirty="0"/>
              <a:t>NSWI150 </a:t>
            </a:r>
            <a:r>
              <a:rPr lang="cs-CZ" dirty="0" err="1"/>
              <a:t>Virtualization</a:t>
            </a:r>
            <a:r>
              <a:rPr lang="cs-CZ" dirty="0"/>
              <a:t> and Cloud </a:t>
            </a:r>
            <a:r>
              <a:rPr lang="cs-CZ" dirty="0" err="1"/>
              <a:t>Computing</a:t>
            </a:r>
            <a:r>
              <a:rPr lang="cs-CZ" dirty="0"/>
              <a:t>  - 2023/2024 David Bednárek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04448" y="6597352"/>
            <a:ext cx="539552" cy="2606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452320" y="6597352"/>
            <a:ext cx="1136920" cy="2606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fld id="{E913C56C-3800-47C1-AF78-44E226C2CC5B}" type="datetime1">
              <a:rPr lang="cs-CZ" smtClean="0"/>
              <a:pPr/>
              <a:t>11.10.2024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73" r:id="rId9"/>
    <p:sldLayoutId id="2147483674" r:id="rId10"/>
    <p:sldLayoutId id="2147483672" r:id="rId11"/>
    <p:sldLayoutId id="2147483675" r:id="rId12"/>
    <p:sldLayoutId id="2147483669" r:id="rId13"/>
    <p:sldLayoutId id="2147483670" r:id="rId14"/>
    <p:sldLayoutId id="2147483671" r:id="rId15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2400" b="0" kern="1200" cap="none" spc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400" kern="1200">
          <a:solidFill>
            <a:schemeClr val="accent6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tx1"/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accent6"/>
        </a:buClr>
        <a:buSzPct val="76000"/>
        <a:buFont typeface="Wingdings" pitchFamily="2" charset="2"/>
        <a:buChar char="§"/>
        <a:defRPr kumimoji="0" sz="1800" kern="1200">
          <a:solidFill>
            <a:schemeClr val="accent6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tx1"/>
        </a:buClr>
        <a:buSzPct val="70000"/>
        <a:buFont typeface="Wingdings" pitchFamily="2" charset="2"/>
        <a:buChar char="§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0000" indent="-228600" algn="l" rtl="0" eaLnBrk="1" latinLnBrk="0" hangingPunct="1">
        <a:spcBef>
          <a:spcPts val="600"/>
        </a:spcBef>
        <a:spcAft>
          <a:spcPts val="600"/>
        </a:spcAft>
        <a:buClr>
          <a:schemeClr val="accent2"/>
        </a:buClr>
        <a:buSzPct val="70000"/>
        <a:buFont typeface="Wingdings"/>
        <a:buNone/>
        <a:defRPr kumimoji="0" lang="en-US" sz="1400" b="1" kern="1200" dirty="0">
          <a:solidFill>
            <a:schemeClr val="accent5"/>
          </a:solidFill>
          <a:latin typeface="Consolas" pitchFamily="49" charset="0"/>
          <a:ea typeface="+mn-ea"/>
          <a:cs typeface="Consolas" pitchFamily="49" charset="0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</a:t>
            </a:r>
            <a:r>
              <a:rPr lang="cs-CZ" dirty="0" err="1"/>
              <a:t>Virtualization</a:t>
            </a:r>
            <a:r>
              <a:rPr lang="cs-CZ" dirty="0"/>
              <a:t> and Cloud </a:t>
            </a:r>
            <a:r>
              <a:rPr lang="cs-CZ" dirty="0" err="1"/>
              <a:t>Computing</a:t>
            </a:r>
            <a:r>
              <a:rPr lang="cs-CZ" dirty="0"/>
              <a:t>  - 2023/2024 David Bednárek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Hardware-supported virtualization (AMD/Intel)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030562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sz="1400" dirty="0"/>
              <a:t>Aplikační proces volá jádro</a:t>
            </a:r>
          </a:p>
          <a:p>
            <a:r>
              <a:rPr lang="cs-CZ" sz="1400" dirty="0"/>
              <a:t>Jádro nastartuje IO operaci</a:t>
            </a:r>
          </a:p>
          <a:p>
            <a:pPr lvl="1"/>
            <a:r>
              <a:rPr lang="cs-CZ" sz="1200" dirty="0"/>
              <a:t>I/O instrukce</a:t>
            </a:r>
          </a:p>
          <a:p>
            <a:r>
              <a:rPr lang="cs-CZ" sz="1400" dirty="0"/>
              <a:t>Po dobu čekání běží jiné aplikační vlákno</a:t>
            </a:r>
          </a:p>
          <a:p>
            <a:r>
              <a:rPr lang="cs-CZ" sz="1400" dirty="0"/>
              <a:t>Dokončení operace je signalizováno přerušením</a:t>
            </a:r>
          </a:p>
          <a:p>
            <a:pPr lvl="1"/>
            <a:r>
              <a:rPr lang="cs-CZ" sz="1200" dirty="0"/>
              <a:t>To putuje od IO zařízení přes APIC</a:t>
            </a:r>
            <a:endParaRPr lang="cs-CZ" sz="1400" dirty="0"/>
          </a:p>
          <a:p>
            <a:pPr lvl="2"/>
            <a:r>
              <a:rPr lang="cs-CZ" sz="1100" dirty="0"/>
              <a:t>(terminologie x86: advanced programmable interrupt controller)</a:t>
            </a:r>
          </a:p>
          <a:p>
            <a:r>
              <a:rPr lang="cs-CZ" sz="1400" dirty="0"/>
              <a:t>Obsluha přerušení začíná zkoumáním důvodu</a:t>
            </a:r>
          </a:p>
          <a:p>
            <a:pPr lvl="1"/>
            <a:r>
              <a:rPr lang="cs-CZ" sz="1200" dirty="0"/>
              <a:t>APIC sdružuje různé zdroje přerušení</a:t>
            </a:r>
          </a:p>
          <a:p>
            <a:r>
              <a:rPr lang="cs-CZ" sz="1400" dirty="0"/>
              <a:t>Jádro testuje úspěšnost operace</a:t>
            </a:r>
          </a:p>
          <a:p>
            <a:pPr lvl="1"/>
            <a:r>
              <a:rPr lang="cs-CZ" sz="1200" dirty="0"/>
              <a:t>I/O instrukce</a:t>
            </a:r>
          </a:p>
          <a:p>
            <a:pPr lvl="1"/>
            <a:r>
              <a:rPr lang="cs-CZ" sz="1200" dirty="0"/>
              <a:t>Samotný výsledek I/O bývá v paměti</a:t>
            </a:r>
          </a:p>
          <a:p>
            <a:r>
              <a:rPr lang="cs-CZ" sz="1400" dirty="0"/>
              <a:t>Ukončení obsluhy přerušení se hlásí APICu</a:t>
            </a:r>
          </a:p>
          <a:p>
            <a:pPr lvl="1"/>
            <a:r>
              <a:rPr lang="cs-CZ" sz="1200" dirty="0"/>
              <a:t>Ochrana před rekurzí</a:t>
            </a:r>
            <a:endParaRPr lang="en-US" sz="1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Obsluha</a:t>
            </a:r>
            <a:r>
              <a:rPr lang="en-US" dirty="0"/>
              <a:t> IO </a:t>
            </a:r>
            <a:r>
              <a:rPr lang="en-US" dirty="0" err="1"/>
              <a:t>po</a:t>
            </a:r>
            <a:r>
              <a:rPr lang="cs-CZ" dirty="0"/>
              <a:t>ž</a:t>
            </a:r>
            <a:r>
              <a:rPr lang="en-US" dirty="0" err="1"/>
              <a:t>adavku</a:t>
            </a:r>
            <a:r>
              <a:rPr lang="cs-CZ" dirty="0"/>
              <a:t> v OS bez virtualizace - zjednodušeno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10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</a:t>
            </a:r>
            <a:r>
              <a:rPr lang="cs-CZ" dirty="0" err="1"/>
              <a:t>Virtualization</a:t>
            </a:r>
            <a:r>
              <a:rPr lang="cs-CZ" dirty="0"/>
              <a:t> and Cloud </a:t>
            </a:r>
            <a:r>
              <a:rPr lang="cs-CZ" dirty="0" err="1"/>
              <a:t>Computing</a:t>
            </a:r>
            <a:r>
              <a:rPr lang="cs-CZ" dirty="0"/>
              <a:t>  - 2023/2024 David Bednárek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0237" y="728700"/>
            <a:ext cx="1368152" cy="324036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tx1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>
                <a:solidFill>
                  <a:schemeClr val="accent3"/>
                </a:solidFill>
              </a:rPr>
              <a:t>system call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0237" y="404664"/>
            <a:ext cx="1368152" cy="331691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noFill/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>
                <a:solidFill>
                  <a:schemeClr val="accent3"/>
                </a:solidFill>
              </a:rPr>
              <a:t>thread 1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845578" y="748134"/>
            <a:ext cx="1534236" cy="324036"/>
          </a:xfrm>
          <a:prstGeom prst="rect">
            <a:avLst/>
          </a:prstGeom>
          <a:noFill/>
          <a:ln w="38100">
            <a:solidFill>
              <a:schemeClr val="accent6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>
                <a:solidFill>
                  <a:schemeClr val="accent3"/>
                </a:solidFill>
              </a:rPr>
              <a:t>IO init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857527" y="1072170"/>
            <a:ext cx="1522287" cy="324036"/>
          </a:xfrm>
          <a:prstGeom prst="rect">
            <a:avLst/>
          </a:prstGeom>
          <a:noFill/>
          <a:ln w="38100">
            <a:solidFill>
              <a:schemeClr val="accent4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ctx switch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873617" y="4293096"/>
            <a:ext cx="1534236" cy="324036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>
                <a:solidFill>
                  <a:schemeClr val="accent3"/>
                </a:solidFill>
              </a:rPr>
              <a:t>APIC check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873617" y="4652071"/>
            <a:ext cx="1534236" cy="324036"/>
          </a:xfrm>
          <a:prstGeom prst="rect">
            <a:avLst/>
          </a:prstGeom>
          <a:noFill/>
          <a:ln w="38100">
            <a:solidFill>
              <a:schemeClr val="accent6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>
                <a:solidFill>
                  <a:schemeClr val="accent3"/>
                </a:solidFill>
              </a:rPr>
              <a:t>IO cleanup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873617" y="5013176"/>
            <a:ext cx="1522287" cy="324036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>
                <a:solidFill>
                  <a:schemeClr val="accent3"/>
                </a:solidFill>
              </a:rPr>
              <a:t>APIC cleanup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879592" y="5373216"/>
            <a:ext cx="1522287" cy="324036"/>
          </a:xfrm>
          <a:prstGeom prst="rect">
            <a:avLst/>
          </a:prstGeom>
          <a:noFill/>
          <a:ln w="38100">
            <a:solidFill>
              <a:schemeClr val="accent4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>
                <a:solidFill>
                  <a:schemeClr val="accent3"/>
                </a:solidFill>
              </a:rPr>
              <a:t>ctx switch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00237" y="5373217"/>
            <a:ext cx="1368152" cy="1224136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noFill/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>
                <a:solidFill>
                  <a:schemeClr val="accent3"/>
                </a:solidFill>
              </a:rPr>
              <a:t>thread 1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00237" y="1072170"/>
            <a:ext cx="1368152" cy="3220927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noFill/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thread 2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00237" y="4293096"/>
            <a:ext cx="1368152" cy="324036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olid"/>
          </a:ln>
        </p:spPr>
        <p:txBody>
          <a:bodyPr wrap="square" rtlCol="0" anchor="ctr" anchorCtr="0">
            <a:noAutofit/>
          </a:bodyPr>
          <a:lstStyle>
            <a:defPPr>
              <a:defRPr lang="cs-CZ"/>
            </a:defPPr>
            <a:lvl1pPr algn="ctr"/>
          </a:lstStyle>
          <a:p>
            <a:r>
              <a:rPr lang="cs-CZ" dirty="0">
                <a:solidFill>
                  <a:schemeClr val="accent3"/>
                </a:solidFill>
              </a:rPr>
              <a:t>hw interrupt</a:t>
            </a:r>
          </a:p>
        </p:txBody>
      </p:sp>
      <p:cxnSp>
        <p:nvCxnSpPr>
          <p:cNvPr id="35" name="Straight Arrow Connector 34"/>
          <p:cNvCxnSpPr>
            <a:stCxn id="6" idx="3"/>
          </p:cNvCxnSpPr>
          <p:nvPr/>
        </p:nvCxnSpPr>
        <p:spPr>
          <a:xfrm>
            <a:off x="1468389" y="890718"/>
            <a:ext cx="1411203" cy="0"/>
          </a:xfrm>
          <a:prstGeom prst="straightConnector1">
            <a:avLst/>
          </a:prstGeom>
          <a:ln w="381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flipH="1">
            <a:off x="1472022" y="1234815"/>
            <a:ext cx="1403936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flipH="1">
            <a:off x="1472022" y="5540667"/>
            <a:ext cx="1403936" cy="0"/>
          </a:xfrm>
          <a:prstGeom prst="straightConnector1">
            <a:avLst/>
          </a:prstGeom>
          <a:ln w="381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1469681" y="4449132"/>
            <a:ext cx="1403936" cy="0"/>
          </a:xfrm>
          <a:prstGeom prst="straightConnector1">
            <a:avLst/>
          </a:prstGeom>
          <a:ln w="381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Elbow Connector 44"/>
          <p:cNvCxnSpPr>
            <a:stCxn id="17" idx="3"/>
            <a:endCxn id="48" idx="0"/>
          </p:cNvCxnSpPr>
          <p:nvPr/>
        </p:nvCxnSpPr>
        <p:spPr>
          <a:xfrm>
            <a:off x="4379814" y="910152"/>
            <a:ext cx="1621312" cy="324663"/>
          </a:xfrm>
          <a:prstGeom prst="bentConnector2">
            <a:avLst/>
          </a:prstGeom>
          <a:ln w="381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5774068" y="1234815"/>
            <a:ext cx="454116" cy="281818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6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>
                <a:solidFill>
                  <a:schemeClr val="accent3"/>
                </a:solidFill>
              </a:rPr>
              <a:t>IO</a:t>
            </a:r>
          </a:p>
        </p:txBody>
      </p:sp>
      <p:cxnSp>
        <p:nvCxnSpPr>
          <p:cNvPr id="51" name="Elbow Connector 50"/>
          <p:cNvCxnSpPr>
            <a:stCxn id="48" idx="2"/>
            <a:endCxn id="22" idx="3"/>
          </p:cNvCxnSpPr>
          <p:nvPr/>
        </p:nvCxnSpPr>
        <p:spPr>
          <a:xfrm rot="5400000">
            <a:off x="4823945" y="3636908"/>
            <a:ext cx="761090" cy="1593273"/>
          </a:xfrm>
          <a:prstGeom prst="bentConnector2">
            <a:avLst/>
          </a:prstGeom>
          <a:ln w="38100">
            <a:solidFill>
              <a:schemeClr val="accent3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Elbow Connector 52"/>
          <p:cNvCxnSpPr>
            <a:stCxn id="48" idx="2"/>
            <a:endCxn id="33" idx="0"/>
          </p:cNvCxnSpPr>
          <p:nvPr/>
        </p:nvCxnSpPr>
        <p:spPr>
          <a:xfrm rot="5400000">
            <a:off x="3272672" y="1564641"/>
            <a:ext cx="240097" cy="5216813"/>
          </a:xfrm>
          <a:prstGeom prst="bentConnector3">
            <a:avLst>
              <a:gd name="adj1" fmla="val 50000"/>
            </a:avLst>
          </a:prstGeom>
          <a:ln w="38100">
            <a:solidFill>
              <a:schemeClr val="accent3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55691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V reálném případě je IO zařízení často obsazeno</a:t>
            </a:r>
          </a:p>
          <a:p>
            <a:pPr lvl="1"/>
            <a:r>
              <a:rPr lang="cs-CZ" dirty="0"/>
              <a:t>Požadavky čekají ve frontě organizované jádrem OS</a:t>
            </a:r>
          </a:p>
          <a:p>
            <a:pPr lvl="1"/>
            <a:r>
              <a:rPr lang="cs-CZ" dirty="0"/>
              <a:t>Obsluha přerušení typicky dokončuje starý požadavek a startuje nový</a:t>
            </a:r>
          </a:p>
          <a:p>
            <a:pPr lvl="1"/>
            <a:endParaRPr lang="cs-CZ" dirty="0"/>
          </a:p>
          <a:p>
            <a:r>
              <a:rPr lang="cs-CZ" dirty="0"/>
              <a:t>Zdrojů přerušení je víc než signálů, které vedou k CPU</a:t>
            </a:r>
          </a:p>
          <a:p>
            <a:pPr lvl="1"/>
            <a:r>
              <a:rPr lang="cs-CZ" dirty="0"/>
              <a:t>Obsluha jednoho přerušení občas řeší více zdrojů přerušení najednou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Obsluha</a:t>
            </a:r>
            <a:r>
              <a:rPr lang="en-US" dirty="0"/>
              <a:t> IO </a:t>
            </a:r>
            <a:r>
              <a:rPr lang="en-US" dirty="0" err="1"/>
              <a:t>po</a:t>
            </a:r>
            <a:r>
              <a:rPr lang="cs-CZ" dirty="0"/>
              <a:t>ž</a:t>
            </a:r>
            <a:r>
              <a:rPr lang="en-US" dirty="0" err="1"/>
              <a:t>adavku</a:t>
            </a:r>
            <a:r>
              <a:rPr lang="cs-CZ" dirty="0"/>
              <a:t> v OS bez virtualizace (1 CPU)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11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</a:t>
            </a:r>
            <a:r>
              <a:rPr lang="cs-CZ" dirty="0" err="1"/>
              <a:t>Virtualization</a:t>
            </a:r>
            <a:r>
              <a:rPr lang="cs-CZ" dirty="0"/>
              <a:t> and Cloud </a:t>
            </a:r>
            <a:r>
              <a:rPr lang="cs-CZ" dirty="0" err="1"/>
              <a:t>Computing</a:t>
            </a:r>
            <a:r>
              <a:rPr lang="cs-CZ" dirty="0"/>
              <a:t>  - 2023/2024 David Bednárek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0237" y="728700"/>
            <a:ext cx="1368152" cy="324036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tx1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>
                <a:solidFill>
                  <a:schemeClr val="accent3"/>
                </a:solidFill>
              </a:rPr>
              <a:t>system call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0237" y="404664"/>
            <a:ext cx="1368152" cy="331691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noFill/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>
                <a:solidFill>
                  <a:schemeClr val="accent3"/>
                </a:solidFill>
              </a:rPr>
              <a:t>thread 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873617" y="764702"/>
            <a:ext cx="1534236" cy="576065"/>
          </a:xfrm>
          <a:prstGeom prst="rect">
            <a:avLst/>
          </a:prstGeom>
          <a:noFill/>
          <a:ln w="38100">
            <a:solidFill>
              <a:schemeClr val="tx1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IO busy?</a:t>
            </a:r>
            <a:br>
              <a:rPr lang="cs-CZ" dirty="0">
                <a:solidFill>
                  <a:schemeClr val="accent3"/>
                </a:solidFill>
              </a:rPr>
            </a:br>
            <a:r>
              <a:rPr lang="cs-CZ" dirty="0">
                <a:solidFill>
                  <a:schemeClr val="accent3"/>
                </a:solidFill>
              </a:rPr>
              <a:t>req enqueue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873617" y="1340768"/>
            <a:ext cx="1534236" cy="288032"/>
          </a:xfrm>
          <a:prstGeom prst="rect">
            <a:avLst/>
          </a:prstGeom>
          <a:noFill/>
          <a:ln w="38100">
            <a:solidFill>
              <a:schemeClr val="accent4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>
                <a:solidFill>
                  <a:schemeClr val="accent3"/>
                </a:solidFill>
              </a:rPr>
              <a:t>ctx switch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0237" y="1340769"/>
            <a:ext cx="1368152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noFill/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thread 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0237" y="1916832"/>
            <a:ext cx="1368152" cy="324036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hw interrupt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873617" y="1916832"/>
            <a:ext cx="1534236" cy="324036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APIC check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873617" y="2275807"/>
            <a:ext cx="1534236" cy="324036"/>
          </a:xfrm>
          <a:prstGeom prst="rect">
            <a:avLst/>
          </a:prstGeom>
          <a:noFill/>
          <a:ln w="38100">
            <a:solidFill>
              <a:schemeClr val="accent6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IO cleanup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873617" y="3011011"/>
            <a:ext cx="1534236" cy="324036"/>
          </a:xfrm>
          <a:prstGeom prst="rect">
            <a:avLst/>
          </a:prstGeom>
          <a:noFill/>
          <a:ln w="38100">
            <a:solidFill>
              <a:schemeClr val="accent6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>
                <a:solidFill>
                  <a:schemeClr val="accent3"/>
                </a:solidFill>
              </a:rPr>
              <a:t>IO init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879592" y="3369986"/>
            <a:ext cx="1522287" cy="324036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APIC cleanup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873617" y="2634782"/>
            <a:ext cx="1534236" cy="341290"/>
          </a:xfrm>
          <a:prstGeom prst="rect">
            <a:avLst/>
          </a:prstGeom>
          <a:noFill/>
          <a:ln w="38100">
            <a:solidFill>
              <a:schemeClr val="tx1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>
                <a:solidFill>
                  <a:schemeClr val="accent3"/>
                </a:solidFill>
              </a:rPr>
              <a:t>req dequeue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879592" y="3728962"/>
            <a:ext cx="1522287" cy="324036"/>
          </a:xfrm>
          <a:prstGeom prst="rect">
            <a:avLst/>
          </a:prstGeom>
          <a:noFill/>
          <a:ln w="38100">
            <a:solidFill>
              <a:schemeClr val="accent4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ctx switch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873617" y="4293096"/>
            <a:ext cx="1534236" cy="324036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>
                <a:solidFill>
                  <a:schemeClr val="accent3"/>
                </a:solidFill>
              </a:rPr>
              <a:t>APIC check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873617" y="4652071"/>
            <a:ext cx="1534236" cy="324036"/>
          </a:xfrm>
          <a:prstGeom prst="rect">
            <a:avLst/>
          </a:prstGeom>
          <a:noFill/>
          <a:ln w="38100">
            <a:solidFill>
              <a:schemeClr val="accent6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>
                <a:solidFill>
                  <a:schemeClr val="accent3"/>
                </a:solidFill>
              </a:rPr>
              <a:t>IO cleanup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873617" y="5387275"/>
            <a:ext cx="1534236" cy="324036"/>
          </a:xfrm>
          <a:prstGeom prst="rect">
            <a:avLst/>
          </a:prstGeom>
          <a:noFill/>
          <a:ln w="38100">
            <a:solidFill>
              <a:schemeClr val="accent6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IO init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879592" y="5746250"/>
            <a:ext cx="1522287" cy="324036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>
                <a:solidFill>
                  <a:schemeClr val="accent3"/>
                </a:solidFill>
              </a:rPr>
              <a:t>APIC cleanup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873617" y="5011046"/>
            <a:ext cx="1534236" cy="341290"/>
          </a:xfrm>
          <a:prstGeom prst="rect">
            <a:avLst/>
          </a:prstGeom>
          <a:noFill/>
          <a:ln w="38100">
            <a:solidFill>
              <a:schemeClr val="tx1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req dequeue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879592" y="6105226"/>
            <a:ext cx="1522287" cy="324036"/>
          </a:xfrm>
          <a:prstGeom prst="rect">
            <a:avLst/>
          </a:prstGeom>
          <a:noFill/>
          <a:ln w="38100">
            <a:solidFill>
              <a:schemeClr val="accent4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>
                <a:solidFill>
                  <a:schemeClr val="accent3"/>
                </a:solidFill>
              </a:rPr>
              <a:t>ctx switch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00237" y="6070557"/>
            <a:ext cx="1368152" cy="526795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noFill/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>
                <a:solidFill>
                  <a:schemeClr val="accent3"/>
                </a:solidFill>
              </a:rPr>
              <a:t>thread 1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00237" y="3728963"/>
            <a:ext cx="1368152" cy="564134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noFill/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thread 3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00237" y="4293096"/>
            <a:ext cx="1368152" cy="324036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olid"/>
          </a:ln>
        </p:spPr>
        <p:txBody>
          <a:bodyPr wrap="square" rtlCol="0" anchor="ctr" anchorCtr="0">
            <a:noAutofit/>
          </a:bodyPr>
          <a:lstStyle>
            <a:defPPr>
              <a:defRPr lang="cs-CZ"/>
            </a:defPPr>
            <a:lvl1pPr algn="ctr"/>
          </a:lstStyle>
          <a:p>
            <a:r>
              <a:rPr lang="cs-CZ" dirty="0">
                <a:solidFill>
                  <a:schemeClr val="accent3"/>
                </a:solidFill>
              </a:rPr>
              <a:t>hw interrupt</a:t>
            </a:r>
          </a:p>
        </p:txBody>
      </p:sp>
      <p:cxnSp>
        <p:nvCxnSpPr>
          <p:cNvPr id="35" name="Straight Arrow Connector 34"/>
          <p:cNvCxnSpPr>
            <a:stCxn id="6" idx="3"/>
          </p:cNvCxnSpPr>
          <p:nvPr/>
        </p:nvCxnSpPr>
        <p:spPr>
          <a:xfrm>
            <a:off x="1468389" y="890718"/>
            <a:ext cx="1411203" cy="0"/>
          </a:xfrm>
          <a:prstGeom prst="straightConnector1">
            <a:avLst/>
          </a:prstGeom>
          <a:ln w="381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1475656" y="2078850"/>
            <a:ext cx="1403936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flipH="1">
            <a:off x="1495136" y="3892313"/>
            <a:ext cx="1403936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H="1">
            <a:off x="1469681" y="1484784"/>
            <a:ext cx="1403936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flipH="1">
            <a:off x="1441642" y="6267244"/>
            <a:ext cx="1403936" cy="0"/>
          </a:xfrm>
          <a:prstGeom prst="straightConnector1">
            <a:avLst/>
          </a:prstGeom>
          <a:ln w="381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1469681" y="4449132"/>
            <a:ext cx="1403936" cy="0"/>
          </a:xfrm>
          <a:prstGeom prst="straightConnector1">
            <a:avLst/>
          </a:prstGeom>
          <a:ln w="381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Elbow Connector 44"/>
          <p:cNvCxnSpPr>
            <a:stCxn id="17" idx="3"/>
            <a:endCxn id="48" idx="0"/>
          </p:cNvCxnSpPr>
          <p:nvPr/>
        </p:nvCxnSpPr>
        <p:spPr>
          <a:xfrm>
            <a:off x="4407853" y="3173029"/>
            <a:ext cx="1593273" cy="160682"/>
          </a:xfrm>
          <a:prstGeom prst="bentConnector2">
            <a:avLst/>
          </a:prstGeom>
          <a:ln w="381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Elbow Connector 45"/>
          <p:cNvCxnSpPr>
            <a:stCxn id="47" idx="2"/>
            <a:endCxn id="14" idx="3"/>
          </p:cNvCxnSpPr>
          <p:nvPr/>
        </p:nvCxnSpPr>
        <p:spPr>
          <a:xfrm rot="5400000">
            <a:off x="4799978" y="1236677"/>
            <a:ext cx="809024" cy="1593273"/>
          </a:xfrm>
          <a:prstGeom prst="bentConnector2">
            <a:avLst/>
          </a:prstGeom>
          <a:ln w="381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5774068" y="404665"/>
            <a:ext cx="454116" cy="122413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6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IO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5774068" y="3333711"/>
            <a:ext cx="454116" cy="71928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6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>
                <a:solidFill>
                  <a:schemeClr val="accent3"/>
                </a:solidFill>
              </a:rPr>
              <a:t>IO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5774068" y="5711311"/>
            <a:ext cx="454116" cy="88604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6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IO</a:t>
            </a:r>
          </a:p>
        </p:txBody>
      </p:sp>
      <p:cxnSp>
        <p:nvCxnSpPr>
          <p:cNvPr id="50" name="Elbow Connector 49"/>
          <p:cNvCxnSpPr>
            <a:stCxn id="23" idx="3"/>
            <a:endCxn id="49" idx="0"/>
          </p:cNvCxnSpPr>
          <p:nvPr/>
        </p:nvCxnSpPr>
        <p:spPr>
          <a:xfrm>
            <a:off x="4407853" y="5549293"/>
            <a:ext cx="1593273" cy="162018"/>
          </a:xfrm>
          <a:prstGeom prst="bentConnector2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Elbow Connector 50"/>
          <p:cNvCxnSpPr>
            <a:stCxn id="48" idx="2"/>
            <a:endCxn id="22" idx="3"/>
          </p:cNvCxnSpPr>
          <p:nvPr/>
        </p:nvCxnSpPr>
        <p:spPr>
          <a:xfrm rot="5400000">
            <a:off x="4823945" y="3636908"/>
            <a:ext cx="761090" cy="1593273"/>
          </a:xfrm>
          <a:prstGeom prst="bentConnector2">
            <a:avLst/>
          </a:prstGeom>
          <a:ln w="38100">
            <a:solidFill>
              <a:schemeClr val="accent3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Elbow Connector 51"/>
          <p:cNvCxnSpPr>
            <a:stCxn id="47" idx="2"/>
            <a:endCxn id="12" idx="0"/>
          </p:cNvCxnSpPr>
          <p:nvPr/>
        </p:nvCxnSpPr>
        <p:spPr>
          <a:xfrm rot="5400000">
            <a:off x="3248705" y="-835590"/>
            <a:ext cx="288031" cy="5216813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Elbow Connector 52"/>
          <p:cNvCxnSpPr>
            <a:stCxn id="48" idx="2"/>
            <a:endCxn id="33" idx="0"/>
          </p:cNvCxnSpPr>
          <p:nvPr/>
        </p:nvCxnSpPr>
        <p:spPr>
          <a:xfrm rot="5400000">
            <a:off x="3272672" y="1564641"/>
            <a:ext cx="240097" cy="5216813"/>
          </a:xfrm>
          <a:prstGeom prst="bentConnector3">
            <a:avLst>
              <a:gd name="adj1" fmla="val 50000"/>
            </a:avLst>
          </a:prstGeom>
          <a:ln w="38100">
            <a:solidFill>
              <a:schemeClr val="accent3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82032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Box 46"/>
          <p:cNvSpPr txBox="1"/>
          <p:nvPr/>
        </p:nvSpPr>
        <p:spPr>
          <a:xfrm>
            <a:off x="2835594" y="404664"/>
            <a:ext cx="720000" cy="1512169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noFill/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sz="1400" dirty="0"/>
              <a:t>thr 2</a:t>
            </a:r>
          </a:p>
        </p:txBody>
      </p:sp>
      <p:cxnSp>
        <p:nvCxnSpPr>
          <p:cNvPr id="58" name="Elbow Connector 57"/>
          <p:cNvCxnSpPr>
            <a:stCxn id="41" idx="2"/>
            <a:endCxn id="47" idx="2"/>
          </p:cNvCxnSpPr>
          <p:nvPr/>
        </p:nvCxnSpPr>
        <p:spPr>
          <a:xfrm rot="5400000">
            <a:off x="5822496" y="-998101"/>
            <a:ext cx="288032" cy="5541836"/>
          </a:xfrm>
          <a:prstGeom prst="bentConnector3">
            <a:avLst>
              <a:gd name="adj1" fmla="val 39681"/>
            </a:avLst>
          </a:prstGeom>
          <a:ln w="38100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Elbow Connector 48"/>
          <p:cNvCxnSpPr>
            <a:stCxn id="17" idx="3"/>
            <a:endCxn id="42" idx="0"/>
          </p:cNvCxnSpPr>
          <p:nvPr/>
        </p:nvCxnSpPr>
        <p:spPr>
          <a:xfrm>
            <a:off x="5436096" y="3173029"/>
            <a:ext cx="3301334" cy="160682"/>
          </a:xfrm>
          <a:prstGeom prst="bentConnector2">
            <a:avLst/>
          </a:prstGeom>
          <a:ln w="381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Elbow Connector 47"/>
          <p:cNvCxnSpPr>
            <a:stCxn id="41" idx="2"/>
            <a:endCxn id="14" idx="3"/>
          </p:cNvCxnSpPr>
          <p:nvPr/>
        </p:nvCxnSpPr>
        <p:spPr>
          <a:xfrm rot="5400000">
            <a:off x="6682251" y="382646"/>
            <a:ext cx="809024" cy="3301334"/>
          </a:xfrm>
          <a:prstGeom prst="bentConnector2">
            <a:avLst/>
          </a:prstGeom>
          <a:ln w="381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Obsluha</a:t>
            </a:r>
            <a:r>
              <a:rPr lang="en-US" dirty="0"/>
              <a:t> IO </a:t>
            </a:r>
            <a:r>
              <a:rPr lang="en-US" dirty="0" err="1"/>
              <a:t>po</a:t>
            </a:r>
            <a:r>
              <a:rPr lang="cs-CZ" dirty="0"/>
              <a:t>ž</a:t>
            </a:r>
            <a:r>
              <a:rPr lang="en-US" dirty="0" err="1"/>
              <a:t>adavku</a:t>
            </a:r>
            <a:r>
              <a:rPr lang="cs-CZ" dirty="0"/>
              <a:t> v OS bez virtualizace (více CPU)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12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</a:t>
            </a:r>
            <a:r>
              <a:rPr lang="cs-CZ" dirty="0" err="1"/>
              <a:t>Virtualization</a:t>
            </a:r>
            <a:r>
              <a:rPr lang="cs-CZ" dirty="0"/>
              <a:t> and Cloud </a:t>
            </a:r>
            <a:r>
              <a:rPr lang="cs-CZ" dirty="0" err="1"/>
              <a:t>Computing</a:t>
            </a:r>
            <a:r>
              <a:rPr lang="cs-CZ" dirty="0"/>
              <a:t>  - 2023/2024 David Bednárek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7504" y="728700"/>
            <a:ext cx="720000" cy="324036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tx1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sz="1400" dirty="0">
                <a:solidFill>
                  <a:schemeClr val="accent3"/>
                </a:solidFill>
              </a:rPr>
              <a:t>sys call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7504" y="404664"/>
            <a:ext cx="720000" cy="331691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noFill/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sz="1400" dirty="0">
                <a:solidFill>
                  <a:schemeClr val="accent3"/>
                </a:solidFill>
              </a:rPr>
              <a:t>thr 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64882" y="764702"/>
            <a:ext cx="1534236" cy="576065"/>
          </a:xfrm>
          <a:prstGeom prst="rect">
            <a:avLst/>
          </a:prstGeom>
          <a:noFill/>
          <a:ln w="38100">
            <a:solidFill>
              <a:schemeClr val="tx1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IO busy?</a:t>
            </a:r>
            <a:br>
              <a:rPr lang="cs-CZ" dirty="0">
                <a:solidFill>
                  <a:schemeClr val="accent3"/>
                </a:solidFill>
              </a:rPr>
            </a:br>
            <a:r>
              <a:rPr lang="cs-CZ" dirty="0">
                <a:solidFill>
                  <a:schemeClr val="accent3"/>
                </a:solidFill>
              </a:rPr>
              <a:t>req enqueue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64882" y="1340768"/>
            <a:ext cx="1534236" cy="288032"/>
          </a:xfrm>
          <a:prstGeom prst="rect">
            <a:avLst/>
          </a:prstGeom>
          <a:noFill/>
          <a:ln w="38100">
            <a:solidFill>
              <a:schemeClr val="accent4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>
                <a:solidFill>
                  <a:schemeClr val="accent3"/>
                </a:solidFill>
              </a:rPr>
              <a:t>ctx switch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7504" y="1340768"/>
            <a:ext cx="720000" cy="792087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noFill/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sz="1400" dirty="0"/>
              <a:t>thr 4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836661" y="1916832"/>
            <a:ext cx="720000" cy="324036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sz="1400" dirty="0"/>
              <a:t>hw int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901860" y="1916832"/>
            <a:ext cx="1534236" cy="324036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APIC check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901860" y="2275807"/>
            <a:ext cx="1534236" cy="324036"/>
          </a:xfrm>
          <a:prstGeom prst="rect">
            <a:avLst/>
          </a:prstGeom>
          <a:noFill/>
          <a:ln w="38100">
            <a:solidFill>
              <a:schemeClr val="accent6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IO cleanup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901860" y="3011011"/>
            <a:ext cx="1534236" cy="324036"/>
          </a:xfrm>
          <a:prstGeom prst="rect">
            <a:avLst/>
          </a:prstGeom>
          <a:noFill/>
          <a:ln w="38100">
            <a:solidFill>
              <a:schemeClr val="accent6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>
                <a:solidFill>
                  <a:schemeClr val="accent3"/>
                </a:solidFill>
              </a:rPr>
              <a:t>IO init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907835" y="3369986"/>
            <a:ext cx="1522287" cy="324036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APIC cleanup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901860" y="2634782"/>
            <a:ext cx="1534236" cy="341290"/>
          </a:xfrm>
          <a:prstGeom prst="rect">
            <a:avLst/>
          </a:prstGeom>
          <a:noFill/>
          <a:ln w="38100">
            <a:solidFill>
              <a:schemeClr val="tx1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>
                <a:solidFill>
                  <a:schemeClr val="accent3"/>
                </a:solidFill>
              </a:rPr>
              <a:t>req dequeue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907835" y="3728962"/>
            <a:ext cx="1522287" cy="324036"/>
          </a:xfrm>
          <a:prstGeom prst="rect">
            <a:avLst/>
          </a:prstGeom>
          <a:noFill/>
          <a:ln w="38100">
            <a:solidFill>
              <a:schemeClr val="accent4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ctx switch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782180" y="4293096"/>
            <a:ext cx="1534236" cy="324036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>
                <a:solidFill>
                  <a:schemeClr val="accent3"/>
                </a:solidFill>
              </a:rPr>
              <a:t>APIC check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782180" y="4652071"/>
            <a:ext cx="1534236" cy="324036"/>
          </a:xfrm>
          <a:prstGeom prst="rect">
            <a:avLst/>
          </a:prstGeom>
          <a:noFill/>
          <a:ln w="38100">
            <a:solidFill>
              <a:schemeClr val="accent6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>
                <a:solidFill>
                  <a:schemeClr val="accent3"/>
                </a:solidFill>
              </a:rPr>
              <a:t>IO cleanup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782180" y="5387275"/>
            <a:ext cx="1534236" cy="324036"/>
          </a:xfrm>
          <a:prstGeom prst="rect">
            <a:avLst/>
          </a:prstGeom>
          <a:noFill/>
          <a:ln w="38100">
            <a:solidFill>
              <a:schemeClr val="accent6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IO init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788155" y="5746250"/>
            <a:ext cx="1522287" cy="324036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>
                <a:solidFill>
                  <a:schemeClr val="accent3"/>
                </a:solidFill>
              </a:rPr>
              <a:t>APIC cleanup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82180" y="5011046"/>
            <a:ext cx="1534236" cy="341290"/>
          </a:xfrm>
          <a:prstGeom prst="rect">
            <a:avLst/>
          </a:prstGeom>
          <a:noFill/>
          <a:ln w="38100">
            <a:solidFill>
              <a:schemeClr val="tx1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req dequeue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788155" y="6105226"/>
            <a:ext cx="1522287" cy="324036"/>
          </a:xfrm>
          <a:prstGeom prst="rect">
            <a:avLst/>
          </a:prstGeom>
          <a:noFill/>
          <a:ln w="38100">
            <a:solidFill>
              <a:schemeClr val="accent4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>
                <a:solidFill>
                  <a:schemeClr val="accent3"/>
                </a:solidFill>
              </a:rPr>
              <a:t>ctx switch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724208" y="6070557"/>
            <a:ext cx="720000" cy="526795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noFill/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sz="1400" dirty="0">
                <a:solidFill>
                  <a:schemeClr val="accent3"/>
                </a:solidFill>
              </a:rPr>
              <a:t>thr1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843888" y="3728961"/>
            <a:ext cx="720000" cy="2868389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noFill/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sz="1400" dirty="0"/>
              <a:t>thr 5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722956" y="4293096"/>
            <a:ext cx="720000" cy="324036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olid"/>
          </a:ln>
        </p:spPr>
        <p:txBody>
          <a:bodyPr wrap="square" rtlCol="0" anchor="ctr" anchorCtr="0">
            <a:noAutofit/>
          </a:bodyPr>
          <a:lstStyle>
            <a:defPPr>
              <a:defRPr lang="cs-CZ"/>
            </a:defPPr>
            <a:lvl1pPr algn="ctr"/>
          </a:lstStyle>
          <a:p>
            <a:r>
              <a:rPr lang="cs-CZ" sz="1400" dirty="0">
                <a:solidFill>
                  <a:schemeClr val="accent3"/>
                </a:solidFill>
              </a:rPr>
              <a:t>hw int</a:t>
            </a:r>
          </a:p>
        </p:txBody>
      </p:sp>
      <p:cxnSp>
        <p:nvCxnSpPr>
          <p:cNvPr id="35" name="Straight Arrow Connector 34"/>
          <p:cNvCxnSpPr>
            <a:stCxn id="6" idx="3"/>
          </p:cNvCxnSpPr>
          <p:nvPr/>
        </p:nvCxnSpPr>
        <p:spPr>
          <a:xfrm>
            <a:off x="827504" y="890718"/>
            <a:ext cx="337378" cy="0"/>
          </a:xfrm>
          <a:prstGeom prst="straightConnector1">
            <a:avLst/>
          </a:prstGeom>
          <a:ln w="381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3563928" y="2078850"/>
            <a:ext cx="360000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flipH="1">
            <a:off x="3563928" y="3892312"/>
            <a:ext cx="360000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H="1">
            <a:off x="798867" y="1484784"/>
            <a:ext cx="360000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flipH="1">
            <a:off x="6417461" y="6267244"/>
            <a:ext cx="360000" cy="0"/>
          </a:xfrm>
          <a:prstGeom prst="straightConnector1">
            <a:avLst/>
          </a:prstGeom>
          <a:ln w="381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6444248" y="4449132"/>
            <a:ext cx="360000" cy="0"/>
          </a:xfrm>
          <a:prstGeom prst="straightConnector1">
            <a:avLst/>
          </a:prstGeom>
          <a:ln w="381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8510372" y="404665"/>
            <a:ext cx="454116" cy="122413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6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IO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8510372" y="3333711"/>
            <a:ext cx="454116" cy="71928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6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>
                <a:solidFill>
                  <a:schemeClr val="accent3"/>
                </a:solidFill>
              </a:rPr>
              <a:t>IO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8510372" y="5711311"/>
            <a:ext cx="454116" cy="88604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6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IO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5724208" y="404665"/>
            <a:ext cx="720000" cy="3876502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noFill/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sz="1400" dirty="0"/>
              <a:t>thr 3</a:t>
            </a:r>
          </a:p>
        </p:txBody>
      </p:sp>
      <p:cxnSp>
        <p:nvCxnSpPr>
          <p:cNvPr id="52" name="Elbow Connector 51"/>
          <p:cNvCxnSpPr>
            <a:stCxn id="23" idx="3"/>
            <a:endCxn id="43" idx="0"/>
          </p:cNvCxnSpPr>
          <p:nvPr/>
        </p:nvCxnSpPr>
        <p:spPr>
          <a:xfrm>
            <a:off x="8316416" y="5549293"/>
            <a:ext cx="421014" cy="162018"/>
          </a:xfrm>
          <a:prstGeom prst="bentConnector2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Elbow Connector 54"/>
          <p:cNvCxnSpPr>
            <a:stCxn id="42" idx="2"/>
            <a:endCxn id="22" idx="3"/>
          </p:cNvCxnSpPr>
          <p:nvPr/>
        </p:nvCxnSpPr>
        <p:spPr>
          <a:xfrm rot="5400000">
            <a:off x="8146378" y="4223037"/>
            <a:ext cx="761090" cy="421014"/>
          </a:xfrm>
          <a:prstGeom prst="bentConnector2">
            <a:avLst/>
          </a:prstGeom>
          <a:ln w="38100">
            <a:solidFill>
              <a:schemeClr val="accent3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Elbow Connector 71"/>
          <p:cNvCxnSpPr>
            <a:stCxn id="42" idx="2"/>
            <a:endCxn id="33" idx="0"/>
          </p:cNvCxnSpPr>
          <p:nvPr/>
        </p:nvCxnSpPr>
        <p:spPr>
          <a:xfrm rot="5400000">
            <a:off x="7290145" y="2845810"/>
            <a:ext cx="240097" cy="2654474"/>
          </a:xfrm>
          <a:prstGeom prst="bentConnector3">
            <a:avLst>
              <a:gd name="adj1" fmla="val 50000"/>
            </a:avLst>
          </a:prstGeom>
          <a:ln w="38100">
            <a:solidFill>
              <a:schemeClr val="accent3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Content Placeholder 1"/>
          <p:cNvSpPr txBox="1">
            <a:spLocks/>
          </p:cNvSpPr>
          <p:nvPr/>
        </p:nvSpPr>
        <p:spPr>
          <a:xfrm>
            <a:off x="107504" y="2240869"/>
            <a:ext cx="2448272" cy="4205192"/>
          </a:xfrm>
          <a:prstGeom prst="rect">
            <a:avLst/>
          </a:prstGeom>
        </p:spPr>
        <p:txBody>
          <a:bodyPr/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tx1"/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accent6"/>
              </a:buClr>
              <a:buSzPct val="76000"/>
              <a:buFont typeface="Wingdings" pitchFamily="2" charset="2"/>
              <a:buChar char="§"/>
              <a:defRPr kumimoji="0" sz="18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tx1"/>
              </a:buClr>
              <a:buSzPct val="70000"/>
              <a:buFont typeface="Wingdings" pitchFamily="2" charset="2"/>
              <a:buChar char="§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0000" indent="-228600" algn="l" rtl="0" eaLnBrk="1" latinLnBrk="0" hangingPunct="1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70000"/>
              <a:buFont typeface="Wingdings"/>
              <a:buNone/>
              <a:defRPr kumimoji="0" lang="en-US" sz="1400" b="1" kern="1200" dirty="0">
                <a:solidFill>
                  <a:schemeClr val="accent5"/>
                </a:solidFill>
                <a:latin typeface="Consolas" pitchFamily="49" charset="0"/>
                <a:ea typeface="+mn-ea"/>
                <a:cs typeface="Consolas" pitchFamily="49" charset="0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800" dirty="0"/>
              <a:t>APIC rozděluje přerušení na CPU</a:t>
            </a:r>
          </a:p>
          <a:p>
            <a:pPr lvl="1"/>
            <a:r>
              <a:rPr lang="cs-CZ" sz="1600" dirty="0"/>
              <a:t>často cyklicky</a:t>
            </a:r>
          </a:p>
          <a:p>
            <a:r>
              <a:rPr lang="cs-CZ" sz="1800" dirty="0"/>
              <a:t>IO požadavek je dokončen na jiném CPU než vznikl</a:t>
            </a:r>
          </a:p>
          <a:p>
            <a:pPr lvl="1"/>
            <a:r>
              <a:rPr lang="cs-CZ" sz="1600" dirty="0"/>
              <a:t>nevýhodné z hlediska cache</a:t>
            </a:r>
          </a:p>
          <a:p>
            <a:pPr lvl="1"/>
            <a:r>
              <a:rPr lang="cs-CZ" sz="1600" dirty="0"/>
              <a:t>alternativy:</a:t>
            </a:r>
          </a:p>
          <a:p>
            <a:pPr lvl="2"/>
            <a:r>
              <a:rPr lang="cs-CZ" sz="1400" dirty="0"/>
              <a:t>zařadit připravené vlákno do fronty původního CPU</a:t>
            </a:r>
          </a:p>
          <a:p>
            <a:pPr lvl="2"/>
            <a:r>
              <a:rPr lang="cs-CZ" sz="1400" dirty="0"/>
              <a:t>přerušit ihned původní CPU (pomocí APIC)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5945725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extBox 42"/>
          <p:cNvSpPr txBox="1"/>
          <p:nvPr/>
        </p:nvSpPr>
        <p:spPr>
          <a:xfrm>
            <a:off x="79831" y="404665"/>
            <a:ext cx="1368152" cy="1064354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noFill/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thread 1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CPU obvykle automaticky zakáže vnější přerušení při vstupu do jeho obsluhy</a:t>
            </a:r>
          </a:p>
          <a:p>
            <a:pPr lvl="1"/>
            <a:r>
              <a:rPr lang="cs-CZ" dirty="0"/>
              <a:t>Na jiných CPU ale přerušení zakázána nejsou</a:t>
            </a:r>
          </a:p>
          <a:p>
            <a:r>
              <a:rPr lang="cs-CZ" dirty="0"/>
              <a:t>Datové struktury jádra musejí být chráněny</a:t>
            </a:r>
          </a:p>
          <a:p>
            <a:pPr lvl="1"/>
            <a:r>
              <a:rPr lang="cs-CZ" dirty="0"/>
              <a:t>CS - Spinlock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Obsluha</a:t>
            </a:r>
            <a:r>
              <a:rPr lang="en-US" dirty="0"/>
              <a:t> </a:t>
            </a:r>
            <a:r>
              <a:rPr lang="cs-CZ" dirty="0"/>
              <a:t>přerušení v OS bez virtualizace (více CPU)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13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</a:t>
            </a:r>
            <a:r>
              <a:rPr lang="cs-CZ" dirty="0" err="1"/>
              <a:t>Virtualization</a:t>
            </a:r>
            <a:r>
              <a:rPr lang="cs-CZ" dirty="0"/>
              <a:t> and Cloud </a:t>
            </a:r>
            <a:r>
              <a:rPr lang="cs-CZ" dirty="0" err="1"/>
              <a:t>Computing</a:t>
            </a:r>
            <a:r>
              <a:rPr lang="cs-CZ" dirty="0"/>
              <a:t>  - 2023/2024 David Bednárek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120" y="1469019"/>
            <a:ext cx="1368152" cy="324036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hw interrupt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477045" y="1469019"/>
            <a:ext cx="2664295" cy="708151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APIC check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477045" y="2183518"/>
            <a:ext cx="2664295" cy="708151"/>
          </a:xfrm>
          <a:prstGeom prst="rect">
            <a:avLst/>
          </a:prstGeom>
          <a:noFill/>
          <a:ln w="38100">
            <a:solidFill>
              <a:schemeClr val="accent6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IO cleanup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477045" y="3650223"/>
            <a:ext cx="2664295" cy="708151"/>
          </a:xfrm>
          <a:prstGeom prst="rect">
            <a:avLst/>
          </a:prstGeom>
          <a:noFill/>
          <a:ln w="38100">
            <a:solidFill>
              <a:schemeClr val="accent6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IO init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486057" y="4364722"/>
            <a:ext cx="2643545" cy="708151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APIC cleanup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477045" y="2898017"/>
            <a:ext cx="2664295" cy="745858"/>
          </a:xfrm>
          <a:prstGeom prst="rect">
            <a:avLst/>
          </a:prstGeom>
          <a:noFill/>
          <a:ln w="38100">
            <a:solidFill>
              <a:schemeClr val="tx1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req dequeue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497796" y="5079220"/>
            <a:ext cx="2643545" cy="708151"/>
          </a:xfrm>
          <a:prstGeom prst="rect">
            <a:avLst/>
          </a:prstGeom>
          <a:noFill/>
          <a:ln w="38100">
            <a:solidFill>
              <a:schemeClr val="accent4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ctx switch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00237" y="5079220"/>
            <a:ext cx="1368152" cy="1470012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noFill/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thread 2</a:t>
            </a: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1477945" y="1631037"/>
            <a:ext cx="1019851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20" idx="1"/>
          </p:cNvCxnSpPr>
          <p:nvPr/>
        </p:nvCxnSpPr>
        <p:spPr>
          <a:xfrm flipH="1" flipV="1">
            <a:off x="1477945" y="5433295"/>
            <a:ext cx="1019851" cy="1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Elbow Connector 44"/>
          <p:cNvCxnSpPr>
            <a:stCxn id="17" idx="3"/>
          </p:cNvCxnSpPr>
          <p:nvPr/>
        </p:nvCxnSpPr>
        <p:spPr>
          <a:xfrm>
            <a:off x="5141340" y="4004299"/>
            <a:ext cx="862075" cy="360423"/>
          </a:xfrm>
          <a:prstGeom prst="bentConnector2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Elbow Connector 45"/>
          <p:cNvCxnSpPr>
            <a:stCxn id="47" idx="2"/>
            <a:endCxn id="14" idx="3"/>
          </p:cNvCxnSpPr>
          <p:nvPr/>
        </p:nvCxnSpPr>
        <p:spPr>
          <a:xfrm rot="5400000">
            <a:off x="4720792" y="1257260"/>
            <a:ext cx="1700882" cy="859786"/>
          </a:xfrm>
          <a:prstGeom prst="bentConnector2">
            <a:avLst/>
          </a:prstGeom>
          <a:ln w="381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5774068" y="404665"/>
            <a:ext cx="454116" cy="43204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6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IO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5774068" y="4364722"/>
            <a:ext cx="454116" cy="22326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6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IO</a:t>
            </a:r>
          </a:p>
        </p:txBody>
      </p:sp>
      <p:cxnSp>
        <p:nvCxnSpPr>
          <p:cNvPr id="52" name="Elbow Connector 51"/>
          <p:cNvCxnSpPr>
            <a:stCxn id="47" idx="2"/>
            <a:endCxn id="12" idx="0"/>
          </p:cNvCxnSpPr>
          <p:nvPr/>
        </p:nvCxnSpPr>
        <p:spPr>
          <a:xfrm rot="5400000">
            <a:off x="3067508" y="-1464600"/>
            <a:ext cx="632307" cy="5234930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1763689" y="1268760"/>
            <a:ext cx="3600400" cy="4680520"/>
          </a:xfrm>
          <a:prstGeom prst="rect">
            <a:avLst/>
          </a:prstGeom>
          <a:noFill/>
          <a:ln w="38100">
            <a:solidFill>
              <a:schemeClr val="accent1"/>
            </a:solidFill>
            <a:prstDash val="sysDot"/>
          </a:ln>
        </p:spPr>
        <p:txBody>
          <a:bodyPr vert="vert270" wrap="square" rtlCol="0" anchor="t" anchorCtr="0">
            <a:noAutofit/>
          </a:bodyPr>
          <a:lstStyle>
            <a:defPPr>
              <a:defRPr lang="cs-CZ"/>
            </a:defPPr>
            <a:lvl1pPr algn="ctr"/>
          </a:lstStyle>
          <a:p>
            <a:r>
              <a:rPr lang="cs-CZ" dirty="0">
                <a:solidFill>
                  <a:schemeClr val="accent1"/>
                </a:solidFill>
              </a:rPr>
              <a:t>CPU: interrupts disabled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2627784" y="3039845"/>
            <a:ext cx="2376264" cy="461163"/>
          </a:xfrm>
          <a:prstGeom prst="rect">
            <a:avLst/>
          </a:prstGeom>
          <a:noFill/>
          <a:ln w="38100">
            <a:solidFill>
              <a:schemeClr val="accent5"/>
            </a:solidFill>
            <a:prstDash val="sysDot"/>
          </a:ln>
        </p:spPr>
        <p:txBody>
          <a:bodyPr vert="vert270" wrap="square" rtlCol="0" anchor="t" anchorCtr="0">
            <a:noAutofit/>
          </a:bodyPr>
          <a:lstStyle>
            <a:defPPr>
              <a:defRPr lang="cs-CZ"/>
            </a:defPPr>
            <a:lvl1pPr algn="ctr"/>
          </a:lstStyle>
          <a:p>
            <a:r>
              <a:rPr lang="cs-CZ" dirty="0">
                <a:solidFill>
                  <a:schemeClr val="accent5"/>
                </a:solidFill>
              </a:rPr>
              <a:t>CS</a:t>
            </a:r>
            <a:endParaRPr lang="en-US" dirty="0">
              <a:solidFill>
                <a:schemeClr val="accent5"/>
              </a:solidFill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2619697" y="5202714"/>
            <a:ext cx="2376264" cy="461163"/>
          </a:xfrm>
          <a:prstGeom prst="rect">
            <a:avLst/>
          </a:prstGeom>
          <a:noFill/>
          <a:ln w="38100">
            <a:solidFill>
              <a:schemeClr val="accent5"/>
            </a:solidFill>
            <a:prstDash val="sysDot"/>
          </a:ln>
        </p:spPr>
        <p:txBody>
          <a:bodyPr vert="vert270" wrap="square" rtlCol="0" anchor="t" anchorCtr="0">
            <a:noAutofit/>
          </a:bodyPr>
          <a:lstStyle>
            <a:defPPr>
              <a:defRPr lang="cs-CZ"/>
            </a:defPPr>
            <a:lvl1pPr algn="ctr"/>
          </a:lstStyle>
          <a:p>
            <a:r>
              <a:rPr lang="cs-CZ" dirty="0">
                <a:solidFill>
                  <a:schemeClr val="accent5"/>
                </a:solidFill>
              </a:rPr>
              <a:t>CS</a:t>
            </a:r>
            <a:endParaRPr lang="en-US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44292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extBox 42"/>
          <p:cNvSpPr txBox="1"/>
          <p:nvPr/>
        </p:nvSpPr>
        <p:spPr>
          <a:xfrm>
            <a:off x="79831" y="404665"/>
            <a:ext cx="943371" cy="576063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noFill/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thr 1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Jádro OS běží v aplikačním režimu</a:t>
            </a:r>
          </a:p>
          <a:p>
            <a:pPr lvl="1"/>
            <a:r>
              <a:rPr lang="cs-CZ" dirty="0"/>
              <a:t>Přerušení jsou fyzicky povolena</a:t>
            </a:r>
          </a:p>
          <a:p>
            <a:pPr lvl="1"/>
            <a:r>
              <a:rPr lang="cs-CZ" dirty="0"/>
              <a:t>VMM je musí odložit na přípustný okamžik</a:t>
            </a:r>
          </a:p>
          <a:p>
            <a:r>
              <a:rPr lang="cs-CZ" dirty="0"/>
              <a:t>Interakce s IO a APIC musí být virtualizována</a:t>
            </a:r>
          </a:p>
          <a:p>
            <a:endParaRPr lang="cs-CZ" dirty="0"/>
          </a:p>
          <a:p>
            <a:r>
              <a:rPr lang="cs-CZ" dirty="0"/>
              <a:t>Kritické sekce mohou být přerušeny fyzickým přerušením a přeplánovány</a:t>
            </a:r>
          </a:p>
          <a:p>
            <a:pPr lvl="1"/>
            <a:r>
              <a:rPr lang="cs-CZ" dirty="0"/>
              <a:t>Trvají nepřípustně dlouho</a:t>
            </a:r>
          </a:p>
          <a:p>
            <a:pPr lvl="1"/>
            <a:r>
              <a:rPr lang="cs-CZ" dirty="0"/>
              <a:t>Ostatní virtuální CPU jsou zablokovány ve spinlocku - aktivně</a:t>
            </a:r>
            <a:r>
              <a:rPr lang="en-US" dirty="0"/>
              <a:t>!</a:t>
            </a:r>
            <a:endParaRPr lang="cs-CZ" dirty="0"/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Obsluha</a:t>
            </a:r>
            <a:r>
              <a:rPr lang="en-US" dirty="0"/>
              <a:t> </a:t>
            </a:r>
            <a:r>
              <a:rPr lang="cs-CZ" dirty="0"/>
              <a:t>přerušení v OS s virtualizací (bez HW podpory virtualizace)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14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</a:t>
            </a:r>
            <a:r>
              <a:rPr lang="cs-CZ" dirty="0" err="1"/>
              <a:t>Virtualization</a:t>
            </a:r>
            <a:r>
              <a:rPr lang="cs-CZ" dirty="0"/>
              <a:t> and Cloud </a:t>
            </a:r>
            <a:r>
              <a:rPr lang="cs-CZ" dirty="0" err="1"/>
              <a:t>Computing</a:t>
            </a:r>
            <a:r>
              <a:rPr lang="cs-CZ" dirty="0"/>
              <a:t>  - 2023/2024 David Bednárek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120" y="980728"/>
            <a:ext cx="943371" cy="324036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hw int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39002" y="2564904"/>
            <a:ext cx="2094955" cy="354075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virtual APIC check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34567" y="2935198"/>
            <a:ext cx="2094955" cy="354075"/>
          </a:xfrm>
          <a:prstGeom prst="rect">
            <a:avLst/>
          </a:prstGeom>
          <a:noFill/>
          <a:ln w="38100">
            <a:solidFill>
              <a:schemeClr val="accent6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virtual IO cleanup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48853" y="4047381"/>
            <a:ext cx="2094955" cy="354075"/>
          </a:xfrm>
          <a:prstGeom prst="rect">
            <a:avLst/>
          </a:prstGeom>
          <a:noFill/>
          <a:ln w="38100">
            <a:solidFill>
              <a:schemeClr val="accent6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virtual IO init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57012" y="4778341"/>
            <a:ext cx="2078639" cy="354075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virtual APIC cleanup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34567" y="3295621"/>
            <a:ext cx="2094955" cy="745858"/>
          </a:xfrm>
          <a:prstGeom prst="rect">
            <a:avLst/>
          </a:prstGeom>
          <a:noFill/>
          <a:ln w="38100">
            <a:solidFill>
              <a:schemeClr val="tx1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req dequeue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65169" y="5136068"/>
            <a:ext cx="2078639" cy="708151"/>
          </a:xfrm>
          <a:prstGeom prst="rect">
            <a:avLst/>
          </a:prstGeom>
          <a:noFill/>
          <a:ln w="38100">
            <a:solidFill>
              <a:schemeClr val="accent4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ctx switch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00237" y="5985999"/>
            <a:ext cx="943371" cy="611352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noFill/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thr 2</a:t>
            </a:r>
          </a:p>
        </p:txBody>
      </p:sp>
      <p:cxnSp>
        <p:nvCxnSpPr>
          <p:cNvPr id="36" name="Straight Arrow Connector 35"/>
          <p:cNvCxnSpPr>
            <a:endCxn id="38" idx="3"/>
          </p:cNvCxnSpPr>
          <p:nvPr/>
        </p:nvCxnSpPr>
        <p:spPr>
          <a:xfrm flipV="1">
            <a:off x="1023202" y="1162328"/>
            <a:ext cx="2618247" cy="2238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Elbow Connector 44"/>
          <p:cNvCxnSpPr>
            <a:stCxn id="77" idx="3"/>
            <a:endCxn id="48" idx="0"/>
          </p:cNvCxnSpPr>
          <p:nvPr/>
        </p:nvCxnSpPr>
        <p:spPr>
          <a:xfrm>
            <a:off x="5468807" y="4595830"/>
            <a:ext cx="532319" cy="273330"/>
          </a:xfrm>
          <a:prstGeom prst="bentConnector2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Elbow Connector 45"/>
          <p:cNvCxnSpPr>
            <a:stCxn id="47" idx="2"/>
            <a:endCxn id="42" idx="1"/>
          </p:cNvCxnSpPr>
          <p:nvPr/>
        </p:nvCxnSpPr>
        <p:spPr>
          <a:xfrm rot="5400000">
            <a:off x="5406614" y="938204"/>
            <a:ext cx="696004" cy="493020"/>
          </a:xfrm>
          <a:prstGeom prst="bentConnector2">
            <a:avLst/>
          </a:prstGeom>
          <a:ln w="381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5774068" y="404665"/>
            <a:ext cx="454116" cy="43204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6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IO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5774068" y="4869160"/>
            <a:ext cx="454116" cy="172819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6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IO</a:t>
            </a:r>
          </a:p>
        </p:txBody>
      </p:sp>
      <p:cxnSp>
        <p:nvCxnSpPr>
          <p:cNvPr id="52" name="Elbow Connector 51"/>
          <p:cNvCxnSpPr>
            <a:stCxn id="47" idx="2"/>
            <a:endCxn id="12" idx="0"/>
          </p:cNvCxnSpPr>
          <p:nvPr/>
        </p:nvCxnSpPr>
        <p:spPr>
          <a:xfrm rot="5400000">
            <a:off x="3205458" y="-1814940"/>
            <a:ext cx="144016" cy="5447320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885306" y="3437449"/>
            <a:ext cx="1868474" cy="461163"/>
          </a:xfrm>
          <a:prstGeom prst="rect">
            <a:avLst/>
          </a:prstGeom>
          <a:noFill/>
          <a:ln w="38100">
            <a:solidFill>
              <a:schemeClr val="accent5"/>
            </a:solidFill>
            <a:prstDash val="sysDot"/>
          </a:ln>
        </p:spPr>
        <p:txBody>
          <a:bodyPr vert="vert270" wrap="square" rtlCol="0" anchor="t" anchorCtr="0">
            <a:noAutofit/>
          </a:bodyPr>
          <a:lstStyle>
            <a:defPPr>
              <a:defRPr lang="cs-CZ"/>
            </a:defPPr>
            <a:lvl1pPr algn="ctr"/>
          </a:lstStyle>
          <a:p>
            <a:r>
              <a:rPr lang="cs-CZ" dirty="0">
                <a:solidFill>
                  <a:schemeClr val="accent5"/>
                </a:solidFill>
              </a:rPr>
              <a:t>CS</a:t>
            </a:r>
            <a:endParaRPr lang="en-US" dirty="0">
              <a:solidFill>
                <a:schemeClr val="accent5"/>
              </a:solidFill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887070" y="5259562"/>
            <a:ext cx="1868474" cy="461163"/>
          </a:xfrm>
          <a:prstGeom prst="rect">
            <a:avLst/>
          </a:prstGeom>
          <a:noFill/>
          <a:ln w="38100">
            <a:solidFill>
              <a:schemeClr val="accent5"/>
            </a:solidFill>
            <a:prstDash val="sysDot"/>
          </a:ln>
        </p:spPr>
        <p:txBody>
          <a:bodyPr vert="vert270" wrap="square" rtlCol="0" anchor="t" anchorCtr="0">
            <a:noAutofit/>
          </a:bodyPr>
          <a:lstStyle>
            <a:defPPr>
              <a:defRPr lang="cs-CZ"/>
            </a:defPPr>
            <a:lvl1pPr algn="ctr"/>
          </a:lstStyle>
          <a:p>
            <a:r>
              <a:rPr lang="cs-CZ" dirty="0">
                <a:solidFill>
                  <a:schemeClr val="accent5"/>
                </a:solidFill>
              </a:rPr>
              <a:t>CS</a:t>
            </a:r>
            <a:endParaRPr lang="en-US" dirty="0">
              <a:solidFill>
                <a:schemeClr val="accent5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 rot="10800000" flipV="1">
            <a:off x="3641449" y="980728"/>
            <a:ext cx="1866656" cy="363200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APIC check</a:t>
            </a:r>
          </a:p>
        </p:txBody>
      </p:sp>
      <p:sp>
        <p:nvSpPr>
          <p:cNvPr id="42" name="TextBox 41"/>
          <p:cNvSpPr txBox="1"/>
          <p:nvPr/>
        </p:nvSpPr>
        <p:spPr>
          <a:xfrm rot="10800000" flipV="1">
            <a:off x="3635896" y="1351116"/>
            <a:ext cx="1872210" cy="363200"/>
          </a:xfrm>
          <a:prstGeom prst="rect">
            <a:avLst/>
          </a:prstGeom>
          <a:noFill/>
          <a:ln w="38100">
            <a:solidFill>
              <a:schemeClr val="accent6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IO cleanup</a:t>
            </a:r>
          </a:p>
        </p:txBody>
      </p:sp>
      <p:sp>
        <p:nvSpPr>
          <p:cNvPr id="49" name="TextBox 48"/>
          <p:cNvSpPr txBox="1"/>
          <p:nvPr/>
        </p:nvSpPr>
        <p:spPr>
          <a:xfrm rot="10800000" flipV="1">
            <a:off x="3639094" y="2076487"/>
            <a:ext cx="1862916" cy="363200"/>
          </a:xfrm>
          <a:prstGeom prst="rect">
            <a:avLst/>
          </a:prstGeom>
          <a:noFill/>
          <a:ln w="38100">
            <a:solidFill>
              <a:schemeClr val="accent4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ctx switch</a:t>
            </a:r>
          </a:p>
        </p:txBody>
      </p:sp>
      <p:cxnSp>
        <p:nvCxnSpPr>
          <p:cNvPr id="56" name="Elbow Connector 55"/>
          <p:cNvCxnSpPr>
            <a:stCxn id="49" idx="3"/>
            <a:endCxn id="13" idx="0"/>
          </p:cNvCxnSpPr>
          <p:nvPr/>
        </p:nvCxnSpPr>
        <p:spPr>
          <a:xfrm rot="10800000" flipV="1">
            <a:off x="1786480" y="2258086"/>
            <a:ext cx="1852614" cy="306817"/>
          </a:xfrm>
          <a:prstGeom prst="bentConnector2">
            <a:avLst/>
          </a:prstGeom>
          <a:ln w="38100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>
            <a:stCxn id="13" idx="3"/>
            <a:endCxn id="61" idx="3"/>
          </p:cNvCxnSpPr>
          <p:nvPr/>
        </p:nvCxnSpPr>
        <p:spPr>
          <a:xfrm>
            <a:off x="2833957" y="2741942"/>
            <a:ext cx="801939" cy="4562"/>
          </a:xfrm>
          <a:prstGeom prst="straightConnector1">
            <a:avLst/>
          </a:prstGeom>
          <a:ln w="38100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 rot="10800000" flipV="1">
            <a:off x="3635896" y="2564904"/>
            <a:ext cx="1872210" cy="363200"/>
          </a:xfrm>
          <a:prstGeom prst="rect">
            <a:avLst/>
          </a:prstGeom>
          <a:noFill/>
          <a:ln w="38100">
            <a:solidFill>
              <a:schemeClr val="accent4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APIC emulation</a:t>
            </a:r>
          </a:p>
        </p:txBody>
      </p:sp>
      <p:sp>
        <p:nvSpPr>
          <p:cNvPr id="68" name="TextBox 67"/>
          <p:cNvSpPr txBox="1"/>
          <p:nvPr/>
        </p:nvSpPr>
        <p:spPr>
          <a:xfrm rot="10800000" flipV="1">
            <a:off x="3628942" y="2922729"/>
            <a:ext cx="1872210" cy="363200"/>
          </a:xfrm>
          <a:prstGeom prst="rect">
            <a:avLst/>
          </a:prstGeom>
          <a:noFill/>
          <a:ln w="38100">
            <a:solidFill>
              <a:schemeClr val="accent4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IO emulation</a:t>
            </a:r>
          </a:p>
        </p:txBody>
      </p:sp>
      <p:sp>
        <p:nvSpPr>
          <p:cNvPr id="74" name="TextBox 73"/>
          <p:cNvSpPr txBox="1"/>
          <p:nvPr/>
        </p:nvSpPr>
        <p:spPr>
          <a:xfrm rot="10800000" flipV="1">
            <a:off x="3603552" y="4051842"/>
            <a:ext cx="1872210" cy="363200"/>
          </a:xfrm>
          <a:prstGeom prst="rect">
            <a:avLst/>
          </a:prstGeom>
          <a:noFill/>
          <a:ln w="38100">
            <a:solidFill>
              <a:schemeClr val="accent4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IO emulation</a:t>
            </a:r>
          </a:p>
        </p:txBody>
      </p:sp>
      <p:sp>
        <p:nvSpPr>
          <p:cNvPr id="76" name="TextBox 75"/>
          <p:cNvSpPr txBox="1"/>
          <p:nvPr/>
        </p:nvSpPr>
        <p:spPr>
          <a:xfrm rot="10800000" flipV="1">
            <a:off x="3603550" y="4772867"/>
            <a:ext cx="1872210" cy="363200"/>
          </a:xfrm>
          <a:prstGeom prst="rect">
            <a:avLst/>
          </a:prstGeom>
          <a:noFill/>
          <a:ln w="38100">
            <a:solidFill>
              <a:schemeClr val="accent4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APIC emulation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3596596" y="4418792"/>
            <a:ext cx="1872211" cy="354075"/>
          </a:xfrm>
          <a:prstGeom prst="rect">
            <a:avLst/>
          </a:prstGeom>
          <a:noFill/>
          <a:ln w="38100">
            <a:solidFill>
              <a:schemeClr val="accent6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IO init</a:t>
            </a:r>
          </a:p>
        </p:txBody>
      </p:sp>
      <p:cxnSp>
        <p:nvCxnSpPr>
          <p:cNvPr id="81" name="Straight Arrow Connector 80"/>
          <p:cNvCxnSpPr>
            <a:stCxn id="14" idx="3"/>
            <a:endCxn id="68" idx="3"/>
          </p:cNvCxnSpPr>
          <p:nvPr/>
        </p:nvCxnSpPr>
        <p:spPr>
          <a:xfrm flipV="1">
            <a:off x="2829522" y="3104329"/>
            <a:ext cx="799420" cy="7907"/>
          </a:xfrm>
          <a:prstGeom prst="straightConnector1">
            <a:avLst/>
          </a:prstGeom>
          <a:ln w="38100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>
            <a:stCxn id="17" idx="3"/>
          </p:cNvCxnSpPr>
          <p:nvPr/>
        </p:nvCxnSpPr>
        <p:spPr>
          <a:xfrm>
            <a:off x="2843808" y="4224419"/>
            <a:ext cx="791263" cy="17474"/>
          </a:xfrm>
          <a:prstGeom prst="straightConnector1">
            <a:avLst/>
          </a:prstGeom>
          <a:ln w="38100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/>
          <p:cNvCxnSpPr>
            <a:stCxn id="18" idx="3"/>
            <a:endCxn id="76" idx="3"/>
          </p:cNvCxnSpPr>
          <p:nvPr/>
        </p:nvCxnSpPr>
        <p:spPr>
          <a:xfrm flipV="1">
            <a:off x="2835651" y="4954467"/>
            <a:ext cx="767899" cy="912"/>
          </a:xfrm>
          <a:prstGeom prst="straightConnector1">
            <a:avLst/>
          </a:prstGeom>
          <a:ln w="38100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TextBox 88"/>
          <p:cNvSpPr txBox="1"/>
          <p:nvPr/>
        </p:nvSpPr>
        <p:spPr>
          <a:xfrm rot="10800000" flipV="1">
            <a:off x="3655464" y="5662619"/>
            <a:ext cx="1862916" cy="363200"/>
          </a:xfrm>
          <a:prstGeom prst="rect">
            <a:avLst/>
          </a:prstGeom>
          <a:noFill/>
          <a:ln w="38100">
            <a:solidFill>
              <a:schemeClr val="accent4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ctx switch</a:t>
            </a:r>
          </a:p>
        </p:txBody>
      </p:sp>
      <p:cxnSp>
        <p:nvCxnSpPr>
          <p:cNvPr id="91" name="Elbow Connector 90"/>
          <p:cNvCxnSpPr>
            <a:stCxn id="89" idx="2"/>
            <a:endCxn id="32" idx="3"/>
          </p:cNvCxnSpPr>
          <p:nvPr/>
        </p:nvCxnSpPr>
        <p:spPr>
          <a:xfrm rot="5400000">
            <a:off x="2682337" y="4387090"/>
            <a:ext cx="265856" cy="3543314"/>
          </a:xfrm>
          <a:prstGeom prst="bentConnector2">
            <a:avLst/>
          </a:prstGeom>
          <a:ln w="38100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Elbow Connector 93"/>
          <p:cNvCxnSpPr>
            <a:endCxn id="89" idx="3"/>
          </p:cNvCxnSpPr>
          <p:nvPr/>
        </p:nvCxnSpPr>
        <p:spPr>
          <a:xfrm flipV="1">
            <a:off x="2843808" y="5844219"/>
            <a:ext cx="811656" cy="12700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TextBox 103"/>
          <p:cNvSpPr txBox="1"/>
          <p:nvPr/>
        </p:nvSpPr>
        <p:spPr>
          <a:xfrm rot="10800000" flipV="1">
            <a:off x="3634496" y="1700808"/>
            <a:ext cx="1866656" cy="363200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APIC cleanup</a:t>
            </a:r>
          </a:p>
        </p:txBody>
      </p:sp>
    </p:spTree>
    <p:extLst>
      <p:ext uri="{BB962C8B-B14F-4D97-AF65-F5344CB8AC3E}">
        <p14:creationId xmlns:p14="http://schemas.microsoft.com/office/powerpoint/2010/main" val="20319437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extBox 42"/>
          <p:cNvSpPr txBox="1"/>
          <p:nvPr/>
        </p:nvSpPr>
        <p:spPr>
          <a:xfrm>
            <a:off x="79831" y="404665"/>
            <a:ext cx="943371" cy="576063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noFill/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thr 1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Jádro OS běží v non-root režimu</a:t>
            </a:r>
          </a:p>
          <a:p>
            <a:pPr lvl="1"/>
            <a:r>
              <a:rPr lang="cs-CZ" dirty="0"/>
              <a:t>Přerušení jsou fyzicky povolena, CPU je</a:t>
            </a:r>
            <a:r>
              <a:rPr lang="en-US" dirty="0"/>
              <a:t> </a:t>
            </a:r>
            <a:r>
              <a:rPr lang="cs-CZ" dirty="0"/>
              <a:t>řeší jako VM-Exit</a:t>
            </a:r>
          </a:p>
          <a:p>
            <a:pPr lvl="1"/>
            <a:r>
              <a:rPr lang="cs-CZ" dirty="0"/>
              <a:t>VMM je musí poslat správnému VM</a:t>
            </a:r>
          </a:p>
          <a:p>
            <a:r>
              <a:rPr lang="cs-CZ" dirty="0"/>
              <a:t>Interakce s IO a APIC musí být virtualizována</a:t>
            </a:r>
          </a:p>
          <a:p>
            <a:endParaRPr lang="cs-CZ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Obsluha</a:t>
            </a:r>
            <a:r>
              <a:rPr lang="en-US" dirty="0"/>
              <a:t> </a:t>
            </a:r>
            <a:r>
              <a:rPr lang="cs-CZ" dirty="0"/>
              <a:t>přerušení v OS s virtualizací (</a:t>
            </a:r>
            <a:r>
              <a:rPr lang="en-US" dirty="0"/>
              <a:t>s root/non-root re</a:t>
            </a:r>
            <a:r>
              <a:rPr lang="cs-CZ" dirty="0"/>
              <a:t>žimy)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15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</a:t>
            </a:r>
            <a:r>
              <a:rPr lang="cs-CZ" dirty="0" err="1"/>
              <a:t>Virtualization</a:t>
            </a:r>
            <a:r>
              <a:rPr lang="cs-CZ" dirty="0"/>
              <a:t> and Cloud </a:t>
            </a:r>
            <a:r>
              <a:rPr lang="cs-CZ" dirty="0" err="1"/>
              <a:t>Computing</a:t>
            </a:r>
            <a:r>
              <a:rPr lang="cs-CZ" dirty="0"/>
              <a:t>  - 2023/2024 David Bednárek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120" y="980728"/>
            <a:ext cx="943371" cy="324036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hw int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39002" y="2564904"/>
            <a:ext cx="2094955" cy="354075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virtual APIC check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34567" y="2935198"/>
            <a:ext cx="2094955" cy="354075"/>
          </a:xfrm>
          <a:prstGeom prst="rect">
            <a:avLst/>
          </a:prstGeom>
          <a:noFill/>
          <a:ln w="38100">
            <a:solidFill>
              <a:schemeClr val="accent6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virtual IO cleanup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48853" y="4047381"/>
            <a:ext cx="2094955" cy="354075"/>
          </a:xfrm>
          <a:prstGeom prst="rect">
            <a:avLst/>
          </a:prstGeom>
          <a:noFill/>
          <a:ln w="38100">
            <a:solidFill>
              <a:schemeClr val="accent6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virtual IO init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57012" y="4778341"/>
            <a:ext cx="2078639" cy="354075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virtual APIC cleanup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34567" y="3295621"/>
            <a:ext cx="2094955" cy="745858"/>
          </a:xfrm>
          <a:prstGeom prst="rect">
            <a:avLst/>
          </a:prstGeom>
          <a:noFill/>
          <a:ln w="38100">
            <a:solidFill>
              <a:schemeClr val="tx1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req dequeue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65169" y="5136068"/>
            <a:ext cx="2078639" cy="708151"/>
          </a:xfrm>
          <a:prstGeom prst="rect">
            <a:avLst/>
          </a:prstGeom>
          <a:noFill/>
          <a:ln w="38100">
            <a:solidFill>
              <a:schemeClr val="accent4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ctx switch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00237" y="5985999"/>
            <a:ext cx="943371" cy="611352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noFill/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thr 2</a:t>
            </a:r>
          </a:p>
        </p:txBody>
      </p:sp>
      <p:cxnSp>
        <p:nvCxnSpPr>
          <p:cNvPr id="36" name="Straight Arrow Connector 35"/>
          <p:cNvCxnSpPr>
            <a:endCxn id="38" idx="3"/>
          </p:cNvCxnSpPr>
          <p:nvPr/>
        </p:nvCxnSpPr>
        <p:spPr>
          <a:xfrm flipV="1">
            <a:off x="1023202" y="1162328"/>
            <a:ext cx="2618247" cy="2238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Elbow Connector 44"/>
          <p:cNvCxnSpPr>
            <a:stCxn id="77" idx="3"/>
            <a:endCxn id="48" idx="0"/>
          </p:cNvCxnSpPr>
          <p:nvPr/>
        </p:nvCxnSpPr>
        <p:spPr>
          <a:xfrm>
            <a:off x="5468807" y="4595830"/>
            <a:ext cx="532319" cy="273330"/>
          </a:xfrm>
          <a:prstGeom prst="bentConnector2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Elbow Connector 45"/>
          <p:cNvCxnSpPr>
            <a:stCxn id="47" idx="2"/>
            <a:endCxn id="42" idx="1"/>
          </p:cNvCxnSpPr>
          <p:nvPr/>
        </p:nvCxnSpPr>
        <p:spPr>
          <a:xfrm rot="5400000">
            <a:off x="5406614" y="938204"/>
            <a:ext cx="696004" cy="493020"/>
          </a:xfrm>
          <a:prstGeom prst="bentConnector2">
            <a:avLst/>
          </a:prstGeom>
          <a:ln w="381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5774068" y="404665"/>
            <a:ext cx="454116" cy="43204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6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IO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5774068" y="4869160"/>
            <a:ext cx="454116" cy="172819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6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IO</a:t>
            </a:r>
          </a:p>
        </p:txBody>
      </p:sp>
      <p:cxnSp>
        <p:nvCxnSpPr>
          <p:cNvPr id="52" name="Elbow Connector 51"/>
          <p:cNvCxnSpPr>
            <a:stCxn id="47" idx="2"/>
            <a:endCxn id="12" idx="0"/>
          </p:cNvCxnSpPr>
          <p:nvPr/>
        </p:nvCxnSpPr>
        <p:spPr>
          <a:xfrm rot="5400000">
            <a:off x="3205458" y="-1814940"/>
            <a:ext cx="144016" cy="5447320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885306" y="3437449"/>
            <a:ext cx="1868474" cy="461163"/>
          </a:xfrm>
          <a:prstGeom prst="rect">
            <a:avLst/>
          </a:prstGeom>
          <a:noFill/>
          <a:ln w="38100">
            <a:solidFill>
              <a:schemeClr val="accent5"/>
            </a:solidFill>
            <a:prstDash val="sysDot"/>
          </a:ln>
        </p:spPr>
        <p:txBody>
          <a:bodyPr vert="vert270" wrap="square" rtlCol="0" anchor="t" anchorCtr="0">
            <a:noAutofit/>
          </a:bodyPr>
          <a:lstStyle>
            <a:defPPr>
              <a:defRPr lang="cs-CZ"/>
            </a:defPPr>
            <a:lvl1pPr algn="ctr"/>
          </a:lstStyle>
          <a:p>
            <a:r>
              <a:rPr lang="cs-CZ" dirty="0">
                <a:solidFill>
                  <a:schemeClr val="accent5"/>
                </a:solidFill>
              </a:rPr>
              <a:t>CS</a:t>
            </a:r>
            <a:endParaRPr lang="en-US" dirty="0">
              <a:solidFill>
                <a:schemeClr val="accent5"/>
              </a:solidFill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887070" y="5259562"/>
            <a:ext cx="1868474" cy="461163"/>
          </a:xfrm>
          <a:prstGeom prst="rect">
            <a:avLst/>
          </a:prstGeom>
          <a:noFill/>
          <a:ln w="38100">
            <a:solidFill>
              <a:schemeClr val="accent5"/>
            </a:solidFill>
            <a:prstDash val="sysDot"/>
          </a:ln>
        </p:spPr>
        <p:txBody>
          <a:bodyPr vert="vert270" wrap="square" rtlCol="0" anchor="t" anchorCtr="0">
            <a:noAutofit/>
          </a:bodyPr>
          <a:lstStyle>
            <a:defPPr>
              <a:defRPr lang="cs-CZ"/>
            </a:defPPr>
            <a:lvl1pPr algn="ctr"/>
          </a:lstStyle>
          <a:p>
            <a:r>
              <a:rPr lang="cs-CZ" dirty="0">
                <a:solidFill>
                  <a:schemeClr val="accent5"/>
                </a:solidFill>
              </a:rPr>
              <a:t>CS</a:t>
            </a:r>
            <a:endParaRPr lang="en-US" dirty="0">
              <a:solidFill>
                <a:schemeClr val="accent5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 rot="10800000" flipV="1">
            <a:off x="3641449" y="980728"/>
            <a:ext cx="1866656" cy="363200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APIC check</a:t>
            </a:r>
          </a:p>
        </p:txBody>
      </p:sp>
      <p:sp>
        <p:nvSpPr>
          <p:cNvPr id="42" name="TextBox 41"/>
          <p:cNvSpPr txBox="1"/>
          <p:nvPr/>
        </p:nvSpPr>
        <p:spPr>
          <a:xfrm rot="10800000" flipV="1">
            <a:off x="3635896" y="1351116"/>
            <a:ext cx="1872210" cy="363200"/>
          </a:xfrm>
          <a:prstGeom prst="rect">
            <a:avLst/>
          </a:prstGeom>
          <a:noFill/>
          <a:ln w="38100">
            <a:solidFill>
              <a:schemeClr val="accent6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IO cleanup</a:t>
            </a:r>
          </a:p>
        </p:txBody>
      </p:sp>
      <p:sp>
        <p:nvSpPr>
          <p:cNvPr id="49" name="TextBox 48"/>
          <p:cNvSpPr txBox="1"/>
          <p:nvPr/>
        </p:nvSpPr>
        <p:spPr>
          <a:xfrm rot="10800000" flipV="1">
            <a:off x="3639094" y="2076487"/>
            <a:ext cx="1862916" cy="363200"/>
          </a:xfrm>
          <a:prstGeom prst="rect">
            <a:avLst/>
          </a:prstGeom>
          <a:noFill/>
          <a:ln w="38100">
            <a:solidFill>
              <a:schemeClr val="accent4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(vm switch)</a:t>
            </a:r>
          </a:p>
        </p:txBody>
      </p:sp>
      <p:cxnSp>
        <p:nvCxnSpPr>
          <p:cNvPr id="56" name="Elbow Connector 55"/>
          <p:cNvCxnSpPr>
            <a:stCxn id="49" idx="3"/>
            <a:endCxn id="13" idx="0"/>
          </p:cNvCxnSpPr>
          <p:nvPr/>
        </p:nvCxnSpPr>
        <p:spPr>
          <a:xfrm rot="10800000" flipV="1">
            <a:off x="1786480" y="2258086"/>
            <a:ext cx="1852614" cy="306817"/>
          </a:xfrm>
          <a:prstGeom prst="bentConnector2">
            <a:avLst/>
          </a:prstGeom>
          <a:ln w="38100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>
            <a:stCxn id="13" idx="3"/>
            <a:endCxn id="61" idx="3"/>
          </p:cNvCxnSpPr>
          <p:nvPr/>
        </p:nvCxnSpPr>
        <p:spPr>
          <a:xfrm>
            <a:off x="2833957" y="2741942"/>
            <a:ext cx="801939" cy="4562"/>
          </a:xfrm>
          <a:prstGeom prst="straightConnector1">
            <a:avLst/>
          </a:prstGeom>
          <a:ln w="38100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 rot="10800000" flipV="1">
            <a:off x="3635896" y="2564904"/>
            <a:ext cx="1872210" cy="363200"/>
          </a:xfrm>
          <a:prstGeom prst="rect">
            <a:avLst/>
          </a:prstGeom>
          <a:noFill/>
          <a:ln w="38100">
            <a:solidFill>
              <a:schemeClr val="accent4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APIC emulation</a:t>
            </a:r>
          </a:p>
        </p:txBody>
      </p:sp>
      <p:sp>
        <p:nvSpPr>
          <p:cNvPr id="68" name="TextBox 67"/>
          <p:cNvSpPr txBox="1"/>
          <p:nvPr/>
        </p:nvSpPr>
        <p:spPr>
          <a:xfrm rot="10800000" flipV="1">
            <a:off x="3628942" y="2922729"/>
            <a:ext cx="1872210" cy="363200"/>
          </a:xfrm>
          <a:prstGeom prst="rect">
            <a:avLst/>
          </a:prstGeom>
          <a:noFill/>
          <a:ln w="38100">
            <a:solidFill>
              <a:schemeClr val="accent4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IO emulation</a:t>
            </a:r>
          </a:p>
        </p:txBody>
      </p:sp>
      <p:sp>
        <p:nvSpPr>
          <p:cNvPr id="74" name="TextBox 73"/>
          <p:cNvSpPr txBox="1"/>
          <p:nvPr/>
        </p:nvSpPr>
        <p:spPr>
          <a:xfrm rot="10800000" flipV="1">
            <a:off x="3603552" y="4051842"/>
            <a:ext cx="1872210" cy="363200"/>
          </a:xfrm>
          <a:prstGeom prst="rect">
            <a:avLst/>
          </a:prstGeom>
          <a:noFill/>
          <a:ln w="38100">
            <a:solidFill>
              <a:schemeClr val="accent4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IO emulation</a:t>
            </a:r>
          </a:p>
        </p:txBody>
      </p:sp>
      <p:sp>
        <p:nvSpPr>
          <p:cNvPr id="76" name="TextBox 75"/>
          <p:cNvSpPr txBox="1"/>
          <p:nvPr/>
        </p:nvSpPr>
        <p:spPr>
          <a:xfrm rot="10800000" flipV="1">
            <a:off x="3603550" y="4772867"/>
            <a:ext cx="1872210" cy="363200"/>
          </a:xfrm>
          <a:prstGeom prst="rect">
            <a:avLst/>
          </a:prstGeom>
          <a:noFill/>
          <a:ln w="38100">
            <a:solidFill>
              <a:schemeClr val="accent4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APIC emulation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3596596" y="4418792"/>
            <a:ext cx="1872211" cy="354075"/>
          </a:xfrm>
          <a:prstGeom prst="rect">
            <a:avLst/>
          </a:prstGeom>
          <a:noFill/>
          <a:ln w="38100">
            <a:solidFill>
              <a:schemeClr val="accent6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IO init</a:t>
            </a:r>
          </a:p>
        </p:txBody>
      </p:sp>
      <p:cxnSp>
        <p:nvCxnSpPr>
          <p:cNvPr id="81" name="Straight Arrow Connector 80"/>
          <p:cNvCxnSpPr>
            <a:stCxn id="14" idx="3"/>
            <a:endCxn id="68" idx="3"/>
          </p:cNvCxnSpPr>
          <p:nvPr/>
        </p:nvCxnSpPr>
        <p:spPr>
          <a:xfrm flipV="1">
            <a:off x="2829522" y="3104329"/>
            <a:ext cx="799420" cy="7907"/>
          </a:xfrm>
          <a:prstGeom prst="straightConnector1">
            <a:avLst/>
          </a:prstGeom>
          <a:ln w="38100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>
            <a:stCxn id="17" idx="3"/>
          </p:cNvCxnSpPr>
          <p:nvPr/>
        </p:nvCxnSpPr>
        <p:spPr>
          <a:xfrm>
            <a:off x="2843808" y="4224419"/>
            <a:ext cx="791263" cy="17474"/>
          </a:xfrm>
          <a:prstGeom prst="straightConnector1">
            <a:avLst/>
          </a:prstGeom>
          <a:ln w="38100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/>
          <p:cNvCxnSpPr>
            <a:stCxn id="18" idx="3"/>
            <a:endCxn id="76" idx="3"/>
          </p:cNvCxnSpPr>
          <p:nvPr/>
        </p:nvCxnSpPr>
        <p:spPr>
          <a:xfrm flipV="1">
            <a:off x="2835651" y="4954467"/>
            <a:ext cx="767899" cy="912"/>
          </a:xfrm>
          <a:prstGeom prst="straightConnector1">
            <a:avLst/>
          </a:prstGeom>
          <a:ln w="38100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Elbow Connector 90"/>
          <p:cNvCxnSpPr>
            <a:stCxn id="20" idx="2"/>
            <a:endCxn id="32" idx="3"/>
          </p:cNvCxnSpPr>
          <p:nvPr/>
        </p:nvCxnSpPr>
        <p:spPr>
          <a:xfrm rot="5400000">
            <a:off x="1200321" y="5687507"/>
            <a:ext cx="447456" cy="760881"/>
          </a:xfrm>
          <a:prstGeom prst="bentConnector2">
            <a:avLst/>
          </a:prstGeom>
          <a:ln w="38100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TextBox 103"/>
          <p:cNvSpPr txBox="1"/>
          <p:nvPr/>
        </p:nvSpPr>
        <p:spPr>
          <a:xfrm rot="10800000" flipV="1">
            <a:off x="3634496" y="1700808"/>
            <a:ext cx="1866656" cy="363200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APIC cleanup</a:t>
            </a:r>
          </a:p>
        </p:txBody>
      </p:sp>
    </p:spTree>
    <p:extLst>
      <p:ext uri="{BB962C8B-B14F-4D97-AF65-F5344CB8AC3E}">
        <p14:creationId xmlns:p14="http://schemas.microsoft.com/office/powerpoint/2010/main" val="29722538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extBox 42"/>
          <p:cNvSpPr txBox="1"/>
          <p:nvPr/>
        </p:nvSpPr>
        <p:spPr>
          <a:xfrm>
            <a:off x="79831" y="404665"/>
            <a:ext cx="943371" cy="576063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noFill/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thr 1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Jádro OS běží v non-root režimu</a:t>
            </a:r>
          </a:p>
          <a:p>
            <a:pPr lvl="1"/>
            <a:r>
              <a:rPr lang="cs-CZ" dirty="0"/>
              <a:t>Přerušení jsou fyzicky povolena, CPU je</a:t>
            </a:r>
            <a:r>
              <a:rPr lang="en-US" dirty="0"/>
              <a:t> </a:t>
            </a:r>
            <a:r>
              <a:rPr lang="cs-CZ" dirty="0"/>
              <a:t>řeší jako VM-Exit</a:t>
            </a:r>
          </a:p>
          <a:p>
            <a:pPr lvl="1"/>
            <a:r>
              <a:rPr lang="cs-CZ" dirty="0"/>
              <a:t>VMM je musí poslat správnému VM</a:t>
            </a:r>
          </a:p>
          <a:p>
            <a:r>
              <a:rPr lang="cs-CZ" dirty="0"/>
              <a:t>IO je přímo zpřístupněno v exklusivním režimu (VMDQ)</a:t>
            </a:r>
          </a:p>
          <a:p>
            <a:r>
              <a:rPr lang="cs-CZ" dirty="0"/>
              <a:t>APIC stále musí být virtualizován</a:t>
            </a:r>
          </a:p>
          <a:p>
            <a:endParaRPr lang="cs-CZ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Obsluha</a:t>
            </a:r>
            <a:r>
              <a:rPr lang="en-US" dirty="0"/>
              <a:t> </a:t>
            </a:r>
            <a:r>
              <a:rPr lang="cs-CZ" dirty="0"/>
              <a:t>přerušení v OS s virtualizací (</a:t>
            </a:r>
            <a:r>
              <a:rPr lang="en-US" dirty="0"/>
              <a:t>s root/non-root </a:t>
            </a:r>
            <a:r>
              <a:rPr lang="cs-CZ" dirty="0"/>
              <a:t>a VMDQ)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16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</a:t>
            </a:r>
            <a:r>
              <a:rPr lang="cs-CZ" dirty="0" err="1"/>
              <a:t>Virtualization</a:t>
            </a:r>
            <a:r>
              <a:rPr lang="cs-CZ" dirty="0"/>
              <a:t> and Cloud </a:t>
            </a:r>
            <a:r>
              <a:rPr lang="cs-CZ" dirty="0" err="1"/>
              <a:t>Computing</a:t>
            </a:r>
            <a:r>
              <a:rPr lang="cs-CZ" dirty="0"/>
              <a:t>  - 2023/2024 David Bednárek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120" y="980728"/>
            <a:ext cx="943371" cy="324036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hw int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39002" y="2564904"/>
            <a:ext cx="2094955" cy="354075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virtual APIC check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34567" y="2935198"/>
            <a:ext cx="2094955" cy="354075"/>
          </a:xfrm>
          <a:prstGeom prst="rect">
            <a:avLst/>
          </a:prstGeom>
          <a:noFill/>
          <a:ln w="38100">
            <a:solidFill>
              <a:schemeClr val="accent6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IO cleanup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48853" y="4047381"/>
            <a:ext cx="2094955" cy="354075"/>
          </a:xfrm>
          <a:prstGeom prst="rect">
            <a:avLst/>
          </a:prstGeom>
          <a:noFill/>
          <a:ln w="38100">
            <a:solidFill>
              <a:schemeClr val="accent6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IO init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57012" y="4778341"/>
            <a:ext cx="2078639" cy="354075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virtual APIC cleanup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34567" y="3295621"/>
            <a:ext cx="2094955" cy="745858"/>
          </a:xfrm>
          <a:prstGeom prst="rect">
            <a:avLst/>
          </a:prstGeom>
          <a:noFill/>
          <a:ln w="38100">
            <a:solidFill>
              <a:schemeClr val="tx1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req dequeue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65169" y="5136068"/>
            <a:ext cx="2078639" cy="708151"/>
          </a:xfrm>
          <a:prstGeom prst="rect">
            <a:avLst/>
          </a:prstGeom>
          <a:noFill/>
          <a:ln w="38100">
            <a:solidFill>
              <a:schemeClr val="accent4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ctx switch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00237" y="5985999"/>
            <a:ext cx="943371" cy="611352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noFill/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thr 2</a:t>
            </a:r>
          </a:p>
        </p:txBody>
      </p:sp>
      <p:cxnSp>
        <p:nvCxnSpPr>
          <p:cNvPr id="36" name="Straight Arrow Connector 35"/>
          <p:cNvCxnSpPr>
            <a:endCxn id="38" idx="3"/>
          </p:cNvCxnSpPr>
          <p:nvPr/>
        </p:nvCxnSpPr>
        <p:spPr>
          <a:xfrm flipV="1">
            <a:off x="1023202" y="1162328"/>
            <a:ext cx="2618247" cy="2238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Elbow Connector 44"/>
          <p:cNvCxnSpPr>
            <a:stCxn id="17" idx="3"/>
            <a:endCxn id="48" idx="0"/>
          </p:cNvCxnSpPr>
          <p:nvPr/>
        </p:nvCxnSpPr>
        <p:spPr>
          <a:xfrm>
            <a:off x="2843808" y="4224419"/>
            <a:ext cx="3157318" cy="644741"/>
          </a:xfrm>
          <a:prstGeom prst="bentConnector2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Elbow Connector 45"/>
          <p:cNvCxnSpPr>
            <a:stCxn id="47" idx="2"/>
            <a:endCxn id="14" idx="3"/>
          </p:cNvCxnSpPr>
          <p:nvPr/>
        </p:nvCxnSpPr>
        <p:spPr>
          <a:xfrm rot="5400000">
            <a:off x="3277562" y="388672"/>
            <a:ext cx="2275524" cy="3171604"/>
          </a:xfrm>
          <a:prstGeom prst="bentConnector2">
            <a:avLst/>
          </a:prstGeom>
          <a:ln w="381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5774068" y="404665"/>
            <a:ext cx="454116" cy="43204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6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IO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5774068" y="4869160"/>
            <a:ext cx="454116" cy="172819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6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IO</a:t>
            </a:r>
          </a:p>
        </p:txBody>
      </p:sp>
      <p:cxnSp>
        <p:nvCxnSpPr>
          <p:cNvPr id="52" name="Elbow Connector 51"/>
          <p:cNvCxnSpPr>
            <a:stCxn id="47" idx="2"/>
            <a:endCxn id="12" idx="0"/>
          </p:cNvCxnSpPr>
          <p:nvPr/>
        </p:nvCxnSpPr>
        <p:spPr>
          <a:xfrm rot="5400000">
            <a:off x="3205458" y="-1814940"/>
            <a:ext cx="144016" cy="5447320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885306" y="3437449"/>
            <a:ext cx="1868474" cy="461163"/>
          </a:xfrm>
          <a:prstGeom prst="rect">
            <a:avLst/>
          </a:prstGeom>
          <a:noFill/>
          <a:ln w="38100">
            <a:solidFill>
              <a:schemeClr val="accent5"/>
            </a:solidFill>
            <a:prstDash val="sysDot"/>
          </a:ln>
        </p:spPr>
        <p:txBody>
          <a:bodyPr vert="vert270" wrap="square" rtlCol="0" anchor="t" anchorCtr="0">
            <a:noAutofit/>
          </a:bodyPr>
          <a:lstStyle>
            <a:defPPr>
              <a:defRPr lang="cs-CZ"/>
            </a:defPPr>
            <a:lvl1pPr algn="ctr"/>
          </a:lstStyle>
          <a:p>
            <a:r>
              <a:rPr lang="cs-CZ" dirty="0">
                <a:solidFill>
                  <a:schemeClr val="accent5"/>
                </a:solidFill>
              </a:rPr>
              <a:t>CS</a:t>
            </a:r>
            <a:endParaRPr lang="en-US" dirty="0">
              <a:solidFill>
                <a:schemeClr val="accent5"/>
              </a:solidFill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887070" y="5259562"/>
            <a:ext cx="1868474" cy="461163"/>
          </a:xfrm>
          <a:prstGeom prst="rect">
            <a:avLst/>
          </a:prstGeom>
          <a:noFill/>
          <a:ln w="38100">
            <a:solidFill>
              <a:schemeClr val="accent5"/>
            </a:solidFill>
            <a:prstDash val="sysDot"/>
          </a:ln>
        </p:spPr>
        <p:txBody>
          <a:bodyPr vert="vert270" wrap="square" rtlCol="0" anchor="t" anchorCtr="0">
            <a:noAutofit/>
          </a:bodyPr>
          <a:lstStyle>
            <a:defPPr>
              <a:defRPr lang="cs-CZ"/>
            </a:defPPr>
            <a:lvl1pPr algn="ctr"/>
          </a:lstStyle>
          <a:p>
            <a:r>
              <a:rPr lang="cs-CZ" dirty="0">
                <a:solidFill>
                  <a:schemeClr val="accent5"/>
                </a:solidFill>
              </a:rPr>
              <a:t>CS</a:t>
            </a:r>
            <a:endParaRPr lang="en-US" dirty="0">
              <a:solidFill>
                <a:schemeClr val="accent5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 rot="10800000" flipV="1">
            <a:off x="3641449" y="980728"/>
            <a:ext cx="1866656" cy="363200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APIC check</a:t>
            </a:r>
          </a:p>
        </p:txBody>
      </p:sp>
      <p:sp>
        <p:nvSpPr>
          <p:cNvPr id="49" name="TextBox 48"/>
          <p:cNvSpPr txBox="1"/>
          <p:nvPr/>
        </p:nvSpPr>
        <p:spPr>
          <a:xfrm rot="10800000" flipV="1">
            <a:off x="3639094" y="1700808"/>
            <a:ext cx="1862916" cy="363200"/>
          </a:xfrm>
          <a:prstGeom prst="rect">
            <a:avLst/>
          </a:prstGeom>
          <a:noFill/>
          <a:ln w="38100">
            <a:solidFill>
              <a:schemeClr val="accent4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(vm switch)</a:t>
            </a:r>
          </a:p>
        </p:txBody>
      </p:sp>
      <p:cxnSp>
        <p:nvCxnSpPr>
          <p:cNvPr id="56" name="Elbow Connector 55"/>
          <p:cNvCxnSpPr>
            <a:stCxn id="49" idx="3"/>
            <a:endCxn id="13" idx="0"/>
          </p:cNvCxnSpPr>
          <p:nvPr/>
        </p:nvCxnSpPr>
        <p:spPr>
          <a:xfrm rot="10800000" flipV="1">
            <a:off x="1786480" y="1882408"/>
            <a:ext cx="1852614" cy="682496"/>
          </a:xfrm>
          <a:prstGeom prst="bentConnector2">
            <a:avLst/>
          </a:prstGeom>
          <a:ln w="38100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>
            <a:stCxn id="13" idx="3"/>
            <a:endCxn id="61" idx="3"/>
          </p:cNvCxnSpPr>
          <p:nvPr/>
        </p:nvCxnSpPr>
        <p:spPr>
          <a:xfrm>
            <a:off x="2833957" y="2741942"/>
            <a:ext cx="801939" cy="4562"/>
          </a:xfrm>
          <a:prstGeom prst="straightConnector1">
            <a:avLst/>
          </a:prstGeom>
          <a:ln w="38100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 rot="10800000" flipV="1">
            <a:off x="3635896" y="2564904"/>
            <a:ext cx="1872210" cy="363200"/>
          </a:xfrm>
          <a:prstGeom prst="rect">
            <a:avLst/>
          </a:prstGeom>
          <a:noFill/>
          <a:ln w="38100">
            <a:solidFill>
              <a:schemeClr val="accent4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APIC emulation</a:t>
            </a:r>
          </a:p>
        </p:txBody>
      </p:sp>
      <p:sp>
        <p:nvSpPr>
          <p:cNvPr id="76" name="TextBox 75"/>
          <p:cNvSpPr txBox="1"/>
          <p:nvPr/>
        </p:nvSpPr>
        <p:spPr>
          <a:xfrm rot="10800000" flipV="1">
            <a:off x="3603550" y="4772867"/>
            <a:ext cx="1872210" cy="363200"/>
          </a:xfrm>
          <a:prstGeom prst="rect">
            <a:avLst/>
          </a:prstGeom>
          <a:noFill/>
          <a:ln w="38100">
            <a:solidFill>
              <a:schemeClr val="accent4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APIC emulation</a:t>
            </a:r>
          </a:p>
        </p:txBody>
      </p:sp>
      <p:cxnSp>
        <p:nvCxnSpPr>
          <p:cNvPr id="83" name="Straight Arrow Connector 82"/>
          <p:cNvCxnSpPr>
            <a:stCxn id="18" idx="3"/>
            <a:endCxn id="76" idx="3"/>
          </p:cNvCxnSpPr>
          <p:nvPr/>
        </p:nvCxnSpPr>
        <p:spPr>
          <a:xfrm flipV="1">
            <a:off x="2835651" y="4954467"/>
            <a:ext cx="767899" cy="912"/>
          </a:xfrm>
          <a:prstGeom prst="straightConnector1">
            <a:avLst/>
          </a:prstGeom>
          <a:ln w="38100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Elbow Connector 90"/>
          <p:cNvCxnSpPr>
            <a:stCxn id="20" idx="2"/>
            <a:endCxn id="32" idx="3"/>
          </p:cNvCxnSpPr>
          <p:nvPr/>
        </p:nvCxnSpPr>
        <p:spPr>
          <a:xfrm rot="5400000">
            <a:off x="1200321" y="5687507"/>
            <a:ext cx="447456" cy="760881"/>
          </a:xfrm>
          <a:prstGeom prst="bentConnector2">
            <a:avLst/>
          </a:prstGeom>
          <a:ln w="38100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TextBox 103"/>
          <p:cNvSpPr txBox="1"/>
          <p:nvPr/>
        </p:nvSpPr>
        <p:spPr>
          <a:xfrm rot="10800000" flipV="1">
            <a:off x="3634496" y="1340768"/>
            <a:ext cx="1866656" cy="363200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APIC cleanup</a:t>
            </a:r>
          </a:p>
        </p:txBody>
      </p:sp>
    </p:spTree>
    <p:extLst>
      <p:ext uri="{BB962C8B-B14F-4D97-AF65-F5344CB8AC3E}">
        <p14:creationId xmlns:p14="http://schemas.microsoft.com/office/powerpoint/2010/main" val="34213471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extBox 42"/>
          <p:cNvSpPr txBox="1"/>
          <p:nvPr/>
        </p:nvSpPr>
        <p:spPr>
          <a:xfrm>
            <a:off x="79831" y="404665"/>
            <a:ext cx="943371" cy="576063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noFill/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thr 1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IO je přímo zpřístupněno v exklusivním režimu (VMDQ)</a:t>
            </a:r>
          </a:p>
          <a:p>
            <a:r>
              <a:rPr lang="cs-CZ" dirty="0"/>
              <a:t>Virtualizace APIC je řešena hardwarově</a:t>
            </a:r>
          </a:p>
          <a:p>
            <a:pPr lvl="1"/>
            <a:r>
              <a:rPr lang="cs-CZ" dirty="0"/>
              <a:t>Přerušení od zařízení obsluhovaných exkluzivně právě běžící VM jsou v APIC/CPU konfigurovány tak, že nevyvolávají VM exit – obsluhuje je jádro OS</a:t>
            </a:r>
          </a:p>
          <a:p>
            <a:pPr lvl="1"/>
            <a:r>
              <a:rPr lang="cs-CZ" dirty="0"/>
              <a:t>Ostatní přerušení VM exit vyvolávají</a:t>
            </a:r>
          </a:p>
          <a:p>
            <a:pPr lvl="1"/>
            <a:r>
              <a:rPr lang="cs-CZ" dirty="0"/>
              <a:t>Při přepnuví VM musí VMM rekonfigurovat APIC</a:t>
            </a:r>
          </a:p>
          <a:p>
            <a:endParaRPr lang="cs-CZ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Obsluha</a:t>
            </a:r>
            <a:r>
              <a:rPr lang="en-US" dirty="0"/>
              <a:t> </a:t>
            </a:r>
            <a:r>
              <a:rPr lang="cs-CZ" dirty="0"/>
              <a:t>přerušení (</a:t>
            </a:r>
            <a:r>
              <a:rPr lang="en-US" dirty="0"/>
              <a:t>s root/non-root</a:t>
            </a:r>
            <a:r>
              <a:rPr lang="cs-CZ" dirty="0"/>
              <a:t>, VMDQ a FlexPriority)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17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</a:t>
            </a:r>
            <a:r>
              <a:rPr lang="cs-CZ" dirty="0" err="1"/>
              <a:t>Virtualization</a:t>
            </a:r>
            <a:r>
              <a:rPr lang="cs-CZ" dirty="0"/>
              <a:t> and Cloud </a:t>
            </a:r>
            <a:r>
              <a:rPr lang="cs-CZ" dirty="0" err="1"/>
              <a:t>Computing</a:t>
            </a:r>
            <a:r>
              <a:rPr lang="cs-CZ" dirty="0"/>
              <a:t>  - 2023/2024 David Bednárek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120" y="980728"/>
            <a:ext cx="943371" cy="324036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hw int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39002" y="2564904"/>
            <a:ext cx="2094955" cy="354075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APIC check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34567" y="2935198"/>
            <a:ext cx="2094955" cy="354075"/>
          </a:xfrm>
          <a:prstGeom prst="rect">
            <a:avLst/>
          </a:prstGeom>
          <a:noFill/>
          <a:ln w="38100">
            <a:solidFill>
              <a:schemeClr val="accent6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IO cleanup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48853" y="4047381"/>
            <a:ext cx="2094955" cy="354075"/>
          </a:xfrm>
          <a:prstGeom prst="rect">
            <a:avLst/>
          </a:prstGeom>
          <a:noFill/>
          <a:ln w="38100">
            <a:solidFill>
              <a:schemeClr val="accent6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IO init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57012" y="4778341"/>
            <a:ext cx="2078639" cy="354075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APIC cleanup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34567" y="3295621"/>
            <a:ext cx="2094955" cy="745858"/>
          </a:xfrm>
          <a:prstGeom prst="rect">
            <a:avLst/>
          </a:prstGeom>
          <a:noFill/>
          <a:ln w="38100">
            <a:solidFill>
              <a:schemeClr val="tx1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req dequeue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65169" y="5136068"/>
            <a:ext cx="2078639" cy="708151"/>
          </a:xfrm>
          <a:prstGeom prst="rect">
            <a:avLst/>
          </a:prstGeom>
          <a:noFill/>
          <a:ln w="38100">
            <a:solidFill>
              <a:schemeClr val="accent4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ctx switch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00237" y="5985999"/>
            <a:ext cx="943371" cy="611352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noFill/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thr 2</a:t>
            </a:r>
          </a:p>
        </p:txBody>
      </p:sp>
      <p:cxnSp>
        <p:nvCxnSpPr>
          <p:cNvPr id="36" name="Straight Arrow Connector 35"/>
          <p:cNvCxnSpPr>
            <a:endCxn id="38" idx="3"/>
          </p:cNvCxnSpPr>
          <p:nvPr/>
        </p:nvCxnSpPr>
        <p:spPr>
          <a:xfrm flipV="1">
            <a:off x="1023202" y="1162328"/>
            <a:ext cx="2618247" cy="2238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Elbow Connector 44"/>
          <p:cNvCxnSpPr>
            <a:stCxn id="17" idx="3"/>
            <a:endCxn id="48" idx="0"/>
          </p:cNvCxnSpPr>
          <p:nvPr/>
        </p:nvCxnSpPr>
        <p:spPr>
          <a:xfrm>
            <a:off x="2843808" y="4224419"/>
            <a:ext cx="3157318" cy="644741"/>
          </a:xfrm>
          <a:prstGeom prst="bentConnector2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Elbow Connector 45"/>
          <p:cNvCxnSpPr>
            <a:stCxn id="47" idx="2"/>
            <a:endCxn id="14" idx="3"/>
          </p:cNvCxnSpPr>
          <p:nvPr/>
        </p:nvCxnSpPr>
        <p:spPr>
          <a:xfrm rot="5400000">
            <a:off x="3277562" y="388672"/>
            <a:ext cx="2275524" cy="3171604"/>
          </a:xfrm>
          <a:prstGeom prst="bentConnector2">
            <a:avLst/>
          </a:prstGeom>
          <a:ln w="381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5774068" y="404665"/>
            <a:ext cx="454116" cy="43204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6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IO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5774068" y="4869160"/>
            <a:ext cx="454116" cy="172819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6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IO</a:t>
            </a:r>
          </a:p>
        </p:txBody>
      </p:sp>
      <p:cxnSp>
        <p:nvCxnSpPr>
          <p:cNvPr id="52" name="Elbow Connector 51"/>
          <p:cNvCxnSpPr>
            <a:stCxn id="47" idx="2"/>
            <a:endCxn id="12" idx="0"/>
          </p:cNvCxnSpPr>
          <p:nvPr/>
        </p:nvCxnSpPr>
        <p:spPr>
          <a:xfrm rot="5400000">
            <a:off x="3205458" y="-1814940"/>
            <a:ext cx="144016" cy="5447320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885306" y="3437449"/>
            <a:ext cx="1868474" cy="461163"/>
          </a:xfrm>
          <a:prstGeom prst="rect">
            <a:avLst/>
          </a:prstGeom>
          <a:noFill/>
          <a:ln w="38100">
            <a:solidFill>
              <a:schemeClr val="accent5"/>
            </a:solidFill>
            <a:prstDash val="sysDot"/>
          </a:ln>
        </p:spPr>
        <p:txBody>
          <a:bodyPr vert="vert270" wrap="square" rtlCol="0" anchor="t" anchorCtr="0">
            <a:noAutofit/>
          </a:bodyPr>
          <a:lstStyle>
            <a:defPPr>
              <a:defRPr lang="cs-CZ"/>
            </a:defPPr>
            <a:lvl1pPr algn="ctr"/>
          </a:lstStyle>
          <a:p>
            <a:r>
              <a:rPr lang="cs-CZ" dirty="0">
                <a:solidFill>
                  <a:schemeClr val="accent5"/>
                </a:solidFill>
              </a:rPr>
              <a:t>CS</a:t>
            </a:r>
            <a:endParaRPr lang="en-US" dirty="0">
              <a:solidFill>
                <a:schemeClr val="accent5"/>
              </a:solidFill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887070" y="5259562"/>
            <a:ext cx="1868474" cy="461163"/>
          </a:xfrm>
          <a:prstGeom prst="rect">
            <a:avLst/>
          </a:prstGeom>
          <a:noFill/>
          <a:ln w="38100">
            <a:solidFill>
              <a:schemeClr val="accent5"/>
            </a:solidFill>
            <a:prstDash val="sysDot"/>
          </a:ln>
        </p:spPr>
        <p:txBody>
          <a:bodyPr vert="vert270" wrap="square" rtlCol="0" anchor="t" anchorCtr="0">
            <a:noAutofit/>
          </a:bodyPr>
          <a:lstStyle>
            <a:defPPr>
              <a:defRPr lang="cs-CZ"/>
            </a:defPPr>
            <a:lvl1pPr algn="ctr"/>
          </a:lstStyle>
          <a:p>
            <a:r>
              <a:rPr lang="cs-CZ" dirty="0">
                <a:solidFill>
                  <a:schemeClr val="accent5"/>
                </a:solidFill>
              </a:rPr>
              <a:t>CS</a:t>
            </a:r>
            <a:endParaRPr lang="en-US" dirty="0">
              <a:solidFill>
                <a:schemeClr val="accent5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 rot="10800000" flipV="1">
            <a:off x="3641449" y="980728"/>
            <a:ext cx="1866656" cy="363200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APIC check</a:t>
            </a:r>
          </a:p>
        </p:txBody>
      </p:sp>
      <p:sp>
        <p:nvSpPr>
          <p:cNvPr id="49" name="TextBox 48"/>
          <p:cNvSpPr txBox="1"/>
          <p:nvPr/>
        </p:nvSpPr>
        <p:spPr>
          <a:xfrm rot="10800000" flipV="1">
            <a:off x="3639094" y="2091127"/>
            <a:ext cx="1862916" cy="363200"/>
          </a:xfrm>
          <a:prstGeom prst="rect">
            <a:avLst/>
          </a:prstGeom>
          <a:noFill/>
          <a:ln w="38100">
            <a:solidFill>
              <a:schemeClr val="accent4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vm switch</a:t>
            </a:r>
          </a:p>
        </p:txBody>
      </p:sp>
      <p:cxnSp>
        <p:nvCxnSpPr>
          <p:cNvPr id="56" name="Elbow Connector 55"/>
          <p:cNvCxnSpPr>
            <a:stCxn id="49" idx="3"/>
            <a:endCxn id="13" idx="0"/>
          </p:cNvCxnSpPr>
          <p:nvPr/>
        </p:nvCxnSpPr>
        <p:spPr>
          <a:xfrm rot="10800000" flipV="1">
            <a:off x="1786480" y="2272726"/>
            <a:ext cx="1852614" cy="292177"/>
          </a:xfrm>
          <a:prstGeom prst="bentConnector2">
            <a:avLst/>
          </a:prstGeom>
          <a:ln w="38100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Elbow Connector 90"/>
          <p:cNvCxnSpPr>
            <a:stCxn id="20" idx="2"/>
            <a:endCxn id="32" idx="3"/>
          </p:cNvCxnSpPr>
          <p:nvPr/>
        </p:nvCxnSpPr>
        <p:spPr>
          <a:xfrm rot="5400000">
            <a:off x="1200321" y="5687507"/>
            <a:ext cx="447456" cy="760881"/>
          </a:xfrm>
          <a:prstGeom prst="bentConnector2">
            <a:avLst/>
          </a:prstGeom>
          <a:ln w="38100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Elbow Connector 32"/>
          <p:cNvCxnSpPr/>
          <p:nvPr/>
        </p:nvCxnSpPr>
        <p:spPr>
          <a:xfrm rot="5400000">
            <a:off x="1230321" y="1752658"/>
            <a:ext cx="1117734" cy="14284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 rot="10800000" flipV="1">
            <a:off x="3635354" y="1718420"/>
            <a:ext cx="1866656" cy="363200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APIC retrigger</a:t>
            </a:r>
          </a:p>
        </p:txBody>
      </p:sp>
      <p:sp>
        <p:nvSpPr>
          <p:cNvPr id="40" name="TextBox 39"/>
          <p:cNvSpPr txBox="1"/>
          <p:nvPr/>
        </p:nvSpPr>
        <p:spPr>
          <a:xfrm rot="10800000" flipV="1">
            <a:off x="3637246" y="1353435"/>
            <a:ext cx="1866656" cy="363200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APIC reconfig</a:t>
            </a:r>
          </a:p>
        </p:txBody>
      </p:sp>
    </p:spTree>
    <p:extLst>
      <p:ext uri="{BB962C8B-B14F-4D97-AF65-F5344CB8AC3E}">
        <p14:creationId xmlns:p14="http://schemas.microsoft.com/office/powerpoint/2010/main" val="8685551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extBox 42"/>
          <p:cNvSpPr txBox="1"/>
          <p:nvPr/>
        </p:nvSpPr>
        <p:spPr>
          <a:xfrm>
            <a:off x="79831" y="404665"/>
            <a:ext cx="943371" cy="576063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noFill/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thr 1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Instalace speciálního ovladače virtuálního zařízení do OS</a:t>
            </a:r>
          </a:p>
          <a:p>
            <a:pPr lvl="1"/>
            <a:r>
              <a:rPr lang="cs-CZ" dirty="0"/>
              <a:t>Vyřeší emulaci samotného IO zařízení</a:t>
            </a:r>
          </a:p>
          <a:p>
            <a:pPr lvl="1"/>
            <a:r>
              <a:rPr lang="cs-CZ" dirty="0"/>
              <a:t>Nevyřeší emulaci APIC a režii přepínání kontextu</a:t>
            </a:r>
          </a:p>
          <a:p>
            <a:pPr lvl="2"/>
            <a:r>
              <a:rPr lang="cs-CZ" dirty="0"/>
              <a:t>Tyto části bývají společné všem zařízením a nelze je vyměnit bez zásahu do OS</a:t>
            </a:r>
            <a:endParaRPr lang="en-US" dirty="0"/>
          </a:p>
          <a:p>
            <a:pPr lvl="1"/>
            <a:r>
              <a:rPr lang="cs-CZ" dirty="0"/>
              <a:t>Problém spinlocku zůstává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Obsluha</a:t>
            </a:r>
            <a:r>
              <a:rPr lang="en-US" dirty="0"/>
              <a:t> </a:t>
            </a:r>
            <a:r>
              <a:rPr lang="cs-CZ" dirty="0"/>
              <a:t>přerušení v OS s </a:t>
            </a:r>
            <a:r>
              <a:rPr lang="en-US" dirty="0" err="1"/>
              <a:t>ovlada</a:t>
            </a:r>
            <a:r>
              <a:rPr lang="cs-CZ" dirty="0"/>
              <a:t>čem virtuálního zařízení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18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</a:t>
            </a:r>
            <a:r>
              <a:rPr lang="cs-CZ" dirty="0" err="1"/>
              <a:t>Virtualization</a:t>
            </a:r>
            <a:r>
              <a:rPr lang="cs-CZ" dirty="0"/>
              <a:t> and Cloud </a:t>
            </a:r>
            <a:r>
              <a:rPr lang="cs-CZ" dirty="0" err="1"/>
              <a:t>Computing</a:t>
            </a:r>
            <a:r>
              <a:rPr lang="cs-CZ" dirty="0"/>
              <a:t>  - 2023/2024 David Bednárek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120" y="980728"/>
            <a:ext cx="943371" cy="324036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hw int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39002" y="2564904"/>
            <a:ext cx="2094955" cy="354075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virtual APIC check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57012" y="4778341"/>
            <a:ext cx="2078639" cy="354075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virtual APIC cleanup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65169" y="5136068"/>
            <a:ext cx="2078639" cy="708151"/>
          </a:xfrm>
          <a:prstGeom prst="rect">
            <a:avLst/>
          </a:prstGeom>
          <a:noFill/>
          <a:ln w="38100">
            <a:solidFill>
              <a:schemeClr val="accent4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ctx switch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00237" y="5985999"/>
            <a:ext cx="943371" cy="611352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noFill/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thr 2</a:t>
            </a:r>
          </a:p>
        </p:txBody>
      </p:sp>
      <p:cxnSp>
        <p:nvCxnSpPr>
          <p:cNvPr id="36" name="Straight Arrow Connector 35"/>
          <p:cNvCxnSpPr>
            <a:endCxn id="38" idx="3"/>
          </p:cNvCxnSpPr>
          <p:nvPr/>
        </p:nvCxnSpPr>
        <p:spPr>
          <a:xfrm flipV="1">
            <a:off x="1023202" y="1162328"/>
            <a:ext cx="2618247" cy="2238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Elbow Connector 44"/>
          <p:cNvCxnSpPr>
            <a:stCxn id="77" idx="3"/>
            <a:endCxn id="48" idx="0"/>
          </p:cNvCxnSpPr>
          <p:nvPr/>
        </p:nvCxnSpPr>
        <p:spPr>
          <a:xfrm>
            <a:off x="5468807" y="3900980"/>
            <a:ext cx="532319" cy="968180"/>
          </a:xfrm>
          <a:prstGeom prst="bentConnector2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Elbow Connector 45"/>
          <p:cNvCxnSpPr>
            <a:stCxn id="47" idx="2"/>
            <a:endCxn id="42" idx="1"/>
          </p:cNvCxnSpPr>
          <p:nvPr/>
        </p:nvCxnSpPr>
        <p:spPr>
          <a:xfrm rot="5400000">
            <a:off x="5406614" y="938204"/>
            <a:ext cx="696004" cy="493020"/>
          </a:xfrm>
          <a:prstGeom prst="bentConnector2">
            <a:avLst/>
          </a:prstGeom>
          <a:ln w="381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5774068" y="404665"/>
            <a:ext cx="454116" cy="43204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6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IO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5774068" y="4869160"/>
            <a:ext cx="454116" cy="172819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6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IO</a:t>
            </a:r>
          </a:p>
        </p:txBody>
      </p:sp>
      <p:cxnSp>
        <p:nvCxnSpPr>
          <p:cNvPr id="52" name="Elbow Connector 51"/>
          <p:cNvCxnSpPr>
            <a:stCxn id="47" idx="2"/>
            <a:endCxn id="12" idx="0"/>
          </p:cNvCxnSpPr>
          <p:nvPr/>
        </p:nvCxnSpPr>
        <p:spPr>
          <a:xfrm rot="5400000">
            <a:off x="3205458" y="-1814940"/>
            <a:ext cx="144016" cy="5447320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887070" y="5259562"/>
            <a:ext cx="1868474" cy="461163"/>
          </a:xfrm>
          <a:prstGeom prst="rect">
            <a:avLst/>
          </a:prstGeom>
          <a:noFill/>
          <a:ln w="38100">
            <a:solidFill>
              <a:schemeClr val="accent5"/>
            </a:solidFill>
            <a:prstDash val="sysDot"/>
          </a:ln>
        </p:spPr>
        <p:txBody>
          <a:bodyPr vert="vert270" wrap="square" rtlCol="0" anchor="t" anchorCtr="0">
            <a:noAutofit/>
          </a:bodyPr>
          <a:lstStyle>
            <a:defPPr>
              <a:defRPr lang="cs-CZ"/>
            </a:defPPr>
            <a:lvl1pPr algn="ctr"/>
          </a:lstStyle>
          <a:p>
            <a:r>
              <a:rPr lang="cs-CZ" dirty="0">
                <a:solidFill>
                  <a:schemeClr val="accent5"/>
                </a:solidFill>
              </a:rPr>
              <a:t>CS</a:t>
            </a:r>
            <a:endParaRPr lang="en-US" dirty="0">
              <a:solidFill>
                <a:schemeClr val="accent5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 rot="10800000" flipV="1">
            <a:off x="3641449" y="980728"/>
            <a:ext cx="1866656" cy="363200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APIC check</a:t>
            </a:r>
          </a:p>
        </p:txBody>
      </p:sp>
      <p:sp>
        <p:nvSpPr>
          <p:cNvPr id="42" name="TextBox 41"/>
          <p:cNvSpPr txBox="1"/>
          <p:nvPr/>
        </p:nvSpPr>
        <p:spPr>
          <a:xfrm rot="10800000" flipV="1">
            <a:off x="3635896" y="1351116"/>
            <a:ext cx="1872210" cy="363200"/>
          </a:xfrm>
          <a:prstGeom prst="rect">
            <a:avLst/>
          </a:prstGeom>
          <a:noFill/>
          <a:ln w="38100">
            <a:solidFill>
              <a:schemeClr val="accent6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IO cleanup</a:t>
            </a:r>
          </a:p>
        </p:txBody>
      </p:sp>
      <p:sp>
        <p:nvSpPr>
          <p:cNvPr id="49" name="TextBox 48"/>
          <p:cNvSpPr txBox="1"/>
          <p:nvPr/>
        </p:nvSpPr>
        <p:spPr>
          <a:xfrm rot="10800000" flipV="1">
            <a:off x="3639094" y="2076487"/>
            <a:ext cx="1862916" cy="363200"/>
          </a:xfrm>
          <a:prstGeom prst="rect">
            <a:avLst/>
          </a:prstGeom>
          <a:noFill/>
          <a:ln w="38100">
            <a:solidFill>
              <a:schemeClr val="accent4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ctx switch</a:t>
            </a:r>
          </a:p>
        </p:txBody>
      </p:sp>
      <p:cxnSp>
        <p:nvCxnSpPr>
          <p:cNvPr id="56" name="Elbow Connector 55"/>
          <p:cNvCxnSpPr>
            <a:stCxn id="49" idx="3"/>
            <a:endCxn id="13" idx="0"/>
          </p:cNvCxnSpPr>
          <p:nvPr/>
        </p:nvCxnSpPr>
        <p:spPr>
          <a:xfrm rot="10800000" flipV="1">
            <a:off x="1786480" y="2258086"/>
            <a:ext cx="1852614" cy="306817"/>
          </a:xfrm>
          <a:prstGeom prst="bentConnector2">
            <a:avLst/>
          </a:prstGeom>
          <a:ln w="38100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>
            <a:stCxn id="13" idx="3"/>
            <a:endCxn id="61" idx="3"/>
          </p:cNvCxnSpPr>
          <p:nvPr/>
        </p:nvCxnSpPr>
        <p:spPr>
          <a:xfrm>
            <a:off x="2833957" y="2741942"/>
            <a:ext cx="801939" cy="4562"/>
          </a:xfrm>
          <a:prstGeom prst="straightConnector1">
            <a:avLst/>
          </a:prstGeom>
          <a:ln w="38100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 rot="10800000" flipV="1">
            <a:off x="3635896" y="2564904"/>
            <a:ext cx="1872210" cy="363200"/>
          </a:xfrm>
          <a:prstGeom prst="rect">
            <a:avLst/>
          </a:prstGeom>
          <a:noFill/>
          <a:ln w="38100">
            <a:solidFill>
              <a:schemeClr val="accent4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APIC emulation</a:t>
            </a:r>
          </a:p>
        </p:txBody>
      </p:sp>
      <p:sp>
        <p:nvSpPr>
          <p:cNvPr id="74" name="TextBox 73"/>
          <p:cNvSpPr txBox="1"/>
          <p:nvPr/>
        </p:nvSpPr>
        <p:spPr>
          <a:xfrm rot="10800000" flipV="1">
            <a:off x="3603552" y="3356992"/>
            <a:ext cx="1872210" cy="363200"/>
          </a:xfrm>
          <a:prstGeom prst="rect">
            <a:avLst/>
          </a:prstGeom>
          <a:noFill/>
          <a:ln w="38100">
            <a:solidFill>
              <a:schemeClr val="accent4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IO request</a:t>
            </a:r>
          </a:p>
        </p:txBody>
      </p:sp>
      <p:sp>
        <p:nvSpPr>
          <p:cNvPr id="76" name="TextBox 75"/>
          <p:cNvSpPr txBox="1"/>
          <p:nvPr/>
        </p:nvSpPr>
        <p:spPr>
          <a:xfrm rot="10800000" flipV="1">
            <a:off x="3603550" y="4772867"/>
            <a:ext cx="1872210" cy="363200"/>
          </a:xfrm>
          <a:prstGeom prst="rect">
            <a:avLst/>
          </a:prstGeom>
          <a:noFill/>
          <a:ln w="38100">
            <a:solidFill>
              <a:schemeClr val="accent4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APIC emulation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3596596" y="3723942"/>
            <a:ext cx="1872211" cy="354075"/>
          </a:xfrm>
          <a:prstGeom prst="rect">
            <a:avLst/>
          </a:prstGeom>
          <a:noFill/>
          <a:ln w="38100">
            <a:solidFill>
              <a:schemeClr val="accent6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IO init</a:t>
            </a:r>
          </a:p>
        </p:txBody>
      </p:sp>
      <p:cxnSp>
        <p:nvCxnSpPr>
          <p:cNvPr id="83" name="Straight Arrow Connector 82"/>
          <p:cNvCxnSpPr>
            <a:stCxn id="18" idx="3"/>
            <a:endCxn id="76" idx="3"/>
          </p:cNvCxnSpPr>
          <p:nvPr/>
        </p:nvCxnSpPr>
        <p:spPr>
          <a:xfrm flipV="1">
            <a:off x="2835651" y="4954467"/>
            <a:ext cx="767899" cy="912"/>
          </a:xfrm>
          <a:prstGeom prst="straightConnector1">
            <a:avLst/>
          </a:prstGeom>
          <a:ln w="38100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TextBox 88"/>
          <p:cNvSpPr txBox="1"/>
          <p:nvPr/>
        </p:nvSpPr>
        <p:spPr>
          <a:xfrm rot="10800000" flipV="1">
            <a:off x="3655464" y="5662619"/>
            <a:ext cx="1862916" cy="363200"/>
          </a:xfrm>
          <a:prstGeom prst="rect">
            <a:avLst/>
          </a:prstGeom>
          <a:noFill/>
          <a:ln w="38100">
            <a:solidFill>
              <a:schemeClr val="accent4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ctx switch</a:t>
            </a:r>
          </a:p>
        </p:txBody>
      </p:sp>
      <p:cxnSp>
        <p:nvCxnSpPr>
          <p:cNvPr id="91" name="Elbow Connector 90"/>
          <p:cNvCxnSpPr>
            <a:stCxn id="89" idx="2"/>
            <a:endCxn id="32" idx="3"/>
          </p:cNvCxnSpPr>
          <p:nvPr/>
        </p:nvCxnSpPr>
        <p:spPr>
          <a:xfrm rot="5400000">
            <a:off x="2682337" y="4387090"/>
            <a:ext cx="265856" cy="3543314"/>
          </a:xfrm>
          <a:prstGeom prst="bentConnector2">
            <a:avLst/>
          </a:prstGeom>
          <a:ln w="38100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Elbow Connector 93"/>
          <p:cNvCxnSpPr>
            <a:endCxn id="89" idx="3"/>
          </p:cNvCxnSpPr>
          <p:nvPr/>
        </p:nvCxnSpPr>
        <p:spPr>
          <a:xfrm flipV="1">
            <a:off x="2843808" y="5844219"/>
            <a:ext cx="811656" cy="12700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TextBox 103"/>
          <p:cNvSpPr txBox="1"/>
          <p:nvPr/>
        </p:nvSpPr>
        <p:spPr>
          <a:xfrm rot="10800000" flipV="1">
            <a:off x="3634496" y="1700808"/>
            <a:ext cx="1866656" cy="363200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APIC cleanup</a:t>
            </a:r>
          </a:p>
        </p:txBody>
      </p:sp>
      <p:cxnSp>
        <p:nvCxnSpPr>
          <p:cNvPr id="50" name="Elbow Connector 49"/>
          <p:cNvCxnSpPr>
            <a:endCxn id="74" idx="0"/>
          </p:cNvCxnSpPr>
          <p:nvPr/>
        </p:nvCxnSpPr>
        <p:spPr>
          <a:xfrm>
            <a:off x="2829522" y="3146095"/>
            <a:ext cx="1710135" cy="210897"/>
          </a:xfrm>
          <a:prstGeom prst="bentConnector2">
            <a:avLst/>
          </a:prstGeom>
          <a:ln w="38100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748853" y="2928105"/>
            <a:ext cx="2094955" cy="1829447"/>
          </a:xfrm>
          <a:prstGeom prst="rect">
            <a:avLst/>
          </a:prstGeom>
          <a:noFill/>
          <a:ln w="38100">
            <a:solidFill>
              <a:schemeClr val="accent6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device driver</a:t>
            </a:r>
          </a:p>
        </p:txBody>
      </p:sp>
      <p:cxnSp>
        <p:nvCxnSpPr>
          <p:cNvPr id="53" name="Elbow Connector 52"/>
          <p:cNvCxnSpPr>
            <a:stCxn id="77" idx="2"/>
          </p:cNvCxnSpPr>
          <p:nvPr/>
        </p:nvCxnSpPr>
        <p:spPr>
          <a:xfrm rot="5400000">
            <a:off x="3566445" y="3326838"/>
            <a:ext cx="215079" cy="1717437"/>
          </a:xfrm>
          <a:prstGeom prst="bentConnector2">
            <a:avLst/>
          </a:prstGeom>
          <a:ln w="38100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84948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extBox 42"/>
          <p:cNvSpPr txBox="1"/>
          <p:nvPr/>
        </p:nvSpPr>
        <p:spPr>
          <a:xfrm>
            <a:off x="79831" y="404665"/>
            <a:ext cx="943371" cy="576063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noFill/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thr 1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Instalace speciálního ovladače virtuálního zařízení do OS</a:t>
            </a:r>
          </a:p>
          <a:p>
            <a:pPr lvl="1"/>
            <a:r>
              <a:rPr lang="cs-CZ" dirty="0"/>
              <a:t>Vyřeší emulaci samotného IO zařízení</a:t>
            </a:r>
          </a:p>
          <a:p>
            <a:pPr lvl="1"/>
            <a:r>
              <a:rPr lang="cs-CZ" dirty="0"/>
              <a:t>Emulaci fiktivního APIC zařídí přímo HW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Obsluha</a:t>
            </a:r>
            <a:r>
              <a:rPr lang="en-US" dirty="0"/>
              <a:t> </a:t>
            </a:r>
            <a:r>
              <a:rPr lang="cs-CZ" dirty="0"/>
              <a:t>přerušení v OS s </a:t>
            </a:r>
            <a:r>
              <a:rPr lang="en-US" dirty="0" err="1"/>
              <a:t>ovlada</a:t>
            </a:r>
            <a:r>
              <a:rPr lang="cs-CZ" dirty="0"/>
              <a:t>čem virtuálního zařízení a FlexPriority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19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</a:t>
            </a:r>
            <a:r>
              <a:rPr lang="cs-CZ" dirty="0" err="1"/>
              <a:t>Virtualization</a:t>
            </a:r>
            <a:r>
              <a:rPr lang="cs-CZ" dirty="0"/>
              <a:t> and Cloud </a:t>
            </a:r>
            <a:r>
              <a:rPr lang="cs-CZ" dirty="0" err="1"/>
              <a:t>Computing</a:t>
            </a:r>
            <a:r>
              <a:rPr lang="cs-CZ" dirty="0"/>
              <a:t>  - 2023/2024 David Bednárek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120" y="980728"/>
            <a:ext cx="943371" cy="324036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hw int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39002" y="2564904"/>
            <a:ext cx="2094955" cy="354075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dummy APIC check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57012" y="4778341"/>
            <a:ext cx="2078639" cy="354075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olid"/>
          </a:ln>
        </p:spPr>
        <p:txBody>
          <a:bodyPr wrap="square" lIns="0" rIns="0" rtlCol="0" anchor="ctr" anchorCtr="0">
            <a:noAutofit/>
          </a:bodyPr>
          <a:lstStyle/>
          <a:p>
            <a:pPr algn="ctr"/>
            <a:r>
              <a:rPr lang="cs-CZ" dirty="0"/>
              <a:t>dummy APIC cleanup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65169" y="5136068"/>
            <a:ext cx="2078639" cy="708151"/>
          </a:xfrm>
          <a:prstGeom prst="rect">
            <a:avLst/>
          </a:prstGeom>
          <a:noFill/>
          <a:ln w="38100">
            <a:solidFill>
              <a:schemeClr val="accent4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ctx switch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00237" y="5985999"/>
            <a:ext cx="943371" cy="611352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noFill/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thr 2</a:t>
            </a:r>
          </a:p>
        </p:txBody>
      </p:sp>
      <p:cxnSp>
        <p:nvCxnSpPr>
          <p:cNvPr id="36" name="Straight Arrow Connector 35"/>
          <p:cNvCxnSpPr>
            <a:endCxn id="38" idx="3"/>
          </p:cNvCxnSpPr>
          <p:nvPr/>
        </p:nvCxnSpPr>
        <p:spPr>
          <a:xfrm flipV="1">
            <a:off x="1023202" y="1162328"/>
            <a:ext cx="2618247" cy="2238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Elbow Connector 44"/>
          <p:cNvCxnSpPr>
            <a:stCxn id="77" idx="3"/>
            <a:endCxn id="48" idx="0"/>
          </p:cNvCxnSpPr>
          <p:nvPr/>
        </p:nvCxnSpPr>
        <p:spPr>
          <a:xfrm>
            <a:off x="5468807" y="3900980"/>
            <a:ext cx="532319" cy="968180"/>
          </a:xfrm>
          <a:prstGeom prst="bentConnector2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Elbow Connector 45"/>
          <p:cNvCxnSpPr>
            <a:stCxn id="47" idx="2"/>
            <a:endCxn id="42" idx="1"/>
          </p:cNvCxnSpPr>
          <p:nvPr/>
        </p:nvCxnSpPr>
        <p:spPr>
          <a:xfrm rot="5400000">
            <a:off x="5406614" y="938204"/>
            <a:ext cx="696004" cy="493020"/>
          </a:xfrm>
          <a:prstGeom prst="bentConnector2">
            <a:avLst/>
          </a:prstGeom>
          <a:ln w="381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5774068" y="404665"/>
            <a:ext cx="454116" cy="43204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6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IO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5774068" y="4869160"/>
            <a:ext cx="454116" cy="172819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6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IO</a:t>
            </a:r>
          </a:p>
        </p:txBody>
      </p:sp>
      <p:cxnSp>
        <p:nvCxnSpPr>
          <p:cNvPr id="52" name="Elbow Connector 51"/>
          <p:cNvCxnSpPr>
            <a:stCxn id="47" idx="2"/>
            <a:endCxn id="12" idx="0"/>
          </p:cNvCxnSpPr>
          <p:nvPr/>
        </p:nvCxnSpPr>
        <p:spPr>
          <a:xfrm rot="5400000">
            <a:off x="3205458" y="-1814940"/>
            <a:ext cx="144016" cy="5447320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887070" y="5259562"/>
            <a:ext cx="1868474" cy="461163"/>
          </a:xfrm>
          <a:prstGeom prst="rect">
            <a:avLst/>
          </a:prstGeom>
          <a:noFill/>
          <a:ln w="38100">
            <a:solidFill>
              <a:schemeClr val="accent5"/>
            </a:solidFill>
            <a:prstDash val="sysDot"/>
          </a:ln>
        </p:spPr>
        <p:txBody>
          <a:bodyPr vert="vert270" wrap="square" rtlCol="0" anchor="t" anchorCtr="0">
            <a:noAutofit/>
          </a:bodyPr>
          <a:lstStyle>
            <a:defPPr>
              <a:defRPr lang="cs-CZ"/>
            </a:defPPr>
            <a:lvl1pPr algn="ctr"/>
          </a:lstStyle>
          <a:p>
            <a:r>
              <a:rPr lang="cs-CZ" dirty="0">
                <a:solidFill>
                  <a:schemeClr val="accent5"/>
                </a:solidFill>
              </a:rPr>
              <a:t>CS</a:t>
            </a:r>
            <a:endParaRPr lang="en-US" dirty="0">
              <a:solidFill>
                <a:schemeClr val="accent5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 rot="10800000" flipV="1">
            <a:off x="3641449" y="980728"/>
            <a:ext cx="1866656" cy="363200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APIC check</a:t>
            </a:r>
          </a:p>
        </p:txBody>
      </p:sp>
      <p:sp>
        <p:nvSpPr>
          <p:cNvPr id="42" name="TextBox 41"/>
          <p:cNvSpPr txBox="1"/>
          <p:nvPr/>
        </p:nvSpPr>
        <p:spPr>
          <a:xfrm rot="10800000" flipV="1">
            <a:off x="3635896" y="1351116"/>
            <a:ext cx="1872210" cy="363200"/>
          </a:xfrm>
          <a:prstGeom prst="rect">
            <a:avLst/>
          </a:prstGeom>
          <a:noFill/>
          <a:ln w="38100">
            <a:solidFill>
              <a:schemeClr val="accent6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IO cleanup</a:t>
            </a:r>
          </a:p>
        </p:txBody>
      </p:sp>
      <p:sp>
        <p:nvSpPr>
          <p:cNvPr id="49" name="TextBox 48"/>
          <p:cNvSpPr txBox="1"/>
          <p:nvPr/>
        </p:nvSpPr>
        <p:spPr>
          <a:xfrm rot="10800000" flipV="1">
            <a:off x="3639094" y="2076487"/>
            <a:ext cx="1862916" cy="363200"/>
          </a:xfrm>
          <a:prstGeom prst="rect">
            <a:avLst/>
          </a:prstGeom>
          <a:noFill/>
          <a:ln w="38100">
            <a:solidFill>
              <a:schemeClr val="accent4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ctx switch</a:t>
            </a:r>
          </a:p>
        </p:txBody>
      </p:sp>
      <p:cxnSp>
        <p:nvCxnSpPr>
          <p:cNvPr id="56" name="Elbow Connector 55"/>
          <p:cNvCxnSpPr>
            <a:stCxn id="49" idx="3"/>
            <a:endCxn id="13" idx="0"/>
          </p:cNvCxnSpPr>
          <p:nvPr/>
        </p:nvCxnSpPr>
        <p:spPr>
          <a:xfrm rot="10800000" flipV="1">
            <a:off x="1786480" y="2258086"/>
            <a:ext cx="1852614" cy="306817"/>
          </a:xfrm>
          <a:prstGeom prst="bentConnector2">
            <a:avLst/>
          </a:prstGeom>
          <a:ln w="38100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 rot="10800000" flipV="1">
            <a:off x="3603552" y="3356992"/>
            <a:ext cx="1872210" cy="363200"/>
          </a:xfrm>
          <a:prstGeom prst="rect">
            <a:avLst/>
          </a:prstGeom>
          <a:noFill/>
          <a:ln w="38100">
            <a:solidFill>
              <a:schemeClr val="accent4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IO request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3596596" y="3723942"/>
            <a:ext cx="1872211" cy="354075"/>
          </a:xfrm>
          <a:prstGeom prst="rect">
            <a:avLst/>
          </a:prstGeom>
          <a:noFill/>
          <a:ln w="38100">
            <a:solidFill>
              <a:schemeClr val="accent6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IO init</a:t>
            </a:r>
          </a:p>
        </p:txBody>
      </p:sp>
      <p:sp>
        <p:nvSpPr>
          <p:cNvPr id="89" name="TextBox 88"/>
          <p:cNvSpPr txBox="1"/>
          <p:nvPr/>
        </p:nvSpPr>
        <p:spPr>
          <a:xfrm rot="10800000" flipV="1">
            <a:off x="3655464" y="5662619"/>
            <a:ext cx="1862916" cy="363200"/>
          </a:xfrm>
          <a:prstGeom prst="rect">
            <a:avLst/>
          </a:prstGeom>
          <a:noFill/>
          <a:ln w="38100">
            <a:solidFill>
              <a:schemeClr val="accent4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ctx switch</a:t>
            </a:r>
          </a:p>
        </p:txBody>
      </p:sp>
      <p:cxnSp>
        <p:nvCxnSpPr>
          <p:cNvPr id="91" name="Elbow Connector 90"/>
          <p:cNvCxnSpPr>
            <a:stCxn id="89" idx="2"/>
            <a:endCxn id="32" idx="3"/>
          </p:cNvCxnSpPr>
          <p:nvPr/>
        </p:nvCxnSpPr>
        <p:spPr>
          <a:xfrm rot="5400000">
            <a:off x="2682337" y="4387090"/>
            <a:ext cx="265856" cy="3543314"/>
          </a:xfrm>
          <a:prstGeom prst="bentConnector2">
            <a:avLst/>
          </a:prstGeom>
          <a:ln w="38100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Elbow Connector 93"/>
          <p:cNvCxnSpPr>
            <a:endCxn id="89" idx="3"/>
          </p:cNvCxnSpPr>
          <p:nvPr/>
        </p:nvCxnSpPr>
        <p:spPr>
          <a:xfrm flipV="1">
            <a:off x="2843808" y="5844219"/>
            <a:ext cx="811656" cy="12700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TextBox 103"/>
          <p:cNvSpPr txBox="1"/>
          <p:nvPr/>
        </p:nvSpPr>
        <p:spPr>
          <a:xfrm rot="10800000" flipV="1">
            <a:off x="3634496" y="1700808"/>
            <a:ext cx="1866656" cy="363200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APIC cleanup</a:t>
            </a:r>
          </a:p>
        </p:txBody>
      </p:sp>
      <p:cxnSp>
        <p:nvCxnSpPr>
          <p:cNvPr id="50" name="Elbow Connector 49"/>
          <p:cNvCxnSpPr>
            <a:endCxn id="74" idx="0"/>
          </p:cNvCxnSpPr>
          <p:nvPr/>
        </p:nvCxnSpPr>
        <p:spPr>
          <a:xfrm>
            <a:off x="2829522" y="3146095"/>
            <a:ext cx="1710135" cy="210897"/>
          </a:xfrm>
          <a:prstGeom prst="bentConnector2">
            <a:avLst/>
          </a:prstGeom>
          <a:ln w="38100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748853" y="2928105"/>
            <a:ext cx="2094955" cy="1829447"/>
          </a:xfrm>
          <a:prstGeom prst="rect">
            <a:avLst/>
          </a:prstGeom>
          <a:noFill/>
          <a:ln w="38100">
            <a:solidFill>
              <a:schemeClr val="accent6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/>
              <a:t>device driver</a:t>
            </a:r>
          </a:p>
        </p:txBody>
      </p:sp>
      <p:cxnSp>
        <p:nvCxnSpPr>
          <p:cNvPr id="53" name="Elbow Connector 52"/>
          <p:cNvCxnSpPr>
            <a:stCxn id="77" idx="2"/>
          </p:cNvCxnSpPr>
          <p:nvPr/>
        </p:nvCxnSpPr>
        <p:spPr>
          <a:xfrm rot="5400000">
            <a:off x="3566445" y="3326838"/>
            <a:ext cx="215079" cy="1717437"/>
          </a:xfrm>
          <a:prstGeom prst="bentConnector2">
            <a:avLst/>
          </a:prstGeom>
          <a:ln w="38100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7775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HW podpora virtualizace – x86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2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</a:t>
            </a:r>
            <a:r>
              <a:rPr lang="cs-CZ" dirty="0" err="1"/>
              <a:t>Virtualization</a:t>
            </a:r>
            <a:r>
              <a:rPr lang="cs-CZ" dirty="0"/>
              <a:t> and Cloud </a:t>
            </a:r>
            <a:r>
              <a:rPr lang="cs-CZ" dirty="0" err="1"/>
              <a:t>Computing</a:t>
            </a:r>
            <a:r>
              <a:rPr lang="cs-CZ" dirty="0"/>
              <a:t>  - 2023/2024 David Bednárek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/>
              <a:t>Intel VT-x a VT-d</a:t>
            </a:r>
          </a:p>
          <a:p>
            <a:pPr lvl="1"/>
            <a:r>
              <a:rPr lang="cs-CZ" dirty="0"/>
              <a:t>Řada rozšíření CPU i podpůrného chipsetu k podpoře virtualizace</a:t>
            </a:r>
          </a:p>
          <a:p>
            <a:pPr lvl="2"/>
            <a:r>
              <a:rPr lang="cs-CZ" dirty="0"/>
              <a:t>Neustále přibývají další</a:t>
            </a:r>
          </a:p>
          <a:p>
            <a:pPr lvl="1"/>
            <a:r>
              <a:rPr lang="cs-CZ" dirty="0"/>
              <a:t>Jednotlivé úpravy jsou často použitelné nezávisle</a:t>
            </a:r>
          </a:p>
          <a:p>
            <a:pPr lvl="1"/>
            <a:r>
              <a:rPr lang="cs-CZ" dirty="0"/>
              <a:t>Významné virtualizační softwary je využívají téměř všechny</a:t>
            </a:r>
          </a:p>
          <a:p>
            <a:pPr lvl="2"/>
            <a:r>
              <a:rPr lang="cs-CZ" dirty="0"/>
              <a:t>Intel spolupracuje s producenty software</a:t>
            </a:r>
          </a:p>
          <a:p>
            <a:r>
              <a:rPr lang="cs-CZ" dirty="0"/>
              <a:t>AMD-V</a:t>
            </a:r>
          </a:p>
          <a:p>
            <a:pPr lvl="1"/>
            <a:r>
              <a:rPr lang="cs-CZ" dirty="0"/>
              <a:t>Úpravy ve stejném čase (2006) podobným směrem</a:t>
            </a:r>
          </a:p>
          <a:p>
            <a:pPr lvl="2"/>
            <a:r>
              <a:rPr lang="cs-CZ" dirty="0"/>
              <a:t>Většina není kompatibilní s Intelem</a:t>
            </a:r>
          </a:p>
          <a:p>
            <a:endParaRPr lang="cs-CZ" dirty="0"/>
          </a:p>
          <a:p>
            <a:r>
              <a:rPr lang="cs-CZ" dirty="0"/>
              <a:t>Situace znepřehledněna obchodní politikou</a:t>
            </a:r>
          </a:p>
          <a:p>
            <a:pPr lvl="1"/>
            <a:r>
              <a:rPr lang="cs-CZ" dirty="0"/>
              <a:t>Různé verze CPU mají různý stupeň podpory</a:t>
            </a:r>
          </a:p>
          <a:p>
            <a:pPr lvl="1"/>
            <a:r>
              <a:rPr lang="cs-CZ" dirty="0"/>
              <a:t>Obchodní názvy maskují podstatu věci</a:t>
            </a:r>
          </a:p>
          <a:p>
            <a:pPr lvl="2"/>
            <a:r>
              <a:rPr lang="cs-CZ" dirty="0"/>
              <a:t>Některá rozšíření jsou triviality, jiná jsou velmi netriviální</a:t>
            </a:r>
          </a:p>
        </p:txBody>
      </p:sp>
    </p:spTree>
    <p:extLst>
      <p:ext uri="{BB962C8B-B14F-4D97-AF65-F5344CB8AC3E}">
        <p14:creationId xmlns:p14="http://schemas.microsoft.com/office/powerpoint/2010/main" val="27978974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Plánování vláken v OS i ve VMM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20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</a:t>
            </a:r>
            <a:r>
              <a:rPr lang="cs-CZ" dirty="0" err="1"/>
              <a:t>Virtualization</a:t>
            </a:r>
            <a:r>
              <a:rPr lang="cs-CZ" dirty="0"/>
              <a:t> and Cloud </a:t>
            </a:r>
            <a:r>
              <a:rPr lang="cs-CZ" dirty="0" err="1"/>
              <a:t>Computing</a:t>
            </a:r>
            <a:r>
              <a:rPr lang="cs-CZ" dirty="0"/>
              <a:t>  - 2023/2024 David Bednárek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/>
              <a:t>Každé asynchronní (I/O) i synchronní (syscall) přerušení může způsobit oživení vlákna - co s ním?</a:t>
            </a:r>
          </a:p>
          <a:p>
            <a:pPr lvl="1"/>
            <a:r>
              <a:rPr lang="cs-CZ" dirty="0"/>
              <a:t>Přerušené vlákno může také zůstat živé</a:t>
            </a:r>
          </a:p>
          <a:p>
            <a:pPr lvl="1"/>
            <a:endParaRPr lang="cs-CZ" dirty="0"/>
          </a:p>
          <a:p>
            <a:pPr lvl="1"/>
            <a:r>
              <a:rPr lang="cs-CZ" dirty="0"/>
              <a:t>A) přerušené vlákno má přednost před oživeným</a:t>
            </a:r>
          </a:p>
          <a:p>
            <a:pPr lvl="2"/>
            <a:r>
              <a:rPr lang="cs-CZ" dirty="0"/>
              <a:t>Počítající vlákna prakticky znemožňí běh komunikujících</a:t>
            </a:r>
          </a:p>
          <a:p>
            <a:pPr lvl="3"/>
            <a:r>
              <a:rPr lang="en-US" dirty="0"/>
              <a:t>1 </a:t>
            </a:r>
            <a:r>
              <a:rPr lang="en-US" dirty="0" err="1"/>
              <a:t>obr</a:t>
            </a:r>
            <a:r>
              <a:rPr lang="cs-CZ" dirty="0"/>
              <a:t>átka komunikace za časové kvantum preemptivního plánovače</a:t>
            </a:r>
          </a:p>
          <a:p>
            <a:pPr lvl="1"/>
            <a:r>
              <a:rPr lang="cs-CZ" dirty="0"/>
              <a:t>B) oživené vlákno dostane přednost před přerušeným</a:t>
            </a:r>
          </a:p>
          <a:p>
            <a:pPr lvl="2"/>
            <a:r>
              <a:rPr lang="cs-CZ" dirty="0"/>
              <a:t>Vlákna intenzivně provádějící I/O potlačí běh nekomunikujících</a:t>
            </a:r>
          </a:p>
          <a:p>
            <a:pPr lvl="1"/>
            <a:r>
              <a:rPr lang="cs-CZ" dirty="0"/>
              <a:t>C) něco mezi tím</a:t>
            </a:r>
          </a:p>
          <a:p>
            <a:pPr lvl="2"/>
            <a:r>
              <a:rPr lang="cs-CZ" dirty="0"/>
              <a:t>Unix: Dynamické priority</a:t>
            </a:r>
          </a:p>
          <a:p>
            <a:pPr lvl="2"/>
            <a:endParaRPr lang="cs-CZ" dirty="0"/>
          </a:p>
          <a:p>
            <a:r>
              <a:rPr lang="cs-CZ" dirty="0"/>
              <a:t>Jádro OS předpokládá známý počet stále běžících CPU</a:t>
            </a:r>
          </a:p>
          <a:p>
            <a:pPr lvl="1"/>
            <a:r>
              <a:rPr lang="cs-CZ" dirty="0"/>
              <a:t>To při virtualizaci neplatí</a:t>
            </a:r>
          </a:p>
          <a:p>
            <a:pPr lvl="1"/>
            <a:r>
              <a:rPr lang="cs-CZ" dirty="0"/>
              <a:t>Iluze většího počtu CPU je vytvářena preemptivním plánovačem ve VMM</a:t>
            </a:r>
          </a:p>
          <a:p>
            <a:pPr lvl="2"/>
            <a:r>
              <a:rPr lang="cs-CZ"/>
              <a:t>Perioda plánovače rozhoduje o efektivitě komunikujících virtuálních CPU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545989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21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</a:t>
            </a:r>
            <a:r>
              <a:rPr lang="cs-CZ" dirty="0" err="1"/>
              <a:t>Virtualization</a:t>
            </a:r>
            <a:r>
              <a:rPr lang="cs-CZ" dirty="0"/>
              <a:t> and Cloud </a:t>
            </a:r>
            <a:r>
              <a:rPr lang="cs-CZ" dirty="0" err="1"/>
              <a:t>Computing</a:t>
            </a:r>
            <a:r>
              <a:rPr lang="cs-CZ" dirty="0"/>
              <a:t>  - 2023/2024 David Bednárek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Starší metody virtualizace</a:t>
            </a:r>
          </a:p>
        </p:txBody>
      </p:sp>
    </p:spTree>
    <p:extLst>
      <p:ext uri="{BB962C8B-B14F-4D97-AF65-F5344CB8AC3E}">
        <p14:creationId xmlns:p14="http://schemas.microsoft.com/office/powerpoint/2010/main" val="15769442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22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</a:t>
            </a:r>
            <a:r>
              <a:rPr lang="cs-CZ" dirty="0" err="1"/>
              <a:t>Virtualization</a:t>
            </a:r>
            <a:r>
              <a:rPr lang="cs-CZ" dirty="0"/>
              <a:t> and Cloud </a:t>
            </a:r>
            <a:r>
              <a:rPr lang="cs-CZ" dirty="0" err="1"/>
              <a:t>Computing</a:t>
            </a:r>
            <a:r>
              <a:rPr lang="cs-CZ" dirty="0"/>
              <a:t>  - 2023/2024 David Bednárek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Virtualizace</a:t>
            </a:r>
            <a:r>
              <a:rPr lang="en-US" dirty="0"/>
              <a:t> CPU – star</a:t>
            </a:r>
            <a:r>
              <a:rPr lang="cs-CZ" dirty="0"/>
              <a:t>ší metody</a:t>
            </a:r>
          </a:p>
        </p:txBody>
      </p:sp>
    </p:spTree>
    <p:extLst>
      <p:ext uri="{BB962C8B-B14F-4D97-AF65-F5344CB8AC3E}">
        <p14:creationId xmlns:p14="http://schemas.microsoft.com/office/powerpoint/2010/main" val="67744577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Virtualizace</a:t>
            </a:r>
            <a:r>
              <a:rPr lang="en-US" dirty="0"/>
              <a:t> CPU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23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</a:t>
            </a:r>
            <a:r>
              <a:rPr lang="cs-CZ" dirty="0" err="1"/>
              <a:t>Virtualization</a:t>
            </a:r>
            <a:r>
              <a:rPr lang="cs-CZ" dirty="0"/>
              <a:t> and Cloud </a:t>
            </a:r>
            <a:r>
              <a:rPr lang="cs-CZ" dirty="0" err="1"/>
              <a:t>Computing</a:t>
            </a:r>
            <a:r>
              <a:rPr lang="cs-CZ" dirty="0"/>
              <a:t>  - 2023/2024 David Bednárek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Rozhran</a:t>
            </a:r>
            <a:r>
              <a:rPr lang="cs-CZ" dirty="0"/>
              <a:t>í software-hardware v</a:t>
            </a:r>
            <a:r>
              <a:rPr lang="en-US" dirty="0"/>
              <a:t> </a:t>
            </a:r>
            <a:r>
              <a:rPr lang="en-US" dirty="0" err="1"/>
              <a:t>klasick</a:t>
            </a:r>
            <a:r>
              <a:rPr lang="cs-CZ" dirty="0"/>
              <a:t>ém CPU (s dvěma módy)</a:t>
            </a:r>
          </a:p>
          <a:p>
            <a:pPr lvl="1"/>
            <a:r>
              <a:rPr lang="cs-CZ" dirty="0"/>
              <a:t>Neprivilegovaný mód (aplikační procesy)</a:t>
            </a:r>
          </a:p>
          <a:p>
            <a:pPr lvl="2"/>
            <a:r>
              <a:rPr lang="cs-CZ" dirty="0"/>
              <a:t>Instrukční sada (neprivilegované instrukce)</a:t>
            </a:r>
          </a:p>
          <a:p>
            <a:pPr lvl="2"/>
            <a:r>
              <a:rPr lang="cs-CZ" dirty="0"/>
              <a:t>Stav CPU</a:t>
            </a:r>
          </a:p>
          <a:p>
            <a:pPr lvl="3"/>
            <a:r>
              <a:rPr lang="cs-CZ" dirty="0"/>
              <a:t>Skutečný obsah neprivilegovaných registrů</a:t>
            </a:r>
          </a:p>
          <a:p>
            <a:pPr lvl="3"/>
            <a:r>
              <a:rPr lang="cs-CZ" dirty="0"/>
              <a:t>Efekt stavu privilegovaných registrů</a:t>
            </a:r>
          </a:p>
          <a:p>
            <a:pPr lvl="2"/>
            <a:r>
              <a:rPr lang="cs-CZ" dirty="0"/>
              <a:t>Paměťový prostor procesu</a:t>
            </a:r>
          </a:p>
          <a:p>
            <a:pPr lvl="3"/>
            <a:r>
              <a:rPr lang="cs-CZ" dirty="0"/>
              <a:t>R/W operace</a:t>
            </a:r>
          </a:p>
          <a:p>
            <a:pPr lvl="3"/>
            <a:r>
              <a:rPr lang="cs-CZ" dirty="0"/>
              <a:t>Manipulace prostřednictvím služeb OS</a:t>
            </a:r>
          </a:p>
          <a:p>
            <a:pPr lvl="2"/>
            <a:r>
              <a:rPr lang="cs-CZ" dirty="0"/>
              <a:t>Mechanismus volání jádra OS</a:t>
            </a:r>
          </a:p>
          <a:p>
            <a:pPr lvl="3"/>
            <a:r>
              <a:rPr lang="cs-CZ" dirty="0"/>
              <a:t>Speciální instrukce nebo (úmyslná) chyba</a:t>
            </a:r>
          </a:p>
          <a:p>
            <a:pPr lvl="1"/>
            <a:r>
              <a:rPr lang="cs-CZ" dirty="0"/>
              <a:t>Privilegovaný mód (jádro OS) - navíc</a:t>
            </a:r>
          </a:p>
          <a:p>
            <a:pPr lvl="2"/>
            <a:r>
              <a:rPr lang="cs-CZ" dirty="0"/>
              <a:t>Privilegované instrukce</a:t>
            </a:r>
          </a:p>
          <a:p>
            <a:pPr lvl="2"/>
            <a:r>
              <a:rPr lang="cs-CZ" dirty="0"/>
              <a:t>Stav CPU</a:t>
            </a:r>
          </a:p>
          <a:p>
            <a:pPr lvl="3"/>
            <a:r>
              <a:rPr lang="cs-CZ" dirty="0"/>
              <a:t>Skutečný obsah privilegovaných registrů</a:t>
            </a:r>
          </a:p>
          <a:p>
            <a:pPr lvl="2"/>
            <a:r>
              <a:rPr lang="cs-CZ" dirty="0"/>
              <a:t>Paměťový prostor procesu</a:t>
            </a:r>
          </a:p>
          <a:p>
            <a:pPr lvl="3"/>
            <a:r>
              <a:rPr lang="cs-CZ" dirty="0"/>
              <a:t>Manipulace s HW částí stránkování (TLB)</a:t>
            </a:r>
          </a:p>
          <a:p>
            <a:pPr lvl="2"/>
            <a:r>
              <a:rPr lang="cs-CZ" dirty="0"/>
              <a:t>I/O operace</a:t>
            </a:r>
          </a:p>
          <a:p>
            <a:pPr lvl="2"/>
            <a:r>
              <a:rPr lang="cs-CZ" dirty="0"/>
              <a:t>Obsluha přerušení synchronních i asynchronních</a:t>
            </a:r>
          </a:p>
          <a:p>
            <a:pPr lvl="3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383141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Virtualizace CPU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24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</a:t>
            </a:r>
            <a:r>
              <a:rPr lang="cs-CZ" dirty="0" err="1"/>
              <a:t>Virtualization</a:t>
            </a:r>
            <a:r>
              <a:rPr lang="cs-CZ" dirty="0"/>
              <a:t> and Cloud </a:t>
            </a:r>
            <a:r>
              <a:rPr lang="cs-CZ" dirty="0" err="1"/>
              <a:t>Computing</a:t>
            </a:r>
            <a:r>
              <a:rPr lang="cs-CZ" dirty="0"/>
              <a:t>  - 2023/2024 David Bednárek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Cíl: implementovat "jinak" rozhraní software-hardware</a:t>
            </a:r>
          </a:p>
          <a:p>
            <a:pPr lvl="1"/>
            <a:r>
              <a:rPr lang="cs-CZ" dirty="0"/>
              <a:t>Nepřiznat sdílení fyzického CPU s jinými virtuálními stroji</a:t>
            </a:r>
          </a:p>
          <a:p>
            <a:r>
              <a:rPr lang="cs-CZ" dirty="0"/>
              <a:t>Situace v procesorech bez HW podpory - s dvěma módy</a:t>
            </a:r>
          </a:p>
          <a:p>
            <a:pPr lvl="1"/>
            <a:endParaRPr lang="cs-CZ" dirty="0"/>
          </a:p>
          <a:p>
            <a:r>
              <a:rPr lang="cs-CZ" dirty="0"/>
              <a:t>Neprivilegovaný mód (aplikační procesy)</a:t>
            </a:r>
          </a:p>
          <a:p>
            <a:pPr lvl="1"/>
            <a:r>
              <a:rPr lang="cs-CZ" dirty="0"/>
              <a:t>Instrukční sada (neprivilegované instrukce)</a:t>
            </a:r>
          </a:p>
          <a:p>
            <a:pPr lvl="2"/>
            <a:r>
              <a:rPr lang="cs-CZ" dirty="0"/>
              <a:t>Implementováno bez úprav fyzickým CPU - jinak to kvůli výkonu nelze</a:t>
            </a:r>
          </a:p>
          <a:p>
            <a:pPr lvl="2"/>
            <a:r>
              <a:rPr lang="cs-CZ" dirty="0"/>
              <a:t>Fyzické CPU je občas odebráno preemptivním multitaskingem hypervizoru</a:t>
            </a:r>
          </a:p>
          <a:p>
            <a:pPr lvl="1"/>
            <a:r>
              <a:rPr lang="cs-CZ" dirty="0"/>
              <a:t>Stav CPU</a:t>
            </a:r>
          </a:p>
          <a:p>
            <a:pPr lvl="2"/>
            <a:r>
              <a:rPr lang="cs-CZ" dirty="0"/>
              <a:t>Skutečný obsah neprivilegovaných registrů</a:t>
            </a:r>
          </a:p>
          <a:p>
            <a:pPr lvl="3"/>
            <a:r>
              <a:rPr lang="cs-CZ" dirty="0"/>
              <a:t>Preemptivní multitasking hypervizoru vyměňuje obsah registrů</a:t>
            </a:r>
          </a:p>
          <a:p>
            <a:pPr lvl="2"/>
            <a:r>
              <a:rPr lang="cs-CZ" dirty="0"/>
              <a:t>Efekt stavu privilegovaných registrů</a:t>
            </a:r>
          </a:p>
          <a:p>
            <a:pPr lvl="3"/>
            <a:r>
              <a:rPr lang="cs-CZ" dirty="0"/>
              <a:t>Fyzický stav je nutně jiný, ale odchylka nesmí být viditelná</a:t>
            </a:r>
          </a:p>
          <a:p>
            <a:pPr lvl="1"/>
            <a:r>
              <a:rPr lang="cs-CZ" dirty="0"/>
              <a:t>Paměťový prostor procesu</a:t>
            </a:r>
          </a:p>
          <a:p>
            <a:pPr lvl="2"/>
            <a:r>
              <a:rPr lang="cs-CZ" dirty="0"/>
              <a:t>Mechanismus virtuální paměti musí kombinovat sdílení paměti mezi VM a sdílení mezi procesy jednoho VM</a:t>
            </a:r>
          </a:p>
          <a:p>
            <a:pPr lvl="1"/>
            <a:r>
              <a:rPr lang="cs-CZ" dirty="0"/>
              <a:t>Mechanismus volání jádra OS</a:t>
            </a:r>
          </a:p>
          <a:p>
            <a:pPr lvl="2"/>
            <a:r>
              <a:rPr lang="cs-CZ" dirty="0"/>
              <a:t>Nelze přímo připustit původní semantiku (přepnutí do privilegovaného módu a skok do OS)</a:t>
            </a:r>
          </a:p>
        </p:txBody>
      </p:sp>
    </p:spTree>
    <p:extLst>
      <p:ext uri="{BB962C8B-B14F-4D97-AF65-F5344CB8AC3E}">
        <p14:creationId xmlns:p14="http://schemas.microsoft.com/office/powerpoint/2010/main" val="226948246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Virtualizace CPU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25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</a:t>
            </a:r>
            <a:r>
              <a:rPr lang="cs-CZ" dirty="0" err="1"/>
              <a:t>Virtualization</a:t>
            </a:r>
            <a:r>
              <a:rPr lang="cs-CZ" dirty="0"/>
              <a:t> and Cloud </a:t>
            </a:r>
            <a:r>
              <a:rPr lang="cs-CZ" dirty="0" err="1"/>
              <a:t>Computing</a:t>
            </a:r>
            <a:r>
              <a:rPr lang="cs-CZ" dirty="0"/>
              <a:t>  - 2023/2024 David Bednárek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Cíl: implementovat "jinak" rozhraní software-hardware</a:t>
            </a:r>
          </a:p>
          <a:p>
            <a:pPr lvl="1"/>
            <a:r>
              <a:rPr lang="cs-CZ" dirty="0"/>
              <a:t>Nepřiznat sdílení fyzického CPU s jinými virtuálními stroji</a:t>
            </a:r>
          </a:p>
          <a:p>
            <a:r>
              <a:rPr lang="cs-CZ" dirty="0"/>
              <a:t>Situace v procesorech bez HW podpory - s dvěma módy</a:t>
            </a:r>
          </a:p>
          <a:p>
            <a:pPr lvl="1"/>
            <a:endParaRPr lang="cs-CZ" dirty="0"/>
          </a:p>
          <a:p>
            <a:r>
              <a:rPr lang="cs-CZ" dirty="0"/>
              <a:t>Privilegovaný mód (jádro OS) - navíc</a:t>
            </a:r>
          </a:p>
          <a:p>
            <a:pPr lvl="1"/>
            <a:r>
              <a:rPr lang="cs-CZ" dirty="0"/>
              <a:t>Privilegované instrukce</a:t>
            </a:r>
          </a:p>
          <a:p>
            <a:pPr lvl="2"/>
            <a:r>
              <a:rPr lang="cs-CZ" dirty="0"/>
              <a:t>Většinou nelze připustit přímé provedení fyzickým CPU</a:t>
            </a:r>
          </a:p>
          <a:p>
            <a:pPr lvl="1"/>
            <a:r>
              <a:rPr lang="cs-CZ" dirty="0"/>
              <a:t>Stav CPU</a:t>
            </a:r>
          </a:p>
          <a:p>
            <a:pPr lvl="2"/>
            <a:r>
              <a:rPr lang="cs-CZ" dirty="0"/>
              <a:t>Fyzický obsah většiny privilegovaných registrů nelze přiznat</a:t>
            </a:r>
          </a:p>
          <a:p>
            <a:pPr lvl="1"/>
            <a:r>
              <a:rPr lang="cs-CZ" dirty="0"/>
              <a:t>Paměťový prostor procesu</a:t>
            </a:r>
          </a:p>
          <a:p>
            <a:pPr lvl="2"/>
            <a:r>
              <a:rPr lang="cs-CZ" dirty="0"/>
              <a:t>Manipulace s HW částí stránkování (TLB) musí být emulována</a:t>
            </a:r>
          </a:p>
          <a:p>
            <a:pPr lvl="2"/>
            <a:r>
              <a:rPr lang="cs-CZ" dirty="0"/>
              <a:t>Nutnost zaznamenat i manipulaci prováděnou neprivilegovanými instrukcemi</a:t>
            </a:r>
          </a:p>
          <a:p>
            <a:pPr lvl="1"/>
            <a:r>
              <a:rPr lang="cs-CZ" dirty="0"/>
              <a:t>I/O operace</a:t>
            </a:r>
          </a:p>
          <a:p>
            <a:pPr lvl="2"/>
            <a:r>
              <a:rPr lang="cs-CZ" dirty="0"/>
              <a:t>U sdílených zařízení nelze připustit přímé provedení fyzickým CPU</a:t>
            </a:r>
          </a:p>
          <a:p>
            <a:pPr lvl="1"/>
            <a:r>
              <a:rPr lang="cs-CZ" dirty="0"/>
              <a:t>Obsluha přerušení synchronních i asynchronních</a:t>
            </a:r>
          </a:p>
          <a:p>
            <a:pPr lvl="2"/>
            <a:r>
              <a:rPr lang="cs-CZ" dirty="0"/>
              <a:t>Přerušení obvykle přepíná CPU do privilegovaného režimu</a:t>
            </a:r>
          </a:p>
          <a:p>
            <a:pPr lvl="2"/>
            <a:r>
              <a:rPr lang="cs-CZ" dirty="0"/>
              <a:t>Začátek obsluhy přerušení musí být ve VMM</a:t>
            </a:r>
          </a:p>
        </p:txBody>
      </p:sp>
    </p:spTree>
    <p:extLst>
      <p:ext uri="{BB962C8B-B14F-4D97-AF65-F5344CB8AC3E}">
        <p14:creationId xmlns:p14="http://schemas.microsoft.com/office/powerpoint/2010/main" val="9745413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Přístupy k virtualizaci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26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</a:t>
            </a:r>
            <a:r>
              <a:rPr lang="cs-CZ" dirty="0" err="1"/>
              <a:t>Virtualization</a:t>
            </a:r>
            <a:r>
              <a:rPr lang="cs-CZ" dirty="0"/>
              <a:t> and Cloud </a:t>
            </a:r>
            <a:r>
              <a:rPr lang="cs-CZ" dirty="0" err="1"/>
              <a:t>Computing</a:t>
            </a:r>
            <a:r>
              <a:rPr lang="cs-CZ" dirty="0"/>
              <a:t>  - 2023/2024 David Bednárek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endParaRPr lang="cs-CZ" dirty="0"/>
          </a:p>
          <a:p>
            <a:r>
              <a:rPr lang="cs-CZ" dirty="0"/>
              <a:t>Aplikační kód je vždy vykonáván fyzickým CPU</a:t>
            </a:r>
          </a:p>
          <a:p>
            <a:r>
              <a:rPr lang="cs-CZ" dirty="0"/>
              <a:t>Kód jádra</a:t>
            </a:r>
            <a:r>
              <a:rPr lang="en-US" dirty="0"/>
              <a:t> OS</a:t>
            </a:r>
            <a:r>
              <a:rPr lang="cs-CZ" dirty="0"/>
              <a:t> lze vykonávat různými způsoby</a:t>
            </a:r>
          </a:p>
          <a:p>
            <a:endParaRPr lang="cs-CZ" dirty="0"/>
          </a:p>
          <a:p>
            <a:r>
              <a:rPr lang="cs-CZ" dirty="0"/>
              <a:t>Situace v procesorech bez HW podpory</a:t>
            </a:r>
          </a:p>
          <a:p>
            <a:pPr lvl="1"/>
            <a:r>
              <a:rPr lang="cs-CZ" dirty="0"/>
              <a:t>Trap and Emulate - Jádro OS vykonáváno fyzickým CPU běžícím v aplikačním režimu </a:t>
            </a:r>
            <a:r>
              <a:rPr lang="en-US" dirty="0"/>
              <a:t>[</a:t>
            </a:r>
            <a:r>
              <a:rPr lang="en-US" dirty="0" err="1"/>
              <a:t>prvn</a:t>
            </a:r>
            <a:r>
              <a:rPr lang="cs-CZ" dirty="0"/>
              <a:t>í éra virtualizace</a:t>
            </a:r>
            <a:r>
              <a:rPr lang="en-US" dirty="0"/>
              <a:t>]</a:t>
            </a:r>
            <a:endParaRPr lang="cs-CZ" dirty="0"/>
          </a:p>
          <a:p>
            <a:pPr lvl="2"/>
            <a:r>
              <a:rPr lang="cs-CZ" dirty="0"/>
              <a:t>Privilegované instrukce způsobí výjimku a jsou emulovány</a:t>
            </a:r>
            <a:endParaRPr lang="en-US" dirty="0"/>
          </a:p>
          <a:p>
            <a:pPr lvl="3"/>
            <a:r>
              <a:rPr lang="cs-CZ" dirty="0"/>
              <a:t>Časová penalizace každého přechodu aplikace-jádro</a:t>
            </a:r>
          </a:p>
          <a:p>
            <a:pPr lvl="2"/>
            <a:r>
              <a:rPr lang="cs-CZ" dirty="0"/>
              <a:t>Neprivilegované instrukce musejí běžet identicky s privilegovaným režimem</a:t>
            </a:r>
          </a:p>
          <a:p>
            <a:pPr lvl="3"/>
            <a:r>
              <a:rPr lang="cs-CZ" dirty="0"/>
              <a:t>Nepřiznat změněný stav procesoru neprivilegovanou instrukcí</a:t>
            </a:r>
          </a:p>
          <a:p>
            <a:pPr lvl="1"/>
            <a:r>
              <a:rPr lang="cs-CZ" dirty="0"/>
              <a:t>Binary translation - přeložení do "bezpečného" kódu</a:t>
            </a:r>
            <a:r>
              <a:rPr lang="en-US" dirty="0"/>
              <a:t> [</a:t>
            </a:r>
            <a:r>
              <a:rPr lang="en-US" dirty="0" err="1"/>
              <a:t>VMWare</a:t>
            </a:r>
            <a:r>
              <a:rPr lang="en-US" dirty="0"/>
              <a:t> x86]</a:t>
            </a:r>
            <a:endParaRPr lang="cs-CZ" dirty="0"/>
          </a:p>
          <a:p>
            <a:pPr lvl="2"/>
            <a:r>
              <a:rPr lang="cs-CZ" dirty="0"/>
              <a:t>Instrukce manipulující s privilegovanou částí stavu jsou upraveny</a:t>
            </a:r>
          </a:p>
          <a:p>
            <a:pPr lvl="3"/>
            <a:r>
              <a:rPr lang="cs-CZ" dirty="0"/>
              <a:t>Vyžaduje čas a prostor pro překlad (on demand)</a:t>
            </a:r>
          </a:p>
          <a:p>
            <a:pPr lvl="2"/>
            <a:r>
              <a:rPr lang="cs-CZ" dirty="0"/>
              <a:t>Bezpečný kód vykonáván fyzickým CPU </a:t>
            </a:r>
            <a:r>
              <a:rPr lang="en-US" dirty="0"/>
              <a:t>[</a:t>
            </a:r>
            <a:r>
              <a:rPr lang="cs-CZ" dirty="0"/>
              <a:t>v privilegovaném režimu</a:t>
            </a:r>
            <a:r>
              <a:rPr lang="en-US" dirty="0"/>
              <a:t> ?]</a:t>
            </a:r>
            <a:endParaRPr lang="cs-CZ" dirty="0"/>
          </a:p>
          <a:p>
            <a:pPr lvl="3"/>
            <a:r>
              <a:rPr lang="cs-CZ" dirty="0"/>
              <a:t>Šetří čas na přepínání režimu CPU</a:t>
            </a:r>
          </a:p>
          <a:p>
            <a:r>
              <a:rPr lang="cs-CZ" dirty="0"/>
              <a:t>Hardwarová podpora virtualizace</a:t>
            </a:r>
            <a:r>
              <a:rPr lang="en-US" dirty="0"/>
              <a:t> [</a:t>
            </a:r>
            <a:r>
              <a:rPr lang="en-US" dirty="0" err="1"/>
              <a:t>VMWare</a:t>
            </a:r>
            <a:r>
              <a:rPr lang="en-US" dirty="0"/>
              <a:t> x64]</a:t>
            </a:r>
            <a:endParaRPr lang="cs-CZ" dirty="0"/>
          </a:p>
          <a:p>
            <a:pPr lvl="1"/>
            <a:r>
              <a:rPr lang="cs-CZ" dirty="0"/>
              <a:t>Více úrovní privilegovanosti ve stavu procesoru</a:t>
            </a:r>
          </a:p>
          <a:p>
            <a:pPr lvl="2"/>
            <a:r>
              <a:rPr lang="cs-CZ" dirty="0"/>
              <a:t>Na stroji s N úrovněmi lze emulovat virtuální stroj s N-1 úrovněmi</a:t>
            </a:r>
          </a:p>
          <a:p>
            <a:pPr lvl="1"/>
            <a:r>
              <a:rPr lang="cs-CZ" dirty="0"/>
              <a:t>Oddělené (stínové) registry pro fyzický a virtuální stav CPU</a:t>
            </a:r>
          </a:p>
        </p:txBody>
      </p:sp>
    </p:spTree>
    <p:extLst>
      <p:ext uri="{BB962C8B-B14F-4D97-AF65-F5344CB8AC3E}">
        <p14:creationId xmlns:p14="http://schemas.microsoft.com/office/powerpoint/2010/main" val="138820353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Přístupy k virtualizaci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27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</a:t>
            </a:r>
            <a:r>
              <a:rPr lang="cs-CZ" dirty="0" err="1"/>
              <a:t>Virtualization</a:t>
            </a:r>
            <a:r>
              <a:rPr lang="cs-CZ" dirty="0"/>
              <a:t> and Cloud </a:t>
            </a:r>
            <a:r>
              <a:rPr lang="cs-CZ" dirty="0" err="1"/>
              <a:t>Computing</a:t>
            </a:r>
            <a:r>
              <a:rPr lang="cs-CZ" dirty="0"/>
              <a:t>  - 2023/2024 David Bednárek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/>
              <a:t>Aplikační kód je vždy vykonáván fyzickým CPU</a:t>
            </a:r>
          </a:p>
          <a:p>
            <a:r>
              <a:rPr lang="cs-CZ" dirty="0"/>
              <a:t>Kód jádra</a:t>
            </a:r>
            <a:r>
              <a:rPr lang="en-US" dirty="0"/>
              <a:t> OS</a:t>
            </a:r>
            <a:r>
              <a:rPr lang="cs-CZ" dirty="0"/>
              <a:t> lze vykonávat různými způsoby</a:t>
            </a:r>
          </a:p>
          <a:p>
            <a:pPr lvl="1"/>
            <a:r>
              <a:rPr lang="cs-CZ" dirty="0"/>
              <a:t>Fyzickým CPU běžícím v aplikačním režimu </a:t>
            </a:r>
            <a:r>
              <a:rPr lang="en-US" dirty="0"/>
              <a:t>[</a:t>
            </a:r>
            <a:r>
              <a:rPr lang="en-US" dirty="0" err="1"/>
              <a:t>prvn</a:t>
            </a:r>
            <a:r>
              <a:rPr lang="cs-CZ" dirty="0"/>
              <a:t>í éra virtualizace</a:t>
            </a:r>
            <a:r>
              <a:rPr lang="en-US" dirty="0"/>
              <a:t>]</a:t>
            </a:r>
            <a:endParaRPr lang="cs-CZ" dirty="0"/>
          </a:p>
          <a:p>
            <a:pPr lvl="1"/>
            <a:r>
              <a:rPr lang="cs-CZ" dirty="0"/>
              <a:t>Binary translation - přeložení do "bezpečného" kódu</a:t>
            </a:r>
            <a:r>
              <a:rPr lang="en-US" dirty="0"/>
              <a:t> [</a:t>
            </a:r>
            <a:r>
              <a:rPr lang="en-US" dirty="0" err="1"/>
              <a:t>VMWare</a:t>
            </a:r>
            <a:r>
              <a:rPr lang="en-US" dirty="0"/>
              <a:t> x86]</a:t>
            </a:r>
            <a:endParaRPr lang="cs-CZ" dirty="0"/>
          </a:p>
          <a:p>
            <a:pPr lvl="2"/>
            <a:r>
              <a:rPr lang="cs-CZ" dirty="0"/>
              <a:t>Bezpečný kód vykonáván fyzickým CPU v privilegovaném</a:t>
            </a:r>
            <a:r>
              <a:rPr lang="en-US" dirty="0"/>
              <a:t> [?]</a:t>
            </a:r>
            <a:r>
              <a:rPr lang="cs-CZ" dirty="0"/>
              <a:t> režimu</a:t>
            </a:r>
          </a:p>
          <a:p>
            <a:pPr lvl="1"/>
            <a:r>
              <a:rPr lang="cs-CZ" dirty="0"/>
              <a:t>Hardwarová podpora virtualizace</a:t>
            </a:r>
            <a:r>
              <a:rPr lang="en-US" dirty="0"/>
              <a:t> [</a:t>
            </a:r>
            <a:r>
              <a:rPr lang="en-US" dirty="0" err="1"/>
              <a:t>VMWare</a:t>
            </a:r>
            <a:r>
              <a:rPr lang="en-US" dirty="0"/>
              <a:t> x64]</a:t>
            </a:r>
            <a:endParaRPr lang="cs-CZ" dirty="0"/>
          </a:p>
          <a:p>
            <a:pPr lvl="2"/>
            <a:r>
              <a:rPr lang="cs-CZ" dirty="0"/>
              <a:t>Více úrovní privilegovanosti ve stavu procesoru</a:t>
            </a:r>
          </a:p>
          <a:p>
            <a:pPr lvl="3"/>
            <a:r>
              <a:rPr lang="cs-CZ" dirty="0"/>
              <a:t>Na stroji s N úrovněmi lze emulovat virtuální stroj s N-1 úrovněmi</a:t>
            </a:r>
          </a:p>
          <a:p>
            <a:pPr lvl="2"/>
            <a:endParaRPr lang="en-US" dirty="0"/>
          </a:p>
          <a:p>
            <a:pPr lvl="1"/>
            <a:r>
              <a:rPr lang="en-US" dirty="0" err="1"/>
              <a:t>Paravirtualizace</a:t>
            </a:r>
            <a:r>
              <a:rPr lang="en-US" dirty="0"/>
              <a:t> [</a:t>
            </a:r>
            <a:r>
              <a:rPr lang="en-US" dirty="0" err="1"/>
              <a:t>Xen</a:t>
            </a:r>
            <a:r>
              <a:rPr lang="en-US" dirty="0"/>
              <a:t>, </a:t>
            </a:r>
            <a:r>
              <a:rPr lang="cs-CZ" dirty="0"/>
              <a:t>některé varianty </a:t>
            </a:r>
            <a:r>
              <a:rPr lang="en-US" dirty="0"/>
              <a:t>Hyper-V]</a:t>
            </a:r>
          </a:p>
          <a:p>
            <a:pPr lvl="2"/>
            <a:r>
              <a:rPr lang="en-US" dirty="0" err="1"/>
              <a:t>Upraven</a:t>
            </a:r>
            <a:r>
              <a:rPr lang="cs-CZ" dirty="0"/>
              <a:t>ý OS nepoužívá privilegované instrukce </a:t>
            </a:r>
          </a:p>
          <a:p>
            <a:pPr lvl="3"/>
            <a:r>
              <a:rPr lang="cs-CZ" dirty="0"/>
              <a:t>Ani jinak nezasahuje přímo do privilegovaného stavu (stránkování)</a:t>
            </a:r>
          </a:p>
          <a:p>
            <a:pPr lvl="2"/>
            <a:r>
              <a:rPr lang="cs-CZ" dirty="0"/>
              <a:t>OS je vykonáván fyzickým CPU v aplikačním režimu</a:t>
            </a:r>
          </a:p>
          <a:p>
            <a:pPr lvl="3"/>
            <a:r>
              <a:rPr lang="cs-CZ" dirty="0"/>
              <a:t>Ochrana proti chybám v OS</a:t>
            </a:r>
          </a:p>
          <a:p>
            <a:pPr lvl="2"/>
            <a:r>
              <a:rPr lang="cs-CZ" dirty="0"/>
              <a:t>Privilegované akce nahrazeny voláním hypervizoru</a:t>
            </a:r>
          </a:p>
          <a:p>
            <a:pPr lvl="3"/>
            <a:r>
              <a:rPr lang="cs-CZ" dirty="0"/>
              <a:t>Výrazně menší režie než při emulaci rozhraní SW-HW</a:t>
            </a:r>
          </a:p>
          <a:p>
            <a:pPr lvl="3"/>
            <a:r>
              <a:rPr lang="cs-CZ" dirty="0"/>
              <a:t>Zůstává režie přepínání aplikace-OS přes hypervizor</a:t>
            </a:r>
          </a:p>
          <a:p>
            <a:pPr lvl="3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0369095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Content Placeholder 66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Režim CPU</a:t>
            </a:r>
          </a:p>
          <a:p>
            <a:pPr lvl="1"/>
            <a:r>
              <a:rPr lang="cs-CZ" dirty="0"/>
              <a:t>Aplikační</a:t>
            </a:r>
          </a:p>
          <a:p>
            <a:pPr lvl="1"/>
            <a:r>
              <a:rPr lang="cs-CZ" dirty="0"/>
              <a:t>Privilegovaný</a:t>
            </a:r>
          </a:p>
          <a:p>
            <a:pPr lvl="1"/>
            <a:r>
              <a:rPr lang="cs-CZ" dirty="0"/>
              <a:t>Odlišeno příznakem v privilegovaném registru</a:t>
            </a:r>
          </a:p>
          <a:p>
            <a:r>
              <a:rPr lang="cs-CZ" dirty="0"/>
              <a:t>Vstup do privilegovaného režimu</a:t>
            </a:r>
          </a:p>
          <a:p>
            <a:pPr lvl="1"/>
            <a:r>
              <a:rPr lang="cs-CZ" dirty="0"/>
              <a:t>Přerušení</a:t>
            </a:r>
          </a:p>
          <a:p>
            <a:pPr lvl="1"/>
            <a:r>
              <a:rPr lang="cs-CZ" dirty="0"/>
              <a:t>Instrukce pro volání jádra (SYSCALL)</a:t>
            </a:r>
          </a:p>
          <a:p>
            <a:pPr lvl="1"/>
            <a:r>
              <a:rPr lang="cs-CZ" dirty="0"/>
              <a:t>Chyba</a:t>
            </a:r>
          </a:p>
          <a:p>
            <a:r>
              <a:rPr lang="cs-CZ" dirty="0"/>
              <a:t>Návrat z privilegovaného režimu</a:t>
            </a:r>
          </a:p>
          <a:p>
            <a:pPr lvl="1"/>
            <a:r>
              <a:rPr lang="cs-CZ" dirty="0"/>
              <a:t>Instrukce návratu</a:t>
            </a:r>
            <a:br>
              <a:rPr lang="cs-CZ" dirty="0"/>
            </a:br>
            <a:r>
              <a:rPr lang="cs-CZ" dirty="0"/>
              <a:t>(IRET, SYSRET)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Operační systém na fyzickém CPU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28</a:t>
            </a:fld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</a:t>
            </a:r>
            <a:r>
              <a:rPr lang="cs-CZ" dirty="0" err="1"/>
              <a:t>Virtualization</a:t>
            </a:r>
            <a:r>
              <a:rPr lang="cs-CZ" dirty="0"/>
              <a:t> and Cloud </a:t>
            </a:r>
            <a:r>
              <a:rPr lang="cs-CZ" dirty="0" err="1"/>
              <a:t>Computing</a:t>
            </a:r>
            <a:r>
              <a:rPr lang="cs-CZ" dirty="0"/>
              <a:t>  - 2023/2024 David Bednárek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71600" y="1988840"/>
            <a:ext cx="1440160" cy="1440160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>
                <a:solidFill>
                  <a:schemeClr val="accent3"/>
                </a:solidFill>
              </a:rPr>
              <a:t>aplikační proces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71600" y="3429000"/>
            <a:ext cx="1440160" cy="1440160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>
                <a:solidFill>
                  <a:schemeClr val="accent3"/>
                </a:solidFill>
              </a:rPr>
              <a:t>jádro OS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411760" y="1988840"/>
            <a:ext cx="2880320" cy="2880320"/>
          </a:xfrm>
          <a:prstGeom prst="rect">
            <a:avLst/>
          </a:prstGeom>
          <a:noFill/>
          <a:ln w="38100">
            <a:solidFill>
              <a:schemeClr val="accent1"/>
            </a:solidFill>
            <a:prstDash val="solid"/>
          </a:ln>
        </p:spPr>
        <p:txBody>
          <a:bodyPr wrap="square" rtlCol="0" anchor="t" anchorCtr="0">
            <a:noAutofit/>
          </a:bodyPr>
          <a:lstStyle/>
          <a:p>
            <a:pPr algn="ctr"/>
            <a:r>
              <a:rPr lang="cs-CZ" dirty="0">
                <a:solidFill>
                  <a:schemeClr val="accent1"/>
                </a:solidFill>
              </a:rPr>
              <a:t>CPU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491880" y="2420888"/>
            <a:ext cx="1440160" cy="576064"/>
          </a:xfrm>
          <a:prstGeom prst="rect">
            <a:avLst/>
          </a:prstGeom>
          <a:noFill/>
          <a:ln w="38100">
            <a:solidFill>
              <a:schemeClr val="accent1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>
                <a:solidFill>
                  <a:schemeClr val="accent1"/>
                </a:solidFill>
              </a:rPr>
              <a:t>aplikační registry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491880" y="4077072"/>
            <a:ext cx="1440160" cy="576064"/>
          </a:xfrm>
          <a:prstGeom prst="rect">
            <a:avLst/>
          </a:prstGeom>
          <a:noFill/>
          <a:ln w="38100">
            <a:solidFill>
              <a:schemeClr val="accent1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>
                <a:solidFill>
                  <a:schemeClr val="accent1"/>
                </a:solidFill>
              </a:rPr>
              <a:t>privilegovanéregistry</a:t>
            </a:r>
          </a:p>
        </p:txBody>
      </p:sp>
      <p:cxnSp>
        <p:nvCxnSpPr>
          <p:cNvPr id="14" name="Straight Arrow Connector 13"/>
          <p:cNvCxnSpPr>
            <a:endCxn id="11" idx="1"/>
          </p:cNvCxnSpPr>
          <p:nvPr/>
        </p:nvCxnSpPr>
        <p:spPr>
          <a:xfrm>
            <a:off x="2411760" y="2708920"/>
            <a:ext cx="1080120" cy="0"/>
          </a:xfrm>
          <a:prstGeom prst="straightConnector1">
            <a:avLst/>
          </a:prstGeom>
          <a:ln w="28575">
            <a:solidFill>
              <a:schemeClr val="accent3"/>
            </a:solidFill>
            <a:prstDash val="sysDot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12" idx="1"/>
          </p:cNvCxnSpPr>
          <p:nvPr/>
        </p:nvCxnSpPr>
        <p:spPr>
          <a:xfrm>
            <a:off x="2411760" y="4365104"/>
            <a:ext cx="1080120" cy="0"/>
          </a:xfrm>
          <a:prstGeom prst="straightConnector1">
            <a:avLst/>
          </a:prstGeom>
          <a:ln w="28575">
            <a:solidFill>
              <a:schemeClr val="accent3"/>
            </a:solidFill>
            <a:prstDash val="sysDot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urved Connector 26"/>
          <p:cNvCxnSpPr/>
          <p:nvPr/>
        </p:nvCxnSpPr>
        <p:spPr>
          <a:xfrm rot="5400000" flipH="1" flipV="1">
            <a:off x="2382106" y="3039306"/>
            <a:ext cx="1139428" cy="1080120"/>
          </a:xfrm>
          <a:prstGeom prst="curvedConnector3">
            <a:avLst>
              <a:gd name="adj1" fmla="val 2409"/>
            </a:avLst>
          </a:prstGeom>
          <a:ln w="28575">
            <a:solidFill>
              <a:schemeClr val="accent3"/>
            </a:solidFill>
            <a:prstDash val="sysDot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Freeform 57"/>
          <p:cNvSpPr/>
          <p:nvPr/>
        </p:nvSpPr>
        <p:spPr>
          <a:xfrm>
            <a:off x="2411760" y="3125814"/>
            <a:ext cx="576064" cy="663226"/>
          </a:xfrm>
          <a:custGeom>
            <a:avLst/>
            <a:gdLst>
              <a:gd name="connsiteX0" fmla="*/ 54935 w 1077433"/>
              <a:gd name="connsiteY0" fmla="*/ 0 h 744279"/>
              <a:gd name="connsiteX1" fmla="*/ 1065028 w 1077433"/>
              <a:gd name="connsiteY1" fmla="*/ 393404 h 744279"/>
              <a:gd name="connsiteX2" fmla="*/ 129363 w 1077433"/>
              <a:gd name="connsiteY2" fmla="*/ 637953 h 744279"/>
              <a:gd name="connsiteX3" fmla="*/ 288851 w 1077433"/>
              <a:gd name="connsiteY3" fmla="*/ 744279 h 744279"/>
              <a:gd name="connsiteX0" fmla="*/ 0 w 1049079"/>
              <a:gd name="connsiteY0" fmla="*/ 0 h 744279"/>
              <a:gd name="connsiteX1" fmla="*/ 1010093 w 1049079"/>
              <a:gd name="connsiteY1" fmla="*/ 393404 h 744279"/>
              <a:gd name="connsiteX2" fmla="*/ 233916 w 1049079"/>
              <a:gd name="connsiteY2" fmla="*/ 744279 h 744279"/>
              <a:gd name="connsiteX0" fmla="*/ 0 w 1012938"/>
              <a:gd name="connsiteY0" fmla="*/ 0 h 631509"/>
              <a:gd name="connsiteX1" fmla="*/ 1010093 w 1012938"/>
              <a:gd name="connsiteY1" fmla="*/ 393404 h 631509"/>
              <a:gd name="connsiteX2" fmla="*/ 17072 w 1012938"/>
              <a:gd name="connsiteY2" fmla="*/ 631509 h 631509"/>
              <a:gd name="connsiteX0" fmla="*/ 0 w 17072"/>
              <a:gd name="connsiteY0" fmla="*/ 0 h 631509"/>
              <a:gd name="connsiteX1" fmla="*/ 17072 w 17072"/>
              <a:gd name="connsiteY1" fmla="*/ 631509 h 631509"/>
              <a:gd name="connsiteX0" fmla="*/ 0 w 863453"/>
              <a:gd name="connsiteY0" fmla="*/ 0 h 631509"/>
              <a:gd name="connsiteX1" fmla="*/ 17072 w 863453"/>
              <a:gd name="connsiteY1" fmla="*/ 631509 h 631509"/>
              <a:gd name="connsiteX0" fmla="*/ 0 w 863453"/>
              <a:gd name="connsiteY0" fmla="*/ 3380 h 634889"/>
              <a:gd name="connsiteX1" fmla="*/ 17072 w 863453"/>
              <a:gd name="connsiteY1" fmla="*/ 634889 h 634889"/>
              <a:gd name="connsiteX0" fmla="*/ 2503208 w 3286543"/>
              <a:gd name="connsiteY0" fmla="*/ 3380 h 48488"/>
              <a:gd name="connsiteX1" fmla="*/ 0 w 3286543"/>
              <a:gd name="connsiteY1" fmla="*/ 48488 h 48488"/>
              <a:gd name="connsiteX0" fmla="*/ 0 w 846381"/>
              <a:gd name="connsiteY0" fmla="*/ 3380 h 161257"/>
              <a:gd name="connsiteX1" fmla="*/ 0 w 846381"/>
              <a:gd name="connsiteY1" fmla="*/ 161257 h 161257"/>
              <a:gd name="connsiteX0" fmla="*/ 0 w 783335"/>
              <a:gd name="connsiteY0" fmla="*/ 3380 h 161257"/>
              <a:gd name="connsiteX1" fmla="*/ 0 w 783335"/>
              <a:gd name="connsiteY1" fmla="*/ 161257 h 161257"/>
              <a:gd name="connsiteX0" fmla="*/ 0 w 365217"/>
              <a:gd name="connsiteY0" fmla="*/ 4747 h 162624"/>
              <a:gd name="connsiteX1" fmla="*/ 0 w 365217"/>
              <a:gd name="connsiteY1" fmla="*/ 162624 h 162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65217" h="162624">
                <a:moveTo>
                  <a:pt x="0" y="4747"/>
                </a:moveTo>
                <a:cubicBezTo>
                  <a:pt x="365217" y="0"/>
                  <a:pt x="345623" y="158620"/>
                  <a:pt x="0" y="162624"/>
                </a:cubicBezTo>
              </a:path>
            </a:pathLst>
          </a:custGeom>
          <a:ln w="28575" cmpd="dbl">
            <a:solidFill>
              <a:schemeClr val="accent3"/>
            </a:solidFill>
            <a:headEnd type="none" w="med" len="med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9" name="Freeform 58"/>
          <p:cNvSpPr/>
          <p:nvPr/>
        </p:nvSpPr>
        <p:spPr>
          <a:xfrm flipV="1">
            <a:off x="2411760" y="2924944"/>
            <a:ext cx="1080120" cy="1080120"/>
          </a:xfrm>
          <a:custGeom>
            <a:avLst/>
            <a:gdLst>
              <a:gd name="connsiteX0" fmla="*/ 54935 w 1077433"/>
              <a:gd name="connsiteY0" fmla="*/ 0 h 744279"/>
              <a:gd name="connsiteX1" fmla="*/ 1065028 w 1077433"/>
              <a:gd name="connsiteY1" fmla="*/ 393404 h 744279"/>
              <a:gd name="connsiteX2" fmla="*/ 129363 w 1077433"/>
              <a:gd name="connsiteY2" fmla="*/ 637953 h 744279"/>
              <a:gd name="connsiteX3" fmla="*/ 288851 w 1077433"/>
              <a:gd name="connsiteY3" fmla="*/ 744279 h 744279"/>
              <a:gd name="connsiteX0" fmla="*/ 0 w 1049079"/>
              <a:gd name="connsiteY0" fmla="*/ 0 h 744279"/>
              <a:gd name="connsiteX1" fmla="*/ 1010093 w 1049079"/>
              <a:gd name="connsiteY1" fmla="*/ 393404 h 744279"/>
              <a:gd name="connsiteX2" fmla="*/ 233916 w 1049079"/>
              <a:gd name="connsiteY2" fmla="*/ 744279 h 744279"/>
              <a:gd name="connsiteX0" fmla="*/ 0 w 1012938"/>
              <a:gd name="connsiteY0" fmla="*/ 0 h 631509"/>
              <a:gd name="connsiteX1" fmla="*/ 1010093 w 1012938"/>
              <a:gd name="connsiteY1" fmla="*/ 393404 h 631509"/>
              <a:gd name="connsiteX2" fmla="*/ 17072 w 1012938"/>
              <a:gd name="connsiteY2" fmla="*/ 631509 h 631509"/>
              <a:gd name="connsiteX0" fmla="*/ 0 w 17072"/>
              <a:gd name="connsiteY0" fmla="*/ 0 h 631509"/>
              <a:gd name="connsiteX1" fmla="*/ 17072 w 17072"/>
              <a:gd name="connsiteY1" fmla="*/ 631509 h 631509"/>
              <a:gd name="connsiteX0" fmla="*/ 0 w 863453"/>
              <a:gd name="connsiteY0" fmla="*/ 0 h 631509"/>
              <a:gd name="connsiteX1" fmla="*/ 17072 w 863453"/>
              <a:gd name="connsiteY1" fmla="*/ 631509 h 631509"/>
              <a:gd name="connsiteX0" fmla="*/ 0 w 863453"/>
              <a:gd name="connsiteY0" fmla="*/ 3380 h 634889"/>
              <a:gd name="connsiteX1" fmla="*/ 17072 w 863453"/>
              <a:gd name="connsiteY1" fmla="*/ 634889 h 634889"/>
              <a:gd name="connsiteX0" fmla="*/ 2503208 w 3286543"/>
              <a:gd name="connsiteY0" fmla="*/ 3380 h 48488"/>
              <a:gd name="connsiteX1" fmla="*/ 0 w 3286543"/>
              <a:gd name="connsiteY1" fmla="*/ 48488 h 48488"/>
              <a:gd name="connsiteX0" fmla="*/ 0 w 846381"/>
              <a:gd name="connsiteY0" fmla="*/ 3380 h 161257"/>
              <a:gd name="connsiteX1" fmla="*/ 0 w 846381"/>
              <a:gd name="connsiteY1" fmla="*/ 161257 h 161257"/>
              <a:gd name="connsiteX0" fmla="*/ 0 w 783335"/>
              <a:gd name="connsiteY0" fmla="*/ 3380 h 161257"/>
              <a:gd name="connsiteX1" fmla="*/ 0 w 783335"/>
              <a:gd name="connsiteY1" fmla="*/ 161257 h 161257"/>
              <a:gd name="connsiteX0" fmla="*/ 0 w 365217"/>
              <a:gd name="connsiteY0" fmla="*/ 4747 h 162624"/>
              <a:gd name="connsiteX1" fmla="*/ 0 w 365217"/>
              <a:gd name="connsiteY1" fmla="*/ 162624 h 162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65217" h="162624">
                <a:moveTo>
                  <a:pt x="0" y="4747"/>
                </a:moveTo>
                <a:cubicBezTo>
                  <a:pt x="365217" y="0"/>
                  <a:pt x="345623" y="158620"/>
                  <a:pt x="0" y="162624"/>
                </a:cubicBezTo>
              </a:path>
            </a:pathLst>
          </a:custGeom>
          <a:ln w="28575" cmpd="dbl">
            <a:solidFill>
              <a:schemeClr val="accent3"/>
            </a:solidFill>
            <a:headEnd type="none" w="med" len="med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69" name="Straight Connector 68"/>
          <p:cNvCxnSpPr>
            <a:endCxn id="10" idx="1"/>
          </p:cNvCxnSpPr>
          <p:nvPr/>
        </p:nvCxnSpPr>
        <p:spPr>
          <a:xfrm>
            <a:off x="251520" y="3429000"/>
            <a:ext cx="2160240" cy="0"/>
          </a:xfrm>
          <a:prstGeom prst="line">
            <a:avLst/>
          </a:prstGeom>
          <a:noFill/>
          <a:ln w="38100">
            <a:solidFill>
              <a:schemeClr val="accent1"/>
            </a:solidFill>
            <a:prstDash val="sysDot"/>
          </a:ln>
        </p:spPr>
      </p:cxn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971600" y="1268760"/>
            <a:ext cx="1080120" cy="1440160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>
                <a:solidFill>
                  <a:schemeClr val="accent3"/>
                </a:solidFill>
              </a:rPr>
              <a:t>aplikační proces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71600" y="2708920"/>
            <a:ext cx="1080120" cy="1440160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>
                <a:solidFill>
                  <a:schemeClr val="accent3"/>
                </a:solidFill>
              </a:rPr>
              <a:t>jádro OS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51520" y="4149080"/>
            <a:ext cx="1800200" cy="2160240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>
                <a:solidFill>
                  <a:schemeClr val="accent3"/>
                </a:solidFill>
              </a:rPr>
              <a:t>VMM</a:t>
            </a:r>
          </a:p>
        </p:txBody>
      </p:sp>
      <p:sp>
        <p:nvSpPr>
          <p:cNvPr id="67" name="Content Placeholder 66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Aplikační proces</a:t>
            </a:r>
          </a:p>
          <a:p>
            <a:pPr lvl="1"/>
            <a:r>
              <a:rPr lang="cs-CZ" dirty="0"/>
              <a:t>Pracuje normálně</a:t>
            </a:r>
          </a:p>
          <a:p>
            <a:r>
              <a:rPr lang="cs-CZ" dirty="0"/>
              <a:t>Jádro OS</a:t>
            </a:r>
          </a:p>
          <a:p>
            <a:pPr lvl="1"/>
            <a:r>
              <a:rPr lang="cs-CZ" dirty="0"/>
              <a:t>Pracuje v aplikačním režimu</a:t>
            </a:r>
          </a:p>
          <a:p>
            <a:pPr lvl="1"/>
            <a:r>
              <a:rPr lang="cs-CZ" dirty="0"/>
              <a:t>Privilegovaná instrukce způsobí softwarové přerušení</a:t>
            </a:r>
          </a:p>
          <a:p>
            <a:pPr lvl="1"/>
            <a:r>
              <a:rPr lang="cs-CZ" dirty="0"/>
              <a:t>VMM toto přerušení obsluhuje - emuluje instrukci, která ji způsobila</a:t>
            </a:r>
          </a:p>
          <a:p>
            <a:r>
              <a:rPr lang="cs-CZ" dirty="0"/>
              <a:t>Privilegované registry virtuálního CPU</a:t>
            </a:r>
          </a:p>
          <a:p>
            <a:pPr lvl="1"/>
            <a:r>
              <a:rPr lang="cs-CZ" dirty="0"/>
              <a:t>uloženy v paměti VMM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Operační systém na virtualizovaném CPU - Trap and Emulate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29</a:t>
            </a:fld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</a:t>
            </a:r>
            <a:r>
              <a:rPr lang="cs-CZ" dirty="0" err="1"/>
              <a:t>Virtualization</a:t>
            </a:r>
            <a:r>
              <a:rPr lang="cs-CZ" dirty="0"/>
              <a:t> and Cloud </a:t>
            </a:r>
            <a:r>
              <a:rPr lang="cs-CZ" dirty="0" err="1"/>
              <a:t>Computing</a:t>
            </a:r>
            <a:r>
              <a:rPr lang="cs-CZ" dirty="0"/>
              <a:t>  - 2023/2024 David Bednárek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051720" y="1268760"/>
            <a:ext cx="2664296" cy="5040560"/>
          </a:xfrm>
          <a:prstGeom prst="rect">
            <a:avLst/>
          </a:prstGeom>
          <a:noFill/>
          <a:ln w="38100">
            <a:solidFill>
              <a:schemeClr val="accent1"/>
            </a:solidFill>
            <a:prstDash val="solid"/>
          </a:ln>
        </p:spPr>
        <p:txBody>
          <a:bodyPr wrap="square" rtlCol="0" anchor="t" anchorCtr="0">
            <a:noAutofit/>
          </a:bodyPr>
          <a:lstStyle/>
          <a:p>
            <a:pPr algn="ctr"/>
            <a:r>
              <a:rPr lang="cs-CZ" dirty="0">
                <a:solidFill>
                  <a:schemeClr val="accent1"/>
                </a:solidFill>
              </a:rPr>
              <a:t>CPU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131840" y="1700808"/>
            <a:ext cx="1440160" cy="576064"/>
          </a:xfrm>
          <a:prstGeom prst="rect">
            <a:avLst/>
          </a:prstGeom>
          <a:noFill/>
          <a:ln w="38100">
            <a:solidFill>
              <a:schemeClr val="accent1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>
                <a:solidFill>
                  <a:schemeClr val="accent1"/>
                </a:solidFill>
              </a:rPr>
              <a:t>aplikační registry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131840" y="5517232"/>
            <a:ext cx="1440160" cy="576064"/>
          </a:xfrm>
          <a:prstGeom prst="rect">
            <a:avLst/>
          </a:prstGeom>
          <a:noFill/>
          <a:ln w="38100">
            <a:solidFill>
              <a:schemeClr val="accent1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>
                <a:solidFill>
                  <a:schemeClr val="accent1"/>
                </a:solidFill>
              </a:rPr>
              <a:t>privilegovanéregistry</a:t>
            </a:r>
          </a:p>
        </p:txBody>
      </p:sp>
      <p:cxnSp>
        <p:nvCxnSpPr>
          <p:cNvPr id="14" name="Straight Arrow Connector 13"/>
          <p:cNvCxnSpPr>
            <a:endCxn id="11" idx="1"/>
          </p:cNvCxnSpPr>
          <p:nvPr/>
        </p:nvCxnSpPr>
        <p:spPr>
          <a:xfrm>
            <a:off x="2051720" y="1988840"/>
            <a:ext cx="1080120" cy="0"/>
          </a:xfrm>
          <a:prstGeom prst="straightConnector1">
            <a:avLst/>
          </a:prstGeom>
          <a:ln w="28575">
            <a:solidFill>
              <a:schemeClr val="accent3"/>
            </a:solidFill>
            <a:prstDash val="sysDot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12" idx="1"/>
          </p:cNvCxnSpPr>
          <p:nvPr/>
        </p:nvCxnSpPr>
        <p:spPr>
          <a:xfrm>
            <a:off x="2051720" y="5805264"/>
            <a:ext cx="1080120" cy="0"/>
          </a:xfrm>
          <a:prstGeom prst="straightConnector1">
            <a:avLst/>
          </a:prstGeom>
          <a:ln w="28575">
            <a:solidFill>
              <a:schemeClr val="accent3"/>
            </a:solidFill>
            <a:prstDash val="sysDot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urved Connector 26"/>
          <p:cNvCxnSpPr/>
          <p:nvPr/>
        </p:nvCxnSpPr>
        <p:spPr>
          <a:xfrm rot="5400000" flipH="1" flipV="1">
            <a:off x="2022066" y="2319226"/>
            <a:ext cx="1139428" cy="1080120"/>
          </a:xfrm>
          <a:prstGeom prst="curvedConnector3">
            <a:avLst>
              <a:gd name="adj1" fmla="val 2409"/>
            </a:avLst>
          </a:prstGeom>
          <a:ln w="28575">
            <a:solidFill>
              <a:schemeClr val="accent3"/>
            </a:solidFill>
            <a:prstDash val="sysDot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Freeform 57"/>
          <p:cNvSpPr/>
          <p:nvPr/>
        </p:nvSpPr>
        <p:spPr>
          <a:xfrm>
            <a:off x="2051720" y="2405734"/>
            <a:ext cx="576064" cy="663226"/>
          </a:xfrm>
          <a:custGeom>
            <a:avLst/>
            <a:gdLst>
              <a:gd name="connsiteX0" fmla="*/ 54935 w 1077433"/>
              <a:gd name="connsiteY0" fmla="*/ 0 h 744279"/>
              <a:gd name="connsiteX1" fmla="*/ 1065028 w 1077433"/>
              <a:gd name="connsiteY1" fmla="*/ 393404 h 744279"/>
              <a:gd name="connsiteX2" fmla="*/ 129363 w 1077433"/>
              <a:gd name="connsiteY2" fmla="*/ 637953 h 744279"/>
              <a:gd name="connsiteX3" fmla="*/ 288851 w 1077433"/>
              <a:gd name="connsiteY3" fmla="*/ 744279 h 744279"/>
              <a:gd name="connsiteX0" fmla="*/ 0 w 1049079"/>
              <a:gd name="connsiteY0" fmla="*/ 0 h 744279"/>
              <a:gd name="connsiteX1" fmla="*/ 1010093 w 1049079"/>
              <a:gd name="connsiteY1" fmla="*/ 393404 h 744279"/>
              <a:gd name="connsiteX2" fmla="*/ 233916 w 1049079"/>
              <a:gd name="connsiteY2" fmla="*/ 744279 h 744279"/>
              <a:gd name="connsiteX0" fmla="*/ 0 w 1012938"/>
              <a:gd name="connsiteY0" fmla="*/ 0 h 631509"/>
              <a:gd name="connsiteX1" fmla="*/ 1010093 w 1012938"/>
              <a:gd name="connsiteY1" fmla="*/ 393404 h 631509"/>
              <a:gd name="connsiteX2" fmla="*/ 17072 w 1012938"/>
              <a:gd name="connsiteY2" fmla="*/ 631509 h 631509"/>
              <a:gd name="connsiteX0" fmla="*/ 0 w 17072"/>
              <a:gd name="connsiteY0" fmla="*/ 0 h 631509"/>
              <a:gd name="connsiteX1" fmla="*/ 17072 w 17072"/>
              <a:gd name="connsiteY1" fmla="*/ 631509 h 631509"/>
              <a:gd name="connsiteX0" fmla="*/ 0 w 863453"/>
              <a:gd name="connsiteY0" fmla="*/ 0 h 631509"/>
              <a:gd name="connsiteX1" fmla="*/ 17072 w 863453"/>
              <a:gd name="connsiteY1" fmla="*/ 631509 h 631509"/>
              <a:gd name="connsiteX0" fmla="*/ 0 w 863453"/>
              <a:gd name="connsiteY0" fmla="*/ 3380 h 634889"/>
              <a:gd name="connsiteX1" fmla="*/ 17072 w 863453"/>
              <a:gd name="connsiteY1" fmla="*/ 634889 h 634889"/>
              <a:gd name="connsiteX0" fmla="*/ 2503208 w 3286543"/>
              <a:gd name="connsiteY0" fmla="*/ 3380 h 48488"/>
              <a:gd name="connsiteX1" fmla="*/ 0 w 3286543"/>
              <a:gd name="connsiteY1" fmla="*/ 48488 h 48488"/>
              <a:gd name="connsiteX0" fmla="*/ 0 w 846381"/>
              <a:gd name="connsiteY0" fmla="*/ 3380 h 161257"/>
              <a:gd name="connsiteX1" fmla="*/ 0 w 846381"/>
              <a:gd name="connsiteY1" fmla="*/ 161257 h 161257"/>
              <a:gd name="connsiteX0" fmla="*/ 0 w 783335"/>
              <a:gd name="connsiteY0" fmla="*/ 3380 h 161257"/>
              <a:gd name="connsiteX1" fmla="*/ 0 w 783335"/>
              <a:gd name="connsiteY1" fmla="*/ 161257 h 161257"/>
              <a:gd name="connsiteX0" fmla="*/ 0 w 365217"/>
              <a:gd name="connsiteY0" fmla="*/ 4747 h 162624"/>
              <a:gd name="connsiteX1" fmla="*/ 0 w 365217"/>
              <a:gd name="connsiteY1" fmla="*/ 162624 h 162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65217" h="162624">
                <a:moveTo>
                  <a:pt x="0" y="4747"/>
                </a:moveTo>
                <a:cubicBezTo>
                  <a:pt x="365217" y="0"/>
                  <a:pt x="345623" y="158620"/>
                  <a:pt x="0" y="162624"/>
                </a:cubicBezTo>
              </a:path>
            </a:pathLst>
          </a:custGeom>
          <a:ln w="28575" cmpd="dbl">
            <a:solidFill>
              <a:schemeClr val="accent4"/>
            </a:solidFill>
            <a:prstDash val="sysDot"/>
            <a:headEnd type="none" w="med" len="med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9" name="Freeform 58"/>
          <p:cNvSpPr/>
          <p:nvPr/>
        </p:nvSpPr>
        <p:spPr>
          <a:xfrm flipV="1">
            <a:off x="2051720" y="2204864"/>
            <a:ext cx="1080120" cy="1080120"/>
          </a:xfrm>
          <a:custGeom>
            <a:avLst/>
            <a:gdLst>
              <a:gd name="connsiteX0" fmla="*/ 54935 w 1077433"/>
              <a:gd name="connsiteY0" fmla="*/ 0 h 744279"/>
              <a:gd name="connsiteX1" fmla="*/ 1065028 w 1077433"/>
              <a:gd name="connsiteY1" fmla="*/ 393404 h 744279"/>
              <a:gd name="connsiteX2" fmla="*/ 129363 w 1077433"/>
              <a:gd name="connsiteY2" fmla="*/ 637953 h 744279"/>
              <a:gd name="connsiteX3" fmla="*/ 288851 w 1077433"/>
              <a:gd name="connsiteY3" fmla="*/ 744279 h 744279"/>
              <a:gd name="connsiteX0" fmla="*/ 0 w 1049079"/>
              <a:gd name="connsiteY0" fmla="*/ 0 h 744279"/>
              <a:gd name="connsiteX1" fmla="*/ 1010093 w 1049079"/>
              <a:gd name="connsiteY1" fmla="*/ 393404 h 744279"/>
              <a:gd name="connsiteX2" fmla="*/ 233916 w 1049079"/>
              <a:gd name="connsiteY2" fmla="*/ 744279 h 744279"/>
              <a:gd name="connsiteX0" fmla="*/ 0 w 1012938"/>
              <a:gd name="connsiteY0" fmla="*/ 0 h 631509"/>
              <a:gd name="connsiteX1" fmla="*/ 1010093 w 1012938"/>
              <a:gd name="connsiteY1" fmla="*/ 393404 h 631509"/>
              <a:gd name="connsiteX2" fmla="*/ 17072 w 1012938"/>
              <a:gd name="connsiteY2" fmla="*/ 631509 h 631509"/>
              <a:gd name="connsiteX0" fmla="*/ 0 w 17072"/>
              <a:gd name="connsiteY0" fmla="*/ 0 h 631509"/>
              <a:gd name="connsiteX1" fmla="*/ 17072 w 17072"/>
              <a:gd name="connsiteY1" fmla="*/ 631509 h 631509"/>
              <a:gd name="connsiteX0" fmla="*/ 0 w 863453"/>
              <a:gd name="connsiteY0" fmla="*/ 0 h 631509"/>
              <a:gd name="connsiteX1" fmla="*/ 17072 w 863453"/>
              <a:gd name="connsiteY1" fmla="*/ 631509 h 631509"/>
              <a:gd name="connsiteX0" fmla="*/ 0 w 863453"/>
              <a:gd name="connsiteY0" fmla="*/ 3380 h 634889"/>
              <a:gd name="connsiteX1" fmla="*/ 17072 w 863453"/>
              <a:gd name="connsiteY1" fmla="*/ 634889 h 634889"/>
              <a:gd name="connsiteX0" fmla="*/ 2503208 w 3286543"/>
              <a:gd name="connsiteY0" fmla="*/ 3380 h 48488"/>
              <a:gd name="connsiteX1" fmla="*/ 0 w 3286543"/>
              <a:gd name="connsiteY1" fmla="*/ 48488 h 48488"/>
              <a:gd name="connsiteX0" fmla="*/ 0 w 846381"/>
              <a:gd name="connsiteY0" fmla="*/ 3380 h 161257"/>
              <a:gd name="connsiteX1" fmla="*/ 0 w 846381"/>
              <a:gd name="connsiteY1" fmla="*/ 161257 h 161257"/>
              <a:gd name="connsiteX0" fmla="*/ 0 w 783335"/>
              <a:gd name="connsiteY0" fmla="*/ 3380 h 161257"/>
              <a:gd name="connsiteX1" fmla="*/ 0 w 783335"/>
              <a:gd name="connsiteY1" fmla="*/ 161257 h 161257"/>
              <a:gd name="connsiteX0" fmla="*/ 0 w 365217"/>
              <a:gd name="connsiteY0" fmla="*/ 4747 h 162624"/>
              <a:gd name="connsiteX1" fmla="*/ 0 w 365217"/>
              <a:gd name="connsiteY1" fmla="*/ 162624 h 162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65217" h="162624">
                <a:moveTo>
                  <a:pt x="0" y="4747"/>
                </a:moveTo>
                <a:cubicBezTo>
                  <a:pt x="365217" y="0"/>
                  <a:pt x="345623" y="158620"/>
                  <a:pt x="0" y="162624"/>
                </a:cubicBezTo>
              </a:path>
            </a:pathLst>
          </a:custGeom>
          <a:ln w="28575" cmpd="dbl">
            <a:solidFill>
              <a:schemeClr val="accent4"/>
            </a:solidFill>
            <a:prstDash val="sysDot"/>
            <a:headEnd type="none" w="med" len="med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69" name="Straight Connector 68"/>
          <p:cNvCxnSpPr/>
          <p:nvPr/>
        </p:nvCxnSpPr>
        <p:spPr>
          <a:xfrm>
            <a:off x="179512" y="4149080"/>
            <a:ext cx="1872208" cy="0"/>
          </a:xfrm>
          <a:prstGeom prst="line">
            <a:avLst/>
          </a:prstGeom>
          <a:noFill/>
          <a:ln w="38100">
            <a:solidFill>
              <a:schemeClr val="accent1"/>
            </a:solidFill>
            <a:prstDash val="sysDot"/>
          </a:ln>
        </p:spPr>
      </p:cxnSp>
      <p:cxnSp>
        <p:nvCxnSpPr>
          <p:cNvPr id="22" name="Curved Connector 21"/>
          <p:cNvCxnSpPr/>
          <p:nvPr/>
        </p:nvCxnSpPr>
        <p:spPr>
          <a:xfrm rot="5400000" flipH="1" flipV="1">
            <a:off x="1043608" y="3284984"/>
            <a:ext cx="3312368" cy="1296144"/>
          </a:xfrm>
          <a:prstGeom prst="curvedConnector3">
            <a:avLst>
              <a:gd name="adj1" fmla="val 1530"/>
            </a:avLst>
          </a:prstGeom>
          <a:ln w="28575">
            <a:solidFill>
              <a:schemeClr val="accent3"/>
            </a:solidFill>
            <a:prstDash val="sysDot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323528" y="4365104"/>
            <a:ext cx="1440160" cy="576064"/>
          </a:xfrm>
          <a:prstGeom prst="rect">
            <a:avLst/>
          </a:prstGeom>
          <a:noFill/>
          <a:ln w="38100">
            <a:solidFill>
              <a:schemeClr val="accent4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>
                <a:solidFill>
                  <a:schemeClr val="accent4"/>
                </a:solidFill>
              </a:rPr>
              <a:t>privilegovanéregistry</a:t>
            </a:r>
          </a:p>
        </p:txBody>
      </p:sp>
      <p:sp>
        <p:nvSpPr>
          <p:cNvPr id="30" name="Freeform 29"/>
          <p:cNvSpPr/>
          <p:nvPr/>
        </p:nvSpPr>
        <p:spPr>
          <a:xfrm>
            <a:off x="2051720" y="2348880"/>
            <a:ext cx="864096" cy="2232248"/>
          </a:xfrm>
          <a:custGeom>
            <a:avLst/>
            <a:gdLst>
              <a:gd name="connsiteX0" fmla="*/ 54935 w 1077433"/>
              <a:gd name="connsiteY0" fmla="*/ 0 h 744279"/>
              <a:gd name="connsiteX1" fmla="*/ 1065028 w 1077433"/>
              <a:gd name="connsiteY1" fmla="*/ 393404 h 744279"/>
              <a:gd name="connsiteX2" fmla="*/ 129363 w 1077433"/>
              <a:gd name="connsiteY2" fmla="*/ 637953 h 744279"/>
              <a:gd name="connsiteX3" fmla="*/ 288851 w 1077433"/>
              <a:gd name="connsiteY3" fmla="*/ 744279 h 744279"/>
              <a:gd name="connsiteX0" fmla="*/ 0 w 1049079"/>
              <a:gd name="connsiteY0" fmla="*/ 0 h 744279"/>
              <a:gd name="connsiteX1" fmla="*/ 1010093 w 1049079"/>
              <a:gd name="connsiteY1" fmla="*/ 393404 h 744279"/>
              <a:gd name="connsiteX2" fmla="*/ 233916 w 1049079"/>
              <a:gd name="connsiteY2" fmla="*/ 744279 h 744279"/>
              <a:gd name="connsiteX0" fmla="*/ 0 w 1012938"/>
              <a:gd name="connsiteY0" fmla="*/ 0 h 631509"/>
              <a:gd name="connsiteX1" fmla="*/ 1010093 w 1012938"/>
              <a:gd name="connsiteY1" fmla="*/ 393404 h 631509"/>
              <a:gd name="connsiteX2" fmla="*/ 17072 w 1012938"/>
              <a:gd name="connsiteY2" fmla="*/ 631509 h 631509"/>
              <a:gd name="connsiteX0" fmla="*/ 0 w 17072"/>
              <a:gd name="connsiteY0" fmla="*/ 0 h 631509"/>
              <a:gd name="connsiteX1" fmla="*/ 17072 w 17072"/>
              <a:gd name="connsiteY1" fmla="*/ 631509 h 631509"/>
              <a:gd name="connsiteX0" fmla="*/ 0 w 863453"/>
              <a:gd name="connsiteY0" fmla="*/ 0 h 631509"/>
              <a:gd name="connsiteX1" fmla="*/ 17072 w 863453"/>
              <a:gd name="connsiteY1" fmla="*/ 631509 h 631509"/>
              <a:gd name="connsiteX0" fmla="*/ 0 w 863453"/>
              <a:gd name="connsiteY0" fmla="*/ 3380 h 634889"/>
              <a:gd name="connsiteX1" fmla="*/ 17072 w 863453"/>
              <a:gd name="connsiteY1" fmla="*/ 634889 h 634889"/>
              <a:gd name="connsiteX0" fmla="*/ 2503208 w 3286543"/>
              <a:gd name="connsiteY0" fmla="*/ 3380 h 48488"/>
              <a:gd name="connsiteX1" fmla="*/ 0 w 3286543"/>
              <a:gd name="connsiteY1" fmla="*/ 48488 h 48488"/>
              <a:gd name="connsiteX0" fmla="*/ 0 w 846381"/>
              <a:gd name="connsiteY0" fmla="*/ 3380 h 161257"/>
              <a:gd name="connsiteX1" fmla="*/ 0 w 846381"/>
              <a:gd name="connsiteY1" fmla="*/ 161257 h 161257"/>
              <a:gd name="connsiteX0" fmla="*/ 0 w 783335"/>
              <a:gd name="connsiteY0" fmla="*/ 3380 h 161257"/>
              <a:gd name="connsiteX1" fmla="*/ 0 w 783335"/>
              <a:gd name="connsiteY1" fmla="*/ 161257 h 161257"/>
              <a:gd name="connsiteX0" fmla="*/ 0 w 365217"/>
              <a:gd name="connsiteY0" fmla="*/ 4747 h 162624"/>
              <a:gd name="connsiteX1" fmla="*/ 0 w 365217"/>
              <a:gd name="connsiteY1" fmla="*/ 162624 h 162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65217" h="162624">
                <a:moveTo>
                  <a:pt x="0" y="4747"/>
                </a:moveTo>
                <a:cubicBezTo>
                  <a:pt x="365217" y="0"/>
                  <a:pt x="345623" y="158620"/>
                  <a:pt x="0" y="162624"/>
                </a:cubicBezTo>
              </a:path>
            </a:pathLst>
          </a:custGeom>
          <a:ln w="28575" cmpd="dbl">
            <a:solidFill>
              <a:schemeClr val="accent3"/>
            </a:solidFill>
            <a:headEnd type="none" w="med" len="med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1" name="Freeform 30"/>
          <p:cNvSpPr/>
          <p:nvPr/>
        </p:nvSpPr>
        <p:spPr>
          <a:xfrm flipV="1">
            <a:off x="2051720" y="3068960"/>
            <a:ext cx="1080120" cy="1800200"/>
          </a:xfrm>
          <a:custGeom>
            <a:avLst/>
            <a:gdLst>
              <a:gd name="connsiteX0" fmla="*/ 54935 w 1077433"/>
              <a:gd name="connsiteY0" fmla="*/ 0 h 744279"/>
              <a:gd name="connsiteX1" fmla="*/ 1065028 w 1077433"/>
              <a:gd name="connsiteY1" fmla="*/ 393404 h 744279"/>
              <a:gd name="connsiteX2" fmla="*/ 129363 w 1077433"/>
              <a:gd name="connsiteY2" fmla="*/ 637953 h 744279"/>
              <a:gd name="connsiteX3" fmla="*/ 288851 w 1077433"/>
              <a:gd name="connsiteY3" fmla="*/ 744279 h 744279"/>
              <a:gd name="connsiteX0" fmla="*/ 0 w 1049079"/>
              <a:gd name="connsiteY0" fmla="*/ 0 h 744279"/>
              <a:gd name="connsiteX1" fmla="*/ 1010093 w 1049079"/>
              <a:gd name="connsiteY1" fmla="*/ 393404 h 744279"/>
              <a:gd name="connsiteX2" fmla="*/ 233916 w 1049079"/>
              <a:gd name="connsiteY2" fmla="*/ 744279 h 744279"/>
              <a:gd name="connsiteX0" fmla="*/ 0 w 1012938"/>
              <a:gd name="connsiteY0" fmla="*/ 0 h 631509"/>
              <a:gd name="connsiteX1" fmla="*/ 1010093 w 1012938"/>
              <a:gd name="connsiteY1" fmla="*/ 393404 h 631509"/>
              <a:gd name="connsiteX2" fmla="*/ 17072 w 1012938"/>
              <a:gd name="connsiteY2" fmla="*/ 631509 h 631509"/>
              <a:gd name="connsiteX0" fmla="*/ 0 w 17072"/>
              <a:gd name="connsiteY0" fmla="*/ 0 h 631509"/>
              <a:gd name="connsiteX1" fmla="*/ 17072 w 17072"/>
              <a:gd name="connsiteY1" fmla="*/ 631509 h 631509"/>
              <a:gd name="connsiteX0" fmla="*/ 0 w 863453"/>
              <a:gd name="connsiteY0" fmla="*/ 0 h 631509"/>
              <a:gd name="connsiteX1" fmla="*/ 17072 w 863453"/>
              <a:gd name="connsiteY1" fmla="*/ 631509 h 631509"/>
              <a:gd name="connsiteX0" fmla="*/ 0 w 863453"/>
              <a:gd name="connsiteY0" fmla="*/ 3380 h 634889"/>
              <a:gd name="connsiteX1" fmla="*/ 17072 w 863453"/>
              <a:gd name="connsiteY1" fmla="*/ 634889 h 634889"/>
              <a:gd name="connsiteX0" fmla="*/ 2503208 w 3286543"/>
              <a:gd name="connsiteY0" fmla="*/ 3380 h 48488"/>
              <a:gd name="connsiteX1" fmla="*/ 0 w 3286543"/>
              <a:gd name="connsiteY1" fmla="*/ 48488 h 48488"/>
              <a:gd name="connsiteX0" fmla="*/ 0 w 846381"/>
              <a:gd name="connsiteY0" fmla="*/ 3380 h 161257"/>
              <a:gd name="connsiteX1" fmla="*/ 0 w 846381"/>
              <a:gd name="connsiteY1" fmla="*/ 161257 h 161257"/>
              <a:gd name="connsiteX0" fmla="*/ 0 w 783335"/>
              <a:gd name="connsiteY0" fmla="*/ 3380 h 161257"/>
              <a:gd name="connsiteX1" fmla="*/ 0 w 783335"/>
              <a:gd name="connsiteY1" fmla="*/ 161257 h 161257"/>
              <a:gd name="connsiteX0" fmla="*/ 0 w 365217"/>
              <a:gd name="connsiteY0" fmla="*/ 4747 h 162624"/>
              <a:gd name="connsiteX1" fmla="*/ 0 w 365217"/>
              <a:gd name="connsiteY1" fmla="*/ 162624 h 162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65217" h="162624">
                <a:moveTo>
                  <a:pt x="0" y="4747"/>
                </a:moveTo>
                <a:cubicBezTo>
                  <a:pt x="365217" y="0"/>
                  <a:pt x="345623" y="158620"/>
                  <a:pt x="0" y="162624"/>
                </a:cubicBezTo>
              </a:path>
            </a:pathLst>
          </a:custGeom>
          <a:ln w="28575" cmpd="dbl">
            <a:solidFill>
              <a:schemeClr val="accent3"/>
            </a:solidFill>
            <a:headEnd type="none" w="med" len="med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2" name="Freeform 31"/>
          <p:cNvSpPr/>
          <p:nvPr/>
        </p:nvSpPr>
        <p:spPr>
          <a:xfrm>
            <a:off x="2051720" y="3212976"/>
            <a:ext cx="936104" cy="1872208"/>
          </a:xfrm>
          <a:custGeom>
            <a:avLst/>
            <a:gdLst>
              <a:gd name="connsiteX0" fmla="*/ 54935 w 1077433"/>
              <a:gd name="connsiteY0" fmla="*/ 0 h 744279"/>
              <a:gd name="connsiteX1" fmla="*/ 1065028 w 1077433"/>
              <a:gd name="connsiteY1" fmla="*/ 393404 h 744279"/>
              <a:gd name="connsiteX2" fmla="*/ 129363 w 1077433"/>
              <a:gd name="connsiteY2" fmla="*/ 637953 h 744279"/>
              <a:gd name="connsiteX3" fmla="*/ 288851 w 1077433"/>
              <a:gd name="connsiteY3" fmla="*/ 744279 h 744279"/>
              <a:gd name="connsiteX0" fmla="*/ 0 w 1049079"/>
              <a:gd name="connsiteY0" fmla="*/ 0 h 744279"/>
              <a:gd name="connsiteX1" fmla="*/ 1010093 w 1049079"/>
              <a:gd name="connsiteY1" fmla="*/ 393404 h 744279"/>
              <a:gd name="connsiteX2" fmla="*/ 233916 w 1049079"/>
              <a:gd name="connsiteY2" fmla="*/ 744279 h 744279"/>
              <a:gd name="connsiteX0" fmla="*/ 0 w 1012938"/>
              <a:gd name="connsiteY0" fmla="*/ 0 h 631509"/>
              <a:gd name="connsiteX1" fmla="*/ 1010093 w 1012938"/>
              <a:gd name="connsiteY1" fmla="*/ 393404 h 631509"/>
              <a:gd name="connsiteX2" fmla="*/ 17072 w 1012938"/>
              <a:gd name="connsiteY2" fmla="*/ 631509 h 631509"/>
              <a:gd name="connsiteX0" fmla="*/ 0 w 17072"/>
              <a:gd name="connsiteY0" fmla="*/ 0 h 631509"/>
              <a:gd name="connsiteX1" fmla="*/ 17072 w 17072"/>
              <a:gd name="connsiteY1" fmla="*/ 631509 h 631509"/>
              <a:gd name="connsiteX0" fmla="*/ 0 w 863453"/>
              <a:gd name="connsiteY0" fmla="*/ 0 h 631509"/>
              <a:gd name="connsiteX1" fmla="*/ 17072 w 863453"/>
              <a:gd name="connsiteY1" fmla="*/ 631509 h 631509"/>
              <a:gd name="connsiteX0" fmla="*/ 0 w 863453"/>
              <a:gd name="connsiteY0" fmla="*/ 3380 h 634889"/>
              <a:gd name="connsiteX1" fmla="*/ 17072 w 863453"/>
              <a:gd name="connsiteY1" fmla="*/ 634889 h 634889"/>
              <a:gd name="connsiteX0" fmla="*/ 2503208 w 3286543"/>
              <a:gd name="connsiteY0" fmla="*/ 3380 h 48488"/>
              <a:gd name="connsiteX1" fmla="*/ 0 w 3286543"/>
              <a:gd name="connsiteY1" fmla="*/ 48488 h 48488"/>
              <a:gd name="connsiteX0" fmla="*/ 0 w 846381"/>
              <a:gd name="connsiteY0" fmla="*/ 3380 h 161257"/>
              <a:gd name="connsiteX1" fmla="*/ 0 w 846381"/>
              <a:gd name="connsiteY1" fmla="*/ 161257 h 161257"/>
              <a:gd name="connsiteX0" fmla="*/ 0 w 783335"/>
              <a:gd name="connsiteY0" fmla="*/ 3380 h 161257"/>
              <a:gd name="connsiteX1" fmla="*/ 0 w 783335"/>
              <a:gd name="connsiteY1" fmla="*/ 161257 h 161257"/>
              <a:gd name="connsiteX0" fmla="*/ 0 w 365217"/>
              <a:gd name="connsiteY0" fmla="*/ 4747 h 162624"/>
              <a:gd name="connsiteX1" fmla="*/ 0 w 365217"/>
              <a:gd name="connsiteY1" fmla="*/ 162624 h 162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65217" h="162624">
                <a:moveTo>
                  <a:pt x="0" y="4747"/>
                </a:moveTo>
                <a:cubicBezTo>
                  <a:pt x="365217" y="0"/>
                  <a:pt x="345623" y="158620"/>
                  <a:pt x="0" y="162624"/>
                </a:cubicBezTo>
              </a:path>
            </a:pathLst>
          </a:custGeom>
          <a:ln w="28575" cmpd="dbl">
            <a:solidFill>
              <a:schemeClr val="accent3"/>
            </a:solidFill>
            <a:headEnd type="none" w="med" len="med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3" name="Freeform 32"/>
          <p:cNvSpPr/>
          <p:nvPr/>
        </p:nvSpPr>
        <p:spPr>
          <a:xfrm flipV="1">
            <a:off x="2051720" y="2204864"/>
            <a:ext cx="1440160" cy="3168352"/>
          </a:xfrm>
          <a:custGeom>
            <a:avLst/>
            <a:gdLst>
              <a:gd name="connsiteX0" fmla="*/ 54935 w 1077433"/>
              <a:gd name="connsiteY0" fmla="*/ 0 h 744279"/>
              <a:gd name="connsiteX1" fmla="*/ 1065028 w 1077433"/>
              <a:gd name="connsiteY1" fmla="*/ 393404 h 744279"/>
              <a:gd name="connsiteX2" fmla="*/ 129363 w 1077433"/>
              <a:gd name="connsiteY2" fmla="*/ 637953 h 744279"/>
              <a:gd name="connsiteX3" fmla="*/ 288851 w 1077433"/>
              <a:gd name="connsiteY3" fmla="*/ 744279 h 744279"/>
              <a:gd name="connsiteX0" fmla="*/ 0 w 1049079"/>
              <a:gd name="connsiteY0" fmla="*/ 0 h 744279"/>
              <a:gd name="connsiteX1" fmla="*/ 1010093 w 1049079"/>
              <a:gd name="connsiteY1" fmla="*/ 393404 h 744279"/>
              <a:gd name="connsiteX2" fmla="*/ 233916 w 1049079"/>
              <a:gd name="connsiteY2" fmla="*/ 744279 h 744279"/>
              <a:gd name="connsiteX0" fmla="*/ 0 w 1012938"/>
              <a:gd name="connsiteY0" fmla="*/ 0 h 631509"/>
              <a:gd name="connsiteX1" fmla="*/ 1010093 w 1012938"/>
              <a:gd name="connsiteY1" fmla="*/ 393404 h 631509"/>
              <a:gd name="connsiteX2" fmla="*/ 17072 w 1012938"/>
              <a:gd name="connsiteY2" fmla="*/ 631509 h 631509"/>
              <a:gd name="connsiteX0" fmla="*/ 0 w 17072"/>
              <a:gd name="connsiteY0" fmla="*/ 0 h 631509"/>
              <a:gd name="connsiteX1" fmla="*/ 17072 w 17072"/>
              <a:gd name="connsiteY1" fmla="*/ 631509 h 631509"/>
              <a:gd name="connsiteX0" fmla="*/ 0 w 863453"/>
              <a:gd name="connsiteY0" fmla="*/ 0 h 631509"/>
              <a:gd name="connsiteX1" fmla="*/ 17072 w 863453"/>
              <a:gd name="connsiteY1" fmla="*/ 631509 h 631509"/>
              <a:gd name="connsiteX0" fmla="*/ 0 w 863453"/>
              <a:gd name="connsiteY0" fmla="*/ 3380 h 634889"/>
              <a:gd name="connsiteX1" fmla="*/ 17072 w 863453"/>
              <a:gd name="connsiteY1" fmla="*/ 634889 h 634889"/>
              <a:gd name="connsiteX0" fmla="*/ 2503208 w 3286543"/>
              <a:gd name="connsiteY0" fmla="*/ 3380 h 48488"/>
              <a:gd name="connsiteX1" fmla="*/ 0 w 3286543"/>
              <a:gd name="connsiteY1" fmla="*/ 48488 h 48488"/>
              <a:gd name="connsiteX0" fmla="*/ 0 w 846381"/>
              <a:gd name="connsiteY0" fmla="*/ 3380 h 161257"/>
              <a:gd name="connsiteX1" fmla="*/ 0 w 846381"/>
              <a:gd name="connsiteY1" fmla="*/ 161257 h 161257"/>
              <a:gd name="connsiteX0" fmla="*/ 0 w 783335"/>
              <a:gd name="connsiteY0" fmla="*/ 3380 h 161257"/>
              <a:gd name="connsiteX1" fmla="*/ 0 w 783335"/>
              <a:gd name="connsiteY1" fmla="*/ 161257 h 161257"/>
              <a:gd name="connsiteX0" fmla="*/ 0 w 365217"/>
              <a:gd name="connsiteY0" fmla="*/ 4747 h 162624"/>
              <a:gd name="connsiteX1" fmla="*/ 0 w 365217"/>
              <a:gd name="connsiteY1" fmla="*/ 162624 h 162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65217" h="162624">
                <a:moveTo>
                  <a:pt x="0" y="4747"/>
                </a:moveTo>
                <a:cubicBezTo>
                  <a:pt x="365217" y="0"/>
                  <a:pt x="345623" y="158620"/>
                  <a:pt x="0" y="162624"/>
                </a:cubicBezTo>
              </a:path>
            </a:pathLst>
          </a:custGeom>
          <a:ln w="28575" cmpd="dbl">
            <a:solidFill>
              <a:schemeClr val="accent3"/>
            </a:solidFill>
            <a:headEnd type="none" w="med" len="med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4" name="Freeform 33"/>
          <p:cNvSpPr/>
          <p:nvPr/>
        </p:nvSpPr>
        <p:spPr>
          <a:xfrm flipH="1">
            <a:off x="1763688" y="4581128"/>
            <a:ext cx="288032" cy="216024"/>
          </a:xfrm>
          <a:custGeom>
            <a:avLst/>
            <a:gdLst>
              <a:gd name="connsiteX0" fmla="*/ 54935 w 1077433"/>
              <a:gd name="connsiteY0" fmla="*/ 0 h 744279"/>
              <a:gd name="connsiteX1" fmla="*/ 1065028 w 1077433"/>
              <a:gd name="connsiteY1" fmla="*/ 393404 h 744279"/>
              <a:gd name="connsiteX2" fmla="*/ 129363 w 1077433"/>
              <a:gd name="connsiteY2" fmla="*/ 637953 h 744279"/>
              <a:gd name="connsiteX3" fmla="*/ 288851 w 1077433"/>
              <a:gd name="connsiteY3" fmla="*/ 744279 h 744279"/>
              <a:gd name="connsiteX0" fmla="*/ 0 w 1049079"/>
              <a:gd name="connsiteY0" fmla="*/ 0 h 744279"/>
              <a:gd name="connsiteX1" fmla="*/ 1010093 w 1049079"/>
              <a:gd name="connsiteY1" fmla="*/ 393404 h 744279"/>
              <a:gd name="connsiteX2" fmla="*/ 233916 w 1049079"/>
              <a:gd name="connsiteY2" fmla="*/ 744279 h 744279"/>
              <a:gd name="connsiteX0" fmla="*/ 0 w 1012938"/>
              <a:gd name="connsiteY0" fmla="*/ 0 h 631509"/>
              <a:gd name="connsiteX1" fmla="*/ 1010093 w 1012938"/>
              <a:gd name="connsiteY1" fmla="*/ 393404 h 631509"/>
              <a:gd name="connsiteX2" fmla="*/ 17072 w 1012938"/>
              <a:gd name="connsiteY2" fmla="*/ 631509 h 631509"/>
              <a:gd name="connsiteX0" fmla="*/ 0 w 17072"/>
              <a:gd name="connsiteY0" fmla="*/ 0 h 631509"/>
              <a:gd name="connsiteX1" fmla="*/ 17072 w 17072"/>
              <a:gd name="connsiteY1" fmla="*/ 631509 h 631509"/>
              <a:gd name="connsiteX0" fmla="*/ 0 w 863453"/>
              <a:gd name="connsiteY0" fmla="*/ 0 h 631509"/>
              <a:gd name="connsiteX1" fmla="*/ 17072 w 863453"/>
              <a:gd name="connsiteY1" fmla="*/ 631509 h 631509"/>
              <a:gd name="connsiteX0" fmla="*/ 0 w 863453"/>
              <a:gd name="connsiteY0" fmla="*/ 3380 h 634889"/>
              <a:gd name="connsiteX1" fmla="*/ 17072 w 863453"/>
              <a:gd name="connsiteY1" fmla="*/ 634889 h 634889"/>
              <a:gd name="connsiteX0" fmla="*/ 2503208 w 3286543"/>
              <a:gd name="connsiteY0" fmla="*/ 3380 h 48488"/>
              <a:gd name="connsiteX1" fmla="*/ 0 w 3286543"/>
              <a:gd name="connsiteY1" fmla="*/ 48488 h 48488"/>
              <a:gd name="connsiteX0" fmla="*/ 0 w 846381"/>
              <a:gd name="connsiteY0" fmla="*/ 3380 h 161257"/>
              <a:gd name="connsiteX1" fmla="*/ 0 w 846381"/>
              <a:gd name="connsiteY1" fmla="*/ 161257 h 161257"/>
              <a:gd name="connsiteX0" fmla="*/ 0 w 783335"/>
              <a:gd name="connsiteY0" fmla="*/ 3380 h 161257"/>
              <a:gd name="connsiteX1" fmla="*/ 0 w 783335"/>
              <a:gd name="connsiteY1" fmla="*/ 161257 h 161257"/>
              <a:gd name="connsiteX0" fmla="*/ 0 w 365217"/>
              <a:gd name="connsiteY0" fmla="*/ 4747 h 162624"/>
              <a:gd name="connsiteX1" fmla="*/ 0 w 365217"/>
              <a:gd name="connsiteY1" fmla="*/ 162624 h 162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65217" h="162624">
                <a:moveTo>
                  <a:pt x="0" y="4747"/>
                </a:moveTo>
                <a:cubicBezTo>
                  <a:pt x="365217" y="0"/>
                  <a:pt x="345623" y="158620"/>
                  <a:pt x="0" y="162624"/>
                </a:cubicBezTo>
              </a:path>
            </a:pathLst>
          </a:custGeom>
          <a:ln w="28575" cmpd="dbl">
            <a:solidFill>
              <a:schemeClr val="accent3"/>
            </a:solidFill>
            <a:prstDash val="sysDot"/>
            <a:headEnd type="none" w="med" len="med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5" name="Freeform 34"/>
          <p:cNvSpPr/>
          <p:nvPr/>
        </p:nvSpPr>
        <p:spPr>
          <a:xfrm flipH="1">
            <a:off x="1763688" y="5085184"/>
            <a:ext cx="288032" cy="216024"/>
          </a:xfrm>
          <a:custGeom>
            <a:avLst/>
            <a:gdLst>
              <a:gd name="connsiteX0" fmla="*/ 54935 w 1077433"/>
              <a:gd name="connsiteY0" fmla="*/ 0 h 744279"/>
              <a:gd name="connsiteX1" fmla="*/ 1065028 w 1077433"/>
              <a:gd name="connsiteY1" fmla="*/ 393404 h 744279"/>
              <a:gd name="connsiteX2" fmla="*/ 129363 w 1077433"/>
              <a:gd name="connsiteY2" fmla="*/ 637953 h 744279"/>
              <a:gd name="connsiteX3" fmla="*/ 288851 w 1077433"/>
              <a:gd name="connsiteY3" fmla="*/ 744279 h 744279"/>
              <a:gd name="connsiteX0" fmla="*/ 0 w 1049079"/>
              <a:gd name="connsiteY0" fmla="*/ 0 h 744279"/>
              <a:gd name="connsiteX1" fmla="*/ 1010093 w 1049079"/>
              <a:gd name="connsiteY1" fmla="*/ 393404 h 744279"/>
              <a:gd name="connsiteX2" fmla="*/ 233916 w 1049079"/>
              <a:gd name="connsiteY2" fmla="*/ 744279 h 744279"/>
              <a:gd name="connsiteX0" fmla="*/ 0 w 1012938"/>
              <a:gd name="connsiteY0" fmla="*/ 0 h 631509"/>
              <a:gd name="connsiteX1" fmla="*/ 1010093 w 1012938"/>
              <a:gd name="connsiteY1" fmla="*/ 393404 h 631509"/>
              <a:gd name="connsiteX2" fmla="*/ 17072 w 1012938"/>
              <a:gd name="connsiteY2" fmla="*/ 631509 h 631509"/>
              <a:gd name="connsiteX0" fmla="*/ 0 w 17072"/>
              <a:gd name="connsiteY0" fmla="*/ 0 h 631509"/>
              <a:gd name="connsiteX1" fmla="*/ 17072 w 17072"/>
              <a:gd name="connsiteY1" fmla="*/ 631509 h 631509"/>
              <a:gd name="connsiteX0" fmla="*/ 0 w 863453"/>
              <a:gd name="connsiteY0" fmla="*/ 0 h 631509"/>
              <a:gd name="connsiteX1" fmla="*/ 17072 w 863453"/>
              <a:gd name="connsiteY1" fmla="*/ 631509 h 631509"/>
              <a:gd name="connsiteX0" fmla="*/ 0 w 863453"/>
              <a:gd name="connsiteY0" fmla="*/ 3380 h 634889"/>
              <a:gd name="connsiteX1" fmla="*/ 17072 w 863453"/>
              <a:gd name="connsiteY1" fmla="*/ 634889 h 634889"/>
              <a:gd name="connsiteX0" fmla="*/ 2503208 w 3286543"/>
              <a:gd name="connsiteY0" fmla="*/ 3380 h 48488"/>
              <a:gd name="connsiteX1" fmla="*/ 0 w 3286543"/>
              <a:gd name="connsiteY1" fmla="*/ 48488 h 48488"/>
              <a:gd name="connsiteX0" fmla="*/ 0 w 846381"/>
              <a:gd name="connsiteY0" fmla="*/ 3380 h 161257"/>
              <a:gd name="connsiteX1" fmla="*/ 0 w 846381"/>
              <a:gd name="connsiteY1" fmla="*/ 161257 h 161257"/>
              <a:gd name="connsiteX0" fmla="*/ 0 w 783335"/>
              <a:gd name="connsiteY0" fmla="*/ 3380 h 161257"/>
              <a:gd name="connsiteX1" fmla="*/ 0 w 783335"/>
              <a:gd name="connsiteY1" fmla="*/ 161257 h 161257"/>
              <a:gd name="connsiteX0" fmla="*/ 0 w 365217"/>
              <a:gd name="connsiteY0" fmla="*/ 4747 h 162624"/>
              <a:gd name="connsiteX1" fmla="*/ 0 w 365217"/>
              <a:gd name="connsiteY1" fmla="*/ 162624 h 162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65217" h="162624">
                <a:moveTo>
                  <a:pt x="0" y="4747"/>
                </a:moveTo>
                <a:cubicBezTo>
                  <a:pt x="365217" y="0"/>
                  <a:pt x="345623" y="158620"/>
                  <a:pt x="0" y="162624"/>
                </a:cubicBezTo>
              </a:path>
            </a:pathLst>
          </a:custGeom>
          <a:ln w="28575" cmpd="dbl">
            <a:solidFill>
              <a:schemeClr val="accent3"/>
            </a:solidFill>
            <a:prstDash val="sysDot"/>
            <a:headEnd type="none" w="med" len="med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6" name="Freeform 35"/>
          <p:cNvSpPr/>
          <p:nvPr/>
        </p:nvSpPr>
        <p:spPr>
          <a:xfrm>
            <a:off x="2051720" y="3645024"/>
            <a:ext cx="504056" cy="648072"/>
          </a:xfrm>
          <a:custGeom>
            <a:avLst/>
            <a:gdLst>
              <a:gd name="connsiteX0" fmla="*/ 54935 w 1077433"/>
              <a:gd name="connsiteY0" fmla="*/ 0 h 744279"/>
              <a:gd name="connsiteX1" fmla="*/ 1065028 w 1077433"/>
              <a:gd name="connsiteY1" fmla="*/ 393404 h 744279"/>
              <a:gd name="connsiteX2" fmla="*/ 129363 w 1077433"/>
              <a:gd name="connsiteY2" fmla="*/ 637953 h 744279"/>
              <a:gd name="connsiteX3" fmla="*/ 288851 w 1077433"/>
              <a:gd name="connsiteY3" fmla="*/ 744279 h 744279"/>
              <a:gd name="connsiteX0" fmla="*/ 0 w 1049079"/>
              <a:gd name="connsiteY0" fmla="*/ 0 h 744279"/>
              <a:gd name="connsiteX1" fmla="*/ 1010093 w 1049079"/>
              <a:gd name="connsiteY1" fmla="*/ 393404 h 744279"/>
              <a:gd name="connsiteX2" fmla="*/ 233916 w 1049079"/>
              <a:gd name="connsiteY2" fmla="*/ 744279 h 744279"/>
              <a:gd name="connsiteX0" fmla="*/ 0 w 1012938"/>
              <a:gd name="connsiteY0" fmla="*/ 0 h 631509"/>
              <a:gd name="connsiteX1" fmla="*/ 1010093 w 1012938"/>
              <a:gd name="connsiteY1" fmla="*/ 393404 h 631509"/>
              <a:gd name="connsiteX2" fmla="*/ 17072 w 1012938"/>
              <a:gd name="connsiteY2" fmla="*/ 631509 h 631509"/>
              <a:gd name="connsiteX0" fmla="*/ 0 w 17072"/>
              <a:gd name="connsiteY0" fmla="*/ 0 h 631509"/>
              <a:gd name="connsiteX1" fmla="*/ 17072 w 17072"/>
              <a:gd name="connsiteY1" fmla="*/ 631509 h 631509"/>
              <a:gd name="connsiteX0" fmla="*/ 0 w 863453"/>
              <a:gd name="connsiteY0" fmla="*/ 0 h 631509"/>
              <a:gd name="connsiteX1" fmla="*/ 17072 w 863453"/>
              <a:gd name="connsiteY1" fmla="*/ 631509 h 631509"/>
              <a:gd name="connsiteX0" fmla="*/ 0 w 863453"/>
              <a:gd name="connsiteY0" fmla="*/ 3380 h 634889"/>
              <a:gd name="connsiteX1" fmla="*/ 17072 w 863453"/>
              <a:gd name="connsiteY1" fmla="*/ 634889 h 634889"/>
              <a:gd name="connsiteX0" fmla="*/ 2503208 w 3286543"/>
              <a:gd name="connsiteY0" fmla="*/ 3380 h 48488"/>
              <a:gd name="connsiteX1" fmla="*/ 0 w 3286543"/>
              <a:gd name="connsiteY1" fmla="*/ 48488 h 48488"/>
              <a:gd name="connsiteX0" fmla="*/ 0 w 846381"/>
              <a:gd name="connsiteY0" fmla="*/ 3380 h 161257"/>
              <a:gd name="connsiteX1" fmla="*/ 0 w 846381"/>
              <a:gd name="connsiteY1" fmla="*/ 161257 h 161257"/>
              <a:gd name="connsiteX0" fmla="*/ 0 w 783335"/>
              <a:gd name="connsiteY0" fmla="*/ 3380 h 161257"/>
              <a:gd name="connsiteX1" fmla="*/ 0 w 783335"/>
              <a:gd name="connsiteY1" fmla="*/ 161257 h 161257"/>
              <a:gd name="connsiteX0" fmla="*/ 0 w 365217"/>
              <a:gd name="connsiteY0" fmla="*/ 4747 h 162624"/>
              <a:gd name="connsiteX1" fmla="*/ 0 w 365217"/>
              <a:gd name="connsiteY1" fmla="*/ 162624 h 162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65217" h="162624">
                <a:moveTo>
                  <a:pt x="0" y="4747"/>
                </a:moveTo>
                <a:cubicBezTo>
                  <a:pt x="365217" y="0"/>
                  <a:pt x="345623" y="158620"/>
                  <a:pt x="0" y="162624"/>
                </a:cubicBezTo>
              </a:path>
            </a:pathLst>
          </a:custGeom>
          <a:ln w="28575" cmpd="dbl">
            <a:solidFill>
              <a:schemeClr val="accent3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38" name="Curved Connector 37"/>
          <p:cNvCxnSpPr>
            <a:endCxn id="36" idx="0"/>
          </p:cNvCxnSpPr>
          <p:nvPr/>
        </p:nvCxnSpPr>
        <p:spPr>
          <a:xfrm rot="16200000" flipV="1">
            <a:off x="1665135" y="4050527"/>
            <a:ext cx="1853291" cy="1080120"/>
          </a:xfrm>
          <a:prstGeom prst="curvedConnector2">
            <a:avLst/>
          </a:prstGeom>
          <a:ln w="28575">
            <a:solidFill>
              <a:schemeClr val="accent4"/>
            </a:solidFill>
            <a:prstDash val="sysDot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urved Connector 40"/>
          <p:cNvCxnSpPr/>
          <p:nvPr/>
        </p:nvCxnSpPr>
        <p:spPr>
          <a:xfrm flipV="1">
            <a:off x="1763688" y="4293096"/>
            <a:ext cx="288032" cy="72008"/>
          </a:xfrm>
          <a:prstGeom prst="curvedConnector3">
            <a:avLst>
              <a:gd name="adj1" fmla="val 50000"/>
            </a:avLst>
          </a:prstGeom>
          <a:ln w="28575">
            <a:solidFill>
              <a:schemeClr val="accent3"/>
            </a:solidFill>
            <a:prstDash val="sysDot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Intel VT-x – klíčové součásti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3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</a:t>
            </a:r>
            <a:r>
              <a:rPr lang="cs-CZ" dirty="0" err="1"/>
              <a:t>Virtualization</a:t>
            </a:r>
            <a:r>
              <a:rPr lang="cs-CZ" dirty="0"/>
              <a:t> and Cloud </a:t>
            </a:r>
            <a:r>
              <a:rPr lang="cs-CZ" dirty="0" err="1"/>
              <a:t>Computing</a:t>
            </a:r>
            <a:r>
              <a:rPr lang="cs-CZ" dirty="0"/>
              <a:t>  - 2023/2024 David Bednárek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/>
              <a:t>Root/non-root execution</a:t>
            </a:r>
            <a:r>
              <a:rPr lang="en-US" dirty="0"/>
              <a:t> (2005)</a:t>
            </a:r>
            <a:endParaRPr lang="cs-CZ" dirty="0"/>
          </a:p>
          <a:p>
            <a:pPr lvl="1"/>
            <a:r>
              <a:rPr lang="cs-CZ" dirty="0"/>
              <a:t>Řešení problému komprese privilegií</a:t>
            </a:r>
          </a:p>
          <a:p>
            <a:endParaRPr lang="cs-CZ" dirty="0"/>
          </a:p>
          <a:p>
            <a:r>
              <a:rPr lang="cs-CZ" dirty="0"/>
              <a:t>Extended Page Table (EPT)</a:t>
            </a:r>
            <a:r>
              <a:rPr lang="en-US" dirty="0"/>
              <a:t> (2008)</a:t>
            </a:r>
            <a:endParaRPr lang="cs-CZ" dirty="0"/>
          </a:p>
          <a:p>
            <a:pPr lvl="1"/>
            <a:r>
              <a:rPr lang="cs-CZ" dirty="0"/>
              <a:t>Řešení problému virtualizace virtuální paměti</a:t>
            </a:r>
          </a:p>
          <a:p>
            <a:pPr lvl="1"/>
            <a:endParaRPr lang="cs-CZ" dirty="0"/>
          </a:p>
          <a:p>
            <a:r>
              <a:rPr lang="cs-CZ" dirty="0"/>
              <a:t>VMCS Shadowing</a:t>
            </a:r>
            <a:r>
              <a:rPr lang="en-US" dirty="0"/>
              <a:t> (2013)</a:t>
            </a:r>
            <a:endParaRPr lang="cs-CZ" dirty="0"/>
          </a:p>
          <a:p>
            <a:pPr lvl="1"/>
            <a:r>
              <a:rPr lang="cs-CZ" dirty="0"/>
              <a:t>Podpora rekurzivní virtualizace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4727695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971600" y="1268760"/>
            <a:ext cx="1080120" cy="1440160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>
                <a:solidFill>
                  <a:schemeClr val="accent3"/>
                </a:solidFill>
              </a:rPr>
              <a:t>aplikační proces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71600" y="2708920"/>
            <a:ext cx="1080120" cy="1440160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>
                <a:solidFill>
                  <a:schemeClr val="accent3"/>
                </a:solidFill>
              </a:rPr>
              <a:t>jádro OS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51520" y="4149080"/>
            <a:ext cx="1800200" cy="2160240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>
                <a:solidFill>
                  <a:schemeClr val="accent3"/>
                </a:solidFill>
              </a:rPr>
              <a:t>VMM</a:t>
            </a:r>
          </a:p>
        </p:txBody>
      </p:sp>
      <p:sp>
        <p:nvSpPr>
          <p:cNvPr id="67" name="Content Placeholder 66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Jádro OS vyvolává hodně privilegovaných instrukcí</a:t>
            </a:r>
          </a:p>
          <a:p>
            <a:pPr lvl="1"/>
            <a:r>
              <a:rPr lang="cs-CZ" dirty="0"/>
              <a:t>Počet závisí na architektuře CPU, systému a OS</a:t>
            </a:r>
          </a:p>
          <a:p>
            <a:r>
              <a:rPr lang="cs-CZ" dirty="0"/>
              <a:t>Softwarová emulace instrukcí je pomalá</a:t>
            </a:r>
          </a:p>
          <a:p>
            <a:pPr lvl="1"/>
            <a:r>
              <a:rPr lang="cs-CZ" dirty="0"/>
              <a:t>Režie přerušení</a:t>
            </a:r>
          </a:p>
          <a:p>
            <a:pPr lvl="1"/>
            <a:r>
              <a:rPr lang="cs-CZ" dirty="0"/>
              <a:t>Režie dekódování</a:t>
            </a:r>
          </a:p>
          <a:p>
            <a:pPr lvl="1"/>
            <a:r>
              <a:rPr lang="cs-CZ" dirty="0"/>
              <a:t>Režie závisí na architektuře CPU</a:t>
            </a:r>
          </a:p>
          <a:p>
            <a:pPr lvl="1"/>
            <a:endParaRPr lang="cs-CZ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Trap and Emulate - Nevýhody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30</a:t>
            </a:fld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</a:t>
            </a:r>
            <a:r>
              <a:rPr lang="cs-CZ" dirty="0" err="1"/>
              <a:t>Virtualization</a:t>
            </a:r>
            <a:r>
              <a:rPr lang="cs-CZ" dirty="0"/>
              <a:t> and Cloud </a:t>
            </a:r>
            <a:r>
              <a:rPr lang="cs-CZ" dirty="0" err="1"/>
              <a:t>Computing</a:t>
            </a:r>
            <a:r>
              <a:rPr lang="cs-CZ" dirty="0"/>
              <a:t>  - 2023/2024 David Bednárek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051720" y="1268760"/>
            <a:ext cx="2664296" cy="5040560"/>
          </a:xfrm>
          <a:prstGeom prst="rect">
            <a:avLst/>
          </a:prstGeom>
          <a:noFill/>
          <a:ln w="38100">
            <a:solidFill>
              <a:schemeClr val="accent1"/>
            </a:solidFill>
            <a:prstDash val="solid"/>
          </a:ln>
        </p:spPr>
        <p:txBody>
          <a:bodyPr wrap="square" rtlCol="0" anchor="t" anchorCtr="0">
            <a:noAutofit/>
          </a:bodyPr>
          <a:lstStyle/>
          <a:p>
            <a:pPr algn="ctr"/>
            <a:r>
              <a:rPr lang="cs-CZ" dirty="0">
                <a:solidFill>
                  <a:schemeClr val="accent1"/>
                </a:solidFill>
              </a:rPr>
              <a:t>CPU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131840" y="1700808"/>
            <a:ext cx="1440160" cy="576064"/>
          </a:xfrm>
          <a:prstGeom prst="rect">
            <a:avLst/>
          </a:prstGeom>
          <a:noFill/>
          <a:ln w="38100">
            <a:solidFill>
              <a:schemeClr val="accent1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>
                <a:solidFill>
                  <a:schemeClr val="accent1"/>
                </a:solidFill>
              </a:rPr>
              <a:t>aplikační registry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131840" y="5517232"/>
            <a:ext cx="1440160" cy="576064"/>
          </a:xfrm>
          <a:prstGeom prst="rect">
            <a:avLst/>
          </a:prstGeom>
          <a:noFill/>
          <a:ln w="38100">
            <a:solidFill>
              <a:schemeClr val="accent1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>
                <a:solidFill>
                  <a:schemeClr val="accent1"/>
                </a:solidFill>
              </a:rPr>
              <a:t>privilegovanéregistry</a:t>
            </a:r>
          </a:p>
        </p:txBody>
      </p:sp>
      <p:cxnSp>
        <p:nvCxnSpPr>
          <p:cNvPr id="14" name="Straight Arrow Connector 13"/>
          <p:cNvCxnSpPr>
            <a:endCxn id="11" idx="1"/>
          </p:cNvCxnSpPr>
          <p:nvPr/>
        </p:nvCxnSpPr>
        <p:spPr>
          <a:xfrm>
            <a:off x="2051720" y="1988840"/>
            <a:ext cx="1080120" cy="0"/>
          </a:xfrm>
          <a:prstGeom prst="straightConnector1">
            <a:avLst/>
          </a:prstGeom>
          <a:ln w="28575">
            <a:solidFill>
              <a:schemeClr val="accent3"/>
            </a:solidFill>
            <a:prstDash val="sysDot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12" idx="1"/>
          </p:cNvCxnSpPr>
          <p:nvPr/>
        </p:nvCxnSpPr>
        <p:spPr>
          <a:xfrm>
            <a:off x="2051720" y="5805264"/>
            <a:ext cx="1080120" cy="0"/>
          </a:xfrm>
          <a:prstGeom prst="straightConnector1">
            <a:avLst/>
          </a:prstGeom>
          <a:ln w="28575">
            <a:solidFill>
              <a:schemeClr val="accent3"/>
            </a:solidFill>
            <a:prstDash val="sysDot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urved Connector 26"/>
          <p:cNvCxnSpPr/>
          <p:nvPr/>
        </p:nvCxnSpPr>
        <p:spPr>
          <a:xfrm rot="5400000" flipH="1" flipV="1">
            <a:off x="2022066" y="2319226"/>
            <a:ext cx="1139428" cy="1080120"/>
          </a:xfrm>
          <a:prstGeom prst="curvedConnector3">
            <a:avLst>
              <a:gd name="adj1" fmla="val 2409"/>
            </a:avLst>
          </a:prstGeom>
          <a:ln w="28575">
            <a:solidFill>
              <a:schemeClr val="accent3"/>
            </a:solidFill>
            <a:prstDash val="sysDot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Freeform 57"/>
          <p:cNvSpPr/>
          <p:nvPr/>
        </p:nvSpPr>
        <p:spPr>
          <a:xfrm>
            <a:off x="2051720" y="2405734"/>
            <a:ext cx="576064" cy="663226"/>
          </a:xfrm>
          <a:custGeom>
            <a:avLst/>
            <a:gdLst>
              <a:gd name="connsiteX0" fmla="*/ 54935 w 1077433"/>
              <a:gd name="connsiteY0" fmla="*/ 0 h 744279"/>
              <a:gd name="connsiteX1" fmla="*/ 1065028 w 1077433"/>
              <a:gd name="connsiteY1" fmla="*/ 393404 h 744279"/>
              <a:gd name="connsiteX2" fmla="*/ 129363 w 1077433"/>
              <a:gd name="connsiteY2" fmla="*/ 637953 h 744279"/>
              <a:gd name="connsiteX3" fmla="*/ 288851 w 1077433"/>
              <a:gd name="connsiteY3" fmla="*/ 744279 h 744279"/>
              <a:gd name="connsiteX0" fmla="*/ 0 w 1049079"/>
              <a:gd name="connsiteY0" fmla="*/ 0 h 744279"/>
              <a:gd name="connsiteX1" fmla="*/ 1010093 w 1049079"/>
              <a:gd name="connsiteY1" fmla="*/ 393404 h 744279"/>
              <a:gd name="connsiteX2" fmla="*/ 233916 w 1049079"/>
              <a:gd name="connsiteY2" fmla="*/ 744279 h 744279"/>
              <a:gd name="connsiteX0" fmla="*/ 0 w 1012938"/>
              <a:gd name="connsiteY0" fmla="*/ 0 h 631509"/>
              <a:gd name="connsiteX1" fmla="*/ 1010093 w 1012938"/>
              <a:gd name="connsiteY1" fmla="*/ 393404 h 631509"/>
              <a:gd name="connsiteX2" fmla="*/ 17072 w 1012938"/>
              <a:gd name="connsiteY2" fmla="*/ 631509 h 631509"/>
              <a:gd name="connsiteX0" fmla="*/ 0 w 17072"/>
              <a:gd name="connsiteY0" fmla="*/ 0 h 631509"/>
              <a:gd name="connsiteX1" fmla="*/ 17072 w 17072"/>
              <a:gd name="connsiteY1" fmla="*/ 631509 h 631509"/>
              <a:gd name="connsiteX0" fmla="*/ 0 w 863453"/>
              <a:gd name="connsiteY0" fmla="*/ 0 h 631509"/>
              <a:gd name="connsiteX1" fmla="*/ 17072 w 863453"/>
              <a:gd name="connsiteY1" fmla="*/ 631509 h 631509"/>
              <a:gd name="connsiteX0" fmla="*/ 0 w 863453"/>
              <a:gd name="connsiteY0" fmla="*/ 3380 h 634889"/>
              <a:gd name="connsiteX1" fmla="*/ 17072 w 863453"/>
              <a:gd name="connsiteY1" fmla="*/ 634889 h 634889"/>
              <a:gd name="connsiteX0" fmla="*/ 2503208 w 3286543"/>
              <a:gd name="connsiteY0" fmla="*/ 3380 h 48488"/>
              <a:gd name="connsiteX1" fmla="*/ 0 w 3286543"/>
              <a:gd name="connsiteY1" fmla="*/ 48488 h 48488"/>
              <a:gd name="connsiteX0" fmla="*/ 0 w 846381"/>
              <a:gd name="connsiteY0" fmla="*/ 3380 h 161257"/>
              <a:gd name="connsiteX1" fmla="*/ 0 w 846381"/>
              <a:gd name="connsiteY1" fmla="*/ 161257 h 161257"/>
              <a:gd name="connsiteX0" fmla="*/ 0 w 783335"/>
              <a:gd name="connsiteY0" fmla="*/ 3380 h 161257"/>
              <a:gd name="connsiteX1" fmla="*/ 0 w 783335"/>
              <a:gd name="connsiteY1" fmla="*/ 161257 h 161257"/>
              <a:gd name="connsiteX0" fmla="*/ 0 w 365217"/>
              <a:gd name="connsiteY0" fmla="*/ 4747 h 162624"/>
              <a:gd name="connsiteX1" fmla="*/ 0 w 365217"/>
              <a:gd name="connsiteY1" fmla="*/ 162624 h 162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65217" h="162624">
                <a:moveTo>
                  <a:pt x="0" y="4747"/>
                </a:moveTo>
                <a:cubicBezTo>
                  <a:pt x="365217" y="0"/>
                  <a:pt x="345623" y="158620"/>
                  <a:pt x="0" y="162624"/>
                </a:cubicBezTo>
              </a:path>
            </a:pathLst>
          </a:custGeom>
          <a:ln w="28575" cmpd="dbl">
            <a:solidFill>
              <a:schemeClr val="accent4"/>
            </a:solidFill>
            <a:prstDash val="sysDot"/>
            <a:headEnd type="none" w="med" len="med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9" name="Freeform 58"/>
          <p:cNvSpPr/>
          <p:nvPr/>
        </p:nvSpPr>
        <p:spPr>
          <a:xfrm flipV="1">
            <a:off x="2051720" y="2204864"/>
            <a:ext cx="1080120" cy="1080120"/>
          </a:xfrm>
          <a:custGeom>
            <a:avLst/>
            <a:gdLst>
              <a:gd name="connsiteX0" fmla="*/ 54935 w 1077433"/>
              <a:gd name="connsiteY0" fmla="*/ 0 h 744279"/>
              <a:gd name="connsiteX1" fmla="*/ 1065028 w 1077433"/>
              <a:gd name="connsiteY1" fmla="*/ 393404 h 744279"/>
              <a:gd name="connsiteX2" fmla="*/ 129363 w 1077433"/>
              <a:gd name="connsiteY2" fmla="*/ 637953 h 744279"/>
              <a:gd name="connsiteX3" fmla="*/ 288851 w 1077433"/>
              <a:gd name="connsiteY3" fmla="*/ 744279 h 744279"/>
              <a:gd name="connsiteX0" fmla="*/ 0 w 1049079"/>
              <a:gd name="connsiteY0" fmla="*/ 0 h 744279"/>
              <a:gd name="connsiteX1" fmla="*/ 1010093 w 1049079"/>
              <a:gd name="connsiteY1" fmla="*/ 393404 h 744279"/>
              <a:gd name="connsiteX2" fmla="*/ 233916 w 1049079"/>
              <a:gd name="connsiteY2" fmla="*/ 744279 h 744279"/>
              <a:gd name="connsiteX0" fmla="*/ 0 w 1012938"/>
              <a:gd name="connsiteY0" fmla="*/ 0 h 631509"/>
              <a:gd name="connsiteX1" fmla="*/ 1010093 w 1012938"/>
              <a:gd name="connsiteY1" fmla="*/ 393404 h 631509"/>
              <a:gd name="connsiteX2" fmla="*/ 17072 w 1012938"/>
              <a:gd name="connsiteY2" fmla="*/ 631509 h 631509"/>
              <a:gd name="connsiteX0" fmla="*/ 0 w 17072"/>
              <a:gd name="connsiteY0" fmla="*/ 0 h 631509"/>
              <a:gd name="connsiteX1" fmla="*/ 17072 w 17072"/>
              <a:gd name="connsiteY1" fmla="*/ 631509 h 631509"/>
              <a:gd name="connsiteX0" fmla="*/ 0 w 863453"/>
              <a:gd name="connsiteY0" fmla="*/ 0 h 631509"/>
              <a:gd name="connsiteX1" fmla="*/ 17072 w 863453"/>
              <a:gd name="connsiteY1" fmla="*/ 631509 h 631509"/>
              <a:gd name="connsiteX0" fmla="*/ 0 w 863453"/>
              <a:gd name="connsiteY0" fmla="*/ 3380 h 634889"/>
              <a:gd name="connsiteX1" fmla="*/ 17072 w 863453"/>
              <a:gd name="connsiteY1" fmla="*/ 634889 h 634889"/>
              <a:gd name="connsiteX0" fmla="*/ 2503208 w 3286543"/>
              <a:gd name="connsiteY0" fmla="*/ 3380 h 48488"/>
              <a:gd name="connsiteX1" fmla="*/ 0 w 3286543"/>
              <a:gd name="connsiteY1" fmla="*/ 48488 h 48488"/>
              <a:gd name="connsiteX0" fmla="*/ 0 w 846381"/>
              <a:gd name="connsiteY0" fmla="*/ 3380 h 161257"/>
              <a:gd name="connsiteX1" fmla="*/ 0 w 846381"/>
              <a:gd name="connsiteY1" fmla="*/ 161257 h 161257"/>
              <a:gd name="connsiteX0" fmla="*/ 0 w 783335"/>
              <a:gd name="connsiteY0" fmla="*/ 3380 h 161257"/>
              <a:gd name="connsiteX1" fmla="*/ 0 w 783335"/>
              <a:gd name="connsiteY1" fmla="*/ 161257 h 161257"/>
              <a:gd name="connsiteX0" fmla="*/ 0 w 365217"/>
              <a:gd name="connsiteY0" fmla="*/ 4747 h 162624"/>
              <a:gd name="connsiteX1" fmla="*/ 0 w 365217"/>
              <a:gd name="connsiteY1" fmla="*/ 162624 h 162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65217" h="162624">
                <a:moveTo>
                  <a:pt x="0" y="4747"/>
                </a:moveTo>
                <a:cubicBezTo>
                  <a:pt x="365217" y="0"/>
                  <a:pt x="345623" y="158620"/>
                  <a:pt x="0" y="162624"/>
                </a:cubicBezTo>
              </a:path>
            </a:pathLst>
          </a:custGeom>
          <a:ln w="28575" cmpd="dbl">
            <a:solidFill>
              <a:schemeClr val="accent4"/>
            </a:solidFill>
            <a:prstDash val="sysDot"/>
            <a:headEnd type="none" w="med" len="med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69" name="Straight Connector 68"/>
          <p:cNvCxnSpPr/>
          <p:nvPr/>
        </p:nvCxnSpPr>
        <p:spPr>
          <a:xfrm>
            <a:off x="179512" y="4149080"/>
            <a:ext cx="1872208" cy="0"/>
          </a:xfrm>
          <a:prstGeom prst="line">
            <a:avLst/>
          </a:prstGeom>
          <a:noFill/>
          <a:ln w="38100">
            <a:solidFill>
              <a:schemeClr val="accent1"/>
            </a:solidFill>
            <a:prstDash val="sysDot"/>
          </a:ln>
        </p:spPr>
      </p:cxnSp>
      <p:cxnSp>
        <p:nvCxnSpPr>
          <p:cNvPr id="22" name="Curved Connector 21"/>
          <p:cNvCxnSpPr/>
          <p:nvPr/>
        </p:nvCxnSpPr>
        <p:spPr>
          <a:xfrm rot="5400000" flipH="1" flipV="1">
            <a:off x="1043608" y="3284984"/>
            <a:ext cx="3312368" cy="1296144"/>
          </a:xfrm>
          <a:prstGeom prst="curvedConnector3">
            <a:avLst>
              <a:gd name="adj1" fmla="val 1530"/>
            </a:avLst>
          </a:prstGeom>
          <a:ln w="28575">
            <a:solidFill>
              <a:schemeClr val="accent3"/>
            </a:solidFill>
            <a:prstDash val="sysDot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323528" y="4365104"/>
            <a:ext cx="1440160" cy="576064"/>
          </a:xfrm>
          <a:prstGeom prst="rect">
            <a:avLst/>
          </a:prstGeom>
          <a:noFill/>
          <a:ln w="38100">
            <a:solidFill>
              <a:schemeClr val="accent4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>
                <a:solidFill>
                  <a:schemeClr val="accent4"/>
                </a:solidFill>
              </a:rPr>
              <a:t>privilegovanéregistry</a:t>
            </a:r>
          </a:p>
        </p:txBody>
      </p:sp>
      <p:sp>
        <p:nvSpPr>
          <p:cNvPr id="30" name="Freeform 29"/>
          <p:cNvSpPr/>
          <p:nvPr/>
        </p:nvSpPr>
        <p:spPr>
          <a:xfrm>
            <a:off x="2051720" y="2348880"/>
            <a:ext cx="864096" cy="2232248"/>
          </a:xfrm>
          <a:custGeom>
            <a:avLst/>
            <a:gdLst>
              <a:gd name="connsiteX0" fmla="*/ 54935 w 1077433"/>
              <a:gd name="connsiteY0" fmla="*/ 0 h 744279"/>
              <a:gd name="connsiteX1" fmla="*/ 1065028 w 1077433"/>
              <a:gd name="connsiteY1" fmla="*/ 393404 h 744279"/>
              <a:gd name="connsiteX2" fmla="*/ 129363 w 1077433"/>
              <a:gd name="connsiteY2" fmla="*/ 637953 h 744279"/>
              <a:gd name="connsiteX3" fmla="*/ 288851 w 1077433"/>
              <a:gd name="connsiteY3" fmla="*/ 744279 h 744279"/>
              <a:gd name="connsiteX0" fmla="*/ 0 w 1049079"/>
              <a:gd name="connsiteY0" fmla="*/ 0 h 744279"/>
              <a:gd name="connsiteX1" fmla="*/ 1010093 w 1049079"/>
              <a:gd name="connsiteY1" fmla="*/ 393404 h 744279"/>
              <a:gd name="connsiteX2" fmla="*/ 233916 w 1049079"/>
              <a:gd name="connsiteY2" fmla="*/ 744279 h 744279"/>
              <a:gd name="connsiteX0" fmla="*/ 0 w 1012938"/>
              <a:gd name="connsiteY0" fmla="*/ 0 h 631509"/>
              <a:gd name="connsiteX1" fmla="*/ 1010093 w 1012938"/>
              <a:gd name="connsiteY1" fmla="*/ 393404 h 631509"/>
              <a:gd name="connsiteX2" fmla="*/ 17072 w 1012938"/>
              <a:gd name="connsiteY2" fmla="*/ 631509 h 631509"/>
              <a:gd name="connsiteX0" fmla="*/ 0 w 17072"/>
              <a:gd name="connsiteY0" fmla="*/ 0 h 631509"/>
              <a:gd name="connsiteX1" fmla="*/ 17072 w 17072"/>
              <a:gd name="connsiteY1" fmla="*/ 631509 h 631509"/>
              <a:gd name="connsiteX0" fmla="*/ 0 w 863453"/>
              <a:gd name="connsiteY0" fmla="*/ 0 h 631509"/>
              <a:gd name="connsiteX1" fmla="*/ 17072 w 863453"/>
              <a:gd name="connsiteY1" fmla="*/ 631509 h 631509"/>
              <a:gd name="connsiteX0" fmla="*/ 0 w 863453"/>
              <a:gd name="connsiteY0" fmla="*/ 3380 h 634889"/>
              <a:gd name="connsiteX1" fmla="*/ 17072 w 863453"/>
              <a:gd name="connsiteY1" fmla="*/ 634889 h 634889"/>
              <a:gd name="connsiteX0" fmla="*/ 2503208 w 3286543"/>
              <a:gd name="connsiteY0" fmla="*/ 3380 h 48488"/>
              <a:gd name="connsiteX1" fmla="*/ 0 w 3286543"/>
              <a:gd name="connsiteY1" fmla="*/ 48488 h 48488"/>
              <a:gd name="connsiteX0" fmla="*/ 0 w 846381"/>
              <a:gd name="connsiteY0" fmla="*/ 3380 h 161257"/>
              <a:gd name="connsiteX1" fmla="*/ 0 w 846381"/>
              <a:gd name="connsiteY1" fmla="*/ 161257 h 161257"/>
              <a:gd name="connsiteX0" fmla="*/ 0 w 783335"/>
              <a:gd name="connsiteY0" fmla="*/ 3380 h 161257"/>
              <a:gd name="connsiteX1" fmla="*/ 0 w 783335"/>
              <a:gd name="connsiteY1" fmla="*/ 161257 h 161257"/>
              <a:gd name="connsiteX0" fmla="*/ 0 w 365217"/>
              <a:gd name="connsiteY0" fmla="*/ 4747 h 162624"/>
              <a:gd name="connsiteX1" fmla="*/ 0 w 365217"/>
              <a:gd name="connsiteY1" fmla="*/ 162624 h 162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65217" h="162624">
                <a:moveTo>
                  <a:pt x="0" y="4747"/>
                </a:moveTo>
                <a:cubicBezTo>
                  <a:pt x="365217" y="0"/>
                  <a:pt x="345623" y="158620"/>
                  <a:pt x="0" y="162624"/>
                </a:cubicBezTo>
              </a:path>
            </a:pathLst>
          </a:custGeom>
          <a:ln w="28575" cmpd="dbl">
            <a:solidFill>
              <a:schemeClr val="accent3"/>
            </a:solidFill>
            <a:headEnd type="none" w="med" len="med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1" name="Freeform 30"/>
          <p:cNvSpPr/>
          <p:nvPr/>
        </p:nvSpPr>
        <p:spPr>
          <a:xfrm flipV="1">
            <a:off x="2051720" y="3068960"/>
            <a:ext cx="1080120" cy="1800200"/>
          </a:xfrm>
          <a:custGeom>
            <a:avLst/>
            <a:gdLst>
              <a:gd name="connsiteX0" fmla="*/ 54935 w 1077433"/>
              <a:gd name="connsiteY0" fmla="*/ 0 h 744279"/>
              <a:gd name="connsiteX1" fmla="*/ 1065028 w 1077433"/>
              <a:gd name="connsiteY1" fmla="*/ 393404 h 744279"/>
              <a:gd name="connsiteX2" fmla="*/ 129363 w 1077433"/>
              <a:gd name="connsiteY2" fmla="*/ 637953 h 744279"/>
              <a:gd name="connsiteX3" fmla="*/ 288851 w 1077433"/>
              <a:gd name="connsiteY3" fmla="*/ 744279 h 744279"/>
              <a:gd name="connsiteX0" fmla="*/ 0 w 1049079"/>
              <a:gd name="connsiteY0" fmla="*/ 0 h 744279"/>
              <a:gd name="connsiteX1" fmla="*/ 1010093 w 1049079"/>
              <a:gd name="connsiteY1" fmla="*/ 393404 h 744279"/>
              <a:gd name="connsiteX2" fmla="*/ 233916 w 1049079"/>
              <a:gd name="connsiteY2" fmla="*/ 744279 h 744279"/>
              <a:gd name="connsiteX0" fmla="*/ 0 w 1012938"/>
              <a:gd name="connsiteY0" fmla="*/ 0 h 631509"/>
              <a:gd name="connsiteX1" fmla="*/ 1010093 w 1012938"/>
              <a:gd name="connsiteY1" fmla="*/ 393404 h 631509"/>
              <a:gd name="connsiteX2" fmla="*/ 17072 w 1012938"/>
              <a:gd name="connsiteY2" fmla="*/ 631509 h 631509"/>
              <a:gd name="connsiteX0" fmla="*/ 0 w 17072"/>
              <a:gd name="connsiteY0" fmla="*/ 0 h 631509"/>
              <a:gd name="connsiteX1" fmla="*/ 17072 w 17072"/>
              <a:gd name="connsiteY1" fmla="*/ 631509 h 631509"/>
              <a:gd name="connsiteX0" fmla="*/ 0 w 863453"/>
              <a:gd name="connsiteY0" fmla="*/ 0 h 631509"/>
              <a:gd name="connsiteX1" fmla="*/ 17072 w 863453"/>
              <a:gd name="connsiteY1" fmla="*/ 631509 h 631509"/>
              <a:gd name="connsiteX0" fmla="*/ 0 w 863453"/>
              <a:gd name="connsiteY0" fmla="*/ 3380 h 634889"/>
              <a:gd name="connsiteX1" fmla="*/ 17072 w 863453"/>
              <a:gd name="connsiteY1" fmla="*/ 634889 h 634889"/>
              <a:gd name="connsiteX0" fmla="*/ 2503208 w 3286543"/>
              <a:gd name="connsiteY0" fmla="*/ 3380 h 48488"/>
              <a:gd name="connsiteX1" fmla="*/ 0 w 3286543"/>
              <a:gd name="connsiteY1" fmla="*/ 48488 h 48488"/>
              <a:gd name="connsiteX0" fmla="*/ 0 w 846381"/>
              <a:gd name="connsiteY0" fmla="*/ 3380 h 161257"/>
              <a:gd name="connsiteX1" fmla="*/ 0 w 846381"/>
              <a:gd name="connsiteY1" fmla="*/ 161257 h 161257"/>
              <a:gd name="connsiteX0" fmla="*/ 0 w 783335"/>
              <a:gd name="connsiteY0" fmla="*/ 3380 h 161257"/>
              <a:gd name="connsiteX1" fmla="*/ 0 w 783335"/>
              <a:gd name="connsiteY1" fmla="*/ 161257 h 161257"/>
              <a:gd name="connsiteX0" fmla="*/ 0 w 365217"/>
              <a:gd name="connsiteY0" fmla="*/ 4747 h 162624"/>
              <a:gd name="connsiteX1" fmla="*/ 0 w 365217"/>
              <a:gd name="connsiteY1" fmla="*/ 162624 h 162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65217" h="162624">
                <a:moveTo>
                  <a:pt x="0" y="4747"/>
                </a:moveTo>
                <a:cubicBezTo>
                  <a:pt x="365217" y="0"/>
                  <a:pt x="345623" y="158620"/>
                  <a:pt x="0" y="162624"/>
                </a:cubicBezTo>
              </a:path>
            </a:pathLst>
          </a:custGeom>
          <a:ln w="28575" cmpd="dbl">
            <a:solidFill>
              <a:schemeClr val="accent3"/>
            </a:solidFill>
            <a:headEnd type="none" w="med" len="med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2" name="Freeform 31"/>
          <p:cNvSpPr/>
          <p:nvPr/>
        </p:nvSpPr>
        <p:spPr>
          <a:xfrm>
            <a:off x="2051720" y="3212976"/>
            <a:ext cx="936104" cy="1872208"/>
          </a:xfrm>
          <a:custGeom>
            <a:avLst/>
            <a:gdLst>
              <a:gd name="connsiteX0" fmla="*/ 54935 w 1077433"/>
              <a:gd name="connsiteY0" fmla="*/ 0 h 744279"/>
              <a:gd name="connsiteX1" fmla="*/ 1065028 w 1077433"/>
              <a:gd name="connsiteY1" fmla="*/ 393404 h 744279"/>
              <a:gd name="connsiteX2" fmla="*/ 129363 w 1077433"/>
              <a:gd name="connsiteY2" fmla="*/ 637953 h 744279"/>
              <a:gd name="connsiteX3" fmla="*/ 288851 w 1077433"/>
              <a:gd name="connsiteY3" fmla="*/ 744279 h 744279"/>
              <a:gd name="connsiteX0" fmla="*/ 0 w 1049079"/>
              <a:gd name="connsiteY0" fmla="*/ 0 h 744279"/>
              <a:gd name="connsiteX1" fmla="*/ 1010093 w 1049079"/>
              <a:gd name="connsiteY1" fmla="*/ 393404 h 744279"/>
              <a:gd name="connsiteX2" fmla="*/ 233916 w 1049079"/>
              <a:gd name="connsiteY2" fmla="*/ 744279 h 744279"/>
              <a:gd name="connsiteX0" fmla="*/ 0 w 1012938"/>
              <a:gd name="connsiteY0" fmla="*/ 0 h 631509"/>
              <a:gd name="connsiteX1" fmla="*/ 1010093 w 1012938"/>
              <a:gd name="connsiteY1" fmla="*/ 393404 h 631509"/>
              <a:gd name="connsiteX2" fmla="*/ 17072 w 1012938"/>
              <a:gd name="connsiteY2" fmla="*/ 631509 h 631509"/>
              <a:gd name="connsiteX0" fmla="*/ 0 w 17072"/>
              <a:gd name="connsiteY0" fmla="*/ 0 h 631509"/>
              <a:gd name="connsiteX1" fmla="*/ 17072 w 17072"/>
              <a:gd name="connsiteY1" fmla="*/ 631509 h 631509"/>
              <a:gd name="connsiteX0" fmla="*/ 0 w 863453"/>
              <a:gd name="connsiteY0" fmla="*/ 0 h 631509"/>
              <a:gd name="connsiteX1" fmla="*/ 17072 w 863453"/>
              <a:gd name="connsiteY1" fmla="*/ 631509 h 631509"/>
              <a:gd name="connsiteX0" fmla="*/ 0 w 863453"/>
              <a:gd name="connsiteY0" fmla="*/ 3380 h 634889"/>
              <a:gd name="connsiteX1" fmla="*/ 17072 w 863453"/>
              <a:gd name="connsiteY1" fmla="*/ 634889 h 634889"/>
              <a:gd name="connsiteX0" fmla="*/ 2503208 w 3286543"/>
              <a:gd name="connsiteY0" fmla="*/ 3380 h 48488"/>
              <a:gd name="connsiteX1" fmla="*/ 0 w 3286543"/>
              <a:gd name="connsiteY1" fmla="*/ 48488 h 48488"/>
              <a:gd name="connsiteX0" fmla="*/ 0 w 846381"/>
              <a:gd name="connsiteY0" fmla="*/ 3380 h 161257"/>
              <a:gd name="connsiteX1" fmla="*/ 0 w 846381"/>
              <a:gd name="connsiteY1" fmla="*/ 161257 h 161257"/>
              <a:gd name="connsiteX0" fmla="*/ 0 w 783335"/>
              <a:gd name="connsiteY0" fmla="*/ 3380 h 161257"/>
              <a:gd name="connsiteX1" fmla="*/ 0 w 783335"/>
              <a:gd name="connsiteY1" fmla="*/ 161257 h 161257"/>
              <a:gd name="connsiteX0" fmla="*/ 0 w 365217"/>
              <a:gd name="connsiteY0" fmla="*/ 4747 h 162624"/>
              <a:gd name="connsiteX1" fmla="*/ 0 w 365217"/>
              <a:gd name="connsiteY1" fmla="*/ 162624 h 162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65217" h="162624">
                <a:moveTo>
                  <a:pt x="0" y="4747"/>
                </a:moveTo>
                <a:cubicBezTo>
                  <a:pt x="365217" y="0"/>
                  <a:pt x="345623" y="158620"/>
                  <a:pt x="0" y="162624"/>
                </a:cubicBezTo>
              </a:path>
            </a:pathLst>
          </a:custGeom>
          <a:ln w="28575" cmpd="dbl">
            <a:solidFill>
              <a:schemeClr val="accent3"/>
            </a:solidFill>
            <a:headEnd type="none" w="med" len="med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3" name="Freeform 32"/>
          <p:cNvSpPr/>
          <p:nvPr/>
        </p:nvSpPr>
        <p:spPr>
          <a:xfrm flipV="1">
            <a:off x="2051720" y="2204864"/>
            <a:ext cx="1440160" cy="3168352"/>
          </a:xfrm>
          <a:custGeom>
            <a:avLst/>
            <a:gdLst>
              <a:gd name="connsiteX0" fmla="*/ 54935 w 1077433"/>
              <a:gd name="connsiteY0" fmla="*/ 0 h 744279"/>
              <a:gd name="connsiteX1" fmla="*/ 1065028 w 1077433"/>
              <a:gd name="connsiteY1" fmla="*/ 393404 h 744279"/>
              <a:gd name="connsiteX2" fmla="*/ 129363 w 1077433"/>
              <a:gd name="connsiteY2" fmla="*/ 637953 h 744279"/>
              <a:gd name="connsiteX3" fmla="*/ 288851 w 1077433"/>
              <a:gd name="connsiteY3" fmla="*/ 744279 h 744279"/>
              <a:gd name="connsiteX0" fmla="*/ 0 w 1049079"/>
              <a:gd name="connsiteY0" fmla="*/ 0 h 744279"/>
              <a:gd name="connsiteX1" fmla="*/ 1010093 w 1049079"/>
              <a:gd name="connsiteY1" fmla="*/ 393404 h 744279"/>
              <a:gd name="connsiteX2" fmla="*/ 233916 w 1049079"/>
              <a:gd name="connsiteY2" fmla="*/ 744279 h 744279"/>
              <a:gd name="connsiteX0" fmla="*/ 0 w 1012938"/>
              <a:gd name="connsiteY0" fmla="*/ 0 h 631509"/>
              <a:gd name="connsiteX1" fmla="*/ 1010093 w 1012938"/>
              <a:gd name="connsiteY1" fmla="*/ 393404 h 631509"/>
              <a:gd name="connsiteX2" fmla="*/ 17072 w 1012938"/>
              <a:gd name="connsiteY2" fmla="*/ 631509 h 631509"/>
              <a:gd name="connsiteX0" fmla="*/ 0 w 17072"/>
              <a:gd name="connsiteY0" fmla="*/ 0 h 631509"/>
              <a:gd name="connsiteX1" fmla="*/ 17072 w 17072"/>
              <a:gd name="connsiteY1" fmla="*/ 631509 h 631509"/>
              <a:gd name="connsiteX0" fmla="*/ 0 w 863453"/>
              <a:gd name="connsiteY0" fmla="*/ 0 h 631509"/>
              <a:gd name="connsiteX1" fmla="*/ 17072 w 863453"/>
              <a:gd name="connsiteY1" fmla="*/ 631509 h 631509"/>
              <a:gd name="connsiteX0" fmla="*/ 0 w 863453"/>
              <a:gd name="connsiteY0" fmla="*/ 3380 h 634889"/>
              <a:gd name="connsiteX1" fmla="*/ 17072 w 863453"/>
              <a:gd name="connsiteY1" fmla="*/ 634889 h 634889"/>
              <a:gd name="connsiteX0" fmla="*/ 2503208 w 3286543"/>
              <a:gd name="connsiteY0" fmla="*/ 3380 h 48488"/>
              <a:gd name="connsiteX1" fmla="*/ 0 w 3286543"/>
              <a:gd name="connsiteY1" fmla="*/ 48488 h 48488"/>
              <a:gd name="connsiteX0" fmla="*/ 0 w 846381"/>
              <a:gd name="connsiteY0" fmla="*/ 3380 h 161257"/>
              <a:gd name="connsiteX1" fmla="*/ 0 w 846381"/>
              <a:gd name="connsiteY1" fmla="*/ 161257 h 161257"/>
              <a:gd name="connsiteX0" fmla="*/ 0 w 783335"/>
              <a:gd name="connsiteY0" fmla="*/ 3380 h 161257"/>
              <a:gd name="connsiteX1" fmla="*/ 0 w 783335"/>
              <a:gd name="connsiteY1" fmla="*/ 161257 h 161257"/>
              <a:gd name="connsiteX0" fmla="*/ 0 w 365217"/>
              <a:gd name="connsiteY0" fmla="*/ 4747 h 162624"/>
              <a:gd name="connsiteX1" fmla="*/ 0 w 365217"/>
              <a:gd name="connsiteY1" fmla="*/ 162624 h 162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65217" h="162624">
                <a:moveTo>
                  <a:pt x="0" y="4747"/>
                </a:moveTo>
                <a:cubicBezTo>
                  <a:pt x="365217" y="0"/>
                  <a:pt x="345623" y="158620"/>
                  <a:pt x="0" y="162624"/>
                </a:cubicBezTo>
              </a:path>
            </a:pathLst>
          </a:custGeom>
          <a:ln w="28575" cmpd="dbl">
            <a:solidFill>
              <a:schemeClr val="accent3"/>
            </a:solidFill>
            <a:headEnd type="none" w="med" len="med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4" name="Freeform 33"/>
          <p:cNvSpPr/>
          <p:nvPr/>
        </p:nvSpPr>
        <p:spPr>
          <a:xfrm flipH="1">
            <a:off x="1763688" y="4581128"/>
            <a:ext cx="288032" cy="216024"/>
          </a:xfrm>
          <a:custGeom>
            <a:avLst/>
            <a:gdLst>
              <a:gd name="connsiteX0" fmla="*/ 54935 w 1077433"/>
              <a:gd name="connsiteY0" fmla="*/ 0 h 744279"/>
              <a:gd name="connsiteX1" fmla="*/ 1065028 w 1077433"/>
              <a:gd name="connsiteY1" fmla="*/ 393404 h 744279"/>
              <a:gd name="connsiteX2" fmla="*/ 129363 w 1077433"/>
              <a:gd name="connsiteY2" fmla="*/ 637953 h 744279"/>
              <a:gd name="connsiteX3" fmla="*/ 288851 w 1077433"/>
              <a:gd name="connsiteY3" fmla="*/ 744279 h 744279"/>
              <a:gd name="connsiteX0" fmla="*/ 0 w 1049079"/>
              <a:gd name="connsiteY0" fmla="*/ 0 h 744279"/>
              <a:gd name="connsiteX1" fmla="*/ 1010093 w 1049079"/>
              <a:gd name="connsiteY1" fmla="*/ 393404 h 744279"/>
              <a:gd name="connsiteX2" fmla="*/ 233916 w 1049079"/>
              <a:gd name="connsiteY2" fmla="*/ 744279 h 744279"/>
              <a:gd name="connsiteX0" fmla="*/ 0 w 1012938"/>
              <a:gd name="connsiteY0" fmla="*/ 0 h 631509"/>
              <a:gd name="connsiteX1" fmla="*/ 1010093 w 1012938"/>
              <a:gd name="connsiteY1" fmla="*/ 393404 h 631509"/>
              <a:gd name="connsiteX2" fmla="*/ 17072 w 1012938"/>
              <a:gd name="connsiteY2" fmla="*/ 631509 h 631509"/>
              <a:gd name="connsiteX0" fmla="*/ 0 w 17072"/>
              <a:gd name="connsiteY0" fmla="*/ 0 h 631509"/>
              <a:gd name="connsiteX1" fmla="*/ 17072 w 17072"/>
              <a:gd name="connsiteY1" fmla="*/ 631509 h 631509"/>
              <a:gd name="connsiteX0" fmla="*/ 0 w 863453"/>
              <a:gd name="connsiteY0" fmla="*/ 0 h 631509"/>
              <a:gd name="connsiteX1" fmla="*/ 17072 w 863453"/>
              <a:gd name="connsiteY1" fmla="*/ 631509 h 631509"/>
              <a:gd name="connsiteX0" fmla="*/ 0 w 863453"/>
              <a:gd name="connsiteY0" fmla="*/ 3380 h 634889"/>
              <a:gd name="connsiteX1" fmla="*/ 17072 w 863453"/>
              <a:gd name="connsiteY1" fmla="*/ 634889 h 634889"/>
              <a:gd name="connsiteX0" fmla="*/ 2503208 w 3286543"/>
              <a:gd name="connsiteY0" fmla="*/ 3380 h 48488"/>
              <a:gd name="connsiteX1" fmla="*/ 0 w 3286543"/>
              <a:gd name="connsiteY1" fmla="*/ 48488 h 48488"/>
              <a:gd name="connsiteX0" fmla="*/ 0 w 846381"/>
              <a:gd name="connsiteY0" fmla="*/ 3380 h 161257"/>
              <a:gd name="connsiteX1" fmla="*/ 0 w 846381"/>
              <a:gd name="connsiteY1" fmla="*/ 161257 h 161257"/>
              <a:gd name="connsiteX0" fmla="*/ 0 w 783335"/>
              <a:gd name="connsiteY0" fmla="*/ 3380 h 161257"/>
              <a:gd name="connsiteX1" fmla="*/ 0 w 783335"/>
              <a:gd name="connsiteY1" fmla="*/ 161257 h 161257"/>
              <a:gd name="connsiteX0" fmla="*/ 0 w 365217"/>
              <a:gd name="connsiteY0" fmla="*/ 4747 h 162624"/>
              <a:gd name="connsiteX1" fmla="*/ 0 w 365217"/>
              <a:gd name="connsiteY1" fmla="*/ 162624 h 162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65217" h="162624">
                <a:moveTo>
                  <a:pt x="0" y="4747"/>
                </a:moveTo>
                <a:cubicBezTo>
                  <a:pt x="365217" y="0"/>
                  <a:pt x="345623" y="158620"/>
                  <a:pt x="0" y="162624"/>
                </a:cubicBezTo>
              </a:path>
            </a:pathLst>
          </a:custGeom>
          <a:ln w="28575" cmpd="dbl">
            <a:solidFill>
              <a:schemeClr val="accent3"/>
            </a:solidFill>
            <a:prstDash val="sysDot"/>
            <a:headEnd type="none" w="med" len="med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5" name="Freeform 34"/>
          <p:cNvSpPr/>
          <p:nvPr/>
        </p:nvSpPr>
        <p:spPr>
          <a:xfrm flipH="1">
            <a:off x="1763688" y="5085184"/>
            <a:ext cx="288032" cy="216024"/>
          </a:xfrm>
          <a:custGeom>
            <a:avLst/>
            <a:gdLst>
              <a:gd name="connsiteX0" fmla="*/ 54935 w 1077433"/>
              <a:gd name="connsiteY0" fmla="*/ 0 h 744279"/>
              <a:gd name="connsiteX1" fmla="*/ 1065028 w 1077433"/>
              <a:gd name="connsiteY1" fmla="*/ 393404 h 744279"/>
              <a:gd name="connsiteX2" fmla="*/ 129363 w 1077433"/>
              <a:gd name="connsiteY2" fmla="*/ 637953 h 744279"/>
              <a:gd name="connsiteX3" fmla="*/ 288851 w 1077433"/>
              <a:gd name="connsiteY3" fmla="*/ 744279 h 744279"/>
              <a:gd name="connsiteX0" fmla="*/ 0 w 1049079"/>
              <a:gd name="connsiteY0" fmla="*/ 0 h 744279"/>
              <a:gd name="connsiteX1" fmla="*/ 1010093 w 1049079"/>
              <a:gd name="connsiteY1" fmla="*/ 393404 h 744279"/>
              <a:gd name="connsiteX2" fmla="*/ 233916 w 1049079"/>
              <a:gd name="connsiteY2" fmla="*/ 744279 h 744279"/>
              <a:gd name="connsiteX0" fmla="*/ 0 w 1012938"/>
              <a:gd name="connsiteY0" fmla="*/ 0 h 631509"/>
              <a:gd name="connsiteX1" fmla="*/ 1010093 w 1012938"/>
              <a:gd name="connsiteY1" fmla="*/ 393404 h 631509"/>
              <a:gd name="connsiteX2" fmla="*/ 17072 w 1012938"/>
              <a:gd name="connsiteY2" fmla="*/ 631509 h 631509"/>
              <a:gd name="connsiteX0" fmla="*/ 0 w 17072"/>
              <a:gd name="connsiteY0" fmla="*/ 0 h 631509"/>
              <a:gd name="connsiteX1" fmla="*/ 17072 w 17072"/>
              <a:gd name="connsiteY1" fmla="*/ 631509 h 631509"/>
              <a:gd name="connsiteX0" fmla="*/ 0 w 863453"/>
              <a:gd name="connsiteY0" fmla="*/ 0 h 631509"/>
              <a:gd name="connsiteX1" fmla="*/ 17072 w 863453"/>
              <a:gd name="connsiteY1" fmla="*/ 631509 h 631509"/>
              <a:gd name="connsiteX0" fmla="*/ 0 w 863453"/>
              <a:gd name="connsiteY0" fmla="*/ 3380 h 634889"/>
              <a:gd name="connsiteX1" fmla="*/ 17072 w 863453"/>
              <a:gd name="connsiteY1" fmla="*/ 634889 h 634889"/>
              <a:gd name="connsiteX0" fmla="*/ 2503208 w 3286543"/>
              <a:gd name="connsiteY0" fmla="*/ 3380 h 48488"/>
              <a:gd name="connsiteX1" fmla="*/ 0 w 3286543"/>
              <a:gd name="connsiteY1" fmla="*/ 48488 h 48488"/>
              <a:gd name="connsiteX0" fmla="*/ 0 w 846381"/>
              <a:gd name="connsiteY0" fmla="*/ 3380 h 161257"/>
              <a:gd name="connsiteX1" fmla="*/ 0 w 846381"/>
              <a:gd name="connsiteY1" fmla="*/ 161257 h 161257"/>
              <a:gd name="connsiteX0" fmla="*/ 0 w 783335"/>
              <a:gd name="connsiteY0" fmla="*/ 3380 h 161257"/>
              <a:gd name="connsiteX1" fmla="*/ 0 w 783335"/>
              <a:gd name="connsiteY1" fmla="*/ 161257 h 161257"/>
              <a:gd name="connsiteX0" fmla="*/ 0 w 365217"/>
              <a:gd name="connsiteY0" fmla="*/ 4747 h 162624"/>
              <a:gd name="connsiteX1" fmla="*/ 0 w 365217"/>
              <a:gd name="connsiteY1" fmla="*/ 162624 h 162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65217" h="162624">
                <a:moveTo>
                  <a:pt x="0" y="4747"/>
                </a:moveTo>
                <a:cubicBezTo>
                  <a:pt x="365217" y="0"/>
                  <a:pt x="345623" y="158620"/>
                  <a:pt x="0" y="162624"/>
                </a:cubicBezTo>
              </a:path>
            </a:pathLst>
          </a:custGeom>
          <a:ln w="28575" cmpd="dbl">
            <a:solidFill>
              <a:schemeClr val="accent3"/>
            </a:solidFill>
            <a:prstDash val="sysDot"/>
            <a:headEnd type="none" w="med" len="med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6" name="Freeform 35"/>
          <p:cNvSpPr/>
          <p:nvPr/>
        </p:nvSpPr>
        <p:spPr>
          <a:xfrm>
            <a:off x="2051720" y="3645024"/>
            <a:ext cx="504056" cy="648072"/>
          </a:xfrm>
          <a:custGeom>
            <a:avLst/>
            <a:gdLst>
              <a:gd name="connsiteX0" fmla="*/ 54935 w 1077433"/>
              <a:gd name="connsiteY0" fmla="*/ 0 h 744279"/>
              <a:gd name="connsiteX1" fmla="*/ 1065028 w 1077433"/>
              <a:gd name="connsiteY1" fmla="*/ 393404 h 744279"/>
              <a:gd name="connsiteX2" fmla="*/ 129363 w 1077433"/>
              <a:gd name="connsiteY2" fmla="*/ 637953 h 744279"/>
              <a:gd name="connsiteX3" fmla="*/ 288851 w 1077433"/>
              <a:gd name="connsiteY3" fmla="*/ 744279 h 744279"/>
              <a:gd name="connsiteX0" fmla="*/ 0 w 1049079"/>
              <a:gd name="connsiteY0" fmla="*/ 0 h 744279"/>
              <a:gd name="connsiteX1" fmla="*/ 1010093 w 1049079"/>
              <a:gd name="connsiteY1" fmla="*/ 393404 h 744279"/>
              <a:gd name="connsiteX2" fmla="*/ 233916 w 1049079"/>
              <a:gd name="connsiteY2" fmla="*/ 744279 h 744279"/>
              <a:gd name="connsiteX0" fmla="*/ 0 w 1012938"/>
              <a:gd name="connsiteY0" fmla="*/ 0 h 631509"/>
              <a:gd name="connsiteX1" fmla="*/ 1010093 w 1012938"/>
              <a:gd name="connsiteY1" fmla="*/ 393404 h 631509"/>
              <a:gd name="connsiteX2" fmla="*/ 17072 w 1012938"/>
              <a:gd name="connsiteY2" fmla="*/ 631509 h 631509"/>
              <a:gd name="connsiteX0" fmla="*/ 0 w 17072"/>
              <a:gd name="connsiteY0" fmla="*/ 0 h 631509"/>
              <a:gd name="connsiteX1" fmla="*/ 17072 w 17072"/>
              <a:gd name="connsiteY1" fmla="*/ 631509 h 631509"/>
              <a:gd name="connsiteX0" fmla="*/ 0 w 863453"/>
              <a:gd name="connsiteY0" fmla="*/ 0 h 631509"/>
              <a:gd name="connsiteX1" fmla="*/ 17072 w 863453"/>
              <a:gd name="connsiteY1" fmla="*/ 631509 h 631509"/>
              <a:gd name="connsiteX0" fmla="*/ 0 w 863453"/>
              <a:gd name="connsiteY0" fmla="*/ 3380 h 634889"/>
              <a:gd name="connsiteX1" fmla="*/ 17072 w 863453"/>
              <a:gd name="connsiteY1" fmla="*/ 634889 h 634889"/>
              <a:gd name="connsiteX0" fmla="*/ 2503208 w 3286543"/>
              <a:gd name="connsiteY0" fmla="*/ 3380 h 48488"/>
              <a:gd name="connsiteX1" fmla="*/ 0 w 3286543"/>
              <a:gd name="connsiteY1" fmla="*/ 48488 h 48488"/>
              <a:gd name="connsiteX0" fmla="*/ 0 w 846381"/>
              <a:gd name="connsiteY0" fmla="*/ 3380 h 161257"/>
              <a:gd name="connsiteX1" fmla="*/ 0 w 846381"/>
              <a:gd name="connsiteY1" fmla="*/ 161257 h 161257"/>
              <a:gd name="connsiteX0" fmla="*/ 0 w 783335"/>
              <a:gd name="connsiteY0" fmla="*/ 3380 h 161257"/>
              <a:gd name="connsiteX1" fmla="*/ 0 w 783335"/>
              <a:gd name="connsiteY1" fmla="*/ 161257 h 161257"/>
              <a:gd name="connsiteX0" fmla="*/ 0 w 365217"/>
              <a:gd name="connsiteY0" fmla="*/ 4747 h 162624"/>
              <a:gd name="connsiteX1" fmla="*/ 0 w 365217"/>
              <a:gd name="connsiteY1" fmla="*/ 162624 h 162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65217" h="162624">
                <a:moveTo>
                  <a:pt x="0" y="4747"/>
                </a:moveTo>
                <a:cubicBezTo>
                  <a:pt x="365217" y="0"/>
                  <a:pt x="345623" y="158620"/>
                  <a:pt x="0" y="162624"/>
                </a:cubicBezTo>
              </a:path>
            </a:pathLst>
          </a:custGeom>
          <a:ln w="28575" cmpd="dbl">
            <a:solidFill>
              <a:schemeClr val="accent3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38" name="Curved Connector 37"/>
          <p:cNvCxnSpPr>
            <a:endCxn id="36" idx="0"/>
          </p:cNvCxnSpPr>
          <p:nvPr/>
        </p:nvCxnSpPr>
        <p:spPr>
          <a:xfrm rot="16200000" flipV="1">
            <a:off x="1665135" y="4050527"/>
            <a:ext cx="1853291" cy="1080120"/>
          </a:xfrm>
          <a:prstGeom prst="curvedConnector2">
            <a:avLst/>
          </a:prstGeom>
          <a:ln w="28575">
            <a:solidFill>
              <a:schemeClr val="accent4"/>
            </a:solidFill>
            <a:prstDash val="sysDot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urved Connector 40"/>
          <p:cNvCxnSpPr/>
          <p:nvPr/>
        </p:nvCxnSpPr>
        <p:spPr>
          <a:xfrm flipV="1">
            <a:off x="1763688" y="4293096"/>
            <a:ext cx="288032" cy="72008"/>
          </a:xfrm>
          <a:prstGeom prst="curvedConnector3">
            <a:avLst>
              <a:gd name="adj1" fmla="val 50000"/>
            </a:avLst>
          </a:prstGeom>
          <a:ln w="28575">
            <a:solidFill>
              <a:schemeClr val="accent3"/>
            </a:solidFill>
            <a:prstDash val="sysDot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Content Placeholder 66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První éra virtualizace</a:t>
            </a:r>
          </a:p>
          <a:p>
            <a:pPr lvl="1"/>
            <a:r>
              <a:rPr lang="cs-CZ" dirty="0"/>
              <a:t>IBM 370</a:t>
            </a:r>
          </a:p>
          <a:p>
            <a:pPr lvl="2"/>
            <a:r>
              <a:rPr lang="cs-CZ" dirty="0"/>
              <a:t>I/O řešeno HW kanály </a:t>
            </a:r>
            <a:r>
              <a:rPr lang="en-US" dirty="0"/>
              <a:t>= m</a:t>
            </a:r>
            <a:r>
              <a:rPr lang="cs-CZ" dirty="0"/>
              <a:t>álo privilegovaných instrukcí v OS</a:t>
            </a:r>
          </a:p>
          <a:p>
            <a:pPr lvl="2"/>
            <a:r>
              <a:rPr lang="cs-CZ" dirty="0"/>
              <a:t>Mizivý paralelismus</a:t>
            </a:r>
            <a:r>
              <a:rPr lang="en-US" dirty="0"/>
              <a:t> = </a:t>
            </a:r>
            <a:r>
              <a:rPr lang="en-US" dirty="0" err="1"/>
              <a:t>levn</a:t>
            </a:r>
            <a:r>
              <a:rPr lang="cs-CZ" dirty="0"/>
              <a:t>é</a:t>
            </a:r>
            <a:r>
              <a:rPr lang="en-US" dirty="0"/>
              <a:t> </a:t>
            </a:r>
            <a:r>
              <a:rPr lang="en-US" dirty="0" err="1"/>
              <a:t>skoky</a:t>
            </a:r>
            <a:endParaRPr lang="cs-CZ" dirty="0"/>
          </a:p>
          <a:p>
            <a:pPr lvl="2"/>
            <a:r>
              <a:rPr lang="cs-CZ" dirty="0"/>
              <a:t>Jednoduchá a pravidelná instrukční sada </a:t>
            </a:r>
            <a:r>
              <a:rPr lang="en-US" dirty="0"/>
              <a:t>= </a:t>
            </a:r>
            <a:r>
              <a:rPr lang="en-US" dirty="0" err="1"/>
              <a:t>levn</a:t>
            </a:r>
            <a:r>
              <a:rPr lang="cs-CZ" dirty="0"/>
              <a:t>é dekódování</a:t>
            </a:r>
          </a:p>
          <a:p>
            <a:pPr lvl="2"/>
            <a:r>
              <a:rPr lang="cs-CZ" dirty="0"/>
              <a:t>Monolitické aplikace </a:t>
            </a:r>
            <a:r>
              <a:rPr lang="en-US" dirty="0"/>
              <a:t>= m</a:t>
            </a:r>
            <a:r>
              <a:rPr lang="cs-CZ" dirty="0"/>
              <a:t>álo meziprocesové komunikace</a:t>
            </a:r>
          </a:p>
          <a:p>
            <a:pPr lvl="1"/>
            <a:r>
              <a:rPr lang="cs-CZ" dirty="0"/>
              <a:t>Trap and Emulate byla vhodná technika</a:t>
            </a:r>
          </a:p>
        </p:txBody>
      </p:sp>
      <p:sp>
        <p:nvSpPr>
          <p:cNvPr id="29" name="Text Placeholder 28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cs-CZ" dirty="0"/>
              <a:t>Dnes</a:t>
            </a:r>
          </a:p>
          <a:p>
            <a:pPr lvl="1"/>
            <a:r>
              <a:rPr lang="cs-CZ" dirty="0"/>
              <a:t>Jádro OS vyvolává hodně privilegovaných instrukcí</a:t>
            </a:r>
          </a:p>
          <a:p>
            <a:pPr lvl="2"/>
            <a:r>
              <a:rPr lang="cs-CZ" dirty="0"/>
              <a:t>Intenzivní komunikace mezi procesy a s I/O zařízeními</a:t>
            </a:r>
          </a:p>
          <a:p>
            <a:pPr lvl="1"/>
            <a:r>
              <a:rPr lang="cs-CZ" dirty="0"/>
              <a:t>Softwarová emulace instrukcí je pomalá</a:t>
            </a:r>
          </a:p>
          <a:p>
            <a:pPr lvl="2"/>
            <a:r>
              <a:rPr lang="cs-CZ" dirty="0"/>
              <a:t>Režie přerušení</a:t>
            </a:r>
          </a:p>
          <a:p>
            <a:pPr lvl="2"/>
            <a:r>
              <a:rPr lang="cs-CZ" dirty="0"/>
              <a:t>Režie dekódování</a:t>
            </a:r>
          </a:p>
          <a:p>
            <a:pPr lvl="2"/>
            <a:r>
              <a:rPr lang="cs-CZ" dirty="0"/>
              <a:t>Režie závisí na architektuře CPU</a:t>
            </a:r>
          </a:p>
          <a:p>
            <a:pPr lvl="1"/>
            <a:endParaRPr lang="cs-CZ" dirty="0"/>
          </a:p>
          <a:p>
            <a:endParaRPr lang="cs-CZ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Trap and Emulate - Nevýhody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31</a:t>
            </a:fld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</a:t>
            </a:r>
            <a:r>
              <a:rPr lang="cs-CZ" dirty="0" err="1"/>
              <a:t>Virtualization</a:t>
            </a:r>
            <a:r>
              <a:rPr lang="cs-CZ" dirty="0"/>
              <a:t> and Cloud </a:t>
            </a:r>
            <a:r>
              <a:rPr lang="cs-CZ" dirty="0" err="1"/>
              <a:t>Computing</a:t>
            </a:r>
            <a:r>
              <a:rPr lang="cs-CZ" dirty="0"/>
              <a:t>  - 2023/2024 David Bednárek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Problémy režimu trap-and-emulate</a:t>
            </a:r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32</a:t>
            </a:fld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</a:t>
            </a:r>
            <a:r>
              <a:rPr lang="cs-CZ" dirty="0" err="1"/>
              <a:t>Virtualization</a:t>
            </a:r>
            <a:r>
              <a:rPr lang="cs-CZ" dirty="0"/>
              <a:t> and Cloud </a:t>
            </a:r>
            <a:r>
              <a:rPr lang="cs-CZ" dirty="0" err="1"/>
              <a:t>Computing</a:t>
            </a:r>
            <a:r>
              <a:rPr lang="cs-CZ" dirty="0"/>
              <a:t>  - 2023/2024 David Bednárek</a:t>
            </a:r>
          </a:p>
        </p:txBody>
      </p:sp>
      <p:sp>
        <p:nvSpPr>
          <p:cNvPr id="67" name="Content Placeholder 6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i="1"/>
              <a:t>Komprese privilegií</a:t>
            </a:r>
            <a:endParaRPr lang="cs-CZ" i="1" dirty="0"/>
          </a:p>
          <a:p>
            <a:pPr lvl="1"/>
            <a:r>
              <a:rPr lang="cs-CZ"/>
              <a:t>Jádro virtualizovaného OS pracuje na jiné prioritní úrovni, než si myslí</a:t>
            </a:r>
            <a:endParaRPr lang="cs-CZ" dirty="0"/>
          </a:p>
          <a:p>
            <a:pPr lvl="2"/>
            <a:r>
              <a:rPr lang="cs-CZ"/>
              <a:t>Některé instrukce se chovají jinak (intel x86)</a:t>
            </a:r>
          </a:p>
          <a:p>
            <a:pPr lvl="2"/>
            <a:r>
              <a:rPr lang="cs-CZ"/>
              <a:t>Řešeno velmi pracně překladem (VMWare)</a:t>
            </a:r>
          </a:p>
          <a:p>
            <a:r>
              <a:rPr lang="cs-CZ"/>
              <a:t>Společný adresový prostor</a:t>
            </a:r>
          </a:p>
          <a:p>
            <a:pPr lvl="1"/>
            <a:r>
              <a:rPr lang="cs-CZ"/>
              <a:t>CPU nepřepíná adresový prostor při volání jádra</a:t>
            </a:r>
          </a:p>
          <a:p>
            <a:pPr lvl="2"/>
            <a:r>
              <a:rPr lang="cs-CZ"/>
              <a:t>Ochrana OS řešena privilegovanými stránkami</a:t>
            </a:r>
          </a:p>
          <a:p>
            <a:pPr lvl="1"/>
            <a:r>
              <a:rPr lang="cs-CZ"/>
              <a:t>Virtualizovaný OS nakládá s virtuálním adresovým prostorem jako s vlastním</a:t>
            </a:r>
          </a:p>
          <a:p>
            <a:pPr lvl="1"/>
            <a:r>
              <a:rPr lang="cs-CZ"/>
              <a:t>Nezbývá místo pro VMM</a:t>
            </a:r>
          </a:p>
          <a:p>
            <a:pPr lvl="2"/>
            <a:r>
              <a:rPr lang="cs-CZ"/>
              <a:t>VMWare: řešeno segmentací (dostupná pouze v 32-bit režimu)</a:t>
            </a:r>
          </a:p>
          <a:p>
            <a:r>
              <a:rPr lang="cs-CZ"/>
              <a:t>Příliš mnoho přechodů VM-VMM</a:t>
            </a:r>
          </a:p>
        </p:txBody>
      </p:sp>
      <p:sp>
        <p:nvSpPr>
          <p:cNvPr id="29" name="Text Placeholder 28"/>
          <p:cNvSpPr>
            <a:spLocks noGrp="1"/>
          </p:cNvSpPr>
          <p:nvPr>
            <p:ph sz="quarter" idx="4294967295"/>
          </p:nvPr>
        </p:nvSpPr>
        <p:spPr>
          <a:xfrm>
            <a:off x="4756150" y="981075"/>
            <a:ext cx="4387850" cy="5543550"/>
          </a:xfrm>
        </p:spPr>
        <p:txBody>
          <a:bodyPr/>
          <a:lstStyle/>
          <a:p>
            <a:pPr lvl="1"/>
            <a:endParaRPr lang="cs-CZ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33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</a:t>
            </a:r>
            <a:r>
              <a:rPr lang="cs-CZ" dirty="0" err="1"/>
              <a:t>Virtualization</a:t>
            </a:r>
            <a:r>
              <a:rPr lang="cs-CZ" dirty="0"/>
              <a:t> and Cloud </a:t>
            </a:r>
            <a:r>
              <a:rPr lang="cs-CZ" dirty="0" err="1"/>
              <a:t>Computing</a:t>
            </a:r>
            <a:r>
              <a:rPr lang="cs-CZ" dirty="0"/>
              <a:t>  - 2023/2024 David Bednárek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Virtualizace</a:t>
            </a:r>
            <a:r>
              <a:rPr lang="en-US" dirty="0"/>
              <a:t> </a:t>
            </a:r>
            <a:r>
              <a:rPr lang="en-US" dirty="0" err="1"/>
              <a:t>virtu</a:t>
            </a:r>
            <a:r>
              <a:rPr lang="cs-CZ" dirty="0"/>
              <a:t>ální paměti – starší metody</a:t>
            </a:r>
          </a:p>
        </p:txBody>
      </p:sp>
    </p:spTree>
    <p:extLst>
      <p:ext uri="{BB962C8B-B14F-4D97-AF65-F5344CB8AC3E}">
        <p14:creationId xmlns:p14="http://schemas.microsoft.com/office/powerpoint/2010/main" val="26965784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Content Placeholder 29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Adresový prostor z pohledu procesu</a:t>
            </a:r>
          </a:p>
          <a:p>
            <a:pPr lvl="1"/>
            <a:r>
              <a:rPr lang="cs-CZ" dirty="0"/>
              <a:t>Jeden nebo více souvislých úseků</a:t>
            </a:r>
          </a:p>
          <a:p>
            <a:pPr lvl="2"/>
            <a:r>
              <a:rPr lang="cs-CZ" dirty="0"/>
              <a:t>Rozložení a význam určen dohodou aplikace a OS</a:t>
            </a:r>
          </a:p>
          <a:p>
            <a:pPr lvl="1"/>
            <a:r>
              <a:rPr lang="cs-CZ" dirty="0"/>
              <a:t>Dělení na stránky je neviditelné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Virtuální paměť ve fyzickém počítači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34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</a:t>
            </a:r>
            <a:r>
              <a:rPr lang="cs-CZ" dirty="0" err="1"/>
              <a:t>Virtualization</a:t>
            </a:r>
            <a:r>
              <a:rPr lang="cs-CZ" dirty="0"/>
              <a:t> and Cloud </a:t>
            </a:r>
            <a:r>
              <a:rPr lang="cs-CZ" dirty="0" err="1"/>
              <a:t>Computing</a:t>
            </a:r>
            <a:r>
              <a:rPr lang="cs-CZ" dirty="0"/>
              <a:t>  - 2023/2024 David Bednárek</a:t>
            </a:r>
          </a:p>
        </p:txBody>
      </p:sp>
      <p:sp>
        <p:nvSpPr>
          <p:cNvPr id="200" name="TextBox 199"/>
          <p:cNvSpPr txBox="1"/>
          <p:nvPr/>
        </p:nvSpPr>
        <p:spPr>
          <a:xfrm>
            <a:off x="251520" y="548680"/>
            <a:ext cx="3539239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chemeClr val="accent3"/>
                </a:solidFill>
              </a:rPr>
              <a:t>adresový prostor z pohledu procesu</a:t>
            </a:r>
          </a:p>
        </p:txBody>
      </p:sp>
      <p:sp>
        <p:nvSpPr>
          <p:cNvPr id="201" name="TextBox 200"/>
          <p:cNvSpPr txBox="1"/>
          <p:nvPr/>
        </p:nvSpPr>
        <p:spPr>
          <a:xfrm>
            <a:off x="251520" y="908720"/>
            <a:ext cx="720080" cy="360040"/>
          </a:xfrm>
          <a:prstGeom prst="rect">
            <a:avLst/>
          </a:prstGeom>
          <a:noFill/>
          <a:ln w="19050">
            <a:solidFill>
              <a:schemeClr val="accent3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/>
              </a:rPr>
              <a:t>A</a:t>
            </a:r>
          </a:p>
        </p:txBody>
      </p:sp>
      <p:sp>
        <p:nvSpPr>
          <p:cNvPr id="202" name="TextBox 201"/>
          <p:cNvSpPr txBox="1"/>
          <p:nvPr/>
        </p:nvSpPr>
        <p:spPr>
          <a:xfrm>
            <a:off x="971600" y="908720"/>
            <a:ext cx="720080" cy="360040"/>
          </a:xfrm>
          <a:prstGeom prst="rect">
            <a:avLst/>
          </a:prstGeom>
          <a:noFill/>
          <a:ln w="19050">
            <a:solidFill>
              <a:schemeClr val="accent3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/>
              </a:rPr>
              <a:t>B</a:t>
            </a:r>
          </a:p>
        </p:txBody>
      </p:sp>
      <p:sp>
        <p:nvSpPr>
          <p:cNvPr id="203" name="TextBox 202"/>
          <p:cNvSpPr txBox="1"/>
          <p:nvPr/>
        </p:nvSpPr>
        <p:spPr>
          <a:xfrm>
            <a:off x="2411760" y="908720"/>
            <a:ext cx="720080" cy="360040"/>
          </a:xfrm>
          <a:prstGeom prst="rect">
            <a:avLst/>
          </a:prstGeom>
          <a:noFill/>
          <a:ln w="19050">
            <a:solidFill>
              <a:schemeClr val="accent3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/>
              </a:rPr>
              <a:t>D</a:t>
            </a:r>
          </a:p>
        </p:txBody>
      </p:sp>
      <p:sp>
        <p:nvSpPr>
          <p:cNvPr id="204" name="TextBox 203"/>
          <p:cNvSpPr txBox="1"/>
          <p:nvPr/>
        </p:nvSpPr>
        <p:spPr>
          <a:xfrm>
            <a:off x="1691680" y="908720"/>
            <a:ext cx="720080" cy="360040"/>
          </a:xfrm>
          <a:prstGeom prst="rect">
            <a:avLst/>
          </a:prstGeom>
          <a:noFill/>
          <a:ln w="19050">
            <a:solidFill>
              <a:schemeClr val="accent3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/>
              </a:rPr>
              <a:t>C</a:t>
            </a:r>
          </a:p>
        </p:txBody>
      </p:sp>
      <p:sp>
        <p:nvSpPr>
          <p:cNvPr id="241" name="TextBox 240"/>
          <p:cNvSpPr txBox="1"/>
          <p:nvPr/>
        </p:nvSpPr>
        <p:spPr>
          <a:xfrm>
            <a:off x="3131840" y="908720"/>
            <a:ext cx="720080" cy="360040"/>
          </a:xfrm>
          <a:prstGeom prst="rect">
            <a:avLst/>
          </a:prstGeom>
          <a:noFill/>
          <a:ln w="19050">
            <a:solidFill>
              <a:schemeClr val="accent3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2400" dirty="0">
                <a:ln w="10160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/>
              </a:rPr>
              <a:t>E</a:t>
            </a:r>
            <a:endParaRPr lang="cs-CZ" sz="2400" dirty="0">
              <a:ln w="10160">
                <a:solidFill>
                  <a:schemeClr val="accent3"/>
                </a:solidFill>
                <a:prstDash val="solid"/>
              </a:ln>
              <a:solidFill>
                <a:schemeClr val="accent3"/>
              </a:solidFill>
              <a:effectLst/>
            </a:endParaRPr>
          </a:p>
        </p:txBody>
      </p:sp>
      <p:sp>
        <p:nvSpPr>
          <p:cNvPr id="242" name="TextBox 241"/>
          <p:cNvSpPr txBox="1"/>
          <p:nvPr/>
        </p:nvSpPr>
        <p:spPr>
          <a:xfrm>
            <a:off x="3851920" y="908720"/>
            <a:ext cx="720080" cy="360040"/>
          </a:xfrm>
          <a:prstGeom prst="rect">
            <a:avLst/>
          </a:prstGeom>
          <a:noFill/>
          <a:ln w="19050">
            <a:solidFill>
              <a:schemeClr val="accent3"/>
            </a:solidFill>
            <a:prstDash val="sysDot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cs-CZ" sz="2400" dirty="0">
              <a:ln w="10160">
                <a:solidFill>
                  <a:schemeClr val="accent3"/>
                </a:solidFill>
                <a:prstDash val="solid"/>
              </a:ln>
              <a:noFill/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46780777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Content Placeholder 27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Abstraktní pohled na virtuální paměť</a:t>
            </a:r>
          </a:p>
          <a:p>
            <a:pPr lvl="1"/>
            <a:r>
              <a:rPr lang="cs-CZ" dirty="0"/>
              <a:t>Virtuální stránky jsou mapovány na fyzické rámce</a:t>
            </a:r>
          </a:p>
          <a:p>
            <a:pPr lvl="1"/>
            <a:r>
              <a:rPr lang="cs-CZ" dirty="0"/>
              <a:t>Stránky odložené na disk mapovány nejsou</a:t>
            </a:r>
          </a:p>
          <a:p>
            <a:pPr lvl="1"/>
            <a:r>
              <a:rPr lang="cs-CZ" dirty="0"/>
              <a:t>Fyzický adresový prostor je sdílen mnoha procesy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Virtuální paměť ve fyzickém počítači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35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</a:t>
            </a:r>
            <a:r>
              <a:rPr lang="cs-CZ" dirty="0" err="1"/>
              <a:t>Virtualization</a:t>
            </a:r>
            <a:r>
              <a:rPr lang="cs-CZ" dirty="0"/>
              <a:t> and Cloud </a:t>
            </a:r>
            <a:r>
              <a:rPr lang="cs-CZ" dirty="0" err="1"/>
              <a:t>Computing</a:t>
            </a:r>
            <a:r>
              <a:rPr lang="cs-CZ" dirty="0"/>
              <a:t>  - 2023/2024 David Bednárek</a:t>
            </a:r>
          </a:p>
        </p:txBody>
      </p:sp>
      <p:sp>
        <p:nvSpPr>
          <p:cNvPr id="200" name="TextBox 199"/>
          <p:cNvSpPr txBox="1"/>
          <p:nvPr/>
        </p:nvSpPr>
        <p:spPr>
          <a:xfrm>
            <a:off x="251520" y="548680"/>
            <a:ext cx="2593980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chemeClr val="accent3"/>
                </a:solidFill>
              </a:rPr>
              <a:t>virtuální adresový prostor</a:t>
            </a:r>
          </a:p>
        </p:txBody>
      </p:sp>
      <p:sp>
        <p:nvSpPr>
          <p:cNvPr id="201" name="TextBox 200"/>
          <p:cNvSpPr txBox="1"/>
          <p:nvPr/>
        </p:nvSpPr>
        <p:spPr>
          <a:xfrm>
            <a:off x="251520" y="908720"/>
            <a:ext cx="720080" cy="360040"/>
          </a:xfrm>
          <a:prstGeom prst="rect">
            <a:avLst/>
          </a:prstGeom>
          <a:noFill/>
          <a:ln w="19050">
            <a:solidFill>
              <a:schemeClr val="accent3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/>
              </a:rPr>
              <a:t>A</a:t>
            </a:r>
          </a:p>
        </p:txBody>
      </p:sp>
      <p:sp>
        <p:nvSpPr>
          <p:cNvPr id="202" name="TextBox 201"/>
          <p:cNvSpPr txBox="1"/>
          <p:nvPr/>
        </p:nvSpPr>
        <p:spPr>
          <a:xfrm>
            <a:off x="971600" y="908720"/>
            <a:ext cx="720080" cy="360040"/>
          </a:xfrm>
          <a:prstGeom prst="rect">
            <a:avLst/>
          </a:prstGeom>
          <a:noFill/>
          <a:ln w="19050">
            <a:solidFill>
              <a:schemeClr val="accent3"/>
            </a:solidFill>
            <a:prstDash val="sysDot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3"/>
                  </a:solidFill>
                  <a:prstDash val="solid"/>
                </a:ln>
                <a:noFill/>
                <a:effectLst/>
              </a:rPr>
              <a:t>B</a:t>
            </a:r>
          </a:p>
        </p:txBody>
      </p:sp>
      <p:sp>
        <p:nvSpPr>
          <p:cNvPr id="203" name="TextBox 202"/>
          <p:cNvSpPr txBox="1"/>
          <p:nvPr/>
        </p:nvSpPr>
        <p:spPr>
          <a:xfrm>
            <a:off x="2411760" y="908720"/>
            <a:ext cx="720080" cy="360040"/>
          </a:xfrm>
          <a:prstGeom prst="rect">
            <a:avLst/>
          </a:prstGeom>
          <a:noFill/>
          <a:ln w="19050">
            <a:solidFill>
              <a:schemeClr val="accent3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/>
              </a:rPr>
              <a:t>D</a:t>
            </a:r>
          </a:p>
        </p:txBody>
      </p:sp>
      <p:sp>
        <p:nvSpPr>
          <p:cNvPr id="204" name="TextBox 203"/>
          <p:cNvSpPr txBox="1"/>
          <p:nvPr/>
        </p:nvSpPr>
        <p:spPr>
          <a:xfrm>
            <a:off x="1691680" y="908720"/>
            <a:ext cx="720080" cy="360040"/>
          </a:xfrm>
          <a:prstGeom prst="rect">
            <a:avLst/>
          </a:prstGeom>
          <a:noFill/>
          <a:ln w="19050">
            <a:solidFill>
              <a:schemeClr val="accent3"/>
            </a:solidFill>
            <a:prstDash val="sysDot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3"/>
                  </a:solidFill>
                  <a:prstDash val="solid"/>
                </a:ln>
                <a:noFill/>
                <a:effectLst/>
              </a:rPr>
              <a:t>C</a:t>
            </a:r>
          </a:p>
        </p:txBody>
      </p:sp>
      <p:sp>
        <p:nvSpPr>
          <p:cNvPr id="205" name="TextBox 204"/>
          <p:cNvSpPr txBox="1"/>
          <p:nvPr/>
        </p:nvSpPr>
        <p:spPr>
          <a:xfrm>
            <a:off x="6732240" y="2348880"/>
            <a:ext cx="720080" cy="360040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/>
              </a:rPr>
              <a:t>A</a:t>
            </a:r>
          </a:p>
        </p:txBody>
      </p:sp>
      <p:sp>
        <p:nvSpPr>
          <p:cNvPr id="206" name="TextBox 205"/>
          <p:cNvSpPr txBox="1"/>
          <p:nvPr/>
        </p:nvSpPr>
        <p:spPr>
          <a:xfrm>
            <a:off x="4572000" y="2348880"/>
            <a:ext cx="720080" cy="360040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24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/>
              </a:rPr>
              <a:t>E</a:t>
            </a:r>
            <a:endParaRPr lang="cs-CZ" sz="2400" dirty="0">
              <a:ln w="10160">
                <a:solidFill>
                  <a:schemeClr val="accent1"/>
                </a:solidFill>
                <a:prstDash val="solid"/>
              </a:ln>
              <a:solidFill>
                <a:schemeClr val="accent1"/>
              </a:solidFill>
              <a:effectLst/>
            </a:endParaRPr>
          </a:p>
        </p:txBody>
      </p:sp>
      <p:sp>
        <p:nvSpPr>
          <p:cNvPr id="207" name="TextBox 206"/>
          <p:cNvSpPr txBox="1"/>
          <p:nvPr/>
        </p:nvSpPr>
        <p:spPr>
          <a:xfrm>
            <a:off x="3851920" y="2348880"/>
            <a:ext cx="720080" cy="360040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/>
              </a:rPr>
              <a:t>D</a:t>
            </a:r>
          </a:p>
        </p:txBody>
      </p:sp>
      <p:sp>
        <p:nvSpPr>
          <p:cNvPr id="208" name="TextBox 207"/>
          <p:cNvSpPr txBox="1"/>
          <p:nvPr/>
        </p:nvSpPr>
        <p:spPr>
          <a:xfrm>
            <a:off x="6012160" y="2348880"/>
            <a:ext cx="720080" cy="360040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sysDot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cs-CZ" sz="2400" dirty="0">
              <a:ln w="10160">
                <a:solidFill>
                  <a:schemeClr val="accent1"/>
                </a:solidFill>
                <a:prstDash val="solid"/>
              </a:ln>
              <a:noFill/>
              <a:effectLst/>
            </a:endParaRPr>
          </a:p>
        </p:txBody>
      </p:sp>
      <p:sp>
        <p:nvSpPr>
          <p:cNvPr id="209" name="TextBox 208"/>
          <p:cNvSpPr txBox="1"/>
          <p:nvPr/>
        </p:nvSpPr>
        <p:spPr>
          <a:xfrm>
            <a:off x="251520" y="1988840"/>
            <a:ext cx="2444131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chemeClr val="accent1"/>
                </a:solidFill>
              </a:rPr>
              <a:t>fyzický adresový prostor</a:t>
            </a:r>
          </a:p>
        </p:txBody>
      </p:sp>
      <p:sp>
        <p:nvSpPr>
          <p:cNvPr id="210" name="TextBox 209"/>
          <p:cNvSpPr txBox="1"/>
          <p:nvPr/>
        </p:nvSpPr>
        <p:spPr>
          <a:xfrm>
            <a:off x="5292080" y="2348880"/>
            <a:ext cx="720080" cy="360040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/>
              </a:rPr>
              <a:t>X</a:t>
            </a:r>
          </a:p>
        </p:txBody>
      </p:sp>
      <p:sp>
        <p:nvSpPr>
          <p:cNvPr id="241" name="TextBox 240"/>
          <p:cNvSpPr txBox="1"/>
          <p:nvPr/>
        </p:nvSpPr>
        <p:spPr>
          <a:xfrm>
            <a:off x="3131840" y="908720"/>
            <a:ext cx="720080" cy="360040"/>
          </a:xfrm>
          <a:prstGeom prst="rect">
            <a:avLst/>
          </a:prstGeom>
          <a:noFill/>
          <a:ln w="19050">
            <a:solidFill>
              <a:schemeClr val="accent3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2400" dirty="0">
                <a:ln w="10160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/>
              </a:rPr>
              <a:t>E</a:t>
            </a:r>
            <a:endParaRPr lang="cs-CZ" sz="2400" dirty="0">
              <a:ln w="10160">
                <a:solidFill>
                  <a:schemeClr val="accent3"/>
                </a:solidFill>
                <a:prstDash val="solid"/>
              </a:ln>
              <a:solidFill>
                <a:schemeClr val="accent3"/>
              </a:solidFill>
              <a:effectLst/>
            </a:endParaRPr>
          </a:p>
        </p:txBody>
      </p:sp>
      <p:sp>
        <p:nvSpPr>
          <p:cNvPr id="242" name="TextBox 241"/>
          <p:cNvSpPr txBox="1"/>
          <p:nvPr/>
        </p:nvSpPr>
        <p:spPr>
          <a:xfrm>
            <a:off x="3851920" y="908720"/>
            <a:ext cx="720080" cy="360040"/>
          </a:xfrm>
          <a:prstGeom prst="rect">
            <a:avLst/>
          </a:prstGeom>
          <a:noFill/>
          <a:ln w="19050">
            <a:solidFill>
              <a:schemeClr val="accent3"/>
            </a:solidFill>
            <a:prstDash val="sysDot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cs-CZ" sz="2400" dirty="0">
              <a:ln w="10160">
                <a:solidFill>
                  <a:schemeClr val="accent3"/>
                </a:solidFill>
                <a:prstDash val="solid"/>
              </a:ln>
              <a:noFill/>
              <a:effectLst/>
            </a:endParaRPr>
          </a:p>
        </p:txBody>
      </p:sp>
      <p:cxnSp>
        <p:nvCxnSpPr>
          <p:cNvPr id="275" name="Curved Connector 274"/>
          <p:cNvCxnSpPr>
            <a:stCxn id="201" idx="2"/>
            <a:endCxn id="205" idx="0"/>
          </p:cNvCxnSpPr>
          <p:nvPr/>
        </p:nvCxnSpPr>
        <p:spPr>
          <a:xfrm rot="16200000" flipH="1">
            <a:off x="3311860" y="-1431540"/>
            <a:ext cx="1080120" cy="6480720"/>
          </a:xfrm>
          <a:prstGeom prst="curvedConnector3">
            <a:avLst>
              <a:gd name="adj1" fmla="val 50000"/>
            </a:avLst>
          </a:prstGeom>
          <a:ln w="19050">
            <a:solidFill>
              <a:schemeClr val="accent3"/>
            </a:solidFill>
            <a:prstDash val="lg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6" name="Curved Connector 275"/>
          <p:cNvCxnSpPr>
            <a:stCxn id="203" idx="2"/>
            <a:endCxn id="207" idx="0"/>
          </p:cNvCxnSpPr>
          <p:nvPr/>
        </p:nvCxnSpPr>
        <p:spPr>
          <a:xfrm rot="16200000" flipH="1">
            <a:off x="2951820" y="1088740"/>
            <a:ext cx="1080120" cy="1440160"/>
          </a:xfrm>
          <a:prstGeom prst="curvedConnector3">
            <a:avLst>
              <a:gd name="adj1" fmla="val 50000"/>
            </a:avLst>
          </a:prstGeom>
          <a:ln w="19050">
            <a:solidFill>
              <a:schemeClr val="accent3"/>
            </a:solidFill>
            <a:prstDash val="lg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7" name="Curved Connector 276"/>
          <p:cNvCxnSpPr>
            <a:stCxn id="241" idx="2"/>
            <a:endCxn id="206" idx="0"/>
          </p:cNvCxnSpPr>
          <p:nvPr/>
        </p:nvCxnSpPr>
        <p:spPr>
          <a:xfrm rot="16200000" flipH="1">
            <a:off x="3671900" y="1088740"/>
            <a:ext cx="1080120" cy="1440160"/>
          </a:xfrm>
          <a:prstGeom prst="curvedConnector3">
            <a:avLst>
              <a:gd name="adj1" fmla="val 50000"/>
            </a:avLst>
          </a:prstGeom>
          <a:ln w="19050">
            <a:solidFill>
              <a:schemeClr val="accent3"/>
            </a:solidFill>
            <a:prstDash val="lg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5" name="TextBox 284"/>
          <p:cNvSpPr txBox="1"/>
          <p:nvPr/>
        </p:nvSpPr>
        <p:spPr>
          <a:xfrm>
            <a:off x="3131840" y="2348880"/>
            <a:ext cx="720080" cy="360040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sysDot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cs-CZ" sz="2400" dirty="0">
              <a:ln w="10160">
                <a:solidFill>
                  <a:schemeClr val="accent1"/>
                </a:solidFill>
                <a:prstDash val="solid"/>
              </a:ln>
              <a:noFill/>
              <a:effectLst/>
            </a:endParaRPr>
          </a:p>
        </p:txBody>
      </p:sp>
      <p:sp>
        <p:nvSpPr>
          <p:cNvPr id="286" name="TextBox 285"/>
          <p:cNvSpPr txBox="1"/>
          <p:nvPr/>
        </p:nvSpPr>
        <p:spPr>
          <a:xfrm>
            <a:off x="251520" y="2348880"/>
            <a:ext cx="720080" cy="360040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sysDot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cs-CZ" sz="2400" dirty="0">
              <a:ln w="10160">
                <a:solidFill>
                  <a:schemeClr val="accent1"/>
                </a:solidFill>
                <a:prstDash val="solid"/>
              </a:ln>
              <a:noFill/>
              <a:effectLst/>
            </a:endParaRPr>
          </a:p>
        </p:txBody>
      </p:sp>
      <p:sp>
        <p:nvSpPr>
          <p:cNvPr id="287" name="TextBox 286"/>
          <p:cNvSpPr txBox="1"/>
          <p:nvPr/>
        </p:nvSpPr>
        <p:spPr>
          <a:xfrm>
            <a:off x="2411760" y="2348880"/>
            <a:ext cx="720080" cy="360040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sysDot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cs-CZ" sz="2400" dirty="0">
              <a:ln w="10160">
                <a:solidFill>
                  <a:schemeClr val="accent1"/>
                </a:solidFill>
                <a:prstDash val="solid"/>
              </a:ln>
              <a:noFill/>
              <a:effectLst/>
            </a:endParaRPr>
          </a:p>
        </p:txBody>
      </p:sp>
      <p:sp>
        <p:nvSpPr>
          <p:cNvPr id="288" name="TextBox 287"/>
          <p:cNvSpPr txBox="1"/>
          <p:nvPr/>
        </p:nvSpPr>
        <p:spPr>
          <a:xfrm>
            <a:off x="1691680" y="2348880"/>
            <a:ext cx="720080" cy="360040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sysDot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cs-CZ" sz="2400" dirty="0">
              <a:ln w="10160">
                <a:solidFill>
                  <a:schemeClr val="accent1"/>
                </a:solidFill>
                <a:prstDash val="solid"/>
              </a:ln>
              <a:noFill/>
              <a:effectLst/>
            </a:endParaRPr>
          </a:p>
        </p:txBody>
      </p:sp>
      <p:sp>
        <p:nvSpPr>
          <p:cNvPr id="289" name="TextBox 288"/>
          <p:cNvSpPr txBox="1"/>
          <p:nvPr/>
        </p:nvSpPr>
        <p:spPr>
          <a:xfrm>
            <a:off x="971600" y="2348880"/>
            <a:ext cx="720080" cy="360040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sysDot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cs-CZ" sz="2400" dirty="0">
              <a:ln w="10160">
                <a:solidFill>
                  <a:schemeClr val="accent1"/>
                </a:solidFill>
                <a:prstDash val="solid"/>
              </a:ln>
              <a:noFill/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65535086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Content Placeholder 57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Realizace dvouúrovňovým stránkováním</a:t>
            </a:r>
            <a:r>
              <a:rPr lang="en-US" dirty="0"/>
              <a:t> </a:t>
            </a:r>
            <a:r>
              <a:rPr lang="cs-CZ" dirty="0"/>
              <a:t>(x86)</a:t>
            </a:r>
          </a:p>
          <a:p>
            <a:pPr lvl="1"/>
            <a:r>
              <a:rPr lang="cs-CZ" dirty="0"/>
              <a:t>Při výpadku TLB procesor prochází dvě úrovně stránkovacích tabulek</a:t>
            </a:r>
          </a:p>
          <a:p>
            <a:pPr lvl="1"/>
            <a:r>
              <a:rPr lang="cs-CZ" dirty="0"/>
              <a:t>Stránkovací tabulky uloženy ve fyzickém adresovém prostoru</a:t>
            </a:r>
          </a:p>
          <a:p>
            <a:pPr lvl="1"/>
            <a:r>
              <a:rPr lang="cs-CZ" dirty="0"/>
              <a:t>Fyzická adresa kořene uložena v registru CPU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Virtuální paměť ve fyzickém počítači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36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</a:t>
            </a:r>
            <a:r>
              <a:rPr lang="cs-CZ" dirty="0" err="1"/>
              <a:t>Virtualization</a:t>
            </a:r>
            <a:r>
              <a:rPr lang="cs-CZ" dirty="0"/>
              <a:t> and Cloud </a:t>
            </a:r>
            <a:r>
              <a:rPr lang="cs-CZ" dirty="0" err="1"/>
              <a:t>Computing</a:t>
            </a:r>
            <a:r>
              <a:rPr lang="cs-CZ" dirty="0"/>
              <a:t>  - 2023/2024 David Bednárek</a:t>
            </a:r>
          </a:p>
        </p:txBody>
      </p:sp>
      <p:sp>
        <p:nvSpPr>
          <p:cNvPr id="178" name="Rounded Rectangle 177"/>
          <p:cNvSpPr/>
          <p:nvPr/>
        </p:nvSpPr>
        <p:spPr>
          <a:xfrm>
            <a:off x="395536" y="3284984"/>
            <a:ext cx="576064" cy="432048"/>
          </a:xfrm>
          <a:prstGeom prst="roundRect">
            <a:avLst/>
          </a:prstGeom>
          <a:noFill/>
          <a:ln w="19050" cap="sq">
            <a:solidFill>
              <a:schemeClr val="accent1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 anchor="t" anchorCtr="0">
            <a:noAutofit/>
          </a:bodyPr>
          <a:lstStyle/>
          <a:p>
            <a:pPr algn="ctr"/>
            <a:r>
              <a:rPr lang="en-US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/>
              </a:rPr>
              <a:t>CPU</a:t>
            </a:r>
            <a:endParaRPr lang="cs-CZ" dirty="0">
              <a:ln w="10160">
                <a:solidFill>
                  <a:schemeClr val="accent1"/>
                </a:solidFill>
                <a:prstDash val="solid"/>
              </a:ln>
              <a:solidFill>
                <a:schemeClr val="accent1"/>
              </a:solidFill>
              <a:effectLst/>
            </a:endParaRPr>
          </a:p>
        </p:txBody>
      </p:sp>
      <p:sp>
        <p:nvSpPr>
          <p:cNvPr id="200" name="TextBox 199"/>
          <p:cNvSpPr txBox="1"/>
          <p:nvPr/>
        </p:nvSpPr>
        <p:spPr>
          <a:xfrm>
            <a:off x="251520" y="548680"/>
            <a:ext cx="2593980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chemeClr val="accent3"/>
                </a:solidFill>
              </a:rPr>
              <a:t>virtuální adresový prostor</a:t>
            </a:r>
          </a:p>
        </p:txBody>
      </p:sp>
      <p:sp>
        <p:nvSpPr>
          <p:cNvPr id="201" name="TextBox 200"/>
          <p:cNvSpPr txBox="1"/>
          <p:nvPr/>
        </p:nvSpPr>
        <p:spPr>
          <a:xfrm>
            <a:off x="251520" y="908720"/>
            <a:ext cx="720080" cy="360040"/>
          </a:xfrm>
          <a:prstGeom prst="rect">
            <a:avLst/>
          </a:prstGeom>
          <a:noFill/>
          <a:ln w="19050">
            <a:solidFill>
              <a:schemeClr val="accent3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/>
              </a:rPr>
              <a:t>A</a:t>
            </a:r>
          </a:p>
        </p:txBody>
      </p:sp>
      <p:sp>
        <p:nvSpPr>
          <p:cNvPr id="202" name="TextBox 201"/>
          <p:cNvSpPr txBox="1"/>
          <p:nvPr/>
        </p:nvSpPr>
        <p:spPr>
          <a:xfrm>
            <a:off x="971600" y="908720"/>
            <a:ext cx="720080" cy="360040"/>
          </a:xfrm>
          <a:prstGeom prst="rect">
            <a:avLst/>
          </a:prstGeom>
          <a:noFill/>
          <a:ln w="19050">
            <a:solidFill>
              <a:schemeClr val="accent3"/>
            </a:solidFill>
            <a:prstDash val="sysDot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3"/>
                  </a:solidFill>
                  <a:prstDash val="solid"/>
                </a:ln>
                <a:noFill/>
                <a:effectLst/>
              </a:rPr>
              <a:t>B</a:t>
            </a:r>
          </a:p>
        </p:txBody>
      </p:sp>
      <p:sp>
        <p:nvSpPr>
          <p:cNvPr id="203" name="TextBox 202"/>
          <p:cNvSpPr txBox="1"/>
          <p:nvPr/>
        </p:nvSpPr>
        <p:spPr>
          <a:xfrm>
            <a:off x="2411760" y="908720"/>
            <a:ext cx="720080" cy="360040"/>
          </a:xfrm>
          <a:prstGeom prst="rect">
            <a:avLst/>
          </a:prstGeom>
          <a:noFill/>
          <a:ln w="19050">
            <a:solidFill>
              <a:schemeClr val="accent3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/>
              </a:rPr>
              <a:t>D</a:t>
            </a:r>
          </a:p>
        </p:txBody>
      </p:sp>
      <p:sp>
        <p:nvSpPr>
          <p:cNvPr id="204" name="TextBox 203"/>
          <p:cNvSpPr txBox="1"/>
          <p:nvPr/>
        </p:nvSpPr>
        <p:spPr>
          <a:xfrm>
            <a:off x="1691680" y="908720"/>
            <a:ext cx="720080" cy="360040"/>
          </a:xfrm>
          <a:prstGeom prst="rect">
            <a:avLst/>
          </a:prstGeom>
          <a:noFill/>
          <a:ln w="19050">
            <a:solidFill>
              <a:schemeClr val="accent3"/>
            </a:solidFill>
            <a:prstDash val="sysDot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3"/>
                  </a:solidFill>
                  <a:prstDash val="solid"/>
                </a:ln>
                <a:noFill/>
                <a:effectLst/>
              </a:rPr>
              <a:t>C</a:t>
            </a:r>
          </a:p>
        </p:txBody>
      </p:sp>
      <p:sp>
        <p:nvSpPr>
          <p:cNvPr id="205" name="TextBox 204"/>
          <p:cNvSpPr txBox="1"/>
          <p:nvPr/>
        </p:nvSpPr>
        <p:spPr>
          <a:xfrm>
            <a:off x="6732240" y="2348880"/>
            <a:ext cx="720080" cy="360040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/>
              </a:rPr>
              <a:t>A</a:t>
            </a:r>
          </a:p>
        </p:txBody>
      </p:sp>
      <p:sp>
        <p:nvSpPr>
          <p:cNvPr id="206" name="TextBox 205"/>
          <p:cNvSpPr txBox="1"/>
          <p:nvPr/>
        </p:nvSpPr>
        <p:spPr>
          <a:xfrm>
            <a:off x="4572000" y="2348880"/>
            <a:ext cx="720080" cy="360040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24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/>
              </a:rPr>
              <a:t>E</a:t>
            </a:r>
            <a:endParaRPr lang="cs-CZ" sz="2400" dirty="0">
              <a:ln w="10160">
                <a:solidFill>
                  <a:schemeClr val="accent1"/>
                </a:solidFill>
                <a:prstDash val="solid"/>
              </a:ln>
              <a:solidFill>
                <a:schemeClr val="accent1"/>
              </a:solidFill>
              <a:effectLst/>
            </a:endParaRPr>
          </a:p>
        </p:txBody>
      </p:sp>
      <p:sp>
        <p:nvSpPr>
          <p:cNvPr id="207" name="TextBox 206"/>
          <p:cNvSpPr txBox="1"/>
          <p:nvPr/>
        </p:nvSpPr>
        <p:spPr>
          <a:xfrm>
            <a:off x="3851920" y="2348880"/>
            <a:ext cx="720080" cy="360040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/>
              </a:rPr>
              <a:t>D</a:t>
            </a:r>
          </a:p>
        </p:txBody>
      </p:sp>
      <p:sp>
        <p:nvSpPr>
          <p:cNvPr id="208" name="TextBox 207"/>
          <p:cNvSpPr txBox="1"/>
          <p:nvPr/>
        </p:nvSpPr>
        <p:spPr>
          <a:xfrm>
            <a:off x="6012160" y="2348880"/>
            <a:ext cx="720080" cy="360040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sysDot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cs-CZ" sz="2400" dirty="0">
              <a:ln w="10160">
                <a:solidFill>
                  <a:schemeClr val="accent1"/>
                </a:solidFill>
                <a:prstDash val="solid"/>
              </a:ln>
              <a:noFill/>
              <a:effectLst/>
            </a:endParaRPr>
          </a:p>
        </p:txBody>
      </p:sp>
      <p:sp>
        <p:nvSpPr>
          <p:cNvPr id="209" name="TextBox 208"/>
          <p:cNvSpPr txBox="1"/>
          <p:nvPr/>
        </p:nvSpPr>
        <p:spPr>
          <a:xfrm>
            <a:off x="251520" y="1988840"/>
            <a:ext cx="2444131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chemeClr val="accent1"/>
                </a:solidFill>
              </a:rPr>
              <a:t>fyzický adresový prostor</a:t>
            </a:r>
          </a:p>
        </p:txBody>
      </p:sp>
      <p:sp>
        <p:nvSpPr>
          <p:cNvPr id="210" name="TextBox 209"/>
          <p:cNvSpPr txBox="1"/>
          <p:nvPr/>
        </p:nvSpPr>
        <p:spPr>
          <a:xfrm>
            <a:off x="5292080" y="2348880"/>
            <a:ext cx="720080" cy="360040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/>
              </a:rPr>
              <a:t>X</a:t>
            </a:r>
          </a:p>
        </p:txBody>
      </p:sp>
      <p:sp>
        <p:nvSpPr>
          <p:cNvPr id="211" name="Rectangle 210"/>
          <p:cNvSpPr/>
          <p:nvPr/>
        </p:nvSpPr>
        <p:spPr>
          <a:xfrm>
            <a:off x="1727696" y="2492896"/>
            <a:ext cx="108000" cy="108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2" name="Rectangle 211"/>
          <p:cNvSpPr/>
          <p:nvPr/>
        </p:nvSpPr>
        <p:spPr>
          <a:xfrm>
            <a:off x="1907704" y="2492896"/>
            <a:ext cx="108000" cy="108000"/>
          </a:xfrm>
          <a:prstGeom prst="rect">
            <a:avLst/>
          </a:prstGeom>
          <a:noFill/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3" name="Rectangle 212"/>
          <p:cNvSpPr/>
          <p:nvPr/>
        </p:nvSpPr>
        <p:spPr>
          <a:xfrm>
            <a:off x="2087736" y="2492896"/>
            <a:ext cx="108000" cy="108000"/>
          </a:xfrm>
          <a:prstGeom prst="rect">
            <a:avLst/>
          </a:prstGeom>
          <a:noFill/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4" name="Rectangle 213"/>
          <p:cNvSpPr/>
          <p:nvPr/>
        </p:nvSpPr>
        <p:spPr>
          <a:xfrm>
            <a:off x="2267744" y="2492896"/>
            <a:ext cx="108000" cy="108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5" name="Group 40"/>
          <p:cNvGrpSpPr/>
          <p:nvPr/>
        </p:nvGrpSpPr>
        <p:grpSpPr>
          <a:xfrm>
            <a:off x="1691680" y="2348880"/>
            <a:ext cx="720080" cy="360040"/>
            <a:chOff x="971600" y="3789040"/>
            <a:chExt cx="720080" cy="360040"/>
          </a:xfrm>
          <a:noFill/>
        </p:grpSpPr>
        <p:sp>
          <p:nvSpPr>
            <p:cNvPr id="216" name="Rectangle 215"/>
            <p:cNvSpPr/>
            <p:nvPr/>
          </p:nvSpPr>
          <p:spPr>
            <a:xfrm>
              <a:off x="151168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217" name="Rectangle 216"/>
            <p:cNvSpPr/>
            <p:nvPr/>
          </p:nvSpPr>
          <p:spPr>
            <a:xfrm>
              <a:off x="1151627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218" name="Rectangle 217"/>
            <p:cNvSpPr/>
            <p:nvPr/>
          </p:nvSpPr>
          <p:spPr>
            <a:xfrm>
              <a:off x="1331654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219" name="Rectangle 218"/>
            <p:cNvSpPr/>
            <p:nvPr/>
          </p:nvSpPr>
          <p:spPr>
            <a:xfrm>
              <a:off x="97160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220" name="Rectangle 219"/>
            <p:cNvSpPr/>
            <p:nvPr/>
          </p:nvSpPr>
          <p:spPr>
            <a:xfrm>
              <a:off x="971600" y="3789040"/>
              <a:ext cx="720080" cy="360040"/>
            </a:xfrm>
            <a:prstGeom prst="rect">
              <a:avLst/>
            </a:prstGeom>
            <a:grpFill/>
            <a:ln w="19050">
              <a:solidFill>
                <a:schemeClr val="accent1"/>
              </a:solidFill>
              <a:prstDash val="solid"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cs-CZ" sz="2400" dirty="0">
                <a:ln w="10160">
                  <a:noFill/>
                  <a:prstDash val="solid"/>
                </a:ln>
                <a:noFill/>
                <a:effectLst/>
              </a:endParaRPr>
            </a:p>
          </p:txBody>
        </p:sp>
      </p:grpSp>
      <p:sp>
        <p:nvSpPr>
          <p:cNvPr id="221" name="Rectangle 220"/>
          <p:cNvSpPr/>
          <p:nvPr/>
        </p:nvSpPr>
        <p:spPr>
          <a:xfrm>
            <a:off x="2447776" y="2492896"/>
            <a:ext cx="108000" cy="108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2" name="Rectangle 221"/>
          <p:cNvSpPr/>
          <p:nvPr/>
        </p:nvSpPr>
        <p:spPr>
          <a:xfrm>
            <a:off x="2627784" y="2492896"/>
            <a:ext cx="108000" cy="108000"/>
          </a:xfrm>
          <a:prstGeom prst="rect">
            <a:avLst/>
          </a:prstGeom>
          <a:noFill/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4" name="Rectangle 223"/>
          <p:cNvSpPr/>
          <p:nvPr/>
        </p:nvSpPr>
        <p:spPr>
          <a:xfrm>
            <a:off x="2807816" y="2492896"/>
            <a:ext cx="108000" cy="108000"/>
          </a:xfrm>
          <a:prstGeom prst="rect">
            <a:avLst/>
          </a:prstGeom>
          <a:noFill/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6" name="Group 45"/>
          <p:cNvGrpSpPr/>
          <p:nvPr/>
        </p:nvGrpSpPr>
        <p:grpSpPr>
          <a:xfrm>
            <a:off x="2411760" y="2348880"/>
            <a:ext cx="720080" cy="360040"/>
            <a:chOff x="971600" y="3789040"/>
            <a:chExt cx="720080" cy="360040"/>
          </a:xfrm>
          <a:noFill/>
        </p:grpSpPr>
        <p:sp>
          <p:nvSpPr>
            <p:cNvPr id="226" name="Rectangle 225"/>
            <p:cNvSpPr/>
            <p:nvPr/>
          </p:nvSpPr>
          <p:spPr>
            <a:xfrm>
              <a:off x="151168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227" name="Rectangle 226"/>
            <p:cNvSpPr/>
            <p:nvPr/>
          </p:nvSpPr>
          <p:spPr>
            <a:xfrm>
              <a:off x="1151627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228" name="Rectangle 227"/>
            <p:cNvSpPr/>
            <p:nvPr/>
          </p:nvSpPr>
          <p:spPr>
            <a:xfrm>
              <a:off x="1331654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229" name="Rectangle 228"/>
            <p:cNvSpPr/>
            <p:nvPr/>
          </p:nvSpPr>
          <p:spPr>
            <a:xfrm>
              <a:off x="97160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230" name="Rectangle 229"/>
            <p:cNvSpPr/>
            <p:nvPr/>
          </p:nvSpPr>
          <p:spPr>
            <a:xfrm>
              <a:off x="971600" y="3789040"/>
              <a:ext cx="720080" cy="360040"/>
            </a:xfrm>
            <a:prstGeom prst="rect">
              <a:avLst/>
            </a:prstGeom>
            <a:grpFill/>
            <a:ln w="19050">
              <a:solidFill>
                <a:schemeClr val="accent1"/>
              </a:solidFill>
              <a:prstDash val="solid"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cs-CZ" sz="2400" dirty="0">
                <a:ln w="10160">
                  <a:noFill/>
                  <a:prstDash val="solid"/>
                </a:ln>
                <a:noFill/>
                <a:effectLst/>
              </a:endParaRPr>
            </a:p>
          </p:txBody>
        </p:sp>
      </p:grpSp>
      <p:sp>
        <p:nvSpPr>
          <p:cNvPr id="231" name="Rectangle 230"/>
          <p:cNvSpPr/>
          <p:nvPr/>
        </p:nvSpPr>
        <p:spPr>
          <a:xfrm>
            <a:off x="1007616" y="2492896"/>
            <a:ext cx="108000" cy="108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2" name="Rectangle 231"/>
          <p:cNvSpPr/>
          <p:nvPr/>
        </p:nvSpPr>
        <p:spPr>
          <a:xfrm>
            <a:off x="1187624" y="2492896"/>
            <a:ext cx="108000" cy="108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3" name="Rectangle 232"/>
          <p:cNvSpPr/>
          <p:nvPr/>
        </p:nvSpPr>
        <p:spPr>
          <a:xfrm>
            <a:off x="1367656" y="2492896"/>
            <a:ext cx="108000" cy="108000"/>
          </a:xfrm>
          <a:prstGeom prst="rect">
            <a:avLst/>
          </a:prstGeom>
          <a:noFill/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4" name="Rectangle 233"/>
          <p:cNvSpPr/>
          <p:nvPr/>
        </p:nvSpPr>
        <p:spPr>
          <a:xfrm>
            <a:off x="1547664" y="2492896"/>
            <a:ext cx="108000" cy="108000"/>
          </a:xfrm>
          <a:prstGeom prst="rect">
            <a:avLst/>
          </a:prstGeom>
          <a:noFill/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7" name="Group 55"/>
          <p:cNvGrpSpPr/>
          <p:nvPr/>
        </p:nvGrpSpPr>
        <p:grpSpPr>
          <a:xfrm>
            <a:off x="971600" y="2348880"/>
            <a:ext cx="720080" cy="360040"/>
            <a:chOff x="971600" y="3789040"/>
            <a:chExt cx="720080" cy="360040"/>
          </a:xfrm>
          <a:noFill/>
        </p:grpSpPr>
        <p:sp>
          <p:nvSpPr>
            <p:cNvPr id="236" name="Rectangle 235"/>
            <p:cNvSpPr/>
            <p:nvPr/>
          </p:nvSpPr>
          <p:spPr>
            <a:xfrm>
              <a:off x="151168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237" name="Rectangle 236"/>
            <p:cNvSpPr/>
            <p:nvPr/>
          </p:nvSpPr>
          <p:spPr>
            <a:xfrm>
              <a:off x="1151627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238" name="Rectangle 237"/>
            <p:cNvSpPr/>
            <p:nvPr/>
          </p:nvSpPr>
          <p:spPr>
            <a:xfrm>
              <a:off x="1331654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239" name="Rectangle 238"/>
            <p:cNvSpPr/>
            <p:nvPr/>
          </p:nvSpPr>
          <p:spPr>
            <a:xfrm>
              <a:off x="97160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240" name="Rectangle 239"/>
            <p:cNvSpPr/>
            <p:nvPr/>
          </p:nvSpPr>
          <p:spPr>
            <a:xfrm>
              <a:off x="971600" y="3789040"/>
              <a:ext cx="720080" cy="360040"/>
            </a:xfrm>
            <a:prstGeom prst="rect">
              <a:avLst/>
            </a:prstGeom>
            <a:grpFill/>
            <a:ln w="19050">
              <a:solidFill>
                <a:schemeClr val="accent1"/>
              </a:solidFill>
              <a:prstDash val="solid"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cs-CZ" sz="2400" dirty="0">
                <a:ln w="10160">
                  <a:noFill/>
                  <a:prstDash val="solid"/>
                </a:ln>
                <a:noFill/>
                <a:effectLst/>
              </a:endParaRPr>
            </a:p>
          </p:txBody>
        </p:sp>
      </p:grpSp>
      <p:sp>
        <p:nvSpPr>
          <p:cNvPr id="241" name="TextBox 240"/>
          <p:cNvSpPr txBox="1"/>
          <p:nvPr/>
        </p:nvSpPr>
        <p:spPr>
          <a:xfrm>
            <a:off x="3131840" y="908720"/>
            <a:ext cx="720080" cy="360040"/>
          </a:xfrm>
          <a:prstGeom prst="rect">
            <a:avLst/>
          </a:prstGeom>
          <a:noFill/>
          <a:ln w="19050">
            <a:solidFill>
              <a:schemeClr val="accent3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2400" dirty="0">
                <a:ln w="10160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/>
              </a:rPr>
              <a:t>E</a:t>
            </a:r>
            <a:endParaRPr lang="cs-CZ" sz="2400" dirty="0">
              <a:ln w="10160">
                <a:solidFill>
                  <a:schemeClr val="accent3"/>
                </a:solidFill>
                <a:prstDash val="solid"/>
              </a:ln>
              <a:solidFill>
                <a:schemeClr val="accent3"/>
              </a:solidFill>
              <a:effectLst/>
            </a:endParaRPr>
          </a:p>
        </p:txBody>
      </p:sp>
      <p:sp>
        <p:nvSpPr>
          <p:cNvPr id="242" name="TextBox 241"/>
          <p:cNvSpPr txBox="1"/>
          <p:nvPr/>
        </p:nvSpPr>
        <p:spPr>
          <a:xfrm>
            <a:off x="3851920" y="908720"/>
            <a:ext cx="720080" cy="360040"/>
          </a:xfrm>
          <a:prstGeom prst="rect">
            <a:avLst/>
          </a:prstGeom>
          <a:noFill/>
          <a:ln w="19050">
            <a:solidFill>
              <a:schemeClr val="accent3"/>
            </a:solidFill>
            <a:prstDash val="sysDot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cs-CZ" sz="2400" dirty="0">
              <a:ln w="10160">
                <a:solidFill>
                  <a:schemeClr val="accent3"/>
                </a:solidFill>
                <a:prstDash val="solid"/>
              </a:ln>
              <a:noFill/>
              <a:effectLst/>
            </a:endParaRPr>
          </a:p>
        </p:txBody>
      </p:sp>
      <p:sp>
        <p:nvSpPr>
          <p:cNvPr id="243" name="Rectangle 242"/>
          <p:cNvSpPr/>
          <p:nvPr/>
        </p:nvSpPr>
        <p:spPr>
          <a:xfrm>
            <a:off x="2987848" y="2492896"/>
            <a:ext cx="108000" cy="108000"/>
          </a:xfrm>
          <a:prstGeom prst="rect">
            <a:avLst/>
          </a:prstGeom>
          <a:noFill/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272" name="Curved Connector 271"/>
          <p:cNvCxnSpPr>
            <a:stCxn id="232" idx="2"/>
            <a:endCxn id="230" idx="2"/>
          </p:cNvCxnSpPr>
          <p:nvPr/>
        </p:nvCxnSpPr>
        <p:spPr>
          <a:xfrm rot="16200000" flipH="1">
            <a:off x="1952700" y="1889820"/>
            <a:ext cx="108024" cy="1530176"/>
          </a:xfrm>
          <a:prstGeom prst="curvedConnector3">
            <a:avLst>
              <a:gd name="adj1" fmla="val 311620"/>
            </a:avLst>
          </a:prstGeom>
          <a:ln w="190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3" name="Curved Connector 272"/>
          <p:cNvCxnSpPr>
            <a:stCxn id="231" idx="2"/>
            <a:endCxn id="220" idx="2"/>
          </p:cNvCxnSpPr>
          <p:nvPr/>
        </p:nvCxnSpPr>
        <p:spPr>
          <a:xfrm rot="16200000" flipH="1">
            <a:off x="1502656" y="2159856"/>
            <a:ext cx="108024" cy="990104"/>
          </a:xfrm>
          <a:prstGeom prst="curvedConnector3">
            <a:avLst>
              <a:gd name="adj1" fmla="val 311620"/>
            </a:avLst>
          </a:prstGeom>
          <a:ln w="190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5" name="Curved Connector 274"/>
          <p:cNvCxnSpPr>
            <a:stCxn id="211" idx="2"/>
            <a:endCxn id="205" idx="2"/>
          </p:cNvCxnSpPr>
          <p:nvPr/>
        </p:nvCxnSpPr>
        <p:spPr>
          <a:xfrm rot="16200000" flipH="1">
            <a:off x="4382976" y="-384"/>
            <a:ext cx="108024" cy="5310584"/>
          </a:xfrm>
          <a:prstGeom prst="curvedConnector3">
            <a:avLst>
              <a:gd name="adj1" fmla="val 664319"/>
            </a:avLst>
          </a:prstGeom>
          <a:ln w="127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6" name="Curved Connector 275"/>
          <p:cNvCxnSpPr>
            <a:stCxn id="214" idx="2"/>
            <a:endCxn id="207" idx="2"/>
          </p:cNvCxnSpPr>
          <p:nvPr/>
        </p:nvCxnSpPr>
        <p:spPr>
          <a:xfrm rot="16200000" flipH="1">
            <a:off x="3212840" y="1709800"/>
            <a:ext cx="108024" cy="1890216"/>
          </a:xfrm>
          <a:prstGeom prst="curvedConnector3">
            <a:avLst>
              <a:gd name="adj1" fmla="val 505604"/>
            </a:avLst>
          </a:prstGeom>
          <a:ln w="127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7" name="Curved Connector 276"/>
          <p:cNvCxnSpPr>
            <a:stCxn id="221" idx="2"/>
            <a:endCxn id="206" idx="2"/>
          </p:cNvCxnSpPr>
          <p:nvPr/>
        </p:nvCxnSpPr>
        <p:spPr>
          <a:xfrm rot="16200000" flipH="1">
            <a:off x="3662896" y="1439776"/>
            <a:ext cx="108024" cy="2430264"/>
          </a:xfrm>
          <a:prstGeom prst="curvedConnector3">
            <a:avLst>
              <a:gd name="adj1" fmla="val 487969"/>
            </a:avLst>
          </a:prstGeom>
          <a:ln w="127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3" name="Curved Connector 153"/>
          <p:cNvCxnSpPr>
            <a:stCxn id="284" idx="3"/>
            <a:endCxn id="240" idx="2"/>
          </p:cNvCxnSpPr>
          <p:nvPr/>
        </p:nvCxnSpPr>
        <p:spPr>
          <a:xfrm flipV="1">
            <a:off x="863576" y="2708920"/>
            <a:ext cx="468064" cy="918096"/>
          </a:xfrm>
          <a:prstGeom prst="curvedConnector2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4" name="Rectangle 283"/>
          <p:cNvSpPr/>
          <p:nvPr/>
        </p:nvSpPr>
        <p:spPr>
          <a:xfrm>
            <a:off x="755576" y="3573016"/>
            <a:ext cx="108000" cy="108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85" name="TextBox 284"/>
          <p:cNvSpPr txBox="1"/>
          <p:nvPr/>
        </p:nvSpPr>
        <p:spPr>
          <a:xfrm>
            <a:off x="3131840" y="2348880"/>
            <a:ext cx="720080" cy="360040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sysDot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cs-CZ" sz="2400" dirty="0">
              <a:ln w="10160">
                <a:solidFill>
                  <a:schemeClr val="accent1"/>
                </a:solidFill>
                <a:prstDash val="solid"/>
              </a:ln>
              <a:noFill/>
              <a:effectLst/>
            </a:endParaRPr>
          </a:p>
        </p:txBody>
      </p:sp>
      <p:sp>
        <p:nvSpPr>
          <p:cNvPr id="286" name="TextBox 285"/>
          <p:cNvSpPr txBox="1"/>
          <p:nvPr/>
        </p:nvSpPr>
        <p:spPr>
          <a:xfrm>
            <a:off x="251520" y="2348880"/>
            <a:ext cx="720080" cy="360040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sysDot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cs-CZ" sz="2400" dirty="0">
              <a:ln w="10160">
                <a:solidFill>
                  <a:schemeClr val="accent1"/>
                </a:solidFill>
                <a:prstDash val="solid"/>
              </a:ln>
              <a:noFill/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56952669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Content Placeholder 59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Kód a data OS bývají součástí virtuálního adresového prostoru</a:t>
            </a:r>
          </a:p>
          <a:p>
            <a:pPr lvl="1"/>
            <a:r>
              <a:rPr lang="cs-CZ" dirty="0"/>
              <a:t>Přepínání stránkování při každém volání OS by bylo neefektivní</a:t>
            </a:r>
          </a:p>
          <a:p>
            <a:pPr lvl="1"/>
            <a:r>
              <a:rPr lang="cs-CZ" dirty="0"/>
              <a:t>Stránky OS přístupné pouze v privilegovaném režimu procesoru</a:t>
            </a:r>
          </a:p>
          <a:p>
            <a:pPr lvl="1"/>
            <a:r>
              <a:rPr lang="cs-CZ" dirty="0"/>
              <a:t>Volání OS provedeno speciální instrukcí, která zapíná privilegovaný režim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Virtuální paměť ve fyzickém počítači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37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</a:t>
            </a:r>
            <a:r>
              <a:rPr lang="cs-CZ" dirty="0" err="1"/>
              <a:t>Virtualization</a:t>
            </a:r>
            <a:r>
              <a:rPr lang="cs-CZ" dirty="0"/>
              <a:t> and Cloud </a:t>
            </a:r>
            <a:r>
              <a:rPr lang="cs-CZ" dirty="0" err="1"/>
              <a:t>Computing</a:t>
            </a:r>
            <a:r>
              <a:rPr lang="cs-CZ" dirty="0"/>
              <a:t>  - 2023/2024 David Bednárek</a:t>
            </a:r>
          </a:p>
        </p:txBody>
      </p:sp>
      <p:sp>
        <p:nvSpPr>
          <p:cNvPr id="178" name="Rounded Rectangle 177"/>
          <p:cNvSpPr/>
          <p:nvPr/>
        </p:nvSpPr>
        <p:spPr>
          <a:xfrm>
            <a:off x="395536" y="3284984"/>
            <a:ext cx="576064" cy="432048"/>
          </a:xfrm>
          <a:prstGeom prst="roundRect">
            <a:avLst/>
          </a:prstGeom>
          <a:noFill/>
          <a:ln w="19050" cap="sq">
            <a:solidFill>
              <a:schemeClr val="accent1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 anchor="t" anchorCtr="0">
            <a:noAutofit/>
          </a:bodyPr>
          <a:lstStyle/>
          <a:p>
            <a:pPr algn="ctr"/>
            <a:r>
              <a:rPr lang="en-US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/>
              </a:rPr>
              <a:t>CPU</a:t>
            </a:r>
            <a:endParaRPr lang="cs-CZ" dirty="0">
              <a:ln w="10160">
                <a:solidFill>
                  <a:schemeClr val="accent1"/>
                </a:solidFill>
                <a:prstDash val="solid"/>
              </a:ln>
              <a:solidFill>
                <a:schemeClr val="accent1"/>
              </a:solidFill>
              <a:effectLst/>
            </a:endParaRPr>
          </a:p>
        </p:txBody>
      </p:sp>
      <p:sp>
        <p:nvSpPr>
          <p:cNvPr id="183" name="TextBox 182"/>
          <p:cNvSpPr txBox="1"/>
          <p:nvPr/>
        </p:nvSpPr>
        <p:spPr>
          <a:xfrm>
            <a:off x="4572000" y="908720"/>
            <a:ext cx="720080" cy="360040"/>
          </a:xfrm>
          <a:prstGeom prst="rect">
            <a:avLst/>
          </a:prstGeom>
          <a:solidFill>
            <a:schemeClr val="bg2"/>
          </a:solidFill>
          <a:ln w="19050">
            <a:solidFill>
              <a:schemeClr val="accent3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2400" dirty="0">
                <a:ln w="10160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/>
              </a:rPr>
              <a:t>OS</a:t>
            </a:r>
            <a:endParaRPr lang="cs-CZ" sz="2400" dirty="0">
              <a:ln w="10160">
                <a:solidFill>
                  <a:schemeClr val="accent3"/>
                </a:solidFill>
                <a:prstDash val="solid"/>
              </a:ln>
              <a:solidFill>
                <a:schemeClr val="accent3"/>
              </a:solidFill>
              <a:effectLst/>
            </a:endParaRPr>
          </a:p>
        </p:txBody>
      </p:sp>
      <p:sp>
        <p:nvSpPr>
          <p:cNvPr id="200" name="TextBox 199"/>
          <p:cNvSpPr txBox="1"/>
          <p:nvPr/>
        </p:nvSpPr>
        <p:spPr>
          <a:xfrm>
            <a:off x="251520" y="548680"/>
            <a:ext cx="2593980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chemeClr val="accent3"/>
                </a:solidFill>
              </a:rPr>
              <a:t>virtuální adresový prostor</a:t>
            </a:r>
          </a:p>
        </p:txBody>
      </p:sp>
      <p:sp>
        <p:nvSpPr>
          <p:cNvPr id="201" name="TextBox 200"/>
          <p:cNvSpPr txBox="1"/>
          <p:nvPr/>
        </p:nvSpPr>
        <p:spPr>
          <a:xfrm>
            <a:off x="251520" y="908720"/>
            <a:ext cx="720080" cy="360040"/>
          </a:xfrm>
          <a:prstGeom prst="rect">
            <a:avLst/>
          </a:prstGeom>
          <a:noFill/>
          <a:ln w="19050">
            <a:solidFill>
              <a:schemeClr val="accent3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/>
              </a:rPr>
              <a:t>A</a:t>
            </a:r>
          </a:p>
        </p:txBody>
      </p:sp>
      <p:sp>
        <p:nvSpPr>
          <p:cNvPr id="202" name="TextBox 201"/>
          <p:cNvSpPr txBox="1"/>
          <p:nvPr/>
        </p:nvSpPr>
        <p:spPr>
          <a:xfrm>
            <a:off x="971600" y="908720"/>
            <a:ext cx="720080" cy="360040"/>
          </a:xfrm>
          <a:prstGeom prst="rect">
            <a:avLst/>
          </a:prstGeom>
          <a:noFill/>
          <a:ln w="19050">
            <a:solidFill>
              <a:schemeClr val="accent3"/>
            </a:solidFill>
            <a:prstDash val="sysDot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3"/>
                  </a:solidFill>
                  <a:prstDash val="solid"/>
                </a:ln>
                <a:noFill/>
                <a:effectLst/>
              </a:rPr>
              <a:t>B</a:t>
            </a:r>
          </a:p>
        </p:txBody>
      </p:sp>
      <p:sp>
        <p:nvSpPr>
          <p:cNvPr id="203" name="TextBox 202"/>
          <p:cNvSpPr txBox="1"/>
          <p:nvPr/>
        </p:nvSpPr>
        <p:spPr>
          <a:xfrm>
            <a:off x="2411760" y="908720"/>
            <a:ext cx="720080" cy="360040"/>
          </a:xfrm>
          <a:prstGeom prst="rect">
            <a:avLst/>
          </a:prstGeom>
          <a:noFill/>
          <a:ln w="19050">
            <a:solidFill>
              <a:schemeClr val="accent3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/>
              </a:rPr>
              <a:t>D</a:t>
            </a:r>
          </a:p>
        </p:txBody>
      </p:sp>
      <p:sp>
        <p:nvSpPr>
          <p:cNvPr id="204" name="TextBox 203"/>
          <p:cNvSpPr txBox="1"/>
          <p:nvPr/>
        </p:nvSpPr>
        <p:spPr>
          <a:xfrm>
            <a:off x="1691680" y="908720"/>
            <a:ext cx="720080" cy="360040"/>
          </a:xfrm>
          <a:prstGeom prst="rect">
            <a:avLst/>
          </a:prstGeom>
          <a:noFill/>
          <a:ln w="19050">
            <a:solidFill>
              <a:schemeClr val="accent3"/>
            </a:solidFill>
            <a:prstDash val="sysDot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3"/>
                  </a:solidFill>
                  <a:prstDash val="solid"/>
                </a:ln>
                <a:noFill/>
                <a:effectLst/>
              </a:rPr>
              <a:t>C</a:t>
            </a:r>
          </a:p>
        </p:txBody>
      </p:sp>
      <p:sp>
        <p:nvSpPr>
          <p:cNvPr id="205" name="TextBox 204"/>
          <p:cNvSpPr txBox="1"/>
          <p:nvPr/>
        </p:nvSpPr>
        <p:spPr>
          <a:xfrm>
            <a:off x="6732240" y="2348880"/>
            <a:ext cx="720080" cy="360040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/>
              </a:rPr>
              <a:t>A</a:t>
            </a:r>
          </a:p>
        </p:txBody>
      </p:sp>
      <p:sp>
        <p:nvSpPr>
          <p:cNvPr id="206" name="TextBox 205"/>
          <p:cNvSpPr txBox="1"/>
          <p:nvPr/>
        </p:nvSpPr>
        <p:spPr>
          <a:xfrm>
            <a:off x="4572000" y="2348880"/>
            <a:ext cx="720080" cy="360040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24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/>
              </a:rPr>
              <a:t>E</a:t>
            </a:r>
            <a:endParaRPr lang="cs-CZ" sz="2400" dirty="0">
              <a:ln w="10160">
                <a:solidFill>
                  <a:schemeClr val="accent1"/>
                </a:solidFill>
                <a:prstDash val="solid"/>
              </a:ln>
              <a:solidFill>
                <a:schemeClr val="accent1"/>
              </a:solidFill>
              <a:effectLst/>
            </a:endParaRPr>
          </a:p>
        </p:txBody>
      </p:sp>
      <p:sp>
        <p:nvSpPr>
          <p:cNvPr id="207" name="TextBox 206"/>
          <p:cNvSpPr txBox="1"/>
          <p:nvPr/>
        </p:nvSpPr>
        <p:spPr>
          <a:xfrm>
            <a:off x="3851920" y="2348880"/>
            <a:ext cx="720080" cy="360040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/>
              </a:rPr>
              <a:t>D</a:t>
            </a:r>
          </a:p>
        </p:txBody>
      </p:sp>
      <p:sp>
        <p:nvSpPr>
          <p:cNvPr id="208" name="TextBox 207"/>
          <p:cNvSpPr txBox="1"/>
          <p:nvPr/>
        </p:nvSpPr>
        <p:spPr>
          <a:xfrm>
            <a:off x="6012160" y="2348880"/>
            <a:ext cx="720080" cy="360040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sysDot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cs-CZ" sz="2400" dirty="0">
              <a:ln w="10160">
                <a:solidFill>
                  <a:schemeClr val="accent1"/>
                </a:solidFill>
                <a:prstDash val="solid"/>
              </a:ln>
              <a:noFill/>
              <a:effectLst/>
            </a:endParaRPr>
          </a:p>
        </p:txBody>
      </p:sp>
      <p:sp>
        <p:nvSpPr>
          <p:cNvPr id="209" name="TextBox 208"/>
          <p:cNvSpPr txBox="1"/>
          <p:nvPr/>
        </p:nvSpPr>
        <p:spPr>
          <a:xfrm>
            <a:off x="251520" y="1988840"/>
            <a:ext cx="2444131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chemeClr val="accent1"/>
                </a:solidFill>
              </a:rPr>
              <a:t>fyzický adresový prostor</a:t>
            </a:r>
          </a:p>
        </p:txBody>
      </p:sp>
      <p:sp>
        <p:nvSpPr>
          <p:cNvPr id="210" name="TextBox 209"/>
          <p:cNvSpPr txBox="1"/>
          <p:nvPr/>
        </p:nvSpPr>
        <p:spPr>
          <a:xfrm>
            <a:off x="5292080" y="2348880"/>
            <a:ext cx="720080" cy="360040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/>
              </a:rPr>
              <a:t>X</a:t>
            </a:r>
          </a:p>
        </p:txBody>
      </p:sp>
      <p:sp>
        <p:nvSpPr>
          <p:cNvPr id="211" name="Rectangle 210"/>
          <p:cNvSpPr/>
          <p:nvPr/>
        </p:nvSpPr>
        <p:spPr>
          <a:xfrm>
            <a:off x="1727696" y="2492896"/>
            <a:ext cx="108000" cy="108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2" name="Rectangle 211"/>
          <p:cNvSpPr/>
          <p:nvPr/>
        </p:nvSpPr>
        <p:spPr>
          <a:xfrm>
            <a:off x="1907704" y="2492896"/>
            <a:ext cx="108000" cy="108000"/>
          </a:xfrm>
          <a:prstGeom prst="rect">
            <a:avLst/>
          </a:prstGeom>
          <a:noFill/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3" name="Rectangle 212"/>
          <p:cNvSpPr/>
          <p:nvPr/>
        </p:nvSpPr>
        <p:spPr>
          <a:xfrm>
            <a:off x="2087736" y="2492896"/>
            <a:ext cx="108000" cy="108000"/>
          </a:xfrm>
          <a:prstGeom prst="rect">
            <a:avLst/>
          </a:prstGeom>
          <a:noFill/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4" name="Rectangle 213"/>
          <p:cNvSpPr/>
          <p:nvPr/>
        </p:nvSpPr>
        <p:spPr>
          <a:xfrm>
            <a:off x="2267744" y="2492896"/>
            <a:ext cx="108000" cy="108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5" name="Group 40"/>
          <p:cNvGrpSpPr/>
          <p:nvPr/>
        </p:nvGrpSpPr>
        <p:grpSpPr>
          <a:xfrm>
            <a:off x="1691680" y="2348880"/>
            <a:ext cx="720080" cy="360040"/>
            <a:chOff x="971600" y="3789040"/>
            <a:chExt cx="720080" cy="360040"/>
          </a:xfrm>
          <a:noFill/>
        </p:grpSpPr>
        <p:sp>
          <p:nvSpPr>
            <p:cNvPr id="216" name="Rectangle 215"/>
            <p:cNvSpPr/>
            <p:nvPr/>
          </p:nvSpPr>
          <p:spPr>
            <a:xfrm>
              <a:off x="151168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217" name="Rectangle 216"/>
            <p:cNvSpPr/>
            <p:nvPr/>
          </p:nvSpPr>
          <p:spPr>
            <a:xfrm>
              <a:off x="1151627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218" name="Rectangle 217"/>
            <p:cNvSpPr/>
            <p:nvPr/>
          </p:nvSpPr>
          <p:spPr>
            <a:xfrm>
              <a:off x="1331654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219" name="Rectangle 218"/>
            <p:cNvSpPr/>
            <p:nvPr/>
          </p:nvSpPr>
          <p:spPr>
            <a:xfrm>
              <a:off x="97160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220" name="Rectangle 219"/>
            <p:cNvSpPr/>
            <p:nvPr/>
          </p:nvSpPr>
          <p:spPr>
            <a:xfrm>
              <a:off x="971600" y="3789040"/>
              <a:ext cx="720080" cy="360040"/>
            </a:xfrm>
            <a:prstGeom prst="rect">
              <a:avLst/>
            </a:prstGeom>
            <a:grpFill/>
            <a:ln w="19050">
              <a:solidFill>
                <a:schemeClr val="accent1"/>
              </a:solidFill>
              <a:prstDash val="solid"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cs-CZ" sz="2400" dirty="0">
                <a:ln w="10160">
                  <a:noFill/>
                  <a:prstDash val="solid"/>
                </a:ln>
                <a:noFill/>
                <a:effectLst/>
              </a:endParaRPr>
            </a:p>
          </p:txBody>
        </p:sp>
      </p:grpSp>
      <p:sp>
        <p:nvSpPr>
          <p:cNvPr id="221" name="Rectangle 220"/>
          <p:cNvSpPr/>
          <p:nvPr/>
        </p:nvSpPr>
        <p:spPr>
          <a:xfrm>
            <a:off x="2447776" y="2492896"/>
            <a:ext cx="108000" cy="108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2" name="Rectangle 221"/>
          <p:cNvSpPr/>
          <p:nvPr/>
        </p:nvSpPr>
        <p:spPr>
          <a:xfrm>
            <a:off x="2627784" y="2492896"/>
            <a:ext cx="108000" cy="108000"/>
          </a:xfrm>
          <a:prstGeom prst="rect">
            <a:avLst/>
          </a:prstGeom>
          <a:noFill/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4" name="Rectangle 223"/>
          <p:cNvSpPr/>
          <p:nvPr/>
        </p:nvSpPr>
        <p:spPr>
          <a:xfrm>
            <a:off x="2807816" y="2492896"/>
            <a:ext cx="108000" cy="10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6" name="Group 45"/>
          <p:cNvGrpSpPr/>
          <p:nvPr/>
        </p:nvGrpSpPr>
        <p:grpSpPr>
          <a:xfrm>
            <a:off x="2411760" y="2348880"/>
            <a:ext cx="720080" cy="360040"/>
            <a:chOff x="971600" y="3789040"/>
            <a:chExt cx="720080" cy="360040"/>
          </a:xfrm>
          <a:noFill/>
        </p:grpSpPr>
        <p:sp>
          <p:nvSpPr>
            <p:cNvPr id="226" name="Rectangle 225"/>
            <p:cNvSpPr/>
            <p:nvPr/>
          </p:nvSpPr>
          <p:spPr>
            <a:xfrm>
              <a:off x="151168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227" name="Rectangle 226"/>
            <p:cNvSpPr/>
            <p:nvPr/>
          </p:nvSpPr>
          <p:spPr>
            <a:xfrm>
              <a:off x="1151627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228" name="Rectangle 227"/>
            <p:cNvSpPr/>
            <p:nvPr/>
          </p:nvSpPr>
          <p:spPr>
            <a:xfrm>
              <a:off x="1331654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229" name="Rectangle 228"/>
            <p:cNvSpPr/>
            <p:nvPr/>
          </p:nvSpPr>
          <p:spPr>
            <a:xfrm>
              <a:off x="97160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230" name="Rectangle 229"/>
            <p:cNvSpPr/>
            <p:nvPr/>
          </p:nvSpPr>
          <p:spPr>
            <a:xfrm>
              <a:off x="971600" y="3789040"/>
              <a:ext cx="720080" cy="360040"/>
            </a:xfrm>
            <a:prstGeom prst="rect">
              <a:avLst/>
            </a:prstGeom>
            <a:grpFill/>
            <a:ln w="19050">
              <a:solidFill>
                <a:schemeClr val="accent1"/>
              </a:solidFill>
              <a:prstDash val="solid"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cs-CZ" sz="2400" dirty="0">
                <a:ln w="10160">
                  <a:noFill/>
                  <a:prstDash val="solid"/>
                </a:ln>
                <a:noFill/>
                <a:effectLst/>
              </a:endParaRPr>
            </a:p>
          </p:txBody>
        </p:sp>
      </p:grpSp>
      <p:sp>
        <p:nvSpPr>
          <p:cNvPr id="231" name="Rectangle 230"/>
          <p:cNvSpPr/>
          <p:nvPr/>
        </p:nvSpPr>
        <p:spPr>
          <a:xfrm>
            <a:off x="1007616" y="2492896"/>
            <a:ext cx="108000" cy="108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2" name="Rectangle 231"/>
          <p:cNvSpPr/>
          <p:nvPr/>
        </p:nvSpPr>
        <p:spPr>
          <a:xfrm>
            <a:off x="1187624" y="2492896"/>
            <a:ext cx="108000" cy="108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3" name="Rectangle 232"/>
          <p:cNvSpPr/>
          <p:nvPr/>
        </p:nvSpPr>
        <p:spPr>
          <a:xfrm>
            <a:off x="1367656" y="2492896"/>
            <a:ext cx="108000" cy="108000"/>
          </a:xfrm>
          <a:prstGeom prst="rect">
            <a:avLst/>
          </a:prstGeom>
          <a:noFill/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4" name="Rectangle 233"/>
          <p:cNvSpPr/>
          <p:nvPr/>
        </p:nvSpPr>
        <p:spPr>
          <a:xfrm>
            <a:off x="1547664" y="2492896"/>
            <a:ext cx="108000" cy="108000"/>
          </a:xfrm>
          <a:prstGeom prst="rect">
            <a:avLst/>
          </a:prstGeom>
          <a:noFill/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7" name="Group 55"/>
          <p:cNvGrpSpPr/>
          <p:nvPr/>
        </p:nvGrpSpPr>
        <p:grpSpPr>
          <a:xfrm>
            <a:off x="971600" y="2348880"/>
            <a:ext cx="720080" cy="360040"/>
            <a:chOff x="971600" y="3789040"/>
            <a:chExt cx="720080" cy="360040"/>
          </a:xfrm>
          <a:noFill/>
        </p:grpSpPr>
        <p:sp>
          <p:nvSpPr>
            <p:cNvPr id="236" name="Rectangle 235"/>
            <p:cNvSpPr/>
            <p:nvPr/>
          </p:nvSpPr>
          <p:spPr>
            <a:xfrm>
              <a:off x="151168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237" name="Rectangle 236"/>
            <p:cNvSpPr/>
            <p:nvPr/>
          </p:nvSpPr>
          <p:spPr>
            <a:xfrm>
              <a:off x="1151627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238" name="Rectangle 237"/>
            <p:cNvSpPr/>
            <p:nvPr/>
          </p:nvSpPr>
          <p:spPr>
            <a:xfrm>
              <a:off x="1331654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239" name="Rectangle 238"/>
            <p:cNvSpPr/>
            <p:nvPr/>
          </p:nvSpPr>
          <p:spPr>
            <a:xfrm>
              <a:off x="97160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240" name="Rectangle 239"/>
            <p:cNvSpPr/>
            <p:nvPr/>
          </p:nvSpPr>
          <p:spPr>
            <a:xfrm>
              <a:off x="971600" y="3789040"/>
              <a:ext cx="720080" cy="360040"/>
            </a:xfrm>
            <a:prstGeom prst="rect">
              <a:avLst/>
            </a:prstGeom>
            <a:grpFill/>
            <a:ln w="19050">
              <a:solidFill>
                <a:schemeClr val="accent1"/>
              </a:solidFill>
              <a:prstDash val="solid"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cs-CZ" sz="2400" dirty="0">
                <a:ln w="10160">
                  <a:noFill/>
                  <a:prstDash val="solid"/>
                </a:ln>
                <a:noFill/>
                <a:effectLst/>
              </a:endParaRPr>
            </a:p>
          </p:txBody>
        </p:sp>
      </p:grpSp>
      <p:sp>
        <p:nvSpPr>
          <p:cNvPr id="241" name="TextBox 240"/>
          <p:cNvSpPr txBox="1"/>
          <p:nvPr/>
        </p:nvSpPr>
        <p:spPr>
          <a:xfrm>
            <a:off x="3131840" y="908720"/>
            <a:ext cx="720080" cy="360040"/>
          </a:xfrm>
          <a:prstGeom prst="rect">
            <a:avLst/>
          </a:prstGeom>
          <a:noFill/>
          <a:ln w="19050">
            <a:solidFill>
              <a:schemeClr val="accent3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2400" dirty="0">
                <a:ln w="10160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/>
              </a:rPr>
              <a:t>E</a:t>
            </a:r>
            <a:endParaRPr lang="cs-CZ" sz="2400" dirty="0">
              <a:ln w="10160">
                <a:solidFill>
                  <a:schemeClr val="accent3"/>
                </a:solidFill>
                <a:prstDash val="solid"/>
              </a:ln>
              <a:solidFill>
                <a:schemeClr val="accent3"/>
              </a:solidFill>
              <a:effectLst/>
            </a:endParaRPr>
          </a:p>
        </p:txBody>
      </p:sp>
      <p:sp>
        <p:nvSpPr>
          <p:cNvPr id="242" name="TextBox 241"/>
          <p:cNvSpPr txBox="1"/>
          <p:nvPr/>
        </p:nvSpPr>
        <p:spPr>
          <a:xfrm>
            <a:off x="3851920" y="908720"/>
            <a:ext cx="720080" cy="360040"/>
          </a:xfrm>
          <a:prstGeom prst="rect">
            <a:avLst/>
          </a:prstGeom>
          <a:noFill/>
          <a:ln w="19050">
            <a:solidFill>
              <a:schemeClr val="accent3"/>
            </a:solidFill>
            <a:prstDash val="sysDot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cs-CZ" sz="2400" dirty="0">
              <a:ln w="10160">
                <a:solidFill>
                  <a:schemeClr val="accent3"/>
                </a:solidFill>
                <a:prstDash val="solid"/>
              </a:ln>
              <a:noFill/>
              <a:effectLst/>
            </a:endParaRPr>
          </a:p>
        </p:txBody>
      </p:sp>
      <p:sp>
        <p:nvSpPr>
          <p:cNvPr id="243" name="Rectangle 242"/>
          <p:cNvSpPr/>
          <p:nvPr/>
        </p:nvSpPr>
        <p:spPr>
          <a:xfrm>
            <a:off x="2987848" y="2492896"/>
            <a:ext cx="108000" cy="108000"/>
          </a:xfrm>
          <a:prstGeom prst="rect">
            <a:avLst/>
          </a:prstGeom>
          <a:noFill/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4" name="TextBox 253"/>
          <p:cNvSpPr txBox="1"/>
          <p:nvPr/>
        </p:nvSpPr>
        <p:spPr>
          <a:xfrm>
            <a:off x="251520" y="2348880"/>
            <a:ext cx="720080" cy="360040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24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/>
              </a:rPr>
              <a:t>OS</a:t>
            </a:r>
            <a:endParaRPr lang="cs-CZ" sz="2400" dirty="0">
              <a:ln w="10160">
                <a:solidFill>
                  <a:schemeClr val="accent1"/>
                </a:solidFill>
                <a:prstDash val="solid"/>
              </a:ln>
              <a:solidFill>
                <a:schemeClr val="accent1"/>
              </a:solidFill>
              <a:effectLst/>
            </a:endParaRPr>
          </a:p>
        </p:txBody>
      </p:sp>
      <p:cxnSp>
        <p:nvCxnSpPr>
          <p:cNvPr id="272" name="Curved Connector 271"/>
          <p:cNvCxnSpPr>
            <a:stCxn id="232" idx="2"/>
            <a:endCxn id="230" idx="2"/>
          </p:cNvCxnSpPr>
          <p:nvPr/>
        </p:nvCxnSpPr>
        <p:spPr>
          <a:xfrm rot="16200000" flipH="1">
            <a:off x="1952700" y="1889820"/>
            <a:ext cx="108024" cy="1530176"/>
          </a:xfrm>
          <a:prstGeom prst="curvedConnector3">
            <a:avLst>
              <a:gd name="adj1" fmla="val 311620"/>
            </a:avLst>
          </a:prstGeom>
          <a:ln w="190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3" name="Curved Connector 272"/>
          <p:cNvCxnSpPr>
            <a:stCxn id="231" idx="2"/>
            <a:endCxn id="220" idx="2"/>
          </p:cNvCxnSpPr>
          <p:nvPr/>
        </p:nvCxnSpPr>
        <p:spPr>
          <a:xfrm rot="16200000" flipH="1">
            <a:off x="1502656" y="2159856"/>
            <a:ext cx="108024" cy="990104"/>
          </a:xfrm>
          <a:prstGeom prst="curvedConnector3">
            <a:avLst>
              <a:gd name="adj1" fmla="val 311620"/>
            </a:avLst>
          </a:prstGeom>
          <a:ln w="190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5" name="Curved Connector 274"/>
          <p:cNvCxnSpPr>
            <a:stCxn id="211" idx="2"/>
            <a:endCxn id="205" idx="2"/>
          </p:cNvCxnSpPr>
          <p:nvPr/>
        </p:nvCxnSpPr>
        <p:spPr>
          <a:xfrm rot="16200000" flipH="1">
            <a:off x="4382976" y="-384"/>
            <a:ext cx="108024" cy="5310584"/>
          </a:xfrm>
          <a:prstGeom prst="curvedConnector3">
            <a:avLst>
              <a:gd name="adj1" fmla="val 664319"/>
            </a:avLst>
          </a:prstGeom>
          <a:ln w="127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6" name="Curved Connector 275"/>
          <p:cNvCxnSpPr>
            <a:stCxn id="214" idx="2"/>
            <a:endCxn id="207" idx="2"/>
          </p:cNvCxnSpPr>
          <p:nvPr/>
        </p:nvCxnSpPr>
        <p:spPr>
          <a:xfrm rot="16200000" flipH="1">
            <a:off x="3212840" y="1709800"/>
            <a:ext cx="108024" cy="1890216"/>
          </a:xfrm>
          <a:prstGeom prst="curvedConnector3">
            <a:avLst>
              <a:gd name="adj1" fmla="val 505604"/>
            </a:avLst>
          </a:prstGeom>
          <a:ln w="127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7" name="Curved Connector 276"/>
          <p:cNvCxnSpPr>
            <a:stCxn id="221" idx="2"/>
            <a:endCxn id="206" idx="2"/>
          </p:cNvCxnSpPr>
          <p:nvPr/>
        </p:nvCxnSpPr>
        <p:spPr>
          <a:xfrm rot="16200000" flipH="1">
            <a:off x="3662896" y="1439776"/>
            <a:ext cx="108024" cy="2430264"/>
          </a:xfrm>
          <a:prstGeom prst="curvedConnector3">
            <a:avLst>
              <a:gd name="adj1" fmla="val 487969"/>
            </a:avLst>
          </a:prstGeom>
          <a:ln w="127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8" name="Curved Connector 277"/>
          <p:cNvCxnSpPr>
            <a:stCxn id="224" idx="2"/>
            <a:endCxn id="254" idx="2"/>
          </p:cNvCxnSpPr>
          <p:nvPr/>
        </p:nvCxnSpPr>
        <p:spPr>
          <a:xfrm rot="5400000">
            <a:off x="1682676" y="1529780"/>
            <a:ext cx="108024" cy="2250256"/>
          </a:xfrm>
          <a:prstGeom prst="curvedConnector3">
            <a:avLst>
              <a:gd name="adj1" fmla="val 664319"/>
            </a:avLst>
          </a:prstGeom>
          <a:ln w="12700"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3" name="Curved Connector 153"/>
          <p:cNvCxnSpPr>
            <a:stCxn id="284" idx="3"/>
            <a:endCxn id="240" idx="2"/>
          </p:cNvCxnSpPr>
          <p:nvPr/>
        </p:nvCxnSpPr>
        <p:spPr>
          <a:xfrm flipV="1">
            <a:off x="863576" y="2708920"/>
            <a:ext cx="468064" cy="918096"/>
          </a:xfrm>
          <a:prstGeom prst="curvedConnector2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4" name="Rectangle 283"/>
          <p:cNvSpPr/>
          <p:nvPr/>
        </p:nvSpPr>
        <p:spPr>
          <a:xfrm>
            <a:off x="755576" y="3573016"/>
            <a:ext cx="108000" cy="108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85" name="TextBox 284"/>
          <p:cNvSpPr txBox="1"/>
          <p:nvPr/>
        </p:nvSpPr>
        <p:spPr>
          <a:xfrm>
            <a:off x="3131840" y="2348880"/>
            <a:ext cx="720080" cy="360040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sysDot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cs-CZ" sz="2400" dirty="0">
              <a:ln w="10160">
                <a:solidFill>
                  <a:schemeClr val="accent1"/>
                </a:solidFill>
                <a:prstDash val="solid"/>
              </a:ln>
              <a:noFill/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85758582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Content Placeholder 109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Operační systém plní stránkovací tabulky</a:t>
            </a:r>
          </a:p>
          <a:p>
            <a:pPr lvl="1"/>
            <a:r>
              <a:rPr lang="cs-CZ" dirty="0"/>
              <a:t>Stránkovací tabulky jsou mapovány podobně jako data OS</a:t>
            </a:r>
          </a:p>
          <a:p>
            <a:pPr lvl="1"/>
            <a:r>
              <a:rPr lang="cs-CZ" dirty="0"/>
              <a:t>OS zapisuje do stránkovacích tabulek běžnými instrukcemi</a:t>
            </a:r>
          </a:p>
          <a:p>
            <a:pPr lvl="1"/>
            <a:r>
              <a:rPr lang="cs-CZ" dirty="0"/>
              <a:t>Zápis většinou musí být následován privilegovanou instrukcí "TLB flush"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Virtuální paměť ve fyzickém počítači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38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</a:t>
            </a:r>
            <a:r>
              <a:rPr lang="cs-CZ" dirty="0" err="1"/>
              <a:t>Virtualization</a:t>
            </a:r>
            <a:r>
              <a:rPr lang="cs-CZ" dirty="0"/>
              <a:t> and Cloud </a:t>
            </a:r>
            <a:r>
              <a:rPr lang="cs-CZ" dirty="0" err="1"/>
              <a:t>Computing</a:t>
            </a:r>
            <a:r>
              <a:rPr lang="cs-CZ" dirty="0"/>
              <a:t>  - 2023/2024 David Bednárek</a:t>
            </a:r>
          </a:p>
        </p:txBody>
      </p:sp>
      <p:sp>
        <p:nvSpPr>
          <p:cNvPr id="178" name="Rounded Rectangle 177"/>
          <p:cNvSpPr/>
          <p:nvPr/>
        </p:nvSpPr>
        <p:spPr>
          <a:xfrm>
            <a:off x="395536" y="3284984"/>
            <a:ext cx="576064" cy="432048"/>
          </a:xfrm>
          <a:prstGeom prst="roundRect">
            <a:avLst/>
          </a:prstGeom>
          <a:noFill/>
          <a:ln w="19050" cap="sq">
            <a:solidFill>
              <a:schemeClr val="accent1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 anchor="t" anchorCtr="0">
            <a:noAutofit/>
          </a:bodyPr>
          <a:lstStyle/>
          <a:p>
            <a:pPr algn="ctr"/>
            <a:r>
              <a:rPr lang="en-US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/>
              </a:rPr>
              <a:t>CPU</a:t>
            </a:r>
            <a:endParaRPr lang="cs-CZ" dirty="0">
              <a:ln w="10160">
                <a:solidFill>
                  <a:schemeClr val="accent1"/>
                </a:solidFill>
                <a:prstDash val="solid"/>
              </a:ln>
              <a:solidFill>
                <a:schemeClr val="accent1"/>
              </a:solidFill>
              <a:effectLst/>
            </a:endParaRPr>
          </a:p>
        </p:txBody>
      </p:sp>
      <p:sp>
        <p:nvSpPr>
          <p:cNvPr id="179" name="Rectangle 178"/>
          <p:cNvSpPr/>
          <p:nvPr/>
        </p:nvSpPr>
        <p:spPr>
          <a:xfrm>
            <a:off x="6012160" y="908720"/>
            <a:ext cx="720080" cy="360040"/>
          </a:xfrm>
          <a:prstGeom prst="rect">
            <a:avLst/>
          </a:prstGeom>
          <a:solidFill>
            <a:schemeClr val="bg2"/>
          </a:solidFill>
          <a:ln w="19050">
            <a:solidFill>
              <a:schemeClr val="accent3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cs-CZ" sz="2400" dirty="0">
              <a:ln w="10160">
                <a:noFill/>
                <a:prstDash val="solid"/>
              </a:ln>
              <a:noFill/>
              <a:effectLst/>
            </a:endParaRPr>
          </a:p>
        </p:txBody>
      </p:sp>
      <p:sp>
        <p:nvSpPr>
          <p:cNvPr id="180" name="Rectangle 179"/>
          <p:cNvSpPr/>
          <p:nvPr/>
        </p:nvSpPr>
        <p:spPr>
          <a:xfrm>
            <a:off x="6732240" y="908720"/>
            <a:ext cx="720080" cy="360040"/>
          </a:xfrm>
          <a:prstGeom prst="rect">
            <a:avLst/>
          </a:prstGeom>
          <a:solidFill>
            <a:schemeClr val="bg2"/>
          </a:solidFill>
          <a:ln w="19050">
            <a:solidFill>
              <a:schemeClr val="accent3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cs-CZ" sz="2400" dirty="0">
              <a:ln w="10160">
                <a:noFill/>
                <a:prstDash val="solid"/>
              </a:ln>
              <a:noFill/>
              <a:effectLst/>
            </a:endParaRPr>
          </a:p>
        </p:txBody>
      </p:sp>
      <p:sp>
        <p:nvSpPr>
          <p:cNvPr id="181" name="Rectangle 180"/>
          <p:cNvSpPr/>
          <p:nvPr/>
        </p:nvSpPr>
        <p:spPr>
          <a:xfrm>
            <a:off x="5292080" y="908720"/>
            <a:ext cx="720080" cy="360040"/>
          </a:xfrm>
          <a:prstGeom prst="rect">
            <a:avLst/>
          </a:prstGeom>
          <a:solidFill>
            <a:schemeClr val="bg2"/>
          </a:solidFill>
          <a:ln w="19050">
            <a:solidFill>
              <a:schemeClr val="accent3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cs-CZ" sz="2400" dirty="0">
              <a:ln w="10160">
                <a:noFill/>
                <a:prstDash val="solid"/>
              </a:ln>
              <a:noFill/>
              <a:effectLst/>
            </a:endParaRPr>
          </a:p>
        </p:txBody>
      </p:sp>
      <p:sp>
        <p:nvSpPr>
          <p:cNvPr id="182" name="Rectangle 181"/>
          <p:cNvSpPr/>
          <p:nvPr/>
        </p:nvSpPr>
        <p:spPr>
          <a:xfrm>
            <a:off x="7452320" y="908720"/>
            <a:ext cx="720080" cy="360040"/>
          </a:xfrm>
          <a:prstGeom prst="rect">
            <a:avLst/>
          </a:prstGeom>
          <a:solidFill>
            <a:schemeClr val="bg2"/>
          </a:solidFill>
          <a:ln w="19050">
            <a:solidFill>
              <a:schemeClr val="accent3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cs-CZ" sz="2400" dirty="0">
              <a:ln w="10160">
                <a:noFill/>
                <a:prstDash val="solid"/>
              </a:ln>
              <a:noFill/>
              <a:effectLst/>
            </a:endParaRPr>
          </a:p>
        </p:txBody>
      </p:sp>
      <p:sp>
        <p:nvSpPr>
          <p:cNvPr id="183" name="TextBox 182"/>
          <p:cNvSpPr txBox="1"/>
          <p:nvPr/>
        </p:nvSpPr>
        <p:spPr>
          <a:xfrm>
            <a:off x="4572000" y="908720"/>
            <a:ext cx="720080" cy="360040"/>
          </a:xfrm>
          <a:prstGeom prst="rect">
            <a:avLst/>
          </a:prstGeom>
          <a:solidFill>
            <a:schemeClr val="bg2"/>
          </a:solidFill>
          <a:ln w="19050">
            <a:solidFill>
              <a:schemeClr val="accent3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2400" dirty="0">
                <a:ln w="10160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/>
              </a:rPr>
              <a:t>OS</a:t>
            </a:r>
            <a:endParaRPr lang="cs-CZ" sz="2400" dirty="0">
              <a:ln w="10160">
                <a:solidFill>
                  <a:schemeClr val="accent3"/>
                </a:solidFill>
                <a:prstDash val="solid"/>
              </a:ln>
              <a:solidFill>
                <a:schemeClr val="accent3"/>
              </a:solidFill>
              <a:effectLst/>
            </a:endParaRPr>
          </a:p>
        </p:txBody>
      </p:sp>
      <p:sp>
        <p:nvSpPr>
          <p:cNvPr id="184" name="Rectangle 183"/>
          <p:cNvSpPr/>
          <p:nvPr/>
        </p:nvSpPr>
        <p:spPr>
          <a:xfrm>
            <a:off x="6552240" y="908720"/>
            <a:ext cx="180000" cy="360040"/>
          </a:xfrm>
          <a:prstGeom prst="rect">
            <a:avLst/>
          </a:prstGeom>
          <a:solidFill>
            <a:schemeClr val="bg2"/>
          </a:solidFill>
          <a:ln w="9525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185" name="Rectangle 184"/>
          <p:cNvSpPr/>
          <p:nvPr/>
        </p:nvSpPr>
        <p:spPr>
          <a:xfrm>
            <a:off x="6192187" y="908720"/>
            <a:ext cx="180000" cy="360040"/>
          </a:xfrm>
          <a:prstGeom prst="rect">
            <a:avLst/>
          </a:prstGeom>
          <a:solidFill>
            <a:schemeClr val="bg2"/>
          </a:solidFill>
          <a:ln w="9525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186" name="Rectangle 185"/>
          <p:cNvSpPr/>
          <p:nvPr/>
        </p:nvSpPr>
        <p:spPr>
          <a:xfrm>
            <a:off x="6372214" y="908720"/>
            <a:ext cx="180000" cy="360040"/>
          </a:xfrm>
          <a:prstGeom prst="rect">
            <a:avLst/>
          </a:prstGeom>
          <a:solidFill>
            <a:schemeClr val="bg2"/>
          </a:solidFill>
          <a:ln w="9525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187" name="Rectangle 186"/>
          <p:cNvSpPr/>
          <p:nvPr/>
        </p:nvSpPr>
        <p:spPr>
          <a:xfrm>
            <a:off x="6012160" y="908720"/>
            <a:ext cx="180000" cy="360040"/>
          </a:xfrm>
          <a:prstGeom prst="rect">
            <a:avLst/>
          </a:prstGeom>
          <a:solidFill>
            <a:schemeClr val="bg2"/>
          </a:solidFill>
          <a:ln w="9525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188" name="Rectangle 187"/>
          <p:cNvSpPr/>
          <p:nvPr/>
        </p:nvSpPr>
        <p:spPr>
          <a:xfrm>
            <a:off x="7272320" y="908720"/>
            <a:ext cx="180000" cy="360040"/>
          </a:xfrm>
          <a:prstGeom prst="rect">
            <a:avLst/>
          </a:prstGeom>
          <a:solidFill>
            <a:schemeClr val="bg2"/>
          </a:solidFill>
          <a:ln w="9525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189" name="Rectangle 188"/>
          <p:cNvSpPr/>
          <p:nvPr/>
        </p:nvSpPr>
        <p:spPr>
          <a:xfrm>
            <a:off x="6912267" y="908720"/>
            <a:ext cx="180000" cy="360040"/>
          </a:xfrm>
          <a:prstGeom prst="rect">
            <a:avLst/>
          </a:prstGeom>
          <a:solidFill>
            <a:schemeClr val="bg2"/>
          </a:solidFill>
          <a:ln w="9525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190" name="Rectangle 189"/>
          <p:cNvSpPr/>
          <p:nvPr/>
        </p:nvSpPr>
        <p:spPr>
          <a:xfrm>
            <a:off x="7092294" y="908720"/>
            <a:ext cx="180000" cy="360040"/>
          </a:xfrm>
          <a:prstGeom prst="rect">
            <a:avLst/>
          </a:prstGeom>
          <a:solidFill>
            <a:schemeClr val="bg2"/>
          </a:solidFill>
          <a:ln w="9525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191" name="Rectangle 190"/>
          <p:cNvSpPr/>
          <p:nvPr/>
        </p:nvSpPr>
        <p:spPr>
          <a:xfrm>
            <a:off x="6732240" y="908720"/>
            <a:ext cx="180000" cy="360040"/>
          </a:xfrm>
          <a:prstGeom prst="rect">
            <a:avLst/>
          </a:prstGeom>
          <a:solidFill>
            <a:schemeClr val="bg2"/>
          </a:solidFill>
          <a:ln w="9525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192" name="Rectangle 191"/>
          <p:cNvSpPr/>
          <p:nvPr/>
        </p:nvSpPr>
        <p:spPr>
          <a:xfrm>
            <a:off x="5832160" y="908720"/>
            <a:ext cx="180000" cy="360040"/>
          </a:xfrm>
          <a:prstGeom prst="rect">
            <a:avLst/>
          </a:prstGeom>
          <a:solidFill>
            <a:schemeClr val="bg2"/>
          </a:solidFill>
          <a:ln w="9525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193" name="Rectangle 192"/>
          <p:cNvSpPr/>
          <p:nvPr/>
        </p:nvSpPr>
        <p:spPr>
          <a:xfrm>
            <a:off x="5472107" y="908720"/>
            <a:ext cx="180000" cy="360040"/>
          </a:xfrm>
          <a:prstGeom prst="rect">
            <a:avLst/>
          </a:prstGeom>
          <a:solidFill>
            <a:schemeClr val="bg2"/>
          </a:solidFill>
          <a:ln w="9525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194" name="Rectangle 193"/>
          <p:cNvSpPr/>
          <p:nvPr/>
        </p:nvSpPr>
        <p:spPr>
          <a:xfrm>
            <a:off x="5652134" y="908720"/>
            <a:ext cx="180000" cy="360040"/>
          </a:xfrm>
          <a:prstGeom prst="rect">
            <a:avLst/>
          </a:prstGeom>
          <a:solidFill>
            <a:schemeClr val="bg2"/>
          </a:solidFill>
          <a:ln w="9525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195" name="Rectangle 194"/>
          <p:cNvSpPr/>
          <p:nvPr/>
        </p:nvSpPr>
        <p:spPr>
          <a:xfrm>
            <a:off x="5292080" y="908720"/>
            <a:ext cx="180000" cy="360040"/>
          </a:xfrm>
          <a:prstGeom prst="rect">
            <a:avLst/>
          </a:prstGeom>
          <a:solidFill>
            <a:schemeClr val="bg2"/>
          </a:solidFill>
          <a:ln w="9525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196" name="Rectangle 195"/>
          <p:cNvSpPr/>
          <p:nvPr/>
        </p:nvSpPr>
        <p:spPr>
          <a:xfrm>
            <a:off x="7992400" y="908720"/>
            <a:ext cx="180000" cy="360040"/>
          </a:xfrm>
          <a:prstGeom prst="rect">
            <a:avLst/>
          </a:prstGeom>
          <a:solidFill>
            <a:schemeClr val="bg2"/>
          </a:solidFill>
          <a:ln w="9525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197" name="Rectangle 196"/>
          <p:cNvSpPr/>
          <p:nvPr/>
        </p:nvSpPr>
        <p:spPr>
          <a:xfrm>
            <a:off x="7632347" y="908720"/>
            <a:ext cx="180000" cy="360040"/>
          </a:xfrm>
          <a:prstGeom prst="rect">
            <a:avLst/>
          </a:prstGeom>
          <a:solidFill>
            <a:schemeClr val="bg2"/>
          </a:solidFill>
          <a:ln w="9525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198" name="Rectangle 197"/>
          <p:cNvSpPr/>
          <p:nvPr/>
        </p:nvSpPr>
        <p:spPr>
          <a:xfrm>
            <a:off x="7812374" y="908720"/>
            <a:ext cx="180000" cy="360040"/>
          </a:xfrm>
          <a:prstGeom prst="rect">
            <a:avLst/>
          </a:prstGeom>
          <a:solidFill>
            <a:schemeClr val="bg2"/>
          </a:solidFill>
          <a:ln w="9525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199" name="Rectangle 198"/>
          <p:cNvSpPr/>
          <p:nvPr/>
        </p:nvSpPr>
        <p:spPr>
          <a:xfrm>
            <a:off x="7452320" y="908720"/>
            <a:ext cx="180000" cy="360040"/>
          </a:xfrm>
          <a:prstGeom prst="rect">
            <a:avLst/>
          </a:prstGeom>
          <a:solidFill>
            <a:schemeClr val="bg2"/>
          </a:solidFill>
          <a:ln w="9525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200" name="TextBox 199"/>
          <p:cNvSpPr txBox="1"/>
          <p:nvPr/>
        </p:nvSpPr>
        <p:spPr>
          <a:xfrm>
            <a:off x="251520" y="548680"/>
            <a:ext cx="2593980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chemeClr val="accent3"/>
                </a:solidFill>
              </a:rPr>
              <a:t>virtuální adresový prostor</a:t>
            </a:r>
          </a:p>
        </p:txBody>
      </p:sp>
      <p:sp>
        <p:nvSpPr>
          <p:cNvPr id="201" name="TextBox 200"/>
          <p:cNvSpPr txBox="1"/>
          <p:nvPr/>
        </p:nvSpPr>
        <p:spPr>
          <a:xfrm>
            <a:off x="251520" y="908720"/>
            <a:ext cx="720080" cy="360040"/>
          </a:xfrm>
          <a:prstGeom prst="rect">
            <a:avLst/>
          </a:prstGeom>
          <a:noFill/>
          <a:ln w="19050">
            <a:solidFill>
              <a:schemeClr val="accent3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/>
              </a:rPr>
              <a:t>A</a:t>
            </a:r>
          </a:p>
        </p:txBody>
      </p:sp>
      <p:sp>
        <p:nvSpPr>
          <p:cNvPr id="202" name="TextBox 201"/>
          <p:cNvSpPr txBox="1"/>
          <p:nvPr/>
        </p:nvSpPr>
        <p:spPr>
          <a:xfrm>
            <a:off x="971600" y="908720"/>
            <a:ext cx="720080" cy="360040"/>
          </a:xfrm>
          <a:prstGeom prst="rect">
            <a:avLst/>
          </a:prstGeom>
          <a:noFill/>
          <a:ln w="19050">
            <a:solidFill>
              <a:schemeClr val="accent3"/>
            </a:solidFill>
            <a:prstDash val="sysDot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3"/>
                  </a:solidFill>
                  <a:prstDash val="solid"/>
                </a:ln>
                <a:noFill/>
                <a:effectLst/>
              </a:rPr>
              <a:t>B</a:t>
            </a:r>
          </a:p>
        </p:txBody>
      </p:sp>
      <p:sp>
        <p:nvSpPr>
          <p:cNvPr id="203" name="TextBox 202"/>
          <p:cNvSpPr txBox="1"/>
          <p:nvPr/>
        </p:nvSpPr>
        <p:spPr>
          <a:xfrm>
            <a:off x="2411760" y="908720"/>
            <a:ext cx="720080" cy="360040"/>
          </a:xfrm>
          <a:prstGeom prst="rect">
            <a:avLst/>
          </a:prstGeom>
          <a:noFill/>
          <a:ln w="19050">
            <a:solidFill>
              <a:schemeClr val="accent3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/>
              </a:rPr>
              <a:t>D</a:t>
            </a:r>
          </a:p>
        </p:txBody>
      </p:sp>
      <p:sp>
        <p:nvSpPr>
          <p:cNvPr id="204" name="TextBox 203"/>
          <p:cNvSpPr txBox="1"/>
          <p:nvPr/>
        </p:nvSpPr>
        <p:spPr>
          <a:xfrm>
            <a:off x="1691680" y="908720"/>
            <a:ext cx="720080" cy="360040"/>
          </a:xfrm>
          <a:prstGeom prst="rect">
            <a:avLst/>
          </a:prstGeom>
          <a:noFill/>
          <a:ln w="19050">
            <a:solidFill>
              <a:schemeClr val="accent3"/>
            </a:solidFill>
            <a:prstDash val="sysDot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3"/>
                  </a:solidFill>
                  <a:prstDash val="solid"/>
                </a:ln>
                <a:noFill/>
                <a:effectLst/>
              </a:rPr>
              <a:t>C</a:t>
            </a:r>
          </a:p>
        </p:txBody>
      </p:sp>
      <p:sp>
        <p:nvSpPr>
          <p:cNvPr id="205" name="TextBox 204"/>
          <p:cNvSpPr txBox="1"/>
          <p:nvPr/>
        </p:nvSpPr>
        <p:spPr>
          <a:xfrm>
            <a:off x="6732240" y="2348880"/>
            <a:ext cx="720080" cy="360040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/>
              </a:rPr>
              <a:t>A</a:t>
            </a:r>
          </a:p>
        </p:txBody>
      </p:sp>
      <p:sp>
        <p:nvSpPr>
          <p:cNvPr id="206" name="TextBox 205"/>
          <p:cNvSpPr txBox="1"/>
          <p:nvPr/>
        </p:nvSpPr>
        <p:spPr>
          <a:xfrm>
            <a:off x="4572000" y="2348880"/>
            <a:ext cx="720080" cy="360040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24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/>
              </a:rPr>
              <a:t>E</a:t>
            </a:r>
            <a:endParaRPr lang="cs-CZ" sz="2400" dirty="0">
              <a:ln w="10160">
                <a:solidFill>
                  <a:schemeClr val="accent1"/>
                </a:solidFill>
                <a:prstDash val="solid"/>
              </a:ln>
              <a:solidFill>
                <a:schemeClr val="accent1"/>
              </a:solidFill>
              <a:effectLst/>
            </a:endParaRPr>
          </a:p>
        </p:txBody>
      </p:sp>
      <p:sp>
        <p:nvSpPr>
          <p:cNvPr id="207" name="TextBox 206"/>
          <p:cNvSpPr txBox="1"/>
          <p:nvPr/>
        </p:nvSpPr>
        <p:spPr>
          <a:xfrm>
            <a:off x="3851920" y="2348880"/>
            <a:ext cx="720080" cy="360040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/>
              </a:rPr>
              <a:t>D</a:t>
            </a:r>
          </a:p>
        </p:txBody>
      </p:sp>
      <p:sp>
        <p:nvSpPr>
          <p:cNvPr id="208" name="TextBox 207"/>
          <p:cNvSpPr txBox="1"/>
          <p:nvPr/>
        </p:nvSpPr>
        <p:spPr>
          <a:xfrm>
            <a:off x="6012160" y="2348880"/>
            <a:ext cx="720080" cy="360040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sysDot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cs-CZ" sz="2400" dirty="0">
              <a:ln w="10160">
                <a:solidFill>
                  <a:schemeClr val="accent1"/>
                </a:solidFill>
                <a:prstDash val="solid"/>
              </a:ln>
              <a:noFill/>
              <a:effectLst/>
            </a:endParaRPr>
          </a:p>
        </p:txBody>
      </p:sp>
      <p:sp>
        <p:nvSpPr>
          <p:cNvPr id="209" name="TextBox 208"/>
          <p:cNvSpPr txBox="1"/>
          <p:nvPr/>
        </p:nvSpPr>
        <p:spPr>
          <a:xfrm>
            <a:off x="251520" y="1988840"/>
            <a:ext cx="2444131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chemeClr val="accent1"/>
                </a:solidFill>
              </a:rPr>
              <a:t>fyzický adresový prostor</a:t>
            </a:r>
          </a:p>
        </p:txBody>
      </p:sp>
      <p:sp>
        <p:nvSpPr>
          <p:cNvPr id="210" name="TextBox 209"/>
          <p:cNvSpPr txBox="1"/>
          <p:nvPr/>
        </p:nvSpPr>
        <p:spPr>
          <a:xfrm>
            <a:off x="5292080" y="2348880"/>
            <a:ext cx="720080" cy="360040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/>
              </a:rPr>
              <a:t>X</a:t>
            </a:r>
          </a:p>
        </p:txBody>
      </p:sp>
      <p:sp>
        <p:nvSpPr>
          <p:cNvPr id="211" name="Rectangle 210"/>
          <p:cNvSpPr/>
          <p:nvPr/>
        </p:nvSpPr>
        <p:spPr>
          <a:xfrm>
            <a:off x="1727696" y="2492896"/>
            <a:ext cx="108000" cy="108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2" name="Rectangle 211"/>
          <p:cNvSpPr/>
          <p:nvPr/>
        </p:nvSpPr>
        <p:spPr>
          <a:xfrm>
            <a:off x="1907704" y="2492896"/>
            <a:ext cx="108000" cy="108000"/>
          </a:xfrm>
          <a:prstGeom prst="rect">
            <a:avLst/>
          </a:prstGeom>
          <a:noFill/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3" name="Rectangle 212"/>
          <p:cNvSpPr/>
          <p:nvPr/>
        </p:nvSpPr>
        <p:spPr>
          <a:xfrm>
            <a:off x="2087736" y="2492896"/>
            <a:ext cx="108000" cy="108000"/>
          </a:xfrm>
          <a:prstGeom prst="rect">
            <a:avLst/>
          </a:prstGeom>
          <a:noFill/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4" name="Rectangle 213"/>
          <p:cNvSpPr/>
          <p:nvPr/>
        </p:nvSpPr>
        <p:spPr>
          <a:xfrm>
            <a:off x="2267744" y="2492896"/>
            <a:ext cx="108000" cy="108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5" name="Group 40"/>
          <p:cNvGrpSpPr/>
          <p:nvPr/>
        </p:nvGrpSpPr>
        <p:grpSpPr>
          <a:xfrm>
            <a:off x="1691680" y="2348880"/>
            <a:ext cx="720080" cy="360040"/>
            <a:chOff x="971600" y="3789040"/>
            <a:chExt cx="720080" cy="360040"/>
          </a:xfrm>
          <a:noFill/>
        </p:grpSpPr>
        <p:sp>
          <p:nvSpPr>
            <p:cNvPr id="216" name="Rectangle 215"/>
            <p:cNvSpPr/>
            <p:nvPr/>
          </p:nvSpPr>
          <p:spPr>
            <a:xfrm>
              <a:off x="151168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217" name="Rectangle 216"/>
            <p:cNvSpPr/>
            <p:nvPr/>
          </p:nvSpPr>
          <p:spPr>
            <a:xfrm>
              <a:off x="1151627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218" name="Rectangle 217"/>
            <p:cNvSpPr/>
            <p:nvPr/>
          </p:nvSpPr>
          <p:spPr>
            <a:xfrm>
              <a:off x="1331654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219" name="Rectangle 218"/>
            <p:cNvSpPr/>
            <p:nvPr/>
          </p:nvSpPr>
          <p:spPr>
            <a:xfrm>
              <a:off x="97160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220" name="Rectangle 219"/>
            <p:cNvSpPr/>
            <p:nvPr/>
          </p:nvSpPr>
          <p:spPr>
            <a:xfrm>
              <a:off x="971600" y="3789040"/>
              <a:ext cx="720080" cy="360040"/>
            </a:xfrm>
            <a:prstGeom prst="rect">
              <a:avLst/>
            </a:prstGeom>
            <a:grpFill/>
            <a:ln w="19050">
              <a:solidFill>
                <a:schemeClr val="accent1"/>
              </a:solidFill>
              <a:prstDash val="solid"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cs-CZ" sz="2400" dirty="0">
                <a:ln w="10160">
                  <a:noFill/>
                  <a:prstDash val="solid"/>
                </a:ln>
                <a:noFill/>
                <a:effectLst/>
              </a:endParaRPr>
            </a:p>
          </p:txBody>
        </p:sp>
      </p:grpSp>
      <p:sp>
        <p:nvSpPr>
          <p:cNvPr id="221" name="Rectangle 220"/>
          <p:cNvSpPr/>
          <p:nvPr/>
        </p:nvSpPr>
        <p:spPr>
          <a:xfrm>
            <a:off x="2447776" y="2492896"/>
            <a:ext cx="108000" cy="108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2" name="Rectangle 221"/>
          <p:cNvSpPr/>
          <p:nvPr/>
        </p:nvSpPr>
        <p:spPr>
          <a:xfrm>
            <a:off x="2627784" y="2492896"/>
            <a:ext cx="108000" cy="108000"/>
          </a:xfrm>
          <a:prstGeom prst="rect">
            <a:avLst/>
          </a:prstGeom>
          <a:noFill/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3" name="Rectangle 222"/>
          <p:cNvSpPr/>
          <p:nvPr/>
        </p:nvSpPr>
        <p:spPr>
          <a:xfrm>
            <a:off x="3707904" y="2492896"/>
            <a:ext cx="108000" cy="108000"/>
          </a:xfrm>
          <a:prstGeom prst="rect">
            <a:avLst/>
          </a:prstGeom>
          <a:noFill/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4" name="Rectangle 223"/>
          <p:cNvSpPr/>
          <p:nvPr/>
        </p:nvSpPr>
        <p:spPr>
          <a:xfrm>
            <a:off x="2807816" y="2492896"/>
            <a:ext cx="108000" cy="10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6" name="Group 45"/>
          <p:cNvGrpSpPr/>
          <p:nvPr/>
        </p:nvGrpSpPr>
        <p:grpSpPr>
          <a:xfrm>
            <a:off x="2411760" y="2348880"/>
            <a:ext cx="720080" cy="360040"/>
            <a:chOff x="971600" y="3789040"/>
            <a:chExt cx="720080" cy="360040"/>
          </a:xfrm>
          <a:noFill/>
        </p:grpSpPr>
        <p:sp>
          <p:nvSpPr>
            <p:cNvPr id="226" name="Rectangle 225"/>
            <p:cNvSpPr/>
            <p:nvPr/>
          </p:nvSpPr>
          <p:spPr>
            <a:xfrm>
              <a:off x="151168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227" name="Rectangle 226"/>
            <p:cNvSpPr/>
            <p:nvPr/>
          </p:nvSpPr>
          <p:spPr>
            <a:xfrm>
              <a:off x="1151627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228" name="Rectangle 227"/>
            <p:cNvSpPr/>
            <p:nvPr/>
          </p:nvSpPr>
          <p:spPr>
            <a:xfrm>
              <a:off x="1331654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229" name="Rectangle 228"/>
            <p:cNvSpPr/>
            <p:nvPr/>
          </p:nvSpPr>
          <p:spPr>
            <a:xfrm>
              <a:off x="97160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230" name="Rectangle 229"/>
            <p:cNvSpPr/>
            <p:nvPr/>
          </p:nvSpPr>
          <p:spPr>
            <a:xfrm>
              <a:off x="971600" y="3789040"/>
              <a:ext cx="720080" cy="360040"/>
            </a:xfrm>
            <a:prstGeom prst="rect">
              <a:avLst/>
            </a:prstGeom>
            <a:grpFill/>
            <a:ln w="19050">
              <a:solidFill>
                <a:schemeClr val="accent1"/>
              </a:solidFill>
              <a:prstDash val="solid"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cs-CZ" sz="2400" dirty="0">
                <a:ln w="10160">
                  <a:noFill/>
                  <a:prstDash val="solid"/>
                </a:ln>
                <a:noFill/>
                <a:effectLst/>
              </a:endParaRPr>
            </a:p>
          </p:txBody>
        </p:sp>
      </p:grpSp>
      <p:sp>
        <p:nvSpPr>
          <p:cNvPr id="231" name="Rectangle 230"/>
          <p:cNvSpPr/>
          <p:nvPr/>
        </p:nvSpPr>
        <p:spPr>
          <a:xfrm>
            <a:off x="1007616" y="2492896"/>
            <a:ext cx="108000" cy="108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2" name="Rectangle 231"/>
          <p:cNvSpPr/>
          <p:nvPr/>
        </p:nvSpPr>
        <p:spPr>
          <a:xfrm>
            <a:off x="1187624" y="2492896"/>
            <a:ext cx="108000" cy="108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3" name="Rectangle 232"/>
          <p:cNvSpPr/>
          <p:nvPr/>
        </p:nvSpPr>
        <p:spPr>
          <a:xfrm>
            <a:off x="1367656" y="2492896"/>
            <a:ext cx="108000" cy="108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4" name="Rectangle 233"/>
          <p:cNvSpPr/>
          <p:nvPr/>
        </p:nvSpPr>
        <p:spPr>
          <a:xfrm>
            <a:off x="1547664" y="2492896"/>
            <a:ext cx="108000" cy="108000"/>
          </a:xfrm>
          <a:prstGeom prst="rect">
            <a:avLst/>
          </a:prstGeom>
          <a:noFill/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7" name="Group 55"/>
          <p:cNvGrpSpPr/>
          <p:nvPr/>
        </p:nvGrpSpPr>
        <p:grpSpPr>
          <a:xfrm>
            <a:off x="971600" y="2348880"/>
            <a:ext cx="720080" cy="360040"/>
            <a:chOff x="971600" y="3789040"/>
            <a:chExt cx="720080" cy="360040"/>
          </a:xfrm>
          <a:noFill/>
        </p:grpSpPr>
        <p:sp>
          <p:nvSpPr>
            <p:cNvPr id="236" name="Rectangle 235"/>
            <p:cNvSpPr/>
            <p:nvPr/>
          </p:nvSpPr>
          <p:spPr>
            <a:xfrm>
              <a:off x="151168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237" name="Rectangle 236"/>
            <p:cNvSpPr/>
            <p:nvPr/>
          </p:nvSpPr>
          <p:spPr>
            <a:xfrm>
              <a:off x="1151627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238" name="Rectangle 237"/>
            <p:cNvSpPr/>
            <p:nvPr/>
          </p:nvSpPr>
          <p:spPr>
            <a:xfrm>
              <a:off x="1331654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239" name="Rectangle 238"/>
            <p:cNvSpPr/>
            <p:nvPr/>
          </p:nvSpPr>
          <p:spPr>
            <a:xfrm>
              <a:off x="97160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240" name="Rectangle 239"/>
            <p:cNvSpPr/>
            <p:nvPr/>
          </p:nvSpPr>
          <p:spPr>
            <a:xfrm>
              <a:off x="971600" y="3789040"/>
              <a:ext cx="720080" cy="360040"/>
            </a:xfrm>
            <a:prstGeom prst="rect">
              <a:avLst/>
            </a:prstGeom>
            <a:grpFill/>
            <a:ln w="19050">
              <a:solidFill>
                <a:schemeClr val="accent1"/>
              </a:solidFill>
              <a:prstDash val="solid"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cs-CZ" sz="2400" dirty="0">
                <a:ln w="10160">
                  <a:noFill/>
                  <a:prstDash val="solid"/>
                </a:ln>
                <a:noFill/>
                <a:effectLst/>
              </a:endParaRPr>
            </a:p>
          </p:txBody>
        </p:sp>
      </p:grpSp>
      <p:sp>
        <p:nvSpPr>
          <p:cNvPr id="241" name="TextBox 240"/>
          <p:cNvSpPr txBox="1"/>
          <p:nvPr/>
        </p:nvSpPr>
        <p:spPr>
          <a:xfrm>
            <a:off x="3131840" y="908720"/>
            <a:ext cx="720080" cy="360040"/>
          </a:xfrm>
          <a:prstGeom prst="rect">
            <a:avLst/>
          </a:prstGeom>
          <a:noFill/>
          <a:ln w="19050">
            <a:solidFill>
              <a:schemeClr val="accent3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2400" dirty="0">
                <a:ln w="10160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/>
              </a:rPr>
              <a:t>E</a:t>
            </a:r>
            <a:endParaRPr lang="cs-CZ" sz="2400" dirty="0">
              <a:ln w="10160">
                <a:solidFill>
                  <a:schemeClr val="accent3"/>
                </a:solidFill>
                <a:prstDash val="solid"/>
              </a:ln>
              <a:solidFill>
                <a:schemeClr val="accent3"/>
              </a:solidFill>
              <a:effectLst/>
            </a:endParaRPr>
          </a:p>
        </p:txBody>
      </p:sp>
      <p:sp>
        <p:nvSpPr>
          <p:cNvPr id="242" name="TextBox 241"/>
          <p:cNvSpPr txBox="1"/>
          <p:nvPr/>
        </p:nvSpPr>
        <p:spPr>
          <a:xfrm>
            <a:off x="3851920" y="908720"/>
            <a:ext cx="720080" cy="360040"/>
          </a:xfrm>
          <a:prstGeom prst="rect">
            <a:avLst/>
          </a:prstGeom>
          <a:noFill/>
          <a:ln w="19050">
            <a:solidFill>
              <a:schemeClr val="accent3"/>
            </a:solidFill>
            <a:prstDash val="sysDot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cs-CZ" sz="2400" dirty="0">
              <a:ln w="10160">
                <a:solidFill>
                  <a:schemeClr val="accent3"/>
                </a:solidFill>
                <a:prstDash val="solid"/>
              </a:ln>
              <a:noFill/>
              <a:effectLst/>
            </a:endParaRPr>
          </a:p>
        </p:txBody>
      </p:sp>
      <p:sp>
        <p:nvSpPr>
          <p:cNvPr id="243" name="Rectangle 242"/>
          <p:cNvSpPr/>
          <p:nvPr/>
        </p:nvSpPr>
        <p:spPr>
          <a:xfrm>
            <a:off x="2987848" y="2492896"/>
            <a:ext cx="108000" cy="10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4" name="Rectangle 243"/>
          <p:cNvSpPr/>
          <p:nvPr/>
        </p:nvSpPr>
        <p:spPr>
          <a:xfrm>
            <a:off x="3167856" y="2492896"/>
            <a:ext cx="108000" cy="10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5" name="Rectangle 244"/>
          <p:cNvSpPr/>
          <p:nvPr/>
        </p:nvSpPr>
        <p:spPr>
          <a:xfrm>
            <a:off x="3347888" y="2492896"/>
            <a:ext cx="108000" cy="10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6" name="Rectangle 245"/>
          <p:cNvSpPr/>
          <p:nvPr/>
        </p:nvSpPr>
        <p:spPr>
          <a:xfrm>
            <a:off x="3527896" y="2492896"/>
            <a:ext cx="108000" cy="10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8" name="Group 73"/>
          <p:cNvGrpSpPr/>
          <p:nvPr/>
        </p:nvGrpSpPr>
        <p:grpSpPr>
          <a:xfrm>
            <a:off x="3131840" y="2348880"/>
            <a:ext cx="720080" cy="360040"/>
            <a:chOff x="971600" y="3789040"/>
            <a:chExt cx="720080" cy="360040"/>
          </a:xfrm>
          <a:noFill/>
        </p:grpSpPr>
        <p:sp>
          <p:nvSpPr>
            <p:cNvPr id="248" name="Rectangle 247"/>
            <p:cNvSpPr/>
            <p:nvPr/>
          </p:nvSpPr>
          <p:spPr>
            <a:xfrm>
              <a:off x="151168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249" name="Rectangle 248"/>
            <p:cNvSpPr/>
            <p:nvPr/>
          </p:nvSpPr>
          <p:spPr>
            <a:xfrm>
              <a:off x="1151627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250" name="Rectangle 249"/>
            <p:cNvSpPr/>
            <p:nvPr/>
          </p:nvSpPr>
          <p:spPr>
            <a:xfrm>
              <a:off x="1331654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251" name="Rectangle 250"/>
            <p:cNvSpPr/>
            <p:nvPr/>
          </p:nvSpPr>
          <p:spPr>
            <a:xfrm>
              <a:off x="97160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252" name="Rectangle 251"/>
            <p:cNvSpPr/>
            <p:nvPr/>
          </p:nvSpPr>
          <p:spPr>
            <a:xfrm>
              <a:off x="971600" y="3789040"/>
              <a:ext cx="720080" cy="360040"/>
            </a:xfrm>
            <a:prstGeom prst="rect">
              <a:avLst/>
            </a:prstGeom>
            <a:grpFill/>
            <a:ln w="19050">
              <a:solidFill>
                <a:schemeClr val="accent1"/>
              </a:solidFill>
              <a:prstDash val="solid"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cs-CZ" sz="2400" dirty="0">
                <a:ln w="10160">
                  <a:noFill/>
                  <a:prstDash val="solid"/>
                </a:ln>
                <a:noFill/>
                <a:effectLst/>
              </a:endParaRPr>
            </a:p>
          </p:txBody>
        </p:sp>
      </p:grpSp>
      <p:sp>
        <p:nvSpPr>
          <p:cNvPr id="254" name="TextBox 253"/>
          <p:cNvSpPr txBox="1"/>
          <p:nvPr/>
        </p:nvSpPr>
        <p:spPr>
          <a:xfrm>
            <a:off x="251520" y="2348880"/>
            <a:ext cx="720080" cy="360040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24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/>
              </a:rPr>
              <a:t>OS</a:t>
            </a:r>
            <a:endParaRPr lang="cs-CZ" sz="2400" dirty="0">
              <a:ln w="10160">
                <a:solidFill>
                  <a:schemeClr val="accent1"/>
                </a:solidFill>
                <a:prstDash val="solid"/>
              </a:ln>
              <a:solidFill>
                <a:schemeClr val="accent1"/>
              </a:solidFill>
              <a:effectLst/>
            </a:endParaRPr>
          </a:p>
        </p:txBody>
      </p:sp>
      <p:sp>
        <p:nvSpPr>
          <p:cNvPr id="255" name="Rectangle 254"/>
          <p:cNvSpPr/>
          <p:nvPr/>
        </p:nvSpPr>
        <p:spPr>
          <a:xfrm>
            <a:off x="6048176" y="1052736"/>
            <a:ext cx="108000" cy="108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6" name="Rectangle 255"/>
          <p:cNvSpPr/>
          <p:nvPr/>
        </p:nvSpPr>
        <p:spPr>
          <a:xfrm>
            <a:off x="6228184" y="1052736"/>
            <a:ext cx="108000" cy="108000"/>
          </a:xfrm>
          <a:prstGeom prst="rect">
            <a:avLst/>
          </a:prstGeom>
          <a:noFill/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7" name="Rectangle 256"/>
          <p:cNvSpPr/>
          <p:nvPr/>
        </p:nvSpPr>
        <p:spPr>
          <a:xfrm>
            <a:off x="6408216" y="1052736"/>
            <a:ext cx="108000" cy="108000"/>
          </a:xfrm>
          <a:prstGeom prst="rect">
            <a:avLst/>
          </a:prstGeom>
          <a:noFill/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8" name="Rectangle 257"/>
          <p:cNvSpPr/>
          <p:nvPr/>
        </p:nvSpPr>
        <p:spPr>
          <a:xfrm>
            <a:off x="6588224" y="1052736"/>
            <a:ext cx="108000" cy="108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9" name="Rectangle 258"/>
          <p:cNvSpPr/>
          <p:nvPr/>
        </p:nvSpPr>
        <p:spPr>
          <a:xfrm>
            <a:off x="6768256" y="1052736"/>
            <a:ext cx="108000" cy="108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0" name="Rectangle 259"/>
          <p:cNvSpPr/>
          <p:nvPr/>
        </p:nvSpPr>
        <p:spPr>
          <a:xfrm>
            <a:off x="6948264" y="1052736"/>
            <a:ext cx="108000" cy="108000"/>
          </a:xfrm>
          <a:prstGeom prst="rect">
            <a:avLst/>
          </a:prstGeom>
          <a:noFill/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1" name="Rectangle 260"/>
          <p:cNvSpPr/>
          <p:nvPr/>
        </p:nvSpPr>
        <p:spPr>
          <a:xfrm>
            <a:off x="7128296" y="1052736"/>
            <a:ext cx="108000" cy="10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2" name="Rectangle 261"/>
          <p:cNvSpPr/>
          <p:nvPr/>
        </p:nvSpPr>
        <p:spPr>
          <a:xfrm>
            <a:off x="7308304" y="1052736"/>
            <a:ext cx="108000" cy="10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3" name="Rectangle 262"/>
          <p:cNvSpPr/>
          <p:nvPr/>
        </p:nvSpPr>
        <p:spPr>
          <a:xfrm>
            <a:off x="5328096" y="1052736"/>
            <a:ext cx="108000" cy="108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4" name="Rectangle 263"/>
          <p:cNvSpPr/>
          <p:nvPr/>
        </p:nvSpPr>
        <p:spPr>
          <a:xfrm>
            <a:off x="5508104" y="1052736"/>
            <a:ext cx="108000" cy="108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5" name="Rectangle 264"/>
          <p:cNvSpPr/>
          <p:nvPr/>
        </p:nvSpPr>
        <p:spPr>
          <a:xfrm>
            <a:off x="5688136" y="1052736"/>
            <a:ext cx="108000" cy="108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6" name="Rectangle 265"/>
          <p:cNvSpPr/>
          <p:nvPr/>
        </p:nvSpPr>
        <p:spPr>
          <a:xfrm>
            <a:off x="5868144" y="1052736"/>
            <a:ext cx="108000" cy="108000"/>
          </a:xfrm>
          <a:prstGeom prst="rect">
            <a:avLst/>
          </a:prstGeom>
          <a:noFill/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7" name="Rectangle 266"/>
          <p:cNvSpPr/>
          <p:nvPr/>
        </p:nvSpPr>
        <p:spPr>
          <a:xfrm>
            <a:off x="7488336" y="1052736"/>
            <a:ext cx="108000" cy="10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8" name="Rectangle 267"/>
          <p:cNvSpPr/>
          <p:nvPr/>
        </p:nvSpPr>
        <p:spPr>
          <a:xfrm>
            <a:off x="7668344" y="1052736"/>
            <a:ext cx="108000" cy="10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9" name="Rectangle 268"/>
          <p:cNvSpPr/>
          <p:nvPr/>
        </p:nvSpPr>
        <p:spPr>
          <a:xfrm>
            <a:off x="7848376" y="1052736"/>
            <a:ext cx="108000" cy="10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70" name="Rectangle 269"/>
          <p:cNvSpPr/>
          <p:nvPr/>
        </p:nvSpPr>
        <p:spPr>
          <a:xfrm>
            <a:off x="8028384" y="1052736"/>
            <a:ext cx="108000" cy="108000"/>
          </a:xfrm>
          <a:prstGeom prst="rect">
            <a:avLst/>
          </a:prstGeom>
          <a:noFill/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272" name="Curved Connector 271"/>
          <p:cNvCxnSpPr>
            <a:stCxn id="232" idx="2"/>
            <a:endCxn id="230" idx="2"/>
          </p:cNvCxnSpPr>
          <p:nvPr/>
        </p:nvCxnSpPr>
        <p:spPr>
          <a:xfrm rot="16200000" flipH="1">
            <a:off x="1952700" y="1889820"/>
            <a:ext cx="108024" cy="1530176"/>
          </a:xfrm>
          <a:prstGeom prst="curvedConnector3">
            <a:avLst>
              <a:gd name="adj1" fmla="val 311620"/>
            </a:avLst>
          </a:prstGeom>
          <a:ln w="190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3" name="Curved Connector 272"/>
          <p:cNvCxnSpPr>
            <a:stCxn id="231" idx="2"/>
            <a:endCxn id="220" idx="2"/>
          </p:cNvCxnSpPr>
          <p:nvPr/>
        </p:nvCxnSpPr>
        <p:spPr>
          <a:xfrm rot="16200000" flipH="1">
            <a:off x="1502656" y="2159856"/>
            <a:ext cx="108024" cy="990104"/>
          </a:xfrm>
          <a:prstGeom prst="curvedConnector3">
            <a:avLst>
              <a:gd name="adj1" fmla="val 311620"/>
            </a:avLst>
          </a:prstGeom>
          <a:ln w="190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4" name="Curved Connector 273"/>
          <p:cNvCxnSpPr>
            <a:stCxn id="233" idx="2"/>
            <a:endCxn id="252" idx="2"/>
          </p:cNvCxnSpPr>
          <p:nvPr/>
        </p:nvCxnSpPr>
        <p:spPr>
          <a:xfrm rot="16200000" flipH="1">
            <a:off x="2402756" y="1619796"/>
            <a:ext cx="108024" cy="2070224"/>
          </a:xfrm>
          <a:prstGeom prst="curvedConnector3">
            <a:avLst>
              <a:gd name="adj1" fmla="val 311620"/>
            </a:avLst>
          </a:prstGeom>
          <a:ln w="190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5" name="Curved Connector 274"/>
          <p:cNvCxnSpPr>
            <a:stCxn id="211" idx="2"/>
            <a:endCxn id="205" idx="2"/>
          </p:cNvCxnSpPr>
          <p:nvPr/>
        </p:nvCxnSpPr>
        <p:spPr>
          <a:xfrm rot="16200000" flipH="1">
            <a:off x="4382976" y="-384"/>
            <a:ext cx="108024" cy="5310584"/>
          </a:xfrm>
          <a:prstGeom prst="curvedConnector3">
            <a:avLst>
              <a:gd name="adj1" fmla="val 664319"/>
            </a:avLst>
          </a:prstGeom>
          <a:ln w="127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6" name="Curved Connector 275"/>
          <p:cNvCxnSpPr>
            <a:stCxn id="214" idx="2"/>
            <a:endCxn id="207" idx="2"/>
          </p:cNvCxnSpPr>
          <p:nvPr/>
        </p:nvCxnSpPr>
        <p:spPr>
          <a:xfrm rot="16200000" flipH="1">
            <a:off x="3212840" y="1709800"/>
            <a:ext cx="108024" cy="1890216"/>
          </a:xfrm>
          <a:prstGeom prst="curvedConnector3">
            <a:avLst>
              <a:gd name="adj1" fmla="val 505604"/>
            </a:avLst>
          </a:prstGeom>
          <a:ln w="127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7" name="Curved Connector 276"/>
          <p:cNvCxnSpPr>
            <a:stCxn id="221" idx="2"/>
            <a:endCxn id="206" idx="2"/>
          </p:cNvCxnSpPr>
          <p:nvPr/>
        </p:nvCxnSpPr>
        <p:spPr>
          <a:xfrm rot="16200000" flipH="1">
            <a:off x="3662896" y="1439776"/>
            <a:ext cx="108024" cy="2430264"/>
          </a:xfrm>
          <a:prstGeom prst="curvedConnector3">
            <a:avLst>
              <a:gd name="adj1" fmla="val 487969"/>
            </a:avLst>
          </a:prstGeom>
          <a:ln w="127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8" name="Curved Connector 277"/>
          <p:cNvCxnSpPr>
            <a:stCxn id="224" idx="2"/>
            <a:endCxn id="254" idx="2"/>
          </p:cNvCxnSpPr>
          <p:nvPr/>
        </p:nvCxnSpPr>
        <p:spPr>
          <a:xfrm rot="5400000">
            <a:off x="1682676" y="1529780"/>
            <a:ext cx="108024" cy="2250256"/>
          </a:xfrm>
          <a:prstGeom prst="curvedConnector3">
            <a:avLst>
              <a:gd name="adj1" fmla="val 664319"/>
            </a:avLst>
          </a:prstGeom>
          <a:ln w="12700"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9" name="Curved Connector 278"/>
          <p:cNvCxnSpPr>
            <a:stCxn id="243" idx="2"/>
            <a:endCxn id="240" idx="2"/>
          </p:cNvCxnSpPr>
          <p:nvPr/>
        </p:nvCxnSpPr>
        <p:spPr>
          <a:xfrm rot="5400000">
            <a:off x="2132732" y="1799804"/>
            <a:ext cx="108024" cy="1710208"/>
          </a:xfrm>
          <a:prstGeom prst="curvedConnector3">
            <a:avLst>
              <a:gd name="adj1" fmla="val 673137"/>
            </a:avLst>
          </a:prstGeom>
          <a:ln w="12700"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Curved Connector 279"/>
          <p:cNvCxnSpPr>
            <a:stCxn id="244" idx="2"/>
            <a:endCxn id="220" idx="2"/>
          </p:cNvCxnSpPr>
          <p:nvPr/>
        </p:nvCxnSpPr>
        <p:spPr>
          <a:xfrm rot="5400000">
            <a:off x="2582776" y="2069840"/>
            <a:ext cx="108024" cy="1170136"/>
          </a:xfrm>
          <a:prstGeom prst="curvedConnector3">
            <a:avLst>
              <a:gd name="adj1" fmla="val 664319"/>
            </a:avLst>
          </a:prstGeom>
          <a:ln w="12700"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1" name="Curved Connector 280"/>
          <p:cNvCxnSpPr>
            <a:stCxn id="245" idx="2"/>
            <a:endCxn id="230" idx="2"/>
          </p:cNvCxnSpPr>
          <p:nvPr/>
        </p:nvCxnSpPr>
        <p:spPr>
          <a:xfrm rot="5400000">
            <a:off x="3032832" y="2339864"/>
            <a:ext cx="108024" cy="630088"/>
          </a:xfrm>
          <a:prstGeom prst="curvedConnector3">
            <a:avLst>
              <a:gd name="adj1" fmla="val 664319"/>
            </a:avLst>
          </a:prstGeom>
          <a:ln w="12700"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2" name="Curved Connector 281"/>
          <p:cNvCxnSpPr>
            <a:stCxn id="246" idx="2"/>
            <a:endCxn id="252" idx="2"/>
          </p:cNvCxnSpPr>
          <p:nvPr/>
        </p:nvCxnSpPr>
        <p:spPr>
          <a:xfrm rot="5400000">
            <a:off x="3482876" y="2609900"/>
            <a:ext cx="108024" cy="90016"/>
          </a:xfrm>
          <a:prstGeom prst="curvedConnector3">
            <a:avLst>
              <a:gd name="adj1" fmla="val 655502"/>
            </a:avLst>
          </a:prstGeom>
          <a:ln w="12700"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3" name="Curved Connector 153"/>
          <p:cNvCxnSpPr>
            <a:stCxn id="284" idx="3"/>
            <a:endCxn id="240" idx="2"/>
          </p:cNvCxnSpPr>
          <p:nvPr/>
        </p:nvCxnSpPr>
        <p:spPr>
          <a:xfrm flipV="1">
            <a:off x="863576" y="2708920"/>
            <a:ext cx="468064" cy="918096"/>
          </a:xfrm>
          <a:prstGeom prst="curvedConnector2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4" name="Rectangle 283"/>
          <p:cNvSpPr/>
          <p:nvPr/>
        </p:nvSpPr>
        <p:spPr>
          <a:xfrm>
            <a:off x="755576" y="3573016"/>
            <a:ext cx="108000" cy="108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753778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Content Placeholder 280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VMM poskytuje iluzi fyzického adresového prostoru</a:t>
            </a:r>
          </a:p>
          <a:p>
            <a:pPr lvl="1"/>
            <a:r>
              <a:rPr lang="cs-CZ" dirty="0"/>
              <a:t>Mapování fyzického prostoru hosta na fyzický prostor hostitele</a:t>
            </a:r>
          </a:p>
          <a:p>
            <a:pPr lvl="1"/>
            <a:r>
              <a:rPr lang="cs-CZ" dirty="0"/>
              <a:t>VMM může odkládat stránky na disk podobně jako OS</a:t>
            </a:r>
          </a:p>
          <a:p>
            <a:endParaRPr lang="cs-CZ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Virtuální paměť ve </a:t>
            </a:r>
            <a:r>
              <a:rPr lang="en-US" dirty="0" err="1"/>
              <a:t>virtu</a:t>
            </a:r>
            <a:r>
              <a:rPr lang="cs-CZ" dirty="0" err="1"/>
              <a:t>álním</a:t>
            </a:r>
            <a:r>
              <a:rPr lang="cs-CZ" dirty="0"/>
              <a:t> počítači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39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</a:t>
            </a:r>
            <a:r>
              <a:rPr lang="cs-CZ" dirty="0" err="1"/>
              <a:t>Virtualization</a:t>
            </a:r>
            <a:r>
              <a:rPr lang="cs-CZ" dirty="0"/>
              <a:t> and Cloud </a:t>
            </a:r>
            <a:r>
              <a:rPr lang="cs-CZ" dirty="0" err="1"/>
              <a:t>Computing</a:t>
            </a:r>
            <a:r>
              <a:rPr lang="cs-CZ" dirty="0"/>
              <a:t>  - 2023/2024 David Bednárek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732240" y="908720"/>
            <a:ext cx="720080" cy="360040"/>
          </a:xfrm>
          <a:prstGeom prst="rect">
            <a:avLst/>
          </a:prstGeom>
          <a:noFill/>
          <a:ln w="19050">
            <a:solidFill>
              <a:schemeClr val="accent4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4"/>
                  </a:solidFill>
                  <a:prstDash val="solid"/>
                </a:ln>
                <a:solidFill>
                  <a:schemeClr val="accent4"/>
                </a:solidFill>
                <a:effectLst/>
              </a:rPr>
              <a:t>A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0" y="908720"/>
            <a:ext cx="720080" cy="360040"/>
          </a:xfrm>
          <a:prstGeom prst="rect">
            <a:avLst/>
          </a:prstGeom>
          <a:noFill/>
          <a:ln w="19050">
            <a:solidFill>
              <a:schemeClr val="accent4"/>
            </a:solidFill>
            <a:prstDash val="sysDot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2400" dirty="0">
                <a:ln w="10160">
                  <a:solidFill>
                    <a:schemeClr val="accent4"/>
                  </a:solidFill>
                  <a:prstDash val="solid"/>
                </a:ln>
                <a:noFill/>
                <a:effectLst/>
              </a:rPr>
              <a:t>E</a:t>
            </a:r>
            <a:endParaRPr lang="cs-CZ" sz="2400" dirty="0">
              <a:ln w="10160">
                <a:solidFill>
                  <a:schemeClr val="accent4"/>
                </a:solidFill>
                <a:prstDash val="solid"/>
              </a:ln>
              <a:noFill/>
              <a:effectLst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851920" y="908720"/>
            <a:ext cx="720080" cy="360040"/>
          </a:xfrm>
          <a:prstGeom prst="rect">
            <a:avLst/>
          </a:prstGeom>
          <a:noFill/>
          <a:ln w="19050">
            <a:solidFill>
              <a:schemeClr val="accent4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4"/>
                  </a:solidFill>
                  <a:prstDash val="solid"/>
                </a:ln>
                <a:solidFill>
                  <a:schemeClr val="accent4"/>
                </a:solidFill>
                <a:effectLst/>
              </a:rPr>
              <a:t>D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012160" y="908720"/>
            <a:ext cx="720080" cy="360040"/>
          </a:xfrm>
          <a:prstGeom prst="rect">
            <a:avLst/>
          </a:prstGeom>
          <a:noFill/>
          <a:ln w="19050">
            <a:solidFill>
              <a:schemeClr val="accent4"/>
            </a:solidFill>
            <a:prstDash val="sysDot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cs-CZ" sz="2400" dirty="0">
              <a:ln w="10160">
                <a:solidFill>
                  <a:schemeClr val="accent4"/>
                </a:solidFill>
                <a:prstDash val="solid"/>
              </a:ln>
              <a:solidFill>
                <a:schemeClr val="accent4"/>
              </a:solidFill>
              <a:effectLst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51520" y="548680"/>
            <a:ext cx="4358181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cs-CZ" dirty="0" err="1">
                <a:solidFill>
                  <a:schemeClr val="accent4"/>
                </a:solidFill>
              </a:rPr>
              <a:t>virtualizovaný</a:t>
            </a:r>
            <a:r>
              <a:rPr lang="cs-CZ" dirty="0">
                <a:solidFill>
                  <a:schemeClr val="accent4"/>
                </a:solidFill>
              </a:rPr>
              <a:t> fyzický adresový prostor hosta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292080" y="908720"/>
            <a:ext cx="720080" cy="360040"/>
          </a:xfrm>
          <a:prstGeom prst="rect">
            <a:avLst/>
          </a:prstGeom>
          <a:noFill/>
          <a:ln w="19050">
            <a:solidFill>
              <a:schemeClr val="accent4"/>
            </a:solidFill>
            <a:prstDash val="sysDot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4"/>
                  </a:solidFill>
                  <a:prstDash val="solid"/>
                </a:ln>
                <a:noFill/>
                <a:effectLst/>
              </a:rPr>
              <a:t>X</a:t>
            </a:r>
          </a:p>
        </p:txBody>
      </p:sp>
      <p:sp>
        <p:nvSpPr>
          <p:cNvPr id="25" name="Rectangle 24"/>
          <p:cNvSpPr/>
          <p:nvPr/>
        </p:nvSpPr>
        <p:spPr>
          <a:xfrm>
            <a:off x="1907704" y="1052736"/>
            <a:ext cx="108000" cy="108000"/>
          </a:xfrm>
          <a:prstGeom prst="rect">
            <a:avLst/>
          </a:prstGeom>
          <a:noFill/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n>
                <a:solidFill>
                  <a:schemeClr val="accent4"/>
                </a:solidFill>
              </a:ln>
              <a:solidFill>
                <a:schemeClr val="accent4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087736" y="1052736"/>
            <a:ext cx="108000" cy="108000"/>
          </a:xfrm>
          <a:prstGeom prst="rect">
            <a:avLst/>
          </a:prstGeom>
          <a:noFill/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n>
                <a:solidFill>
                  <a:schemeClr val="accent4"/>
                </a:solidFill>
              </a:ln>
              <a:solidFill>
                <a:schemeClr val="accent4"/>
              </a:solidFill>
            </a:endParaRPr>
          </a:p>
        </p:txBody>
      </p:sp>
      <p:grpSp>
        <p:nvGrpSpPr>
          <p:cNvPr id="5" name="Group 40"/>
          <p:cNvGrpSpPr/>
          <p:nvPr/>
        </p:nvGrpSpPr>
        <p:grpSpPr>
          <a:xfrm>
            <a:off x="1691680" y="908720"/>
            <a:ext cx="720080" cy="360040"/>
            <a:chOff x="971600" y="3789040"/>
            <a:chExt cx="720080" cy="360040"/>
          </a:xfrm>
          <a:noFill/>
        </p:grpSpPr>
        <p:sp>
          <p:nvSpPr>
            <p:cNvPr id="19" name="Rectangle 18"/>
            <p:cNvSpPr/>
            <p:nvPr/>
          </p:nvSpPr>
          <p:spPr>
            <a:xfrm>
              <a:off x="151168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1151627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1331654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97160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971600" y="3789040"/>
              <a:ext cx="720080" cy="360040"/>
            </a:xfrm>
            <a:prstGeom prst="rect">
              <a:avLst/>
            </a:prstGeom>
            <a:grpFill/>
            <a:ln w="19050">
              <a:solidFill>
                <a:schemeClr val="accent4"/>
              </a:solidFill>
              <a:prstDash val="solid"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cs-CZ" sz="2400" dirty="0">
                <a:ln w="10160">
                  <a:solidFill>
                    <a:schemeClr val="accent4"/>
                  </a:solidFill>
                  <a:prstDash val="solid"/>
                </a:ln>
                <a:solidFill>
                  <a:schemeClr val="accent4"/>
                </a:solidFill>
                <a:effectLst/>
              </a:endParaRPr>
            </a:p>
          </p:txBody>
        </p:sp>
      </p:grpSp>
      <p:sp>
        <p:nvSpPr>
          <p:cNvPr id="43" name="Rectangle 42"/>
          <p:cNvSpPr/>
          <p:nvPr/>
        </p:nvSpPr>
        <p:spPr>
          <a:xfrm>
            <a:off x="2627784" y="1052736"/>
            <a:ext cx="108000" cy="108000"/>
          </a:xfrm>
          <a:prstGeom prst="rect">
            <a:avLst/>
          </a:prstGeom>
          <a:noFill/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n>
                <a:solidFill>
                  <a:schemeClr val="accent4"/>
                </a:solidFill>
              </a:ln>
              <a:solidFill>
                <a:schemeClr val="accent4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3707904" y="1052736"/>
            <a:ext cx="108000" cy="108000"/>
          </a:xfrm>
          <a:prstGeom prst="rect">
            <a:avLst/>
          </a:prstGeom>
          <a:noFill/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n>
                <a:solidFill>
                  <a:schemeClr val="accent4"/>
                </a:solidFill>
              </a:ln>
              <a:solidFill>
                <a:schemeClr val="accent4"/>
              </a:solidFill>
            </a:endParaRPr>
          </a:p>
        </p:txBody>
      </p:sp>
      <p:grpSp>
        <p:nvGrpSpPr>
          <p:cNvPr id="7" name="Group 45"/>
          <p:cNvGrpSpPr/>
          <p:nvPr/>
        </p:nvGrpSpPr>
        <p:grpSpPr>
          <a:xfrm>
            <a:off x="2411760" y="908720"/>
            <a:ext cx="720080" cy="360040"/>
            <a:chOff x="971600" y="3789040"/>
            <a:chExt cx="720080" cy="360040"/>
          </a:xfrm>
          <a:noFill/>
        </p:grpSpPr>
        <p:sp>
          <p:nvSpPr>
            <p:cNvPr id="47" name="Rectangle 46"/>
            <p:cNvSpPr/>
            <p:nvPr/>
          </p:nvSpPr>
          <p:spPr>
            <a:xfrm>
              <a:off x="151168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48" name="Rectangle 47"/>
            <p:cNvSpPr/>
            <p:nvPr/>
          </p:nvSpPr>
          <p:spPr>
            <a:xfrm>
              <a:off x="1151627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49" name="Rectangle 48"/>
            <p:cNvSpPr/>
            <p:nvPr/>
          </p:nvSpPr>
          <p:spPr>
            <a:xfrm>
              <a:off x="1331654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97160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971600" y="3789040"/>
              <a:ext cx="720080" cy="360040"/>
            </a:xfrm>
            <a:prstGeom prst="rect">
              <a:avLst/>
            </a:prstGeom>
            <a:grpFill/>
            <a:ln w="19050">
              <a:solidFill>
                <a:schemeClr val="accent4"/>
              </a:solidFill>
              <a:prstDash val="solid"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cs-CZ" sz="2400" dirty="0">
                <a:ln w="10160">
                  <a:solidFill>
                    <a:schemeClr val="accent4"/>
                  </a:solidFill>
                  <a:prstDash val="solid"/>
                </a:ln>
                <a:solidFill>
                  <a:schemeClr val="accent4"/>
                </a:solidFill>
                <a:effectLst/>
              </a:endParaRPr>
            </a:p>
          </p:txBody>
        </p:sp>
      </p:grpSp>
      <p:grpSp>
        <p:nvGrpSpPr>
          <p:cNvPr id="207" name="Group 206"/>
          <p:cNvGrpSpPr/>
          <p:nvPr/>
        </p:nvGrpSpPr>
        <p:grpSpPr>
          <a:xfrm>
            <a:off x="1007616" y="1052736"/>
            <a:ext cx="1548160" cy="108000"/>
            <a:chOff x="1007616" y="2492896"/>
            <a:chExt cx="1548160" cy="108000"/>
          </a:xfrm>
          <a:solidFill>
            <a:schemeClr val="accent4"/>
          </a:solidFill>
        </p:grpSpPr>
        <p:sp>
          <p:nvSpPr>
            <p:cNvPr id="24" name="Rectangle 23"/>
            <p:cNvSpPr/>
            <p:nvPr/>
          </p:nvSpPr>
          <p:spPr>
            <a:xfrm>
              <a:off x="1727696" y="2492896"/>
              <a:ext cx="108000" cy="108000"/>
            </a:xfrm>
            <a:prstGeom prst="rect">
              <a:avLst/>
            </a:prstGeom>
            <a:grpFill/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2267744" y="2492896"/>
              <a:ext cx="108000" cy="108000"/>
            </a:xfrm>
            <a:prstGeom prst="rect">
              <a:avLst/>
            </a:prstGeom>
            <a:grpFill/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2447776" y="2492896"/>
              <a:ext cx="108000" cy="108000"/>
            </a:xfrm>
            <a:prstGeom prst="rect">
              <a:avLst/>
            </a:prstGeom>
            <a:grpFill/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1007616" y="2492896"/>
              <a:ext cx="108000" cy="108000"/>
            </a:xfrm>
            <a:prstGeom prst="rect">
              <a:avLst/>
            </a:prstGeom>
            <a:grpFill/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53" name="Rectangle 52"/>
            <p:cNvSpPr/>
            <p:nvPr/>
          </p:nvSpPr>
          <p:spPr>
            <a:xfrm>
              <a:off x="1187624" y="2492896"/>
              <a:ext cx="108000" cy="108000"/>
            </a:xfrm>
            <a:prstGeom prst="rect">
              <a:avLst/>
            </a:prstGeom>
            <a:grpFill/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54" name="Rectangle 53"/>
            <p:cNvSpPr/>
            <p:nvPr/>
          </p:nvSpPr>
          <p:spPr>
            <a:xfrm>
              <a:off x="1367656" y="2492896"/>
              <a:ext cx="108000" cy="108000"/>
            </a:xfrm>
            <a:prstGeom prst="rect">
              <a:avLst/>
            </a:prstGeom>
            <a:grpFill/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</p:grpSp>
      <p:sp>
        <p:nvSpPr>
          <p:cNvPr id="55" name="Rectangle 54"/>
          <p:cNvSpPr/>
          <p:nvPr/>
        </p:nvSpPr>
        <p:spPr>
          <a:xfrm>
            <a:off x="1547664" y="1052736"/>
            <a:ext cx="108000" cy="108000"/>
          </a:xfrm>
          <a:prstGeom prst="rect">
            <a:avLst/>
          </a:prstGeom>
          <a:noFill/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n>
                <a:solidFill>
                  <a:schemeClr val="accent4"/>
                </a:solidFill>
              </a:ln>
              <a:solidFill>
                <a:schemeClr val="accent4"/>
              </a:solidFill>
            </a:endParaRPr>
          </a:p>
        </p:txBody>
      </p:sp>
      <p:grpSp>
        <p:nvGrpSpPr>
          <p:cNvPr id="17" name="Group 55"/>
          <p:cNvGrpSpPr/>
          <p:nvPr/>
        </p:nvGrpSpPr>
        <p:grpSpPr>
          <a:xfrm>
            <a:off x="971600" y="908720"/>
            <a:ext cx="720080" cy="360040"/>
            <a:chOff x="971600" y="3789040"/>
            <a:chExt cx="720080" cy="360040"/>
          </a:xfrm>
          <a:noFill/>
        </p:grpSpPr>
        <p:sp>
          <p:nvSpPr>
            <p:cNvPr id="57" name="Rectangle 56"/>
            <p:cNvSpPr/>
            <p:nvPr/>
          </p:nvSpPr>
          <p:spPr>
            <a:xfrm>
              <a:off x="151168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1151627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59" name="Rectangle 58"/>
            <p:cNvSpPr/>
            <p:nvPr/>
          </p:nvSpPr>
          <p:spPr>
            <a:xfrm>
              <a:off x="1331654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60" name="Rectangle 59"/>
            <p:cNvSpPr/>
            <p:nvPr/>
          </p:nvSpPr>
          <p:spPr>
            <a:xfrm>
              <a:off x="97160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61" name="Rectangle 60"/>
            <p:cNvSpPr/>
            <p:nvPr/>
          </p:nvSpPr>
          <p:spPr>
            <a:xfrm>
              <a:off x="971600" y="3789040"/>
              <a:ext cx="720080" cy="360040"/>
            </a:xfrm>
            <a:prstGeom prst="rect">
              <a:avLst/>
            </a:prstGeom>
            <a:grpFill/>
            <a:ln w="19050">
              <a:solidFill>
                <a:schemeClr val="accent4"/>
              </a:solidFill>
              <a:prstDash val="solid"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cs-CZ" sz="2400" dirty="0">
                <a:ln w="10160">
                  <a:solidFill>
                    <a:schemeClr val="accent4"/>
                  </a:solidFill>
                  <a:prstDash val="solid"/>
                </a:ln>
                <a:solidFill>
                  <a:schemeClr val="accent4"/>
                </a:solidFill>
                <a:effectLst/>
              </a:endParaRPr>
            </a:p>
          </p:txBody>
        </p:sp>
      </p:grpSp>
      <p:grpSp>
        <p:nvGrpSpPr>
          <p:cNvPr id="209" name="Group 208"/>
          <p:cNvGrpSpPr/>
          <p:nvPr/>
        </p:nvGrpSpPr>
        <p:grpSpPr>
          <a:xfrm>
            <a:off x="2807816" y="1052736"/>
            <a:ext cx="828080" cy="108000"/>
            <a:chOff x="2807816" y="2492896"/>
            <a:chExt cx="828080" cy="108000"/>
          </a:xfrm>
        </p:grpSpPr>
        <p:sp>
          <p:nvSpPr>
            <p:cNvPr id="45" name="Rectangle 44"/>
            <p:cNvSpPr/>
            <p:nvPr/>
          </p:nvSpPr>
          <p:spPr>
            <a:xfrm>
              <a:off x="2807816" y="2492896"/>
              <a:ext cx="108000" cy="108000"/>
            </a:xfrm>
            <a:prstGeom prst="rect">
              <a:avLst/>
            </a:prstGeom>
            <a:gradFill flip="none" rotWithShape="1">
              <a:gsLst>
                <a:gs pos="0">
                  <a:schemeClr val="accent4"/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70" name="Rectangle 69"/>
            <p:cNvSpPr/>
            <p:nvPr/>
          </p:nvSpPr>
          <p:spPr>
            <a:xfrm>
              <a:off x="2987848" y="2492896"/>
              <a:ext cx="108000" cy="108000"/>
            </a:xfrm>
            <a:prstGeom prst="rect">
              <a:avLst/>
            </a:prstGeom>
            <a:gradFill flip="none" rotWithShape="1">
              <a:gsLst>
                <a:gs pos="0">
                  <a:schemeClr val="accent4"/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3167856" y="2492896"/>
              <a:ext cx="108000" cy="108000"/>
            </a:xfrm>
            <a:prstGeom prst="rect">
              <a:avLst/>
            </a:prstGeom>
            <a:gradFill flip="none" rotWithShape="1">
              <a:gsLst>
                <a:gs pos="0">
                  <a:schemeClr val="accent4"/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72" name="Rectangle 71"/>
            <p:cNvSpPr/>
            <p:nvPr/>
          </p:nvSpPr>
          <p:spPr>
            <a:xfrm>
              <a:off x="3347888" y="2492896"/>
              <a:ext cx="108000" cy="108000"/>
            </a:xfrm>
            <a:prstGeom prst="rect">
              <a:avLst/>
            </a:prstGeom>
            <a:gradFill flip="none" rotWithShape="1">
              <a:gsLst>
                <a:gs pos="0">
                  <a:schemeClr val="accent4"/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73" name="Rectangle 72"/>
            <p:cNvSpPr/>
            <p:nvPr/>
          </p:nvSpPr>
          <p:spPr>
            <a:xfrm>
              <a:off x="3527896" y="2492896"/>
              <a:ext cx="108000" cy="108000"/>
            </a:xfrm>
            <a:prstGeom prst="rect">
              <a:avLst/>
            </a:prstGeom>
            <a:gradFill flip="none" rotWithShape="1">
              <a:gsLst>
                <a:gs pos="0">
                  <a:schemeClr val="accent4"/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</p:grpSp>
      <p:grpSp>
        <p:nvGrpSpPr>
          <p:cNvPr id="22" name="Group 73"/>
          <p:cNvGrpSpPr/>
          <p:nvPr/>
        </p:nvGrpSpPr>
        <p:grpSpPr>
          <a:xfrm>
            <a:off x="3131840" y="908720"/>
            <a:ext cx="720080" cy="360040"/>
            <a:chOff x="971600" y="3789040"/>
            <a:chExt cx="720080" cy="360040"/>
          </a:xfrm>
          <a:noFill/>
        </p:grpSpPr>
        <p:sp>
          <p:nvSpPr>
            <p:cNvPr id="75" name="Rectangle 74"/>
            <p:cNvSpPr/>
            <p:nvPr/>
          </p:nvSpPr>
          <p:spPr>
            <a:xfrm>
              <a:off x="1511680" y="3789040"/>
              <a:ext cx="180000" cy="360040"/>
            </a:xfrm>
            <a:prstGeom prst="rect">
              <a:avLst/>
            </a:prstGeom>
            <a:noFill/>
            <a:ln w="19050">
              <a:solidFill>
                <a:schemeClr val="accent4"/>
              </a:solidFill>
              <a:prstDash val="sysDot"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cs-CZ" sz="2400" dirty="0">
                <a:ln w="10160">
                  <a:solidFill>
                    <a:schemeClr val="accent4"/>
                  </a:solidFill>
                  <a:prstDash val="solid"/>
                </a:ln>
                <a:noFill/>
                <a:effectLst/>
              </a:endParaRPr>
            </a:p>
          </p:txBody>
        </p:sp>
        <p:sp>
          <p:nvSpPr>
            <p:cNvPr id="76" name="Rectangle 75"/>
            <p:cNvSpPr/>
            <p:nvPr/>
          </p:nvSpPr>
          <p:spPr>
            <a:xfrm>
              <a:off x="1151627" y="3789040"/>
              <a:ext cx="180000" cy="360040"/>
            </a:xfrm>
            <a:prstGeom prst="rect">
              <a:avLst/>
            </a:prstGeom>
            <a:noFill/>
            <a:ln w="19050">
              <a:solidFill>
                <a:schemeClr val="accent4"/>
              </a:solidFill>
              <a:prstDash val="sysDot"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cs-CZ" sz="2400" dirty="0">
                <a:ln w="10160">
                  <a:solidFill>
                    <a:schemeClr val="accent4"/>
                  </a:solidFill>
                  <a:prstDash val="solid"/>
                </a:ln>
                <a:noFill/>
                <a:effectLst/>
              </a:endParaRPr>
            </a:p>
          </p:txBody>
        </p:sp>
        <p:sp>
          <p:nvSpPr>
            <p:cNvPr id="77" name="Rectangle 76"/>
            <p:cNvSpPr/>
            <p:nvPr/>
          </p:nvSpPr>
          <p:spPr>
            <a:xfrm>
              <a:off x="1331654" y="3789040"/>
              <a:ext cx="180000" cy="360040"/>
            </a:xfrm>
            <a:prstGeom prst="rect">
              <a:avLst/>
            </a:prstGeom>
            <a:noFill/>
            <a:ln w="19050">
              <a:solidFill>
                <a:schemeClr val="accent4"/>
              </a:solidFill>
              <a:prstDash val="sysDot"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cs-CZ" sz="2400" dirty="0">
                <a:ln w="10160">
                  <a:solidFill>
                    <a:schemeClr val="accent4"/>
                  </a:solidFill>
                  <a:prstDash val="solid"/>
                </a:ln>
                <a:noFill/>
                <a:effectLst/>
              </a:endParaRPr>
            </a:p>
          </p:txBody>
        </p:sp>
        <p:sp>
          <p:nvSpPr>
            <p:cNvPr id="78" name="Rectangle 77"/>
            <p:cNvSpPr/>
            <p:nvPr/>
          </p:nvSpPr>
          <p:spPr>
            <a:xfrm>
              <a:off x="971600" y="3789040"/>
              <a:ext cx="180000" cy="360040"/>
            </a:xfrm>
            <a:prstGeom prst="rect">
              <a:avLst/>
            </a:prstGeom>
            <a:noFill/>
            <a:ln w="19050">
              <a:solidFill>
                <a:schemeClr val="accent4"/>
              </a:solidFill>
              <a:prstDash val="sysDot"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cs-CZ" sz="2400" dirty="0">
                <a:ln w="10160">
                  <a:solidFill>
                    <a:schemeClr val="accent4"/>
                  </a:solidFill>
                  <a:prstDash val="solid"/>
                </a:ln>
                <a:noFill/>
                <a:effectLst/>
              </a:endParaRPr>
            </a:p>
          </p:txBody>
        </p:sp>
        <p:sp>
          <p:nvSpPr>
            <p:cNvPr id="79" name="Rectangle 78"/>
            <p:cNvSpPr/>
            <p:nvPr/>
          </p:nvSpPr>
          <p:spPr>
            <a:xfrm>
              <a:off x="971600" y="3789040"/>
              <a:ext cx="720080" cy="360040"/>
            </a:xfrm>
            <a:prstGeom prst="rect">
              <a:avLst/>
            </a:prstGeom>
            <a:noFill/>
            <a:ln w="19050">
              <a:solidFill>
                <a:schemeClr val="accent4"/>
              </a:solidFill>
              <a:prstDash val="sysDot"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cs-CZ" sz="2400" dirty="0">
                <a:ln w="10160">
                  <a:solidFill>
                    <a:schemeClr val="accent4"/>
                  </a:solidFill>
                  <a:prstDash val="solid"/>
                </a:ln>
                <a:noFill/>
                <a:effectLst/>
              </a:endParaRPr>
            </a:p>
          </p:txBody>
        </p:sp>
      </p:grpSp>
      <p:sp>
        <p:nvSpPr>
          <p:cNvPr id="82" name="TextBox 81"/>
          <p:cNvSpPr txBox="1"/>
          <p:nvPr/>
        </p:nvSpPr>
        <p:spPr>
          <a:xfrm>
            <a:off x="251520" y="908720"/>
            <a:ext cx="720080" cy="360040"/>
          </a:xfrm>
          <a:prstGeom prst="rect">
            <a:avLst/>
          </a:prstGeom>
          <a:noFill/>
          <a:ln w="19050">
            <a:solidFill>
              <a:schemeClr val="accent4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2400" dirty="0">
                <a:ln w="10160">
                  <a:solidFill>
                    <a:schemeClr val="accent4"/>
                  </a:solidFill>
                  <a:prstDash val="solid"/>
                </a:ln>
                <a:solidFill>
                  <a:schemeClr val="accent4"/>
                </a:solidFill>
                <a:effectLst/>
              </a:rPr>
              <a:t>OS</a:t>
            </a:r>
            <a:endParaRPr lang="cs-CZ" sz="2400" dirty="0">
              <a:ln w="10160">
                <a:solidFill>
                  <a:schemeClr val="accent4"/>
                </a:solidFill>
                <a:prstDash val="solid"/>
              </a:ln>
              <a:solidFill>
                <a:schemeClr val="accent4"/>
              </a:solidFill>
              <a:effectLst/>
            </a:endParaRPr>
          </a:p>
        </p:txBody>
      </p:sp>
      <p:sp>
        <p:nvSpPr>
          <p:cNvPr id="138" name="TextBox 137"/>
          <p:cNvSpPr txBox="1"/>
          <p:nvPr/>
        </p:nvSpPr>
        <p:spPr>
          <a:xfrm>
            <a:off x="4572000" y="3068960"/>
            <a:ext cx="720080" cy="360040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/>
              </a:rPr>
              <a:t>A</a:t>
            </a:r>
          </a:p>
        </p:txBody>
      </p:sp>
      <p:sp>
        <p:nvSpPr>
          <p:cNvPr id="140" name="TextBox 139"/>
          <p:cNvSpPr txBox="1"/>
          <p:nvPr/>
        </p:nvSpPr>
        <p:spPr>
          <a:xfrm>
            <a:off x="5292080" y="3068960"/>
            <a:ext cx="720080" cy="360040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/>
              </a:rPr>
              <a:t>D</a:t>
            </a:r>
          </a:p>
        </p:txBody>
      </p:sp>
      <p:sp>
        <p:nvSpPr>
          <p:cNvPr id="142" name="TextBox 141"/>
          <p:cNvSpPr txBox="1"/>
          <p:nvPr/>
        </p:nvSpPr>
        <p:spPr>
          <a:xfrm>
            <a:off x="251520" y="2708920"/>
            <a:ext cx="3315908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chemeClr val="accent1"/>
                </a:solidFill>
              </a:rPr>
              <a:t>fyzický adresový prostor hostitele</a:t>
            </a:r>
          </a:p>
        </p:txBody>
      </p:sp>
      <p:sp>
        <p:nvSpPr>
          <p:cNvPr id="192" name="TextBox 191"/>
          <p:cNvSpPr txBox="1"/>
          <p:nvPr/>
        </p:nvSpPr>
        <p:spPr>
          <a:xfrm>
            <a:off x="6012160" y="3068960"/>
            <a:ext cx="720080" cy="360040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24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/>
              </a:rPr>
              <a:t>OS</a:t>
            </a:r>
            <a:endParaRPr lang="cs-CZ" sz="2400" dirty="0">
              <a:ln w="10160">
                <a:solidFill>
                  <a:schemeClr val="accent1"/>
                </a:solidFill>
                <a:prstDash val="solid"/>
              </a:ln>
              <a:solidFill>
                <a:schemeClr val="accent1"/>
              </a:solidFill>
              <a:effectLst/>
            </a:endParaRPr>
          </a:p>
        </p:txBody>
      </p:sp>
      <p:sp>
        <p:nvSpPr>
          <p:cNvPr id="211" name="Rectangle 210"/>
          <p:cNvSpPr/>
          <p:nvPr/>
        </p:nvSpPr>
        <p:spPr>
          <a:xfrm>
            <a:off x="7668344" y="3212976"/>
            <a:ext cx="108000" cy="108000"/>
          </a:xfrm>
          <a:prstGeom prst="rect">
            <a:avLst/>
          </a:prstGeom>
          <a:noFill/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n>
                <a:solidFill>
                  <a:schemeClr val="accent4"/>
                </a:solidFill>
              </a:ln>
              <a:solidFill>
                <a:schemeClr val="accent4"/>
              </a:solidFill>
            </a:endParaRPr>
          </a:p>
        </p:txBody>
      </p:sp>
      <p:sp>
        <p:nvSpPr>
          <p:cNvPr id="212" name="Rectangle 211"/>
          <p:cNvSpPr/>
          <p:nvPr/>
        </p:nvSpPr>
        <p:spPr>
          <a:xfrm>
            <a:off x="7848376" y="3212976"/>
            <a:ext cx="108000" cy="108000"/>
          </a:xfrm>
          <a:prstGeom prst="rect">
            <a:avLst/>
          </a:prstGeom>
          <a:noFill/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n>
                <a:solidFill>
                  <a:schemeClr val="accent4"/>
                </a:solidFill>
              </a:ln>
              <a:solidFill>
                <a:schemeClr val="accent4"/>
              </a:solidFill>
            </a:endParaRPr>
          </a:p>
        </p:txBody>
      </p:sp>
      <p:grpSp>
        <p:nvGrpSpPr>
          <p:cNvPr id="213" name="Group 40"/>
          <p:cNvGrpSpPr/>
          <p:nvPr/>
        </p:nvGrpSpPr>
        <p:grpSpPr>
          <a:xfrm>
            <a:off x="7452320" y="3068960"/>
            <a:ext cx="720080" cy="360040"/>
            <a:chOff x="971600" y="3789040"/>
            <a:chExt cx="720080" cy="360040"/>
          </a:xfrm>
          <a:noFill/>
        </p:grpSpPr>
        <p:sp>
          <p:nvSpPr>
            <p:cNvPr id="214" name="Rectangle 213"/>
            <p:cNvSpPr/>
            <p:nvPr/>
          </p:nvSpPr>
          <p:spPr>
            <a:xfrm>
              <a:off x="151168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15" name="Rectangle 214"/>
            <p:cNvSpPr/>
            <p:nvPr/>
          </p:nvSpPr>
          <p:spPr>
            <a:xfrm>
              <a:off x="1151627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16" name="Rectangle 215"/>
            <p:cNvSpPr/>
            <p:nvPr/>
          </p:nvSpPr>
          <p:spPr>
            <a:xfrm>
              <a:off x="1331654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17" name="Rectangle 216"/>
            <p:cNvSpPr/>
            <p:nvPr/>
          </p:nvSpPr>
          <p:spPr>
            <a:xfrm>
              <a:off x="97160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18" name="Rectangle 217"/>
            <p:cNvSpPr/>
            <p:nvPr/>
          </p:nvSpPr>
          <p:spPr>
            <a:xfrm>
              <a:off x="971600" y="3789040"/>
              <a:ext cx="720080" cy="360040"/>
            </a:xfrm>
            <a:prstGeom prst="rect">
              <a:avLst/>
            </a:prstGeom>
            <a:grpFill/>
            <a:ln w="19050">
              <a:solidFill>
                <a:schemeClr val="accent1"/>
              </a:solidFill>
              <a:prstDash val="solid"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cs-CZ" sz="2400" dirty="0">
                <a:ln w="10160">
                  <a:solidFill>
                    <a:schemeClr val="accent4"/>
                  </a:solidFill>
                  <a:prstDash val="solid"/>
                </a:ln>
                <a:solidFill>
                  <a:schemeClr val="accent4"/>
                </a:solidFill>
                <a:effectLst/>
              </a:endParaRPr>
            </a:p>
          </p:txBody>
        </p:sp>
      </p:grpSp>
      <p:sp>
        <p:nvSpPr>
          <p:cNvPr id="219" name="Rectangle 218"/>
          <p:cNvSpPr/>
          <p:nvPr/>
        </p:nvSpPr>
        <p:spPr>
          <a:xfrm>
            <a:off x="8388424" y="3212976"/>
            <a:ext cx="108000" cy="108000"/>
          </a:xfrm>
          <a:prstGeom prst="rect">
            <a:avLst/>
          </a:prstGeom>
          <a:noFill/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n>
                <a:solidFill>
                  <a:schemeClr val="accent4"/>
                </a:solidFill>
              </a:ln>
              <a:solidFill>
                <a:schemeClr val="accent4"/>
              </a:solidFill>
            </a:endParaRPr>
          </a:p>
        </p:txBody>
      </p:sp>
      <p:grpSp>
        <p:nvGrpSpPr>
          <p:cNvPr id="221" name="Group 45"/>
          <p:cNvGrpSpPr/>
          <p:nvPr/>
        </p:nvGrpSpPr>
        <p:grpSpPr>
          <a:xfrm>
            <a:off x="8172400" y="3068960"/>
            <a:ext cx="720080" cy="360040"/>
            <a:chOff x="971600" y="3789040"/>
            <a:chExt cx="720080" cy="360040"/>
          </a:xfrm>
          <a:noFill/>
        </p:grpSpPr>
        <p:sp>
          <p:nvSpPr>
            <p:cNvPr id="222" name="Rectangle 221"/>
            <p:cNvSpPr/>
            <p:nvPr/>
          </p:nvSpPr>
          <p:spPr>
            <a:xfrm>
              <a:off x="151168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23" name="Rectangle 222"/>
            <p:cNvSpPr/>
            <p:nvPr/>
          </p:nvSpPr>
          <p:spPr>
            <a:xfrm>
              <a:off x="1151627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24" name="Rectangle 223"/>
            <p:cNvSpPr/>
            <p:nvPr/>
          </p:nvSpPr>
          <p:spPr>
            <a:xfrm>
              <a:off x="1331654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25" name="Rectangle 224"/>
            <p:cNvSpPr/>
            <p:nvPr/>
          </p:nvSpPr>
          <p:spPr>
            <a:xfrm>
              <a:off x="97160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26" name="Rectangle 225"/>
            <p:cNvSpPr/>
            <p:nvPr/>
          </p:nvSpPr>
          <p:spPr>
            <a:xfrm>
              <a:off x="971600" y="3789040"/>
              <a:ext cx="720080" cy="360040"/>
            </a:xfrm>
            <a:prstGeom prst="rect">
              <a:avLst/>
            </a:prstGeom>
            <a:grpFill/>
            <a:ln w="19050">
              <a:solidFill>
                <a:schemeClr val="accent1"/>
              </a:solidFill>
              <a:prstDash val="solid"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cs-CZ" sz="2400" dirty="0">
                <a:ln w="10160">
                  <a:solidFill>
                    <a:schemeClr val="accent4"/>
                  </a:solidFill>
                  <a:prstDash val="solid"/>
                </a:ln>
                <a:solidFill>
                  <a:schemeClr val="accent4"/>
                </a:solidFill>
                <a:effectLst/>
              </a:endParaRPr>
            </a:p>
          </p:txBody>
        </p:sp>
      </p:grpSp>
      <p:grpSp>
        <p:nvGrpSpPr>
          <p:cNvPr id="227" name="Group 226"/>
          <p:cNvGrpSpPr/>
          <p:nvPr/>
        </p:nvGrpSpPr>
        <p:grpSpPr>
          <a:xfrm>
            <a:off x="6768256" y="3212976"/>
            <a:ext cx="1548160" cy="108000"/>
            <a:chOff x="1007616" y="2492896"/>
            <a:chExt cx="1548160" cy="108000"/>
          </a:xfrm>
          <a:solidFill>
            <a:schemeClr val="accent4"/>
          </a:solidFill>
        </p:grpSpPr>
        <p:sp>
          <p:nvSpPr>
            <p:cNvPr id="228" name="Rectangle 227"/>
            <p:cNvSpPr/>
            <p:nvPr/>
          </p:nvSpPr>
          <p:spPr>
            <a:xfrm>
              <a:off x="1727696" y="2492896"/>
              <a:ext cx="108000" cy="108000"/>
            </a:xfrm>
            <a:prstGeom prst="rect">
              <a:avLst/>
            </a:prstGeom>
            <a:grpFill/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29" name="Rectangle 228"/>
            <p:cNvSpPr/>
            <p:nvPr/>
          </p:nvSpPr>
          <p:spPr>
            <a:xfrm>
              <a:off x="2267744" y="2492896"/>
              <a:ext cx="108000" cy="108000"/>
            </a:xfrm>
            <a:prstGeom prst="rect">
              <a:avLst/>
            </a:prstGeom>
            <a:grpFill/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30" name="Rectangle 229"/>
            <p:cNvSpPr/>
            <p:nvPr/>
          </p:nvSpPr>
          <p:spPr>
            <a:xfrm>
              <a:off x="2447776" y="2492896"/>
              <a:ext cx="108000" cy="108000"/>
            </a:xfrm>
            <a:prstGeom prst="rect">
              <a:avLst/>
            </a:prstGeom>
            <a:grpFill/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31" name="Rectangle 230"/>
            <p:cNvSpPr/>
            <p:nvPr/>
          </p:nvSpPr>
          <p:spPr>
            <a:xfrm>
              <a:off x="1007616" y="2492896"/>
              <a:ext cx="108000" cy="108000"/>
            </a:xfrm>
            <a:prstGeom prst="rect">
              <a:avLst/>
            </a:prstGeom>
            <a:grpFill/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32" name="Rectangle 231"/>
            <p:cNvSpPr/>
            <p:nvPr/>
          </p:nvSpPr>
          <p:spPr>
            <a:xfrm>
              <a:off x="1187624" y="2492896"/>
              <a:ext cx="108000" cy="108000"/>
            </a:xfrm>
            <a:prstGeom prst="rect">
              <a:avLst/>
            </a:prstGeom>
            <a:grpFill/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33" name="Rectangle 232"/>
            <p:cNvSpPr/>
            <p:nvPr/>
          </p:nvSpPr>
          <p:spPr>
            <a:xfrm>
              <a:off x="1367656" y="2492896"/>
              <a:ext cx="108000" cy="108000"/>
            </a:xfrm>
            <a:prstGeom prst="rect">
              <a:avLst/>
            </a:prstGeom>
            <a:grpFill/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</p:grpSp>
      <p:sp>
        <p:nvSpPr>
          <p:cNvPr id="234" name="Rectangle 233"/>
          <p:cNvSpPr/>
          <p:nvPr/>
        </p:nvSpPr>
        <p:spPr>
          <a:xfrm>
            <a:off x="7308304" y="3212976"/>
            <a:ext cx="108000" cy="108000"/>
          </a:xfrm>
          <a:prstGeom prst="rect">
            <a:avLst/>
          </a:prstGeom>
          <a:noFill/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n>
                <a:solidFill>
                  <a:schemeClr val="accent4"/>
                </a:solidFill>
              </a:ln>
              <a:solidFill>
                <a:schemeClr val="accent4"/>
              </a:solidFill>
            </a:endParaRPr>
          </a:p>
        </p:txBody>
      </p:sp>
      <p:grpSp>
        <p:nvGrpSpPr>
          <p:cNvPr id="235" name="Group 55"/>
          <p:cNvGrpSpPr/>
          <p:nvPr/>
        </p:nvGrpSpPr>
        <p:grpSpPr>
          <a:xfrm>
            <a:off x="6732240" y="3068960"/>
            <a:ext cx="720080" cy="360040"/>
            <a:chOff x="971600" y="3789040"/>
            <a:chExt cx="720080" cy="360040"/>
          </a:xfrm>
          <a:noFill/>
        </p:grpSpPr>
        <p:sp>
          <p:nvSpPr>
            <p:cNvPr id="236" name="Rectangle 235"/>
            <p:cNvSpPr/>
            <p:nvPr/>
          </p:nvSpPr>
          <p:spPr>
            <a:xfrm>
              <a:off x="151168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37" name="Rectangle 236"/>
            <p:cNvSpPr/>
            <p:nvPr/>
          </p:nvSpPr>
          <p:spPr>
            <a:xfrm>
              <a:off x="1151627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38" name="Rectangle 237"/>
            <p:cNvSpPr/>
            <p:nvPr/>
          </p:nvSpPr>
          <p:spPr>
            <a:xfrm>
              <a:off x="1331654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39" name="Rectangle 238"/>
            <p:cNvSpPr/>
            <p:nvPr/>
          </p:nvSpPr>
          <p:spPr>
            <a:xfrm>
              <a:off x="97160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40" name="Rectangle 239"/>
            <p:cNvSpPr/>
            <p:nvPr/>
          </p:nvSpPr>
          <p:spPr>
            <a:xfrm>
              <a:off x="971600" y="3789040"/>
              <a:ext cx="720080" cy="360040"/>
            </a:xfrm>
            <a:prstGeom prst="rect">
              <a:avLst/>
            </a:prstGeom>
            <a:grpFill/>
            <a:ln w="19050">
              <a:solidFill>
                <a:schemeClr val="accent1"/>
              </a:solidFill>
              <a:prstDash val="solid"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cs-CZ" sz="2400" dirty="0">
                <a:ln w="10160">
                  <a:solidFill>
                    <a:schemeClr val="accent4"/>
                  </a:solidFill>
                  <a:prstDash val="solid"/>
                </a:ln>
                <a:solidFill>
                  <a:schemeClr val="accent4"/>
                </a:solidFill>
                <a:effectLst/>
              </a:endParaRPr>
            </a:p>
          </p:txBody>
        </p:sp>
      </p:grpSp>
      <p:sp>
        <p:nvSpPr>
          <p:cNvPr id="242" name="Rectangle 241"/>
          <p:cNvSpPr/>
          <p:nvPr/>
        </p:nvSpPr>
        <p:spPr>
          <a:xfrm>
            <a:off x="8568456" y="3212976"/>
            <a:ext cx="108000" cy="108000"/>
          </a:xfrm>
          <a:prstGeom prst="rect">
            <a:avLst/>
          </a:prstGeom>
          <a:gradFill flip="none" rotWithShape="1">
            <a:gsLst>
              <a:gs pos="0">
                <a:schemeClr val="accent4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n>
                <a:solidFill>
                  <a:schemeClr val="accent4"/>
                </a:solidFill>
              </a:ln>
              <a:solidFill>
                <a:schemeClr val="accent4"/>
              </a:solidFill>
            </a:endParaRPr>
          </a:p>
        </p:txBody>
      </p:sp>
      <p:sp>
        <p:nvSpPr>
          <p:cNvPr id="243" name="Rectangle 242"/>
          <p:cNvSpPr/>
          <p:nvPr/>
        </p:nvSpPr>
        <p:spPr>
          <a:xfrm>
            <a:off x="8748488" y="3212976"/>
            <a:ext cx="108000" cy="108000"/>
          </a:xfrm>
          <a:prstGeom prst="rect">
            <a:avLst/>
          </a:prstGeom>
          <a:gradFill flip="none" rotWithShape="1">
            <a:gsLst>
              <a:gs pos="0">
                <a:schemeClr val="accent4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n>
                <a:solidFill>
                  <a:schemeClr val="accent4"/>
                </a:solidFill>
              </a:ln>
              <a:solidFill>
                <a:schemeClr val="accent4"/>
              </a:solidFill>
            </a:endParaRPr>
          </a:p>
        </p:txBody>
      </p:sp>
      <p:sp>
        <p:nvSpPr>
          <p:cNvPr id="270" name="TextBox 269"/>
          <p:cNvSpPr txBox="1"/>
          <p:nvPr/>
        </p:nvSpPr>
        <p:spPr>
          <a:xfrm>
            <a:off x="971600" y="3068960"/>
            <a:ext cx="720080" cy="360040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sysDot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cs-CZ" sz="2400" dirty="0">
              <a:ln w="10160">
                <a:solidFill>
                  <a:schemeClr val="accent1"/>
                </a:solidFill>
                <a:prstDash val="solid"/>
              </a:ln>
              <a:noFill/>
              <a:effectLst/>
            </a:endParaRPr>
          </a:p>
        </p:txBody>
      </p:sp>
      <p:sp>
        <p:nvSpPr>
          <p:cNvPr id="282" name="TextBox 281"/>
          <p:cNvSpPr txBox="1"/>
          <p:nvPr/>
        </p:nvSpPr>
        <p:spPr>
          <a:xfrm>
            <a:off x="1691680" y="3068960"/>
            <a:ext cx="720080" cy="360040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sysDot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cs-CZ" sz="2400" dirty="0">
              <a:ln w="10160">
                <a:solidFill>
                  <a:schemeClr val="accent1"/>
                </a:solidFill>
                <a:prstDash val="solid"/>
              </a:ln>
              <a:noFill/>
              <a:effectLst/>
            </a:endParaRPr>
          </a:p>
        </p:txBody>
      </p:sp>
      <p:sp>
        <p:nvSpPr>
          <p:cNvPr id="283" name="TextBox 282"/>
          <p:cNvSpPr txBox="1"/>
          <p:nvPr/>
        </p:nvSpPr>
        <p:spPr>
          <a:xfrm>
            <a:off x="2411760" y="3068960"/>
            <a:ext cx="720080" cy="360040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sysDot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cs-CZ" sz="2400" dirty="0">
              <a:ln w="10160">
                <a:solidFill>
                  <a:schemeClr val="accent1"/>
                </a:solidFill>
                <a:prstDash val="solid"/>
              </a:ln>
              <a:noFill/>
              <a:effectLst/>
            </a:endParaRPr>
          </a:p>
        </p:txBody>
      </p:sp>
      <p:sp>
        <p:nvSpPr>
          <p:cNvPr id="284" name="TextBox 283"/>
          <p:cNvSpPr txBox="1"/>
          <p:nvPr/>
        </p:nvSpPr>
        <p:spPr>
          <a:xfrm>
            <a:off x="3131840" y="3068960"/>
            <a:ext cx="720080" cy="360040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sysDot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cs-CZ" sz="2400" dirty="0">
              <a:ln w="10160">
                <a:solidFill>
                  <a:schemeClr val="accent1"/>
                </a:solidFill>
                <a:prstDash val="solid"/>
              </a:ln>
              <a:noFill/>
              <a:effectLst/>
            </a:endParaRPr>
          </a:p>
        </p:txBody>
      </p:sp>
      <p:sp>
        <p:nvSpPr>
          <p:cNvPr id="285" name="TextBox 284"/>
          <p:cNvSpPr txBox="1"/>
          <p:nvPr/>
        </p:nvSpPr>
        <p:spPr>
          <a:xfrm>
            <a:off x="3851920" y="3068960"/>
            <a:ext cx="720080" cy="360040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sysDot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cs-CZ" sz="2400" dirty="0">
              <a:ln w="10160">
                <a:solidFill>
                  <a:schemeClr val="accent1"/>
                </a:solidFill>
                <a:prstDash val="solid"/>
              </a:ln>
              <a:noFill/>
              <a:effectLst/>
            </a:endParaRPr>
          </a:p>
        </p:txBody>
      </p:sp>
      <p:sp>
        <p:nvSpPr>
          <p:cNvPr id="286" name="TextBox 285"/>
          <p:cNvSpPr txBox="1"/>
          <p:nvPr/>
        </p:nvSpPr>
        <p:spPr>
          <a:xfrm>
            <a:off x="251520" y="3068960"/>
            <a:ext cx="720080" cy="360040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sysDot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cs-CZ" sz="2400" dirty="0">
              <a:ln w="10160">
                <a:solidFill>
                  <a:schemeClr val="accent1"/>
                </a:solidFill>
                <a:prstDash val="solid"/>
              </a:ln>
              <a:noFill/>
              <a:effectLst/>
            </a:endParaRPr>
          </a:p>
        </p:txBody>
      </p:sp>
      <p:cxnSp>
        <p:nvCxnSpPr>
          <p:cNvPr id="287" name="Curved Connector 286"/>
          <p:cNvCxnSpPr>
            <a:stCxn id="12" idx="2"/>
            <a:endCxn id="138" idx="0"/>
          </p:cNvCxnSpPr>
          <p:nvPr/>
        </p:nvCxnSpPr>
        <p:spPr>
          <a:xfrm rot="5400000">
            <a:off x="5112060" y="1088740"/>
            <a:ext cx="1800200" cy="2160240"/>
          </a:xfrm>
          <a:prstGeom prst="curvedConnector3">
            <a:avLst>
              <a:gd name="adj1" fmla="val 50000"/>
            </a:avLst>
          </a:prstGeom>
          <a:ln w="19050">
            <a:solidFill>
              <a:schemeClr val="accent4"/>
            </a:solidFill>
            <a:prstDash val="lg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Curved Connector 289"/>
          <p:cNvCxnSpPr>
            <a:stCxn id="82" idx="2"/>
            <a:endCxn id="192" idx="0"/>
          </p:cNvCxnSpPr>
          <p:nvPr/>
        </p:nvCxnSpPr>
        <p:spPr>
          <a:xfrm rot="16200000" flipH="1">
            <a:off x="2591780" y="-711460"/>
            <a:ext cx="1800200" cy="5760640"/>
          </a:xfrm>
          <a:prstGeom prst="curvedConnector3">
            <a:avLst>
              <a:gd name="adj1" fmla="val 50000"/>
            </a:avLst>
          </a:prstGeom>
          <a:ln w="19050">
            <a:solidFill>
              <a:schemeClr val="accent4"/>
            </a:solidFill>
            <a:prstDash val="lg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Curved Connector 293"/>
          <p:cNvCxnSpPr>
            <a:stCxn id="14" idx="2"/>
            <a:endCxn id="140" idx="0"/>
          </p:cNvCxnSpPr>
          <p:nvPr/>
        </p:nvCxnSpPr>
        <p:spPr>
          <a:xfrm rot="16200000" flipH="1">
            <a:off x="4031940" y="1448780"/>
            <a:ext cx="1800200" cy="1440160"/>
          </a:xfrm>
          <a:prstGeom prst="curvedConnector3">
            <a:avLst>
              <a:gd name="adj1" fmla="val 50000"/>
            </a:avLst>
          </a:prstGeom>
          <a:ln w="19050">
            <a:solidFill>
              <a:schemeClr val="accent4"/>
            </a:solidFill>
            <a:prstDash val="lg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8" name="Curved Connector 297"/>
          <p:cNvCxnSpPr>
            <a:stCxn id="61" idx="2"/>
            <a:endCxn id="240" idx="0"/>
          </p:cNvCxnSpPr>
          <p:nvPr/>
        </p:nvCxnSpPr>
        <p:spPr>
          <a:xfrm rot="16200000" flipH="1">
            <a:off x="3311860" y="-711460"/>
            <a:ext cx="1800200" cy="5760640"/>
          </a:xfrm>
          <a:prstGeom prst="curvedConnector3">
            <a:avLst>
              <a:gd name="adj1" fmla="val 50000"/>
            </a:avLst>
          </a:prstGeom>
          <a:ln w="19050">
            <a:solidFill>
              <a:schemeClr val="accent4"/>
            </a:solidFill>
            <a:prstDash val="lg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0" name="Curved Connector 299"/>
          <p:cNvCxnSpPr>
            <a:stCxn id="38" idx="2"/>
            <a:endCxn id="218" idx="0"/>
          </p:cNvCxnSpPr>
          <p:nvPr/>
        </p:nvCxnSpPr>
        <p:spPr>
          <a:xfrm rot="16200000" flipH="1">
            <a:off x="4031940" y="-711460"/>
            <a:ext cx="1800200" cy="5760640"/>
          </a:xfrm>
          <a:prstGeom prst="curvedConnector3">
            <a:avLst>
              <a:gd name="adj1" fmla="val 50000"/>
            </a:avLst>
          </a:prstGeom>
          <a:ln w="19050">
            <a:solidFill>
              <a:schemeClr val="accent4"/>
            </a:solidFill>
            <a:prstDash val="lg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Curved Connector 300"/>
          <p:cNvCxnSpPr>
            <a:stCxn id="51" idx="2"/>
            <a:endCxn id="226" idx="0"/>
          </p:cNvCxnSpPr>
          <p:nvPr/>
        </p:nvCxnSpPr>
        <p:spPr>
          <a:xfrm rot="16200000" flipH="1">
            <a:off x="4752020" y="-711460"/>
            <a:ext cx="1800200" cy="5760640"/>
          </a:xfrm>
          <a:prstGeom prst="curvedConnector3">
            <a:avLst>
              <a:gd name="adj1" fmla="val 50000"/>
            </a:avLst>
          </a:prstGeom>
          <a:ln w="19050">
            <a:solidFill>
              <a:schemeClr val="accent4"/>
            </a:solidFill>
            <a:prstDash val="lg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57851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Výhody HW podpory</a:t>
            </a:r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4</a:t>
            </a:fld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</a:t>
            </a:r>
            <a:r>
              <a:rPr lang="cs-CZ" dirty="0" err="1"/>
              <a:t>Virtualization</a:t>
            </a:r>
            <a:r>
              <a:rPr lang="cs-CZ" dirty="0"/>
              <a:t> and Cloud </a:t>
            </a:r>
            <a:r>
              <a:rPr lang="cs-CZ" dirty="0" err="1"/>
              <a:t>Computing</a:t>
            </a:r>
            <a:r>
              <a:rPr lang="cs-CZ" dirty="0"/>
              <a:t>  - 2023/2024 David Bednárek</a:t>
            </a:r>
          </a:p>
        </p:txBody>
      </p:sp>
      <p:sp>
        <p:nvSpPr>
          <p:cNvPr id="67" name="Content Placeholder 6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/>
              <a:t>Odstraněna komprese privilegií</a:t>
            </a:r>
          </a:p>
          <a:p>
            <a:pPr lvl="1"/>
            <a:r>
              <a:rPr lang="cs-CZ" dirty="0"/>
              <a:t>Podmínka: Virtualizované OS samy HW podporu virtualizace nevyužívají</a:t>
            </a:r>
          </a:p>
          <a:p>
            <a:pPr lvl="2"/>
            <a:r>
              <a:rPr lang="cs-CZ" dirty="0"/>
              <a:t>VMCS Shadowing</a:t>
            </a:r>
            <a:r>
              <a:rPr lang="en-US" dirty="0"/>
              <a:t> (Intel 2013): </a:t>
            </a:r>
            <a:r>
              <a:rPr lang="en-US" dirty="0" err="1"/>
              <a:t>Rekurzivn</a:t>
            </a:r>
            <a:r>
              <a:rPr lang="cs-CZ" dirty="0"/>
              <a:t>í virtualizace je možná</a:t>
            </a:r>
            <a:endParaRPr lang="en-US" dirty="0"/>
          </a:p>
          <a:p>
            <a:pPr lvl="2"/>
            <a:r>
              <a:rPr lang="cs-CZ" dirty="0"/>
              <a:t>Na IBM VM/370 bylo demonstrováno 5 úrovní vnoření virtualizace</a:t>
            </a:r>
          </a:p>
          <a:p>
            <a:r>
              <a:rPr lang="cs-CZ" dirty="0"/>
              <a:t>Přepínání adresového prostoru při VM entry/exit</a:t>
            </a:r>
          </a:p>
          <a:p>
            <a:pPr lvl="1"/>
            <a:r>
              <a:rPr lang="cs-CZ" dirty="0"/>
              <a:t>Ochrana paměti VMM, plná transparence pro virtualizovaný OS</a:t>
            </a:r>
          </a:p>
          <a:p>
            <a:pPr lvl="2"/>
            <a:r>
              <a:rPr lang="cs-CZ" dirty="0"/>
              <a:t>Komplikuje přístup VMM do paměti VM (při emulaci I/O apod)</a:t>
            </a:r>
          </a:p>
          <a:p>
            <a:r>
              <a:rPr lang="cs-CZ" dirty="0"/>
              <a:t>Menší počet přechodů VM-VMM</a:t>
            </a:r>
          </a:p>
          <a:p>
            <a:pPr lvl="1"/>
            <a:r>
              <a:rPr lang="cs-CZ" dirty="0"/>
              <a:t>Lze vyladit konfigurací HW kontroly přístupu k privilegovanému stavu</a:t>
            </a:r>
          </a:p>
          <a:p>
            <a:pPr lvl="1"/>
            <a:r>
              <a:rPr lang="cs-CZ" dirty="0"/>
              <a:t>Demonstrováno cca. dvojnásobné zrychlení některých úloh</a:t>
            </a:r>
          </a:p>
          <a:p>
            <a:pPr lvl="2"/>
            <a:r>
              <a:rPr lang="cs-CZ" dirty="0"/>
              <a:t>Unix fork and wait benchmark</a:t>
            </a:r>
          </a:p>
          <a:p>
            <a:pPr lvl="2"/>
            <a:r>
              <a:rPr lang="cs-CZ" dirty="0"/>
              <a:t>Kompilace rozsáhlých projektů s malými moduly</a:t>
            </a:r>
          </a:p>
        </p:txBody>
      </p:sp>
    </p:spTree>
    <p:extLst>
      <p:ext uri="{BB962C8B-B14F-4D97-AF65-F5344CB8AC3E}">
        <p14:creationId xmlns:p14="http://schemas.microsoft.com/office/powerpoint/2010/main" val="12044000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Content Placeholder 280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Prováděný kód pracuje s virtuálním adresovým prostorem hosta</a:t>
            </a:r>
          </a:p>
          <a:p>
            <a:r>
              <a:rPr lang="cs-CZ" dirty="0"/>
              <a:t>Potřebné mapování vznikne složením</a:t>
            </a:r>
          </a:p>
          <a:p>
            <a:pPr lvl="1"/>
            <a:r>
              <a:rPr lang="cs-CZ" dirty="0"/>
              <a:t>mapování definovaného operačním systémem hosta</a:t>
            </a:r>
          </a:p>
          <a:p>
            <a:pPr lvl="1"/>
            <a:r>
              <a:rPr lang="cs-CZ" dirty="0"/>
              <a:t>mapování definovaného </a:t>
            </a:r>
            <a:r>
              <a:rPr lang="cs-CZ" dirty="0" err="1"/>
              <a:t>virtualizací</a:t>
            </a:r>
            <a:r>
              <a:rPr lang="cs-CZ" dirty="0"/>
              <a:t> počítače hosta</a:t>
            </a:r>
          </a:p>
          <a:p>
            <a:endParaRPr lang="cs-CZ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Virtuální paměť ve </a:t>
            </a:r>
            <a:r>
              <a:rPr lang="en-US" dirty="0" err="1"/>
              <a:t>virtu</a:t>
            </a:r>
            <a:r>
              <a:rPr lang="cs-CZ" dirty="0" err="1"/>
              <a:t>álním</a:t>
            </a:r>
            <a:r>
              <a:rPr lang="cs-CZ" dirty="0"/>
              <a:t> počítači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40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</a:t>
            </a:r>
            <a:r>
              <a:rPr lang="cs-CZ" dirty="0" err="1"/>
              <a:t>Virtualization</a:t>
            </a:r>
            <a:r>
              <a:rPr lang="cs-CZ" dirty="0"/>
              <a:t> and Cloud </a:t>
            </a:r>
            <a:r>
              <a:rPr lang="cs-CZ" dirty="0" err="1"/>
              <a:t>Computing</a:t>
            </a:r>
            <a:r>
              <a:rPr lang="cs-CZ" dirty="0"/>
              <a:t>  - 2023/2024 David Bednárek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732240" y="2348880"/>
            <a:ext cx="720080" cy="360040"/>
          </a:xfrm>
          <a:prstGeom prst="rect">
            <a:avLst/>
          </a:prstGeom>
          <a:noFill/>
          <a:ln w="19050">
            <a:solidFill>
              <a:schemeClr val="accent4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4"/>
                  </a:solidFill>
                  <a:prstDash val="solid"/>
                </a:ln>
                <a:solidFill>
                  <a:schemeClr val="accent4"/>
                </a:solidFill>
                <a:effectLst/>
              </a:rPr>
              <a:t>A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0" y="2348880"/>
            <a:ext cx="720080" cy="360040"/>
          </a:xfrm>
          <a:prstGeom prst="rect">
            <a:avLst/>
          </a:prstGeom>
          <a:noFill/>
          <a:ln w="19050">
            <a:solidFill>
              <a:schemeClr val="accent4"/>
            </a:solidFill>
            <a:prstDash val="sysDot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2400" dirty="0">
                <a:ln w="10160">
                  <a:solidFill>
                    <a:schemeClr val="accent4"/>
                  </a:solidFill>
                  <a:prstDash val="solid"/>
                </a:ln>
                <a:noFill/>
                <a:effectLst/>
              </a:rPr>
              <a:t>E</a:t>
            </a:r>
            <a:endParaRPr lang="cs-CZ" sz="2400" dirty="0">
              <a:ln w="10160">
                <a:solidFill>
                  <a:schemeClr val="accent4"/>
                </a:solidFill>
                <a:prstDash val="solid"/>
              </a:ln>
              <a:noFill/>
              <a:effectLst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851920" y="2348880"/>
            <a:ext cx="720080" cy="360040"/>
          </a:xfrm>
          <a:prstGeom prst="rect">
            <a:avLst/>
          </a:prstGeom>
          <a:noFill/>
          <a:ln w="19050">
            <a:solidFill>
              <a:schemeClr val="accent4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4"/>
                  </a:solidFill>
                  <a:prstDash val="solid"/>
                </a:ln>
                <a:solidFill>
                  <a:schemeClr val="accent4"/>
                </a:solidFill>
                <a:effectLst/>
              </a:rPr>
              <a:t>D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012160" y="2348880"/>
            <a:ext cx="720080" cy="360040"/>
          </a:xfrm>
          <a:prstGeom prst="rect">
            <a:avLst/>
          </a:prstGeom>
          <a:noFill/>
          <a:ln w="19050">
            <a:solidFill>
              <a:schemeClr val="accent4"/>
            </a:solidFill>
            <a:prstDash val="sysDot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cs-CZ" sz="2400" dirty="0">
              <a:ln w="10160">
                <a:solidFill>
                  <a:schemeClr val="accent4"/>
                </a:solidFill>
                <a:prstDash val="solid"/>
              </a:ln>
              <a:solidFill>
                <a:schemeClr val="accent4"/>
              </a:solidFill>
              <a:effectLst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51520" y="1916832"/>
            <a:ext cx="4358181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cs-CZ" dirty="0" err="1">
                <a:solidFill>
                  <a:schemeClr val="accent4"/>
                </a:solidFill>
              </a:rPr>
              <a:t>virtualizovaný</a:t>
            </a:r>
            <a:r>
              <a:rPr lang="cs-CZ" dirty="0">
                <a:solidFill>
                  <a:schemeClr val="accent4"/>
                </a:solidFill>
              </a:rPr>
              <a:t> fyzický adresový prostor hosta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292080" y="2348880"/>
            <a:ext cx="720080" cy="360040"/>
          </a:xfrm>
          <a:prstGeom prst="rect">
            <a:avLst/>
          </a:prstGeom>
          <a:noFill/>
          <a:ln w="19050">
            <a:solidFill>
              <a:schemeClr val="accent4"/>
            </a:solidFill>
            <a:prstDash val="sysDot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4"/>
                  </a:solidFill>
                  <a:prstDash val="solid"/>
                </a:ln>
                <a:noFill/>
                <a:effectLst/>
              </a:rPr>
              <a:t>X</a:t>
            </a:r>
          </a:p>
        </p:txBody>
      </p:sp>
      <p:sp>
        <p:nvSpPr>
          <p:cNvPr id="25" name="Rectangle 24"/>
          <p:cNvSpPr/>
          <p:nvPr/>
        </p:nvSpPr>
        <p:spPr>
          <a:xfrm>
            <a:off x="1907704" y="2492896"/>
            <a:ext cx="108000" cy="108000"/>
          </a:xfrm>
          <a:prstGeom prst="rect">
            <a:avLst/>
          </a:prstGeom>
          <a:noFill/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n>
                <a:solidFill>
                  <a:schemeClr val="accent4"/>
                </a:solidFill>
              </a:ln>
              <a:solidFill>
                <a:schemeClr val="accent4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087736" y="2492896"/>
            <a:ext cx="108000" cy="108000"/>
          </a:xfrm>
          <a:prstGeom prst="rect">
            <a:avLst/>
          </a:prstGeom>
          <a:noFill/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n>
                <a:solidFill>
                  <a:schemeClr val="accent4"/>
                </a:solidFill>
              </a:ln>
              <a:solidFill>
                <a:schemeClr val="accent4"/>
              </a:solidFill>
            </a:endParaRPr>
          </a:p>
        </p:txBody>
      </p:sp>
      <p:grpSp>
        <p:nvGrpSpPr>
          <p:cNvPr id="5" name="Group 40"/>
          <p:cNvGrpSpPr/>
          <p:nvPr/>
        </p:nvGrpSpPr>
        <p:grpSpPr>
          <a:xfrm>
            <a:off x="1691680" y="2348880"/>
            <a:ext cx="720080" cy="360040"/>
            <a:chOff x="971600" y="3789040"/>
            <a:chExt cx="720080" cy="360040"/>
          </a:xfrm>
          <a:noFill/>
        </p:grpSpPr>
        <p:sp>
          <p:nvSpPr>
            <p:cNvPr id="19" name="Rectangle 18"/>
            <p:cNvSpPr/>
            <p:nvPr/>
          </p:nvSpPr>
          <p:spPr>
            <a:xfrm>
              <a:off x="151168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1151627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1331654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97160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971600" y="3789040"/>
              <a:ext cx="720080" cy="360040"/>
            </a:xfrm>
            <a:prstGeom prst="rect">
              <a:avLst/>
            </a:prstGeom>
            <a:grpFill/>
            <a:ln w="19050">
              <a:solidFill>
                <a:schemeClr val="accent4"/>
              </a:solidFill>
              <a:prstDash val="solid"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cs-CZ" sz="2400" dirty="0">
                <a:ln w="10160">
                  <a:solidFill>
                    <a:schemeClr val="accent4"/>
                  </a:solidFill>
                  <a:prstDash val="solid"/>
                </a:ln>
                <a:solidFill>
                  <a:schemeClr val="accent4"/>
                </a:solidFill>
                <a:effectLst/>
              </a:endParaRPr>
            </a:p>
          </p:txBody>
        </p:sp>
      </p:grpSp>
      <p:sp>
        <p:nvSpPr>
          <p:cNvPr id="43" name="Rectangle 42"/>
          <p:cNvSpPr/>
          <p:nvPr/>
        </p:nvSpPr>
        <p:spPr>
          <a:xfrm>
            <a:off x="2627784" y="2492896"/>
            <a:ext cx="108000" cy="108000"/>
          </a:xfrm>
          <a:prstGeom prst="rect">
            <a:avLst/>
          </a:prstGeom>
          <a:noFill/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n>
                <a:solidFill>
                  <a:schemeClr val="accent4"/>
                </a:solidFill>
              </a:ln>
              <a:solidFill>
                <a:schemeClr val="accent4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3707904" y="2492896"/>
            <a:ext cx="108000" cy="108000"/>
          </a:xfrm>
          <a:prstGeom prst="rect">
            <a:avLst/>
          </a:prstGeom>
          <a:noFill/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n>
                <a:solidFill>
                  <a:schemeClr val="accent4"/>
                </a:solidFill>
              </a:ln>
              <a:solidFill>
                <a:schemeClr val="accent4"/>
              </a:solidFill>
            </a:endParaRPr>
          </a:p>
        </p:txBody>
      </p:sp>
      <p:grpSp>
        <p:nvGrpSpPr>
          <p:cNvPr id="6" name="Group 45"/>
          <p:cNvGrpSpPr/>
          <p:nvPr/>
        </p:nvGrpSpPr>
        <p:grpSpPr>
          <a:xfrm>
            <a:off x="2411760" y="2348880"/>
            <a:ext cx="720080" cy="360040"/>
            <a:chOff x="971600" y="3789040"/>
            <a:chExt cx="720080" cy="360040"/>
          </a:xfrm>
          <a:noFill/>
        </p:grpSpPr>
        <p:sp>
          <p:nvSpPr>
            <p:cNvPr id="47" name="Rectangle 46"/>
            <p:cNvSpPr/>
            <p:nvPr/>
          </p:nvSpPr>
          <p:spPr>
            <a:xfrm>
              <a:off x="151168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48" name="Rectangle 47"/>
            <p:cNvSpPr/>
            <p:nvPr/>
          </p:nvSpPr>
          <p:spPr>
            <a:xfrm>
              <a:off x="1151627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49" name="Rectangle 48"/>
            <p:cNvSpPr/>
            <p:nvPr/>
          </p:nvSpPr>
          <p:spPr>
            <a:xfrm>
              <a:off x="1331654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97160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971600" y="3789040"/>
              <a:ext cx="720080" cy="360040"/>
            </a:xfrm>
            <a:prstGeom prst="rect">
              <a:avLst/>
            </a:prstGeom>
            <a:grpFill/>
            <a:ln w="19050">
              <a:solidFill>
                <a:schemeClr val="accent4"/>
              </a:solidFill>
              <a:prstDash val="solid"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cs-CZ" sz="2400" dirty="0">
                <a:ln w="10160">
                  <a:solidFill>
                    <a:schemeClr val="accent4"/>
                  </a:solidFill>
                  <a:prstDash val="solid"/>
                </a:ln>
                <a:solidFill>
                  <a:schemeClr val="accent4"/>
                </a:solidFill>
                <a:effectLst/>
              </a:endParaRPr>
            </a:p>
          </p:txBody>
        </p:sp>
      </p:grpSp>
      <p:grpSp>
        <p:nvGrpSpPr>
          <p:cNvPr id="7" name="Group 206"/>
          <p:cNvGrpSpPr/>
          <p:nvPr/>
        </p:nvGrpSpPr>
        <p:grpSpPr>
          <a:xfrm>
            <a:off x="1007616" y="2492896"/>
            <a:ext cx="1548160" cy="108000"/>
            <a:chOff x="1007616" y="2492896"/>
            <a:chExt cx="1548160" cy="108000"/>
          </a:xfrm>
          <a:solidFill>
            <a:schemeClr val="accent4"/>
          </a:solidFill>
        </p:grpSpPr>
        <p:sp>
          <p:nvSpPr>
            <p:cNvPr id="24" name="Rectangle 23"/>
            <p:cNvSpPr/>
            <p:nvPr/>
          </p:nvSpPr>
          <p:spPr>
            <a:xfrm>
              <a:off x="1727696" y="2492896"/>
              <a:ext cx="108000" cy="108000"/>
            </a:xfrm>
            <a:prstGeom prst="rect">
              <a:avLst/>
            </a:prstGeom>
            <a:grpFill/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2267744" y="2492896"/>
              <a:ext cx="108000" cy="108000"/>
            </a:xfrm>
            <a:prstGeom prst="rect">
              <a:avLst/>
            </a:prstGeom>
            <a:grpFill/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2447776" y="2492896"/>
              <a:ext cx="108000" cy="108000"/>
            </a:xfrm>
            <a:prstGeom prst="rect">
              <a:avLst/>
            </a:prstGeom>
            <a:grpFill/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1007616" y="2492896"/>
              <a:ext cx="108000" cy="108000"/>
            </a:xfrm>
            <a:prstGeom prst="rect">
              <a:avLst/>
            </a:prstGeom>
            <a:grpFill/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53" name="Rectangle 52"/>
            <p:cNvSpPr/>
            <p:nvPr/>
          </p:nvSpPr>
          <p:spPr>
            <a:xfrm>
              <a:off x="1187624" y="2492896"/>
              <a:ext cx="108000" cy="108000"/>
            </a:xfrm>
            <a:prstGeom prst="rect">
              <a:avLst/>
            </a:prstGeom>
            <a:grpFill/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54" name="Rectangle 53"/>
            <p:cNvSpPr/>
            <p:nvPr/>
          </p:nvSpPr>
          <p:spPr>
            <a:xfrm>
              <a:off x="1367656" y="2492896"/>
              <a:ext cx="108000" cy="108000"/>
            </a:xfrm>
            <a:prstGeom prst="rect">
              <a:avLst/>
            </a:prstGeom>
            <a:grpFill/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</p:grpSp>
      <p:sp>
        <p:nvSpPr>
          <p:cNvPr id="55" name="Rectangle 54"/>
          <p:cNvSpPr/>
          <p:nvPr/>
        </p:nvSpPr>
        <p:spPr>
          <a:xfrm>
            <a:off x="1547664" y="2492896"/>
            <a:ext cx="108000" cy="108000"/>
          </a:xfrm>
          <a:prstGeom prst="rect">
            <a:avLst/>
          </a:prstGeom>
          <a:noFill/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n>
                <a:solidFill>
                  <a:schemeClr val="accent4"/>
                </a:solidFill>
              </a:ln>
              <a:solidFill>
                <a:schemeClr val="accent4"/>
              </a:solidFill>
            </a:endParaRPr>
          </a:p>
        </p:txBody>
      </p:sp>
      <p:grpSp>
        <p:nvGrpSpPr>
          <p:cNvPr id="8" name="Group 55"/>
          <p:cNvGrpSpPr/>
          <p:nvPr/>
        </p:nvGrpSpPr>
        <p:grpSpPr>
          <a:xfrm>
            <a:off x="971600" y="2348880"/>
            <a:ext cx="720080" cy="360040"/>
            <a:chOff x="971600" y="3789040"/>
            <a:chExt cx="720080" cy="360040"/>
          </a:xfrm>
          <a:noFill/>
        </p:grpSpPr>
        <p:sp>
          <p:nvSpPr>
            <p:cNvPr id="57" name="Rectangle 56"/>
            <p:cNvSpPr/>
            <p:nvPr/>
          </p:nvSpPr>
          <p:spPr>
            <a:xfrm>
              <a:off x="151168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1151627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59" name="Rectangle 58"/>
            <p:cNvSpPr/>
            <p:nvPr/>
          </p:nvSpPr>
          <p:spPr>
            <a:xfrm>
              <a:off x="1331654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60" name="Rectangle 59"/>
            <p:cNvSpPr/>
            <p:nvPr/>
          </p:nvSpPr>
          <p:spPr>
            <a:xfrm>
              <a:off x="97160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61" name="Rectangle 60"/>
            <p:cNvSpPr/>
            <p:nvPr/>
          </p:nvSpPr>
          <p:spPr>
            <a:xfrm>
              <a:off x="971600" y="3789040"/>
              <a:ext cx="720080" cy="360040"/>
            </a:xfrm>
            <a:prstGeom prst="rect">
              <a:avLst/>
            </a:prstGeom>
            <a:grpFill/>
            <a:ln w="19050">
              <a:solidFill>
                <a:schemeClr val="accent4"/>
              </a:solidFill>
              <a:prstDash val="solid"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cs-CZ" sz="2400" dirty="0">
                <a:ln w="10160">
                  <a:solidFill>
                    <a:schemeClr val="accent4"/>
                  </a:solidFill>
                  <a:prstDash val="solid"/>
                </a:ln>
                <a:solidFill>
                  <a:schemeClr val="accent4"/>
                </a:solidFill>
                <a:effectLst/>
              </a:endParaRPr>
            </a:p>
          </p:txBody>
        </p:sp>
      </p:grpSp>
      <p:grpSp>
        <p:nvGrpSpPr>
          <p:cNvPr id="9" name="Group 208"/>
          <p:cNvGrpSpPr/>
          <p:nvPr/>
        </p:nvGrpSpPr>
        <p:grpSpPr>
          <a:xfrm>
            <a:off x="2807816" y="2492896"/>
            <a:ext cx="828080" cy="108000"/>
            <a:chOff x="2807816" y="2492896"/>
            <a:chExt cx="828080" cy="108000"/>
          </a:xfrm>
        </p:grpSpPr>
        <p:sp>
          <p:nvSpPr>
            <p:cNvPr id="45" name="Rectangle 44"/>
            <p:cNvSpPr/>
            <p:nvPr/>
          </p:nvSpPr>
          <p:spPr>
            <a:xfrm>
              <a:off x="2807816" y="2492896"/>
              <a:ext cx="108000" cy="108000"/>
            </a:xfrm>
            <a:prstGeom prst="rect">
              <a:avLst/>
            </a:prstGeom>
            <a:gradFill flip="none" rotWithShape="1">
              <a:gsLst>
                <a:gs pos="0">
                  <a:schemeClr val="accent4"/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70" name="Rectangle 69"/>
            <p:cNvSpPr/>
            <p:nvPr/>
          </p:nvSpPr>
          <p:spPr>
            <a:xfrm>
              <a:off x="2987848" y="2492896"/>
              <a:ext cx="108000" cy="108000"/>
            </a:xfrm>
            <a:prstGeom prst="rect">
              <a:avLst/>
            </a:prstGeom>
            <a:gradFill flip="none" rotWithShape="1">
              <a:gsLst>
                <a:gs pos="0">
                  <a:schemeClr val="accent4"/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3167856" y="2492896"/>
              <a:ext cx="108000" cy="108000"/>
            </a:xfrm>
            <a:prstGeom prst="rect">
              <a:avLst/>
            </a:prstGeom>
            <a:gradFill flip="none" rotWithShape="1">
              <a:gsLst>
                <a:gs pos="0">
                  <a:schemeClr val="accent4"/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72" name="Rectangle 71"/>
            <p:cNvSpPr/>
            <p:nvPr/>
          </p:nvSpPr>
          <p:spPr>
            <a:xfrm>
              <a:off x="3347888" y="2492896"/>
              <a:ext cx="108000" cy="108000"/>
            </a:xfrm>
            <a:prstGeom prst="rect">
              <a:avLst/>
            </a:prstGeom>
            <a:gradFill flip="none" rotWithShape="1">
              <a:gsLst>
                <a:gs pos="0">
                  <a:schemeClr val="accent4"/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73" name="Rectangle 72"/>
            <p:cNvSpPr/>
            <p:nvPr/>
          </p:nvSpPr>
          <p:spPr>
            <a:xfrm>
              <a:off x="3527896" y="2492896"/>
              <a:ext cx="108000" cy="108000"/>
            </a:xfrm>
            <a:prstGeom prst="rect">
              <a:avLst/>
            </a:prstGeom>
            <a:gradFill flip="none" rotWithShape="1">
              <a:gsLst>
                <a:gs pos="0">
                  <a:schemeClr val="accent4"/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</p:grpSp>
      <p:grpSp>
        <p:nvGrpSpPr>
          <p:cNvPr id="10" name="Group 73"/>
          <p:cNvGrpSpPr/>
          <p:nvPr/>
        </p:nvGrpSpPr>
        <p:grpSpPr>
          <a:xfrm>
            <a:off x="3131840" y="2348880"/>
            <a:ext cx="720080" cy="360040"/>
            <a:chOff x="971600" y="3789040"/>
            <a:chExt cx="720080" cy="360040"/>
          </a:xfrm>
          <a:noFill/>
        </p:grpSpPr>
        <p:sp>
          <p:nvSpPr>
            <p:cNvPr id="75" name="Rectangle 74"/>
            <p:cNvSpPr/>
            <p:nvPr/>
          </p:nvSpPr>
          <p:spPr>
            <a:xfrm>
              <a:off x="1511680" y="3789040"/>
              <a:ext cx="180000" cy="360040"/>
            </a:xfrm>
            <a:prstGeom prst="rect">
              <a:avLst/>
            </a:prstGeom>
            <a:noFill/>
            <a:ln w="19050">
              <a:solidFill>
                <a:schemeClr val="accent4"/>
              </a:solidFill>
              <a:prstDash val="sysDot"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cs-CZ" sz="2400" dirty="0">
                <a:ln w="10160">
                  <a:solidFill>
                    <a:schemeClr val="accent4"/>
                  </a:solidFill>
                  <a:prstDash val="solid"/>
                </a:ln>
                <a:noFill/>
                <a:effectLst/>
              </a:endParaRPr>
            </a:p>
          </p:txBody>
        </p:sp>
        <p:sp>
          <p:nvSpPr>
            <p:cNvPr id="76" name="Rectangle 75"/>
            <p:cNvSpPr/>
            <p:nvPr/>
          </p:nvSpPr>
          <p:spPr>
            <a:xfrm>
              <a:off x="1151627" y="3789040"/>
              <a:ext cx="180000" cy="360040"/>
            </a:xfrm>
            <a:prstGeom prst="rect">
              <a:avLst/>
            </a:prstGeom>
            <a:noFill/>
            <a:ln w="19050">
              <a:solidFill>
                <a:schemeClr val="accent4"/>
              </a:solidFill>
              <a:prstDash val="sysDot"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cs-CZ" sz="2400" dirty="0">
                <a:ln w="10160">
                  <a:solidFill>
                    <a:schemeClr val="accent4"/>
                  </a:solidFill>
                  <a:prstDash val="solid"/>
                </a:ln>
                <a:noFill/>
                <a:effectLst/>
              </a:endParaRPr>
            </a:p>
          </p:txBody>
        </p:sp>
        <p:sp>
          <p:nvSpPr>
            <p:cNvPr id="77" name="Rectangle 76"/>
            <p:cNvSpPr/>
            <p:nvPr/>
          </p:nvSpPr>
          <p:spPr>
            <a:xfrm>
              <a:off x="1331654" y="3789040"/>
              <a:ext cx="180000" cy="360040"/>
            </a:xfrm>
            <a:prstGeom prst="rect">
              <a:avLst/>
            </a:prstGeom>
            <a:noFill/>
            <a:ln w="19050">
              <a:solidFill>
                <a:schemeClr val="accent4"/>
              </a:solidFill>
              <a:prstDash val="sysDot"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cs-CZ" sz="2400" dirty="0">
                <a:ln w="10160">
                  <a:solidFill>
                    <a:schemeClr val="accent4"/>
                  </a:solidFill>
                  <a:prstDash val="solid"/>
                </a:ln>
                <a:noFill/>
                <a:effectLst/>
              </a:endParaRPr>
            </a:p>
          </p:txBody>
        </p:sp>
        <p:sp>
          <p:nvSpPr>
            <p:cNvPr id="78" name="Rectangle 77"/>
            <p:cNvSpPr/>
            <p:nvPr/>
          </p:nvSpPr>
          <p:spPr>
            <a:xfrm>
              <a:off x="971600" y="3789040"/>
              <a:ext cx="180000" cy="360040"/>
            </a:xfrm>
            <a:prstGeom prst="rect">
              <a:avLst/>
            </a:prstGeom>
            <a:noFill/>
            <a:ln w="19050">
              <a:solidFill>
                <a:schemeClr val="accent4"/>
              </a:solidFill>
              <a:prstDash val="sysDot"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cs-CZ" sz="2400" dirty="0">
                <a:ln w="10160">
                  <a:solidFill>
                    <a:schemeClr val="accent4"/>
                  </a:solidFill>
                  <a:prstDash val="solid"/>
                </a:ln>
                <a:noFill/>
                <a:effectLst/>
              </a:endParaRPr>
            </a:p>
          </p:txBody>
        </p:sp>
        <p:sp>
          <p:nvSpPr>
            <p:cNvPr id="79" name="Rectangle 78"/>
            <p:cNvSpPr/>
            <p:nvPr/>
          </p:nvSpPr>
          <p:spPr>
            <a:xfrm>
              <a:off x="971600" y="3789040"/>
              <a:ext cx="720080" cy="360040"/>
            </a:xfrm>
            <a:prstGeom prst="rect">
              <a:avLst/>
            </a:prstGeom>
            <a:noFill/>
            <a:ln w="19050">
              <a:solidFill>
                <a:schemeClr val="accent4"/>
              </a:solidFill>
              <a:prstDash val="sysDot"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cs-CZ" sz="2400" dirty="0">
                <a:ln w="10160">
                  <a:solidFill>
                    <a:schemeClr val="accent4"/>
                  </a:solidFill>
                  <a:prstDash val="solid"/>
                </a:ln>
                <a:noFill/>
                <a:effectLst/>
              </a:endParaRPr>
            </a:p>
          </p:txBody>
        </p:sp>
      </p:grpSp>
      <p:sp>
        <p:nvSpPr>
          <p:cNvPr id="82" name="TextBox 81"/>
          <p:cNvSpPr txBox="1"/>
          <p:nvPr/>
        </p:nvSpPr>
        <p:spPr>
          <a:xfrm>
            <a:off x="251520" y="2348880"/>
            <a:ext cx="720080" cy="360040"/>
          </a:xfrm>
          <a:prstGeom prst="rect">
            <a:avLst/>
          </a:prstGeom>
          <a:noFill/>
          <a:ln w="19050">
            <a:solidFill>
              <a:schemeClr val="accent4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2400" dirty="0">
                <a:ln w="10160">
                  <a:solidFill>
                    <a:schemeClr val="accent4"/>
                  </a:solidFill>
                  <a:prstDash val="solid"/>
                </a:ln>
                <a:solidFill>
                  <a:schemeClr val="accent4"/>
                </a:solidFill>
                <a:effectLst/>
              </a:rPr>
              <a:t>OS</a:t>
            </a:r>
            <a:endParaRPr lang="cs-CZ" sz="2400" dirty="0">
              <a:ln w="10160">
                <a:solidFill>
                  <a:schemeClr val="accent4"/>
                </a:solidFill>
                <a:prstDash val="solid"/>
              </a:ln>
              <a:solidFill>
                <a:schemeClr val="accent4"/>
              </a:solidFill>
              <a:effectLst/>
            </a:endParaRPr>
          </a:p>
        </p:txBody>
      </p:sp>
      <p:sp>
        <p:nvSpPr>
          <p:cNvPr id="138" name="TextBox 137"/>
          <p:cNvSpPr txBox="1"/>
          <p:nvPr/>
        </p:nvSpPr>
        <p:spPr>
          <a:xfrm>
            <a:off x="4572000" y="3789040"/>
            <a:ext cx="720080" cy="360040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/>
              </a:rPr>
              <a:t>A</a:t>
            </a:r>
          </a:p>
        </p:txBody>
      </p:sp>
      <p:sp>
        <p:nvSpPr>
          <p:cNvPr id="140" name="TextBox 139"/>
          <p:cNvSpPr txBox="1"/>
          <p:nvPr/>
        </p:nvSpPr>
        <p:spPr>
          <a:xfrm>
            <a:off x="5292080" y="3789040"/>
            <a:ext cx="720080" cy="360040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/>
              </a:rPr>
              <a:t>D</a:t>
            </a:r>
          </a:p>
        </p:txBody>
      </p:sp>
      <p:sp>
        <p:nvSpPr>
          <p:cNvPr id="142" name="TextBox 141"/>
          <p:cNvSpPr txBox="1"/>
          <p:nvPr/>
        </p:nvSpPr>
        <p:spPr>
          <a:xfrm>
            <a:off x="251520" y="3429000"/>
            <a:ext cx="3315908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chemeClr val="accent1"/>
                </a:solidFill>
              </a:rPr>
              <a:t>fyzický adresový prostor hostitele</a:t>
            </a:r>
          </a:p>
        </p:txBody>
      </p:sp>
      <p:sp>
        <p:nvSpPr>
          <p:cNvPr id="192" name="TextBox 191"/>
          <p:cNvSpPr txBox="1"/>
          <p:nvPr/>
        </p:nvSpPr>
        <p:spPr>
          <a:xfrm>
            <a:off x="6012160" y="3789040"/>
            <a:ext cx="720080" cy="360040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24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/>
              </a:rPr>
              <a:t>OS</a:t>
            </a:r>
            <a:endParaRPr lang="cs-CZ" sz="2400" dirty="0">
              <a:ln w="10160">
                <a:solidFill>
                  <a:schemeClr val="accent1"/>
                </a:solidFill>
                <a:prstDash val="solid"/>
              </a:ln>
              <a:solidFill>
                <a:schemeClr val="accent1"/>
              </a:solidFill>
              <a:effectLst/>
            </a:endParaRPr>
          </a:p>
        </p:txBody>
      </p:sp>
      <p:sp>
        <p:nvSpPr>
          <p:cNvPr id="211" name="Rectangle 210"/>
          <p:cNvSpPr/>
          <p:nvPr/>
        </p:nvSpPr>
        <p:spPr>
          <a:xfrm>
            <a:off x="7668344" y="3933056"/>
            <a:ext cx="108000" cy="108000"/>
          </a:xfrm>
          <a:prstGeom prst="rect">
            <a:avLst/>
          </a:prstGeom>
          <a:noFill/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n>
                <a:solidFill>
                  <a:schemeClr val="accent4"/>
                </a:solidFill>
              </a:ln>
              <a:solidFill>
                <a:schemeClr val="accent4"/>
              </a:solidFill>
            </a:endParaRPr>
          </a:p>
        </p:txBody>
      </p:sp>
      <p:sp>
        <p:nvSpPr>
          <p:cNvPr id="212" name="Rectangle 211"/>
          <p:cNvSpPr/>
          <p:nvPr/>
        </p:nvSpPr>
        <p:spPr>
          <a:xfrm>
            <a:off x="7848376" y="3933056"/>
            <a:ext cx="108000" cy="108000"/>
          </a:xfrm>
          <a:prstGeom prst="rect">
            <a:avLst/>
          </a:prstGeom>
          <a:noFill/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n>
                <a:solidFill>
                  <a:schemeClr val="accent4"/>
                </a:solidFill>
              </a:ln>
              <a:solidFill>
                <a:schemeClr val="accent4"/>
              </a:solidFill>
            </a:endParaRPr>
          </a:p>
        </p:txBody>
      </p:sp>
      <p:grpSp>
        <p:nvGrpSpPr>
          <p:cNvPr id="11" name="Group 40"/>
          <p:cNvGrpSpPr/>
          <p:nvPr/>
        </p:nvGrpSpPr>
        <p:grpSpPr>
          <a:xfrm>
            <a:off x="7452320" y="3789040"/>
            <a:ext cx="720080" cy="360040"/>
            <a:chOff x="971600" y="3789040"/>
            <a:chExt cx="720080" cy="360040"/>
          </a:xfrm>
          <a:noFill/>
        </p:grpSpPr>
        <p:sp>
          <p:nvSpPr>
            <p:cNvPr id="214" name="Rectangle 213"/>
            <p:cNvSpPr/>
            <p:nvPr/>
          </p:nvSpPr>
          <p:spPr>
            <a:xfrm>
              <a:off x="151168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15" name="Rectangle 214"/>
            <p:cNvSpPr/>
            <p:nvPr/>
          </p:nvSpPr>
          <p:spPr>
            <a:xfrm>
              <a:off x="1151627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16" name="Rectangle 215"/>
            <p:cNvSpPr/>
            <p:nvPr/>
          </p:nvSpPr>
          <p:spPr>
            <a:xfrm>
              <a:off x="1331654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17" name="Rectangle 216"/>
            <p:cNvSpPr/>
            <p:nvPr/>
          </p:nvSpPr>
          <p:spPr>
            <a:xfrm>
              <a:off x="97160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18" name="Rectangle 217"/>
            <p:cNvSpPr/>
            <p:nvPr/>
          </p:nvSpPr>
          <p:spPr>
            <a:xfrm>
              <a:off x="971600" y="3789040"/>
              <a:ext cx="720080" cy="360040"/>
            </a:xfrm>
            <a:prstGeom prst="rect">
              <a:avLst/>
            </a:prstGeom>
            <a:grpFill/>
            <a:ln w="19050">
              <a:solidFill>
                <a:schemeClr val="accent1"/>
              </a:solidFill>
              <a:prstDash val="solid"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cs-CZ" sz="2400" dirty="0">
                <a:ln w="10160">
                  <a:solidFill>
                    <a:schemeClr val="accent4"/>
                  </a:solidFill>
                  <a:prstDash val="solid"/>
                </a:ln>
                <a:solidFill>
                  <a:schemeClr val="accent4"/>
                </a:solidFill>
                <a:effectLst/>
              </a:endParaRPr>
            </a:p>
          </p:txBody>
        </p:sp>
      </p:grpSp>
      <p:sp>
        <p:nvSpPr>
          <p:cNvPr id="219" name="Rectangle 218"/>
          <p:cNvSpPr/>
          <p:nvPr/>
        </p:nvSpPr>
        <p:spPr>
          <a:xfrm>
            <a:off x="8388424" y="3933056"/>
            <a:ext cx="108000" cy="108000"/>
          </a:xfrm>
          <a:prstGeom prst="rect">
            <a:avLst/>
          </a:prstGeom>
          <a:noFill/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n>
                <a:solidFill>
                  <a:schemeClr val="accent4"/>
                </a:solidFill>
              </a:ln>
              <a:solidFill>
                <a:schemeClr val="accent4"/>
              </a:solidFill>
            </a:endParaRPr>
          </a:p>
        </p:txBody>
      </p:sp>
      <p:grpSp>
        <p:nvGrpSpPr>
          <p:cNvPr id="17" name="Group 45"/>
          <p:cNvGrpSpPr/>
          <p:nvPr/>
        </p:nvGrpSpPr>
        <p:grpSpPr>
          <a:xfrm>
            <a:off x="8172400" y="3789040"/>
            <a:ext cx="720080" cy="360040"/>
            <a:chOff x="971600" y="3789040"/>
            <a:chExt cx="720080" cy="360040"/>
          </a:xfrm>
          <a:noFill/>
        </p:grpSpPr>
        <p:sp>
          <p:nvSpPr>
            <p:cNvPr id="222" name="Rectangle 221"/>
            <p:cNvSpPr/>
            <p:nvPr/>
          </p:nvSpPr>
          <p:spPr>
            <a:xfrm>
              <a:off x="151168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23" name="Rectangle 222"/>
            <p:cNvSpPr/>
            <p:nvPr/>
          </p:nvSpPr>
          <p:spPr>
            <a:xfrm>
              <a:off x="1151627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24" name="Rectangle 223"/>
            <p:cNvSpPr/>
            <p:nvPr/>
          </p:nvSpPr>
          <p:spPr>
            <a:xfrm>
              <a:off x="1331654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25" name="Rectangle 224"/>
            <p:cNvSpPr/>
            <p:nvPr/>
          </p:nvSpPr>
          <p:spPr>
            <a:xfrm>
              <a:off x="97160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26" name="Rectangle 225"/>
            <p:cNvSpPr/>
            <p:nvPr/>
          </p:nvSpPr>
          <p:spPr>
            <a:xfrm>
              <a:off x="971600" y="3789040"/>
              <a:ext cx="720080" cy="360040"/>
            </a:xfrm>
            <a:prstGeom prst="rect">
              <a:avLst/>
            </a:prstGeom>
            <a:grpFill/>
            <a:ln w="19050">
              <a:solidFill>
                <a:schemeClr val="accent1"/>
              </a:solidFill>
              <a:prstDash val="solid"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cs-CZ" sz="2400" dirty="0">
                <a:ln w="10160">
                  <a:solidFill>
                    <a:schemeClr val="accent4"/>
                  </a:solidFill>
                  <a:prstDash val="solid"/>
                </a:ln>
                <a:solidFill>
                  <a:schemeClr val="accent4"/>
                </a:solidFill>
                <a:effectLst/>
              </a:endParaRPr>
            </a:p>
          </p:txBody>
        </p:sp>
      </p:grpSp>
      <p:grpSp>
        <p:nvGrpSpPr>
          <p:cNvPr id="22" name="Group 226"/>
          <p:cNvGrpSpPr/>
          <p:nvPr/>
        </p:nvGrpSpPr>
        <p:grpSpPr>
          <a:xfrm>
            <a:off x="6768256" y="3933056"/>
            <a:ext cx="1548160" cy="108000"/>
            <a:chOff x="1007616" y="2492896"/>
            <a:chExt cx="1548160" cy="108000"/>
          </a:xfrm>
          <a:solidFill>
            <a:schemeClr val="accent4"/>
          </a:solidFill>
        </p:grpSpPr>
        <p:sp>
          <p:nvSpPr>
            <p:cNvPr id="228" name="Rectangle 227"/>
            <p:cNvSpPr/>
            <p:nvPr/>
          </p:nvSpPr>
          <p:spPr>
            <a:xfrm>
              <a:off x="1727696" y="2492896"/>
              <a:ext cx="108000" cy="108000"/>
            </a:xfrm>
            <a:prstGeom prst="rect">
              <a:avLst/>
            </a:prstGeom>
            <a:grpFill/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29" name="Rectangle 228"/>
            <p:cNvSpPr/>
            <p:nvPr/>
          </p:nvSpPr>
          <p:spPr>
            <a:xfrm>
              <a:off x="2267744" y="2492896"/>
              <a:ext cx="108000" cy="108000"/>
            </a:xfrm>
            <a:prstGeom prst="rect">
              <a:avLst/>
            </a:prstGeom>
            <a:grpFill/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30" name="Rectangle 229"/>
            <p:cNvSpPr/>
            <p:nvPr/>
          </p:nvSpPr>
          <p:spPr>
            <a:xfrm>
              <a:off x="2447776" y="2492896"/>
              <a:ext cx="108000" cy="108000"/>
            </a:xfrm>
            <a:prstGeom prst="rect">
              <a:avLst/>
            </a:prstGeom>
            <a:grpFill/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31" name="Rectangle 230"/>
            <p:cNvSpPr/>
            <p:nvPr/>
          </p:nvSpPr>
          <p:spPr>
            <a:xfrm>
              <a:off x="1007616" y="2492896"/>
              <a:ext cx="108000" cy="108000"/>
            </a:xfrm>
            <a:prstGeom prst="rect">
              <a:avLst/>
            </a:prstGeom>
            <a:grpFill/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32" name="Rectangle 231"/>
            <p:cNvSpPr/>
            <p:nvPr/>
          </p:nvSpPr>
          <p:spPr>
            <a:xfrm>
              <a:off x="1187624" y="2492896"/>
              <a:ext cx="108000" cy="108000"/>
            </a:xfrm>
            <a:prstGeom prst="rect">
              <a:avLst/>
            </a:prstGeom>
            <a:grpFill/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33" name="Rectangle 232"/>
            <p:cNvSpPr/>
            <p:nvPr/>
          </p:nvSpPr>
          <p:spPr>
            <a:xfrm>
              <a:off x="1367656" y="2492896"/>
              <a:ext cx="108000" cy="108000"/>
            </a:xfrm>
            <a:prstGeom prst="rect">
              <a:avLst/>
            </a:prstGeom>
            <a:grpFill/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</p:grpSp>
      <p:sp>
        <p:nvSpPr>
          <p:cNvPr id="234" name="Rectangle 233"/>
          <p:cNvSpPr/>
          <p:nvPr/>
        </p:nvSpPr>
        <p:spPr>
          <a:xfrm>
            <a:off x="7308304" y="3933056"/>
            <a:ext cx="108000" cy="108000"/>
          </a:xfrm>
          <a:prstGeom prst="rect">
            <a:avLst/>
          </a:prstGeom>
          <a:noFill/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n>
                <a:solidFill>
                  <a:schemeClr val="accent4"/>
                </a:solidFill>
              </a:ln>
              <a:solidFill>
                <a:schemeClr val="accent4"/>
              </a:solidFill>
            </a:endParaRPr>
          </a:p>
        </p:txBody>
      </p:sp>
      <p:grpSp>
        <p:nvGrpSpPr>
          <p:cNvPr id="28" name="Group 55"/>
          <p:cNvGrpSpPr/>
          <p:nvPr/>
        </p:nvGrpSpPr>
        <p:grpSpPr>
          <a:xfrm>
            <a:off x="6732240" y="3789040"/>
            <a:ext cx="720080" cy="360040"/>
            <a:chOff x="971600" y="3789040"/>
            <a:chExt cx="720080" cy="360040"/>
          </a:xfrm>
          <a:noFill/>
        </p:grpSpPr>
        <p:sp>
          <p:nvSpPr>
            <p:cNvPr id="236" name="Rectangle 235"/>
            <p:cNvSpPr/>
            <p:nvPr/>
          </p:nvSpPr>
          <p:spPr>
            <a:xfrm>
              <a:off x="151168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37" name="Rectangle 236"/>
            <p:cNvSpPr/>
            <p:nvPr/>
          </p:nvSpPr>
          <p:spPr>
            <a:xfrm>
              <a:off x="1151627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38" name="Rectangle 237"/>
            <p:cNvSpPr/>
            <p:nvPr/>
          </p:nvSpPr>
          <p:spPr>
            <a:xfrm>
              <a:off x="1331654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39" name="Rectangle 238"/>
            <p:cNvSpPr/>
            <p:nvPr/>
          </p:nvSpPr>
          <p:spPr>
            <a:xfrm>
              <a:off x="97160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40" name="Rectangle 239"/>
            <p:cNvSpPr/>
            <p:nvPr/>
          </p:nvSpPr>
          <p:spPr>
            <a:xfrm>
              <a:off x="971600" y="3789040"/>
              <a:ext cx="720080" cy="360040"/>
            </a:xfrm>
            <a:prstGeom prst="rect">
              <a:avLst/>
            </a:prstGeom>
            <a:grpFill/>
            <a:ln w="19050">
              <a:solidFill>
                <a:schemeClr val="accent1"/>
              </a:solidFill>
              <a:prstDash val="solid"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cs-CZ" sz="2400" dirty="0">
                <a:ln w="10160">
                  <a:solidFill>
                    <a:schemeClr val="accent4"/>
                  </a:solidFill>
                  <a:prstDash val="solid"/>
                </a:ln>
                <a:solidFill>
                  <a:schemeClr val="accent4"/>
                </a:solidFill>
                <a:effectLst/>
              </a:endParaRPr>
            </a:p>
          </p:txBody>
        </p:sp>
      </p:grpSp>
      <p:sp>
        <p:nvSpPr>
          <p:cNvPr id="242" name="Rectangle 241"/>
          <p:cNvSpPr/>
          <p:nvPr/>
        </p:nvSpPr>
        <p:spPr>
          <a:xfrm>
            <a:off x="8568456" y="3933056"/>
            <a:ext cx="108000" cy="108000"/>
          </a:xfrm>
          <a:prstGeom prst="rect">
            <a:avLst/>
          </a:prstGeom>
          <a:gradFill flip="none" rotWithShape="1">
            <a:gsLst>
              <a:gs pos="0">
                <a:schemeClr val="accent4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n>
                <a:solidFill>
                  <a:schemeClr val="accent4"/>
                </a:solidFill>
              </a:ln>
              <a:solidFill>
                <a:schemeClr val="accent4"/>
              </a:solidFill>
            </a:endParaRPr>
          </a:p>
        </p:txBody>
      </p:sp>
      <p:sp>
        <p:nvSpPr>
          <p:cNvPr id="243" name="Rectangle 242"/>
          <p:cNvSpPr/>
          <p:nvPr/>
        </p:nvSpPr>
        <p:spPr>
          <a:xfrm>
            <a:off x="8748488" y="3933056"/>
            <a:ext cx="108000" cy="108000"/>
          </a:xfrm>
          <a:prstGeom prst="rect">
            <a:avLst/>
          </a:prstGeom>
          <a:gradFill flip="none" rotWithShape="1">
            <a:gsLst>
              <a:gs pos="0">
                <a:schemeClr val="accent4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n>
                <a:solidFill>
                  <a:schemeClr val="accent4"/>
                </a:solidFill>
              </a:ln>
              <a:solidFill>
                <a:schemeClr val="accent4"/>
              </a:solidFill>
            </a:endParaRPr>
          </a:p>
        </p:txBody>
      </p:sp>
      <p:sp>
        <p:nvSpPr>
          <p:cNvPr id="270" name="TextBox 269"/>
          <p:cNvSpPr txBox="1"/>
          <p:nvPr/>
        </p:nvSpPr>
        <p:spPr>
          <a:xfrm>
            <a:off x="971600" y="3789040"/>
            <a:ext cx="720080" cy="360040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sysDot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cs-CZ" sz="2400" dirty="0">
              <a:ln w="10160">
                <a:solidFill>
                  <a:schemeClr val="accent1"/>
                </a:solidFill>
                <a:prstDash val="solid"/>
              </a:ln>
              <a:noFill/>
              <a:effectLst/>
            </a:endParaRPr>
          </a:p>
        </p:txBody>
      </p:sp>
      <p:sp>
        <p:nvSpPr>
          <p:cNvPr id="282" name="TextBox 281"/>
          <p:cNvSpPr txBox="1"/>
          <p:nvPr/>
        </p:nvSpPr>
        <p:spPr>
          <a:xfrm>
            <a:off x="1691680" y="3789040"/>
            <a:ext cx="720080" cy="360040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sysDot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cs-CZ" sz="2400" dirty="0">
              <a:ln w="10160">
                <a:solidFill>
                  <a:schemeClr val="accent1"/>
                </a:solidFill>
                <a:prstDash val="solid"/>
              </a:ln>
              <a:noFill/>
              <a:effectLst/>
            </a:endParaRPr>
          </a:p>
        </p:txBody>
      </p:sp>
      <p:sp>
        <p:nvSpPr>
          <p:cNvPr id="283" name="TextBox 282"/>
          <p:cNvSpPr txBox="1"/>
          <p:nvPr/>
        </p:nvSpPr>
        <p:spPr>
          <a:xfrm>
            <a:off x="2411760" y="3789040"/>
            <a:ext cx="720080" cy="360040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sysDot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cs-CZ" sz="2400" dirty="0">
              <a:ln w="10160">
                <a:solidFill>
                  <a:schemeClr val="accent1"/>
                </a:solidFill>
                <a:prstDash val="solid"/>
              </a:ln>
              <a:noFill/>
              <a:effectLst/>
            </a:endParaRPr>
          </a:p>
        </p:txBody>
      </p:sp>
      <p:sp>
        <p:nvSpPr>
          <p:cNvPr id="284" name="TextBox 283"/>
          <p:cNvSpPr txBox="1"/>
          <p:nvPr/>
        </p:nvSpPr>
        <p:spPr>
          <a:xfrm>
            <a:off x="3131840" y="3789040"/>
            <a:ext cx="720080" cy="360040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sysDot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cs-CZ" sz="2400" dirty="0">
              <a:ln w="10160">
                <a:solidFill>
                  <a:schemeClr val="accent1"/>
                </a:solidFill>
                <a:prstDash val="solid"/>
              </a:ln>
              <a:noFill/>
              <a:effectLst/>
            </a:endParaRPr>
          </a:p>
        </p:txBody>
      </p:sp>
      <p:sp>
        <p:nvSpPr>
          <p:cNvPr id="285" name="TextBox 284"/>
          <p:cNvSpPr txBox="1"/>
          <p:nvPr/>
        </p:nvSpPr>
        <p:spPr>
          <a:xfrm>
            <a:off x="3851920" y="3789040"/>
            <a:ext cx="720080" cy="360040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sysDot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cs-CZ" sz="2400" dirty="0">
              <a:ln w="10160">
                <a:solidFill>
                  <a:schemeClr val="accent1"/>
                </a:solidFill>
                <a:prstDash val="solid"/>
              </a:ln>
              <a:noFill/>
              <a:effectLst/>
            </a:endParaRPr>
          </a:p>
        </p:txBody>
      </p:sp>
      <p:sp>
        <p:nvSpPr>
          <p:cNvPr id="286" name="TextBox 285"/>
          <p:cNvSpPr txBox="1"/>
          <p:nvPr/>
        </p:nvSpPr>
        <p:spPr>
          <a:xfrm>
            <a:off x="251520" y="3789040"/>
            <a:ext cx="720080" cy="360040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sysDot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cs-CZ" sz="2400" dirty="0">
              <a:ln w="10160">
                <a:solidFill>
                  <a:schemeClr val="accent1"/>
                </a:solidFill>
                <a:prstDash val="solid"/>
              </a:ln>
              <a:noFill/>
              <a:effectLst/>
            </a:endParaRPr>
          </a:p>
        </p:txBody>
      </p:sp>
      <p:cxnSp>
        <p:nvCxnSpPr>
          <p:cNvPr id="287" name="Curved Connector 286"/>
          <p:cNvCxnSpPr>
            <a:stCxn id="12" idx="2"/>
            <a:endCxn id="138" idx="0"/>
          </p:cNvCxnSpPr>
          <p:nvPr/>
        </p:nvCxnSpPr>
        <p:spPr>
          <a:xfrm rot="5400000">
            <a:off x="5472100" y="2168860"/>
            <a:ext cx="1080120" cy="2160240"/>
          </a:xfrm>
          <a:prstGeom prst="curvedConnector3">
            <a:avLst>
              <a:gd name="adj1" fmla="val 50000"/>
            </a:avLst>
          </a:prstGeom>
          <a:ln w="19050">
            <a:solidFill>
              <a:schemeClr val="accent4"/>
            </a:solidFill>
            <a:prstDash val="lg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Curved Connector 289"/>
          <p:cNvCxnSpPr>
            <a:stCxn id="82" idx="2"/>
            <a:endCxn id="192" idx="0"/>
          </p:cNvCxnSpPr>
          <p:nvPr/>
        </p:nvCxnSpPr>
        <p:spPr>
          <a:xfrm rot="16200000" flipH="1">
            <a:off x="2951820" y="368660"/>
            <a:ext cx="1080120" cy="5760640"/>
          </a:xfrm>
          <a:prstGeom prst="curvedConnector3">
            <a:avLst>
              <a:gd name="adj1" fmla="val 50000"/>
            </a:avLst>
          </a:prstGeom>
          <a:ln w="19050">
            <a:solidFill>
              <a:schemeClr val="accent4"/>
            </a:solidFill>
            <a:prstDash val="lg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Curved Connector 293"/>
          <p:cNvCxnSpPr>
            <a:stCxn id="14" idx="2"/>
            <a:endCxn id="140" idx="0"/>
          </p:cNvCxnSpPr>
          <p:nvPr/>
        </p:nvCxnSpPr>
        <p:spPr>
          <a:xfrm rot="16200000" flipH="1">
            <a:off x="4391980" y="2528900"/>
            <a:ext cx="1080120" cy="1440160"/>
          </a:xfrm>
          <a:prstGeom prst="curvedConnector3">
            <a:avLst>
              <a:gd name="adj1" fmla="val 50000"/>
            </a:avLst>
          </a:prstGeom>
          <a:ln w="19050">
            <a:solidFill>
              <a:schemeClr val="accent4"/>
            </a:solidFill>
            <a:prstDash val="lg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8" name="Curved Connector 297"/>
          <p:cNvCxnSpPr>
            <a:stCxn id="61" idx="2"/>
            <a:endCxn id="240" idx="0"/>
          </p:cNvCxnSpPr>
          <p:nvPr/>
        </p:nvCxnSpPr>
        <p:spPr>
          <a:xfrm rot="16200000" flipH="1">
            <a:off x="3671900" y="368660"/>
            <a:ext cx="1080120" cy="5760640"/>
          </a:xfrm>
          <a:prstGeom prst="curvedConnector3">
            <a:avLst>
              <a:gd name="adj1" fmla="val 50000"/>
            </a:avLst>
          </a:prstGeom>
          <a:ln w="19050">
            <a:solidFill>
              <a:schemeClr val="accent4"/>
            </a:solidFill>
            <a:prstDash val="lg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0" name="Curved Connector 299"/>
          <p:cNvCxnSpPr>
            <a:stCxn id="38" idx="2"/>
            <a:endCxn id="218" idx="0"/>
          </p:cNvCxnSpPr>
          <p:nvPr/>
        </p:nvCxnSpPr>
        <p:spPr>
          <a:xfrm rot="16200000" flipH="1">
            <a:off x="4391980" y="368660"/>
            <a:ext cx="1080120" cy="5760640"/>
          </a:xfrm>
          <a:prstGeom prst="curvedConnector3">
            <a:avLst>
              <a:gd name="adj1" fmla="val 50000"/>
            </a:avLst>
          </a:prstGeom>
          <a:ln w="19050">
            <a:solidFill>
              <a:schemeClr val="accent4"/>
            </a:solidFill>
            <a:prstDash val="lg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Curved Connector 300"/>
          <p:cNvCxnSpPr>
            <a:stCxn id="51" idx="2"/>
            <a:endCxn id="226" idx="0"/>
          </p:cNvCxnSpPr>
          <p:nvPr/>
        </p:nvCxnSpPr>
        <p:spPr>
          <a:xfrm rot="16200000" flipH="1">
            <a:off x="5112060" y="368660"/>
            <a:ext cx="1080120" cy="5760640"/>
          </a:xfrm>
          <a:prstGeom prst="curvedConnector3">
            <a:avLst>
              <a:gd name="adj1" fmla="val 50000"/>
            </a:avLst>
          </a:prstGeom>
          <a:ln w="19050">
            <a:solidFill>
              <a:schemeClr val="accent4"/>
            </a:solidFill>
            <a:prstDash val="lg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TextBox 104"/>
          <p:cNvSpPr txBox="1"/>
          <p:nvPr/>
        </p:nvSpPr>
        <p:spPr>
          <a:xfrm>
            <a:off x="251520" y="548680"/>
            <a:ext cx="2593980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chemeClr val="accent3"/>
                </a:solidFill>
              </a:rPr>
              <a:t>virtuální adresový prostor</a:t>
            </a:r>
          </a:p>
        </p:txBody>
      </p:sp>
      <p:sp>
        <p:nvSpPr>
          <p:cNvPr id="106" name="TextBox 105"/>
          <p:cNvSpPr txBox="1"/>
          <p:nvPr/>
        </p:nvSpPr>
        <p:spPr>
          <a:xfrm>
            <a:off x="251520" y="908720"/>
            <a:ext cx="720080" cy="360040"/>
          </a:xfrm>
          <a:prstGeom prst="rect">
            <a:avLst/>
          </a:prstGeom>
          <a:noFill/>
          <a:ln w="19050">
            <a:solidFill>
              <a:schemeClr val="accent3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/>
              </a:rPr>
              <a:t>A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971600" y="908720"/>
            <a:ext cx="720080" cy="360040"/>
          </a:xfrm>
          <a:prstGeom prst="rect">
            <a:avLst/>
          </a:prstGeom>
          <a:noFill/>
          <a:ln w="19050">
            <a:solidFill>
              <a:schemeClr val="accent3"/>
            </a:solidFill>
            <a:prstDash val="sysDot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3"/>
                  </a:solidFill>
                  <a:prstDash val="solid"/>
                </a:ln>
                <a:noFill/>
                <a:effectLst/>
              </a:rPr>
              <a:t>B</a:t>
            </a:r>
          </a:p>
        </p:txBody>
      </p:sp>
      <p:sp>
        <p:nvSpPr>
          <p:cNvPr id="108" name="TextBox 107"/>
          <p:cNvSpPr txBox="1"/>
          <p:nvPr/>
        </p:nvSpPr>
        <p:spPr>
          <a:xfrm>
            <a:off x="2411760" y="908720"/>
            <a:ext cx="720080" cy="360040"/>
          </a:xfrm>
          <a:prstGeom prst="rect">
            <a:avLst/>
          </a:prstGeom>
          <a:noFill/>
          <a:ln w="19050">
            <a:solidFill>
              <a:schemeClr val="accent3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/>
              </a:rPr>
              <a:t>D</a:t>
            </a:r>
          </a:p>
        </p:txBody>
      </p:sp>
      <p:sp>
        <p:nvSpPr>
          <p:cNvPr id="109" name="TextBox 108"/>
          <p:cNvSpPr txBox="1"/>
          <p:nvPr/>
        </p:nvSpPr>
        <p:spPr>
          <a:xfrm>
            <a:off x="1691680" y="908720"/>
            <a:ext cx="720080" cy="360040"/>
          </a:xfrm>
          <a:prstGeom prst="rect">
            <a:avLst/>
          </a:prstGeom>
          <a:noFill/>
          <a:ln w="19050">
            <a:solidFill>
              <a:schemeClr val="accent3"/>
            </a:solidFill>
            <a:prstDash val="sysDot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3"/>
                  </a:solidFill>
                  <a:prstDash val="solid"/>
                </a:ln>
                <a:noFill/>
                <a:effectLst/>
              </a:rPr>
              <a:t>C</a:t>
            </a:r>
          </a:p>
        </p:txBody>
      </p:sp>
      <p:sp>
        <p:nvSpPr>
          <p:cNvPr id="110" name="TextBox 109"/>
          <p:cNvSpPr txBox="1"/>
          <p:nvPr/>
        </p:nvSpPr>
        <p:spPr>
          <a:xfrm>
            <a:off x="3131840" y="908720"/>
            <a:ext cx="720080" cy="360040"/>
          </a:xfrm>
          <a:prstGeom prst="rect">
            <a:avLst/>
          </a:prstGeom>
          <a:noFill/>
          <a:ln w="19050">
            <a:solidFill>
              <a:schemeClr val="accent3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2400" dirty="0">
                <a:ln w="10160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/>
              </a:rPr>
              <a:t>E</a:t>
            </a:r>
            <a:endParaRPr lang="cs-CZ" sz="2400" dirty="0">
              <a:ln w="10160">
                <a:solidFill>
                  <a:schemeClr val="accent3"/>
                </a:solidFill>
                <a:prstDash val="solid"/>
              </a:ln>
              <a:solidFill>
                <a:schemeClr val="accent3"/>
              </a:solidFill>
              <a:effectLst/>
            </a:endParaRPr>
          </a:p>
        </p:txBody>
      </p:sp>
      <p:sp>
        <p:nvSpPr>
          <p:cNvPr id="111" name="TextBox 110"/>
          <p:cNvSpPr txBox="1"/>
          <p:nvPr/>
        </p:nvSpPr>
        <p:spPr>
          <a:xfrm>
            <a:off x="3851920" y="908720"/>
            <a:ext cx="720080" cy="360040"/>
          </a:xfrm>
          <a:prstGeom prst="rect">
            <a:avLst/>
          </a:prstGeom>
          <a:noFill/>
          <a:ln w="19050">
            <a:solidFill>
              <a:schemeClr val="accent3"/>
            </a:solidFill>
            <a:prstDash val="sysDot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cs-CZ" sz="2400" dirty="0">
              <a:ln w="10160">
                <a:solidFill>
                  <a:schemeClr val="accent3"/>
                </a:solidFill>
                <a:prstDash val="solid"/>
              </a:ln>
              <a:noFill/>
              <a:effectLst/>
            </a:endParaRPr>
          </a:p>
        </p:txBody>
      </p:sp>
      <p:cxnSp>
        <p:nvCxnSpPr>
          <p:cNvPr id="112" name="Curved Connector 111"/>
          <p:cNvCxnSpPr>
            <a:stCxn id="106" idx="2"/>
            <a:endCxn id="12" idx="0"/>
          </p:cNvCxnSpPr>
          <p:nvPr/>
        </p:nvCxnSpPr>
        <p:spPr>
          <a:xfrm rot="16200000" flipH="1">
            <a:off x="3311860" y="-1431540"/>
            <a:ext cx="1080120" cy="6480720"/>
          </a:xfrm>
          <a:prstGeom prst="curvedConnector3">
            <a:avLst>
              <a:gd name="adj1" fmla="val 50000"/>
            </a:avLst>
          </a:prstGeom>
          <a:ln w="19050">
            <a:solidFill>
              <a:schemeClr val="accent3"/>
            </a:solidFill>
            <a:prstDash val="lg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Curved Connector 112"/>
          <p:cNvCxnSpPr>
            <a:stCxn id="108" idx="2"/>
            <a:endCxn id="14" idx="0"/>
          </p:cNvCxnSpPr>
          <p:nvPr/>
        </p:nvCxnSpPr>
        <p:spPr>
          <a:xfrm rot="16200000" flipH="1">
            <a:off x="2951820" y="1088740"/>
            <a:ext cx="1080120" cy="1440160"/>
          </a:xfrm>
          <a:prstGeom prst="curvedConnector3">
            <a:avLst>
              <a:gd name="adj1" fmla="val 50000"/>
            </a:avLst>
          </a:prstGeom>
          <a:ln w="19050">
            <a:solidFill>
              <a:schemeClr val="accent3"/>
            </a:solidFill>
            <a:prstDash val="lg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Curved Connector 113"/>
          <p:cNvCxnSpPr>
            <a:stCxn id="110" idx="2"/>
            <a:endCxn id="13" idx="0"/>
          </p:cNvCxnSpPr>
          <p:nvPr/>
        </p:nvCxnSpPr>
        <p:spPr>
          <a:xfrm rot="16200000" flipH="1">
            <a:off x="3671900" y="1088740"/>
            <a:ext cx="1080120" cy="1440160"/>
          </a:xfrm>
          <a:prstGeom prst="curvedConnector3">
            <a:avLst>
              <a:gd name="adj1" fmla="val 50000"/>
            </a:avLst>
          </a:prstGeom>
          <a:ln w="19050">
            <a:solidFill>
              <a:schemeClr val="accent3"/>
            </a:solidFill>
            <a:prstDash val="lg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209128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Content Placeholder 280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Ve virtuálním adresovém prostoru běží</a:t>
            </a:r>
          </a:p>
          <a:p>
            <a:pPr lvl="1"/>
            <a:r>
              <a:rPr lang="cs-CZ" dirty="0"/>
              <a:t>Aplikační procesy hosta</a:t>
            </a:r>
          </a:p>
          <a:p>
            <a:pPr lvl="1"/>
            <a:r>
              <a:rPr lang="cs-CZ" dirty="0"/>
              <a:t>OS hosta</a:t>
            </a:r>
          </a:p>
          <a:p>
            <a:pPr lvl="1"/>
            <a:r>
              <a:rPr lang="cs-CZ" dirty="0"/>
              <a:t>VMM</a:t>
            </a:r>
          </a:p>
          <a:p>
            <a:r>
              <a:rPr lang="cs-CZ" dirty="0"/>
              <a:t>Potřebujeme </a:t>
            </a:r>
            <a:r>
              <a:rPr lang="en-US" dirty="0"/>
              <a:t>3</a:t>
            </a:r>
            <a:r>
              <a:rPr lang="cs-CZ" dirty="0"/>
              <a:t> úrovně privilegií ke stránkám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Virtuální paměť ve </a:t>
            </a:r>
            <a:r>
              <a:rPr lang="en-US" dirty="0" err="1"/>
              <a:t>virtu</a:t>
            </a:r>
            <a:r>
              <a:rPr lang="cs-CZ" dirty="0" err="1"/>
              <a:t>álním</a:t>
            </a:r>
            <a:r>
              <a:rPr lang="cs-CZ" dirty="0"/>
              <a:t> počítači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41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</a:t>
            </a:r>
            <a:r>
              <a:rPr lang="cs-CZ" dirty="0" err="1"/>
              <a:t>Virtualization</a:t>
            </a:r>
            <a:r>
              <a:rPr lang="cs-CZ" dirty="0"/>
              <a:t> and Cloud </a:t>
            </a:r>
            <a:r>
              <a:rPr lang="cs-CZ" dirty="0" err="1"/>
              <a:t>Computing</a:t>
            </a:r>
            <a:r>
              <a:rPr lang="cs-CZ" dirty="0"/>
              <a:t>  - 2023/2024 David Bednárek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732240" y="2348880"/>
            <a:ext cx="720080" cy="360040"/>
          </a:xfrm>
          <a:prstGeom prst="rect">
            <a:avLst/>
          </a:prstGeom>
          <a:noFill/>
          <a:ln w="19050">
            <a:solidFill>
              <a:schemeClr val="accent4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4"/>
                  </a:solidFill>
                  <a:prstDash val="solid"/>
                </a:ln>
                <a:solidFill>
                  <a:schemeClr val="accent4"/>
                </a:solidFill>
                <a:effectLst/>
              </a:rPr>
              <a:t>A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0" y="2348880"/>
            <a:ext cx="720080" cy="360040"/>
          </a:xfrm>
          <a:prstGeom prst="rect">
            <a:avLst/>
          </a:prstGeom>
          <a:noFill/>
          <a:ln w="19050">
            <a:solidFill>
              <a:schemeClr val="accent4"/>
            </a:solidFill>
            <a:prstDash val="sysDot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2400" dirty="0">
                <a:ln w="10160">
                  <a:solidFill>
                    <a:schemeClr val="accent4"/>
                  </a:solidFill>
                  <a:prstDash val="solid"/>
                </a:ln>
                <a:noFill/>
                <a:effectLst/>
              </a:rPr>
              <a:t>E</a:t>
            </a:r>
            <a:endParaRPr lang="cs-CZ" sz="2400" dirty="0">
              <a:ln w="10160">
                <a:solidFill>
                  <a:schemeClr val="accent4"/>
                </a:solidFill>
                <a:prstDash val="solid"/>
              </a:ln>
              <a:noFill/>
              <a:effectLst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851920" y="2348880"/>
            <a:ext cx="720080" cy="360040"/>
          </a:xfrm>
          <a:prstGeom prst="rect">
            <a:avLst/>
          </a:prstGeom>
          <a:noFill/>
          <a:ln w="19050">
            <a:solidFill>
              <a:schemeClr val="accent4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4"/>
                  </a:solidFill>
                  <a:prstDash val="solid"/>
                </a:ln>
                <a:solidFill>
                  <a:schemeClr val="accent4"/>
                </a:solidFill>
                <a:effectLst/>
              </a:rPr>
              <a:t>D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012160" y="2348880"/>
            <a:ext cx="720080" cy="360040"/>
          </a:xfrm>
          <a:prstGeom prst="rect">
            <a:avLst/>
          </a:prstGeom>
          <a:noFill/>
          <a:ln w="19050">
            <a:solidFill>
              <a:schemeClr val="accent4"/>
            </a:solidFill>
            <a:prstDash val="sysDot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cs-CZ" sz="2400" dirty="0">
              <a:ln w="10160">
                <a:solidFill>
                  <a:schemeClr val="accent4"/>
                </a:solidFill>
                <a:prstDash val="solid"/>
              </a:ln>
              <a:solidFill>
                <a:schemeClr val="accent4"/>
              </a:solidFill>
              <a:effectLst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51520" y="1916832"/>
            <a:ext cx="4358181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cs-CZ" dirty="0" err="1">
                <a:solidFill>
                  <a:schemeClr val="accent4"/>
                </a:solidFill>
              </a:rPr>
              <a:t>virtualizovaný</a:t>
            </a:r>
            <a:r>
              <a:rPr lang="cs-CZ" dirty="0">
                <a:solidFill>
                  <a:schemeClr val="accent4"/>
                </a:solidFill>
              </a:rPr>
              <a:t> fyzický adresový prostor hosta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292080" y="2348880"/>
            <a:ext cx="720080" cy="360040"/>
          </a:xfrm>
          <a:prstGeom prst="rect">
            <a:avLst/>
          </a:prstGeom>
          <a:noFill/>
          <a:ln w="19050">
            <a:solidFill>
              <a:schemeClr val="accent4"/>
            </a:solidFill>
            <a:prstDash val="sysDot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4"/>
                  </a:solidFill>
                  <a:prstDash val="solid"/>
                </a:ln>
                <a:noFill/>
                <a:effectLst/>
              </a:rPr>
              <a:t>X</a:t>
            </a:r>
          </a:p>
        </p:txBody>
      </p:sp>
      <p:sp>
        <p:nvSpPr>
          <p:cNvPr id="25" name="Rectangle 24"/>
          <p:cNvSpPr/>
          <p:nvPr/>
        </p:nvSpPr>
        <p:spPr>
          <a:xfrm>
            <a:off x="1907704" y="2492896"/>
            <a:ext cx="108000" cy="108000"/>
          </a:xfrm>
          <a:prstGeom prst="rect">
            <a:avLst/>
          </a:prstGeom>
          <a:noFill/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n>
                <a:solidFill>
                  <a:schemeClr val="accent4"/>
                </a:solidFill>
              </a:ln>
              <a:solidFill>
                <a:schemeClr val="accent4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087736" y="2492896"/>
            <a:ext cx="108000" cy="108000"/>
          </a:xfrm>
          <a:prstGeom prst="rect">
            <a:avLst/>
          </a:prstGeom>
          <a:noFill/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n>
                <a:solidFill>
                  <a:schemeClr val="accent4"/>
                </a:solidFill>
              </a:ln>
              <a:solidFill>
                <a:schemeClr val="accent4"/>
              </a:solidFill>
            </a:endParaRPr>
          </a:p>
        </p:txBody>
      </p:sp>
      <p:grpSp>
        <p:nvGrpSpPr>
          <p:cNvPr id="5" name="Group 40"/>
          <p:cNvGrpSpPr/>
          <p:nvPr/>
        </p:nvGrpSpPr>
        <p:grpSpPr>
          <a:xfrm>
            <a:off x="1691680" y="2348880"/>
            <a:ext cx="720080" cy="360040"/>
            <a:chOff x="971600" y="3789040"/>
            <a:chExt cx="720080" cy="360040"/>
          </a:xfrm>
          <a:noFill/>
        </p:grpSpPr>
        <p:sp>
          <p:nvSpPr>
            <p:cNvPr id="19" name="Rectangle 18"/>
            <p:cNvSpPr/>
            <p:nvPr/>
          </p:nvSpPr>
          <p:spPr>
            <a:xfrm>
              <a:off x="151168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1151627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1331654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97160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971600" y="3789040"/>
              <a:ext cx="720080" cy="360040"/>
            </a:xfrm>
            <a:prstGeom prst="rect">
              <a:avLst/>
            </a:prstGeom>
            <a:grpFill/>
            <a:ln w="19050">
              <a:solidFill>
                <a:schemeClr val="accent4"/>
              </a:solidFill>
              <a:prstDash val="solid"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cs-CZ" sz="2400" dirty="0">
                <a:ln w="10160">
                  <a:solidFill>
                    <a:schemeClr val="accent4"/>
                  </a:solidFill>
                  <a:prstDash val="solid"/>
                </a:ln>
                <a:solidFill>
                  <a:schemeClr val="accent4"/>
                </a:solidFill>
                <a:effectLst/>
              </a:endParaRPr>
            </a:p>
          </p:txBody>
        </p:sp>
      </p:grpSp>
      <p:sp>
        <p:nvSpPr>
          <p:cNvPr id="43" name="Rectangle 42"/>
          <p:cNvSpPr/>
          <p:nvPr/>
        </p:nvSpPr>
        <p:spPr>
          <a:xfrm>
            <a:off x="2627784" y="2492896"/>
            <a:ext cx="108000" cy="108000"/>
          </a:xfrm>
          <a:prstGeom prst="rect">
            <a:avLst/>
          </a:prstGeom>
          <a:noFill/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n>
                <a:solidFill>
                  <a:schemeClr val="accent4"/>
                </a:solidFill>
              </a:ln>
              <a:solidFill>
                <a:schemeClr val="accent4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3707904" y="2492896"/>
            <a:ext cx="108000" cy="108000"/>
          </a:xfrm>
          <a:prstGeom prst="rect">
            <a:avLst/>
          </a:prstGeom>
          <a:noFill/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n>
                <a:solidFill>
                  <a:schemeClr val="accent4"/>
                </a:solidFill>
              </a:ln>
              <a:solidFill>
                <a:schemeClr val="accent4"/>
              </a:solidFill>
            </a:endParaRPr>
          </a:p>
        </p:txBody>
      </p:sp>
      <p:grpSp>
        <p:nvGrpSpPr>
          <p:cNvPr id="6" name="Group 45"/>
          <p:cNvGrpSpPr/>
          <p:nvPr/>
        </p:nvGrpSpPr>
        <p:grpSpPr>
          <a:xfrm>
            <a:off x="2411760" y="2348880"/>
            <a:ext cx="720080" cy="360040"/>
            <a:chOff x="971600" y="3789040"/>
            <a:chExt cx="720080" cy="360040"/>
          </a:xfrm>
          <a:noFill/>
        </p:grpSpPr>
        <p:sp>
          <p:nvSpPr>
            <p:cNvPr id="47" name="Rectangle 46"/>
            <p:cNvSpPr/>
            <p:nvPr/>
          </p:nvSpPr>
          <p:spPr>
            <a:xfrm>
              <a:off x="151168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48" name="Rectangle 47"/>
            <p:cNvSpPr/>
            <p:nvPr/>
          </p:nvSpPr>
          <p:spPr>
            <a:xfrm>
              <a:off x="1151627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49" name="Rectangle 48"/>
            <p:cNvSpPr/>
            <p:nvPr/>
          </p:nvSpPr>
          <p:spPr>
            <a:xfrm>
              <a:off x="1331654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97160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971600" y="3789040"/>
              <a:ext cx="720080" cy="360040"/>
            </a:xfrm>
            <a:prstGeom prst="rect">
              <a:avLst/>
            </a:prstGeom>
            <a:grpFill/>
            <a:ln w="19050">
              <a:solidFill>
                <a:schemeClr val="accent4"/>
              </a:solidFill>
              <a:prstDash val="solid"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cs-CZ" sz="2400" dirty="0">
                <a:ln w="10160">
                  <a:solidFill>
                    <a:schemeClr val="accent4"/>
                  </a:solidFill>
                  <a:prstDash val="solid"/>
                </a:ln>
                <a:solidFill>
                  <a:schemeClr val="accent4"/>
                </a:solidFill>
                <a:effectLst/>
              </a:endParaRPr>
            </a:p>
          </p:txBody>
        </p:sp>
      </p:grpSp>
      <p:grpSp>
        <p:nvGrpSpPr>
          <p:cNvPr id="7" name="Group 206"/>
          <p:cNvGrpSpPr/>
          <p:nvPr/>
        </p:nvGrpSpPr>
        <p:grpSpPr>
          <a:xfrm>
            <a:off x="1007616" y="2492896"/>
            <a:ext cx="1548160" cy="108000"/>
            <a:chOff x="1007616" y="2492896"/>
            <a:chExt cx="1548160" cy="108000"/>
          </a:xfrm>
          <a:solidFill>
            <a:schemeClr val="accent4"/>
          </a:solidFill>
        </p:grpSpPr>
        <p:sp>
          <p:nvSpPr>
            <p:cNvPr id="24" name="Rectangle 23"/>
            <p:cNvSpPr/>
            <p:nvPr/>
          </p:nvSpPr>
          <p:spPr>
            <a:xfrm>
              <a:off x="1727696" y="2492896"/>
              <a:ext cx="108000" cy="108000"/>
            </a:xfrm>
            <a:prstGeom prst="rect">
              <a:avLst/>
            </a:prstGeom>
            <a:grpFill/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2267744" y="2492896"/>
              <a:ext cx="108000" cy="108000"/>
            </a:xfrm>
            <a:prstGeom prst="rect">
              <a:avLst/>
            </a:prstGeom>
            <a:grpFill/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2447776" y="2492896"/>
              <a:ext cx="108000" cy="108000"/>
            </a:xfrm>
            <a:prstGeom prst="rect">
              <a:avLst/>
            </a:prstGeom>
            <a:grpFill/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1007616" y="2492896"/>
              <a:ext cx="108000" cy="108000"/>
            </a:xfrm>
            <a:prstGeom prst="rect">
              <a:avLst/>
            </a:prstGeom>
            <a:grpFill/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53" name="Rectangle 52"/>
            <p:cNvSpPr/>
            <p:nvPr/>
          </p:nvSpPr>
          <p:spPr>
            <a:xfrm>
              <a:off x="1187624" y="2492896"/>
              <a:ext cx="108000" cy="108000"/>
            </a:xfrm>
            <a:prstGeom prst="rect">
              <a:avLst/>
            </a:prstGeom>
            <a:grpFill/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54" name="Rectangle 53"/>
            <p:cNvSpPr/>
            <p:nvPr/>
          </p:nvSpPr>
          <p:spPr>
            <a:xfrm>
              <a:off x="1367656" y="2492896"/>
              <a:ext cx="108000" cy="108000"/>
            </a:xfrm>
            <a:prstGeom prst="rect">
              <a:avLst/>
            </a:prstGeom>
            <a:grpFill/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</p:grpSp>
      <p:sp>
        <p:nvSpPr>
          <p:cNvPr id="55" name="Rectangle 54"/>
          <p:cNvSpPr/>
          <p:nvPr/>
        </p:nvSpPr>
        <p:spPr>
          <a:xfrm>
            <a:off x="1547664" y="2492896"/>
            <a:ext cx="108000" cy="108000"/>
          </a:xfrm>
          <a:prstGeom prst="rect">
            <a:avLst/>
          </a:prstGeom>
          <a:noFill/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n>
                <a:solidFill>
                  <a:schemeClr val="accent4"/>
                </a:solidFill>
              </a:ln>
              <a:solidFill>
                <a:schemeClr val="accent4"/>
              </a:solidFill>
            </a:endParaRPr>
          </a:p>
        </p:txBody>
      </p:sp>
      <p:grpSp>
        <p:nvGrpSpPr>
          <p:cNvPr id="8" name="Group 55"/>
          <p:cNvGrpSpPr/>
          <p:nvPr/>
        </p:nvGrpSpPr>
        <p:grpSpPr>
          <a:xfrm>
            <a:off x="971600" y="2348880"/>
            <a:ext cx="720080" cy="360040"/>
            <a:chOff x="971600" y="3789040"/>
            <a:chExt cx="720080" cy="360040"/>
          </a:xfrm>
          <a:noFill/>
        </p:grpSpPr>
        <p:sp>
          <p:nvSpPr>
            <p:cNvPr id="57" name="Rectangle 56"/>
            <p:cNvSpPr/>
            <p:nvPr/>
          </p:nvSpPr>
          <p:spPr>
            <a:xfrm>
              <a:off x="151168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1151627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59" name="Rectangle 58"/>
            <p:cNvSpPr/>
            <p:nvPr/>
          </p:nvSpPr>
          <p:spPr>
            <a:xfrm>
              <a:off x="1331654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60" name="Rectangle 59"/>
            <p:cNvSpPr/>
            <p:nvPr/>
          </p:nvSpPr>
          <p:spPr>
            <a:xfrm>
              <a:off x="97160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61" name="Rectangle 60"/>
            <p:cNvSpPr/>
            <p:nvPr/>
          </p:nvSpPr>
          <p:spPr>
            <a:xfrm>
              <a:off x="971600" y="3789040"/>
              <a:ext cx="720080" cy="360040"/>
            </a:xfrm>
            <a:prstGeom prst="rect">
              <a:avLst/>
            </a:prstGeom>
            <a:grpFill/>
            <a:ln w="19050">
              <a:solidFill>
                <a:schemeClr val="accent4"/>
              </a:solidFill>
              <a:prstDash val="solid"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cs-CZ" sz="2400" dirty="0">
                <a:ln w="10160">
                  <a:solidFill>
                    <a:schemeClr val="accent4"/>
                  </a:solidFill>
                  <a:prstDash val="solid"/>
                </a:ln>
                <a:solidFill>
                  <a:schemeClr val="accent4"/>
                </a:solidFill>
                <a:effectLst/>
              </a:endParaRPr>
            </a:p>
          </p:txBody>
        </p:sp>
      </p:grpSp>
      <p:grpSp>
        <p:nvGrpSpPr>
          <p:cNvPr id="9" name="Group 208"/>
          <p:cNvGrpSpPr/>
          <p:nvPr/>
        </p:nvGrpSpPr>
        <p:grpSpPr>
          <a:xfrm>
            <a:off x="2807816" y="2492896"/>
            <a:ext cx="828080" cy="108000"/>
            <a:chOff x="2807816" y="2492896"/>
            <a:chExt cx="828080" cy="108000"/>
          </a:xfrm>
        </p:grpSpPr>
        <p:sp>
          <p:nvSpPr>
            <p:cNvPr id="45" name="Rectangle 44"/>
            <p:cNvSpPr/>
            <p:nvPr/>
          </p:nvSpPr>
          <p:spPr>
            <a:xfrm>
              <a:off x="2807816" y="2492896"/>
              <a:ext cx="108000" cy="108000"/>
            </a:xfrm>
            <a:prstGeom prst="rect">
              <a:avLst/>
            </a:prstGeom>
            <a:gradFill flip="none" rotWithShape="1">
              <a:gsLst>
                <a:gs pos="0">
                  <a:schemeClr val="accent4"/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70" name="Rectangle 69"/>
            <p:cNvSpPr/>
            <p:nvPr/>
          </p:nvSpPr>
          <p:spPr>
            <a:xfrm>
              <a:off x="2987848" y="2492896"/>
              <a:ext cx="108000" cy="108000"/>
            </a:xfrm>
            <a:prstGeom prst="rect">
              <a:avLst/>
            </a:prstGeom>
            <a:gradFill flip="none" rotWithShape="1">
              <a:gsLst>
                <a:gs pos="0">
                  <a:schemeClr val="accent4"/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3167856" y="2492896"/>
              <a:ext cx="108000" cy="108000"/>
            </a:xfrm>
            <a:prstGeom prst="rect">
              <a:avLst/>
            </a:prstGeom>
            <a:gradFill flip="none" rotWithShape="1">
              <a:gsLst>
                <a:gs pos="0">
                  <a:schemeClr val="accent4"/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72" name="Rectangle 71"/>
            <p:cNvSpPr/>
            <p:nvPr/>
          </p:nvSpPr>
          <p:spPr>
            <a:xfrm>
              <a:off x="3347888" y="2492896"/>
              <a:ext cx="108000" cy="108000"/>
            </a:xfrm>
            <a:prstGeom prst="rect">
              <a:avLst/>
            </a:prstGeom>
            <a:gradFill flip="none" rotWithShape="1">
              <a:gsLst>
                <a:gs pos="0">
                  <a:schemeClr val="accent4"/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73" name="Rectangle 72"/>
            <p:cNvSpPr/>
            <p:nvPr/>
          </p:nvSpPr>
          <p:spPr>
            <a:xfrm>
              <a:off x="3527896" y="2492896"/>
              <a:ext cx="108000" cy="108000"/>
            </a:xfrm>
            <a:prstGeom prst="rect">
              <a:avLst/>
            </a:prstGeom>
            <a:gradFill flip="none" rotWithShape="1">
              <a:gsLst>
                <a:gs pos="0">
                  <a:schemeClr val="accent4"/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</p:grpSp>
      <p:grpSp>
        <p:nvGrpSpPr>
          <p:cNvPr id="10" name="Group 73"/>
          <p:cNvGrpSpPr/>
          <p:nvPr/>
        </p:nvGrpSpPr>
        <p:grpSpPr>
          <a:xfrm>
            <a:off x="3131840" y="2348880"/>
            <a:ext cx="720080" cy="360040"/>
            <a:chOff x="971600" y="3789040"/>
            <a:chExt cx="720080" cy="360040"/>
          </a:xfrm>
          <a:noFill/>
        </p:grpSpPr>
        <p:sp>
          <p:nvSpPr>
            <p:cNvPr id="75" name="Rectangle 74"/>
            <p:cNvSpPr/>
            <p:nvPr/>
          </p:nvSpPr>
          <p:spPr>
            <a:xfrm>
              <a:off x="1511680" y="3789040"/>
              <a:ext cx="180000" cy="360040"/>
            </a:xfrm>
            <a:prstGeom prst="rect">
              <a:avLst/>
            </a:prstGeom>
            <a:noFill/>
            <a:ln w="19050">
              <a:solidFill>
                <a:schemeClr val="accent4"/>
              </a:solidFill>
              <a:prstDash val="sysDot"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cs-CZ" sz="2400" dirty="0">
                <a:ln w="10160">
                  <a:solidFill>
                    <a:schemeClr val="accent4"/>
                  </a:solidFill>
                  <a:prstDash val="solid"/>
                </a:ln>
                <a:noFill/>
                <a:effectLst/>
              </a:endParaRPr>
            </a:p>
          </p:txBody>
        </p:sp>
        <p:sp>
          <p:nvSpPr>
            <p:cNvPr id="76" name="Rectangle 75"/>
            <p:cNvSpPr/>
            <p:nvPr/>
          </p:nvSpPr>
          <p:spPr>
            <a:xfrm>
              <a:off x="1151627" y="3789040"/>
              <a:ext cx="180000" cy="360040"/>
            </a:xfrm>
            <a:prstGeom prst="rect">
              <a:avLst/>
            </a:prstGeom>
            <a:noFill/>
            <a:ln w="19050">
              <a:solidFill>
                <a:schemeClr val="accent4"/>
              </a:solidFill>
              <a:prstDash val="sysDot"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cs-CZ" sz="2400" dirty="0">
                <a:ln w="10160">
                  <a:solidFill>
                    <a:schemeClr val="accent4"/>
                  </a:solidFill>
                  <a:prstDash val="solid"/>
                </a:ln>
                <a:noFill/>
                <a:effectLst/>
              </a:endParaRPr>
            </a:p>
          </p:txBody>
        </p:sp>
        <p:sp>
          <p:nvSpPr>
            <p:cNvPr id="77" name="Rectangle 76"/>
            <p:cNvSpPr/>
            <p:nvPr/>
          </p:nvSpPr>
          <p:spPr>
            <a:xfrm>
              <a:off x="1331654" y="3789040"/>
              <a:ext cx="180000" cy="360040"/>
            </a:xfrm>
            <a:prstGeom prst="rect">
              <a:avLst/>
            </a:prstGeom>
            <a:noFill/>
            <a:ln w="19050">
              <a:solidFill>
                <a:schemeClr val="accent4"/>
              </a:solidFill>
              <a:prstDash val="sysDot"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cs-CZ" sz="2400" dirty="0">
                <a:ln w="10160">
                  <a:solidFill>
                    <a:schemeClr val="accent4"/>
                  </a:solidFill>
                  <a:prstDash val="solid"/>
                </a:ln>
                <a:noFill/>
                <a:effectLst/>
              </a:endParaRPr>
            </a:p>
          </p:txBody>
        </p:sp>
        <p:sp>
          <p:nvSpPr>
            <p:cNvPr id="78" name="Rectangle 77"/>
            <p:cNvSpPr/>
            <p:nvPr/>
          </p:nvSpPr>
          <p:spPr>
            <a:xfrm>
              <a:off x="971600" y="3789040"/>
              <a:ext cx="180000" cy="360040"/>
            </a:xfrm>
            <a:prstGeom prst="rect">
              <a:avLst/>
            </a:prstGeom>
            <a:noFill/>
            <a:ln w="19050">
              <a:solidFill>
                <a:schemeClr val="accent4"/>
              </a:solidFill>
              <a:prstDash val="sysDot"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cs-CZ" sz="2400" dirty="0">
                <a:ln w="10160">
                  <a:solidFill>
                    <a:schemeClr val="accent4"/>
                  </a:solidFill>
                  <a:prstDash val="solid"/>
                </a:ln>
                <a:noFill/>
                <a:effectLst/>
              </a:endParaRPr>
            </a:p>
          </p:txBody>
        </p:sp>
        <p:sp>
          <p:nvSpPr>
            <p:cNvPr id="79" name="Rectangle 78"/>
            <p:cNvSpPr/>
            <p:nvPr/>
          </p:nvSpPr>
          <p:spPr>
            <a:xfrm>
              <a:off x="971600" y="3789040"/>
              <a:ext cx="720080" cy="360040"/>
            </a:xfrm>
            <a:prstGeom prst="rect">
              <a:avLst/>
            </a:prstGeom>
            <a:noFill/>
            <a:ln w="19050">
              <a:solidFill>
                <a:schemeClr val="accent4"/>
              </a:solidFill>
              <a:prstDash val="sysDot"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cs-CZ" sz="2400" dirty="0">
                <a:ln w="10160">
                  <a:solidFill>
                    <a:schemeClr val="accent4"/>
                  </a:solidFill>
                  <a:prstDash val="solid"/>
                </a:ln>
                <a:noFill/>
                <a:effectLst/>
              </a:endParaRPr>
            </a:p>
          </p:txBody>
        </p:sp>
      </p:grpSp>
      <p:sp>
        <p:nvSpPr>
          <p:cNvPr id="82" name="TextBox 81"/>
          <p:cNvSpPr txBox="1"/>
          <p:nvPr/>
        </p:nvSpPr>
        <p:spPr>
          <a:xfrm>
            <a:off x="251520" y="2348880"/>
            <a:ext cx="720080" cy="360040"/>
          </a:xfrm>
          <a:prstGeom prst="rect">
            <a:avLst/>
          </a:prstGeom>
          <a:noFill/>
          <a:ln w="19050">
            <a:solidFill>
              <a:schemeClr val="accent4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2400" dirty="0">
                <a:ln w="10160">
                  <a:solidFill>
                    <a:schemeClr val="accent4"/>
                  </a:solidFill>
                  <a:prstDash val="solid"/>
                </a:ln>
                <a:solidFill>
                  <a:schemeClr val="accent4"/>
                </a:solidFill>
                <a:effectLst/>
              </a:rPr>
              <a:t>OS</a:t>
            </a:r>
            <a:endParaRPr lang="cs-CZ" sz="2400" dirty="0">
              <a:ln w="10160">
                <a:solidFill>
                  <a:schemeClr val="accent4"/>
                </a:solidFill>
                <a:prstDash val="solid"/>
              </a:ln>
              <a:solidFill>
                <a:schemeClr val="accent4"/>
              </a:solidFill>
              <a:effectLst/>
            </a:endParaRPr>
          </a:p>
        </p:txBody>
      </p:sp>
      <p:sp>
        <p:nvSpPr>
          <p:cNvPr id="138" name="TextBox 137"/>
          <p:cNvSpPr txBox="1"/>
          <p:nvPr/>
        </p:nvSpPr>
        <p:spPr>
          <a:xfrm>
            <a:off x="4572000" y="3789040"/>
            <a:ext cx="720080" cy="360040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/>
              </a:rPr>
              <a:t>A</a:t>
            </a:r>
          </a:p>
        </p:txBody>
      </p:sp>
      <p:sp>
        <p:nvSpPr>
          <p:cNvPr id="140" name="TextBox 139"/>
          <p:cNvSpPr txBox="1"/>
          <p:nvPr/>
        </p:nvSpPr>
        <p:spPr>
          <a:xfrm>
            <a:off x="5292080" y="3789040"/>
            <a:ext cx="720080" cy="360040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/>
              </a:rPr>
              <a:t>D</a:t>
            </a:r>
          </a:p>
        </p:txBody>
      </p:sp>
      <p:sp>
        <p:nvSpPr>
          <p:cNvPr id="142" name="TextBox 141"/>
          <p:cNvSpPr txBox="1"/>
          <p:nvPr/>
        </p:nvSpPr>
        <p:spPr>
          <a:xfrm>
            <a:off x="251520" y="3429000"/>
            <a:ext cx="3315908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chemeClr val="accent1"/>
                </a:solidFill>
              </a:rPr>
              <a:t>fyzický adresový prostor hostitele</a:t>
            </a:r>
          </a:p>
        </p:txBody>
      </p:sp>
      <p:sp>
        <p:nvSpPr>
          <p:cNvPr id="192" name="TextBox 191"/>
          <p:cNvSpPr txBox="1"/>
          <p:nvPr/>
        </p:nvSpPr>
        <p:spPr>
          <a:xfrm>
            <a:off x="6012160" y="3789040"/>
            <a:ext cx="720080" cy="360040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24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/>
              </a:rPr>
              <a:t>OS</a:t>
            </a:r>
            <a:endParaRPr lang="cs-CZ" sz="2400" dirty="0">
              <a:ln w="10160">
                <a:solidFill>
                  <a:schemeClr val="accent1"/>
                </a:solidFill>
                <a:prstDash val="solid"/>
              </a:ln>
              <a:solidFill>
                <a:schemeClr val="accent1"/>
              </a:solidFill>
              <a:effectLst/>
            </a:endParaRPr>
          </a:p>
        </p:txBody>
      </p:sp>
      <p:sp>
        <p:nvSpPr>
          <p:cNvPr id="211" name="Rectangle 210"/>
          <p:cNvSpPr/>
          <p:nvPr/>
        </p:nvSpPr>
        <p:spPr>
          <a:xfrm>
            <a:off x="7668344" y="3933056"/>
            <a:ext cx="108000" cy="108000"/>
          </a:xfrm>
          <a:prstGeom prst="rect">
            <a:avLst/>
          </a:prstGeom>
          <a:noFill/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n>
                <a:solidFill>
                  <a:schemeClr val="accent4"/>
                </a:solidFill>
              </a:ln>
              <a:solidFill>
                <a:schemeClr val="accent4"/>
              </a:solidFill>
            </a:endParaRPr>
          </a:p>
        </p:txBody>
      </p:sp>
      <p:sp>
        <p:nvSpPr>
          <p:cNvPr id="212" name="Rectangle 211"/>
          <p:cNvSpPr/>
          <p:nvPr/>
        </p:nvSpPr>
        <p:spPr>
          <a:xfrm>
            <a:off x="7848376" y="3933056"/>
            <a:ext cx="108000" cy="108000"/>
          </a:xfrm>
          <a:prstGeom prst="rect">
            <a:avLst/>
          </a:prstGeom>
          <a:noFill/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n>
                <a:solidFill>
                  <a:schemeClr val="accent4"/>
                </a:solidFill>
              </a:ln>
              <a:solidFill>
                <a:schemeClr val="accent4"/>
              </a:solidFill>
            </a:endParaRPr>
          </a:p>
        </p:txBody>
      </p:sp>
      <p:grpSp>
        <p:nvGrpSpPr>
          <p:cNvPr id="11" name="Group 40"/>
          <p:cNvGrpSpPr/>
          <p:nvPr/>
        </p:nvGrpSpPr>
        <p:grpSpPr>
          <a:xfrm>
            <a:off x="7452320" y="3789040"/>
            <a:ext cx="720080" cy="360040"/>
            <a:chOff x="971600" y="3789040"/>
            <a:chExt cx="720080" cy="360040"/>
          </a:xfrm>
          <a:noFill/>
        </p:grpSpPr>
        <p:sp>
          <p:nvSpPr>
            <p:cNvPr id="214" name="Rectangle 213"/>
            <p:cNvSpPr/>
            <p:nvPr/>
          </p:nvSpPr>
          <p:spPr>
            <a:xfrm>
              <a:off x="151168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15" name="Rectangle 214"/>
            <p:cNvSpPr/>
            <p:nvPr/>
          </p:nvSpPr>
          <p:spPr>
            <a:xfrm>
              <a:off x="1151627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16" name="Rectangle 215"/>
            <p:cNvSpPr/>
            <p:nvPr/>
          </p:nvSpPr>
          <p:spPr>
            <a:xfrm>
              <a:off x="1331654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17" name="Rectangle 216"/>
            <p:cNvSpPr/>
            <p:nvPr/>
          </p:nvSpPr>
          <p:spPr>
            <a:xfrm>
              <a:off x="97160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18" name="Rectangle 217"/>
            <p:cNvSpPr/>
            <p:nvPr/>
          </p:nvSpPr>
          <p:spPr>
            <a:xfrm>
              <a:off x="971600" y="3789040"/>
              <a:ext cx="720080" cy="360040"/>
            </a:xfrm>
            <a:prstGeom prst="rect">
              <a:avLst/>
            </a:prstGeom>
            <a:grpFill/>
            <a:ln w="19050">
              <a:solidFill>
                <a:schemeClr val="accent1"/>
              </a:solidFill>
              <a:prstDash val="solid"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cs-CZ" sz="2400" dirty="0">
                <a:ln w="10160">
                  <a:solidFill>
                    <a:schemeClr val="accent4"/>
                  </a:solidFill>
                  <a:prstDash val="solid"/>
                </a:ln>
                <a:solidFill>
                  <a:schemeClr val="accent4"/>
                </a:solidFill>
                <a:effectLst/>
              </a:endParaRPr>
            </a:p>
          </p:txBody>
        </p:sp>
      </p:grpSp>
      <p:sp>
        <p:nvSpPr>
          <p:cNvPr id="219" name="Rectangle 218"/>
          <p:cNvSpPr/>
          <p:nvPr/>
        </p:nvSpPr>
        <p:spPr>
          <a:xfrm>
            <a:off x="8388424" y="3933056"/>
            <a:ext cx="108000" cy="108000"/>
          </a:xfrm>
          <a:prstGeom prst="rect">
            <a:avLst/>
          </a:prstGeom>
          <a:noFill/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n>
                <a:solidFill>
                  <a:schemeClr val="accent4"/>
                </a:solidFill>
              </a:ln>
              <a:solidFill>
                <a:schemeClr val="accent4"/>
              </a:solidFill>
            </a:endParaRPr>
          </a:p>
        </p:txBody>
      </p:sp>
      <p:grpSp>
        <p:nvGrpSpPr>
          <p:cNvPr id="17" name="Group 45"/>
          <p:cNvGrpSpPr/>
          <p:nvPr/>
        </p:nvGrpSpPr>
        <p:grpSpPr>
          <a:xfrm>
            <a:off x="8172400" y="3789040"/>
            <a:ext cx="720080" cy="360040"/>
            <a:chOff x="971600" y="3789040"/>
            <a:chExt cx="720080" cy="360040"/>
          </a:xfrm>
          <a:noFill/>
        </p:grpSpPr>
        <p:sp>
          <p:nvSpPr>
            <p:cNvPr id="222" name="Rectangle 221"/>
            <p:cNvSpPr/>
            <p:nvPr/>
          </p:nvSpPr>
          <p:spPr>
            <a:xfrm>
              <a:off x="151168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23" name="Rectangle 222"/>
            <p:cNvSpPr/>
            <p:nvPr/>
          </p:nvSpPr>
          <p:spPr>
            <a:xfrm>
              <a:off x="1151627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24" name="Rectangle 223"/>
            <p:cNvSpPr/>
            <p:nvPr/>
          </p:nvSpPr>
          <p:spPr>
            <a:xfrm>
              <a:off x="1331654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25" name="Rectangle 224"/>
            <p:cNvSpPr/>
            <p:nvPr/>
          </p:nvSpPr>
          <p:spPr>
            <a:xfrm>
              <a:off x="97160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26" name="Rectangle 225"/>
            <p:cNvSpPr/>
            <p:nvPr/>
          </p:nvSpPr>
          <p:spPr>
            <a:xfrm>
              <a:off x="971600" y="3789040"/>
              <a:ext cx="720080" cy="360040"/>
            </a:xfrm>
            <a:prstGeom prst="rect">
              <a:avLst/>
            </a:prstGeom>
            <a:grpFill/>
            <a:ln w="19050">
              <a:solidFill>
                <a:schemeClr val="accent1"/>
              </a:solidFill>
              <a:prstDash val="solid"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cs-CZ" sz="2400" dirty="0">
                <a:ln w="10160">
                  <a:solidFill>
                    <a:schemeClr val="accent4"/>
                  </a:solidFill>
                  <a:prstDash val="solid"/>
                </a:ln>
                <a:solidFill>
                  <a:schemeClr val="accent4"/>
                </a:solidFill>
                <a:effectLst/>
              </a:endParaRPr>
            </a:p>
          </p:txBody>
        </p:sp>
      </p:grpSp>
      <p:grpSp>
        <p:nvGrpSpPr>
          <p:cNvPr id="22" name="Group 226"/>
          <p:cNvGrpSpPr/>
          <p:nvPr/>
        </p:nvGrpSpPr>
        <p:grpSpPr>
          <a:xfrm>
            <a:off x="6768256" y="3933056"/>
            <a:ext cx="1548160" cy="108000"/>
            <a:chOff x="1007616" y="2492896"/>
            <a:chExt cx="1548160" cy="108000"/>
          </a:xfrm>
          <a:solidFill>
            <a:schemeClr val="accent4"/>
          </a:solidFill>
        </p:grpSpPr>
        <p:sp>
          <p:nvSpPr>
            <p:cNvPr id="228" name="Rectangle 227"/>
            <p:cNvSpPr/>
            <p:nvPr/>
          </p:nvSpPr>
          <p:spPr>
            <a:xfrm>
              <a:off x="1727696" y="2492896"/>
              <a:ext cx="108000" cy="108000"/>
            </a:xfrm>
            <a:prstGeom prst="rect">
              <a:avLst/>
            </a:prstGeom>
            <a:grpFill/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29" name="Rectangle 228"/>
            <p:cNvSpPr/>
            <p:nvPr/>
          </p:nvSpPr>
          <p:spPr>
            <a:xfrm>
              <a:off x="2267744" y="2492896"/>
              <a:ext cx="108000" cy="108000"/>
            </a:xfrm>
            <a:prstGeom prst="rect">
              <a:avLst/>
            </a:prstGeom>
            <a:grpFill/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30" name="Rectangle 229"/>
            <p:cNvSpPr/>
            <p:nvPr/>
          </p:nvSpPr>
          <p:spPr>
            <a:xfrm>
              <a:off x="2447776" y="2492896"/>
              <a:ext cx="108000" cy="108000"/>
            </a:xfrm>
            <a:prstGeom prst="rect">
              <a:avLst/>
            </a:prstGeom>
            <a:grpFill/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31" name="Rectangle 230"/>
            <p:cNvSpPr/>
            <p:nvPr/>
          </p:nvSpPr>
          <p:spPr>
            <a:xfrm>
              <a:off x="1007616" y="2492896"/>
              <a:ext cx="108000" cy="108000"/>
            </a:xfrm>
            <a:prstGeom prst="rect">
              <a:avLst/>
            </a:prstGeom>
            <a:grpFill/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32" name="Rectangle 231"/>
            <p:cNvSpPr/>
            <p:nvPr/>
          </p:nvSpPr>
          <p:spPr>
            <a:xfrm>
              <a:off x="1187624" y="2492896"/>
              <a:ext cx="108000" cy="108000"/>
            </a:xfrm>
            <a:prstGeom prst="rect">
              <a:avLst/>
            </a:prstGeom>
            <a:grpFill/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33" name="Rectangle 232"/>
            <p:cNvSpPr/>
            <p:nvPr/>
          </p:nvSpPr>
          <p:spPr>
            <a:xfrm>
              <a:off x="1367656" y="2492896"/>
              <a:ext cx="108000" cy="108000"/>
            </a:xfrm>
            <a:prstGeom prst="rect">
              <a:avLst/>
            </a:prstGeom>
            <a:grpFill/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</p:grpSp>
      <p:sp>
        <p:nvSpPr>
          <p:cNvPr id="234" name="Rectangle 233"/>
          <p:cNvSpPr/>
          <p:nvPr/>
        </p:nvSpPr>
        <p:spPr>
          <a:xfrm>
            <a:off x="7308304" y="3933056"/>
            <a:ext cx="108000" cy="108000"/>
          </a:xfrm>
          <a:prstGeom prst="rect">
            <a:avLst/>
          </a:prstGeom>
          <a:noFill/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n>
                <a:solidFill>
                  <a:schemeClr val="accent4"/>
                </a:solidFill>
              </a:ln>
              <a:solidFill>
                <a:schemeClr val="accent4"/>
              </a:solidFill>
            </a:endParaRPr>
          </a:p>
        </p:txBody>
      </p:sp>
      <p:grpSp>
        <p:nvGrpSpPr>
          <p:cNvPr id="28" name="Group 55"/>
          <p:cNvGrpSpPr/>
          <p:nvPr/>
        </p:nvGrpSpPr>
        <p:grpSpPr>
          <a:xfrm>
            <a:off x="6732240" y="3789040"/>
            <a:ext cx="720080" cy="360040"/>
            <a:chOff x="971600" y="3789040"/>
            <a:chExt cx="720080" cy="360040"/>
          </a:xfrm>
          <a:noFill/>
        </p:grpSpPr>
        <p:sp>
          <p:nvSpPr>
            <p:cNvPr id="236" name="Rectangle 235"/>
            <p:cNvSpPr/>
            <p:nvPr/>
          </p:nvSpPr>
          <p:spPr>
            <a:xfrm>
              <a:off x="151168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37" name="Rectangle 236"/>
            <p:cNvSpPr/>
            <p:nvPr/>
          </p:nvSpPr>
          <p:spPr>
            <a:xfrm>
              <a:off x="1151627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38" name="Rectangle 237"/>
            <p:cNvSpPr/>
            <p:nvPr/>
          </p:nvSpPr>
          <p:spPr>
            <a:xfrm>
              <a:off x="1331654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39" name="Rectangle 238"/>
            <p:cNvSpPr/>
            <p:nvPr/>
          </p:nvSpPr>
          <p:spPr>
            <a:xfrm>
              <a:off x="97160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40" name="Rectangle 239"/>
            <p:cNvSpPr/>
            <p:nvPr/>
          </p:nvSpPr>
          <p:spPr>
            <a:xfrm>
              <a:off x="971600" y="3789040"/>
              <a:ext cx="720080" cy="360040"/>
            </a:xfrm>
            <a:prstGeom prst="rect">
              <a:avLst/>
            </a:prstGeom>
            <a:grpFill/>
            <a:ln w="19050">
              <a:solidFill>
                <a:schemeClr val="accent1"/>
              </a:solidFill>
              <a:prstDash val="solid"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cs-CZ" sz="2400" dirty="0">
                <a:ln w="10160">
                  <a:solidFill>
                    <a:schemeClr val="accent4"/>
                  </a:solidFill>
                  <a:prstDash val="solid"/>
                </a:ln>
                <a:solidFill>
                  <a:schemeClr val="accent4"/>
                </a:solidFill>
                <a:effectLst/>
              </a:endParaRPr>
            </a:p>
          </p:txBody>
        </p:sp>
      </p:grpSp>
      <p:sp>
        <p:nvSpPr>
          <p:cNvPr id="242" name="Rectangle 241"/>
          <p:cNvSpPr/>
          <p:nvPr/>
        </p:nvSpPr>
        <p:spPr>
          <a:xfrm>
            <a:off x="8568456" y="3933056"/>
            <a:ext cx="108000" cy="108000"/>
          </a:xfrm>
          <a:prstGeom prst="rect">
            <a:avLst/>
          </a:prstGeom>
          <a:gradFill flip="none" rotWithShape="1">
            <a:gsLst>
              <a:gs pos="0">
                <a:schemeClr val="accent4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n>
                <a:solidFill>
                  <a:schemeClr val="accent4"/>
                </a:solidFill>
              </a:ln>
              <a:solidFill>
                <a:schemeClr val="accent4"/>
              </a:solidFill>
            </a:endParaRPr>
          </a:p>
        </p:txBody>
      </p:sp>
      <p:sp>
        <p:nvSpPr>
          <p:cNvPr id="243" name="Rectangle 242"/>
          <p:cNvSpPr/>
          <p:nvPr/>
        </p:nvSpPr>
        <p:spPr>
          <a:xfrm>
            <a:off x="8748488" y="3933056"/>
            <a:ext cx="108000" cy="108000"/>
          </a:xfrm>
          <a:prstGeom prst="rect">
            <a:avLst/>
          </a:prstGeom>
          <a:gradFill flip="none" rotWithShape="1">
            <a:gsLst>
              <a:gs pos="0">
                <a:schemeClr val="accent4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n>
                <a:solidFill>
                  <a:schemeClr val="accent4"/>
                </a:solidFill>
              </a:ln>
              <a:solidFill>
                <a:schemeClr val="accent4"/>
              </a:solidFill>
            </a:endParaRPr>
          </a:p>
        </p:txBody>
      </p:sp>
      <p:sp>
        <p:nvSpPr>
          <p:cNvPr id="270" name="TextBox 269"/>
          <p:cNvSpPr txBox="1"/>
          <p:nvPr/>
        </p:nvSpPr>
        <p:spPr>
          <a:xfrm>
            <a:off x="971600" y="3789040"/>
            <a:ext cx="720080" cy="360040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sysDot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cs-CZ" sz="2400" dirty="0">
              <a:ln w="10160">
                <a:solidFill>
                  <a:schemeClr val="accent1"/>
                </a:solidFill>
                <a:prstDash val="solid"/>
              </a:ln>
              <a:noFill/>
              <a:effectLst/>
            </a:endParaRPr>
          </a:p>
        </p:txBody>
      </p:sp>
      <p:sp>
        <p:nvSpPr>
          <p:cNvPr id="282" name="TextBox 281"/>
          <p:cNvSpPr txBox="1"/>
          <p:nvPr/>
        </p:nvSpPr>
        <p:spPr>
          <a:xfrm>
            <a:off x="1691680" y="3789040"/>
            <a:ext cx="720080" cy="360040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sysDot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cs-CZ" sz="2400" dirty="0">
              <a:ln w="10160">
                <a:solidFill>
                  <a:schemeClr val="accent1"/>
                </a:solidFill>
                <a:prstDash val="solid"/>
              </a:ln>
              <a:noFill/>
              <a:effectLst/>
            </a:endParaRPr>
          </a:p>
        </p:txBody>
      </p:sp>
      <p:sp>
        <p:nvSpPr>
          <p:cNvPr id="283" name="TextBox 282"/>
          <p:cNvSpPr txBox="1"/>
          <p:nvPr/>
        </p:nvSpPr>
        <p:spPr>
          <a:xfrm>
            <a:off x="2411760" y="3789040"/>
            <a:ext cx="720080" cy="360040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sysDot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cs-CZ" sz="2400" dirty="0">
              <a:ln w="10160">
                <a:solidFill>
                  <a:schemeClr val="accent1"/>
                </a:solidFill>
                <a:prstDash val="solid"/>
              </a:ln>
              <a:noFill/>
              <a:effectLst/>
            </a:endParaRPr>
          </a:p>
        </p:txBody>
      </p:sp>
      <p:sp>
        <p:nvSpPr>
          <p:cNvPr id="284" name="TextBox 283"/>
          <p:cNvSpPr txBox="1"/>
          <p:nvPr/>
        </p:nvSpPr>
        <p:spPr>
          <a:xfrm>
            <a:off x="3131840" y="3789040"/>
            <a:ext cx="720080" cy="360040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sysDot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cs-CZ" sz="2400" dirty="0">
              <a:ln w="10160">
                <a:solidFill>
                  <a:schemeClr val="accent1"/>
                </a:solidFill>
                <a:prstDash val="solid"/>
              </a:ln>
              <a:noFill/>
              <a:effectLst/>
            </a:endParaRPr>
          </a:p>
        </p:txBody>
      </p:sp>
      <p:sp>
        <p:nvSpPr>
          <p:cNvPr id="285" name="TextBox 284"/>
          <p:cNvSpPr txBox="1"/>
          <p:nvPr/>
        </p:nvSpPr>
        <p:spPr>
          <a:xfrm>
            <a:off x="3851920" y="3789040"/>
            <a:ext cx="720080" cy="360040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sysDot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cs-CZ" sz="2400" dirty="0">
              <a:ln w="10160">
                <a:solidFill>
                  <a:schemeClr val="accent1"/>
                </a:solidFill>
                <a:prstDash val="solid"/>
              </a:ln>
              <a:noFill/>
              <a:effectLst/>
            </a:endParaRPr>
          </a:p>
        </p:txBody>
      </p:sp>
      <p:sp>
        <p:nvSpPr>
          <p:cNvPr id="286" name="TextBox 285"/>
          <p:cNvSpPr txBox="1"/>
          <p:nvPr/>
        </p:nvSpPr>
        <p:spPr>
          <a:xfrm>
            <a:off x="251520" y="3789040"/>
            <a:ext cx="720080" cy="360040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sysDot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cs-CZ" sz="2400" dirty="0">
              <a:ln w="10160">
                <a:solidFill>
                  <a:schemeClr val="accent1"/>
                </a:solidFill>
                <a:prstDash val="solid"/>
              </a:ln>
              <a:noFill/>
              <a:effectLst/>
            </a:endParaRPr>
          </a:p>
        </p:txBody>
      </p:sp>
      <p:cxnSp>
        <p:nvCxnSpPr>
          <p:cNvPr id="287" name="Curved Connector 286"/>
          <p:cNvCxnSpPr>
            <a:stCxn id="12" idx="2"/>
            <a:endCxn id="138" idx="0"/>
          </p:cNvCxnSpPr>
          <p:nvPr/>
        </p:nvCxnSpPr>
        <p:spPr>
          <a:xfrm rot="5400000">
            <a:off x="5472100" y="2168860"/>
            <a:ext cx="1080120" cy="2160240"/>
          </a:xfrm>
          <a:prstGeom prst="curvedConnector3">
            <a:avLst>
              <a:gd name="adj1" fmla="val 50000"/>
            </a:avLst>
          </a:prstGeom>
          <a:ln w="19050">
            <a:solidFill>
              <a:schemeClr val="accent4"/>
            </a:solidFill>
            <a:prstDash val="lg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Curved Connector 289"/>
          <p:cNvCxnSpPr>
            <a:stCxn id="82" idx="2"/>
            <a:endCxn id="192" idx="0"/>
          </p:cNvCxnSpPr>
          <p:nvPr/>
        </p:nvCxnSpPr>
        <p:spPr>
          <a:xfrm rot="16200000" flipH="1">
            <a:off x="2951820" y="368660"/>
            <a:ext cx="1080120" cy="5760640"/>
          </a:xfrm>
          <a:prstGeom prst="curvedConnector3">
            <a:avLst>
              <a:gd name="adj1" fmla="val 50000"/>
            </a:avLst>
          </a:prstGeom>
          <a:ln w="19050">
            <a:solidFill>
              <a:schemeClr val="accent4"/>
            </a:solidFill>
            <a:prstDash val="lg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Curved Connector 293"/>
          <p:cNvCxnSpPr>
            <a:stCxn id="14" idx="2"/>
            <a:endCxn id="140" idx="0"/>
          </p:cNvCxnSpPr>
          <p:nvPr/>
        </p:nvCxnSpPr>
        <p:spPr>
          <a:xfrm rot="16200000" flipH="1">
            <a:off x="4391980" y="2528900"/>
            <a:ext cx="1080120" cy="1440160"/>
          </a:xfrm>
          <a:prstGeom prst="curvedConnector3">
            <a:avLst>
              <a:gd name="adj1" fmla="val 50000"/>
            </a:avLst>
          </a:prstGeom>
          <a:ln w="19050">
            <a:solidFill>
              <a:schemeClr val="accent4"/>
            </a:solidFill>
            <a:prstDash val="lg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8" name="Curved Connector 297"/>
          <p:cNvCxnSpPr>
            <a:stCxn id="61" idx="2"/>
            <a:endCxn id="240" idx="0"/>
          </p:cNvCxnSpPr>
          <p:nvPr/>
        </p:nvCxnSpPr>
        <p:spPr>
          <a:xfrm rot="16200000" flipH="1">
            <a:off x="3671900" y="368660"/>
            <a:ext cx="1080120" cy="5760640"/>
          </a:xfrm>
          <a:prstGeom prst="curvedConnector3">
            <a:avLst>
              <a:gd name="adj1" fmla="val 50000"/>
            </a:avLst>
          </a:prstGeom>
          <a:ln w="19050">
            <a:solidFill>
              <a:schemeClr val="accent4"/>
            </a:solidFill>
            <a:prstDash val="lg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0" name="Curved Connector 299"/>
          <p:cNvCxnSpPr>
            <a:stCxn id="38" idx="2"/>
            <a:endCxn id="218" idx="0"/>
          </p:cNvCxnSpPr>
          <p:nvPr/>
        </p:nvCxnSpPr>
        <p:spPr>
          <a:xfrm rot="16200000" flipH="1">
            <a:off x="4391980" y="368660"/>
            <a:ext cx="1080120" cy="5760640"/>
          </a:xfrm>
          <a:prstGeom prst="curvedConnector3">
            <a:avLst>
              <a:gd name="adj1" fmla="val 50000"/>
            </a:avLst>
          </a:prstGeom>
          <a:ln w="19050">
            <a:solidFill>
              <a:schemeClr val="accent4"/>
            </a:solidFill>
            <a:prstDash val="lg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Curved Connector 300"/>
          <p:cNvCxnSpPr>
            <a:stCxn id="51" idx="2"/>
            <a:endCxn id="226" idx="0"/>
          </p:cNvCxnSpPr>
          <p:nvPr/>
        </p:nvCxnSpPr>
        <p:spPr>
          <a:xfrm rot="16200000" flipH="1">
            <a:off x="5112060" y="368660"/>
            <a:ext cx="1080120" cy="5760640"/>
          </a:xfrm>
          <a:prstGeom prst="curvedConnector3">
            <a:avLst>
              <a:gd name="adj1" fmla="val 50000"/>
            </a:avLst>
          </a:prstGeom>
          <a:ln w="19050">
            <a:solidFill>
              <a:schemeClr val="accent4"/>
            </a:solidFill>
            <a:prstDash val="lg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Curved Connector 111"/>
          <p:cNvCxnSpPr>
            <a:endCxn id="12" idx="0"/>
          </p:cNvCxnSpPr>
          <p:nvPr/>
        </p:nvCxnSpPr>
        <p:spPr>
          <a:xfrm rot="16200000" flipH="1">
            <a:off x="3311860" y="-1431540"/>
            <a:ext cx="1080120" cy="6480720"/>
          </a:xfrm>
          <a:prstGeom prst="curvedConnector3">
            <a:avLst>
              <a:gd name="adj1" fmla="val 50000"/>
            </a:avLst>
          </a:prstGeom>
          <a:ln w="19050">
            <a:solidFill>
              <a:schemeClr val="accent3"/>
            </a:solidFill>
            <a:prstDash val="lg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Curved Connector 112"/>
          <p:cNvCxnSpPr>
            <a:endCxn id="14" idx="0"/>
          </p:cNvCxnSpPr>
          <p:nvPr/>
        </p:nvCxnSpPr>
        <p:spPr>
          <a:xfrm rot="16200000" flipH="1">
            <a:off x="2951820" y="1088740"/>
            <a:ext cx="1080120" cy="1440160"/>
          </a:xfrm>
          <a:prstGeom prst="curvedConnector3">
            <a:avLst>
              <a:gd name="adj1" fmla="val 50000"/>
            </a:avLst>
          </a:prstGeom>
          <a:ln w="19050">
            <a:solidFill>
              <a:schemeClr val="accent3"/>
            </a:solidFill>
            <a:prstDash val="lg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Curved Connector 113"/>
          <p:cNvCxnSpPr>
            <a:endCxn id="13" idx="0"/>
          </p:cNvCxnSpPr>
          <p:nvPr/>
        </p:nvCxnSpPr>
        <p:spPr>
          <a:xfrm rot="16200000" flipH="1">
            <a:off x="3671900" y="1088740"/>
            <a:ext cx="1080120" cy="1440160"/>
          </a:xfrm>
          <a:prstGeom prst="curvedConnector3">
            <a:avLst>
              <a:gd name="adj1" fmla="val 50000"/>
            </a:avLst>
          </a:prstGeom>
          <a:ln w="19050">
            <a:solidFill>
              <a:schemeClr val="accent3"/>
            </a:solidFill>
            <a:prstDash val="lg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TextBox 114"/>
          <p:cNvSpPr txBox="1"/>
          <p:nvPr/>
        </p:nvSpPr>
        <p:spPr>
          <a:xfrm>
            <a:off x="7452320" y="908720"/>
            <a:ext cx="720080" cy="360040"/>
          </a:xfrm>
          <a:prstGeom prst="rect">
            <a:avLst/>
          </a:prstGeom>
          <a:noFill/>
          <a:ln w="19050">
            <a:solidFill>
              <a:schemeClr val="accent3"/>
            </a:solidFill>
            <a:prstDash val="sysDot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cs-CZ" sz="2400" dirty="0">
              <a:ln w="10160">
                <a:solidFill>
                  <a:schemeClr val="accent3"/>
                </a:solidFill>
                <a:prstDash val="solid"/>
              </a:ln>
              <a:noFill/>
              <a:effectLst/>
            </a:endParaRPr>
          </a:p>
        </p:txBody>
      </p:sp>
      <p:sp>
        <p:nvSpPr>
          <p:cNvPr id="116" name="Rectangle 115"/>
          <p:cNvSpPr/>
          <p:nvPr/>
        </p:nvSpPr>
        <p:spPr>
          <a:xfrm>
            <a:off x="6012160" y="908720"/>
            <a:ext cx="720080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accent3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cs-CZ" sz="2400" dirty="0">
              <a:ln w="10160">
                <a:noFill/>
                <a:prstDash val="solid"/>
              </a:ln>
              <a:noFill/>
              <a:effectLst/>
            </a:endParaRPr>
          </a:p>
        </p:txBody>
      </p:sp>
      <p:sp>
        <p:nvSpPr>
          <p:cNvPr id="117" name="Rectangle 116"/>
          <p:cNvSpPr/>
          <p:nvPr/>
        </p:nvSpPr>
        <p:spPr>
          <a:xfrm>
            <a:off x="6732240" y="908720"/>
            <a:ext cx="720080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accent3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cs-CZ" sz="2400" dirty="0">
              <a:ln w="10160">
                <a:noFill/>
                <a:prstDash val="solid"/>
              </a:ln>
              <a:noFill/>
              <a:effectLst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5292080" y="908720"/>
            <a:ext cx="720080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accent3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cs-CZ" sz="2400" dirty="0">
              <a:ln w="10160">
                <a:noFill/>
                <a:prstDash val="solid"/>
              </a:ln>
              <a:noFill/>
              <a:effectLst/>
            </a:endParaRPr>
          </a:p>
        </p:txBody>
      </p:sp>
      <p:sp>
        <p:nvSpPr>
          <p:cNvPr id="119" name="TextBox 118"/>
          <p:cNvSpPr txBox="1"/>
          <p:nvPr/>
        </p:nvSpPr>
        <p:spPr>
          <a:xfrm>
            <a:off x="4572000" y="908720"/>
            <a:ext cx="720080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accent3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2400" dirty="0">
                <a:ln w="10160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/>
              </a:rPr>
              <a:t>OS</a:t>
            </a:r>
            <a:endParaRPr lang="cs-CZ" sz="2400" dirty="0">
              <a:ln w="10160">
                <a:solidFill>
                  <a:schemeClr val="accent3"/>
                </a:solidFill>
                <a:prstDash val="solid"/>
              </a:ln>
              <a:solidFill>
                <a:schemeClr val="accent3"/>
              </a:solidFill>
              <a:effectLst/>
            </a:endParaRPr>
          </a:p>
        </p:txBody>
      </p:sp>
      <p:sp>
        <p:nvSpPr>
          <p:cNvPr id="120" name="Rectangle 119"/>
          <p:cNvSpPr/>
          <p:nvPr/>
        </p:nvSpPr>
        <p:spPr>
          <a:xfrm>
            <a:off x="6552240" y="908720"/>
            <a:ext cx="180000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121" name="Rectangle 120"/>
          <p:cNvSpPr/>
          <p:nvPr/>
        </p:nvSpPr>
        <p:spPr>
          <a:xfrm>
            <a:off x="6192187" y="908720"/>
            <a:ext cx="180000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122" name="Rectangle 121"/>
          <p:cNvSpPr/>
          <p:nvPr/>
        </p:nvSpPr>
        <p:spPr>
          <a:xfrm>
            <a:off x="6372214" y="908720"/>
            <a:ext cx="180000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123" name="Rectangle 122"/>
          <p:cNvSpPr/>
          <p:nvPr/>
        </p:nvSpPr>
        <p:spPr>
          <a:xfrm>
            <a:off x="6012160" y="908720"/>
            <a:ext cx="180000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124" name="Rectangle 123"/>
          <p:cNvSpPr/>
          <p:nvPr/>
        </p:nvSpPr>
        <p:spPr>
          <a:xfrm>
            <a:off x="7272320" y="908720"/>
            <a:ext cx="180000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125" name="Rectangle 124"/>
          <p:cNvSpPr/>
          <p:nvPr/>
        </p:nvSpPr>
        <p:spPr>
          <a:xfrm>
            <a:off x="6912267" y="908720"/>
            <a:ext cx="180000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126" name="Rectangle 125"/>
          <p:cNvSpPr/>
          <p:nvPr/>
        </p:nvSpPr>
        <p:spPr>
          <a:xfrm>
            <a:off x="7092294" y="908720"/>
            <a:ext cx="180000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127" name="Rectangle 126"/>
          <p:cNvSpPr/>
          <p:nvPr/>
        </p:nvSpPr>
        <p:spPr>
          <a:xfrm>
            <a:off x="6732240" y="908720"/>
            <a:ext cx="180000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128" name="Rectangle 127"/>
          <p:cNvSpPr/>
          <p:nvPr/>
        </p:nvSpPr>
        <p:spPr>
          <a:xfrm>
            <a:off x="5832160" y="908720"/>
            <a:ext cx="180000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129" name="Rectangle 128"/>
          <p:cNvSpPr/>
          <p:nvPr/>
        </p:nvSpPr>
        <p:spPr>
          <a:xfrm>
            <a:off x="5472107" y="908720"/>
            <a:ext cx="180000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130" name="Rectangle 129"/>
          <p:cNvSpPr/>
          <p:nvPr/>
        </p:nvSpPr>
        <p:spPr>
          <a:xfrm>
            <a:off x="5652134" y="908720"/>
            <a:ext cx="180000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131" name="Rectangle 130"/>
          <p:cNvSpPr/>
          <p:nvPr/>
        </p:nvSpPr>
        <p:spPr>
          <a:xfrm>
            <a:off x="5292080" y="908720"/>
            <a:ext cx="180000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132" name="TextBox 131"/>
          <p:cNvSpPr txBox="1"/>
          <p:nvPr/>
        </p:nvSpPr>
        <p:spPr>
          <a:xfrm>
            <a:off x="251520" y="548680"/>
            <a:ext cx="2593980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chemeClr val="accent3"/>
                </a:solidFill>
              </a:rPr>
              <a:t>virtuální adresový prostor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251520" y="908720"/>
            <a:ext cx="720080" cy="360040"/>
          </a:xfrm>
          <a:prstGeom prst="rect">
            <a:avLst/>
          </a:prstGeom>
          <a:noFill/>
          <a:ln w="19050">
            <a:solidFill>
              <a:schemeClr val="accent3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/>
              </a:rPr>
              <a:t>A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971600" y="908720"/>
            <a:ext cx="720080" cy="360040"/>
          </a:xfrm>
          <a:prstGeom prst="rect">
            <a:avLst/>
          </a:prstGeom>
          <a:noFill/>
          <a:ln w="19050">
            <a:solidFill>
              <a:schemeClr val="accent3"/>
            </a:solidFill>
            <a:prstDash val="sysDot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3"/>
                  </a:solidFill>
                  <a:prstDash val="solid"/>
                </a:ln>
                <a:noFill/>
                <a:effectLst/>
              </a:rPr>
              <a:t>B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2411760" y="908720"/>
            <a:ext cx="720080" cy="360040"/>
          </a:xfrm>
          <a:prstGeom prst="rect">
            <a:avLst/>
          </a:prstGeom>
          <a:noFill/>
          <a:ln w="19050">
            <a:solidFill>
              <a:schemeClr val="accent3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/>
              </a:rPr>
              <a:t>D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1691680" y="908720"/>
            <a:ext cx="720080" cy="360040"/>
          </a:xfrm>
          <a:prstGeom prst="rect">
            <a:avLst/>
          </a:prstGeom>
          <a:noFill/>
          <a:ln w="19050">
            <a:solidFill>
              <a:schemeClr val="accent3"/>
            </a:solidFill>
            <a:prstDash val="sysDot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3"/>
                  </a:solidFill>
                  <a:prstDash val="solid"/>
                </a:ln>
                <a:noFill/>
                <a:effectLst/>
              </a:rPr>
              <a:t>C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3131840" y="908720"/>
            <a:ext cx="720080" cy="360040"/>
          </a:xfrm>
          <a:prstGeom prst="rect">
            <a:avLst/>
          </a:prstGeom>
          <a:noFill/>
          <a:ln w="19050">
            <a:solidFill>
              <a:schemeClr val="accent3"/>
            </a:solidFill>
            <a:prstDash val="sysDot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2400" dirty="0">
                <a:ln w="10160">
                  <a:solidFill>
                    <a:schemeClr val="accent3"/>
                  </a:solidFill>
                  <a:prstDash val="solid"/>
                </a:ln>
                <a:noFill/>
                <a:effectLst/>
              </a:rPr>
              <a:t>E</a:t>
            </a:r>
            <a:endParaRPr lang="cs-CZ" sz="2400" dirty="0">
              <a:ln w="10160">
                <a:solidFill>
                  <a:schemeClr val="accent3"/>
                </a:solidFill>
                <a:prstDash val="solid"/>
              </a:ln>
              <a:noFill/>
              <a:effectLst/>
            </a:endParaRPr>
          </a:p>
        </p:txBody>
      </p:sp>
      <p:sp>
        <p:nvSpPr>
          <p:cNvPr id="139" name="TextBox 138"/>
          <p:cNvSpPr txBox="1"/>
          <p:nvPr/>
        </p:nvSpPr>
        <p:spPr>
          <a:xfrm>
            <a:off x="3851920" y="908720"/>
            <a:ext cx="720080" cy="360040"/>
          </a:xfrm>
          <a:prstGeom prst="rect">
            <a:avLst/>
          </a:prstGeom>
          <a:noFill/>
          <a:ln w="19050">
            <a:solidFill>
              <a:schemeClr val="accent3"/>
            </a:solidFill>
            <a:prstDash val="sysDot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cs-CZ" sz="2400" dirty="0">
              <a:ln w="10160">
                <a:solidFill>
                  <a:schemeClr val="accent3"/>
                </a:solidFill>
                <a:prstDash val="solid"/>
              </a:ln>
              <a:noFill/>
              <a:effectLst/>
            </a:endParaRPr>
          </a:p>
        </p:txBody>
      </p:sp>
      <p:sp>
        <p:nvSpPr>
          <p:cNvPr id="141" name="Rectangle 140"/>
          <p:cNvSpPr/>
          <p:nvPr/>
        </p:nvSpPr>
        <p:spPr>
          <a:xfrm>
            <a:off x="6048176" y="1052736"/>
            <a:ext cx="108000" cy="108000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3" name="Rectangle 142"/>
          <p:cNvSpPr/>
          <p:nvPr/>
        </p:nvSpPr>
        <p:spPr>
          <a:xfrm>
            <a:off x="6228184" y="1052736"/>
            <a:ext cx="108000" cy="108000"/>
          </a:xfrm>
          <a:prstGeom prst="rect">
            <a:avLst/>
          </a:prstGeom>
          <a:noFill/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4" name="Rectangle 143"/>
          <p:cNvSpPr/>
          <p:nvPr/>
        </p:nvSpPr>
        <p:spPr>
          <a:xfrm>
            <a:off x="6408216" y="1052736"/>
            <a:ext cx="108000" cy="108000"/>
          </a:xfrm>
          <a:prstGeom prst="rect">
            <a:avLst/>
          </a:prstGeom>
          <a:noFill/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5" name="Rectangle 144"/>
          <p:cNvSpPr/>
          <p:nvPr/>
        </p:nvSpPr>
        <p:spPr>
          <a:xfrm>
            <a:off x="6588224" y="1052736"/>
            <a:ext cx="108000" cy="108000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6" name="Rectangle 145"/>
          <p:cNvSpPr/>
          <p:nvPr/>
        </p:nvSpPr>
        <p:spPr>
          <a:xfrm>
            <a:off x="6768256" y="1052736"/>
            <a:ext cx="108000" cy="108000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7" name="Rectangle 146"/>
          <p:cNvSpPr/>
          <p:nvPr/>
        </p:nvSpPr>
        <p:spPr>
          <a:xfrm>
            <a:off x="6948264" y="1052736"/>
            <a:ext cx="108000" cy="108000"/>
          </a:xfrm>
          <a:prstGeom prst="rect">
            <a:avLst/>
          </a:prstGeom>
          <a:noFill/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8" name="Rectangle 147"/>
          <p:cNvSpPr/>
          <p:nvPr/>
        </p:nvSpPr>
        <p:spPr>
          <a:xfrm>
            <a:off x="7128296" y="1052736"/>
            <a:ext cx="108000" cy="108000"/>
          </a:xfrm>
          <a:prstGeom prst="rect">
            <a:avLst/>
          </a:prstGeom>
          <a:gradFill flip="none" rotWithShape="1">
            <a:gsLst>
              <a:gs pos="0">
                <a:schemeClr val="accent4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9" name="Rectangle 148"/>
          <p:cNvSpPr/>
          <p:nvPr/>
        </p:nvSpPr>
        <p:spPr>
          <a:xfrm>
            <a:off x="7308304" y="1052736"/>
            <a:ext cx="108000" cy="108000"/>
          </a:xfrm>
          <a:prstGeom prst="rect">
            <a:avLst/>
          </a:prstGeom>
          <a:gradFill flip="none" rotWithShape="1">
            <a:gsLst>
              <a:gs pos="0">
                <a:schemeClr val="accent4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0" name="Rectangle 149"/>
          <p:cNvSpPr/>
          <p:nvPr/>
        </p:nvSpPr>
        <p:spPr>
          <a:xfrm>
            <a:off x="5328096" y="1052736"/>
            <a:ext cx="108000" cy="108000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1" name="Rectangle 150"/>
          <p:cNvSpPr/>
          <p:nvPr/>
        </p:nvSpPr>
        <p:spPr>
          <a:xfrm>
            <a:off x="5508104" y="1052736"/>
            <a:ext cx="108000" cy="108000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2" name="Rectangle 151"/>
          <p:cNvSpPr/>
          <p:nvPr/>
        </p:nvSpPr>
        <p:spPr>
          <a:xfrm>
            <a:off x="5688136" y="1052736"/>
            <a:ext cx="108000" cy="108000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3" name="Rectangle 152"/>
          <p:cNvSpPr/>
          <p:nvPr/>
        </p:nvSpPr>
        <p:spPr>
          <a:xfrm>
            <a:off x="5868144" y="1052736"/>
            <a:ext cx="108000" cy="108000"/>
          </a:xfrm>
          <a:prstGeom prst="rect">
            <a:avLst/>
          </a:prstGeom>
          <a:noFill/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4" name="Rectangle 153"/>
          <p:cNvSpPr/>
          <p:nvPr/>
        </p:nvSpPr>
        <p:spPr>
          <a:xfrm>
            <a:off x="7488336" y="1052736"/>
            <a:ext cx="108000" cy="108000"/>
          </a:xfrm>
          <a:prstGeom prst="rect">
            <a:avLst/>
          </a:prstGeom>
          <a:gradFill flip="none" rotWithShape="1">
            <a:gsLst>
              <a:gs pos="0">
                <a:schemeClr val="accent4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5" name="Rectangle 154"/>
          <p:cNvSpPr/>
          <p:nvPr/>
        </p:nvSpPr>
        <p:spPr>
          <a:xfrm>
            <a:off x="7668344" y="1052736"/>
            <a:ext cx="108000" cy="108000"/>
          </a:xfrm>
          <a:prstGeom prst="rect">
            <a:avLst/>
          </a:prstGeom>
          <a:gradFill flip="none" rotWithShape="1">
            <a:gsLst>
              <a:gs pos="0">
                <a:schemeClr val="accent4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6" name="Rectangle 155"/>
          <p:cNvSpPr/>
          <p:nvPr/>
        </p:nvSpPr>
        <p:spPr>
          <a:xfrm>
            <a:off x="7848376" y="1052736"/>
            <a:ext cx="108000" cy="108000"/>
          </a:xfrm>
          <a:prstGeom prst="rect">
            <a:avLst/>
          </a:prstGeom>
          <a:gradFill flip="none" rotWithShape="1">
            <a:gsLst>
              <a:gs pos="0">
                <a:schemeClr val="accent4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7" name="Rectangle 156"/>
          <p:cNvSpPr/>
          <p:nvPr/>
        </p:nvSpPr>
        <p:spPr>
          <a:xfrm>
            <a:off x="8028384" y="1052736"/>
            <a:ext cx="108000" cy="108000"/>
          </a:xfrm>
          <a:prstGeom prst="rect">
            <a:avLst/>
          </a:prstGeom>
          <a:noFill/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8" name="TextBox 157"/>
          <p:cNvSpPr txBox="1"/>
          <p:nvPr/>
        </p:nvSpPr>
        <p:spPr>
          <a:xfrm>
            <a:off x="8172400" y="908720"/>
            <a:ext cx="720080" cy="360040"/>
          </a:xfrm>
          <a:prstGeom prst="rect">
            <a:avLst/>
          </a:prstGeom>
          <a:solidFill>
            <a:schemeClr val="bg2"/>
          </a:solidFill>
          <a:ln w="19050">
            <a:solidFill>
              <a:schemeClr val="accent3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/>
              </a:rPr>
              <a:t>VMM</a:t>
            </a:r>
          </a:p>
        </p:txBody>
      </p:sp>
      <p:cxnSp>
        <p:nvCxnSpPr>
          <p:cNvPr id="159" name="Curved Connector 158"/>
          <p:cNvCxnSpPr>
            <a:stCxn id="119" idx="2"/>
            <a:endCxn id="82" idx="0"/>
          </p:cNvCxnSpPr>
          <p:nvPr/>
        </p:nvCxnSpPr>
        <p:spPr>
          <a:xfrm rot="5400000">
            <a:off x="2231740" y="-351420"/>
            <a:ext cx="1080120" cy="4320480"/>
          </a:xfrm>
          <a:prstGeom prst="curvedConnector3">
            <a:avLst>
              <a:gd name="adj1" fmla="val 50000"/>
            </a:avLst>
          </a:prstGeom>
          <a:ln w="19050">
            <a:solidFill>
              <a:schemeClr val="accent3"/>
            </a:solidFill>
            <a:prstDash val="lg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Curved Connector 159"/>
          <p:cNvCxnSpPr>
            <a:stCxn id="130" idx="2"/>
            <a:endCxn id="61" idx="0"/>
          </p:cNvCxnSpPr>
          <p:nvPr/>
        </p:nvCxnSpPr>
        <p:spPr>
          <a:xfrm rot="5400000">
            <a:off x="2996827" y="-396427"/>
            <a:ext cx="1080120" cy="4410494"/>
          </a:xfrm>
          <a:prstGeom prst="curvedConnector3">
            <a:avLst>
              <a:gd name="adj1" fmla="val 50000"/>
            </a:avLst>
          </a:prstGeom>
          <a:ln w="19050">
            <a:solidFill>
              <a:schemeClr val="accent3"/>
            </a:solidFill>
            <a:prstDash val="lg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Curved Connector 160"/>
          <p:cNvCxnSpPr>
            <a:stCxn id="122" idx="2"/>
            <a:endCxn id="38" idx="0"/>
          </p:cNvCxnSpPr>
          <p:nvPr/>
        </p:nvCxnSpPr>
        <p:spPr>
          <a:xfrm rot="5400000">
            <a:off x="3716907" y="-396427"/>
            <a:ext cx="1080120" cy="4410494"/>
          </a:xfrm>
          <a:prstGeom prst="curvedConnector3">
            <a:avLst>
              <a:gd name="adj1" fmla="val 50000"/>
            </a:avLst>
          </a:prstGeom>
          <a:ln w="19050">
            <a:solidFill>
              <a:schemeClr val="accent3"/>
            </a:solidFill>
            <a:prstDash val="lg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Curved Connector 161"/>
          <p:cNvCxnSpPr>
            <a:stCxn id="126" idx="2"/>
            <a:endCxn id="51" idx="0"/>
          </p:cNvCxnSpPr>
          <p:nvPr/>
        </p:nvCxnSpPr>
        <p:spPr>
          <a:xfrm rot="5400000">
            <a:off x="4436987" y="-396427"/>
            <a:ext cx="1080120" cy="4410494"/>
          </a:xfrm>
          <a:prstGeom prst="curvedConnector3">
            <a:avLst>
              <a:gd name="adj1" fmla="val 50000"/>
            </a:avLst>
          </a:prstGeom>
          <a:ln w="19050">
            <a:solidFill>
              <a:schemeClr val="accent3"/>
            </a:solidFill>
            <a:prstDash val="lg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Curved Connector 170"/>
          <p:cNvCxnSpPr>
            <a:stCxn id="115" idx="2"/>
            <a:endCxn id="79" idx="0"/>
          </p:cNvCxnSpPr>
          <p:nvPr/>
        </p:nvCxnSpPr>
        <p:spPr>
          <a:xfrm rot="5400000">
            <a:off x="5112060" y="-351420"/>
            <a:ext cx="1080120" cy="4320480"/>
          </a:xfrm>
          <a:prstGeom prst="curvedConnector3">
            <a:avLst>
              <a:gd name="adj1" fmla="val 50000"/>
            </a:avLst>
          </a:prstGeom>
          <a:ln w="19050">
            <a:solidFill>
              <a:schemeClr val="accent3"/>
            </a:solidFill>
            <a:prstDash val="lg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334833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Content Placeholder 280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Realizace složeného mapování </a:t>
            </a:r>
          </a:p>
          <a:p>
            <a:pPr lvl="1"/>
            <a:r>
              <a:rPr lang="cs-CZ" dirty="0"/>
              <a:t>Stránkovacími tabulkami ve fyzickém prostoru hostitele</a:t>
            </a:r>
          </a:p>
          <a:p>
            <a:pPr lvl="2"/>
            <a:r>
              <a:rPr lang="cs-CZ" dirty="0"/>
              <a:t>Obsahují fyzické adresy v prostoru hostitele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Virtuální paměť ve </a:t>
            </a:r>
            <a:r>
              <a:rPr lang="en-US" dirty="0" err="1"/>
              <a:t>virtu</a:t>
            </a:r>
            <a:r>
              <a:rPr lang="cs-CZ" dirty="0"/>
              <a:t>álním počítači</a:t>
            </a:r>
            <a:r>
              <a:rPr lang="en-US" dirty="0"/>
              <a:t> - </a:t>
            </a:r>
            <a:r>
              <a:rPr lang="en-US" dirty="0" err="1"/>
              <a:t>bez</a:t>
            </a:r>
            <a:r>
              <a:rPr lang="en-US" dirty="0"/>
              <a:t> HW </a:t>
            </a:r>
            <a:r>
              <a:rPr lang="en-US" dirty="0" err="1"/>
              <a:t>podpory</a:t>
            </a:r>
            <a:endParaRPr lang="cs-CZ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42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</a:t>
            </a:r>
            <a:r>
              <a:rPr lang="cs-CZ" dirty="0" err="1"/>
              <a:t>Virtualization</a:t>
            </a:r>
            <a:r>
              <a:rPr lang="cs-CZ" dirty="0"/>
              <a:t> and Cloud </a:t>
            </a:r>
            <a:r>
              <a:rPr lang="cs-CZ" dirty="0" err="1"/>
              <a:t>Computing</a:t>
            </a:r>
            <a:r>
              <a:rPr lang="cs-CZ" dirty="0"/>
              <a:t>  - 2023/2024 David Bednárek</a:t>
            </a:r>
          </a:p>
        </p:txBody>
      </p:sp>
      <p:sp>
        <p:nvSpPr>
          <p:cNvPr id="137" name="Rounded Rectangle 136"/>
          <p:cNvSpPr/>
          <p:nvPr/>
        </p:nvSpPr>
        <p:spPr>
          <a:xfrm>
            <a:off x="395536" y="4005064"/>
            <a:ext cx="576064" cy="432048"/>
          </a:xfrm>
          <a:prstGeom prst="roundRect">
            <a:avLst/>
          </a:prstGeom>
          <a:noFill/>
          <a:ln w="19050" cap="sq">
            <a:solidFill>
              <a:schemeClr val="accent1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 anchor="t" anchorCtr="0">
            <a:noAutofit/>
          </a:bodyPr>
          <a:lstStyle/>
          <a:p>
            <a:pPr algn="ctr"/>
            <a:r>
              <a:rPr lang="en-US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/>
              </a:rPr>
              <a:t>CPU</a:t>
            </a:r>
            <a:endParaRPr lang="cs-CZ" dirty="0">
              <a:ln w="10160">
                <a:solidFill>
                  <a:schemeClr val="accent1"/>
                </a:solidFill>
                <a:prstDash val="solid"/>
              </a:ln>
              <a:solidFill>
                <a:schemeClr val="accent1"/>
              </a:solidFill>
              <a:effectLst/>
            </a:endParaRPr>
          </a:p>
        </p:txBody>
      </p:sp>
      <p:sp>
        <p:nvSpPr>
          <p:cNvPr id="138" name="TextBox 137"/>
          <p:cNvSpPr txBox="1"/>
          <p:nvPr/>
        </p:nvSpPr>
        <p:spPr>
          <a:xfrm>
            <a:off x="4572000" y="3068960"/>
            <a:ext cx="720080" cy="360040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/>
              </a:rPr>
              <a:t>A</a:t>
            </a:r>
          </a:p>
        </p:txBody>
      </p:sp>
      <p:sp>
        <p:nvSpPr>
          <p:cNvPr id="140" name="TextBox 139"/>
          <p:cNvSpPr txBox="1"/>
          <p:nvPr/>
        </p:nvSpPr>
        <p:spPr>
          <a:xfrm>
            <a:off x="5292080" y="3068960"/>
            <a:ext cx="720080" cy="360040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/>
              </a:rPr>
              <a:t>D</a:t>
            </a:r>
          </a:p>
        </p:txBody>
      </p:sp>
      <p:sp>
        <p:nvSpPr>
          <p:cNvPr id="142" name="TextBox 141"/>
          <p:cNvSpPr txBox="1"/>
          <p:nvPr/>
        </p:nvSpPr>
        <p:spPr>
          <a:xfrm>
            <a:off x="251520" y="2708920"/>
            <a:ext cx="2444131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chemeClr val="accent1"/>
                </a:solidFill>
              </a:rPr>
              <a:t>fyzický adresový prostor</a:t>
            </a:r>
          </a:p>
        </p:txBody>
      </p:sp>
      <p:sp>
        <p:nvSpPr>
          <p:cNvPr id="144" name="Rectangle 143"/>
          <p:cNvSpPr/>
          <p:nvPr/>
        </p:nvSpPr>
        <p:spPr>
          <a:xfrm>
            <a:off x="2447776" y="3212976"/>
            <a:ext cx="108000" cy="108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5" name="Rectangle 144"/>
          <p:cNvSpPr/>
          <p:nvPr/>
        </p:nvSpPr>
        <p:spPr>
          <a:xfrm>
            <a:off x="2627784" y="3212976"/>
            <a:ext cx="108000" cy="108000"/>
          </a:xfrm>
          <a:prstGeom prst="rect">
            <a:avLst/>
          </a:prstGeom>
          <a:noFill/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6" name="Rectangle 145"/>
          <p:cNvSpPr/>
          <p:nvPr/>
        </p:nvSpPr>
        <p:spPr>
          <a:xfrm>
            <a:off x="2807816" y="3212976"/>
            <a:ext cx="108000" cy="108000"/>
          </a:xfrm>
          <a:prstGeom prst="rect">
            <a:avLst/>
          </a:prstGeom>
          <a:noFill/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7" name="Rectangle 146"/>
          <p:cNvSpPr/>
          <p:nvPr/>
        </p:nvSpPr>
        <p:spPr>
          <a:xfrm>
            <a:off x="2987824" y="3212976"/>
            <a:ext cx="108000" cy="108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11" name="Group 40"/>
          <p:cNvGrpSpPr/>
          <p:nvPr/>
        </p:nvGrpSpPr>
        <p:grpSpPr>
          <a:xfrm>
            <a:off x="2411760" y="3068960"/>
            <a:ext cx="720080" cy="360040"/>
            <a:chOff x="971600" y="3789040"/>
            <a:chExt cx="720080" cy="360040"/>
          </a:xfrm>
          <a:noFill/>
        </p:grpSpPr>
        <p:sp>
          <p:nvSpPr>
            <p:cNvPr id="149" name="Rectangle 148"/>
            <p:cNvSpPr/>
            <p:nvPr/>
          </p:nvSpPr>
          <p:spPr>
            <a:xfrm>
              <a:off x="151168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155" name="Rectangle 154"/>
            <p:cNvSpPr/>
            <p:nvPr/>
          </p:nvSpPr>
          <p:spPr>
            <a:xfrm>
              <a:off x="1151627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156" name="Rectangle 155"/>
            <p:cNvSpPr/>
            <p:nvPr/>
          </p:nvSpPr>
          <p:spPr>
            <a:xfrm>
              <a:off x="1331654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157" name="Rectangle 156"/>
            <p:cNvSpPr/>
            <p:nvPr/>
          </p:nvSpPr>
          <p:spPr>
            <a:xfrm>
              <a:off x="97160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158" name="Rectangle 157"/>
            <p:cNvSpPr/>
            <p:nvPr/>
          </p:nvSpPr>
          <p:spPr>
            <a:xfrm>
              <a:off x="971600" y="3789040"/>
              <a:ext cx="720080" cy="360040"/>
            </a:xfrm>
            <a:prstGeom prst="rect">
              <a:avLst/>
            </a:prstGeom>
            <a:grpFill/>
            <a:ln w="19050">
              <a:solidFill>
                <a:schemeClr val="accent1"/>
              </a:solidFill>
              <a:prstDash val="solid"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cs-CZ" sz="2400" dirty="0">
                <a:ln w="10160">
                  <a:noFill/>
                  <a:prstDash val="solid"/>
                </a:ln>
                <a:noFill/>
                <a:effectLst/>
              </a:endParaRPr>
            </a:p>
          </p:txBody>
        </p:sp>
      </p:grpSp>
      <p:sp>
        <p:nvSpPr>
          <p:cNvPr id="159" name="Rectangle 158"/>
          <p:cNvSpPr/>
          <p:nvPr/>
        </p:nvSpPr>
        <p:spPr>
          <a:xfrm>
            <a:off x="3167856" y="3212976"/>
            <a:ext cx="108000" cy="108000"/>
          </a:xfrm>
          <a:prstGeom prst="rect">
            <a:avLst/>
          </a:prstGeom>
          <a:noFill/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0" name="Rectangle 159"/>
          <p:cNvSpPr/>
          <p:nvPr/>
        </p:nvSpPr>
        <p:spPr>
          <a:xfrm>
            <a:off x="3347864" y="3212976"/>
            <a:ext cx="108000" cy="108000"/>
          </a:xfrm>
          <a:prstGeom prst="rect">
            <a:avLst/>
          </a:prstGeom>
          <a:noFill/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1" name="Rectangle 160"/>
          <p:cNvSpPr/>
          <p:nvPr/>
        </p:nvSpPr>
        <p:spPr>
          <a:xfrm>
            <a:off x="4427984" y="3212976"/>
            <a:ext cx="108000" cy="10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2" name="Rectangle 161"/>
          <p:cNvSpPr/>
          <p:nvPr/>
        </p:nvSpPr>
        <p:spPr>
          <a:xfrm>
            <a:off x="3527896" y="3212976"/>
            <a:ext cx="108000" cy="1080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17" name="Group 45"/>
          <p:cNvGrpSpPr/>
          <p:nvPr/>
        </p:nvGrpSpPr>
        <p:grpSpPr>
          <a:xfrm>
            <a:off x="3131840" y="3068960"/>
            <a:ext cx="720080" cy="360040"/>
            <a:chOff x="971600" y="3789040"/>
            <a:chExt cx="720080" cy="360040"/>
          </a:xfrm>
          <a:noFill/>
        </p:grpSpPr>
        <p:sp>
          <p:nvSpPr>
            <p:cNvPr id="164" name="Rectangle 163"/>
            <p:cNvSpPr/>
            <p:nvPr/>
          </p:nvSpPr>
          <p:spPr>
            <a:xfrm>
              <a:off x="151168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165" name="Rectangle 164"/>
            <p:cNvSpPr/>
            <p:nvPr/>
          </p:nvSpPr>
          <p:spPr>
            <a:xfrm>
              <a:off x="1151627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166" name="Rectangle 165"/>
            <p:cNvSpPr/>
            <p:nvPr/>
          </p:nvSpPr>
          <p:spPr>
            <a:xfrm>
              <a:off x="1331654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167" name="Rectangle 166"/>
            <p:cNvSpPr/>
            <p:nvPr/>
          </p:nvSpPr>
          <p:spPr>
            <a:xfrm>
              <a:off x="97160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168" name="Rectangle 167"/>
            <p:cNvSpPr/>
            <p:nvPr/>
          </p:nvSpPr>
          <p:spPr>
            <a:xfrm>
              <a:off x="971600" y="3789040"/>
              <a:ext cx="720080" cy="360040"/>
            </a:xfrm>
            <a:prstGeom prst="rect">
              <a:avLst/>
            </a:prstGeom>
            <a:grpFill/>
            <a:ln w="19050">
              <a:solidFill>
                <a:schemeClr val="accent1"/>
              </a:solidFill>
              <a:prstDash val="solid"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cs-CZ" sz="2400" dirty="0">
                <a:ln w="10160">
                  <a:noFill/>
                  <a:prstDash val="solid"/>
                </a:ln>
                <a:noFill/>
                <a:effectLst/>
              </a:endParaRPr>
            </a:p>
          </p:txBody>
        </p:sp>
      </p:grpSp>
      <p:sp>
        <p:nvSpPr>
          <p:cNvPr id="169" name="Rectangle 168"/>
          <p:cNvSpPr/>
          <p:nvPr/>
        </p:nvSpPr>
        <p:spPr>
          <a:xfrm>
            <a:off x="1727696" y="3212976"/>
            <a:ext cx="108000" cy="108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1" name="Rectangle 170"/>
          <p:cNvSpPr/>
          <p:nvPr/>
        </p:nvSpPr>
        <p:spPr>
          <a:xfrm>
            <a:off x="1907704" y="3212976"/>
            <a:ext cx="108000" cy="108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2" name="Rectangle 171"/>
          <p:cNvSpPr/>
          <p:nvPr/>
        </p:nvSpPr>
        <p:spPr>
          <a:xfrm>
            <a:off x="2087736" y="3212976"/>
            <a:ext cx="108000" cy="108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3" name="Rectangle 172"/>
          <p:cNvSpPr/>
          <p:nvPr/>
        </p:nvSpPr>
        <p:spPr>
          <a:xfrm>
            <a:off x="2267744" y="3212976"/>
            <a:ext cx="108000" cy="108000"/>
          </a:xfrm>
          <a:prstGeom prst="rect">
            <a:avLst/>
          </a:prstGeom>
          <a:noFill/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22" name="Group 55"/>
          <p:cNvGrpSpPr/>
          <p:nvPr/>
        </p:nvGrpSpPr>
        <p:grpSpPr>
          <a:xfrm>
            <a:off x="1691680" y="3068960"/>
            <a:ext cx="720080" cy="360040"/>
            <a:chOff x="971600" y="3789040"/>
            <a:chExt cx="720080" cy="360040"/>
          </a:xfrm>
          <a:noFill/>
        </p:grpSpPr>
        <p:sp>
          <p:nvSpPr>
            <p:cNvPr id="175" name="Rectangle 174"/>
            <p:cNvSpPr/>
            <p:nvPr/>
          </p:nvSpPr>
          <p:spPr>
            <a:xfrm>
              <a:off x="151168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177" name="Rectangle 176"/>
            <p:cNvSpPr/>
            <p:nvPr/>
          </p:nvSpPr>
          <p:spPr>
            <a:xfrm>
              <a:off x="1151627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178" name="Rectangle 177"/>
            <p:cNvSpPr/>
            <p:nvPr/>
          </p:nvSpPr>
          <p:spPr>
            <a:xfrm>
              <a:off x="1331654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179" name="Rectangle 178"/>
            <p:cNvSpPr/>
            <p:nvPr/>
          </p:nvSpPr>
          <p:spPr>
            <a:xfrm>
              <a:off x="97160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180" name="Rectangle 179"/>
            <p:cNvSpPr/>
            <p:nvPr/>
          </p:nvSpPr>
          <p:spPr>
            <a:xfrm>
              <a:off x="971600" y="3789040"/>
              <a:ext cx="720080" cy="360040"/>
            </a:xfrm>
            <a:prstGeom prst="rect">
              <a:avLst/>
            </a:prstGeom>
            <a:grpFill/>
            <a:ln w="19050">
              <a:solidFill>
                <a:schemeClr val="accent1"/>
              </a:solidFill>
              <a:prstDash val="solid"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cs-CZ" sz="2400" dirty="0">
                <a:ln w="10160">
                  <a:noFill/>
                  <a:prstDash val="solid"/>
                </a:ln>
                <a:noFill/>
                <a:effectLst/>
              </a:endParaRPr>
            </a:p>
          </p:txBody>
        </p:sp>
      </p:grpSp>
      <p:sp>
        <p:nvSpPr>
          <p:cNvPr id="181" name="Rectangle 180"/>
          <p:cNvSpPr/>
          <p:nvPr/>
        </p:nvSpPr>
        <p:spPr>
          <a:xfrm>
            <a:off x="3707928" y="3212976"/>
            <a:ext cx="108000" cy="1080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2" name="Rectangle 181"/>
          <p:cNvSpPr/>
          <p:nvPr/>
        </p:nvSpPr>
        <p:spPr>
          <a:xfrm>
            <a:off x="3887936" y="3212976"/>
            <a:ext cx="108000" cy="1080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3" name="Rectangle 182"/>
          <p:cNvSpPr/>
          <p:nvPr/>
        </p:nvSpPr>
        <p:spPr>
          <a:xfrm>
            <a:off x="4067968" y="3212976"/>
            <a:ext cx="108000" cy="1080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4" name="Rectangle 183"/>
          <p:cNvSpPr/>
          <p:nvPr/>
        </p:nvSpPr>
        <p:spPr>
          <a:xfrm>
            <a:off x="4247976" y="3212976"/>
            <a:ext cx="108000" cy="108000"/>
          </a:xfrm>
          <a:prstGeom prst="rect">
            <a:avLst/>
          </a:prstGeom>
          <a:noFill/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28" name="Group 73"/>
          <p:cNvGrpSpPr/>
          <p:nvPr/>
        </p:nvGrpSpPr>
        <p:grpSpPr>
          <a:xfrm>
            <a:off x="3851920" y="3068960"/>
            <a:ext cx="720080" cy="360040"/>
            <a:chOff x="971600" y="3789040"/>
            <a:chExt cx="720080" cy="360040"/>
          </a:xfrm>
          <a:noFill/>
        </p:grpSpPr>
        <p:sp>
          <p:nvSpPr>
            <p:cNvPr id="186" name="Rectangle 185"/>
            <p:cNvSpPr/>
            <p:nvPr/>
          </p:nvSpPr>
          <p:spPr>
            <a:xfrm>
              <a:off x="151168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187" name="Rectangle 186"/>
            <p:cNvSpPr/>
            <p:nvPr/>
          </p:nvSpPr>
          <p:spPr>
            <a:xfrm>
              <a:off x="1151627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188" name="Rectangle 187"/>
            <p:cNvSpPr/>
            <p:nvPr/>
          </p:nvSpPr>
          <p:spPr>
            <a:xfrm>
              <a:off x="1331654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189" name="Rectangle 188"/>
            <p:cNvSpPr/>
            <p:nvPr/>
          </p:nvSpPr>
          <p:spPr>
            <a:xfrm>
              <a:off x="97160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190" name="Rectangle 189"/>
            <p:cNvSpPr/>
            <p:nvPr/>
          </p:nvSpPr>
          <p:spPr>
            <a:xfrm>
              <a:off x="971600" y="3789040"/>
              <a:ext cx="720080" cy="360040"/>
            </a:xfrm>
            <a:prstGeom prst="rect">
              <a:avLst/>
            </a:prstGeom>
            <a:grpFill/>
            <a:ln w="19050">
              <a:solidFill>
                <a:schemeClr val="accent1"/>
              </a:solidFill>
              <a:prstDash val="solid"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cs-CZ" sz="2400" dirty="0">
                <a:ln w="10160">
                  <a:noFill/>
                  <a:prstDash val="solid"/>
                </a:ln>
                <a:noFill/>
                <a:effectLst/>
              </a:endParaRPr>
            </a:p>
          </p:txBody>
        </p:sp>
      </p:grpSp>
      <p:sp>
        <p:nvSpPr>
          <p:cNvPr id="191" name="TextBox 190"/>
          <p:cNvSpPr txBox="1"/>
          <p:nvPr/>
        </p:nvSpPr>
        <p:spPr>
          <a:xfrm>
            <a:off x="251520" y="3068960"/>
            <a:ext cx="720080" cy="360040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/>
              </a:rPr>
              <a:t>VMM</a:t>
            </a:r>
          </a:p>
        </p:txBody>
      </p:sp>
      <p:sp>
        <p:nvSpPr>
          <p:cNvPr id="192" name="TextBox 191"/>
          <p:cNvSpPr txBox="1"/>
          <p:nvPr/>
        </p:nvSpPr>
        <p:spPr>
          <a:xfrm>
            <a:off x="6012160" y="3068960"/>
            <a:ext cx="720080" cy="360040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24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/>
              </a:rPr>
              <a:t>OS</a:t>
            </a:r>
            <a:endParaRPr lang="cs-CZ" sz="2400" dirty="0">
              <a:ln w="10160">
                <a:solidFill>
                  <a:schemeClr val="accent1"/>
                </a:solidFill>
                <a:prstDash val="solid"/>
              </a:ln>
              <a:solidFill>
                <a:schemeClr val="accent1"/>
              </a:solidFill>
              <a:effectLst/>
            </a:endParaRPr>
          </a:p>
        </p:txBody>
      </p:sp>
      <p:cxnSp>
        <p:nvCxnSpPr>
          <p:cNvPr id="194" name="Curved Connector 193"/>
          <p:cNvCxnSpPr>
            <a:stCxn id="171" idx="2"/>
            <a:endCxn id="168" idx="2"/>
          </p:cNvCxnSpPr>
          <p:nvPr/>
        </p:nvCxnSpPr>
        <p:spPr>
          <a:xfrm rot="16200000" flipH="1">
            <a:off x="2672780" y="2609900"/>
            <a:ext cx="108024" cy="1530176"/>
          </a:xfrm>
          <a:prstGeom prst="curvedConnector3">
            <a:avLst>
              <a:gd name="adj1" fmla="val 311620"/>
            </a:avLst>
          </a:prstGeom>
          <a:ln w="190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Curved Connector 194"/>
          <p:cNvCxnSpPr>
            <a:stCxn id="169" idx="2"/>
            <a:endCxn id="158" idx="2"/>
          </p:cNvCxnSpPr>
          <p:nvPr/>
        </p:nvCxnSpPr>
        <p:spPr>
          <a:xfrm rot="16200000" flipH="1">
            <a:off x="2222736" y="2879936"/>
            <a:ext cx="108024" cy="990104"/>
          </a:xfrm>
          <a:prstGeom prst="curvedConnector3">
            <a:avLst>
              <a:gd name="adj1" fmla="val 311620"/>
            </a:avLst>
          </a:prstGeom>
          <a:ln w="190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Curved Connector 195"/>
          <p:cNvCxnSpPr>
            <a:stCxn id="172" idx="2"/>
            <a:endCxn id="190" idx="2"/>
          </p:cNvCxnSpPr>
          <p:nvPr/>
        </p:nvCxnSpPr>
        <p:spPr>
          <a:xfrm rot="16200000" flipH="1">
            <a:off x="3122836" y="2339876"/>
            <a:ext cx="108024" cy="2070224"/>
          </a:xfrm>
          <a:prstGeom prst="curvedConnector3">
            <a:avLst>
              <a:gd name="adj1" fmla="val 311620"/>
            </a:avLst>
          </a:prstGeom>
          <a:ln w="190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Curved Connector 196"/>
          <p:cNvCxnSpPr>
            <a:stCxn id="144" idx="2"/>
            <a:endCxn id="138" idx="2"/>
          </p:cNvCxnSpPr>
          <p:nvPr/>
        </p:nvCxnSpPr>
        <p:spPr>
          <a:xfrm rot="16200000" flipH="1">
            <a:off x="3662896" y="2159856"/>
            <a:ext cx="108024" cy="2430264"/>
          </a:xfrm>
          <a:prstGeom prst="curvedConnector3">
            <a:avLst>
              <a:gd name="adj1" fmla="val 311620"/>
            </a:avLst>
          </a:prstGeom>
          <a:ln w="127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Curved Connector 197"/>
          <p:cNvCxnSpPr>
            <a:stCxn id="147" idx="2"/>
            <a:endCxn id="140" idx="2"/>
          </p:cNvCxnSpPr>
          <p:nvPr/>
        </p:nvCxnSpPr>
        <p:spPr>
          <a:xfrm rot="16200000" flipH="1">
            <a:off x="4292960" y="2069840"/>
            <a:ext cx="108024" cy="2610296"/>
          </a:xfrm>
          <a:prstGeom prst="curvedConnector3">
            <a:avLst>
              <a:gd name="adj1" fmla="val 311620"/>
            </a:avLst>
          </a:prstGeom>
          <a:ln w="127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Curved Connector 199"/>
          <p:cNvCxnSpPr>
            <a:stCxn id="162" idx="2"/>
            <a:endCxn id="192" idx="2"/>
          </p:cNvCxnSpPr>
          <p:nvPr/>
        </p:nvCxnSpPr>
        <p:spPr>
          <a:xfrm rot="16200000" flipH="1">
            <a:off x="4923036" y="1979836"/>
            <a:ext cx="108024" cy="2790304"/>
          </a:xfrm>
          <a:prstGeom prst="curvedConnector3">
            <a:avLst>
              <a:gd name="adj1" fmla="val 629049"/>
            </a:avLst>
          </a:prstGeom>
          <a:ln w="12700">
            <a:solidFill>
              <a:schemeClr val="accent2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Curved Connector 200"/>
          <p:cNvCxnSpPr>
            <a:stCxn id="181" idx="2"/>
            <a:endCxn id="240" idx="2"/>
          </p:cNvCxnSpPr>
          <p:nvPr/>
        </p:nvCxnSpPr>
        <p:spPr>
          <a:xfrm rot="16200000" flipH="1">
            <a:off x="5373092" y="1709812"/>
            <a:ext cx="108024" cy="3330352"/>
          </a:xfrm>
          <a:prstGeom prst="curvedConnector3">
            <a:avLst>
              <a:gd name="adj1" fmla="val 646684"/>
            </a:avLst>
          </a:prstGeom>
          <a:ln w="12700">
            <a:solidFill>
              <a:schemeClr val="accent2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Curved Connector 201"/>
          <p:cNvCxnSpPr>
            <a:stCxn id="182" idx="2"/>
            <a:endCxn id="218" idx="2"/>
          </p:cNvCxnSpPr>
          <p:nvPr/>
        </p:nvCxnSpPr>
        <p:spPr>
          <a:xfrm rot="16200000" flipH="1">
            <a:off x="5823136" y="1439776"/>
            <a:ext cx="108024" cy="3870424"/>
          </a:xfrm>
          <a:prstGeom prst="curvedConnector3">
            <a:avLst>
              <a:gd name="adj1" fmla="val 646684"/>
            </a:avLst>
          </a:prstGeom>
          <a:ln w="12700">
            <a:solidFill>
              <a:schemeClr val="accent2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Curved Connector 202"/>
          <p:cNvCxnSpPr>
            <a:stCxn id="183" idx="2"/>
            <a:endCxn id="226" idx="2"/>
          </p:cNvCxnSpPr>
          <p:nvPr/>
        </p:nvCxnSpPr>
        <p:spPr>
          <a:xfrm rot="16200000" flipH="1">
            <a:off x="6273192" y="1169752"/>
            <a:ext cx="108024" cy="4410472"/>
          </a:xfrm>
          <a:prstGeom prst="curvedConnector3">
            <a:avLst>
              <a:gd name="adj1" fmla="val 646684"/>
            </a:avLst>
          </a:prstGeom>
          <a:ln w="12700">
            <a:solidFill>
              <a:schemeClr val="accent2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Curved Connector 153"/>
          <p:cNvCxnSpPr>
            <a:stCxn id="206" idx="3"/>
            <a:endCxn id="180" idx="2"/>
          </p:cNvCxnSpPr>
          <p:nvPr/>
        </p:nvCxnSpPr>
        <p:spPr>
          <a:xfrm flipV="1">
            <a:off x="863576" y="3429000"/>
            <a:ext cx="1188144" cy="918096"/>
          </a:xfrm>
          <a:prstGeom prst="curvedConnector2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6" name="Rectangle 205"/>
          <p:cNvSpPr/>
          <p:nvPr/>
        </p:nvSpPr>
        <p:spPr>
          <a:xfrm>
            <a:off x="755576" y="4293096"/>
            <a:ext cx="108000" cy="108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1" name="Rectangle 210"/>
          <p:cNvSpPr/>
          <p:nvPr/>
        </p:nvSpPr>
        <p:spPr>
          <a:xfrm>
            <a:off x="7668344" y="3212976"/>
            <a:ext cx="108000" cy="108000"/>
          </a:xfrm>
          <a:prstGeom prst="rect">
            <a:avLst/>
          </a:prstGeom>
          <a:noFill/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n>
                <a:solidFill>
                  <a:schemeClr val="accent4"/>
                </a:solidFill>
              </a:ln>
              <a:solidFill>
                <a:schemeClr val="accent4"/>
              </a:solidFill>
            </a:endParaRPr>
          </a:p>
        </p:txBody>
      </p:sp>
      <p:sp>
        <p:nvSpPr>
          <p:cNvPr id="212" name="Rectangle 211"/>
          <p:cNvSpPr/>
          <p:nvPr/>
        </p:nvSpPr>
        <p:spPr>
          <a:xfrm>
            <a:off x="7848376" y="3212976"/>
            <a:ext cx="108000" cy="108000"/>
          </a:xfrm>
          <a:prstGeom prst="rect">
            <a:avLst/>
          </a:prstGeom>
          <a:noFill/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n>
                <a:solidFill>
                  <a:schemeClr val="accent4"/>
                </a:solidFill>
              </a:ln>
              <a:solidFill>
                <a:schemeClr val="accent4"/>
              </a:solidFill>
            </a:endParaRPr>
          </a:p>
        </p:txBody>
      </p:sp>
      <p:grpSp>
        <p:nvGrpSpPr>
          <p:cNvPr id="29" name="Group 40"/>
          <p:cNvGrpSpPr/>
          <p:nvPr/>
        </p:nvGrpSpPr>
        <p:grpSpPr>
          <a:xfrm>
            <a:off x="7452320" y="3068960"/>
            <a:ext cx="720080" cy="360040"/>
            <a:chOff x="971600" y="3789040"/>
            <a:chExt cx="720080" cy="360040"/>
          </a:xfrm>
          <a:noFill/>
        </p:grpSpPr>
        <p:sp>
          <p:nvSpPr>
            <p:cNvPr id="214" name="Rectangle 213"/>
            <p:cNvSpPr/>
            <p:nvPr/>
          </p:nvSpPr>
          <p:spPr>
            <a:xfrm>
              <a:off x="151168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15" name="Rectangle 214"/>
            <p:cNvSpPr/>
            <p:nvPr/>
          </p:nvSpPr>
          <p:spPr>
            <a:xfrm>
              <a:off x="1151627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16" name="Rectangle 215"/>
            <p:cNvSpPr/>
            <p:nvPr/>
          </p:nvSpPr>
          <p:spPr>
            <a:xfrm>
              <a:off x="1331654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17" name="Rectangle 216"/>
            <p:cNvSpPr/>
            <p:nvPr/>
          </p:nvSpPr>
          <p:spPr>
            <a:xfrm>
              <a:off x="97160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18" name="Rectangle 217"/>
            <p:cNvSpPr/>
            <p:nvPr/>
          </p:nvSpPr>
          <p:spPr>
            <a:xfrm>
              <a:off x="971600" y="3789040"/>
              <a:ext cx="720080" cy="360040"/>
            </a:xfrm>
            <a:prstGeom prst="rect">
              <a:avLst/>
            </a:prstGeom>
            <a:grpFill/>
            <a:ln w="19050">
              <a:solidFill>
                <a:schemeClr val="accent1"/>
              </a:solidFill>
              <a:prstDash val="solid"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cs-CZ" sz="2400" dirty="0">
                <a:ln w="10160">
                  <a:solidFill>
                    <a:schemeClr val="accent4"/>
                  </a:solidFill>
                  <a:prstDash val="solid"/>
                </a:ln>
                <a:solidFill>
                  <a:schemeClr val="accent4"/>
                </a:solidFill>
                <a:effectLst/>
              </a:endParaRPr>
            </a:p>
          </p:txBody>
        </p:sp>
      </p:grpSp>
      <p:sp>
        <p:nvSpPr>
          <p:cNvPr id="219" name="Rectangle 218"/>
          <p:cNvSpPr/>
          <p:nvPr/>
        </p:nvSpPr>
        <p:spPr>
          <a:xfrm>
            <a:off x="8388424" y="3212976"/>
            <a:ext cx="108000" cy="108000"/>
          </a:xfrm>
          <a:prstGeom prst="rect">
            <a:avLst/>
          </a:prstGeom>
          <a:noFill/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n>
                <a:solidFill>
                  <a:schemeClr val="accent4"/>
                </a:solidFill>
              </a:ln>
              <a:solidFill>
                <a:schemeClr val="accent4"/>
              </a:solidFill>
            </a:endParaRPr>
          </a:p>
        </p:txBody>
      </p:sp>
      <p:grpSp>
        <p:nvGrpSpPr>
          <p:cNvPr id="30" name="Group 45"/>
          <p:cNvGrpSpPr/>
          <p:nvPr/>
        </p:nvGrpSpPr>
        <p:grpSpPr>
          <a:xfrm>
            <a:off x="8172400" y="3068960"/>
            <a:ext cx="720080" cy="360040"/>
            <a:chOff x="971600" y="3789040"/>
            <a:chExt cx="720080" cy="360040"/>
          </a:xfrm>
          <a:noFill/>
        </p:grpSpPr>
        <p:sp>
          <p:nvSpPr>
            <p:cNvPr id="222" name="Rectangle 221"/>
            <p:cNvSpPr/>
            <p:nvPr/>
          </p:nvSpPr>
          <p:spPr>
            <a:xfrm>
              <a:off x="151168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23" name="Rectangle 222"/>
            <p:cNvSpPr/>
            <p:nvPr/>
          </p:nvSpPr>
          <p:spPr>
            <a:xfrm>
              <a:off x="1151627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24" name="Rectangle 223"/>
            <p:cNvSpPr/>
            <p:nvPr/>
          </p:nvSpPr>
          <p:spPr>
            <a:xfrm>
              <a:off x="1331654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25" name="Rectangle 224"/>
            <p:cNvSpPr/>
            <p:nvPr/>
          </p:nvSpPr>
          <p:spPr>
            <a:xfrm>
              <a:off x="97160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26" name="Rectangle 225"/>
            <p:cNvSpPr/>
            <p:nvPr/>
          </p:nvSpPr>
          <p:spPr>
            <a:xfrm>
              <a:off x="971600" y="3789040"/>
              <a:ext cx="720080" cy="360040"/>
            </a:xfrm>
            <a:prstGeom prst="rect">
              <a:avLst/>
            </a:prstGeom>
            <a:grpFill/>
            <a:ln w="19050">
              <a:solidFill>
                <a:schemeClr val="accent1"/>
              </a:solidFill>
              <a:prstDash val="solid"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cs-CZ" sz="2400" dirty="0">
                <a:ln w="10160">
                  <a:solidFill>
                    <a:schemeClr val="accent4"/>
                  </a:solidFill>
                  <a:prstDash val="solid"/>
                </a:ln>
                <a:solidFill>
                  <a:schemeClr val="accent4"/>
                </a:solidFill>
                <a:effectLst/>
              </a:endParaRPr>
            </a:p>
          </p:txBody>
        </p:sp>
      </p:grpSp>
      <p:grpSp>
        <p:nvGrpSpPr>
          <p:cNvPr id="31" name="Group 226"/>
          <p:cNvGrpSpPr/>
          <p:nvPr/>
        </p:nvGrpSpPr>
        <p:grpSpPr>
          <a:xfrm>
            <a:off x="6768256" y="3212976"/>
            <a:ext cx="1548160" cy="108000"/>
            <a:chOff x="1007616" y="2492896"/>
            <a:chExt cx="1548160" cy="108000"/>
          </a:xfrm>
          <a:solidFill>
            <a:schemeClr val="accent4"/>
          </a:solidFill>
        </p:grpSpPr>
        <p:sp>
          <p:nvSpPr>
            <p:cNvPr id="228" name="Rectangle 227"/>
            <p:cNvSpPr/>
            <p:nvPr/>
          </p:nvSpPr>
          <p:spPr>
            <a:xfrm>
              <a:off x="1727696" y="2492896"/>
              <a:ext cx="108000" cy="108000"/>
            </a:xfrm>
            <a:prstGeom prst="rect">
              <a:avLst/>
            </a:prstGeom>
            <a:grpFill/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29" name="Rectangle 228"/>
            <p:cNvSpPr/>
            <p:nvPr/>
          </p:nvSpPr>
          <p:spPr>
            <a:xfrm>
              <a:off x="2267744" y="2492896"/>
              <a:ext cx="108000" cy="108000"/>
            </a:xfrm>
            <a:prstGeom prst="rect">
              <a:avLst/>
            </a:prstGeom>
            <a:grpFill/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30" name="Rectangle 229"/>
            <p:cNvSpPr/>
            <p:nvPr/>
          </p:nvSpPr>
          <p:spPr>
            <a:xfrm>
              <a:off x="2447776" y="2492896"/>
              <a:ext cx="108000" cy="108000"/>
            </a:xfrm>
            <a:prstGeom prst="rect">
              <a:avLst/>
            </a:prstGeom>
            <a:grpFill/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31" name="Rectangle 230"/>
            <p:cNvSpPr/>
            <p:nvPr/>
          </p:nvSpPr>
          <p:spPr>
            <a:xfrm>
              <a:off x="1007616" y="2492896"/>
              <a:ext cx="108000" cy="108000"/>
            </a:xfrm>
            <a:prstGeom prst="rect">
              <a:avLst/>
            </a:prstGeom>
            <a:grpFill/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32" name="Rectangle 231"/>
            <p:cNvSpPr/>
            <p:nvPr/>
          </p:nvSpPr>
          <p:spPr>
            <a:xfrm>
              <a:off x="1187624" y="2492896"/>
              <a:ext cx="108000" cy="108000"/>
            </a:xfrm>
            <a:prstGeom prst="rect">
              <a:avLst/>
            </a:prstGeom>
            <a:grpFill/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33" name="Rectangle 232"/>
            <p:cNvSpPr/>
            <p:nvPr/>
          </p:nvSpPr>
          <p:spPr>
            <a:xfrm>
              <a:off x="1367656" y="2492896"/>
              <a:ext cx="108000" cy="108000"/>
            </a:xfrm>
            <a:prstGeom prst="rect">
              <a:avLst/>
            </a:prstGeom>
            <a:grpFill/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</p:grpSp>
      <p:sp>
        <p:nvSpPr>
          <p:cNvPr id="234" name="Rectangle 233"/>
          <p:cNvSpPr/>
          <p:nvPr/>
        </p:nvSpPr>
        <p:spPr>
          <a:xfrm>
            <a:off x="7308304" y="3212976"/>
            <a:ext cx="108000" cy="108000"/>
          </a:xfrm>
          <a:prstGeom prst="rect">
            <a:avLst/>
          </a:prstGeom>
          <a:noFill/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n>
                <a:solidFill>
                  <a:schemeClr val="accent4"/>
                </a:solidFill>
              </a:ln>
              <a:solidFill>
                <a:schemeClr val="accent4"/>
              </a:solidFill>
            </a:endParaRPr>
          </a:p>
        </p:txBody>
      </p:sp>
      <p:grpSp>
        <p:nvGrpSpPr>
          <p:cNvPr id="227" name="Group 55"/>
          <p:cNvGrpSpPr/>
          <p:nvPr/>
        </p:nvGrpSpPr>
        <p:grpSpPr>
          <a:xfrm>
            <a:off x="6732240" y="3068960"/>
            <a:ext cx="720080" cy="360040"/>
            <a:chOff x="971600" y="3789040"/>
            <a:chExt cx="720080" cy="360040"/>
          </a:xfrm>
          <a:noFill/>
        </p:grpSpPr>
        <p:sp>
          <p:nvSpPr>
            <p:cNvPr id="236" name="Rectangle 235"/>
            <p:cNvSpPr/>
            <p:nvPr/>
          </p:nvSpPr>
          <p:spPr>
            <a:xfrm>
              <a:off x="151168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37" name="Rectangle 236"/>
            <p:cNvSpPr/>
            <p:nvPr/>
          </p:nvSpPr>
          <p:spPr>
            <a:xfrm>
              <a:off x="1151627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38" name="Rectangle 237"/>
            <p:cNvSpPr/>
            <p:nvPr/>
          </p:nvSpPr>
          <p:spPr>
            <a:xfrm>
              <a:off x="1331654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39" name="Rectangle 238"/>
            <p:cNvSpPr/>
            <p:nvPr/>
          </p:nvSpPr>
          <p:spPr>
            <a:xfrm>
              <a:off x="97160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40" name="Rectangle 239"/>
            <p:cNvSpPr/>
            <p:nvPr/>
          </p:nvSpPr>
          <p:spPr>
            <a:xfrm>
              <a:off x="971600" y="3789040"/>
              <a:ext cx="720080" cy="360040"/>
            </a:xfrm>
            <a:prstGeom prst="rect">
              <a:avLst/>
            </a:prstGeom>
            <a:grpFill/>
            <a:ln w="19050">
              <a:solidFill>
                <a:schemeClr val="accent1"/>
              </a:solidFill>
              <a:prstDash val="solid"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cs-CZ" sz="2400" dirty="0">
                <a:ln w="10160">
                  <a:solidFill>
                    <a:schemeClr val="accent4"/>
                  </a:solidFill>
                  <a:prstDash val="solid"/>
                </a:ln>
                <a:solidFill>
                  <a:schemeClr val="accent4"/>
                </a:solidFill>
                <a:effectLst/>
              </a:endParaRPr>
            </a:p>
          </p:txBody>
        </p:sp>
      </p:grpSp>
      <p:sp>
        <p:nvSpPr>
          <p:cNvPr id="242" name="Rectangle 241"/>
          <p:cNvSpPr/>
          <p:nvPr/>
        </p:nvSpPr>
        <p:spPr>
          <a:xfrm>
            <a:off x="8568456" y="3212976"/>
            <a:ext cx="108000" cy="108000"/>
          </a:xfrm>
          <a:prstGeom prst="rect">
            <a:avLst/>
          </a:prstGeom>
          <a:gradFill flip="none" rotWithShape="1">
            <a:gsLst>
              <a:gs pos="0">
                <a:schemeClr val="accent4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n>
                <a:solidFill>
                  <a:schemeClr val="accent4"/>
                </a:solidFill>
              </a:ln>
              <a:solidFill>
                <a:schemeClr val="accent4"/>
              </a:solidFill>
            </a:endParaRPr>
          </a:p>
        </p:txBody>
      </p:sp>
      <p:sp>
        <p:nvSpPr>
          <p:cNvPr id="243" name="Rectangle 242"/>
          <p:cNvSpPr/>
          <p:nvPr/>
        </p:nvSpPr>
        <p:spPr>
          <a:xfrm>
            <a:off x="8748488" y="3212976"/>
            <a:ext cx="108000" cy="108000"/>
          </a:xfrm>
          <a:prstGeom prst="rect">
            <a:avLst/>
          </a:prstGeom>
          <a:gradFill flip="none" rotWithShape="1">
            <a:gsLst>
              <a:gs pos="0">
                <a:schemeClr val="accent4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n>
                <a:solidFill>
                  <a:schemeClr val="accent4"/>
                </a:solidFill>
              </a:ln>
              <a:solidFill>
                <a:schemeClr val="accent4"/>
              </a:solidFill>
            </a:endParaRPr>
          </a:p>
        </p:txBody>
      </p:sp>
      <p:cxnSp>
        <p:nvCxnSpPr>
          <p:cNvPr id="262" name="Curved Connector 261"/>
          <p:cNvCxnSpPr>
            <a:stCxn id="161" idx="2"/>
            <a:endCxn id="191" idx="2"/>
          </p:cNvCxnSpPr>
          <p:nvPr/>
        </p:nvCxnSpPr>
        <p:spPr>
          <a:xfrm rot="5400000">
            <a:off x="2492760" y="1439776"/>
            <a:ext cx="108024" cy="3870424"/>
          </a:xfrm>
          <a:prstGeom prst="curvedConnector3">
            <a:avLst>
              <a:gd name="adj1" fmla="val 655502"/>
            </a:avLst>
          </a:prstGeom>
          <a:ln w="12700"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0" name="TextBox 269"/>
          <p:cNvSpPr txBox="1"/>
          <p:nvPr/>
        </p:nvSpPr>
        <p:spPr>
          <a:xfrm>
            <a:off x="971600" y="3068960"/>
            <a:ext cx="720080" cy="360040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sysDot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cs-CZ" sz="2400" dirty="0">
              <a:ln w="10160">
                <a:solidFill>
                  <a:schemeClr val="accent1"/>
                </a:solidFill>
                <a:prstDash val="solid"/>
              </a:ln>
              <a:noFill/>
              <a:effectLst/>
            </a:endParaRPr>
          </a:p>
        </p:txBody>
      </p:sp>
      <p:sp>
        <p:nvSpPr>
          <p:cNvPr id="163" name="TextBox 162"/>
          <p:cNvSpPr txBox="1"/>
          <p:nvPr/>
        </p:nvSpPr>
        <p:spPr>
          <a:xfrm>
            <a:off x="7452320" y="908720"/>
            <a:ext cx="720080" cy="360040"/>
          </a:xfrm>
          <a:prstGeom prst="rect">
            <a:avLst/>
          </a:prstGeom>
          <a:noFill/>
          <a:ln w="19050">
            <a:solidFill>
              <a:schemeClr val="accent3"/>
            </a:solidFill>
            <a:prstDash val="sysDot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cs-CZ" sz="2400" dirty="0">
              <a:ln w="10160">
                <a:solidFill>
                  <a:schemeClr val="accent3"/>
                </a:solidFill>
                <a:prstDash val="solid"/>
              </a:ln>
              <a:noFill/>
              <a:effectLst/>
            </a:endParaRPr>
          </a:p>
        </p:txBody>
      </p:sp>
      <p:sp>
        <p:nvSpPr>
          <p:cNvPr id="174" name="Rectangle 173"/>
          <p:cNvSpPr/>
          <p:nvPr/>
        </p:nvSpPr>
        <p:spPr>
          <a:xfrm>
            <a:off x="6012160" y="908720"/>
            <a:ext cx="720080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accent3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cs-CZ" sz="2400" dirty="0">
              <a:ln w="10160">
                <a:noFill/>
                <a:prstDash val="solid"/>
              </a:ln>
              <a:noFill/>
              <a:effectLst/>
            </a:endParaRPr>
          </a:p>
        </p:txBody>
      </p:sp>
      <p:sp>
        <p:nvSpPr>
          <p:cNvPr id="185" name="Rectangle 184"/>
          <p:cNvSpPr/>
          <p:nvPr/>
        </p:nvSpPr>
        <p:spPr>
          <a:xfrm>
            <a:off x="6732240" y="908720"/>
            <a:ext cx="720080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accent3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cs-CZ" sz="2400" dirty="0">
              <a:ln w="10160">
                <a:noFill/>
                <a:prstDash val="solid"/>
              </a:ln>
              <a:noFill/>
              <a:effectLst/>
            </a:endParaRPr>
          </a:p>
        </p:txBody>
      </p:sp>
      <p:sp>
        <p:nvSpPr>
          <p:cNvPr id="193" name="Rectangle 192"/>
          <p:cNvSpPr/>
          <p:nvPr/>
        </p:nvSpPr>
        <p:spPr>
          <a:xfrm>
            <a:off x="5292080" y="908720"/>
            <a:ext cx="720080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accent3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cs-CZ" sz="2400" dirty="0">
              <a:ln w="10160">
                <a:noFill/>
                <a:prstDash val="solid"/>
              </a:ln>
              <a:noFill/>
              <a:effectLst/>
            </a:endParaRPr>
          </a:p>
        </p:txBody>
      </p:sp>
      <p:sp>
        <p:nvSpPr>
          <p:cNvPr id="199" name="TextBox 198"/>
          <p:cNvSpPr txBox="1"/>
          <p:nvPr/>
        </p:nvSpPr>
        <p:spPr>
          <a:xfrm>
            <a:off x="4572000" y="908720"/>
            <a:ext cx="720080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accent3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2400" dirty="0">
                <a:ln w="10160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/>
              </a:rPr>
              <a:t>OS</a:t>
            </a:r>
            <a:endParaRPr lang="cs-CZ" sz="2400" dirty="0">
              <a:ln w="10160">
                <a:solidFill>
                  <a:schemeClr val="accent3"/>
                </a:solidFill>
                <a:prstDash val="solid"/>
              </a:ln>
              <a:solidFill>
                <a:schemeClr val="accent3"/>
              </a:solidFill>
              <a:effectLst/>
            </a:endParaRPr>
          </a:p>
        </p:txBody>
      </p:sp>
      <p:sp>
        <p:nvSpPr>
          <p:cNvPr id="204" name="Rectangle 203"/>
          <p:cNvSpPr/>
          <p:nvPr/>
        </p:nvSpPr>
        <p:spPr>
          <a:xfrm>
            <a:off x="6552240" y="908720"/>
            <a:ext cx="180000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207" name="Rectangle 206"/>
          <p:cNvSpPr/>
          <p:nvPr/>
        </p:nvSpPr>
        <p:spPr>
          <a:xfrm>
            <a:off x="6192187" y="908720"/>
            <a:ext cx="180000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208" name="Rectangle 207"/>
          <p:cNvSpPr/>
          <p:nvPr/>
        </p:nvSpPr>
        <p:spPr>
          <a:xfrm>
            <a:off x="6372214" y="908720"/>
            <a:ext cx="180000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209" name="Rectangle 208"/>
          <p:cNvSpPr/>
          <p:nvPr/>
        </p:nvSpPr>
        <p:spPr>
          <a:xfrm>
            <a:off x="6012160" y="908720"/>
            <a:ext cx="180000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210" name="Rectangle 209"/>
          <p:cNvSpPr/>
          <p:nvPr/>
        </p:nvSpPr>
        <p:spPr>
          <a:xfrm>
            <a:off x="7272320" y="908720"/>
            <a:ext cx="180000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213" name="Rectangle 212"/>
          <p:cNvSpPr/>
          <p:nvPr/>
        </p:nvSpPr>
        <p:spPr>
          <a:xfrm>
            <a:off x="6912267" y="908720"/>
            <a:ext cx="180000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220" name="Rectangle 219"/>
          <p:cNvSpPr/>
          <p:nvPr/>
        </p:nvSpPr>
        <p:spPr>
          <a:xfrm>
            <a:off x="7092294" y="908720"/>
            <a:ext cx="180000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221" name="Rectangle 220"/>
          <p:cNvSpPr/>
          <p:nvPr/>
        </p:nvSpPr>
        <p:spPr>
          <a:xfrm>
            <a:off x="6732240" y="908720"/>
            <a:ext cx="180000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235" name="Rectangle 234"/>
          <p:cNvSpPr/>
          <p:nvPr/>
        </p:nvSpPr>
        <p:spPr>
          <a:xfrm>
            <a:off x="5832160" y="908720"/>
            <a:ext cx="180000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241" name="Rectangle 240"/>
          <p:cNvSpPr/>
          <p:nvPr/>
        </p:nvSpPr>
        <p:spPr>
          <a:xfrm>
            <a:off x="5472107" y="908720"/>
            <a:ext cx="180000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244" name="Rectangle 243"/>
          <p:cNvSpPr/>
          <p:nvPr/>
        </p:nvSpPr>
        <p:spPr>
          <a:xfrm>
            <a:off x="5652134" y="908720"/>
            <a:ext cx="180000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245" name="Rectangle 244"/>
          <p:cNvSpPr/>
          <p:nvPr/>
        </p:nvSpPr>
        <p:spPr>
          <a:xfrm>
            <a:off x="5292080" y="908720"/>
            <a:ext cx="180000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246" name="TextBox 245"/>
          <p:cNvSpPr txBox="1"/>
          <p:nvPr/>
        </p:nvSpPr>
        <p:spPr>
          <a:xfrm>
            <a:off x="251520" y="548680"/>
            <a:ext cx="2593980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chemeClr val="accent3"/>
                </a:solidFill>
              </a:rPr>
              <a:t>virtuální adresový prostor</a:t>
            </a:r>
          </a:p>
        </p:txBody>
      </p:sp>
      <p:sp>
        <p:nvSpPr>
          <p:cNvPr id="247" name="TextBox 246"/>
          <p:cNvSpPr txBox="1"/>
          <p:nvPr/>
        </p:nvSpPr>
        <p:spPr>
          <a:xfrm>
            <a:off x="251520" y="908720"/>
            <a:ext cx="720080" cy="360040"/>
          </a:xfrm>
          <a:prstGeom prst="rect">
            <a:avLst/>
          </a:prstGeom>
          <a:noFill/>
          <a:ln w="19050">
            <a:solidFill>
              <a:schemeClr val="accent3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/>
              </a:rPr>
              <a:t>A</a:t>
            </a:r>
          </a:p>
        </p:txBody>
      </p:sp>
      <p:sp>
        <p:nvSpPr>
          <p:cNvPr id="248" name="TextBox 247"/>
          <p:cNvSpPr txBox="1"/>
          <p:nvPr/>
        </p:nvSpPr>
        <p:spPr>
          <a:xfrm>
            <a:off x="971600" y="908720"/>
            <a:ext cx="720080" cy="360040"/>
          </a:xfrm>
          <a:prstGeom prst="rect">
            <a:avLst/>
          </a:prstGeom>
          <a:noFill/>
          <a:ln w="19050">
            <a:solidFill>
              <a:schemeClr val="accent3"/>
            </a:solidFill>
            <a:prstDash val="sysDot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3"/>
                  </a:solidFill>
                  <a:prstDash val="solid"/>
                </a:ln>
                <a:noFill/>
                <a:effectLst/>
              </a:rPr>
              <a:t>B</a:t>
            </a:r>
          </a:p>
        </p:txBody>
      </p:sp>
      <p:sp>
        <p:nvSpPr>
          <p:cNvPr id="249" name="TextBox 248"/>
          <p:cNvSpPr txBox="1"/>
          <p:nvPr/>
        </p:nvSpPr>
        <p:spPr>
          <a:xfrm>
            <a:off x="2411760" y="908720"/>
            <a:ext cx="720080" cy="360040"/>
          </a:xfrm>
          <a:prstGeom prst="rect">
            <a:avLst/>
          </a:prstGeom>
          <a:noFill/>
          <a:ln w="19050">
            <a:solidFill>
              <a:schemeClr val="accent3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/>
              </a:rPr>
              <a:t>D</a:t>
            </a:r>
          </a:p>
        </p:txBody>
      </p:sp>
      <p:sp>
        <p:nvSpPr>
          <p:cNvPr id="250" name="TextBox 249"/>
          <p:cNvSpPr txBox="1"/>
          <p:nvPr/>
        </p:nvSpPr>
        <p:spPr>
          <a:xfrm>
            <a:off x="1691680" y="908720"/>
            <a:ext cx="720080" cy="360040"/>
          </a:xfrm>
          <a:prstGeom prst="rect">
            <a:avLst/>
          </a:prstGeom>
          <a:noFill/>
          <a:ln w="19050">
            <a:solidFill>
              <a:schemeClr val="accent3"/>
            </a:solidFill>
            <a:prstDash val="sysDot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3"/>
                  </a:solidFill>
                  <a:prstDash val="solid"/>
                </a:ln>
                <a:noFill/>
                <a:effectLst/>
              </a:rPr>
              <a:t>C</a:t>
            </a:r>
          </a:p>
        </p:txBody>
      </p:sp>
      <p:sp>
        <p:nvSpPr>
          <p:cNvPr id="251" name="TextBox 250"/>
          <p:cNvSpPr txBox="1"/>
          <p:nvPr/>
        </p:nvSpPr>
        <p:spPr>
          <a:xfrm>
            <a:off x="3131840" y="908720"/>
            <a:ext cx="720080" cy="360040"/>
          </a:xfrm>
          <a:prstGeom prst="rect">
            <a:avLst/>
          </a:prstGeom>
          <a:noFill/>
          <a:ln w="19050">
            <a:solidFill>
              <a:schemeClr val="accent3"/>
            </a:solidFill>
            <a:prstDash val="sysDot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2400" dirty="0">
                <a:ln w="10160">
                  <a:solidFill>
                    <a:schemeClr val="accent3"/>
                  </a:solidFill>
                  <a:prstDash val="solid"/>
                </a:ln>
                <a:noFill/>
                <a:effectLst/>
              </a:rPr>
              <a:t>E</a:t>
            </a:r>
            <a:endParaRPr lang="cs-CZ" sz="2400" dirty="0">
              <a:ln w="10160">
                <a:solidFill>
                  <a:schemeClr val="accent3"/>
                </a:solidFill>
                <a:prstDash val="solid"/>
              </a:ln>
              <a:noFill/>
              <a:effectLst/>
            </a:endParaRPr>
          </a:p>
        </p:txBody>
      </p:sp>
      <p:sp>
        <p:nvSpPr>
          <p:cNvPr id="252" name="TextBox 251"/>
          <p:cNvSpPr txBox="1"/>
          <p:nvPr/>
        </p:nvSpPr>
        <p:spPr>
          <a:xfrm>
            <a:off x="3851920" y="908720"/>
            <a:ext cx="720080" cy="360040"/>
          </a:xfrm>
          <a:prstGeom prst="rect">
            <a:avLst/>
          </a:prstGeom>
          <a:noFill/>
          <a:ln w="19050">
            <a:solidFill>
              <a:schemeClr val="accent3"/>
            </a:solidFill>
            <a:prstDash val="sysDot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cs-CZ" sz="2400" dirty="0">
              <a:ln w="10160">
                <a:solidFill>
                  <a:schemeClr val="accent3"/>
                </a:solidFill>
                <a:prstDash val="solid"/>
              </a:ln>
              <a:noFill/>
              <a:effectLst/>
            </a:endParaRPr>
          </a:p>
        </p:txBody>
      </p:sp>
      <p:sp>
        <p:nvSpPr>
          <p:cNvPr id="253" name="Rectangle 252"/>
          <p:cNvSpPr/>
          <p:nvPr/>
        </p:nvSpPr>
        <p:spPr>
          <a:xfrm>
            <a:off x="6048176" y="1052736"/>
            <a:ext cx="108000" cy="108000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4" name="Rectangle 253"/>
          <p:cNvSpPr/>
          <p:nvPr/>
        </p:nvSpPr>
        <p:spPr>
          <a:xfrm>
            <a:off x="6228184" y="1052736"/>
            <a:ext cx="108000" cy="108000"/>
          </a:xfrm>
          <a:prstGeom prst="rect">
            <a:avLst/>
          </a:prstGeom>
          <a:noFill/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5" name="Rectangle 254"/>
          <p:cNvSpPr/>
          <p:nvPr/>
        </p:nvSpPr>
        <p:spPr>
          <a:xfrm>
            <a:off x="6408216" y="1052736"/>
            <a:ext cx="108000" cy="108000"/>
          </a:xfrm>
          <a:prstGeom prst="rect">
            <a:avLst/>
          </a:prstGeom>
          <a:noFill/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6" name="Rectangle 255"/>
          <p:cNvSpPr/>
          <p:nvPr/>
        </p:nvSpPr>
        <p:spPr>
          <a:xfrm>
            <a:off x="6588224" y="1052736"/>
            <a:ext cx="108000" cy="108000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7" name="Rectangle 256"/>
          <p:cNvSpPr/>
          <p:nvPr/>
        </p:nvSpPr>
        <p:spPr>
          <a:xfrm>
            <a:off x="6768256" y="1052736"/>
            <a:ext cx="108000" cy="108000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8" name="Rectangle 257"/>
          <p:cNvSpPr/>
          <p:nvPr/>
        </p:nvSpPr>
        <p:spPr>
          <a:xfrm>
            <a:off x="6948264" y="1052736"/>
            <a:ext cx="108000" cy="108000"/>
          </a:xfrm>
          <a:prstGeom prst="rect">
            <a:avLst/>
          </a:prstGeom>
          <a:noFill/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9" name="Rectangle 258"/>
          <p:cNvSpPr/>
          <p:nvPr/>
        </p:nvSpPr>
        <p:spPr>
          <a:xfrm>
            <a:off x="7128296" y="1052736"/>
            <a:ext cx="108000" cy="108000"/>
          </a:xfrm>
          <a:prstGeom prst="rect">
            <a:avLst/>
          </a:prstGeom>
          <a:gradFill flip="none" rotWithShape="1">
            <a:gsLst>
              <a:gs pos="0">
                <a:schemeClr val="accent4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0" name="Rectangle 259"/>
          <p:cNvSpPr/>
          <p:nvPr/>
        </p:nvSpPr>
        <p:spPr>
          <a:xfrm>
            <a:off x="7308304" y="1052736"/>
            <a:ext cx="108000" cy="108000"/>
          </a:xfrm>
          <a:prstGeom prst="rect">
            <a:avLst/>
          </a:prstGeom>
          <a:gradFill flip="none" rotWithShape="1">
            <a:gsLst>
              <a:gs pos="0">
                <a:schemeClr val="accent4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1" name="Rectangle 260"/>
          <p:cNvSpPr/>
          <p:nvPr/>
        </p:nvSpPr>
        <p:spPr>
          <a:xfrm>
            <a:off x="5328096" y="1052736"/>
            <a:ext cx="108000" cy="108000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3" name="Rectangle 262"/>
          <p:cNvSpPr/>
          <p:nvPr/>
        </p:nvSpPr>
        <p:spPr>
          <a:xfrm>
            <a:off x="5508104" y="1052736"/>
            <a:ext cx="108000" cy="108000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4" name="Rectangle 263"/>
          <p:cNvSpPr/>
          <p:nvPr/>
        </p:nvSpPr>
        <p:spPr>
          <a:xfrm>
            <a:off x="5688136" y="1052736"/>
            <a:ext cx="108000" cy="108000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5" name="Rectangle 264"/>
          <p:cNvSpPr/>
          <p:nvPr/>
        </p:nvSpPr>
        <p:spPr>
          <a:xfrm>
            <a:off x="5868144" y="1052736"/>
            <a:ext cx="108000" cy="108000"/>
          </a:xfrm>
          <a:prstGeom prst="rect">
            <a:avLst/>
          </a:prstGeom>
          <a:noFill/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6" name="Rectangle 265"/>
          <p:cNvSpPr/>
          <p:nvPr/>
        </p:nvSpPr>
        <p:spPr>
          <a:xfrm>
            <a:off x="7488336" y="1052736"/>
            <a:ext cx="108000" cy="108000"/>
          </a:xfrm>
          <a:prstGeom prst="rect">
            <a:avLst/>
          </a:prstGeom>
          <a:gradFill flip="none" rotWithShape="1">
            <a:gsLst>
              <a:gs pos="0">
                <a:schemeClr val="accent4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7" name="Rectangle 266"/>
          <p:cNvSpPr/>
          <p:nvPr/>
        </p:nvSpPr>
        <p:spPr>
          <a:xfrm>
            <a:off x="7668344" y="1052736"/>
            <a:ext cx="108000" cy="108000"/>
          </a:xfrm>
          <a:prstGeom prst="rect">
            <a:avLst/>
          </a:prstGeom>
          <a:gradFill flip="none" rotWithShape="1">
            <a:gsLst>
              <a:gs pos="0">
                <a:schemeClr val="accent4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8" name="Rectangle 267"/>
          <p:cNvSpPr/>
          <p:nvPr/>
        </p:nvSpPr>
        <p:spPr>
          <a:xfrm>
            <a:off x="7848376" y="1052736"/>
            <a:ext cx="108000" cy="108000"/>
          </a:xfrm>
          <a:prstGeom prst="rect">
            <a:avLst/>
          </a:prstGeom>
          <a:gradFill flip="none" rotWithShape="1">
            <a:gsLst>
              <a:gs pos="0">
                <a:schemeClr val="accent4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9" name="Rectangle 268"/>
          <p:cNvSpPr/>
          <p:nvPr/>
        </p:nvSpPr>
        <p:spPr>
          <a:xfrm>
            <a:off x="8028384" y="1052736"/>
            <a:ext cx="108000" cy="108000"/>
          </a:xfrm>
          <a:prstGeom prst="rect">
            <a:avLst/>
          </a:prstGeom>
          <a:noFill/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71" name="TextBox 270"/>
          <p:cNvSpPr txBox="1"/>
          <p:nvPr/>
        </p:nvSpPr>
        <p:spPr>
          <a:xfrm>
            <a:off x="8172400" y="908720"/>
            <a:ext cx="720080" cy="360040"/>
          </a:xfrm>
          <a:prstGeom prst="rect">
            <a:avLst/>
          </a:prstGeom>
          <a:solidFill>
            <a:schemeClr val="bg2"/>
          </a:solidFill>
          <a:ln w="19050">
            <a:solidFill>
              <a:schemeClr val="accent3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/>
              </a:rPr>
              <a:t>VMM</a:t>
            </a:r>
          </a:p>
        </p:txBody>
      </p:sp>
    </p:spTree>
    <p:extLst>
      <p:ext uri="{BB962C8B-B14F-4D97-AF65-F5344CB8AC3E}">
        <p14:creationId xmlns:p14="http://schemas.microsoft.com/office/powerpoint/2010/main" val="251753761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Content Placeholder 280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V systému jsou dvojí stránkovací tabulky </a:t>
            </a:r>
          </a:p>
          <a:p>
            <a:pPr lvl="1"/>
            <a:r>
              <a:rPr lang="cs-CZ" dirty="0"/>
              <a:t>Stránkovací tabulky hostitele používané fyzickým CPU</a:t>
            </a:r>
          </a:p>
          <a:p>
            <a:pPr lvl="2"/>
            <a:r>
              <a:rPr lang="cs-CZ" dirty="0"/>
              <a:t>Obsahují fyzické adresy v prostoru hostitele</a:t>
            </a:r>
          </a:p>
          <a:p>
            <a:pPr lvl="1"/>
            <a:r>
              <a:rPr lang="cs-CZ" dirty="0" err="1"/>
              <a:t>Virtualizované</a:t>
            </a:r>
            <a:r>
              <a:rPr lang="cs-CZ" dirty="0"/>
              <a:t> stránkovací tabulky hosta používané OS hosta</a:t>
            </a:r>
          </a:p>
          <a:p>
            <a:pPr lvl="2"/>
            <a:r>
              <a:rPr lang="cs-CZ" dirty="0"/>
              <a:t>Obsahují </a:t>
            </a:r>
            <a:r>
              <a:rPr lang="cs-CZ" dirty="0" err="1"/>
              <a:t>virtualizované</a:t>
            </a:r>
            <a:r>
              <a:rPr lang="cs-CZ" dirty="0"/>
              <a:t> fyzické adresy v prostoru hosta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Virtuální paměť ve </a:t>
            </a:r>
            <a:r>
              <a:rPr lang="en-US" dirty="0" err="1"/>
              <a:t>virtu</a:t>
            </a:r>
            <a:r>
              <a:rPr lang="cs-CZ" dirty="0"/>
              <a:t>álním počítači</a:t>
            </a:r>
            <a:r>
              <a:rPr lang="en-US" dirty="0"/>
              <a:t> - </a:t>
            </a:r>
            <a:r>
              <a:rPr lang="en-US" dirty="0" err="1"/>
              <a:t>bez</a:t>
            </a:r>
            <a:r>
              <a:rPr lang="en-US" dirty="0"/>
              <a:t> HW </a:t>
            </a:r>
            <a:r>
              <a:rPr lang="en-US" dirty="0" err="1"/>
              <a:t>podpory</a:t>
            </a:r>
            <a:endParaRPr lang="cs-CZ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43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</a:t>
            </a:r>
            <a:r>
              <a:rPr lang="cs-CZ" dirty="0" err="1"/>
              <a:t>Virtualization</a:t>
            </a:r>
            <a:r>
              <a:rPr lang="cs-CZ" dirty="0"/>
              <a:t> and Cloud </a:t>
            </a:r>
            <a:r>
              <a:rPr lang="cs-CZ" dirty="0" err="1"/>
              <a:t>Computing</a:t>
            </a:r>
            <a:r>
              <a:rPr lang="cs-CZ" dirty="0"/>
              <a:t>  - 2023/2024 David Bednárek</a:t>
            </a:r>
          </a:p>
        </p:txBody>
      </p:sp>
      <p:sp>
        <p:nvSpPr>
          <p:cNvPr id="137" name="Rounded Rectangle 136"/>
          <p:cNvSpPr/>
          <p:nvPr/>
        </p:nvSpPr>
        <p:spPr>
          <a:xfrm>
            <a:off x="395536" y="4005064"/>
            <a:ext cx="576064" cy="432048"/>
          </a:xfrm>
          <a:prstGeom prst="roundRect">
            <a:avLst/>
          </a:prstGeom>
          <a:noFill/>
          <a:ln w="19050" cap="sq">
            <a:solidFill>
              <a:schemeClr val="accent1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 anchor="t" anchorCtr="0">
            <a:noAutofit/>
          </a:bodyPr>
          <a:lstStyle/>
          <a:p>
            <a:pPr algn="ctr"/>
            <a:r>
              <a:rPr lang="en-US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/>
              </a:rPr>
              <a:t>CPU</a:t>
            </a:r>
            <a:endParaRPr lang="cs-CZ" dirty="0">
              <a:ln w="10160">
                <a:solidFill>
                  <a:schemeClr val="accent1"/>
                </a:solidFill>
                <a:prstDash val="solid"/>
              </a:ln>
              <a:solidFill>
                <a:schemeClr val="accent1"/>
              </a:solidFill>
              <a:effectLst/>
            </a:endParaRPr>
          </a:p>
        </p:txBody>
      </p:sp>
      <p:sp>
        <p:nvSpPr>
          <p:cNvPr id="138" name="TextBox 137"/>
          <p:cNvSpPr txBox="1"/>
          <p:nvPr/>
        </p:nvSpPr>
        <p:spPr>
          <a:xfrm>
            <a:off x="4572000" y="3068960"/>
            <a:ext cx="720080" cy="360040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/>
              </a:rPr>
              <a:t>A</a:t>
            </a:r>
          </a:p>
        </p:txBody>
      </p:sp>
      <p:sp>
        <p:nvSpPr>
          <p:cNvPr id="140" name="TextBox 139"/>
          <p:cNvSpPr txBox="1"/>
          <p:nvPr/>
        </p:nvSpPr>
        <p:spPr>
          <a:xfrm>
            <a:off x="5292080" y="3068960"/>
            <a:ext cx="720080" cy="360040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/>
              </a:rPr>
              <a:t>D</a:t>
            </a:r>
          </a:p>
        </p:txBody>
      </p:sp>
      <p:sp>
        <p:nvSpPr>
          <p:cNvPr id="142" name="TextBox 141"/>
          <p:cNvSpPr txBox="1"/>
          <p:nvPr/>
        </p:nvSpPr>
        <p:spPr>
          <a:xfrm>
            <a:off x="251520" y="2708920"/>
            <a:ext cx="2444131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chemeClr val="accent1"/>
                </a:solidFill>
              </a:rPr>
              <a:t>fyzický adresový prostor</a:t>
            </a:r>
          </a:p>
        </p:txBody>
      </p:sp>
      <p:sp>
        <p:nvSpPr>
          <p:cNvPr id="144" name="Rectangle 143"/>
          <p:cNvSpPr/>
          <p:nvPr/>
        </p:nvSpPr>
        <p:spPr>
          <a:xfrm>
            <a:off x="2447776" y="3212976"/>
            <a:ext cx="108000" cy="108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5" name="Rectangle 144"/>
          <p:cNvSpPr/>
          <p:nvPr/>
        </p:nvSpPr>
        <p:spPr>
          <a:xfrm>
            <a:off x="2627784" y="3212976"/>
            <a:ext cx="108000" cy="108000"/>
          </a:xfrm>
          <a:prstGeom prst="rect">
            <a:avLst/>
          </a:prstGeom>
          <a:noFill/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6" name="Rectangle 145"/>
          <p:cNvSpPr/>
          <p:nvPr/>
        </p:nvSpPr>
        <p:spPr>
          <a:xfrm>
            <a:off x="2807816" y="3212976"/>
            <a:ext cx="108000" cy="108000"/>
          </a:xfrm>
          <a:prstGeom prst="rect">
            <a:avLst/>
          </a:prstGeom>
          <a:noFill/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7" name="Rectangle 146"/>
          <p:cNvSpPr/>
          <p:nvPr/>
        </p:nvSpPr>
        <p:spPr>
          <a:xfrm>
            <a:off x="2987824" y="3212976"/>
            <a:ext cx="108000" cy="108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5" name="Group 40"/>
          <p:cNvGrpSpPr/>
          <p:nvPr/>
        </p:nvGrpSpPr>
        <p:grpSpPr>
          <a:xfrm>
            <a:off x="2411760" y="3068960"/>
            <a:ext cx="720080" cy="360040"/>
            <a:chOff x="971600" y="3789040"/>
            <a:chExt cx="720080" cy="360040"/>
          </a:xfrm>
          <a:noFill/>
        </p:grpSpPr>
        <p:sp>
          <p:nvSpPr>
            <p:cNvPr id="149" name="Rectangle 148"/>
            <p:cNvSpPr/>
            <p:nvPr/>
          </p:nvSpPr>
          <p:spPr>
            <a:xfrm>
              <a:off x="151168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155" name="Rectangle 154"/>
            <p:cNvSpPr/>
            <p:nvPr/>
          </p:nvSpPr>
          <p:spPr>
            <a:xfrm>
              <a:off x="1151627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156" name="Rectangle 155"/>
            <p:cNvSpPr/>
            <p:nvPr/>
          </p:nvSpPr>
          <p:spPr>
            <a:xfrm>
              <a:off x="1331654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157" name="Rectangle 156"/>
            <p:cNvSpPr/>
            <p:nvPr/>
          </p:nvSpPr>
          <p:spPr>
            <a:xfrm>
              <a:off x="97160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158" name="Rectangle 157"/>
            <p:cNvSpPr/>
            <p:nvPr/>
          </p:nvSpPr>
          <p:spPr>
            <a:xfrm>
              <a:off x="971600" y="3789040"/>
              <a:ext cx="720080" cy="360040"/>
            </a:xfrm>
            <a:prstGeom prst="rect">
              <a:avLst/>
            </a:prstGeom>
            <a:grpFill/>
            <a:ln w="19050">
              <a:solidFill>
                <a:schemeClr val="accent1"/>
              </a:solidFill>
              <a:prstDash val="solid"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cs-CZ" sz="2400" dirty="0">
                <a:ln w="10160">
                  <a:noFill/>
                  <a:prstDash val="solid"/>
                </a:ln>
                <a:noFill/>
                <a:effectLst/>
              </a:endParaRPr>
            </a:p>
          </p:txBody>
        </p:sp>
      </p:grpSp>
      <p:sp>
        <p:nvSpPr>
          <p:cNvPr id="159" name="Rectangle 158"/>
          <p:cNvSpPr/>
          <p:nvPr/>
        </p:nvSpPr>
        <p:spPr>
          <a:xfrm>
            <a:off x="3167856" y="3212976"/>
            <a:ext cx="108000" cy="108000"/>
          </a:xfrm>
          <a:prstGeom prst="rect">
            <a:avLst/>
          </a:prstGeom>
          <a:noFill/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0" name="Rectangle 159"/>
          <p:cNvSpPr/>
          <p:nvPr/>
        </p:nvSpPr>
        <p:spPr>
          <a:xfrm>
            <a:off x="3347864" y="3212976"/>
            <a:ext cx="108000" cy="108000"/>
          </a:xfrm>
          <a:prstGeom prst="rect">
            <a:avLst/>
          </a:prstGeom>
          <a:noFill/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1" name="Rectangle 160"/>
          <p:cNvSpPr/>
          <p:nvPr/>
        </p:nvSpPr>
        <p:spPr>
          <a:xfrm>
            <a:off x="4427984" y="3212976"/>
            <a:ext cx="108000" cy="10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2" name="Rectangle 161"/>
          <p:cNvSpPr/>
          <p:nvPr/>
        </p:nvSpPr>
        <p:spPr>
          <a:xfrm>
            <a:off x="3527896" y="3212976"/>
            <a:ext cx="108000" cy="1080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6" name="Group 45"/>
          <p:cNvGrpSpPr/>
          <p:nvPr/>
        </p:nvGrpSpPr>
        <p:grpSpPr>
          <a:xfrm>
            <a:off x="3131840" y="3068960"/>
            <a:ext cx="720080" cy="360040"/>
            <a:chOff x="971600" y="3789040"/>
            <a:chExt cx="720080" cy="360040"/>
          </a:xfrm>
          <a:noFill/>
        </p:grpSpPr>
        <p:sp>
          <p:nvSpPr>
            <p:cNvPr id="164" name="Rectangle 163"/>
            <p:cNvSpPr/>
            <p:nvPr/>
          </p:nvSpPr>
          <p:spPr>
            <a:xfrm>
              <a:off x="151168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165" name="Rectangle 164"/>
            <p:cNvSpPr/>
            <p:nvPr/>
          </p:nvSpPr>
          <p:spPr>
            <a:xfrm>
              <a:off x="1151627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166" name="Rectangle 165"/>
            <p:cNvSpPr/>
            <p:nvPr/>
          </p:nvSpPr>
          <p:spPr>
            <a:xfrm>
              <a:off x="1331654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167" name="Rectangle 166"/>
            <p:cNvSpPr/>
            <p:nvPr/>
          </p:nvSpPr>
          <p:spPr>
            <a:xfrm>
              <a:off x="97160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168" name="Rectangle 167"/>
            <p:cNvSpPr/>
            <p:nvPr/>
          </p:nvSpPr>
          <p:spPr>
            <a:xfrm>
              <a:off x="971600" y="3789040"/>
              <a:ext cx="720080" cy="360040"/>
            </a:xfrm>
            <a:prstGeom prst="rect">
              <a:avLst/>
            </a:prstGeom>
            <a:grpFill/>
            <a:ln w="19050">
              <a:solidFill>
                <a:schemeClr val="accent1"/>
              </a:solidFill>
              <a:prstDash val="solid"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cs-CZ" sz="2400" dirty="0">
                <a:ln w="10160">
                  <a:noFill/>
                  <a:prstDash val="solid"/>
                </a:ln>
                <a:noFill/>
                <a:effectLst/>
              </a:endParaRPr>
            </a:p>
          </p:txBody>
        </p:sp>
      </p:grpSp>
      <p:sp>
        <p:nvSpPr>
          <p:cNvPr id="169" name="Rectangle 168"/>
          <p:cNvSpPr/>
          <p:nvPr/>
        </p:nvSpPr>
        <p:spPr>
          <a:xfrm>
            <a:off x="1727696" y="3212976"/>
            <a:ext cx="108000" cy="108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1" name="Rectangle 170"/>
          <p:cNvSpPr/>
          <p:nvPr/>
        </p:nvSpPr>
        <p:spPr>
          <a:xfrm>
            <a:off x="1907704" y="3212976"/>
            <a:ext cx="108000" cy="108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2" name="Rectangle 171"/>
          <p:cNvSpPr/>
          <p:nvPr/>
        </p:nvSpPr>
        <p:spPr>
          <a:xfrm>
            <a:off x="2087736" y="3212976"/>
            <a:ext cx="108000" cy="108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3" name="Rectangle 172"/>
          <p:cNvSpPr/>
          <p:nvPr/>
        </p:nvSpPr>
        <p:spPr>
          <a:xfrm>
            <a:off x="2267744" y="3212976"/>
            <a:ext cx="108000" cy="108000"/>
          </a:xfrm>
          <a:prstGeom prst="rect">
            <a:avLst/>
          </a:prstGeom>
          <a:noFill/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7" name="Group 55"/>
          <p:cNvGrpSpPr/>
          <p:nvPr/>
        </p:nvGrpSpPr>
        <p:grpSpPr>
          <a:xfrm>
            <a:off x="1691680" y="3068960"/>
            <a:ext cx="720080" cy="360040"/>
            <a:chOff x="971600" y="3789040"/>
            <a:chExt cx="720080" cy="360040"/>
          </a:xfrm>
          <a:noFill/>
        </p:grpSpPr>
        <p:sp>
          <p:nvSpPr>
            <p:cNvPr id="175" name="Rectangle 174"/>
            <p:cNvSpPr/>
            <p:nvPr/>
          </p:nvSpPr>
          <p:spPr>
            <a:xfrm>
              <a:off x="151168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177" name="Rectangle 176"/>
            <p:cNvSpPr/>
            <p:nvPr/>
          </p:nvSpPr>
          <p:spPr>
            <a:xfrm>
              <a:off x="1151627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178" name="Rectangle 177"/>
            <p:cNvSpPr/>
            <p:nvPr/>
          </p:nvSpPr>
          <p:spPr>
            <a:xfrm>
              <a:off x="1331654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179" name="Rectangle 178"/>
            <p:cNvSpPr/>
            <p:nvPr/>
          </p:nvSpPr>
          <p:spPr>
            <a:xfrm>
              <a:off x="97160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180" name="Rectangle 179"/>
            <p:cNvSpPr/>
            <p:nvPr/>
          </p:nvSpPr>
          <p:spPr>
            <a:xfrm>
              <a:off x="971600" y="3789040"/>
              <a:ext cx="720080" cy="360040"/>
            </a:xfrm>
            <a:prstGeom prst="rect">
              <a:avLst/>
            </a:prstGeom>
            <a:grpFill/>
            <a:ln w="19050">
              <a:solidFill>
                <a:schemeClr val="accent1"/>
              </a:solidFill>
              <a:prstDash val="solid"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cs-CZ" sz="2400" dirty="0">
                <a:ln w="10160">
                  <a:noFill/>
                  <a:prstDash val="solid"/>
                </a:ln>
                <a:noFill/>
                <a:effectLst/>
              </a:endParaRPr>
            </a:p>
          </p:txBody>
        </p:sp>
      </p:grpSp>
      <p:sp>
        <p:nvSpPr>
          <p:cNvPr id="181" name="Rectangle 180"/>
          <p:cNvSpPr/>
          <p:nvPr/>
        </p:nvSpPr>
        <p:spPr>
          <a:xfrm>
            <a:off x="3707928" y="3212976"/>
            <a:ext cx="108000" cy="1080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2" name="Rectangle 181"/>
          <p:cNvSpPr/>
          <p:nvPr/>
        </p:nvSpPr>
        <p:spPr>
          <a:xfrm>
            <a:off x="3887936" y="3212976"/>
            <a:ext cx="108000" cy="1080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3" name="Rectangle 182"/>
          <p:cNvSpPr/>
          <p:nvPr/>
        </p:nvSpPr>
        <p:spPr>
          <a:xfrm>
            <a:off x="4067968" y="3212976"/>
            <a:ext cx="108000" cy="1080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4" name="Rectangle 183"/>
          <p:cNvSpPr/>
          <p:nvPr/>
        </p:nvSpPr>
        <p:spPr>
          <a:xfrm>
            <a:off x="4247976" y="3212976"/>
            <a:ext cx="108000" cy="108000"/>
          </a:xfrm>
          <a:prstGeom prst="rect">
            <a:avLst/>
          </a:prstGeom>
          <a:noFill/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8" name="Group 73"/>
          <p:cNvGrpSpPr/>
          <p:nvPr/>
        </p:nvGrpSpPr>
        <p:grpSpPr>
          <a:xfrm>
            <a:off x="3851920" y="3068960"/>
            <a:ext cx="720080" cy="360040"/>
            <a:chOff x="971600" y="3789040"/>
            <a:chExt cx="720080" cy="360040"/>
          </a:xfrm>
          <a:noFill/>
        </p:grpSpPr>
        <p:sp>
          <p:nvSpPr>
            <p:cNvPr id="186" name="Rectangle 185"/>
            <p:cNvSpPr/>
            <p:nvPr/>
          </p:nvSpPr>
          <p:spPr>
            <a:xfrm>
              <a:off x="151168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187" name="Rectangle 186"/>
            <p:cNvSpPr/>
            <p:nvPr/>
          </p:nvSpPr>
          <p:spPr>
            <a:xfrm>
              <a:off x="1151627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188" name="Rectangle 187"/>
            <p:cNvSpPr/>
            <p:nvPr/>
          </p:nvSpPr>
          <p:spPr>
            <a:xfrm>
              <a:off x="1331654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189" name="Rectangle 188"/>
            <p:cNvSpPr/>
            <p:nvPr/>
          </p:nvSpPr>
          <p:spPr>
            <a:xfrm>
              <a:off x="97160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190" name="Rectangle 189"/>
            <p:cNvSpPr/>
            <p:nvPr/>
          </p:nvSpPr>
          <p:spPr>
            <a:xfrm>
              <a:off x="971600" y="3789040"/>
              <a:ext cx="720080" cy="360040"/>
            </a:xfrm>
            <a:prstGeom prst="rect">
              <a:avLst/>
            </a:prstGeom>
            <a:grpFill/>
            <a:ln w="19050">
              <a:solidFill>
                <a:schemeClr val="accent1"/>
              </a:solidFill>
              <a:prstDash val="solid"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cs-CZ" sz="2400" dirty="0">
                <a:ln w="10160">
                  <a:noFill/>
                  <a:prstDash val="solid"/>
                </a:ln>
                <a:noFill/>
                <a:effectLst/>
              </a:endParaRPr>
            </a:p>
          </p:txBody>
        </p:sp>
      </p:grpSp>
      <p:sp>
        <p:nvSpPr>
          <p:cNvPr id="191" name="TextBox 190"/>
          <p:cNvSpPr txBox="1"/>
          <p:nvPr/>
        </p:nvSpPr>
        <p:spPr>
          <a:xfrm>
            <a:off x="251520" y="3068960"/>
            <a:ext cx="720080" cy="360040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/>
              </a:rPr>
              <a:t>VMM</a:t>
            </a:r>
          </a:p>
        </p:txBody>
      </p:sp>
      <p:sp>
        <p:nvSpPr>
          <p:cNvPr id="192" name="TextBox 191"/>
          <p:cNvSpPr txBox="1"/>
          <p:nvPr/>
        </p:nvSpPr>
        <p:spPr>
          <a:xfrm>
            <a:off x="6012160" y="3068960"/>
            <a:ext cx="720080" cy="360040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24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/>
              </a:rPr>
              <a:t>OS</a:t>
            </a:r>
            <a:endParaRPr lang="cs-CZ" sz="2400" dirty="0">
              <a:ln w="10160">
                <a:solidFill>
                  <a:schemeClr val="accent1"/>
                </a:solidFill>
                <a:prstDash val="solid"/>
              </a:ln>
              <a:solidFill>
                <a:schemeClr val="accent1"/>
              </a:solidFill>
              <a:effectLst/>
            </a:endParaRPr>
          </a:p>
        </p:txBody>
      </p:sp>
      <p:cxnSp>
        <p:nvCxnSpPr>
          <p:cNvPr id="194" name="Curved Connector 193"/>
          <p:cNvCxnSpPr>
            <a:stCxn id="171" idx="2"/>
            <a:endCxn id="168" idx="2"/>
          </p:cNvCxnSpPr>
          <p:nvPr/>
        </p:nvCxnSpPr>
        <p:spPr>
          <a:xfrm rot="16200000" flipH="1">
            <a:off x="2672780" y="2609900"/>
            <a:ext cx="108024" cy="1530176"/>
          </a:xfrm>
          <a:prstGeom prst="curvedConnector3">
            <a:avLst>
              <a:gd name="adj1" fmla="val 311620"/>
            </a:avLst>
          </a:prstGeom>
          <a:ln w="190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Curved Connector 194"/>
          <p:cNvCxnSpPr>
            <a:stCxn id="169" idx="2"/>
            <a:endCxn id="158" idx="2"/>
          </p:cNvCxnSpPr>
          <p:nvPr/>
        </p:nvCxnSpPr>
        <p:spPr>
          <a:xfrm rot="16200000" flipH="1">
            <a:off x="2222736" y="2879936"/>
            <a:ext cx="108024" cy="990104"/>
          </a:xfrm>
          <a:prstGeom prst="curvedConnector3">
            <a:avLst>
              <a:gd name="adj1" fmla="val 311620"/>
            </a:avLst>
          </a:prstGeom>
          <a:ln w="190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Curved Connector 195"/>
          <p:cNvCxnSpPr>
            <a:stCxn id="172" idx="2"/>
            <a:endCxn id="190" idx="2"/>
          </p:cNvCxnSpPr>
          <p:nvPr/>
        </p:nvCxnSpPr>
        <p:spPr>
          <a:xfrm rot="16200000" flipH="1">
            <a:off x="3122836" y="2339876"/>
            <a:ext cx="108024" cy="2070224"/>
          </a:xfrm>
          <a:prstGeom prst="curvedConnector3">
            <a:avLst>
              <a:gd name="adj1" fmla="val 311620"/>
            </a:avLst>
          </a:prstGeom>
          <a:ln w="190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Curved Connector 196"/>
          <p:cNvCxnSpPr>
            <a:stCxn id="144" idx="2"/>
            <a:endCxn id="138" idx="2"/>
          </p:cNvCxnSpPr>
          <p:nvPr/>
        </p:nvCxnSpPr>
        <p:spPr>
          <a:xfrm rot="16200000" flipH="1">
            <a:off x="3662896" y="2159856"/>
            <a:ext cx="108024" cy="2430264"/>
          </a:xfrm>
          <a:prstGeom prst="curvedConnector3">
            <a:avLst>
              <a:gd name="adj1" fmla="val 311620"/>
            </a:avLst>
          </a:prstGeom>
          <a:ln w="127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Curved Connector 197"/>
          <p:cNvCxnSpPr>
            <a:stCxn id="147" idx="2"/>
            <a:endCxn id="140" idx="2"/>
          </p:cNvCxnSpPr>
          <p:nvPr/>
        </p:nvCxnSpPr>
        <p:spPr>
          <a:xfrm rot="16200000" flipH="1">
            <a:off x="4292960" y="2069840"/>
            <a:ext cx="108024" cy="2610296"/>
          </a:xfrm>
          <a:prstGeom prst="curvedConnector3">
            <a:avLst>
              <a:gd name="adj1" fmla="val 311620"/>
            </a:avLst>
          </a:prstGeom>
          <a:ln w="127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Curved Connector 199"/>
          <p:cNvCxnSpPr>
            <a:stCxn id="162" idx="2"/>
            <a:endCxn id="192" idx="2"/>
          </p:cNvCxnSpPr>
          <p:nvPr/>
        </p:nvCxnSpPr>
        <p:spPr>
          <a:xfrm rot="16200000" flipH="1">
            <a:off x="4923036" y="1979836"/>
            <a:ext cx="108024" cy="2790304"/>
          </a:xfrm>
          <a:prstGeom prst="curvedConnector3">
            <a:avLst>
              <a:gd name="adj1" fmla="val 629049"/>
            </a:avLst>
          </a:prstGeom>
          <a:ln w="12700">
            <a:solidFill>
              <a:schemeClr val="accent2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Curved Connector 200"/>
          <p:cNvCxnSpPr>
            <a:stCxn id="181" idx="2"/>
            <a:endCxn id="240" idx="2"/>
          </p:cNvCxnSpPr>
          <p:nvPr/>
        </p:nvCxnSpPr>
        <p:spPr>
          <a:xfrm rot="16200000" flipH="1">
            <a:off x="5373092" y="1709812"/>
            <a:ext cx="108024" cy="3330352"/>
          </a:xfrm>
          <a:prstGeom prst="curvedConnector3">
            <a:avLst>
              <a:gd name="adj1" fmla="val 646684"/>
            </a:avLst>
          </a:prstGeom>
          <a:ln w="12700">
            <a:solidFill>
              <a:schemeClr val="accent2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Curved Connector 201"/>
          <p:cNvCxnSpPr>
            <a:stCxn id="182" idx="2"/>
            <a:endCxn id="218" idx="2"/>
          </p:cNvCxnSpPr>
          <p:nvPr/>
        </p:nvCxnSpPr>
        <p:spPr>
          <a:xfrm rot="16200000" flipH="1">
            <a:off x="5823136" y="1439776"/>
            <a:ext cx="108024" cy="3870424"/>
          </a:xfrm>
          <a:prstGeom prst="curvedConnector3">
            <a:avLst>
              <a:gd name="adj1" fmla="val 646684"/>
            </a:avLst>
          </a:prstGeom>
          <a:ln w="12700">
            <a:solidFill>
              <a:schemeClr val="accent2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Curved Connector 202"/>
          <p:cNvCxnSpPr>
            <a:stCxn id="183" idx="2"/>
            <a:endCxn id="226" idx="2"/>
          </p:cNvCxnSpPr>
          <p:nvPr/>
        </p:nvCxnSpPr>
        <p:spPr>
          <a:xfrm rot="16200000" flipH="1">
            <a:off x="6273192" y="1169752"/>
            <a:ext cx="108024" cy="4410472"/>
          </a:xfrm>
          <a:prstGeom prst="curvedConnector3">
            <a:avLst>
              <a:gd name="adj1" fmla="val 646684"/>
            </a:avLst>
          </a:prstGeom>
          <a:ln w="12700">
            <a:solidFill>
              <a:schemeClr val="accent2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Curved Connector 153"/>
          <p:cNvCxnSpPr>
            <a:stCxn id="206" idx="3"/>
            <a:endCxn id="180" idx="2"/>
          </p:cNvCxnSpPr>
          <p:nvPr/>
        </p:nvCxnSpPr>
        <p:spPr>
          <a:xfrm flipV="1">
            <a:off x="863576" y="3429000"/>
            <a:ext cx="1188144" cy="918096"/>
          </a:xfrm>
          <a:prstGeom prst="curvedConnector2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6" name="Rectangle 205"/>
          <p:cNvSpPr/>
          <p:nvPr/>
        </p:nvSpPr>
        <p:spPr>
          <a:xfrm>
            <a:off x="755576" y="4293096"/>
            <a:ext cx="108000" cy="108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1" name="Rectangle 210"/>
          <p:cNvSpPr/>
          <p:nvPr/>
        </p:nvSpPr>
        <p:spPr>
          <a:xfrm>
            <a:off x="7668344" y="3212976"/>
            <a:ext cx="108000" cy="108000"/>
          </a:xfrm>
          <a:prstGeom prst="rect">
            <a:avLst/>
          </a:prstGeom>
          <a:noFill/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n>
                <a:solidFill>
                  <a:schemeClr val="accent4"/>
                </a:solidFill>
              </a:ln>
              <a:solidFill>
                <a:schemeClr val="accent4"/>
              </a:solidFill>
            </a:endParaRPr>
          </a:p>
        </p:txBody>
      </p:sp>
      <p:sp>
        <p:nvSpPr>
          <p:cNvPr id="212" name="Rectangle 211"/>
          <p:cNvSpPr/>
          <p:nvPr/>
        </p:nvSpPr>
        <p:spPr>
          <a:xfrm>
            <a:off x="7848376" y="3212976"/>
            <a:ext cx="108000" cy="108000"/>
          </a:xfrm>
          <a:prstGeom prst="rect">
            <a:avLst/>
          </a:prstGeom>
          <a:noFill/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n>
                <a:solidFill>
                  <a:schemeClr val="accent4"/>
                </a:solidFill>
              </a:ln>
              <a:solidFill>
                <a:schemeClr val="accent4"/>
              </a:solidFill>
            </a:endParaRPr>
          </a:p>
        </p:txBody>
      </p:sp>
      <p:grpSp>
        <p:nvGrpSpPr>
          <p:cNvPr id="9" name="Group 40"/>
          <p:cNvGrpSpPr/>
          <p:nvPr/>
        </p:nvGrpSpPr>
        <p:grpSpPr>
          <a:xfrm>
            <a:off x="7452320" y="3068960"/>
            <a:ext cx="720080" cy="360040"/>
            <a:chOff x="971600" y="3789040"/>
            <a:chExt cx="720080" cy="360040"/>
          </a:xfrm>
          <a:noFill/>
        </p:grpSpPr>
        <p:sp>
          <p:nvSpPr>
            <p:cNvPr id="214" name="Rectangle 213"/>
            <p:cNvSpPr/>
            <p:nvPr/>
          </p:nvSpPr>
          <p:spPr>
            <a:xfrm>
              <a:off x="151168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15" name="Rectangle 214"/>
            <p:cNvSpPr/>
            <p:nvPr/>
          </p:nvSpPr>
          <p:spPr>
            <a:xfrm>
              <a:off x="1151627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16" name="Rectangle 215"/>
            <p:cNvSpPr/>
            <p:nvPr/>
          </p:nvSpPr>
          <p:spPr>
            <a:xfrm>
              <a:off x="1331654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17" name="Rectangle 216"/>
            <p:cNvSpPr/>
            <p:nvPr/>
          </p:nvSpPr>
          <p:spPr>
            <a:xfrm>
              <a:off x="97160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18" name="Rectangle 217"/>
            <p:cNvSpPr/>
            <p:nvPr/>
          </p:nvSpPr>
          <p:spPr>
            <a:xfrm>
              <a:off x="971600" y="3789040"/>
              <a:ext cx="720080" cy="360040"/>
            </a:xfrm>
            <a:prstGeom prst="rect">
              <a:avLst/>
            </a:prstGeom>
            <a:grpFill/>
            <a:ln w="19050">
              <a:solidFill>
                <a:schemeClr val="accent1"/>
              </a:solidFill>
              <a:prstDash val="solid"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cs-CZ" sz="2400" dirty="0">
                <a:ln w="10160">
                  <a:solidFill>
                    <a:schemeClr val="accent4"/>
                  </a:solidFill>
                  <a:prstDash val="solid"/>
                </a:ln>
                <a:solidFill>
                  <a:schemeClr val="accent4"/>
                </a:solidFill>
                <a:effectLst/>
              </a:endParaRPr>
            </a:p>
          </p:txBody>
        </p:sp>
      </p:grpSp>
      <p:sp>
        <p:nvSpPr>
          <p:cNvPr id="219" name="Rectangle 218"/>
          <p:cNvSpPr/>
          <p:nvPr/>
        </p:nvSpPr>
        <p:spPr>
          <a:xfrm>
            <a:off x="8388424" y="3212976"/>
            <a:ext cx="108000" cy="108000"/>
          </a:xfrm>
          <a:prstGeom prst="rect">
            <a:avLst/>
          </a:prstGeom>
          <a:noFill/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n>
                <a:solidFill>
                  <a:schemeClr val="accent4"/>
                </a:solidFill>
              </a:ln>
              <a:solidFill>
                <a:schemeClr val="accent4"/>
              </a:solidFill>
            </a:endParaRPr>
          </a:p>
        </p:txBody>
      </p:sp>
      <p:grpSp>
        <p:nvGrpSpPr>
          <p:cNvPr id="10" name="Group 45"/>
          <p:cNvGrpSpPr/>
          <p:nvPr/>
        </p:nvGrpSpPr>
        <p:grpSpPr>
          <a:xfrm>
            <a:off x="8172400" y="3068960"/>
            <a:ext cx="720080" cy="360040"/>
            <a:chOff x="971600" y="3789040"/>
            <a:chExt cx="720080" cy="360040"/>
          </a:xfrm>
          <a:noFill/>
        </p:grpSpPr>
        <p:sp>
          <p:nvSpPr>
            <p:cNvPr id="222" name="Rectangle 221"/>
            <p:cNvSpPr/>
            <p:nvPr/>
          </p:nvSpPr>
          <p:spPr>
            <a:xfrm>
              <a:off x="151168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23" name="Rectangle 222"/>
            <p:cNvSpPr/>
            <p:nvPr/>
          </p:nvSpPr>
          <p:spPr>
            <a:xfrm>
              <a:off x="1151627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24" name="Rectangle 223"/>
            <p:cNvSpPr/>
            <p:nvPr/>
          </p:nvSpPr>
          <p:spPr>
            <a:xfrm>
              <a:off x="1331654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25" name="Rectangle 224"/>
            <p:cNvSpPr/>
            <p:nvPr/>
          </p:nvSpPr>
          <p:spPr>
            <a:xfrm>
              <a:off x="97160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26" name="Rectangle 225"/>
            <p:cNvSpPr/>
            <p:nvPr/>
          </p:nvSpPr>
          <p:spPr>
            <a:xfrm>
              <a:off x="971600" y="3789040"/>
              <a:ext cx="720080" cy="360040"/>
            </a:xfrm>
            <a:prstGeom prst="rect">
              <a:avLst/>
            </a:prstGeom>
            <a:grpFill/>
            <a:ln w="19050">
              <a:solidFill>
                <a:schemeClr val="accent1"/>
              </a:solidFill>
              <a:prstDash val="solid"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cs-CZ" sz="2400" dirty="0">
                <a:ln w="10160">
                  <a:solidFill>
                    <a:schemeClr val="accent4"/>
                  </a:solidFill>
                  <a:prstDash val="solid"/>
                </a:ln>
                <a:solidFill>
                  <a:schemeClr val="accent4"/>
                </a:solidFill>
                <a:effectLst/>
              </a:endParaRPr>
            </a:p>
          </p:txBody>
        </p:sp>
      </p:grpSp>
      <p:grpSp>
        <p:nvGrpSpPr>
          <p:cNvPr id="11" name="Group 226"/>
          <p:cNvGrpSpPr/>
          <p:nvPr/>
        </p:nvGrpSpPr>
        <p:grpSpPr>
          <a:xfrm>
            <a:off x="6768256" y="3212976"/>
            <a:ext cx="1548160" cy="108000"/>
            <a:chOff x="1007616" y="2492896"/>
            <a:chExt cx="1548160" cy="108000"/>
          </a:xfrm>
          <a:solidFill>
            <a:schemeClr val="accent4"/>
          </a:solidFill>
        </p:grpSpPr>
        <p:sp>
          <p:nvSpPr>
            <p:cNvPr id="228" name="Rectangle 227"/>
            <p:cNvSpPr/>
            <p:nvPr/>
          </p:nvSpPr>
          <p:spPr>
            <a:xfrm>
              <a:off x="1727696" y="2492896"/>
              <a:ext cx="108000" cy="108000"/>
            </a:xfrm>
            <a:prstGeom prst="rect">
              <a:avLst/>
            </a:prstGeom>
            <a:grpFill/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29" name="Rectangle 228"/>
            <p:cNvSpPr/>
            <p:nvPr/>
          </p:nvSpPr>
          <p:spPr>
            <a:xfrm>
              <a:off x="2267744" y="2492896"/>
              <a:ext cx="108000" cy="108000"/>
            </a:xfrm>
            <a:prstGeom prst="rect">
              <a:avLst/>
            </a:prstGeom>
            <a:grpFill/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30" name="Rectangle 229"/>
            <p:cNvSpPr/>
            <p:nvPr/>
          </p:nvSpPr>
          <p:spPr>
            <a:xfrm>
              <a:off x="2447776" y="2492896"/>
              <a:ext cx="108000" cy="108000"/>
            </a:xfrm>
            <a:prstGeom prst="rect">
              <a:avLst/>
            </a:prstGeom>
            <a:grpFill/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31" name="Rectangle 230"/>
            <p:cNvSpPr/>
            <p:nvPr/>
          </p:nvSpPr>
          <p:spPr>
            <a:xfrm>
              <a:off x="1007616" y="2492896"/>
              <a:ext cx="108000" cy="108000"/>
            </a:xfrm>
            <a:prstGeom prst="rect">
              <a:avLst/>
            </a:prstGeom>
            <a:grpFill/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32" name="Rectangle 231"/>
            <p:cNvSpPr/>
            <p:nvPr/>
          </p:nvSpPr>
          <p:spPr>
            <a:xfrm>
              <a:off x="1187624" y="2492896"/>
              <a:ext cx="108000" cy="108000"/>
            </a:xfrm>
            <a:prstGeom prst="rect">
              <a:avLst/>
            </a:prstGeom>
            <a:grpFill/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33" name="Rectangle 232"/>
            <p:cNvSpPr/>
            <p:nvPr/>
          </p:nvSpPr>
          <p:spPr>
            <a:xfrm>
              <a:off x="1367656" y="2492896"/>
              <a:ext cx="108000" cy="108000"/>
            </a:xfrm>
            <a:prstGeom prst="rect">
              <a:avLst/>
            </a:prstGeom>
            <a:grpFill/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</p:grpSp>
      <p:sp>
        <p:nvSpPr>
          <p:cNvPr id="234" name="Rectangle 233"/>
          <p:cNvSpPr/>
          <p:nvPr/>
        </p:nvSpPr>
        <p:spPr>
          <a:xfrm>
            <a:off x="7308304" y="3212976"/>
            <a:ext cx="108000" cy="108000"/>
          </a:xfrm>
          <a:prstGeom prst="rect">
            <a:avLst/>
          </a:prstGeom>
          <a:noFill/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n>
                <a:solidFill>
                  <a:schemeClr val="accent4"/>
                </a:solidFill>
              </a:ln>
              <a:solidFill>
                <a:schemeClr val="accent4"/>
              </a:solidFill>
            </a:endParaRPr>
          </a:p>
        </p:txBody>
      </p:sp>
      <p:grpSp>
        <p:nvGrpSpPr>
          <p:cNvPr id="12" name="Group 55"/>
          <p:cNvGrpSpPr/>
          <p:nvPr/>
        </p:nvGrpSpPr>
        <p:grpSpPr>
          <a:xfrm>
            <a:off x="6732240" y="3068960"/>
            <a:ext cx="720080" cy="360040"/>
            <a:chOff x="971600" y="3789040"/>
            <a:chExt cx="720080" cy="360040"/>
          </a:xfrm>
          <a:noFill/>
        </p:grpSpPr>
        <p:sp>
          <p:nvSpPr>
            <p:cNvPr id="236" name="Rectangle 235"/>
            <p:cNvSpPr/>
            <p:nvPr/>
          </p:nvSpPr>
          <p:spPr>
            <a:xfrm>
              <a:off x="151168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37" name="Rectangle 236"/>
            <p:cNvSpPr/>
            <p:nvPr/>
          </p:nvSpPr>
          <p:spPr>
            <a:xfrm>
              <a:off x="1151627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38" name="Rectangle 237"/>
            <p:cNvSpPr/>
            <p:nvPr/>
          </p:nvSpPr>
          <p:spPr>
            <a:xfrm>
              <a:off x="1331654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39" name="Rectangle 238"/>
            <p:cNvSpPr/>
            <p:nvPr/>
          </p:nvSpPr>
          <p:spPr>
            <a:xfrm>
              <a:off x="97160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40" name="Rectangle 239"/>
            <p:cNvSpPr/>
            <p:nvPr/>
          </p:nvSpPr>
          <p:spPr>
            <a:xfrm>
              <a:off x="971600" y="3789040"/>
              <a:ext cx="720080" cy="360040"/>
            </a:xfrm>
            <a:prstGeom prst="rect">
              <a:avLst/>
            </a:prstGeom>
            <a:grpFill/>
            <a:ln w="19050">
              <a:solidFill>
                <a:schemeClr val="accent1"/>
              </a:solidFill>
              <a:prstDash val="solid"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cs-CZ" sz="2400" dirty="0">
                <a:ln w="10160">
                  <a:solidFill>
                    <a:schemeClr val="accent4"/>
                  </a:solidFill>
                  <a:prstDash val="solid"/>
                </a:ln>
                <a:solidFill>
                  <a:schemeClr val="accent4"/>
                </a:solidFill>
                <a:effectLst/>
              </a:endParaRPr>
            </a:p>
          </p:txBody>
        </p:sp>
      </p:grpSp>
      <p:sp>
        <p:nvSpPr>
          <p:cNvPr id="242" name="Rectangle 241"/>
          <p:cNvSpPr/>
          <p:nvPr/>
        </p:nvSpPr>
        <p:spPr>
          <a:xfrm>
            <a:off x="8568456" y="3212976"/>
            <a:ext cx="108000" cy="108000"/>
          </a:xfrm>
          <a:prstGeom prst="rect">
            <a:avLst/>
          </a:prstGeom>
          <a:gradFill flip="none" rotWithShape="1">
            <a:gsLst>
              <a:gs pos="0">
                <a:schemeClr val="accent4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n>
                <a:solidFill>
                  <a:schemeClr val="accent4"/>
                </a:solidFill>
              </a:ln>
              <a:solidFill>
                <a:schemeClr val="accent4"/>
              </a:solidFill>
            </a:endParaRPr>
          </a:p>
        </p:txBody>
      </p:sp>
      <p:sp>
        <p:nvSpPr>
          <p:cNvPr id="243" name="Rectangle 242"/>
          <p:cNvSpPr/>
          <p:nvPr/>
        </p:nvSpPr>
        <p:spPr>
          <a:xfrm>
            <a:off x="8748488" y="3212976"/>
            <a:ext cx="108000" cy="108000"/>
          </a:xfrm>
          <a:prstGeom prst="rect">
            <a:avLst/>
          </a:prstGeom>
          <a:gradFill flip="none" rotWithShape="1">
            <a:gsLst>
              <a:gs pos="0">
                <a:schemeClr val="accent4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n>
                <a:solidFill>
                  <a:schemeClr val="accent4"/>
                </a:solidFill>
              </a:ln>
              <a:solidFill>
                <a:schemeClr val="accent4"/>
              </a:solidFill>
            </a:endParaRPr>
          </a:p>
        </p:txBody>
      </p:sp>
      <p:cxnSp>
        <p:nvCxnSpPr>
          <p:cNvPr id="262" name="Curved Connector 261"/>
          <p:cNvCxnSpPr>
            <a:stCxn id="161" idx="2"/>
            <a:endCxn id="191" idx="2"/>
          </p:cNvCxnSpPr>
          <p:nvPr/>
        </p:nvCxnSpPr>
        <p:spPr>
          <a:xfrm rot="5400000">
            <a:off x="2492760" y="1439776"/>
            <a:ext cx="108024" cy="3870424"/>
          </a:xfrm>
          <a:prstGeom prst="curvedConnector3">
            <a:avLst>
              <a:gd name="adj1" fmla="val 655502"/>
            </a:avLst>
          </a:prstGeom>
          <a:ln w="12700"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0" name="TextBox 269"/>
          <p:cNvSpPr txBox="1"/>
          <p:nvPr/>
        </p:nvSpPr>
        <p:spPr>
          <a:xfrm>
            <a:off x="971600" y="3068960"/>
            <a:ext cx="720080" cy="360040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sysDot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cs-CZ" sz="2400" dirty="0">
              <a:ln w="10160">
                <a:solidFill>
                  <a:schemeClr val="accent1"/>
                </a:solidFill>
                <a:prstDash val="solid"/>
              </a:ln>
              <a:noFill/>
              <a:effectLst/>
            </a:endParaRPr>
          </a:p>
        </p:txBody>
      </p:sp>
      <p:sp>
        <p:nvSpPr>
          <p:cNvPr id="163" name="TextBox 162"/>
          <p:cNvSpPr txBox="1"/>
          <p:nvPr/>
        </p:nvSpPr>
        <p:spPr>
          <a:xfrm>
            <a:off x="7452320" y="908720"/>
            <a:ext cx="720080" cy="360040"/>
          </a:xfrm>
          <a:prstGeom prst="rect">
            <a:avLst/>
          </a:prstGeom>
          <a:noFill/>
          <a:ln w="19050">
            <a:solidFill>
              <a:schemeClr val="accent3"/>
            </a:solidFill>
            <a:prstDash val="sysDot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cs-CZ" sz="2400" dirty="0">
              <a:ln w="10160">
                <a:solidFill>
                  <a:schemeClr val="accent3"/>
                </a:solidFill>
                <a:prstDash val="solid"/>
              </a:ln>
              <a:noFill/>
              <a:effectLst/>
            </a:endParaRPr>
          </a:p>
        </p:txBody>
      </p:sp>
      <p:sp>
        <p:nvSpPr>
          <p:cNvPr id="174" name="Rectangle 173"/>
          <p:cNvSpPr/>
          <p:nvPr/>
        </p:nvSpPr>
        <p:spPr>
          <a:xfrm>
            <a:off x="6012160" y="908720"/>
            <a:ext cx="720080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accent3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cs-CZ" sz="2400" dirty="0">
              <a:ln w="10160">
                <a:noFill/>
                <a:prstDash val="solid"/>
              </a:ln>
              <a:noFill/>
              <a:effectLst/>
            </a:endParaRPr>
          </a:p>
        </p:txBody>
      </p:sp>
      <p:sp>
        <p:nvSpPr>
          <p:cNvPr id="185" name="Rectangle 184"/>
          <p:cNvSpPr/>
          <p:nvPr/>
        </p:nvSpPr>
        <p:spPr>
          <a:xfrm>
            <a:off x="6732240" y="908720"/>
            <a:ext cx="720080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accent3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cs-CZ" sz="2400" dirty="0">
              <a:ln w="10160">
                <a:noFill/>
                <a:prstDash val="solid"/>
              </a:ln>
              <a:noFill/>
              <a:effectLst/>
            </a:endParaRPr>
          </a:p>
        </p:txBody>
      </p:sp>
      <p:sp>
        <p:nvSpPr>
          <p:cNvPr id="193" name="Rectangle 192"/>
          <p:cNvSpPr/>
          <p:nvPr/>
        </p:nvSpPr>
        <p:spPr>
          <a:xfrm>
            <a:off x="5292080" y="908720"/>
            <a:ext cx="720080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accent3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cs-CZ" sz="2400" dirty="0">
              <a:ln w="10160">
                <a:noFill/>
                <a:prstDash val="solid"/>
              </a:ln>
              <a:noFill/>
              <a:effectLst/>
            </a:endParaRPr>
          </a:p>
        </p:txBody>
      </p:sp>
      <p:sp>
        <p:nvSpPr>
          <p:cNvPr id="199" name="TextBox 198"/>
          <p:cNvSpPr txBox="1"/>
          <p:nvPr/>
        </p:nvSpPr>
        <p:spPr>
          <a:xfrm>
            <a:off x="4572000" y="908720"/>
            <a:ext cx="720080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accent3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2400" dirty="0">
                <a:ln w="10160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/>
              </a:rPr>
              <a:t>OS</a:t>
            </a:r>
            <a:endParaRPr lang="cs-CZ" sz="2400" dirty="0">
              <a:ln w="10160">
                <a:solidFill>
                  <a:schemeClr val="accent3"/>
                </a:solidFill>
                <a:prstDash val="solid"/>
              </a:ln>
              <a:solidFill>
                <a:schemeClr val="accent3"/>
              </a:solidFill>
              <a:effectLst/>
            </a:endParaRPr>
          </a:p>
        </p:txBody>
      </p:sp>
      <p:sp>
        <p:nvSpPr>
          <p:cNvPr id="204" name="Rectangle 203"/>
          <p:cNvSpPr/>
          <p:nvPr/>
        </p:nvSpPr>
        <p:spPr>
          <a:xfrm>
            <a:off x="6552240" y="908720"/>
            <a:ext cx="180000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207" name="Rectangle 206"/>
          <p:cNvSpPr/>
          <p:nvPr/>
        </p:nvSpPr>
        <p:spPr>
          <a:xfrm>
            <a:off x="6192187" y="908720"/>
            <a:ext cx="180000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208" name="Rectangle 207"/>
          <p:cNvSpPr/>
          <p:nvPr/>
        </p:nvSpPr>
        <p:spPr>
          <a:xfrm>
            <a:off x="6372214" y="908720"/>
            <a:ext cx="180000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209" name="Rectangle 208"/>
          <p:cNvSpPr/>
          <p:nvPr/>
        </p:nvSpPr>
        <p:spPr>
          <a:xfrm>
            <a:off x="6012160" y="908720"/>
            <a:ext cx="180000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210" name="Rectangle 209"/>
          <p:cNvSpPr/>
          <p:nvPr/>
        </p:nvSpPr>
        <p:spPr>
          <a:xfrm>
            <a:off x="7272320" y="908720"/>
            <a:ext cx="180000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213" name="Rectangle 212"/>
          <p:cNvSpPr/>
          <p:nvPr/>
        </p:nvSpPr>
        <p:spPr>
          <a:xfrm>
            <a:off x="6912267" y="908720"/>
            <a:ext cx="180000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220" name="Rectangle 219"/>
          <p:cNvSpPr/>
          <p:nvPr/>
        </p:nvSpPr>
        <p:spPr>
          <a:xfrm>
            <a:off x="7092294" y="908720"/>
            <a:ext cx="180000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221" name="Rectangle 220"/>
          <p:cNvSpPr/>
          <p:nvPr/>
        </p:nvSpPr>
        <p:spPr>
          <a:xfrm>
            <a:off x="6732240" y="908720"/>
            <a:ext cx="180000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235" name="Rectangle 234"/>
          <p:cNvSpPr/>
          <p:nvPr/>
        </p:nvSpPr>
        <p:spPr>
          <a:xfrm>
            <a:off x="5832160" y="908720"/>
            <a:ext cx="180000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241" name="Rectangle 240"/>
          <p:cNvSpPr/>
          <p:nvPr/>
        </p:nvSpPr>
        <p:spPr>
          <a:xfrm>
            <a:off x="5472107" y="908720"/>
            <a:ext cx="180000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244" name="Rectangle 243"/>
          <p:cNvSpPr/>
          <p:nvPr/>
        </p:nvSpPr>
        <p:spPr>
          <a:xfrm>
            <a:off x="5652134" y="908720"/>
            <a:ext cx="180000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245" name="Rectangle 244"/>
          <p:cNvSpPr/>
          <p:nvPr/>
        </p:nvSpPr>
        <p:spPr>
          <a:xfrm>
            <a:off x="5292080" y="908720"/>
            <a:ext cx="180000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246" name="TextBox 245"/>
          <p:cNvSpPr txBox="1"/>
          <p:nvPr/>
        </p:nvSpPr>
        <p:spPr>
          <a:xfrm>
            <a:off x="251520" y="548680"/>
            <a:ext cx="2593980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chemeClr val="accent3"/>
                </a:solidFill>
              </a:rPr>
              <a:t>virtuální adresový prostor</a:t>
            </a:r>
          </a:p>
        </p:txBody>
      </p:sp>
      <p:sp>
        <p:nvSpPr>
          <p:cNvPr id="247" name="TextBox 246"/>
          <p:cNvSpPr txBox="1"/>
          <p:nvPr/>
        </p:nvSpPr>
        <p:spPr>
          <a:xfrm>
            <a:off x="251520" y="908720"/>
            <a:ext cx="720080" cy="360040"/>
          </a:xfrm>
          <a:prstGeom prst="rect">
            <a:avLst/>
          </a:prstGeom>
          <a:noFill/>
          <a:ln w="19050">
            <a:solidFill>
              <a:schemeClr val="accent3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/>
              </a:rPr>
              <a:t>A</a:t>
            </a:r>
          </a:p>
        </p:txBody>
      </p:sp>
      <p:sp>
        <p:nvSpPr>
          <p:cNvPr id="248" name="TextBox 247"/>
          <p:cNvSpPr txBox="1"/>
          <p:nvPr/>
        </p:nvSpPr>
        <p:spPr>
          <a:xfrm>
            <a:off x="971600" y="908720"/>
            <a:ext cx="720080" cy="360040"/>
          </a:xfrm>
          <a:prstGeom prst="rect">
            <a:avLst/>
          </a:prstGeom>
          <a:noFill/>
          <a:ln w="19050">
            <a:solidFill>
              <a:schemeClr val="accent3"/>
            </a:solidFill>
            <a:prstDash val="sysDot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3"/>
                  </a:solidFill>
                  <a:prstDash val="solid"/>
                </a:ln>
                <a:noFill/>
                <a:effectLst/>
              </a:rPr>
              <a:t>B</a:t>
            </a:r>
          </a:p>
        </p:txBody>
      </p:sp>
      <p:sp>
        <p:nvSpPr>
          <p:cNvPr id="249" name="TextBox 248"/>
          <p:cNvSpPr txBox="1"/>
          <p:nvPr/>
        </p:nvSpPr>
        <p:spPr>
          <a:xfrm>
            <a:off x="2411760" y="908720"/>
            <a:ext cx="720080" cy="360040"/>
          </a:xfrm>
          <a:prstGeom prst="rect">
            <a:avLst/>
          </a:prstGeom>
          <a:noFill/>
          <a:ln w="19050">
            <a:solidFill>
              <a:schemeClr val="accent3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/>
              </a:rPr>
              <a:t>D</a:t>
            </a:r>
          </a:p>
        </p:txBody>
      </p:sp>
      <p:sp>
        <p:nvSpPr>
          <p:cNvPr id="250" name="TextBox 249"/>
          <p:cNvSpPr txBox="1"/>
          <p:nvPr/>
        </p:nvSpPr>
        <p:spPr>
          <a:xfrm>
            <a:off x="1691680" y="908720"/>
            <a:ext cx="720080" cy="360040"/>
          </a:xfrm>
          <a:prstGeom prst="rect">
            <a:avLst/>
          </a:prstGeom>
          <a:noFill/>
          <a:ln w="19050">
            <a:solidFill>
              <a:schemeClr val="accent3"/>
            </a:solidFill>
            <a:prstDash val="sysDot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3"/>
                  </a:solidFill>
                  <a:prstDash val="solid"/>
                </a:ln>
                <a:noFill/>
                <a:effectLst/>
              </a:rPr>
              <a:t>C</a:t>
            </a:r>
          </a:p>
        </p:txBody>
      </p:sp>
      <p:sp>
        <p:nvSpPr>
          <p:cNvPr id="251" name="TextBox 250"/>
          <p:cNvSpPr txBox="1"/>
          <p:nvPr/>
        </p:nvSpPr>
        <p:spPr>
          <a:xfrm>
            <a:off x="3131840" y="908720"/>
            <a:ext cx="720080" cy="360040"/>
          </a:xfrm>
          <a:prstGeom prst="rect">
            <a:avLst/>
          </a:prstGeom>
          <a:noFill/>
          <a:ln w="19050">
            <a:solidFill>
              <a:schemeClr val="accent3"/>
            </a:solidFill>
            <a:prstDash val="sysDot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2400" dirty="0">
                <a:ln w="10160">
                  <a:solidFill>
                    <a:schemeClr val="accent3"/>
                  </a:solidFill>
                  <a:prstDash val="solid"/>
                </a:ln>
                <a:noFill/>
                <a:effectLst/>
              </a:rPr>
              <a:t>E</a:t>
            </a:r>
            <a:endParaRPr lang="cs-CZ" sz="2400" dirty="0">
              <a:ln w="10160">
                <a:solidFill>
                  <a:schemeClr val="accent3"/>
                </a:solidFill>
                <a:prstDash val="solid"/>
              </a:ln>
              <a:noFill/>
              <a:effectLst/>
            </a:endParaRPr>
          </a:p>
        </p:txBody>
      </p:sp>
      <p:sp>
        <p:nvSpPr>
          <p:cNvPr id="252" name="TextBox 251"/>
          <p:cNvSpPr txBox="1"/>
          <p:nvPr/>
        </p:nvSpPr>
        <p:spPr>
          <a:xfrm>
            <a:off x="3851920" y="908720"/>
            <a:ext cx="720080" cy="360040"/>
          </a:xfrm>
          <a:prstGeom prst="rect">
            <a:avLst/>
          </a:prstGeom>
          <a:noFill/>
          <a:ln w="19050">
            <a:solidFill>
              <a:schemeClr val="accent3"/>
            </a:solidFill>
            <a:prstDash val="sysDot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cs-CZ" sz="2400" dirty="0">
              <a:ln w="10160">
                <a:solidFill>
                  <a:schemeClr val="accent3"/>
                </a:solidFill>
                <a:prstDash val="solid"/>
              </a:ln>
              <a:noFill/>
              <a:effectLst/>
            </a:endParaRPr>
          </a:p>
        </p:txBody>
      </p:sp>
      <p:sp>
        <p:nvSpPr>
          <p:cNvPr id="253" name="Rectangle 252"/>
          <p:cNvSpPr/>
          <p:nvPr/>
        </p:nvSpPr>
        <p:spPr>
          <a:xfrm>
            <a:off x="6048176" y="1052736"/>
            <a:ext cx="108000" cy="108000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4" name="Rectangle 253"/>
          <p:cNvSpPr/>
          <p:nvPr/>
        </p:nvSpPr>
        <p:spPr>
          <a:xfrm>
            <a:off x="6228184" y="1052736"/>
            <a:ext cx="108000" cy="108000"/>
          </a:xfrm>
          <a:prstGeom prst="rect">
            <a:avLst/>
          </a:prstGeom>
          <a:noFill/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5" name="Rectangle 254"/>
          <p:cNvSpPr/>
          <p:nvPr/>
        </p:nvSpPr>
        <p:spPr>
          <a:xfrm>
            <a:off x="6408216" y="1052736"/>
            <a:ext cx="108000" cy="108000"/>
          </a:xfrm>
          <a:prstGeom prst="rect">
            <a:avLst/>
          </a:prstGeom>
          <a:noFill/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6" name="Rectangle 255"/>
          <p:cNvSpPr/>
          <p:nvPr/>
        </p:nvSpPr>
        <p:spPr>
          <a:xfrm>
            <a:off x="6588224" y="1052736"/>
            <a:ext cx="108000" cy="108000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7" name="Rectangle 256"/>
          <p:cNvSpPr/>
          <p:nvPr/>
        </p:nvSpPr>
        <p:spPr>
          <a:xfrm>
            <a:off x="6768256" y="1052736"/>
            <a:ext cx="108000" cy="108000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8" name="Rectangle 257"/>
          <p:cNvSpPr/>
          <p:nvPr/>
        </p:nvSpPr>
        <p:spPr>
          <a:xfrm>
            <a:off x="6948264" y="1052736"/>
            <a:ext cx="108000" cy="108000"/>
          </a:xfrm>
          <a:prstGeom prst="rect">
            <a:avLst/>
          </a:prstGeom>
          <a:noFill/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9" name="Rectangle 258"/>
          <p:cNvSpPr/>
          <p:nvPr/>
        </p:nvSpPr>
        <p:spPr>
          <a:xfrm>
            <a:off x="7128296" y="1052736"/>
            <a:ext cx="108000" cy="108000"/>
          </a:xfrm>
          <a:prstGeom prst="rect">
            <a:avLst/>
          </a:prstGeom>
          <a:gradFill flip="none" rotWithShape="1">
            <a:gsLst>
              <a:gs pos="0">
                <a:schemeClr val="accent4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0" name="Rectangle 259"/>
          <p:cNvSpPr/>
          <p:nvPr/>
        </p:nvSpPr>
        <p:spPr>
          <a:xfrm>
            <a:off x="7308304" y="1052736"/>
            <a:ext cx="108000" cy="108000"/>
          </a:xfrm>
          <a:prstGeom prst="rect">
            <a:avLst/>
          </a:prstGeom>
          <a:gradFill flip="none" rotWithShape="1">
            <a:gsLst>
              <a:gs pos="0">
                <a:schemeClr val="accent4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1" name="Rectangle 260"/>
          <p:cNvSpPr/>
          <p:nvPr/>
        </p:nvSpPr>
        <p:spPr>
          <a:xfrm>
            <a:off x="5328096" y="1052736"/>
            <a:ext cx="108000" cy="108000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3" name="Rectangle 262"/>
          <p:cNvSpPr/>
          <p:nvPr/>
        </p:nvSpPr>
        <p:spPr>
          <a:xfrm>
            <a:off x="5508104" y="1052736"/>
            <a:ext cx="108000" cy="108000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4" name="Rectangle 263"/>
          <p:cNvSpPr/>
          <p:nvPr/>
        </p:nvSpPr>
        <p:spPr>
          <a:xfrm>
            <a:off x="5688136" y="1052736"/>
            <a:ext cx="108000" cy="108000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5" name="Rectangle 264"/>
          <p:cNvSpPr/>
          <p:nvPr/>
        </p:nvSpPr>
        <p:spPr>
          <a:xfrm>
            <a:off x="5868144" y="1052736"/>
            <a:ext cx="108000" cy="108000"/>
          </a:xfrm>
          <a:prstGeom prst="rect">
            <a:avLst/>
          </a:prstGeom>
          <a:noFill/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6" name="Rectangle 265"/>
          <p:cNvSpPr/>
          <p:nvPr/>
        </p:nvSpPr>
        <p:spPr>
          <a:xfrm>
            <a:off x="7488336" y="1052736"/>
            <a:ext cx="108000" cy="108000"/>
          </a:xfrm>
          <a:prstGeom prst="rect">
            <a:avLst/>
          </a:prstGeom>
          <a:gradFill flip="none" rotWithShape="1">
            <a:gsLst>
              <a:gs pos="0">
                <a:schemeClr val="accent4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7" name="Rectangle 266"/>
          <p:cNvSpPr/>
          <p:nvPr/>
        </p:nvSpPr>
        <p:spPr>
          <a:xfrm>
            <a:off x="7668344" y="1052736"/>
            <a:ext cx="108000" cy="108000"/>
          </a:xfrm>
          <a:prstGeom prst="rect">
            <a:avLst/>
          </a:prstGeom>
          <a:gradFill flip="none" rotWithShape="1">
            <a:gsLst>
              <a:gs pos="0">
                <a:schemeClr val="accent4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8" name="Rectangle 267"/>
          <p:cNvSpPr/>
          <p:nvPr/>
        </p:nvSpPr>
        <p:spPr>
          <a:xfrm>
            <a:off x="7848376" y="1052736"/>
            <a:ext cx="108000" cy="108000"/>
          </a:xfrm>
          <a:prstGeom prst="rect">
            <a:avLst/>
          </a:prstGeom>
          <a:gradFill flip="none" rotWithShape="1">
            <a:gsLst>
              <a:gs pos="0">
                <a:schemeClr val="accent4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9" name="Rectangle 268"/>
          <p:cNvSpPr/>
          <p:nvPr/>
        </p:nvSpPr>
        <p:spPr>
          <a:xfrm>
            <a:off x="8028384" y="1052736"/>
            <a:ext cx="108000" cy="108000"/>
          </a:xfrm>
          <a:prstGeom prst="rect">
            <a:avLst/>
          </a:prstGeom>
          <a:noFill/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71" name="TextBox 270"/>
          <p:cNvSpPr txBox="1"/>
          <p:nvPr/>
        </p:nvSpPr>
        <p:spPr>
          <a:xfrm>
            <a:off x="8172400" y="908720"/>
            <a:ext cx="720080" cy="360040"/>
          </a:xfrm>
          <a:prstGeom prst="rect">
            <a:avLst/>
          </a:prstGeom>
          <a:solidFill>
            <a:schemeClr val="bg2"/>
          </a:solidFill>
          <a:ln w="19050">
            <a:solidFill>
              <a:schemeClr val="accent3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/>
              </a:rPr>
              <a:t>VMM</a:t>
            </a:r>
          </a:p>
        </p:txBody>
      </p:sp>
      <p:sp>
        <p:nvSpPr>
          <p:cNvPr id="139" name="Rounded Rectangle 138"/>
          <p:cNvSpPr/>
          <p:nvPr/>
        </p:nvSpPr>
        <p:spPr>
          <a:xfrm>
            <a:off x="395536" y="2276872"/>
            <a:ext cx="576064" cy="432048"/>
          </a:xfrm>
          <a:prstGeom prst="roundRect">
            <a:avLst/>
          </a:prstGeom>
          <a:noFill/>
          <a:ln w="19050" cap="sq">
            <a:solidFill>
              <a:schemeClr val="accent4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 anchor="t" anchorCtr="0">
            <a:noAutofit/>
          </a:bodyPr>
          <a:lstStyle/>
          <a:p>
            <a:pPr algn="ctr"/>
            <a:r>
              <a:rPr lang="en-US" dirty="0">
                <a:ln w="10160">
                  <a:solidFill>
                    <a:schemeClr val="accent4"/>
                  </a:solidFill>
                  <a:prstDash val="solid"/>
                </a:ln>
                <a:solidFill>
                  <a:schemeClr val="accent4"/>
                </a:solidFill>
                <a:effectLst/>
              </a:rPr>
              <a:t>CPU</a:t>
            </a:r>
            <a:endParaRPr lang="cs-CZ" dirty="0">
              <a:ln w="10160">
                <a:solidFill>
                  <a:schemeClr val="accent4"/>
                </a:solidFill>
                <a:prstDash val="solid"/>
              </a:ln>
              <a:solidFill>
                <a:schemeClr val="accent4"/>
              </a:solidFill>
              <a:effectLst/>
            </a:endParaRPr>
          </a:p>
        </p:txBody>
      </p:sp>
      <p:sp>
        <p:nvSpPr>
          <p:cNvPr id="141" name="TextBox 140"/>
          <p:cNvSpPr txBox="1"/>
          <p:nvPr/>
        </p:nvSpPr>
        <p:spPr>
          <a:xfrm>
            <a:off x="6732240" y="1628800"/>
            <a:ext cx="720080" cy="360040"/>
          </a:xfrm>
          <a:prstGeom prst="rect">
            <a:avLst/>
          </a:prstGeom>
          <a:noFill/>
          <a:ln w="19050">
            <a:solidFill>
              <a:schemeClr val="accent4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4"/>
                  </a:solidFill>
                  <a:prstDash val="solid"/>
                </a:ln>
                <a:solidFill>
                  <a:schemeClr val="accent4"/>
                </a:solidFill>
                <a:effectLst/>
              </a:rPr>
              <a:t>A</a:t>
            </a:r>
          </a:p>
        </p:txBody>
      </p:sp>
      <p:sp>
        <p:nvSpPr>
          <p:cNvPr id="143" name="TextBox 142"/>
          <p:cNvSpPr txBox="1"/>
          <p:nvPr/>
        </p:nvSpPr>
        <p:spPr>
          <a:xfrm>
            <a:off x="4572000" y="1628800"/>
            <a:ext cx="720080" cy="360040"/>
          </a:xfrm>
          <a:prstGeom prst="rect">
            <a:avLst/>
          </a:prstGeom>
          <a:noFill/>
          <a:ln w="19050">
            <a:solidFill>
              <a:schemeClr val="accent4"/>
            </a:solidFill>
            <a:prstDash val="sysDot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2400" dirty="0">
                <a:ln w="10160">
                  <a:solidFill>
                    <a:schemeClr val="accent4"/>
                  </a:solidFill>
                  <a:prstDash val="solid"/>
                </a:ln>
                <a:noFill/>
                <a:effectLst/>
              </a:rPr>
              <a:t>E</a:t>
            </a:r>
            <a:endParaRPr lang="cs-CZ" sz="2400" dirty="0">
              <a:ln w="10160">
                <a:solidFill>
                  <a:schemeClr val="accent4"/>
                </a:solidFill>
                <a:prstDash val="solid"/>
              </a:ln>
              <a:noFill/>
              <a:effectLst/>
            </a:endParaRPr>
          </a:p>
        </p:txBody>
      </p:sp>
      <p:sp>
        <p:nvSpPr>
          <p:cNvPr id="148" name="TextBox 147"/>
          <p:cNvSpPr txBox="1"/>
          <p:nvPr/>
        </p:nvSpPr>
        <p:spPr>
          <a:xfrm>
            <a:off x="3851920" y="1628800"/>
            <a:ext cx="720080" cy="360040"/>
          </a:xfrm>
          <a:prstGeom prst="rect">
            <a:avLst/>
          </a:prstGeom>
          <a:noFill/>
          <a:ln w="19050">
            <a:solidFill>
              <a:schemeClr val="accent4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4"/>
                  </a:solidFill>
                  <a:prstDash val="solid"/>
                </a:ln>
                <a:solidFill>
                  <a:schemeClr val="accent4"/>
                </a:solidFill>
                <a:effectLst/>
              </a:rPr>
              <a:t>D</a:t>
            </a:r>
          </a:p>
        </p:txBody>
      </p:sp>
      <p:sp>
        <p:nvSpPr>
          <p:cNvPr id="150" name="TextBox 149"/>
          <p:cNvSpPr txBox="1"/>
          <p:nvPr/>
        </p:nvSpPr>
        <p:spPr>
          <a:xfrm>
            <a:off x="6012160" y="1628800"/>
            <a:ext cx="720080" cy="360040"/>
          </a:xfrm>
          <a:prstGeom prst="rect">
            <a:avLst/>
          </a:prstGeom>
          <a:noFill/>
          <a:ln w="19050">
            <a:solidFill>
              <a:schemeClr val="accent4"/>
            </a:solidFill>
            <a:prstDash val="sysDot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cs-CZ" sz="2400" dirty="0">
              <a:ln w="10160">
                <a:solidFill>
                  <a:schemeClr val="accent4"/>
                </a:solidFill>
                <a:prstDash val="solid"/>
              </a:ln>
              <a:solidFill>
                <a:schemeClr val="accent4"/>
              </a:solidFill>
              <a:effectLst/>
            </a:endParaRPr>
          </a:p>
        </p:txBody>
      </p:sp>
      <p:sp>
        <p:nvSpPr>
          <p:cNvPr id="151" name="TextBox 150"/>
          <p:cNvSpPr txBox="1"/>
          <p:nvPr/>
        </p:nvSpPr>
        <p:spPr>
          <a:xfrm>
            <a:off x="251520" y="1268760"/>
            <a:ext cx="3789692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cs-CZ" dirty="0" err="1">
                <a:solidFill>
                  <a:schemeClr val="accent4"/>
                </a:solidFill>
              </a:rPr>
              <a:t>virtualizovaný</a:t>
            </a:r>
            <a:r>
              <a:rPr lang="cs-CZ" dirty="0">
                <a:solidFill>
                  <a:schemeClr val="accent4"/>
                </a:solidFill>
              </a:rPr>
              <a:t> fyzický adresový prostor</a:t>
            </a:r>
          </a:p>
        </p:txBody>
      </p:sp>
      <p:sp>
        <p:nvSpPr>
          <p:cNvPr id="152" name="TextBox 151"/>
          <p:cNvSpPr txBox="1"/>
          <p:nvPr/>
        </p:nvSpPr>
        <p:spPr>
          <a:xfrm>
            <a:off x="5292080" y="1628800"/>
            <a:ext cx="720080" cy="360040"/>
          </a:xfrm>
          <a:prstGeom prst="rect">
            <a:avLst/>
          </a:prstGeom>
          <a:noFill/>
          <a:ln w="19050">
            <a:solidFill>
              <a:schemeClr val="accent4"/>
            </a:solidFill>
            <a:prstDash val="sysDot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4"/>
                  </a:solidFill>
                  <a:prstDash val="solid"/>
                </a:ln>
                <a:noFill/>
                <a:effectLst/>
              </a:rPr>
              <a:t>X</a:t>
            </a:r>
          </a:p>
        </p:txBody>
      </p:sp>
      <p:sp>
        <p:nvSpPr>
          <p:cNvPr id="153" name="Rectangle 152"/>
          <p:cNvSpPr/>
          <p:nvPr/>
        </p:nvSpPr>
        <p:spPr>
          <a:xfrm>
            <a:off x="1907704" y="1772816"/>
            <a:ext cx="108000" cy="108000"/>
          </a:xfrm>
          <a:prstGeom prst="rect">
            <a:avLst/>
          </a:prstGeom>
          <a:noFill/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n>
                <a:solidFill>
                  <a:schemeClr val="accent4"/>
                </a:solidFill>
              </a:ln>
              <a:solidFill>
                <a:schemeClr val="accent4"/>
              </a:solidFill>
            </a:endParaRPr>
          </a:p>
        </p:txBody>
      </p:sp>
      <p:sp>
        <p:nvSpPr>
          <p:cNvPr id="154" name="Rectangle 153"/>
          <p:cNvSpPr/>
          <p:nvPr/>
        </p:nvSpPr>
        <p:spPr>
          <a:xfrm>
            <a:off x="2087736" y="1772816"/>
            <a:ext cx="108000" cy="108000"/>
          </a:xfrm>
          <a:prstGeom prst="rect">
            <a:avLst/>
          </a:prstGeom>
          <a:noFill/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n>
                <a:solidFill>
                  <a:schemeClr val="accent4"/>
                </a:solidFill>
              </a:ln>
              <a:solidFill>
                <a:schemeClr val="accent4"/>
              </a:solidFill>
            </a:endParaRPr>
          </a:p>
        </p:txBody>
      </p:sp>
      <p:grpSp>
        <p:nvGrpSpPr>
          <p:cNvPr id="170" name="Group 40"/>
          <p:cNvGrpSpPr/>
          <p:nvPr/>
        </p:nvGrpSpPr>
        <p:grpSpPr>
          <a:xfrm>
            <a:off x="1691680" y="1628800"/>
            <a:ext cx="720080" cy="360040"/>
            <a:chOff x="971600" y="3789040"/>
            <a:chExt cx="720080" cy="360040"/>
          </a:xfrm>
          <a:noFill/>
        </p:grpSpPr>
        <p:sp>
          <p:nvSpPr>
            <p:cNvPr id="176" name="Rectangle 175"/>
            <p:cNvSpPr/>
            <p:nvPr/>
          </p:nvSpPr>
          <p:spPr>
            <a:xfrm>
              <a:off x="151168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27" name="Rectangle 226"/>
            <p:cNvSpPr/>
            <p:nvPr/>
          </p:nvSpPr>
          <p:spPr>
            <a:xfrm>
              <a:off x="1151627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72" name="Rectangle 271"/>
            <p:cNvSpPr/>
            <p:nvPr/>
          </p:nvSpPr>
          <p:spPr>
            <a:xfrm>
              <a:off x="1331654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73" name="Rectangle 272"/>
            <p:cNvSpPr/>
            <p:nvPr/>
          </p:nvSpPr>
          <p:spPr>
            <a:xfrm>
              <a:off x="97160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74" name="Rectangle 273"/>
            <p:cNvSpPr/>
            <p:nvPr/>
          </p:nvSpPr>
          <p:spPr>
            <a:xfrm>
              <a:off x="971600" y="3789040"/>
              <a:ext cx="720080" cy="360040"/>
            </a:xfrm>
            <a:prstGeom prst="rect">
              <a:avLst/>
            </a:prstGeom>
            <a:grpFill/>
            <a:ln w="19050">
              <a:solidFill>
                <a:schemeClr val="accent4"/>
              </a:solidFill>
              <a:prstDash val="solid"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cs-CZ" sz="2400" dirty="0">
                <a:ln w="10160">
                  <a:solidFill>
                    <a:schemeClr val="accent4"/>
                  </a:solidFill>
                  <a:prstDash val="solid"/>
                </a:ln>
                <a:solidFill>
                  <a:schemeClr val="accent4"/>
                </a:solidFill>
                <a:effectLst/>
              </a:endParaRPr>
            </a:p>
          </p:txBody>
        </p:sp>
      </p:grpSp>
      <p:sp>
        <p:nvSpPr>
          <p:cNvPr id="275" name="Rectangle 274"/>
          <p:cNvSpPr/>
          <p:nvPr/>
        </p:nvSpPr>
        <p:spPr>
          <a:xfrm>
            <a:off x="2627784" y="1772816"/>
            <a:ext cx="108000" cy="108000"/>
          </a:xfrm>
          <a:prstGeom prst="rect">
            <a:avLst/>
          </a:prstGeom>
          <a:noFill/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n>
                <a:solidFill>
                  <a:schemeClr val="accent4"/>
                </a:solidFill>
              </a:ln>
              <a:solidFill>
                <a:schemeClr val="accent4"/>
              </a:solidFill>
            </a:endParaRPr>
          </a:p>
        </p:txBody>
      </p:sp>
      <p:sp>
        <p:nvSpPr>
          <p:cNvPr id="276" name="Rectangle 275"/>
          <p:cNvSpPr/>
          <p:nvPr/>
        </p:nvSpPr>
        <p:spPr>
          <a:xfrm>
            <a:off x="3707904" y="1772816"/>
            <a:ext cx="108000" cy="108000"/>
          </a:xfrm>
          <a:prstGeom prst="rect">
            <a:avLst/>
          </a:prstGeom>
          <a:noFill/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n>
                <a:solidFill>
                  <a:schemeClr val="accent4"/>
                </a:solidFill>
              </a:ln>
              <a:solidFill>
                <a:schemeClr val="accent4"/>
              </a:solidFill>
            </a:endParaRPr>
          </a:p>
        </p:txBody>
      </p:sp>
      <p:grpSp>
        <p:nvGrpSpPr>
          <p:cNvPr id="277" name="Group 45"/>
          <p:cNvGrpSpPr/>
          <p:nvPr/>
        </p:nvGrpSpPr>
        <p:grpSpPr>
          <a:xfrm>
            <a:off x="2411760" y="1628800"/>
            <a:ext cx="720080" cy="360040"/>
            <a:chOff x="971600" y="3789040"/>
            <a:chExt cx="720080" cy="360040"/>
          </a:xfrm>
          <a:noFill/>
        </p:grpSpPr>
        <p:sp>
          <p:nvSpPr>
            <p:cNvPr id="278" name="Rectangle 277"/>
            <p:cNvSpPr/>
            <p:nvPr/>
          </p:nvSpPr>
          <p:spPr>
            <a:xfrm>
              <a:off x="151168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79" name="Rectangle 278"/>
            <p:cNvSpPr/>
            <p:nvPr/>
          </p:nvSpPr>
          <p:spPr>
            <a:xfrm>
              <a:off x="1151627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80" name="Rectangle 279"/>
            <p:cNvSpPr/>
            <p:nvPr/>
          </p:nvSpPr>
          <p:spPr>
            <a:xfrm>
              <a:off x="1331654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82" name="Rectangle 281"/>
            <p:cNvSpPr/>
            <p:nvPr/>
          </p:nvSpPr>
          <p:spPr>
            <a:xfrm>
              <a:off x="97160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83" name="Rectangle 282"/>
            <p:cNvSpPr/>
            <p:nvPr/>
          </p:nvSpPr>
          <p:spPr>
            <a:xfrm>
              <a:off x="971600" y="3789040"/>
              <a:ext cx="720080" cy="360040"/>
            </a:xfrm>
            <a:prstGeom prst="rect">
              <a:avLst/>
            </a:prstGeom>
            <a:grpFill/>
            <a:ln w="19050">
              <a:solidFill>
                <a:schemeClr val="accent4"/>
              </a:solidFill>
              <a:prstDash val="solid"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cs-CZ" sz="2400" dirty="0">
                <a:ln w="10160">
                  <a:solidFill>
                    <a:schemeClr val="accent4"/>
                  </a:solidFill>
                  <a:prstDash val="solid"/>
                </a:ln>
                <a:solidFill>
                  <a:schemeClr val="accent4"/>
                </a:solidFill>
                <a:effectLst/>
              </a:endParaRPr>
            </a:p>
          </p:txBody>
        </p:sp>
      </p:grpSp>
      <p:grpSp>
        <p:nvGrpSpPr>
          <p:cNvPr id="284" name="Group 206"/>
          <p:cNvGrpSpPr/>
          <p:nvPr/>
        </p:nvGrpSpPr>
        <p:grpSpPr>
          <a:xfrm>
            <a:off x="1007616" y="1772816"/>
            <a:ext cx="1548160" cy="108000"/>
            <a:chOff x="1007616" y="2492896"/>
            <a:chExt cx="1548160" cy="108000"/>
          </a:xfrm>
          <a:solidFill>
            <a:schemeClr val="accent4"/>
          </a:solidFill>
        </p:grpSpPr>
        <p:sp>
          <p:nvSpPr>
            <p:cNvPr id="285" name="Rectangle 284"/>
            <p:cNvSpPr/>
            <p:nvPr/>
          </p:nvSpPr>
          <p:spPr>
            <a:xfrm>
              <a:off x="1727696" y="2492896"/>
              <a:ext cx="108000" cy="108000"/>
            </a:xfrm>
            <a:prstGeom prst="rect">
              <a:avLst/>
            </a:prstGeom>
            <a:grpFill/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86" name="Rectangle 285"/>
            <p:cNvSpPr/>
            <p:nvPr/>
          </p:nvSpPr>
          <p:spPr>
            <a:xfrm>
              <a:off x="2267744" y="2492896"/>
              <a:ext cx="108000" cy="108000"/>
            </a:xfrm>
            <a:prstGeom prst="rect">
              <a:avLst/>
            </a:prstGeom>
            <a:grpFill/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87" name="Rectangle 286"/>
            <p:cNvSpPr/>
            <p:nvPr/>
          </p:nvSpPr>
          <p:spPr>
            <a:xfrm>
              <a:off x="2447776" y="2492896"/>
              <a:ext cx="108000" cy="108000"/>
            </a:xfrm>
            <a:prstGeom prst="rect">
              <a:avLst/>
            </a:prstGeom>
            <a:grpFill/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88" name="Rectangle 287"/>
            <p:cNvSpPr/>
            <p:nvPr/>
          </p:nvSpPr>
          <p:spPr>
            <a:xfrm>
              <a:off x="1007616" y="2492896"/>
              <a:ext cx="108000" cy="108000"/>
            </a:xfrm>
            <a:prstGeom prst="rect">
              <a:avLst/>
            </a:prstGeom>
            <a:grpFill/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89" name="Rectangle 288"/>
            <p:cNvSpPr/>
            <p:nvPr/>
          </p:nvSpPr>
          <p:spPr>
            <a:xfrm>
              <a:off x="1187624" y="2492896"/>
              <a:ext cx="108000" cy="108000"/>
            </a:xfrm>
            <a:prstGeom prst="rect">
              <a:avLst/>
            </a:prstGeom>
            <a:grpFill/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90" name="Rectangle 289"/>
            <p:cNvSpPr/>
            <p:nvPr/>
          </p:nvSpPr>
          <p:spPr>
            <a:xfrm>
              <a:off x="1367656" y="2492896"/>
              <a:ext cx="108000" cy="108000"/>
            </a:xfrm>
            <a:prstGeom prst="rect">
              <a:avLst/>
            </a:prstGeom>
            <a:grpFill/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</p:grpSp>
      <p:sp>
        <p:nvSpPr>
          <p:cNvPr id="291" name="Rectangle 290"/>
          <p:cNvSpPr/>
          <p:nvPr/>
        </p:nvSpPr>
        <p:spPr>
          <a:xfrm>
            <a:off x="1547664" y="1772816"/>
            <a:ext cx="108000" cy="108000"/>
          </a:xfrm>
          <a:prstGeom prst="rect">
            <a:avLst/>
          </a:prstGeom>
          <a:noFill/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n>
                <a:solidFill>
                  <a:schemeClr val="accent4"/>
                </a:solidFill>
              </a:ln>
              <a:solidFill>
                <a:schemeClr val="accent4"/>
              </a:solidFill>
            </a:endParaRPr>
          </a:p>
        </p:txBody>
      </p:sp>
      <p:grpSp>
        <p:nvGrpSpPr>
          <p:cNvPr id="292" name="Group 55"/>
          <p:cNvGrpSpPr/>
          <p:nvPr/>
        </p:nvGrpSpPr>
        <p:grpSpPr>
          <a:xfrm>
            <a:off x="971600" y="1628800"/>
            <a:ext cx="720080" cy="360040"/>
            <a:chOff x="971600" y="3789040"/>
            <a:chExt cx="720080" cy="360040"/>
          </a:xfrm>
          <a:noFill/>
        </p:grpSpPr>
        <p:sp>
          <p:nvSpPr>
            <p:cNvPr id="293" name="Rectangle 292"/>
            <p:cNvSpPr/>
            <p:nvPr/>
          </p:nvSpPr>
          <p:spPr>
            <a:xfrm>
              <a:off x="151168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94" name="Rectangle 293"/>
            <p:cNvSpPr/>
            <p:nvPr/>
          </p:nvSpPr>
          <p:spPr>
            <a:xfrm>
              <a:off x="1151627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95" name="Rectangle 294"/>
            <p:cNvSpPr/>
            <p:nvPr/>
          </p:nvSpPr>
          <p:spPr>
            <a:xfrm>
              <a:off x="1331654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96" name="Rectangle 295"/>
            <p:cNvSpPr/>
            <p:nvPr/>
          </p:nvSpPr>
          <p:spPr>
            <a:xfrm>
              <a:off x="97160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97" name="Rectangle 296"/>
            <p:cNvSpPr/>
            <p:nvPr/>
          </p:nvSpPr>
          <p:spPr>
            <a:xfrm>
              <a:off x="971600" y="3789040"/>
              <a:ext cx="720080" cy="360040"/>
            </a:xfrm>
            <a:prstGeom prst="rect">
              <a:avLst/>
            </a:prstGeom>
            <a:grpFill/>
            <a:ln w="19050">
              <a:solidFill>
                <a:schemeClr val="accent4"/>
              </a:solidFill>
              <a:prstDash val="solid"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cs-CZ" sz="2400" dirty="0">
                <a:ln w="10160">
                  <a:solidFill>
                    <a:schemeClr val="accent4"/>
                  </a:solidFill>
                  <a:prstDash val="solid"/>
                </a:ln>
                <a:solidFill>
                  <a:schemeClr val="accent4"/>
                </a:solidFill>
                <a:effectLst/>
              </a:endParaRPr>
            </a:p>
          </p:txBody>
        </p:sp>
      </p:grpSp>
      <p:grpSp>
        <p:nvGrpSpPr>
          <p:cNvPr id="298" name="Group 208"/>
          <p:cNvGrpSpPr/>
          <p:nvPr/>
        </p:nvGrpSpPr>
        <p:grpSpPr>
          <a:xfrm>
            <a:off x="2807816" y="1772816"/>
            <a:ext cx="828080" cy="108000"/>
            <a:chOff x="2807816" y="2492896"/>
            <a:chExt cx="828080" cy="108000"/>
          </a:xfrm>
        </p:grpSpPr>
        <p:sp>
          <p:nvSpPr>
            <p:cNvPr id="299" name="Rectangle 298"/>
            <p:cNvSpPr/>
            <p:nvPr/>
          </p:nvSpPr>
          <p:spPr>
            <a:xfrm>
              <a:off x="2807816" y="2492896"/>
              <a:ext cx="108000" cy="108000"/>
            </a:xfrm>
            <a:prstGeom prst="rect">
              <a:avLst/>
            </a:prstGeom>
            <a:gradFill flip="none" rotWithShape="1">
              <a:gsLst>
                <a:gs pos="0">
                  <a:schemeClr val="accent4"/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300" name="Rectangle 299"/>
            <p:cNvSpPr/>
            <p:nvPr/>
          </p:nvSpPr>
          <p:spPr>
            <a:xfrm>
              <a:off x="2987848" y="2492896"/>
              <a:ext cx="108000" cy="108000"/>
            </a:xfrm>
            <a:prstGeom prst="rect">
              <a:avLst/>
            </a:prstGeom>
            <a:gradFill flip="none" rotWithShape="1">
              <a:gsLst>
                <a:gs pos="0">
                  <a:schemeClr val="accent4"/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301" name="Rectangle 300"/>
            <p:cNvSpPr/>
            <p:nvPr/>
          </p:nvSpPr>
          <p:spPr>
            <a:xfrm>
              <a:off x="3167856" y="2492896"/>
              <a:ext cx="108000" cy="108000"/>
            </a:xfrm>
            <a:prstGeom prst="rect">
              <a:avLst/>
            </a:prstGeom>
            <a:gradFill flip="none" rotWithShape="1">
              <a:gsLst>
                <a:gs pos="0">
                  <a:schemeClr val="accent4"/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302" name="Rectangle 301"/>
            <p:cNvSpPr/>
            <p:nvPr/>
          </p:nvSpPr>
          <p:spPr>
            <a:xfrm>
              <a:off x="3347888" y="2492896"/>
              <a:ext cx="108000" cy="108000"/>
            </a:xfrm>
            <a:prstGeom prst="rect">
              <a:avLst/>
            </a:prstGeom>
            <a:gradFill flip="none" rotWithShape="1">
              <a:gsLst>
                <a:gs pos="0">
                  <a:schemeClr val="accent4"/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303" name="Rectangle 302"/>
            <p:cNvSpPr/>
            <p:nvPr/>
          </p:nvSpPr>
          <p:spPr>
            <a:xfrm>
              <a:off x="3527896" y="2492896"/>
              <a:ext cx="108000" cy="108000"/>
            </a:xfrm>
            <a:prstGeom prst="rect">
              <a:avLst/>
            </a:prstGeom>
            <a:gradFill flip="none" rotWithShape="1">
              <a:gsLst>
                <a:gs pos="0">
                  <a:schemeClr val="accent4"/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</p:grpSp>
      <p:grpSp>
        <p:nvGrpSpPr>
          <p:cNvPr id="304" name="Group 73"/>
          <p:cNvGrpSpPr/>
          <p:nvPr/>
        </p:nvGrpSpPr>
        <p:grpSpPr>
          <a:xfrm>
            <a:off x="3131840" y="1628800"/>
            <a:ext cx="720080" cy="360040"/>
            <a:chOff x="971600" y="3789040"/>
            <a:chExt cx="720080" cy="360040"/>
          </a:xfrm>
          <a:noFill/>
        </p:grpSpPr>
        <p:sp>
          <p:nvSpPr>
            <p:cNvPr id="305" name="Rectangle 304"/>
            <p:cNvSpPr/>
            <p:nvPr/>
          </p:nvSpPr>
          <p:spPr>
            <a:xfrm>
              <a:off x="1511680" y="3789040"/>
              <a:ext cx="180000" cy="360040"/>
            </a:xfrm>
            <a:prstGeom prst="rect">
              <a:avLst/>
            </a:prstGeom>
            <a:noFill/>
            <a:ln w="19050">
              <a:solidFill>
                <a:schemeClr val="accent4"/>
              </a:solidFill>
              <a:prstDash val="sysDot"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cs-CZ" sz="2400" dirty="0">
                <a:ln w="10160">
                  <a:solidFill>
                    <a:schemeClr val="accent4"/>
                  </a:solidFill>
                  <a:prstDash val="solid"/>
                </a:ln>
                <a:noFill/>
                <a:effectLst/>
              </a:endParaRPr>
            </a:p>
          </p:txBody>
        </p:sp>
        <p:sp>
          <p:nvSpPr>
            <p:cNvPr id="306" name="Rectangle 305"/>
            <p:cNvSpPr/>
            <p:nvPr/>
          </p:nvSpPr>
          <p:spPr>
            <a:xfrm>
              <a:off x="1151627" y="3789040"/>
              <a:ext cx="180000" cy="360040"/>
            </a:xfrm>
            <a:prstGeom prst="rect">
              <a:avLst/>
            </a:prstGeom>
            <a:noFill/>
            <a:ln w="19050">
              <a:solidFill>
                <a:schemeClr val="accent4"/>
              </a:solidFill>
              <a:prstDash val="sysDot"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cs-CZ" sz="2400" dirty="0">
                <a:ln w="10160">
                  <a:solidFill>
                    <a:schemeClr val="accent4"/>
                  </a:solidFill>
                  <a:prstDash val="solid"/>
                </a:ln>
                <a:noFill/>
                <a:effectLst/>
              </a:endParaRPr>
            </a:p>
          </p:txBody>
        </p:sp>
        <p:sp>
          <p:nvSpPr>
            <p:cNvPr id="307" name="Rectangle 306"/>
            <p:cNvSpPr/>
            <p:nvPr/>
          </p:nvSpPr>
          <p:spPr>
            <a:xfrm>
              <a:off x="1331654" y="3789040"/>
              <a:ext cx="180000" cy="360040"/>
            </a:xfrm>
            <a:prstGeom prst="rect">
              <a:avLst/>
            </a:prstGeom>
            <a:noFill/>
            <a:ln w="19050">
              <a:solidFill>
                <a:schemeClr val="accent4"/>
              </a:solidFill>
              <a:prstDash val="sysDot"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cs-CZ" sz="2400" dirty="0">
                <a:ln w="10160">
                  <a:solidFill>
                    <a:schemeClr val="accent4"/>
                  </a:solidFill>
                  <a:prstDash val="solid"/>
                </a:ln>
                <a:noFill/>
                <a:effectLst/>
              </a:endParaRPr>
            </a:p>
          </p:txBody>
        </p:sp>
        <p:sp>
          <p:nvSpPr>
            <p:cNvPr id="308" name="Rectangle 307"/>
            <p:cNvSpPr/>
            <p:nvPr/>
          </p:nvSpPr>
          <p:spPr>
            <a:xfrm>
              <a:off x="971600" y="3789040"/>
              <a:ext cx="180000" cy="360040"/>
            </a:xfrm>
            <a:prstGeom prst="rect">
              <a:avLst/>
            </a:prstGeom>
            <a:noFill/>
            <a:ln w="19050">
              <a:solidFill>
                <a:schemeClr val="accent4"/>
              </a:solidFill>
              <a:prstDash val="sysDot"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cs-CZ" sz="2400" dirty="0">
                <a:ln w="10160">
                  <a:solidFill>
                    <a:schemeClr val="accent4"/>
                  </a:solidFill>
                  <a:prstDash val="solid"/>
                </a:ln>
                <a:noFill/>
                <a:effectLst/>
              </a:endParaRPr>
            </a:p>
          </p:txBody>
        </p:sp>
        <p:sp>
          <p:nvSpPr>
            <p:cNvPr id="309" name="Rectangle 308"/>
            <p:cNvSpPr/>
            <p:nvPr/>
          </p:nvSpPr>
          <p:spPr>
            <a:xfrm>
              <a:off x="971600" y="3789040"/>
              <a:ext cx="720080" cy="360040"/>
            </a:xfrm>
            <a:prstGeom prst="rect">
              <a:avLst/>
            </a:prstGeom>
            <a:noFill/>
            <a:ln w="19050">
              <a:solidFill>
                <a:schemeClr val="accent4"/>
              </a:solidFill>
              <a:prstDash val="sysDot"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cs-CZ" sz="2400" dirty="0">
                <a:ln w="10160">
                  <a:solidFill>
                    <a:schemeClr val="accent4"/>
                  </a:solidFill>
                  <a:prstDash val="solid"/>
                </a:ln>
                <a:noFill/>
                <a:effectLst/>
              </a:endParaRPr>
            </a:p>
          </p:txBody>
        </p:sp>
      </p:grpSp>
      <p:sp>
        <p:nvSpPr>
          <p:cNvPr id="310" name="TextBox 309"/>
          <p:cNvSpPr txBox="1"/>
          <p:nvPr/>
        </p:nvSpPr>
        <p:spPr>
          <a:xfrm>
            <a:off x="251520" y="1628800"/>
            <a:ext cx="720080" cy="360040"/>
          </a:xfrm>
          <a:prstGeom prst="rect">
            <a:avLst/>
          </a:prstGeom>
          <a:noFill/>
          <a:ln w="19050">
            <a:solidFill>
              <a:schemeClr val="accent4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2400" dirty="0">
                <a:ln w="10160">
                  <a:solidFill>
                    <a:schemeClr val="accent4"/>
                  </a:solidFill>
                  <a:prstDash val="solid"/>
                </a:ln>
                <a:solidFill>
                  <a:schemeClr val="accent4"/>
                </a:solidFill>
                <a:effectLst/>
              </a:rPr>
              <a:t>OS</a:t>
            </a:r>
            <a:endParaRPr lang="cs-CZ" sz="2400" dirty="0">
              <a:ln w="10160">
                <a:solidFill>
                  <a:schemeClr val="accent4"/>
                </a:solidFill>
                <a:prstDash val="solid"/>
              </a:ln>
              <a:solidFill>
                <a:schemeClr val="accent4"/>
              </a:solidFill>
              <a:effectLst/>
            </a:endParaRPr>
          </a:p>
        </p:txBody>
      </p:sp>
      <p:cxnSp>
        <p:nvCxnSpPr>
          <p:cNvPr id="311" name="Curved Connector 310"/>
          <p:cNvCxnSpPr>
            <a:stCxn id="289" idx="2"/>
            <a:endCxn id="283" idx="2"/>
          </p:cNvCxnSpPr>
          <p:nvPr/>
        </p:nvCxnSpPr>
        <p:spPr>
          <a:xfrm rot="16200000" flipH="1">
            <a:off x="1952700" y="1169740"/>
            <a:ext cx="108024" cy="1530176"/>
          </a:xfrm>
          <a:prstGeom prst="curvedConnector3">
            <a:avLst>
              <a:gd name="adj1" fmla="val 311620"/>
            </a:avLst>
          </a:prstGeom>
          <a:ln w="19050">
            <a:solidFill>
              <a:schemeClr val="accent4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2" name="Curved Connector 311"/>
          <p:cNvCxnSpPr>
            <a:stCxn id="288" idx="2"/>
            <a:endCxn id="274" idx="2"/>
          </p:cNvCxnSpPr>
          <p:nvPr/>
        </p:nvCxnSpPr>
        <p:spPr>
          <a:xfrm rot="16200000" flipH="1">
            <a:off x="1502656" y="1439776"/>
            <a:ext cx="108024" cy="990104"/>
          </a:xfrm>
          <a:prstGeom prst="curvedConnector3">
            <a:avLst>
              <a:gd name="adj1" fmla="val 311620"/>
            </a:avLst>
          </a:prstGeom>
          <a:ln w="19050">
            <a:solidFill>
              <a:schemeClr val="accent4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3" name="Curved Connector 312"/>
          <p:cNvCxnSpPr>
            <a:stCxn id="290" idx="2"/>
            <a:endCxn id="309" idx="2"/>
          </p:cNvCxnSpPr>
          <p:nvPr/>
        </p:nvCxnSpPr>
        <p:spPr>
          <a:xfrm rot="16200000" flipH="1">
            <a:off x="2402756" y="899716"/>
            <a:ext cx="108024" cy="2070224"/>
          </a:xfrm>
          <a:prstGeom prst="curvedConnector3">
            <a:avLst>
              <a:gd name="adj1" fmla="val 311620"/>
            </a:avLst>
          </a:prstGeom>
          <a:ln w="19050">
            <a:solidFill>
              <a:schemeClr val="accent4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" name="Curved Connector 313"/>
          <p:cNvCxnSpPr>
            <a:stCxn id="285" idx="2"/>
            <a:endCxn id="141" idx="2"/>
          </p:cNvCxnSpPr>
          <p:nvPr/>
        </p:nvCxnSpPr>
        <p:spPr>
          <a:xfrm rot="16200000" flipH="1">
            <a:off x="4382976" y="-720464"/>
            <a:ext cx="108024" cy="5310584"/>
          </a:xfrm>
          <a:prstGeom prst="curvedConnector3">
            <a:avLst>
              <a:gd name="adj1" fmla="val 664319"/>
            </a:avLst>
          </a:prstGeom>
          <a:ln w="12700">
            <a:solidFill>
              <a:schemeClr val="accent4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5" name="Curved Connector 314"/>
          <p:cNvCxnSpPr>
            <a:stCxn id="286" idx="2"/>
            <a:endCxn id="148" idx="2"/>
          </p:cNvCxnSpPr>
          <p:nvPr/>
        </p:nvCxnSpPr>
        <p:spPr>
          <a:xfrm rot="16200000" flipH="1">
            <a:off x="3212840" y="989720"/>
            <a:ext cx="108024" cy="1890216"/>
          </a:xfrm>
          <a:prstGeom prst="curvedConnector3">
            <a:avLst>
              <a:gd name="adj1" fmla="val 505604"/>
            </a:avLst>
          </a:prstGeom>
          <a:ln w="12700">
            <a:solidFill>
              <a:schemeClr val="accent4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6" name="Curved Connector 315"/>
          <p:cNvCxnSpPr>
            <a:stCxn id="287" idx="2"/>
            <a:endCxn id="143" idx="2"/>
          </p:cNvCxnSpPr>
          <p:nvPr/>
        </p:nvCxnSpPr>
        <p:spPr>
          <a:xfrm rot="16200000" flipH="1">
            <a:off x="3662896" y="719696"/>
            <a:ext cx="108024" cy="2430264"/>
          </a:xfrm>
          <a:prstGeom prst="curvedConnector3">
            <a:avLst>
              <a:gd name="adj1" fmla="val 487969"/>
            </a:avLst>
          </a:prstGeom>
          <a:ln w="12700">
            <a:solidFill>
              <a:schemeClr val="accent4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7" name="Curved Connector 316"/>
          <p:cNvCxnSpPr>
            <a:stCxn id="299" idx="2"/>
            <a:endCxn id="310" idx="2"/>
          </p:cNvCxnSpPr>
          <p:nvPr/>
        </p:nvCxnSpPr>
        <p:spPr>
          <a:xfrm rot="5400000">
            <a:off x="1682676" y="809700"/>
            <a:ext cx="108024" cy="2250256"/>
          </a:xfrm>
          <a:prstGeom prst="curvedConnector3">
            <a:avLst>
              <a:gd name="adj1" fmla="val 664319"/>
            </a:avLst>
          </a:prstGeom>
          <a:ln w="12700">
            <a:solidFill>
              <a:schemeClr val="accent4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8" name="Curved Connector 317"/>
          <p:cNvCxnSpPr>
            <a:stCxn id="300" idx="2"/>
            <a:endCxn id="297" idx="2"/>
          </p:cNvCxnSpPr>
          <p:nvPr/>
        </p:nvCxnSpPr>
        <p:spPr>
          <a:xfrm rot="5400000">
            <a:off x="2132732" y="1079724"/>
            <a:ext cx="108024" cy="1710208"/>
          </a:xfrm>
          <a:prstGeom prst="curvedConnector3">
            <a:avLst>
              <a:gd name="adj1" fmla="val 673137"/>
            </a:avLst>
          </a:prstGeom>
          <a:ln w="12700">
            <a:solidFill>
              <a:schemeClr val="accent4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9" name="Curved Connector 318"/>
          <p:cNvCxnSpPr>
            <a:stCxn id="301" idx="2"/>
            <a:endCxn id="274" idx="2"/>
          </p:cNvCxnSpPr>
          <p:nvPr/>
        </p:nvCxnSpPr>
        <p:spPr>
          <a:xfrm rot="5400000">
            <a:off x="2582776" y="1349760"/>
            <a:ext cx="108024" cy="1170136"/>
          </a:xfrm>
          <a:prstGeom prst="curvedConnector3">
            <a:avLst>
              <a:gd name="adj1" fmla="val 664319"/>
            </a:avLst>
          </a:prstGeom>
          <a:ln w="12700">
            <a:solidFill>
              <a:schemeClr val="accent4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0" name="Curved Connector 319"/>
          <p:cNvCxnSpPr>
            <a:stCxn id="302" idx="2"/>
            <a:endCxn id="283" idx="2"/>
          </p:cNvCxnSpPr>
          <p:nvPr/>
        </p:nvCxnSpPr>
        <p:spPr>
          <a:xfrm rot="5400000">
            <a:off x="3032832" y="1619784"/>
            <a:ext cx="108024" cy="630088"/>
          </a:xfrm>
          <a:prstGeom prst="curvedConnector3">
            <a:avLst>
              <a:gd name="adj1" fmla="val 664319"/>
            </a:avLst>
          </a:prstGeom>
          <a:ln w="12700">
            <a:solidFill>
              <a:schemeClr val="accent4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1" name="Curved Connector 320"/>
          <p:cNvCxnSpPr>
            <a:stCxn id="303" idx="2"/>
            <a:endCxn id="309" idx="2"/>
          </p:cNvCxnSpPr>
          <p:nvPr/>
        </p:nvCxnSpPr>
        <p:spPr>
          <a:xfrm rot="5400000">
            <a:off x="3482876" y="1889820"/>
            <a:ext cx="108024" cy="90016"/>
          </a:xfrm>
          <a:prstGeom prst="curvedConnector3">
            <a:avLst>
              <a:gd name="adj1" fmla="val 655502"/>
            </a:avLst>
          </a:prstGeom>
          <a:ln w="12700">
            <a:solidFill>
              <a:schemeClr val="accent4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2" name="Curved Connector 153"/>
          <p:cNvCxnSpPr>
            <a:stCxn id="323" idx="3"/>
            <a:endCxn id="297" idx="2"/>
          </p:cNvCxnSpPr>
          <p:nvPr/>
        </p:nvCxnSpPr>
        <p:spPr>
          <a:xfrm flipV="1">
            <a:off x="863576" y="1988840"/>
            <a:ext cx="468064" cy="630064"/>
          </a:xfrm>
          <a:prstGeom prst="curvedConnector2">
            <a:avLst/>
          </a:prstGeom>
          <a:ln w="38100">
            <a:solidFill>
              <a:schemeClr val="accent4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3" name="Rectangle 322"/>
          <p:cNvSpPr/>
          <p:nvPr/>
        </p:nvSpPr>
        <p:spPr>
          <a:xfrm>
            <a:off x="755576" y="2564904"/>
            <a:ext cx="108000" cy="108000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n>
                <a:solidFill>
                  <a:schemeClr val="accent4"/>
                </a:solidFill>
              </a:ln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810029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Content Placeholder 280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VMM počítá výsledné mapování ze stránkovacích tabulek hosta</a:t>
            </a:r>
          </a:p>
          <a:p>
            <a:pPr lvl="1"/>
            <a:r>
              <a:rPr lang="cs-CZ" dirty="0"/>
              <a:t>OS hosta zapisuje do svých tabulek neprivilegovanými instrukcemi</a:t>
            </a:r>
          </a:p>
          <a:p>
            <a:pPr lvl="1"/>
            <a:r>
              <a:rPr lang="cs-CZ" dirty="0"/>
              <a:t>VMM musí zajistit přiměřenou koherenci fyzických tabulek a tabulek hosta</a:t>
            </a:r>
          </a:p>
          <a:p>
            <a:pPr lvl="2"/>
            <a:r>
              <a:rPr lang="cs-CZ" dirty="0" err="1"/>
              <a:t>Virtualizované</a:t>
            </a:r>
            <a:r>
              <a:rPr lang="cs-CZ" dirty="0"/>
              <a:t> tabulky hosta mohou být mapovány </a:t>
            </a:r>
            <a:r>
              <a:rPr lang="cs-CZ" dirty="0" err="1"/>
              <a:t>read</a:t>
            </a:r>
            <a:r>
              <a:rPr lang="cs-CZ" dirty="0"/>
              <a:t>-</a:t>
            </a:r>
            <a:r>
              <a:rPr lang="cs-CZ" dirty="0" err="1"/>
              <a:t>only</a:t>
            </a:r>
            <a:r>
              <a:rPr lang="cs-CZ" dirty="0"/>
              <a:t> a zápisy emulovány</a:t>
            </a:r>
          </a:p>
          <a:p>
            <a:pPr lvl="2"/>
            <a:r>
              <a:rPr lang="cs-CZ" dirty="0"/>
              <a:t>Koherenci lze udržovat v rámci emulace privilegované instrukce "TLB flush"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Virtuální paměť ve </a:t>
            </a:r>
            <a:r>
              <a:rPr lang="en-US" dirty="0" err="1"/>
              <a:t>virtu</a:t>
            </a:r>
            <a:r>
              <a:rPr lang="cs-CZ" dirty="0"/>
              <a:t>álním počítači</a:t>
            </a:r>
            <a:r>
              <a:rPr lang="en-US" dirty="0"/>
              <a:t> - </a:t>
            </a:r>
            <a:r>
              <a:rPr lang="en-US" dirty="0" err="1"/>
              <a:t>bez</a:t>
            </a:r>
            <a:r>
              <a:rPr lang="en-US" dirty="0"/>
              <a:t> HW </a:t>
            </a:r>
            <a:r>
              <a:rPr lang="en-US" dirty="0" err="1"/>
              <a:t>podpory</a:t>
            </a:r>
            <a:endParaRPr lang="cs-CZ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44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</a:t>
            </a:r>
            <a:r>
              <a:rPr lang="cs-CZ" dirty="0" err="1"/>
              <a:t>Virtualization</a:t>
            </a:r>
            <a:r>
              <a:rPr lang="cs-CZ" dirty="0"/>
              <a:t> and Cloud </a:t>
            </a:r>
            <a:r>
              <a:rPr lang="cs-CZ" dirty="0" err="1"/>
              <a:t>Computing</a:t>
            </a:r>
            <a:r>
              <a:rPr lang="cs-CZ" dirty="0"/>
              <a:t>  - 2023/2024 David Bednárek</a:t>
            </a:r>
          </a:p>
        </p:txBody>
      </p:sp>
      <p:sp>
        <p:nvSpPr>
          <p:cNvPr id="137" name="Rounded Rectangle 136"/>
          <p:cNvSpPr/>
          <p:nvPr/>
        </p:nvSpPr>
        <p:spPr>
          <a:xfrm>
            <a:off x="395536" y="4005064"/>
            <a:ext cx="576064" cy="432048"/>
          </a:xfrm>
          <a:prstGeom prst="roundRect">
            <a:avLst/>
          </a:prstGeom>
          <a:noFill/>
          <a:ln w="19050" cap="sq">
            <a:solidFill>
              <a:schemeClr val="accent1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 anchor="t" anchorCtr="0">
            <a:noAutofit/>
          </a:bodyPr>
          <a:lstStyle/>
          <a:p>
            <a:pPr algn="ctr"/>
            <a:r>
              <a:rPr lang="en-US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/>
              </a:rPr>
              <a:t>CPU</a:t>
            </a:r>
            <a:endParaRPr lang="cs-CZ" dirty="0">
              <a:ln w="10160">
                <a:solidFill>
                  <a:schemeClr val="accent1"/>
                </a:solidFill>
                <a:prstDash val="solid"/>
              </a:ln>
              <a:solidFill>
                <a:schemeClr val="accent1"/>
              </a:solidFill>
              <a:effectLst/>
            </a:endParaRPr>
          </a:p>
        </p:txBody>
      </p:sp>
      <p:sp>
        <p:nvSpPr>
          <p:cNvPr id="138" name="TextBox 137"/>
          <p:cNvSpPr txBox="1"/>
          <p:nvPr/>
        </p:nvSpPr>
        <p:spPr>
          <a:xfrm>
            <a:off x="4572000" y="3068960"/>
            <a:ext cx="720080" cy="360040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/>
              </a:rPr>
              <a:t>A</a:t>
            </a:r>
          </a:p>
        </p:txBody>
      </p:sp>
      <p:sp>
        <p:nvSpPr>
          <p:cNvPr id="140" name="TextBox 139"/>
          <p:cNvSpPr txBox="1"/>
          <p:nvPr/>
        </p:nvSpPr>
        <p:spPr>
          <a:xfrm>
            <a:off x="5292080" y="3068960"/>
            <a:ext cx="720080" cy="360040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/>
              </a:rPr>
              <a:t>D</a:t>
            </a:r>
          </a:p>
        </p:txBody>
      </p:sp>
      <p:sp>
        <p:nvSpPr>
          <p:cNvPr id="142" name="TextBox 141"/>
          <p:cNvSpPr txBox="1"/>
          <p:nvPr/>
        </p:nvSpPr>
        <p:spPr>
          <a:xfrm>
            <a:off x="251520" y="2708920"/>
            <a:ext cx="2444131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chemeClr val="accent1"/>
                </a:solidFill>
              </a:rPr>
              <a:t>fyzický adresový prostor</a:t>
            </a:r>
          </a:p>
        </p:txBody>
      </p:sp>
      <p:sp>
        <p:nvSpPr>
          <p:cNvPr id="144" name="Rectangle 143"/>
          <p:cNvSpPr/>
          <p:nvPr/>
        </p:nvSpPr>
        <p:spPr>
          <a:xfrm>
            <a:off x="2447776" y="3212976"/>
            <a:ext cx="108000" cy="108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5" name="Rectangle 144"/>
          <p:cNvSpPr/>
          <p:nvPr/>
        </p:nvSpPr>
        <p:spPr>
          <a:xfrm>
            <a:off x="2627784" y="3212976"/>
            <a:ext cx="108000" cy="108000"/>
          </a:xfrm>
          <a:prstGeom prst="rect">
            <a:avLst/>
          </a:prstGeom>
          <a:noFill/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6" name="Rectangle 145"/>
          <p:cNvSpPr/>
          <p:nvPr/>
        </p:nvSpPr>
        <p:spPr>
          <a:xfrm>
            <a:off x="2807816" y="3212976"/>
            <a:ext cx="108000" cy="108000"/>
          </a:xfrm>
          <a:prstGeom prst="rect">
            <a:avLst/>
          </a:prstGeom>
          <a:noFill/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7" name="Rectangle 146"/>
          <p:cNvSpPr/>
          <p:nvPr/>
        </p:nvSpPr>
        <p:spPr>
          <a:xfrm>
            <a:off x="2987824" y="3212976"/>
            <a:ext cx="108000" cy="108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5" name="Group 40"/>
          <p:cNvGrpSpPr/>
          <p:nvPr/>
        </p:nvGrpSpPr>
        <p:grpSpPr>
          <a:xfrm>
            <a:off x="2411760" y="3068960"/>
            <a:ext cx="720080" cy="360040"/>
            <a:chOff x="971600" y="3789040"/>
            <a:chExt cx="720080" cy="360040"/>
          </a:xfrm>
          <a:noFill/>
        </p:grpSpPr>
        <p:sp>
          <p:nvSpPr>
            <p:cNvPr id="149" name="Rectangle 148"/>
            <p:cNvSpPr/>
            <p:nvPr/>
          </p:nvSpPr>
          <p:spPr>
            <a:xfrm>
              <a:off x="151168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155" name="Rectangle 154"/>
            <p:cNvSpPr/>
            <p:nvPr/>
          </p:nvSpPr>
          <p:spPr>
            <a:xfrm>
              <a:off x="1151627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156" name="Rectangle 155"/>
            <p:cNvSpPr/>
            <p:nvPr/>
          </p:nvSpPr>
          <p:spPr>
            <a:xfrm>
              <a:off x="1331654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157" name="Rectangle 156"/>
            <p:cNvSpPr/>
            <p:nvPr/>
          </p:nvSpPr>
          <p:spPr>
            <a:xfrm>
              <a:off x="97160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158" name="Rectangle 157"/>
            <p:cNvSpPr/>
            <p:nvPr/>
          </p:nvSpPr>
          <p:spPr>
            <a:xfrm>
              <a:off x="971600" y="3789040"/>
              <a:ext cx="720080" cy="360040"/>
            </a:xfrm>
            <a:prstGeom prst="rect">
              <a:avLst/>
            </a:prstGeom>
            <a:grpFill/>
            <a:ln w="19050">
              <a:solidFill>
                <a:schemeClr val="accent1"/>
              </a:solidFill>
              <a:prstDash val="solid"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cs-CZ" sz="2400" dirty="0">
                <a:ln w="10160">
                  <a:noFill/>
                  <a:prstDash val="solid"/>
                </a:ln>
                <a:noFill/>
                <a:effectLst/>
              </a:endParaRPr>
            </a:p>
          </p:txBody>
        </p:sp>
      </p:grpSp>
      <p:sp>
        <p:nvSpPr>
          <p:cNvPr id="159" name="Rectangle 158"/>
          <p:cNvSpPr/>
          <p:nvPr/>
        </p:nvSpPr>
        <p:spPr>
          <a:xfrm>
            <a:off x="3167856" y="3212976"/>
            <a:ext cx="108000" cy="108000"/>
          </a:xfrm>
          <a:prstGeom prst="rect">
            <a:avLst/>
          </a:prstGeom>
          <a:noFill/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0" name="Rectangle 159"/>
          <p:cNvSpPr/>
          <p:nvPr/>
        </p:nvSpPr>
        <p:spPr>
          <a:xfrm>
            <a:off x="3347864" y="3212976"/>
            <a:ext cx="108000" cy="108000"/>
          </a:xfrm>
          <a:prstGeom prst="rect">
            <a:avLst/>
          </a:prstGeom>
          <a:noFill/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1" name="Rectangle 160"/>
          <p:cNvSpPr/>
          <p:nvPr/>
        </p:nvSpPr>
        <p:spPr>
          <a:xfrm>
            <a:off x="4427984" y="3212976"/>
            <a:ext cx="108000" cy="10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2" name="Rectangle 161"/>
          <p:cNvSpPr/>
          <p:nvPr/>
        </p:nvSpPr>
        <p:spPr>
          <a:xfrm>
            <a:off x="3527896" y="3212976"/>
            <a:ext cx="108000" cy="1080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6" name="Group 45"/>
          <p:cNvGrpSpPr/>
          <p:nvPr/>
        </p:nvGrpSpPr>
        <p:grpSpPr>
          <a:xfrm>
            <a:off x="3131840" y="3068960"/>
            <a:ext cx="720080" cy="360040"/>
            <a:chOff x="971600" y="3789040"/>
            <a:chExt cx="720080" cy="360040"/>
          </a:xfrm>
          <a:noFill/>
        </p:grpSpPr>
        <p:sp>
          <p:nvSpPr>
            <p:cNvPr id="164" name="Rectangle 163"/>
            <p:cNvSpPr/>
            <p:nvPr/>
          </p:nvSpPr>
          <p:spPr>
            <a:xfrm>
              <a:off x="151168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165" name="Rectangle 164"/>
            <p:cNvSpPr/>
            <p:nvPr/>
          </p:nvSpPr>
          <p:spPr>
            <a:xfrm>
              <a:off x="1151627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166" name="Rectangle 165"/>
            <p:cNvSpPr/>
            <p:nvPr/>
          </p:nvSpPr>
          <p:spPr>
            <a:xfrm>
              <a:off x="1331654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167" name="Rectangle 166"/>
            <p:cNvSpPr/>
            <p:nvPr/>
          </p:nvSpPr>
          <p:spPr>
            <a:xfrm>
              <a:off x="97160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168" name="Rectangle 167"/>
            <p:cNvSpPr/>
            <p:nvPr/>
          </p:nvSpPr>
          <p:spPr>
            <a:xfrm>
              <a:off x="971600" y="3789040"/>
              <a:ext cx="720080" cy="360040"/>
            </a:xfrm>
            <a:prstGeom prst="rect">
              <a:avLst/>
            </a:prstGeom>
            <a:grpFill/>
            <a:ln w="19050">
              <a:solidFill>
                <a:schemeClr val="accent1"/>
              </a:solidFill>
              <a:prstDash val="solid"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cs-CZ" sz="2400" dirty="0">
                <a:ln w="10160">
                  <a:noFill/>
                  <a:prstDash val="solid"/>
                </a:ln>
                <a:noFill/>
                <a:effectLst/>
              </a:endParaRPr>
            </a:p>
          </p:txBody>
        </p:sp>
      </p:grpSp>
      <p:sp>
        <p:nvSpPr>
          <p:cNvPr id="169" name="Rectangle 168"/>
          <p:cNvSpPr/>
          <p:nvPr/>
        </p:nvSpPr>
        <p:spPr>
          <a:xfrm>
            <a:off x="1727696" y="3212976"/>
            <a:ext cx="108000" cy="108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1" name="Rectangle 170"/>
          <p:cNvSpPr/>
          <p:nvPr/>
        </p:nvSpPr>
        <p:spPr>
          <a:xfrm>
            <a:off x="1907704" y="3212976"/>
            <a:ext cx="108000" cy="108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2" name="Rectangle 171"/>
          <p:cNvSpPr/>
          <p:nvPr/>
        </p:nvSpPr>
        <p:spPr>
          <a:xfrm>
            <a:off x="2087736" y="3212976"/>
            <a:ext cx="108000" cy="108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3" name="Rectangle 172"/>
          <p:cNvSpPr/>
          <p:nvPr/>
        </p:nvSpPr>
        <p:spPr>
          <a:xfrm>
            <a:off x="2267744" y="3212976"/>
            <a:ext cx="108000" cy="108000"/>
          </a:xfrm>
          <a:prstGeom prst="rect">
            <a:avLst/>
          </a:prstGeom>
          <a:noFill/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7" name="Group 55"/>
          <p:cNvGrpSpPr/>
          <p:nvPr/>
        </p:nvGrpSpPr>
        <p:grpSpPr>
          <a:xfrm>
            <a:off x="1691680" y="3068960"/>
            <a:ext cx="720080" cy="360040"/>
            <a:chOff x="971600" y="3789040"/>
            <a:chExt cx="720080" cy="360040"/>
          </a:xfrm>
          <a:noFill/>
        </p:grpSpPr>
        <p:sp>
          <p:nvSpPr>
            <p:cNvPr id="175" name="Rectangle 174"/>
            <p:cNvSpPr/>
            <p:nvPr/>
          </p:nvSpPr>
          <p:spPr>
            <a:xfrm>
              <a:off x="151168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177" name="Rectangle 176"/>
            <p:cNvSpPr/>
            <p:nvPr/>
          </p:nvSpPr>
          <p:spPr>
            <a:xfrm>
              <a:off x="1151627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178" name="Rectangle 177"/>
            <p:cNvSpPr/>
            <p:nvPr/>
          </p:nvSpPr>
          <p:spPr>
            <a:xfrm>
              <a:off x="1331654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179" name="Rectangle 178"/>
            <p:cNvSpPr/>
            <p:nvPr/>
          </p:nvSpPr>
          <p:spPr>
            <a:xfrm>
              <a:off x="97160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180" name="Rectangle 179"/>
            <p:cNvSpPr/>
            <p:nvPr/>
          </p:nvSpPr>
          <p:spPr>
            <a:xfrm>
              <a:off x="971600" y="3789040"/>
              <a:ext cx="720080" cy="360040"/>
            </a:xfrm>
            <a:prstGeom prst="rect">
              <a:avLst/>
            </a:prstGeom>
            <a:grpFill/>
            <a:ln w="19050">
              <a:solidFill>
                <a:schemeClr val="accent1"/>
              </a:solidFill>
              <a:prstDash val="solid"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cs-CZ" sz="2400" dirty="0">
                <a:ln w="10160">
                  <a:noFill/>
                  <a:prstDash val="solid"/>
                </a:ln>
                <a:noFill/>
                <a:effectLst/>
              </a:endParaRPr>
            </a:p>
          </p:txBody>
        </p:sp>
      </p:grpSp>
      <p:sp>
        <p:nvSpPr>
          <p:cNvPr id="181" name="Rectangle 180"/>
          <p:cNvSpPr/>
          <p:nvPr/>
        </p:nvSpPr>
        <p:spPr>
          <a:xfrm>
            <a:off x="3707928" y="3212976"/>
            <a:ext cx="108000" cy="1080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2" name="Rectangle 181"/>
          <p:cNvSpPr/>
          <p:nvPr/>
        </p:nvSpPr>
        <p:spPr>
          <a:xfrm>
            <a:off x="3887936" y="3212976"/>
            <a:ext cx="108000" cy="1080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3" name="Rectangle 182"/>
          <p:cNvSpPr/>
          <p:nvPr/>
        </p:nvSpPr>
        <p:spPr>
          <a:xfrm>
            <a:off x="4067968" y="3212976"/>
            <a:ext cx="108000" cy="1080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4" name="Rectangle 183"/>
          <p:cNvSpPr/>
          <p:nvPr/>
        </p:nvSpPr>
        <p:spPr>
          <a:xfrm>
            <a:off x="4247976" y="3212976"/>
            <a:ext cx="108000" cy="108000"/>
          </a:xfrm>
          <a:prstGeom prst="rect">
            <a:avLst/>
          </a:prstGeom>
          <a:noFill/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8" name="Group 73"/>
          <p:cNvGrpSpPr/>
          <p:nvPr/>
        </p:nvGrpSpPr>
        <p:grpSpPr>
          <a:xfrm>
            <a:off x="3851920" y="3068960"/>
            <a:ext cx="720080" cy="360040"/>
            <a:chOff x="971600" y="3789040"/>
            <a:chExt cx="720080" cy="360040"/>
          </a:xfrm>
          <a:noFill/>
        </p:grpSpPr>
        <p:sp>
          <p:nvSpPr>
            <p:cNvPr id="186" name="Rectangle 185"/>
            <p:cNvSpPr/>
            <p:nvPr/>
          </p:nvSpPr>
          <p:spPr>
            <a:xfrm>
              <a:off x="151168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187" name="Rectangle 186"/>
            <p:cNvSpPr/>
            <p:nvPr/>
          </p:nvSpPr>
          <p:spPr>
            <a:xfrm>
              <a:off x="1151627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188" name="Rectangle 187"/>
            <p:cNvSpPr/>
            <p:nvPr/>
          </p:nvSpPr>
          <p:spPr>
            <a:xfrm>
              <a:off x="1331654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189" name="Rectangle 188"/>
            <p:cNvSpPr/>
            <p:nvPr/>
          </p:nvSpPr>
          <p:spPr>
            <a:xfrm>
              <a:off x="97160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190" name="Rectangle 189"/>
            <p:cNvSpPr/>
            <p:nvPr/>
          </p:nvSpPr>
          <p:spPr>
            <a:xfrm>
              <a:off x="971600" y="3789040"/>
              <a:ext cx="720080" cy="360040"/>
            </a:xfrm>
            <a:prstGeom prst="rect">
              <a:avLst/>
            </a:prstGeom>
            <a:grpFill/>
            <a:ln w="19050">
              <a:solidFill>
                <a:schemeClr val="accent1"/>
              </a:solidFill>
              <a:prstDash val="solid"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cs-CZ" sz="2400" dirty="0">
                <a:ln w="10160">
                  <a:noFill/>
                  <a:prstDash val="solid"/>
                </a:ln>
                <a:noFill/>
                <a:effectLst/>
              </a:endParaRPr>
            </a:p>
          </p:txBody>
        </p:sp>
      </p:grpSp>
      <p:sp>
        <p:nvSpPr>
          <p:cNvPr id="191" name="TextBox 190"/>
          <p:cNvSpPr txBox="1"/>
          <p:nvPr/>
        </p:nvSpPr>
        <p:spPr>
          <a:xfrm>
            <a:off x="251520" y="3068960"/>
            <a:ext cx="720080" cy="360040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/>
              </a:rPr>
              <a:t>VMM</a:t>
            </a:r>
          </a:p>
        </p:txBody>
      </p:sp>
      <p:sp>
        <p:nvSpPr>
          <p:cNvPr id="192" name="TextBox 191"/>
          <p:cNvSpPr txBox="1"/>
          <p:nvPr/>
        </p:nvSpPr>
        <p:spPr>
          <a:xfrm>
            <a:off x="6012160" y="3068960"/>
            <a:ext cx="720080" cy="360040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24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/>
              </a:rPr>
              <a:t>OS</a:t>
            </a:r>
            <a:endParaRPr lang="cs-CZ" sz="2400" dirty="0">
              <a:ln w="10160">
                <a:solidFill>
                  <a:schemeClr val="accent1"/>
                </a:solidFill>
                <a:prstDash val="solid"/>
              </a:ln>
              <a:solidFill>
                <a:schemeClr val="accent1"/>
              </a:solidFill>
              <a:effectLst/>
            </a:endParaRPr>
          </a:p>
        </p:txBody>
      </p:sp>
      <p:cxnSp>
        <p:nvCxnSpPr>
          <p:cNvPr id="194" name="Curved Connector 193"/>
          <p:cNvCxnSpPr>
            <a:stCxn id="171" idx="2"/>
            <a:endCxn id="168" idx="2"/>
          </p:cNvCxnSpPr>
          <p:nvPr/>
        </p:nvCxnSpPr>
        <p:spPr>
          <a:xfrm rot="16200000" flipH="1">
            <a:off x="2672780" y="2609900"/>
            <a:ext cx="108024" cy="1530176"/>
          </a:xfrm>
          <a:prstGeom prst="curvedConnector3">
            <a:avLst>
              <a:gd name="adj1" fmla="val 311620"/>
            </a:avLst>
          </a:prstGeom>
          <a:ln w="190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Curved Connector 194"/>
          <p:cNvCxnSpPr>
            <a:stCxn id="169" idx="2"/>
            <a:endCxn id="158" idx="2"/>
          </p:cNvCxnSpPr>
          <p:nvPr/>
        </p:nvCxnSpPr>
        <p:spPr>
          <a:xfrm rot="16200000" flipH="1">
            <a:off x="2222736" y="2879936"/>
            <a:ext cx="108024" cy="990104"/>
          </a:xfrm>
          <a:prstGeom prst="curvedConnector3">
            <a:avLst>
              <a:gd name="adj1" fmla="val 311620"/>
            </a:avLst>
          </a:prstGeom>
          <a:ln w="190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Curved Connector 195"/>
          <p:cNvCxnSpPr>
            <a:stCxn id="172" idx="2"/>
            <a:endCxn id="190" idx="2"/>
          </p:cNvCxnSpPr>
          <p:nvPr/>
        </p:nvCxnSpPr>
        <p:spPr>
          <a:xfrm rot="16200000" flipH="1">
            <a:off x="3122836" y="2339876"/>
            <a:ext cx="108024" cy="2070224"/>
          </a:xfrm>
          <a:prstGeom prst="curvedConnector3">
            <a:avLst>
              <a:gd name="adj1" fmla="val 311620"/>
            </a:avLst>
          </a:prstGeom>
          <a:ln w="190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Curved Connector 196"/>
          <p:cNvCxnSpPr>
            <a:stCxn id="144" idx="2"/>
            <a:endCxn id="138" idx="2"/>
          </p:cNvCxnSpPr>
          <p:nvPr/>
        </p:nvCxnSpPr>
        <p:spPr>
          <a:xfrm rot="16200000" flipH="1">
            <a:off x="3662896" y="2159856"/>
            <a:ext cx="108024" cy="2430264"/>
          </a:xfrm>
          <a:prstGeom prst="curvedConnector3">
            <a:avLst>
              <a:gd name="adj1" fmla="val 311620"/>
            </a:avLst>
          </a:prstGeom>
          <a:ln w="127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Curved Connector 197"/>
          <p:cNvCxnSpPr>
            <a:stCxn id="147" idx="2"/>
            <a:endCxn id="140" idx="2"/>
          </p:cNvCxnSpPr>
          <p:nvPr/>
        </p:nvCxnSpPr>
        <p:spPr>
          <a:xfrm rot="16200000" flipH="1">
            <a:off x="4292960" y="2069840"/>
            <a:ext cx="108024" cy="2610296"/>
          </a:xfrm>
          <a:prstGeom prst="curvedConnector3">
            <a:avLst>
              <a:gd name="adj1" fmla="val 311620"/>
            </a:avLst>
          </a:prstGeom>
          <a:ln w="127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Curved Connector 199"/>
          <p:cNvCxnSpPr>
            <a:stCxn id="162" idx="2"/>
            <a:endCxn id="192" idx="2"/>
          </p:cNvCxnSpPr>
          <p:nvPr/>
        </p:nvCxnSpPr>
        <p:spPr>
          <a:xfrm rot="16200000" flipH="1">
            <a:off x="4923036" y="1979836"/>
            <a:ext cx="108024" cy="2790304"/>
          </a:xfrm>
          <a:prstGeom prst="curvedConnector3">
            <a:avLst>
              <a:gd name="adj1" fmla="val 629049"/>
            </a:avLst>
          </a:prstGeom>
          <a:ln w="12700">
            <a:solidFill>
              <a:schemeClr val="accent2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Curved Connector 200"/>
          <p:cNvCxnSpPr>
            <a:stCxn id="181" idx="2"/>
            <a:endCxn id="240" idx="2"/>
          </p:cNvCxnSpPr>
          <p:nvPr/>
        </p:nvCxnSpPr>
        <p:spPr>
          <a:xfrm rot="16200000" flipH="1">
            <a:off x="5373092" y="1709812"/>
            <a:ext cx="108024" cy="3330352"/>
          </a:xfrm>
          <a:prstGeom prst="curvedConnector3">
            <a:avLst>
              <a:gd name="adj1" fmla="val 646684"/>
            </a:avLst>
          </a:prstGeom>
          <a:ln w="12700">
            <a:solidFill>
              <a:schemeClr val="accent2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Curved Connector 201"/>
          <p:cNvCxnSpPr>
            <a:stCxn id="182" idx="2"/>
            <a:endCxn id="218" idx="2"/>
          </p:cNvCxnSpPr>
          <p:nvPr/>
        </p:nvCxnSpPr>
        <p:spPr>
          <a:xfrm rot="16200000" flipH="1">
            <a:off x="5823136" y="1439776"/>
            <a:ext cx="108024" cy="3870424"/>
          </a:xfrm>
          <a:prstGeom prst="curvedConnector3">
            <a:avLst>
              <a:gd name="adj1" fmla="val 646684"/>
            </a:avLst>
          </a:prstGeom>
          <a:ln w="12700">
            <a:solidFill>
              <a:schemeClr val="accent2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Curved Connector 202"/>
          <p:cNvCxnSpPr>
            <a:stCxn id="183" idx="2"/>
            <a:endCxn id="226" idx="2"/>
          </p:cNvCxnSpPr>
          <p:nvPr/>
        </p:nvCxnSpPr>
        <p:spPr>
          <a:xfrm rot="16200000" flipH="1">
            <a:off x="6273192" y="1169752"/>
            <a:ext cx="108024" cy="4410472"/>
          </a:xfrm>
          <a:prstGeom prst="curvedConnector3">
            <a:avLst>
              <a:gd name="adj1" fmla="val 646684"/>
            </a:avLst>
          </a:prstGeom>
          <a:ln w="12700">
            <a:solidFill>
              <a:schemeClr val="accent2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Curved Connector 153"/>
          <p:cNvCxnSpPr>
            <a:stCxn id="206" idx="3"/>
            <a:endCxn id="180" idx="2"/>
          </p:cNvCxnSpPr>
          <p:nvPr/>
        </p:nvCxnSpPr>
        <p:spPr>
          <a:xfrm flipV="1">
            <a:off x="863576" y="3429000"/>
            <a:ext cx="1188144" cy="918096"/>
          </a:xfrm>
          <a:prstGeom prst="curvedConnector2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6" name="Rectangle 205"/>
          <p:cNvSpPr/>
          <p:nvPr/>
        </p:nvSpPr>
        <p:spPr>
          <a:xfrm>
            <a:off x="755576" y="4293096"/>
            <a:ext cx="108000" cy="108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1" name="Rectangle 210"/>
          <p:cNvSpPr/>
          <p:nvPr/>
        </p:nvSpPr>
        <p:spPr>
          <a:xfrm>
            <a:off x="7668344" y="3212976"/>
            <a:ext cx="108000" cy="108000"/>
          </a:xfrm>
          <a:prstGeom prst="rect">
            <a:avLst/>
          </a:prstGeom>
          <a:noFill/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n>
                <a:solidFill>
                  <a:schemeClr val="accent4"/>
                </a:solidFill>
              </a:ln>
              <a:solidFill>
                <a:schemeClr val="accent4"/>
              </a:solidFill>
            </a:endParaRPr>
          </a:p>
        </p:txBody>
      </p:sp>
      <p:sp>
        <p:nvSpPr>
          <p:cNvPr id="212" name="Rectangle 211"/>
          <p:cNvSpPr/>
          <p:nvPr/>
        </p:nvSpPr>
        <p:spPr>
          <a:xfrm>
            <a:off x="7848376" y="3212976"/>
            <a:ext cx="108000" cy="108000"/>
          </a:xfrm>
          <a:prstGeom prst="rect">
            <a:avLst/>
          </a:prstGeom>
          <a:noFill/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n>
                <a:solidFill>
                  <a:schemeClr val="accent4"/>
                </a:solidFill>
              </a:ln>
              <a:solidFill>
                <a:schemeClr val="accent4"/>
              </a:solidFill>
            </a:endParaRPr>
          </a:p>
        </p:txBody>
      </p:sp>
      <p:grpSp>
        <p:nvGrpSpPr>
          <p:cNvPr id="9" name="Group 40"/>
          <p:cNvGrpSpPr/>
          <p:nvPr/>
        </p:nvGrpSpPr>
        <p:grpSpPr>
          <a:xfrm>
            <a:off x="7452320" y="3068960"/>
            <a:ext cx="720080" cy="360040"/>
            <a:chOff x="971600" y="3789040"/>
            <a:chExt cx="720080" cy="360040"/>
          </a:xfrm>
          <a:noFill/>
        </p:grpSpPr>
        <p:sp>
          <p:nvSpPr>
            <p:cNvPr id="214" name="Rectangle 213"/>
            <p:cNvSpPr/>
            <p:nvPr/>
          </p:nvSpPr>
          <p:spPr>
            <a:xfrm>
              <a:off x="151168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15" name="Rectangle 214"/>
            <p:cNvSpPr/>
            <p:nvPr/>
          </p:nvSpPr>
          <p:spPr>
            <a:xfrm>
              <a:off x="1151627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16" name="Rectangle 215"/>
            <p:cNvSpPr/>
            <p:nvPr/>
          </p:nvSpPr>
          <p:spPr>
            <a:xfrm>
              <a:off x="1331654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17" name="Rectangle 216"/>
            <p:cNvSpPr/>
            <p:nvPr/>
          </p:nvSpPr>
          <p:spPr>
            <a:xfrm>
              <a:off x="97160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18" name="Rectangle 217"/>
            <p:cNvSpPr/>
            <p:nvPr/>
          </p:nvSpPr>
          <p:spPr>
            <a:xfrm>
              <a:off x="971600" y="3789040"/>
              <a:ext cx="720080" cy="360040"/>
            </a:xfrm>
            <a:prstGeom prst="rect">
              <a:avLst/>
            </a:prstGeom>
            <a:grpFill/>
            <a:ln w="19050">
              <a:solidFill>
                <a:schemeClr val="accent1"/>
              </a:solidFill>
              <a:prstDash val="solid"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cs-CZ" sz="2400" dirty="0">
                <a:ln w="10160">
                  <a:solidFill>
                    <a:schemeClr val="accent4"/>
                  </a:solidFill>
                  <a:prstDash val="solid"/>
                </a:ln>
                <a:solidFill>
                  <a:schemeClr val="accent4"/>
                </a:solidFill>
                <a:effectLst/>
              </a:endParaRPr>
            </a:p>
          </p:txBody>
        </p:sp>
      </p:grpSp>
      <p:sp>
        <p:nvSpPr>
          <p:cNvPr id="219" name="Rectangle 218"/>
          <p:cNvSpPr/>
          <p:nvPr/>
        </p:nvSpPr>
        <p:spPr>
          <a:xfrm>
            <a:off x="8388424" y="3212976"/>
            <a:ext cx="108000" cy="108000"/>
          </a:xfrm>
          <a:prstGeom prst="rect">
            <a:avLst/>
          </a:prstGeom>
          <a:noFill/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n>
                <a:solidFill>
                  <a:schemeClr val="accent4"/>
                </a:solidFill>
              </a:ln>
              <a:solidFill>
                <a:schemeClr val="accent4"/>
              </a:solidFill>
            </a:endParaRPr>
          </a:p>
        </p:txBody>
      </p:sp>
      <p:grpSp>
        <p:nvGrpSpPr>
          <p:cNvPr id="10" name="Group 45"/>
          <p:cNvGrpSpPr/>
          <p:nvPr/>
        </p:nvGrpSpPr>
        <p:grpSpPr>
          <a:xfrm>
            <a:off x="8172400" y="3068960"/>
            <a:ext cx="720080" cy="360040"/>
            <a:chOff x="971600" y="3789040"/>
            <a:chExt cx="720080" cy="360040"/>
          </a:xfrm>
          <a:noFill/>
        </p:grpSpPr>
        <p:sp>
          <p:nvSpPr>
            <p:cNvPr id="222" name="Rectangle 221"/>
            <p:cNvSpPr/>
            <p:nvPr/>
          </p:nvSpPr>
          <p:spPr>
            <a:xfrm>
              <a:off x="151168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23" name="Rectangle 222"/>
            <p:cNvSpPr/>
            <p:nvPr/>
          </p:nvSpPr>
          <p:spPr>
            <a:xfrm>
              <a:off x="1151627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24" name="Rectangle 223"/>
            <p:cNvSpPr/>
            <p:nvPr/>
          </p:nvSpPr>
          <p:spPr>
            <a:xfrm>
              <a:off x="1331654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25" name="Rectangle 224"/>
            <p:cNvSpPr/>
            <p:nvPr/>
          </p:nvSpPr>
          <p:spPr>
            <a:xfrm>
              <a:off x="97160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26" name="Rectangle 225"/>
            <p:cNvSpPr/>
            <p:nvPr/>
          </p:nvSpPr>
          <p:spPr>
            <a:xfrm>
              <a:off x="971600" y="3789040"/>
              <a:ext cx="720080" cy="360040"/>
            </a:xfrm>
            <a:prstGeom prst="rect">
              <a:avLst/>
            </a:prstGeom>
            <a:grpFill/>
            <a:ln w="19050">
              <a:solidFill>
                <a:schemeClr val="accent1"/>
              </a:solidFill>
              <a:prstDash val="solid"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cs-CZ" sz="2400" dirty="0">
                <a:ln w="10160">
                  <a:solidFill>
                    <a:schemeClr val="accent4"/>
                  </a:solidFill>
                  <a:prstDash val="solid"/>
                </a:ln>
                <a:solidFill>
                  <a:schemeClr val="accent4"/>
                </a:solidFill>
                <a:effectLst/>
              </a:endParaRPr>
            </a:p>
          </p:txBody>
        </p:sp>
      </p:grpSp>
      <p:grpSp>
        <p:nvGrpSpPr>
          <p:cNvPr id="11" name="Group 226"/>
          <p:cNvGrpSpPr/>
          <p:nvPr/>
        </p:nvGrpSpPr>
        <p:grpSpPr>
          <a:xfrm>
            <a:off x="6768256" y="3212976"/>
            <a:ext cx="1548160" cy="108000"/>
            <a:chOff x="1007616" y="2492896"/>
            <a:chExt cx="1548160" cy="108000"/>
          </a:xfrm>
          <a:solidFill>
            <a:schemeClr val="accent4"/>
          </a:solidFill>
        </p:grpSpPr>
        <p:sp>
          <p:nvSpPr>
            <p:cNvPr id="228" name="Rectangle 227"/>
            <p:cNvSpPr/>
            <p:nvPr/>
          </p:nvSpPr>
          <p:spPr>
            <a:xfrm>
              <a:off x="1727696" y="2492896"/>
              <a:ext cx="108000" cy="108000"/>
            </a:xfrm>
            <a:prstGeom prst="rect">
              <a:avLst/>
            </a:prstGeom>
            <a:grpFill/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29" name="Rectangle 228"/>
            <p:cNvSpPr/>
            <p:nvPr/>
          </p:nvSpPr>
          <p:spPr>
            <a:xfrm>
              <a:off x="2267744" y="2492896"/>
              <a:ext cx="108000" cy="108000"/>
            </a:xfrm>
            <a:prstGeom prst="rect">
              <a:avLst/>
            </a:prstGeom>
            <a:grpFill/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30" name="Rectangle 229"/>
            <p:cNvSpPr/>
            <p:nvPr/>
          </p:nvSpPr>
          <p:spPr>
            <a:xfrm>
              <a:off x="2447776" y="2492896"/>
              <a:ext cx="108000" cy="108000"/>
            </a:xfrm>
            <a:prstGeom prst="rect">
              <a:avLst/>
            </a:prstGeom>
            <a:grpFill/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31" name="Rectangle 230"/>
            <p:cNvSpPr/>
            <p:nvPr/>
          </p:nvSpPr>
          <p:spPr>
            <a:xfrm>
              <a:off x="1007616" y="2492896"/>
              <a:ext cx="108000" cy="108000"/>
            </a:xfrm>
            <a:prstGeom prst="rect">
              <a:avLst/>
            </a:prstGeom>
            <a:grpFill/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32" name="Rectangle 231"/>
            <p:cNvSpPr/>
            <p:nvPr/>
          </p:nvSpPr>
          <p:spPr>
            <a:xfrm>
              <a:off x="1187624" y="2492896"/>
              <a:ext cx="108000" cy="108000"/>
            </a:xfrm>
            <a:prstGeom prst="rect">
              <a:avLst/>
            </a:prstGeom>
            <a:grpFill/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33" name="Rectangle 232"/>
            <p:cNvSpPr/>
            <p:nvPr/>
          </p:nvSpPr>
          <p:spPr>
            <a:xfrm>
              <a:off x="1367656" y="2492896"/>
              <a:ext cx="108000" cy="108000"/>
            </a:xfrm>
            <a:prstGeom prst="rect">
              <a:avLst/>
            </a:prstGeom>
            <a:grpFill/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</p:grpSp>
      <p:sp>
        <p:nvSpPr>
          <p:cNvPr id="234" name="Rectangle 233"/>
          <p:cNvSpPr/>
          <p:nvPr/>
        </p:nvSpPr>
        <p:spPr>
          <a:xfrm>
            <a:off x="7308304" y="3212976"/>
            <a:ext cx="108000" cy="108000"/>
          </a:xfrm>
          <a:prstGeom prst="rect">
            <a:avLst/>
          </a:prstGeom>
          <a:noFill/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n>
                <a:solidFill>
                  <a:schemeClr val="accent4"/>
                </a:solidFill>
              </a:ln>
              <a:solidFill>
                <a:schemeClr val="accent4"/>
              </a:solidFill>
            </a:endParaRPr>
          </a:p>
        </p:txBody>
      </p:sp>
      <p:grpSp>
        <p:nvGrpSpPr>
          <p:cNvPr id="12" name="Group 55"/>
          <p:cNvGrpSpPr/>
          <p:nvPr/>
        </p:nvGrpSpPr>
        <p:grpSpPr>
          <a:xfrm>
            <a:off x="6732240" y="3068960"/>
            <a:ext cx="720080" cy="360040"/>
            <a:chOff x="971600" y="3789040"/>
            <a:chExt cx="720080" cy="360040"/>
          </a:xfrm>
          <a:noFill/>
        </p:grpSpPr>
        <p:sp>
          <p:nvSpPr>
            <p:cNvPr id="236" name="Rectangle 235"/>
            <p:cNvSpPr/>
            <p:nvPr/>
          </p:nvSpPr>
          <p:spPr>
            <a:xfrm>
              <a:off x="151168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37" name="Rectangle 236"/>
            <p:cNvSpPr/>
            <p:nvPr/>
          </p:nvSpPr>
          <p:spPr>
            <a:xfrm>
              <a:off x="1151627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38" name="Rectangle 237"/>
            <p:cNvSpPr/>
            <p:nvPr/>
          </p:nvSpPr>
          <p:spPr>
            <a:xfrm>
              <a:off x="1331654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39" name="Rectangle 238"/>
            <p:cNvSpPr/>
            <p:nvPr/>
          </p:nvSpPr>
          <p:spPr>
            <a:xfrm>
              <a:off x="97160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40" name="Rectangle 239"/>
            <p:cNvSpPr/>
            <p:nvPr/>
          </p:nvSpPr>
          <p:spPr>
            <a:xfrm>
              <a:off x="971600" y="3789040"/>
              <a:ext cx="720080" cy="360040"/>
            </a:xfrm>
            <a:prstGeom prst="rect">
              <a:avLst/>
            </a:prstGeom>
            <a:grpFill/>
            <a:ln w="19050">
              <a:solidFill>
                <a:schemeClr val="accent1"/>
              </a:solidFill>
              <a:prstDash val="solid"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cs-CZ" sz="2400" dirty="0">
                <a:ln w="10160">
                  <a:solidFill>
                    <a:schemeClr val="accent4"/>
                  </a:solidFill>
                  <a:prstDash val="solid"/>
                </a:ln>
                <a:solidFill>
                  <a:schemeClr val="accent4"/>
                </a:solidFill>
                <a:effectLst/>
              </a:endParaRPr>
            </a:p>
          </p:txBody>
        </p:sp>
      </p:grpSp>
      <p:sp>
        <p:nvSpPr>
          <p:cNvPr id="242" name="Rectangle 241"/>
          <p:cNvSpPr/>
          <p:nvPr/>
        </p:nvSpPr>
        <p:spPr>
          <a:xfrm>
            <a:off x="8568456" y="3212976"/>
            <a:ext cx="108000" cy="108000"/>
          </a:xfrm>
          <a:prstGeom prst="rect">
            <a:avLst/>
          </a:prstGeom>
          <a:gradFill flip="none" rotWithShape="1">
            <a:gsLst>
              <a:gs pos="0">
                <a:schemeClr val="accent4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n>
                <a:solidFill>
                  <a:schemeClr val="accent4"/>
                </a:solidFill>
              </a:ln>
              <a:solidFill>
                <a:schemeClr val="accent4"/>
              </a:solidFill>
            </a:endParaRPr>
          </a:p>
        </p:txBody>
      </p:sp>
      <p:sp>
        <p:nvSpPr>
          <p:cNvPr id="243" name="Rectangle 242"/>
          <p:cNvSpPr/>
          <p:nvPr/>
        </p:nvSpPr>
        <p:spPr>
          <a:xfrm>
            <a:off x="8748488" y="3212976"/>
            <a:ext cx="108000" cy="108000"/>
          </a:xfrm>
          <a:prstGeom prst="rect">
            <a:avLst/>
          </a:prstGeom>
          <a:gradFill flip="none" rotWithShape="1">
            <a:gsLst>
              <a:gs pos="0">
                <a:schemeClr val="accent4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n>
                <a:solidFill>
                  <a:schemeClr val="accent4"/>
                </a:solidFill>
              </a:ln>
              <a:solidFill>
                <a:schemeClr val="accent4"/>
              </a:solidFill>
            </a:endParaRPr>
          </a:p>
        </p:txBody>
      </p:sp>
      <p:cxnSp>
        <p:nvCxnSpPr>
          <p:cNvPr id="262" name="Curved Connector 261"/>
          <p:cNvCxnSpPr>
            <a:stCxn id="161" idx="2"/>
            <a:endCxn id="191" idx="2"/>
          </p:cNvCxnSpPr>
          <p:nvPr/>
        </p:nvCxnSpPr>
        <p:spPr>
          <a:xfrm rot="5400000">
            <a:off x="2492760" y="1439776"/>
            <a:ext cx="108024" cy="3870424"/>
          </a:xfrm>
          <a:prstGeom prst="curvedConnector3">
            <a:avLst>
              <a:gd name="adj1" fmla="val 655502"/>
            </a:avLst>
          </a:prstGeom>
          <a:ln w="12700"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0" name="TextBox 269"/>
          <p:cNvSpPr txBox="1"/>
          <p:nvPr/>
        </p:nvSpPr>
        <p:spPr>
          <a:xfrm>
            <a:off x="971600" y="3068960"/>
            <a:ext cx="720080" cy="360040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sysDot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cs-CZ" sz="2400" dirty="0">
              <a:ln w="10160">
                <a:solidFill>
                  <a:schemeClr val="accent1"/>
                </a:solidFill>
                <a:prstDash val="solid"/>
              </a:ln>
              <a:noFill/>
              <a:effectLst/>
            </a:endParaRPr>
          </a:p>
        </p:txBody>
      </p:sp>
      <p:sp>
        <p:nvSpPr>
          <p:cNvPr id="163" name="TextBox 162"/>
          <p:cNvSpPr txBox="1"/>
          <p:nvPr/>
        </p:nvSpPr>
        <p:spPr>
          <a:xfrm>
            <a:off x="7452320" y="908720"/>
            <a:ext cx="720080" cy="360040"/>
          </a:xfrm>
          <a:prstGeom prst="rect">
            <a:avLst/>
          </a:prstGeom>
          <a:noFill/>
          <a:ln w="19050">
            <a:solidFill>
              <a:schemeClr val="accent3"/>
            </a:solidFill>
            <a:prstDash val="sysDot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cs-CZ" sz="2400" dirty="0">
              <a:ln w="10160">
                <a:solidFill>
                  <a:schemeClr val="accent3"/>
                </a:solidFill>
                <a:prstDash val="solid"/>
              </a:ln>
              <a:noFill/>
              <a:effectLst/>
            </a:endParaRPr>
          </a:p>
        </p:txBody>
      </p:sp>
      <p:sp>
        <p:nvSpPr>
          <p:cNvPr id="174" name="Rectangle 173"/>
          <p:cNvSpPr/>
          <p:nvPr/>
        </p:nvSpPr>
        <p:spPr>
          <a:xfrm>
            <a:off x="6012160" y="908720"/>
            <a:ext cx="720080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accent3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cs-CZ" sz="2400" dirty="0">
              <a:ln w="10160">
                <a:noFill/>
                <a:prstDash val="solid"/>
              </a:ln>
              <a:noFill/>
              <a:effectLst/>
            </a:endParaRPr>
          </a:p>
        </p:txBody>
      </p:sp>
      <p:sp>
        <p:nvSpPr>
          <p:cNvPr id="185" name="Rectangle 184"/>
          <p:cNvSpPr/>
          <p:nvPr/>
        </p:nvSpPr>
        <p:spPr>
          <a:xfrm>
            <a:off x="6732240" y="908720"/>
            <a:ext cx="720080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accent3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cs-CZ" sz="2400" dirty="0">
              <a:ln w="10160">
                <a:noFill/>
                <a:prstDash val="solid"/>
              </a:ln>
              <a:noFill/>
              <a:effectLst/>
            </a:endParaRPr>
          </a:p>
        </p:txBody>
      </p:sp>
      <p:sp>
        <p:nvSpPr>
          <p:cNvPr id="193" name="Rectangle 192"/>
          <p:cNvSpPr/>
          <p:nvPr/>
        </p:nvSpPr>
        <p:spPr>
          <a:xfrm>
            <a:off x="5292080" y="908720"/>
            <a:ext cx="720080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accent3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cs-CZ" sz="2400" dirty="0">
              <a:ln w="10160">
                <a:noFill/>
                <a:prstDash val="solid"/>
              </a:ln>
              <a:noFill/>
              <a:effectLst/>
            </a:endParaRPr>
          </a:p>
        </p:txBody>
      </p:sp>
      <p:sp>
        <p:nvSpPr>
          <p:cNvPr id="199" name="TextBox 198"/>
          <p:cNvSpPr txBox="1"/>
          <p:nvPr/>
        </p:nvSpPr>
        <p:spPr>
          <a:xfrm>
            <a:off x="4572000" y="908720"/>
            <a:ext cx="720080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accent3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2400" dirty="0">
                <a:ln w="10160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/>
              </a:rPr>
              <a:t>OS</a:t>
            </a:r>
            <a:endParaRPr lang="cs-CZ" sz="2400" dirty="0">
              <a:ln w="10160">
                <a:solidFill>
                  <a:schemeClr val="accent3"/>
                </a:solidFill>
                <a:prstDash val="solid"/>
              </a:ln>
              <a:solidFill>
                <a:schemeClr val="accent3"/>
              </a:solidFill>
              <a:effectLst/>
            </a:endParaRPr>
          </a:p>
        </p:txBody>
      </p:sp>
      <p:sp>
        <p:nvSpPr>
          <p:cNvPr id="204" name="Rectangle 203"/>
          <p:cNvSpPr/>
          <p:nvPr/>
        </p:nvSpPr>
        <p:spPr>
          <a:xfrm>
            <a:off x="6552240" y="908720"/>
            <a:ext cx="180000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207" name="Rectangle 206"/>
          <p:cNvSpPr/>
          <p:nvPr/>
        </p:nvSpPr>
        <p:spPr>
          <a:xfrm>
            <a:off x="6192187" y="908720"/>
            <a:ext cx="180000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208" name="Rectangle 207"/>
          <p:cNvSpPr/>
          <p:nvPr/>
        </p:nvSpPr>
        <p:spPr>
          <a:xfrm>
            <a:off x="6372214" y="908720"/>
            <a:ext cx="180000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209" name="Rectangle 208"/>
          <p:cNvSpPr/>
          <p:nvPr/>
        </p:nvSpPr>
        <p:spPr>
          <a:xfrm>
            <a:off x="6012160" y="908720"/>
            <a:ext cx="180000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210" name="Rectangle 209"/>
          <p:cNvSpPr/>
          <p:nvPr/>
        </p:nvSpPr>
        <p:spPr>
          <a:xfrm>
            <a:off x="7272320" y="908720"/>
            <a:ext cx="180000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213" name="Rectangle 212"/>
          <p:cNvSpPr/>
          <p:nvPr/>
        </p:nvSpPr>
        <p:spPr>
          <a:xfrm>
            <a:off x="6912267" y="908720"/>
            <a:ext cx="180000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220" name="Rectangle 219"/>
          <p:cNvSpPr/>
          <p:nvPr/>
        </p:nvSpPr>
        <p:spPr>
          <a:xfrm>
            <a:off x="7092294" y="908720"/>
            <a:ext cx="180000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221" name="Rectangle 220"/>
          <p:cNvSpPr/>
          <p:nvPr/>
        </p:nvSpPr>
        <p:spPr>
          <a:xfrm>
            <a:off x="6732240" y="908720"/>
            <a:ext cx="180000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235" name="Rectangle 234"/>
          <p:cNvSpPr/>
          <p:nvPr/>
        </p:nvSpPr>
        <p:spPr>
          <a:xfrm>
            <a:off x="5832160" y="908720"/>
            <a:ext cx="180000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241" name="Rectangle 240"/>
          <p:cNvSpPr/>
          <p:nvPr/>
        </p:nvSpPr>
        <p:spPr>
          <a:xfrm>
            <a:off x="5472107" y="908720"/>
            <a:ext cx="180000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244" name="Rectangle 243"/>
          <p:cNvSpPr/>
          <p:nvPr/>
        </p:nvSpPr>
        <p:spPr>
          <a:xfrm>
            <a:off x="5652134" y="908720"/>
            <a:ext cx="180000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245" name="Rectangle 244"/>
          <p:cNvSpPr/>
          <p:nvPr/>
        </p:nvSpPr>
        <p:spPr>
          <a:xfrm>
            <a:off x="5292080" y="908720"/>
            <a:ext cx="180000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246" name="TextBox 245"/>
          <p:cNvSpPr txBox="1"/>
          <p:nvPr/>
        </p:nvSpPr>
        <p:spPr>
          <a:xfrm>
            <a:off x="251520" y="548680"/>
            <a:ext cx="2593980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chemeClr val="accent3"/>
                </a:solidFill>
              </a:rPr>
              <a:t>virtuální adresový prostor</a:t>
            </a:r>
          </a:p>
        </p:txBody>
      </p:sp>
      <p:sp>
        <p:nvSpPr>
          <p:cNvPr id="247" name="TextBox 246"/>
          <p:cNvSpPr txBox="1"/>
          <p:nvPr/>
        </p:nvSpPr>
        <p:spPr>
          <a:xfrm>
            <a:off x="251520" y="908720"/>
            <a:ext cx="720080" cy="360040"/>
          </a:xfrm>
          <a:prstGeom prst="rect">
            <a:avLst/>
          </a:prstGeom>
          <a:noFill/>
          <a:ln w="19050">
            <a:solidFill>
              <a:schemeClr val="accent3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/>
              </a:rPr>
              <a:t>A</a:t>
            </a:r>
          </a:p>
        </p:txBody>
      </p:sp>
      <p:sp>
        <p:nvSpPr>
          <p:cNvPr id="248" name="TextBox 247"/>
          <p:cNvSpPr txBox="1"/>
          <p:nvPr/>
        </p:nvSpPr>
        <p:spPr>
          <a:xfrm>
            <a:off x="971600" y="908720"/>
            <a:ext cx="720080" cy="360040"/>
          </a:xfrm>
          <a:prstGeom prst="rect">
            <a:avLst/>
          </a:prstGeom>
          <a:noFill/>
          <a:ln w="19050">
            <a:solidFill>
              <a:schemeClr val="accent3"/>
            </a:solidFill>
            <a:prstDash val="sysDot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3"/>
                  </a:solidFill>
                  <a:prstDash val="solid"/>
                </a:ln>
                <a:noFill/>
                <a:effectLst/>
              </a:rPr>
              <a:t>B</a:t>
            </a:r>
          </a:p>
        </p:txBody>
      </p:sp>
      <p:sp>
        <p:nvSpPr>
          <p:cNvPr id="249" name="TextBox 248"/>
          <p:cNvSpPr txBox="1"/>
          <p:nvPr/>
        </p:nvSpPr>
        <p:spPr>
          <a:xfrm>
            <a:off x="2411760" y="908720"/>
            <a:ext cx="720080" cy="360040"/>
          </a:xfrm>
          <a:prstGeom prst="rect">
            <a:avLst/>
          </a:prstGeom>
          <a:noFill/>
          <a:ln w="19050">
            <a:solidFill>
              <a:schemeClr val="accent3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/>
              </a:rPr>
              <a:t>D</a:t>
            </a:r>
          </a:p>
        </p:txBody>
      </p:sp>
      <p:sp>
        <p:nvSpPr>
          <p:cNvPr id="250" name="TextBox 249"/>
          <p:cNvSpPr txBox="1"/>
          <p:nvPr/>
        </p:nvSpPr>
        <p:spPr>
          <a:xfrm>
            <a:off x="1691680" y="908720"/>
            <a:ext cx="720080" cy="360040"/>
          </a:xfrm>
          <a:prstGeom prst="rect">
            <a:avLst/>
          </a:prstGeom>
          <a:noFill/>
          <a:ln w="19050">
            <a:solidFill>
              <a:schemeClr val="accent3"/>
            </a:solidFill>
            <a:prstDash val="sysDot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3"/>
                  </a:solidFill>
                  <a:prstDash val="solid"/>
                </a:ln>
                <a:noFill/>
                <a:effectLst/>
              </a:rPr>
              <a:t>C</a:t>
            </a:r>
          </a:p>
        </p:txBody>
      </p:sp>
      <p:sp>
        <p:nvSpPr>
          <p:cNvPr id="251" name="TextBox 250"/>
          <p:cNvSpPr txBox="1"/>
          <p:nvPr/>
        </p:nvSpPr>
        <p:spPr>
          <a:xfrm>
            <a:off x="3131840" y="908720"/>
            <a:ext cx="720080" cy="360040"/>
          </a:xfrm>
          <a:prstGeom prst="rect">
            <a:avLst/>
          </a:prstGeom>
          <a:noFill/>
          <a:ln w="19050">
            <a:solidFill>
              <a:schemeClr val="accent3"/>
            </a:solidFill>
            <a:prstDash val="sysDot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2400" dirty="0">
                <a:ln w="10160">
                  <a:solidFill>
                    <a:schemeClr val="accent3"/>
                  </a:solidFill>
                  <a:prstDash val="solid"/>
                </a:ln>
                <a:noFill/>
                <a:effectLst/>
              </a:rPr>
              <a:t>E</a:t>
            </a:r>
            <a:endParaRPr lang="cs-CZ" sz="2400" dirty="0">
              <a:ln w="10160">
                <a:solidFill>
                  <a:schemeClr val="accent3"/>
                </a:solidFill>
                <a:prstDash val="solid"/>
              </a:ln>
              <a:noFill/>
              <a:effectLst/>
            </a:endParaRPr>
          </a:p>
        </p:txBody>
      </p:sp>
      <p:sp>
        <p:nvSpPr>
          <p:cNvPr id="252" name="TextBox 251"/>
          <p:cNvSpPr txBox="1"/>
          <p:nvPr/>
        </p:nvSpPr>
        <p:spPr>
          <a:xfrm>
            <a:off x="3851920" y="908720"/>
            <a:ext cx="720080" cy="360040"/>
          </a:xfrm>
          <a:prstGeom prst="rect">
            <a:avLst/>
          </a:prstGeom>
          <a:noFill/>
          <a:ln w="19050">
            <a:solidFill>
              <a:schemeClr val="accent3"/>
            </a:solidFill>
            <a:prstDash val="sysDot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cs-CZ" sz="2400" dirty="0">
              <a:ln w="10160">
                <a:solidFill>
                  <a:schemeClr val="accent3"/>
                </a:solidFill>
                <a:prstDash val="solid"/>
              </a:ln>
              <a:noFill/>
              <a:effectLst/>
            </a:endParaRPr>
          </a:p>
        </p:txBody>
      </p:sp>
      <p:sp>
        <p:nvSpPr>
          <p:cNvPr id="253" name="Rectangle 252"/>
          <p:cNvSpPr/>
          <p:nvPr/>
        </p:nvSpPr>
        <p:spPr>
          <a:xfrm>
            <a:off x="6048176" y="1052736"/>
            <a:ext cx="108000" cy="108000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4" name="Rectangle 253"/>
          <p:cNvSpPr/>
          <p:nvPr/>
        </p:nvSpPr>
        <p:spPr>
          <a:xfrm>
            <a:off x="6228184" y="1052736"/>
            <a:ext cx="108000" cy="108000"/>
          </a:xfrm>
          <a:prstGeom prst="rect">
            <a:avLst/>
          </a:prstGeom>
          <a:noFill/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5" name="Rectangle 254"/>
          <p:cNvSpPr/>
          <p:nvPr/>
        </p:nvSpPr>
        <p:spPr>
          <a:xfrm>
            <a:off x="6408216" y="1052736"/>
            <a:ext cx="108000" cy="108000"/>
          </a:xfrm>
          <a:prstGeom prst="rect">
            <a:avLst/>
          </a:prstGeom>
          <a:noFill/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6" name="Rectangle 255"/>
          <p:cNvSpPr/>
          <p:nvPr/>
        </p:nvSpPr>
        <p:spPr>
          <a:xfrm>
            <a:off x="6588224" y="1052736"/>
            <a:ext cx="108000" cy="108000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7" name="Rectangle 256"/>
          <p:cNvSpPr/>
          <p:nvPr/>
        </p:nvSpPr>
        <p:spPr>
          <a:xfrm>
            <a:off x="6768256" y="1052736"/>
            <a:ext cx="108000" cy="108000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8" name="Rectangle 257"/>
          <p:cNvSpPr/>
          <p:nvPr/>
        </p:nvSpPr>
        <p:spPr>
          <a:xfrm>
            <a:off x="6948264" y="1052736"/>
            <a:ext cx="108000" cy="108000"/>
          </a:xfrm>
          <a:prstGeom prst="rect">
            <a:avLst/>
          </a:prstGeom>
          <a:noFill/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9" name="Rectangle 258"/>
          <p:cNvSpPr/>
          <p:nvPr/>
        </p:nvSpPr>
        <p:spPr>
          <a:xfrm>
            <a:off x="7128296" y="1052736"/>
            <a:ext cx="108000" cy="108000"/>
          </a:xfrm>
          <a:prstGeom prst="rect">
            <a:avLst/>
          </a:prstGeom>
          <a:gradFill flip="none" rotWithShape="1">
            <a:gsLst>
              <a:gs pos="0">
                <a:schemeClr val="accent4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0" name="Rectangle 259"/>
          <p:cNvSpPr/>
          <p:nvPr/>
        </p:nvSpPr>
        <p:spPr>
          <a:xfrm>
            <a:off x="7308304" y="1052736"/>
            <a:ext cx="108000" cy="108000"/>
          </a:xfrm>
          <a:prstGeom prst="rect">
            <a:avLst/>
          </a:prstGeom>
          <a:gradFill flip="none" rotWithShape="1">
            <a:gsLst>
              <a:gs pos="0">
                <a:schemeClr val="accent4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1" name="Rectangle 260"/>
          <p:cNvSpPr/>
          <p:nvPr/>
        </p:nvSpPr>
        <p:spPr>
          <a:xfrm>
            <a:off x="5328096" y="1052736"/>
            <a:ext cx="108000" cy="108000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3" name="Rectangle 262"/>
          <p:cNvSpPr/>
          <p:nvPr/>
        </p:nvSpPr>
        <p:spPr>
          <a:xfrm>
            <a:off x="5508104" y="1052736"/>
            <a:ext cx="108000" cy="108000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4" name="Rectangle 263"/>
          <p:cNvSpPr/>
          <p:nvPr/>
        </p:nvSpPr>
        <p:spPr>
          <a:xfrm>
            <a:off x="5688136" y="1052736"/>
            <a:ext cx="108000" cy="108000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5" name="Rectangle 264"/>
          <p:cNvSpPr/>
          <p:nvPr/>
        </p:nvSpPr>
        <p:spPr>
          <a:xfrm>
            <a:off x="5868144" y="1052736"/>
            <a:ext cx="108000" cy="108000"/>
          </a:xfrm>
          <a:prstGeom prst="rect">
            <a:avLst/>
          </a:prstGeom>
          <a:noFill/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6" name="Rectangle 265"/>
          <p:cNvSpPr/>
          <p:nvPr/>
        </p:nvSpPr>
        <p:spPr>
          <a:xfrm>
            <a:off x="7488336" y="1052736"/>
            <a:ext cx="108000" cy="108000"/>
          </a:xfrm>
          <a:prstGeom prst="rect">
            <a:avLst/>
          </a:prstGeom>
          <a:gradFill flip="none" rotWithShape="1">
            <a:gsLst>
              <a:gs pos="0">
                <a:schemeClr val="accent4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7" name="Rectangle 266"/>
          <p:cNvSpPr/>
          <p:nvPr/>
        </p:nvSpPr>
        <p:spPr>
          <a:xfrm>
            <a:off x="7668344" y="1052736"/>
            <a:ext cx="108000" cy="108000"/>
          </a:xfrm>
          <a:prstGeom prst="rect">
            <a:avLst/>
          </a:prstGeom>
          <a:gradFill flip="none" rotWithShape="1">
            <a:gsLst>
              <a:gs pos="0">
                <a:schemeClr val="accent4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8" name="Rectangle 267"/>
          <p:cNvSpPr/>
          <p:nvPr/>
        </p:nvSpPr>
        <p:spPr>
          <a:xfrm>
            <a:off x="7848376" y="1052736"/>
            <a:ext cx="108000" cy="108000"/>
          </a:xfrm>
          <a:prstGeom prst="rect">
            <a:avLst/>
          </a:prstGeom>
          <a:gradFill flip="none" rotWithShape="1">
            <a:gsLst>
              <a:gs pos="0">
                <a:schemeClr val="accent4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9" name="Rectangle 268"/>
          <p:cNvSpPr/>
          <p:nvPr/>
        </p:nvSpPr>
        <p:spPr>
          <a:xfrm>
            <a:off x="8028384" y="1052736"/>
            <a:ext cx="108000" cy="108000"/>
          </a:xfrm>
          <a:prstGeom prst="rect">
            <a:avLst/>
          </a:prstGeom>
          <a:noFill/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71" name="TextBox 270"/>
          <p:cNvSpPr txBox="1"/>
          <p:nvPr/>
        </p:nvSpPr>
        <p:spPr>
          <a:xfrm>
            <a:off x="8172400" y="908720"/>
            <a:ext cx="720080" cy="360040"/>
          </a:xfrm>
          <a:prstGeom prst="rect">
            <a:avLst/>
          </a:prstGeom>
          <a:solidFill>
            <a:schemeClr val="bg2"/>
          </a:solidFill>
          <a:ln w="19050">
            <a:solidFill>
              <a:schemeClr val="accent3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/>
              </a:rPr>
              <a:t>VMM</a:t>
            </a:r>
          </a:p>
        </p:txBody>
      </p:sp>
      <p:sp>
        <p:nvSpPr>
          <p:cNvPr id="277" name="Oval 276"/>
          <p:cNvSpPr/>
          <p:nvPr/>
        </p:nvSpPr>
        <p:spPr>
          <a:xfrm>
            <a:off x="3203848" y="1916832"/>
            <a:ext cx="504056" cy="504056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+</a:t>
            </a:r>
            <a:endParaRPr lang="cs-CZ" dirty="0"/>
          </a:p>
        </p:txBody>
      </p:sp>
      <p:sp>
        <p:nvSpPr>
          <p:cNvPr id="328" name="Rounded Rectangle 327"/>
          <p:cNvSpPr/>
          <p:nvPr/>
        </p:nvSpPr>
        <p:spPr>
          <a:xfrm>
            <a:off x="251520" y="1628800"/>
            <a:ext cx="1656184" cy="864096"/>
          </a:xfrm>
          <a:prstGeom prst="round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err="1"/>
              <a:t>virtualizace</a:t>
            </a:r>
            <a:endParaRPr lang="en-US" dirty="0"/>
          </a:p>
          <a:p>
            <a:pPr algn="ctr"/>
            <a:r>
              <a:rPr lang="en-US" dirty="0" err="1"/>
              <a:t>pam</a:t>
            </a:r>
            <a:r>
              <a:rPr lang="cs-CZ" dirty="0" err="1"/>
              <a:t>ěti</a:t>
            </a:r>
            <a:r>
              <a:rPr lang="cs-CZ" dirty="0"/>
              <a:t> </a:t>
            </a:r>
            <a:r>
              <a:rPr lang="en-US" dirty="0" err="1"/>
              <a:t>hosta</a:t>
            </a:r>
            <a:r>
              <a:rPr lang="en-US" dirty="0"/>
              <a:t> </a:t>
            </a:r>
            <a:r>
              <a:rPr lang="en-US" dirty="0" err="1"/>
              <a:t>hostitelem</a:t>
            </a:r>
            <a:endParaRPr lang="cs-CZ" dirty="0"/>
          </a:p>
        </p:txBody>
      </p:sp>
      <p:cxnSp>
        <p:nvCxnSpPr>
          <p:cNvPr id="344" name="Shape 343"/>
          <p:cNvCxnSpPr>
            <a:stCxn id="218" idx="0"/>
            <a:endCxn id="277" idx="6"/>
          </p:cNvCxnSpPr>
          <p:nvPr/>
        </p:nvCxnSpPr>
        <p:spPr>
          <a:xfrm rot="16200000" flipV="1">
            <a:off x="5310082" y="566682"/>
            <a:ext cx="900100" cy="4104456"/>
          </a:xfrm>
          <a:prstGeom prst="curvedConnector2">
            <a:avLst/>
          </a:prstGeom>
          <a:ln w="76200">
            <a:solidFill>
              <a:schemeClr val="accent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8" name="Shape 347"/>
          <p:cNvCxnSpPr>
            <a:stCxn id="328" idx="3"/>
            <a:endCxn id="277" idx="2"/>
          </p:cNvCxnSpPr>
          <p:nvPr/>
        </p:nvCxnSpPr>
        <p:spPr>
          <a:xfrm>
            <a:off x="1907704" y="2060848"/>
            <a:ext cx="1296144" cy="108012"/>
          </a:xfrm>
          <a:prstGeom prst="curvedConnector3">
            <a:avLst>
              <a:gd name="adj1" fmla="val 50000"/>
            </a:avLst>
          </a:prstGeom>
          <a:ln w="76200">
            <a:solidFill>
              <a:schemeClr val="accent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5" name="Shape 347"/>
          <p:cNvCxnSpPr>
            <a:stCxn id="277" idx="4"/>
            <a:endCxn id="158" idx="0"/>
          </p:cNvCxnSpPr>
          <p:nvPr/>
        </p:nvCxnSpPr>
        <p:spPr>
          <a:xfrm rot="5400000">
            <a:off x="2789802" y="2402886"/>
            <a:ext cx="648072" cy="684076"/>
          </a:xfrm>
          <a:prstGeom prst="curvedConnector3">
            <a:avLst>
              <a:gd name="adj1" fmla="val 50000"/>
            </a:avLst>
          </a:prstGeom>
          <a:ln w="76200">
            <a:solidFill>
              <a:schemeClr val="accent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715292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Content Placeholder 280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Slabší VMM neumí odkládání </a:t>
            </a:r>
            <a:r>
              <a:rPr lang="cs-CZ" dirty="0" err="1"/>
              <a:t>virtualizované</a:t>
            </a:r>
            <a:r>
              <a:rPr lang="cs-CZ" dirty="0"/>
              <a:t> paměti na disk</a:t>
            </a:r>
          </a:p>
          <a:p>
            <a:pPr lvl="1"/>
            <a:r>
              <a:rPr lang="cs-CZ" dirty="0"/>
              <a:t>Mapování </a:t>
            </a:r>
            <a:r>
              <a:rPr lang="cs-CZ" dirty="0" err="1"/>
              <a:t>virtualizovaných</a:t>
            </a:r>
            <a:r>
              <a:rPr lang="cs-CZ" dirty="0"/>
              <a:t> fyzických adres na fyzické je identita</a:t>
            </a:r>
          </a:p>
          <a:p>
            <a:pPr lvl="2"/>
            <a:r>
              <a:rPr lang="cs-CZ" dirty="0"/>
              <a:t>VMM pouze kontroluje, zda OS hosta nemapuje nežádoucí fyzické adresy</a:t>
            </a:r>
          </a:p>
          <a:p>
            <a:pPr lvl="1"/>
            <a:r>
              <a:rPr lang="cs-CZ" dirty="0"/>
              <a:t>OS hosta se musí vyrovnat s dírami ve fyzickém adresovém prostoru</a:t>
            </a:r>
          </a:p>
          <a:p>
            <a:pPr lvl="2"/>
            <a:r>
              <a:rPr lang="cs-CZ" dirty="0"/>
              <a:t>Používáno převážně při </a:t>
            </a:r>
            <a:r>
              <a:rPr lang="cs-CZ" dirty="0" err="1"/>
              <a:t>paravirtualizaci</a:t>
            </a:r>
            <a:r>
              <a:rPr lang="cs-CZ" dirty="0"/>
              <a:t> (</a:t>
            </a:r>
            <a:r>
              <a:rPr lang="cs-CZ" dirty="0" err="1"/>
              <a:t>Xen</a:t>
            </a:r>
            <a:r>
              <a:rPr lang="cs-CZ" dirty="0"/>
              <a:t>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Virtuální paměť ve </a:t>
            </a:r>
            <a:r>
              <a:rPr lang="en-US" dirty="0" err="1"/>
              <a:t>virtu</a:t>
            </a:r>
            <a:r>
              <a:rPr lang="cs-CZ" dirty="0"/>
              <a:t>álním počítači</a:t>
            </a:r>
            <a:r>
              <a:rPr lang="en-US" dirty="0"/>
              <a:t> - </a:t>
            </a:r>
            <a:r>
              <a:rPr lang="en-US" dirty="0" err="1"/>
              <a:t>bez</a:t>
            </a:r>
            <a:r>
              <a:rPr lang="en-US" dirty="0"/>
              <a:t> </a:t>
            </a:r>
            <a:r>
              <a:rPr lang="cs-CZ" dirty="0"/>
              <a:t>druhé virtualizace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45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</a:t>
            </a:r>
            <a:r>
              <a:rPr lang="cs-CZ" dirty="0" err="1"/>
              <a:t>Virtualization</a:t>
            </a:r>
            <a:r>
              <a:rPr lang="cs-CZ" dirty="0"/>
              <a:t> and Cloud </a:t>
            </a:r>
            <a:r>
              <a:rPr lang="cs-CZ" dirty="0" err="1"/>
              <a:t>Computing</a:t>
            </a:r>
            <a:r>
              <a:rPr lang="cs-CZ" dirty="0"/>
              <a:t>  - 2023/2024 David Bednárek</a:t>
            </a:r>
          </a:p>
        </p:txBody>
      </p:sp>
      <p:sp>
        <p:nvSpPr>
          <p:cNvPr id="137" name="Rounded Rectangle 136"/>
          <p:cNvSpPr/>
          <p:nvPr/>
        </p:nvSpPr>
        <p:spPr>
          <a:xfrm>
            <a:off x="395536" y="4005064"/>
            <a:ext cx="576064" cy="432048"/>
          </a:xfrm>
          <a:prstGeom prst="roundRect">
            <a:avLst/>
          </a:prstGeom>
          <a:noFill/>
          <a:ln w="19050" cap="sq">
            <a:solidFill>
              <a:schemeClr val="accent1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 anchor="t" anchorCtr="0">
            <a:noAutofit/>
          </a:bodyPr>
          <a:lstStyle/>
          <a:p>
            <a:pPr algn="ctr"/>
            <a:r>
              <a:rPr lang="en-US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/>
              </a:rPr>
              <a:t>CPU</a:t>
            </a:r>
            <a:endParaRPr lang="cs-CZ" dirty="0">
              <a:ln w="10160">
                <a:solidFill>
                  <a:schemeClr val="accent1"/>
                </a:solidFill>
                <a:prstDash val="solid"/>
              </a:ln>
              <a:solidFill>
                <a:schemeClr val="accent1"/>
              </a:solidFill>
              <a:effectLst/>
            </a:endParaRPr>
          </a:p>
        </p:txBody>
      </p:sp>
      <p:sp>
        <p:nvSpPr>
          <p:cNvPr id="138" name="TextBox 137"/>
          <p:cNvSpPr txBox="1"/>
          <p:nvPr/>
        </p:nvSpPr>
        <p:spPr>
          <a:xfrm>
            <a:off x="7452320" y="3068960"/>
            <a:ext cx="720080" cy="360040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/>
              </a:rPr>
              <a:t>A</a:t>
            </a:r>
          </a:p>
        </p:txBody>
      </p:sp>
      <p:sp>
        <p:nvSpPr>
          <p:cNvPr id="140" name="TextBox 139"/>
          <p:cNvSpPr txBox="1"/>
          <p:nvPr/>
        </p:nvSpPr>
        <p:spPr>
          <a:xfrm>
            <a:off x="4572000" y="3068960"/>
            <a:ext cx="720080" cy="360040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/>
              </a:rPr>
              <a:t>D</a:t>
            </a:r>
          </a:p>
        </p:txBody>
      </p:sp>
      <p:sp>
        <p:nvSpPr>
          <p:cNvPr id="142" name="TextBox 141"/>
          <p:cNvSpPr txBox="1"/>
          <p:nvPr/>
        </p:nvSpPr>
        <p:spPr>
          <a:xfrm>
            <a:off x="251520" y="2708920"/>
            <a:ext cx="2444131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chemeClr val="accent1"/>
                </a:solidFill>
              </a:rPr>
              <a:t>fyzický adresový prostor</a:t>
            </a:r>
          </a:p>
        </p:txBody>
      </p:sp>
      <p:sp>
        <p:nvSpPr>
          <p:cNvPr id="144" name="Rectangle 143"/>
          <p:cNvSpPr/>
          <p:nvPr/>
        </p:nvSpPr>
        <p:spPr>
          <a:xfrm>
            <a:off x="2447776" y="3212976"/>
            <a:ext cx="108000" cy="108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5" name="Rectangle 144"/>
          <p:cNvSpPr/>
          <p:nvPr/>
        </p:nvSpPr>
        <p:spPr>
          <a:xfrm>
            <a:off x="2627784" y="3212976"/>
            <a:ext cx="108000" cy="108000"/>
          </a:xfrm>
          <a:prstGeom prst="rect">
            <a:avLst/>
          </a:prstGeom>
          <a:noFill/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6" name="Rectangle 145"/>
          <p:cNvSpPr/>
          <p:nvPr/>
        </p:nvSpPr>
        <p:spPr>
          <a:xfrm>
            <a:off x="2807816" y="3212976"/>
            <a:ext cx="108000" cy="108000"/>
          </a:xfrm>
          <a:prstGeom prst="rect">
            <a:avLst/>
          </a:prstGeom>
          <a:noFill/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7" name="Rectangle 146"/>
          <p:cNvSpPr/>
          <p:nvPr/>
        </p:nvSpPr>
        <p:spPr>
          <a:xfrm>
            <a:off x="2987824" y="3212976"/>
            <a:ext cx="108000" cy="108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5" name="Group 40"/>
          <p:cNvGrpSpPr/>
          <p:nvPr/>
        </p:nvGrpSpPr>
        <p:grpSpPr>
          <a:xfrm>
            <a:off x="2411760" y="3068960"/>
            <a:ext cx="720080" cy="360040"/>
            <a:chOff x="971600" y="3789040"/>
            <a:chExt cx="720080" cy="360040"/>
          </a:xfrm>
          <a:noFill/>
        </p:grpSpPr>
        <p:sp>
          <p:nvSpPr>
            <p:cNvPr id="149" name="Rectangle 148"/>
            <p:cNvSpPr/>
            <p:nvPr/>
          </p:nvSpPr>
          <p:spPr>
            <a:xfrm>
              <a:off x="151168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155" name="Rectangle 154"/>
            <p:cNvSpPr/>
            <p:nvPr/>
          </p:nvSpPr>
          <p:spPr>
            <a:xfrm>
              <a:off x="1151627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156" name="Rectangle 155"/>
            <p:cNvSpPr/>
            <p:nvPr/>
          </p:nvSpPr>
          <p:spPr>
            <a:xfrm>
              <a:off x="1331654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157" name="Rectangle 156"/>
            <p:cNvSpPr/>
            <p:nvPr/>
          </p:nvSpPr>
          <p:spPr>
            <a:xfrm>
              <a:off x="97160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158" name="Rectangle 157"/>
            <p:cNvSpPr/>
            <p:nvPr/>
          </p:nvSpPr>
          <p:spPr>
            <a:xfrm>
              <a:off x="971600" y="3789040"/>
              <a:ext cx="720080" cy="360040"/>
            </a:xfrm>
            <a:prstGeom prst="rect">
              <a:avLst/>
            </a:prstGeom>
            <a:grpFill/>
            <a:ln w="19050">
              <a:solidFill>
                <a:schemeClr val="accent1"/>
              </a:solidFill>
              <a:prstDash val="solid"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cs-CZ" sz="2400" dirty="0">
                <a:ln w="10160">
                  <a:noFill/>
                  <a:prstDash val="solid"/>
                </a:ln>
                <a:noFill/>
                <a:effectLst/>
              </a:endParaRPr>
            </a:p>
          </p:txBody>
        </p:sp>
      </p:grpSp>
      <p:sp>
        <p:nvSpPr>
          <p:cNvPr id="159" name="Rectangle 158"/>
          <p:cNvSpPr/>
          <p:nvPr/>
        </p:nvSpPr>
        <p:spPr>
          <a:xfrm>
            <a:off x="3167856" y="3212976"/>
            <a:ext cx="108000" cy="108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0" name="Rectangle 159"/>
          <p:cNvSpPr/>
          <p:nvPr/>
        </p:nvSpPr>
        <p:spPr>
          <a:xfrm>
            <a:off x="3347864" y="3212976"/>
            <a:ext cx="108000" cy="108000"/>
          </a:xfrm>
          <a:prstGeom prst="rect">
            <a:avLst/>
          </a:prstGeom>
          <a:noFill/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1" name="Rectangle 160"/>
          <p:cNvSpPr/>
          <p:nvPr/>
        </p:nvSpPr>
        <p:spPr>
          <a:xfrm>
            <a:off x="4427984" y="3212976"/>
            <a:ext cx="108000" cy="10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2" name="Rectangle 161"/>
          <p:cNvSpPr/>
          <p:nvPr/>
        </p:nvSpPr>
        <p:spPr>
          <a:xfrm>
            <a:off x="3527896" y="3212976"/>
            <a:ext cx="108000" cy="1080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6" name="Group 45"/>
          <p:cNvGrpSpPr/>
          <p:nvPr/>
        </p:nvGrpSpPr>
        <p:grpSpPr>
          <a:xfrm>
            <a:off x="3131840" y="3068960"/>
            <a:ext cx="720080" cy="360040"/>
            <a:chOff x="971600" y="3789040"/>
            <a:chExt cx="720080" cy="360040"/>
          </a:xfrm>
          <a:noFill/>
        </p:grpSpPr>
        <p:sp>
          <p:nvSpPr>
            <p:cNvPr id="164" name="Rectangle 163"/>
            <p:cNvSpPr/>
            <p:nvPr/>
          </p:nvSpPr>
          <p:spPr>
            <a:xfrm>
              <a:off x="151168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165" name="Rectangle 164"/>
            <p:cNvSpPr/>
            <p:nvPr/>
          </p:nvSpPr>
          <p:spPr>
            <a:xfrm>
              <a:off x="1151627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166" name="Rectangle 165"/>
            <p:cNvSpPr/>
            <p:nvPr/>
          </p:nvSpPr>
          <p:spPr>
            <a:xfrm>
              <a:off x="1331654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167" name="Rectangle 166"/>
            <p:cNvSpPr/>
            <p:nvPr/>
          </p:nvSpPr>
          <p:spPr>
            <a:xfrm>
              <a:off x="97160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168" name="Rectangle 167"/>
            <p:cNvSpPr/>
            <p:nvPr/>
          </p:nvSpPr>
          <p:spPr>
            <a:xfrm>
              <a:off x="971600" y="3789040"/>
              <a:ext cx="720080" cy="360040"/>
            </a:xfrm>
            <a:prstGeom prst="rect">
              <a:avLst/>
            </a:prstGeom>
            <a:grpFill/>
            <a:ln w="19050">
              <a:solidFill>
                <a:schemeClr val="accent1"/>
              </a:solidFill>
              <a:prstDash val="solid"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cs-CZ" sz="2400" dirty="0">
                <a:ln w="10160">
                  <a:noFill/>
                  <a:prstDash val="solid"/>
                </a:ln>
                <a:noFill/>
                <a:effectLst/>
              </a:endParaRPr>
            </a:p>
          </p:txBody>
        </p:sp>
      </p:grpSp>
      <p:sp>
        <p:nvSpPr>
          <p:cNvPr id="169" name="Rectangle 168"/>
          <p:cNvSpPr/>
          <p:nvPr/>
        </p:nvSpPr>
        <p:spPr>
          <a:xfrm>
            <a:off x="1727696" y="3212976"/>
            <a:ext cx="108000" cy="108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1" name="Rectangle 170"/>
          <p:cNvSpPr/>
          <p:nvPr/>
        </p:nvSpPr>
        <p:spPr>
          <a:xfrm>
            <a:off x="1907704" y="3212976"/>
            <a:ext cx="108000" cy="108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2" name="Rectangle 171"/>
          <p:cNvSpPr/>
          <p:nvPr/>
        </p:nvSpPr>
        <p:spPr>
          <a:xfrm>
            <a:off x="2087736" y="3212976"/>
            <a:ext cx="108000" cy="108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3" name="Rectangle 172"/>
          <p:cNvSpPr/>
          <p:nvPr/>
        </p:nvSpPr>
        <p:spPr>
          <a:xfrm>
            <a:off x="2267744" y="3212976"/>
            <a:ext cx="108000" cy="108000"/>
          </a:xfrm>
          <a:prstGeom prst="rect">
            <a:avLst/>
          </a:prstGeom>
          <a:noFill/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7" name="Group 55"/>
          <p:cNvGrpSpPr/>
          <p:nvPr/>
        </p:nvGrpSpPr>
        <p:grpSpPr>
          <a:xfrm>
            <a:off x="1691680" y="3068960"/>
            <a:ext cx="720080" cy="360040"/>
            <a:chOff x="971600" y="3789040"/>
            <a:chExt cx="720080" cy="360040"/>
          </a:xfrm>
          <a:noFill/>
        </p:grpSpPr>
        <p:sp>
          <p:nvSpPr>
            <p:cNvPr id="175" name="Rectangle 174"/>
            <p:cNvSpPr/>
            <p:nvPr/>
          </p:nvSpPr>
          <p:spPr>
            <a:xfrm>
              <a:off x="151168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177" name="Rectangle 176"/>
            <p:cNvSpPr/>
            <p:nvPr/>
          </p:nvSpPr>
          <p:spPr>
            <a:xfrm>
              <a:off x="1151627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178" name="Rectangle 177"/>
            <p:cNvSpPr/>
            <p:nvPr/>
          </p:nvSpPr>
          <p:spPr>
            <a:xfrm>
              <a:off x="1331654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179" name="Rectangle 178"/>
            <p:cNvSpPr/>
            <p:nvPr/>
          </p:nvSpPr>
          <p:spPr>
            <a:xfrm>
              <a:off x="97160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180" name="Rectangle 179"/>
            <p:cNvSpPr/>
            <p:nvPr/>
          </p:nvSpPr>
          <p:spPr>
            <a:xfrm>
              <a:off x="971600" y="3789040"/>
              <a:ext cx="720080" cy="360040"/>
            </a:xfrm>
            <a:prstGeom prst="rect">
              <a:avLst/>
            </a:prstGeom>
            <a:grpFill/>
            <a:ln w="19050">
              <a:solidFill>
                <a:schemeClr val="accent1"/>
              </a:solidFill>
              <a:prstDash val="solid"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cs-CZ" sz="2400" dirty="0">
                <a:ln w="10160">
                  <a:noFill/>
                  <a:prstDash val="solid"/>
                </a:ln>
                <a:noFill/>
                <a:effectLst/>
              </a:endParaRPr>
            </a:p>
          </p:txBody>
        </p:sp>
      </p:grpSp>
      <p:sp>
        <p:nvSpPr>
          <p:cNvPr id="181" name="Rectangle 180"/>
          <p:cNvSpPr/>
          <p:nvPr/>
        </p:nvSpPr>
        <p:spPr>
          <a:xfrm>
            <a:off x="3707928" y="3212976"/>
            <a:ext cx="108000" cy="1080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2" name="Rectangle 181"/>
          <p:cNvSpPr/>
          <p:nvPr/>
        </p:nvSpPr>
        <p:spPr>
          <a:xfrm>
            <a:off x="3887936" y="3212976"/>
            <a:ext cx="108000" cy="1080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3" name="Rectangle 182"/>
          <p:cNvSpPr/>
          <p:nvPr/>
        </p:nvSpPr>
        <p:spPr>
          <a:xfrm>
            <a:off x="4067968" y="3212976"/>
            <a:ext cx="108000" cy="1080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4" name="Rectangle 183"/>
          <p:cNvSpPr/>
          <p:nvPr/>
        </p:nvSpPr>
        <p:spPr>
          <a:xfrm>
            <a:off x="4247976" y="3212976"/>
            <a:ext cx="108000" cy="1080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8" name="Group 73"/>
          <p:cNvGrpSpPr/>
          <p:nvPr/>
        </p:nvGrpSpPr>
        <p:grpSpPr>
          <a:xfrm>
            <a:off x="3851920" y="3068960"/>
            <a:ext cx="720080" cy="360040"/>
            <a:chOff x="971600" y="3789040"/>
            <a:chExt cx="720080" cy="360040"/>
          </a:xfrm>
          <a:noFill/>
        </p:grpSpPr>
        <p:sp>
          <p:nvSpPr>
            <p:cNvPr id="186" name="Rectangle 185"/>
            <p:cNvSpPr/>
            <p:nvPr/>
          </p:nvSpPr>
          <p:spPr>
            <a:xfrm>
              <a:off x="151168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187" name="Rectangle 186"/>
            <p:cNvSpPr/>
            <p:nvPr/>
          </p:nvSpPr>
          <p:spPr>
            <a:xfrm>
              <a:off x="1151627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188" name="Rectangle 187"/>
            <p:cNvSpPr/>
            <p:nvPr/>
          </p:nvSpPr>
          <p:spPr>
            <a:xfrm>
              <a:off x="1331654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189" name="Rectangle 188"/>
            <p:cNvSpPr/>
            <p:nvPr/>
          </p:nvSpPr>
          <p:spPr>
            <a:xfrm>
              <a:off x="97160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sp>
          <p:nvSpPr>
            <p:cNvPr id="190" name="Rectangle 189"/>
            <p:cNvSpPr/>
            <p:nvPr/>
          </p:nvSpPr>
          <p:spPr>
            <a:xfrm>
              <a:off x="971600" y="3789040"/>
              <a:ext cx="720080" cy="360040"/>
            </a:xfrm>
            <a:prstGeom prst="rect">
              <a:avLst/>
            </a:prstGeom>
            <a:grpFill/>
            <a:ln w="19050">
              <a:solidFill>
                <a:schemeClr val="accent1"/>
              </a:solidFill>
              <a:prstDash val="solid"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cs-CZ" sz="2400" dirty="0">
                <a:ln w="10160">
                  <a:noFill/>
                  <a:prstDash val="solid"/>
                </a:ln>
                <a:noFill/>
                <a:effectLst/>
              </a:endParaRPr>
            </a:p>
          </p:txBody>
        </p:sp>
      </p:grpSp>
      <p:sp>
        <p:nvSpPr>
          <p:cNvPr id="191" name="TextBox 190"/>
          <p:cNvSpPr txBox="1"/>
          <p:nvPr/>
        </p:nvSpPr>
        <p:spPr>
          <a:xfrm>
            <a:off x="251520" y="3068960"/>
            <a:ext cx="720080" cy="360040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/>
              </a:rPr>
              <a:t>VMM</a:t>
            </a:r>
          </a:p>
        </p:txBody>
      </p:sp>
      <p:sp>
        <p:nvSpPr>
          <p:cNvPr id="192" name="TextBox 191"/>
          <p:cNvSpPr txBox="1"/>
          <p:nvPr/>
        </p:nvSpPr>
        <p:spPr>
          <a:xfrm>
            <a:off x="971600" y="3068960"/>
            <a:ext cx="720080" cy="360040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24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/>
              </a:rPr>
              <a:t>OS</a:t>
            </a:r>
            <a:endParaRPr lang="cs-CZ" sz="2400" dirty="0">
              <a:ln w="10160">
                <a:solidFill>
                  <a:schemeClr val="accent1"/>
                </a:solidFill>
                <a:prstDash val="solid"/>
              </a:ln>
              <a:solidFill>
                <a:schemeClr val="accent1"/>
              </a:solidFill>
              <a:effectLst/>
            </a:endParaRPr>
          </a:p>
        </p:txBody>
      </p:sp>
      <p:cxnSp>
        <p:nvCxnSpPr>
          <p:cNvPr id="194" name="Curved Connector 193"/>
          <p:cNvCxnSpPr>
            <a:stCxn id="171" idx="2"/>
            <a:endCxn id="168" idx="2"/>
          </p:cNvCxnSpPr>
          <p:nvPr/>
        </p:nvCxnSpPr>
        <p:spPr>
          <a:xfrm rot="16200000" flipH="1">
            <a:off x="2672780" y="2609900"/>
            <a:ext cx="108024" cy="1530176"/>
          </a:xfrm>
          <a:prstGeom prst="curvedConnector3">
            <a:avLst>
              <a:gd name="adj1" fmla="val 311620"/>
            </a:avLst>
          </a:prstGeom>
          <a:ln w="190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Curved Connector 194"/>
          <p:cNvCxnSpPr>
            <a:stCxn id="169" idx="2"/>
            <a:endCxn id="158" idx="2"/>
          </p:cNvCxnSpPr>
          <p:nvPr/>
        </p:nvCxnSpPr>
        <p:spPr>
          <a:xfrm rot="16200000" flipH="1">
            <a:off x="2222736" y="2879936"/>
            <a:ext cx="108024" cy="990104"/>
          </a:xfrm>
          <a:prstGeom prst="curvedConnector3">
            <a:avLst>
              <a:gd name="adj1" fmla="val 311620"/>
            </a:avLst>
          </a:prstGeom>
          <a:ln w="190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Curved Connector 195"/>
          <p:cNvCxnSpPr>
            <a:stCxn id="172" idx="2"/>
            <a:endCxn id="190" idx="2"/>
          </p:cNvCxnSpPr>
          <p:nvPr/>
        </p:nvCxnSpPr>
        <p:spPr>
          <a:xfrm rot="16200000" flipH="1">
            <a:off x="3122836" y="2339876"/>
            <a:ext cx="108024" cy="2070224"/>
          </a:xfrm>
          <a:prstGeom prst="curvedConnector3">
            <a:avLst>
              <a:gd name="adj1" fmla="val 311620"/>
            </a:avLst>
          </a:prstGeom>
          <a:ln w="190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Curved Connector 196"/>
          <p:cNvCxnSpPr>
            <a:stCxn id="144" idx="2"/>
            <a:endCxn id="138" idx="2"/>
          </p:cNvCxnSpPr>
          <p:nvPr/>
        </p:nvCxnSpPr>
        <p:spPr>
          <a:xfrm rot="16200000" flipH="1">
            <a:off x="5103056" y="719696"/>
            <a:ext cx="108024" cy="5310584"/>
          </a:xfrm>
          <a:prstGeom prst="curvedConnector3">
            <a:avLst>
              <a:gd name="adj1" fmla="val 577376"/>
            </a:avLst>
          </a:prstGeom>
          <a:ln w="127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Curved Connector 197"/>
          <p:cNvCxnSpPr>
            <a:stCxn id="147" idx="2"/>
            <a:endCxn id="140" idx="2"/>
          </p:cNvCxnSpPr>
          <p:nvPr/>
        </p:nvCxnSpPr>
        <p:spPr>
          <a:xfrm rot="16200000" flipH="1">
            <a:off x="3932920" y="2429880"/>
            <a:ext cx="108024" cy="1890216"/>
          </a:xfrm>
          <a:prstGeom prst="curvedConnector3">
            <a:avLst>
              <a:gd name="adj1" fmla="val 469104"/>
            </a:avLst>
          </a:prstGeom>
          <a:ln w="127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Curved Connector 199"/>
          <p:cNvCxnSpPr>
            <a:stCxn id="162" idx="2"/>
            <a:endCxn id="192" idx="2"/>
          </p:cNvCxnSpPr>
          <p:nvPr/>
        </p:nvCxnSpPr>
        <p:spPr>
          <a:xfrm rot="5400000">
            <a:off x="2402756" y="2249860"/>
            <a:ext cx="108024" cy="2250256"/>
          </a:xfrm>
          <a:prstGeom prst="curvedConnector3">
            <a:avLst>
              <a:gd name="adj1" fmla="val 311620"/>
            </a:avLst>
          </a:prstGeom>
          <a:ln w="12700">
            <a:solidFill>
              <a:schemeClr val="accent2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Curved Connector 200"/>
          <p:cNvCxnSpPr>
            <a:stCxn id="181" idx="2"/>
            <a:endCxn id="180" idx="2"/>
          </p:cNvCxnSpPr>
          <p:nvPr/>
        </p:nvCxnSpPr>
        <p:spPr>
          <a:xfrm rot="5400000">
            <a:off x="2852812" y="2519884"/>
            <a:ext cx="108024" cy="1710208"/>
          </a:xfrm>
          <a:prstGeom prst="curvedConnector3">
            <a:avLst>
              <a:gd name="adj1" fmla="val 656117"/>
            </a:avLst>
          </a:prstGeom>
          <a:ln w="12700">
            <a:solidFill>
              <a:schemeClr val="accent2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Curved Connector 201"/>
          <p:cNvCxnSpPr>
            <a:stCxn id="182" idx="2"/>
            <a:endCxn id="158" idx="2"/>
          </p:cNvCxnSpPr>
          <p:nvPr/>
        </p:nvCxnSpPr>
        <p:spPr>
          <a:xfrm rot="5400000">
            <a:off x="3302856" y="2789920"/>
            <a:ext cx="108024" cy="1170136"/>
          </a:xfrm>
          <a:prstGeom prst="curvedConnector3">
            <a:avLst>
              <a:gd name="adj1" fmla="val 665960"/>
            </a:avLst>
          </a:prstGeom>
          <a:ln w="12700">
            <a:solidFill>
              <a:schemeClr val="accent2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Curved Connector 202"/>
          <p:cNvCxnSpPr>
            <a:stCxn id="183" idx="2"/>
            <a:endCxn id="168" idx="2"/>
          </p:cNvCxnSpPr>
          <p:nvPr/>
        </p:nvCxnSpPr>
        <p:spPr>
          <a:xfrm rot="5400000">
            <a:off x="3752912" y="3059944"/>
            <a:ext cx="108024" cy="630088"/>
          </a:xfrm>
          <a:prstGeom prst="curvedConnector3">
            <a:avLst>
              <a:gd name="adj1" fmla="val 646274"/>
            </a:avLst>
          </a:prstGeom>
          <a:ln w="12700">
            <a:solidFill>
              <a:schemeClr val="accent2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Curved Connector 153"/>
          <p:cNvCxnSpPr>
            <a:stCxn id="206" idx="3"/>
            <a:endCxn id="180" idx="2"/>
          </p:cNvCxnSpPr>
          <p:nvPr/>
        </p:nvCxnSpPr>
        <p:spPr>
          <a:xfrm flipV="1">
            <a:off x="863576" y="3429000"/>
            <a:ext cx="1188144" cy="918096"/>
          </a:xfrm>
          <a:prstGeom prst="curvedConnector2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6" name="Rectangle 205"/>
          <p:cNvSpPr/>
          <p:nvPr/>
        </p:nvSpPr>
        <p:spPr>
          <a:xfrm>
            <a:off x="755576" y="4293096"/>
            <a:ext cx="108000" cy="108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262" name="Curved Connector 261"/>
          <p:cNvCxnSpPr>
            <a:stCxn id="161" idx="2"/>
            <a:endCxn id="191" idx="2"/>
          </p:cNvCxnSpPr>
          <p:nvPr/>
        </p:nvCxnSpPr>
        <p:spPr>
          <a:xfrm rot="5400000">
            <a:off x="2492760" y="1439776"/>
            <a:ext cx="108024" cy="3870424"/>
          </a:xfrm>
          <a:prstGeom prst="curvedConnector3">
            <a:avLst>
              <a:gd name="adj1" fmla="val 655502"/>
            </a:avLst>
          </a:prstGeom>
          <a:ln w="12700"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6" name="TextBox 245"/>
          <p:cNvSpPr txBox="1"/>
          <p:nvPr/>
        </p:nvSpPr>
        <p:spPr>
          <a:xfrm>
            <a:off x="251520" y="548680"/>
            <a:ext cx="2593980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chemeClr val="accent3"/>
                </a:solidFill>
              </a:rPr>
              <a:t>virtuální adresový prostor</a:t>
            </a:r>
          </a:p>
        </p:txBody>
      </p:sp>
      <p:sp>
        <p:nvSpPr>
          <p:cNvPr id="271" name="TextBox 270"/>
          <p:cNvSpPr txBox="1"/>
          <p:nvPr/>
        </p:nvSpPr>
        <p:spPr>
          <a:xfrm>
            <a:off x="8172400" y="908720"/>
            <a:ext cx="720080" cy="360040"/>
          </a:xfrm>
          <a:prstGeom prst="rect">
            <a:avLst/>
          </a:prstGeom>
          <a:solidFill>
            <a:schemeClr val="bg2"/>
          </a:solidFill>
          <a:ln w="19050">
            <a:solidFill>
              <a:schemeClr val="accent3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/>
              </a:rPr>
              <a:t>VMM</a:t>
            </a:r>
          </a:p>
        </p:txBody>
      </p:sp>
      <p:sp>
        <p:nvSpPr>
          <p:cNvPr id="139" name="Rounded Rectangle 138"/>
          <p:cNvSpPr/>
          <p:nvPr/>
        </p:nvSpPr>
        <p:spPr>
          <a:xfrm>
            <a:off x="395536" y="2276872"/>
            <a:ext cx="576064" cy="432048"/>
          </a:xfrm>
          <a:prstGeom prst="roundRect">
            <a:avLst/>
          </a:prstGeom>
          <a:noFill/>
          <a:ln w="19050" cap="sq">
            <a:solidFill>
              <a:schemeClr val="accent4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 anchor="t" anchorCtr="0">
            <a:noAutofit/>
          </a:bodyPr>
          <a:lstStyle/>
          <a:p>
            <a:pPr algn="ctr"/>
            <a:r>
              <a:rPr lang="en-US" dirty="0">
                <a:ln w="10160">
                  <a:solidFill>
                    <a:schemeClr val="accent4"/>
                  </a:solidFill>
                  <a:prstDash val="solid"/>
                </a:ln>
                <a:solidFill>
                  <a:schemeClr val="accent4"/>
                </a:solidFill>
                <a:effectLst/>
              </a:rPr>
              <a:t>CPU</a:t>
            </a:r>
            <a:endParaRPr lang="cs-CZ" dirty="0">
              <a:ln w="10160">
                <a:solidFill>
                  <a:schemeClr val="accent4"/>
                </a:solidFill>
                <a:prstDash val="solid"/>
              </a:ln>
              <a:solidFill>
                <a:schemeClr val="accent4"/>
              </a:solidFill>
              <a:effectLst/>
            </a:endParaRPr>
          </a:p>
        </p:txBody>
      </p:sp>
      <p:sp>
        <p:nvSpPr>
          <p:cNvPr id="141" name="TextBox 140"/>
          <p:cNvSpPr txBox="1"/>
          <p:nvPr/>
        </p:nvSpPr>
        <p:spPr>
          <a:xfrm>
            <a:off x="7452320" y="1628800"/>
            <a:ext cx="720080" cy="360040"/>
          </a:xfrm>
          <a:prstGeom prst="rect">
            <a:avLst/>
          </a:prstGeom>
          <a:noFill/>
          <a:ln w="19050">
            <a:solidFill>
              <a:schemeClr val="accent4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4"/>
                  </a:solidFill>
                  <a:prstDash val="solid"/>
                </a:ln>
                <a:solidFill>
                  <a:schemeClr val="accent4"/>
                </a:solidFill>
                <a:effectLst/>
              </a:rPr>
              <a:t>A</a:t>
            </a:r>
          </a:p>
        </p:txBody>
      </p:sp>
      <p:sp>
        <p:nvSpPr>
          <p:cNvPr id="143" name="TextBox 142"/>
          <p:cNvSpPr txBox="1"/>
          <p:nvPr/>
        </p:nvSpPr>
        <p:spPr>
          <a:xfrm>
            <a:off x="5292080" y="1628800"/>
            <a:ext cx="720080" cy="360040"/>
          </a:xfrm>
          <a:prstGeom prst="rect">
            <a:avLst/>
          </a:prstGeom>
          <a:noFill/>
          <a:ln w="19050">
            <a:solidFill>
              <a:schemeClr val="accent4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2400" dirty="0">
                <a:ln w="10160">
                  <a:solidFill>
                    <a:schemeClr val="accent4"/>
                  </a:solidFill>
                  <a:prstDash val="solid"/>
                </a:ln>
                <a:solidFill>
                  <a:schemeClr val="accent4"/>
                </a:solidFill>
                <a:effectLst/>
              </a:rPr>
              <a:t>E</a:t>
            </a:r>
            <a:endParaRPr lang="cs-CZ" sz="2400" dirty="0">
              <a:ln w="10160">
                <a:solidFill>
                  <a:schemeClr val="accent4"/>
                </a:solidFill>
                <a:prstDash val="solid"/>
              </a:ln>
              <a:solidFill>
                <a:schemeClr val="accent4"/>
              </a:solidFill>
              <a:effectLst/>
            </a:endParaRPr>
          </a:p>
        </p:txBody>
      </p:sp>
      <p:sp>
        <p:nvSpPr>
          <p:cNvPr id="148" name="TextBox 147"/>
          <p:cNvSpPr txBox="1"/>
          <p:nvPr/>
        </p:nvSpPr>
        <p:spPr>
          <a:xfrm>
            <a:off x="4572000" y="1628800"/>
            <a:ext cx="720080" cy="360040"/>
          </a:xfrm>
          <a:prstGeom prst="rect">
            <a:avLst/>
          </a:prstGeom>
          <a:noFill/>
          <a:ln w="19050">
            <a:solidFill>
              <a:schemeClr val="accent4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4"/>
                  </a:solidFill>
                  <a:prstDash val="solid"/>
                </a:ln>
                <a:solidFill>
                  <a:schemeClr val="accent4"/>
                </a:solidFill>
                <a:effectLst/>
              </a:rPr>
              <a:t>D</a:t>
            </a:r>
          </a:p>
        </p:txBody>
      </p:sp>
      <p:sp>
        <p:nvSpPr>
          <p:cNvPr id="150" name="TextBox 149"/>
          <p:cNvSpPr txBox="1"/>
          <p:nvPr/>
        </p:nvSpPr>
        <p:spPr>
          <a:xfrm>
            <a:off x="6732240" y="1628800"/>
            <a:ext cx="720080" cy="360040"/>
          </a:xfrm>
          <a:prstGeom prst="rect">
            <a:avLst/>
          </a:prstGeom>
          <a:noFill/>
          <a:ln w="19050">
            <a:solidFill>
              <a:schemeClr val="accent4"/>
            </a:solidFill>
            <a:prstDash val="sysDot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cs-CZ" sz="2400" dirty="0">
              <a:ln w="10160">
                <a:solidFill>
                  <a:schemeClr val="accent4"/>
                </a:solidFill>
                <a:prstDash val="solid"/>
              </a:ln>
              <a:solidFill>
                <a:schemeClr val="accent4"/>
              </a:solidFill>
              <a:effectLst/>
            </a:endParaRPr>
          </a:p>
        </p:txBody>
      </p:sp>
      <p:sp>
        <p:nvSpPr>
          <p:cNvPr id="151" name="TextBox 150"/>
          <p:cNvSpPr txBox="1"/>
          <p:nvPr/>
        </p:nvSpPr>
        <p:spPr>
          <a:xfrm>
            <a:off x="251520" y="1268760"/>
            <a:ext cx="3789692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cs-CZ" dirty="0" err="1">
                <a:solidFill>
                  <a:schemeClr val="accent4"/>
                </a:solidFill>
              </a:rPr>
              <a:t>virtualizovaný</a:t>
            </a:r>
            <a:r>
              <a:rPr lang="cs-CZ" dirty="0">
                <a:solidFill>
                  <a:schemeClr val="accent4"/>
                </a:solidFill>
              </a:rPr>
              <a:t> fyzický adresový prostor</a:t>
            </a:r>
          </a:p>
        </p:txBody>
      </p:sp>
      <p:sp>
        <p:nvSpPr>
          <p:cNvPr id="152" name="TextBox 151"/>
          <p:cNvSpPr txBox="1"/>
          <p:nvPr/>
        </p:nvSpPr>
        <p:spPr>
          <a:xfrm>
            <a:off x="6012160" y="1628800"/>
            <a:ext cx="720080" cy="360040"/>
          </a:xfrm>
          <a:prstGeom prst="rect">
            <a:avLst/>
          </a:prstGeom>
          <a:noFill/>
          <a:ln w="19050">
            <a:solidFill>
              <a:schemeClr val="accent4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4"/>
                  </a:solidFill>
                  <a:prstDash val="solid"/>
                </a:ln>
                <a:solidFill>
                  <a:schemeClr val="accent4"/>
                </a:solidFill>
                <a:effectLst/>
              </a:rPr>
              <a:t>X</a:t>
            </a:r>
          </a:p>
        </p:txBody>
      </p:sp>
      <p:sp>
        <p:nvSpPr>
          <p:cNvPr id="153" name="Rectangle 152"/>
          <p:cNvSpPr/>
          <p:nvPr/>
        </p:nvSpPr>
        <p:spPr>
          <a:xfrm>
            <a:off x="2627784" y="1772816"/>
            <a:ext cx="108000" cy="108000"/>
          </a:xfrm>
          <a:prstGeom prst="rect">
            <a:avLst/>
          </a:prstGeom>
          <a:noFill/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n>
                <a:solidFill>
                  <a:schemeClr val="accent4"/>
                </a:solidFill>
              </a:ln>
              <a:solidFill>
                <a:schemeClr val="accent4"/>
              </a:solidFill>
            </a:endParaRPr>
          </a:p>
        </p:txBody>
      </p:sp>
      <p:sp>
        <p:nvSpPr>
          <p:cNvPr id="154" name="Rectangle 153"/>
          <p:cNvSpPr/>
          <p:nvPr/>
        </p:nvSpPr>
        <p:spPr>
          <a:xfrm>
            <a:off x="2807816" y="1772816"/>
            <a:ext cx="108000" cy="108000"/>
          </a:xfrm>
          <a:prstGeom prst="rect">
            <a:avLst/>
          </a:prstGeom>
          <a:noFill/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n>
                <a:solidFill>
                  <a:schemeClr val="accent4"/>
                </a:solidFill>
              </a:ln>
              <a:solidFill>
                <a:schemeClr val="accent4"/>
              </a:solidFill>
            </a:endParaRPr>
          </a:p>
        </p:txBody>
      </p:sp>
      <p:grpSp>
        <p:nvGrpSpPr>
          <p:cNvPr id="13" name="Group 40"/>
          <p:cNvGrpSpPr/>
          <p:nvPr/>
        </p:nvGrpSpPr>
        <p:grpSpPr>
          <a:xfrm>
            <a:off x="2411760" y="1628800"/>
            <a:ext cx="720080" cy="360040"/>
            <a:chOff x="971600" y="3789040"/>
            <a:chExt cx="720080" cy="360040"/>
          </a:xfrm>
          <a:noFill/>
        </p:grpSpPr>
        <p:sp>
          <p:nvSpPr>
            <p:cNvPr id="176" name="Rectangle 175"/>
            <p:cNvSpPr/>
            <p:nvPr/>
          </p:nvSpPr>
          <p:spPr>
            <a:xfrm>
              <a:off x="151168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27" name="Rectangle 226"/>
            <p:cNvSpPr/>
            <p:nvPr/>
          </p:nvSpPr>
          <p:spPr>
            <a:xfrm>
              <a:off x="1151627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72" name="Rectangle 271"/>
            <p:cNvSpPr/>
            <p:nvPr/>
          </p:nvSpPr>
          <p:spPr>
            <a:xfrm>
              <a:off x="1331654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73" name="Rectangle 272"/>
            <p:cNvSpPr/>
            <p:nvPr/>
          </p:nvSpPr>
          <p:spPr>
            <a:xfrm>
              <a:off x="97160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74" name="Rectangle 273"/>
            <p:cNvSpPr/>
            <p:nvPr/>
          </p:nvSpPr>
          <p:spPr>
            <a:xfrm>
              <a:off x="971600" y="3789040"/>
              <a:ext cx="720080" cy="360040"/>
            </a:xfrm>
            <a:prstGeom prst="rect">
              <a:avLst/>
            </a:prstGeom>
            <a:grpFill/>
            <a:ln w="19050">
              <a:solidFill>
                <a:schemeClr val="accent4"/>
              </a:solidFill>
              <a:prstDash val="solid"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cs-CZ" sz="2400" dirty="0">
                <a:ln w="10160">
                  <a:solidFill>
                    <a:schemeClr val="accent4"/>
                  </a:solidFill>
                  <a:prstDash val="solid"/>
                </a:ln>
                <a:solidFill>
                  <a:schemeClr val="accent4"/>
                </a:solidFill>
                <a:effectLst/>
              </a:endParaRPr>
            </a:p>
          </p:txBody>
        </p:sp>
      </p:grpSp>
      <p:sp>
        <p:nvSpPr>
          <p:cNvPr id="275" name="Rectangle 274"/>
          <p:cNvSpPr/>
          <p:nvPr/>
        </p:nvSpPr>
        <p:spPr>
          <a:xfrm>
            <a:off x="3347864" y="1772816"/>
            <a:ext cx="108000" cy="108000"/>
          </a:xfrm>
          <a:prstGeom prst="rect">
            <a:avLst/>
          </a:prstGeom>
          <a:noFill/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n>
                <a:solidFill>
                  <a:schemeClr val="accent4"/>
                </a:solidFill>
              </a:ln>
              <a:solidFill>
                <a:schemeClr val="accent4"/>
              </a:solidFill>
            </a:endParaRPr>
          </a:p>
        </p:txBody>
      </p:sp>
      <p:sp>
        <p:nvSpPr>
          <p:cNvPr id="276" name="Rectangle 275"/>
          <p:cNvSpPr/>
          <p:nvPr/>
        </p:nvSpPr>
        <p:spPr>
          <a:xfrm>
            <a:off x="4427984" y="1772816"/>
            <a:ext cx="108000" cy="108000"/>
          </a:xfrm>
          <a:prstGeom prst="rect">
            <a:avLst/>
          </a:prstGeom>
          <a:noFill/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n>
                <a:solidFill>
                  <a:schemeClr val="accent4"/>
                </a:solidFill>
              </a:ln>
              <a:solidFill>
                <a:schemeClr val="accent4"/>
              </a:solidFill>
            </a:endParaRPr>
          </a:p>
        </p:txBody>
      </p:sp>
      <p:grpSp>
        <p:nvGrpSpPr>
          <p:cNvPr id="14" name="Group 45"/>
          <p:cNvGrpSpPr/>
          <p:nvPr/>
        </p:nvGrpSpPr>
        <p:grpSpPr>
          <a:xfrm>
            <a:off x="3131840" y="1628800"/>
            <a:ext cx="720080" cy="360040"/>
            <a:chOff x="971600" y="3789040"/>
            <a:chExt cx="720080" cy="360040"/>
          </a:xfrm>
          <a:noFill/>
        </p:grpSpPr>
        <p:sp>
          <p:nvSpPr>
            <p:cNvPr id="278" name="Rectangle 277"/>
            <p:cNvSpPr/>
            <p:nvPr/>
          </p:nvSpPr>
          <p:spPr>
            <a:xfrm>
              <a:off x="151168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79" name="Rectangle 278"/>
            <p:cNvSpPr/>
            <p:nvPr/>
          </p:nvSpPr>
          <p:spPr>
            <a:xfrm>
              <a:off x="1151627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80" name="Rectangle 279"/>
            <p:cNvSpPr/>
            <p:nvPr/>
          </p:nvSpPr>
          <p:spPr>
            <a:xfrm>
              <a:off x="1331654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82" name="Rectangle 281"/>
            <p:cNvSpPr/>
            <p:nvPr/>
          </p:nvSpPr>
          <p:spPr>
            <a:xfrm>
              <a:off x="97160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83" name="Rectangle 282"/>
            <p:cNvSpPr/>
            <p:nvPr/>
          </p:nvSpPr>
          <p:spPr>
            <a:xfrm>
              <a:off x="971600" y="3789040"/>
              <a:ext cx="720080" cy="360040"/>
            </a:xfrm>
            <a:prstGeom prst="rect">
              <a:avLst/>
            </a:prstGeom>
            <a:grpFill/>
            <a:ln w="19050">
              <a:solidFill>
                <a:schemeClr val="accent4"/>
              </a:solidFill>
              <a:prstDash val="solid"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cs-CZ" sz="2400" dirty="0">
                <a:ln w="10160">
                  <a:solidFill>
                    <a:schemeClr val="accent4"/>
                  </a:solidFill>
                  <a:prstDash val="solid"/>
                </a:ln>
                <a:solidFill>
                  <a:schemeClr val="accent4"/>
                </a:solidFill>
                <a:effectLst/>
              </a:endParaRPr>
            </a:p>
          </p:txBody>
        </p:sp>
      </p:grpSp>
      <p:grpSp>
        <p:nvGrpSpPr>
          <p:cNvPr id="15" name="Group 206"/>
          <p:cNvGrpSpPr/>
          <p:nvPr/>
        </p:nvGrpSpPr>
        <p:grpSpPr>
          <a:xfrm>
            <a:off x="1727696" y="1772816"/>
            <a:ext cx="1548160" cy="108000"/>
            <a:chOff x="1007616" y="2492896"/>
            <a:chExt cx="1548160" cy="108000"/>
          </a:xfrm>
          <a:solidFill>
            <a:schemeClr val="accent4"/>
          </a:solidFill>
        </p:grpSpPr>
        <p:sp>
          <p:nvSpPr>
            <p:cNvPr id="285" name="Rectangle 284"/>
            <p:cNvSpPr/>
            <p:nvPr/>
          </p:nvSpPr>
          <p:spPr>
            <a:xfrm>
              <a:off x="1727696" y="2492896"/>
              <a:ext cx="108000" cy="108000"/>
            </a:xfrm>
            <a:prstGeom prst="rect">
              <a:avLst/>
            </a:prstGeom>
            <a:grpFill/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86" name="Rectangle 285"/>
            <p:cNvSpPr/>
            <p:nvPr/>
          </p:nvSpPr>
          <p:spPr>
            <a:xfrm>
              <a:off x="2267744" y="2492896"/>
              <a:ext cx="108000" cy="108000"/>
            </a:xfrm>
            <a:prstGeom prst="rect">
              <a:avLst/>
            </a:prstGeom>
            <a:grpFill/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87" name="Rectangle 286"/>
            <p:cNvSpPr/>
            <p:nvPr/>
          </p:nvSpPr>
          <p:spPr>
            <a:xfrm>
              <a:off x="2447776" y="2492896"/>
              <a:ext cx="108000" cy="108000"/>
            </a:xfrm>
            <a:prstGeom prst="rect">
              <a:avLst/>
            </a:prstGeom>
            <a:grpFill/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88" name="Rectangle 287"/>
            <p:cNvSpPr/>
            <p:nvPr/>
          </p:nvSpPr>
          <p:spPr>
            <a:xfrm>
              <a:off x="1007616" y="2492896"/>
              <a:ext cx="108000" cy="108000"/>
            </a:xfrm>
            <a:prstGeom prst="rect">
              <a:avLst/>
            </a:prstGeom>
            <a:grpFill/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89" name="Rectangle 288"/>
            <p:cNvSpPr/>
            <p:nvPr/>
          </p:nvSpPr>
          <p:spPr>
            <a:xfrm>
              <a:off x="1187624" y="2492896"/>
              <a:ext cx="108000" cy="108000"/>
            </a:xfrm>
            <a:prstGeom prst="rect">
              <a:avLst/>
            </a:prstGeom>
            <a:grpFill/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90" name="Rectangle 289"/>
            <p:cNvSpPr/>
            <p:nvPr/>
          </p:nvSpPr>
          <p:spPr>
            <a:xfrm>
              <a:off x="1367656" y="2492896"/>
              <a:ext cx="108000" cy="108000"/>
            </a:xfrm>
            <a:prstGeom prst="rect">
              <a:avLst/>
            </a:prstGeom>
            <a:grpFill/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</p:grpSp>
      <p:sp>
        <p:nvSpPr>
          <p:cNvPr id="291" name="Rectangle 290"/>
          <p:cNvSpPr/>
          <p:nvPr/>
        </p:nvSpPr>
        <p:spPr>
          <a:xfrm>
            <a:off x="2267744" y="1772816"/>
            <a:ext cx="108000" cy="108000"/>
          </a:xfrm>
          <a:prstGeom prst="rect">
            <a:avLst/>
          </a:prstGeom>
          <a:noFill/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n>
                <a:solidFill>
                  <a:schemeClr val="accent4"/>
                </a:solidFill>
              </a:ln>
              <a:solidFill>
                <a:schemeClr val="accent4"/>
              </a:solidFill>
            </a:endParaRPr>
          </a:p>
        </p:txBody>
      </p:sp>
      <p:grpSp>
        <p:nvGrpSpPr>
          <p:cNvPr id="16" name="Group 55"/>
          <p:cNvGrpSpPr/>
          <p:nvPr/>
        </p:nvGrpSpPr>
        <p:grpSpPr>
          <a:xfrm>
            <a:off x="1691680" y="1628800"/>
            <a:ext cx="720080" cy="360040"/>
            <a:chOff x="971600" y="3789040"/>
            <a:chExt cx="720080" cy="360040"/>
          </a:xfrm>
          <a:noFill/>
        </p:grpSpPr>
        <p:sp>
          <p:nvSpPr>
            <p:cNvPr id="293" name="Rectangle 292"/>
            <p:cNvSpPr/>
            <p:nvPr/>
          </p:nvSpPr>
          <p:spPr>
            <a:xfrm>
              <a:off x="151168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94" name="Rectangle 293"/>
            <p:cNvSpPr/>
            <p:nvPr/>
          </p:nvSpPr>
          <p:spPr>
            <a:xfrm>
              <a:off x="1151627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95" name="Rectangle 294"/>
            <p:cNvSpPr/>
            <p:nvPr/>
          </p:nvSpPr>
          <p:spPr>
            <a:xfrm>
              <a:off x="1331654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96" name="Rectangle 295"/>
            <p:cNvSpPr/>
            <p:nvPr/>
          </p:nvSpPr>
          <p:spPr>
            <a:xfrm>
              <a:off x="97160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97" name="Rectangle 296"/>
            <p:cNvSpPr/>
            <p:nvPr/>
          </p:nvSpPr>
          <p:spPr>
            <a:xfrm>
              <a:off x="971600" y="3789040"/>
              <a:ext cx="720080" cy="360040"/>
            </a:xfrm>
            <a:prstGeom prst="rect">
              <a:avLst/>
            </a:prstGeom>
            <a:grpFill/>
            <a:ln w="19050">
              <a:solidFill>
                <a:schemeClr val="accent4"/>
              </a:solidFill>
              <a:prstDash val="solid"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cs-CZ" sz="2400" dirty="0">
                <a:ln w="10160">
                  <a:solidFill>
                    <a:schemeClr val="accent4"/>
                  </a:solidFill>
                  <a:prstDash val="solid"/>
                </a:ln>
                <a:solidFill>
                  <a:schemeClr val="accent4"/>
                </a:solidFill>
                <a:effectLst/>
              </a:endParaRPr>
            </a:p>
          </p:txBody>
        </p:sp>
      </p:grpSp>
      <p:grpSp>
        <p:nvGrpSpPr>
          <p:cNvPr id="17" name="Group 208"/>
          <p:cNvGrpSpPr/>
          <p:nvPr/>
        </p:nvGrpSpPr>
        <p:grpSpPr>
          <a:xfrm>
            <a:off x="3527896" y="1772816"/>
            <a:ext cx="828080" cy="108000"/>
            <a:chOff x="2807816" y="2492896"/>
            <a:chExt cx="828080" cy="108000"/>
          </a:xfrm>
        </p:grpSpPr>
        <p:sp>
          <p:nvSpPr>
            <p:cNvPr id="299" name="Rectangle 298"/>
            <p:cNvSpPr/>
            <p:nvPr/>
          </p:nvSpPr>
          <p:spPr>
            <a:xfrm>
              <a:off x="2807816" y="2492896"/>
              <a:ext cx="108000" cy="108000"/>
            </a:xfrm>
            <a:prstGeom prst="rect">
              <a:avLst/>
            </a:prstGeom>
            <a:gradFill flip="none" rotWithShape="1">
              <a:gsLst>
                <a:gs pos="0">
                  <a:schemeClr val="accent4"/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300" name="Rectangle 299"/>
            <p:cNvSpPr/>
            <p:nvPr/>
          </p:nvSpPr>
          <p:spPr>
            <a:xfrm>
              <a:off x="2987848" y="2492896"/>
              <a:ext cx="108000" cy="108000"/>
            </a:xfrm>
            <a:prstGeom prst="rect">
              <a:avLst/>
            </a:prstGeom>
            <a:gradFill flip="none" rotWithShape="1">
              <a:gsLst>
                <a:gs pos="0">
                  <a:schemeClr val="accent4"/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301" name="Rectangle 300"/>
            <p:cNvSpPr/>
            <p:nvPr/>
          </p:nvSpPr>
          <p:spPr>
            <a:xfrm>
              <a:off x="3167856" y="2492896"/>
              <a:ext cx="108000" cy="108000"/>
            </a:xfrm>
            <a:prstGeom prst="rect">
              <a:avLst/>
            </a:prstGeom>
            <a:gradFill flip="none" rotWithShape="1">
              <a:gsLst>
                <a:gs pos="0">
                  <a:schemeClr val="accent4"/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302" name="Rectangle 301"/>
            <p:cNvSpPr/>
            <p:nvPr/>
          </p:nvSpPr>
          <p:spPr>
            <a:xfrm>
              <a:off x="3347888" y="2492896"/>
              <a:ext cx="108000" cy="108000"/>
            </a:xfrm>
            <a:prstGeom prst="rect">
              <a:avLst/>
            </a:prstGeom>
            <a:gradFill flip="none" rotWithShape="1">
              <a:gsLst>
                <a:gs pos="0">
                  <a:schemeClr val="accent4"/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303" name="Rectangle 302"/>
            <p:cNvSpPr/>
            <p:nvPr/>
          </p:nvSpPr>
          <p:spPr>
            <a:xfrm>
              <a:off x="3527896" y="2492896"/>
              <a:ext cx="108000" cy="108000"/>
            </a:xfrm>
            <a:prstGeom prst="rect">
              <a:avLst/>
            </a:prstGeom>
            <a:gradFill flip="none" rotWithShape="1">
              <a:gsLst>
                <a:gs pos="0">
                  <a:schemeClr val="accent4"/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</p:grpSp>
      <p:grpSp>
        <p:nvGrpSpPr>
          <p:cNvPr id="18" name="Group 73"/>
          <p:cNvGrpSpPr/>
          <p:nvPr/>
        </p:nvGrpSpPr>
        <p:grpSpPr>
          <a:xfrm>
            <a:off x="3851920" y="1628800"/>
            <a:ext cx="720080" cy="360040"/>
            <a:chOff x="971600" y="3789040"/>
            <a:chExt cx="720080" cy="360040"/>
          </a:xfrm>
          <a:noFill/>
        </p:grpSpPr>
        <p:sp>
          <p:nvSpPr>
            <p:cNvPr id="305" name="Rectangle 304"/>
            <p:cNvSpPr/>
            <p:nvPr/>
          </p:nvSpPr>
          <p:spPr>
            <a:xfrm>
              <a:off x="1511680" y="3789040"/>
              <a:ext cx="180000" cy="360040"/>
            </a:xfrm>
            <a:prstGeom prst="rect">
              <a:avLst/>
            </a:prstGeom>
            <a:noFill/>
            <a:ln w="19050">
              <a:solidFill>
                <a:schemeClr val="accent4"/>
              </a:solidFill>
              <a:prstDash val="sysDot"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cs-CZ" sz="2400" dirty="0">
                <a:ln w="10160">
                  <a:solidFill>
                    <a:schemeClr val="accent4"/>
                  </a:solidFill>
                  <a:prstDash val="solid"/>
                </a:ln>
                <a:noFill/>
                <a:effectLst/>
              </a:endParaRPr>
            </a:p>
          </p:txBody>
        </p:sp>
        <p:sp>
          <p:nvSpPr>
            <p:cNvPr id="306" name="Rectangle 305"/>
            <p:cNvSpPr/>
            <p:nvPr/>
          </p:nvSpPr>
          <p:spPr>
            <a:xfrm>
              <a:off x="1151627" y="3789040"/>
              <a:ext cx="180000" cy="360040"/>
            </a:xfrm>
            <a:prstGeom prst="rect">
              <a:avLst/>
            </a:prstGeom>
            <a:noFill/>
            <a:ln w="19050">
              <a:solidFill>
                <a:schemeClr val="accent4"/>
              </a:solidFill>
              <a:prstDash val="sysDot"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cs-CZ" sz="2400" dirty="0">
                <a:ln w="10160">
                  <a:solidFill>
                    <a:schemeClr val="accent4"/>
                  </a:solidFill>
                  <a:prstDash val="solid"/>
                </a:ln>
                <a:noFill/>
                <a:effectLst/>
              </a:endParaRPr>
            </a:p>
          </p:txBody>
        </p:sp>
        <p:sp>
          <p:nvSpPr>
            <p:cNvPr id="307" name="Rectangle 306"/>
            <p:cNvSpPr/>
            <p:nvPr/>
          </p:nvSpPr>
          <p:spPr>
            <a:xfrm>
              <a:off x="1331654" y="3789040"/>
              <a:ext cx="180000" cy="360040"/>
            </a:xfrm>
            <a:prstGeom prst="rect">
              <a:avLst/>
            </a:prstGeom>
            <a:noFill/>
            <a:ln w="19050">
              <a:solidFill>
                <a:schemeClr val="accent4"/>
              </a:solidFill>
              <a:prstDash val="sysDot"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cs-CZ" sz="2400" dirty="0">
                <a:ln w="10160">
                  <a:solidFill>
                    <a:schemeClr val="accent4"/>
                  </a:solidFill>
                  <a:prstDash val="solid"/>
                </a:ln>
                <a:noFill/>
                <a:effectLst/>
              </a:endParaRPr>
            </a:p>
          </p:txBody>
        </p:sp>
        <p:sp>
          <p:nvSpPr>
            <p:cNvPr id="308" name="Rectangle 307"/>
            <p:cNvSpPr/>
            <p:nvPr/>
          </p:nvSpPr>
          <p:spPr>
            <a:xfrm>
              <a:off x="971600" y="3789040"/>
              <a:ext cx="180000" cy="360040"/>
            </a:xfrm>
            <a:prstGeom prst="rect">
              <a:avLst/>
            </a:prstGeom>
            <a:noFill/>
            <a:ln w="19050">
              <a:solidFill>
                <a:schemeClr val="accent4"/>
              </a:solidFill>
              <a:prstDash val="sysDot"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cs-CZ" sz="2400" dirty="0">
                <a:ln w="10160">
                  <a:solidFill>
                    <a:schemeClr val="accent4"/>
                  </a:solidFill>
                  <a:prstDash val="solid"/>
                </a:ln>
                <a:noFill/>
                <a:effectLst/>
              </a:endParaRPr>
            </a:p>
          </p:txBody>
        </p:sp>
        <p:sp>
          <p:nvSpPr>
            <p:cNvPr id="309" name="Rectangle 308"/>
            <p:cNvSpPr/>
            <p:nvPr/>
          </p:nvSpPr>
          <p:spPr>
            <a:xfrm>
              <a:off x="971600" y="3789040"/>
              <a:ext cx="720080" cy="360040"/>
            </a:xfrm>
            <a:prstGeom prst="rect">
              <a:avLst/>
            </a:prstGeom>
            <a:noFill/>
            <a:ln w="19050">
              <a:solidFill>
                <a:schemeClr val="accent4"/>
              </a:solidFill>
              <a:prstDash val="sysDot"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cs-CZ" sz="2400" dirty="0">
                <a:ln w="10160">
                  <a:solidFill>
                    <a:schemeClr val="accent4"/>
                  </a:solidFill>
                  <a:prstDash val="solid"/>
                </a:ln>
                <a:noFill/>
                <a:effectLst/>
              </a:endParaRPr>
            </a:p>
          </p:txBody>
        </p:sp>
      </p:grpSp>
      <p:sp>
        <p:nvSpPr>
          <p:cNvPr id="310" name="TextBox 309"/>
          <p:cNvSpPr txBox="1"/>
          <p:nvPr/>
        </p:nvSpPr>
        <p:spPr>
          <a:xfrm>
            <a:off x="971600" y="1628800"/>
            <a:ext cx="720080" cy="360040"/>
          </a:xfrm>
          <a:prstGeom prst="rect">
            <a:avLst/>
          </a:prstGeom>
          <a:noFill/>
          <a:ln w="19050">
            <a:solidFill>
              <a:schemeClr val="accent4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2400" dirty="0">
                <a:ln w="10160">
                  <a:solidFill>
                    <a:schemeClr val="accent4"/>
                  </a:solidFill>
                  <a:prstDash val="solid"/>
                </a:ln>
                <a:solidFill>
                  <a:schemeClr val="accent4"/>
                </a:solidFill>
                <a:effectLst/>
              </a:rPr>
              <a:t>OS</a:t>
            </a:r>
            <a:endParaRPr lang="cs-CZ" sz="2400" dirty="0">
              <a:ln w="10160">
                <a:solidFill>
                  <a:schemeClr val="accent4"/>
                </a:solidFill>
                <a:prstDash val="solid"/>
              </a:ln>
              <a:solidFill>
                <a:schemeClr val="accent4"/>
              </a:solidFill>
              <a:effectLst/>
            </a:endParaRPr>
          </a:p>
        </p:txBody>
      </p:sp>
      <p:cxnSp>
        <p:nvCxnSpPr>
          <p:cNvPr id="311" name="Curved Connector 310"/>
          <p:cNvCxnSpPr>
            <a:stCxn id="289" idx="2"/>
            <a:endCxn id="283" idx="2"/>
          </p:cNvCxnSpPr>
          <p:nvPr/>
        </p:nvCxnSpPr>
        <p:spPr>
          <a:xfrm rot="16200000" flipH="1">
            <a:off x="2672780" y="1169740"/>
            <a:ext cx="108024" cy="1530176"/>
          </a:xfrm>
          <a:prstGeom prst="curvedConnector3">
            <a:avLst>
              <a:gd name="adj1" fmla="val 311620"/>
            </a:avLst>
          </a:prstGeom>
          <a:ln w="19050">
            <a:solidFill>
              <a:schemeClr val="accent4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2" name="Curved Connector 311"/>
          <p:cNvCxnSpPr>
            <a:stCxn id="288" idx="2"/>
            <a:endCxn id="274" idx="2"/>
          </p:cNvCxnSpPr>
          <p:nvPr/>
        </p:nvCxnSpPr>
        <p:spPr>
          <a:xfrm rot="16200000" flipH="1">
            <a:off x="2222736" y="1439776"/>
            <a:ext cx="108024" cy="990104"/>
          </a:xfrm>
          <a:prstGeom prst="curvedConnector3">
            <a:avLst>
              <a:gd name="adj1" fmla="val 311620"/>
            </a:avLst>
          </a:prstGeom>
          <a:ln w="19050">
            <a:solidFill>
              <a:schemeClr val="accent4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3" name="Curved Connector 312"/>
          <p:cNvCxnSpPr>
            <a:stCxn id="290" idx="2"/>
            <a:endCxn id="309" idx="2"/>
          </p:cNvCxnSpPr>
          <p:nvPr/>
        </p:nvCxnSpPr>
        <p:spPr>
          <a:xfrm rot="16200000" flipH="1">
            <a:off x="3122836" y="899716"/>
            <a:ext cx="108024" cy="2070224"/>
          </a:xfrm>
          <a:prstGeom prst="curvedConnector3">
            <a:avLst>
              <a:gd name="adj1" fmla="val 311620"/>
            </a:avLst>
          </a:prstGeom>
          <a:ln w="19050">
            <a:solidFill>
              <a:schemeClr val="accent4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" name="Curved Connector 313"/>
          <p:cNvCxnSpPr>
            <a:stCxn id="285" idx="2"/>
            <a:endCxn id="141" idx="2"/>
          </p:cNvCxnSpPr>
          <p:nvPr/>
        </p:nvCxnSpPr>
        <p:spPr>
          <a:xfrm rot="16200000" flipH="1">
            <a:off x="5103056" y="-720464"/>
            <a:ext cx="108024" cy="5310584"/>
          </a:xfrm>
          <a:prstGeom prst="curvedConnector3">
            <a:avLst>
              <a:gd name="adj1" fmla="val 664319"/>
            </a:avLst>
          </a:prstGeom>
          <a:ln w="12700">
            <a:solidFill>
              <a:schemeClr val="accent4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5" name="Curved Connector 314"/>
          <p:cNvCxnSpPr>
            <a:stCxn id="286" idx="2"/>
            <a:endCxn id="148" idx="2"/>
          </p:cNvCxnSpPr>
          <p:nvPr/>
        </p:nvCxnSpPr>
        <p:spPr>
          <a:xfrm rot="16200000" flipH="1">
            <a:off x="3932920" y="989720"/>
            <a:ext cx="108024" cy="1890216"/>
          </a:xfrm>
          <a:prstGeom prst="curvedConnector3">
            <a:avLst>
              <a:gd name="adj1" fmla="val 505604"/>
            </a:avLst>
          </a:prstGeom>
          <a:ln w="12700">
            <a:solidFill>
              <a:schemeClr val="accent4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6" name="Curved Connector 315"/>
          <p:cNvCxnSpPr>
            <a:stCxn id="287" idx="2"/>
            <a:endCxn id="143" idx="2"/>
          </p:cNvCxnSpPr>
          <p:nvPr/>
        </p:nvCxnSpPr>
        <p:spPr>
          <a:xfrm rot="16200000" flipH="1">
            <a:off x="4382976" y="719696"/>
            <a:ext cx="108024" cy="2430264"/>
          </a:xfrm>
          <a:prstGeom prst="curvedConnector3">
            <a:avLst>
              <a:gd name="adj1" fmla="val 487969"/>
            </a:avLst>
          </a:prstGeom>
          <a:ln w="12700">
            <a:solidFill>
              <a:schemeClr val="accent4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7" name="Curved Connector 316"/>
          <p:cNvCxnSpPr>
            <a:stCxn id="299" idx="2"/>
            <a:endCxn id="310" idx="2"/>
          </p:cNvCxnSpPr>
          <p:nvPr/>
        </p:nvCxnSpPr>
        <p:spPr>
          <a:xfrm rot="5400000">
            <a:off x="2402756" y="809700"/>
            <a:ext cx="108024" cy="2250256"/>
          </a:xfrm>
          <a:prstGeom prst="curvedConnector3">
            <a:avLst>
              <a:gd name="adj1" fmla="val 664319"/>
            </a:avLst>
          </a:prstGeom>
          <a:ln w="12700">
            <a:solidFill>
              <a:schemeClr val="accent4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8" name="Curved Connector 317"/>
          <p:cNvCxnSpPr>
            <a:stCxn id="300" idx="2"/>
            <a:endCxn id="297" idx="2"/>
          </p:cNvCxnSpPr>
          <p:nvPr/>
        </p:nvCxnSpPr>
        <p:spPr>
          <a:xfrm rot="5400000">
            <a:off x="2852812" y="1079724"/>
            <a:ext cx="108024" cy="1710208"/>
          </a:xfrm>
          <a:prstGeom prst="curvedConnector3">
            <a:avLst>
              <a:gd name="adj1" fmla="val 673137"/>
            </a:avLst>
          </a:prstGeom>
          <a:ln w="12700">
            <a:solidFill>
              <a:schemeClr val="accent4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9" name="Curved Connector 318"/>
          <p:cNvCxnSpPr>
            <a:stCxn id="301" idx="2"/>
            <a:endCxn id="274" idx="2"/>
          </p:cNvCxnSpPr>
          <p:nvPr/>
        </p:nvCxnSpPr>
        <p:spPr>
          <a:xfrm rot="5400000">
            <a:off x="3302856" y="1349760"/>
            <a:ext cx="108024" cy="1170136"/>
          </a:xfrm>
          <a:prstGeom prst="curvedConnector3">
            <a:avLst>
              <a:gd name="adj1" fmla="val 664319"/>
            </a:avLst>
          </a:prstGeom>
          <a:ln w="12700">
            <a:solidFill>
              <a:schemeClr val="accent4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0" name="Curved Connector 319"/>
          <p:cNvCxnSpPr>
            <a:stCxn id="302" idx="2"/>
            <a:endCxn id="283" idx="2"/>
          </p:cNvCxnSpPr>
          <p:nvPr/>
        </p:nvCxnSpPr>
        <p:spPr>
          <a:xfrm rot="5400000">
            <a:off x="3752912" y="1619784"/>
            <a:ext cx="108024" cy="630088"/>
          </a:xfrm>
          <a:prstGeom prst="curvedConnector3">
            <a:avLst>
              <a:gd name="adj1" fmla="val 664319"/>
            </a:avLst>
          </a:prstGeom>
          <a:ln w="12700">
            <a:solidFill>
              <a:schemeClr val="accent4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1" name="Curved Connector 320"/>
          <p:cNvCxnSpPr>
            <a:stCxn id="303" idx="2"/>
            <a:endCxn id="309" idx="2"/>
          </p:cNvCxnSpPr>
          <p:nvPr/>
        </p:nvCxnSpPr>
        <p:spPr>
          <a:xfrm rot="5400000">
            <a:off x="4202956" y="1889820"/>
            <a:ext cx="108024" cy="90016"/>
          </a:xfrm>
          <a:prstGeom prst="curvedConnector3">
            <a:avLst>
              <a:gd name="adj1" fmla="val 655502"/>
            </a:avLst>
          </a:prstGeom>
          <a:ln w="12700">
            <a:solidFill>
              <a:schemeClr val="accent4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2" name="Curved Connector 153"/>
          <p:cNvCxnSpPr>
            <a:stCxn id="323" idx="3"/>
            <a:endCxn id="297" idx="2"/>
          </p:cNvCxnSpPr>
          <p:nvPr/>
        </p:nvCxnSpPr>
        <p:spPr>
          <a:xfrm flipV="1">
            <a:off x="863576" y="1988840"/>
            <a:ext cx="1188144" cy="630064"/>
          </a:xfrm>
          <a:prstGeom prst="curvedConnector2">
            <a:avLst/>
          </a:prstGeom>
          <a:ln w="38100">
            <a:solidFill>
              <a:schemeClr val="accent4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3" name="Rectangle 322"/>
          <p:cNvSpPr/>
          <p:nvPr/>
        </p:nvSpPr>
        <p:spPr>
          <a:xfrm>
            <a:off x="755576" y="2564904"/>
            <a:ext cx="108000" cy="108000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n>
                <a:solidFill>
                  <a:schemeClr val="accent4"/>
                </a:solidFill>
              </a:ln>
              <a:solidFill>
                <a:schemeClr val="accent4"/>
              </a:solidFill>
            </a:endParaRPr>
          </a:p>
        </p:txBody>
      </p:sp>
      <p:sp>
        <p:nvSpPr>
          <p:cNvPr id="277" name="Rectangle 276"/>
          <p:cNvSpPr/>
          <p:nvPr/>
        </p:nvSpPr>
        <p:spPr>
          <a:xfrm>
            <a:off x="6012160" y="908720"/>
            <a:ext cx="720080" cy="360040"/>
          </a:xfrm>
          <a:prstGeom prst="rect">
            <a:avLst/>
          </a:prstGeom>
          <a:solidFill>
            <a:schemeClr val="bg2"/>
          </a:solidFill>
          <a:ln w="19050">
            <a:solidFill>
              <a:schemeClr val="accent3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cs-CZ" sz="2400" dirty="0">
              <a:ln w="10160">
                <a:noFill/>
                <a:prstDash val="solid"/>
              </a:ln>
              <a:noFill/>
              <a:effectLst/>
            </a:endParaRPr>
          </a:p>
        </p:txBody>
      </p:sp>
      <p:sp>
        <p:nvSpPr>
          <p:cNvPr id="284" name="Rectangle 283"/>
          <p:cNvSpPr/>
          <p:nvPr/>
        </p:nvSpPr>
        <p:spPr>
          <a:xfrm>
            <a:off x="6732240" y="908720"/>
            <a:ext cx="720080" cy="360040"/>
          </a:xfrm>
          <a:prstGeom prst="rect">
            <a:avLst/>
          </a:prstGeom>
          <a:solidFill>
            <a:schemeClr val="bg2"/>
          </a:solidFill>
          <a:ln w="19050">
            <a:solidFill>
              <a:schemeClr val="accent3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cs-CZ" sz="2400" dirty="0">
              <a:ln w="10160">
                <a:noFill/>
                <a:prstDash val="solid"/>
              </a:ln>
              <a:noFill/>
              <a:effectLst/>
            </a:endParaRPr>
          </a:p>
        </p:txBody>
      </p:sp>
      <p:sp>
        <p:nvSpPr>
          <p:cNvPr id="292" name="Rectangle 291"/>
          <p:cNvSpPr/>
          <p:nvPr/>
        </p:nvSpPr>
        <p:spPr>
          <a:xfrm>
            <a:off x="5292080" y="908720"/>
            <a:ext cx="720080" cy="360040"/>
          </a:xfrm>
          <a:prstGeom prst="rect">
            <a:avLst/>
          </a:prstGeom>
          <a:solidFill>
            <a:schemeClr val="bg2"/>
          </a:solidFill>
          <a:ln w="19050">
            <a:solidFill>
              <a:schemeClr val="accent3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cs-CZ" sz="2400" dirty="0">
              <a:ln w="10160">
                <a:noFill/>
                <a:prstDash val="solid"/>
              </a:ln>
              <a:noFill/>
              <a:effectLst/>
            </a:endParaRPr>
          </a:p>
        </p:txBody>
      </p:sp>
      <p:sp>
        <p:nvSpPr>
          <p:cNvPr id="298" name="Rectangle 297"/>
          <p:cNvSpPr/>
          <p:nvPr/>
        </p:nvSpPr>
        <p:spPr>
          <a:xfrm>
            <a:off x="7452320" y="908720"/>
            <a:ext cx="720080" cy="360040"/>
          </a:xfrm>
          <a:prstGeom prst="rect">
            <a:avLst/>
          </a:prstGeom>
          <a:solidFill>
            <a:schemeClr val="bg2"/>
          </a:solidFill>
          <a:ln w="19050">
            <a:solidFill>
              <a:schemeClr val="accent3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cs-CZ" sz="2400" dirty="0">
              <a:ln w="10160">
                <a:noFill/>
                <a:prstDash val="solid"/>
              </a:ln>
              <a:noFill/>
              <a:effectLst/>
            </a:endParaRPr>
          </a:p>
        </p:txBody>
      </p:sp>
      <p:sp>
        <p:nvSpPr>
          <p:cNvPr id="304" name="TextBox 303"/>
          <p:cNvSpPr txBox="1"/>
          <p:nvPr/>
        </p:nvSpPr>
        <p:spPr>
          <a:xfrm>
            <a:off x="4572000" y="908720"/>
            <a:ext cx="720080" cy="360040"/>
          </a:xfrm>
          <a:prstGeom prst="rect">
            <a:avLst/>
          </a:prstGeom>
          <a:solidFill>
            <a:schemeClr val="bg2"/>
          </a:solidFill>
          <a:ln w="19050">
            <a:solidFill>
              <a:schemeClr val="accent3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2400" dirty="0">
                <a:ln w="10160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/>
              </a:rPr>
              <a:t>OS</a:t>
            </a:r>
            <a:endParaRPr lang="cs-CZ" sz="2400" dirty="0">
              <a:ln w="10160">
                <a:solidFill>
                  <a:schemeClr val="accent3"/>
                </a:solidFill>
                <a:prstDash val="solid"/>
              </a:ln>
              <a:solidFill>
                <a:schemeClr val="accent3"/>
              </a:solidFill>
              <a:effectLst/>
            </a:endParaRPr>
          </a:p>
        </p:txBody>
      </p:sp>
      <p:sp>
        <p:nvSpPr>
          <p:cNvPr id="324" name="Rectangle 323"/>
          <p:cNvSpPr/>
          <p:nvPr/>
        </p:nvSpPr>
        <p:spPr>
          <a:xfrm>
            <a:off x="6552240" y="908720"/>
            <a:ext cx="180000" cy="360040"/>
          </a:xfrm>
          <a:prstGeom prst="rect">
            <a:avLst/>
          </a:prstGeom>
          <a:solidFill>
            <a:schemeClr val="bg2"/>
          </a:solidFill>
          <a:ln w="9525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325" name="Rectangle 324"/>
          <p:cNvSpPr/>
          <p:nvPr/>
        </p:nvSpPr>
        <p:spPr>
          <a:xfrm>
            <a:off x="6192187" y="908720"/>
            <a:ext cx="180000" cy="360040"/>
          </a:xfrm>
          <a:prstGeom prst="rect">
            <a:avLst/>
          </a:prstGeom>
          <a:solidFill>
            <a:schemeClr val="bg2"/>
          </a:solidFill>
          <a:ln w="9525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326" name="Rectangle 325"/>
          <p:cNvSpPr/>
          <p:nvPr/>
        </p:nvSpPr>
        <p:spPr>
          <a:xfrm>
            <a:off x="6372214" y="908720"/>
            <a:ext cx="180000" cy="360040"/>
          </a:xfrm>
          <a:prstGeom prst="rect">
            <a:avLst/>
          </a:prstGeom>
          <a:solidFill>
            <a:schemeClr val="bg2"/>
          </a:solidFill>
          <a:ln w="9525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327" name="Rectangle 326"/>
          <p:cNvSpPr/>
          <p:nvPr/>
        </p:nvSpPr>
        <p:spPr>
          <a:xfrm>
            <a:off x="6012160" y="908720"/>
            <a:ext cx="180000" cy="360040"/>
          </a:xfrm>
          <a:prstGeom prst="rect">
            <a:avLst/>
          </a:prstGeom>
          <a:solidFill>
            <a:schemeClr val="bg2"/>
          </a:solidFill>
          <a:ln w="9525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328" name="Rectangle 327"/>
          <p:cNvSpPr/>
          <p:nvPr/>
        </p:nvSpPr>
        <p:spPr>
          <a:xfrm>
            <a:off x="7272320" y="908720"/>
            <a:ext cx="180000" cy="360040"/>
          </a:xfrm>
          <a:prstGeom prst="rect">
            <a:avLst/>
          </a:prstGeom>
          <a:solidFill>
            <a:schemeClr val="bg2"/>
          </a:solidFill>
          <a:ln w="9525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329" name="Rectangle 328"/>
          <p:cNvSpPr/>
          <p:nvPr/>
        </p:nvSpPr>
        <p:spPr>
          <a:xfrm>
            <a:off x="6912267" y="908720"/>
            <a:ext cx="180000" cy="360040"/>
          </a:xfrm>
          <a:prstGeom prst="rect">
            <a:avLst/>
          </a:prstGeom>
          <a:solidFill>
            <a:schemeClr val="bg2"/>
          </a:solidFill>
          <a:ln w="9525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330" name="Rectangle 329"/>
          <p:cNvSpPr/>
          <p:nvPr/>
        </p:nvSpPr>
        <p:spPr>
          <a:xfrm>
            <a:off x="7092294" y="908720"/>
            <a:ext cx="180000" cy="360040"/>
          </a:xfrm>
          <a:prstGeom prst="rect">
            <a:avLst/>
          </a:prstGeom>
          <a:solidFill>
            <a:schemeClr val="bg2"/>
          </a:solidFill>
          <a:ln w="9525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331" name="Rectangle 330"/>
          <p:cNvSpPr/>
          <p:nvPr/>
        </p:nvSpPr>
        <p:spPr>
          <a:xfrm>
            <a:off x="6732240" y="908720"/>
            <a:ext cx="180000" cy="360040"/>
          </a:xfrm>
          <a:prstGeom prst="rect">
            <a:avLst/>
          </a:prstGeom>
          <a:solidFill>
            <a:schemeClr val="bg2"/>
          </a:solidFill>
          <a:ln w="9525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332" name="Rectangle 331"/>
          <p:cNvSpPr/>
          <p:nvPr/>
        </p:nvSpPr>
        <p:spPr>
          <a:xfrm>
            <a:off x="5832160" y="908720"/>
            <a:ext cx="180000" cy="360040"/>
          </a:xfrm>
          <a:prstGeom prst="rect">
            <a:avLst/>
          </a:prstGeom>
          <a:solidFill>
            <a:schemeClr val="bg2"/>
          </a:solidFill>
          <a:ln w="9525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333" name="Rectangle 332"/>
          <p:cNvSpPr/>
          <p:nvPr/>
        </p:nvSpPr>
        <p:spPr>
          <a:xfrm>
            <a:off x="5472107" y="908720"/>
            <a:ext cx="180000" cy="360040"/>
          </a:xfrm>
          <a:prstGeom prst="rect">
            <a:avLst/>
          </a:prstGeom>
          <a:solidFill>
            <a:schemeClr val="bg2"/>
          </a:solidFill>
          <a:ln w="9525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334" name="Rectangle 333"/>
          <p:cNvSpPr/>
          <p:nvPr/>
        </p:nvSpPr>
        <p:spPr>
          <a:xfrm>
            <a:off x="5652134" y="908720"/>
            <a:ext cx="180000" cy="360040"/>
          </a:xfrm>
          <a:prstGeom prst="rect">
            <a:avLst/>
          </a:prstGeom>
          <a:solidFill>
            <a:schemeClr val="bg2"/>
          </a:solidFill>
          <a:ln w="9525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335" name="Rectangle 334"/>
          <p:cNvSpPr/>
          <p:nvPr/>
        </p:nvSpPr>
        <p:spPr>
          <a:xfrm>
            <a:off x="5292080" y="908720"/>
            <a:ext cx="180000" cy="360040"/>
          </a:xfrm>
          <a:prstGeom prst="rect">
            <a:avLst/>
          </a:prstGeom>
          <a:solidFill>
            <a:schemeClr val="bg2"/>
          </a:solidFill>
          <a:ln w="9525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336" name="Rectangle 335"/>
          <p:cNvSpPr/>
          <p:nvPr/>
        </p:nvSpPr>
        <p:spPr>
          <a:xfrm>
            <a:off x="7992400" y="908720"/>
            <a:ext cx="180000" cy="360040"/>
          </a:xfrm>
          <a:prstGeom prst="rect">
            <a:avLst/>
          </a:prstGeom>
          <a:solidFill>
            <a:schemeClr val="bg2"/>
          </a:solidFill>
          <a:ln w="9525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337" name="Rectangle 336"/>
          <p:cNvSpPr/>
          <p:nvPr/>
        </p:nvSpPr>
        <p:spPr>
          <a:xfrm>
            <a:off x="7632347" y="908720"/>
            <a:ext cx="180000" cy="360040"/>
          </a:xfrm>
          <a:prstGeom prst="rect">
            <a:avLst/>
          </a:prstGeom>
          <a:solidFill>
            <a:schemeClr val="bg2"/>
          </a:solidFill>
          <a:ln w="9525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338" name="Rectangle 337"/>
          <p:cNvSpPr/>
          <p:nvPr/>
        </p:nvSpPr>
        <p:spPr>
          <a:xfrm>
            <a:off x="7812374" y="908720"/>
            <a:ext cx="180000" cy="360040"/>
          </a:xfrm>
          <a:prstGeom prst="rect">
            <a:avLst/>
          </a:prstGeom>
          <a:solidFill>
            <a:schemeClr val="bg2"/>
          </a:solidFill>
          <a:ln w="9525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339" name="Rectangle 338"/>
          <p:cNvSpPr/>
          <p:nvPr/>
        </p:nvSpPr>
        <p:spPr>
          <a:xfrm>
            <a:off x="7452320" y="908720"/>
            <a:ext cx="180000" cy="360040"/>
          </a:xfrm>
          <a:prstGeom prst="rect">
            <a:avLst/>
          </a:prstGeom>
          <a:solidFill>
            <a:schemeClr val="bg2"/>
          </a:solidFill>
          <a:ln w="9525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340" name="TextBox 339"/>
          <p:cNvSpPr txBox="1"/>
          <p:nvPr/>
        </p:nvSpPr>
        <p:spPr>
          <a:xfrm>
            <a:off x="251520" y="908720"/>
            <a:ext cx="720080" cy="360040"/>
          </a:xfrm>
          <a:prstGeom prst="rect">
            <a:avLst/>
          </a:prstGeom>
          <a:noFill/>
          <a:ln w="19050">
            <a:solidFill>
              <a:schemeClr val="accent3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/>
              </a:rPr>
              <a:t>A</a:t>
            </a:r>
          </a:p>
        </p:txBody>
      </p:sp>
      <p:sp>
        <p:nvSpPr>
          <p:cNvPr id="341" name="TextBox 340"/>
          <p:cNvSpPr txBox="1"/>
          <p:nvPr/>
        </p:nvSpPr>
        <p:spPr>
          <a:xfrm>
            <a:off x="971600" y="908720"/>
            <a:ext cx="720080" cy="360040"/>
          </a:xfrm>
          <a:prstGeom prst="rect">
            <a:avLst/>
          </a:prstGeom>
          <a:noFill/>
          <a:ln w="19050">
            <a:solidFill>
              <a:schemeClr val="accent3"/>
            </a:solidFill>
            <a:prstDash val="sysDot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3"/>
                  </a:solidFill>
                  <a:prstDash val="solid"/>
                </a:ln>
                <a:noFill/>
                <a:effectLst/>
              </a:rPr>
              <a:t>B</a:t>
            </a:r>
          </a:p>
        </p:txBody>
      </p:sp>
      <p:sp>
        <p:nvSpPr>
          <p:cNvPr id="342" name="TextBox 341"/>
          <p:cNvSpPr txBox="1"/>
          <p:nvPr/>
        </p:nvSpPr>
        <p:spPr>
          <a:xfrm>
            <a:off x="2411760" y="908720"/>
            <a:ext cx="720080" cy="360040"/>
          </a:xfrm>
          <a:prstGeom prst="rect">
            <a:avLst/>
          </a:prstGeom>
          <a:noFill/>
          <a:ln w="19050">
            <a:solidFill>
              <a:schemeClr val="accent3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/>
              </a:rPr>
              <a:t>D</a:t>
            </a:r>
          </a:p>
        </p:txBody>
      </p:sp>
      <p:sp>
        <p:nvSpPr>
          <p:cNvPr id="343" name="TextBox 342"/>
          <p:cNvSpPr txBox="1"/>
          <p:nvPr/>
        </p:nvSpPr>
        <p:spPr>
          <a:xfrm>
            <a:off x="1691680" y="908720"/>
            <a:ext cx="720080" cy="360040"/>
          </a:xfrm>
          <a:prstGeom prst="rect">
            <a:avLst/>
          </a:prstGeom>
          <a:noFill/>
          <a:ln w="19050">
            <a:solidFill>
              <a:schemeClr val="accent3"/>
            </a:solidFill>
            <a:prstDash val="sysDot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3"/>
                  </a:solidFill>
                  <a:prstDash val="solid"/>
                </a:ln>
                <a:noFill/>
                <a:effectLst/>
              </a:rPr>
              <a:t>C</a:t>
            </a:r>
          </a:p>
        </p:txBody>
      </p:sp>
      <p:sp>
        <p:nvSpPr>
          <p:cNvPr id="344" name="TextBox 343"/>
          <p:cNvSpPr txBox="1"/>
          <p:nvPr/>
        </p:nvSpPr>
        <p:spPr>
          <a:xfrm>
            <a:off x="3131840" y="908720"/>
            <a:ext cx="720080" cy="360040"/>
          </a:xfrm>
          <a:prstGeom prst="rect">
            <a:avLst/>
          </a:prstGeom>
          <a:noFill/>
          <a:ln w="19050">
            <a:solidFill>
              <a:schemeClr val="accent3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2400" dirty="0">
                <a:ln w="10160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/>
              </a:rPr>
              <a:t>E</a:t>
            </a:r>
            <a:endParaRPr lang="cs-CZ" sz="2400" dirty="0">
              <a:ln w="10160">
                <a:solidFill>
                  <a:schemeClr val="accent3"/>
                </a:solidFill>
                <a:prstDash val="solid"/>
              </a:ln>
              <a:solidFill>
                <a:schemeClr val="accent3"/>
              </a:solidFill>
              <a:effectLst/>
            </a:endParaRPr>
          </a:p>
        </p:txBody>
      </p:sp>
      <p:sp>
        <p:nvSpPr>
          <p:cNvPr id="345" name="TextBox 344"/>
          <p:cNvSpPr txBox="1"/>
          <p:nvPr/>
        </p:nvSpPr>
        <p:spPr>
          <a:xfrm>
            <a:off x="3851920" y="908720"/>
            <a:ext cx="720080" cy="360040"/>
          </a:xfrm>
          <a:prstGeom prst="rect">
            <a:avLst/>
          </a:prstGeom>
          <a:noFill/>
          <a:ln w="19050">
            <a:solidFill>
              <a:schemeClr val="accent3"/>
            </a:solidFill>
            <a:prstDash val="sysDot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cs-CZ" sz="2400" dirty="0">
              <a:ln w="10160">
                <a:solidFill>
                  <a:schemeClr val="accent3"/>
                </a:solidFill>
                <a:prstDash val="solid"/>
              </a:ln>
              <a:noFill/>
              <a:effectLst/>
            </a:endParaRPr>
          </a:p>
        </p:txBody>
      </p:sp>
      <p:sp>
        <p:nvSpPr>
          <p:cNvPr id="346" name="Rectangle 345"/>
          <p:cNvSpPr/>
          <p:nvPr/>
        </p:nvSpPr>
        <p:spPr>
          <a:xfrm>
            <a:off x="6048176" y="1052736"/>
            <a:ext cx="108000" cy="108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47" name="Rectangle 346"/>
          <p:cNvSpPr/>
          <p:nvPr/>
        </p:nvSpPr>
        <p:spPr>
          <a:xfrm>
            <a:off x="6228184" y="1052736"/>
            <a:ext cx="108000" cy="108000"/>
          </a:xfrm>
          <a:prstGeom prst="rect">
            <a:avLst/>
          </a:prstGeom>
          <a:noFill/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48" name="Rectangle 347"/>
          <p:cNvSpPr/>
          <p:nvPr/>
        </p:nvSpPr>
        <p:spPr>
          <a:xfrm>
            <a:off x="6408216" y="1052736"/>
            <a:ext cx="108000" cy="108000"/>
          </a:xfrm>
          <a:prstGeom prst="rect">
            <a:avLst/>
          </a:prstGeom>
          <a:noFill/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49" name="Rectangle 348"/>
          <p:cNvSpPr/>
          <p:nvPr/>
        </p:nvSpPr>
        <p:spPr>
          <a:xfrm>
            <a:off x="6588224" y="1052736"/>
            <a:ext cx="108000" cy="108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50" name="Rectangle 349"/>
          <p:cNvSpPr/>
          <p:nvPr/>
        </p:nvSpPr>
        <p:spPr>
          <a:xfrm>
            <a:off x="6768256" y="1052736"/>
            <a:ext cx="108000" cy="108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51" name="Rectangle 350"/>
          <p:cNvSpPr/>
          <p:nvPr/>
        </p:nvSpPr>
        <p:spPr>
          <a:xfrm>
            <a:off x="6948264" y="1052736"/>
            <a:ext cx="108000" cy="108000"/>
          </a:xfrm>
          <a:prstGeom prst="rect">
            <a:avLst/>
          </a:prstGeom>
          <a:noFill/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52" name="Rectangle 351"/>
          <p:cNvSpPr/>
          <p:nvPr/>
        </p:nvSpPr>
        <p:spPr>
          <a:xfrm>
            <a:off x="7128296" y="1052736"/>
            <a:ext cx="108000" cy="10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53" name="Rectangle 352"/>
          <p:cNvSpPr/>
          <p:nvPr/>
        </p:nvSpPr>
        <p:spPr>
          <a:xfrm>
            <a:off x="7308304" y="1052736"/>
            <a:ext cx="108000" cy="10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54" name="Rectangle 353"/>
          <p:cNvSpPr/>
          <p:nvPr/>
        </p:nvSpPr>
        <p:spPr>
          <a:xfrm>
            <a:off x="5328096" y="1052736"/>
            <a:ext cx="108000" cy="108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55" name="Rectangle 354"/>
          <p:cNvSpPr/>
          <p:nvPr/>
        </p:nvSpPr>
        <p:spPr>
          <a:xfrm>
            <a:off x="5508104" y="1052736"/>
            <a:ext cx="108000" cy="108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56" name="Rectangle 355"/>
          <p:cNvSpPr/>
          <p:nvPr/>
        </p:nvSpPr>
        <p:spPr>
          <a:xfrm>
            <a:off x="5688136" y="1052736"/>
            <a:ext cx="108000" cy="108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57" name="Rectangle 356"/>
          <p:cNvSpPr/>
          <p:nvPr/>
        </p:nvSpPr>
        <p:spPr>
          <a:xfrm>
            <a:off x="5868144" y="1052736"/>
            <a:ext cx="108000" cy="108000"/>
          </a:xfrm>
          <a:prstGeom prst="rect">
            <a:avLst/>
          </a:prstGeom>
          <a:noFill/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58" name="Rectangle 357"/>
          <p:cNvSpPr/>
          <p:nvPr/>
        </p:nvSpPr>
        <p:spPr>
          <a:xfrm>
            <a:off x="7488336" y="1052736"/>
            <a:ext cx="108000" cy="10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59" name="Rectangle 358"/>
          <p:cNvSpPr/>
          <p:nvPr/>
        </p:nvSpPr>
        <p:spPr>
          <a:xfrm>
            <a:off x="7668344" y="1052736"/>
            <a:ext cx="108000" cy="10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60" name="Rectangle 359"/>
          <p:cNvSpPr/>
          <p:nvPr/>
        </p:nvSpPr>
        <p:spPr>
          <a:xfrm>
            <a:off x="7848376" y="1052736"/>
            <a:ext cx="108000" cy="10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61" name="Rectangle 360"/>
          <p:cNvSpPr/>
          <p:nvPr/>
        </p:nvSpPr>
        <p:spPr>
          <a:xfrm>
            <a:off x="8028384" y="1052736"/>
            <a:ext cx="108000" cy="108000"/>
          </a:xfrm>
          <a:prstGeom prst="rect">
            <a:avLst/>
          </a:prstGeom>
          <a:noFill/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368" name="Curved Connector 367"/>
          <p:cNvCxnSpPr>
            <a:stCxn id="184" idx="2"/>
            <a:endCxn id="190" idx="2"/>
          </p:cNvCxnSpPr>
          <p:nvPr/>
        </p:nvCxnSpPr>
        <p:spPr>
          <a:xfrm rot="5400000">
            <a:off x="4202956" y="3329980"/>
            <a:ext cx="108024" cy="90016"/>
          </a:xfrm>
          <a:prstGeom prst="curvedConnector3">
            <a:avLst>
              <a:gd name="adj1" fmla="val 665960"/>
            </a:avLst>
          </a:prstGeom>
          <a:ln w="12700">
            <a:solidFill>
              <a:schemeClr val="accent2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2" name="TextBox 371"/>
          <p:cNvSpPr txBox="1"/>
          <p:nvPr/>
        </p:nvSpPr>
        <p:spPr>
          <a:xfrm>
            <a:off x="251520" y="1628800"/>
            <a:ext cx="720080" cy="360040"/>
          </a:xfrm>
          <a:prstGeom prst="rect">
            <a:avLst/>
          </a:prstGeom>
          <a:noFill/>
          <a:ln w="19050">
            <a:solidFill>
              <a:schemeClr val="accent4"/>
            </a:solidFill>
            <a:prstDash val="sysDot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cs-CZ" sz="2400" dirty="0">
              <a:ln w="10160">
                <a:solidFill>
                  <a:schemeClr val="accent4"/>
                </a:solidFill>
                <a:prstDash val="solid"/>
              </a:ln>
              <a:solidFill>
                <a:schemeClr val="accent4"/>
              </a:solidFill>
              <a:effectLst/>
            </a:endParaRPr>
          </a:p>
        </p:txBody>
      </p:sp>
      <p:sp>
        <p:nvSpPr>
          <p:cNvPr id="373" name="TextBox 372"/>
          <p:cNvSpPr txBox="1"/>
          <p:nvPr/>
        </p:nvSpPr>
        <p:spPr>
          <a:xfrm>
            <a:off x="8172400" y="1628800"/>
            <a:ext cx="720080" cy="360040"/>
          </a:xfrm>
          <a:prstGeom prst="rect">
            <a:avLst/>
          </a:prstGeom>
          <a:noFill/>
          <a:ln w="19050">
            <a:solidFill>
              <a:schemeClr val="accent4"/>
            </a:solidFill>
            <a:prstDash val="sysDot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cs-CZ" sz="2400" dirty="0">
              <a:ln w="10160">
                <a:solidFill>
                  <a:schemeClr val="accent4"/>
                </a:solidFill>
                <a:prstDash val="solid"/>
              </a:ln>
              <a:solidFill>
                <a:schemeClr val="accent4"/>
              </a:solidFill>
              <a:effectLst/>
            </a:endParaRPr>
          </a:p>
        </p:txBody>
      </p:sp>
      <p:sp>
        <p:nvSpPr>
          <p:cNvPr id="377" name="TextBox 376"/>
          <p:cNvSpPr txBox="1"/>
          <p:nvPr/>
        </p:nvSpPr>
        <p:spPr>
          <a:xfrm>
            <a:off x="6012160" y="3068960"/>
            <a:ext cx="720080" cy="360040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/>
              </a:rPr>
              <a:t>X</a:t>
            </a:r>
          </a:p>
        </p:txBody>
      </p:sp>
      <p:sp>
        <p:nvSpPr>
          <p:cNvPr id="378" name="TextBox 377"/>
          <p:cNvSpPr txBox="1"/>
          <p:nvPr/>
        </p:nvSpPr>
        <p:spPr>
          <a:xfrm>
            <a:off x="5292080" y="3068960"/>
            <a:ext cx="720080" cy="360040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/>
              </a:rPr>
              <a:t>E</a:t>
            </a:r>
          </a:p>
        </p:txBody>
      </p:sp>
      <p:sp>
        <p:nvSpPr>
          <p:cNvPr id="379" name="TextBox 378"/>
          <p:cNvSpPr txBox="1"/>
          <p:nvPr/>
        </p:nvSpPr>
        <p:spPr>
          <a:xfrm>
            <a:off x="6732240" y="3068960"/>
            <a:ext cx="720080" cy="360040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/>
              </a:rPr>
              <a:t>Y</a:t>
            </a:r>
          </a:p>
        </p:txBody>
      </p:sp>
      <p:cxnSp>
        <p:nvCxnSpPr>
          <p:cNvPr id="380" name="Curved Connector 379"/>
          <p:cNvCxnSpPr>
            <a:stCxn id="159" idx="2"/>
            <a:endCxn id="378" idx="2"/>
          </p:cNvCxnSpPr>
          <p:nvPr/>
        </p:nvCxnSpPr>
        <p:spPr>
          <a:xfrm rot="16200000" flipH="1">
            <a:off x="4382976" y="2159856"/>
            <a:ext cx="108024" cy="2430264"/>
          </a:xfrm>
          <a:prstGeom prst="curvedConnector3">
            <a:avLst>
              <a:gd name="adj1" fmla="val 459261"/>
            </a:avLst>
          </a:prstGeom>
          <a:ln w="127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1" name="TextBox 390"/>
          <p:cNvSpPr txBox="1"/>
          <p:nvPr/>
        </p:nvSpPr>
        <p:spPr>
          <a:xfrm>
            <a:off x="8172400" y="3068960"/>
            <a:ext cx="720080" cy="360040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/>
              </a:rPr>
              <a:t>Z</a:t>
            </a:r>
          </a:p>
        </p:txBody>
      </p:sp>
    </p:spTree>
    <p:extLst>
      <p:ext uri="{BB962C8B-B14F-4D97-AF65-F5344CB8AC3E}">
        <p14:creationId xmlns:p14="http://schemas.microsoft.com/office/powerpoint/2010/main" val="391362101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Extended (Intel) / Nested (AMD) Page Tables</a:t>
            </a:r>
          </a:p>
          <a:p>
            <a:pPr lvl="1"/>
            <a:r>
              <a:rPr lang="cs-CZ" dirty="0"/>
              <a:t>Skládání dvojího mapování provádí procesor sám</a:t>
            </a:r>
          </a:p>
          <a:p>
            <a:pPr lvl="2"/>
            <a:r>
              <a:rPr lang="cs-CZ" dirty="0"/>
              <a:t>Týká se mechanismu hardware page-walk</a:t>
            </a:r>
          </a:p>
          <a:p>
            <a:pPr lvl="3"/>
            <a:r>
              <a:rPr lang="cs-CZ" dirty="0"/>
              <a:t>TLB obsahuje složené mapování</a:t>
            </a:r>
          </a:p>
          <a:p>
            <a:pPr lvl="2"/>
            <a:r>
              <a:rPr lang="cs-CZ" dirty="0"/>
              <a:t>Řeší i chybné naplnění stránkovacích tabulek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Virtuální paměť ve virtuálním počítači - EPT</a:t>
            </a:r>
            <a:r>
              <a:rPr lang="en-US" dirty="0"/>
              <a:t> </a:t>
            </a:r>
            <a:r>
              <a:rPr lang="cs-CZ" dirty="0"/>
              <a:t>/</a:t>
            </a:r>
            <a:r>
              <a:rPr lang="en-US" dirty="0"/>
              <a:t> </a:t>
            </a:r>
            <a:r>
              <a:rPr lang="cs-CZ" dirty="0"/>
              <a:t>NPT</a:t>
            </a:r>
            <a:r>
              <a:rPr lang="en-US" dirty="0"/>
              <a:t>[RVI]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46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</a:t>
            </a:r>
            <a:r>
              <a:rPr lang="cs-CZ" dirty="0" err="1"/>
              <a:t>Virtualization</a:t>
            </a:r>
            <a:r>
              <a:rPr lang="cs-CZ" dirty="0"/>
              <a:t> and Cloud </a:t>
            </a:r>
            <a:r>
              <a:rPr lang="cs-CZ" dirty="0" err="1"/>
              <a:t>Computing</a:t>
            </a:r>
            <a:r>
              <a:rPr lang="cs-CZ" dirty="0"/>
              <a:t>  - 2023/2024 David Bednárek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32240" y="2348880"/>
            <a:ext cx="720080" cy="360040"/>
          </a:xfrm>
          <a:prstGeom prst="rect">
            <a:avLst/>
          </a:prstGeom>
          <a:noFill/>
          <a:ln w="19050">
            <a:solidFill>
              <a:schemeClr val="accent4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4"/>
                  </a:solidFill>
                  <a:prstDash val="solid"/>
                </a:ln>
                <a:solidFill>
                  <a:schemeClr val="accent4"/>
                </a:solidFill>
                <a:effectLst/>
              </a:rPr>
              <a:t>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0" y="2348880"/>
            <a:ext cx="720080" cy="360040"/>
          </a:xfrm>
          <a:prstGeom prst="rect">
            <a:avLst/>
          </a:prstGeom>
          <a:noFill/>
          <a:ln w="19050">
            <a:solidFill>
              <a:schemeClr val="accent4"/>
            </a:solidFill>
            <a:prstDash val="sysDot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2400" dirty="0">
                <a:ln w="10160">
                  <a:solidFill>
                    <a:schemeClr val="accent4"/>
                  </a:solidFill>
                  <a:prstDash val="solid"/>
                </a:ln>
                <a:noFill/>
                <a:effectLst/>
              </a:rPr>
              <a:t>E</a:t>
            </a:r>
            <a:endParaRPr lang="cs-CZ" sz="2400" dirty="0">
              <a:ln w="10160">
                <a:solidFill>
                  <a:schemeClr val="accent4"/>
                </a:solidFill>
                <a:prstDash val="solid"/>
              </a:ln>
              <a:noFill/>
              <a:effectLst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51920" y="2348880"/>
            <a:ext cx="720080" cy="360040"/>
          </a:xfrm>
          <a:prstGeom prst="rect">
            <a:avLst/>
          </a:prstGeom>
          <a:noFill/>
          <a:ln w="19050">
            <a:solidFill>
              <a:schemeClr val="accent4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4"/>
                  </a:solidFill>
                  <a:prstDash val="solid"/>
                </a:ln>
                <a:solidFill>
                  <a:schemeClr val="accent4"/>
                </a:solidFill>
                <a:effectLst/>
              </a:rPr>
              <a:t>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012160" y="2348880"/>
            <a:ext cx="720080" cy="360040"/>
          </a:xfrm>
          <a:prstGeom prst="rect">
            <a:avLst/>
          </a:prstGeom>
          <a:noFill/>
          <a:ln w="19050">
            <a:solidFill>
              <a:schemeClr val="accent4"/>
            </a:solidFill>
            <a:prstDash val="sysDot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cs-CZ" sz="2400" dirty="0">
              <a:ln w="10160">
                <a:solidFill>
                  <a:schemeClr val="accent4"/>
                </a:solidFill>
                <a:prstDash val="solid"/>
              </a:ln>
              <a:solidFill>
                <a:schemeClr val="accent4"/>
              </a:solidFill>
              <a:effectLst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1520" y="1916832"/>
            <a:ext cx="4358181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cs-CZ" dirty="0" err="1">
                <a:solidFill>
                  <a:schemeClr val="accent4"/>
                </a:solidFill>
              </a:rPr>
              <a:t>virtualizovaný</a:t>
            </a:r>
            <a:r>
              <a:rPr lang="cs-CZ" dirty="0">
                <a:solidFill>
                  <a:schemeClr val="accent4"/>
                </a:solidFill>
              </a:rPr>
              <a:t> fyzický adresový prostor hosta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292080" y="2348880"/>
            <a:ext cx="720080" cy="360040"/>
          </a:xfrm>
          <a:prstGeom prst="rect">
            <a:avLst/>
          </a:prstGeom>
          <a:noFill/>
          <a:ln w="19050">
            <a:solidFill>
              <a:schemeClr val="accent4"/>
            </a:solidFill>
            <a:prstDash val="sysDot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4"/>
                  </a:solidFill>
                  <a:prstDash val="solid"/>
                </a:ln>
                <a:noFill/>
                <a:effectLst/>
              </a:rPr>
              <a:t>X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907704" y="2492896"/>
            <a:ext cx="108000" cy="108000"/>
          </a:xfrm>
          <a:prstGeom prst="rect">
            <a:avLst/>
          </a:prstGeom>
          <a:noFill/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n>
                <a:solidFill>
                  <a:schemeClr val="accent4"/>
                </a:solidFill>
              </a:ln>
              <a:solidFill>
                <a:schemeClr val="accent4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087736" y="2492896"/>
            <a:ext cx="108000" cy="108000"/>
          </a:xfrm>
          <a:prstGeom prst="rect">
            <a:avLst/>
          </a:prstGeom>
          <a:noFill/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n>
                <a:solidFill>
                  <a:schemeClr val="accent4"/>
                </a:solidFill>
              </a:ln>
              <a:solidFill>
                <a:schemeClr val="accent4"/>
              </a:solidFill>
            </a:endParaRPr>
          </a:p>
        </p:txBody>
      </p:sp>
      <p:grpSp>
        <p:nvGrpSpPr>
          <p:cNvPr id="14" name="Group 40"/>
          <p:cNvGrpSpPr/>
          <p:nvPr/>
        </p:nvGrpSpPr>
        <p:grpSpPr>
          <a:xfrm>
            <a:off x="1691680" y="2348880"/>
            <a:ext cx="720080" cy="360040"/>
            <a:chOff x="971600" y="3789040"/>
            <a:chExt cx="720080" cy="360040"/>
          </a:xfrm>
          <a:noFill/>
        </p:grpSpPr>
        <p:sp>
          <p:nvSpPr>
            <p:cNvPr id="15" name="Rectangle 14"/>
            <p:cNvSpPr/>
            <p:nvPr/>
          </p:nvSpPr>
          <p:spPr>
            <a:xfrm>
              <a:off x="151168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1151627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1331654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97160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971600" y="3789040"/>
              <a:ext cx="720080" cy="360040"/>
            </a:xfrm>
            <a:prstGeom prst="rect">
              <a:avLst/>
            </a:prstGeom>
            <a:grpFill/>
            <a:ln w="19050">
              <a:solidFill>
                <a:schemeClr val="accent4"/>
              </a:solidFill>
              <a:prstDash val="solid"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cs-CZ" sz="2400" dirty="0">
                <a:ln w="10160">
                  <a:solidFill>
                    <a:schemeClr val="accent4"/>
                  </a:solidFill>
                  <a:prstDash val="solid"/>
                </a:ln>
                <a:solidFill>
                  <a:schemeClr val="accent4"/>
                </a:solidFill>
                <a:effectLst/>
              </a:endParaRPr>
            </a:p>
          </p:txBody>
        </p:sp>
      </p:grpSp>
      <p:sp>
        <p:nvSpPr>
          <p:cNvPr id="20" name="Rectangle 19"/>
          <p:cNvSpPr/>
          <p:nvPr/>
        </p:nvSpPr>
        <p:spPr>
          <a:xfrm>
            <a:off x="2627784" y="2492896"/>
            <a:ext cx="108000" cy="108000"/>
          </a:xfrm>
          <a:prstGeom prst="rect">
            <a:avLst/>
          </a:prstGeom>
          <a:noFill/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n>
                <a:solidFill>
                  <a:schemeClr val="accent4"/>
                </a:solidFill>
              </a:ln>
              <a:solidFill>
                <a:schemeClr val="accent4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707904" y="2492896"/>
            <a:ext cx="108000" cy="108000"/>
          </a:xfrm>
          <a:prstGeom prst="rect">
            <a:avLst/>
          </a:prstGeom>
          <a:noFill/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n>
                <a:solidFill>
                  <a:schemeClr val="accent4"/>
                </a:solidFill>
              </a:ln>
              <a:solidFill>
                <a:schemeClr val="accent4"/>
              </a:solidFill>
            </a:endParaRPr>
          </a:p>
        </p:txBody>
      </p:sp>
      <p:grpSp>
        <p:nvGrpSpPr>
          <p:cNvPr id="22" name="Group 45"/>
          <p:cNvGrpSpPr/>
          <p:nvPr/>
        </p:nvGrpSpPr>
        <p:grpSpPr>
          <a:xfrm>
            <a:off x="2411760" y="2348880"/>
            <a:ext cx="720080" cy="360040"/>
            <a:chOff x="971600" y="3789040"/>
            <a:chExt cx="720080" cy="360040"/>
          </a:xfrm>
          <a:noFill/>
        </p:grpSpPr>
        <p:sp>
          <p:nvSpPr>
            <p:cNvPr id="23" name="Rectangle 22"/>
            <p:cNvSpPr/>
            <p:nvPr/>
          </p:nvSpPr>
          <p:spPr>
            <a:xfrm>
              <a:off x="151168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1151627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1331654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97160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971600" y="3789040"/>
              <a:ext cx="720080" cy="360040"/>
            </a:xfrm>
            <a:prstGeom prst="rect">
              <a:avLst/>
            </a:prstGeom>
            <a:grpFill/>
            <a:ln w="19050">
              <a:solidFill>
                <a:schemeClr val="accent4"/>
              </a:solidFill>
              <a:prstDash val="solid"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cs-CZ" sz="2400" dirty="0">
                <a:ln w="10160">
                  <a:solidFill>
                    <a:schemeClr val="accent4"/>
                  </a:solidFill>
                  <a:prstDash val="solid"/>
                </a:ln>
                <a:solidFill>
                  <a:schemeClr val="accent4"/>
                </a:solidFill>
                <a:effectLst/>
              </a:endParaRPr>
            </a:p>
          </p:txBody>
        </p:sp>
      </p:grpSp>
      <p:grpSp>
        <p:nvGrpSpPr>
          <p:cNvPr id="28" name="Group 206"/>
          <p:cNvGrpSpPr/>
          <p:nvPr/>
        </p:nvGrpSpPr>
        <p:grpSpPr>
          <a:xfrm>
            <a:off x="1007616" y="2492896"/>
            <a:ext cx="1548160" cy="108000"/>
            <a:chOff x="1007616" y="2492896"/>
            <a:chExt cx="1548160" cy="108000"/>
          </a:xfrm>
          <a:solidFill>
            <a:schemeClr val="accent4"/>
          </a:solidFill>
        </p:grpSpPr>
        <p:sp>
          <p:nvSpPr>
            <p:cNvPr id="29" name="Rectangle 28"/>
            <p:cNvSpPr/>
            <p:nvPr/>
          </p:nvSpPr>
          <p:spPr>
            <a:xfrm>
              <a:off x="1727696" y="2492896"/>
              <a:ext cx="108000" cy="108000"/>
            </a:xfrm>
            <a:prstGeom prst="rect">
              <a:avLst/>
            </a:prstGeom>
            <a:grpFill/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2267744" y="2492896"/>
              <a:ext cx="108000" cy="108000"/>
            </a:xfrm>
            <a:prstGeom prst="rect">
              <a:avLst/>
            </a:prstGeom>
            <a:grpFill/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2447776" y="2492896"/>
              <a:ext cx="108000" cy="108000"/>
            </a:xfrm>
            <a:prstGeom prst="rect">
              <a:avLst/>
            </a:prstGeom>
            <a:grpFill/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1007616" y="2492896"/>
              <a:ext cx="108000" cy="108000"/>
            </a:xfrm>
            <a:prstGeom prst="rect">
              <a:avLst/>
            </a:prstGeom>
            <a:grpFill/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1187624" y="2492896"/>
              <a:ext cx="108000" cy="108000"/>
            </a:xfrm>
            <a:prstGeom prst="rect">
              <a:avLst/>
            </a:prstGeom>
            <a:grpFill/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1367656" y="2492896"/>
              <a:ext cx="108000" cy="108000"/>
            </a:xfrm>
            <a:prstGeom prst="rect">
              <a:avLst/>
            </a:prstGeom>
            <a:grpFill/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</p:grpSp>
      <p:sp>
        <p:nvSpPr>
          <p:cNvPr id="35" name="Rectangle 34"/>
          <p:cNvSpPr/>
          <p:nvPr/>
        </p:nvSpPr>
        <p:spPr>
          <a:xfrm>
            <a:off x="1547664" y="2492896"/>
            <a:ext cx="108000" cy="108000"/>
          </a:xfrm>
          <a:prstGeom prst="rect">
            <a:avLst/>
          </a:prstGeom>
          <a:noFill/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n>
                <a:solidFill>
                  <a:schemeClr val="accent4"/>
                </a:solidFill>
              </a:ln>
              <a:solidFill>
                <a:schemeClr val="accent4"/>
              </a:solidFill>
            </a:endParaRPr>
          </a:p>
        </p:txBody>
      </p:sp>
      <p:grpSp>
        <p:nvGrpSpPr>
          <p:cNvPr id="36" name="Group 55"/>
          <p:cNvGrpSpPr/>
          <p:nvPr/>
        </p:nvGrpSpPr>
        <p:grpSpPr>
          <a:xfrm>
            <a:off x="971600" y="2348880"/>
            <a:ext cx="720080" cy="360040"/>
            <a:chOff x="971600" y="3789040"/>
            <a:chExt cx="720080" cy="360040"/>
          </a:xfrm>
          <a:noFill/>
        </p:grpSpPr>
        <p:sp>
          <p:nvSpPr>
            <p:cNvPr id="37" name="Rectangle 36"/>
            <p:cNvSpPr/>
            <p:nvPr/>
          </p:nvSpPr>
          <p:spPr>
            <a:xfrm>
              <a:off x="151168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1151627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1331654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97160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>
              <a:off x="971600" y="3789040"/>
              <a:ext cx="720080" cy="360040"/>
            </a:xfrm>
            <a:prstGeom prst="rect">
              <a:avLst/>
            </a:prstGeom>
            <a:grpFill/>
            <a:ln w="19050">
              <a:solidFill>
                <a:schemeClr val="accent4"/>
              </a:solidFill>
              <a:prstDash val="solid"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cs-CZ" sz="2400" dirty="0">
                <a:ln w="10160">
                  <a:solidFill>
                    <a:schemeClr val="accent4"/>
                  </a:solidFill>
                  <a:prstDash val="solid"/>
                </a:ln>
                <a:solidFill>
                  <a:schemeClr val="accent4"/>
                </a:solidFill>
                <a:effectLst/>
              </a:endParaRPr>
            </a:p>
          </p:txBody>
        </p:sp>
      </p:grpSp>
      <p:grpSp>
        <p:nvGrpSpPr>
          <p:cNvPr id="42" name="Group 208"/>
          <p:cNvGrpSpPr/>
          <p:nvPr/>
        </p:nvGrpSpPr>
        <p:grpSpPr>
          <a:xfrm>
            <a:off x="2807816" y="2492896"/>
            <a:ext cx="828080" cy="108000"/>
            <a:chOff x="2807816" y="2492896"/>
            <a:chExt cx="828080" cy="108000"/>
          </a:xfrm>
        </p:grpSpPr>
        <p:sp>
          <p:nvSpPr>
            <p:cNvPr id="43" name="Rectangle 42"/>
            <p:cNvSpPr/>
            <p:nvPr/>
          </p:nvSpPr>
          <p:spPr>
            <a:xfrm>
              <a:off x="2807816" y="2492896"/>
              <a:ext cx="108000" cy="108000"/>
            </a:xfrm>
            <a:prstGeom prst="rect">
              <a:avLst/>
            </a:prstGeom>
            <a:gradFill flip="none" rotWithShape="1">
              <a:gsLst>
                <a:gs pos="0">
                  <a:schemeClr val="accent4"/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2987848" y="2492896"/>
              <a:ext cx="108000" cy="108000"/>
            </a:xfrm>
            <a:prstGeom prst="rect">
              <a:avLst/>
            </a:prstGeom>
            <a:gradFill flip="none" rotWithShape="1">
              <a:gsLst>
                <a:gs pos="0">
                  <a:schemeClr val="accent4"/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3167856" y="2492896"/>
              <a:ext cx="108000" cy="108000"/>
            </a:xfrm>
            <a:prstGeom prst="rect">
              <a:avLst/>
            </a:prstGeom>
            <a:gradFill flip="none" rotWithShape="1">
              <a:gsLst>
                <a:gs pos="0">
                  <a:schemeClr val="accent4"/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46" name="Rectangle 45"/>
            <p:cNvSpPr/>
            <p:nvPr/>
          </p:nvSpPr>
          <p:spPr>
            <a:xfrm>
              <a:off x="3347888" y="2492896"/>
              <a:ext cx="108000" cy="108000"/>
            </a:xfrm>
            <a:prstGeom prst="rect">
              <a:avLst/>
            </a:prstGeom>
            <a:gradFill flip="none" rotWithShape="1">
              <a:gsLst>
                <a:gs pos="0">
                  <a:schemeClr val="accent4"/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47" name="Rectangle 46"/>
            <p:cNvSpPr/>
            <p:nvPr/>
          </p:nvSpPr>
          <p:spPr>
            <a:xfrm>
              <a:off x="3527896" y="2492896"/>
              <a:ext cx="108000" cy="108000"/>
            </a:xfrm>
            <a:prstGeom prst="rect">
              <a:avLst/>
            </a:prstGeom>
            <a:gradFill flip="none" rotWithShape="1">
              <a:gsLst>
                <a:gs pos="0">
                  <a:schemeClr val="accent4"/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</p:grpSp>
      <p:grpSp>
        <p:nvGrpSpPr>
          <p:cNvPr id="48" name="Group 73"/>
          <p:cNvGrpSpPr/>
          <p:nvPr/>
        </p:nvGrpSpPr>
        <p:grpSpPr>
          <a:xfrm>
            <a:off x="3131840" y="2348880"/>
            <a:ext cx="720080" cy="360040"/>
            <a:chOff x="971600" y="3789040"/>
            <a:chExt cx="720080" cy="360040"/>
          </a:xfrm>
          <a:noFill/>
        </p:grpSpPr>
        <p:sp>
          <p:nvSpPr>
            <p:cNvPr id="49" name="Rectangle 48"/>
            <p:cNvSpPr/>
            <p:nvPr/>
          </p:nvSpPr>
          <p:spPr>
            <a:xfrm>
              <a:off x="1511680" y="3789040"/>
              <a:ext cx="180000" cy="360040"/>
            </a:xfrm>
            <a:prstGeom prst="rect">
              <a:avLst/>
            </a:prstGeom>
            <a:noFill/>
            <a:ln w="19050">
              <a:solidFill>
                <a:schemeClr val="accent4"/>
              </a:solidFill>
              <a:prstDash val="sysDot"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cs-CZ" sz="2400" dirty="0">
                <a:ln w="10160">
                  <a:solidFill>
                    <a:schemeClr val="accent4"/>
                  </a:solidFill>
                  <a:prstDash val="solid"/>
                </a:ln>
                <a:noFill/>
                <a:effectLst/>
              </a:endParaRP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1151627" y="3789040"/>
              <a:ext cx="180000" cy="360040"/>
            </a:xfrm>
            <a:prstGeom prst="rect">
              <a:avLst/>
            </a:prstGeom>
            <a:noFill/>
            <a:ln w="19050">
              <a:solidFill>
                <a:schemeClr val="accent4"/>
              </a:solidFill>
              <a:prstDash val="sysDot"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cs-CZ" sz="2400" dirty="0">
                <a:ln w="10160">
                  <a:solidFill>
                    <a:schemeClr val="accent4"/>
                  </a:solidFill>
                  <a:prstDash val="solid"/>
                </a:ln>
                <a:noFill/>
                <a:effectLst/>
              </a:endParaRP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1331654" y="3789040"/>
              <a:ext cx="180000" cy="360040"/>
            </a:xfrm>
            <a:prstGeom prst="rect">
              <a:avLst/>
            </a:prstGeom>
            <a:noFill/>
            <a:ln w="19050">
              <a:solidFill>
                <a:schemeClr val="accent4"/>
              </a:solidFill>
              <a:prstDash val="sysDot"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cs-CZ" sz="2400" dirty="0">
                <a:ln w="10160">
                  <a:solidFill>
                    <a:schemeClr val="accent4"/>
                  </a:solidFill>
                  <a:prstDash val="solid"/>
                </a:ln>
                <a:noFill/>
                <a:effectLst/>
              </a:endParaRP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971600" y="3789040"/>
              <a:ext cx="180000" cy="360040"/>
            </a:xfrm>
            <a:prstGeom prst="rect">
              <a:avLst/>
            </a:prstGeom>
            <a:noFill/>
            <a:ln w="19050">
              <a:solidFill>
                <a:schemeClr val="accent4"/>
              </a:solidFill>
              <a:prstDash val="sysDot"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cs-CZ" sz="2400" dirty="0">
                <a:ln w="10160">
                  <a:solidFill>
                    <a:schemeClr val="accent4"/>
                  </a:solidFill>
                  <a:prstDash val="solid"/>
                </a:ln>
                <a:noFill/>
                <a:effectLst/>
              </a:endParaRPr>
            </a:p>
          </p:txBody>
        </p:sp>
        <p:sp>
          <p:nvSpPr>
            <p:cNvPr id="53" name="Rectangle 52"/>
            <p:cNvSpPr/>
            <p:nvPr/>
          </p:nvSpPr>
          <p:spPr>
            <a:xfrm>
              <a:off x="971600" y="3789040"/>
              <a:ext cx="720080" cy="360040"/>
            </a:xfrm>
            <a:prstGeom prst="rect">
              <a:avLst/>
            </a:prstGeom>
            <a:noFill/>
            <a:ln w="19050">
              <a:solidFill>
                <a:schemeClr val="accent4"/>
              </a:solidFill>
              <a:prstDash val="sysDot"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cs-CZ" sz="2400" dirty="0">
                <a:ln w="10160">
                  <a:solidFill>
                    <a:schemeClr val="accent4"/>
                  </a:solidFill>
                  <a:prstDash val="solid"/>
                </a:ln>
                <a:noFill/>
                <a:effectLst/>
              </a:endParaRPr>
            </a:p>
          </p:txBody>
        </p:sp>
      </p:grpSp>
      <p:sp>
        <p:nvSpPr>
          <p:cNvPr id="54" name="TextBox 53"/>
          <p:cNvSpPr txBox="1"/>
          <p:nvPr/>
        </p:nvSpPr>
        <p:spPr>
          <a:xfrm>
            <a:off x="251520" y="2348880"/>
            <a:ext cx="720080" cy="360040"/>
          </a:xfrm>
          <a:prstGeom prst="rect">
            <a:avLst/>
          </a:prstGeom>
          <a:noFill/>
          <a:ln w="19050">
            <a:solidFill>
              <a:schemeClr val="accent4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2400" dirty="0">
                <a:ln w="10160">
                  <a:solidFill>
                    <a:schemeClr val="accent4"/>
                  </a:solidFill>
                  <a:prstDash val="solid"/>
                </a:ln>
                <a:solidFill>
                  <a:schemeClr val="accent4"/>
                </a:solidFill>
                <a:effectLst/>
              </a:rPr>
              <a:t>OS</a:t>
            </a:r>
            <a:endParaRPr lang="cs-CZ" sz="2400" dirty="0">
              <a:ln w="10160">
                <a:solidFill>
                  <a:schemeClr val="accent4"/>
                </a:solidFill>
                <a:prstDash val="solid"/>
              </a:ln>
              <a:solidFill>
                <a:schemeClr val="accent4"/>
              </a:solidFill>
              <a:effectLst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4572000" y="3789040"/>
            <a:ext cx="720080" cy="360040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/>
              </a:rPr>
              <a:t>A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5292080" y="3789040"/>
            <a:ext cx="720080" cy="360040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/>
              </a:rPr>
              <a:t>D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251520" y="3429000"/>
            <a:ext cx="3315908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chemeClr val="accent1"/>
                </a:solidFill>
              </a:rPr>
              <a:t>fyzický adresový prostor hostitele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6012160" y="3789040"/>
            <a:ext cx="720080" cy="360040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24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/>
              </a:rPr>
              <a:t>OS</a:t>
            </a:r>
            <a:endParaRPr lang="cs-CZ" sz="2400" dirty="0">
              <a:ln w="10160">
                <a:solidFill>
                  <a:schemeClr val="accent1"/>
                </a:solidFill>
                <a:prstDash val="solid"/>
              </a:ln>
              <a:solidFill>
                <a:schemeClr val="accent1"/>
              </a:solidFill>
              <a:effectLst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7668344" y="3933056"/>
            <a:ext cx="108000" cy="108000"/>
          </a:xfrm>
          <a:prstGeom prst="rect">
            <a:avLst/>
          </a:prstGeom>
          <a:noFill/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n>
                <a:solidFill>
                  <a:schemeClr val="accent4"/>
                </a:solidFill>
              </a:ln>
              <a:solidFill>
                <a:schemeClr val="accent4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7848376" y="3933056"/>
            <a:ext cx="108000" cy="108000"/>
          </a:xfrm>
          <a:prstGeom prst="rect">
            <a:avLst/>
          </a:prstGeom>
          <a:noFill/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n>
                <a:solidFill>
                  <a:schemeClr val="accent4"/>
                </a:solidFill>
              </a:ln>
              <a:solidFill>
                <a:schemeClr val="accent4"/>
              </a:solidFill>
            </a:endParaRPr>
          </a:p>
        </p:txBody>
      </p:sp>
      <p:grpSp>
        <p:nvGrpSpPr>
          <p:cNvPr id="61" name="Group 40"/>
          <p:cNvGrpSpPr/>
          <p:nvPr/>
        </p:nvGrpSpPr>
        <p:grpSpPr>
          <a:xfrm>
            <a:off x="7452320" y="3789040"/>
            <a:ext cx="720080" cy="360040"/>
            <a:chOff x="971600" y="3789040"/>
            <a:chExt cx="720080" cy="360040"/>
          </a:xfrm>
          <a:noFill/>
        </p:grpSpPr>
        <p:sp>
          <p:nvSpPr>
            <p:cNvPr id="62" name="Rectangle 61"/>
            <p:cNvSpPr/>
            <p:nvPr/>
          </p:nvSpPr>
          <p:spPr>
            <a:xfrm>
              <a:off x="151168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63" name="Rectangle 62"/>
            <p:cNvSpPr/>
            <p:nvPr/>
          </p:nvSpPr>
          <p:spPr>
            <a:xfrm>
              <a:off x="1151627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64" name="Rectangle 63"/>
            <p:cNvSpPr/>
            <p:nvPr/>
          </p:nvSpPr>
          <p:spPr>
            <a:xfrm>
              <a:off x="1331654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65" name="Rectangle 64"/>
            <p:cNvSpPr/>
            <p:nvPr/>
          </p:nvSpPr>
          <p:spPr>
            <a:xfrm>
              <a:off x="97160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66" name="Rectangle 65"/>
            <p:cNvSpPr/>
            <p:nvPr/>
          </p:nvSpPr>
          <p:spPr>
            <a:xfrm>
              <a:off x="971600" y="3789040"/>
              <a:ext cx="720080" cy="360040"/>
            </a:xfrm>
            <a:prstGeom prst="rect">
              <a:avLst/>
            </a:prstGeom>
            <a:grpFill/>
            <a:ln w="19050">
              <a:solidFill>
                <a:schemeClr val="accent1"/>
              </a:solidFill>
              <a:prstDash val="solid"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cs-CZ" sz="2400" dirty="0">
                <a:ln w="10160">
                  <a:solidFill>
                    <a:schemeClr val="accent4"/>
                  </a:solidFill>
                  <a:prstDash val="solid"/>
                </a:ln>
                <a:solidFill>
                  <a:schemeClr val="accent4"/>
                </a:solidFill>
                <a:effectLst/>
              </a:endParaRPr>
            </a:p>
          </p:txBody>
        </p:sp>
      </p:grpSp>
      <p:sp>
        <p:nvSpPr>
          <p:cNvPr id="67" name="Rectangle 66"/>
          <p:cNvSpPr/>
          <p:nvPr/>
        </p:nvSpPr>
        <p:spPr>
          <a:xfrm>
            <a:off x="8388424" y="3933056"/>
            <a:ext cx="108000" cy="108000"/>
          </a:xfrm>
          <a:prstGeom prst="rect">
            <a:avLst/>
          </a:prstGeom>
          <a:noFill/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n>
                <a:solidFill>
                  <a:schemeClr val="accent4"/>
                </a:solidFill>
              </a:ln>
              <a:solidFill>
                <a:schemeClr val="accent4"/>
              </a:solidFill>
            </a:endParaRPr>
          </a:p>
        </p:txBody>
      </p:sp>
      <p:grpSp>
        <p:nvGrpSpPr>
          <p:cNvPr id="68" name="Group 45"/>
          <p:cNvGrpSpPr/>
          <p:nvPr/>
        </p:nvGrpSpPr>
        <p:grpSpPr>
          <a:xfrm>
            <a:off x="8172400" y="3789040"/>
            <a:ext cx="720080" cy="360040"/>
            <a:chOff x="971600" y="3789040"/>
            <a:chExt cx="720080" cy="360040"/>
          </a:xfrm>
          <a:noFill/>
        </p:grpSpPr>
        <p:sp>
          <p:nvSpPr>
            <p:cNvPr id="69" name="Rectangle 68"/>
            <p:cNvSpPr/>
            <p:nvPr/>
          </p:nvSpPr>
          <p:spPr>
            <a:xfrm>
              <a:off x="151168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70" name="Rectangle 69"/>
            <p:cNvSpPr/>
            <p:nvPr/>
          </p:nvSpPr>
          <p:spPr>
            <a:xfrm>
              <a:off x="1151627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1331654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72" name="Rectangle 71"/>
            <p:cNvSpPr/>
            <p:nvPr/>
          </p:nvSpPr>
          <p:spPr>
            <a:xfrm>
              <a:off x="97160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73" name="Rectangle 72"/>
            <p:cNvSpPr/>
            <p:nvPr/>
          </p:nvSpPr>
          <p:spPr>
            <a:xfrm>
              <a:off x="971600" y="3789040"/>
              <a:ext cx="720080" cy="360040"/>
            </a:xfrm>
            <a:prstGeom prst="rect">
              <a:avLst/>
            </a:prstGeom>
            <a:grpFill/>
            <a:ln w="19050">
              <a:solidFill>
                <a:schemeClr val="accent1"/>
              </a:solidFill>
              <a:prstDash val="solid"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cs-CZ" sz="2400" dirty="0">
                <a:ln w="10160">
                  <a:solidFill>
                    <a:schemeClr val="accent4"/>
                  </a:solidFill>
                  <a:prstDash val="solid"/>
                </a:ln>
                <a:solidFill>
                  <a:schemeClr val="accent4"/>
                </a:solidFill>
                <a:effectLst/>
              </a:endParaRPr>
            </a:p>
          </p:txBody>
        </p:sp>
      </p:grpSp>
      <p:grpSp>
        <p:nvGrpSpPr>
          <p:cNvPr id="74" name="Group 226"/>
          <p:cNvGrpSpPr/>
          <p:nvPr/>
        </p:nvGrpSpPr>
        <p:grpSpPr>
          <a:xfrm>
            <a:off x="6768256" y="3933056"/>
            <a:ext cx="1548160" cy="108000"/>
            <a:chOff x="1007616" y="2492896"/>
            <a:chExt cx="1548160" cy="108000"/>
          </a:xfrm>
          <a:solidFill>
            <a:schemeClr val="accent4"/>
          </a:solidFill>
        </p:grpSpPr>
        <p:sp>
          <p:nvSpPr>
            <p:cNvPr id="75" name="Rectangle 74"/>
            <p:cNvSpPr/>
            <p:nvPr/>
          </p:nvSpPr>
          <p:spPr>
            <a:xfrm>
              <a:off x="1727696" y="2492896"/>
              <a:ext cx="108000" cy="108000"/>
            </a:xfrm>
            <a:prstGeom prst="rect">
              <a:avLst/>
            </a:prstGeom>
            <a:grpFill/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76" name="Rectangle 75"/>
            <p:cNvSpPr/>
            <p:nvPr/>
          </p:nvSpPr>
          <p:spPr>
            <a:xfrm>
              <a:off x="2267744" y="2492896"/>
              <a:ext cx="108000" cy="108000"/>
            </a:xfrm>
            <a:prstGeom prst="rect">
              <a:avLst/>
            </a:prstGeom>
            <a:grpFill/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77" name="Rectangle 76"/>
            <p:cNvSpPr/>
            <p:nvPr/>
          </p:nvSpPr>
          <p:spPr>
            <a:xfrm>
              <a:off x="2447776" y="2492896"/>
              <a:ext cx="108000" cy="108000"/>
            </a:xfrm>
            <a:prstGeom prst="rect">
              <a:avLst/>
            </a:prstGeom>
            <a:grpFill/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78" name="Rectangle 77"/>
            <p:cNvSpPr/>
            <p:nvPr/>
          </p:nvSpPr>
          <p:spPr>
            <a:xfrm>
              <a:off x="1007616" y="2492896"/>
              <a:ext cx="108000" cy="108000"/>
            </a:xfrm>
            <a:prstGeom prst="rect">
              <a:avLst/>
            </a:prstGeom>
            <a:grpFill/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79" name="Rectangle 78"/>
            <p:cNvSpPr/>
            <p:nvPr/>
          </p:nvSpPr>
          <p:spPr>
            <a:xfrm>
              <a:off x="1187624" y="2492896"/>
              <a:ext cx="108000" cy="108000"/>
            </a:xfrm>
            <a:prstGeom prst="rect">
              <a:avLst/>
            </a:prstGeom>
            <a:grpFill/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80" name="Rectangle 79"/>
            <p:cNvSpPr/>
            <p:nvPr/>
          </p:nvSpPr>
          <p:spPr>
            <a:xfrm>
              <a:off x="1367656" y="2492896"/>
              <a:ext cx="108000" cy="108000"/>
            </a:xfrm>
            <a:prstGeom prst="rect">
              <a:avLst/>
            </a:prstGeom>
            <a:grpFill/>
            <a:ln w="1270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</p:grpSp>
      <p:sp>
        <p:nvSpPr>
          <p:cNvPr id="81" name="Rectangle 80"/>
          <p:cNvSpPr/>
          <p:nvPr/>
        </p:nvSpPr>
        <p:spPr>
          <a:xfrm>
            <a:off x="7308304" y="3933056"/>
            <a:ext cx="108000" cy="108000"/>
          </a:xfrm>
          <a:prstGeom prst="rect">
            <a:avLst/>
          </a:prstGeom>
          <a:noFill/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n>
                <a:solidFill>
                  <a:schemeClr val="accent4"/>
                </a:solidFill>
              </a:ln>
              <a:solidFill>
                <a:schemeClr val="accent4"/>
              </a:solidFill>
            </a:endParaRPr>
          </a:p>
        </p:txBody>
      </p:sp>
      <p:grpSp>
        <p:nvGrpSpPr>
          <p:cNvPr id="82" name="Group 55"/>
          <p:cNvGrpSpPr/>
          <p:nvPr/>
        </p:nvGrpSpPr>
        <p:grpSpPr>
          <a:xfrm>
            <a:off x="6732240" y="3789040"/>
            <a:ext cx="720080" cy="360040"/>
            <a:chOff x="971600" y="3789040"/>
            <a:chExt cx="720080" cy="360040"/>
          </a:xfrm>
          <a:noFill/>
        </p:grpSpPr>
        <p:sp>
          <p:nvSpPr>
            <p:cNvPr id="83" name="Rectangle 82"/>
            <p:cNvSpPr/>
            <p:nvPr/>
          </p:nvSpPr>
          <p:spPr>
            <a:xfrm>
              <a:off x="151168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84" name="Rectangle 83"/>
            <p:cNvSpPr/>
            <p:nvPr/>
          </p:nvSpPr>
          <p:spPr>
            <a:xfrm>
              <a:off x="1151627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85" name="Rectangle 84"/>
            <p:cNvSpPr/>
            <p:nvPr/>
          </p:nvSpPr>
          <p:spPr>
            <a:xfrm>
              <a:off x="1331654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86" name="Rectangle 85"/>
            <p:cNvSpPr/>
            <p:nvPr/>
          </p:nvSpPr>
          <p:spPr>
            <a:xfrm>
              <a:off x="971600" y="3789040"/>
              <a:ext cx="180000" cy="360040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ln>
                  <a:solidFill>
                    <a:schemeClr val="accent4"/>
                  </a:solidFill>
                </a:ln>
                <a:solidFill>
                  <a:schemeClr val="accent4"/>
                </a:solidFill>
              </a:endParaRPr>
            </a:p>
          </p:txBody>
        </p:sp>
        <p:sp>
          <p:nvSpPr>
            <p:cNvPr id="87" name="Rectangle 86"/>
            <p:cNvSpPr/>
            <p:nvPr/>
          </p:nvSpPr>
          <p:spPr>
            <a:xfrm>
              <a:off x="971600" y="3789040"/>
              <a:ext cx="720080" cy="360040"/>
            </a:xfrm>
            <a:prstGeom prst="rect">
              <a:avLst/>
            </a:prstGeom>
            <a:grpFill/>
            <a:ln w="19050">
              <a:solidFill>
                <a:schemeClr val="accent1"/>
              </a:solidFill>
              <a:prstDash val="solid"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cs-CZ" sz="2400" dirty="0">
                <a:ln w="10160">
                  <a:solidFill>
                    <a:schemeClr val="accent4"/>
                  </a:solidFill>
                  <a:prstDash val="solid"/>
                </a:ln>
                <a:solidFill>
                  <a:schemeClr val="accent4"/>
                </a:solidFill>
                <a:effectLst/>
              </a:endParaRPr>
            </a:p>
          </p:txBody>
        </p:sp>
      </p:grpSp>
      <p:sp>
        <p:nvSpPr>
          <p:cNvPr id="88" name="Rectangle 87"/>
          <p:cNvSpPr/>
          <p:nvPr/>
        </p:nvSpPr>
        <p:spPr>
          <a:xfrm>
            <a:off x="8568456" y="3933056"/>
            <a:ext cx="108000" cy="108000"/>
          </a:xfrm>
          <a:prstGeom prst="rect">
            <a:avLst/>
          </a:prstGeom>
          <a:gradFill flip="none" rotWithShape="1">
            <a:gsLst>
              <a:gs pos="0">
                <a:schemeClr val="accent4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n>
                <a:solidFill>
                  <a:schemeClr val="accent4"/>
                </a:solidFill>
              </a:ln>
              <a:solidFill>
                <a:schemeClr val="accent4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8748488" y="3933056"/>
            <a:ext cx="108000" cy="108000"/>
          </a:xfrm>
          <a:prstGeom prst="rect">
            <a:avLst/>
          </a:prstGeom>
          <a:gradFill flip="none" rotWithShape="1">
            <a:gsLst>
              <a:gs pos="0">
                <a:schemeClr val="accent4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n>
                <a:solidFill>
                  <a:schemeClr val="accent4"/>
                </a:solidFill>
              </a:ln>
              <a:solidFill>
                <a:schemeClr val="accent4"/>
              </a:solidFill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971600" y="3789040"/>
            <a:ext cx="720080" cy="360040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sysDot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cs-CZ" sz="2400" dirty="0">
              <a:ln w="10160">
                <a:solidFill>
                  <a:schemeClr val="accent1"/>
                </a:solidFill>
                <a:prstDash val="solid"/>
              </a:ln>
              <a:noFill/>
              <a:effectLst/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1691680" y="3789040"/>
            <a:ext cx="720080" cy="360040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sysDot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cs-CZ" sz="2400" dirty="0">
              <a:ln w="10160">
                <a:solidFill>
                  <a:schemeClr val="accent1"/>
                </a:solidFill>
                <a:prstDash val="solid"/>
              </a:ln>
              <a:noFill/>
              <a:effectLst/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2411760" y="3789040"/>
            <a:ext cx="720080" cy="360040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sysDot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cs-CZ" sz="2400" dirty="0">
              <a:ln w="10160">
                <a:solidFill>
                  <a:schemeClr val="accent1"/>
                </a:solidFill>
                <a:prstDash val="solid"/>
              </a:ln>
              <a:noFill/>
              <a:effectLst/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3131840" y="3789040"/>
            <a:ext cx="720080" cy="360040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sysDot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cs-CZ" sz="2400" dirty="0">
              <a:ln w="10160">
                <a:solidFill>
                  <a:schemeClr val="accent1"/>
                </a:solidFill>
                <a:prstDash val="solid"/>
              </a:ln>
              <a:noFill/>
              <a:effectLst/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3851920" y="3789040"/>
            <a:ext cx="720080" cy="360040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sysDot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cs-CZ" sz="2400" dirty="0">
              <a:ln w="10160">
                <a:solidFill>
                  <a:schemeClr val="accent1"/>
                </a:solidFill>
                <a:prstDash val="solid"/>
              </a:ln>
              <a:noFill/>
              <a:effectLst/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251520" y="3789040"/>
            <a:ext cx="720080" cy="360040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sysDot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cs-CZ" sz="2400" dirty="0">
              <a:ln w="10160">
                <a:solidFill>
                  <a:schemeClr val="accent1"/>
                </a:solidFill>
                <a:prstDash val="solid"/>
              </a:ln>
              <a:noFill/>
              <a:effectLst/>
            </a:endParaRPr>
          </a:p>
        </p:txBody>
      </p:sp>
      <p:cxnSp>
        <p:nvCxnSpPr>
          <p:cNvPr id="96" name="Curved Connector 95"/>
          <p:cNvCxnSpPr>
            <a:stCxn id="6" idx="2"/>
            <a:endCxn id="55" idx="0"/>
          </p:cNvCxnSpPr>
          <p:nvPr/>
        </p:nvCxnSpPr>
        <p:spPr>
          <a:xfrm rot="5400000">
            <a:off x="5472100" y="2168860"/>
            <a:ext cx="1080120" cy="2160240"/>
          </a:xfrm>
          <a:prstGeom prst="curvedConnector3">
            <a:avLst>
              <a:gd name="adj1" fmla="val 50000"/>
            </a:avLst>
          </a:prstGeom>
          <a:ln w="19050">
            <a:solidFill>
              <a:schemeClr val="accent4"/>
            </a:solidFill>
            <a:prstDash val="lg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Curved Connector 96"/>
          <p:cNvCxnSpPr>
            <a:stCxn id="54" idx="2"/>
            <a:endCxn id="58" idx="0"/>
          </p:cNvCxnSpPr>
          <p:nvPr/>
        </p:nvCxnSpPr>
        <p:spPr>
          <a:xfrm rot="16200000" flipH="1">
            <a:off x="2951820" y="368660"/>
            <a:ext cx="1080120" cy="5760640"/>
          </a:xfrm>
          <a:prstGeom prst="curvedConnector3">
            <a:avLst>
              <a:gd name="adj1" fmla="val 50000"/>
            </a:avLst>
          </a:prstGeom>
          <a:ln w="19050">
            <a:solidFill>
              <a:schemeClr val="accent4"/>
            </a:solidFill>
            <a:prstDash val="lg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Curved Connector 97"/>
          <p:cNvCxnSpPr>
            <a:stCxn id="8" idx="2"/>
            <a:endCxn id="56" idx="0"/>
          </p:cNvCxnSpPr>
          <p:nvPr/>
        </p:nvCxnSpPr>
        <p:spPr>
          <a:xfrm rot="16200000" flipH="1">
            <a:off x="4391980" y="2528900"/>
            <a:ext cx="1080120" cy="1440160"/>
          </a:xfrm>
          <a:prstGeom prst="curvedConnector3">
            <a:avLst>
              <a:gd name="adj1" fmla="val 50000"/>
            </a:avLst>
          </a:prstGeom>
          <a:ln w="19050">
            <a:solidFill>
              <a:schemeClr val="accent4"/>
            </a:solidFill>
            <a:prstDash val="lg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Curved Connector 98"/>
          <p:cNvCxnSpPr>
            <a:stCxn id="41" idx="2"/>
            <a:endCxn id="87" idx="0"/>
          </p:cNvCxnSpPr>
          <p:nvPr/>
        </p:nvCxnSpPr>
        <p:spPr>
          <a:xfrm rot="16200000" flipH="1">
            <a:off x="3671900" y="368660"/>
            <a:ext cx="1080120" cy="5760640"/>
          </a:xfrm>
          <a:prstGeom prst="curvedConnector3">
            <a:avLst>
              <a:gd name="adj1" fmla="val 50000"/>
            </a:avLst>
          </a:prstGeom>
          <a:ln w="19050">
            <a:solidFill>
              <a:schemeClr val="accent4"/>
            </a:solidFill>
            <a:prstDash val="lg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Curved Connector 99"/>
          <p:cNvCxnSpPr>
            <a:stCxn id="19" idx="2"/>
            <a:endCxn id="66" idx="0"/>
          </p:cNvCxnSpPr>
          <p:nvPr/>
        </p:nvCxnSpPr>
        <p:spPr>
          <a:xfrm rot="16200000" flipH="1">
            <a:off x="4391980" y="368660"/>
            <a:ext cx="1080120" cy="5760640"/>
          </a:xfrm>
          <a:prstGeom prst="curvedConnector3">
            <a:avLst>
              <a:gd name="adj1" fmla="val 50000"/>
            </a:avLst>
          </a:prstGeom>
          <a:ln w="19050">
            <a:solidFill>
              <a:schemeClr val="accent4"/>
            </a:solidFill>
            <a:prstDash val="lg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Curved Connector 100"/>
          <p:cNvCxnSpPr>
            <a:stCxn id="27" idx="2"/>
            <a:endCxn id="73" idx="0"/>
          </p:cNvCxnSpPr>
          <p:nvPr/>
        </p:nvCxnSpPr>
        <p:spPr>
          <a:xfrm rot="16200000" flipH="1">
            <a:off x="5112060" y="368660"/>
            <a:ext cx="1080120" cy="5760640"/>
          </a:xfrm>
          <a:prstGeom prst="curvedConnector3">
            <a:avLst>
              <a:gd name="adj1" fmla="val 50000"/>
            </a:avLst>
          </a:prstGeom>
          <a:ln w="19050">
            <a:solidFill>
              <a:schemeClr val="accent4"/>
            </a:solidFill>
            <a:prstDash val="lg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Curved Connector 101"/>
          <p:cNvCxnSpPr>
            <a:endCxn id="6" idx="0"/>
          </p:cNvCxnSpPr>
          <p:nvPr/>
        </p:nvCxnSpPr>
        <p:spPr>
          <a:xfrm rot="16200000" flipH="1">
            <a:off x="3311860" y="-1431540"/>
            <a:ext cx="1080120" cy="6480720"/>
          </a:xfrm>
          <a:prstGeom prst="curvedConnector3">
            <a:avLst>
              <a:gd name="adj1" fmla="val 50000"/>
            </a:avLst>
          </a:prstGeom>
          <a:ln w="19050">
            <a:solidFill>
              <a:schemeClr val="accent3"/>
            </a:solidFill>
            <a:prstDash val="lg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Curved Connector 102"/>
          <p:cNvCxnSpPr>
            <a:endCxn id="8" idx="0"/>
          </p:cNvCxnSpPr>
          <p:nvPr/>
        </p:nvCxnSpPr>
        <p:spPr>
          <a:xfrm rot="16200000" flipH="1">
            <a:off x="2951820" y="1088740"/>
            <a:ext cx="1080120" cy="1440160"/>
          </a:xfrm>
          <a:prstGeom prst="curvedConnector3">
            <a:avLst>
              <a:gd name="adj1" fmla="val 50000"/>
            </a:avLst>
          </a:prstGeom>
          <a:ln w="19050">
            <a:solidFill>
              <a:schemeClr val="accent3"/>
            </a:solidFill>
            <a:prstDash val="lg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Curved Connector 103"/>
          <p:cNvCxnSpPr>
            <a:endCxn id="7" idx="0"/>
          </p:cNvCxnSpPr>
          <p:nvPr/>
        </p:nvCxnSpPr>
        <p:spPr>
          <a:xfrm rot="16200000" flipH="1">
            <a:off x="3671900" y="1088740"/>
            <a:ext cx="1080120" cy="1440160"/>
          </a:xfrm>
          <a:prstGeom prst="curvedConnector3">
            <a:avLst>
              <a:gd name="adj1" fmla="val 50000"/>
            </a:avLst>
          </a:prstGeom>
          <a:ln w="19050">
            <a:solidFill>
              <a:schemeClr val="accent3"/>
            </a:solidFill>
            <a:prstDash val="lg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TextBox 104"/>
          <p:cNvSpPr txBox="1"/>
          <p:nvPr/>
        </p:nvSpPr>
        <p:spPr>
          <a:xfrm>
            <a:off x="7452320" y="908720"/>
            <a:ext cx="720080" cy="360040"/>
          </a:xfrm>
          <a:prstGeom prst="rect">
            <a:avLst/>
          </a:prstGeom>
          <a:noFill/>
          <a:ln w="19050">
            <a:solidFill>
              <a:schemeClr val="accent3"/>
            </a:solidFill>
            <a:prstDash val="sysDot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cs-CZ" sz="2400" dirty="0">
              <a:ln w="10160">
                <a:solidFill>
                  <a:schemeClr val="accent3"/>
                </a:solidFill>
                <a:prstDash val="solid"/>
              </a:ln>
              <a:noFill/>
              <a:effectLst/>
            </a:endParaRPr>
          </a:p>
        </p:txBody>
      </p:sp>
      <p:sp>
        <p:nvSpPr>
          <p:cNvPr id="106" name="Rectangle 105"/>
          <p:cNvSpPr/>
          <p:nvPr/>
        </p:nvSpPr>
        <p:spPr>
          <a:xfrm>
            <a:off x="6012160" y="908720"/>
            <a:ext cx="720080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accent3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cs-CZ" sz="2400" dirty="0">
              <a:ln w="10160">
                <a:noFill/>
                <a:prstDash val="solid"/>
              </a:ln>
              <a:noFill/>
              <a:effectLst/>
            </a:endParaRPr>
          </a:p>
        </p:txBody>
      </p:sp>
      <p:sp>
        <p:nvSpPr>
          <p:cNvPr id="107" name="Rectangle 106"/>
          <p:cNvSpPr/>
          <p:nvPr/>
        </p:nvSpPr>
        <p:spPr>
          <a:xfrm>
            <a:off x="6732240" y="908720"/>
            <a:ext cx="720080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accent3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cs-CZ" sz="2400" dirty="0">
              <a:ln w="10160">
                <a:noFill/>
                <a:prstDash val="solid"/>
              </a:ln>
              <a:noFill/>
              <a:effectLst/>
            </a:endParaRPr>
          </a:p>
        </p:txBody>
      </p:sp>
      <p:sp>
        <p:nvSpPr>
          <p:cNvPr id="108" name="Rectangle 107"/>
          <p:cNvSpPr/>
          <p:nvPr/>
        </p:nvSpPr>
        <p:spPr>
          <a:xfrm>
            <a:off x="5292080" y="908720"/>
            <a:ext cx="720080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accent3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cs-CZ" sz="2400" dirty="0">
              <a:ln w="10160">
                <a:noFill/>
                <a:prstDash val="solid"/>
              </a:ln>
              <a:noFill/>
              <a:effectLst/>
            </a:endParaRPr>
          </a:p>
        </p:txBody>
      </p:sp>
      <p:sp>
        <p:nvSpPr>
          <p:cNvPr id="109" name="TextBox 108"/>
          <p:cNvSpPr txBox="1"/>
          <p:nvPr/>
        </p:nvSpPr>
        <p:spPr>
          <a:xfrm>
            <a:off x="4572000" y="908720"/>
            <a:ext cx="720080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accent3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2400" dirty="0">
                <a:ln w="10160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/>
              </a:rPr>
              <a:t>OS</a:t>
            </a:r>
            <a:endParaRPr lang="cs-CZ" sz="2400" dirty="0">
              <a:ln w="10160">
                <a:solidFill>
                  <a:schemeClr val="accent3"/>
                </a:solidFill>
                <a:prstDash val="solid"/>
              </a:ln>
              <a:solidFill>
                <a:schemeClr val="accent3"/>
              </a:solidFill>
              <a:effectLst/>
            </a:endParaRPr>
          </a:p>
        </p:txBody>
      </p:sp>
      <p:sp>
        <p:nvSpPr>
          <p:cNvPr id="110" name="Rectangle 109"/>
          <p:cNvSpPr/>
          <p:nvPr/>
        </p:nvSpPr>
        <p:spPr>
          <a:xfrm>
            <a:off x="6552240" y="908720"/>
            <a:ext cx="180000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111" name="Rectangle 110"/>
          <p:cNvSpPr/>
          <p:nvPr/>
        </p:nvSpPr>
        <p:spPr>
          <a:xfrm>
            <a:off x="6192187" y="908720"/>
            <a:ext cx="180000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112" name="Rectangle 111"/>
          <p:cNvSpPr/>
          <p:nvPr/>
        </p:nvSpPr>
        <p:spPr>
          <a:xfrm>
            <a:off x="6372214" y="908720"/>
            <a:ext cx="180000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113" name="Rectangle 112"/>
          <p:cNvSpPr/>
          <p:nvPr/>
        </p:nvSpPr>
        <p:spPr>
          <a:xfrm>
            <a:off x="6012160" y="908720"/>
            <a:ext cx="180000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114" name="Rectangle 113"/>
          <p:cNvSpPr/>
          <p:nvPr/>
        </p:nvSpPr>
        <p:spPr>
          <a:xfrm>
            <a:off x="7272320" y="908720"/>
            <a:ext cx="180000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115" name="Rectangle 114"/>
          <p:cNvSpPr/>
          <p:nvPr/>
        </p:nvSpPr>
        <p:spPr>
          <a:xfrm>
            <a:off x="6912267" y="908720"/>
            <a:ext cx="180000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116" name="Rectangle 115"/>
          <p:cNvSpPr/>
          <p:nvPr/>
        </p:nvSpPr>
        <p:spPr>
          <a:xfrm>
            <a:off x="7092294" y="908720"/>
            <a:ext cx="180000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117" name="Rectangle 116"/>
          <p:cNvSpPr/>
          <p:nvPr/>
        </p:nvSpPr>
        <p:spPr>
          <a:xfrm>
            <a:off x="6732240" y="908720"/>
            <a:ext cx="180000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5832160" y="908720"/>
            <a:ext cx="180000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119" name="Rectangle 118"/>
          <p:cNvSpPr/>
          <p:nvPr/>
        </p:nvSpPr>
        <p:spPr>
          <a:xfrm>
            <a:off x="5472107" y="908720"/>
            <a:ext cx="180000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120" name="Rectangle 119"/>
          <p:cNvSpPr/>
          <p:nvPr/>
        </p:nvSpPr>
        <p:spPr>
          <a:xfrm>
            <a:off x="5652134" y="908720"/>
            <a:ext cx="180000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121" name="Rectangle 120"/>
          <p:cNvSpPr/>
          <p:nvPr/>
        </p:nvSpPr>
        <p:spPr>
          <a:xfrm>
            <a:off x="5292080" y="908720"/>
            <a:ext cx="180000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122" name="TextBox 121"/>
          <p:cNvSpPr txBox="1"/>
          <p:nvPr/>
        </p:nvSpPr>
        <p:spPr>
          <a:xfrm>
            <a:off x="251520" y="548680"/>
            <a:ext cx="2593980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chemeClr val="accent3"/>
                </a:solidFill>
              </a:rPr>
              <a:t>virtuální adresový prostor</a:t>
            </a:r>
          </a:p>
        </p:txBody>
      </p:sp>
      <p:sp>
        <p:nvSpPr>
          <p:cNvPr id="123" name="TextBox 122"/>
          <p:cNvSpPr txBox="1"/>
          <p:nvPr/>
        </p:nvSpPr>
        <p:spPr>
          <a:xfrm>
            <a:off x="251520" y="908720"/>
            <a:ext cx="720080" cy="360040"/>
          </a:xfrm>
          <a:prstGeom prst="rect">
            <a:avLst/>
          </a:prstGeom>
          <a:noFill/>
          <a:ln w="19050">
            <a:solidFill>
              <a:schemeClr val="accent3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/>
              </a:rPr>
              <a:t>A</a:t>
            </a:r>
          </a:p>
        </p:txBody>
      </p:sp>
      <p:sp>
        <p:nvSpPr>
          <p:cNvPr id="124" name="TextBox 123"/>
          <p:cNvSpPr txBox="1"/>
          <p:nvPr/>
        </p:nvSpPr>
        <p:spPr>
          <a:xfrm>
            <a:off x="971600" y="908720"/>
            <a:ext cx="720080" cy="360040"/>
          </a:xfrm>
          <a:prstGeom prst="rect">
            <a:avLst/>
          </a:prstGeom>
          <a:noFill/>
          <a:ln w="19050">
            <a:solidFill>
              <a:schemeClr val="accent3"/>
            </a:solidFill>
            <a:prstDash val="sysDot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3"/>
                  </a:solidFill>
                  <a:prstDash val="solid"/>
                </a:ln>
                <a:noFill/>
                <a:effectLst/>
              </a:rPr>
              <a:t>B</a:t>
            </a:r>
          </a:p>
        </p:txBody>
      </p:sp>
      <p:sp>
        <p:nvSpPr>
          <p:cNvPr id="125" name="TextBox 124"/>
          <p:cNvSpPr txBox="1"/>
          <p:nvPr/>
        </p:nvSpPr>
        <p:spPr>
          <a:xfrm>
            <a:off x="2411760" y="908720"/>
            <a:ext cx="720080" cy="360040"/>
          </a:xfrm>
          <a:prstGeom prst="rect">
            <a:avLst/>
          </a:prstGeom>
          <a:noFill/>
          <a:ln w="19050">
            <a:solidFill>
              <a:schemeClr val="accent3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/>
              </a:rPr>
              <a:t>D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1691680" y="908720"/>
            <a:ext cx="720080" cy="360040"/>
          </a:xfrm>
          <a:prstGeom prst="rect">
            <a:avLst/>
          </a:prstGeom>
          <a:noFill/>
          <a:ln w="19050">
            <a:solidFill>
              <a:schemeClr val="accent3"/>
            </a:solidFill>
            <a:prstDash val="sysDot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3"/>
                  </a:solidFill>
                  <a:prstDash val="solid"/>
                </a:ln>
                <a:noFill/>
                <a:effectLst/>
              </a:rPr>
              <a:t>C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3131840" y="908720"/>
            <a:ext cx="720080" cy="360040"/>
          </a:xfrm>
          <a:prstGeom prst="rect">
            <a:avLst/>
          </a:prstGeom>
          <a:noFill/>
          <a:ln w="19050">
            <a:solidFill>
              <a:schemeClr val="accent3"/>
            </a:solidFill>
            <a:prstDash val="sysDot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2400" dirty="0">
                <a:ln w="10160">
                  <a:solidFill>
                    <a:schemeClr val="accent3"/>
                  </a:solidFill>
                  <a:prstDash val="solid"/>
                </a:ln>
                <a:noFill/>
                <a:effectLst/>
              </a:rPr>
              <a:t>E</a:t>
            </a:r>
            <a:endParaRPr lang="cs-CZ" sz="2400" dirty="0">
              <a:ln w="10160">
                <a:solidFill>
                  <a:schemeClr val="accent3"/>
                </a:solidFill>
                <a:prstDash val="solid"/>
              </a:ln>
              <a:noFill/>
              <a:effectLst/>
            </a:endParaRPr>
          </a:p>
        </p:txBody>
      </p:sp>
      <p:sp>
        <p:nvSpPr>
          <p:cNvPr id="128" name="TextBox 127"/>
          <p:cNvSpPr txBox="1"/>
          <p:nvPr/>
        </p:nvSpPr>
        <p:spPr>
          <a:xfrm>
            <a:off x="3851920" y="908720"/>
            <a:ext cx="720080" cy="360040"/>
          </a:xfrm>
          <a:prstGeom prst="rect">
            <a:avLst/>
          </a:prstGeom>
          <a:noFill/>
          <a:ln w="19050">
            <a:solidFill>
              <a:schemeClr val="accent3"/>
            </a:solidFill>
            <a:prstDash val="sysDot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cs-CZ" sz="2400" dirty="0">
              <a:ln w="10160">
                <a:solidFill>
                  <a:schemeClr val="accent3"/>
                </a:solidFill>
                <a:prstDash val="solid"/>
              </a:ln>
              <a:noFill/>
              <a:effectLst/>
            </a:endParaRPr>
          </a:p>
        </p:txBody>
      </p:sp>
      <p:sp>
        <p:nvSpPr>
          <p:cNvPr id="129" name="Rectangle 128"/>
          <p:cNvSpPr/>
          <p:nvPr/>
        </p:nvSpPr>
        <p:spPr>
          <a:xfrm>
            <a:off x="6048176" y="1052736"/>
            <a:ext cx="108000" cy="108000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0" name="Rectangle 129"/>
          <p:cNvSpPr/>
          <p:nvPr/>
        </p:nvSpPr>
        <p:spPr>
          <a:xfrm>
            <a:off x="6228184" y="1052736"/>
            <a:ext cx="108000" cy="108000"/>
          </a:xfrm>
          <a:prstGeom prst="rect">
            <a:avLst/>
          </a:prstGeom>
          <a:noFill/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1" name="Rectangle 130"/>
          <p:cNvSpPr/>
          <p:nvPr/>
        </p:nvSpPr>
        <p:spPr>
          <a:xfrm>
            <a:off x="6408216" y="1052736"/>
            <a:ext cx="108000" cy="108000"/>
          </a:xfrm>
          <a:prstGeom prst="rect">
            <a:avLst/>
          </a:prstGeom>
          <a:noFill/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2" name="Rectangle 131"/>
          <p:cNvSpPr/>
          <p:nvPr/>
        </p:nvSpPr>
        <p:spPr>
          <a:xfrm>
            <a:off x="6588224" y="1052736"/>
            <a:ext cx="108000" cy="108000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3" name="Rectangle 132"/>
          <p:cNvSpPr/>
          <p:nvPr/>
        </p:nvSpPr>
        <p:spPr>
          <a:xfrm>
            <a:off x="6768256" y="1052736"/>
            <a:ext cx="108000" cy="108000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4" name="Rectangle 133"/>
          <p:cNvSpPr/>
          <p:nvPr/>
        </p:nvSpPr>
        <p:spPr>
          <a:xfrm>
            <a:off x="6948264" y="1052736"/>
            <a:ext cx="108000" cy="108000"/>
          </a:xfrm>
          <a:prstGeom prst="rect">
            <a:avLst/>
          </a:prstGeom>
          <a:noFill/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5" name="Rectangle 134"/>
          <p:cNvSpPr/>
          <p:nvPr/>
        </p:nvSpPr>
        <p:spPr>
          <a:xfrm>
            <a:off x="7128296" y="1052736"/>
            <a:ext cx="108000" cy="108000"/>
          </a:xfrm>
          <a:prstGeom prst="rect">
            <a:avLst/>
          </a:prstGeom>
          <a:gradFill flip="none" rotWithShape="1">
            <a:gsLst>
              <a:gs pos="0">
                <a:schemeClr val="accent4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6" name="Rectangle 135"/>
          <p:cNvSpPr/>
          <p:nvPr/>
        </p:nvSpPr>
        <p:spPr>
          <a:xfrm>
            <a:off x="7308304" y="1052736"/>
            <a:ext cx="108000" cy="108000"/>
          </a:xfrm>
          <a:prstGeom prst="rect">
            <a:avLst/>
          </a:prstGeom>
          <a:gradFill flip="none" rotWithShape="1">
            <a:gsLst>
              <a:gs pos="0">
                <a:schemeClr val="accent4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7" name="Rectangle 136"/>
          <p:cNvSpPr/>
          <p:nvPr/>
        </p:nvSpPr>
        <p:spPr>
          <a:xfrm>
            <a:off x="5328096" y="1052736"/>
            <a:ext cx="108000" cy="108000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8" name="Rectangle 137"/>
          <p:cNvSpPr/>
          <p:nvPr/>
        </p:nvSpPr>
        <p:spPr>
          <a:xfrm>
            <a:off x="5508104" y="1052736"/>
            <a:ext cx="108000" cy="108000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9" name="Rectangle 138"/>
          <p:cNvSpPr/>
          <p:nvPr/>
        </p:nvSpPr>
        <p:spPr>
          <a:xfrm>
            <a:off x="5688136" y="1052736"/>
            <a:ext cx="108000" cy="108000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0" name="Rectangle 139"/>
          <p:cNvSpPr/>
          <p:nvPr/>
        </p:nvSpPr>
        <p:spPr>
          <a:xfrm>
            <a:off x="5868144" y="1052736"/>
            <a:ext cx="108000" cy="108000"/>
          </a:xfrm>
          <a:prstGeom prst="rect">
            <a:avLst/>
          </a:prstGeom>
          <a:noFill/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1" name="Rectangle 140"/>
          <p:cNvSpPr/>
          <p:nvPr/>
        </p:nvSpPr>
        <p:spPr>
          <a:xfrm>
            <a:off x="7488336" y="1052736"/>
            <a:ext cx="108000" cy="108000"/>
          </a:xfrm>
          <a:prstGeom prst="rect">
            <a:avLst/>
          </a:prstGeom>
          <a:gradFill flip="none" rotWithShape="1">
            <a:gsLst>
              <a:gs pos="0">
                <a:schemeClr val="accent4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2" name="Rectangle 141"/>
          <p:cNvSpPr/>
          <p:nvPr/>
        </p:nvSpPr>
        <p:spPr>
          <a:xfrm>
            <a:off x="7668344" y="1052736"/>
            <a:ext cx="108000" cy="108000"/>
          </a:xfrm>
          <a:prstGeom prst="rect">
            <a:avLst/>
          </a:prstGeom>
          <a:gradFill flip="none" rotWithShape="1">
            <a:gsLst>
              <a:gs pos="0">
                <a:schemeClr val="accent4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3" name="Rectangle 142"/>
          <p:cNvSpPr/>
          <p:nvPr/>
        </p:nvSpPr>
        <p:spPr>
          <a:xfrm>
            <a:off x="7848376" y="1052736"/>
            <a:ext cx="108000" cy="108000"/>
          </a:xfrm>
          <a:prstGeom prst="rect">
            <a:avLst/>
          </a:prstGeom>
          <a:gradFill flip="none" rotWithShape="1">
            <a:gsLst>
              <a:gs pos="0">
                <a:schemeClr val="accent4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4" name="Rectangle 143"/>
          <p:cNvSpPr/>
          <p:nvPr/>
        </p:nvSpPr>
        <p:spPr>
          <a:xfrm>
            <a:off x="8028384" y="1052736"/>
            <a:ext cx="108000" cy="108000"/>
          </a:xfrm>
          <a:prstGeom prst="rect">
            <a:avLst/>
          </a:prstGeom>
          <a:noFill/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5" name="TextBox 144"/>
          <p:cNvSpPr txBox="1"/>
          <p:nvPr/>
        </p:nvSpPr>
        <p:spPr>
          <a:xfrm>
            <a:off x="8172400" y="908720"/>
            <a:ext cx="720080" cy="360040"/>
          </a:xfrm>
          <a:prstGeom prst="rect">
            <a:avLst/>
          </a:prstGeom>
          <a:solidFill>
            <a:schemeClr val="bg2"/>
          </a:solidFill>
          <a:ln w="19050">
            <a:solidFill>
              <a:schemeClr val="accent3"/>
            </a:solidFill>
            <a:prstDash val="solid"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cs-CZ" sz="2400" dirty="0">
                <a:ln w="10160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/>
              </a:rPr>
              <a:t>VMM</a:t>
            </a:r>
          </a:p>
        </p:txBody>
      </p:sp>
      <p:cxnSp>
        <p:nvCxnSpPr>
          <p:cNvPr id="146" name="Curved Connector 145"/>
          <p:cNvCxnSpPr>
            <a:stCxn id="109" idx="2"/>
            <a:endCxn id="54" idx="0"/>
          </p:cNvCxnSpPr>
          <p:nvPr/>
        </p:nvCxnSpPr>
        <p:spPr>
          <a:xfrm rot="5400000">
            <a:off x="2231740" y="-351420"/>
            <a:ext cx="1080120" cy="4320480"/>
          </a:xfrm>
          <a:prstGeom prst="curvedConnector3">
            <a:avLst>
              <a:gd name="adj1" fmla="val 50000"/>
            </a:avLst>
          </a:prstGeom>
          <a:ln w="19050">
            <a:solidFill>
              <a:schemeClr val="accent3"/>
            </a:solidFill>
            <a:prstDash val="lg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Curved Connector 146"/>
          <p:cNvCxnSpPr>
            <a:stCxn id="120" idx="2"/>
            <a:endCxn id="41" idx="0"/>
          </p:cNvCxnSpPr>
          <p:nvPr/>
        </p:nvCxnSpPr>
        <p:spPr>
          <a:xfrm rot="5400000">
            <a:off x="2996827" y="-396427"/>
            <a:ext cx="1080120" cy="4410494"/>
          </a:xfrm>
          <a:prstGeom prst="curvedConnector3">
            <a:avLst>
              <a:gd name="adj1" fmla="val 50000"/>
            </a:avLst>
          </a:prstGeom>
          <a:ln w="19050">
            <a:solidFill>
              <a:schemeClr val="accent3"/>
            </a:solidFill>
            <a:prstDash val="lg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Curved Connector 147"/>
          <p:cNvCxnSpPr>
            <a:stCxn id="112" idx="2"/>
            <a:endCxn id="19" idx="0"/>
          </p:cNvCxnSpPr>
          <p:nvPr/>
        </p:nvCxnSpPr>
        <p:spPr>
          <a:xfrm rot="5400000">
            <a:off x="3716907" y="-396427"/>
            <a:ext cx="1080120" cy="4410494"/>
          </a:xfrm>
          <a:prstGeom prst="curvedConnector3">
            <a:avLst>
              <a:gd name="adj1" fmla="val 50000"/>
            </a:avLst>
          </a:prstGeom>
          <a:ln w="19050">
            <a:solidFill>
              <a:schemeClr val="accent3"/>
            </a:solidFill>
            <a:prstDash val="lg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Curved Connector 148"/>
          <p:cNvCxnSpPr>
            <a:stCxn id="116" idx="2"/>
            <a:endCxn id="27" idx="0"/>
          </p:cNvCxnSpPr>
          <p:nvPr/>
        </p:nvCxnSpPr>
        <p:spPr>
          <a:xfrm rot="5400000">
            <a:off x="4436987" y="-396427"/>
            <a:ext cx="1080120" cy="4410494"/>
          </a:xfrm>
          <a:prstGeom prst="curvedConnector3">
            <a:avLst>
              <a:gd name="adj1" fmla="val 50000"/>
            </a:avLst>
          </a:prstGeom>
          <a:ln w="19050">
            <a:solidFill>
              <a:schemeClr val="accent3"/>
            </a:solidFill>
            <a:prstDash val="lg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Curved Connector 149"/>
          <p:cNvCxnSpPr>
            <a:stCxn id="105" idx="2"/>
            <a:endCxn id="53" idx="0"/>
          </p:cNvCxnSpPr>
          <p:nvPr/>
        </p:nvCxnSpPr>
        <p:spPr>
          <a:xfrm rot="5400000">
            <a:off x="5112060" y="-351420"/>
            <a:ext cx="1080120" cy="4320480"/>
          </a:xfrm>
          <a:prstGeom prst="curvedConnector3">
            <a:avLst>
              <a:gd name="adj1" fmla="val 50000"/>
            </a:avLst>
          </a:prstGeom>
          <a:ln w="19050">
            <a:solidFill>
              <a:schemeClr val="accent3"/>
            </a:solidFill>
            <a:prstDash val="lg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3080614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47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</a:t>
            </a:r>
            <a:r>
              <a:rPr lang="cs-CZ" dirty="0" err="1"/>
              <a:t>Virtualization</a:t>
            </a:r>
            <a:r>
              <a:rPr lang="cs-CZ" dirty="0"/>
              <a:t> and Cloud </a:t>
            </a:r>
            <a:r>
              <a:rPr lang="cs-CZ" dirty="0" err="1"/>
              <a:t>Computing</a:t>
            </a:r>
            <a:r>
              <a:rPr lang="cs-CZ" dirty="0"/>
              <a:t>  - 2023/2024 David Bednárek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UNUSED SLIDES</a:t>
            </a:r>
          </a:p>
        </p:txBody>
      </p:sp>
    </p:spTree>
    <p:extLst>
      <p:ext uri="{BB962C8B-B14F-4D97-AF65-F5344CB8AC3E}">
        <p14:creationId xmlns:p14="http://schemas.microsoft.com/office/powerpoint/2010/main" val="102359209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48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</a:t>
            </a:r>
            <a:r>
              <a:rPr lang="cs-CZ" dirty="0" err="1"/>
              <a:t>Virtualization</a:t>
            </a:r>
            <a:r>
              <a:rPr lang="cs-CZ" dirty="0"/>
              <a:t> and Cloud </a:t>
            </a:r>
            <a:r>
              <a:rPr lang="cs-CZ" dirty="0" err="1"/>
              <a:t>Computing</a:t>
            </a:r>
            <a:r>
              <a:rPr lang="cs-CZ" dirty="0"/>
              <a:t>  - 2023/2024 David Bednárek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Virtualizace - klady a zápory</a:t>
            </a:r>
          </a:p>
        </p:txBody>
      </p:sp>
    </p:spTree>
    <p:extLst>
      <p:ext uri="{BB962C8B-B14F-4D97-AF65-F5344CB8AC3E}">
        <p14:creationId xmlns:p14="http://schemas.microsoft.com/office/powerpoint/2010/main" val="144763692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Motivace pro virtualizaci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49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</a:t>
            </a:r>
            <a:r>
              <a:rPr lang="cs-CZ" dirty="0" err="1"/>
              <a:t>Virtualization</a:t>
            </a:r>
            <a:r>
              <a:rPr lang="cs-CZ" dirty="0"/>
              <a:t> and Cloud </a:t>
            </a:r>
            <a:r>
              <a:rPr lang="cs-CZ" dirty="0" err="1"/>
              <a:t>Computing</a:t>
            </a:r>
            <a:r>
              <a:rPr lang="cs-CZ" dirty="0"/>
              <a:t>  - 2023/2024 David Bednárek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/>
              <a:t>Lepší využití CPU</a:t>
            </a:r>
          </a:p>
          <a:p>
            <a:pPr lvl="1"/>
            <a:r>
              <a:rPr lang="cs-CZ" dirty="0"/>
              <a:t>Většina počítačů se většinu doby fláká</a:t>
            </a:r>
          </a:p>
          <a:p>
            <a:r>
              <a:rPr lang="cs-CZ" dirty="0"/>
              <a:t>Lepší využití paměti, diskového prostoru,...</a:t>
            </a:r>
          </a:p>
          <a:p>
            <a:pPr lvl="1"/>
            <a:r>
              <a:rPr lang="cs-CZ" dirty="0"/>
              <a:t>OS neumí bezbolestně přidat nový prostor - velikosti bývaji předimenzovány</a:t>
            </a:r>
          </a:p>
          <a:p>
            <a:pPr lvl="1"/>
            <a:r>
              <a:rPr lang="cs-CZ" dirty="0"/>
              <a:t>Virtualizace dokáže prezentovat větší než skutečný prostor</a:t>
            </a:r>
          </a:p>
          <a:p>
            <a:r>
              <a:rPr lang="cs-CZ" dirty="0"/>
              <a:t>Možnost migrace virtuálních počítačů</a:t>
            </a:r>
          </a:p>
          <a:p>
            <a:pPr lvl="1"/>
            <a:r>
              <a:rPr lang="cs-CZ" dirty="0"/>
              <a:t>Load-balancing, fault-tolerance</a:t>
            </a:r>
          </a:p>
          <a:p>
            <a:r>
              <a:rPr lang="cs-CZ" dirty="0"/>
              <a:t>Vzdálená správa</a:t>
            </a:r>
          </a:p>
          <a:p>
            <a:pPr lvl="1"/>
            <a:r>
              <a:rPr lang="cs-CZ" dirty="0"/>
              <a:t>CD pro instalaci OS lze do virtuální mechaniky vložit kliknutím myši</a:t>
            </a:r>
          </a:p>
          <a:p>
            <a:r>
              <a:rPr lang="cs-CZ" dirty="0"/>
              <a:t>Checkpointy</a:t>
            </a:r>
          </a:p>
          <a:p>
            <a:pPr lvl="1"/>
            <a:r>
              <a:rPr lang="cs-CZ" dirty="0"/>
              <a:t>Nepovedené změny v konfiguraci lze vrátit</a:t>
            </a:r>
          </a:p>
          <a:p>
            <a:r>
              <a:rPr lang="cs-CZ" dirty="0"/>
              <a:t>Výuka uživatelů/správců</a:t>
            </a:r>
          </a:p>
          <a:p>
            <a:r>
              <a:rPr lang="cs-CZ" dirty="0"/>
              <a:t>Testování a ladění OS, sítí i aplikací</a:t>
            </a:r>
          </a:p>
          <a:p>
            <a:pPr lvl="1"/>
            <a:r>
              <a:rPr lang="cs-CZ" dirty="0"/>
              <a:t>Zkoumání malware</a:t>
            </a:r>
          </a:p>
        </p:txBody>
      </p:sp>
    </p:spTree>
    <p:extLst>
      <p:ext uri="{BB962C8B-B14F-4D97-AF65-F5344CB8AC3E}">
        <p14:creationId xmlns:p14="http://schemas.microsoft.com/office/powerpoint/2010/main" val="40752366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Intel VT-x – další součásti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5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</a:t>
            </a:r>
            <a:r>
              <a:rPr lang="cs-CZ" dirty="0" err="1"/>
              <a:t>Virtualization</a:t>
            </a:r>
            <a:r>
              <a:rPr lang="cs-CZ" dirty="0"/>
              <a:t> and Cloud </a:t>
            </a:r>
            <a:r>
              <a:rPr lang="cs-CZ" dirty="0" err="1"/>
              <a:t>Computing</a:t>
            </a:r>
            <a:r>
              <a:rPr lang="cs-CZ" dirty="0"/>
              <a:t>  - 2023/2024 David Bednárek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/>
              <a:t>FlexPriority</a:t>
            </a:r>
          </a:p>
          <a:p>
            <a:pPr lvl="1"/>
            <a:r>
              <a:rPr lang="cs-CZ" dirty="0"/>
              <a:t>Virtualizace klíčové části řadiče přerušení</a:t>
            </a:r>
            <a:r>
              <a:rPr lang="en-US" dirty="0"/>
              <a:t> (APIC)</a:t>
            </a:r>
            <a:endParaRPr lang="cs-CZ" dirty="0"/>
          </a:p>
          <a:p>
            <a:r>
              <a:rPr lang="cs-CZ" dirty="0"/>
              <a:t>Pause-loop exiting</a:t>
            </a:r>
          </a:p>
          <a:p>
            <a:pPr lvl="1"/>
            <a:r>
              <a:rPr lang="cs-CZ" dirty="0"/>
              <a:t>Detekce spin-locků způsobující exit do VMM</a:t>
            </a:r>
          </a:p>
          <a:p>
            <a:pPr lvl="2"/>
            <a:r>
              <a:rPr lang="cs-CZ" dirty="0"/>
              <a:t>Pro provoz více virtuálních procesorů na méně fyzických</a:t>
            </a:r>
          </a:p>
          <a:p>
            <a:r>
              <a:rPr lang="cs-CZ" dirty="0"/>
              <a:t>VGuest Preemption Timer</a:t>
            </a:r>
          </a:p>
          <a:p>
            <a:pPr lvl="1"/>
            <a:r>
              <a:rPr lang="cs-CZ" dirty="0"/>
              <a:t>Časovač s lepší granularitou a rychlejší obsluhou</a:t>
            </a:r>
          </a:p>
          <a:p>
            <a:pPr lvl="2"/>
            <a:r>
              <a:rPr lang="cs-CZ" dirty="0"/>
              <a:t>Pro virtualizaci aplikací s mírnými real-time nároky</a:t>
            </a:r>
          </a:p>
          <a:p>
            <a:r>
              <a:rPr lang="cs-CZ" dirty="0"/>
              <a:t>FlexMigration</a:t>
            </a:r>
          </a:p>
          <a:p>
            <a:pPr lvl="1"/>
            <a:r>
              <a:rPr lang="cs-CZ" dirty="0"/>
              <a:t>Virtualizace identifikace CPU a jeho schopností</a:t>
            </a:r>
          </a:p>
          <a:p>
            <a:r>
              <a:rPr lang="cs-CZ" dirty="0"/>
              <a:t>Virtual Processor ID (VPID)</a:t>
            </a:r>
          </a:p>
          <a:p>
            <a:pPr lvl="1"/>
            <a:r>
              <a:rPr lang="cs-CZ" dirty="0"/>
              <a:t>Klíč záznamu v TLB obsahuje identifikátor VM</a:t>
            </a:r>
          </a:p>
          <a:p>
            <a:pPr lvl="2"/>
            <a:r>
              <a:rPr lang="cs-CZ" dirty="0"/>
              <a:t>Není třeba invalidovat celou TLB při přepínání VM-VMM a VM-VM</a:t>
            </a:r>
          </a:p>
          <a:p>
            <a:r>
              <a:rPr lang="cs-CZ" dirty="0"/>
              <a:t>Real-mode support</a:t>
            </a:r>
          </a:p>
          <a:p>
            <a:pPr lvl="1"/>
            <a:r>
              <a:rPr lang="cs-CZ" dirty="0"/>
              <a:t>Podpora virtualizace při startu virtualizovaného OS</a:t>
            </a:r>
          </a:p>
        </p:txBody>
      </p:sp>
    </p:spTree>
    <p:extLst>
      <p:ext uri="{BB962C8B-B14F-4D97-AF65-F5344CB8AC3E}">
        <p14:creationId xmlns:p14="http://schemas.microsoft.com/office/powerpoint/2010/main" val="67454519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Virtualizace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50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</a:t>
            </a:r>
            <a:r>
              <a:rPr lang="cs-CZ" dirty="0" err="1"/>
              <a:t>Virtualization</a:t>
            </a:r>
            <a:r>
              <a:rPr lang="cs-CZ" dirty="0"/>
              <a:t> and Cloud </a:t>
            </a:r>
            <a:r>
              <a:rPr lang="cs-CZ" dirty="0" err="1"/>
              <a:t>Computing</a:t>
            </a:r>
            <a:r>
              <a:rPr lang="cs-CZ" dirty="0"/>
              <a:t>  - 2023/2024 David Bednárek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cs-CZ" dirty="0"/>
              <a:t>Účel virtualizace (technický pohled)</a:t>
            </a:r>
          </a:p>
          <a:p>
            <a:pPr lvl="1"/>
            <a:r>
              <a:rPr lang="cs-CZ" dirty="0"/>
              <a:t>Větší počet virtuálních objektů než fyzických</a:t>
            </a:r>
          </a:p>
          <a:p>
            <a:pPr lvl="2"/>
            <a:r>
              <a:rPr lang="cs-CZ" dirty="0"/>
              <a:t>virtuální vs. fyzická paměť, virtuální počítač</a:t>
            </a:r>
          </a:p>
          <a:p>
            <a:pPr lvl="1"/>
            <a:r>
              <a:rPr lang="cs-CZ" dirty="0"/>
              <a:t>Virtuální objekty jiného druhu než fyzické</a:t>
            </a:r>
          </a:p>
          <a:p>
            <a:pPr lvl="2"/>
            <a:r>
              <a:rPr lang="cs-CZ" dirty="0"/>
              <a:t>emulace počítače jiné architektury</a:t>
            </a:r>
          </a:p>
          <a:p>
            <a:pPr lvl="1"/>
            <a:r>
              <a:rPr lang="cs-CZ" dirty="0"/>
              <a:t>Virtuální objekty vzdálené od fyzických</a:t>
            </a:r>
          </a:p>
          <a:p>
            <a:pPr lvl="2"/>
            <a:r>
              <a:rPr lang="cs-CZ" dirty="0"/>
              <a:t>vzdálené disky prezentované jako lokální, vzdálená klávesnice+obrazovka</a:t>
            </a:r>
          </a:p>
          <a:p>
            <a:pPr lvl="1"/>
            <a:r>
              <a:rPr lang="cs-CZ" dirty="0"/>
              <a:t>Virtuální objekty implementované zcela jinak, než fyzické</a:t>
            </a:r>
          </a:p>
          <a:p>
            <a:pPr lvl="2"/>
            <a:r>
              <a:rPr lang="cs-CZ" dirty="0"/>
              <a:t>disky implementované souborem</a:t>
            </a:r>
          </a:p>
          <a:p>
            <a:pPr lvl="1"/>
            <a:r>
              <a:rPr lang="cs-CZ" dirty="0"/>
              <a:t>Virtuální objekty bez vazby na fyzický svět</a:t>
            </a:r>
          </a:p>
          <a:p>
            <a:pPr lvl="2"/>
            <a:r>
              <a:rPr lang="cs-CZ" dirty="0"/>
              <a:t>virtuální síťe</a:t>
            </a:r>
          </a:p>
          <a:p>
            <a:pPr lvl="1"/>
            <a:endParaRPr lang="cs-CZ" dirty="0"/>
          </a:p>
          <a:p>
            <a:pPr lvl="1"/>
            <a:r>
              <a:rPr lang="cs-CZ" dirty="0"/>
              <a:t>Zásahy do chování, které by bez virtualizace nebyly možné</a:t>
            </a:r>
          </a:p>
          <a:p>
            <a:pPr lvl="2"/>
            <a:r>
              <a:rPr lang="cs-CZ" dirty="0"/>
              <a:t>ladění, experimenty, měření</a:t>
            </a:r>
          </a:p>
          <a:p>
            <a:pPr lvl="2"/>
            <a:r>
              <a:rPr lang="cs-CZ" dirty="0"/>
              <a:t>šizení všeho druhu (time sharing, thin provisioning)</a:t>
            </a:r>
          </a:p>
          <a:p>
            <a:pPr lvl="2"/>
            <a:r>
              <a:rPr lang="cs-CZ" dirty="0"/>
              <a:t>migrace, load balancing</a:t>
            </a:r>
          </a:p>
        </p:txBody>
      </p:sp>
    </p:spTree>
    <p:extLst>
      <p:ext uri="{BB962C8B-B14F-4D97-AF65-F5344CB8AC3E}">
        <p14:creationId xmlns:p14="http://schemas.microsoft.com/office/powerpoint/2010/main" val="936899339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Problémy virtualizace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51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</a:t>
            </a:r>
            <a:r>
              <a:rPr lang="cs-CZ" dirty="0" err="1"/>
              <a:t>Virtualization</a:t>
            </a:r>
            <a:r>
              <a:rPr lang="cs-CZ" dirty="0"/>
              <a:t> and Cloud </a:t>
            </a:r>
            <a:r>
              <a:rPr lang="cs-CZ" dirty="0" err="1"/>
              <a:t>Computing</a:t>
            </a:r>
            <a:r>
              <a:rPr lang="cs-CZ" dirty="0"/>
              <a:t>  - 2023/2024 David Bednárek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/>
              <a:t>Ztráta výkonu</a:t>
            </a:r>
          </a:p>
          <a:p>
            <a:pPr lvl="1"/>
            <a:r>
              <a:rPr lang="cs-CZ" dirty="0"/>
              <a:t>Silně závisí na charakteru aplikací i technologii virtualizace</a:t>
            </a:r>
          </a:p>
          <a:p>
            <a:pPr lvl="1"/>
            <a:r>
              <a:rPr lang="cs-CZ" dirty="0"/>
              <a:t>Někdy jednotky, někdy desítky procent</a:t>
            </a:r>
          </a:p>
          <a:p>
            <a:r>
              <a:rPr lang="cs-CZ" dirty="0"/>
              <a:t>Změna charakteristik při migraci</a:t>
            </a:r>
          </a:p>
          <a:p>
            <a:pPr lvl="1"/>
            <a:r>
              <a:rPr lang="cs-CZ" dirty="0"/>
              <a:t>Různá CPU</a:t>
            </a:r>
          </a:p>
          <a:p>
            <a:r>
              <a:rPr lang="cs-CZ" dirty="0"/>
              <a:t>Nespolehlivé měření/ladění výkonu</a:t>
            </a:r>
          </a:p>
          <a:p>
            <a:endParaRPr lang="cs-CZ" dirty="0"/>
          </a:p>
          <a:p>
            <a:r>
              <a:rPr lang="cs-CZ" dirty="0"/>
              <a:t>Nepřipravenost fyzické síťové infrastruktury</a:t>
            </a:r>
          </a:p>
          <a:p>
            <a:pPr lvl="1"/>
            <a:r>
              <a:rPr lang="cs-CZ" dirty="0"/>
              <a:t>Migrace virtuálních síťových karet mezi fyzickými</a:t>
            </a:r>
          </a:p>
          <a:p>
            <a:endParaRPr lang="cs-CZ" dirty="0"/>
          </a:p>
          <a:p>
            <a:r>
              <a:rPr lang="cs-CZ" dirty="0"/>
              <a:t>Nepřipravenost dodavatelů software</a:t>
            </a:r>
          </a:p>
          <a:p>
            <a:pPr lvl="1"/>
            <a:r>
              <a:rPr lang="cs-CZ" dirty="0"/>
              <a:t>Nevýhodné licenční podmínky</a:t>
            </a:r>
          </a:p>
          <a:p>
            <a:pPr lvl="1"/>
            <a:r>
              <a:rPr lang="cs-CZ" dirty="0"/>
              <a:t>Problémy s individuálními checkpointy v komunikujících systémech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2763485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52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</a:t>
            </a:r>
            <a:r>
              <a:rPr lang="cs-CZ" dirty="0" err="1"/>
              <a:t>Virtualization</a:t>
            </a:r>
            <a:r>
              <a:rPr lang="cs-CZ" dirty="0"/>
              <a:t> and Cloud </a:t>
            </a:r>
            <a:r>
              <a:rPr lang="cs-CZ" dirty="0" err="1"/>
              <a:t>Computing</a:t>
            </a:r>
            <a:r>
              <a:rPr lang="cs-CZ" dirty="0"/>
              <a:t>  - 2023/2024 David Bednárek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Virtualizace – technické principy</a:t>
            </a:r>
          </a:p>
        </p:txBody>
      </p:sp>
    </p:spTree>
    <p:extLst>
      <p:ext uri="{BB962C8B-B14F-4D97-AF65-F5344CB8AC3E}">
        <p14:creationId xmlns:p14="http://schemas.microsoft.com/office/powerpoint/2010/main" val="2969768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Virtualizace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53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</a:t>
            </a:r>
            <a:r>
              <a:rPr lang="cs-CZ" dirty="0" err="1"/>
              <a:t>Virtualization</a:t>
            </a:r>
            <a:r>
              <a:rPr lang="cs-CZ" dirty="0"/>
              <a:t> and Cloud </a:t>
            </a:r>
            <a:r>
              <a:rPr lang="cs-CZ" dirty="0" err="1"/>
              <a:t>Computing</a:t>
            </a:r>
            <a:r>
              <a:rPr lang="cs-CZ" dirty="0"/>
              <a:t>  - 2023/2024 David Bednárek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cs-CZ" dirty="0"/>
              <a:t>Virtualizovaná zařízení</a:t>
            </a:r>
          </a:p>
          <a:p>
            <a:pPr lvl="1"/>
            <a:r>
              <a:rPr lang="cs-CZ" dirty="0"/>
              <a:t>Počítač</a:t>
            </a:r>
          </a:p>
          <a:p>
            <a:pPr lvl="2"/>
            <a:r>
              <a:rPr lang="cs-CZ" dirty="0"/>
              <a:t>Virtualizované rozhraní</a:t>
            </a:r>
          </a:p>
          <a:p>
            <a:pPr lvl="3"/>
            <a:r>
              <a:rPr lang="cs-CZ" dirty="0"/>
              <a:t>fyzické rozhraní software-hardware (fyzická virtualizace)</a:t>
            </a:r>
          </a:p>
          <a:p>
            <a:pPr lvl="3"/>
            <a:r>
              <a:rPr lang="cs-CZ" dirty="0"/>
              <a:t>softwarové rozhraní uvnitř OS (paravirtualizace)</a:t>
            </a:r>
          </a:p>
          <a:p>
            <a:pPr lvl="2"/>
            <a:r>
              <a:rPr lang="cs-CZ" dirty="0"/>
              <a:t>Zahrnuje virtualizaci zařízení uvnitř počítače</a:t>
            </a:r>
          </a:p>
          <a:p>
            <a:pPr lvl="1"/>
            <a:r>
              <a:rPr lang="cs-CZ" dirty="0"/>
              <a:t>CPU</a:t>
            </a:r>
          </a:p>
          <a:p>
            <a:pPr lvl="2"/>
            <a:r>
              <a:rPr lang="cs-CZ" dirty="0"/>
              <a:t>Virtualizované rozhraní </a:t>
            </a:r>
            <a:r>
              <a:rPr lang="en-US" dirty="0"/>
              <a:t>= </a:t>
            </a:r>
            <a:r>
              <a:rPr lang="en-US" dirty="0" err="1"/>
              <a:t>instruk</a:t>
            </a:r>
            <a:r>
              <a:rPr lang="cs-CZ" dirty="0"/>
              <a:t>ční sada</a:t>
            </a:r>
          </a:p>
          <a:p>
            <a:pPr lvl="3"/>
            <a:r>
              <a:rPr lang="cs-CZ" dirty="0"/>
              <a:t>Aplikační + privilegované instrukce (hardwarová virtualizace)</a:t>
            </a:r>
          </a:p>
          <a:p>
            <a:pPr lvl="3"/>
            <a:r>
              <a:rPr lang="cs-CZ" dirty="0"/>
              <a:t>Aplikační instrukce (paravirtualizace)</a:t>
            </a:r>
          </a:p>
          <a:p>
            <a:pPr lvl="2"/>
            <a:r>
              <a:rPr lang="cs-CZ" dirty="0"/>
              <a:t>Samo o sobě nema smysl - CPU nemá vstup/výstup</a:t>
            </a:r>
          </a:p>
          <a:p>
            <a:pPr lvl="1"/>
            <a:r>
              <a:rPr lang="cs-CZ" dirty="0"/>
              <a:t>Paměť</a:t>
            </a:r>
          </a:p>
          <a:p>
            <a:pPr lvl="2"/>
            <a:r>
              <a:rPr lang="cs-CZ" dirty="0"/>
              <a:t>Virtualizované rozhraní </a:t>
            </a:r>
            <a:r>
              <a:rPr lang="en-US" dirty="0"/>
              <a:t>= </a:t>
            </a:r>
            <a:r>
              <a:rPr lang="en-US" dirty="0" err="1"/>
              <a:t>instrukce</a:t>
            </a:r>
            <a:r>
              <a:rPr lang="en-US" dirty="0"/>
              <a:t> </a:t>
            </a:r>
            <a:r>
              <a:rPr lang="cs-CZ" dirty="0"/>
              <a:t>čtení a zápisu</a:t>
            </a:r>
          </a:p>
          <a:p>
            <a:pPr lvl="1"/>
            <a:r>
              <a:rPr lang="cs-CZ" dirty="0"/>
              <a:t>I/O zařízení</a:t>
            </a:r>
          </a:p>
          <a:p>
            <a:pPr lvl="2"/>
            <a:r>
              <a:rPr lang="cs-CZ" dirty="0"/>
              <a:t>Virtualizováno </a:t>
            </a:r>
          </a:p>
          <a:p>
            <a:pPr lvl="3"/>
            <a:r>
              <a:rPr lang="cs-CZ" dirty="0"/>
              <a:t>na úrovni I/O instrukcí</a:t>
            </a:r>
          </a:p>
          <a:p>
            <a:pPr lvl="3"/>
            <a:r>
              <a:rPr lang="cs-CZ" dirty="0"/>
              <a:t>na softwarovém rozhraní uvnitř OS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440943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Úrovně virtualizace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54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</a:t>
            </a:r>
            <a:r>
              <a:rPr lang="cs-CZ" dirty="0" err="1"/>
              <a:t>Virtualization</a:t>
            </a:r>
            <a:r>
              <a:rPr lang="cs-CZ" dirty="0"/>
              <a:t> and Cloud </a:t>
            </a:r>
            <a:r>
              <a:rPr lang="cs-CZ" dirty="0" err="1"/>
              <a:t>Computing</a:t>
            </a:r>
            <a:r>
              <a:rPr lang="cs-CZ" dirty="0"/>
              <a:t>  - 2023/2024 David Bednárek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/>
              <a:t>Sdílení fyzického počítače virtuálními</a:t>
            </a:r>
          </a:p>
          <a:p>
            <a:pPr lvl="1"/>
            <a:r>
              <a:rPr lang="en-US" dirty="0"/>
              <a:t>CPU</a:t>
            </a:r>
            <a:endParaRPr lang="cs-CZ" dirty="0"/>
          </a:p>
          <a:p>
            <a:pPr lvl="2"/>
            <a:r>
              <a:rPr lang="cs-CZ" dirty="0"/>
              <a:t>guest OS i hypervizor používají preemptivní multitasking</a:t>
            </a:r>
          </a:p>
          <a:p>
            <a:pPr lvl="1"/>
            <a:r>
              <a:rPr lang="en-US" dirty="0"/>
              <a:t>Pam</a:t>
            </a:r>
            <a:r>
              <a:rPr lang="cs-CZ" dirty="0"/>
              <a:t>ěť</a:t>
            </a:r>
          </a:p>
          <a:p>
            <a:pPr lvl="2"/>
            <a:r>
              <a:rPr lang="cs-CZ" dirty="0"/>
              <a:t>guest OS už má svou virtuální paměť</a:t>
            </a:r>
          </a:p>
          <a:p>
            <a:pPr lvl="2"/>
            <a:r>
              <a:rPr lang="cs-CZ" dirty="0"/>
              <a:t>hypervizor přidává druhou úroveň</a:t>
            </a:r>
          </a:p>
          <a:p>
            <a:pPr lvl="1"/>
            <a:r>
              <a:rPr lang="cs-CZ" dirty="0"/>
              <a:t>Disky</a:t>
            </a:r>
          </a:p>
          <a:p>
            <a:pPr lvl="2"/>
            <a:r>
              <a:rPr lang="cs-CZ" dirty="0"/>
              <a:t>virtuální disk mapován do společného diskového prostoru</a:t>
            </a:r>
          </a:p>
          <a:p>
            <a:pPr lvl="2"/>
            <a:r>
              <a:rPr lang="cs-CZ" dirty="0"/>
              <a:t>iSCSI, SAN, NAS,...</a:t>
            </a:r>
          </a:p>
          <a:p>
            <a:pPr lvl="1"/>
            <a:r>
              <a:rPr lang="cs-CZ" dirty="0"/>
              <a:t>Sítě</a:t>
            </a:r>
          </a:p>
          <a:p>
            <a:pPr lvl="2"/>
            <a:r>
              <a:rPr lang="cs-CZ" dirty="0"/>
              <a:t>trunk mode, NAT, virtuální sítě,...</a:t>
            </a:r>
          </a:p>
          <a:p>
            <a:pPr lvl="1"/>
            <a:r>
              <a:rPr lang="cs-CZ" dirty="0"/>
              <a:t>Další zařízení</a:t>
            </a:r>
          </a:p>
          <a:p>
            <a:pPr lvl="2"/>
            <a:r>
              <a:rPr lang="cs-CZ" dirty="0"/>
              <a:t>exkluzivní přístup</a:t>
            </a:r>
          </a:p>
          <a:p>
            <a:pPr lvl="2"/>
            <a:r>
              <a:rPr lang="cs-CZ" dirty="0"/>
              <a:t>sdílený přístup</a:t>
            </a:r>
          </a:p>
          <a:p>
            <a:pPr lvl="2"/>
            <a:r>
              <a:rPr lang="cs-CZ" dirty="0"/>
              <a:t>vzdálené USB apod.</a:t>
            </a:r>
          </a:p>
        </p:txBody>
      </p:sp>
    </p:spTree>
    <p:extLst>
      <p:ext uri="{BB962C8B-B14F-4D97-AF65-F5344CB8AC3E}">
        <p14:creationId xmlns:p14="http://schemas.microsoft.com/office/powerpoint/2010/main" val="1872161371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55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</a:t>
            </a:r>
            <a:r>
              <a:rPr lang="cs-CZ" dirty="0" err="1"/>
              <a:t>Virtualization</a:t>
            </a:r>
            <a:r>
              <a:rPr lang="cs-CZ" dirty="0"/>
              <a:t> and Cloud </a:t>
            </a:r>
            <a:r>
              <a:rPr lang="cs-CZ" dirty="0" err="1"/>
              <a:t>Computing</a:t>
            </a:r>
            <a:r>
              <a:rPr lang="cs-CZ" dirty="0"/>
              <a:t>  - 2023/2024 David Bednárek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Virtualizace – abstraktní pohled</a:t>
            </a:r>
          </a:p>
        </p:txBody>
      </p:sp>
    </p:spTree>
    <p:extLst>
      <p:ext uri="{BB962C8B-B14F-4D97-AF65-F5344CB8AC3E}">
        <p14:creationId xmlns:p14="http://schemas.microsoft.com/office/powerpoint/2010/main" val="733715753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Virtualizace – abstraktní pohled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56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</a:t>
            </a:r>
            <a:r>
              <a:rPr lang="cs-CZ" dirty="0" err="1"/>
              <a:t>Virtualization</a:t>
            </a:r>
            <a:r>
              <a:rPr lang="cs-CZ" dirty="0"/>
              <a:t> and Cloud </a:t>
            </a:r>
            <a:r>
              <a:rPr lang="cs-CZ" dirty="0" err="1"/>
              <a:t>Computing</a:t>
            </a:r>
            <a:r>
              <a:rPr lang="cs-CZ" dirty="0"/>
              <a:t>  - 2023/2024 David Bednárek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Virtualizace se týká běhu software</a:t>
            </a:r>
          </a:p>
          <a:p>
            <a:r>
              <a:rPr lang="cs-CZ" dirty="0"/>
              <a:t>Cílem virtualizace je</a:t>
            </a:r>
          </a:p>
          <a:p>
            <a:pPr lvl="1"/>
            <a:r>
              <a:rPr lang="cs-CZ" dirty="0"/>
              <a:t>sdílet hardware pro běh několika (nesouvisejících) kusů software</a:t>
            </a:r>
          </a:p>
          <a:p>
            <a:pPr lvl="1"/>
            <a:r>
              <a:rPr lang="cs-CZ" dirty="0"/>
              <a:t>přesouvat běžící nebo pozastavené kusy software jinam</a:t>
            </a:r>
          </a:p>
          <a:p>
            <a:pPr lvl="1"/>
            <a:r>
              <a:rPr lang="cs-CZ" dirty="0"/>
              <a:t>pozorovat chování software apod.</a:t>
            </a:r>
          </a:p>
          <a:p>
            <a:pPr lvl="1"/>
            <a:endParaRPr lang="cs-CZ" dirty="0"/>
          </a:p>
          <a:p>
            <a:r>
              <a:rPr lang="cs-CZ" dirty="0"/>
              <a:t>Software je</a:t>
            </a:r>
          </a:p>
          <a:p>
            <a:pPr lvl="1"/>
            <a:r>
              <a:rPr lang="cs-CZ" dirty="0"/>
              <a:t>FORTRAN, C, ... – přeložený program obsahující instrukce fyzického CPU</a:t>
            </a:r>
          </a:p>
          <a:p>
            <a:pPr lvl="1"/>
            <a:r>
              <a:rPr lang="cs-CZ" dirty="0"/>
              <a:t>Java, C</a:t>
            </a:r>
            <a:r>
              <a:rPr lang="en-US" dirty="0"/>
              <a:t>#, ... – nap</a:t>
            </a:r>
            <a:r>
              <a:rPr lang="cs-CZ" dirty="0"/>
              <a:t>ůl přeložený program obsahující instrukce virtuálního stroje</a:t>
            </a:r>
          </a:p>
          <a:p>
            <a:pPr lvl="1"/>
            <a:r>
              <a:rPr lang="cs-CZ" dirty="0"/>
              <a:t>Python, PHP, ... – zdrojové kódy</a:t>
            </a:r>
          </a:p>
          <a:p>
            <a:r>
              <a:rPr lang="cs-CZ" dirty="0"/>
              <a:t>Běh software vždy zahrnuje běh knihovních funkcí</a:t>
            </a:r>
          </a:p>
          <a:p>
            <a:pPr lvl="1"/>
            <a:r>
              <a:rPr lang="cs-CZ" dirty="0"/>
              <a:t>Část knihoven je vždy v podobě instrukcí fyzického CPU (typicky přeloženo z C)</a:t>
            </a:r>
          </a:p>
          <a:p>
            <a:pPr lvl="2"/>
            <a:r>
              <a:rPr lang="cs-CZ" dirty="0"/>
              <a:t>V mnoha případech se v nativních knihovnách odehrává většina běhu</a:t>
            </a:r>
          </a:p>
          <a:p>
            <a:pPr lvl="2"/>
            <a:r>
              <a:rPr lang="cs-CZ" dirty="0"/>
              <a:t>Vyšší jazyk a nativní knihovny typicky komunikují sdílením paměti</a:t>
            </a:r>
          </a:p>
          <a:p>
            <a:pPr lvl="2"/>
            <a:r>
              <a:rPr lang="cs-CZ"/>
              <a:t>Oddělení běhu nativních knihoven od vyšších vrstev je prakticky nerealizovatelné</a:t>
            </a:r>
            <a:endParaRPr lang="cs-CZ" dirty="0"/>
          </a:p>
          <a:p>
            <a:pPr lvl="1"/>
            <a:r>
              <a:rPr lang="cs-CZ" dirty="0"/>
              <a:t>I v případě vyšších jazyků je vhodné chápat běh software jako provádění instrukcí fyzického CPU </a:t>
            </a:r>
            <a:r>
              <a:rPr lang="en-US" dirty="0"/>
              <a:t>(</a:t>
            </a:r>
            <a:r>
              <a:rPr lang="en-US" dirty="0" err="1"/>
              <a:t>knihovna</a:t>
            </a:r>
            <a:r>
              <a:rPr lang="en-US" dirty="0"/>
              <a:t>, k</a:t>
            </a:r>
            <a:r>
              <a:rPr lang="cs-CZ" dirty="0"/>
              <a:t>ód generovaný JIT překladem, interpreter)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553355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Virtualizace – abstraktní pohled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57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</a:t>
            </a:r>
            <a:r>
              <a:rPr lang="cs-CZ" dirty="0" err="1"/>
              <a:t>Virtualization</a:t>
            </a:r>
            <a:r>
              <a:rPr lang="cs-CZ" dirty="0"/>
              <a:t> and Cloud </a:t>
            </a:r>
            <a:r>
              <a:rPr lang="cs-CZ" dirty="0" err="1"/>
              <a:t>Computing</a:t>
            </a:r>
            <a:r>
              <a:rPr lang="cs-CZ" dirty="0"/>
              <a:t>  - 2023/2024 David Bednárek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cs-CZ" dirty="0"/>
              <a:t>Software je</a:t>
            </a:r>
            <a:r>
              <a:rPr lang="en-US" dirty="0"/>
              <a:t> program </a:t>
            </a:r>
            <a:r>
              <a:rPr lang="cs-CZ" dirty="0"/>
              <a:t>prováděný jako posloupnost nativních instrukcí</a:t>
            </a:r>
          </a:p>
          <a:p>
            <a:r>
              <a:rPr lang="cs-CZ" dirty="0"/>
              <a:t>Software dnes obvykle neběží jako jeden samostatný program</a:t>
            </a:r>
          </a:p>
          <a:p>
            <a:pPr lvl="1"/>
            <a:r>
              <a:rPr lang="cs-CZ" dirty="0"/>
              <a:t>Z hlediska balancování zátěže a migrace je potřeba řešit skupinu programů společně</a:t>
            </a:r>
          </a:p>
          <a:p>
            <a:pPr lvl="1"/>
            <a:r>
              <a:rPr lang="cs-CZ" dirty="0"/>
              <a:t>Jejich spolupráce je zajištěna službami OS – tyto služby je nutné také zahrnout do balancovaného/migrovaného softwarového balíku</a:t>
            </a:r>
          </a:p>
          <a:p>
            <a:pPr lvl="1"/>
            <a:endParaRPr lang="cs-CZ" dirty="0"/>
          </a:p>
          <a:p>
            <a:pPr lvl="1"/>
            <a:endParaRPr lang="cs-CZ" dirty="0"/>
          </a:p>
          <a:p>
            <a:r>
              <a:rPr lang="cs-CZ" dirty="0"/>
              <a:t>Základní otázkou virtualizace je místo, kde je balík software odříznut od okolí</a:t>
            </a:r>
          </a:p>
          <a:p>
            <a:pPr lvl="1"/>
            <a:r>
              <a:rPr lang="cs-CZ" dirty="0"/>
              <a:t>Kontejnery – na rozhraní aplikace-OS</a:t>
            </a:r>
          </a:p>
          <a:p>
            <a:pPr lvl="1"/>
            <a:r>
              <a:rPr lang="cs-CZ" dirty="0"/>
              <a:t>Paravirtualizace – uprostřed OS</a:t>
            </a:r>
          </a:p>
          <a:p>
            <a:pPr lvl="1"/>
            <a:r>
              <a:rPr lang="cs-CZ"/>
              <a:t>Skutečná virtualizace – na rozhraní OS-HW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3772766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Varianty virtualizace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58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</a:t>
            </a:r>
            <a:r>
              <a:rPr lang="cs-CZ" dirty="0" err="1"/>
              <a:t>Virtualization</a:t>
            </a:r>
            <a:r>
              <a:rPr lang="cs-CZ" dirty="0"/>
              <a:t> and Cloud </a:t>
            </a:r>
            <a:r>
              <a:rPr lang="cs-CZ" dirty="0" err="1"/>
              <a:t>Computing</a:t>
            </a:r>
            <a:r>
              <a:rPr lang="cs-CZ" dirty="0"/>
              <a:t>  - 2023/2024 David Bednárek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/>
              <a:t>Virtualizaci lze dělat na mnoha úrovních</a:t>
            </a:r>
          </a:p>
          <a:p>
            <a:pPr lvl="1"/>
            <a:r>
              <a:rPr lang="cs-CZ" dirty="0"/>
              <a:t>Aplikační virtualizace</a:t>
            </a:r>
          </a:p>
          <a:p>
            <a:pPr lvl="2"/>
            <a:r>
              <a:rPr lang="cs-CZ" dirty="0"/>
              <a:t>chroot, WoW, UAC</a:t>
            </a:r>
            <a:r>
              <a:rPr lang="en-US" dirty="0"/>
              <a:t>, </a:t>
            </a:r>
            <a:r>
              <a:rPr lang="en-US" dirty="0" err="1"/>
              <a:t>kontejnery</a:t>
            </a:r>
            <a:r>
              <a:rPr lang="en-US" dirty="0"/>
              <a:t>, bash.exe </a:t>
            </a:r>
            <a:endParaRPr lang="cs-CZ" dirty="0"/>
          </a:p>
          <a:p>
            <a:pPr lvl="2"/>
            <a:r>
              <a:rPr lang="cs-CZ" dirty="0"/>
              <a:t>skupinám procesů je prezentováno jiné prostředí</a:t>
            </a:r>
          </a:p>
          <a:p>
            <a:pPr lvl="2"/>
            <a:r>
              <a:rPr lang="cs-CZ" dirty="0"/>
              <a:t>implementováno operačním systémem</a:t>
            </a:r>
          </a:p>
          <a:p>
            <a:pPr lvl="1"/>
            <a:endParaRPr lang="cs-CZ" dirty="0"/>
          </a:p>
          <a:p>
            <a:pPr lvl="1"/>
            <a:r>
              <a:rPr lang="cs-CZ" dirty="0"/>
              <a:t>Paravirtualizace</a:t>
            </a:r>
          </a:p>
          <a:p>
            <a:pPr lvl="2"/>
            <a:r>
              <a:rPr lang="cs-CZ" dirty="0"/>
              <a:t>Xen, Microsoft Hyper-V</a:t>
            </a:r>
          </a:p>
          <a:p>
            <a:pPr lvl="2"/>
            <a:r>
              <a:rPr lang="cs-CZ" dirty="0"/>
              <a:t>na fyzickém stroji běží několik upravených operačních systémů</a:t>
            </a:r>
          </a:p>
          <a:p>
            <a:pPr lvl="2"/>
            <a:r>
              <a:rPr lang="cs-CZ" dirty="0"/>
              <a:t>hypervizor řeší alokaci zdrojů a serializaci přístupu k zařízením</a:t>
            </a:r>
          </a:p>
          <a:p>
            <a:pPr lvl="2"/>
            <a:endParaRPr lang="cs-CZ" dirty="0"/>
          </a:p>
          <a:p>
            <a:pPr lvl="1"/>
            <a:r>
              <a:rPr lang="en-US" dirty="0"/>
              <a:t>(</a:t>
            </a:r>
            <a:r>
              <a:rPr lang="en-US" dirty="0" err="1"/>
              <a:t>Hardwarov</a:t>
            </a:r>
            <a:r>
              <a:rPr lang="cs-CZ" dirty="0"/>
              <a:t>á</a:t>
            </a:r>
            <a:r>
              <a:rPr lang="en-US" dirty="0"/>
              <a:t>/</a:t>
            </a:r>
            <a:r>
              <a:rPr lang="en-US" dirty="0" err="1"/>
              <a:t>Klasick</a:t>
            </a:r>
            <a:r>
              <a:rPr lang="cs-CZ" dirty="0"/>
              <a:t>á) Virtualizace</a:t>
            </a:r>
          </a:p>
          <a:p>
            <a:pPr lvl="2"/>
            <a:r>
              <a:rPr lang="cs-CZ" dirty="0"/>
              <a:t>VMWare, </a:t>
            </a:r>
            <a:r>
              <a:rPr lang="en-US" dirty="0"/>
              <a:t>Microsoft Hyper-V, Xen HVM</a:t>
            </a:r>
            <a:endParaRPr lang="cs-CZ" dirty="0"/>
          </a:p>
          <a:p>
            <a:pPr lvl="2"/>
            <a:r>
              <a:rPr lang="cs-CZ" dirty="0"/>
              <a:t>na fyzickém stroji běží několik neupravených operačních systémů</a:t>
            </a:r>
          </a:p>
          <a:p>
            <a:pPr lvl="2"/>
            <a:r>
              <a:rPr lang="cs-CZ" dirty="0"/>
              <a:t>hypervizor vytváří každému z nich iluzi fyzického hardware</a:t>
            </a:r>
          </a:p>
        </p:txBody>
      </p:sp>
    </p:spTree>
    <p:extLst>
      <p:ext uri="{BB962C8B-B14F-4D97-AF65-F5344CB8AC3E}">
        <p14:creationId xmlns:p14="http://schemas.microsoft.com/office/powerpoint/2010/main" val="999518590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Volba</a:t>
            </a:r>
            <a:r>
              <a:rPr lang="en-US" dirty="0"/>
              <a:t> p</a:t>
            </a:r>
            <a:r>
              <a:rPr lang="cs-CZ" dirty="0"/>
              <a:t>řístupu k virtualizaci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59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</a:t>
            </a:r>
            <a:r>
              <a:rPr lang="cs-CZ" dirty="0" err="1"/>
              <a:t>Virtualization</a:t>
            </a:r>
            <a:r>
              <a:rPr lang="cs-CZ" dirty="0"/>
              <a:t> and Cloud </a:t>
            </a:r>
            <a:r>
              <a:rPr lang="cs-CZ" dirty="0" err="1"/>
              <a:t>Computing</a:t>
            </a:r>
            <a:r>
              <a:rPr lang="cs-CZ" dirty="0"/>
              <a:t>  - 2023/2024 David Bednárek</a:t>
            </a:r>
          </a:p>
        </p:txBody>
      </p:sp>
      <p:sp>
        <p:nvSpPr>
          <p:cNvPr id="6" name="Rectangle 5"/>
          <p:cNvSpPr/>
          <p:nvPr/>
        </p:nvSpPr>
        <p:spPr>
          <a:xfrm>
            <a:off x="4303440" y="584505"/>
            <a:ext cx="1584176" cy="86409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200" dirty="0">
                <a:solidFill>
                  <a:schemeClr val="tx1"/>
                </a:solidFill>
              </a:rPr>
              <a:t>Může neupravený binární kód jádra </a:t>
            </a:r>
            <a:r>
              <a:rPr lang="en-US" sz="1200" dirty="0">
                <a:solidFill>
                  <a:schemeClr val="tx1"/>
                </a:solidFill>
              </a:rPr>
              <a:t>OS </a:t>
            </a:r>
            <a:r>
              <a:rPr lang="cs-CZ" sz="1200" dirty="0">
                <a:solidFill>
                  <a:schemeClr val="tx1"/>
                </a:solidFill>
              </a:rPr>
              <a:t>běžet v uživatelském režimu CPU?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8" name="Straight Arrow Connector 7"/>
          <p:cNvCxnSpPr>
            <a:stCxn id="6" idx="3"/>
            <a:endCxn id="9" idx="1"/>
          </p:cNvCxnSpPr>
          <p:nvPr/>
        </p:nvCxnSpPr>
        <p:spPr>
          <a:xfrm flipV="1">
            <a:off x="5887616" y="1014032"/>
            <a:ext cx="502760" cy="2521"/>
          </a:xfrm>
          <a:prstGeom prst="straightConnector1">
            <a:avLst/>
          </a:prstGeom>
          <a:ln w="5715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6390376" y="581984"/>
            <a:ext cx="1584176" cy="86409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200" dirty="0">
                <a:solidFill>
                  <a:schemeClr val="tx1"/>
                </a:solidFill>
              </a:rPr>
              <a:t>Je emulace privilegovaných instrukcí dost rychlá?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216503" y="583492"/>
            <a:ext cx="1584176" cy="86409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200" dirty="0">
                <a:solidFill>
                  <a:schemeClr val="tx1"/>
                </a:solidFill>
              </a:rPr>
              <a:t>Podporuje hardware tři úrovně privilegií</a:t>
            </a:r>
            <a:r>
              <a:rPr lang="en-US" sz="1200" dirty="0">
                <a:solidFill>
                  <a:schemeClr val="tx1"/>
                </a:solidFill>
              </a:rPr>
              <a:t> etc.</a:t>
            </a:r>
            <a:r>
              <a:rPr lang="cs-CZ" sz="1200" dirty="0">
                <a:solidFill>
                  <a:schemeClr val="tx1"/>
                </a:solidFill>
              </a:rPr>
              <a:t>?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12" name="Straight Arrow Connector 11"/>
          <p:cNvCxnSpPr>
            <a:stCxn id="10" idx="3"/>
            <a:endCxn id="6" idx="1"/>
          </p:cNvCxnSpPr>
          <p:nvPr/>
        </p:nvCxnSpPr>
        <p:spPr>
          <a:xfrm>
            <a:off x="3800679" y="1015540"/>
            <a:ext cx="502761" cy="1013"/>
          </a:xfrm>
          <a:prstGeom prst="straightConnector1">
            <a:avLst/>
          </a:prstGeom>
          <a:ln w="5715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10" idx="2"/>
            <a:endCxn id="47" idx="0"/>
          </p:cNvCxnSpPr>
          <p:nvPr/>
        </p:nvCxnSpPr>
        <p:spPr>
          <a:xfrm flipH="1">
            <a:off x="2761743" y="1447588"/>
            <a:ext cx="246848" cy="3620762"/>
          </a:xfrm>
          <a:prstGeom prst="straightConnector1">
            <a:avLst/>
          </a:prstGeom>
          <a:ln w="5715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6" idx="2"/>
            <a:endCxn id="21" idx="0"/>
          </p:cNvCxnSpPr>
          <p:nvPr/>
        </p:nvCxnSpPr>
        <p:spPr>
          <a:xfrm>
            <a:off x="5095528" y="1448601"/>
            <a:ext cx="589316" cy="1188311"/>
          </a:xfrm>
          <a:prstGeom prst="straightConnector1">
            <a:avLst/>
          </a:prstGeom>
          <a:ln w="5715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4892756" y="2636912"/>
            <a:ext cx="1584176" cy="86409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200" dirty="0">
                <a:solidFill>
                  <a:schemeClr val="tx1"/>
                </a:solidFill>
              </a:rPr>
              <a:t>Chceme upravovat zdrojové kódy jádra?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25" name="Straight Arrow Connector 24"/>
          <p:cNvCxnSpPr>
            <a:stCxn id="21" idx="2"/>
            <a:endCxn id="29" idx="0"/>
          </p:cNvCxnSpPr>
          <p:nvPr/>
        </p:nvCxnSpPr>
        <p:spPr>
          <a:xfrm flipH="1">
            <a:off x="4549305" y="3501008"/>
            <a:ext cx="1135539" cy="1575995"/>
          </a:xfrm>
          <a:prstGeom prst="straightConnector1">
            <a:avLst/>
          </a:prstGeom>
          <a:ln w="5715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3757217" y="5077003"/>
            <a:ext cx="1584176" cy="86409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200" dirty="0">
                <a:solidFill>
                  <a:schemeClr val="tx1"/>
                </a:solidFill>
              </a:rPr>
              <a:t>Paravirtualizace</a:t>
            </a:r>
          </a:p>
          <a:p>
            <a:pPr algn="ctr"/>
            <a:r>
              <a:rPr lang="cs-CZ" sz="1200" dirty="0">
                <a:solidFill>
                  <a:schemeClr val="tx1"/>
                </a:solidFill>
              </a:rPr>
              <a:t>(Xen 2003)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31" name="Straight Arrow Connector 30"/>
          <p:cNvCxnSpPr>
            <a:stCxn id="9" idx="2"/>
            <a:endCxn id="45" idx="0"/>
          </p:cNvCxnSpPr>
          <p:nvPr/>
        </p:nvCxnSpPr>
        <p:spPr>
          <a:xfrm>
            <a:off x="7182464" y="1446080"/>
            <a:ext cx="941964" cy="3622270"/>
          </a:xfrm>
          <a:prstGeom prst="straightConnector1">
            <a:avLst/>
          </a:prstGeom>
          <a:ln w="5715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21" idx="2"/>
            <a:endCxn id="38" idx="0"/>
          </p:cNvCxnSpPr>
          <p:nvPr/>
        </p:nvCxnSpPr>
        <p:spPr>
          <a:xfrm>
            <a:off x="5684844" y="3501008"/>
            <a:ext cx="652023" cy="1583869"/>
          </a:xfrm>
          <a:prstGeom prst="straightConnector1">
            <a:avLst/>
          </a:prstGeom>
          <a:ln w="5715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37"/>
          <p:cNvSpPr/>
          <p:nvPr/>
        </p:nvSpPr>
        <p:spPr>
          <a:xfrm>
            <a:off x="5544779" y="5084877"/>
            <a:ext cx="1584176" cy="86409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200" dirty="0">
                <a:solidFill>
                  <a:schemeClr val="tx1"/>
                </a:solidFill>
              </a:rPr>
              <a:t>Binary Translation</a:t>
            </a:r>
            <a:br>
              <a:rPr lang="cs-CZ" sz="1200" dirty="0">
                <a:solidFill>
                  <a:schemeClr val="tx1"/>
                </a:solidFill>
              </a:rPr>
            </a:br>
            <a:r>
              <a:rPr lang="cs-CZ" sz="1200" dirty="0">
                <a:solidFill>
                  <a:schemeClr val="tx1"/>
                </a:solidFill>
              </a:rPr>
              <a:t>(VMWare 1999)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41" name="Straight Arrow Connector 40"/>
          <p:cNvCxnSpPr>
            <a:stCxn id="9" idx="2"/>
            <a:endCxn id="21" idx="0"/>
          </p:cNvCxnSpPr>
          <p:nvPr/>
        </p:nvCxnSpPr>
        <p:spPr>
          <a:xfrm flipH="1">
            <a:off x="5684844" y="1446080"/>
            <a:ext cx="1497620" cy="1190832"/>
          </a:xfrm>
          <a:prstGeom prst="straightConnector1">
            <a:avLst/>
          </a:prstGeom>
          <a:ln w="5715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7332340" y="5068350"/>
            <a:ext cx="1584176" cy="86409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200" dirty="0">
                <a:solidFill>
                  <a:schemeClr val="tx1"/>
                </a:solidFill>
              </a:rPr>
              <a:t>Trap and Emulate</a:t>
            </a:r>
          </a:p>
          <a:p>
            <a:pPr algn="ctr"/>
            <a:r>
              <a:rPr lang="cs-CZ" sz="1200" dirty="0">
                <a:solidFill>
                  <a:schemeClr val="tx1"/>
                </a:solidFill>
              </a:rPr>
              <a:t>(IBM </a:t>
            </a:r>
            <a:r>
              <a:rPr lang="en-US" sz="1200" dirty="0">
                <a:solidFill>
                  <a:schemeClr val="tx1"/>
                </a:solidFill>
              </a:rPr>
              <a:t>VM </a:t>
            </a:r>
            <a:r>
              <a:rPr lang="cs-CZ" sz="1200" dirty="0">
                <a:solidFill>
                  <a:schemeClr val="tx1"/>
                </a:solidFill>
              </a:rPr>
              <a:t>1972)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1969655" y="5068350"/>
            <a:ext cx="1584176" cy="86409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200" dirty="0">
                <a:solidFill>
                  <a:schemeClr val="tx1"/>
                </a:solidFill>
              </a:rPr>
              <a:t>Hardwarová Virtualizace</a:t>
            </a:r>
          </a:p>
          <a:p>
            <a:pPr algn="ctr"/>
            <a:r>
              <a:rPr lang="cs-CZ" sz="1200" dirty="0">
                <a:solidFill>
                  <a:schemeClr val="tx1"/>
                </a:solidFill>
              </a:rPr>
              <a:t>(</a:t>
            </a:r>
            <a:r>
              <a:rPr lang="en-US" sz="1200" dirty="0">
                <a:solidFill>
                  <a:schemeClr val="tx1"/>
                </a:solidFill>
              </a:rPr>
              <a:t>Xen HVM 2005)</a:t>
            </a:r>
            <a:br>
              <a:rPr lang="en-US" sz="1200" dirty="0">
                <a:solidFill>
                  <a:schemeClr val="tx1"/>
                </a:solidFill>
              </a:rPr>
            </a:br>
            <a:r>
              <a:rPr lang="en-US" sz="1200" dirty="0">
                <a:solidFill>
                  <a:schemeClr val="tx1"/>
                </a:solidFill>
              </a:rPr>
              <a:t>(</a:t>
            </a:r>
            <a:r>
              <a:rPr lang="cs-CZ" sz="1200" dirty="0">
                <a:solidFill>
                  <a:schemeClr val="tx1"/>
                </a:solidFill>
              </a:rPr>
              <a:t>VMWare 2006)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188780" y="583492"/>
            <a:ext cx="1584176" cy="86409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200" dirty="0">
                <a:solidFill>
                  <a:schemeClr val="tx1"/>
                </a:solidFill>
              </a:rPr>
              <a:t>Věříme, že jádro</a:t>
            </a:r>
            <a:r>
              <a:rPr lang="en-US" sz="1200" dirty="0">
                <a:solidFill>
                  <a:schemeClr val="tx1"/>
                </a:solidFill>
              </a:rPr>
              <a:t> OS</a:t>
            </a:r>
            <a:r>
              <a:rPr lang="cs-CZ" sz="1200" dirty="0">
                <a:solidFill>
                  <a:schemeClr val="tx1"/>
                </a:solidFill>
              </a:rPr>
              <a:t> dokáže dokonale oddělit procesy?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182093" y="5075224"/>
            <a:ext cx="1584176" cy="129614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0" rIns="0" rtlCol="0" anchor="ctr"/>
          <a:lstStyle/>
          <a:p>
            <a:pPr algn="ctr"/>
            <a:r>
              <a:rPr lang="cs-CZ" sz="1200" dirty="0">
                <a:solidFill>
                  <a:schemeClr val="tx1"/>
                </a:solidFill>
              </a:rPr>
              <a:t>Aplikační virtualizace</a:t>
            </a:r>
            <a:br>
              <a:rPr lang="cs-CZ" sz="1200" dirty="0">
                <a:solidFill>
                  <a:schemeClr val="tx1"/>
                </a:solidFill>
              </a:rPr>
            </a:br>
            <a:r>
              <a:rPr lang="en-US" sz="1200" dirty="0">
                <a:solidFill>
                  <a:schemeClr val="tx1"/>
                </a:solidFill>
              </a:rPr>
              <a:t>(</a:t>
            </a:r>
            <a:r>
              <a:rPr lang="en-US" sz="1200" dirty="0" err="1">
                <a:solidFill>
                  <a:schemeClr val="tx1"/>
                </a:solidFill>
              </a:rPr>
              <a:t>chroot</a:t>
            </a:r>
            <a:r>
              <a:rPr lang="en-US" sz="1200" dirty="0">
                <a:solidFill>
                  <a:schemeClr val="tx1"/>
                </a:solidFill>
              </a:rPr>
              <a:t> 1982)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(FreeBSD jail 2000)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(Solaris Containers 2004)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(Docker 2013)</a:t>
            </a:r>
          </a:p>
        </p:txBody>
      </p:sp>
      <p:cxnSp>
        <p:nvCxnSpPr>
          <p:cNvPr id="51" name="Straight Arrow Connector 50"/>
          <p:cNvCxnSpPr>
            <a:stCxn id="49" idx="2"/>
            <a:endCxn id="50" idx="0"/>
          </p:cNvCxnSpPr>
          <p:nvPr/>
        </p:nvCxnSpPr>
        <p:spPr>
          <a:xfrm flipH="1">
            <a:off x="974181" y="1447588"/>
            <a:ext cx="6687" cy="3627636"/>
          </a:xfrm>
          <a:prstGeom prst="straightConnector1">
            <a:avLst/>
          </a:prstGeom>
          <a:ln w="5715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stCxn id="49" idx="3"/>
            <a:endCxn id="10" idx="1"/>
          </p:cNvCxnSpPr>
          <p:nvPr/>
        </p:nvCxnSpPr>
        <p:spPr>
          <a:xfrm>
            <a:off x="1772956" y="1015540"/>
            <a:ext cx="443547" cy="0"/>
          </a:xfrm>
          <a:prstGeom prst="straightConnector1">
            <a:avLst/>
          </a:prstGeom>
          <a:ln w="5715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0491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Intel VT-d – podpora virtualizace v chipsetu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6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</a:t>
            </a:r>
            <a:r>
              <a:rPr lang="cs-CZ" dirty="0" err="1"/>
              <a:t>Virtualization</a:t>
            </a:r>
            <a:r>
              <a:rPr lang="cs-CZ" dirty="0"/>
              <a:t> and Cloud </a:t>
            </a:r>
            <a:r>
              <a:rPr lang="cs-CZ" dirty="0" err="1"/>
              <a:t>Computing</a:t>
            </a:r>
            <a:r>
              <a:rPr lang="cs-CZ" dirty="0"/>
              <a:t>  - 2023/2024 David Bednárek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/>
              <a:t>IOMMU</a:t>
            </a:r>
          </a:p>
          <a:p>
            <a:pPr lvl="1"/>
            <a:r>
              <a:rPr lang="cs-CZ" dirty="0"/>
              <a:t>I/O zařízení přistupují k paměti přes MMU podobně jako CPU</a:t>
            </a:r>
          </a:p>
          <a:p>
            <a:pPr lvl="1"/>
            <a:r>
              <a:rPr lang="cs-CZ" dirty="0"/>
              <a:t>Address Translation Services (ATS) support</a:t>
            </a:r>
          </a:p>
          <a:p>
            <a:pPr lvl="2"/>
            <a:r>
              <a:rPr lang="cs-CZ" dirty="0"/>
              <a:t>Rozšíření standardu sběrnice PCI Express</a:t>
            </a:r>
          </a:p>
          <a:p>
            <a:pPr lvl="1"/>
            <a:r>
              <a:rPr lang="cs-CZ" dirty="0"/>
              <a:t>Large Intel VT-d Pages</a:t>
            </a:r>
          </a:p>
          <a:p>
            <a:pPr lvl="2"/>
            <a:r>
              <a:rPr lang="cs-CZ" dirty="0"/>
              <a:t>Umožňuje sdílení CPU a DMA verzí stránkovacích tabulek</a:t>
            </a:r>
          </a:p>
          <a:p>
            <a:r>
              <a:rPr lang="cs-CZ" dirty="0"/>
              <a:t>Interrupt-remapping support</a:t>
            </a:r>
          </a:p>
          <a:p>
            <a:pPr lvl="1"/>
            <a:r>
              <a:rPr lang="cs-CZ" dirty="0"/>
              <a:t>Částečná virtualizace řadiče přerušení</a:t>
            </a:r>
          </a:p>
          <a:p>
            <a:r>
              <a:rPr lang="cs-CZ" dirty="0"/>
              <a:t>Virtual Machine Device Queue</a:t>
            </a:r>
          </a:p>
          <a:p>
            <a:pPr lvl="1"/>
            <a:r>
              <a:rPr lang="cs-CZ" dirty="0"/>
              <a:t>Network Interface Card s více stavovými prostory pro přímý přístup z VM</a:t>
            </a:r>
          </a:p>
          <a:p>
            <a:r>
              <a:rPr lang="cs-CZ" dirty="0"/>
              <a:t>Single-Root I/O Virtualization (SR-IOV)</a:t>
            </a:r>
          </a:p>
          <a:p>
            <a:pPr lvl="1"/>
            <a:r>
              <a:rPr lang="cs-CZ" dirty="0"/>
              <a:t>I/O zařízení deklarují své schopnosti virtualizace</a:t>
            </a:r>
          </a:p>
          <a:p>
            <a:pPr lvl="1"/>
            <a:r>
              <a:rPr lang="cs-CZ" dirty="0"/>
              <a:t>Rozšíření standardu PCI Express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868893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971600" y="1268760"/>
            <a:ext cx="1080120" cy="1440160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>
                <a:solidFill>
                  <a:schemeClr val="accent3"/>
                </a:solidFill>
              </a:rPr>
              <a:t>aplikační proces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71600" y="2708920"/>
            <a:ext cx="1080120" cy="1440160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>
                <a:solidFill>
                  <a:schemeClr val="accent3"/>
                </a:solidFill>
              </a:rPr>
              <a:t>jádro OS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51520" y="4149080"/>
            <a:ext cx="1800200" cy="2160240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>
                <a:solidFill>
                  <a:schemeClr val="accent3"/>
                </a:solidFill>
              </a:rPr>
              <a:t>VMM</a:t>
            </a:r>
          </a:p>
        </p:txBody>
      </p:sp>
      <p:sp>
        <p:nvSpPr>
          <p:cNvPr id="67" name="Content Placeholder 66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Nevhodná architektura procesoru neumožňuje použití Trap and Emulate</a:t>
            </a:r>
          </a:p>
          <a:p>
            <a:pPr lvl="1"/>
            <a:r>
              <a:rPr lang="cs-CZ" dirty="0"/>
              <a:t>Intel x86</a:t>
            </a:r>
          </a:p>
          <a:p>
            <a:r>
              <a:rPr lang="cs-CZ" dirty="0"/>
              <a:t>Typické chyby</a:t>
            </a:r>
          </a:p>
          <a:p>
            <a:pPr lvl="1"/>
            <a:r>
              <a:rPr lang="cs-CZ" dirty="0"/>
              <a:t>Část privilegovaných registrů je čitelná neprivilegovanou instrukcí</a:t>
            </a:r>
          </a:p>
          <a:p>
            <a:pPr lvl="1"/>
            <a:r>
              <a:rPr lang="cs-CZ" dirty="0"/>
              <a:t>Některé instrukce se v různých režimech chovají různě</a:t>
            </a:r>
          </a:p>
          <a:p>
            <a:pPr lvl="1"/>
            <a:r>
              <a:rPr lang="cs-CZ" dirty="0"/>
              <a:t>Příliš mnoho instrukcí jádra OS vyvolává v aplikačním režimu chybu</a:t>
            </a:r>
          </a:p>
          <a:p>
            <a:pPr lvl="1"/>
            <a:endParaRPr lang="cs-CZ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Trap and Emulate - Nevhodné procesory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60</a:t>
            </a:fld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</a:t>
            </a:r>
            <a:r>
              <a:rPr lang="cs-CZ" dirty="0" err="1"/>
              <a:t>Virtualization</a:t>
            </a:r>
            <a:r>
              <a:rPr lang="cs-CZ" dirty="0"/>
              <a:t> and Cloud </a:t>
            </a:r>
            <a:r>
              <a:rPr lang="cs-CZ" dirty="0" err="1"/>
              <a:t>Computing</a:t>
            </a:r>
            <a:r>
              <a:rPr lang="cs-CZ" dirty="0"/>
              <a:t>  - 2023/2024 David Bednárek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051720" y="1268760"/>
            <a:ext cx="2664296" cy="5040560"/>
          </a:xfrm>
          <a:prstGeom prst="rect">
            <a:avLst/>
          </a:prstGeom>
          <a:noFill/>
          <a:ln w="38100">
            <a:solidFill>
              <a:schemeClr val="accent1"/>
            </a:solidFill>
            <a:prstDash val="solid"/>
          </a:ln>
        </p:spPr>
        <p:txBody>
          <a:bodyPr wrap="square" rtlCol="0" anchor="t" anchorCtr="0">
            <a:noAutofit/>
          </a:bodyPr>
          <a:lstStyle/>
          <a:p>
            <a:pPr algn="ctr"/>
            <a:r>
              <a:rPr lang="cs-CZ" dirty="0">
                <a:solidFill>
                  <a:schemeClr val="accent1"/>
                </a:solidFill>
              </a:rPr>
              <a:t>CPU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131840" y="1700808"/>
            <a:ext cx="1440160" cy="576064"/>
          </a:xfrm>
          <a:prstGeom prst="rect">
            <a:avLst/>
          </a:prstGeom>
          <a:noFill/>
          <a:ln w="38100">
            <a:solidFill>
              <a:schemeClr val="accent1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>
                <a:solidFill>
                  <a:schemeClr val="accent1"/>
                </a:solidFill>
              </a:rPr>
              <a:t>aplikační registry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131840" y="5517232"/>
            <a:ext cx="1440160" cy="576064"/>
          </a:xfrm>
          <a:prstGeom prst="rect">
            <a:avLst/>
          </a:prstGeom>
          <a:noFill/>
          <a:ln w="38100">
            <a:solidFill>
              <a:schemeClr val="accent1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>
                <a:solidFill>
                  <a:schemeClr val="accent1"/>
                </a:solidFill>
              </a:rPr>
              <a:t>privilegovanéregistry</a:t>
            </a:r>
          </a:p>
        </p:txBody>
      </p:sp>
      <p:cxnSp>
        <p:nvCxnSpPr>
          <p:cNvPr id="14" name="Straight Arrow Connector 13"/>
          <p:cNvCxnSpPr>
            <a:endCxn id="11" idx="1"/>
          </p:cNvCxnSpPr>
          <p:nvPr/>
        </p:nvCxnSpPr>
        <p:spPr>
          <a:xfrm>
            <a:off x="2051720" y="1988840"/>
            <a:ext cx="1080120" cy="0"/>
          </a:xfrm>
          <a:prstGeom prst="straightConnector1">
            <a:avLst/>
          </a:prstGeom>
          <a:ln w="28575">
            <a:solidFill>
              <a:schemeClr val="accent3"/>
            </a:solidFill>
            <a:prstDash val="sysDot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12" idx="1"/>
          </p:cNvCxnSpPr>
          <p:nvPr/>
        </p:nvCxnSpPr>
        <p:spPr>
          <a:xfrm>
            <a:off x="2051720" y="5805264"/>
            <a:ext cx="1080120" cy="0"/>
          </a:xfrm>
          <a:prstGeom prst="straightConnector1">
            <a:avLst/>
          </a:prstGeom>
          <a:ln w="28575">
            <a:solidFill>
              <a:schemeClr val="accent3"/>
            </a:solidFill>
            <a:prstDash val="sysDot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urved Connector 26"/>
          <p:cNvCxnSpPr/>
          <p:nvPr/>
        </p:nvCxnSpPr>
        <p:spPr>
          <a:xfrm rot="5400000" flipH="1" flipV="1">
            <a:off x="2022066" y="2319226"/>
            <a:ext cx="1139428" cy="1080120"/>
          </a:xfrm>
          <a:prstGeom prst="curvedConnector3">
            <a:avLst>
              <a:gd name="adj1" fmla="val 2409"/>
            </a:avLst>
          </a:prstGeom>
          <a:ln w="28575">
            <a:solidFill>
              <a:schemeClr val="accent3"/>
            </a:solidFill>
            <a:prstDash val="sysDot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Freeform 57"/>
          <p:cNvSpPr/>
          <p:nvPr/>
        </p:nvSpPr>
        <p:spPr>
          <a:xfrm>
            <a:off x="2051720" y="2405734"/>
            <a:ext cx="576064" cy="663226"/>
          </a:xfrm>
          <a:custGeom>
            <a:avLst/>
            <a:gdLst>
              <a:gd name="connsiteX0" fmla="*/ 54935 w 1077433"/>
              <a:gd name="connsiteY0" fmla="*/ 0 h 744279"/>
              <a:gd name="connsiteX1" fmla="*/ 1065028 w 1077433"/>
              <a:gd name="connsiteY1" fmla="*/ 393404 h 744279"/>
              <a:gd name="connsiteX2" fmla="*/ 129363 w 1077433"/>
              <a:gd name="connsiteY2" fmla="*/ 637953 h 744279"/>
              <a:gd name="connsiteX3" fmla="*/ 288851 w 1077433"/>
              <a:gd name="connsiteY3" fmla="*/ 744279 h 744279"/>
              <a:gd name="connsiteX0" fmla="*/ 0 w 1049079"/>
              <a:gd name="connsiteY0" fmla="*/ 0 h 744279"/>
              <a:gd name="connsiteX1" fmla="*/ 1010093 w 1049079"/>
              <a:gd name="connsiteY1" fmla="*/ 393404 h 744279"/>
              <a:gd name="connsiteX2" fmla="*/ 233916 w 1049079"/>
              <a:gd name="connsiteY2" fmla="*/ 744279 h 744279"/>
              <a:gd name="connsiteX0" fmla="*/ 0 w 1012938"/>
              <a:gd name="connsiteY0" fmla="*/ 0 h 631509"/>
              <a:gd name="connsiteX1" fmla="*/ 1010093 w 1012938"/>
              <a:gd name="connsiteY1" fmla="*/ 393404 h 631509"/>
              <a:gd name="connsiteX2" fmla="*/ 17072 w 1012938"/>
              <a:gd name="connsiteY2" fmla="*/ 631509 h 631509"/>
              <a:gd name="connsiteX0" fmla="*/ 0 w 17072"/>
              <a:gd name="connsiteY0" fmla="*/ 0 h 631509"/>
              <a:gd name="connsiteX1" fmla="*/ 17072 w 17072"/>
              <a:gd name="connsiteY1" fmla="*/ 631509 h 631509"/>
              <a:gd name="connsiteX0" fmla="*/ 0 w 863453"/>
              <a:gd name="connsiteY0" fmla="*/ 0 h 631509"/>
              <a:gd name="connsiteX1" fmla="*/ 17072 w 863453"/>
              <a:gd name="connsiteY1" fmla="*/ 631509 h 631509"/>
              <a:gd name="connsiteX0" fmla="*/ 0 w 863453"/>
              <a:gd name="connsiteY0" fmla="*/ 3380 h 634889"/>
              <a:gd name="connsiteX1" fmla="*/ 17072 w 863453"/>
              <a:gd name="connsiteY1" fmla="*/ 634889 h 634889"/>
              <a:gd name="connsiteX0" fmla="*/ 2503208 w 3286543"/>
              <a:gd name="connsiteY0" fmla="*/ 3380 h 48488"/>
              <a:gd name="connsiteX1" fmla="*/ 0 w 3286543"/>
              <a:gd name="connsiteY1" fmla="*/ 48488 h 48488"/>
              <a:gd name="connsiteX0" fmla="*/ 0 w 846381"/>
              <a:gd name="connsiteY0" fmla="*/ 3380 h 161257"/>
              <a:gd name="connsiteX1" fmla="*/ 0 w 846381"/>
              <a:gd name="connsiteY1" fmla="*/ 161257 h 161257"/>
              <a:gd name="connsiteX0" fmla="*/ 0 w 783335"/>
              <a:gd name="connsiteY0" fmla="*/ 3380 h 161257"/>
              <a:gd name="connsiteX1" fmla="*/ 0 w 783335"/>
              <a:gd name="connsiteY1" fmla="*/ 161257 h 161257"/>
              <a:gd name="connsiteX0" fmla="*/ 0 w 365217"/>
              <a:gd name="connsiteY0" fmla="*/ 4747 h 162624"/>
              <a:gd name="connsiteX1" fmla="*/ 0 w 365217"/>
              <a:gd name="connsiteY1" fmla="*/ 162624 h 162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65217" h="162624">
                <a:moveTo>
                  <a:pt x="0" y="4747"/>
                </a:moveTo>
                <a:cubicBezTo>
                  <a:pt x="365217" y="0"/>
                  <a:pt x="345623" y="158620"/>
                  <a:pt x="0" y="162624"/>
                </a:cubicBezTo>
              </a:path>
            </a:pathLst>
          </a:custGeom>
          <a:ln w="28575" cmpd="dbl">
            <a:solidFill>
              <a:schemeClr val="accent4"/>
            </a:solidFill>
            <a:prstDash val="sysDot"/>
            <a:headEnd type="none" w="med" len="med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9" name="Freeform 58"/>
          <p:cNvSpPr/>
          <p:nvPr/>
        </p:nvSpPr>
        <p:spPr>
          <a:xfrm flipV="1">
            <a:off x="2051720" y="2204864"/>
            <a:ext cx="1080120" cy="1080120"/>
          </a:xfrm>
          <a:custGeom>
            <a:avLst/>
            <a:gdLst>
              <a:gd name="connsiteX0" fmla="*/ 54935 w 1077433"/>
              <a:gd name="connsiteY0" fmla="*/ 0 h 744279"/>
              <a:gd name="connsiteX1" fmla="*/ 1065028 w 1077433"/>
              <a:gd name="connsiteY1" fmla="*/ 393404 h 744279"/>
              <a:gd name="connsiteX2" fmla="*/ 129363 w 1077433"/>
              <a:gd name="connsiteY2" fmla="*/ 637953 h 744279"/>
              <a:gd name="connsiteX3" fmla="*/ 288851 w 1077433"/>
              <a:gd name="connsiteY3" fmla="*/ 744279 h 744279"/>
              <a:gd name="connsiteX0" fmla="*/ 0 w 1049079"/>
              <a:gd name="connsiteY0" fmla="*/ 0 h 744279"/>
              <a:gd name="connsiteX1" fmla="*/ 1010093 w 1049079"/>
              <a:gd name="connsiteY1" fmla="*/ 393404 h 744279"/>
              <a:gd name="connsiteX2" fmla="*/ 233916 w 1049079"/>
              <a:gd name="connsiteY2" fmla="*/ 744279 h 744279"/>
              <a:gd name="connsiteX0" fmla="*/ 0 w 1012938"/>
              <a:gd name="connsiteY0" fmla="*/ 0 h 631509"/>
              <a:gd name="connsiteX1" fmla="*/ 1010093 w 1012938"/>
              <a:gd name="connsiteY1" fmla="*/ 393404 h 631509"/>
              <a:gd name="connsiteX2" fmla="*/ 17072 w 1012938"/>
              <a:gd name="connsiteY2" fmla="*/ 631509 h 631509"/>
              <a:gd name="connsiteX0" fmla="*/ 0 w 17072"/>
              <a:gd name="connsiteY0" fmla="*/ 0 h 631509"/>
              <a:gd name="connsiteX1" fmla="*/ 17072 w 17072"/>
              <a:gd name="connsiteY1" fmla="*/ 631509 h 631509"/>
              <a:gd name="connsiteX0" fmla="*/ 0 w 863453"/>
              <a:gd name="connsiteY0" fmla="*/ 0 h 631509"/>
              <a:gd name="connsiteX1" fmla="*/ 17072 w 863453"/>
              <a:gd name="connsiteY1" fmla="*/ 631509 h 631509"/>
              <a:gd name="connsiteX0" fmla="*/ 0 w 863453"/>
              <a:gd name="connsiteY0" fmla="*/ 3380 h 634889"/>
              <a:gd name="connsiteX1" fmla="*/ 17072 w 863453"/>
              <a:gd name="connsiteY1" fmla="*/ 634889 h 634889"/>
              <a:gd name="connsiteX0" fmla="*/ 2503208 w 3286543"/>
              <a:gd name="connsiteY0" fmla="*/ 3380 h 48488"/>
              <a:gd name="connsiteX1" fmla="*/ 0 w 3286543"/>
              <a:gd name="connsiteY1" fmla="*/ 48488 h 48488"/>
              <a:gd name="connsiteX0" fmla="*/ 0 w 846381"/>
              <a:gd name="connsiteY0" fmla="*/ 3380 h 161257"/>
              <a:gd name="connsiteX1" fmla="*/ 0 w 846381"/>
              <a:gd name="connsiteY1" fmla="*/ 161257 h 161257"/>
              <a:gd name="connsiteX0" fmla="*/ 0 w 783335"/>
              <a:gd name="connsiteY0" fmla="*/ 3380 h 161257"/>
              <a:gd name="connsiteX1" fmla="*/ 0 w 783335"/>
              <a:gd name="connsiteY1" fmla="*/ 161257 h 161257"/>
              <a:gd name="connsiteX0" fmla="*/ 0 w 365217"/>
              <a:gd name="connsiteY0" fmla="*/ 4747 h 162624"/>
              <a:gd name="connsiteX1" fmla="*/ 0 w 365217"/>
              <a:gd name="connsiteY1" fmla="*/ 162624 h 162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65217" h="162624">
                <a:moveTo>
                  <a:pt x="0" y="4747"/>
                </a:moveTo>
                <a:cubicBezTo>
                  <a:pt x="365217" y="0"/>
                  <a:pt x="345623" y="158620"/>
                  <a:pt x="0" y="162624"/>
                </a:cubicBezTo>
              </a:path>
            </a:pathLst>
          </a:custGeom>
          <a:ln w="28575" cmpd="dbl">
            <a:solidFill>
              <a:schemeClr val="accent4"/>
            </a:solidFill>
            <a:prstDash val="sysDot"/>
            <a:headEnd type="none" w="med" len="med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69" name="Straight Connector 68"/>
          <p:cNvCxnSpPr/>
          <p:nvPr/>
        </p:nvCxnSpPr>
        <p:spPr>
          <a:xfrm>
            <a:off x="179512" y="4149080"/>
            <a:ext cx="1872208" cy="0"/>
          </a:xfrm>
          <a:prstGeom prst="line">
            <a:avLst/>
          </a:prstGeom>
          <a:noFill/>
          <a:ln w="38100">
            <a:solidFill>
              <a:schemeClr val="accent1"/>
            </a:solidFill>
            <a:prstDash val="sysDot"/>
          </a:ln>
        </p:spPr>
      </p:cxnSp>
      <p:cxnSp>
        <p:nvCxnSpPr>
          <p:cNvPr id="22" name="Curved Connector 21"/>
          <p:cNvCxnSpPr/>
          <p:nvPr/>
        </p:nvCxnSpPr>
        <p:spPr>
          <a:xfrm rot="5400000" flipH="1" flipV="1">
            <a:off x="1043608" y="3284984"/>
            <a:ext cx="3312368" cy="1296144"/>
          </a:xfrm>
          <a:prstGeom prst="curvedConnector3">
            <a:avLst>
              <a:gd name="adj1" fmla="val 1530"/>
            </a:avLst>
          </a:prstGeom>
          <a:ln w="28575">
            <a:solidFill>
              <a:schemeClr val="accent3"/>
            </a:solidFill>
            <a:prstDash val="sysDot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323528" y="4365104"/>
            <a:ext cx="1440160" cy="576064"/>
          </a:xfrm>
          <a:prstGeom prst="rect">
            <a:avLst/>
          </a:prstGeom>
          <a:noFill/>
          <a:ln w="38100">
            <a:solidFill>
              <a:schemeClr val="accent4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>
                <a:solidFill>
                  <a:schemeClr val="accent4"/>
                </a:solidFill>
              </a:rPr>
              <a:t>privilegovanéregistry</a:t>
            </a:r>
          </a:p>
        </p:txBody>
      </p:sp>
      <p:sp>
        <p:nvSpPr>
          <p:cNvPr id="30" name="Freeform 29"/>
          <p:cNvSpPr/>
          <p:nvPr/>
        </p:nvSpPr>
        <p:spPr>
          <a:xfrm>
            <a:off x="2051720" y="2348880"/>
            <a:ext cx="864096" cy="2232248"/>
          </a:xfrm>
          <a:custGeom>
            <a:avLst/>
            <a:gdLst>
              <a:gd name="connsiteX0" fmla="*/ 54935 w 1077433"/>
              <a:gd name="connsiteY0" fmla="*/ 0 h 744279"/>
              <a:gd name="connsiteX1" fmla="*/ 1065028 w 1077433"/>
              <a:gd name="connsiteY1" fmla="*/ 393404 h 744279"/>
              <a:gd name="connsiteX2" fmla="*/ 129363 w 1077433"/>
              <a:gd name="connsiteY2" fmla="*/ 637953 h 744279"/>
              <a:gd name="connsiteX3" fmla="*/ 288851 w 1077433"/>
              <a:gd name="connsiteY3" fmla="*/ 744279 h 744279"/>
              <a:gd name="connsiteX0" fmla="*/ 0 w 1049079"/>
              <a:gd name="connsiteY0" fmla="*/ 0 h 744279"/>
              <a:gd name="connsiteX1" fmla="*/ 1010093 w 1049079"/>
              <a:gd name="connsiteY1" fmla="*/ 393404 h 744279"/>
              <a:gd name="connsiteX2" fmla="*/ 233916 w 1049079"/>
              <a:gd name="connsiteY2" fmla="*/ 744279 h 744279"/>
              <a:gd name="connsiteX0" fmla="*/ 0 w 1012938"/>
              <a:gd name="connsiteY0" fmla="*/ 0 h 631509"/>
              <a:gd name="connsiteX1" fmla="*/ 1010093 w 1012938"/>
              <a:gd name="connsiteY1" fmla="*/ 393404 h 631509"/>
              <a:gd name="connsiteX2" fmla="*/ 17072 w 1012938"/>
              <a:gd name="connsiteY2" fmla="*/ 631509 h 631509"/>
              <a:gd name="connsiteX0" fmla="*/ 0 w 17072"/>
              <a:gd name="connsiteY0" fmla="*/ 0 h 631509"/>
              <a:gd name="connsiteX1" fmla="*/ 17072 w 17072"/>
              <a:gd name="connsiteY1" fmla="*/ 631509 h 631509"/>
              <a:gd name="connsiteX0" fmla="*/ 0 w 863453"/>
              <a:gd name="connsiteY0" fmla="*/ 0 h 631509"/>
              <a:gd name="connsiteX1" fmla="*/ 17072 w 863453"/>
              <a:gd name="connsiteY1" fmla="*/ 631509 h 631509"/>
              <a:gd name="connsiteX0" fmla="*/ 0 w 863453"/>
              <a:gd name="connsiteY0" fmla="*/ 3380 h 634889"/>
              <a:gd name="connsiteX1" fmla="*/ 17072 w 863453"/>
              <a:gd name="connsiteY1" fmla="*/ 634889 h 634889"/>
              <a:gd name="connsiteX0" fmla="*/ 2503208 w 3286543"/>
              <a:gd name="connsiteY0" fmla="*/ 3380 h 48488"/>
              <a:gd name="connsiteX1" fmla="*/ 0 w 3286543"/>
              <a:gd name="connsiteY1" fmla="*/ 48488 h 48488"/>
              <a:gd name="connsiteX0" fmla="*/ 0 w 846381"/>
              <a:gd name="connsiteY0" fmla="*/ 3380 h 161257"/>
              <a:gd name="connsiteX1" fmla="*/ 0 w 846381"/>
              <a:gd name="connsiteY1" fmla="*/ 161257 h 161257"/>
              <a:gd name="connsiteX0" fmla="*/ 0 w 783335"/>
              <a:gd name="connsiteY0" fmla="*/ 3380 h 161257"/>
              <a:gd name="connsiteX1" fmla="*/ 0 w 783335"/>
              <a:gd name="connsiteY1" fmla="*/ 161257 h 161257"/>
              <a:gd name="connsiteX0" fmla="*/ 0 w 365217"/>
              <a:gd name="connsiteY0" fmla="*/ 4747 h 162624"/>
              <a:gd name="connsiteX1" fmla="*/ 0 w 365217"/>
              <a:gd name="connsiteY1" fmla="*/ 162624 h 162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65217" h="162624">
                <a:moveTo>
                  <a:pt x="0" y="4747"/>
                </a:moveTo>
                <a:cubicBezTo>
                  <a:pt x="365217" y="0"/>
                  <a:pt x="345623" y="158620"/>
                  <a:pt x="0" y="162624"/>
                </a:cubicBezTo>
              </a:path>
            </a:pathLst>
          </a:custGeom>
          <a:ln w="28575" cmpd="dbl">
            <a:solidFill>
              <a:schemeClr val="accent3"/>
            </a:solidFill>
            <a:headEnd type="none" w="med" len="med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1" name="Freeform 30"/>
          <p:cNvSpPr/>
          <p:nvPr/>
        </p:nvSpPr>
        <p:spPr>
          <a:xfrm flipV="1">
            <a:off x="2051720" y="3068960"/>
            <a:ext cx="1080120" cy="1800200"/>
          </a:xfrm>
          <a:custGeom>
            <a:avLst/>
            <a:gdLst>
              <a:gd name="connsiteX0" fmla="*/ 54935 w 1077433"/>
              <a:gd name="connsiteY0" fmla="*/ 0 h 744279"/>
              <a:gd name="connsiteX1" fmla="*/ 1065028 w 1077433"/>
              <a:gd name="connsiteY1" fmla="*/ 393404 h 744279"/>
              <a:gd name="connsiteX2" fmla="*/ 129363 w 1077433"/>
              <a:gd name="connsiteY2" fmla="*/ 637953 h 744279"/>
              <a:gd name="connsiteX3" fmla="*/ 288851 w 1077433"/>
              <a:gd name="connsiteY3" fmla="*/ 744279 h 744279"/>
              <a:gd name="connsiteX0" fmla="*/ 0 w 1049079"/>
              <a:gd name="connsiteY0" fmla="*/ 0 h 744279"/>
              <a:gd name="connsiteX1" fmla="*/ 1010093 w 1049079"/>
              <a:gd name="connsiteY1" fmla="*/ 393404 h 744279"/>
              <a:gd name="connsiteX2" fmla="*/ 233916 w 1049079"/>
              <a:gd name="connsiteY2" fmla="*/ 744279 h 744279"/>
              <a:gd name="connsiteX0" fmla="*/ 0 w 1012938"/>
              <a:gd name="connsiteY0" fmla="*/ 0 h 631509"/>
              <a:gd name="connsiteX1" fmla="*/ 1010093 w 1012938"/>
              <a:gd name="connsiteY1" fmla="*/ 393404 h 631509"/>
              <a:gd name="connsiteX2" fmla="*/ 17072 w 1012938"/>
              <a:gd name="connsiteY2" fmla="*/ 631509 h 631509"/>
              <a:gd name="connsiteX0" fmla="*/ 0 w 17072"/>
              <a:gd name="connsiteY0" fmla="*/ 0 h 631509"/>
              <a:gd name="connsiteX1" fmla="*/ 17072 w 17072"/>
              <a:gd name="connsiteY1" fmla="*/ 631509 h 631509"/>
              <a:gd name="connsiteX0" fmla="*/ 0 w 863453"/>
              <a:gd name="connsiteY0" fmla="*/ 0 h 631509"/>
              <a:gd name="connsiteX1" fmla="*/ 17072 w 863453"/>
              <a:gd name="connsiteY1" fmla="*/ 631509 h 631509"/>
              <a:gd name="connsiteX0" fmla="*/ 0 w 863453"/>
              <a:gd name="connsiteY0" fmla="*/ 3380 h 634889"/>
              <a:gd name="connsiteX1" fmla="*/ 17072 w 863453"/>
              <a:gd name="connsiteY1" fmla="*/ 634889 h 634889"/>
              <a:gd name="connsiteX0" fmla="*/ 2503208 w 3286543"/>
              <a:gd name="connsiteY0" fmla="*/ 3380 h 48488"/>
              <a:gd name="connsiteX1" fmla="*/ 0 w 3286543"/>
              <a:gd name="connsiteY1" fmla="*/ 48488 h 48488"/>
              <a:gd name="connsiteX0" fmla="*/ 0 w 846381"/>
              <a:gd name="connsiteY0" fmla="*/ 3380 h 161257"/>
              <a:gd name="connsiteX1" fmla="*/ 0 w 846381"/>
              <a:gd name="connsiteY1" fmla="*/ 161257 h 161257"/>
              <a:gd name="connsiteX0" fmla="*/ 0 w 783335"/>
              <a:gd name="connsiteY0" fmla="*/ 3380 h 161257"/>
              <a:gd name="connsiteX1" fmla="*/ 0 w 783335"/>
              <a:gd name="connsiteY1" fmla="*/ 161257 h 161257"/>
              <a:gd name="connsiteX0" fmla="*/ 0 w 365217"/>
              <a:gd name="connsiteY0" fmla="*/ 4747 h 162624"/>
              <a:gd name="connsiteX1" fmla="*/ 0 w 365217"/>
              <a:gd name="connsiteY1" fmla="*/ 162624 h 162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65217" h="162624">
                <a:moveTo>
                  <a:pt x="0" y="4747"/>
                </a:moveTo>
                <a:cubicBezTo>
                  <a:pt x="365217" y="0"/>
                  <a:pt x="345623" y="158620"/>
                  <a:pt x="0" y="162624"/>
                </a:cubicBezTo>
              </a:path>
            </a:pathLst>
          </a:custGeom>
          <a:ln w="28575" cmpd="dbl">
            <a:solidFill>
              <a:schemeClr val="accent3"/>
            </a:solidFill>
            <a:headEnd type="none" w="med" len="med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2" name="Freeform 31"/>
          <p:cNvSpPr/>
          <p:nvPr/>
        </p:nvSpPr>
        <p:spPr>
          <a:xfrm>
            <a:off x="2051720" y="3212976"/>
            <a:ext cx="936104" cy="1872208"/>
          </a:xfrm>
          <a:custGeom>
            <a:avLst/>
            <a:gdLst>
              <a:gd name="connsiteX0" fmla="*/ 54935 w 1077433"/>
              <a:gd name="connsiteY0" fmla="*/ 0 h 744279"/>
              <a:gd name="connsiteX1" fmla="*/ 1065028 w 1077433"/>
              <a:gd name="connsiteY1" fmla="*/ 393404 h 744279"/>
              <a:gd name="connsiteX2" fmla="*/ 129363 w 1077433"/>
              <a:gd name="connsiteY2" fmla="*/ 637953 h 744279"/>
              <a:gd name="connsiteX3" fmla="*/ 288851 w 1077433"/>
              <a:gd name="connsiteY3" fmla="*/ 744279 h 744279"/>
              <a:gd name="connsiteX0" fmla="*/ 0 w 1049079"/>
              <a:gd name="connsiteY0" fmla="*/ 0 h 744279"/>
              <a:gd name="connsiteX1" fmla="*/ 1010093 w 1049079"/>
              <a:gd name="connsiteY1" fmla="*/ 393404 h 744279"/>
              <a:gd name="connsiteX2" fmla="*/ 233916 w 1049079"/>
              <a:gd name="connsiteY2" fmla="*/ 744279 h 744279"/>
              <a:gd name="connsiteX0" fmla="*/ 0 w 1012938"/>
              <a:gd name="connsiteY0" fmla="*/ 0 h 631509"/>
              <a:gd name="connsiteX1" fmla="*/ 1010093 w 1012938"/>
              <a:gd name="connsiteY1" fmla="*/ 393404 h 631509"/>
              <a:gd name="connsiteX2" fmla="*/ 17072 w 1012938"/>
              <a:gd name="connsiteY2" fmla="*/ 631509 h 631509"/>
              <a:gd name="connsiteX0" fmla="*/ 0 w 17072"/>
              <a:gd name="connsiteY0" fmla="*/ 0 h 631509"/>
              <a:gd name="connsiteX1" fmla="*/ 17072 w 17072"/>
              <a:gd name="connsiteY1" fmla="*/ 631509 h 631509"/>
              <a:gd name="connsiteX0" fmla="*/ 0 w 863453"/>
              <a:gd name="connsiteY0" fmla="*/ 0 h 631509"/>
              <a:gd name="connsiteX1" fmla="*/ 17072 w 863453"/>
              <a:gd name="connsiteY1" fmla="*/ 631509 h 631509"/>
              <a:gd name="connsiteX0" fmla="*/ 0 w 863453"/>
              <a:gd name="connsiteY0" fmla="*/ 3380 h 634889"/>
              <a:gd name="connsiteX1" fmla="*/ 17072 w 863453"/>
              <a:gd name="connsiteY1" fmla="*/ 634889 h 634889"/>
              <a:gd name="connsiteX0" fmla="*/ 2503208 w 3286543"/>
              <a:gd name="connsiteY0" fmla="*/ 3380 h 48488"/>
              <a:gd name="connsiteX1" fmla="*/ 0 w 3286543"/>
              <a:gd name="connsiteY1" fmla="*/ 48488 h 48488"/>
              <a:gd name="connsiteX0" fmla="*/ 0 w 846381"/>
              <a:gd name="connsiteY0" fmla="*/ 3380 h 161257"/>
              <a:gd name="connsiteX1" fmla="*/ 0 w 846381"/>
              <a:gd name="connsiteY1" fmla="*/ 161257 h 161257"/>
              <a:gd name="connsiteX0" fmla="*/ 0 w 783335"/>
              <a:gd name="connsiteY0" fmla="*/ 3380 h 161257"/>
              <a:gd name="connsiteX1" fmla="*/ 0 w 783335"/>
              <a:gd name="connsiteY1" fmla="*/ 161257 h 161257"/>
              <a:gd name="connsiteX0" fmla="*/ 0 w 365217"/>
              <a:gd name="connsiteY0" fmla="*/ 4747 h 162624"/>
              <a:gd name="connsiteX1" fmla="*/ 0 w 365217"/>
              <a:gd name="connsiteY1" fmla="*/ 162624 h 162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65217" h="162624">
                <a:moveTo>
                  <a:pt x="0" y="4747"/>
                </a:moveTo>
                <a:cubicBezTo>
                  <a:pt x="365217" y="0"/>
                  <a:pt x="345623" y="158620"/>
                  <a:pt x="0" y="162624"/>
                </a:cubicBezTo>
              </a:path>
            </a:pathLst>
          </a:custGeom>
          <a:ln w="28575" cmpd="dbl">
            <a:solidFill>
              <a:schemeClr val="accent3"/>
            </a:solidFill>
            <a:headEnd type="none" w="med" len="med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3" name="Freeform 32"/>
          <p:cNvSpPr/>
          <p:nvPr/>
        </p:nvSpPr>
        <p:spPr>
          <a:xfrm flipV="1">
            <a:off x="2051720" y="2204864"/>
            <a:ext cx="1440160" cy="3168352"/>
          </a:xfrm>
          <a:custGeom>
            <a:avLst/>
            <a:gdLst>
              <a:gd name="connsiteX0" fmla="*/ 54935 w 1077433"/>
              <a:gd name="connsiteY0" fmla="*/ 0 h 744279"/>
              <a:gd name="connsiteX1" fmla="*/ 1065028 w 1077433"/>
              <a:gd name="connsiteY1" fmla="*/ 393404 h 744279"/>
              <a:gd name="connsiteX2" fmla="*/ 129363 w 1077433"/>
              <a:gd name="connsiteY2" fmla="*/ 637953 h 744279"/>
              <a:gd name="connsiteX3" fmla="*/ 288851 w 1077433"/>
              <a:gd name="connsiteY3" fmla="*/ 744279 h 744279"/>
              <a:gd name="connsiteX0" fmla="*/ 0 w 1049079"/>
              <a:gd name="connsiteY0" fmla="*/ 0 h 744279"/>
              <a:gd name="connsiteX1" fmla="*/ 1010093 w 1049079"/>
              <a:gd name="connsiteY1" fmla="*/ 393404 h 744279"/>
              <a:gd name="connsiteX2" fmla="*/ 233916 w 1049079"/>
              <a:gd name="connsiteY2" fmla="*/ 744279 h 744279"/>
              <a:gd name="connsiteX0" fmla="*/ 0 w 1012938"/>
              <a:gd name="connsiteY0" fmla="*/ 0 h 631509"/>
              <a:gd name="connsiteX1" fmla="*/ 1010093 w 1012938"/>
              <a:gd name="connsiteY1" fmla="*/ 393404 h 631509"/>
              <a:gd name="connsiteX2" fmla="*/ 17072 w 1012938"/>
              <a:gd name="connsiteY2" fmla="*/ 631509 h 631509"/>
              <a:gd name="connsiteX0" fmla="*/ 0 w 17072"/>
              <a:gd name="connsiteY0" fmla="*/ 0 h 631509"/>
              <a:gd name="connsiteX1" fmla="*/ 17072 w 17072"/>
              <a:gd name="connsiteY1" fmla="*/ 631509 h 631509"/>
              <a:gd name="connsiteX0" fmla="*/ 0 w 863453"/>
              <a:gd name="connsiteY0" fmla="*/ 0 h 631509"/>
              <a:gd name="connsiteX1" fmla="*/ 17072 w 863453"/>
              <a:gd name="connsiteY1" fmla="*/ 631509 h 631509"/>
              <a:gd name="connsiteX0" fmla="*/ 0 w 863453"/>
              <a:gd name="connsiteY0" fmla="*/ 3380 h 634889"/>
              <a:gd name="connsiteX1" fmla="*/ 17072 w 863453"/>
              <a:gd name="connsiteY1" fmla="*/ 634889 h 634889"/>
              <a:gd name="connsiteX0" fmla="*/ 2503208 w 3286543"/>
              <a:gd name="connsiteY0" fmla="*/ 3380 h 48488"/>
              <a:gd name="connsiteX1" fmla="*/ 0 w 3286543"/>
              <a:gd name="connsiteY1" fmla="*/ 48488 h 48488"/>
              <a:gd name="connsiteX0" fmla="*/ 0 w 846381"/>
              <a:gd name="connsiteY0" fmla="*/ 3380 h 161257"/>
              <a:gd name="connsiteX1" fmla="*/ 0 w 846381"/>
              <a:gd name="connsiteY1" fmla="*/ 161257 h 161257"/>
              <a:gd name="connsiteX0" fmla="*/ 0 w 783335"/>
              <a:gd name="connsiteY0" fmla="*/ 3380 h 161257"/>
              <a:gd name="connsiteX1" fmla="*/ 0 w 783335"/>
              <a:gd name="connsiteY1" fmla="*/ 161257 h 161257"/>
              <a:gd name="connsiteX0" fmla="*/ 0 w 365217"/>
              <a:gd name="connsiteY0" fmla="*/ 4747 h 162624"/>
              <a:gd name="connsiteX1" fmla="*/ 0 w 365217"/>
              <a:gd name="connsiteY1" fmla="*/ 162624 h 162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65217" h="162624">
                <a:moveTo>
                  <a:pt x="0" y="4747"/>
                </a:moveTo>
                <a:cubicBezTo>
                  <a:pt x="365217" y="0"/>
                  <a:pt x="345623" y="158620"/>
                  <a:pt x="0" y="162624"/>
                </a:cubicBezTo>
              </a:path>
            </a:pathLst>
          </a:custGeom>
          <a:ln w="28575" cmpd="dbl">
            <a:solidFill>
              <a:schemeClr val="accent3"/>
            </a:solidFill>
            <a:headEnd type="none" w="med" len="med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4" name="Freeform 33"/>
          <p:cNvSpPr/>
          <p:nvPr/>
        </p:nvSpPr>
        <p:spPr>
          <a:xfrm flipH="1">
            <a:off x="1763688" y="4581128"/>
            <a:ext cx="288032" cy="216024"/>
          </a:xfrm>
          <a:custGeom>
            <a:avLst/>
            <a:gdLst>
              <a:gd name="connsiteX0" fmla="*/ 54935 w 1077433"/>
              <a:gd name="connsiteY0" fmla="*/ 0 h 744279"/>
              <a:gd name="connsiteX1" fmla="*/ 1065028 w 1077433"/>
              <a:gd name="connsiteY1" fmla="*/ 393404 h 744279"/>
              <a:gd name="connsiteX2" fmla="*/ 129363 w 1077433"/>
              <a:gd name="connsiteY2" fmla="*/ 637953 h 744279"/>
              <a:gd name="connsiteX3" fmla="*/ 288851 w 1077433"/>
              <a:gd name="connsiteY3" fmla="*/ 744279 h 744279"/>
              <a:gd name="connsiteX0" fmla="*/ 0 w 1049079"/>
              <a:gd name="connsiteY0" fmla="*/ 0 h 744279"/>
              <a:gd name="connsiteX1" fmla="*/ 1010093 w 1049079"/>
              <a:gd name="connsiteY1" fmla="*/ 393404 h 744279"/>
              <a:gd name="connsiteX2" fmla="*/ 233916 w 1049079"/>
              <a:gd name="connsiteY2" fmla="*/ 744279 h 744279"/>
              <a:gd name="connsiteX0" fmla="*/ 0 w 1012938"/>
              <a:gd name="connsiteY0" fmla="*/ 0 h 631509"/>
              <a:gd name="connsiteX1" fmla="*/ 1010093 w 1012938"/>
              <a:gd name="connsiteY1" fmla="*/ 393404 h 631509"/>
              <a:gd name="connsiteX2" fmla="*/ 17072 w 1012938"/>
              <a:gd name="connsiteY2" fmla="*/ 631509 h 631509"/>
              <a:gd name="connsiteX0" fmla="*/ 0 w 17072"/>
              <a:gd name="connsiteY0" fmla="*/ 0 h 631509"/>
              <a:gd name="connsiteX1" fmla="*/ 17072 w 17072"/>
              <a:gd name="connsiteY1" fmla="*/ 631509 h 631509"/>
              <a:gd name="connsiteX0" fmla="*/ 0 w 863453"/>
              <a:gd name="connsiteY0" fmla="*/ 0 h 631509"/>
              <a:gd name="connsiteX1" fmla="*/ 17072 w 863453"/>
              <a:gd name="connsiteY1" fmla="*/ 631509 h 631509"/>
              <a:gd name="connsiteX0" fmla="*/ 0 w 863453"/>
              <a:gd name="connsiteY0" fmla="*/ 3380 h 634889"/>
              <a:gd name="connsiteX1" fmla="*/ 17072 w 863453"/>
              <a:gd name="connsiteY1" fmla="*/ 634889 h 634889"/>
              <a:gd name="connsiteX0" fmla="*/ 2503208 w 3286543"/>
              <a:gd name="connsiteY0" fmla="*/ 3380 h 48488"/>
              <a:gd name="connsiteX1" fmla="*/ 0 w 3286543"/>
              <a:gd name="connsiteY1" fmla="*/ 48488 h 48488"/>
              <a:gd name="connsiteX0" fmla="*/ 0 w 846381"/>
              <a:gd name="connsiteY0" fmla="*/ 3380 h 161257"/>
              <a:gd name="connsiteX1" fmla="*/ 0 w 846381"/>
              <a:gd name="connsiteY1" fmla="*/ 161257 h 161257"/>
              <a:gd name="connsiteX0" fmla="*/ 0 w 783335"/>
              <a:gd name="connsiteY0" fmla="*/ 3380 h 161257"/>
              <a:gd name="connsiteX1" fmla="*/ 0 w 783335"/>
              <a:gd name="connsiteY1" fmla="*/ 161257 h 161257"/>
              <a:gd name="connsiteX0" fmla="*/ 0 w 365217"/>
              <a:gd name="connsiteY0" fmla="*/ 4747 h 162624"/>
              <a:gd name="connsiteX1" fmla="*/ 0 w 365217"/>
              <a:gd name="connsiteY1" fmla="*/ 162624 h 162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65217" h="162624">
                <a:moveTo>
                  <a:pt x="0" y="4747"/>
                </a:moveTo>
                <a:cubicBezTo>
                  <a:pt x="365217" y="0"/>
                  <a:pt x="345623" y="158620"/>
                  <a:pt x="0" y="162624"/>
                </a:cubicBezTo>
              </a:path>
            </a:pathLst>
          </a:custGeom>
          <a:ln w="28575" cmpd="dbl">
            <a:solidFill>
              <a:schemeClr val="accent3"/>
            </a:solidFill>
            <a:prstDash val="sysDot"/>
            <a:headEnd type="none" w="med" len="med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5" name="Freeform 34"/>
          <p:cNvSpPr/>
          <p:nvPr/>
        </p:nvSpPr>
        <p:spPr>
          <a:xfrm flipH="1">
            <a:off x="1763688" y="5085184"/>
            <a:ext cx="288032" cy="216024"/>
          </a:xfrm>
          <a:custGeom>
            <a:avLst/>
            <a:gdLst>
              <a:gd name="connsiteX0" fmla="*/ 54935 w 1077433"/>
              <a:gd name="connsiteY0" fmla="*/ 0 h 744279"/>
              <a:gd name="connsiteX1" fmla="*/ 1065028 w 1077433"/>
              <a:gd name="connsiteY1" fmla="*/ 393404 h 744279"/>
              <a:gd name="connsiteX2" fmla="*/ 129363 w 1077433"/>
              <a:gd name="connsiteY2" fmla="*/ 637953 h 744279"/>
              <a:gd name="connsiteX3" fmla="*/ 288851 w 1077433"/>
              <a:gd name="connsiteY3" fmla="*/ 744279 h 744279"/>
              <a:gd name="connsiteX0" fmla="*/ 0 w 1049079"/>
              <a:gd name="connsiteY0" fmla="*/ 0 h 744279"/>
              <a:gd name="connsiteX1" fmla="*/ 1010093 w 1049079"/>
              <a:gd name="connsiteY1" fmla="*/ 393404 h 744279"/>
              <a:gd name="connsiteX2" fmla="*/ 233916 w 1049079"/>
              <a:gd name="connsiteY2" fmla="*/ 744279 h 744279"/>
              <a:gd name="connsiteX0" fmla="*/ 0 w 1012938"/>
              <a:gd name="connsiteY0" fmla="*/ 0 h 631509"/>
              <a:gd name="connsiteX1" fmla="*/ 1010093 w 1012938"/>
              <a:gd name="connsiteY1" fmla="*/ 393404 h 631509"/>
              <a:gd name="connsiteX2" fmla="*/ 17072 w 1012938"/>
              <a:gd name="connsiteY2" fmla="*/ 631509 h 631509"/>
              <a:gd name="connsiteX0" fmla="*/ 0 w 17072"/>
              <a:gd name="connsiteY0" fmla="*/ 0 h 631509"/>
              <a:gd name="connsiteX1" fmla="*/ 17072 w 17072"/>
              <a:gd name="connsiteY1" fmla="*/ 631509 h 631509"/>
              <a:gd name="connsiteX0" fmla="*/ 0 w 863453"/>
              <a:gd name="connsiteY0" fmla="*/ 0 h 631509"/>
              <a:gd name="connsiteX1" fmla="*/ 17072 w 863453"/>
              <a:gd name="connsiteY1" fmla="*/ 631509 h 631509"/>
              <a:gd name="connsiteX0" fmla="*/ 0 w 863453"/>
              <a:gd name="connsiteY0" fmla="*/ 3380 h 634889"/>
              <a:gd name="connsiteX1" fmla="*/ 17072 w 863453"/>
              <a:gd name="connsiteY1" fmla="*/ 634889 h 634889"/>
              <a:gd name="connsiteX0" fmla="*/ 2503208 w 3286543"/>
              <a:gd name="connsiteY0" fmla="*/ 3380 h 48488"/>
              <a:gd name="connsiteX1" fmla="*/ 0 w 3286543"/>
              <a:gd name="connsiteY1" fmla="*/ 48488 h 48488"/>
              <a:gd name="connsiteX0" fmla="*/ 0 w 846381"/>
              <a:gd name="connsiteY0" fmla="*/ 3380 h 161257"/>
              <a:gd name="connsiteX1" fmla="*/ 0 w 846381"/>
              <a:gd name="connsiteY1" fmla="*/ 161257 h 161257"/>
              <a:gd name="connsiteX0" fmla="*/ 0 w 783335"/>
              <a:gd name="connsiteY0" fmla="*/ 3380 h 161257"/>
              <a:gd name="connsiteX1" fmla="*/ 0 w 783335"/>
              <a:gd name="connsiteY1" fmla="*/ 161257 h 161257"/>
              <a:gd name="connsiteX0" fmla="*/ 0 w 365217"/>
              <a:gd name="connsiteY0" fmla="*/ 4747 h 162624"/>
              <a:gd name="connsiteX1" fmla="*/ 0 w 365217"/>
              <a:gd name="connsiteY1" fmla="*/ 162624 h 162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65217" h="162624">
                <a:moveTo>
                  <a:pt x="0" y="4747"/>
                </a:moveTo>
                <a:cubicBezTo>
                  <a:pt x="365217" y="0"/>
                  <a:pt x="345623" y="158620"/>
                  <a:pt x="0" y="162624"/>
                </a:cubicBezTo>
              </a:path>
            </a:pathLst>
          </a:custGeom>
          <a:ln w="28575" cmpd="dbl">
            <a:solidFill>
              <a:schemeClr val="accent3"/>
            </a:solidFill>
            <a:prstDash val="sysDot"/>
            <a:headEnd type="none" w="med" len="med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38" name="Curved Connector 37"/>
          <p:cNvCxnSpPr/>
          <p:nvPr/>
        </p:nvCxnSpPr>
        <p:spPr>
          <a:xfrm rot="16200000" flipV="1">
            <a:off x="1665135" y="4050527"/>
            <a:ext cx="1853291" cy="1080120"/>
          </a:xfrm>
          <a:prstGeom prst="curvedConnector2">
            <a:avLst/>
          </a:prstGeom>
          <a:ln w="28575">
            <a:solidFill>
              <a:schemeClr val="accent4"/>
            </a:solidFill>
            <a:prstDash val="solid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urved Connector 40"/>
          <p:cNvCxnSpPr/>
          <p:nvPr/>
        </p:nvCxnSpPr>
        <p:spPr>
          <a:xfrm flipV="1">
            <a:off x="1763688" y="4293096"/>
            <a:ext cx="288032" cy="72008"/>
          </a:xfrm>
          <a:prstGeom prst="curvedConnector3">
            <a:avLst>
              <a:gd name="adj1" fmla="val 50000"/>
            </a:avLst>
          </a:prstGeom>
          <a:ln w="28575">
            <a:solidFill>
              <a:schemeClr val="accent3"/>
            </a:solidFill>
            <a:prstDash val="sysDot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8681749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61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</a:t>
            </a:r>
            <a:r>
              <a:rPr lang="cs-CZ" dirty="0" err="1"/>
              <a:t>Virtualization</a:t>
            </a:r>
            <a:r>
              <a:rPr lang="cs-CZ" dirty="0"/>
              <a:t> and Cloud </a:t>
            </a:r>
            <a:r>
              <a:rPr lang="cs-CZ" dirty="0" err="1"/>
              <a:t>Computing</a:t>
            </a:r>
            <a:r>
              <a:rPr lang="cs-CZ" dirty="0"/>
              <a:t>  - 2023/2024 David Bednárek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Binary Translation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19833827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971600" y="1268760"/>
            <a:ext cx="1080120" cy="1440160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>
                <a:solidFill>
                  <a:schemeClr val="accent3"/>
                </a:solidFill>
              </a:rPr>
              <a:t>aplikační proces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51520" y="2708920"/>
            <a:ext cx="1800200" cy="1440160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ysDot"/>
          </a:ln>
        </p:spPr>
        <p:txBody>
          <a:bodyPr wrap="square" rtlCol="0" anchor="t" anchorCtr="0">
            <a:noAutofit/>
          </a:bodyPr>
          <a:lstStyle/>
          <a:p>
            <a:pPr algn="ctr"/>
            <a:r>
              <a:rPr lang="cs-CZ" dirty="0">
                <a:solidFill>
                  <a:schemeClr val="accent3"/>
                </a:solidFill>
              </a:rPr>
              <a:t>přeložené jádro OS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51520" y="4149080"/>
            <a:ext cx="1800200" cy="2160240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>
                <a:solidFill>
                  <a:schemeClr val="accent3"/>
                </a:solidFill>
              </a:rPr>
              <a:t>VMM</a:t>
            </a:r>
          </a:p>
        </p:txBody>
      </p:sp>
      <p:sp>
        <p:nvSpPr>
          <p:cNvPr id="67" name="Content Placeholder 66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Úprava jádra OS</a:t>
            </a:r>
          </a:p>
          <a:p>
            <a:pPr lvl="1"/>
            <a:r>
              <a:rPr lang="cs-CZ" dirty="0"/>
              <a:t>Binární kód jádra je překladačovými technikami upraven tak, aby neprováděl privilegované operace</a:t>
            </a:r>
          </a:p>
          <a:p>
            <a:pPr lvl="1"/>
            <a:r>
              <a:rPr lang="cs-CZ" dirty="0"/>
              <a:t>Privilegované registry CPU si upravený kód emuluje sám</a:t>
            </a:r>
          </a:p>
          <a:p>
            <a:pPr lvl="1"/>
            <a:r>
              <a:rPr lang="cs-CZ" dirty="0"/>
              <a:t>Zásah VMM nutný pro:</a:t>
            </a:r>
          </a:p>
          <a:p>
            <a:pPr lvl="2"/>
            <a:r>
              <a:rPr lang="cs-CZ" dirty="0"/>
              <a:t>Přechody aplikace-jádro</a:t>
            </a:r>
          </a:p>
          <a:p>
            <a:pPr lvl="2"/>
            <a:r>
              <a:rPr lang="cs-CZ" dirty="0"/>
              <a:t>Akce s významným efektem (např. na stránkování)</a:t>
            </a:r>
          </a:p>
          <a:p>
            <a:pPr lvl="2"/>
            <a:r>
              <a:rPr lang="cs-CZ" dirty="0"/>
              <a:t>I/O operace</a:t>
            </a:r>
          </a:p>
          <a:p>
            <a:pPr lvl="2"/>
            <a:r>
              <a:rPr lang="cs-CZ" dirty="0"/>
              <a:t>Systém přerušení</a:t>
            </a:r>
          </a:p>
          <a:p>
            <a:pPr lvl="1"/>
            <a:endParaRPr lang="cs-CZ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Softwarová emulace s překladem</a:t>
            </a:r>
            <a:r>
              <a:rPr lang="en-US" dirty="0"/>
              <a:t> (</a:t>
            </a:r>
            <a:r>
              <a:rPr lang="en-US" dirty="0" err="1"/>
              <a:t>neprivilegovan</a:t>
            </a:r>
            <a:r>
              <a:rPr lang="cs-CZ" dirty="0"/>
              <a:t>ý mód)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62</a:t>
            </a:fld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</a:t>
            </a:r>
            <a:r>
              <a:rPr lang="cs-CZ" dirty="0" err="1"/>
              <a:t>Virtualization</a:t>
            </a:r>
            <a:r>
              <a:rPr lang="cs-CZ" dirty="0"/>
              <a:t> and Cloud </a:t>
            </a:r>
            <a:r>
              <a:rPr lang="cs-CZ" dirty="0" err="1"/>
              <a:t>Computing</a:t>
            </a:r>
            <a:r>
              <a:rPr lang="cs-CZ" dirty="0"/>
              <a:t>  - 2023/2024 David Bednárek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051720" y="1268760"/>
            <a:ext cx="2664296" cy="5040560"/>
          </a:xfrm>
          <a:prstGeom prst="rect">
            <a:avLst/>
          </a:prstGeom>
          <a:noFill/>
          <a:ln w="38100">
            <a:solidFill>
              <a:schemeClr val="accent1"/>
            </a:solidFill>
            <a:prstDash val="solid"/>
          </a:ln>
        </p:spPr>
        <p:txBody>
          <a:bodyPr wrap="square" rtlCol="0" anchor="t" anchorCtr="0">
            <a:noAutofit/>
          </a:bodyPr>
          <a:lstStyle/>
          <a:p>
            <a:pPr algn="ctr"/>
            <a:r>
              <a:rPr lang="cs-CZ" dirty="0">
                <a:solidFill>
                  <a:schemeClr val="accent1"/>
                </a:solidFill>
              </a:rPr>
              <a:t>CPU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131840" y="1700808"/>
            <a:ext cx="1440160" cy="576064"/>
          </a:xfrm>
          <a:prstGeom prst="rect">
            <a:avLst/>
          </a:prstGeom>
          <a:noFill/>
          <a:ln w="38100">
            <a:solidFill>
              <a:schemeClr val="accent1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>
                <a:solidFill>
                  <a:schemeClr val="accent1"/>
                </a:solidFill>
              </a:rPr>
              <a:t>aplikační registry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131840" y="5517232"/>
            <a:ext cx="1440160" cy="576064"/>
          </a:xfrm>
          <a:prstGeom prst="rect">
            <a:avLst/>
          </a:prstGeom>
          <a:noFill/>
          <a:ln w="38100">
            <a:solidFill>
              <a:schemeClr val="accent1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>
                <a:solidFill>
                  <a:schemeClr val="accent1"/>
                </a:solidFill>
              </a:rPr>
              <a:t>privilegovanéregistry</a:t>
            </a:r>
          </a:p>
        </p:txBody>
      </p:sp>
      <p:cxnSp>
        <p:nvCxnSpPr>
          <p:cNvPr id="14" name="Straight Arrow Connector 13"/>
          <p:cNvCxnSpPr>
            <a:endCxn id="11" idx="1"/>
          </p:cNvCxnSpPr>
          <p:nvPr/>
        </p:nvCxnSpPr>
        <p:spPr>
          <a:xfrm>
            <a:off x="2051720" y="1988840"/>
            <a:ext cx="1080120" cy="0"/>
          </a:xfrm>
          <a:prstGeom prst="straightConnector1">
            <a:avLst/>
          </a:prstGeom>
          <a:ln w="28575">
            <a:solidFill>
              <a:schemeClr val="accent3"/>
            </a:solidFill>
            <a:prstDash val="sysDot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12" idx="1"/>
          </p:cNvCxnSpPr>
          <p:nvPr/>
        </p:nvCxnSpPr>
        <p:spPr>
          <a:xfrm>
            <a:off x="2051720" y="5805264"/>
            <a:ext cx="1080120" cy="0"/>
          </a:xfrm>
          <a:prstGeom prst="straightConnector1">
            <a:avLst/>
          </a:prstGeom>
          <a:ln w="28575">
            <a:solidFill>
              <a:schemeClr val="accent3"/>
            </a:solidFill>
            <a:prstDash val="sysDot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urved Connector 26"/>
          <p:cNvCxnSpPr/>
          <p:nvPr/>
        </p:nvCxnSpPr>
        <p:spPr>
          <a:xfrm rot="5400000" flipH="1" flipV="1">
            <a:off x="2022066" y="2319226"/>
            <a:ext cx="1139428" cy="1080120"/>
          </a:xfrm>
          <a:prstGeom prst="curvedConnector3">
            <a:avLst>
              <a:gd name="adj1" fmla="val 2409"/>
            </a:avLst>
          </a:prstGeom>
          <a:ln w="28575">
            <a:solidFill>
              <a:schemeClr val="accent3"/>
            </a:solidFill>
            <a:prstDash val="sysDot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Freeform 57"/>
          <p:cNvSpPr/>
          <p:nvPr/>
        </p:nvSpPr>
        <p:spPr>
          <a:xfrm>
            <a:off x="2051720" y="2405734"/>
            <a:ext cx="576064" cy="663226"/>
          </a:xfrm>
          <a:custGeom>
            <a:avLst/>
            <a:gdLst>
              <a:gd name="connsiteX0" fmla="*/ 54935 w 1077433"/>
              <a:gd name="connsiteY0" fmla="*/ 0 h 744279"/>
              <a:gd name="connsiteX1" fmla="*/ 1065028 w 1077433"/>
              <a:gd name="connsiteY1" fmla="*/ 393404 h 744279"/>
              <a:gd name="connsiteX2" fmla="*/ 129363 w 1077433"/>
              <a:gd name="connsiteY2" fmla="*/ 637953 h 744279"/>
              <a:gd name="connsiteX3" fmla="*/ 288851 w 1077433"/>
              <a:gd name="connsiteY3" fmla="*/ 744279 h 744279"/>
              <a:gd name="connsiteX0" fmla="*/ 0 w 1049079"/>
              <a:gd name="connsiteY0" fmla="*/ 0 h 744279"/>
              <a:gd name="connsiteX1" fmla="*/ 1010093 w 1049079"/>
              <a:gd name="connsiteY1" fmla="*/ 393404 h 744279"/>
              <a:gd name="connsiteX2" fmla="*/ 233916 w 1049079"/>
              <a:gd name="connsiteY2" fmla="*/ 744279 h 744279"/>
              <a:gd name="connsiteX0" fmla="*/ 0 w 1012938"/>
              <a:gd name="connsiteY0" fmla="*/ 0 h 631509"/>
              <a:gd name="connsiteX1" fmla="*/ 1010093 w 1012938"/>
              <a:gd name="connsiteY1" fmla="*/ 393404 h 631509"/>
              <a:gd name="connsiteX2" fmla="*/ 17072 w 1012938"/>
              <a:gd name="connsiteY2" fmla="*/ 631509 h 631509"/>
              <a:gd name="connsiteX0" fmla="*/ 0 w 17072"/>
              <a:gd name="connsiteY0" fmla="*/ 0 h 631509"/>
              <a:gd name="connsiteX1" fmla="*/ 17072 w 17072"/>
              <a:gd name="connsiteY1" fmla="*/ 631509 h 631509"/>
              <a:gd name="connsiteX0" fmla="*/ 0 w 863453"/>
              <a:gd name="connsiteY0" fmla="*/ 0 h 631509"/>
              <a:gd name="connsiteX1" fmla="*/ 17072 w 863453"/>
              <a:gd name="connsiteY1" fmla="*/ 631509 h 631509"/>
              <a:gd name="connsiteX0" fmla="*/ 0 w 863453"/>
              <a:gd name="connsiteY0" fmla="*/ 3380 h 634889"/>
              <a:gd name="connsiteX1" fmla="*/ 17072 w 863453"/>
              <a:gd name="connsiteY1" fmla="*/ 634889 h 634889"/>
              <a:gd name="connsiteX0" fmla="*/ 2503208 w 3286543"/>
              <a:gd name="connsiteY0" fmla="*/ 3380 h 48488"/>
              <a:gd name="connsiteX1" fmla="*/ 0 w 3286543"/>
              <a:gd name="connsiteY1" fmla="*/ 48488 h 48488"/>
              <a:gd name="connsiteX0" fmla="*/ 0 w 846381"/>
              <a:gd name="connsiteY0" fmla="*/ 3380 h 161257"/>
              <a:gd name="connsiteX1" fmla="*/ 0 w 846381"/>
              <a:gd name="connsiteY1" fmla="*/ 161257 h 161257"/>
              <a:gd name="connsiteX0" fmla="*/ 0 w 783335"/>
              <a:gd name="connsiteY0" fmla="*/ 3380 h 161257"/>
              <a:gd name="connsiteX1" fmla="*/ 0 w 783335"/>
              <a:gd name="connsiteY1" fmla="*/ 161257 h 161257"/>
              <a:gd name="connsiteX0" fmla="*/ 0 w 365217"/>
              <a:gd name="connsiteY0" fmla="*/ 4747 h 162624"/>
              <a:gd name="connsiteX1" fmla="*/ 0 w 365217"/>
              <a:gd name="connsiteY1" fmla="*/ 162624 h 162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65217" h="162624">
                <a:moveTo>
                  <a:pt x="0" y="4747"/>
                </a:moveTo>
                <a:cubicBezTo>
                  <a:pt x="365217" y="0"/>
                  <a:pt x="345623" y="158620"/>
                  <a:pt x="0" y="162624"/>
                </a:cubicBezTo>
              </a:path>
            </a:pathLst>
          </a:custGeom>
          <a:ln w="28575" cmpd="dbl">
            <a:solidFill>
              <a:schemeClr val="accent4"/>
            </a:solidFill>
            <a:prstDash val="sysDot"/>
            <a:headEnd type="none" w="med" len="med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9" name="Freeform 58"/>
          <p:cNvSpPr/>
          <p:nvPr/>
        </p:nvSpPr>
        <p:spPr>
          <a:xfrm flipV="1">
            <a:off x="2051720" y="2204864"/>
            <a:ext cx="1080120" cy="1080120"/>
          </a:xfrm>
          <a:custGeom>
            <a:avLst/>
            <a:gdLst>
              <a:gd name="connsiteX0" fmla="*/ 54935 w 1077433"/>
              <a:gd name="connsiteY0" fmla="*/ 0 h 744279"/>
              <a:gd name="connsiteX1" fmla="*/ 1065028 w 1077433"/>
              <a:gd name="connsiteY1" fmla="*/ 393404 h 744279"/>
              <a:gd name="connsiteX2" fmla="*/ 129363 w 1077433"/>
              <a:gd name="connsiteY2" fmla="*/ 637953 h 744279"/>
              <a:gd name="connsiteX3" fmla="*/ 288851 w 1077433"/>
              <a:gd name="connsiteY3" fmla="*/ 744279 h 744279"/>
              <a:gd name="connsiteX0" fmla="*/ 0 w 1049079"/>
              <a:gd name="connsiteY0" fmla="*/ 0 h 744279"/>
              <a:gd name="connsiteX1" fmla="*/ 1010093 w 1049079"/>
              <a:gd name="connsiteY1" fmla="*/ 393404 h 744279"/>
              <a:gd name="connsiteX2" fmla="*/ 233916 w 1049079"/>
              <a:gd name="connsiteY2" fmla="*/ 744279 h 744279"/>
              <a:gd name="connsiteX0" fmla="*/ 0 w 1012938"/>
              <a:gd name="connsiteY0" fmla="*/ 0 h 631509"/>
              <a:gd name="connsiteX1" fmla="*/ 1010093 w 1012938"/>
              <a:gd name="connsiteY1" fmla="*/ 393404 h 631509"/>
              <a:gd name="connsiteX2" fmla="*/ 17072 w 1012938"/>
              <a:gd name="connsiteY2" fmla="*/ 631509 h 631509"/>
              <a:gd name="connsiteX0" fmla="*/ 0 w 17072"/>
              <a:gd name="connsiteY0" fmla="*/ 0 h 631509"/>
              <a:gd name="connsiteX1" fmla="*/ 17072 w 17072"/>
              <a:gd name="connsiteY1" fmla="*/ 631509 h 631509"/>
              <a:gd name="connsiteX0" fmla="*/ 0 w 863453"/>
              <a:gd name="connsiteY0" fmla="*/ 0 h 631509"/>
              <a:gd name="connsiteX1" fmla="*/ 17072 w 863453"/>
              <a:gd name="connsiteY1" fmla="*/ 631509 h 631509"/>
              <a:gd name="connsiteX0" fmla="*/ 0 w 863453"/>
              <a:gd name="connsiteY0" fmla="*/ 3380 h 634889"/>
              <a:gd name="connsiteX1" fmla="*/ 17072 w 863453"/>
              <a:gd name="connsiteY1" fmla="*/ 634889 h 634889"/>
              <a:gd name="connsiteX0" fmla="*/ 2503208 w 3286543"/>
              <a:gd name="connsiteY0" fmla="*/ 3380 h 48488"/>
              <a:gd name="connsiteX1" fmla="*/ 0 w 3286543"/>
              <a:gd name="connsiteY1" fmla="*/ 48488 h 48488"/>
              <a:gd name="connsiteX0" fmla="*/ 0 w 846381"/>
              <a:gd name="connsiteY0" fmla="*/ 3380 h 161257"/>
              <a:gd name="connsiteX1" fmla="*/ 0 w 846381"/>
              <a:gd name="connsiteY1" fmla="*/ 161257 h 161257"/>
              <a:gd name="connsiteX0" fmla="*/ 0 w 783335"/>
              <a:gd name="connsiteY0" fmla="*/ 3380 h 161257"/>
              <a:gd name="connsiteX1" fmla="*/ 0 w 783335"/>
              <a:gd name="connsiteY1" fmla="*/ 161257 h 161257"/>
              <a:gd name="connsiteX0" fmla="*/ 0 w 365217"/>
              <a:gd name="connsiteY0" fmla="*/ 4747 h 162624"/>
              <a:gd name="connsiteX1" fmla="*/ 0 w 365217"/>
              <a:gd name="connsiteY1" fmla="*/ 162624 h 162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65217" h="162624">
                <a:moveTo>
                  <a:pt x="0" y="4747"/>
                </a:moveTo>
                <a:cubicBezTo>
                  <a:pt x="365217" y="0"/>
                  <a:pt x="345623" y="158620"/>
                  <a:pt x="0" y="162624"/>
                </a:cubicBezTo>
              </a:path>
            </a:pathLst>
          </a:custGeom>
          <a:ln w="28575" cmpd="dbl">
            <a:solidFill>
              <a:schemeClr val="accent4"/>
            </a:solidFill>
            <a:prstDash val="sysDot"/>
            <a:headEnd type="none" w="med" len="med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69" name="Straight Connector 68"/>
          <p:cNvCxnSpPr/>
          <p:nvPr/>
        </p:nvCxnSpPr>
        <p:spPr>
          <a:xfrm>
            <a:off x="179512" y="4149080"/>
            <a:ext cx="1872208" cy="0"/>
          </a:xfrm>
          <a:prstGeom prst="line">
            <a:avLst/>
          </a:prstGeom>
          <a:noFill/>
          <a:ln w="38100">
            <a:solidFill>
              <a:schemeClr val="accent1"/>
            </a:solidFill>
            <a:prstDash val="sysDot"/>
          </a:ln>
        </p:spPr>
      </p:cxnSp>
      <p:cxnSp>
        <p:nvCxnSpPr>
          <p:cNvPr id="22" name="Curved Connector 21"/>
          <p:cNvCxnSpPr/>
          <p:nvPr/>
        </p:nvCxnSpPr>
        <p:spPr>
          <a:xfrm rot="5400000" flipH="1" flipV="1">
            <a:off x="1043608" y="3284984"/>
            <a:ext cx="3312368" cy="1296144"/>
          </a:xfrm>
          <a:prstGeom prst="curvedConnector3">
            <a:avLst>
              <a:gd name="adj1" fmla="val 1530"/>
            </a:avLst>
          </a:prstGeom>
          <a:ln w="28575">
            <a:solidFill>
              <a:schemeClr val="accent3"/>
            </a:solidFill>
            <a:prstDash val="sysDot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395536" y="3501008"/>
            <a:ext cx="1440160" cy="576064"/>
          </a:xfrm>
          <a:prstGeom prst="rect">
            <a:avLst/>
          </a:prstGeom>
          <a:noFill/>
          <a:ln w="38100">
            <a:solidFill>
              <a:schemeClr val="accent4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>
                <a:solidFill>
                  <a:schemeClr val="accent4"/>
                </a:solidFill>
              </a:rPr>
              <a:t>privilegovanéregistry</a:t>
            </a:r>
          </a:p>
        </p:txBody>
      </p:sp>
      <p:sp>
        <p:nvSpPr>
          <p:cNvPr id="30" name="Freeform 29"/>
          <p:cNvSpPr/>
          <p:nvPr/>
        </p:nvSpPr>
        <p:spPr>
          <a:xfrm>
            <a:off x="2051720" y="2348880"/>
            <a:ext cx="864096" cy="2232248"/>
          </a:xfrm>
          <a:custGeom>
            <a:avLst/>
            <a:gdLst>
              <a:gd name="connsiteX0" fmla="*/ 54935 w 1077433"/>
              <a:gd name="connsiteY0" fmla="*/ 0 h 744279"/>
              <a:gd name="connsiteX1" fmla="*/ 1065028 w 1077433"/>
              <a:gd name="connsiteY1" fmla="*/ 393404 h 744279"/>
              <a:gd name="connsiteX2" fmla="*/ 129363 w 1077433"/>
              <a:gd name="connsiteY2" fmla="*/ 637953 h 744279"/>
              <a:gd name="connsiteX3" fmla="*/ 288851 w 1077433"/>
              <a:gd name="connsiteY3" fmla="*/ 744279 h 744279"/>
              <a:gd name="connsiteX0" fmla="*/ 0 w 1049079"/>
              <a:gd name="connsiteY0" fmla="*/ 0 h 744279"/>
              <a:gd name="connsiteX1" fmla="*/ 1010093 w 1049079"/>
              <a:gd name="connsiteY1" fmla="*/ 393404 h 744279"/>
              <a:gd name="connsiteX2" fmla="*/ 233916 w 1049079"/>
              <a:gd name="connsiteY2" fmla="*/ 744279 h 744279"/>
              <a:gd name="connsiteX0" fmla="*/ 0 w 1012938"/>
              <a:gd name="connsiteY0" fmla="*/ 0 h 631509"/>
              <a:gd name="connsiteX1" fmla="*/ 1010093 w 1012938"/>
              <a:gd name="connsiteY1" fmla="*/ 393404 h 631509"/>
              <a:gd name="connsiteX2" fmla="*/ 17072 w 1012938"/>
              <a:gd name="connsiteY2" fmla="*/ 631509 h 631509"/>
              <a:gd name="connsiteX0" fmla="*/ 0 w 17072"/>
              <a:gd name="connsiteY0" fmla="*/ 0 h 631509"/>
              <a:gd name="connsiteX1" fmla="*/ 17072 w 17072"/>
              <a:gd name="connsiteY1" fmla="*/ 631509 h 631509"/>
              <a:gd name="connsiteX0" fmla="*/ 0 w 863453"/>
              <a:gd name="connsiteY0" fmla="*/ 0 h 631509"/>
              <a:gd name="connsiteX1" fmla="*/ 17072 w 863453"/>
              <a:gd name="connsiteY1" fmla="*/ 631509 h 631509"/>
              <a:gd name="connsiteX0" fmla="*/ 0 w 863453"/>
              <a:gd name="connsiteY0" fmla="*/ 3380 h 634889"/>
              <a:gd name="connsiteX1" fmla="*/ 17072 w 863453"/>
              <a:gd name="connsiteY1" fmla="*/ 634889 h 634889"/>
              <a:gd name="connsiteX0" fmla="*/ 2503208 w 3286543"/>
              <a:gd name="connsiteY0" fmla="*/ 3380 h 48488"/>
              <a:gd name="connsiteX1" fmla="*/ 0 w 3286543"/>
              <a:gd name="connsiteY1" fmla="*/ 48488 h 48488"/>
              <a:gd name="connsiteX0" fmla="*/ 0 w 846381"/>
              <a:gd name="connsiteY0" fmla="*/ 3380 h 161257"/>
              <a:gd name="connsiteX1" fmla="*/ 0 w 846381"/>
              <a:gd name="connsiteY1" fmla="*/ 161257 h 161257"/>
              <a:gd name="connsiteX0" fmla="*/ 0 w 783335"/>
              <a:gd name="connsiteY0" fmla="*/ 3380 h 161257"/>
              <a:gd name="connsiteX1" fmla="*/ 0 w 783335"/>
              <a:gd name="connsiteY1" fmla="*/ 161257 h 161257"/>
              <a:gd name="connsiteX0" fmla="*/ 0 w 365217"/>
              <a:gd name="connsiteY0" fmla="*/ 4747 h 162624"/>
              <a:gd name="connsiteX1" fmla="*/ 0 w 365217"/>
              <a:gd name="connsiteY1" fmla="*/ 162624 h 162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65217" h="162624">
                <a:moveTo>
                  <a:pt x="0" y="4747"/>
                </a:moveTo>
                <a:cubicBezTo>
                  <a:pt x="365217" y="0"/>
                  <a:pt x="345623" y="158620"/>
                  <a:pt x="0" y="162624"/>
                </a:cubicBezTo>
              </a:path>
            </a:pathLst>
          </a:custGeom>
          <a:ln w="28575" cmpd="dbl">
            <a:solidFill>
              <a:schemeClr val="accent3"/>
            </a:solidFill>
            <a:headEnd type="none" w="med" len="med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1" name="Freeform 30"/>
          <p:cNvSpPr/>
          <p:nvPr/>
        </p:nvSpPr>
        <p:spPr>
          <a:xfrm flipV="1">
            <a:off x="2051720" y="3068960"/>
            <a:ext cx="1080120" cy="1800200"/>
          </a:xfrm>
          <a:custGeom>
            <a:avLst/>
            <a:gdLst>
              <a:gd name="connsiteX0" fmla="*/ 54935 w 1077433"/>
              <a:gd name="connsiteY0" fmla="*/ 0 h 744279"/>
              <a:gd name="connsiteX1" fmla="*/ 1065028 w 1077433"/>
              <a:gd name="connsiteY1" fmla="*/ 393404 h 744279"/>
              <a:gd name="connsiteX2" fmla="*/ 129363 w 1077433"/>
              <a:gd name="connsiteY2" fmla="*/ 637953 h 744279"/>
              <a:gd name="connsiteX3" fmla="*/ 288851 w 1077433"/>
              <a:gd name="connsiteY3" fmla="*/ 744279 h 744279"/>
              <a:gd name="connsiteX0" fmla="*/ 0 w 1049079"/>
              <a:gd name="connsiteY0" fmla="*/ 0 h 744279"/>
              <a:gd name="connsiteX1" fmla="*/ 1010093 w 1049079"/>
              <a:gd name="connsiteY1" fmla="*/ 393404 h 744279"/>
              <a:gd name="connsiteX2" fmla="*/ 233916 w 1049079"/>
              <a:gd name="connsiteY2" fmla="*/ 744279 h 744279"/>
              <a:gd name="connsiteX0" fmla="*/ 0 w 1012938"/>
              <a:gd name="connsiteY0" fmla="*/ 0 h 631509"/>
              <a:gd name="connsiteX1" fmla="*/ 1010093 w 1012938"/>
              <a:gd name="connsiteY1" fmla="*/ 393404 h 631509"/>
              <a:gd name="connsiteX2" fmla="*/ 17072 w 1012938"/>
              <a:gd name="connsiteY2" fmla="*/ 631509 h 631509"/>
              <a:gd name="connsiteX0" fmla="*/ 0 w 17072"/>
              <a:gd name="connsiteY0" fmla="*/ 0 h 631509"/>
              <a:gd name="connsiteX1" fmla="*/ 17072 w 17072"/>
              <a:gd name="connsiteY1" fmla="*/ 631509 h 631509"/>
              <a:gd name="connsiteX0" fmla="*/ 0 w 863453"/>
              <a:gd name="connsiteY0" fmla="*/ 0 h 631509"/>
              <a:gd name="connsiteX1" fmla="*/ 17072 w 863453"/>
              <a:gd name="connsiteY1" fmla="*/ 631509 h 631509"/>
              <a:gd name="connsiteX0" fmla="*/ 0 w 863453"/>
              <a:gd name="connsiteY0" fmla="*/ 3380 h 634889"/>
              <a:gd name="connsiteX1" fmla="*/ 17072 w 863453"/>
              <a:gd name="connsiteY1" fmla="*/ 634889 h 634889"/>
              <a:gd name="connsiteX0" fmla="*/ 2503208 w 3286543"/>
              <a:gd name="connsiteY0" fmla="*/ 3380 h 48488"/>
              <a:gd name="connsiteX1" fmla="*/ 0 w 3286543"/>
              <a:gd name="connsiteY1" fmla="*/ 48488 h 48488"/>
              <a:gd name="connsiteX0" fmla="*/ 0 w 846381"/>
              <a:gd name="connsiteY0" fmla="*/ 3380 h 161257"/>
              <a:gd name="connsiteX1" fmla="*/ 0 w 846381"/>
              <a:gd name="connsiteY1" fmla="*/ 161257 h 161257"/>
              <a:gd name="connsiteX0" fmla="*/ 0 w 783335"/>
              <a:gd name="connsiteY0" fmla="*/ 3380 h 161257"/>
              <a:gd name="connsiteX1" fmla="*/ 0 w 783335"/>
              <a:gd name="connsiteY1" fmla="*/ 161257 h 161257"/>
              <a:gd name="connsiteX0" fmla="*/ 0 w 365217"/>
              <a:gd name="connsiteY0" fmla="*/ 4747 h 162624"/>
              <a:gd name="connsiteX1" fmla="*/ 0 w 365217"/>
              <a:gd name="connsiteY1" fmla="*/ 162624 h 162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65217" h="162624">
                <a:moveTo>
                  <a:pt x="0" y="4747"/>
                </a:moveTo>
                <a:cubicBezTo>
                  <a:pt x="365217" y="0"/>
                  <a:pt x="345623" y="158620"/>
                  <a:pt x="0" y="162624"/>
                </a:cubicBezTo>
              </a:path>
            </a:pathLst>
          </a:custGeom>
          <a:ln w="28575" cmpd="dbl">
            <a:solidFill>
              <a:schemeClr val="accent3"/>
            </a:solidFill>
            <a:headEnd type="none" w="med" len="med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2" name="Freeform 31"/>
          <p:cNvSpPr/>
          <p:nvPr/>
        </p:nvSpPr>
        <p:spPr>
          <a:xfrm>
            <a:off x="2051720" y="3212976"/>
            <a:ext cx="936104" cy="1872208"/>
          </a:xfrm>
          <a:custGeom>
            <a:avLst/>
            <a:gdLst>
              <a:gd name="connsiteX0" fmla="*/ 54935 w 1077433"/>
              <a:gd name="connsiteY0" fmla="*/ 0 h 744279"/>
              <a:gd name="connsiteX1" fmla="*/ 1065028 w 1077433"/>
              <a:gd name="connsiteY1" fmla="*/ 393404 h 744279"/>
              <a:gd name="connsiteX2" fmla="*/ 129363 w 1077433"/>
              <a:gd name="connsiteY2" fmla="*/ 637953 h 744279"/>
              <a:gd name="connsiteX3" fmla="*/ 288851 w 1077433"/>
              <a:gd name="connsiteY3" fmla="*/ 744279 h 744279"/>
              <a:gd name="connsiteX0" fmla="*/ 0 w 1049079"/>
              <a:gd name="connsiteY0" fmla="*/ 0 h 744279"/>
              <a:gd name="connsiteX1" fmla="*/ 1010093 w 1049079"/>
              <a:gd name="connsiteY1" fmla="*/ 393404 h 744279"/>
              <a:gd name="connsiteX2" fmla="*/ 233916 w 1049079"/>
              <a:gd name="connsiteY2" fmla="*/ 744279 h 744279"/>
              <a:gd name="connsiteX0" fmla="*/ 0 w 1012938"/>
              <a:gd name="connsiteY0" fmla="*/ 0 h 631509"/>
              <a:gd name="connsiteX1" fmla="*/ 1010093 w 1012938"/>
              <a:gd name="connsiteY1" fmla="*/ 393404 h 631509"/>
              <a:gd name="connsiteX2" fmla="*/ 17072 w 1012938"/>
              <a:gd name="connsiteY2" fmla="*/ 631509 h 631509"/>
              <a:gd name="connsiteX0" fmla="*/ 0 w 17072"/>
              <a:gd name="connsiteY0" fmla="*/ 0 h 631509"/>
              <a:gd name="connsiteX1" fmla="*/ 17072 w 17072"/>
              <a:gd name="connsiteY1" fmla="*/ 631509 h 631509"/>
              <a:gd name="connsiteX0" fmla="*/ 0 w 863453"/>
              <a:gd name="connsiteY0" fmla="*/ 0 h 631509"/>
              <a:gd name="connsiteX1" fmla="*/ 17072 w 863453"/>
              <a:gd name="connsiteY1" fmla="*/ 631509 h 631509"/>
              <a:gd name="connsiteX0" fmla="*/ 0 w 863453"/>
              <a:gd name="connsiteY0" fmla="*/ 3380 h 634889"/>
              <a:gd name="connsiteX1" fmla="*/ 17072 w 863453"/>
              <a:gd name="connsiteY1" fmla="*/ 634889 h 634889"/>
              <a:gd name="connsiteX0" fmla="*/ 2503208 w 3286543"/>
              <a:gd name="connsiteY0" fmla="*/ 3380 h 48488"/>
              <a:gd name="connsiteX1" fmla="*/ 0 w 3286543"/>
              <a:gd name="connsiteY1" fmla="*/ 48488 h 48488"/>
              <a:gd name="connsiteX0" fmla="*/ 0 w 846381"/>
              <a:gd name="connsiteY0" fmla="*/ 3380 h 161257"/>
              <a:gd name="connsiteX1" fmla="*/ 0 w 846381"/>
              <a:gd name="connsiteY1" fmla="*/ 161257 h 161257"/>
              <a:gd name="connsiteX0" fmla="*/ 0 w 783335"/>
              <a:gd name="connsiteY0" fmla="*/ 3380 h 161257"/>
              <a:gd name="connsiteX1" fmla="*/ 0 w 783335"/>
              <a:gd name="connsiteY1" fmla="*/ 161257 h 161257"/>
              <a:gd name="connsiteX0" fmla="*/ 0 w 365217"/>
              <a:gd name="connsiteY0" fmla="*/ 4747 h 162624"/>
              <a:gd name="connsiteX1" fmla="*/ 0 w 365217"/>
              <a:gd name="connsiteY1" fmla="*/ 162624 h 162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65217" h="162624">
                <a:moveTo>
                  <a:pt x="0" y="4747"/>
                </a:moveTo>
                <a:cubicBezTo>
                  <a:pt x="365217" y="0"/>
                  <a:pt x="345623" y="158620"/>
                  <a:pt x="0" y="162624"/>
                </a:cubicBezTo>
              </a:path>
            </a:pathLst>
          </a:custGeom>
          <a:ln w="28575" cmpd="dbl">
            <a:solidFill>
              <a:schemeClr val="accent3"/>
            </a:solidFill>
            <a:headEnd type="none" w="med" len="med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3" name="Freeform 32"/>
          <p:cNvSpPr/>
          <p:nvPr/>
        </p:nvSpPr>
        <p:spPr>
          <a:xfrm flipV="1">
            <a:off x="2051720" y="2204864"/>
            <a:ext cx="1440160" cy="3168352"/>
          </a:xfrm>
          <a:custGeom>
            <a:avLst/>
            <a:gdLst>
              <a:gd name="connsiteX0" fmla="*/ 54935 w 1077433"/>
              <a:gd name="connsiteY0" fmla="*/ 0 h 744279"/>
              <a:gd name="connsiteX1" fmla="*/ 1065028 w 1077433"/>
              <a:gd name="connsiteY1" fmla="*/ 393404 h 744279"/>
              <a:gd name="connsiteX2" fmla="*/ 129363 w 1077433"/>
              <a:gd name="connsiteY2" fmla="*/ 637953 h 744279"/>
              <a:gd name="connsiteX3" fmla="*/ 288851 w 1077433"/>
              <a:gd name="connsiteY3" fmla="*/ 744279 h 744279"/>
              <a:gd name="connsiteX0" fmla="*/ 0 w 1049079"/>
              <a:gd name="connsiteY0" fmla="*/ 0 h 744279"/>
              <a:gd name="connsiteX1" fmla="*/ 1010093 w 1049079"/>
              <a:gd name="connsiteY1" fmla="*/ 393404 h 744279"/>
              <a:gd name="connsiteX2" fmla="*/ 233916 w 1049079"/>
              <a:gd name="connsiteY2" fmla="*/ 744279 h 744279"/>
              <a:gd name="connsiteX0" fmla="*/ 0 w 1012938"/>
              <a:gd name="connsiteY0" fmla="*/ 0 h 631509"/>
              <a:gd name="connsiteX1" fmla="*/ 1010093 w 1012938"/>
              <a:gd name="connsiteY1" fmla="*/ 393404 h 631509"/>
              <a:gd name="connsiteX2" fmla="*/ 17072 w 1012938"/>
              <a:gd name="connsiteY2" fmla="*/ 631509 h 631509"/>
              <a:gd name="connsiteX0" fmla="*/ 0 w 17072"/>
              <a:gd name="connsiteY0" fmla="*/ 0 h 631509"/>
              <a:gd name="connsiteX1" fmla="*/ 17072 w 17072"/>
              <a:gd name="connsiteY1" fmla="*/ 631509 h 631509"/>
              <a:gd name="connsiteX0" fmla="*/ 0 w 863453"/>
              <a:gd name="connsiteY0" fmla="*/ 0 h 631509"/>
              <a:gd name="connsiteX1" fmla="*/ 17072 w 863453"/>
              <a:gd name="connsiteY1" fmla="*/ 631509 h 631509"/>
              <a:gd name="connsiteX0" fmla="*/ 0 w 863453"/>
              <a:gd name="connsiteY0" fmla="*/ 3380 h 634889"/>
              <a:gd name="connsiteX1" fmla="*/ 17072 w 863453"/>
              <a:gd name="connsiteY1" fmla="*/ 634889 h 634889"/>
              <a:gd name="connsiteX0" fmla="*/ 2503208 w 3286543"/>
              <a:gd name="connsiteY0" fmla="*/ 3380 h 48488"/>
              <a:gd name="connsiteX1" fmla="*/ 0 w 3286543"/>
              <a:gd name="connsiteY1" fmla="*/ 48488 h 48488"/>
              <a:gd name="connsiteX0" fmla="*/ 0 w 846381"/>
              <a:gd name="connsiteY0" fmla="*/ 3380 h 161257"/>
              <a:gd name="connsiteX1" fmla="*/ 0 w 846381"/>
              <a:gd name="connsiteY1" fmla="*/ 161257 h 161257"/>
              <a:gd name="connsiteX0" fmla="*/ 0 w 783335"/>
              <a:gd name="connsiteY0" fmla="*/ 3380 h 161257"/>
              <a:gd name="connsiteX1" fmla="*/ 0 w 783335"/>
              <a:gd name="connsiteY1" fmla="*/ 161257 h 161257"/>
              <a:gd name="connsiteX0" fmla="*/ 0 w 365217"/>
              <a:gd name="connsiteY0" fmla="*/ 4747 h 162624"/>
              <a:gd name="connsiteX1" fmla="*/ 0 w 365217"/>
              <a:gd name="connsiteY1" fmla="*/ 162624 h 162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65217" h="162624">
                <a:moveTo>
                  <a:pt x="0" y="4747"/>
                </a:moveTo>
                <a:cubicBezTo>
                  <a:pt x="365217" y="0"/>
                  <a:pt x="345623" y="158620"/>
                  <a:pt x="0" y="162624"/>
                </a:cubicBezTo>
              </a:path>
            </a:pathLst>
          </a:custGeom>
          <a:ln w="28575" cmpd="dbl">
            <a:solidFill>
              <a:schemeClr val="accent3"/>
            </a:solidFill>
            <a:headEnd type="none" w="med" len="med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4" name="Freeform 33"/>
          <p:cNvSpPr/>
          <p:nvPr/>
        </p:nvSpPr>
        <p:spPr>
          <a:xfrm flipH="1">
            <a:off x="1763688" y="4581128"/>
            <a:ext cx="288032" cy="216024"/>
          </a:xfrm>
          <a:custGeom>
            <a:avLst/>
            <a:gdLst>
              <a:gd name="connsiteX0" fmla="*/ 54935 w 1077433"/>
              <a:gd name="connsiteY0" fmla="*/ 0 h 744279"/>
              <a:gd name="connsiteX1" fmla="*/ 1065028 w 1077433"/>
              <a:gd name="connsiteY1" fmla="*/ 393404 h 744279"/>
              <a:gd name="connsiteX2" fmla="*/ 129363 w 1077433"/>
              <a:gd name="connsiteY2" fmla="*/ 637953 h 744279"/>
              <a:gd name="connsiteX3" fmla="*/ 288851 w 1077433"/>
              <a:gd name="connsiteY3" fmla="*/ 744279 h 744279"/>
              <a:gd name="connsiteX0" fmla="*/ 0 w 1049079"/>
              <a:gd name="connsiteY0" fmla="*/ 0 h 744279"/>
              <a:gd name="connsiteX1" fmla="*/ 1010093 w 1049079"/>
              <a:gd name="connsiteY1" fmla="*/ 393404 h 744279"/>
              <a:gd name="connsiteX2" fmla="*/ 233916 w 1049079"/>
              <a:gd name="connsiteY2" fmla="*/ 744279 h 744279"/>
              <a:gd name="connsiteX0" fmla="*/ 0 w 1012938"/>
              <a:gd name="connsiteY0" fmla="*/ 0 h 631509"/>
              <a:gd name="connsiteX1" fmla="*/ 1010093 w 1012938"/>
              <a:gd name="connsiteY1" fmla="*/ 393404 h 631509"/>
              <a:gd name="connsiteX2" fmla="*/ 17072 w 1012938"/>
              <a:gd name="connsiteY2" fmla="*/ 631509 h 631509"/>
              <a:gd name="connsiteX0" fmla="*/ 0 w 17072"/>
              <a:gd name="connsiteY0" fmla="*/ 0 h 631509"/>
              <a:gd name="connsiteX1" fmla="*/ 17072 w 17072"/>
              <a:gd name="connsiteY1" fmla="*/ 631509 h 631509"/>
              <a:gd name="connsiteX0" fmla="*/ 0 w 863453"/>
              <a:gd name="connsiteY0" fmla="*/ 0 h 631509"/>
              <a:gd name="connsiteX1" fmla="*/ 17072 w 863453"/>
              <a:gd name="connsiteY1" fmla="*/ 631509 h 631509"/>
              <a:gd name="connsiteX0" fmla="*/ 0 w 863453"/>
              <a:gd name="connsiteY0" fmla="*/ 3380 h 634889"/>
              <a:gd name="connsiteX1" fmla="*/ 17072 w 863453"/>
              <a:gd name="connsiteY1" fmla="*/ 634889 h 634889"/>
              <a:gd name="connsiteX0" fmla="*/ 2503208 w 3286543"/>
              <a:gd name="connsiteY0" fmla="*/ 3380 h 48488"/>
              <a:gd name="connsiteX1" fmla="*/ 0 w 3286543"/>
              <a:gd name="connsiteY1" fmla="*/ 48488 h 48488"/>
              <a:gd name="connsiteX0" fmla="*/ 0 w 846381"/>
              <a:gd name="connsiteY0" fmla="*/ 3380 h 161257"/>
              <a:gd name="connsiteX1" fmla="*/ 0 w 846381"/>
              <a:gd name="connsiteY1" fmla="*/ 161257 h 161257"/>
              <a:gd name="connsiteX0" fmla="*/ 0 w 783335"/>
              <a:gd name="connsiteY0" fmla="*/ 3380 h 161257"/>
              <a:gd name="connsiteX1" fmla="*/ 0 w 783335"/>
              <a:gd name="connsiteY1" fmla="*/ 161257 h 161257"/>
              <a:gd name="connsiteX0" fmla="*/ 0 w 365217"/>
              <a:gd name="connsiteY0" fmla="*/ 4747 h 162624"/>
              <a:gd name="connsiteX1" fmla="*/ 0 w 365217"/>
              <a:gd name="connsiteY1" fmla="*/ 162624 h 162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65217" h="162624">
                <a:moveTo>
                  <a:pt x="0" y="4747"/>
                </a:moveTo>
                <a:cubicBezTo>
                  <a:pt x="365217" y="0"/>
                  <a:pt x="345623" y="158620"/>
                  <a:pt x="0" y="162624"/>
                </a:cubicBezTo>
              </a:path>
            </a:pathLst>
          </a:custGeom>
          <a:ln w="28575" cmpd="dbl">
            <a:solidFill>
              <a:schemeClr val="accent3"/>
            </a:solidFill>
            <a:prstDash val="sysDot"/>
            <a:headEnd type="none" w="med" len="med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5" name="Freeform 34"/>
          <p:cNvSpPr/>
          <p:nvPr/>
        </p:nvSpPr>
        <p:spPr>
          <a:xfrm flipH="1">
            <a:off x="1763688" y="5085184"/>
            <a:ext cx="288032" cy="216024"/>
          </a:xfrm>
          <a:custGeom>
            <a:avLst/>
            <a:gdLst>
              <a:gd name="connsiteX0" fmla="*/ 54935 w 1077433"/>
              <a:gd name="connsiteY0" fmla="*/ 0 h 744279"/>
              <a:gd name="connsiteX1" fmla="*/ 1065028 w 1077433"/>
              <a:gd name="connsiteY1" fmla="*/ 393404 h 744279"/>
              <a:gd name="connsiteX2" fmla="*/ 129363 w 1077433"/>
              <a:gd name="connsiteY2" fmla="*/ 637953 h 744279"/>
              <a:gd name="connsiteX3" fmla="*/ 288851 w 1077433"/>
              <a:gd name="connsiteY3" fmla="*/ 744279 h 744279"/>
              <a:gd name="connsiteX0" fmla="*/ 0 w 1049079"/>
              <a:gd name="connsiteY0" fmla="*/ 0 h 744279"/>
              <a:gd name="connsiteX1" fmla="*/ 1010093 w 1049079"/>
              <a:gd name="connsiteY1" fmla="*/ 393404 h 744279"/>
              <a:gd name="connsiteX2" fmla="*/ 233916 w 1049079"/>
              <a:gd name="connsiteY2" fmla="*/ 744279 h 744279"/>
              <a:gd name="connsiteX0" fmla="*/ 0 w 1012938"/>
              <a:gd name="connsiteY0" fmla="*/ 0 h 631509"/>
              <a:gd name="connsiteX1" fmla="*/ 1010093 w 1012938"/>
              <a:gd name="connsiteY1" fmla="*/ 393404 h 631509"/>
              <a:gd name="connsiteX2" fmla="*/ 17072 w 1012938"/>
              <a:gd name="connsiteY2" fmla="*/ 631509 h 631509"/>
              <a:gd name="connsiteX0" fmla="*/ 0 w 17072"/>
              <a:gd name="connsiteY0" fmla="*/ 0 h 631509"/>
              <a:gd name="connsiteX1" fmla="*/ 17072 w 17072"/>
              <a:gd name="connsiteY1" fmla="*/ 631509 h 631509"/>
              <a:gd name="connsiteX0" fmla="*/ 0 w 863453"/>
              <a:gd name="connsiteY0" fmla="*/ 0 h 631509"/>
              <a:gd name="connsiteX1" fmla="*/ 17072 w 863453"/>
              <a:gd name="connsiteY1" fmla="*/ 631509 h 631509"/>
              <a:gd name="connsiteX0" fmla="*/ 0 w 863453"/>
              <a:gd name="connsiteY0" fmla="*/ 3380 h 634889"/>
              <a:gd name="connsiteX1" fmla="*/ 17072 w 863453"/>
              <a:gd name="connsiteY1" fmla="*/ 634889 h 634889"/>
              <a:gd name="connsiteX0" fmla="*/ 2503208 w 3286543"/>
              <a:gd name="connsiteY0" fmla="*/ 3380 h 48488"/>
              <a:gd name="connsiteX1" fmla="*/ 0 w 3286543"/>
              <a:gd name="connsiteY1" fmla="*/ 48488 h 48488"/>
              <a:gd name="connsiteX0" fmla="*/ 0 w 846381"/>
              <a:gd name="connsiteY0" fmla="*/ 3380 h 161257"/>
              <a:gd name="connsiteX1" fmla="*/ 0 w 846381"/>
              <a:gd name="connsiteY1" fmla="*/ 161257 h 161257"/>
              <a:gd name="connsiteX0" fmla="*/ 0 w 783335"/>
              <a:gd name="connsiteY0" fmla="*/ 3380 h 161257"/>
              <a:gd name="connsiteX1" fmla="*/ 0 w 783335"/>
              <a:gd name="connsiteY1" fmla="*/ 161257 h 161257"/>
              <a:gd name="connsiteX0" fmla="*/ 0 w 365217"/>
              <a:gd name="connsiteY0" fmla="*/ 4747 h 162624"/>
              <a:gd name="connsiteX1" fmla="*/ 0 w 365217"/>
              <a:gd name="connsiteY1" fmla="*/ 162624 h 162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65217" h="162624">
                <a:moveTo>
                  <a:pt x="0" y="4747"/>
                </a:moveTo>
                <a:cubicBezTo>
                  <a:pt x="365217" y="0"/>
                  <a:pt x="345623" y="158620"/>
                  <a:pt x="0" y="162624"/>
                </a:cubicBezTo>
              </a:path>
            </a:pathLst>
          </a:custGeom>
          <a:ln w="28575" cmpd="dbl">
            <a:solidFill>
              <a:schemeClr val="accent3"/>
            </a:solidFill>
            <a:prstDash val="sysDot"/>
            <a:headEnd type="none" w="med" len="med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93926335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971600" y="1268760"/>
            <a:ext cx="1080120" cy="1440160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>
                <a:solidFill>
                  <a:schemeClr val="accent3"/>
                </a:solidFill>
              </a:rPr>
              <a:t>aplikační proces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51520" y="2708920"/>
            <a:ext cx="1800200" cy="1440160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ysDot"/>
          </a:ln>
        </p:spPr>
        <p:txBody>
          <a:bodyPr wrap="square" rtlCol="0" anchor="t" anchorCtr="0">
            <a:noAutofit/>
          </a:bodyPr>
          <a:lstStyle/>
          <a:p>
            <a:pPr algn="ctr"/>
            <a:r>
              <a:rPr lang="cs-CZ" dirty="0">
                <a:solidFill>
                  <a:schemeClr val="accent3"/>
                </a:solidFill>
              </a:rPr>
              <a:t>přeložené jádro OS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51520" y="4149080"/>
            <a:ext cx="1800200" cy="2160240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>
                <a:solidFill>
                  <a:schemeClr val="accent3"/>
                </a:solidFill>
              </a:rPr>
              <a:t>VMM</a:t>
            </a:r>
          </a:p>
        </p:txBody>
      </p:sp>
      <p:sp>
        <p:nvSpPr>
          <p:cNvPr id="67" name="Content Placeholder 66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Úprava jádra OS</a:t>
            </a:r>
          </a:p>
          <a:p>
            <a:pPr lvl="1"/>
            <a:r>
              <a:rPr lang="cs-CZ" dirty="0"/>
              <a:t>Binární kód jádra je překladačovými technikami upraven tak, aby neprováděl privilegované operace</a:t>
            </a:r>
          </a:p>
          <a:p>
            <a:pPr lvl="1"/>
            <a:r>
              <a:rPr lang="cs-CZ" dirty="0"/>
              <a:t>Privilegované registry CPU si upravený kód emuluje sám</a:t>
            </a:r>
          </a:p>
          <a:p>
            <a:pPr lvl="1"/>
            <a:r>
              <a:rPr lang="cs-CZ" dirty="0"/>
              <a:t>Jádro je překladem fakticky donuceno dobrovolně spolupracovat s VMM</a:t>
            </a:r>
          </a:p>
          <a:p>
            <a:pPr lvl="2"/>
            <a:r>
              <a:rPr lang="cs-CZ" dirty="0"/>
              <a:t>Přechody aplikace-jádro jsou stejně drahé jako bez VM</a:t>
            </a:r>
          </a:p>
          <a:p>
            <a:pPr lvl="2"/>
            <a:r>
              <a:rPr lang="cs-CZ" dirty="0"/>
              <a:t>Přechody jádro-VMM jsou levné</a:t>
            </a:r>
          </a:p>
          <a:p>
            <a:pPr lvl="1"/>
            <a:r>
              <a:rPr lang="cs-CZ" dirty="0"/>
              <a:t>Nutná důvěra v mechanismus překladu</a:t>
            </a:r>
          </a:p>
          <a:p>
            <a:pPr lvl="1"/>
            <a:endParaRPr lang="cs-CZ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Softwarová emulace s překladem</a:t>
            </a:r>
            <a:r>
              <a:rPr lang="en-US" dirty="0"/>
              <a:t> (</a:t>
            </a:r>
            <a:r>
              <a:rPr lang="en-US" dirty="0" err="1"/>
              <a:t>privilegovan</a:t>
            </a:r>
            <a:r>
              <a:rPr lang="cs-CZ" dirty="0"/>
              <a:t>ý mód)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63</a:t>
            </a:fld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</a:t>
            </a:r>
            <a:r>
              <a:rPr lang="cs-CZ" dirty="0" err="1"/>
              <a:t>Virtualization</a:t>
            </a:r>
            <a:r>
              <a:rPr lang="cs-CZ" dirty="0"/>
              <a:t> and Cloud </a:t>
            </a:r>
            <a:r>
              <a:rPr lang="cs-CZ" dirty="0" err="1"/>
              <a:t>Computing</a:t>
            </a:r>
            <a:r>
              <a:rPr lang="cs-CZ" dirty="0"/>
              <a:t>  - 2023/2024 David Bednárek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051720" y="1268760"/>
            <a:ext cx="2664296" cy="5040560"/>
          </a:xfrm>
          <a:prstGeom prst="rect">
            <a:avLst/>
          </a:prstGeom>
          <a:noFill/>
          <a:ln w="38100">
            <a:solidFill>
              <a:schemeClr val="accent1"/>
            </a:solidFill>
            <a:prstDash val="solid"/>
          </a:ln>
        </p:spPr>
        <p:txBody>
          <a:bodyPr wrap="square" rtlCol="0" anchor="t" anchorCtr="0">
            <a:noAutofit/>
          </a:bodyPr>
          <a:lstStyle/>
          <a:p>
            <a:pPr algn="ctr"/>
            <a:r>
              <a:rPr lang="cs-CZ" dirty="0">
                <a:solidFill>
                  <a:schemeClr val="accent1"/>
                </a:solidFill>
              </a:rPr>
              <a:t>CPU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131840" y="1700808"/>
            <a:ext cx="1440160" cy="576064"/>
          </a:xfrm>
          <a:prstGeom prst="rect">
            <a:avLst/>
          </a:prstGeom>
          <a:noFill/>
          <a:ln w="38100">
            <a:solidFill>
              <a:schemeClr val="accent1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>
                <a:solidFill>
                  <a:schemeClr val="accent1"/>
                </a:solidFill>
              </a:rPr>
              <a:t>aplikační registry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131840" y="5517232"/>
            <a:ext cx="1440160" cy="576064"/>
          </a:xfrm>
          <a:prstGeom prst="rect">
            <a:avLst/>
          </a:prstGeom>
          <a:noFill/>
          <a:ln w="38100">
            <a:solidFill>
              <a:schemeClr val="accent1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>
                <a:solidFill>
                  <a:schemeClr val="accent1"/>
                </a:solidFill>
              </a:rPr>
              <a:t>privilegovanéregistry</a:t>
            </a:r>
          </a:p>
        </p:txBody>
      </p:sp>
      <p:cxnSp>
        <p:nvCxnSpPr>
          <p:cNvPr id="14" name="Straight Arrow Connector 13"/>
          <p:cNvCxnSpPr>
            <a:endCxn id="11" idx="1"/>
          </p:cNvCxnSpPr>
          <p:nvPr/>
        </p:nvCxnSpPr>
        <p:spPr>
          <a:xfrm>
            <a:off x="2051720" y="1988840"/>
            <a:ext cx="1080120" cy="0"/>
          </a:xfrm>
          <a:prstGeom prst="straightConnector1">
            <a:avLst/>
          </a:prstGeom>
          <a:ln w="28575">
            <a:solidFill>
              <a:schemeClr val="accent3"/>
            </a:solidFill>
            <a:prstDash val="sysDot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12" idx="1"/>
          </p:cNvCxnSpPr>
          <p:nvPr/>
        </p:nvCxnSpPr>
        <p:spPr>
          <a:xfrm>
            <a:off x="2051720" y="5805264"/>
            <a:ext cx="1080120" cy="0"/>
          </a:xfrm>
          <a:prstGeom prst="straightConnector1">
            <a:avLst/>
          </a:prstGeom>
          <a:ln w="28575">
            <a:solidFill>
              <a:schemeClr val="accent3"/>
            </a:solidFill>
            <a:prstDash val="sysDot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urved Connector 26"/>
          <p:cNvCxnSpPr/>
          <p:nvPr/>
        </p:nvCxnSpPr>
        <p:spPr>
          <a:xfrm rot="5400000" flipH="1" flipV="1">
            <a:off x="2022066" y="2319226"/>
            <a:ext cx="1139428" cy="1080120"/>
          </a:xfrm>
          <a:prstGeom prst="curvedConnector3">
            <a:avLst>
              <a:gd name="adj1" fmla="val 2409"/>
            </a:avLst>
          </a:prstGeom>
          <a:ln w="28575">
            <a:solidFill>
              <a:schemeClr val="accent3"/>
            </a:solidFill>
            <a:prstDash val="sysDot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Freeform 57"/>
          <p:cNvSpPr/>
          <p:nvPr/>
        </p:nvSpPr>
        <p:spPr>
          <a:xfrm>
            <a:off x="2051720" y="2405734"/>
            <a:ext cx="576064" cy="663226"/>
          </a:xfrm>
          <a:custGeom>
            <a:avLst/>
            <a:gdLst>
              <a:gd name="connsiteX0" fmla="*/ 54935 w 1077433"/>
              <a:gd name="connsiteY0" fmla="*/ 0 h 744279"/>
              <a:gd name="connsiteX1" fmla="*/ 1065028 w 1077433"/>
              <a:gd name="connsiteY1" fmla="*/ 393404 h 744279"/>
              <a:gd name="connsiteX2" fmla="*/ 129363 w 1077433"/>
              <a:gd name="connsiteY2" fmla="*/ 637953 h 744279"/>
              <a:gd name="connsiteX3" fmla="*/ 288851 w 1077433"/>
              <a:gd name="connsiteY3" fmla="*/ 744279 h 744279"/>
              <a:gd name="connsiteX0" fmla="*/ 0 w 1049079"/>
              <a:gd name="connsiteY0" fmla="*/ 0 h 744279"/>
              <a:gd name="connsiteX1" fmla="*/ 1010093 w 1049079"/>
              <a:gd name="connsiteY1" fmla="*/ 393404 h 744279"/>
              <a:gd name="connsiteX2" fmla="*/ 233916 w 1049079"/>
              <a:gd name="connsiteY2" fmla="*/ 744279 h 744279"/>
              <a:gd name="connsiteX0" fmla="*/ 0 w 1012938"/>
              <a:gd name="connsiteY0" fmla="*/ 0 h 631509"/>
              <a:gd name="connsiteX1" fmla="*/ 1010093 w 1012938"/>
              <a:gd name="connsiteY1" fmla="*/ 393404 h 631509"/>
              <a:gd name="connsiteX2" fmla="*/ 17072 w 1012938"/>
              <a:gd name="connsiteY2" fmla="*/ 631509 h 631509"/>
              <a:gd name="connsiteX0" fmla="*/ 0 w 17072"/>
              <a:gd name="connsiteY0" fmla="*/ 0 h 631509"/>
              <a:gd name="connsiteX1" fmla="*/ 17072 w 17072"/>
              <a:gd name="connsiteY1" fmla="*/ 631509 h 631509"/>
              <a:gd name="connsiteX0" fmla="*/ 0 w 863453"/>
              <a:gd name="connsiteY0" fmla="*/ 0 h 631509"/>
              <a:gd name="connsiteX1" fmla="*/ 17072 w 863453"/>
              <a:gd name="connsiteY1" fmla="*/ 631509 h 631509"/>
              <a:gd name="connsiteX0" fmla="*/ 0 w 863453"/>
              <a:gd name="connsiteY0" fmla="*/ 3380 h 634889"/>
              <a:gd name="connsiteX1" fmla="*/ 17072 w 863453"/>
              <a:gd name="connsiteY1" fmla="*/ 634889 h 634889"/>
              <a:gd name="connsiteX0" fmla="*/ 2503208 w 3286543"/>
              <a:gd name="connsiteY0" fmla="*/ 3380 h 48488"/>
              <a:gd name="connsiteX1" fmla="*/ 0 w 3286543"/>
              <a:gd name="connsiteY1" fmla="*/ 48488 h 48488"/>
              <a:gd name="connsiteX0" fmla="*/ 0 w 846381"/>
              <a:gd name="connsiteY0" fmla="*/ 3380 h 161257"/>
              <a:gd name="connsiteX1" fmla="*/ 0 w 846381"/>
              <a:gd name="connsiteY1" fmla="*/ 161257 h 161257"/>
              <a:gd name="connsiteX0" fmla="*/ 0 w 783335"/>
              <a:gd name="connsiteY0" fmla="*/ 3380 h 161257"/>
              <a:gd name="connsiteX1" fmla="*/ 0 w 783335"/>
              <a:gd name="connsiteY1" fmla="*/ 161257 h 161257"/>
              <a:gd name="connsiteX0" fmla="*/ 0 w 365217"/>
              <a:gd name="connsiteY0" fmla="*/ 4747 h 162624"/>
              <a:gd name="connsiteX1" fmla="*/ 0 w 365217"/>
              <a:gd name="connsiteY1" fmla="*/ 162624 h 162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65217" h="162624">
                <a:moveTo>
                  <a:pt x="0" y="4747"/>
                </a:moveTo>
                <a:cubicBezTo>
                  <a:pt x="365217" y="0"/>
                  <a:pt x="345623" y="158620"/>
                  <a:pt x="0" y="162624"/>
                </a:cubicBezTo>
              </a:path>
            </a:pathLst>
          </a:custGeom>
          <a:ln w="28575" cmpd="dbl">
            <a:solidFill>
              <a:schemeClr val="accent3"/>
            </a:solidFill>
            <a:headEnd type="none" w="med" len="med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9" name="Freeform 58"/>
          <p:cNvSpPr/>
          <p:nvPr/>
        </p:nvSpPr>
        <p:spPr>
          <a:xfrm flipV="1">
            <a:off x="2051720" y="2204864"/>
            <a:ext cx="1080120" cy="1080120"/>
          </a:xfrm>
          <a:custGeom>
            <a:avLst/>
            <a:gdLst>
              <a:gd name="connsiteX0" fmla="*/ 54935 w 1077433"/>
              <a:gd name="connsiteY0" fmla="*/ 0 h 744279"/>
              <a:gd name="connsiteX1" fmla="*/ 1065028 w 1077433"/>
              <a:gd name="connsiteY1" fmla="*/ 393404 h 744279"/>
              <a:gd name="connsiteX2" fmla="*/ 129363 w 1077433"/>
              <a:gd name="connsiteY2" fmla="*/ 637953 h 744279"/>
              <a:gd name="connsiteX3" fmla="*/ 288851 w 1077433"/>
              <a:gd name="connsiteY3" fmla="*/ 744279 h 744279"/>
              <a:gd name="connsiteX0" fmla="*/ 0 w 1049079"/>
              <a:gd name="connsiteY0" fmla="*/ 0 h 744279"/>
              <a:gd name="connsiteX1" fmla="*/ 1010093 w 1049079"/>
              <a:gd name="connsiteY1" fmla="*/ 393404 h 744279"/>
              <a:gd name="connsiteX2" fmla="*/ 233916 w 1049079"/>
              <a:gd name="connsiteY2" fmla="*/ 744279 h 744279"/>
              <a:gd name="connsiteX0" fmla="*/ 0 w 1012938"/>
              <a:gd name="connsiteY0" fmla="*/ 0 h 631509"/>
              <a:gd name="connsiteX1" fmla="*/ 1010093 w 1012938"/>
              <a:gd name="connsiteY1" fmla="*/ 393404 h 631509"/>
              <a:gd name="connsiteX2" fmla="*/ 17072 w 1012938"/>
              <a:gd name="connsiteY2" fmla="*/ 631509 h 631509"/>
              <a:gd name="connsiteX0" fmla="*/ 0 w 17072"/>
              <a:gd name="connsiteY0" fmla="*/ 0 h 631509"/>
              <a:gd name="connsiteX1" fmla="*/ 17072 w 17072"/>
              <a:gd name="connsiteY1" fmla="*/ 631509 h 631509"/>
              <a:gd name="connsiteX0" fmla="*/ 0 w 863453"/>
              <a:gd name="connsiteY0" fmla="*/ 0 h 631509"/>
              <a:gd name="connsiteX1" fmla="*/ 17072 w 863453"/>
              <a:gd name="connsiteY1" fmla="*/ 631509 h 631509"/>
              <a:gd name="connsiteX0" fmla="*/ 0 w 863453"/>
              <a:gd name="connsiteY0" fmla="*/ 3380 h 634889"/>
              <a:gd name="connsiteX1" fmla="*/ 17072 w 863453"/>
              <a:gd name="connsiteY1" fmla="*/ 634889 h 634889"/>
              <a:gd name="connsiteX0" fmla="*/ 2503208 w 3286543"/>
              <a:gd name="connsiteY0" fmla="*/ 3380 h 48488"/>
              <a:gd name="connsiteX1" fmla="*/ 0 w 3286543"/>
              <a:gd name="connsiteY1" fmla="*/ 48488 h 48488"/>
              <a:gd name="connsiteX0" fmla="*/ 0 w 846381"/>
              <a:gd name="connsiteY0" fmla="*/ 3380 h 161257"/>
              <a:gd name="connsiteX1" fmla="*/ 0 w 846381"/>
              <a:gd name="connsiteY1" fmla="*/ 161257 h 161257"/>
              <a:gd name="connsiteX0" fmla="*/ 0 w 783335"/>
              <a:gd name="connsiteY0" fmla="*/ 3380 h 161257"/>
              <a:gd name="connsiteX1" fmla="*/ 0 w 783335"/>
              <a:gd name="connsiteY1" fmla="*/ 161257 h 161257"/>
              <a:gd name="connsiteX0" fmla="*/ 0 w 365217"/>
              <a:gd name="connsiteY0" fmla="*/ 4747 h 162624"/>
              <a:gd name="connsiteX1" fmla="*/ 0 w 365217"/>
              <a:gd name="connsiteY1" fmla="*/ 162624 h 162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65217" h="162624">
                <a:moveTo>
                  <a:pt x="0" y="4747"/>
                </a:moveTo>
                <a:cubicBezTo>
                  <a:pt x="365217" y="0"/>
                  <a:pt x="345623" y="158620"/>
                  <a:pt x="0" y="162624"/>
                </a:cubicBezTo>
              </a:path>
            </a:pathLst>
          </a:custGeom>
          <a:ln w="28575" cmpd="dbl">
            <a:solidFill>
              <a:schemeClr val="accent3"/>
            </a:solidFill>
            <a:headEnd type="none" w="med" len="med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69" name="Straight Connector 68"/>
          <p:cNvCxnSpPr/>
          <p:nvPr/>
        </p:nvCxnSpPr>
        <p:spPr>
          <a:xfrm>
            <a:off x="179512" y="2708920"/>
            <a:ext cx="1872208" cy="0"/>
          </a:xfrm>
          <a:prstGeom prst="line">
            <a:avLst/>
          </a:prstGeom>
          <a:noFill/>
          <a:ln w="38100">
            <a:solidFill>
              <a:schemeClr val="accent1"/>
            </a:solidFill>
            <a:prstDash val="sysDot"/>
          </a:ln>
        </p:spPr>
      </p:cxnSp>
      <p:cxnSp>
        <p:nvCxnSpPr>
          <p:cNvPr id="22" name="Curved Connector 21"/>
          <p:cNvCxnSpPr/>
          <p:nvPr/>
        </p:nvCxnSpPr>
        <p:spPr>
          <a:xfrm rot="5400000" flipH="1" flipV="1">
            <a:off x="1043608" y="3284984"/>
            <a:ext cx="3312368" cy="1296144"/>
          </a:xfrm>
          <a:prstGeom prst="curvedConnector3">
            <a:avLst>
              <a:gd name="adj1" fmla="val 1530"/>
            </a:avLst>
          </a:prstGeom>
          <a:ln w="28575">
            <a:solidFill>
              <a:schemeClr val="accent3"/>
            </a:solidFill>
            <a:prstDash val="sysDot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395536" y="3501008"/>
            <a:ext cx="1440160" cy="576064"/>
          </a:xfrm>
          <a:prstGeom prst="rect">
            <a:avLst/>
          </a:prstGeom>
          <a:noFill/>
          <a:ln w="38100">
            <a:solidFill>
              <a:schemeClr val="accent4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>
                <a:solidFill>
                  <a:schemeClr val="accent4"/>
                </a:solidFill>
              </a:rPr>
              <a:t>privilegovanéregistry</a:t>
            </a:r>
          </a:p>
        </p:txBody>
      </p:sp>
      <p:sp>
        <p:nvSpPr>
          <p:cNvPr id="32" name="Freeform 31"/>
          <p:cNvSpPr/>
          <p:nvPr/>
        </p:nvSpPr>
        <p:spPr>
          <a:xfrm>
            <a:off x="2051720" y="3789040"/>
            <a:ext cx="936104" cy="1296144"/>
          </a:xfrm>
          <a:custGeom>
            <a:avLst/>
            <a:gdLst>
              <a:gd name="connsiteX0" fmla="*/ 54935 w 1077433"/>
              <a:gd name="connsiteY0" fmla="*/ 0 h 744279"/>
              <a:gd name="connsiteX1" fmla="*/ 1065028 w 1077433"/>
              <a:gd name="connsiteY1" fmla="*/ 393404 h 744279"/>
              <a:gd name="connsiteX2" fmla="*/ 129363 w 1077433"/>
              <a:gd name="connsiteY2" fmla="*/ 637953 h 744279"/>
              <a:gd name="connsiteX3" fmla="*/ 288851 w 1077433"/>
              <a:gd name="connsiteY3" fmla="*/ 744279 h 744279"/>
              <a:gd name="connsiteX0" fmla="*/ 0 w 1049079"/>
              <a:gd name="connsiteY0" fmla="*/ 0 h 744279"/>
              <a:gd name="connsiteX1" fmla="*/ 1010093 w 1049079"/>
              <a:gd name="connsiteY1" fmla="*/ 393404 h 744279"/>
              <a:gd name="connsiteX2" fmla="*/ 233916 w 1049079"/>
              <a:gd name="connsiteY2" fmla="*/ 744279 h 744279"/>
              <a:gd name="connsiteX0" fmla="*/ 0 w 1012938"/>
              <a:gd name="connsiteY0" fmla="*/ 0 h 631509"/>
              <a:gd name="connsiteX1" fmla="*/ 1010093 w 1012938"/>
              <a:gd name="connsiteY1" fmla="*/ 393404 h 631509"/>
              <a:gd name="connsiteX2" fmla="*/ 17072 w 1012938"/>
              <a:gd name="connsiteY2" fmla="*/ 631509 h 631509"/>
              <a:gd name="connsiteX0" fmla="*/ 0 w 17072"/>
              <a:gd name="connsiteY0" fmla="*/ 0 h 631509"/>
              <a:gd name="connsiteX1" fmla="*/ 17072 w 17072"/>
              <a:gd name="connsiteY1" fmla="*/ 631509 h 631509"/>
              <a:gd name="connsiteX0" fmla="*/ 0 w 863453"/>
              <a:gd name="connsiteY0" fmla="*/ 0 h 631509"/>
              <a:gd name="connsiteX1" fmla="*/ 17072 w 863453"/>
              <a:gd name="connsiteY1" fmla="*/ 631509 h 631509"/>
              <a:gd name="connsiteX0" fmla="*/ 0 w 863453"/>
              <a:gd name="connsiteY0" fmla="*/ 3380 h 634889"/>
              <a:gd name="connsiteX1" fmla="*/ 17072 w 863453"/>
              <a:gd name="connsiteY1" fmla="*/ 634889 h 634889"/>
              <a:gd name="connsiteX0" fmla="*/ 2503208 w 3286543"/>
              <a:gd name="connsiteY0" fmla="*/ 3380 h 48488"/>
              <a:gd name="connsiteX1" fmla="*/ 0 w 3286543"/>
              <a:gd name="connsiteY1" fmla="*/ 48488 h 48488"/>
              <a:gd name="connsiteX0" fmla="*/ 0 w 846381"/>
              <a:gd name="connsiteY0" fmla="*/ 3380 h 161257"/>
              <a:gd name="connsiteX1" fmla="*/ 0 w 846381"/>
              <a:gd name="connsiteY1" fmla="*/ 161257 h 161257"/>
              <a:gd name="connsiteX0" fmla="*/ 0 w 783335"/>
              <a:gd name="connsiteY0" fmla="*/ 3380 h 161257"/>
              <a:gd name="connsiteX1" fmla="*/ 0 w 783335"/>
              <a:gd name="connsiteY1" fmla="*/ 161257 h 161257"/>
              <a:gd name="connsiteX0" fmla="*/ 0 w 365217"/>
              <a:gd name="connsiteY0" fmla="*/ 4747 h 162624"/>
              <a:gd name="connsiteX1" fmla="*/ 0 w 365217"/>
              <a:gd name="connsiteY1" fmla="*/ 162624 h 162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65217" h="162624">
                <a:moveTo>
                  <a:pt x="0" y="4747"/>
                </a:moveTo>
                <a:cubicBezTo>
                  <a:pt x="365217" y="0"/>
                  <a:pt x="345623" y="158620"/>
                  <a:pt x="0" y="162624"/>
                </a:cubicBezTo>
              </a:path>
            </a:pathLst>
          </a:custGeom>
          <a:ln w="28575" cmpd="dbl">
            <a:solidFill>
              <a:schemeClr val="accent3"/>
            </a:solidFill>
            <a:headEnd type="none" w="med" len="med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3" name="Freeform 32"/>
          <p:cNvSpPr/>
          <p:nvPr/>
        </p:nvSpPr>
        <p:spPr>
          <a:xfrm flipV="1">
            <a:off x="2051720" y="3645024"/>
            <a:ext cx="1296145" cy="1728192"/>
          </a:xfrm>
          <a:custGeom>
            <a:avLst/>
            <a:gdLst>
              <a:gd name="connsiteX0" fmla="*/ 54935 w 1077433"/>
              <a:gd name="connsiteY0" fmla="*/ 0 h 744279"/>
              <a:gd name="connsiteX1" fmla="*/ 1065028 w 1077433"/>
              <a:gd name="connsiteY1" fmla="*/ 393404 h 744279"/>
              <a:gd name="connsiteX2" fmla="*/ 129363 w 1077433"/>
              <a:gd name="connsiteY2" fmla="*/ 637953 h 744279"/>
              <a:gd name="connsiteX3" fmla="*/ 288851 w 1077433"/>
              <a:gd name="connsiteY3" fmla="*/ 744279 h 744279"/>
              <a:gd name="connsiteX0" fmla="*/ 0 w 1049079"/>
              <a:gd name="connsiteY0" fmla="*/ 0 h 744279"/>
              <a:gd name="connsiteX1" fmla="*/ 1010093 w 1049079"/>
              <a:gd name="connsiteY1" fmla="*/ 393404 h 744279"/>
              <a:gd name="connsiteX2" fmla="*/ 233916 w 1049079"/>
              <a:gd name="connsiteY2" fmla="*/ 744279 h 744279"/>
              <a:gd name="connsiteX0" fmla="*/ 0 w 1012938"/>
              <a:gd name="connsiteY0" fmla="*/ 0 h 631509"/>
              <a:gd name="connsiteX1" fmla="*/ 1010093 w 1012938"/>
              <a:gd name="connsiteY1" fmla="*/ 393404 h 631509"/>
              <a:gd name="connsiteX2" fmla="*/ 17072 w 1012938"/>
              <a:gd name="connsiteY2" fmla="*/ 631509 h 631509"/>
              <a:gd name="connsiteX0" fmla="*/ 0 w 17072"/>
              <a:gd name="connsiteY0" fmla="*/ 0 h 631509"/>
              <a:gd name="connsiteX1" fmla="*/ 17072 w 17072"/>
              <a:gd name="connsiteY1" fmla="*/ 631509 h 631509"/>
              <a:gd name="connsiteX0" fmla="*/ 0 w 863453"/>
              <a:gd name="connsiteY0" fmla="*/ 0 h 631509"/>
              <a:gd name="connsiteX1" fmla="*/ 17072 w 863453"/>
              <a:gd name="connsiteY1" fmla="*/ 631509 h 631509"/>
              <a:gd name="connsiteX0" fmla="*/ 0 w 863453"/>
              <a:gd name="connsiteY0" fmla="*/ 3380 h 634889"/>
              <a:gd name="connsiteX1" fmla="*/ 17072 w 863453"/>
              <a:gd name="connsiteY1" fmla="*/ 634889 h 634889"/>
              <a:gd name="connsiteX0" fmla="*/ 2503208 w 3286543"/>
              <a:gd name="connsiteY0" fmla="*/ 3380 h 48488"/>
              <a:gd name="connsiteX1" fmla="*/ 0 w 3286543"/>
              <a:gd name="connsiteY1" fmla="*/ 48488 h 48488"/>
              <a:gd name="connsiteX0" fmla="*/ 0 w 846381"/>
              <a:gd name="connsiteY0" fmla="*/ 3380 h 161257"/>
              <a:gd name="connsiteX1" fmla="*/ 0 w 846381"/>
              <a:gd name="connsiteY1" fmla="*/ 161257 h 161257"/>
              <a:gd name="connsiteX0" fmla="*/ 0 w 783335"/>
              <a:gd name="connsiteY0" fmla="*/ 3380 h 161257"/>
              <a:gd name="connsiteX1" fmla="*/ 0 w 783335"/>
              <a:gd name="connsiteY1" fmla="*/ 161257 h 161257"/>
              <a:gd name="connsiteX0" fmla="*/ 0 w 365217"/>
              <a:gd name="connsiteY0" fmla="*/ 4747 h 162624"/>
              <a:gd name="connsiteX1" fmla="*/ 0 w 365217"/>
              <a:gd name="connsiteY1" fmla="*/ 162624 h 162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65217" h="162624">
                <a:moveTo>
                  <a:pt x="0" y="4747"/>
                </a:moveTo>
                <a:cubicBezTo>
                  <a:pt x="365217" y="0"/>
                  <a:pt x="345623" y="158620"/>
                  <a:pt x="0" y="162624"/>
                </a:cubicBezTo>
              </a:path>
            </a:pathLst>
          </a:custGeom>
          <a:ln w="28575" cmpd="dbl">
            <a:solidFill>
              <a:schemeClr val="accent3"/>
            </a:solidFill>
            <a:headEnd type="none" w="med" len="med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5" name="Freeform 34"/>
          <p:cNvSpPr/>
          <p:nvPr/>
        </p:nvSpPr>
        <p:spPr>
          <a:xfrm flipH="1">
            <a:off x="1763688" y="5085184"/>
            <a:ext cx="288032" cy="216024"/>
          </a:xfrm>
          <a:custGeom>
            <a:avLst/>
            <a:gdLst>
              <a:gd name="connsiteX0" fmla="*/ 54935 w 1077433"/>
              <a:gd name="connsiteY0" fmla="*/ 0 h 744279"/>
              <a:gd name="connsiteX1" fmla="*/ 1065028 w 1077433"/>
              <a:gd name="connsiteY1" fmla="*/ 393404 h 744279"/>
              <a:gd name="connsiteX2" fmla="*/ 129363 w 1077433"/>
              <a:gd name="connsiteY2" fmla="*/ 637953 h 744279"/>
              <a:gd name="connsiteX3" fmla="*/ 288851 w 1077433"/>
              <a:gd name="connsiteY3" fmla="*/ 744279 h 744279"/>
              <a:gd name="connsiteX0" fmla="*/ 0 w 1049079"/>
              <a:gd name="connsiteY0" fmla="*/ 0 h 744279"/>
              <a:gd name="connsiteX1" fmla="*/ 1010093 w 1049079"/>
              <a:gd name="connsiteY1" fmla="*/ 393404 h 744279"/>
              <a:gd name="connsiteX2" fmla="*/ 233916 w 1049079"/>
              <a:gd name="connsiteY2" fmla="*/ 744279 h 744279"/>
              <a:gd name="connsiteX0" fmla="*/ 0 w 1012938"/>
              <a:gd name="connsiteY0" fmla="*/ 0 h 631509"/>
              <a:gd name="connsiteX1" fmla="*/ 1010093 w 1012938"/>
              <a:gd name="connsiteY1" fmla="*/ 393404 h 631509"/>
              <a:gd name="connsiteX2" fmla="*/ 17072 w 1012938"/>
              <a:gd name="connsiteY2" fmla="*/ 631509 h 631509"/>
              <a:gd name="connsiteX0" fmla="*/ 0 w 17072"/>
              <a:gd name="connsiteY0" fmla="*/ 0 h 631509"/>
              <a:gd name="connsiteX1" fmla="*/ 17072 w 17072"/>
              <a:gd name="connsiteY1" fmla="*/ 631509 h 631509"/>
              <a:gd name="connsiteX0" fmla="*/ 0 w 863453"/>
              <a:gd name="connsiteY0" fmla="*/ 0 h 631509"/>
              <a:gd name="connsiteX1" fmla="*/ 17072 w 863453"/>
              <a:gd name="connsiteY1" fmla="*/ 631509 h 631509"/>
              <a:gd name="connsiteX0" fmla="*/ 0 w 863453"/>
              <a:gd name="connsiteY0" fmla="*/ 3380 h 634889"/>
              <a:gd name="connsiteX1" fmla="*/ 17072 w 863453"/>
              <a:gd name="connsiteY1" fmla="*/ 634889 h 634889"/>
              <a:gd name="connsiteX0" fmla="*/ 2503208 w 3286543"/>
              <a:gd name="connsiteY0" fmla="*/ 3380 h 48488"/>
              <a:gd name="connsiteX1" fmla="*/ 0 w 3286543"/>
              <a:gd name="connsiteY1" fmla="*/ 48488 h 48488"/>
              <a:gd name="connsiteX0" fmla="*/ 0 w 846381"/>
              <a:gd name="connsiteY0" fmla="*/ 3380 h 161257"/>
              <a:gd name="connsiteX1" fmla="*/ 0 w 846381"/>
              <a:gd name="connsiteY1" fmla="*/ 161257 h 161257"/>
              <a:gd name="connsiteX0" fmla="*/ 0 w 783335"/>
              <a:gd name="connsiteY0" fmla="*/ 3380 h 161257"/>
              <a:gd name="connsiteX1" fmla="*/ 0 w 783335"/>
              <a:gd name="connsiteY1" fmla="*/ 161257 h 161257"/>
              <a:gd name="connsiteX0" fmla="*/ 0 w 365217"/>
              <a:gd name="connsiteY0" fmla="*/ 4747 h 162624"/>
              <a:gd name="connsiteX1" fmla="*/ 0 w 365217"/>
              <a:gd name="connsiteY1" fmla="*/ 162624 h 162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65217" h="162624">
                <a:moveTo>
                  <a:pt x="0" y="4747"/>
                </a:moveTo>
                <a:cubicBezTo>
                  <a:pt x="365217" y="0"/>
                  <a:pt x="345623" y="158620"/>
                  <a:pt x="0" y="162624"/>
                </a:cubicBezTo>
              </a:path>
            </a:pathLst>
          </a:custGeom>
          <a:ln w="28575" cmpd="dbl">
            <a:solidFill>
              <a:schemeClr val="accent3"/>
            </a:solidFill>
            <a:prstDash val="sysDot"/>
            <a:headEnd type="none" w="med" len="med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02942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Intel – další technologie týkající se virtualizace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7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</a:t>
            </a:r>
            <a:r>
              <a:rPr lang="cs-CZ" dirty="0" err="1"/>
              <a:t>Virtualization</a:t>
            </a:r>
            <a:r>
              <a:rPr lang="cs-CZ" dirty="0"/>
              <a:t> and Cloud </a:t>
            </a:r>
            <a:r>
              <a:rPr lang="cs-CZ" dirty="0" err="1"/>
              <a:t>Computing</a:t>
            </a:r>
            <a:r>
              <a:rPr lang="cs-CZ" dirty="0"/>
              <a:t>  - 2023/2024 David Bednárek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Graphics Virtualization Technology</a:t>
            </a:r>
          </a:p>
          <a:p>
            <a:pPr lvl="1"/>
            <a:r>
              <a:rPr lang="cs-CZ" dirty="0"/>
              <a:t>Využití výpočetní síly (Intel) GPU ve virtuálních strojích</a:t>
            </a:r>
          </a:p>
          <a:p>
            <a:pPr lvl="2"/>
            <a:r>
              <a:rPr lang="cs-CZ" dirty="0"/>
              <a:t>Exkluzivní přístup (GVT-D)</a:t>
            </a:r>
          </a:p>
          <a:p>
            <a:pPr lvl="2"/>
            <a:r>
              <a:rPr lang="cs-CZ" dirty="0"/>
              <a:t>Sdílený přístup (GVT-S) – vyžaduje přizůsobení ovladačů ve virtuálních strojích</a:t>
            </a:r>
          </a:p>
          <a:p>
            <a:pPr lvl="2"/>
            <a:r>
              <a:rPr lang="cs-CZ" dirty="0"/>
              <a:t>Časový multiplex (GVT-G)</a:t>
            </a:r>
          </a:p>
          <a:p>
            <a:r>
              <a:rPr lang="en-US" dirty="0"/>
              <a:t>Data Direct I/O Technology</a:t>
            </a:r>
            <a:r>
              <a:rPr lang="cs-CZ" dirty="0"/>
              <a:t> (DDIO)</a:t>
            </a:r>
            <a:endParaRPr lang="en-US" dirty="0"/>
          </a:p>
          <a:p>
            <a:pPr lvl="1"/>
            <a:r>
              <a:rPr lang="cs-CZ" dirty="0"/>
              <a:t>Zpřístupnění CPU cache pro DMA – snížení latence síťové komunikace</a:t>
            </a:r>
          </a:p>
        </p:txBody>
      </p:sp>
    </p:spTree>
    <p:extLst>
      <p:ext uri="{BB962C8B-B14F-4D97-AF65-F5344CB8AC3E}">
        <p14:creationId xmlns:p14="http://schemas.microsoft.com/office/powerpoint/2010/main" val="18148785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AMD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8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</a:t>
            </a:r>
            <a:r>
              <a:rPr lang="cs-CZ" dirty="0" err="1"/>
              <a:t>Virtualization</a:t>
            </a:r>
            <a:r>
              <a:rPr lang="cs-CZ" dirty="0"/>
              <a:t> and Cloud </a:t>
            </a:r>
            <a:r>
              <a:rPr lang="cs-CZ" dirty="0" err="1"/>
              <a:t>Computing</a:t>
            </a:r>
            <a:r>
              <a:rPr lang="cs-CZ" dirty="0"/>
              <a:t>  - 2023/2024 David Bednárek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dirty="0"/>
              <a:t>Virtualization Extensions to the x86 Instruction Set</a:t>
            </a:r>
            <a:endParaRPr lang="cs-CZ" dirty="0"/>
          </a:p>
          <a:p>
            <a:pPr lvl="1"/>
            <a:r>
              <a:rPr lang="en-US" dirty="0"/>
              <a:t>Enables software to more efficiently create VMs so that multiple operating systems and their applications can run simultaneously on the same computer</a:t>
            </a:r>
          </a:p>
          <a:p>
            <a:r>
              <a:rPr lang="en-US" dirty="0"/>
              <a:t>Tagged TLB</a:t>
            </a:r>
            <a:endParaRPr lang="cs-CZ" dirty="0"/>
          </a:p>
          <a:p>
            <a:pPr lvl="1"/>
            <a:r>
              <a:rPr lang="en-US" dirty="0"/>
              <a:t>Hardware features that facilitate efficient switching between VMs for better application responsiveness</a:t>
            </a:r>
          </a:p>
          <a:p>
            <a:r>
              <a:rPr lang="en-US" dirty="0"/>
              <a:t>Rapid Virtualization Indexing (RVI)</a:t>
            </a:r>
            <a:endParaRPr lang="cs-CZ" dirty="0"/>
          </a:p>
          <a:p>
            <a:pPr lvl="1"/>
            <a:r>
              <a:rPr lang="en-US" dirty="0"/>
              <a:t>Helps accelerate the performance of many virtualized applications by enabling hardware-based VM memory management</a:t>
            </a:r>
          </a:p>
          <a:p>
            <a:r>
              <a:rPr lang="en-US" dirty="0"/>
              <a:t>AMD-V Extended Migration</a:t>
            </a:r>
            <a:endParaRPr lang="cs-CZ" dirty="0"/>
          </a:p>
          <a:p>
            <a:pPr lvl="1"/>
            <a:r>
              <a:rPr lang="en-US" dirty="0"/>
              <a:t>Helps virtualization software with live migrations of VMs between all available AMD Opteron processor generations</a:t>
            </a:r>
          </a:p>
          <a:p>
            <a:r>
              <a:rPr lang="en-US" dirty="0"/>
              <a:t>I/O Virtualization</a:t>
            </a:r>
            <a:endParaRPr lang="cs-CZ" dirty="0"/>
          </a:p>
          <a:p>
            <a:pPr lvl="1"/>
            <a:r>
              <a:rPr lang="en-US" dirty="0"/>
              <a:t>Enables direct device access by a</a:t>
            </a:r>
            <a:r>
              <a:rPr lang="cs-CZ" dirty="0"/>
              <a:t> </a:t>
            </a:r>
            <a:r>
              <a:rPr lang="en-US" dirty="0"/>
              <a:t>VM, bypassing the hypervisor for improved application performance and improved isolation of VMs for increased integrity and security</a:t>
            </a:r>
          </a:p>
        </p:txBody>
      </p:sp>
    </p:spTree>
    <p:extLst>
      <p:ext uri="{BB962C8B-B14F-4D97-AF65-F5344CB8AC3E}">
        <p14:creationId xmlns:p14="http://schemas.microsoft.com/office/powerpoint/2010/main" val="18808919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9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</a:t>
            </a:r>
            <a:r>
              <a:rPr lang="cs-CZ" dirty="0" err="1"/>
              <a:t>Virtualization</a:t>
            </a:r>
            <a:r>
              <a:rPr lang="cs-CZ" dirty="0"/>
              <a:t> and Cloud </a:t>
            </a:r>
            <a:r>
              <a:rPr lang="cs-CZ" dirty="0" err="1"/>
              <a:t>Computing</a:t>
            </a:r>
            <a:r>
              <a:rPr lang="cs-CZ" dirty="0"/>
              <a:t>  - 2023/2024 David Bednárek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Virtualizace</a:t>
            </a:r>
            <a:r>
              <a:rPr lang="en-US" dirty="0"/>
              <a:t> </a:t>
            </a:r>
            <a:r>
              <a:rPr lang="cs-CZ" dirty="0"/>
              <a:t>I/O</a:t>
            </a:r>
          </a:p>
        </p:txBody>
      </p:sp>
    </p:spTree>
    <p:extLst>
      <p:ext uri="{BB962C8B-B14F-4D97-AF65-F5344CB8AC3E}">
        <p14:creationId xmlns:p14="http://schemas.microsoft.com/office/powerpoint/2010/main" val="21459783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4078</TotalTime>
  <Words>4869</Words>
  <Application>Microsoft Office PowerPoint</Application>
  <PresentationFormat>On-screen Show (4:3)</PresentationFormat>
  <Paragraphs>1119</Paragraphs>
  <Slides>63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63</vt:i4>
      </vt:variant>
    </vt:vector>
  </HeadingPairs>
  <TitlesOfParts>
    <vt:vector size="68" baseType="lpstr">
      <vt:lpstr>Calibri</vt:lpstr>
      <vt:lpstr>Consolas</vt:lpstr>
      <vt:lpstr>Wingdings</vt:lpstr>
      <vt:lpstr>Wingdings 3</vt:lpstr>
      <vt:lpstr>Origin</vt:lpstr>
      <vt:lpstr>Hardware-supported virtualization (AMD/Intel)</vt:lpstr>
      <vt:lpstr>HW podpora virtualizace – x86</vt:lpstr>
      <vt:lpstr>Intel VT-x – klíčové součásti</vt:lpstr>
      <vt:lpstr>Výhody HW podpory</vt:lpstr>
      <vt:lpstr>Intel VT-x – další součásti</vt:lpstr>
      <vt:lpstr>Intel VT-d – podpora virtualizace v chipsetu</vt:lpstr>
      <vt:lpstr>Intel – další technologie týkající se virtualizace</vt:lpstr>
      <vt:lpstr>AMD</vt:lpstr>
      <vt:lpstr>Virtualizace I/O</vt:lpstr>
      <vt:lpstr>Obsluha IO požadavku v OS bez virtualizace - zjednodušeno</vt:lpstr>
      <vt:lpstr>Obsluha IO požadavku v OS bez virtualizace (1 CPU)</vt:lpstr>
      <vt:lpstr>Obsluha IO požadavku v OS bez virtualizace (více CPU)</vt:lpstr>
      <vt:lpstr>Obsluha přerušení v OS bez virtualizace (více CPU)</vt:lpstr>
      <vt:lpstr>Obsluha přerušení v OS s virtualizací (bez HW podpory virtualizace)</vt:lpstr>
      <vt:lpstr>Obsluha přerušení v OS s virtualizací (s root/non-root režimy)</vt:lpstr>
      <vt:lpstr>Obsluha přerušení v OS s virtualizací (s root/non-root a VMDQ)</vt:lpstr>
      <vt:lpstr>Obsluha přerušení (s root/non-root, VMDQ a FlexPriority)</vt:lpstr>
      <vt:lpstr>Obsluha přerušení v OS s ovladačem virtuálního zařízení</vt:lpstr>
      <vt:lpstr>Obsluha přerušení v OS s ovladačem virtuálního zařízení a FlexPriority</vt:lpstr>
      <vt:lpstr>Plánování vláken v OS i ve VMM</vt:lpstr>
      <vt:lpstr>Starší metody virtualizace</vt:lpstr>
      <vt:lpstr>Virtualizace CPU – starší metody</vt:lpstr>
      <vt:lpstr>Virtualizace CPU</vt:lpstr>
      <vt:lpstr>Virtualizace CPU</vt:lpstr>
      <vt:lpstr>Virtualizace CPU</vt:lpstr>
      <vt:lpstr>Přístupy k virtualizaci</vt:lpstr>
      <vt:lpstr>Přístupy k virtualizaci</vt:lpstr>
      <vt:lpstr>Operační systém na fyzickém CPU</vt:lpstr>
      <vt:lpstr>Operační systém na virtualizovaném CPU - Trap and Emulate</vt:lpstr>
      <vt:lpstr>Trap and Emulate - Nevýhody</vt:lpstr>
      <vt:lpstr>Trap and Emulate - Nevýhody</vt:lpstr>
      <vt:lpstr>Problémy režimu trap-and-emulate</vt:lpstr>
      <vt:lpstr>Virtualizace virtuální paměti – starší metody</vt:lpstr>
      <vt:lpstr>Virtuální paměť ve fyzickém počítači</vt:lpstr>
      <vt:lpstr>Virtuální paměť ve fyzickém počítači</vt:lpstr>
      <vt:lpstr>Virtuální paměť ve fyzickém počítači</vt:lpstr>
      <vt:lpstr>Virtuální paměť ve fyzickém počítači</vt:lpstr>
      <vt:lpstr>Virtuální paměť ve fyzickém počítači</vt:lpstr>
      <vt:lpstr>Virtuální paměť ve virtuálním počítači</vt:lpstr>
      <vt:lpstr>Virtuální paměť ve virtuálním počítači</vt:lpstr>
      <vt:lpstr>Virtuální paměť ve virtuálním počítači</vt:lpstr>
      <vt:lpstr>Virtuální paměť ve virtuálním počítači - bez HW podpory</vt:lpstr>
      <vt:lpstr>Virtuální paměť ve virtuálním počítači - bez HW podpory</vt:lpstr>
      <vt:lpstr>Virtuální paměť ve virtuálním počítači - bez HW podpory</vt:lpstr>
      <vt:lpstr>Virtuální paměť ve virtuálním počítači - bez druhé virtualizace</vt:lpstr>
      <vt:lpstr>Virtuální paměť ve virtuálním počítači - EPT / NPT[RVI]</vt:lpstr>
      <vt:lpstr>UNUSED SLIDES</vt:lpstr>
      <vt:lpstr>Virtualizace - klady a zápory</vt:lpstr>
      <vt:lpstr>Motivace pro virtualizaci</vt:lpstr>
      <vt:lpstr>Virtualizace</vt:lpstr>
      <vt:lpstr>Problémy virtualizace</vt:lpstr>
      <vt:lpstr>Virtualizace – technické principy</vt:lpstr>
      <vt:lpstr>Virtualizace</vt:lpstr>
      <vt:lpstr>Úrovně virtualizace</vt:lpstr>
      <vt:lpstr>Virtualizace – abstraktní pohled</vt:lpstr>
      <vt:lpstr>Virtualizace – abstraktní pohled</vt:lpstr>
      <vt:lpstr>Virtualizace – abstraktní pohled</vt:lpstr>
      <vt:lpstr>Varianty virtualizace</vt:lpstr>
      <vt:lpstr>Volba přístupu k virtualizaci</vt:lpstr>
      <vt:lpstr>Trap and Emulate - Nevhodné procesory</vt:lpstr>
      <vt:lpstr>Binary Translation</vt:lpstr>
      <vt:lpstr>Softwarová emulace s překladem (neprivilegovaný mód)</vt:lpstr>
      <vt:lpstr>Softwarová emulace s překladem (privilegovaný mód)</vt:lpstr>
    </vt:vector>
  </TitlesOfParts>
  <Company>KSI MFF UK Praha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bednarek</dc:creator>
  <cp:lastModifiedBy>David Bednárek</cp:lastModifiedBy>
  <cp:revision>361</cp:revision>
  <dcterms:created xsi:type="dcterms:W3CDTF">2012-09-19T18:13:04Z</dcterms:created>
  <dcterms:modified xsi:type="dcterms:W3CDTF">2024-10-11T22:45:53Z</dcterms:modified>
</cp:coreProperties>
</file>