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7" r:id="rId2"/>
    <p:sldId id="344" r:id="rId3"/>
    <p:sldId id="403" r:id="rId4"/>
    <p:sldId id="404" r:id="rId5"/>
    <p:sldId id="406" r:id="rId6"/>
    <p:sldId id="421" r:id="rId7"/>
    <p:sldId id="408" r:id="rId8"/>
    <p:sldId id="413" r:id="rId9"/>
    <p:sldId id="414" r:id="rId10"/>
    <p:sldId id="457" r:id="rId11"/>
    <p:sldId id="407" r:id="rId12"/>
    <p:sldId id="412" r:id="rId13"/>
    <p:sldId id="422" r:id="rId14"/>
    <p:sldId id="409" r:id="rId15"/>
    <p:sldId id="410" r:id="rId16"/>
    <p:sldId id="474" r:id="rId17"/>
    <p:sldId id="470" r:id="rId18"/>
    <p:sldId id="468" r:id="rId19"/>
    <p:sldId id="476" r:id="rId20"/>
    <p:sldId id="469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621" autoAdjust="0"/>
    <p:restoredTop sz="94660"/>
  </p:normalViewPr>
  <p:slideViewPr>
    <p:cSldViewPr>
      <p:cViewPr varScale="1">
        <p:scale>
          <a:sx n="120" d="100"/>
          <a:sy n="120" d="100"/>
        </p:scale>
        <p:origin x="94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103" d="100"/>
          <a:sy n="103" d="100"/>
        </p:scale>
        <p:origin x="350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BC3CE-3DC6-48EE-A131-04D020AF1818}" type="datetimeFigureOut">
              <a:rPr lang="cs-CZ" smtClean="0"/>
              <a:pPr/>
              <a:t>08.10.2025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0820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FDD85E-490B-4ECE-A416-B9AD062DD090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3297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08.10.2025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NSWI150 Virtualizace a Cloud Computing - 2019/2020 David Bednárek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08.10.2025</a:t>
            </a:fld>
            <a:endParaRPr lang="cs-CZ" dirty="0"/>
          </a:p>
        </p:txBody>
      </p:sp>
      <p:sp>
        <p:nvSpPr>
          <p:cNvPr id="6" name="Content Placeholder 11"/>
          <p:cNvSpPr>
            <a:spLocks noGrp="1"/>
          </p:cNvSpPr>
          <p:nvPr>
            <p:ph sz="quarter" idx="1"/>
          </p:nvPr>
        </p:nvSpPr>
        <p:spPr>
          <a:xfrm>
            <a:off x="4679502" y="476672"/>
            <a:ext cx="4356993" cy="6048672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9583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08.10.2025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3573015"/>
            <a:ext cx="8928992" cy="2880321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>
            <a:cxnSpLocks/>
          </p:cNvCxnSpPr>
          <p:nvPr userDrawn="1"/>
        </p:nvCxnSpPr>
        <p:spPr>
          <a:xfrm>
            <a:off x="107504" y="3429000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08.10.2025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2090446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08.10.2025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08.10.2025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08.10.2025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08.10.2025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08.10.2025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08.10.2025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08.10.2025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08.10.2025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08.10.2025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ts val="2200"/>
              </a:lnSpc>
              <a:spcBef>
                <a:spcPts val="600"/>
              </a:spcBef>
              <a:spcAft>
                <a:spcPts val="100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 sz="1600" i="0">
                <a:solidFill>
                  <a:schemeClr val="tx2"/>
                </a:solidFill>
              </a:defRPr>
            </a:lvl1pPr>
            <a:lvl2pPr eaLnBrk="1" latinLnBrk="0" hangingPunct="1">
              <a:buNone/>
              <a:defRPr sz="1200"/>
            </a:lvl2pPr>
            <a:lvl3pPr eaLnBrk="1" latinLnBrk="0" hangingPunct="1">
              <a:buNone/>
              <a:defRPr sz="1000"/>
            </a:lvl3pPr>
            <a:lvl4pPr eaLnBrk="1" latinLnBrk="0" hangingPunct="1">
              <a:buNone/>
              <a:defRPr sz="900"/>
            </a:lvl4pPr>
            <a:lvl5pPr eaLnBrk="1" latinLnBrk="0" hangingPunct="1">
              <a:buNone/>
              <a:defRPr sz="900"/>
            </a:lvl5pPr>
          </a:lstStyle>
          <a:p>
            <a:pPr marL="0" marR="0" lvl="0" indent="0" algn="l" defTabSz="914400" rtl="0" eaLnBrk="1" fontAlgn="auto" latinLnBrk="0" hangingPunct="1">
              <a:lnSpc>
                <a:spcPts val="2200"/>
              </a:lnSpc>
              <a:spcBef>
                <a:spcPts val="600"/>
              </a:spcBef>
              <a:spcAft>
                <a:spcPts val="100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lang="en-US" dirty="0"/>
              <a:t>Click to edit Master text styles</a:t>
            </a:r>
          </a:p>
          <a:p>
            <a:pPr lvl="0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08.10.2025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rawing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448272" cy="5904656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08.10.2025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NSWI150 Virtualizace a Cloud Computing - 2019/2020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08.10.2025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3" r:id="rId9"/>
    <p:sldLayoutId id="2147483674" r:id="rId10"/>
    <p:sldLayoutId id="2147483672" r:id="rId11"/>
    <p:sldLayoutId id="2147483675" r:id="rId12"/>
    <p:sldLayoutId id="2147483669" r:id="rId13"/>
    <p:sldLayoutId id="2147483670" r:id="rId14"/>
    <p:sldLayoutId id="2147483671" r:id="rId1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David Bednárek</a:t>
            </a:r>
            <a:br>
              <a:rPr lang="cs-CZ" dirty="0"/>
            </a:br>
            <a:r>
              <a:rPr lang="cs-CZ" dirty="0"/>
              <a:t>Computing in virtual environments</a:t>
            </a:r>
            <a:endParaRPr lang="cs-CZ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 granularity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the plain non-virtualized world, people think about machines (physical computers)</a:t>
            </a:r>
          </a:p>
          <a:p>
            <a:pPr lvl="2"/>
            <a:r>
              <a:rPr lang="en-US" dirty="0"/>
              <a:t>"I want to log into computer X"</a:t>
            </a:r>
          </a:p>
          <a:p>
            <a:pPr lvl="2"/>
            <a:r>
              <a:rPr lang="en-US" dirty="0"/>
              <a:t>"I want to install software Y at computer X"</a:t>
            </a:r>
          </a:p>
          <a:p>
            <a:pPr lvl="1"/>
            <a:r>
              <a:rPr lang="en-US" dirty="0"/>
              <a:t>The naming, addressing, configuration is mostly machine-centric</a:t>
            </a:r>
          </a:p>
          <a:p>
            <a:pPr lvl="2"/>
            <a:r>
              <a:rPr lang="en-US" dirty="0" err="1"/>
              <a:t>machine:port</a:t>
            </a:r>
            <a:r>
              <a:rPr lang="en-US" dirty="0"/>
              <a:t> addressing in TCP/UDP</a:t>
            </a:r>
          </a:p>
          <a:p>
            <a:pPr lvl="2"/>
            <a:r>
              <a:rPr lang="en-US" dirty="0"/>
              <a:t>/</a:t>
            </a:r>
            <a:r>
              <a:rPr lang="en-US" dirty="0" err="1"/>
              <a:t>usr</a:t>
            </a:r>
            <a:r>
              <a:rPr lang="en-US" dirty="0"/>
              <a:t>/bin or "c:\Program Files" installations of software</a:t>
            </a:r>
          </a:p>
          <a:p>
            <a:pPr lvl="2"/>
            <a:r>
              <a:rPr lang="en-US" dirty="0"/>
              <a:t>/</a:t>
            </a:r>
            <a:r>
              <a:rPr lang="en-US" dirty="0" err="1"/>
              <a:t>etc</a:t>
            </a:r>
            <a:r>
              <a:rPr lang="en-US" dirty="0"/>
              <a:t>/* or HKEY_LOCAL_MACHINE registry configurations of software</a:t>
            </a:r>
          </a:p>
          <a:p>
            <a:pPr lvl="2"/>
            <a:r>
              <a:rPr lang="en-US" dirty="0"/>
              <a:t>machine-wide scope of "</a:t>
            </a:r>
            <a:r>
              <a:rPr lang="en-US" dirty="0" err="1"/>
              <a:t>ps</a:t>
            </a:r>
            <a:r>
              <a:rPr lang="en-US" dirty="0"/>
              <a:t>", /</a:t>
            </a:r>
            <a:r>
              <a:rPr lang="en-US" dirty="0" err="1"/>
              <a:t>proc</a:t>
            </a:r>
            <a:r>
              <a:rPr lang="en-US" dirty="0"/>
              <a:t>/*, ...</a:t>
            </a:r>
          </a:p>
          <a:p>
            <a:pPr lvl="1"/>
            <a:r>
              <a:rPr lang="en-US" dirty="0"/>
              <a:t>This could have been done differently, but it was not</a:t>
            </a:r>
          </a:p>
          <a:p>
            <a:pPr lvl="2"/>
            <a:r>
              <a:rPr lang="en-US" dirty="0"/>
              <a:t>Nobody is going to modify all the software built in the machine-centric era</a:t>
            </a:r>
          </a:p>
          <a:p>
            <a:pPr lvl="2"/>
            <a:r>
              <a:rPr lang="en-US" dirty="0"/>
              <a:t>The people will not change either</a:t>
            </a:r>
          </a:p>
          <a:p>
            <a:endParaRPr lang="en-US" dirty="0"/>
          </a:p>
          <a:p>
            <a:r>
              <a:rPr lang="en-US" dirty="0"/>
              <a:t>Result: we want to virtualize machines</a:t>
            </a:r>
          </a:p>
          <a:p>
            <a:pPr lvl="2"/>
            <a:r>
              <a:rPr lang="en-US" dirty="0"/>
              <a:t>Creating an illusion of a complete computer</a:t>
            </a:r>
          </a:p>
        </p:txBody>
      </p:sp>
    </p:spTree>
    <p:extLst>
      <p:ext uri="{BB962C8B-B14F-4D97-AF65-F5344CB8AC3E}">
        <p14:creationId xmlns:p14="http://schemas.microsoft.com/office/powerpoint/2010/main" val="2201185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274440" y="1124744"/>
            <a:ext cx="1569368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Process 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74440" y="2132856"/>
            <a:ext cx="3657600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O</a:t>
            </a:r>
            <a:r>
              <a:rPr lang="cs-CZ" dirty="0">
                <a:solidFill>
                  <a:schemeClr val="accent3"/>
                </a:solidFill>
              </a:rPr>
              <a:t>S</a:t>
            </a:r>
            <a:r>
              <a:rPr lang="en-US" dirty="0">
                <a:solidFill>
                  <a:schemeClr val="accent3"/>
                </a:solidFill>
              </a:rPr>
              <a:t> kernel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Naïve picture</a:t>
            </a:r>
          </a:p>
          <a:p>
            <a:r>
              <a:rPr lang="en-US" dirty="0"/>
              <a:t>In reality</a:t>
            </a:r>
            <a:endParaRPr lang="cs-CZ" dirty="0"/>
          </a:p>
          <a:p>
            <a:pPr lvl="1"/>
            <a:r>
              <a:rPr lang="en-US" dirty="0"/>
              <a:t>Processes directly interact with CPU and memory</a:t>
            </a:r>
          </a:p>
          <a:p>
            <a:pPr lvl="1"/>
            <a:r>
              <a:rPr lang="en-US" dirty="0"/>
              <a:t>I/O devices may directly interact with memory</a:t>
            </a:r>
          </a:p>
          <a:p>
            <a:pPr lvl="1"/>
            <a:r>
              <a:rPr lang="en-US" dirty="0"/>
              <a:t>There may be more than one CPU in the system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Plain Old Execution Environment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74440" y="3140968"/>
            <a:ext cx="3657600" cy="914400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CPU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274440" y="4149080"/>
            <a:ext cx="3657600" cy="914400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I/O devices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274440" y="5157192"/>
            <a:ext cx="3657600" cy="914400"/>
          </a:xfrm>
          <a:prstGeom prst="rect">
            <a:avLst/>
          </a:prstGeom>
          <a:noFill/>
          <a:ln w="38100">
            <a:solidFill>
              <a:schemeClr val="bg2">
                <a:lumMod val="50000"/>
              </a:schemeClr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outer world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370076" y="1124744"/>
            <a:ext cx="1569368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Process 2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 rot="16200000">
            <a:off x="-332129" y="1780402"/>
            <a:ext cx="1887380" cy="646331"/>
          </a:xfrm>
          <a:prstGeom prst="rect">
            <a:avLst/>
          </a:prstGeom>
          <a:noFill/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>
            <a:defPPr>
              <a:defRPr lang="cs-CZ"/>
            </a:defPPr>
            <a:lvl1pPr algn="ctr">
              <a:defRPr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software</a:t>
            </a:r>
          </a:p>
        </p:txBody>
      </p:sp>
      <p:sp>
        <p:nvSpPr>
          <p:cNvPr id="42" name="TextBox 41"/>
          <p:cNvSpPr txBox="1"/>
          <p:nvPr/>
        </p:nvSpPr>
        <p:spPr>
          <a:xfrm rot="16200000">
            <a:off x="-332129" y="3761493"/>
            <a:ext cx="1887380" cy="646331"/>
          </a:xfrm>
          <a:prstGeom prst="rect">
            <a:avLst/>
          </a:prstGeom>
          <a:noFill/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>
            <a:defPPr>
              <a:defRPr lang="cs-CZ"/>
            </a:defPPr>
            <a:lvl1pPr algn="ctr">
              <a:defRPr>
                <a:solidFill>
                  <a:schemeClr val="accent3"/>
                </a:solidFill>
              </a:defRPr>
            </a:lvl1pPr>
          </a:lstStyle>
          <a:p>
            <a:r>
              <a:rPr lang="en-US" dirty="0">
                <a:solidFill>
                  <a:schemeClr val="accent1"/>
                </a:solidFill>
              </a:rPr>
              <a:t>hardware</a:t>
            </a:r>
          </a:p>
        </p:txBody>
      </p:sp>
    </p:spTree>
    <p:extLst>
      <p:ext uri="{BB962C8B-B14F-4D97-AF65-F5344CB8AC3E}">
        <p14:creationId xmlns:p14="http://schemas.microsoft.com/office/powerpoint/2010/main" val="3244374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74948" y="1002432"/>
            <a:ext cx="1569368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Process 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4948" y="2010544"/>
            <a:ext cx="3657600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O</a:t>
            </a:r>
            <a:r>
              <a:rPr lang="cs-CZ" dirty="0">
                <a:solidFill>
                  <a:schemeClr val="accent3"/>
                </a:solidFill>
              </a:rPr>
              <a:t>S</a:t>
            </a:r>
            <a:r>
              <a:rPr lang="en-US" dirty="0">
                <a:solidFill>
                  <a:schemeClr val="accent3"/>
                </a:solidFill>
              </a:rPr>
              <a:t> kernel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Plain Old Execution Environment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Without virtualization, the separation between processes is deemed insufficient</a:t>
            </a:r>
          </a:p>
          <a:p>
            <a:pPr lvl="1"/>
            <a:r>
              <a:rPr lang="en-US" dirty="0"/>
              <a:t>Operating systems (since Unix) are built to facilitate inter-process communication</a:t>
            </a:r>
          </a:p>
          <a:p>
            <a:pPr lvl="1"/>
            <a:r>
              <a:rPr lang="en-US" dirty="0"/>
              <a:t>Processes on the same machine compete for resources (memory, CPUs)</a:t>
            </a:r>
          </a:p>
          <a:p>
            <a:pPr lvl="1"/>
            <a:r>
              <a:rPr lang="en-US" dirty="0"/>
              <a:t>Processes share global name spaces (file names, port numbers, UIDs, …)</a:t>
            </a:r>
          </a:p>
          <a:p>
            <a:r>
              <a:rPr lang="en-US" dirty="0"/>
              <a:t>In theory, communication, competition and access are limited by priority, environment, and access-rights mechanisms</a:t>
            </a:r>
          </a:p>
          <a:p>
            <a:pPr lvl="1"/>
            <a:r>
              <a:rPr lang="en-US" dirty="0"/>
              <a:t>Nobody believes that these old mechanisms are sufficient against modern risks</a:t>
            </a:r>
          </a:p>
          <a:p>
            <a:pPr lvl="1"/>
            <a:r>
              <a:rPr lang="en-US" dirty="0"/>
              <a:t>Access rights cannot solve naming conflicts</a:t>
            </a:r>
          </a:p>
          <a:p>
            <a:pPr lvl="2"/>
            <a:r>
              <a:rPr lang="en-US" dirty="0"/>
              <a:t>Cannot have two web servers on port 80</a:t>
            </a:r>
          </a:p>
          <a:p>
            <a:pPr lvl="2"/>
            <a:r>
              <a:rPr lang="en-US" dirty="0"/>
              <a:t>Cannot have two </a:t>
            </a:r>
            <a:r>
              <a:rPr lang="en-US" dirty="0" err="1"/>
              <a:t>gcc</a:t>
            </a:r>
            <a:r>
              <a:rPr lang="en-US" dirty="0"/>
              <a:t> versions with the same /</a:t>
            </a:r>
            <a:r>
              <a:rPr lang="en-US" dirty="0" err="1"/>
              <a:t>usr</a:t>
            </a:r>
            <a:r>
              <a:rPr lang="en-US" dirty="0"/>
              <a:t>/include</a:t>
            </a:r>
          </a:p>
          <a:p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0" y="6597650"/>
            <a:ext cx="8604250" cy="260350"/>
          </a:xfrm>
        </p:spPr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4948" y="3018656"/>
            <a:ext cx="3657600" cy="914400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CPU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4948" y="4026768"/>
            <a:ext cx="3657600" cy="914400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I/O devices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74948" y="5034880"/>
            <a:ext cx="3657600" cy="914400"/>
          </a:xfrm>
          <a:prstGeom prst="rect">
            <a:avLst/>
          </a:prstGeom>
          <a:noFill/>
          <a:ln w="38100">
            <a:solidFill>
              <a:schemeClr val="bg2">
                <a:lumMod val="50000"/>
              </a:schemeClr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outer world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570584" y="1002432"/>
            <a:ext cx="1569368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Process 2</a:t>
            </a:r>
            <a:endParaRPr lang="cs-CZ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184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13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Flavors of virtualization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26891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74948" y="1002432"/>
            <a:ext cx="1569368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Process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4948" y="2204865"/>
            <a:ext cx="1569368" cy="2160172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O</a:t>
            </a:r>
            <a:r>
              <a:rPr lang="cs-CZ" dirty="0">
                <a:solidFill>
                  <a:schemeClr val="accent3"/>
                </a:solidFill>
              </a:rPr>
              <a:t>S</a:t>
            </a:r>
            <a:r>
              <a:rPr lang="en-US" dirty="0">
                <a:solidFill>
                  <a:schemeClr val="accent3"/>
                </a:solidFill>
              </a:rPr>
              <a:t> kernel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 at different layers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14</a:t>
            </a:fld>
            <a:endParaRPr lang="cs-CZ" dirty="0"/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Containerization</a:t>
            </a:r>
          </a:p>
          <a:p>
            <a:pPr lvl="1"/>
            <a:r>
              <a:rPr lang="en-US" dirty="0"/>
              <a:t>OS kernel improved so that it now offers different views (via the same interface) for different processes</a:t>
            </a:r>
          </a:p>
          <a:p>
            <a:r>
              <a:rPr lang="en-US" dirty="0"/>
              <a:t>Para-virtualization</a:t>
            </a:r>
          </a:p>
          <a:p>
            <a:pPr lvl="1"/>
            <a:r>
              <a:rPr lang="en-US" dirty="0"/>
              <a:t>Lower layers of OS kernel modified so that multiple kernels may coexist on the same CPU</a:t>
            </a:r>
          </a:p>
          <a:p>
            <a:r>
              <a:rPr lang="en-US" dirty="0"/>
              <a:t>(True) virtualization</a:t>
            </a:r>
          </a:p>
          <a:p>
            <a:pPr lvl="1"/>
            <a:r>
              <a:rPr lang="en-US" dirty="0"/>
              <a:t>Hardware support in CPU and/or emulation by software enables coexistence of multiple unmodified OS kernels on the same CPU</a:t>
            </a:r>
          </a:p>
          <a:p>
            <a:pPr lvl="1"/>
            <a:endParaRPr lang="en-US" dirty="0"/>
          </a:p>
          <a:p>
            <a:r>
              <a:rPr lang="en-US" dirty="0"/>
              <a:t>Originally, these were three independent approaches</a:t>
            </a:r>
          </a:p>
          <a:p>
            <a:r>
              <a:rPr lang="en-US" dirty="0"/>
              <a:t>Today, the three approaches may share some underlying hardware and/or software technology</a:t>
            </a:r>
          </a:p>
          <a:p>
            <a:r>
              <a:rPr lang="en-US" dirty="0"/>
              <a:t>They may coexist on the same machine</a:t>
            </a:r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0" y="6597650"/>
            <a:ext cx="8604250" cy="260350"/>
          </a:xfrm>
        </p:spPr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4948" y="4680765"/>
            <a:ext cx="1569368" cy="914400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CPU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251520" y="3495701"/>
            <a:ext cx="2088232" cy="5307"/>
          </a:xfrm>
          <a:prstGeom prst="line">
            <a:avLst/>
          </a:prstGeom>
          <a:noFill/>
          <a:ln w="38100">
            <a:solidFill>
              <a:schemeClr val="accent4"/>
            </a:solidFill>
            <a:prstDash val="sysDot"/>
          </a:ln>
        </p:spPr>
      </p:cxnSp>
      <p:cxnSp>
        <p:nvCxnSpPr>
          <p:cNvPr id="14" name="Straight Connector 13"/>
          <p:cNvCxnSpPr>
            <a:endCxn id="16" idx="1"/>
          </p:cNvCxnSpPr>
          <p:nvPr/>
        </p:nvCxnSpPr>
        <p:spPr>
          <a:xfrm>
            <a:off x="251520" y="4548314"/>
            <a:ext cx="2088232" cy="9319"/>
          </a:xfrm>
          <a:prstGeom prst="line">
            <a:avLst/>
          </a:prstGeom>
          <a:noFill/>
          <a:ln w="38100">
            <a:solidFill>
              <a:schemeClr val="accent4"/>
            </a:solidFill>
            <a:prstDash val="sysDot"/>
          </a:ln>
        </p:spPr>
      </p:cxnSp>
      <p:cxnSp>
        <p:nvCxnSpPr>
          <p:cNvPr id="15" name="Straight Connector 14"/>
          <p:cNvCxnSpPr/>
          <p:nvPr/>
        </p:nvCxnSpPr>
        <p:spPr>
          <a:xfrm>
            <a:off x="251520" y="2060848"/>
            <a:ext cx="2088232" cy="0"/>
          </a:xfrm>
          <a:prstGeom prst="line">
            <a:avLst/>
          </a:prstGeom>
          <a:noFill/>
          <a:ln w="38100">
            <a:solidFill>
              <a:schemeClr val="accent4"/>
            </a:solidFill>
            <a:prstDash val="sysDot"/>
          </a:ln>
        </p:spPr>
      </p:cxnSp>
      <p:sp>
        <p:nvSpPr>
          <p:cNvPr id="16" name="TextBox 15"/>
          <p:cNvSpPr txBox="1"/>
          <p:nvPr/>
        </p:nvSpPr>
        <p:spPr>
          <a:xfrm>
            <a:off x="2339752" y="4365037"/>
            <a:ext cx="2160240" cy="385192"/>
          </a:xfrm>
          <a:prstGeom prst="rect">
            <a:avLst/>
          </a:prstGeom>
          <a:noFill/>
          <a:ln w="38100">
            <a:noFill/>
            <a:prstDash val="solid"/>
          </a:ln>
        </p:spPr>
        <p:txBody>
          <a:bodyPr wrap="square" rtlCol="0" anchor="ctr" anchorCtr="0">
            <a:no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(true) virtualization</a:t>
            </a:r>
            <a:endParaRPr lang="cs-CZ" dirty="0">
              <a:solidFill>
                <a:schemeClr val="accent4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39752" y="3300753"/>
            <a:ext cx="2160240" cy="385192"/>
          </a:xfrm>
          <a:prstGeom prst="rect">
            <a:avLst/>
          </a:prstGeom>
          <a:noFill/>
          <a:ln w="38100">
            <a:noFill/>
            <a:prstDash val="solid"/>
          </a:ln>
        </p:spPr>
        <p:txBody>
          <a:bodyPr wrap="square" rtlCol="0" anchor="ctr" anchorCtr="0">
            <a:no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para-virtualization</a:t>
            </a:r>
            <a:endParaRPr lang="cs-CZ" dirty="0">
              <a:solidFill>
                <a:schemeClr val="accent4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65854" y="1858517"/>
            <a:ext cx="2160240" cy="385192"/>
          </a:xfrm>
          <a:prstGeom prst="rect">
            <a:avLst/>
          </a:prstGeom>
          <a:noFill/>
          <a:ln w="38100">
            <a:noFill/>
            <a:prstDash val="solid"/>
          </a:ln>
        </p:spPr>
        <p:txBody>
          <a:bodyPr wrap="square" rtlCol="0" anchor="ctr" anchorCtr="0">
            <a:no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containerization</a:t>
            </a:r>
            <a:endParaRPr lang="cs-CZ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977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74948" y="1002432"/>
            <a:ext cx="703284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4948" y="2204865"/>
            <a:ext cx="1569368" cy="2160172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O</a:t>
            </a:r>
            <a:r>
              <a:rPr lang="cs-CZ" dirty="0">
                <a:solidFill>
                  <a:schemeClr val="accent3"/>
                </a:solidFill>
              </a:rPr>
              <a:t>S</a:t>
            </a:r>
            <a:r>
              <a:rPr lang="en-US" dirty="0">
                <a:solidFill>
                  <a:schemeClr val="accent3"/>
                </a:solidFill>
              </a:rPr>
              <a:t> kernel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 at different layers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15</a:t>
            </a:fld>
            <a:endParaRPr lang="cs-CZ" dirty="0"/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Outcome of virtualization</a:t>
            </a:r>
          </a:p>
          <a:p>
            <a:pPr lvl="1"/>
            <a:r>
              <a:rPr lang="en-US" dirty="0"/>
              <a:t>A set of processes lives in an illusion that they are alone at a hardware machine</a:t>
            </a:r>
          </a:p>
          <a:p>
            <a:pPr lvl="1"/>
            <a:r>
              <a:rPr lang="en-US" dirty="0"/>
              <a:t>In containerization, this illusion is created by the OS kernel</a:t>
            </a:r>
          </a:p>
          <a:p>
            <a:pPr lvl="2"/>
            <a:r>
              <a:rPr lang="en-US" dirty="0"/>
              <a:t>The same kernel may be shared by several such sets of processes</a:t>
            </a:r>
          </a:p>
          <a:p>
            <a:pPr lvl="1"/>
            <a:r>
              <a:rPr lang="en-US" dirty="0"/>
              <a:t>In para- and true virtualization, also the OS kernel lives in this illusion</a:t>
            </a:r>
          </a:p>
          <a:p>
            <a:pPr lvl="2"/>
            <a:r>
              <a:rPr lang="en-US" dirty="0"/>
              <a:t>OS kernels always need to feel alone</a:t>
            </a:r>
          </a:p>
          <a:p>
            <a:pPr lvl="2"/>
            <a:r>
              <a:rPr lang="en-US" dirty="0"/>
              <a:t>In para-virtualization, this applies only to the upper, unmodified majority of the kernel</a:t>
            </a:r>
            <a:endParaRPr lang="cs-CZ" dirty="0"/>
          </a:p>
          <a:p>
            <a:pPr lvl="2"/>
            <a:r>
              <a:rPr lang="en-US" dirty="0"/>
              <a:t>Each such set of processes has its own kernel</a:t>
            </a:r>
          </a:p>
          <a:p>
            <a:pPr lvl="2"/>
            <a:endParaRPr lang="en-US" dirty="0"/>
          </a:p>
          <a:p>
            <a:r>
              <a:rPr lang="en-US" dirty="0"/>
              <a:t>For software developers, the outcome is almost identical for the three approaches</a:t>
            </a:r>
          </a:p>
          <a:p>
            <a:r>
              <a:rPr lang="en-US" dirty="0"/>
              <a:t>For system maintenance, there is huge difference between containerization and virtualization</a:t>
            </a:r>
          </a:p>
          <a:p>
            <a:pPr lvl="1"/>
            <a:r>
              <a:rPr lang="en-US" dirty="0"/>
              <a:t>Think about updates to the kernel(s)</a:t>
            </a:r>
          </a:p>
          <a:p>
            <a:pPr lvl="1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0" y="6597650"/>
            <a:ext cx="8604250" cy="260350"/>
          </a:xfrm>
        </p:spPr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4948" y="4680765"/>
            <a:ext cx="1569368" cy="914400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CPU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251520" y="3495701"/>
            <a:ext cx="2088232" cy="5307"/>
          </a:xfrm>
          <a:prstGeom prst="line">
            <a:avLst/>
          </a:prstGeom>
          <a:noFill/>
          <a:ln w="38100">
            <a:solidFill>
              <a:schemeClr val="accent4"/>
            </a:solidFill>
            <a:prstDash val="sysDot"/>
          </a:ln>
        </p:spPr>
      </p:cxnSp>
      <p:cxnSp>
        <p:nvCxnSpPr>
          <p:cNvPr id="14" name="Straight Connector 13"/>
          <p:cNvCxnSpPr>
            <a:endCxn id="16" idx="1"/>
          </p:cNvCxnSpPr>
          <p:nvPr/>
        </p:nvCxnSpPr>
        <p:spPr>
          <a:xfrm>
            <a:off x="251520" y="4548314"/>
            <a:ext cx="2088232" cy="9319"/>
          </a:xfrm>
          <a:prstGeom prst="line">
            <a:avLst/>
          </a:prstGeom>
          <a:noFill/>
          <a:ln w="38100">
            <a:solidFill>
              <a:schemeClr val="accent4"/>
            </a:solidFill>
            <a:prstDash val="sysDot"/>
          </a:ln>
        </p:spPr>
      </p:cxnSp>
      <p:cxnSp>
        <p:nvCxnSpPr>
          <p:cNvPr id="15" name="Straight Connector 14"/>
          <p:cNvCxnSpPr/>
          <p:nvPr/>
        </p:nvCxnSpPr>
        <p:spPr>
          <a:xfrm>
            <a:off x="251520" y="2060848"/>
            <a:ext cx="2088232" cy="0"/>
          </a:xfrm>
          <a:prstGeom prst="line">
            <a:avLst/>
          </a:prstGeom>
          <a:noFill/>
          <a:ln w="38100">
            <a:solidFill>
              <a:schemeClr val="accent4"/>
            </a:solidFill>
            <a:prstDash val="sysDot"/>
          </a:ln>
        </p:spPr>
      </p:cxnSp>
      <p:sp>
        <p:nvSpPr>
          <p:cNvPr id="16" name="TextBox 15"/>
          <p:cNvSpPr txBox="1"/>
          <p:nvPr/>
        </p:nvSpPr>
        <p:spPr>
          <a:xfrm>
            <a:off x="2339752" y="4365037"/>
            <a:ext cx="2160240" cy="385192"/>
          </a:xfrm>
          <a:prstGeom prst="rect">
            <a:avLst/>
          </a:prstGeom>
          <a:noFill/>
          <a:ln w="38100">
            <a:noFill/>
            <a:prstDash val="solid"/>
          </a:ln>
        </p:spPr>
        <p:txBody>
          <a:bodyPr wrap="square" rtlCol="0" anchor="ctr" anchorCtr="0">
            <a:no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(true) virtualization</a:t>
            </a:r>
            <a:endParaRPr lang="cs-CZ" dirty="0">
              <a:solidFill>
                <a:schemeClr val="accent4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39752" y="3300753"/>
            <a:ext cx="2160240" cy="385192"/>
          </a:xfrm>
          <a:prstGeom prst="rect">
            <a:avLst/>
          </a:prstGeom>
          <a:noFill/>
          <a:ln w="38100">
            <a:noFill/>
            <a:prstDash val="solid"/>
          </a:ln>
        </p:spPr>
        <p:txBody>
          <a:bodyPr wrap="square" rtlCol="0" anchor="ctr" anchorCtr="0">
            <a:no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para-virtualization</a:t>
            </a:r>
            <a:endParaRPr lang="cs-CZ" dirty="0">
              <a:solidFill>
                <a:schemeClr val="accent4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65854" y="1858517"/>
            <a:ext cx="2160240" cy="385192"/>
          </a:xfrm>
          <a:prstGeom prst="rect">
            <a:avLst/>
          </a:prstGeom>
          <a:noFill/>
          <a:ln w="38100">
            <a:noFill/>
            <a:prstDash val="solid"/>
          </a:ln>
        </p:spPr>
        <p:txBody>
          <a:bodyPr wrap="square" rtlCol="0" anchor="ctr" anchorCtr="0">
            <a:no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containerization</a:t>
            </a:r>
            <a:endParaRPr lang="cs-CZ" dirty="0">
              <a:solidFill>
                <a:schemeClr val="accent4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31640" y="1002432"/>
            <a:ext cx="698302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P2</a:t>
            </a:r>
            <a:endParaRPr lang="cs-CZ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7005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74948" y="1002432"/>
            <a:ext cx="703284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4948" y="2204865"/>
            <a:ext cx="1569368" cy="2160172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O</a:t>
            </a:r>
            <a:r>
              <a:rPr lang="cs-CZ" dirty="0">
                <a:solidFill>
                  <a:schemeClr val="accent3"/>
                </a:solidFill>
              </a:rPr>
              <a:t>S</a:t>
            </a:r>
            <a:r>
              <a:rPr lang="en-US" dirty="0">
                <a:solidFill>
                  <a:schemeClr val="accent3"/>
                </a:solidFill>
              </a:rPr>
              <a:t> kernel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 at different layers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Containers vs. virtual machines</a:t>
            </a:r>
          </a:p>
          <a:p>
            <a:pPr lvl="1"/>
            <a:r>
              <a:rPr lang="cs-CZ" dirty="0"/>
              <a:t>Originally, containerization and virtualization were completely independent techniques</a:t>
            </a:r>
          </a:p>
          <a:p>
            <a:pPr lvl="1"/>
            <a:r>
              <a:rPr lang="cs-CZ" dirty="0"/>
              <a:t>Now, they often share parts of the underlying technology</a:t>
            </a:r>
          </a:p>
          <a:p>
            <a:pPr lvl="2"/>
            <a:r>
              <a:rPr lang="cs-CZ" dirty="0"/>
              <a:t>Some container systems use hardware-based isolation developed for virtual machines</a:t>
            </a:r>
          </a:p>
          <a:p>
            <a:pPr lvl="2"/>
            <a:r>
              <a:rPr lang="cs-CZ" dirty="0"/>
              <a:t>Some virtual machine systems use software tricks developed for containers</a:t>
            </a:r>
          </a:p>
          <a:p>
            <a:pPr lvl="2"/>
            <a:r>
              <a:rPr lang="cs-CZ" dirty="0"/>
              <a:t>There are interfaces/libraries/apps capable of controlling both containers and virtual machines</a:t>
            </a:r>
          </a:p>
          <a:p>
            <a:r>
              <a:rPr lang="cs-CZ" dirty="0"/>
              <a:t>There is still a fundamental difference:</a:t>
            </a:r>
            <a:endParaRPr lang="en-US" dirty="0"/>
          </a:p>
          <a:p>
            <a:pPr lvl="1"/>
            <a:r>
              <a:rPr lang="cs-CZ" dirty="0"/>
              <a:t>Containers</a:t>
            </a:r>
          </a:p>
          <a:p>
            <a:pPr lvl="2"/>
            <a:r>
              <a:rPr lang="cs-CZ" dirty="0"/>
              <a:t>Only one instance of OS kernel per hw machine</a:t>
            </a:r>
          </a:p>
          <a:p>
            <a:pPr lvl="3"/>
            <a:r>
              <a:rPr lang="cs-CZ" dirty="0"/>
              <a:t>Shared among all containers</a:t>
            </a:r>
          </a:p>
          <a:p>
            <a:pPr lvl="1"/>
            <a:r>
              <a:rPr lang="cs-CZ" dirty="0"/>
              <a:t>Virtual machines</a:t>
            </a:r>
          </a:p>
          <a:p>
            <a:pPr lvl="2"/>
            <a:r>
              <a:rPr lang="cs-CZ" dirty="0"/>
              <a:t>Each virtual machine has its own instance of OS kernel</a:t>
            </a:r>
          </a:p>
          <a:p>
            <a:pPr lvl="3"/>
            <a:r>
              <a:rPr lang="cs-CZ" dirty="0"/>
              <a:t>More memory required</a:t>
            </a:r>
          </a:p>
          <a:p>
            <a:pPr lvl="2"/>
            <a:r>
              <a:rPr lang="cs-CZ" dirty="0"/>
              <a:t>In addition, there may be a </a:t>
            </a:r>
            <a:r>
              <a:rPr lang="cs-CZ" i="1" dirty="0"/>
              <a:t>host </a:t>
            </a:r>
            <a:r>
              <a:rPr lang="cs-CZ" dirty="0"/>
              <a:t>OS kernel</a:t>
            </a:r>
          </a:p>
          <a:p>
            <a:pPr lvl="1"/>
            <a:endParaRPr lang="cs-CZ" dirty="0"/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0" y="6597650"/>
            <a:ext cx="8604250" cy="260350"/>
          </a:xfrm>
        </p:spPr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4948" y="4680765"/>
            <a:ext cx="1569368" cy="914400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CPU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251520" y="3495701"/>
            <a:ext cx="2088232" cy="5307"/>
          </a:xfrm>
          <a:prstGeom prst="line">
            <a:avLst/>
          </a:prstGeom>
          <a:noFill/>
          <a:ln w="38100">
            <a:solidFill>
              <a:schemeClr val="accent4"/>
            </a:solidFill>
            <a:prstDash val="sysDot"/>
          </a:ln>
        </p:spPr>
      </p:cxnSp>
      <p:cxnSp>
        <p:nvCxnSpPr>
          <p:cNvPr id="14" name="Straight Connector 13"/>
          <p:cNvCxnSpPr>
            <a:endCxn id="16" idx="1"/>
          </p:cNvCxnSpPr>
          <p:nvPr/>
        </p:nvCxnSpPr>
        <p:spPr>
          <a:xfrm>
            <a:off x="251520" y="4548314"/>
            <a:ext cx="2088232" cy="9319"/>
          </a:xfrm>
          <a:prstGeom prst="line">
            <a:avLst/>
          </a:prstGeom>
          <a:noFill/>
          <a:ln w="38100">
            <a:solidFill>
              <a:schemeClr val="accent4"/>
            </a:solidFill>
            <a:prstDash val="sysDot"/>
          </a:ln>
        </p:spPr>
      </p:cxnSp>
      <p:cxnSp>
        <p:nvCxnSpPr>
          <p:cNvPr id="15" name="Straight Connector 14"/>
          <p:cNvCxnSpPr/>
          <p:nvPr/>
        </p:nvCxnSpPr>
        <p:spPr>
          <a:xfrm>
            <a:off x="251520" y="2060848"/>
            <a:ext cx="2088232" cy="0"/>
          </a:xfrm>
          <a:prstGeom prst="line">
            <a:avLst/>
          </a:prstGeom>
          <a:noFill/>
          <a:ln w="38100">
            <a:solidFill>
              <a:schemeClr val="accent4"/>
            </a:solidFill>
            <a:prstDash val="sysDot"/>
          </a:ln>
        </p:spPr>
      </p:cxnSp>
      <p:sp>
        <p:nvSpPr>
          <p:cNvPr id="16" name="TextBox 15"/>
          <p:cNvSpPr txBox="1"/>
          <p:nvPr/>
        </p:nvSpPr>
        <p:spPr>
          <a:xfrm>
            <a:off x="2339752" y="4365037"/>
            <a:ext cx="2160240" cy="385192"/>
          </a:xfrm>
          <a:prstGeom prst="rect">
            <a:avLst/>
          </a:prstGeom>
          <a:noFill/>
          <a:ln w="38100">
            <a:noFill/>
            <a:prstDash val="solid"/>
          </a:ln>
        </p:spPr>
        <p:txBody>
          <a:bodyPr wrap="square" rtlCol="0" anchor="ctr" anchorCtr="0">
            <a:no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(true) virtualization</a:t>
            </a:r>
            <a:endParaRPr lang="cs-CZ" dirty="0">
              <a:solidFill>
                <a:schemeClr val="accent4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39752" y="3300753"/>
            <a:ext cx="2160240" cy="385192"/>
          </a:xfrm>
          <a:prstGeom prst="rect">
            <a:avLst/>
          </a:prstGeom>
          <a:noFill/>
          <a:ln w="38100">
            <a:noFill/>
            <a:prstDash val="solid"/>
          </a:ln>
        </p:spPr>
        <p:txBody>
          <a:bodyPr wrap="square" rtlCol="0" anchor="ctr" anchorCtr="0">
            <a:no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para-virtualization</a:t>
            </a:r>
            <a:endParaRPr lang="cs-CZ" dirty="0">
              <a:solidFill>
                <a:schemeClr val="accent4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65854" y="1858517"/>
            <a:ext cx="2160240" cy="385192"/>
          </a:xfrm>
          <a:prstGeom prst="rect">
            <a:avLst/>
          </a:prstGeom>
          <a:noFill/>
          <a:ln w="38100">
            <a:noFill/>
            <a:prstDash val="solid"/>
          </a:ln>
        </p:spPr>
        <p:txBody>
          <a:bodyPr wrap="square" rtlCol="0" anchor="ctr" anchorCtr="0">
            <a:no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containerization</a:t>
            </a:r>
            <a:endParaRPr lang="cs-CZ" dirty="0">
              <a:solidFill>
                <a:schemeClr val="accent4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31640" y="1002432"/>
            <a:ext cx="698302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P2</a:t>
            </a:r>
            <a:endParaRPr lang="cs-CZ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9679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Virtual Machines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3"/>
          </p:nvPr>
        </p:nvSpPr>
        <p:spPr/>
        <p:txBody>
          <a:bodyPr>
            <a:noAutofit/>
          </a:bodyPr>
          <a:lstStyle/>
          <a:p>
            <a:r>
              <a:rPr lang="cs-CZ" dirty="0"/>
              <a:t>Containers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2"/>
          </p:nvPr>
        </p:nvSpPr>
        <p:spPr>
          <a:xfrm>
            <a:off x="179512" y="4473118"/>
            <a:ext cx="4316288" cy="2052226"/>
          </a:xfrm>
        </p:spPr>
        <p:txBody>
          <a:bodyPr/>
          <a:lstStyle/>
          <a:p>
            <a:r>
              <a:rPr lang="cs-CZ" dirty="0"/>
              <a:t>Inherent safety</a:t>
            </a:r>
          </a:p>
          <a:p>
            <a:pPr lvl="2"/>
            <a:r>
              <a:rPr lang="cs-CZ" dirty="0"/>
              <a:t>Kernel-HW interface was not designed for Kernel-Kernel communication</a:t>
            </a:r>
          </a:p>
          <a:p>
            <a:pPr lvl="2"/>
            <a:r>
              <a:rPr lang="cs-CZ" dirty="0"/>
              <a:t>VMM adds well-controled holes into a natural barrier</a:t>
            </a:r>
            <a:endParaRPr lang="en-US" dirty="0"/>
          </a:p>
        </p:txBody>
      </p:sp>
      <p:sp>
        <p:nvSpPr>
          <p:cNvPr id="35" name="Content Placeholder 34"/>
          <p:cNvSpPr>
            <a:spLocks noGrp="1"/>
          </p:cNvSpPr>
          <p:nvPr>
            <p:ph sz="quarter" idx="4"/>
          </p:nvPr>
        </p:nvSpPr>
        <p:spPr>
          <a:xfrm>
            <a:off x="4648200" y="4473118"/>
            <a:ext cx="4388296" cy="2052226"/>
          </a:xfrm>
        </p:spPr>
        <p:txBody>
          <a:bodyPr/>
          <a:lstStyle/>
          <a:p>
            <a:r>
              <a:rPr lang="cs-CZ" dirty="0"/>
              <a:t>Limited safety</a:t>
            </a:r>
          </a:p>
          <a:p>
            <a:pPr lvl="2"/>
            <a:r>
              <a:rPr lang="cs-CZ" dirty="0"/>
              <a:t>Process-Kernel interface was designed for Process-Process communication</a:t>
            </a:r>
          </a:p>
          <a:p>
            <a:pPr lvl="2"/>
            <a:r>
              <a:rPr lang="cs-CZ" dirty="0"/>
              <a:t>Containerization requires blocking existing communication channels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Virtual Machines vs. Containers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  <p:sp>
        <p:nvSpPr>
          <p:cNvPr id="11" name="TextBox 10"/>
          <p:cNvSpPr txBox="1"/>
          <p:nvPr/>
        </p:nvSpPr>
        <p:spPr>
          <a:xfrm rot="10800000" flipV="1">
            <a:off x="179513" y="1556792"/>
            <a:ext cx="1008112" cy="864096"/>
          </a:xfrm>
          <a:prstGeom prst="rect">
            <a:avLst/>
          </a:prstGeom>
          <a:noFill/>
          <a:ln w="38100">
            <a:solidFill>
              <a:schemeClr val="tx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Process A1</a:t>
            </a:r>
          </a:p>
        </p:txBody>
      </p:sp>
      <p:sp>
        <p:nvSpPr>
          <p:cNvPr id="12" name="TextBox 11"/>
          <p:cNvSpPr txBox="1"/>
          <p:nvPr/>
        </p:nvSpPr>
        <p:spPr>
          <a:xfrm rot="10800000" flipV="1">
            <a:off x="1187625" y="1556792"/>
            <a:ext cx="1008112" cy="864096"/>
          </a:xfrm>
          <a:prstGeom prst="rect">
            <a:avLst/>
          </a:prstGeom>
          <a:noFill/>
          <a:ln w="38100">
            <a:solidFill>
              <a:schemeClr val="tx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Process A2</a:t>
            </a:r>
          </a:p>
        </p:txBody>
      </p:sp>
      <p:sp>
        <p:nvSpPr>
          <p:cNvPr id="13" name="TextBox 12"/>
          <p:cNvSpPr txBox="1"/>
          <p:nvPr/>
        </p:nvSpPr>
        <p:spPr>
          <a:xfrm rot="10800000" flipV="1">
            <a:off x="2339753" y="1556792"/>
            <a:ext cx="1008112" cy="864096"/>
          </a:xfrm>
          <a:prstGeom prst="rect">
            <a:avLst/>
          </a:prstGeom>
          <a:noFill/>
          <a:ln w="38100">
            <a:solidFill>
              <a:schemeClr val="tx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Process B1</a:t>
            </a:r>
          </a:p>
        </p:txBody>
      </p:sp>
      <p:sp>
        <p:nvSpPr>
          <p:cNvPr id="18" name="TextBox 17"/>
          <p:cNvSpPr txBox="1"/>
          <p:nvPr/>
        </p:nvSpPr>
        <p:spPr>
          <a:xfrm rot="10800000" flipV="1">
            <a:off x="107502" y="1232755"/>
            <a:ext cx="2160239" cy="2124238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pPr algn="ctr"/>
            <a:r>
              <a:rPr lang="cs-CZ" dirty="0"/>
              <a:t>Virtual Machine A</a:t>
            </a:r>
          </a:p>
        </p:txBody>
      </p:sp>
      <p:sp>
        <p:nvSpPr>
          <p:cNvPr id="14" name="TextBox 13"/>
          <p:cNvSpPr txBox="1"/>
          <p:nvPr/>
        </p:nvSpPr>
        <p:spPr>
          <a:xfrm rot="10800000" flipV="1">
            <a:off x="3347865" y="1556792"/>
            <a:ext cx="1008112" cy="864096"/>
          </a:xfrm>
          <a:prstGeom prst="rect">
            <a:avLst/>
          </a:prstGeom>
          <a:noFill/>
          <a:ln w="38100">
            <a:solidFill>
              <a:schemeClr val="tx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Process B2</a:t>
            </a:r>
          </a:p>
        </p:txBody>
      </p:sp>
      <p:sp>
        <p:nvSpPr>
          <p:cNvPr id="15" name="TextBox 14"/>
          <p:cNvSpPr txBox="1"/>
          <p:nvPr/>
        </p:nvSpPr>
        <p:spPr>
          <a:xfrm rot="10800000" flipV="1">
            <a:off x="179512" y="2420888"/>
            <a:ext cx="2011017" cy="86409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Kernel A</a:t>
            </a:r>
          </a:p>
        </p:txBody>
      </p:sp>
      <p:sp>
        <p:nvSpPr>
          <p:cNvPr id="19" name="TextBox 18"/>
          <p:cNvSpPr txBox="1"/>
          <p:nvPr/>
        </p:nvSpPr>
        <p:spPr>
          <a:xfrm rot="10800000" flipV="1">
            <a:off x="2267744" y="1232755"/>
            <a:ext cx="2160240" cy="2124238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pPr algn="ctr"/>
            <a:r>
              <a:rPr lang="cs-CZ" dirty="0"/>
              <a:t>Virtual Machine B</a:t>
            </a:r>
          </a:p>
        </p:txBody>
      </p:sp>
      <p:sp>
        <p:nvSpPr>
          <p:cNvPr id="16" name="TextBox 15"/>
          <p:cNvSpPr txBox="1"/>
          <p:nvPr/>
        </p:nvSpPr>
        <p:spPr>
          <a:xfrm rot="10800000" flipV="1">
            <a:off x="2348828" y="2420888"/>
            <a:ext cx="2011017" cy="86409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Kernel B</a:t>
            </a:r>
          </a:p>
        </p:txBody>
      </p:sp>
      <p:sp>
        <p:nvSpPr>
          <p:cNvPr id="17" name="TextBox 16"/>
          <p:cNvSpPr txBox="1"/>
          <p:nvPr/>
        </p:nvSpPr>
        <p:spPr>
          <a:xfrm rot="10800000" flipV="1">
            <a:off x="107498" y="3356993"/>
            <a:ext cx="4320486" cy="86409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VMM</a:t>
            </a:r>
            <a:r>
              <a:rPr lang="en-US" dirty="0"/>
              <a:t> (Virtual Machine Manager)</a:t>
            </a:r>
          </a:p>
          <a:p>
            <a:pPr algn="ctr"/>
            <a:r>
              <a:rPr lang="en-US" dirty="0"/>
              <a:t>a.k.a. Hypervisor</a:t>
            </a:r>
            <a:endParaRPr lang="cs-CZ" dirty="0"/>
          </a:p>
        </p:txBody>
      </p:sp>
      <p:sp>
        <p:nvSpPr>
          <p:cNvPr id="20" name="TextBox 19"/>
          <p:cNvSpPr txBox="1"/>
          <p:nvPr/>
        </p:nvSpPr>
        <p:spPr>
          <a:xfrm rot="10800000" flipV="1">
            <a:off x="4795624" y="1556792"/>
            <a:ext cx="1008112" cy="864096"/>
          </a:xfrm>
          <a:prstGeom prst="rect">
            <a:avLst/>
          </a:prstGeom>
          <a:noFill/>
          <a:ln w="38100">
            <a:solidFill>
              <a:schemeClr val="tx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Process A1</a:t>
            </a:r>
          </a:p>
        </p:txBody>
      </p:sp>
      <p:sp>
        <p:nvSpPr>
          <p:cNvPr id="21" name="TextBox 20"/>
          <p:cNvSpPr txBox="1"/>
          <p:nvPr/>
        </p:nvSpPr>
        <p:spPr>
          <a:xfrm rot="10800000" flipV="1">
            <a:off x="5803736" y="1556792"/>
            <a:ext cx="1008112" cy="864096"/>
          </a:xfrm>
          <a:prstGeom prst="rect">
            <a:avLst/>
          </a:prstGeom>
          <a:noFill/>
          <a:ln w="38100">
            <a:solidFill>
              <a:schemeClr val="tx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Process A2</a:t>
            </a:r>
          </a:p>
        </p:txBody>
      </p:sp>
      <p:sp>
        <p:nvSpPr>
          <p:cNvPr id="22" name="TextBox 21"/>
          <p:cNvSpPr txBox="1"/>
          <p:nvPr/>
        </p:nvSpPr>
        <p:spPr>
          <a:xfrm rot="10800000" flipV="1">
            <a:off x="6955864" y="1556792"/>
            <a:ext cx="1008112" cy="864096"/>
          </a:xfrm>
          <a:prstGeom prst="rect">
            <a:avLst/>
          </a:prstGeom>
          <a:noFill/>
          <a:ln w="38100">
            <a:solidFill>
              <a:schemeClr val="tx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Process B1</a:t>
            </a:r>
          </a:p>
        </p:txBody>
      </p:sp>
      <p:sp>
        <p:nvSpPr>
          <p:cNvPr id="23" name="TextBox 22"/>
          <p:cNvSpPr txBox="1"/>
          <p:nvPr/>
        </p:nvSpPr>
        <p:spPr>
          <a:xfrm rot="10800000" flipV="1">
            <a:off x="4723612" y="1232755"/>
            <a:ext cx="2160239" cy="1908213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pPr algn="ctr"/>
            <a:r>
              <a:rPr lang="cs-CZ" dirty="0"/>
              <a:t>Container A</a:t>
            </a:r>
          </a:p>
        </p:txBody>
      </p:sp>
      <p:sp>
        <p:nvSpPr>
          <p:cNvPr id="24" name="TextBox 23"/>
          <p:cNvSpPr txBox="1"/>
          <p:nvPr/>
        </p:nvSpPr>
        <p:spPr>
          <a:xfrm rot="10800000" flipV="1">
            <a:off x="7963976" y="1556792"/>
            <a:ext cx="1008112" cy="864096"/>
          </a:xfrm>
          <a:prstGeom prst="rect">
            <a:avLst/>
          </a:prstGeom>
          <a:noFill/>
          <a:ln w="38100">
            <a:solidFill>
              <a:schemeClr val="tx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Process B2</a:t>
            </a:r>
          </a:p>
        </p:txBody>
      </p:sp>
      <p:sp>
        <p:nvSpPr>
          <p:cNvPr id="25" name="TextBox 24"/>
          <p:cNvSpPr txBox="1"/>
          <p:nvPr/>
        </p:nvSpPr>
        <p:spPr>
          <a:xfrm rot="10800000" flipV="1">
            <a:off x="4795621" y="2420887"/>
            <a:ext cx="4176465" cy="1800201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Kernel</a:t>
            </a:r>
          </a:p>
        </p:txBody>
      </p:sp>
      <p:sp>
        <p:nvSpPr>
          <p:cNvPr id="26" name="TextBox 25"/>
          <p:cNvSpPr txBox="1"/>
          <p:nvPr/>
        </p:nvSpPr>
        <p:spPr>
          <a:xfrm rot="10800000" flipV="1">
            <a:off x="6883855" y="1232755"/>
            <a:ext cx="2160240" cy="1908213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pPr algn="ctr"/>
            <a:r>
              <a:rPr lang="cs-CZ" dirty="0"/>
              <a:t>Container B</a:t>
            </a:r>
          </a:p>
        </p:txBody>
      </p:sp>
      <p:sp>
        <p:nvSpPr>
          <p:cNvPr id="36" name="Freeform 35"/>
          <p:cNvSpPr/>
          <p:nvPr/>
        </p:nvSpPr>
        <p:spPr>
          <a:xfrm rot="5400000">
            <a:off x="1709293" y="3050572"/>
            <a:ext cx="1188909" cy="1656184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prstDash val="sysDot"/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Freeform 38"/>
          <p:cNvSpPr/>
          <p:nvPr/>
        </p:nvSpPr>
        <p:spPr>
          <a:xfrm rot="5400000">
            <a:off x="5477859" y="2408685"/>
            <a:ext cx="672153" cy="663268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tx2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Freeform 41"/>
          <p:cNvSpPr/>
          <p:nvPr/>
        </p:nvSpPr>
        <p:spPr>
          <a:xfrm rot="5400000">
            <a:off x="6537575" y="2399475"/>
            <a:ext cx="672153" cy="663268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tx2"/>
            </a:solidFill>
            <a:prstDash val="sysDot"/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Freeform 42"/>
          <p:cNvSpPr/>
          <p:nvPr/>
        </p:nvSpPr>
        <p:spPr>
          <a:xfrm rot="5400000">
            <a:off x="7627898" y="2419252"/>
            <a:ext cx="672153" cy="663268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tx2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9" name="Group 48"/>
          <p:cNvGrpSpPr/>
          <p:nvPr/>
        </p:nvGrpSpPr>
        <p:grpSpPr>
          <a:xfrm>
            <a:off x="6701531" y="2697520"/>
            <a:ext cx="367640" cy="367640"/>
            <a:chOff x="5942706" y="832912"/>
            <a:chExt cx="367640" cy="367640"/>
          </a:xfrm>
        </p:grpSpPr>
        <p:sp>
          <p:nvSpPr>
            <p:cNvPr id="45" name="Rectangle 44"/>
            <p:cNvSpPr/>
            <p:nvPr/>
          </p:nvSpPr>
          <p:spPr>
            <a:xfrm rot="2742136">
              <a:off x="5940152" y="980728"/>
              <a:ext cx="367640" cy="7200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 rot="8141880">
              <a:off x="5942706" y="977506"/>
              <a:ext cx="367640" cy="7200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237932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 rot="10800000" flipV="1">
            <a:off x="7524328" y="1232755"/>
            <a:ext cx="1342866" cy="1404157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pPr algn="ctr"/>
            <a:r>
              <a:rPr lang="cs-CZ" dirty="0"/>
              <a:t>Container B</a:t>
            </a:r>
          </a:p>
        </p:txBody>
      </p:sp>
      <p:sp>
        <p:nvSpPr>
          <p:cNvPr id="23" name="TextBox 22"/>
          <p:cNvSpPr txBox="1"/>
          <p:nvPr/>
        </p:nvSpPr>
        <p:spPr>
          <a:xfrm rot="10800000" flipV="1">
            <a:off x="6166590" y="1232755"/>
            <a:ext cx="1342866" cy="1404157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pPr algn="ctr"/>
            <a:r>
              <a:rPr lang="cs-CZ" dirty="0"/>
              <a:t>Container A</a:t>
            </a:r>
          </a:p>
        </p:txBody>
      </p:sp>
      <p:sp>
        <p:nvSpPr>
          <p:cNvPr id="19" name="TextBox 18"/>
          <p:cNvSpPr txBox="1"/>
          <p:nvPr/>
        </p:nvSpPr>
        <p:spPr>
          <a:xfrm rot="10800000" flipV="1">
            <a:off x="2267744" y="1232755"/>
            <a:ext cx="2160240" cy="2124238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pPr algn="ctr"/>
            <a:r>
              <a:rPr lang="cs-CZ" dirty="0"/>
              <a:t>Virtual Machine B</a:t>
            </a:r>
          </a:p>
        </p:txBody>
      </p:sp>
      <p:sp>
        <p:nvSpPr>
          <p:cNvPr id="18" name="TextBox 17"/>
          <p:cNvSpPr txBox="1"/>
          <p:nvPr/>
        </p:nvSpPr>
        <p:spPr>
          <a:xfrm rot="10800000" flipV="1">
            <a:off x="107502" y="1232755"/>
            <a:ext cx="2160239" cy="2124238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pPr algn="ctr"/>
            <a:r>
              <a:rPr lang="cs-CZ" dirty="0"/>
              <a:t>Virtual Machine 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Virtual Machines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3"/>
          </p:nvPr>
        </p:nvSpPr>
        <p:spPr/>
        <p:txBody>
          <a:bodyPr>
            <a:noAutofit/>
          </a:bodyPr>
          <a:lstStyle/>
          <a:p>
            <a:r>
              <a:rPr lang="cs-CZ" dirty="0"/>
              <a:t>Containers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2"/>
          </p:nvPr>
        </p:nvSpPr>
        <p:spPr>
          <a:xfrm>
            <a:off x="179512" y="4473118"/>
            <a:ext cx="4316288" cy="2052226"/>
          </a:xfrm>
        </p:spPr>
        <p:txBody>
          <a:bodyPr/>
          <a:lstStyle/>
          <a:p>
            <a:r>
              <a:rPr lang="en-US" dirty="0"/>
              <a:t>Each </a:t>
            </a:r>
            <a:r>
              <a:rPr lang="en-US" dirty="0" err="1"/>
              <a:t>VM</a:t>
            </a:r>
            <a:r>
              <a:rPr lang="en-US" dirty="0"/>
              <a:t> is a complete OS</a:t>
            </a:r>
            <a:endParaRPr lang="cs-CZ" dirty="0"/>
          </a:p>
          <a:p>
            <a:pPr lvl="2"/>
            <a:r>
              <a:rPr lang="en-US" dirty="0"/>
              <a:t>Each </a:t>
            </a:r>
            <a:r>
              <a:rPr lang="en-US" dirty="0" err="1"/>
              <a:t>VM</a:t>
            </a:r>
            <a:r>
              <a:rPr lang="en-US" dirty="0"/>
              <a:t> runs its services in specific settings</a:t>
            </a:r>
          </a:p>
          <a:p>
            <a:pPr lvl="2"/>
            <a:r>
              <a:rPr lang="en-US" dirty="0"/>
              <a:t>User (admin) processes (e.g. install scripts) can control services (edit /</a:t>
            </a:r>
            <a:r>
              <a:rPr lang="en-US" dirty="0" err="1"/>
              <a:t>etc</a:t>
            </a:r>
            <a:r>
              <a:rPr lang="en-US" dirty="0"/>
              <a:t>/..., run </a:t>
            </a:r>
            <a:r>
              <a:rPr lang="en-US" dirty="0" err="1"/>
              <a:t>systemctl</a:t>
            </a:r>
            <a:r>
              <a:rPr lang="en-US" dirty="0"/>
              <a:t>, ...)</a:t>
            </a:r>
            <a:endParaRPr lang="cs-CZ" dirty="0"/>
          </a:p>
        </p:txBody>
      </p:sp>
      <p:sp>
        <p:nvSpPr>
          <p:cNvPr id="35" name="Content Placeholder 34"/>
          <p:cNvSpPr>
            <a:spLocks noGrp="1"/>
          </p:cNvSpPr>
          <p:nvPr>
            <p:ph sz="quarter" idx="4"/>
          </p:nvPr>
        </p:nvSpPr>
        <p:spPr>
          <a:xfrm>
            <a:off x="4648200" y="3356992"/>
            <a:ext cx="4388296" cy="3168352"/>
          </a:xfrm>
        </p:spPr>
        <p:txBody>
          <a:bodyPr/>
          <a:lstStyle/>
          <a:p>
            <a:r>
              <a:rPr lang="en-US" dirty="0"/>
              <a:t>Container is not a complete OS</a:t>
            </a:r>
          </a:p>
          <a:p>
            <a:pPr lvl="1"/>
            <a:r>
              <a:rPr lang="en-US" dirty="0"/>
              <a:t>Services shared among containers</a:t>
            </a:r>
            <a:endParaRPr lang="cs-CZ" dirty="0"/>
          </a:p>
          <a:p>
            <a:pPr lvl="2"/>
            <a:r>
              <a:rPr lang="en-US" dirty="0"/>
              <a:t>Dependency hell still present</a:t>
            </a:r>
          </a:p>
          <a:p>
            <a:pPr lvl="2"/>
            <a:r>
              <a:rPr lang="en-US" dirty="0"/>
              <a:t>Processes inside containers usually cannot control services outside containers - their install scripts cannot run inside containers</a:t>
            </a:r>
            <a:endParaRPr lang="cs-CZ" dirty="0"/>
          </a:p>
          <a:p>
            <a:pPr lvl="2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Virtual Machines vs. Containers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  <p:sp>
        <p:nvSpPr>
          <p:cNvPr id="11" name="TextBox 10"/>
          <p:cNvSpPr txBox="1"/>
          <p:nvPr/>
        </p:nvSpPr>
        <p:spPr>
          <a:xfrm rot="10800000" flipV="1">
            <a:off x="179512" y="1556792"/>
            <a:ext cx="397929" cy="864096"/>
          </a:xfrm>
          <a:prstGeom prst="rect">
            <a:avLst/>
          </a:prstGeom>
          <a:noFill/>
          <a:ln w="38100">
            <a:solidFill>
              <a:schemeClr val="tx1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 err="1"/>
              <a:t>init</a:t>
            </a:r>
            <a:endParaRPr lang="cs-CZ" sz="1200" dirty="0"/>
          </a:p>
        </p:txBody>
      </p:sp>
      <p:sp>
        <p:nvSpPr>
          <p:cNvPr id="12" name="TextBox 11"/>
          <p:cNvSpPr txBox="1"/>
          <p:nvPr/>
        </p:nvSpPr>
        <p:spPr>
          <a:xfrm rot="10800000" flipV="1">
            <a:off x="590084" y="1556791"/>
            <a:ext cx="391931" cy="86409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accent6"/>
                </a:solidFill>
              </a:rPr>
              <a:t>serv</a:t>
            </a:r>
            <a:endParaRPr lang="cs-CZ" sz="1200" dirty="0">
              <a:solidFill>
                <a:schemeClr val="accent6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10800000" flipV="1">
            <a:off x="179512" y="2420888"/>
            <a:ext cx="2011017" cy="86409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Kernel A</a:t>
            </a:r>
          </a:p>
        </p:txBody>
      </p:sp>
      <p:sp>
        <p:nvSpPr>
          <p:cNvPr id="16" name="TextBox 15"/>
          <p:cNvSpPr txBox="1"/>
          <p:nvPr/>
        </p:nvSpPr>
        <p:spPr>
          <a:xfrm rot="10800000" flipV="1">
            <a:off x="2348828" y="2420888"/>
            <a:ext cx="2011017" cy="86409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Kernel B</a:t>
            </a:r>
          </a:p>
        </p:txBody>
      </p:sp>
      <p:sp>
        <p:nvSpPr>
          <p:cNvPr id="17" name="TextBox 16"/>
          <p:cNvSpPr txBox="1"/>
          <p:nvPr/>
        </p:nvSpPr>
        <p:spPr>
          <a:xfrm rot="10800000" flipV="1">
            <a:off x="107498" y="3356993"/>
            <a:ext cx="4320486" cy="86409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VMM</a:t>
            </a:r>
            <a:r>
              <a:rPr lang="en-US" dirty="0"/>
              <a:t> (Virtual Machine Manager)</a:t>
            </a:r>
          </a:p>
          <a:p>
            <a:pPr algn="ctr"/>
            <a:r>
              <a:rPr lang="en-US" dirty="0"/>
              <a:t>a.k.a. Hypervisor</a:t>
            </a:r>
            <a:endParaRPr lang="cs-CZ" dirty="0"/>
          </a:p>
        </p:txBody>
      </p:sp>
      <p:sp>
        <p:nvSpPr>
          <p:cNvPr id="25" name="TextBox 24"/>
          <p:cNvSpPr txBox="1"/>
          <p:nvPr/>
        </p:nvSpPr>
        <p:spPr>
          <a:xfrm rot="10800000" flipV="1">
            <a:off x="4795620" y="2420888"/>
            <a:ext cx="4176465" cy="86409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b" anchorCtr="0">
            <a:noAutofit/>
          </a:bodyPr>
          <a:lstStyle/>
          <a:p>
            <a:pPr algn="ctr"/>
            <a:r>
              <a:rPr lang="cs-CZ" dirty="0"/>
              <a:t>Kernel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39090C-991F-2F6E-1E06-05AE8BF97B3B}"/>
              </a:ext>
            </a:extLst>
          </p:cNvPr>
          <p:cNvSpPr txBox="1"/>
          <p:nvPr/>
        </p:nvSpPr>
        <p:spPr>
          <a:xfrm rot="10800000" flipV="1">
            <a:off x="994658" y="1556792"/>
            <a:ext cx="391931" cy="86409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accent6"/>
                </a:solidFill>
              </a:rPr>
              <a:t>ices</a:t>
            </a:r>
            <a:endParaRPr lang="cs-CZ" sz="1200" dirty="0">
              <a:solidFill>
                <a:schemeClr val="accent6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CAD2B7-2452-82B0-8B4B-BFE214E3C5C7}"/>
              </a:ext>
            </a:extLst>
          </p:cNvPr>
          <p:cNvSpPr txBox="1"/>
          <p:nvPr/>
        </p:nvSpPr>
        <p:spPr>
          <a:xfrm rot="10800000" flipV="1">
            <a:off x="1399232" y="1556791"/>
            <a:ext cx="391931" cy="86409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accent4"/>
                </a:solidFill>
              </a:rPr>
              <a:t>proc</a:t>
            </a:r>
            <a:endParaRPr lang="cs-CZ" sz="1200" dirty="0">
              <a:solidFill>
                <a:schemeClr val="accent4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8606BA-1353-45BA-94D2-525512B1467A}"/>
              </a:ext>
            </a:extLst>
          </p:cNvPr>
          <p:cNvSpPr txBox="1"/>
          <p:nvPr/>
        </p:nvSpPr>
        <p:spPr>
          <a:xfrm rot="10800000" flipV="1">
            <a:off x="1803805" y="1556792"/>
            <a:ext cx="391931" cy="86409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 err="1">
                <a:solidFill>
                  <a:schemeClr val="accent4"/>
                </a:solidFill>
              </a:rPr>
              <a:t>esses</a:t>
            </a:r>
            <a:endParaRPr lang="cs-CZ" sz="1200" dirty="0">
              <a:solidFill>
                <a:schemeClr val="accent4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D0F564-865C-BCEA-74D1-D3A669FB7783}"/>
              </a:ext>
            </a:extLst>
          </p:cNvPr>
          <p:cNvSpPr txBox="1"/>
          <p:nvPr/>
        </p:nvSpPr>
        <p:spPr>
          <a:xfrm rot="10800000" flipV="1">
            <a:off x="2339752" y="1556793"/>
            <a:ext cx="397929" cy="864096"/>
          </a:xfrm>
          <a:prstGeom prst="rect">
            <a:avLst/>
          </a:prstGeom>
          <a:noFill/>
          <a:ln w="38100">
            <a:solidFill>
              <a:schemeClr val="tx1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 err="1"/>
              <a:t>init</a:t>
            </a:r>
            <a:endParaRPr lang="cs-CZ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557C567-F541-F521-A415-6BBE9895D153}"/>
              </a:ext>
            </a:extLst>
          </p:cNvPr>
          <p:cNvSpPr txBox="1"/>
          <p:nvPr/>
        </p:nvSpPr>
        <p:spPr>
          <a:xfrm rot="10800000" flipV="1">
            <a:off x="2750324" y="1556792"/>
            <a:ext cx="391931" cy="86409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accent6"/>
                </a:solidFill>
              </a:rPr>
              <a:t>serv</a:t>
            </a:r>
            <a:endParaRPr lang="cs-CZ" sz="1200" dirty="0">
              <a:solidFill>
                <a:schemeClr val="accent6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DB5AC17-03D7-BFAB-D67C-E0F6A54E6907}"/>
              </a:ext>
            </a:extLst>
          </p:cNvPr>
          <p:cNvSpPr txBox="1"/>
          <p:nvPr/>
        </p:nvSpPr>
        <p:spPr>
          <a:xfrm rot="10800000" flipV="1">
            <a:off x="3154898" y="1556793"/>
            <a:ext cx="391931" cy="86409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accent6"/>
                </a:solidFill>
              </a:rPr>
              <a:t>ices</a:t>
            </a:r>
            <a:endParaRPr lang="cs-CZ" sz="1200" dirty="0">
              <a:solidFill>
                <a:schemeClr val="accent6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B45806B-2000-DE4A-11E4-D123CAB37CAF}"/>
              </a:ext>
            </a:extLst>
          </p:cNvPr>
          <p:cNvSpPr txBox="1"/>
          <p:nvPr/>
        </p:nvSpPr>
        <p:spPr>
          <a:xfrm rot="10800000" flipV="1">
            <a:off x="3559472" y="1556792"/>
            <a:ext cx="391931" cy="86409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accent4"/>
                </a:solidFill>
              </a:rPr>
              <a:t>proc</a:t>
            </a:r>
            <a:endParaRPr lang="cs-CZ" sz="1200" dirty="0">
              <a:solidFill>
                <a:schemeClr val="accent4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B0B36BB-3F1B-B690-319A-C11874993958}"/>
              </a:ext>
            </a:extLst>
          </p:cNvPr>
          <p:cNvSpPr txBox="1"/>
          <p:nvPr/>
        </p:nvSpPr>
        <p:spPr>
          <a:xfrm rot="10800000" flipV="1">
            <a:off x="3964045" y="1556793"/>
            <a:ext cx="391931" cy="86409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 err="1">
                <a:solidFill>
                  <a:schemeClr val="accent4"/>
                </a:solidFill>
              </a:rPr>
              <a:t>esses</a:t>
            </a:r>
            <a:endParaRPr lang="cs-CZ" sz="1200" dirty="0">
              <a:solidFill>
                <a:schemeClr val="accent4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2289FAE-855C-6F2E-3C92-BF430327C4EA}"/>
              </a:ext>
            </a:extLst>
          </p:cNvPr>
          <p:cNvSpPr txBox="1"/>
          <p:nvPr/>
        </p:nvSpPr>
        <p:spPr>
          <a:xfrm rot="10800000" flipV="1">
            <a:off x="4788024" y="1556792"/>
            <a:ext cx="397929" cy="864096"/>
          </a:xfrm>
          <a:prstGeom prst="rect">
            <a:avLst/>
          </a:prstGeom>
          <a:noFill/>
          <a:ln w="38100">
            <a:solidFill>
              <a:schemeClr val="tx1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 err="1"/>
              <a:t>init</a:t>
            </a:r>
            <a:endParaRPr lang="cs-CZ" sz="12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A5BD5EE-2AF4-041F-F201-530A839729EE}"/>
              </a:ext>
            </a:extLst>
          </p:cNvPr>
          <p:cNvSpPr txBox="1"/>
          <p:nvPr/>
        </p:nvSpPr>
        <p:spPr>
          <a:xfrm rot="10800000" flipV="1">
            <a:off x="5198596" y="1556791"/>
            <a:ext cx="391931" cy="86409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accent6"/>
                </a:solidFill>
              </a:rPr>
              <a:t>serv</a:t>
            </a:r>
            <a:endParaRPr lang="cs-CZ" sz="1200" dirty="0">
              <a:solidFill>
                <a:schemeClr val="accent6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6157D5E-75F7-4316-C0B3-D24A2953B37C}"/>
              </a:ext>
            </a:extLst>
          </p:cNvPr>
          <p:cNvSpPr txBox="1"/>
          <p:nvPr/>
        </p:nvSpPr>
        <p:spPr>
          <a:xfrm rot="10800000" flipV="1">
            <a:off x="5603170" y="1556792"/>
            <a:ext cx="391931" cy="86409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accent6"/>
                </a:solidFill>
              </a:rPr>
              <a:t>ices</a:t>
            </a:r>
            <a:endParaRPr lang="cs-CZ" sz="1200" dirty="0">
              <a:solidFill>
                <a:schemeClr val="accent6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E4725A0-DC02-A56E-04BD-152703CCB892}"/>
              </a:ext>
            </a:extLst>
          </p:cNvPr>
          <p:cNvSpPr txBox="1"/>
          <p:nvPr/>
        </p:nvSpPr>
        <p:spPr>
          <a:xfrm rot="10800000" flipV="1">
            <a:off x="6439792" y="1556791"/>
            <a:ext cx="391931" cy="86409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accent4"/>
                </a:solidFill>
              </a:rPr>
              <a:t>proc</a:t>
            </a:r>
            <a:endParaRPr lang="cs-CZ" sz="1200" dirty="0">
              <a:solidFill>
                <a:schemeClr val="accent4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8E84257-FDF8-9133-AB0A-2491F24E037E}"/>
              </a:ext>
            </a:extLst>
          </p:cNvPr>
          <p:cNvSpPr txBox="1"/>
          <p:nvPr/>
        </p:nvSpPr>
        <p:spPr>
          <a:xfrm rot="10800000" flipV="1">
            <a:off x="6844365" y="1556792"/>
            <a:ext cx="391931" cy="86409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 err="1">
                <a:solidFill>
                  <a:schemeClr val="accent4"/>
                </a:solidFill>
              </a:rPr>
              <a:t>esses</a:t>
            </a:r>
            <a:endParaRPr lang="cs-CZ" sz="1200" dirty="0">
              <a:solidFill>
                <a:schemeClr val="accent4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D285CF8-8FDC-D6C0-1802-39893CECE3A0}"/>
              </a:ext>
            </a:extLst>
          </p:cNvPr>
          <p:cNvSpPr txBox="1"/>
          <p:nvPr/>
        </p:nvSpPr>
        <p:spPr>
          <a:xfrm rot="10800000" flipV="1">
            <a:off x="7812360" y="1556792"/>
            <a:ext cx="391931" cy="86409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accent4"/>
                </a:solidFill>
              </a:rPr>
              <a:t>proc</a:t>
            </a:r>
            <a:endParaRPr lang="cs-CZ" sz="1200" dirty="0">
              <a:solidFill>
                <a:schemeClr val="accent4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CF1D032-75EE-2B80-7A0B-5B58939EFE31}"/>
              </a:ext>
            </a:extLst>
          </p:cNvPr>
          <p:cNvSpPr txBox="1"/>
          <p:nvPr/>
        </p:nvSpPr>
        <p:spPr>
          <a:xfrm rot="10800000" flipV="1">
            <a:off x="8216933" y="1556793"/>
            <a:ext cx="391931" cy="86409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 err="1">
                <a:solidFill>
                  <a:schemeClr val="accent4"/>
                </a:solidFill>
              </a:rPr>
              <a:t>esses</a:t>
            </a:r>
            <a:endParaRPr lang="cs-CZ" sz="1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4737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Containers (Linux)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19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There are conflicting philosophies with respect to containers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Docker, Inc.: Containers are lightweight entities</a:t>
            </a:r>
          </a:p>
          <a:p>
            <a:pPr lvl="2"/>
            <a:r>
              <a:rPr lang="en-US" dirty="0"/>
              <a:t>A container shall typically contain only one process</a:t>
            </a:r>
          </a:p>
          <a:p>
            <a:pPr lvl="2"/>
            <a:r>
              <a:rPr lang="en-US" dirty="0"/>
              <a:t>Any connection between processes shall be handled outside the containers</a:t>
            </a:r>
          </a:p>
          <a:p>
            <a:pPr lvl="3"/>
            <a:r>
              <a:rPr lang="en-US" dirty="0"/>
              <a:t>Use Kubernetes to orchestrate these connections</a:t>
            </a:r>
          </a:p>
          <a:p>
            <a:pPr lvl="2"/>
            <a:r>
              <a:rPr lang="en-US" dirty="0"/>
              <a:t>To update the software in a container, drop the container and start another</a:t>
            </a:r>
          </a:p>
          <a:p>
            <a:pPr lvl="3"/>
            <a:r>
              <a:rPr lang="en-US" dirty="0"/>
              <a:t>Due to robustness and load-balancing requirements, the container must survive this anyway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Red Hat, Inc.: Containers are like computers</a:t>
            </a:r>
          </a:p>
          <a:p>
            <a:pPr lvl="2"/>
            <a:r>
              <a:rPr lang="en-US" dirty="0"/>
              <a:t>Many applications consists of several processes</a:t>
            </a:r>
          </a:p>
          <a:p>
            <a:pPr lvl="3"/>
            <a:r>
              <a:rPr lang="en-US" dirty="0"/>
              <a:t>apache, </a:t>
            </a:r>
            <a:r>
              <a:rPr lang="en-US" dirty="0" err="1"/>
              <a:t>mysql</a:t>
            </a:r>
            <a:r>
              <a:rPr lang="en-US" dirty="0"/>
              <a:t>, java, </a:t>
            </a:r>
            <a:r>
              <a:rPr lang="en-US" dirty="0" err="1"/>
              <a:t>cron</a:t>
            </a:r>
            <a:r>
              <a:rPr lang="en-US" dirty="0"/>
              <a:t>, ...</a:t>
            </a:r>
          </a:p>
          <a:p>
            <a:pPr lvl="2"/>
            <a:r>
              <a:rPr lang="en-US" dirty="0"/>
              <a:t>The applications are published with a sophisticated installation script</a:t>
            </a:r>
          </a:p>
          <a:p>
            <a:pPr lvl="3"/>
            <a:r>
              <a:rPr lang="en-US" dirty="0"/>
              <a:t>Nobody is going to rewrite installation scripts into Kubernetes configurations</a:t>
            </a:r>
          </a:p>
          <a:p>
            <a:pPr lvl="2"/>
            <a:r>
              <a:rPr lang="en-US" dirty="0"/>
              <a:t>Installation scripts shall work inside containers</a:t>
            </a:r>
          </a:p>
          <a:p>
            <a:pPr lvl="2"/>
            <a:r>
              <a:rPr lang="en-US" dirty="0"/>
              <a:t>Typical installation procedures shall work inside containers:</a:t>
            </a:r>
          </a:p>
          <a:p>
            <a:pPr lvl="4"/>
            <a:r>
              <a:rPr lang="en-US" dirty="0"/>
              <a:t>$ </a:t>
            </a:r>
            <a:r>
              <a:rPr lang="en-US" dirty="0" err="1"/>
              <a:t>sudo</a:t>
            </a:r>
            <a:r>
              <a:rPr lang="en-US" dirty="0"/>
              <a:t> yum install </a:t>
            </a:r>
            <a:r>
              <a:rPr lang="en-US" dirty="0" err="1"/>
              <a:t>gcc</a:t>
            </a:r>
            <a:endParaRPr lang="en-US" dirty="0"/>
          </a:p>
          <a:p>
            <a:pPr lvl="4"/>
            <a:r>
              <a:rPr lang="en-US" dirty="0"/>
              <a:t>$ </a:t>
            </a:r>
            <a:r>
              <a:rPr lang="en-US" dirty="0" err="1"/>
              <a:t>sudo</a:t>
            </a:r>
            <a:r>
              <a:rPr lang="en-US" dirty="0"/>
              <a:t> yum upgrade</a:t>
            </a:r>
          </a:p>
          <a:p>
            <a:pPr lvl="4"/>
            <a:r>
              <a:rPr lang="en-US" dirty="0"/>
              <a:t>$ </a:t>
            </a:r>
            <a:r>
              <a:rPr lang="en-US" dirty="0" err="1"/>
              <a:t>sudo</a:t>
            </a:r>
            <a:r>
              <a:rPr lang="en-US" dirty="0"/>
              <a:t> </a:t>
            </a:r>
            <a:r>
              <a:rPr lang="en-US" dirty="0" err="1"/>
              <a:t>systemctl</a:t>
            </a:r>
            <a:r>
              <a:rPr lang="en-US" dirty="0"/>
              <a:t> enable </a:t>
            </a:r>
            <a:r>
              <a:rPr lang="en-US" dirty="0" err="1"/>
              <a:t>sshd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620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fontAlgn="t"/>
            <a:r>
              <a:rPr lang="cs-CZ" dirty="0"/>
              <a:t>virtual</a:t>
            </a:r>
          </a:p>
          <a:p>
            <a:pPr lvl="2" fontAlgn="t"/>
            <a:r>
              <a:rPr lang="cs-CZ" dirty="0"/>
              <a:t>Merriam-Webster dictionary</a:t>
            </a:r>
          </a:p>
          <a:p>
            <a:pPr lvl="1" fontAlgn="t"/>
            <a:r>
              <a:rPr lang="en-US" dirty="0"/>
              <a:t>very close to being something without actually being it</a:t>
            </a:r>
          </a:p>
          <a:p>
            <a:pPr lvl="1" fontAlgn="t"/>
            <a:r>
              <a:rPr lang="en-US" dirty="0"/>
              <a:t>existing or occurring on computers or on the Internet</a:t>
            </a:r>
            <a:endParaRPr lang="cs-CZ" dirty="0"/>
          </a:p>
          <a:p>
            <a:pPr lvl="1" fontAlgn="t"/>
            <a:r>
              <a:rPr lang="en-US" dirty="0"/>
              <a:t>from Latin </a:t>
            </a:r>
            <a:r>
              <a:rPr lang="en-US" i="1" dirty="0" err="1"/>
              <a:t>virtus</a:t>
            </a:r>
            <a:r>
              <a:rPr lang="en-US" dirty="0"/>
              <a:t> </a:t>
            </a:r>
            <a:r>
              <a:rPr lang="cs-CZ" dirty="0"/>
              <a:t>- </a:t>
            </a:r>
            <a:r>
              <a:rPr lang="en-US" dirty="0"/>
              <a:t>strength, virtue</a:t>
            </a:r>
            <a:endParaRPr lang="cs-CZ" dirty="0"/>
          </a:p>
          <a:p>
            <a:pPr lvl="2" fontAlgn="t"/>
            <a:r>
              <a:rPr lang="cs-CZ" dirty="0"/>
              <a:t>f</a:t>
            </a:r>
            <a:r>
              <a:rPr lang="en-US" dirty="0"/>
              <a:t>rom </a:t>
            </a:r>
            <a:r>
              <a:rPr lang="en-US" i="1" dirty="0" err="1"/>
              <a:t>vir</a:t>
            </a:r>
            <a:r>
              <a:rPr lang="en-US" dirty="0"/>
              <a:t> </a:t>
            </a:r>
            <a:r>
              <a:rPr lang="cs-CZ" dirty="0"/>
              <a:t>- </a:t>
            </a:r>
            <a:r>
              <a:rPr lang="en-US" dirty="0"/>
              <a:t>man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463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 rot="10800000" flipV="1">
            <a:off x="7332104" y="1232755"/>
            <a:ext cx="1695923" cy="1404157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pPr algn="ctr"/>
            <a:r>
              <a:rPr lang="cs-CZ" dirty="0"/>
              <a:t>Container B</a:t>
            </a:r>
          </a:p>
        </p:txBody>
      </p:sp>
      <p:sp>
        <p:nvSpPr>
          <p:cNvPr id="23" name="TextBox 22"/>
          <p:cNvSpPr txBox="1"/>
          <p:nvPr/>
        </p:nvSpPr>
        <p:spPr>
          <a:xfrm rot="10800000" flipV="1">
            <a:off x="5628908" y="1232755"/>
            <a:ext cx="1690552" cy="1404157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pPr algn="ctr"/>
            <a:r>
              <a:rPr lang="cs-CZ" dirty="0"/>
              <a:t>Container 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Plain Containers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3"/>
          </p:nvPr>
        </p:nvSpPr>
        <p:spPr/>
        <p:txBody>
          <a:bodyPr>
            <a:noAutofit/>
          </a:bodyPr>
          <a:lstStyle/>
          <a:p>
            <a:r>
              <a:rPr lang="en-US" dirty="0"/>
              <a:t>System </a:t>
            </a:r>
            <a:r>
              <a:rPr lang="cs-CZ" dirty="0"/>
              <a:t>Containers</a:t>
            </a:r>
            <a:endParaRPr lang="en-US" dirty="0"/>
          </a:p>
        </p:txBody>
      </p:sp>
      <p:sp>
        <p:nvSpPr>
          <p:cNvPr id="35" name="Content Placeholder 34"/>
          <p:cNvSpPr>
            <a:spLocks noGrp="1"/>
          </p:cNvSpPr>
          <p:nvPr>
            <p:ph sz="quarter" idx="4"/>
          </p:nvPr>
        </p:nvSpPr>
        <p:spPr>
          <a:xfrm>
            <a:off x="4648200" y="3356992"/>
            <a:ext cx="4388296" cy="3168352"/>
          </a:xfrm>
        </p:spPr>
        <p:txBody>
          <a:bodyPr/>
          <a:lstStyle/>
          <a:p>
            <a:r>
              <a:rPr lang="en-US" dirty="0"/>
              <a:t>System container resembles a complete OS</a:t>
            </a:r>
          </a:p>
          <a:p>
            <a:pPr lvl="1"/>
            <a:r>
              <a:rPr lang="en-US" dirty="0"/>
              <a:t>Each container contains its service manager (</a:t>
            </a:r>
            <a:r>
              <a:rPr lang="en-US" dirty="0" err="1"/>
              <a:t>init</a:t>
            </a:r>
            <a:r>
              <a:rPr lang="en-US" dirty="0"/>
              <a:t>)</a:t>
            </a:r>
            <a:endParaRPr lang="cs-CZ" dirty="0"/>
          </a:p>
          <a:p>
            <a:pPr lvl="2"/>
            <a:r>
              <a:rPr lang="en-US" dirty="0"/>
              <a:t>Install scripts work inside containers</a:t>
            </a:r>
          </a:p>
          <a:p>
            <a:pPr lvl="1"/>
            <a:r>
              <a:rPr lang="en-US" dirty="0"/>
              <a:t>The illusion is not yet complete</a:t>
            </a:r>
          </a:p>
          <a:p>
            <a:pPr lvl="2"/>
            <a:r>
              <a:rPr lang="en-US" dirty="0"/>
              <a:t>Certain privileges/capabilities/roles are hardwired in Linux kernel and denied for containers</a:t>
            </a:r>
            <a:endParaRPr lang="cs-CZ" dirty="0"/>
          </a:p>
          <a:p>
            <a:pPr lvl="2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Plain </a:t>
            </a:r>
            <a:r>
              <a:rPr lang="cs-CZ" dirty="0"/>
              <a:t>vs. </a:t>
            </a:r>
            <a:r>
              <a:rPr lang="en-US" dirty="0"/>
              <a:t>System </a:t>
            </a:r>
            <a:r>
              <a:rPr lang="cs-CZ" dirty="0"/>
              <a:t>Containers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20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  <p:sp>
        <p:nvSpPr>
          <p:cNvPr id="25" name="TextBox 24"/>
          <p:cNvSpPr txBox="1"/>
          <p:nvPr/>
        </p:nvSpPr>
        <p:spPr>
          <a:xfrm rot="10800000" flipV="1">
            <a:off x="4795620" y="2420888"/>
            <a:ext cx="4176465" cy="86409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b" anchorCtr="0">
            <a:noAutofit/>
          </a:bodyPr>
          <a:lstStyle/>
          <a:p>
            <a:pPr algn="ctr"/>
            <a:r>
              <a:rPr lang="cs-CZ" dirty="0"/>
              <a:t>Kernel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2289FAE-855C-6F2E-3C92-BF430327C4EA}"/>
              </a:ext>
            </a:extLst>
          </p:cNvPr>
          <p:cNvSpPr txBox="1"/>
          <p:nvPr/>
        </p:nvSpPr>
        <p:spPr>
          <a:xfrm rot="10800000" flipV="1">
            <a:off x="4788024" y="1556792"/>
            <a:ext cx="397929" cy="864096"/>
          </a:xfrm>
          <a:prstGeom prst="rect">
            <a:avLst/>
          </a:prstGeom>
          <a:noFill/>
          <a:ln w="38100">
            <a:solidFill>
              <a:schemeClr val="tx1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 err="1"/>
              <a:t>init</a:t>
            </a:r>
            <a:endParaRPr lang="cs-CZ" sz="12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A5BD5EE-2AF4-041F-F201-530A839729EE}"/>
              </a:ext>
            </a:extLst>
          </p:cNvPr>
          <p:cNvSpPr txBox="1"/>
          <p:nvPr/>
        </p:nvSpPr>
        <p:spPr>
          <a:xfrm rot="10800000" flipV="1">
            <a:off x="5192770" y="1555713"/>
            <a:ext cx="391931" cy="86409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accent6"/>
                </a:solidFill>
              </a:rPr>
              <a:t>serv</a:t>
            </a:r>
            <a:endParaRPr lang="cs-CZ" sz="1200" dirty="0">
              <a:solidFill>
                <a:schemeClr val="accent6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E4725A0-DC02-A56E-04BD-152703CCB892}"/>
              </a:ext>
            </a:extLst>
          </p:cNvPr>
          <p:cNvSpPr txBox="1"/>
          <p:nvPr/>
        </p:nvSpPr>
        <p:spPr>
          <a:xfrm rot="10800000" flipV="1">
            <a:off x="6473660" y="1556791"/>
            <a:ext cx="391931" cy="86409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accent4"/>
                </a:solidFill>
              </a:rPr>
              <a:t>proc</a:t>
            </a:r>
            <a:endParaRPr lang="cs-CZ" sz="1200" dirty="0">
              <a:solidFill>
                <a:schemeClr val="accent4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8E84257-FDF8-9133-AB0A-2491F24E037E}"/>
              </a:ext>
            </a:extLst>
          </p:cNvPr>
          <p:cNvSpPr txBox="1"/>
          <p:nvPr/>
        </p:nvSpPr>
        <p:spPr>
          <a:xfrm rot="10800000" flipV="1">
            <a:off x="6878233" y="1556792"/>
            <a:ext cx="391931" cy="86409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 err="1">
                <a:solidFill>
                  <a:schemeClr val="accent4"/>
                </a:solidFill>
              </a:rPr>
              <a:t>esses</a:t>
            </a:r>
            <a:endParaRPr lang="cs-CZ" sz="1200" dirty="0">
              <a:solidFill>
                <a:schemeClr val="accent4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D285CF8-8FDC-D6C0-1802-39893CECE3A0}"/>
              </a:ext>
            </a:extLst>
          </p:cNvPr>
          <p:cNvSpPr txBox="1"/>
          <p:nvPr/>
        </p:nvSpPr>
        <p:spPr>
          <a:xfrm rot="10800000" flipV="1">
            <a:off x="8167984" y="1556792"/>
            <a:ext cx="391931" cy="86409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accent4"/>
                </a:solidFill>
              </a:rPr>
              <a:t>proc</a:t>
            </a:r>
            <a:endParaRPr lang="cs-CZ" sz="1200" dirty="0">
              <a:solidFill>
                <a:schemeClr val="accent4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CF1D032-75EE-2B80-7A0B-5B58939EFE31}"/>
              </a:ext>
            </a:extLst>
          </p:cNvPr>
          <p:cNvSpPr txBox="1"/>
          <p:nvPr/>
        </p:nvSpPr>
        <p:spPr>
          <a:xfrm rot="10800000" flipV="1">
            <a:off x="8572557" y="1556793"/>
            <a:ext cx="391931" cy="86409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 err="1">
                <a:solidFill>
                  <a:schemeClr val="accent4"/>
                </a:solidFill>
              </a:rPr>
              <a:t>esses</a:t>
            </a:r>
            <a:endParaRPr lang="cs-CZ" sz="1200" dirty="0">
              <a:solidFill>
                <a:schemeClr val="accent4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A5A7C32-2F7C-AFF4-734F-B79E3762BA58}"/>
              </a:ext>
            </a:extLst>
          </p:cNvPr>
          <p:cNvSpPr txBox="1"/>
          <p:nvPr/>
        </p:nvSpPr>
        <p:spPr>
          <a:xfrm rot="10800000" flipV="1">
            <a:off x="2952328" y="1234738"/>
            <a:ext cx="1342866" cy="1404157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pPr algn="ctr"/>
            <a:r>
              <a:rPr lang="cs-CZ" dirty="0"/>
              <a:t>Container B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E9954E5-48F6-1AB2-0F14-EA6367A70425}"/>
              </a:ext>
            </a:extLst>
          </p:cNvPr>
          <p:cNvSpPr txBox="1"/>
          <p:nvPr/>
        </p:nvSpPr>
        <p:spPr>
          <a:xfrm rot="10800000" flipV="1">
            <a:off x="1594590" y="1234738"/>
            <a:ext cx="1342866" cy="1404157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pPr algn="ctr"/>
            <a:r>
              <a:rPr lang="cs-CZ" dirty="0"/>
              <a:t>Container A</a:t>
            </a:r>
          </a:p>
        </p:txBody>
      </p:sp>
      <p:sp>
        <p:nvSpPr>
          <p:cNvPr id="22" name="Content Placeholder 34">
            <a:extLst>
              <a:ext uri="{FF2B5EF4-FFF2-40B4-BE49-F238E27FC236}">
                <a16:creationId xmlns:a16="http://schemas.microsoft.com/office/drawing/2014/main" id="{0AAEB7F4-1B54-A5D2-4918-684127DF17C3}"/>
              </a:ext>
            </a:extLst>
          </p:cNvPr>
          <p:cNvSpPr txBox="1">
            <a:spLocks/>
          </p:cNvSpPr>
          <p:nvPr/>
        </p:nvSpPr>
        <p:spPr>
          <a:xfrm>
            <a:off x="76200" y="3358975"/>
            <a:ext cx="4388296" cy="31683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  <a:defRPr kumimoji="0"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Container is not a complete OS</a:t>
            </a:r>
          </a:p>
          <a:p>
            <a:pPr lvl="1"/>
            <a:r>
              <a:rPr lang="en-US"/>
              <a:t>Services shared among containers</a:t>
            </a:r>
            <a:endParaRPr lang="cs-CZ"/>
          </a:p>
          <a:p>
            <a:pPr lvl="2"/>
            <a:r>
              <a:rPr lang="en-US"/>
              <a:t>Dependency hell still present</a:t>
            </a:r>
          </a:p>
          <a:p>
            <a:pPr lvl="2"/>
            <a:r>
              <a:rPr lang="en-US"/>
              <a:t>Processes inside containers usually cannot control services outside containers - install scripts cannot run inside containers</a:t>
            </a:r>
            <a:endParaRPr lang="cs-CZ"/>
          </a:p>
          <a:p>
            <a:pPr lvl="2"/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53A6D89-41CC-C5CB-6B5F-ED9F98A9EA09}"/>
              </a:ext>
            </a:extLst>
          </p:cNvPr>
          <p:cNvSpPr txBox="1"/>
          <p:nvPr/>
        </p:nvSpPr>
        <p:spPr>
          <a:xfrm rot="10800000" flipV="1">
            <a:off x="223620" y="2422871"/>
            <a:ext cx="4176465" cy="86409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b" anchorCtr="0">
            <a:noAutofit/>
          </a:bodyPr>
          <a:lstStyle/>
          <a:p>
            <a:pPr algn="ctr"/>
            <a:r>
              <a:rPr lang="cs-CZ" dirty="0"/>
              <a:t>Kernel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3C0C3A1-9896-1931-175D-1D66BAED0183}"/>
              </a:ext>
            </a:extLst>
          </p:cNvPr>
          <p:cNvSpPr txBox="1"/>
          <p:nvPr/>
        </p:nvSpPr>
        <p:spPr>
          <a:xfrm rot="10800000" flipV="1">
            <a:off x="216024" y="1558775"/>
            <a:ext cx="397929" cy="864096"/>
          </a:xfrm>
          <a:prstGeom prst="rect">
            <a:avLst/>
          </a:prstGeom>
          <a:noFill/>
          <a:ln w="38100">
            <a:solidFill>
              <a:schemeClr val="tx1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 err="1"/>
              <a:t>init</a:t>
            </a:r>
            <a:endParaRPr lang="cs-CZ" sz="1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8C30618-EC99-055B-F202-B1D5D5FA7FE8}"/>
              </a:ext>
            </a:extLst>
          </p:cNvPr>
          <p:cNvSpPr txBox="1"/>
          <p:nvPr/>
        </p:nvSpPr>
        <p:spPr>
          <a:xfrm rot="10800000" flipV="1">
            <a:off x="626596" y="1558774"/>
            <a:ext cx="391931" cy="86409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accent6"/>
                </a:solidFill>
              </a:rPr>
              <a:t>serv</a:t>
            </a:r>
            <a:endParaRPr lang="cs-CZ" sz="1200" dirty="0">
              <a:solidFill>
                <a:schemeClr val="accent6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DC53BCD-BBC4-AD6B-D595-AA469A80B4F8}"/>
              </a:ext>
            </a:extLst>
          </p:cNvPr>
          <p:cNvSpPr txBox="1"/>
          <p:nvPr/>
        </p:nvSpPr>
        <p:spPr>
          <a:xfrm rot="10800000" flipV="1">
            <a:off x="1031170" y="1558775"/>
            <a:ext cx="391931" cy="86409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accent6"/>
                </a:solidFill>
              </a:rPr>
              <a:t>ices</a:t>
            </a:r>
            <a:endParaRPr lang="cs-CZ" sz="1200" dirty="0">
              <a:solidFill>
                <a:schemeClr val="accent6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C3FC058-318D-AE8C-D4ED-1C2A5A476484}"/>
              </a:ext>
            </a:extLst>
          </p:cNvPr>
          <p:cNvSpPr txBox="1"/>
          <p:nvPr/>
        </p:nvSpPr>
        <p:spPr>
          <a:xfrm rot="10800000" flipV="1">
            <a:off x="1867792" y="1558774"/>
            <a:ext cx="391931" cy="86409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accent4"/>
                </a:solidFill>
              </a:rPr>
              <a:t>proc</a:t>
            </a:r>
            <a:endParaRPr lang="cs-CZ" sz="1200" dirty="0">
              <a:solidFill>
                <a:schemeClr val="accent4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4314EB7-DBEB-BD52-F394-8245BB61F7B7}"/>
              </a:ext>
            </a:extLst>
          </p:cNvPr>
          <p:cNvSpPr txBox="1"/>
          <p:nvPr/>
        </p:nvSpPr>
        <p:spPr>
          <a:xfrm rot="10800000" flipV="1">
            <a:off x="2272365" y="1558775"/>
            <a:ext cx="391931" cy="86409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 err="1">
                <a:solidFill>
                  <a:schemeClr val="accent4"/>
                </a:solidFill>
              </a:rPr>
              <a:t>esses</a:t>
            </a:r>
            <a:endParaRPr lang="cs-CZ" sz="1200" dirty="0">
              <a:solidFill>
                <a:schemeClr val="accent4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2E4CE54-12C8-EEAB-0C87-4E40563A80B2}"/>
              </a:ext>
            </a:extLst>
          </p:cNvPr>
          <p:cNvSpPr txBox="1"/>
          <p:nvPr/>
        </p:nvSpPr>
        <p:spPr>
          <a:xfrm rot="10800000" flipV="1">
            <a:off x="3240360" y="1558775"/>
            <a:ext cx="391931" cy="86409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accent4"/>
                </a:solidFill>
              </a:rPr>
              <a:t>proc</a:t>
            </a:r>
            <a:endParaRPr lang="cs-CZ" sz="1200" dirty="0">
              <a:solidFill>
                <a:schemeClr val="accent4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4147BA8-69C2-3D7E-82F3-D00E2ED2DBA5}"/>
              </a:ext>
            </a:extLst>
          </p:cNvPr>
          <p:cNvSpPr txBox="1"/>
          <p:nvPr/>
        </p:nvSpPr>
        <p:spPr>
          <a:xfrm rot="10800000" flipV="1">
            <a:off x="3644933" y="1558776"/>
            <a:ext cx="391931" cy="86409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 err="1">
                <a:solidFill>
                  <a:schemeClr val="accent4"/>
                </a:solidFill>
              </a:rPr>
              <a:t>esses</a:t>
            </a:r>
            <a:endParaRPr lang="cs-CZ" sz="1200" dirty="0">
              <a:solidFill>
                <a:schemeClr val="accent4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5BB5609-CF03-EAE2-0A96-FA402DB986FE}"/>
              </a:ext>
            </a:extLst>
          </p:cNvPr>
          <p:cNvSpPr txBox="1"/>
          <p:nvPr/>
        </p:nvSpPr>
        <p:spPr>
          <a:xfrm rot="10800000" flipV="1">
            <a:off x="5661341" y="1556791"/>
            <a:ext cx="397929" cy="864096"/>
          </a:xfrm>
          <a:prstGeom prst="rect">
            <a:avLst/>
          </a:prstGeom>
          <a:noFill/>
          <a:ln w="38100">
            <a:solidFill>
              <a:schemeClr val="tx1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 err="1"/>
              <a:t>init</a:t>
            </a:r>
            <a:endParaRPr lang="cs-CZ" sz="12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E582461-5FA6-5939-FA47-E4B6E626AA4F}"/>
              </a:ext>
            </a:extLst>
          </p:cNvPr>
          <p:cNvSpPr txBox="1"/>
          <p:nvPr/>
        </p:nvSpPr>
        <p:spPr>
          <a:xfrm rot="10800000" flipV="1">
            <a:off x="6071913" y="1556790"/>
            <a:ext cx="391931" cy="86409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accent6"/>
                </a:solidFill>
              </a:rPr>
              <a:t>serv</a:t>
            </a:r>
            <a:endParaRPr lang="cs-CZ" sz="1200" dirty="0">
              <a:solidFill>
                <a:schemeClr val="accent6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657D4FD-2A1A-EA47-19DF-833970F83483}"/>
              </a:ext>
            </a:extLst>
          </p:cNvPr>
          <p:cNvSpPr txBox="1"/>
          <p:nvPr/>
        </p:nvSpPr>
        <p:spPr>
          <a:xfrm rot="10800000" flipV="1">
            <a:off x="7364489" y="1556791"/>
            <a:ext cx="397929" cy="864096"/>
          </a:xfrm>
          <a:prstGeom prst="rect">
            <a:avLst/>
          </a:prstGeom>
          <a:noFill/>
          <a:ln w="38100">
            <a:solidFill>
              <a:schemeClr val="tx1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 err="1"/>
              <a:t>init</a:t>
            </a:r>
            <a:endParaRPr lang="cs-CZ" sz="12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49508C9-4A9A-0A20-3F13-E00EC917045C}"/>
              </a:ext>
            </a:extLst>
          </p:cNvPr>
          <p:cNvSpPr txBox="1"/>
          <p:nvPr/>
        </p:nvSpPr>
        <p:spPr>
          <a:xfrm rot="10800000" flipV="1">
            <a:off x="7775061" y="1556790"/>
            <a:ext cx="391931" cy="86409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accent6"/>
                </a:solidFill>
              </a:rPr>
              <a:t>serv</a:t>
            </a:r>
            <a:endParaRPr lang="cs-CZ" sz="12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890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elements in computing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2677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elements in computing infrastructure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NSWI150 Virtualizace a Cloud Computing - 2019/2020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Virtual memory</a:t>
            </a:r>
          </a:p>
          <a:p>
            <a:pPr lvl="1"/>
            <a:r>
              <a:rPr lang="en-US" dirty="0"/>
              <a:t>1962; in daily use since 1970s (IBM S/370 and many others)</a:t>
            </a:r>
          </a:p>
          <a:p>
            <a:pPr lvl="1"/>
            <a:r>
              <a:rPr lang="en-US" dirty="0"/>
              <a:t>Always implemented in hardware, controlled by OS</a:t>
            </a:r>
          </a:p>
          <a:p>
            <a:pPr lvl="1"/>
            <a:endParaRPr lang="en-US" dirty="0"/>
          </a:p>
          <a:p>
            <a:r>
              <a:rPr lang="en-US" dirty="0"/>
              <a:t>Virtual machines</a:t>
            </a:r>
          </a:p>
          <a:p>
            <a:pPr lvl="1"/>
            <a:r>
              <a:rPr lang="en-US" dirty="0"/>
              <a:t>1972 (IBM S/370), abandoned before 1990</a:t>
            </a:r>
          </a:p>
          <a:p>
            <a:pPr lvl="1"/>
            <a:r>
              <a:rPr lang="en-US" dirty="0"/>
              <a:t>Revived in 1999 (VMWare at Intel/AMD x86)</a:t>
            </a:r>
          </a:p>
          <a:p>
            <a:pPr lvl="1"/>
            <a:r>
              <a:rPr lang="en-US" dirty="0"/>
              <a:t>Originally implemented purely in software</a:t>
            </a:r>
          </a:p>
          <a:p>
            <a:pPr lvl="2"/>
            <a:r>
              <a:rPr lang="en-US" dirty="0"/>
              <a:t>But co-developed with hardware in IBM S/370</a:t>
            </a:r>
          </a:p>
          <a:p>
            <a:pPr lvl="2"/>
            <a:r>
              <a:rPr lang="en-US" dirty="0"/>
              <a:t>Specific hardware support in Intel/AMD CPUs since 2005</a:t>
            </a:r>
          </a:p>
          <a:p>
            <a:pPr lvl="2"/>
            <a:endParaRPr lang="en-US" dirty="0"/>
          </a:p>
          <a:p>
            <a:r>
              <a:rPr lang="en-US" dirty="0"/>
              <a:t>Virtual disks</a:t>
            </a:r>
          </a:p>
          <a:p>
            <a:pPr lvl="1"/>
            <a:r>
              <a:rPr lang="en-US" dirty="0"/>
              <a:t>1974 (Unix)</a:t>
            </a:r>
          </a:p>
          <a:p>
            <a:pPr lvl="1"/>
            <a:r>
              <a:rPr lang="en-US" dirty="0"/>
              <a:t>Originally implemented as block-device drivers (RAM-disks etc.)</a:t>
            </a:r>
          </a:p>
          <a:p>
            <a:pPr lvl="1"/>
            <a:r>
              <a:rPr lang="en-US" dirty="0"/>
              <a:t>High-performance versions implemented in dedicated HW (RAID controllers)</a:t>
            </a:r>
          </a:p>
          <a:p>
            <a:pPr lvl="1"/>
            <a:endParaRPr lang="en-US" dirty="0"/>
          </a:p>
          <a:p>
            <a:r>
              <a:rPr lang="en-US" dirty="0"/>
              <a:t>Virtual NICs, VLANs, VPNs, …</a:t>
            </a:r>
          </a:p>
        </p:txBody>
      </p:sp>
    </p:spTree>
    <p:extLst>
      <p:ext uri="{BB962C8B-B14F-4D97-AF65-F5344CB8AC3E}">
        <p14:creationId xmlns:p14="http://schemas.microsoft.com/office/powerpoint/2010/main" val="898951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execution environments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NSWI150 Virtualizace a Cloud Computing - 2019/2020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Virtual execution environment</a:t>
            </a:r>
          </a:p>
          <a:p>
            <a:pPr lvl="1"/>
            <a:r>
              <a:rPr lang="en-US" dirty="0"/>
              <a:t>An environment in which a piece of software runs</a:t>
            </a:r>
          </a:p>
          <a:p>
            <a:pPr lvl="1"/>
            <a:r>
              <a:rPr lang="en-US" dirty="0"/>
              <a:t>Different from the native environment for which the software was designed</a:t>
            </a:r>
          </a:p>
          <a:p>
            <a:pPr lvl="2"/>
            <a:r>
              <a:rPr lang="en-US" dirty="0"/>
              <a:t>Even if the software developers know that they are developing for a virtual environment, they want to ignore the complexity of the target environment, pretending that they develop for the plain old physical world</a:t>
            </a:r>
          </a:p>
          <a:p>
            <a:pPr lvl="1"/>
            <a:r>
              <a:rPr lang="en-US" dirty="0"/>
              <a:t>Built upon some or all of the previously existing virtual technologies:</a:t>
            </a:r>
          </a:p>
          <a:p>
            <a:pPr lvl="2"/>
            <a:r>
              <a:rPr lang="en-US" dirty="0"/>
              <a:t>Virtual memory (always)</a:t>
            </a:r>
          </a:p>
          <a:p>
            <a:pPr lvl="2"/>
            <a:r>
              <a:rPr lang="en-US" dirty="0"/>
              <a:t>Virtual machines (sometimes; always in clouds) and/or containers</a:t>
            </a:r>
          </a:p>
          <a:p>
            <a:pPr lvl="2"/>
            <a:r>
              <a:rPr lang="en-US" dirty="0"/>
              <a:t>Virtual disks or virtual file systems</a:t>
            </a:r>
          </a:p>
          <a:p>
            <a:pPr lvl="2"/>
            <a:r>
              <a:rPr lang="en-US" dirty="0"/>
              <a:t>Virtual NICs (always)</a:t>
            </a:r>
          </a:p>
          <a:p>
            <a:pPr lvl="2"/>
            <a:r>
              <a:rPr lang="en-US" dirty="0"/>
              <a:t>VLANs, VPNs (in large installations and clouds)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483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 for virtualization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3729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Multi-tenant environments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Tenant – a person/corporation using a set of services</a:t>
            </a:r>
          </a:p>
          <a:p>
            <a:pPr lvl="1"/>
            <a:r>
              <a:rPr lang="en-US" dirty="0"/>
              <a:t>Different from the owner of the hardware</a:t>
            </a:r>
          </a:p>
          <a:p>
            <a:pPr lvl="2"/>
            <a:r>
              <a:rPr lang="en-US" dirty="0"/>
              <a:t>A completely different (legal) person (a customer), or</a:t>
            </a:r>
          </a:p>
          <a:p>
            <a:pPr lvl="2"/>
            <a:r>
              <a:rPr lang="en-US" dirty="0"/>
              <a:t>An organizational unit using services supplied by an IT department, etc.</a:t>
            </a:r>
          </a:p>
          <a:p>
            <a:r>
              <a:rPr lang="en-US" dirty="0"/>
              <a:t>Multi-tenant environments</a:t>
            </a:r>
          </a:p>
          <a:p>
            <a:pPr lvl="1"/>
            <a:r>
              <a:rPr lang="en-US" dirty="0"/>
              <a:t>Hardware resources shared among multiple tenants</a:t>
            </a:r>
          </a:p>
          <a:p>
            <a:pPr lvl="1"/>
            <a:r>
              <a:rPr lang="en-US" dirty="0"/>
              <a:t>Tenants are not able to share resources voluntarily</a:t>
            </a:r>
          </a:p>
          <a:p>
            <a:pPr lvl="2"/>
            <a:r>
              <a:rPr lang="en-US" dirty="0"/>
              <a:t>They usually do not know each other</a:t>
            </a:r>
          </a:p>
          <a:p>
            <a:pPr lvl="2"/>
            <a:r>
              <a:rPr lang="en-US" dirty="0"/>
              <a:t>They don’t want to negotiate on resources</a:t>
            </a:r>
          </a:p>
          <a:p>
            <a:pPr lvl="2"/>
            <a:r>
              <a:rPr lang="en-US" dirty="0"/>
              <a:t>Their software cannot be sufficiently customized to share resources</a:t>
            </a:r>
          </a:p>
          <a:p>
            <a:r>
              <a:rPr lang="en-US" dirty="0"/>
              <a:t>Granularity of multi-tenant sharing</a:t>
            </a:r>
          </a:p>
          <a:p>
            <a:pPr lvl="1"/>
            <a:r>
              <a:rPr lang="en-US" dirty="0"/>
              <a:t>A physical computer is often too big</a:t>
            </a:r>
          </a:p>
          <a:p>
            <a:pPr lvl="2"/>
            <a:r>
              <a:rPr lang="en-US" dirty="0"/>
              <a:t>Load balancing may require fragments of the power of a physical computer</a:t>
            </a:r>
          </a:p>
          <a:p>
            <a:pPr lvl="1"/>
            <a:r>
              <a:rPr lang="en-US" dirty="0"/>
              <a:t>It is too difficult to reassign a physical computer to a different tenant</a:t>
            </a:r>
          </a:p>
          <a:p>
            <a:pPr lvl="2"/>
            <a:r>
              <a:rPr lang="en-US" dirty="0"/>
              <a:t>Even if automated, such a reassignment may take hours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7633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Dependency hell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piece of software is not a single file or folder</a:t>
            </a:r>
          </a:p>
          <a:p>
            <a:pPr lvl="1"/>
            <a:r>
              <a:rPr lang="en-US" dirty="0"/>
              <a:t>Executables are linked to dynamically-loaded libraries</a:t>
            </a:r>
          </a:p>
          <a:p>
            <a:pPr lvl="2"/>
            <a:r>
              <a:rPr lang="en-US" dirty="0"/>
              <a:t>Referenced by a short name like “libcrt.so”</a:t>
            </a:r>
          </a:p>
          <a:p>
            <a:pPr lvl="1"/>
            <a:r>
              <a:rPr lang="en-US" dirty="0"/>
              <a:t>An application is often divided into communicating processes</a:t>
            </a:r>
          </a:p>
          <a:p>
            <a:pPr lvl="2"/>
            <a:r>
              <a:rPr lang="en-US" dirty="0"/>
              <a:t>Often because some parts of code cannot coexist inside the same executable</a:t>
            </a:r>
          </a:p>
          <a:p>
            <a:pPr lvl="2"/>
            <a:r>
              <a:rPr lang="en-US" dirty="0"/>
              <a:t>Linked by named pipes or IP sockets, identified by file names, port numbers</a:t>
            </a:r>
          </a:p>
          <a:p>
            <a:pPr lvl="1"/>
            <a:r>
              <a:rPr lang="en-US" dirty="0"/>
              <a:t>There are resources, configurations, data, multimedia, ...</a:t>
            </a:r>
          </a:p>
          <a:p>
            <a:pPr lvl="2"/>
            <a:r>
              <a:rPr lang="en-US" dirty="0"/>
              <a:t>Stored as files somewhere, identified by relative/absolute file names</a:t>
            </a:r>
          </a:p>
          <a:p>
            <a:pPr lvl="2"/>
            <a:r>
              <a:rPr lang="en-US" dirty="0"/>
              <a:t>Different systems have conflicting conventions</a:t>
            </a:r>
          </a:p>
          <a:p>
            <a:pPr lvl="1"/>
            <a:r>
              <a:rPr lang="en-US" dirty="0"/>
              <a:t>All the constituents must have the same or compatible version</a:t>
            </a:r>
          </a:p>
          <a:p>
            <a:r>
              <a:rPr lang="en-US" dirty="0"/>
              <a:t>Coexistence of two versions of the same software</a:t>
            </a:r>
          </a:p>
          <a:p>
            <a:pPr lvl="1"/>
            <a:r>
              <a:rPr lang="en-US" dirty="0"/>
              <a:t>Needed if software A and B require different versions of software C</a:t>
            </a:r>
          </a:p>
          <a:p>
            <a:pPr lvl="1"/>
            <a:r>
              <a:rPr lang="en-US" dirty="0"/>
              <a:t>A and B shall be configured so that they find different versions of C under the same name</a:t>
            </a:r>
          </a:p>
          <a:p>
            <a:pPr lvl="2"/>
            <a:r>
              <a:rPr lang="en-US" dirty="0"/>
              <a:t>Preparing such configurations is difficult</a:t>
            </a:r>
          </a:p>
          <a:p>
            <a:pPr lvl="2"/>
            <a:r>
              <a:rPr lang="en-US" dirty="0"/>
              <a:t>Such configurations would deviate from system conventions (like /</a:t>
            </a:r>
            <a:r>
              <a:rPr lang="en-US" dirty="0" err="1"/>
              <a:t>etc</a:t>
            </a:r>
            <a:r>
              <a:rPr lang="en-US" dirty="0"/>
              <a:t>/*)</a:t>
            </a:r>
          </a:p>
          <a:p>
            <a:pPr lvl="2"/>
            <a:r>
              <a:rPr lang="en-US" dirty="0"/>
              <a:t>Complex configurations may degrade performance (copying of large environments)</a:t>
            </a:r>
          </a:p>
          <a:p>
            <a:pPr lvl="2"/>
            <a:r>
              <a:rPr lang="en-US" dirty="0"/>
              <a:t>There is often no configuration option at all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6529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 for virtualization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- 2019/2020 David Bednárek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Problems</a:t>
            </a:r>
          </a:p>
          <a:p>
            <a:pPr lvl="1"/>
            <a:r>
              <a:rPr lang="en-US" dirty="0"/>
              <a:t>Multi-tenancy</a:t>
            </a:r>
          </a:p>
          <a:p>
            <a:pPr lvl="2"/>
            <a:r>
              <a:rPr lang="en-US" dirty="0"/>
              <a:t>Different tenants cannot share the same machine</a:t>
            </a:r>
          </a:p>
          <a:p>
            <a:pPr lvl="1"/>
            <a:r>
              <a:rPr lang="en-US" dirty="0"/>
              <a:t>Dependency hell</a:t>
            </a:r>
          </a:p>
          <a:p>
            <a:pPr lvl="2"/>
            <a:r>
              <a:rPr lang="en-US" dirty="0"/>
              <a:t>Often, different software of the same tenant cannot share the same machine</a:t>
            </a:r>
          </a:p>
          <a:p>
            <a:pPr lvl="2"/>
            <a:endParaRPr lang="en-US" dirty="0"/>
          </a:p>
          <a:p>
            <a:r>
              <a:rPr lang="en-US" dirty="0"/>
              <a:t>At the same time, load-balancing requires sharing the same machine between different tenants and/or software</a:t>
            </a:r>
          </a:p>
          <a:p>
            <a:endParaRPr lang="en-US" dirty="0"/>
          </a:p>
          <a:p>
            <a:r>
              <a:rPr lang="en-US" dirty="0"/>
              <a:t>Solution: Virtualization</a:t>
            </a:r>
          </a:p>
          <a:p>
            <a:pPr lvl="1"/>
            <a:r>
              <a:rPr lang="en-US" dirty="0"/>
              <a:t>Disconnect the notion of machine from the physical hardware</a:t>
            </a:r>
          </a:p>
          <a:p>
            <a:pPr lvl="2"/>
            <a:r>
              <a:rPr lang="en-US" dirty="0"/>
              <a:t>A hardware machine may host multiple virtual machines</a:t>
            </a:r>
          </a:p>
          <a:p>
            <a:pPr lvl="2"/>
            <a:r>
              <a:rPr lang="en-US" dirty="0"/>
              <a:t>Virtual machines may migrate across hardware machines</a:t>
            </a:r>
          </a:p>
          <a:p>
            <a:pPr lvl="2"/>
            <a:r>
              <a:rPr lang="en-US" dirty="0"/>
              <a:t>Virtual machines may be easily stopped, created, destroyed, ...</a:t>
            </a:r>
          </a:p>
        </p:txBody>
      </p:sp>
    </p:spTree>
    <p:extLst>
      <p:ext uri="{BB962C8B-B14F-4D97-AF65-F5344CB8AC3E}">
        <p14:creationId xmlns:p14="http://schemas.microsoft.com/office/powerpoint/2010/main" val="13699566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4237</TotalTime>
  <Words>1995</Words>
  <Application>Microsoft Office PowerPoint</Application>
  <PresentationFormat>On-screen Show (4:3)</PresentationFormat>
  <Paragraphs>353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Calibri</vt:lpstr>
      <vt:lpstr>Consolas</vt:lpstr>
      <vt:lpstr>Wingdings</vt:lpstr>
      <vt:lpstr>Wingdings 3</vt:lpstr>
      <vt:lpstr>Origin</vt:lpstr>
      <vt:lpstr>David Bednárek Computing in virtual environments</vt:lpstr>
      <vt:lpstr>virtual</vt:lpstr>
      <vt:lpstr>Virtual elements in computing</vt:lpstr>
      <vt:lpstr>Virtual elements in computing infrastructure</vt:lpstr>
      <vt:lpstr>Virtual execution environments</vt:lpstr>
      <vt:lpstr>Motivation for virtualization</vt:lpstr>
      <vt:lpstr>Multi-tenant environments</vt:lpstr>
      <vt:lpstr>Dependency hell</vt:lpstr>
      <vt:lpstr>Motivation for virtualization</vt:lpstr>
      <vt:lpstr>Virtualization granularity</vt:lpstr>
      <vt:lpstr>Plain Old Execution Environment</vt:lpstr>
      <vt:lpstr>Plain Old Execution Environment</vt:lpstr>
      <vt:lpstr>Flavors of virtualization</vt:lpstr>
      <vt:lpstr>Virtualization at different layers</vt:lpstr>
      <vt:lpstr>Virtualization at different layers</vt:lpstr>
      <vt:lpstr>Virtualization at different layers</vt:lpstr>
      <vt:lpstr>Virtual Machines vs. Containers</vt:lpstr>
      <vt:lpstr>Virtual Machines vs. Containers</vt:lpstr>
      <vt:lpstr>Containers (Linux)</vt:lpstr>
      <vt:lpstr>Plain vs. System Containers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360</cp:revision>
  <dcterms:created xsi:type="dcterms:W3CDTF">2012-09-19T18:13:04Z</dcterms:created>
  <dcterms:modified xsi:type="dcterms:W3CDTF">2025-10-08T12:07:57Z</dcterms:modified>
</cp:coreProperties>
</file>