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391" r:id="rId2"/>
    <p:sldId id="462" r:id="rId3"/>
    <p:sldId id="463" r:id="rId4"/>
    <p:sldId id="464" r:id="rId5"/>
    <p:sldId id="465" r:id="rId6"/>
    <p:sldId id="466" r:id="rId7"/>
    <p:sldId id="461" r:id="rId8"/>
    <p:sldId id="411" r:id="rId9"/>
    <p:sldId id="419" r:id="rId10"/>
    <p:sldId id="470" r:id="rId11"/>
    <p:sldId id="471" r:id="rId12"/>
    <p:sldId id="472" r:id="rId13"/>
    <p:sldId id="468" r:id="rId14"/>
    <p:sldId id="487" r:id="rId15"/>
    <p:sldId id="500" r:id="rId16"/>
    <p:sldId id="501" r:id="rId17"/>
    <p:sldId id="485" r:id="rId18"/>
    <p:sldId id="486" r:id="rId19"/>
    <p:sldId id="488" r:id="rId20"/>
    <p:sldId id="489" r:id="rId21"/>
    <p:sldId id="491" r:id="rId22"/>
    <p:sldId id="503" r:id="rId23"/>
    <p:sldId id="492" r:id="rId24"/>
    <p:sldId id="502" r:id="rId25"/>
    <p:sldId id="493" r:id="rId26"/>
    <p:sldId id="504" r:id="rId27"/>
    <p:sldId id="494" r:id="rId28"/>
    <p:sldId id="490" r:id="rId29"/>
    <p:sldId id="474" r:id="rId30"/>
    <p:sldId id="476" r:id="rId31"/>
    <p:sldId id="475" r:id="rId32"/>
    <p:sldId id="495" r:id="rId33"/>
    <p:sldId id="496" r:id="rId34"/>
    <p:sldId id="505" r:id="rId35"/>
    <p:sldId id="420" r:id="rId36"/>
    <p:sldId id="506" r:id="rId37"/>
    <p:sldId id="508" r:id="rId38"/>
    <p:sldId id="497" r:id="rId39"/>
    <p:sldId id="499" r:id="rId40"/>
    <p:sldId id="477" r:id="rId41"/>
    <p:sldId id="509" r:id="rId42"/>
    <p:sldId id="478" r:id="rId43"/>
    <p:sldId id="510" r:id="rId44"/>
    <p:sldId id="498" r:id="rId45"/>
    <p:sldId id="480" r:id="rId46"/>
    <p:sldId id="481" r:id="rId47"/>
    <p:sldId id="483" r:id="rId48"/>
    <p:sldId id="482" r:id="rId4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21" autoAdjust="0"/>
    <p:restoredTop sz="94660"/>
  </p:normalViewPr>
  <p:slideViewPr>
    <p:cSldViewPr>
      <p:cViewPr varScale="1">
        <p:scale>
          <a:sx n="150" d="100"/>
          <a:sy n="150" d="100"/>
        </p:scale>
        <p:origin x="199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322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BC3CE-3DC6-48EE-A131-04D020AF1818}" type="datetimeFigureOut">
              <a:rPr lang="cs-CZ" smtClean="0"/>
              <a:pPr/>
              <a:t>21.10.2025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82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624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498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506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49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5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64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94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572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D17C6-DBB1-4CE8-3612-3B0CB8910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0F3D7A-8B71-3C16-5FE1-ED65C4408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4EE4B-0F32-4753-BABE-B80D7DDA6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17849-93C9-098A-6E7E-EE461DD6DE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292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25FEF-CF5D-0DF1-0D98-CCD11B48E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BCA21-649F-58E2-67CB-BE08C58172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56997F-BB36-9AD2-E58A-88E44761C9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51175-FE05-0D77-F0A5-52173BD78A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86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6" name="Content Placeholder 11"/>
          <p:cNvSpPr>
            <a:spLocks noGrp="1"/>
          </p:cNvSpPr>
          <p:nvPr>
            <p:ph sz="quarter" idx="1"/>
          </p:nvPr>
        </p:nvSpPr>
        <p:spPr>
          <a:xfrm>
            <a:off x="4679502" y="476672"/>
            <a:ext cx="4356993" cy="6048672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58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209044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>
            <a:lvl5pPr>
              <a:spcBef>
                <a:spcPts val="0"/>
              </a:spcBef>
              <a:spcAft>
                <a:spcPts val="0"/>
              </a:spcAft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 sz="1600" i="0">
                <a:solidFill>
                  <a:schemeClr val="tx2"/>
                </a:solidFill>
              </a:defRPr>
            </a:lvl1pPr>
            <a:lvl2pPr eaLnBrk="1" latinLnBrk="0" hangingPunct="1">
              <a:buNone/>
              <a:defRPr sz="1200"/>
            </a:lvl2pPr>
            <a:lvl3pPr eaLnBrk="1" latinLnBrk="0" hangingPunct="1">
              <a:buNone/>
              <a:defRPr sz="1000"/>
            </a:lvl3pPr>
            <a:lvl4pPr eaLnBrk="1" latinLnBrk="0" hangingPunct="1">
              <a:buNone/>
              <a:defRPr sz="900"/>
            </a:lvl4pPr>
            <a:lvl5pPr eaLnBrk="1" latinLnBrk="0" hangingPunct="1"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600"/>
              </a:spcBef>
              <a:spcAft>
                <a:spcPts val="100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dirty="0"/>
              <a:t>Click to edit Master text styles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rawing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448272" cy="590465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4" r:id="rId10"/>
    <p:sldLayoutId id="2147483672" r:id="rId11"/>
    <p:sldLayoutId id="2147483675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0"/>
        </a:spcBef>
        <a:spcAft>
          <a:spcPts val="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1459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Linux namespaces </a:t>
            </a:r>
          </a:p>
          <a:p>
            <a:pPr lvl="1"/>
            <a:r>
              <a:rPr lang="en-US" dirty="0"/>
              <a:t>A namespace defines the mapping of identifiers</a:t>
            </a:r>
          </a:p>
          <a:p>
            <a:pPr lvl="2"/>
            <a:r>
              <a:rPr lang="en-US" dirty="0"/>
              <a:t>from the local view of the process</a:t>
            </a:r>
          </a:p>
          <a:p>
            <a:pPr lvl="2"/>
            <a:r>
              <a:rPr lang="en-US" dirty="0"/>
              <a:t>to the global identifiers used inside the kernel</a:t>
            </a:r>
          </a:p>
          <a:p>
            <a:pPr lvl="2"/>
            <a:r>
              <a:rPr lang="en-US" dirty="0"/>
              <a:t>applied on each SYSCALL to translate local ids to global and back</a:t>
            </a:r>
          </a:p>
          <a:p>
            <a:pPr lvl="2"/>
            <a:r>
              <a:rPr lang="en-US" dirty="0"/>
              <a:t>it may also define how new ids are created</a:t>
            </a:r>
          </a:p>
          <a:p>
            <a:pPr lvl="2"/>
            <a:r>
              <a:rPr lang="en-US" dirty="0"/>
              <a:t>some namespaces (NET, CGROUP) also configure the behavior of the kernel</a:t>
            </a:r>
          </a:p>
          <a:p>
            <a:r>
              <a:rPr lang="en-US" dirty="0" err="1"/>
              <a:t>cgroups</a:t>
            </a:r>
            <a:endParaRPr lang="en-US" dirty="0"/>
          </a:p>
          <a:p>
            <a:pPr lvl="1"/>
            <a:r>
              <a:rPr lang="en-US" dirty="0"/>
              <a:t>A </a:t>
            </a:r>
            <a:r>
              <a:rPr lang="en-US" dirty="0" err="1"/>
              <a:t>cgroup</a:t>
            </a:r>
            <a:r>
              <a:rPr lang="en-US" dirty="0"/>
              <a:t> defines a unit of accounting</a:t>
            </a:r>
          </a:p>
          <a:p>
            <a:pPr lvl="2"/>
            <a:r>
              <a:rPr lang="en-US" dirty="0"/>
              <a:t>Processes in a </a:t>
            </a:r>
            <a:r>
              <a:rPr lang="en-US" dirty="0" err="1"/>
              <a:t>cgroup</a:t>
            </a:r>
            <a:r>
              <a:rPr lang="en-US" dirty="0"/>
              <a:t> share the same pool of resources</a:t>
            </a:r>
          </a:p>
          <a:p>
            <a:pPr lvl="2"/>
            <a:r>
              <a:rPr lang="en-US" dirty="0"/>
              <a:t>A </a:t>
            </a:r>
            <a:r>
              <a:rPr lang="en-US" dirty="0" err="1"/>
              <a:t>cgroup</a:t>
            </a:r>
            <a:r>
              <a:rPr lang="en-US" dirty="0"/>
              <a:t> may also define a policy applied by the kernel</a:t>
            </a:r>
          </a:p>
          <a:p>
            <a:r>
              <a:rPr lang="en-US" dirty="0"/>
              <a:t>USER and </a:t>
            </a:r>
            <a:r>
              <a:rPr lang="en-US" dirty="0" err="1"/>
              <a:t>PID</a:t>
            </a:r>
            <a:r>
              <a:rPr lang="en-US" dirty="0"/>
              <a:t> namespaces and all </a:t>
            </a:r>
            <a:r>
              <a:rPr lang="en-US" dirty="0" err="1"/>
              <a:t>cgroups</a:t>
            </a:r>
            <a:r>
              <a:rPr lang="en-US" dirty="0"/>
              <a:t> form hierarchies</a:t>
            </a:r>
          </a:p>
          <a:p>
            <a:pPr lvl="2"/>
            <a:r>
              <a:rPr lang="en-US" dirty="0"/>
              <a:t>The root namespace is the 1:1 mapping applied to the </a:t>
            </a:r>
            <a:r>
              <a:rPr lang="en-US" i="1" dirty="0" err="1"/>
              <a:t>init</a:t>
            </a:r>
            <a:r>
              <a:rPr lang="en-US" i="1" dirty="0"/>
              <a:t> </a:t>
            </a:r>
            <a:r>
              <a:rPr lang="en-US" dirty="0"/>
              <a:t>process and others</a:t>
            </a:r>
          </a:p>
          <a:p>
            <a:pPr lvl="2"/>
            <a:r>
              <a:rPr lang="en-US" dirty="0"/>
              <a:t>The root </a:t>
            </a:r>
            <a:r>
              <a:rPr lang="en-US" dirty="0" err="1"/>
              <a:t>cgroup</a:t>
            </a:r>
            <a:r>
              <a:rPr lang="en-US" dirty="0"/>
              <a:t> represents all the resources of the machine and kernel</a:t>
            </a:r>
          </a:p>
          <a:p>
            <a:pPr lvl="2"/>
            <a:r>
              <a:rPr lang="en-US" dirty="0"/>
              <a:t>Child namespaces/</a:t>
            </a:r>
            <a:r>
              <a:rPr lang="en-US" dirty="0" err="1"/>
              <a:t>cgroups</a:t>
            </a:r>
            <a:r>
              <a:rPr lang="en-US" dirty="0"/>
              <a:t> are subsets of their parents, with elements renamed</a:t>
            </a:r>
          </a:p>
          <a:p>
            <a:r>
              <a:rPr lang="en-US" dirty="0"/>
              <a:t>Other kinds of namespaces are not hierarchical</a:t>
            </a:r>
          </a:p>
          <a:p>
            <a:pPr lvl="2"/>
            <a:r>
              <a:rPr lang="en-US" dirty="0"/>
              <a:t>Their elements may be unreachable from other namespaces</a:t>
            </a:r>
          </a:p>
        </p:txBody>
      </p:sp>
    </p:spTree>
    <p:extLst>
      <p:ext uri="{BB962C8B-B14F-4D97-AF65-F5344CB8AC3E}">
        <p14:creationId xmlns:p14="http://schemas.microsoft.com/office/powerpoint/2010/main" val="1738372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The most important types of namespaces (in the order of appearance)</a:t>
            </a:r>
          </a:p>
          <a:p>
            <a:pPr lvl="2"/>
            <a:r>
              <a:rPr lang="en-US" dirty="0"/>
              <a:t>Mount - mounts, i.e. the complete </a:t>
            </a:r>
            <a:r>
              <a:rPr lang="en-US" dirty="0" err="1"/>
              <a:t>filesystem</a:t>
            </a:r>
            <a:endParaRPr lang="en-US" dirty="0"/>
          </a:p>
          <a:p>
            <a:pPr lvl="3"/>
            <a:r>
              <a:rPr lang="en-US" dirty="0"/>
              <a:t>Linux 2.4.19 – August 2002</a:t>
            </a:r>
          </a:p>
          <a:p>
            <a:pPr lvl="2"/>
            <a:r>
              <a:rPr lang="en-US" dirty="0"/>
              <a:t>UTS - machine name, OS version, etc.</a:t>
            </a:r>
          </a:p>
          <a:p>
            <a:pPr lvl="3"/>
            <a:r>
              <a:rPr lang="en-US" dirty="0"/>
              <a:t>Linux 2.6.19 – November 2006</a:t>
            </a:r>
          </a:p>
          <a:p>
            <a:pPr lvl="2"/>
            <a:r>
              <a:rPr lang="en-US" dirty="0"/>
              <a:t>IPC - ids of message queues, semaphores, shared memory</a:t>
            </a:r>
          </a:p>
          <a:p>
            <a:pPr lvl="3"/>
            <a:r>
              <a:rPr lang="en-US" dirty="0"/>
              <a:t>Linux 2.6.19 – November 2006</a:t>
            </a:r>
          </a:p>
          <a:p>
            <a:pPr lvl="2"/>
            <a:r>
              <a:rPr lang="en-US" dirty="0"/>
              <a:t>USER - user and group ids (numeric)</a:t>
            </a:r>
          </a:p>
          <a:p>
            <a:pPr lvl="3"/>
            <a:r>
              <a:rPr lang="en-US" dirty="0"/>
              <a:t>Linux 2.6.23 – October 2007</a:t>
            </a:r>
          </a:p>
          <a:p>
            <a:pPr lvl="3"/>
            <a:r>
              <a:rPr lang="en-US" dirty="0"/>
              <a:t>changed semantics in Linux 3.5 - Jul 2012, finished in Linux 3.8 - Feb 2013</a:t>
            </a:r>
          </a:p>
          <a:p>
            <a:pPr lvl="2"/>
            <a:r>
              <a:rPr lang="en-US" dirty="0"/>
              <a:t>PID - process and thread ids (numeric)</a:t>
            </a:r>
          </a:p>
          <a:p>
            <a:pPr lvl="3"/>
            <a:r>
              <a:rPr lang="en-US" dirty="0"/>
              <a:t>Linux 2.6.24 – January 2008</a:t>
            </a:r>
          </a:p>
          <a:p>
            <a:pPr lvl="2"/>
            <a:r>
              <a:rPr lang="en-US" dirty="0"/>
              <a:t>Network - the complete configuration of networking (NICs, ports, routing, forwarding)</a:t>
            </a:r>
          </a:p>
          <a:p>
            <a:pPr lvl="3"/>
            <a:r>
              <a:rPr lang="en-US" dirty="0"/>
              <a:t>Linux 2.6.29 – April 2009</a:t>
            </a:r>
          </a:p>
          <a:p>
            <a:pPr lvl="2"/>
            <a:r>
              <a:rPr lang="en-US" dirty="0" err="1"/>
              <a:t>Cgroup</a:t>
            </a:r>
            <a:r>
              <a:rPr lang="en-US" dirty="0"/>
              <a:t> - resource-sharing pool and the associated </a:t>
            </a:r>
            <a:r>
              <a:rPr lang="en-US" dirty="0" err="1"/>
              <a:t>cgroup</a:t>
            </a:r>
            <a:r>
              <a:rPr lang="en-US" dirty="0"/>
              <a:t> configuration</a:t>
            </a:r>
          </a:p>
          <a:p>
            <a:pPr lvl="3"/>
            <a:r>
              <a:rPr lang="en-US" dirty="0"/>
              <a:t>Linux 4.6 – May 2016</a:t>
            </a:r>
          </a:p>
          <a:p>
            <a:pPr lvl="2"/>
            <a:r>
              <a:rPr lang="en-US" dirty="0"/>
              <a:t>Time - adjustments to monotonic clock (to make container migration possible)</a:t>
            </a:r>
          </a:p>
          <a:p>
            <a:pPr lvl="3"/>
            <a:r>
              <a:rPr lang="en-US" dirty="0"/>
              <a:t>Linux 5.6 - March 2020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65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err="1"/>
              <a:t>cgroup</a:t>
            </a:r>
            <a:r>
              <a:rPr lang="en-US" dirty="0"/>
              <a:t> version 1 was abandoned, version 2 is now in use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cgroup</a:t>
            </a:r>
            <a:r>
              <a:rPr lang="en-US" dirty="0"/>
              <a:t> is a set of </a:t>
            </a:r>
            <a:r>
              <a:rPr lang="en-US" i="1" dirty="0"/>
              <a:t>controllers </a:t>
            </a:r>
            <a:r>
              <a:rPr lang="en-US" dirty="0"/>
              <a:t>and their configuration</a:t>
            </a:r>
          </a:p>
          <a:p>
            <a:pPr lvl="2"/>
            <a:r>
              <a:rPr lang="en-US" dirty="0" err="1"/>
              <a:t>io</a:t>
            </a:r>
            <a:r>
              <a:rPr lang="en-US" dirty="0"/>
              <a:t> – accessible bandwidth of block device I/O (since Linux 4.5)</a:t>
            </a:r>
          </a:p>
          <a:p>
            <a:pPr lvl="2"/>
            <a:r>
              <a:rPr lang="en-US" dirty="0"/>
              <a:t>memory – process/kernel/swap memory (since Linux 4.5)</a:t>
            </a:r>
          </a:p>
          <a:p>
            <a:pPr lvl="2"/>
            <a:r>
              <a:rPr lang="en-US" dirty="0" err="1"/>
              <a:t>pids</a:t>
            </a:r>
            <a:r>
              <a:rPr lang="en-US" dirty="0"/>
              <a:t> – max number of processes/threads created (since Linux 4.5)</a:t>
            </a:r>
          </a:p>
          <a:p>
            <a:pPr lvl="2"/>
            <a:r>
              <a:rPr lang="en-US" dirty="0" err="1"/>
              <a:t>perf_event</a:t>
            </a:r>
            <a:r>
              <a:rPr lang="en-US" dirty="0"/>
              <a:t> – performance monitoring (since Linux 4.11)</a:t>
            </a:r>
          </a:p>
          <a:p>
            <a:pPr lvl="2"/>
            <a:r>
              <a:rPr lang="en-US" dirty="0" err="1"/>
              <a:t>rdma</a:t>
            </a:r>
            <a:r>
              <a:rPr lang="en-US" dirty="0"/>
              <a:t> – access to DMA resources in the kernel and the hardware (since Linux 4.11)</a:t>
            </a:r>
          </a:p>
          <a:p>
            <a:pPr lvl="2"/>
            <a:r>
              <a:rPr lang="en-US" dirty="0" err="1"/>
              <a:t>cpu</a:t>
            </a:r>
            <a:r>
              <a:rPr lang="en-US" dirty="0"/>
              <a:t> – CPU time allotment (since Linux 4.15)</a:t>
            </a:r>
          </a:p>
          <a:p>
            <a:pPr lvl="2"/>
            <a:r>
              <a:rPr lang="en-US" dirty="0" err="1"/>
              <a:t>cpuset</a:t>
            </a:r>
            <a:r>
              <a:rPr lang="en-US" dirty="0"/>
              <a:t> – set of CPU or NUMA nodes available (since Linux 5.0)</a:t>
            </a:r>
          </a:p>
          <a:p>
            <a:pPr lvl="2"/>
            <a:r>
              <a:rPr lang="en-US" dirty="0"/>
              <a:t>freezer – suspending/restoring all processes in a </a:t>
            </a:r>
            <a:r>
              <a:rPr lang="en-US" dirty="0" err="1"/>
              <a:t>cgroup</a:t>
            </a:r>
            <a:r>
              <a:rPr lang="en-US" dirty="0"/>
              <a:t> (since Linux 5.2)</a:t>
            </a:r>
          </a:p>
          <a:p>
            <a:pPr lvl="2"/>
            <a:r>
              <a:rPr lang="en-US" dirty="0" err="1"/>
              <a:t>hugetlb</a:t>
            </a:r>
            <a:r>
              <a:rPr lang="en-US" dirty="0"/>
              <a:t> – allocation of huge TLB pages (since Linux 5.6)</a:t>
            </a:r>
          </a:p>
          <a:p>
            <a:pPr lvl="1"/>
            <a:r>
              <a:rPr lang="en-US" dirty="0"/>
              <a:t>other features attached to a </a:t>
            </a:r>
            <a:r>
              <a:rPr lang="en-US" dirty="0" err="1"/>
              <a:t>cgroup</a:t>
            </a:r>
            <a:endParaRPr lang="en-US" dirty="0"/>
          </a:p>
          <a:p>
            <a:pPr lvl="2"/>
            <a:r>
              <a:rPr lang="en-US" dirty="0"/>
              <a:t>access to I/O devices</a:t>
            </a:r>
          </a:p>
          <a:p>
            <a:pPr lvl="2"/>
            <a:r>
              <a:rPr lang="en-US" dirty="0"/>
              <a:t>packet filtering may be based on the id of the originating </a:t>
            </a:r>
            <a:r>
              <a:rPr lang="en-US" dirty="0" err="1"/>
              <a:t>cgroup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385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  <a:r>
              <a:rPr lang="cs-CZ" dirty="0"/>
              <a:t>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Linux process consists [mainly] of</a:t>
            </a:r>
            <a:endParaRPr lang="cs-CZ" dirty="0"/>
          </a:p>
          <a:p>
            <a:pPr lvl="1"/>
            <a:r>
              <a:rPr lang="en-US" b="1" dirty="0" err="1"/>
              <a:t>pid</a:t>
            </a:r>
            <a:r>
              <a:rPr lang="en-US" dirty="0"/>
              <a:t>, parent </a:t>
            </a:r>
            <a:r>
              <a:rPr lang="en-US" b="1" dirty="0" err="1"/>
              <a:t>pid</a:t>
            </a:r>
            <a:endParaRPr lang="cs-CZ" b="1" dirty="0"/>
          </a:p>
          <a:p>
            <a:pPr lvl="1"/>
            <a:r>
              <a:rPr lang="en-US" dirty="0"/>
              <a:t>effective </a:t>
            </a:r>
            <a:r>
              <a:rPr lang="en-US" b="1" dirty="0" err="1"/>
              <a:t>uid</a:t>
            </a:r>
            <a:r>
              <a:rPr lang="en-US" dirty="0"/>
              <a:t>, </a:t>
            </a:r>
            <a:r>
              <a:rPr lang="en-US" b="1" dirty="0"/>
              <a:t>gid</a:t>
            </a:r>
            <a:r>
              <a:rPr lang="en-US" dirty="0"/>
              <a:t>, </a:t>
            </a:r>
            <a:r>
              <a:rPr lang="en-US" i="1" dirty="0"/>
              <a:t>capabilities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attached </a:t>
            </a:r>
            <a:r>
              <a:rPr lang="en-US" i="1" dirty="0"/>
              <a:t>namespaces</a:t>
            </a:r>
            <a:r>
              <a:rPr lang="en-US" dirty="0"/>
              <a:t> (one namespace per each type of namespace)</a:t>
            </a:r>
          </a:p>
          <a:p>
            <a:pPr lvl="1"/>
            <a:r>
              <a:rPr lang="en-US" dirty="0"/>
              <a:t>file descriptors (open files, pipes, semaphores, etc.)</a:t>
            </a:r>
          </a:p>
          <a:p>
            <a:pPr lvl="1"/>
            <a:r>
              <a:rPr lang="en-US" dirty="0"/>
              <a:t>virtual memory</a:t>
            </a:r>
          </a:p>
          <a:p>
            <a:pPr lvl="1"/>
            <a:r>
              <a:rPr lang="en-US" dirty="0"/>
              <a:t>state, CPU registers</a:t>
            </a:r>
          </a:p>
          <a:p>
            <a:r>
              <a:rPr lang="en-US" dirty="0"/>
              <a:t>Processes are created by </a:t>
            </a:r>
            <a:r>
              <a:rPr lang="en-US" dirty="0" err="1"/>
              <a:t>syscalls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fork</a:t>
            </a:r>
            <a:r>
              <a:rPr lang="en-US" dirty="0"/>
              <a:t> – copy everything (except </a:t>
            </a:r>
            <a:r>
              <a:rPr lang="en-US" dirty="0" err="1"/>
              <a:t>pid</a:t>
            </a:r>
            <a:r>
              <a:rPr lang="en-US" dirty="0"/>
              <a:t>/parent </a:t>
            </a:r>
            <a:r>
              <a:rPr lang="en-US" dirty="0" err="1"/>
              <a:t>pid</a:t>
            </a:r>
            <a:r>
              <a:rPr lang="en-US" dirty="0"/>
              <a:t> and the return value from fork)</a:t>
            </a:r>
          </a:p>
          <a:p>
            <a:pPr lvl="1"/>
            <a:r>
              <a:rPr lang="en-US" b="1" dirty="0"/>
              <a:t>clone</a:t>
            </a:r>
            <a:r>
              <a:rPr lang="en-US" dirty="0"/>
              <a:t> – each of the constituents may be shared or copied or created new</a:t>
            </a:r>
          </a:p>
          <a:p>
            <a:pPr lvl="2"/>
            <a:r>
              <a:rPr lang="en-US" dirty="0"/>
              <a:t>behavior controlled by flags</a:t>
            </a:r>
          </a:p>
          <a:p>
            <a:pPr lvl="2"/>
            <a:r>
              <a:rPr lang="en-US" dirty="0"/>
              <a:t>example: sharing everything (except CPU registers) creates a thread</a:t>
            </a:r>
          </a:p>
          <a:p>
            <a:r>
              <a:rPr lang="en-US" dirty="0"/>
              <a:t>The </a:t>
            </a:r>
            <a:r>
              <a:rPr lang="en-US" b="1" dirty="0"/>
              <a:t>exec</a:t>
            </a:r>
            <a:r>
              <a:rPr lang="en-US" dirty="0"/>
              <a:t> </a:t>
            </a:r>
            <a:r>
              <a:rPr lang="en-US" dirty="0" err="1"/>
              <a:t>syscall</a:t>
            </a:r>
            <a:r>
              <a:rPr lang="en-US" dirty="0"/>
              <a:t> is the only way to load an executable file</a:t>
            </a:r>
          </a:p>
          <a:p>
            <a:pPr lvl="2"/>
            <a:r>
              <a:rPr lang="en-US" dirty="0"/>
              <a:t>it replaces actual virtual memory with the new code and data, resets state</a:t>
            </a:r>
          </a:p>
          <a:p>
            <a:pPr lvl="2"/>
            <a:r>
              <a:rPr lang="en-US" dirty="0"/>
              <a:t>effective </a:t>
            </a:r>
            <a:r>
              <a:rPr lang="en-US" dirty="0" err="1"/>
              <a:t>uid</a:t>
            </a:r>
            <a:r>
              <a:rPr lang="en-US" dirty="0"/>
              <a:t>/gid/capabilities may change if the executable file has </a:t>
            </a:r>
            <a:r>
              <a:rPr lang="en-US" b="1" dirty="0" err="1"/>
              <a:t>suid</a:t>
            </a:r>
            <a:r>
              <a:rPr lang="en-US" dirty="0"/>
              <a:t> bit set</a:t>
            </a:r>
          </a:p>
        </p:txBody>
      </p:sp>
    </p:spTree>
    <p:extLst>
      <p:ext uri="{BB962C8B-B14F-4D97-AF65-F5344CB8AC3E}">
        <p14:creationId xmlns:p14="http://schemas.microsoft.com/office/powerpoint/2010/main" val="3698641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Linux namespaces are created by these </a:t>
            </a:r>
            <a:r>
              <a:rPr lang="en-US" dirty="0" err="1"/>
              <a:t>syscalls</a:t>
            </a:r>
            <a:r>
              <a:rPr lang="en-US" dirty="0"/>
              <a:t>:</a:t>
            </a:r>
            <a:endParaRPr lang="cs-CZ" dirty="0"/>
          </a:p>
          <a:p>
            <a:pPr lvl="1"/>
            <a:r>
              <a:rPr lang="en-US" b="1" dirty="0"/>
              <a:t>clone</a:t>
            </a:r>
            <a:r>
              <a:rPr lang="en-US" dirty="0"/>
              <a:t> – for the namespace types selected by flags, new namespaces are created for the child process (the other types are shared)</a:t>
            </a:r>
          </a:p>
          <a:p>
            <a:pPr lvl="1"/>
            <a:r>
              <a:rPr lang="en-US" b="1" dirty="0" err="1"/>
              <a:t>unshare</a:t>
            </a:r>
            <a:r>
              <a:rPr lang="en-US" dirty="0"/>
              <a:t> – for the namespace types selected by flags, new namespaces are attached to the calling process (the previous namespaces are detached but continue to exist)</a:t>
            </a:r>
          </a:p>
          <a:p>
            <a:pPr lvl="1"/>
            <a:r>
              <a:rPr lang="en-US" dirty="0"/>
              <a:t>The new namespaces </a:t>
            </a:r>
          </a:p>
          <a:p>
            <a:pPr lvl="2"/>
            <a:r>
              <a:rPr lang="en-US" dirty="0"/>
              <a:t>set as </a:t>
            </a:r>
            <a:r>
              <a:rPr lang="en-US" b="1" i="1" dirty="0"/>
              <a:t>owned</a:t>
            </a:r>
            <a:r>
              <a:rPr lang="en-US" dirty="0"/>
              <a:t> by the user namespace that</a:t>
            </a:r>
          </a:p>
          <a:p>
            <a:pPr lvl="3"/>
            <a:r>
              <a:rPr lang="en-US" dirty="0"/>
              <a:t>was created by the same </a:t>
            </a:r>
            <a:r>
              <a:rPr lang="en-US" dirty="0" err="1"/>
              <a:t>syscall</a:t>
            </a:r>
            <a:r>
              <a:rPr lang="en-US" dirty="0"/>
              <a:t> (if there was one)</a:t>
            </a:r>
          </a:p>
          <a:p>
            <a:pPr lvl="3"/>
            <a:r>
              <a:rPr lang="en-US" dirty="0"/>
              <a:t>was attached to the calling process before the </a:t>
            </a:r>
            <a:r>
              <a:rPr lang="en-US" dirty="0" err="1"/>
              <a:t>syscall</a:t>
            </a:r>
            <a:r>
              <a:rPr lang="en-US" dirty="0"/>
              <a:t> (otherwise)</a:t>
            </a:r>
          </a:p>
          <a:p>
            <a:pPr lvl="2"/>
            <a:r>
              <a:rPr lang="en-US" dirty="0"/>
              <a:t>user and </a:t>
            </a:r>
            <a:r>
              <a:rPr lang="en-US" dirty="0" err="1"/>
              <a:t>pid</a:t>
            </a:r>
            <a:r>
              <a:rPr lang="en-US" dirty="0"/>
              <a:t> namespaces are permanently set as </a:t>
            </a:r>
            <a:r>
              <a:rPr lang="en-US" b="1" i="1" dirty="0"/>
              <a:t>children</a:t>
            </a:r>
            <a:r>
              <a:rPr lang="en-US" dirty="0"/>
              <a:t> of the namespaces of the same type attached to the calling process before the call</a:t>
            </a:r>
          </a:p>
          <a:p>
            <a:pPr lvl="2"/>
            <a:r>
              <a:rPr lang="en-US" dirty="0"/>
              <a:t>the contents of the new namespaces after clone/</a:t>
            </a:r>
            <a:r>
              <a:rPr lang="en-US" dirty="0" err="1"/>
              <a:t>unshare</a:t>
            </a:r>
            <a:r>
              <a:rPr lang="en-US" dirty="0"/>
              <a:t>:</a:t>
            </a:r>
          </a:p>
          <a:p>
            <a:pPr lvl="3"/>
            <a:r>
              <a:rPr lang="en-US" dirty="0"/>
              <a:t>user, network, and </a:t>
            </a:r>
            <a:r>
              <a:rPr lang="en-US" dirty="0" err="1"/>
              <a:t>ipc</a:t>
            </a:r>
            <a:r>
              <a:rPr lang="en-US" dirty="0"/>
              <a:t> namespaces are empty</a:t>
            </a:r>
          </a:p>
          <a:p>
            <a:pPr lvl="3"/>
            <a:r>
              <a:rPr lang="en-US" dirty="0"/>
              <a:t>after clone, </a:t>
            </a:r>
            <a:r>
              <a:rPr lang="en-US" dirty="0" err="1"/>
              <a:t>pid</a:t>
            </a:r>
            <a:r>
              <a:rPr lang="en-US" dirty="0"/>
              <a:t> namespaces contain the newly created process with </a:t>
            </a:r>
            <a:r>
              <a:rPr lang="en-US" dirty="0" err="1"/>
              <a:t>pid</a:t>
            </a:r>
            <a:r>
              <a:rPr lang="en-US" dirty="0"/>
              <a:t>=1</a:t>
            </a:r>
          </a:p>
          <a:p>
            <a:pPr lvl="3"/>
            <a:r>
              <a:rPr lang="en-US" dirty="0"/>
              <a:t>other namespace types (mount etc.) are copies of the</a:t>
            </a:r>
            <a:r>
              <a:rPr lang="cs-CZ" dirty="0"/>
              <a:t> </a:t>
            </a:r>
            <a:r>
              <a:rPr lang="cs-CZ" dirty="0" err="1"/>
              <a:t>previously</a:t>
            </a:r>
            <a:r>
              <a:rPr lang="cs-CZ" dirty="0"/>
              <a:t> </a:t>
            </a:r>
            <a:r>
              <a:rPr lang="cs-CZ" dirty="0" err="1"/>
              <a:t>attached</a:t>
            </a:r>
            <a:r>
              <a:rPr lang="cs-CZ" dirty="0"/>
              <a:t> </a:t>
            </a:r>
            <a:r>
              <a:rPr lang="cs-CZ" dirty="0" err="1"/>
              <a:t>namespaces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83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B33BDF8-D6F8-E938-3FBE-8D4B8FBFF92A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124481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E004DB6-BF8E-B099-53C2-C4B3FE75B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effect of clone on major namespaces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E5F95F-F85D-67AB-9247-189F93A287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23697-8334-945A-F3AF-6C54AEF9FC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430EB07-2B80-E2B5-8629-BD9668A92DD7}"/>
              </a:ext>
            </a:extLst>
          </p:cNvPr>
          <p:cNvSpPr/>
          <p:nvPr/>
        </p:nvSpPr>
        <p:spPr>
          <a:xfrm>
            <a:off x="899592" y="764704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F4E65C1-8A4D-E431-5BDF-F1628F53D8E1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7EF2073-EF59-7F72-FA1B-7EEEC62E5F8C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484258"/>
            <a:ext cx="0" cy="2376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2424B6-7246-B2F4-5D72-6C153FD187BC}"/>
              </a:ext>
            </a:extLst>
          </p:cNvPr>
          <p:cNvSpPr txBox="1"/>
          <p:nvPr/>
        </p:nvSpPr>
        <p:spPr>
          <a:xfrm>
            <a:off x="1302346" y="2854825"/>
            <a:ext cx="349702" cy="797930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parent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7C54634-4152-914A-C47F-B6CAEA782624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4AAE17C-AE0E-7984-F168-9900EF4E5C5F}"/>
              </a:ext>
            </a:extLst>
          </p:cNvPr>
          <p:cNvSpPr/>
          <p:nvPr/>
        </p:nvSpPr>
        <p:spPr>
          <a:xfrm>
            <a:off x="3275855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F32BD4B-B1A3-C425-FEB1-F0E5BD44D882}"/>
              </a:ext>
            </a:extLst>
          </p:cNvPr>
          <p:cNvCxnSpPr>
            <a:cxnSpLocks/>
            <a:stCxn id="11" idx="0"/>
            <a:endCxn id="10" idx="2"/>
          </p:cNvCxnSpPr>
          <p:nvPr/>
        </p:nvCxnSpPr>
        <p:spPr>
          <a:xfrm flipV="1">
            <a:off x="4027675" y="2276346"/>
            <a:ext cx="0" cy="237679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7E4C0A7-A6B2-F7E7-1F88-D714BDFFAD01}"/>
              </a:ext>
            </a:extLst>
          </p:cNvPr>
          <p:cNvSpPr txBox="1"/>
          <p:nvPr/>
        </p:nvSpPr>
        <p:spPr>
          <a:xfrm>
            <a:off x="3687719" y="2752073"/>
            <a:ext cx="349702" cy="1007589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parent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902C8FD-5915-B2DD-DE01-486A1EA72857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9CC0CBD-6F8C-708D-4288-BE3DA66BE668}"/>
              </a:ext>
            </a:extLst>
          </p:cNvPr>
          <p:cNvSpPr/>
          <p:nvPr/>
        </p:nvSpPr>
        <p:spPr>
          <a:xfrm>
            <a:off x="5029163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89C1ED2-3951-F7ED-D4E7-3E1A425D77D1}"/>
              </a:ext>
            </a:extLst>
          </p:cNvPr>
          <p:cNvCxnSpPr>
            <a:cxnSpLocks/>
            <a:stCxn id="15" idx="0"/>
            <a:endCxn id="14" idx="2"/>
          </p:cNvCxnSpPr>
          <p:nvPr/>
        </p:nvCxnSpPr>
        <p:spPr>
          <a:xfrm flipV="1">
            <a:off x="5780983" y="2276346"/>
            <a:ext cx="0" cy="2376790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57EC6DF-45E0-51C2-5559-14BFCDB0D76E}"/>
              </a:ext>
            </a:extLst>
          </p:cNvPr>
          <p:cNvSpPr txBox="1"/>
          <p:nvPr/>
        </p:nvSpPr>
        <p:spPr>
          <a:xfrm>
            <a:off x="5431281" y="3036563"/>
            <a:ext cx="349702" cy="639691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copy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25509DB-9153-23FC-4AFF-2E745E98BB00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697D59F-F454-5115-B43F-2D503431CC19}"/>
              </a:ext>
            </a:extLst>
          </p:cNvPr>
          <p:cNvSpPr/>
          <p:nvPr/>
        </p:nvSpPr>
        <p:spPr>
          <a:xfrm>
            <a:off x="6740768" y="465366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EF0A7C-DF72-9B1E-4449-0DDC6E1FDD5E}"/>
              </a:ext>
            </a:extLst>
          </p:cNvPr>
          <p:cNvSpPr txBox="1"/>
          <p:nvPr/>
        </p:nvSpPr>
        <p:spPr>
          <a:xfrm rot="5400000">
            <a:off x="3490136" y="473745"/>
            <a:ext cx="276999" cy="1080120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owned by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1FFDAD8-1EED-F256-74D2-E8D3DFBC4C30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124481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0C96A4-A247-D423-FE15-C773C8A92ABC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124481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4DB99A4-43D3-7624-4FCB-940AFF8E2CCD}"/>
              </a:ext>
            </a:extLst>
          </p:cNvPr>
          <p:cNvCxnSpPr>
            <a:cxnSpLocks/>
            <a:stCxn id="11" idx="0"/>
            <a:endCxn id="6" idx="3"/>
          </p:cNvCxnSpPr>
          <p:nvPr/>
        </p:nvCxnSpPr>
        <p:spPr>
          <a:xfrm flipH="1" flipV="1">
            <a:off x="2403232" y="4220825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9F14EA5-1DEF-549B-4261-48A68C170752}"/>
              </a:ext>
            </a:extLst>
          </p:cNvPr>
          <p:cNvCxnSpPr>
            <a:cxnSpLocks/>
            <a:stCxn id="15" idx="0"/>
            <a:endCxn id="6" idx="3"/>
          </p:cNvCxnSpPr>
          <p:nvPr/>
        </p:nvCxnSpPr>
        <p:spPr>
          <a:xfrm flipH="1" flipV="1">
            <a:off x="2403232" y="4220825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DCD7F02-A9F4-5ADB-F036-FA01D04DA9C2}"/>
              </a:ext>
            </a:extLst>
          </p:cNvPr>
          <p:cNvCxnSpPr>
            <a:cxnSpLocks/>
            <a:stCxn id="19" idx="0"/>
            <a:endCxn id="6" idx="3"/>
          </p:cNvCxnSpPr>
          <p:nvPr/>
        </p:nvCxnSpPr>
        <p:spPr>
          <a:xfrm flipH="1" flipV="1">
            <a:off x="2403232" y="4220825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AD9F8334-0FE7-06B8-3BB0-E622E65FB1BD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E8CCC7C-16A2-50F5-47E9-FAB67F261F82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F57CFEC-FDA4-9B3E-F134-A9292EB5C73C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9A3349A-AA01-89D0-247A-2C5E9E1105E3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484258"/>
            <a:ext cx="1461425" cy="12379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9488AA6-F1B8-C436-6C4D-81D959EBBAAB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FE64FF68-0670-1A02-150A-5D3486F01F3F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C71B2AC-7F0F-2B68-FF44-1DD82872FA05}"/>
              </a:ext>
            </a:extLst>
          </p:cNvPr>
          <p:cNvCxnSpPr>
            <a:cxnSpLocks/>
            <a:stCxn id="66" idx="0"/>
            <a:endCxn id="11" idx="2"/>
          </p:cNvCxnSpPr>
          <p:nvPr/>
        </p:nvCxnSpPr>
        <p:spPr>
          <a:xfrm flipV="1">
            <a:off x="3119007" y="5372690"/>
            <a:ext cx="908668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6A1C0856-DFA6-EDD5-2010-61F42C252B57}"/>
              </a:ext>
            </a:extLst>
          </p:cNvPr>
          <p:cNvCxnSpPr>
            <a:cxnSpLocks/>
            <a:stCxn id="66" idx="0"/>
            <a:endCxn id="15" idx="2"/>
          </p:cNvCxnSpPr>
          <p:nvPr/>
        </p:nvCxnSpPr>
        <p:spPr>
          <a:xfrm flipV="1">
            <a:off x="3119007" y="5372690"/>
            <a:ext cx="2661976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F24756A-180D-DB56-8C2D-F1E021AC56B1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7B078EE-CA0A-55C9-C4E9-A412784F7CFA}"/>
              </a:ext>
            </a:extLst>
          </p:cNvPr>
          <p:cNvCxnSpPr>
            <a:cxnSpLocks/>
            <a:stCxn id="66" idx="0"/>
            <a:endCxn id="19" idx="2"/>
          </p:cNvCxnSpPr>
          <p:nvPr/>
        </p:nvCxnSpPr>
        <p:spPr>
          <a:xfrm flipV="1">
            <a:off x="3119007" y="5373216"/>
            <a:ext cx="4373581" cy="44477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408542F-5544-2AF9-EDFF-650E10E86292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002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A6738-6281-5A81-E351-413A88E2B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Box 164">
            <a:extLst>
              <a:ext uri="{FF2B5EF4-FFF2-40B4-BE49-F238E27FC236}">
                <a16:creationId xmlns:a16="http://schemas.microsoft.com/office/drawing/2014/main" id="{F9FD5CD9-B426-9D4C-C501-42434749830E}"/>
              </a:ext>
            </a:extLst>
          </p:cNvPr>
          <p:cNvSpPr txBox="1"/>
          <p:nvPr/>
        </p:nvSpPr>
        <p:spPr>
          <a:xfrm rot="5400000">
            <a:off x="2669009" y="1623336"/>
            <a:ext cx="184666" cy="461606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eff. </a:t>
            </a:r>
            <a:r>
              <a:rPr lang="en-US" sz="1200" dirty="0" err="1">
                <a:solidFill>
                  <a:schemeClr val="accent1"/>
                </a:solidFill>
              </a:rPr>
              <a:t>uid</a:t>
            </a:r>
            <a:endParaRPr lang="en-US" sz="1200" dirty="0">
              <a:solidFill>
                <a:schemeClr val="accent1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C1A992-43FA-A42C-3CB0-A5B748434E79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124481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36BEFD8-2734-2617-C11A-4931F60B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effect of clone on major namespaces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FB6A7B-A605-596D-E650-B4F4A2814C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C8A44-2B61-10A9-C66F-B7E59E3FD80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4E517C9-CD89-84F6-F63F-5583A7D04428}"/>
              </a:ext>
            </a:extLst>
          </p:cNvPr>
          <p:cNvSpPr/>
          <p:nvPr/>
        </p:nvSpPr>
        <p:spPr>
          <a:xfrm>
            <a:off x="899592" y="764704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C4B8187-8A43-8A98-3030-6ADE56435061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B4C9AA8-6D7F-1324-FE64-98EDBE662F60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484258"/>
            <a:ext cx="0" cy="2376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B38EEF6-C6F7-1AA1-3FAB-A18E1AB35E76}"/>
              </a:ext>
            </a:extLst>
          </p:cNvPr>
          <p:cNvSpPr txBox="1"/>
          <p:nvPr/>
        </p:nvSpPr>
        <p:spPr>
          <a:xfrm>
            <a:off x="1302346" y="2854825"/>
            <a:ext cx="349702" cy="797930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parent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25BA7F3-E380-34CC-F187-482CFBA493C4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C968226-335B-AA1F-1DF5-82CBA7505D96}"/>
              </a:ext>
            </a:extLst>
          </p:cNvPr>
          <p:cNvSpPr/>
          <p:nvPr/>
        </p:nvSpPr>
        <p:spPr>
          <a:xfrm>
            <a:off x="3275855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1EB1318-EA76-3616-4EB0-4C9E08D2A425}"/>
              </a:ext>
            </a:extLst>
          </p:cNvPr>
          <p:cNvCxnSpPr>
            <a:cxnSpLocks/>
            <a:stCxn id="11" idx="0"/>
            <a:endCxn id="10" idx="2"/>
          </p:cNvCxnSpPr>
          <p:nvPr/>
        </p:nvCxnSpPr>
        <p:spPr>
          <a:xfrm flipV="1">
            <a:off x="4027675" y="2276346"/>
            <a:ext cx="0" cy="237679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BF508E8-6718-5548-F8DF-1CD22F2CFBEE}"/>
              </a:ext>
            </a:extLst>
          </p:cNvPr>
          <p:cNvSpPr txBox="1"/>
          <p:nvPr/>
        </p:nvSpPr>
        <p:spPr>
          <a:xfrm>
            <a:off x="3687719" y="2752073"/>
            <a:ext cx="349702" cy="1007589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parent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9FB3C82-D28A-F0C0-C31B-C91E705D9B4E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A12EF07-7924-5D9F-30F0-0D1473EDE34D}"/>
              </a:ext>
            </a:extLst>
          </p:cNvPr>
          <p:cNvSpPr/>
          <p:nvPr/>
        </p:nvSpPr>
        <p:spPr>
          <a:xfrm>
            <a:off x="5029163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A65E317-EE80-6919-DBDD-981F122FE8A0}"/>
              </a:ext>
            </a:extLst>
          </p:cNvPr>
          <p:cNvCxnSpPr>
            <a:cxnSpLocks/>
            <a:stCxn id="15" idx="0"/>
            <a:endCxn id="14" idx="2"/>
          </p:cNvCxnSpPr>
          <p:nvPr/>
        </p:nvCxnSpPr>
        <p:spPr>
          <a:xfrm flipV="1">
            <a:off x="5780983" y="2276346"/>
            <a:ext cx="0" cy="2376790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9319378-B0BB-80A6-01E8-84827667FA3F}"/>
              </a:ext>
            </a:extLst>
          </p:cNvPr>
          <p:cNvSpPr txBox="1"/>
          <p:nvPr/>
        </p:nvSpPr>
        <p:spPr>
          <a:xfrm>
            <a:off x="5431281" y="3036563"/>
            <a:ext cx="349702" cy="639691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copy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4179113-C13A-518B-291A-193B486C1D71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B9D0221-B99F-74DF-4639-BDF8C1FD080B}"/>
              </a:ext>
            </a:extLst>
          </p:cNvPr>
          <p:cNvSpPr/>
          <p:nvPr/>
        </p:nvSpPr>
        <p:spPr>
          <a:xfrm>
            <a:off x="6740768" y="465366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900F6E-A165-30C3-7F93-96B9EF7286D2}"/>
              </a:ext>
            </a:extLst>
          </p:cNvPr>
          <p:cNvSpPr txBox="1"/>
          <p:nvPr/>
        </p:nvSpPr>
        <p:spPr>
          <a:xfrm rot="5400000">
            <a:off x="3490136" y="473745"/>
            <a:ext cx="276999" cy="1080120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owned by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0B675F8-EE48-787D-ABBC-67E563E5F77B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124481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8D33CC0-C3E5-F70C-2DEE-781FB9EC580E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124481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4146864-C3CC-873A-8BA3-D25A062EFA4E}"/>
              </a:ext>
            </a:extLst>
          </p:cNvPr>
          <p:cNvCxnSpPr>
            <a:cxnSpLocks/>
            <a:stCxn id="11" idx="0"/>
            <a:endCxn id="6" idx="3"/>
          </p:cNvCxnSpPr>
          <p:nvPr/>
        </p:nvCxnSpPr>
        <p:spPr>
          <a:xfrm flipH="1" flipV="1">
            <a:off x="2403232" y="4220825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F3D9A08-49BE-B064-090F-207FEE35D1EF}"/>
              </a:ext>
            </a:extLst>
          </p:cNvPr>
          <p:cNvCxnSpPr>
            <a:cxnSpLocks/>
            <a:stCxn id="15" idx="0"/>
            <a:endCxn id="6" idx="3"/>
          </p:cNvCxnSpPr>
          <p:nvPr/>
        </p:nvCxnSpPr>
        <p:spPr>
          <a:xfrm flipH="1" flipV="1">
            <a:off x="2403232" y="4220825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DE9134F-110B-58E0-3CB8-DCEA96F55EFA}"/>
              </a:ext>
            </a:extLst>
          </p:cNvPr>
          <p:cNvCxnSpPr>
            <a:cxnSpLocks/>
            <a:stCxn id="19" idx="0"/>
            <a:endCxn id="6" idx="3"/>
          </p:cNvCxnSpPr>
          <p:nvPr/>
        </p:nvCxnSpPr>
        <p:spPr>
          <a:xfrm flipH="1" flipV="1">
            <a:off x="2403232" y="4220825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3ECED588-50D9-1BBE-DF3D-ED80235B23A2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9CF5780-0E14-3BED-AF6A-69A1F8FD9341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6F1FDA2F-ABA3-D78F-AD0C-BB9231DB028E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8CAC7B9-65AE-B45D-B68D-4522CFD10259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484258"/>
            <a:ext cx="1461425" cy="12379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37151A1-4830-AACF-E4E3-CD3ADEA17204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1ADFCA81-9AC4-7A71-52EF-24CE30A00AFB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46E0316B-CD74-D9E6-4243-18E68AB4160C}"/>
              </a:ext>
            </a:extLst>
          </p:cNvPr>
          <p:cNvCxnSpPr>
            <a:cxnSpLocks/>
            <a:stCxn id="66" idx="0"/>
            <a:endCxn id="11" idx="2"/>
          </p:cNvCxnSpPr>
          <p:nvPr/>
        </p:nvCxnSpPr>
        <p:spPr>
          <a:xfrm flipV="1">
            <a:off x="3119007" y="5372690"/>
            <a:ext cx="908668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4DBBBD0-FE9A-F212-D8BC-BE575DC78E5D}"/>
              </a:ext>
            </a:extLst>
          </p:cNvPr>
          <p:cNvCxnSpPr>
            <a:cxnSpLocks/>
            <a:stCxn id="66" idx="0"/>
            <a:endCxn id="15" idx="2"/>
          </p:cNvCxnSpPr>
          <p:nvPr/>
        </p:nvCxnSpPr>
        <p:spPr>
          <a:xfrm flipV="1">
            <a:off x="3119007" y="5372690"/>
            <a:ext cx="2661976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B16018E-8F81-0AEC-7116-EE7D92ADA372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99D3BB3-58EF-57B3-0293-1EAD79A5462B}"/>
              </a:ext>
            </a:extLst>
          </p:cNvPr>
          <p:cNvCxnSpPr>
            <a:cxnSpLocks/>
            <a:stCxn id="66" idx="0"/>
            <a:endCxn id="19" idx="2"/>
          </p:cNvCxnSpPr>
          <p:nvPr/>
        </p:nvCxnSpPr>
        <p:spPr>
          <a:xfrm flipV="1">
            <a:off x="3119007" y="5373216"/>
            <a:ext cx="4373581" cy="44477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92393FE5-E0A6-1065-A9CA-EEF32D5E6612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976D300-7511-DD31-9ABC-6017155B6408}"/>
              </a:ext>
            </a:extLst>
          </p:cNvPr>
          <p:cNvSpPr/>
          <p:nvPr/>
        </p:nvSpPr>
        <p:spPr>
          <a:xfrm>
            <a:off x="4120364" y="5024209"/>
            <a:ext cx="516026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13FD279A-AB3E-3E98-FE88-FE5FF5AA584F}"/>
              </a:ext>
            </a:extLst>
          </p:cNvPr>
          <p:cNvSpPr/>
          <p:nvPr/>
        </p:nvSpPr>
        <p:spPr>
          <a:xfrm>
            <a:off x="587953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1DC30E8A-4A5D-22B4-B81F-ABBE8E7A9E28}"/>
              </a:ext>
            </a:extLst>
          </p:cNvPr>
          <p:cNvSpPr/>
          <p:nvPr/>
        </p:nvSpPr>
        <p:spPr>
          <a:xfrm>
            <a:off x="3431477" y="1881354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1111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063FCFD-938D-2F9F-E48B-C4C800C38C09}"/>
              </a:ext>
            </a:extLst>
          </p:cNvPr>
          <p:cNvSpPr/>
          <p:nvPr/>
        </p:nvSpPr>
        <p:spPr>
          <a:xfrm>
            <a:off x="4151926" y="1888333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2222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DAC29CCF-F60B-2CAF-312E-36C805131912}"/>
              </a:ext>
            </a:extLst>
          </p:cNvPr>
          <p:cNvCxnSpPr>
            <a:cxnSpLocks/>
            <a:stCxn id="115" idx="0"/>
            <a:endCxn id="118" idx="2"/>
          </p:cNvCxnSpPr>
          <p:nvPr/>
        </p:nvCxnSpPr>
        <p:spPr>
          <a:xfrm flipV="1">
            <a:off x="4378377" y="2165332"/>
            <a:ext cx="29791" cy="2858877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6044D91A-E9ED-FC86-DE73-44BC80F2A18E}"/>
              </a:ext>
            </a:extLst>
          </p:cNvPr>
          <p:cNvCxnSpPr>
            <a:cxnSpLocks/>
            <a:stCxn id="66" idx="0"/>
            <a:endCxn id="115" idx="2"/>
          </p:cNvCxnSpPr>
          <p:nvPr/>
        </p:nvCxnSpPr>
        <p:spPr>
          <a:xfrm flipV="1">
            <a:off x="3119007" y="5301208"/>
            <a:ext cx="1259370" cy="516784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AD9D31E4-301A-3E80-CEAC-A1711BF2B692}"/>
              </a:ext>
            </a:extLst>
          </p:cNvPr>
          <p:cNvSpPr/>
          <p:nvPr/>
        </p:nvSpPr>
        <p:spPr>
          <a:xfrm>
            <a:off x="1044241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84ED4C7F-402B-03C4-5022-FB5C2C3A68FB}"/>
              </a:ext>
            </a:extLst>
          </p:cNvPr>
          <p:cNvCxnSpPr>
            <a:cxnSpLocks/>
            <a:stCxn id="45" idx="0"/>
            <a:endCxn id="117" idx="2"/>
          </p:cNvCxnSpPr>
          <p:nvPr/>
        </p:nvCxnSpPr>
        <p:spPr>
          <a:xfrm flipV="1">
            <a:off x="3112837" y="2158353"/>
            <a:ext cx="574882" cy="56382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>
            <a:extLst>
              <a:ext uri="{FF2B5EF4-FFF2-40B4-BE49-F238E27FC236}">
                <a16:creationId xmlns:a16="http://schemas.microsoft.com/office/drawing/2014/main" id="{618445C7-E300-4FFC-B90F-3690F5F6558E}"/>
              </a:ext>
            </a:extLst>
          </p:cNvPr>
          <p:cNvSpPr/>
          <p:nvPr/>
        </p:nvSpPr>
        <p:spPr>
          <a:xfrm>
            <a:off x="1764100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5D56A5FC-DA39-83CD-E9EF-9D17FB9F57C5}"/>
              </a:ext>
            </a:extLst>
          </p:cNvPr>
          <p:cNvSpPr/>
          <p:nvPr/>
        </p:nvSpPr>
        <p:spPr>
          <a:xfrm>
            <a:off x="519810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2361173C-ACC4-011C-6C2C-EC4EDB318259}"/>
              </a:ext>
            </a:extLst>
          </p:cNvPr>
          <p:cNvSpPr/>
          <p:nvPr/>
        </p:nvSpPr>
        <p:spPr>
          <a:xfrm>
            <a:off x="5878269" y="5043345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733BBEA-3345-683D-75E8-FE539871E109}"/>
              </a:ext>
            </a:extLst>
          </p:cNvPr>
          <p:cNvSpPr/>
          <p:nvPr/>
        </p:nvSpPr>
        <p:spPr>
          <a:xfrm>
            <a:off x="5196839" y="5043345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F68435D-716E-8EC9-8009-D93D2BEA6AE8}"/>
              </a:ext>
            </a:extLst>
          </p:cNvPr>
          <p:cNvSpPr/>
          <p:nvPr/>
        </p:nvSpPr>
        <p:spPr>
          <a:xfrm>
            <a:off x="7596335" y="1969331"/>
            <a:ext cx="512484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eth0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2A5B75D-F406-9C93-B823-AD1444B19611}"/>
              </a:ext>
            </a:extLst>
          </p:cNvPr>
          <p:cNvSpPr/>
          <p:nvPr/>
        </p:nvSpPr>
        <p:spPr>
          <a:xfrm>
            <a:off x="6836080" y="1968121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62B24A54-434C-20DC-55E7-E327DCFECA1B}"/>
              </a:ext>
            </a:extLst>
          </p:cNvPr>
          <p:cNvSpPr/>
          <p:nvPr/>
        </p:nvSpPr>
        <p:spPr>
          <a:xfrm>
            <a:off x="6863990" y="5058734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CB51439B-212F-4D03-57CA-9048987C16A7}"/>
              </a:ext>
            </a:extLst>
          </p:cNvPr>
          <p:cNvCxnSpPr>
            <a:cxnSpLocks/>
            <a:stCxn id="45" idx="0"/>
            <a:endCxn id="155" idx="2"/>
          </p:cNvCxnSpPr>
          <p:nvPr/>
        </p:nvCxnSpPr>
        <p:spPr>
          <a:xfrm flipH="1" flipV="1">
            <a:off x="2020342" y="1395280"/>
            <a:ext cx="1092495" cy="1326894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8F5921E1-5049-154F-545F-8C7BC7B2697E}"/>
              </a:ext>
            </a:extLst>
          </p:cNvPr>
          <p:cNvCxnSpPr>
            <a:cxnSpLocks/>
            <a:stCxn id="66" idx="0"/>
            <a:endCxn id="155" idx="2"/>
          </p:cNvCxnSpPr>
          <p:nvPr/>
        </p:nvCxnSpPr>
        <p:spPr>
          <a:xfrm flipH="1" flipV="1">
            <a:off x="2020342" y="1395280"/>
            <a:ext cx="1098665" cy="4422712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2ABCCA21-5853-3B37-5790-EEE868E46FC4}"/>
              </a:ext>
            </a:extLst>
          </p:cNvPr>
          <p:cNvCxnSpPr>
            <a:cxnSpLocks/>
            <a:stCxn id="116" idx="1"/>
            <a:endCxn id="10" idx="3"/>
          </p:cNvCxnSpPr>
          <p:nvPr/>
        </p:nvCxnSpPr>
        <p:spPr>
          <a:xfrm flipH="1" flipV="1">
            <a:off x="4779495" y="1916569"/>
            <a:ext cx="1100044" cy="14104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D524A93B-F745-5021-3F72-C2ED6D09E9B0}"/>
              </a:ext>
            </a:extLst>
          </p:cNvPr>
          <p:cNvCxnSpPr>
            <a:cxnSpLocks/>
            <a:stCxn id="157" idx="1"/>
            <a:endCxn id="10" idx="3"/>
          </p:cNvCxnSpPr>
          <p:nvPr/>
        </p:nvCxnSpPr>
        <p:spPr>
          <a:xfrm flipH="1" flipV="1">
            <a:off x="4779495" y="1916569"/>
            <a:ext cx="1098774" cy="3234498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>
            <a:extLst>
              <a:ext uri="{FF2B5EF4-FFF2-40B4-BE49-F238E27FC236}">
                <a16:creationId xmlns:a16="http://schemas.microsoft.com/office/drawing/2014/main" id="{ECA29742-B559-1A7F-7308-5A6579373F33}"/>
              </a:ext>
            </a:extLst>
          </p:cNvPr>
          <p:cNvSpPr txBox="1"/>
          <p:nvPr/>
        </p:nvSpPr>
        <p:spPr>
          <a:xfrm>
            <a:off x="4970496" y="5817992"/>
            <a:ext cx="2477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copied /proc sees parent PID NS.</a:t>
            </a:r>
            <a:br>
              <a:rPr lang="en-US" sz="1200" dirty="0"/>
            </a:br>
            <a:r>
              <a:rPr lang="en-US" sz="1200" dirty="0"/>
              <a:t>It must be remounted by a process belonging to the child PID NS.</a:t>
            </a:r>
            <a:endParaRPr lang="cs-CZ" sz="1200" dirty="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754EEE3C-3CF8-4C2F-1EDB-B718BFD98F76}"/>
              </a:ext>
            </a:extLst>
          </p:cNvPr>
          <p:cNvSpPr txBox="1"/>
          <p:nvPr/>
        </p:nvSpPr>
        <p:spPr>
          <a:xfrm>
            <a:off x="122803" y="4876131"/>
            <a:ext cx="2238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child USER NS is empty.</a:t>
            </a:r>
          </a:p>
          <a:p>
            <a:r>
              <a:rPr lang="en-US" sz="1200" dirty="0"/>
              <a:t>It must be explicitly populated to show valid </a:t>
            </a:r>
            <a:r>
              <a:rPr lang="en-US" sz="1200" dirty="0" err="1"/>
              <a:t>uids</a:t>
            </a:r>
            <a:r>
              <a:rPr lang="en-US" sz="1200" dirty="0"/>
              <a:t>, including the effective </a:t>
            </a:r>
            <a:r>
              <a:rPr lang="en-US" sz="1200" dirty="0" err="1"/>
              <a:t>uid</a:t>
            </a:r>
            <a:r>
              <a:rPr lang="en-US" sz="1200" dirty="0"/>
              <a:t> of the child process.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08024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Namespace is discarded when</a:t>
            </a:r>
          </a:p>
          <a:p>
            <a:pPr lvl="1"/>
            <a:r>
              <a:rPr lang="en-US" dirty="0"/>
              <a:t>No attached processes exist</a:t>
            </a:r>
          </a:p>
          <a:p>
            <a:pPr lvl="1"/>
            <a:r>
              <a:rPr lang="en-US" dirty="0"/>
              <a:t>No child namespaces exist (for user and </a:t>
            </a:r>
            <a:r>
              <a:rPr lang="en-US" dirty="0" err="1"/>
              <a:t>pid</a:t>
            </a:r>
            <a:r>
              <a:rPr lang="en-US" dirty="0"/>
              <a:t> namespaces)</a:t>
            </a:r>
          </a:p>
          <a:p>
            <a:pPr lvl="1"/>
            <a:r>
              <a:rPr lang="en-US" dirty="0"/>
              <a:t>No owned namespaces exist (for a user namespace)</a:t>
            </a:r>
          </a:p>
          <a:p>
            <a:pPr lvl="1"/>
            <a:r>
              <a:rPr lang="en-US" dirty="0"/>
              <a:t>No bind mount exist that represents the namespace</a:t>
            </a:r>
          </a:p>
          <a:p>
            <a:pPr lvl="2"/>
            <a:r>
              <a:rPr lang="en-US" dirty="0"/>
              <a:t>Namespaces are represented by /proc/&lt;</a:t>
            </a:r>
            <a:r>
              <a:rPr lang="en-US" dirty="0" err="1"/>
              <a:t>pid</a:t>
            </a:r>
            <a:r>
              <a:rPr lang="en-US" dirty="0"/>
              <a:t>&gt;/ns/* virtual files, these may be duplicated by bind-mounting elsewhere</a:t>
            </a:r>
          </a:p>
          <a:p>
            <a:pPr lvl="2"/>
            <a:endParaRPr lang="en-US" dirty="0"/>
          </a:p>
          <a:p>
            <a:r>
              <a:rPr lang="en-US" dirty="0"/>
              <a:t>Setting the contents of the new namespaces</a:t>
            </a:r>
          </a:p>
          <a:p>
            <a:pPr lvl="1"/>
            <a:r>
              <a:rPr lang="en-US" dirty="0"/>
              <a:t>may be performed by processes attached to</a:t>
            </a:r>
          </a:p>
          <a:p>
            <a:pPr lvl="2"/>
            <a:r>
              <a:rPr lang="en-US" dirty="0"/>
              <a:t>the parent namespace of the same type</a:t>
            </a:r>
          </a:p>
          <a:p>
            <a:pPr lvl="2"/>
            <a:r>
              <a:rPr lang="en-US" dirty="0"/>
              <a:t>the same namespace</a:t>
            </a:r>
          </a:p>
          <a:p>
            <a:pPr lvl="1"/>
            <a:r>
              <a:rPr lang="en-US" dirty="0"/>
              <a:t>usually performed between </a:t>
            </a:r>
            <a:r>
              <a:rPr lang="en-US" b="1" dirty="0"/>
              <a:t>clone/</a:t>
            </a:r>
            <a:r>
              <a:rPr lang="en-US" b="1" dirty="0" err="1"/>
              <a:t>unshare</a:t>
            </a:r>
            <a:r>
              <a:rPr lang="en-US" dirty="0"/>
              <a:t> and </a:t>
            </a:r>
            <a:r>
              <a:rPr lang="en-US" b="1" dirty="0"/>
              <a:t>exec </a:t>
            </a:r>
            <a:r>
              <a:rPr lang="en-US" dirty="0"/>
              <a:t>calls, i.e. by the same code that called clone/</a:t>
            </a:r>
            <a:r>
              <a:rPr lang="en-US" dirty="0" err="1"/>
              <a:t>unshare</a:t>
            </a:r>
            <a:endParaRPr lang="en-US" dirty="0"/>
          </a:p>
          <a:p>
            <a:pPr lvl="2"/>
            <a:r>
              <a:rPr lang="en-US" dirty="0"/>
              <a:t>this code is aware of both the existing parent and the desired child identifiers</a:t>
            </a:r>
          </a:p>
          <a:p>
            <a:pPr lvl="1"/>
            <a:r>
              <a:rPr lang="en-US" dirty="0"/>
              <a:t>often performed by manipulating /proc/&lt;</a:t>
            </a:r>
            <a:r>
              <a:rPr lang="en-US" dirty="0" err="1"/>
              <a:t>pid</a:t>
            </a:r>
            <a:r>
              <a:rPr lang="en-US" dirty="0"/>
              <a:t>&gt;/* files</a:t>
            </a:r>
          </a:p>
          <a:p>
            <a:pPr lvl="2"/>
            <a:r>
              <a:rPr lang="en-US" dirty="0"/>
              <a:t>other, namespace-specific ways exist (e.g. the MOUNT </a:t>
            </a:r>
            <a:r>
              <a:rPr lang="en-US" dirty="0" err="1"/>
              <a:t>syscall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71563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</a:t>
            </a:r>
            <a:r>
              <a:rPr lang="en-US" dirty="0" err="1"/>
              <a:t>procfs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procfs</a:t>
            </a:r>
            <a:r>
              <a:rPr lang="en-US" dirty="0"/>
              <a:t> filesystem (since 1984)</a:t>
            </a:r>
          </a:p>
          <a:p>
            <a:pPr lvl="1"/>
            <a:r>
              <a:rPr lang="en-US" dirty="0"/>
              <a:t>usually mounted at /proc</a:t>
            </a:r>
          </a:p>
          <a:p>
            <a:pPr lvl="2"/>
            <a:r>
              <a:rPr lang="en-US" dirty="0"/>
              <a:t>the contents reflects the </a:t>
            </a:r>
            <a:r>
              <a:rPr lang="en-US" dirty="0" err="1"/>
              <a:t>pid</a:t>
            </a:r>
            <a:r>
              <a:rPr lang="en-US" dirty="0"/>
              <a:t> namespace of the process that called mount</a:t>
            </a:r>
          </a:p>
          <a:p>
            <a:pPr lvl="2"/>
            <a:r>
              <a:rPr lang="en-US" dirty="0"/>
              <a:t>must be mounted again inside a container</a:t>
            </a:r>
          </a:p>
          <a:p>
            <a:pPr lvl="1"/>
            <a:r>
              <a:rPr lang="en-US" dirty="0"/>
              <a:t>contains virtual folders and files</a:t>
            </a:r>
          </a:p>
          <a:p>
            <a:pPr lvl="2"/>
            <a:r>
              <a:rPr lang="en-US" dirty="0"/>
              <a:t>enables communication between the kernel and user processes</a:t>
            </a:r>
          </a:p>
          <a:p>
            <a:pPr lvl="3"/>
            <a:r>
              <a:rPr lang="en-US" dirty="0"/>
              <a:t>reduces the number of </a:t>
            </a:r>
            <a:r>
              <a:rPr lang="en-US" dirty="0" err="1"/>
              <a:t>syscalls</a:t>
            </a:r>
            <a:r>
              <a:rPr lang="en-US" dirty="0"/>
              <a:t> required</a:t>
            </a:r>
          </a:p>
          <a:p>
            <a:pPr lvl="3"/>
            <a:r>
              <a:rPr lang="en-US" dirty="0"/>
              <a:t>allows passing more than the 6 64-bit parameters/results of a </a:t>
            </a:r>
            <a:r>
              <a:rPr lang="en-US" dirty="0" err="1"/>
              <a:t>syscall</a:t>
            </a:r>
            <a:endParaRPr lang="en-US" dirty="0"/>
          </a:p>
          <a:p>
            <a:pPr lvl="2"/>
            <a:r>
              <a:rPr lang="en-US" dirty="0"/>
              <a:t>any access to /proc/* is done using universal OPEN/READDIR/READ/WRITE </a:t>
            </a:r>
            <a:r>
              <a:rPr lang="en-US" dirty="0" err="1"/>
              <a:t>syscalls</a:t>
            </a:r>
            <a:endParaRPr lang="en-US" dirty="0"/>
          </a:p>
          <a:p>
            <a:pPr lvl="3"/>
            <a:r>
              <a:rPr lang="en-US" dirty="0"/>
              <a:t>standard mechanism of file access rights applies</a:t>
            </a:r>
          </a:p>
          <a:p>
            <a:pPr lvl="3"/>
            <a:r>
              <a:rPr lang="en-US" dirty="0"/>
              <a:t>READ/WRITE have a mechanism for large data transfers between process and kernel</a:t>
            </a:r>
          </a:p>
          <a:p>
            <a:pPr lvl="1"/>
            <a:r>
              <a:rPr lang="en-US" dirty="0"/>
              <a:t>in </a:t>
            </a:r>
            <a:r>
              <a:rPr lang="en-US" dirty="0" err="1"/>
              <a:t>procfs</a:t>
            </a:r>
            <a:r>
              <a:rPr lang="en-US" dirty="0"/>
              <a:t>, each filename has its own READ/WRITE handler</a:t>
            </a:r>
          </a:p>
          <a:p>
            <a:pPr lvl="2"/>
            <a:r>
              <a:rPr lang="en-US" dirty="0"/>
              <a:t>READ converts some kernel data to file contents, often in tab-separated decimal form</a:t>
            </a:r>
          </a:p>
          <a:p>
            <a:pPr lvl="2"/>
            <a:r>
              <a:rPr lang="en-US" dirty="0"/>
              <a:t>WRITE (if enabled) analyzes the text and sets the kernel data</a:t>
            </a:r>
          </a:p>
          <a:p>
            <a:pPr lvl="3"/>
            <a:r>
              <a:rPr lang="en-US" dirty="0"/>
              <a:t>often limited to single OPEN-WRITE-CLOSE </a:t>
            </a:r>
            <a:r>
              <a:rPr lang="en-US" dirty="0" err="1"/>
              <a:t>syscall</a:t>
            </a:r>
            <a:r>
              <a:rPr lang="en-US" dirty="0"/>
              <a:t> sequence</a:t>
            </a:r>
          </a:p>
          <a:p>
            <a:pPr lvl="2"/>
            <a:r>
              <a:rPr lang="en-US" dirty="0"/>
              <a:t>disadvantage: the kernel contains code for producing/parsing text and numbers</a:t>
            </a:r>
          </a:p>
          <a:p>
            <a:pPr lvl="1"/>
            <a:r>
              <a:rPr lang="en-US" dirty="0"/>
              <a:t>majority of the contents (but not all) presented as /proc/&lt;</a:t>
            </a:r>
            <a:r>
              <a:rPr lang="en-US" dirty="0" err="1"/>
              <a:t>pid</a:t>
            </a:r>
            <a:r>
              <a:rPr lang="en-US" dirty="0"/>
              <a:t>&gt;/*</a:t>
            </a:r>
          </a:p>
          <a:p>
            <a:pPr lvl="2"/>
            <a:r>
              <a:rPr lang="en-US" dirty="0"/>
              <a:t>some folders/files are presented relative to the calling process, e.g. /proc/self</a:t>
            </a:r>
          </a:p>
          <a:p>
            <a:pPr lvl="1"/>
            <a:r>
              <a:rPr lang="en-US" dirty="0"/>
              <a:t>example: the </a:t>
            </a:r>
            <a:r>
              <a:rPr lang="en-US" b="1" dirty="0" err="1"/>
              <a:t>ps</a:t>
            </a:r>
            <a:r>
              <a:rPr lang="en-US" dirty="0"/>
              <a:t> utility works by reading the virtual files in /proc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1701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cs-CZ" dirty="0" err="1"/>
              <a:t>capabilities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 has a </a:t>
            </a:r>
            <a:r>
              <a:rPr lang="en-US" dirty="0"/>
              <a:t>bit mask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en-US" dirty="0"/>
              <a:t>(about 40) </a:t>
            </a:r>
            <a:r>
              <a:rPr lang="cs-CZ" dirty="0" err="1"/>
              <a:t>capabilities</a:t>
            </a:r>
            <a:endParaRPr lang="cs-CZ" dirty="0"/>
          </a:p>
          <a:p>
            <a:pPr lvl="2"/>
            <a:r>
              <a:rPr lang="cs-CZ" dirty="0"/>
              <a:t>A fine-</a:t>
            </a:r>
            <a:r>
              <a:rPr lang="cs-CZ" dirty="0" err="1"/>
              <a:t>grained</a:t>
            </a:r>
            <a:r>
              <a:rPr lang="cs-CZ" dirty="0"/>
              <a:t> </a:t>
            </a:r>
            <a:r>
              <a:rPr lang="cs-CZ" dirty="0" err="1"/>
              <a:t>replacement</a:t>
            </a:r>
            <a:r>
              <a:rPr lang="cs-CZ" dirty="0"/>
              <a:t> </a:t>
            </a:r>
            <a:r>
              <a:rPr lang="en-US" dirty="0"/>
              <a:t>(since 1999) </a:t>
            </a:r>
            <a:r>
              <a:rPr lang="cs-CZ" dirty="0" err="1"/>
              <a:t>for</a:t>
            </a:r>
            <a:r>
              <a:rPr lang="cs-CZ" dirty="0"/>
              <a:t> testing </a:t>
            </a:r>
            <a:r>
              <a:rPr lang="cs-CZ" dirty="0" err="1"/>
              <a:t>effective</a:t>
            </a:r>
            <a:r>
              <a:rPr lang="cs-CZ" dirty="0"/>
              <a:t> </a:t>
            </a:r>
            <a:r>
              <a:rPr lang="cs-CZ" dirty="0" err="1"/>
              <a:t>uid</a:t>
            </a:r>
            <a:r>
              <a:rPr lang="en-US" dirty="0"/>
              <a:t>==0</a:t>
            </a:r>
          </a:p>
          <a:p>
            <a:pPr lvl="3"/>
            <a:r>
              <a:rPr lang="en-US" dirty="0"/>
              <a:t>However, majority of privileged actions are still controlled by the CAP_SYS_ADMIN capability</a:t>
            </a:r>
          </a:p>
          <a:p>
            <a:pPr lvl="2"/>
            <a:r>
              <a:rPr lang="en-US" dirty="0"/>
              <a:t>The capabilities are bound to the user namespace attached to the process</a:t>
            </a:r>
          </a:p>
          <a:p>
            <a:pPr lvl="3"/>
            <a:r>
              <a:rPr lang="en-US" dirty="0"/>
              <a:t>Applicable to actions on and in namespaces </a:t>
            </a:r>
            <a:r>
              <a:rPr lang="en-US" i="1" dirty="0"/>
              <a:t>owned</a:t>
            </a:r>
            <a:r>
              <a:rPr lang="en-US" dirty="0"/>
              <a:t> by this user namespace</a:t>
            </a:r>
          </a:p>
          <a:p>
            <a:pPr lvl="2"/>
            <a:r>
              <a:rPr lang="en-US" dirty="0"/>
              <a:t>The process that enters (by clone/</a:t>
            </a:r>
            <a:r>
              <a:rPr lang="en-US" dirty="0" err="1"/>
              <a:t>unshare</a:t>
            </a:r>
            <a:r>
              <a:rPr lang="en-US" dirty="0"/>
              <a:t>) a newly created user namespace</a:t>
            </a:r>
          </a:p>
          <a:p>
            <a:pPr lvl="3"/>
            <a:r>
              <a:rPr lang="en-US" dirty="0"/>
              <a:t>Automatically holds all capabilities (</a:t>
            </a:r>
            <a:r>
              <a:rPr lang="en-US" dirty="0" err="1"/>
              <a:t>wrt</a:t>
            </a:r>
            <a:r>
              <a:rPr lang="en-US" dirty="0"/>
              <a:t>. this user namespace)</a:t>
            </a:r>
          </a:p>
          <a:p>
            <a:pPr lvl="3"/>
            <a:r>
              <a:rPr lang="en-US" dirty="0"/>
              <a:t>It may propagate these capabilities to child processes</a:t>
            </a:r>
          </a:p>
          <a:p>
            <a:pPr lvl="3"/>
            <a:r>
              <a:rPr lang="en-US" dirty="0"/>
              <a:t>It will lose the capabilities on exec, unless its effective </a:t>
            </a:r>
            <a:r>
              <a:rPr lang="en-US" dirty="0" err="1"/>
              <a:t>uid</a:t>
            </a:r>
            <a:r>
              <a:rPr lang="en-US" dirty="0"/>
              <a:t> (in its namespace) is zero</a:t>
            </a:r>
            <a:endParaRPr lang="cs-CZ" dirty="0"/>
          </a:p>
          <a:p>
            <a:pPr lvl="1"/>
            <a:r>
              <a:rPr lang="en-US" dirty="0"/>
              <a:t>User namespaces</a:t>
            </a:r>
          </a:p>
          <a:p>
            <a:pPr lvl="2"/>
            <a:r>
              <a:rPr lang="en-US" dirty="0"/>
              <a:t>Any process can create a user namespace</a:t>
            </a:r>
            <a:endParaRPr lang="cs-CZ" dirty="0"/>
          </a:p>
          <a:p>
            <a:pPr lvl="2"/>
            <a:r>
              <a:rPr lang="en-US" dirty="0"/>
              <a:t>CAP_SETUID in the </a:t>
            </a:r>
            <a:r>
              <a:rPr lang="en-US" i="1" dirty="0"/>
              <a:t>parent</a:t>
            </a:r>
            <a:r>
              <a:rPr lang="en-US" dirty="0"/>
              <a:t> user namespace is required to setup a non-trivial user mapping</a:t>
            </a:r>
          </a:p>
          <a:p>
            <a:pPr lvl="3"/>
            <a:r>
              <a:rPr lang="en-US" dirty="0"/>
              <a:t>CAP_SETUID normally allows impersonation of anyone in the same namespace (e.g. by </a:t>
            </a:r>
            <a:r>
              <a:rPr lang="en-US" dirty="0" err="1"/>
              <a:t>sshd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the impersonation can also happen by mapping a user from a child user namespace</a:t>
            </a:r>
          </a:p>
          <a:p>
            <a:pPr lvl="2"/>
            <a:r>
              <a:rPr lang="en-US" dirty="0"/>
              <a:t>non-CAP_SETUID-equipped processes can only setup a trivial user mapping</a:t>
            </a:r>
          </a:p>
          <a:p>
            <a:pPr lvl="3"/>
            <a:r>
              <a:rPr lang="en-US" dirty="0"/>
              <a:t>map one (arbitrary) child </a:t>
            </a:r>
            <a:r>
              <a:rPr lang="en-US" dirty="0" err="1"/>
              <a:t>uid</a:t>
            </a:r>
            <a:r>
              <a:rPr lang="en-US" dirty="0"/>
              <a:t> to the effective </a:t>
            </a:r>
            <a:r>
              <a:rPr lang="en-US" dirty="0" err="1"/>
              <a:t>uid</a:t>
            </a:r>
            <a:r>
              <a:rPr lang="en-US" dirty="0"/>
              <a:t> of the process that created the namespace</a:t>
            </a:r>
          </a:p>
          <a:p>
            <a:pPr lvl="1"/>
            <a:r>
              <a:rPr lang="en-US" dirty="0"/>
              <a:t>Non-user namespaces</a:t>
            </a:r>
          </a:p>
          <a:p>
            <a:pPr lvl="2"/>
            <a:r>
              <a:rPr lang="en-US" dirty="0"/>
              <a:t>CAP_SYS_ADMIN is required to create a non-user namespace</a:t>
            </a:r>
          </a:p>
          <a:p>
            <a:pPr lvl="3"/>
            <a:r>
              <a:rPr lang="en-US" dirty="0"/>
              <a:t>if a new user namespace is created by the same call, the capability is automatically assumed</a:t>
            </a:r>
          </a:p>
          <a:p>
            <a:pPr lvl="3"/>
            <a:r>
              <a:rPr lang="en-US" dirty="0"/>
              <a:t>otherwise, the invoking process must have had that capability before</a:t>
            </a:r>
          </a:p>
          <a:p>
            <a:pPr lvl="2"/>
            <a:r>
              <a:rPr lang="en-US" dirty="0"/>
              <a:t>A specific capability is required when </a:t>
            </a:r>
          </a:p>
          <a:p>
            <a:pPr lvl="3"/>
            <a:r>
              <a:rPr lang="en-US" dirty="0"/>
              <a:t>The id mapping associated with a namespace is defined (e.g. </a:t>
            </a:r>
            <a:r>
              <a:rPr lang="en-US" dirty="0" err="1"/>
              <a:t>pid</a:t>
            </a:r>
            <a:r>
              <a:rPr lang="en-US" dirty="0"/>
              <a:t> generators)</a:t>
            </a:r>
          </a:p>
          <a:p>
            <a:pPr lvl="3"/>
            <a:r>
              <a:rPr lang="en-US" dirty="0"/>
              <a:t>Objects in the namespace are created (e.g. network devices) or modified (e.g. firewall rules) in such a way that may affects all processes in the namespaces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35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  <a:p>
            <a:pPr lvl="1"/>
            <a:r>
              <a:rPr lang="en-US" dirty="0"/>
              <a:t>Give each process its own environment</a:t>
            </a:r>
          </a:p>
          <a:p>
            <a:pPr lvl="2"/>
            <a:r>
              <a:rPr lang="en-US" dirty="0"/>
              <a:t>Environment variables alone are not sufficient to solve the Dependency hell</a:t>
            </a:r>
          </a:p>
          <a:p>
            <a:pPr lvl="3"/>
            <a:r>
              <a:rPr lang="en-US" dirty="0"/>
              <a:t>Incompatible versions of installed libraries</a:t>
            </a:r>
          </a:p>
          <a:p>
            <a:pPr lvl="3"/>
            <a:r>
              <a:rPr lang="en-US" dirty="0"/>
              <a:t>Incompatible behavior of installed executables</a:t>
            </a:r>
          </a:p>
          <a:p>
            <a:pPr lvl="3"/>
            <a:r>
              <a:rPr lang="en-US" dirty="0"/>
              <a:t>Unexpected system configuration stored in user-accessible files</a:t>
            </a:r>
          </a:p>
          <a:p>
            <a:pPr lvl="2"/>
            <a:r>
              <a:rPr lang="en-US" dirty="0"/>
              <a:t>Some applications come from a different ecosystem</a:t>
            </a:r>
          </a:p>
          <a:p>
            <a:pPr lvl="3"/>
            <a:r>
              <a:rPr lang="en-US" dirty="0"/>
              <a:t>Different conventions regarding the </a:t>
            </a:r>
            <a:r>
              <a:rPr lang="en-US" dirty="0" err="1"/>
              <a:t>filesystem</a:t>
            </a:r>
            <a:endParaRPr lang="en-US" dirty="0"/>
          </a:p>
          <a:p>
            <a:pPr lvl="3"/>
            <a:r>
              <a:rPr lang="en-US" dirty="0"/>
              <a:t>Different flavor of the OS</a:t>
            </a:r>
          </a:p>
          <a:p>
            <a:pPr lvl="1"/>
            <a:r>
              <a:rPr lang="en-US" dirty="0"/>
              <a:t>Improve isolation between processes</a:t>
            </a:r>
          </a:p>
          <a:p>
            <a:pPr lvl="2"/>
            <a:r>
              <a:rPr lang="en-US" dirty="0"/>
              <a:t>Processes may refuse to work with limited privileges</a:t>
            </a:r>
          </a:p>
          <a:p>
            <a:pPr lvl="3"/>
            <a:r>
              <a:rPr lang="en-US" dirty="0"/>
              <a:t>Create an illusion that they have privileges they actually have not</a:t>
            </a:r>
          </a:p>
          <a:p>
            <a:pPr lvl="2"/>
            <a:r>
              <a:rPr lang="en-US" dirty="0"/>
              <a:t>Avoid conflicts on well-known ports, implant a firewall between local processes</a:t>
            </a:r>
          </a:p>
          <a:p>
            <a:pPr lvl="3"/>
            <a:r>
              <a:rPr lang="en-US" dirty="0"/>
              <a:t>Create virtual networks and link processes to virtual NICs</a:t>
            </a:r>
          </a:p>
          <a:p>
            <a:pPr marL="868680" lvl="3" indent="0">
              <a:buNone/>
            </a:pPr>
            <a:endParaRPr lang="en-US" dirty="0"/>
          </a:p>
          <a:p>
            <a:r>
              <a:rPr lang="en-US" dirty="0"/>
              <a:t>Linux Containers are not the first attempt</a:t>
            </a:r>
          </a:p>
          <a:p>
            <a:pPr lvl="1"/>
            <a:r>
              <a:rPr lang="en-US" dirty="0"/>
              <a:t>At least for some of the goals</a:t>
            </a:r>
          </a:p>
        </p:txBody>
      </p:sp>
    </p:spTree>
    <p:extLst>
      <p:ext uri="{BB962C8B-B14F-4D97-AF65-F5344CB8AC3E}">
        <p14:creationId xmlns:p14="http://schemas.microsoft.com/office/powerpoint/2010/main" val="3149153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mapping </a:t>
            </a:r>
            <a:r>
              <a:rPr lang="en-US" dirty="0" err="1"/>
              <a:t>uids</a:t>
            </a:r>
            <a:r>
              <a:rPr lang="en-US" dirty="0"/>
              <a:t> and gids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Technically, </a:t>
            </a:r>
            <a:r>
              <a:rPr lang="en-US" dirty="0" err="1"/>
              <a:t>uid</a:t>
            </a:r>
            <a:r>
              <a:rPr lang="en-US" dirty="0"/>
              <a:t> and gid mapping is limited to a (small) set of intervals of </a:t>
            </a:r>
            <a:r>
              <a:rPr lang="en-US" dirty="0" err="1"/>
              <a:t>uids</a:t>
            </a:r>
            <a:r>
              <a:rPr lang="en-US" dirty="0"/>
              <a:t>/</a:t>
            </a:r>
            <a:r>
              <a:rPr lang="en-US" dirty="0" err="1"/>
              <a:t>guids</a:t>
            </a:r>
            <a:r>
              <a:rPr lang="en-US" dirty="0"/>
              <a:t> mapped linearly from the child to the parent</a:t>
            </a:r>
          </a:p>
          <a:p>
            <a:pPr lvl="3"/>
            <a:r>
              <a:rPr lang="en-US" dirty="0"/>
              <a:t>The mapping is defined by writing /proc/&lt;</a:t>
            </a:r>
            <a:r>
              <a:rPr lang="en-US" dirty="0" err="1"/>
              <a:t>pid</a:t>
            </a:r>
            <a:r>
              <a:rPr lang="en-US" dirty="0"/>
              <a:t>&gt;/{</a:t>
            </a:r>
            <a:r>
              <a:rPr lang="en-US" dirty="0" err="1"/>
              <a:t>uid_map|gid_map</a:t>
            </a:r>
            <a:r>
              <a:rPr lang="en-US" dirty="0"/>
              <a:t>}</a:t>
            </a:r>
          </a:p>
          <a:p>
            <a:pPr lvl="2"/>
            <a:r>
              <a:rPr lang="en-US" dirty="0"/>
              <a:t>Unmapped child-namespace </a:t>
            </a:r>
            <a:r>
              <a:rPr lang="en-US" dirty="0" err="1"/>
              <a:t>uids</a:t>
            </a:r>
            <a:r>
              <a:rPr lang="en-US" dirty="0"/>
              <a:t>/gids cannot be used in any </a:t>
            </a:r>
            <a:r>
              <a:rPr lang="en-US" dirty="0" err="1"/>
              <a:t>syscall</a:t>
            </a:r>
            <a:r>
              <a:rPr lang="en-US" dirty="0"/>
              <a:t> (like </a:t>
            </a:r>
            <a:r>
              <a:rPr lang="en-US" dirty="0" err="1"/>
              <a:t>setuid</a:t>
            </a:r>
            <a:r>
              <a:rPr lang="en-US" dirty="0"/>
              <a:t> or </a:t>
            </a:r>
            <a:r>
              <a:rPr lang="en-US" dirty="0" err="1"/>
              <a:t>chown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Unmapped parent-namespace </a:t>
            </a:r>
            <a:r>
              <a:rPr lang="en-US" dirty="0" err="1"/>
              <a:t>uids</a:t>
            </a:r>
            <a:r>
              <a:rPr lang="en-US" dirty="0"/>
              <a:t>/gids (e.g. from a file system) cannot be presented to processes in the child namespace</a:t>
            </a:r>
          </a:p>
          <a:p>
            <a:pPr lvl="3"/>
            <a:r>
              <a:rPr lang="en-US" dirty="0"/>
              <a:t>Mapped as 65534 (usually decoded as "nobody" by /</a:t>
            </a:r>
            <a:r>
              <a:rPr lang="en-US" dirty="0" err="1"/>
              <a:t>etc</a:t>
            </a:r>
            <a:r>
              <a:rPr lang="en-US" dirty="0"/>
              <a:t>/passwd and /</a:t>
            </a:r>
            <a:r>
              <a:rPr lang="en-US" dirty="0" err="1"/>
              <a:t>etc</a:t>
            </a:r>
            <a:r>
              <a:rPr lang="en-US" dirty="0"/>
              <a:t>/group)</a:t>
            </a:r>
          </a:p>
          <a:p>
            <a:pPr lvl="1"/>
            <a:r>
              <a:rPr lang="en-US" dirty="0"/>
              <a:t>Non-privileged processes may directly map only one child </a:t>
            </a:r>
            <a:r>
              <a:rPr lang="en-US" dirty="0" err="1"/>
              <a:t>uid</a:t>
            </a:r>
            <a:r>
              <a:rPr lang="en-US" dirty="0"/>
              <a:t>/gid</a:t>
            </a:r>
          </a:p>
          <a:p>
            <a:pPr lvl="2"/>
            <a:r>
              <a:rPr lang="en-US" dirty="0"/>
              <a:t>This child </a:t>
            </a:r>
            <a:r>
              <a:rPr lang="en-US" dirty="0" err="1"/>
              <a:t>uid</a:t>
            </a:r>
            <a:r>
              <a:rPr lang="en-US" dirty="0"/>
              <a:t>/gid may be 0 ("root")</a:t>
            </a:r>
          </a:p>
          <a:p>
            <a:pPr lvl="2"/>
            <a:r>
              <a:rPr lang="en-US" dirty="0"/>
              <a:t>It must be mapped to the effective </a:t>
            </a:r>
            <a:r>
              <a:rPr lang="en-US" dirty="0" err="1"/>
              <a:t>uid</a:t>
            </a:r>
            <a:r>
              <a:rPr lang="en-US" dirty="0"/>
              <a:t>/gid of the process that created the user namespace</a:t>
            </a:r>
          </a:p>
          <a:p>
            <a:pPr lvl="1"/>
            <a:r>
              <a:rPr lang="en-US" dirty="0"/>
              <a:t>Indirect setup using </a:t>
            </a:r>
            <a:r>
              <a:rPr lang="en-US" b="1" dirty="0" err="1"/>
              <a:t>newuidmap</a:t>
            </a:r>
            <a:r>
              <a:rPr lang="en-US" dirty="0"/>
              <a:t> and </a:t>
            </a:r>
            <a:r>
              <a:rPr lang="en-US" b="1" dirty="0" err="1"/>
              <a:t>newgidmap</a:t>
            </a:r>
            <a:r>
              <a:rPr lang="en-US" b="1" dirty="0"/>
              <a:t> </a:t>
            </a:r>
            <a:r>
              <a:rPr lang="en-US" dirty="0"/>
              <a:t>utilities</a:t>
            </a:r>
            <a:endParaRPr lang="en-US" b="1" dirty="0"/>
          </a:p>
          <a:p>
            <a:pPr lvl="2"/>
            <a:r>
              <a:rPr lang="en-US" dirty="0"/>
              <a:t>Available to any user for any user namespace created by this user</a:t>
            </a:r>
          </a:p>
          <a:p>
            <a:pPr lvl="2"/>
            <a:r>
              <a:rPr lang="en-US" dirty="0"/>
              <a:t>These executables have </a:t>
            </a:r>
            <a:r>
              <a:rPr lang="en-US" dirty="0" err="1"/>
              <a:t>CAP_SETUID</a:t>
            </a:r>
            <a:r>
              <a:rPr lang="en-US" dirty="0"/>
              <a:t> capability attached and may therefore setup arbitrary </a:t>
            </a:r>
            <a:r>
              <a:rPr lang="en-US" dirty="0" err="1"/>
              <a:t>uid</a:t>
            </a:r>
            <a:r>
              <a:rPr lang="en-US" dirty="0"/>
              <a:t>/gid mappings</a:t>
            </a:r>
          </a:p>
          <a:p>
            <a:pPr lvl="2"/>
            <a:r>
              <a:rPr lang="en-US" dirty="0"/>
              <a:t>However, these utilities allow only mappings that </a:t>
            </a:r>
          </a:p>
          <a:p>
            <a:pPr lvl="3"/>
            <a:r>
              <a:rPr lang="en-US" dirty="0"/>
              <a:t>Map at most one child </a:t>
            </a:r>
            <a:r>
              <a:rPr lang="en-US" dirty="0" err="1"/>
              <a:t>uid</a:t>
            </a:r>
            <a:r>
              <a:rPr lang="en-US" dirty="0"/>
              <a:t>/gid to the </a:t>
            </a:r>
            <a:r>
              <a:rPr lang="en-US" dirty="0" err="1"/>
              <a:t>uid</a:t>
            </a:r>
            <a:r>
              <a:rPr lang="en-US" dirty="0"/>
              <a:t>/gid of the calling user</a:t>
            </a:r>
          </a:p>
          <a:p>
            <a:pPr lvl="3"/>
            <a:r>
              <a:rPr lang="en-US" dirty="0"/>
              <a:t>All the other child </a:t>
            </a:r>
            <a:r>
              <a:rPr lang="en-US" dirty="0" err="1"/>
              <a:t>uid</a:t>
            </a:r>
            <a:r>
              <a:rPr lang="en-US" dirty="0"/>
              <a:t>/gid must map into the range(s) defined for the calling user by the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subuid</a:t>
            </a:r>
            <a:r>
              <a:rPr lang="en-US" dirty="0"/>
              <a:t> and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subgid</a:t>
            </a:r>
            <a:r>
              <a:rPr lang="en-US" dirty="0"/>
              <a:t> files</a:t>
            </a:r>
          </a:p>
          <a:p>
            <a:pPr lvl="3"/>
            <a:r>
              <a:rPr lang="en-US" dirty="0"/>
              <a:t>In default settings, each standard user has 65536 additional </a:t>
            </a:r>
            <a:r>
              <a:rPr lang="en-US" dirty="0" err="1"/>
              <a:t>uids</a:t>
            </a:r>
            <a:r>
              <a:rPr lang="en-US" dirty="0"/>
              <a:t> and gids reserved by the /</a:t>
            </a:r>
            <a:r>
              <a:rPr lang="en-US" dirty="0" err="1"/>
              <a:t>etc</a:t>
            </a:r>
            <a:r>
              <a:rPr lang="en-US" dirty="0"/>
              <a:t>/sub*id files</a:t>
            </a:r>
          </a:p>
          <a:p>
            <a:pPr lvl="3"/>
            <a:r>
              <a:rPr lang="en-US" dirty="0"/>
              <a:t>The rules ensure that different standard users can never use the same parent </a:t>
            </a:r>
            <a:r>
              <a:rPr lang="en-US" dirty="0" err="1"/>
              <a:t>uids</a:t>
            </a:r>
            <a:r>
              <a:rPr lang="en-US" dirty="0"/>
              <a:t>/gids</a:t>
            </a:r>
          </a:p>
          <a:p>
            <a:pPr lvl="3"/>
            <a:r>
              <a:rPr lang="en-US" dirty="0"/>
              <a:t>The additional </a:t>
            </a:r>
            <a:r>
              <a:rPr lang="en-US" dirty="0" err="1"/>
              <a:t>uids</a:t>
            </a:r>
            <a:r>
              <a:rPr lang="en-US" dirty="0"/>
              <a:t>/gids are not present in the (parent mount namespace) /</a:t>
            </a:r>
            <a:r>
              <a:rPr lang="en-US" dirty="0" err="1"/>
              <a:t>etc</a:t>
            </a:r>
            <a:r>
              <a:rPr lang="en-US" dirty="0"/>
              <a:t>/passwd or /</a:t>
            </a:r>
            <a:r>
              <a:rPr lang="en-US" dirty="0" err="1"/>
              <a:t>etc</a:t>
            </a:r>
            <a:r>
              <a:rPr lang="en-US" dirty="0"/>
              <a:t>/groups; therefore, they are displayed numerically by utilities like ls</a:t>
            </a:r>
          </a:p>
        </p:txBody>
      </p:sp>
    </p:spTree>
    <p:extLst>
      <p:ext uri="{BB962C8B-B14F-4D97-AF65-F5344CB8AC3E}">
        <p14:creationId xmlns:p14="http://schemas.microsoft.com/office/powerpoint/2010/main" val="2775455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unshare</a:t>
            </a:r>
            <a:r>
              <a:rPr lang="en-US" dirty="0"/>
              <a:t> utility can launch a new process into new namespaces</a:t>
            </a:r>
          </a:p>
          <a:p>
            <a:pPr lvl="1"/>
            <a:r>
              <a:rPr lang="en-US" dirty="0"/>
              <a:t>Namespace creation controlled by command-line options</a:t>
            </a:r>
          </a:p>
          <a:p>
            <a:r>
              <a:rPr lang="en-US" dirty="0"/>
              <a:t>User namespace - trivial mapping to self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-c</a:t>
            </a:r>
          </a:p>
          <a:p>
            <a:pPr lvl="1"/>
            <a:r>
              <a:rPr lang="en-US" dirty="0"/>
              <a:t>The above command launches bash into a new user namespace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ps</a:t>
            </a:r>
            <a:r>
              <a:rPr lang="en-US" dirty="0"/>
              <a:t> -l</a:t>
            </a:r>
          </a:p>
          <a:p>
            <a:pPr lvl="4"/>
            <a:r>
              <a:rPr lang="en-US" dirty="0"/>
              <a:t>F S   UID     </a:t>
            </a:r>
            <a:r>
              <a:rPr lang="en-US" dirty="0" err="1"/>
              <a:t>PID</a:t>
            </a:r>
            <a:r>
              <a:rPr lang="en-US" dirty="0"/>
              <a:t>    </a:t>
            </a:r>
            <a:r>
              <a:rPr lang="en-US" dirty="0" err="1"/>
              <a:t>PPID</a:t>
            </a:r>
            <a:r>
              <a:rPr lang="en-US" dirty="0"/>
              <a:t>  C PRI  NI </a:t>
            </a:r>
            <a:r>
              <a:rPr lang="en-US" dirty="0" err="1"/>
              <a:t>ADDR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</a:t>
            </a:r>
            <a:r>
              <a:rPr lang="en-US" dirty="0" err="1"/>
              <a:t>WCHAN</a:t>
            </a:r>
            <a:r>
              <a:rPr lang="en-US" dirty="0"/>
              <a:t>  TTY          TIME </a:t>
            </a:r>
            <a:r>
              <a:rPr lang="en-US" dirty="0" err="1"/>
              <a:t>CMD</a:t>
            </a:r>
            <a:endParaRPr lang="en-US" dirty="0"/>
          </a:p>
          <a:p>
            <a:pPr lvl="4"/>
            <a:r>
              <a:rPr lang="en-US" dirty="0"/>
              <a:t>0 S  1000  344957  344929  0  80   0 -  2267 -      pts/3    00:00:00 bash</a:t>
            </a:r>
          </a:p>
          <a:p>
            <a:pPr lvl="4"/>
            <a:r>
              <a:rPr lang="en-US" dirty="0"/>
              <a:t>4 S  1000  350824  344957  0  80   0 -  2265 </a:t>
            </a:r>
            <a:r>
              <a:rPr lang="en-US" dirty="0" err="1"/>
              <a:t>do_wai</a:t>
            </a:r>
            <a:r>
              <a:rPr lang="en-US" dirty="0"/>
              <a:t> pts/3    00:00:00 bash</a:t>
            </a:r>
          </a:p>
          <a:p>
            <a:pPr lvl="4"/>
            <a:r>
              <a:rPr lang="en-US" dirty="0"/>
              <a:t>0 R  1000  350881  350824  0  80   0 -  2521 -      pts/3    00:00:00 </a:t>
            </a:r>
            <a:r>
              <a:rPr lang="en-US" dirty="0" err="1"/>
              <a:t>ps</a:t>
            </a:r>
            <a:endParaRPr lang="en-US" dirty="0"/>
          </a:p>
          <a:p>
            <a:pPr lvl="2"/>
            <a:r>
              <a:rPr lang="en-US" dirty="0"/>
              <a:t>This namespace has trivial mapping of the current UID/GID to itself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cat /proc/$$/</a:t>
            </a:r>
            <a:r>
              <a:rPr lang="en-US" dirty="0" err="1"/>
              <a:t>uid_map</a:t>
            </a:r>
            <a:endParaRPr lang="en-US" dirty="0"/>
          </a:p>
          <a:p>
            <a:pPr lvl="4"/>
            <a:r>
              <a:rPr lang="en-US" dirty="0"/>
              <a:t>      1000       1000          1</a:t>
            </a:r>
          </a:p>
          <a:p>
            <a:pPr lvl="2"/>
            <a:r>
              <a:rPr lang="en-US" dirty="0"/>
              <a:t>There is no new mount namespace - we can see the global filesystem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ls -</a:t>
            </a:r>
            <a:r>
              <a:rPr lang="en-US" dirty="0" err="1"/>
              <a:t>ld</a:t>
            </a:r>
            <a:r>
              <a:rPr lang="en-US" dirty="0"/>
              <a:t> /home/bednarek</a:t>
            </a:r>
          </a:p>
          <a:p>
            <a:pPr lvl="4"/>
            <a:r>
              <a:rPr lang="en-US" dirty="0" err="1"/>
              <a:t>drwx</a:t>
            </a:r>
            <a:r>
              <a:rPr lang="en-US" dirty="0"/>
              <a:t>------. 15 bednarek bednarek 4096 Oct 25 10:27 /home/bednarek</a:t>
            </a:r>
          </a:p>
          <a:p>
            <a:pPr lvl="2"/>
            <a:r>
              <a:rPr lang="en-US" dirty="0"/>
              <a:t>However, unmapped global UIDs/</a:t>
            </a:r>
            <a:r>
              <a:rPr lang="en-US" dirty="0" err="1"/>
              <a:t>GIDs</a:t>
            </a:r>
            <a:r>
              <a:rPr lang="en-US" dirty="0"/>
              <a:t> are shown as nobody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ls -</a:t>
            </a:r>
            <a:r>
              <a:rPr lang="en-US" dirty="0" err="1"/>
              <a:t>ld</a:t>
            </a:r>
            <a:r>
              <a:rPr lang="en-US" dirty="0"/>
              <a:t> /root</a:t>
            </a:r>
          </a:p>
          <a:p>
            <a:pPr lvl="4"/>
            <a:r>
              <a:rPr lang="en-US" dirty="0" err="1"/>
              <a:t>dr</a:t>
            </a:r>
            <a:r>
              <a:rPr lang="en-US" dirty="0"/>
              <a:t>-</a:t>
            </a:r>
            <a:r>
              <a:rPr lang="en-US" dirty="0" err="1"/>
              <a:t>xr</a:t>
            </a:r>
            <a:r>
              <a:rPr lang="en-US" dirty="0"/>
              <a:t>-x---. 5 nobody nobody 4096 Sep 20 22:56 /root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83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6DCE8-D8A3-088C-78D3-E9A0E9C1D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4AC9505-AFA8-2A57-F918-1C6A0720BA7F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124481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08BC262-B5E1-1BA2-0FFF-FCA5F60E5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unshare</a:t>
            </a:r>
            <a:r>
              <a:rPr lang="en-US" dirty="0"/>
              <a:t> -c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EA4381-0825-25BE-422E-5EBF5D3091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40F5C-BD43-CFB1-0F57-93AECE91D8B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6BFC1CC-1647-8C81-C000-9B30033D6A92}"/>
              </a:ext>
            </a:extLst>
          </p:cNvPr>
          <p:cNvSpPr/>
          <p:nvPr/>
        </p:nvSpPr>
        <p:spPr>
          <a:xfrm>
            <a:off x="899592" y="764704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67D3CD2-6943-E09A-29A5-DA6BD0E2D205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8C47C57-D789-5EF4-212B-EFEB3A76B905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484258"/>
            <a:ext cx="0" cy="2376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7A27668-9E04-7CB1-2F99-032B632FED9D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64C7F60-4B40-BCF9-1227-F6ED381B6C06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E09815B-8264-F764-F48F-3FBA6B72C728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4AC638F-ADD0-40CB-2A72-105E4BB77B27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124481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3E7AD82-67EB-EFBA-6206-B1DDC4938EE5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124481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BFDA1257-AEDC-36BF-5EE9-65187948A01F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9813879-E2A6-4FA5-43E9-46B144C29865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484258"/>
            <a:ext cx="1461425" cy="12379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D0F7FA19-6F57-54AB-7E91-E485B561CE3E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1A7F0AE-F06E-5F2D-BCA0-7A8B41328A82}"/>
              </a:ext>
            </a:extLst>
          </p:cNvPr>
          <p:cNvCxnSpPr>
            <a:cxnSpLocks/>
            <a:stCxn id="66" idx="0"/>
            <a:endCxn id="10" idx="2"/>
          </p:cNvCxnSpPr>
          <p:nvPr/>
        </p:nvCxnSpPr>
        <p:spPr>
          <a:xfrm flipV="1">
            <a:off x="3119007" y="2276346"/>
            <a:ext cx="908668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CEFF9BC-E948-17A0-9F43-09E2F4E851D1}"/>
              </a:ext>
            </a:extLst>
          </p:cNvPr>
          <p:cNvCxnSpPr>
            <a:cxnSpLocks/>
            <a:stCxn id="66" idx="0"/>
            <a:endCxn id="14" idx="2"/>
          </p:cNvCxnSpPr>
          <p:nvPr/>
        </p:nvCxnSpPr>
        <p:spPr>
          <a:xfrm flipV="1">
            <a:off x="3119007" y="2276346"/>
            <a:ext cx="2661976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E0A7E7B-BA36-37CA-C0BC-2EDDF35F868C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4F6D5747-68E7-A00C-26B9-601F8248A73B}"/>
              </a:ext>
            </a:extLst>
          </p:cNvPr>
          <p:cNvCxnSpPr>
            <a:cxnSpLocks/>
            <a:stCxn id="66" idx="0"/>
            <a:endCxn id="18" idx="2"/>
          </p:cNvCxnSpPr>
          <p:nvPr/>
        </p:nvCxnSpPr>
        <p:spPr>
          <a:xfrm flipV="1">
            <a:off x="3119007" y="2276872"/>
            <a:ext cx="4373581" cy="35411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64FC3F0-BFD5-F8CF-7768-3DBF8FE50C65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FE34F6C-496A-4F54-76EA-F4697C0CF462}"/>
              </a:ext>
            </a:extLst>
          </p:cNvPr>
          <p:cNvSpPr/>
          <p:nvPr/>
        </p:nvSpPr>
        <p:spPr>
          <a:xfrm>
            <a:off x="587953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D583A4D-31DA-24E3-3E7A-440E56B437A2}"/>
              </a:ext>
            </a:extLst>
          </p:cNvPr>
          <p:cNvSpPr/>
          <p:nvPr/>
        </p:nvSpPr>
        <p:spPr>
          <a:xfrm>
            <a:off x="3431477" y="1881354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1111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31F6256-452F-40F5-2592-0230FFB23CB0}"/>
              </a:ext>
            </a:extLst>
          </p:cNvPr>
          <p:cNvSpPr/>
          <p:nvPr/>
        </p:nvSpPr>
        <p:spPr>
          <a:xfrm>
            <a:off x="4151926" y="1888333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2222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FE608909-AFD7-DA45-F305-5C4DD42CA257}"/>
              </a:ext>
            </a:extLst>
          </p:cNvPr>
          <p:cNvCxnSpPr>
            <a:cxnSpLocks/>
            <a:stCxn id="66" idx="0"/>
            <a:endCxn id="118" idx="2"/>
          </p:cNvCxnSpPr>
          <p:nvPr/>
        </p:nvCxnSpPr>
        <p:spPr>
          <a:xfrm flipV="1">
            <a:off x="3119007" y="2165332"/>
            <a:ext cx="1289161" cy="3652660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A9FA75F2-371D-0B3A-12AE-247F6F45C8BA}"/>
              </a:ext>
            </a:extLst>
          </p:cNvPr>
          <p:cNvSpPr/>
          <p:nvPr/>
        </p:nvSpPr>
        <p:spPr>
          <a:xfrm>
            <a:off x="1044241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8794D7E-1ED3-FDB8-C1C7-CDEAF5C732F9}"/>
              </a:ext>
            </a:extLst>
          </p:cNvPr>
          <p:cNvSpPr/>
          <p:nvPr/>
        </p:nvSpPr>
        <p:spPr>
          <a:xfrm>
            <a:off x="1764100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B293B57-7FC8-A38A-BD77-BE6A3FE76B08}"/>
              </a:ext>
            </a:extLst>
          </p:cNvPr>
          <p:cNvSpPr/>
          <p:nvPr/>
        </p:nvSpPr>
        <p:spPr>
          <a:xfrm>
            <a:off x="519810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243E8C6E-0A19-6564-A2B0-2ECEEAB4D794}"/>
              </a:ext>
            </a:extLst>
          </p:cNvPr>
          <p:cNvSpPr/>
          <p:nvPr/>
        </p:nvSpPr>
        <p:spPr>
          <a:xfrm>
            <a:off x="7596335" y="1969331"/>
            <a:ext cx="512484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eth0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AA05379-94FF-CDF6-8E1C-50CB4F5BBF3E}"/>
              </a:ext>
            </a:extLst>
          </p:cNvPr>
          <p:cNvSpPr/>
          <p:nvPr/>
        </p:nvSpPr>
        <p:spPr>
          <a:xfrm>
            <a:off x="6836080" y="1968121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A5F922F4-21D1-C30D-8962-BE7E66A01CEE}"/>
              </a:ext>
            </a:extLst>
          </p:cNvPr>
          <p:cNvCxnSpPr>
            <a:cxnSpLocks/>
            <a:stCxn id="45" idx="0"/>
            <a:endCxn id="155" idx="2"/>
          </p:cNvCxnSpPr>
          <p:nvPr/>
        </p:nvCxnSpPr>
        <p:spPr>
          <a:xfrm flipH="1" flipV="1">
            <a:off x="2020342" y="1395280"/>
            <a:ext cx="1092495" cy="1326894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5A6CF400-367C-1269-2383-537B6CBFDFC4}"/>
              </a:ext>
            </a:extLst>
          </p:cNvPr>
          <p:cNvCxnSpPr>
            <a:cxnSpLocks/>
            <a:stCxn id="66" idx="0"/>
            <a:endCxn id="155" idx="2"/>
          </p:cNvCxnSpPr>
          <p:nvPr/>
        </p:nvCxnSpPr>
        <p:spPr>
          <a:xfrm flipH="1" flipV="1">
            <a:off x="2020342" y="1395280"/>
            <a:ext cx="1098665" cy="4422712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80F60998-CC4F-4264-0D9E-54335EFC088C}"/>
              </a:ext>
            </a:extLst>
          </p:cNvPr>
          <p:cNvCxnSpPr>
            <a:cxnSpLocks/>
            <a:stCxn id="116" idx="1"/>
            <a:endCxn id="10" idx="3"/>
          </p:cNvCxnSpPr>
          <p:nvPr/>
        </p:nvCxnSpPr>
        <p:spPr>
          <a:xfrm flipH="1" flipV="1">
            <a:off x="4779495" y="1916569"/>
            <a:ext cx="1100044" cy="14104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1259ADB-D45E-0945-0A1A-7213C68FDAA0}"/>
              </a:ext>
            </a:extLst>
          </p:cNvPr>
          <p:cNvCxnSpPr>
            <a:cxnSpLocks/>
            <a:stCxn id="45" idx="0"/>
            <a:endCxn id="117" idx="2"/>
          </p:cNvCxnSpPr>
          <p:nvPr/>
        </p:nvCxnSpPr>
        <p:spPr>
          <a:xfrm flipV="1">
            <a:off x="3112837" y="2158353"/>
            <a:ext cx="574882" cy="56382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FA5FBB0-3564-C429-37B2-3743EBAF1081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90C18E2-87BF-413E-E4B7-9E475990CEA5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EF63336-70BF-CFA0-67CE-2603FF68E35B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E5AF0CC7-664C-905A-2953-C31EE6683D39}"/>
              </a:ext>
            </a:extLst>
          </p:cNvPr>
          <p:cNvSpPr/>
          <p:nvPr/>
        </p:nvSpPr>
        <p:spPr>
          <a:xfrm>
            <a:off x="1783700" y="4216159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4C3182F-DE55-77B4-25DB-F121216FEEFD}"/>
              </a:ext>
            </a:extLst>
          </p:cNvPr>
          <p:cNvCxnSpPr>
            <a:cxnSpLocks/>
            <a:stCxn id="42" idx="0"/>
            <a:endCxn id="155" idx="2"/>
          </p:cNvCxnSpPr>
          <p:nvPr/>
        </p:nvCxnSpPr>
        <p:spPr>
          <a:xfrm flipH="1" flipV="1">
            <a:off x="2020342" y="1395280"/>
            <a:ext cx="19600" cy="2820879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338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User namespace - trivial mapping of local root to global self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-r</a:t>
            </a:r>
          </a:p>
          <a:p>
            <a:pPr lvl="1"/>
            <a:r>
              <a:rPr lang="en-US" dirty="0"/>
              <a:t>All the global user's processes are now shown with local UID=0</a:t>
            </a:r>
          </a:p>
          <a:p>
            <a:pPr lvl="2"/>
            <a:r>
              <a:rPr lang="en-US" dirty="0"/>
              <a:t>We can see the parent bash because there is no new </a:t>
            </a:r>
            <a:r>
              <a:rPr lang="en-US" dirty="0" err="1"/>
              <a:t>PID</a:t>
            </a:r>
            <a:r>
              <a:rPr lang="en-US" dirty="0"/>
              <a:t> namespace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</a:t>
            </a:r>
            <a:r>
              <a:rPr lang="en-US" dirty="0" err="1"/>
              <a:t>ps</a:t>
            </a:r>
            <a:r>
              <a:rPr lang="en-US" dirty="0"/>
              <a:t> -l</a:t>
            </a:r>
          </a:p>
          <a:p>
            <a:pPr lvl="4"/>
            <a:r>
              <a:rPr lang="en-US" dirty="0"/>
              <a:t>F S   UID     </a:t>
            </a:r>
            <a:r>
              <a:rPr lang="en-US" dirty="0" err="1"/>
              <a:t>PID</a:t>
            </a:r>
            <a:r>
              <a:rPr lang="en-US" dirty="0"/>
              <a:t>    </a:t>
            </a:r>
            <a:r>
              <a:rPr lang="en-US" dirty="0" err="1"/>
              <a:t>PPID</a:t>
            </a:r>
            <a:r>
              <a:rPr lang="en-US" dirty="0"/>
              <a:t>  C PRI  NI </a:t>
            </a:r>
            <a:r>
              <a:rPr lang="en-US" dirty="0" err="1"/>
              <a:t>ADDR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</a:t>
            </a:r>
            <a:r>
              <a:rPr lang="en-US" dirty="0" err="1"/>
              <a:t>WCHAN</a:t>
            </a:r>
            <a:r>
              <a:rPr lang="en-US" dirty="0"/>
              <a:t>  TTY          TIME </a:t>
            </a:r>
            <a:r>
              <a:rPr lang="en-US" dirty="0" err="1"/>
              <a:t>CMD</a:t>
            </a:r>
            <a:endParaRPr lang="en-US" dirty="0"/>
          </a:p>
          <a:p>
            <a:pPr lvl="4"/>
            <a:r>
              <a:rPr lang="en-US" dirty="0"/>
              <a:t>0 S     0  344957  344929  0  80   0 -  2267 -      pts/3    00:00:00 bash</a:t>
            </a:r>
          </a:p>
          <a:p>
            <a:pPr lvl="4"/>
            <a:r>
              <a:rPr lang="en-US" dirty="0"/>
              <a:t>4 S     0  351664  344957  0  80   0 -  2265 </a:t>
            </a:r>
            <a:r>
              <a:rPr lang="en-US" dirty="0" err="1"/>
              <a:t>do_wai</a:t>
            </a:r>
            <a:r>
              <a:rPr lang="en-US" dirty="0"/>
              <a:t> pts/3    00:00:00 bash</a:t>
            </a:r>
          </a:p>
          <a:p>
            <a:pPr lvl="4"/>
            <a:r>
              <a:rPr lang="en-US" dirty="0"/>
              <a:t>0 R     0  351707  351664  0  80   0 -  2521 -      pts/3    00:00:00 </a:t>
            </a:r>
            <a:r>
              <a:rPr lang="en-US" dirty="0" err="1"/>
              <a:t>ps</a:t>
            </a:r>
            <a:endParaRPr lang="en-US" dirty="0"/>
          </a:p>
          <a:p>
            <a:pPr lvl="2"/>
            <a:r>
              <a:rPr lang="en-US" dirty="0"/>
              <a:t>This namespace has trivial mapping of local 0 to the global UID/GID of the user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cat /proc/$$/</a:t>
            </a:r>
            <a:r>
              <a:rPr lang="en-US" dirty="0" err="1"/>
              <a:t>uid_map</a:t>
            </a:r>
            <a:endParaRPr lang="en-US" dirty="0"/>
          </a:p>
          <a:p>
            <a:pPr lvl="4"/>
            <a:r>
              <a:rPr lang="en-US" dirty="0"/>
              <a:t>         0       1000          1</a:t>
            </a:r>
          </a:p>
          <a:p>
            <a:pPr lvl="2"/>
            <a:r>
              <a:rPr lang="en-US" dirty="0"/>
              <a:t>This user's files are now shown as owned by (local) root</a:t>
            </a:r>
          </a:p>
          <a:p>
            <a:pPr lvl="3"/>
            <a:r>
              <a:rPr lang="en-US" dirty="0"/>
              <a:t>Actually, this is local UID/GID 0 incorrectly mapped through the global /</a:t>
            </a:r>
            <a:r>
              <a:rPr lang="en-US" dirty="0" err="1"/>
              <a:t>etc</a:t>
            </a:r>
            <a:r>
              <a:rPr lang="en-US" dirty="0"/>
              <a:t>/{</a:t>
            </a:r>
            <a:r>
              <a:rPr lang="en-US" dirty="0" err="1"/>
              <a:t>passwd,group</a:t>
            </a:r>
            <a:r>
              <a:rPr lang="en-US" dirty="0"/>
              <a:t>}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ls -</a:t>
            </a:r>
            <a:r>
              <a:rPr lang="en-US" dirty="0" err="1"/>
              <a:t>ld</a:t>
            </a:r>
            <a:r>
              <a:rPr lang="en-US" dirty="0"/>
              <a:t> /home/bednarek</a:t>
            </a:r>
          </a:p>
          <a:p>
            <a:pPr lvl="4"/>
            <a:r>
              <a:rPr lang="en-US" dirty="0" err="1"/>
              <a:t>drwx</a:t>
            </a:r>
            <a:r>
              <a:rPr lang="en-US" dirty="0"/>
              <a:t>------. 15 root root 4096 Oct 25 10:27 /home/bednarek</a:t>
            </a:r>
          </a:p>
          <a:p>
            <a:pPr lvl="2"/>
            <a:r>
              <a:rPr lang="en-US" dirty="0"/>
              <a:t>The true global root is shown as nobody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ls -</a:t>
            </a:r>
            <a:r>
              <a:rPr lang="en-US" dirty="0" err="1"/>
              <a:t>ld</a:t>
            </a:r>
            <a:r>
              <a:rPr lang="en-US" dirty="0"/>
              <a:t> /root</a:t>
            </a:r>
          </a:p>
          <a:p>
            <a:pPr lvl="4"/>
            <a:r>
              <a:rPr lang="en-US" dirty="0" err="1"/>
              <a:t>dr</a:t>
            </a:r>
            <a:r>
              <a:rPr lang="en-US" dirty="0"/>
              <a:t>-</a:t>
            </a:r>
            <a:r>
              <a:rPr lang="en-US" dirty="0" err="1"/>
              <a:t>xr</a:t>
            </a:r>
            <a:r>
              <a:rPr lang="en-US" dirty="0"/>
              <a:t>-x---. 5 nobody nobody 4096 Sep 20 22:56 /root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06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1CCBD-1587-FF17-0AFA-767F64FC0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0D5DAE9-1F56-C555-60BC-A92C9AC3D3C8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124481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A1E570-3AB4-906F-C64E-0957C89F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unshare</a:t>
            </a:r>
            <a:r>
              <a:rPr lang="en-US" dirty="0"/>
              <a:t> -r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9AC2D2-0686-9418-B52C-59A3656C19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8FAA2-5BA4-33FD-3AE8-E8FA19153FE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998D88-FBF5-99AC-C0B7-F661FBF5B453}"/>
              </a:ext>
            </a:extLst>
          </p:cNvPr>
          <p:cNvSpPr/>
          <p:nvPr/>
        </p:nvSpPr>
        <p:spPr>
          <a:xfrm>
            <a:off x="899592" y="764704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DCC986-D2F9-A725-79AA-486B655FF1CA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C8B3BE8-0D70-D330-ACBD-5150761ED0B1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484258"/>
            <a:ext cx="0" cy="2376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752D4CB-E65F-3AB1-7F69-D0E375EAA489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26E039F-F82A-1B87-270E-6A8F2733ADBF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BAE2C38-8F14-7FFC-4412-72F9495F11A8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A0F190F-4FF9-DC0F-CDEC-A9AE896C5EDC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124481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6F4F8A-6117-947C-1965-5BC477277715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124481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7D801AE6-388D-48E0-7981-204BEF8DAA51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2291B94-E975-616B-D9F9-C79435BF927A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484258"/>
            <a:ext cx="1461425" cy="12379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9C0293E3-C175-EDDE-8382-2B48C3BD8410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2363E67-8904-9B3E-21E9-48045B5C271F}"/>
              </a:ext>
            </a:extLst>
          </p:cNvPr>
          <p:cNvCxnSpPr>
            <a:cxnSpLocks/>
            <a:stCxn id="66" idx="0"/>
            <a:endCxn id="10" idx="2"/>
          </p:cNvCxnSpPr>
          <p:nvPr/>
        </p:nvCxnSpPr>
        <p:spPr>
          <a:xfrm flipV="1">
            <a:off x="3119007" y="2276346"/>
            <a:ext cx="908668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860D3745-3EAE-D997-6412-5736D208C186}"/>
              </a:ext>
            </a:extLst>
          </p:cNvPr>
          <p:cNvCxnSpPr>
            <a:cxnSpLocks/>
            <a:stCxn id="66" idx="0"/>
            <a:endCxn id="14" idx="2"/>
          </p:cNvCxnSpPr>
          <p:nvPr/>
        </p:nvCxnSpPr>
        <p:spPr>
          <a:xfrm flipV="1">
            <a:off x="3119007" y="2276346"/>
            <a:ext cx="2661976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F16A545-6DF0-4A65-FFBE-4AC9C74AEAD8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E96EB59C-BE0C-A1AD-3923-3B3834D48C3B}"/>
              </a:ext>
            </a:extLst>
          </p:cNvPr>
          <p:cNvCxnSpPr>
            <a:cxnSpLocks/>
            <a:stCxn id="66" idx="0"/>
            <a:endCxn id="18" idx="2"/>
          </p:cNvCxnSpPr>
          <p:nvPr/>
        </p:nvCxnSpPr>
        <p:spPr>
          <a:xfrm flipV="1">
            <a:off x="3119007" y="2276872"/>
            <a:ext cx="4373581" cy="35411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7C2DCB2-C9AD-218D-16CE-578EBB52FEB0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E7A3BB7-8782-72C0-38C1-E05A77CFDA0B}"/>
              </a:ext>
            </a:extLst>
          </p:cNvPr>
          <p:cNvSpPr/>
          <p:nvPr/>
        </p:nvSpPr>
        <p:spPr>
          <a:xfrm>
            <a:off x="587953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6100A3F-CB4D-C5D2-DFA7-64930CDC8B97}"/>
              </a:ext>
            </a:extLst>
          </p:cNvPr>
          <p:cNvSpPr/>
          <p:nvPr/>
        </p:nvSpPr>
        <p:spPr>
          <a:xfrm>
            <a:off x="3431477" y="1881354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1111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3A51DDF2-4A2F-63C4-5AC6-284EFF54E49D}"/>
              </a:ext>
            </a:extLst>
          </p:cNvPr>
          <p:cNvSpPr/>
          <p:nvPr/>
        </p:nvSpPr>
        <p:spPr>
          <a:xfrm>
            <a:off x="4151926" y="1888333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2222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C46DED21-BF24-1F22-86C2-757CD9E3247E}"/>
              </a:ext>
            </a:extLst>
          </p:cNvPr>
          <p:cNvCxnSpPr>
            <a:cxnSpLocks/>
            <a:stCxn id="66" idx="0"/>
            <a:endCxn id="118" idx="2"/>
          </p:cNvCxnSpPr>
          <p:nvPr/>
        </p:nvCxnSpPr>
        <p:spPr>
          <a:xfrm flipV="1">
            <a:off x="3119007" y="2165332"/>
            <a:ext cx="1289161" cy="3652660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9D09F5E8-1C88-073B-14FD-55B426E2F1FB}"/>
              </a:ext>
            </a:extLst>
          </p:cNvPr>
          <p:cNvSpPr/>
          <p:nvPr/>
        </p:nvSpPr>
        <p:spPr>
          <a:xfrm>
            <a:off x="1044241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4A50D3E4-F1E4-9B19-5342-390B19D0B8C3}"/>
              </a:ext>
            </a:extLst>
          </p:cNvPr>
          <p:cNvSpPr/>
          <p:nvPr/>
        </p:nvSpPr>
        <p:spPr>
          <a:xfrm>
            <a:off x="1764100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8AACCFC-8B0E-3381-5AB7-DF2E4A082BA0}"/>
              </a:ext>
            </a:extLst>
          </p:cNvPr>
          <p:cNvSpPr/>
          <p:nvPr/>
        </p:nvSpPr>
        <p:spPr>
          <a:xfrm>
            <a:off x="519810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3FA26F4-5E46-79B8-F9D9-99C90A53BF92}"/>
              </a:ext>
            </a:extLst>
          </p:cNvPr>
          <p:cNvSpPr/>
          <p:nvPr/>
        </p:nvSpPr>
        <p:spPr>
          <a:xfrm>
            <a:off x="7596335" y="1969331"/>
            <a:ext cx="512484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eth0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369BA451-4A44-71E0-0FC7-25007EA6BCA1}"/>
              </a:ext>
            </a:extLst>
          </p:cNvPr>
          <p:cNvSpPr/>
          <p:nvPr/>
        </p:nvSpPr>
        <p:spPr>
          <a:xfrm>
            <a:off x="6836080" y="1968121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E98A4AC-CED9-01D5-4FA0-7B93FFBFA99A}"/>
              </a:ext>
            </a:extLst>
          </p:cNvPr>
          <p:cNvCxnSpPr>
            <a:cxnSpLocks/>
            <a:stCxn id="45" idx="0"/>
            <a:endCxn id="155" idx="2"/>
          </p:cNvCxnSpPr>
          <p:nvPr/>
        </p:nvCxnSpPr>
        <p:spPr>
          <a:xfrm flipH="1" flipV="1">
            <a:off x="2020342" y="1395280"/>
            <a:ext cx="1092495" cy="1326894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8FA1DEF6-D8CE-4E49-B32F-318C38F68512}"/>
              </a:ext>
            </a:extLst>
          </p:cNvPr>
          <p:cNvCxnSpPr>
            <a:cxnSpLocks/>
            <a:stCxn id="66" idx="0"/>
            <a:endCxn id="155" idx="2"/>
          </p:cNvCxnSpPr>
          <p:nvPr/>
        </p:nvCxnSpPr>
        <p:spPr>
          <a:xfrm flipH="1" flipV="1">
            <a:off x="2020342" y="1395280"/>
            <a:ext cx="1098665" cy="4422712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3AFBA846-3030-E6B5-F2CA-3565F0073F64}"/>
              </a:ext>
            </a:extLst>
          </p:cNvPr>
          <p:cNvCxnSpPr>
            <a:cxnSpLocks/>
            <a:stCxn id="116" idx="1"/>
            <a:endCxn id="10" idx="3"/>
          </p:cNvCxnSpPr>
          <p:nvPr/>
        </p:nvCxnSpPr>
        <p:spPr>
          <a:xfrm flipH="1" flipV="1">
            <a:off x="4779495" y="1916569"/>
            <a:ext cx="1100044" cy="14104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3799F28-C049-DA1E-D4D8-72FDDB25E49D}"/>
              </a:ext>
            </a:extLst>
          </p:cNvPr>
          <p:cNvCxnSpPr>
            <a:cxnSpLocks/>
            <a:stCxn id="45" idx="0"/>
            <a:endCxn id="117" idx="2"/>
          </p:cNvCxnSpPr>
          <p:nvPr/>
        </p:nvCxnSpPr>
        <p:spPr>
          <a:xfrm flipV="1">
            <a:off x="3112837" y="2158353"/>
            <a:ext cx="574882" cy="56382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9069D10-3323-CE85-FE60-A47DCA8E88EA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BE160BF-00A5-78E0-B7BD-5D9DFFD64931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29CF446-5BED-3574-C15A-D0ED9965CBA8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5471DED8-0CE7-BF95-157C-DCD355728D00}"/>
              </a:ext>
            </a:extLst>
          </p:cNvPr>
          <p:cNvSpPr/>
          <p:nvPr/>
        </p:nvSpPr>
        <p:spPr>
          <a:xfrm>
            <a:off x="1783700" y="4216159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E818C64-3EFF-3B5F-4CA3-42E62450C50C}"/>
              </a:ext>
            </a:extLst>
          </p:cNvPr>
          <p:cNvCxnSpPr>
            <a:cxnSpLocks/>
            <a:stCxn id="42" idx="0"/>
            <a:endCxn id="155" idx="2"/>
          </p:cNvCxnSpPr>
          <p:nvPr/>
        </p:nvCxnSpPr>
        <p:spPr>
          <a:xfrm flipH="1" flipV="1">
            <a:off x="2020342" y="1395280"/>
            <a:ext cx="19600" cy="2820879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242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-U</a:t>
            </a:r>
          </a:p>
          <a:p>
            <a:pPr lvl="1"/>
            <a:r>
              <a:rPr lang="en-US" dirty="0"/>
              <a:t>Creates a new user namespace with no mapping 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cat /proc/$$/</a:t>
            </a:r>
            <a:r>
              <a:rPr lang="en-US" dirty="0" err="1"/>
              <a:t>uid_map</a:t>
            </a:r>
            <a:endParaRPr lang="en-US" dirty="0"/>
          </a:p>
          <a:p>
            <a:pPr lvl="2"/>
            <a:r>
              <a:rPr lang="en-US" dirty="0"/>
              <a:t>Even the actual user is mapped to UID=65534 (nobody)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</a:t>
            </a:r>
            <a:r>
              <a:rPr lang="en-US" dirty="0" err="1"/>
              <a:t>ps</a:t>
            </a:r>
            <a:r>
              <a:rPr lang="en-US" dirty="0"/>
              <a:t> -l</a:t>
            </a:r>
          </a:p>
          <a:p>
            <a:pPr lvl="4"/>
            <a:r>
              <a:rPr lang="en-US" dirty="0"/>
              <a:t>F S   UID     </a:t>
            </a:r>
            <a:r>
              <a:rPr lang="en-US" dirty="0" err="1"/>
              <a:t>PID</a:t>
            </a:r>
            <a:r>
              <a:rPr lang="en-US" dirty="0"/>
              <a:t>    </a:t>
            </a:r>
            <a:r>
              <a:rPr lang="en-US" dirty="0" err="1"/>
              <a:t>PPID</a:t>
            </a:r>
            <a:r>
              <a:rPr lang="en-US" dirty="0"/>
              <a:t>  C PRI  NI </a:t>
            </a:r>
            <a:r>
              <a:rPr lang="en-US" dirty="0" err="1"/>
              <a:t>ADDR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</a:t>
            </a:r>
            <a:r>
              <a:rPr lang="en-US" dirty="0" err="1"/>
              <a:t>WCHAN</a:t>
            </a:r>
            <a:r>
              <a:rPr lang="en-US" dirty="0"/>
              <a:t>  TTY          TIME </a:t>
            </a:r>
            <a:r>
              <a:rPr lang="en-US" dirty="0" err="1"/>
              <a:t>CMD</a:t>
            </a:r>
            <a:endParaRPr lang="en-US" dirty="0"/>
          </a:p>
          <a:p>
            <a:pPr lvl="4"/>
            <a:r>
              <a:rPr lang="en-US" dirty="0"/>
              <a:t>0 S 65534  344957  344929  0  80   0 -  2267 -      pts/3    00:00:00 bash</a:t>
            </a:r>
          </a:p>
          <a:p>
            <a:pPr lvl="4"/>
            <a:r>
              <a:rPr lang="en-US" dirty="0"/>
              <a:t>0 S 65534  352808  344957  0  80   0 -  2265 </a:t>
            </a:r>
            <a:r>
              <a:rPr lang="en-US" dirty="0" err="1"/>
              <a:t>do_wai</a:t>
            </a:r>
            <a:r>
              <a:rPr lang="en-US" dirty="0"/>
              <a:t> pts/3    00:00:00 bash</a:t>
            </a:r>
          </a:p>
          <a:p>
            <a:pPr lvl="4"/>
            <a:r>
              <a:rPr lang="en-US" dirty="0"/>
              <a:t>0 R 65534  352872  352808  0  80   0 -  2521 -      pts/3    00:00:00 </a:t>
            </a:r>
            <a:r>
              <a:rPr lang="en-US" dirty="0" err="1"/>
              <a:t>ps</a:t>
            </a:r>
            <a:endParaRPr lang="en-US" dirty="0"/>
          </a:p>
          <a:p>
            <a:pPr lvl="1"/>
            <a:r>
              <a:rPr lang="en-US" dirty="0"/>
              <a:t>The mapping must be defined from a process in the parent namespace</a:t>
            </a:r>
          </a:p>
          <a:p>
            <a:pPr lvl="3"/>
            <a:r>
              <a:rPr lang="en-US" dirty="0"/>
              <a:t>We need the SETUID capability in the parent user namespace</a:t>
            </a:r>
          </a:p>
          <a:p>
            <a:pPr lvl="2"/>
            <a:r>
              <a:rPr lang="en-US" dirty="0"/>
              <a:t>We can map only to global UIDs/</a:t>
            </a:r>
            <a:r>
              <a:rPr lang="en-US" dirty="0" err="1"/>
              <a:t>GIDs</a:t>
            </a:r>
            <a:r>
              <a:rPr lang="en-US" dirty="0"/>
              <a:t> defined by /</a:t>
            </a:r>
            <a:r>
              <a:rPr lang="en-US" dirty="0" err="1"/>
              <a:t>etc</a:t>
            </a:r>
            <a:r>
              <a:rPr lang="en-US" dirty="0"/>
              <a:t>/{</a:t>
            </a:r>
            <a:r>
              <a:rPr lang="en-US" dirty="0" err="1"/>
              <a:t>subuid,subgid</a:t>
            </a:r>
            <a:r>
              <a:rPr lang="en-US" dirty="0"/>
              <a:t>}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grep bednarek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subuid</a:t>
            </a:r>
            <a:endParaRPr lang="en-US" dirty="0"/>
          </a:p>
          <a:p>
            <a:pPr lvl="4"/>
            <a:r>
              <a:rPr lang="en-US" dirty="0" err="1"/>
              <a:t>bednarek:100000:65536</a:t>
            </a:r>
            <a:endParaRPr lang="en-US" dirty="0"/>
          </a:p>
          <a:p>
            <a:pPr lvl="2"/>
            <a:r>
              <a:rPr lang="en-US" dirty="0"/>
              <a:t>The </a:t>
            </a:r>
            <a:r>
              <a:rPr lang="en-US" dirty="0" err="1"/>
              <a:t>SETUID</a:t>
            </a:r>
            <a:r>
              <a:rPr lang="en-US" dirty="0"/>
              <a:t> capability is attached to the </a:t>
            </a:r>
            <a:r>
              <a:rPr lang="en-US" dirty="0" err="1"/>
              <a:t>newuidmap</a:t>
            </a:r>
            <a:r>
              <a:rPr lang="en-US" dirty="0"/>
              <a:t>/</a:t>
            </a:r>
            <a:r>
              <a:rPr lang="en-US" dirty="0" err="1"/>
              <a:t>newgidmap</a:t>
            </a:r>
            <a:r>
              <a:rPr lang="en-US" dirty="0"/>
              <a:t> utilities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newuidmap</a:t>
            </a:r>
            <a:r>
              <a:rPr lang="en-US" dirty="0"/>
              <a:t> 352808 0 1000 1 1 100001 999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newgidmap</a:t>
            </a:r>
            <a:r>
              <a:rPr lang="en-US" dirty="0"/>
              <a:t> 352808 0 1000 1 1 100001 999</a:t>
            </a:r>
          </a:p>
          <a:p>
            <a:pPr lvl="1"/>
            <a:r>
              <a:rPr lang="en-US" dirty="0"/>
              <a:t>Back in the local namespace, the new maps are visible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cat /proc/$$/</a:t>
            </a:r>
            <a:r>
              <a:rPr lang="en-US" dirty="0" err="1"/>
              <a:t>uid_map</a:t>
            </a:r>
            <a:endParaRPr lang="en-US" dirty="0"/>
          </a:p>
          <a:p>
            <a:pPr lvl="4"/>
            <a:r>
              <a:rPr lang="en-US" dirty="0"/>
              <a:t>         0       1000          1</a:t>
            </a:r>
          </a:p>
          <a:p>
            <a:pPr lvl="4"/>
            <a:r>
              <a:rPr lang="en-US" dirty="0"/>
              <a:t>         1     100001        999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ls -</a:t>
            </a:r>
            <a:r>
              <a:rPr lang="en-US" dirty="0" err="1"/>
              <a:t>ld</a:t>
            </a:r>
            <a:r>
              <a:rPr lang="en-US" dirty="0"/>
              <a:t> /home/bednarek</a:t>
            </a:r>
          </a:p>
          <a:p>
            <a:pPr lvl="4"/>
            <a:r>
              <a:rPr lang="en-US" dirty="0" err="1"/>
              <a:t>drwx</a:t>
            </a:r>
            <a:r>
              <a:rPr lang="en-US" dirty="0"/>
              <a:t>------. 15 root root 4096 Oct 25 10:27 /home/bednarek</a:t>
            </a:r>
          </a:p>
        </p:txBody>
      </p:sp>
    </p:spTree>
    <p:extLst>
      <p:ext uri="{BB962C8B-B14F-4D97-AF65-F5344CB8AC3E}">
        <p14:creationId xmlns:p14="http://schemas.microsoft.com/office/powerpoint/2010/main" val="2508789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6A0B7-F40D-538A-43A1-A5558DFB5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9240022-DFA4-DDDF-90B8-BC53C7A5943F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304501"/>
            <a:ext cx="1624443" cy="2522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2AEDCC9-BB9E-12BD-84F6-95AB6D4DD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unshare</a:t>
            </a:r>
            <a:r>
              <a:rPr lang="en-US" dirty="0"/>
              <a:t> -u; </a:t>
            </a:r>
            <a:r>
              <a:rPr lang="en-US" dirty="0" err="1"/>
              <a:t>newuidmap</a:t>
            </a:r>
            <a:r>
              <a:rPr lang="en-US" dirty="0"/>
              <a:t> ...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AC732B-D035-DCD1-4F8A-7023035B31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E303B-74C2-D885-2A04-DF819E6FC6E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21C7EE6-D708-945B-A2B3-95BDD1626961}"/>
              </a:ext>
            </a:extLst>
          </p:cNvPr>
          <p:cNvSpPr/>
          <p:nvPr/>
        </p:nvSpPr>
        <p:spPr>
          <a:xfrm>
            <a:off x="899592" y="764704"/>
            <a:ext cx="1503640" cy="107959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58DEFEA-6F52-AF68-5E37-4592AD0682E9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29E2E07-C842-950C-7CB9-7C19A2B97E8F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844298"/>
            <a:ext cx="0" cy="20167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100BD7-6415-BE5F-B4C8-B6B646A8F9D9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F1EEBDF-BFA9-8410-562C-A7923AE41810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7934AE9-BD0C-FE1A-DEAC-B37F9AF67FB4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30687C9-2E15-3341-BB25-3EA9537AD0AF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304501"/>
            <a:ext cx="3377751" cy="2522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5826D48-03E6-479D-0389-93E7E92DDE77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304501"/>
            <a:ext cx="5089356" cy="2528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A09622B-4BFC-B600-2420-46D481E37478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DE3F153-3267-111C-DDE4-425FBF50CB84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844298"/>
            <a:ext cx="1461425" cy="87787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6E6612D6-A30B-642A-0035-BA961D713FE2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DCAA9513-20D5-DA9C-88B5-A0B1509FE71A}"/>
              </a:ext>
            </a:extLst>
          </p:cNvPr>
          <p:cNvCxnSpPr>
            <a:cxnSpLocks/>
            <a:stCxn id="66" idx="0"/>
            <a:endCxn id="10" idx="2"/>
          </p:cNvCxnSpPr>
          <p:nvPr/>
        </p:nvCxnSpPr>
        <p:spPr>
          <a:xfrm flipV="1">
            <a:off x="3119007" y="2276346"/>
            <a:ext cx="908668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338A414-A2FB-3D7F-9508-BE3350BB05E3}"/>
              </a:ext>
            </a:extLst>
          </p:cNvPr>
          <p:cNvCxnSpPr>
            <a:cxnSpLocks/>
            <a:stCxn id="66" idx="0"/>
            <a:endCxn id="14" idx="2"/>
          </p:cNvCxnSpPr>
          <p:nvPr/>
        </p:nvCxnSpPr>
        <p:spPr>
          <a:xfrm flipV="1">
            <a:off x="3119007" y="2276346"/>
            <a:ext cx="2661976" cy="35416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AB59AD3-8972-7F87-61EE-DDECA6A2D82B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31C6302-0046-544B-5D03-25B542005F58}"/>
              </a:ext>
            </a:extLst>
          </p:cNvPr>
          <p:cNvCxnSpPr>
            <a:cxnSpLocks/>
            <a:stCxn id="66" idx="0"/>
            <a:endCxn id="18" idx="2"/>
          </p:cNvCxnSpPr>
          <p:nvPr/>
        </p:nvCxnSpPr>
        <p:spPr>
          <a:xfrm flipV="1">
            <a:off x="3119007" y="2276872"/>
            <a:ext cx="4373581" cy="35411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837DFD76-D422-B79B-9679-FD70EBC37C1B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25A51AE-C84E-CBE8-7D6B-F155134537F9}"/>
              </a:ext>
            </a:extLst>
          </p:cNvPr>
          <p:cNvSpPr/>
          <p:nvPr/>
        </p:nvSpPr>
        <p:spPr>
          <a:xfrm>
            <a:off x="587953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99D74EF-BC9B-9DFE-A02C-57646442BC17}"/>
              </a:ext>
            </a:extLst>
          </p:cNvPr>
          <p:cNvSpPr/>
          <p:nvPr/>
        </p:nvSpPr>
        <p:spPr>
          <a:xfrm>
            <a:off x="3431477" y="1881354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1111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624063D9-6716-C51B-FB0E-105491181FA4}"/>
              </a:ext>
            </a:extLst>
          </p:cNvPr>
          <p:cNvSpPr/>
          <p:nvPr/>
        </p:nvSpPr>
        <p:spPr>
          <a:xfrm>
            <a:off x="4151926" y="1888333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2222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E9FDE0A4-967D-9CC3-C51B-D18F14AEE949}"/>
              </a:ext>
            </a:extLst>
          </p:cNvPr>
          <p:cNvCxnSpPr>
            <a:cxnSpLocks/>
            <a:stCxn id="66" idx="0"/>
            <a:endCxn id="118" idx="2"/>
          </p:cNvCxnSpPr>
          <p:nvPr/>
        </p:nvCxnSpPr>
        <p:spPr>
          <a:xfrm flipV="1">
            <a:off x="3119007" y="2165332"/>
            <a:ext cx="1289161" cy="3652660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F4D72CF-F50F-39C6-DB52-2DC96759AC43}"/>
              </a:ext>
            </a:extLst>
          </p:cNvPr>
          <p:cNvSpPr/>
          <p:nvPr/>
        </p:nvSpPr>
        <p:spPr>
          <a:xfrm>
            <a:off x="1044241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66621D7E-3005-F4A9-DA12-2BD7D3A5D435}"/>
              </a:ext>
            </a:extLst>
          </p:cNvPr>
          <p:cNvSpPr/>
          <p:nvPr/>
        </p:nvSpPr>
        <p:spPr>
          <a:xfrm>
            <a:off x="1764100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5E5B366-05CA-2897-1519-DBD774E5268B}"/>
              </a:ext>
            </a:extLst>
          </p:cNvPr>
          <p:cNvSpPr/>
          <p:nvPr/>
        </p:nvSpPr>
        <p:spPr>
          <a:xfrm>
            <a:off x="519810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A8EAFDE-9D8B-AF86-4BF0-5431B8484D05}"/>
              </a:ext>
            </a:extLst>
          </p:cNvPr>
          <p:cNvSpPr/>
          <p:nvPr/>
        </p:nvSpPr>
        <p:spPr>
          <a:xfrm>
            <a:off x="7596335" y="1969331"/>
            <a:ext cx="512484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eth0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5153DAD-2022-DDA0-337E-3D42EF95983D}"/>
              </a:ext>
            </a:extLst>
          </p:cNvPr>
          <p:cNvSpPr/>
          <p:nvPr/>
        </p:nvSpPr>
        <p:spPr>
          <a:xfrm>
            <a:off x="6836080" y="1968121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628B41A7-D33D-5028-AE01-08C800BBBE29}"/>
              </a:ext>
            </a:extLst>
          </p:cNvPr>
          <p:cNvCxnSpPr>
            <a:cxnSpLocks/>
            <a:stCxn id="45" idx="0"/>
            <a:endCxn id="155" idx="2"/>
          </p:cNvCxnSpPr>
          <p:nvPr/>
        </p:nvCxnSpPr>
        <p:spPr>
          <a:xfrm flipH="1" flipV="1">
            <a:off x="2020342" y="1395280"/>
            <a:ext cx="1092495" cy="1326894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D37436B9-3061-AD0C-2333-CD845B6C0860}"/>
              </a:ext>
            </a:extLst>
          </p:cNvPr>
          <p:cNvCxnSpPr>
            <a:cxnSpLocks/>
            <a:stCxn id="66" idx="0"/>
            <a:endCxn id="155" idx="2"/>
          </p:cNvCxnSpPr>
          <p:nvPr/>
        </p:nvCxnSpPr>
        <p:spPr>
          <a:xfrm flipH="1" flipV="1">
            <a:off x="2020342" y="1395280"/>
            <a:ext cx="1098665" cy="4422712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1197AFED-8F95-8833-6E46-9B8842FAA6AE}"/>
              </a:ext>
            </a:extLst>
          </p:cNvPr>
          <p:cNvCxnSpPr>
            <a:cxnSpLocks/>
            <a:stCxn id="116" idx="1"/>
            <a:endCxn id="10" idx="3"/>
          </p:cNvCxnSpPr>
          <p:nvPr/>
        </p:nvCxnSpPr>
        <p:spPr>
          <a:xfrm flipH="1" flipV="1">
            <a:off x="4779495" y="1916569"/>
            <a:ext cx="1100044" cy="14104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4B7DB72-C924-A837-5DF4-DB36A67B94DF}"/>
              </a:ext>
            </a:extLst>
          </p:cNvPr>
          <p:cNvCxnSpPr>
            <a:cxnSpLocks/>
            <a:stCxn id="45" idx="0"/>
            <a:endCxn id="117" idx="2"/>
          </p:cNvCxnSpPr>
          <p:nvPr/>
        </p:nvCxnSpPr>
        <p:spPr>
          <a:xfrm flipV="1">
            <a:off x="3112837" y="2158353"/>
            <a:ext cx="574882" cy="56382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3A1BF25-754C-3544-29E6-6A50079EFFA0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CADEC3E-91F2-1CFA-A0CC-CA7769F8C87E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1226FB9-7C1E-1087-429B-E4137A641077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71782DB-7B01-873E-D401-19858C5083FB}"/>
              </a:ext>
            </a:extLst>
          </p:cNvPr>
          <p:cNvSpPr/>
          <p:nvPr/>
        </p:nvSpPr>
        <p:spPr>
          <a:xfrm>
            <a:off x="1783700" y="4216159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B655EF-C8C1-0669-4C20-DCB4CB73D15D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2020342" y="1395280"/>
            <a:ext cx="19600" cy="2820879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FAA81C2-B273-1025-83A1-FEFFC4FC9BB0}"/>
              </a:ext>
            </a:extLst>
          </p:cNvPr>
          <p:cNvSpPr/>
          <p:nvPr/>
        </p:nvSpPr>
        <p:spPr>
          <a:xfrm>
            <a:off x="1044056" y="1463454"/>
            <a:ext cx="726617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100001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9404B47-23B7-2C85-B0F1-0FEA1BC847A8}"/>
              </a:ext>
            </a:extLst>
          </p:cNvPr>
          <p:cNvSpPr/>
          <p:nvPr/>
        </p:nvSpPr>
        <p:spPr>
          <a:xfrm>
            <a:off x="1054495" y="4216159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D5A2076-E093-40B9-AF51-A548B94089BE}"/>
              </a:ext>
            </a:extLst>
          </p:cNvPr>
          <p:cNvCxnSpPr>
            <a:cxnSpLocks/>
            <a:stCxn id="23" idx="0"/>
            <a:endCxn id="21" idx="2"/>
          </p:cNvCxnSpPr>
          <p:nvPr/>
        </p:nvCxnSpPr>
        <p:spPr>
          <a:xfrm flipV="1">
            <a:off x="1310737" y="1740453"/>
            <a:ext cx="96628" cy="2475706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378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-U</a:t>
            </a:r>
          </a:p>
          <a:p>
            <a:pPr lvl="2"/>
            <a:r>
              <a:rPr lang="en-US" dirty="0"/>
              <a:t>Creates a new user namespace with no mapping </a:t>
            </a:r>
          </a:p>
          <a:p>
            <a:pPr lvl="2"/>
            <a:r>
              <a:rPr lang="en-US" dirty="0"/>
              <a:t>The mapping must be defined from the parent process</a:t>
            </a:r>
          </a:p>
          <a:p>
            <a:pPr lvl="2"/>
            <a:r>
              <a:rPr lang="en-US" dirty="0"/>
              <a:t>Back in the local namespace, the new maps are visible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cat /proc/$$/</a:t>
            </a:r>
            <a:r>
              <a:rPr lang="en-US" dirty="0" err="1"/>
              <a:t>uid_map</a:t>
            </a:r>
            <a:endParaRPr lang="en-US" dirty="0"/>
          </a:p>
          <a:p>
            <a:pPr lvl="4"/>
            <a:r>
              <a:rPr lang="en-US" dirty="0"/>
              <a:t>         0       1000          1</a:t>
            </a:r>
          </a:p>
          <a:p>
            <a:pPr lvl="4"/>
            <a:r>
              <a:rPr lang="en-US" dirty="0"/>
              <a:t>         1     100001        999</a:t>
            </a:r>
          </a:p>
          <a:p>
            <a:pPr lvl="3"/>
            <a:r>
              <a:rPr lang="en-US" dirty="0"/>
              <a:t>Note: The "nobody" is still here because the bash was not told to update the prompt</a:t>
            </a:r>
          </a:p>
          <a:p>
            <a:pPr lvl="2"/>
            <a:r>
              <a:rPr lang="en-US" dirty="0"/>
              <a:t>We can now use all local UIDs between 0 and 999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</a:t>
            </a:r>
            <a:r>
              <a:rPr lang="en-US" dirty="0" err="1"/>
              <a:t>mkdir</a:t>
            </a:r>
            <a:r>
              <a:rPr lang="en-US" dirty="0"/>
              <a:t> test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</a:t>
            </a:r>
            <a:r>
              <a:rPr lang="en-US" dirty="0" err="1"/>
              <a:t>chown</a:t>
            </a:r>
            <a:r>
              <a:rPr lang="en-US" dirty="0"/>
              <a:t> </a:t>
            </a:r>
            <a:r>
              <a:rPr lang="en-US" dirty="0" err="1"/>
              <a:t>mail:mail</a:t>
            </a:r>
            <a:r>
              <a:rPr lang="en-US" dirty="0"/>
              <a:t> test</a:t>
            </a:r>
          </a:p>
          <a:p>
            <a:pPr lvl="3"/>
            <a:r>
              <a:rPr lang="en-US" dirty="0"/>
              <a:t>We can execute </a:t>
            </a:r>
            <a:r>
              <a:rPr lang="en-US" b="1" dirty="0" err="1"/>
              <a:t>chown</a:t>
            </a:r>
            <a:r>
              <a:rPr lang="en-US" dirty="0"/>
              <a:t> because we are local UID=0 and have the local </a:t>
            </a:r>
            <a:r>
              <a:rPr lang="en-US" dirty="0" err="1"/>
              <a:t>SETUID</a:t>
            </a:r>
            <a:r>
              <a:rPr lang="en-US" dirty="0"/>
              <a:t> capability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ls -</a:t>
            </a:r>
            <a:r>
              <a:rPr lang="en-US" dirty="0" err="1"/>
              <a:t>ld</a:t>
            </a:r>
            <a:r>
              <a:rPr lang="en-US" dirty="0"/>
              <a:t> test</a:t>
            </a:r>
          </a:p>
          <a:p>
            <a:pPr lvl="4"/>
            <a:r>
              <a:rPr lang="en-US" dirty="0" err="1"/>
              <a:t>drwxr</a:t>
            </a:r>
            <a:r>
              <a:rPr lang="en-US" dirty="0"/>
              <a:t>-</a:t>
            </a:r>
            <a:r>
              <a:rPr lang="en-US" dirty="0" err="1"/>
              <a:t>xr</a:t>
            </a:r>
            <a:r>
              <a:rPr lang="en-US" dirty="0"/>
              <a:t>-x. 2 mail mail 6 Oct 25 11:18 test</a:t>
            </a:r>
          </a:p>
          <a:p>
            <a:pPr lvl="3"/>
            <a:r>
              <a:rPr lang="en-US" dirty="0"/>
              <a:t>Again, "mail" is mapped through global /</a:t>
            </a:r>
            <a:r>
              <a:rPr lang="en-US" dirty="0" err="1"/>
              <a:t>etc</a:t>
            </a:r>
            <a:r>
              <a:rPr lang="en-US" dirty="0"/>
              <a:t>/{</a:t>
            </a:r>
            <a:r>
              <a:rPr lang="en-US" dirty="0" err="1"/>
              <a:t>passwd,group</a:t>
            </a:r>
            <a:r>
              <a:rPr lang="en-US" dirty="0"/>
              <a:t>} to local UID=8, GID=12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nobody@rocky</a:t>
            </a:r>
            <a:r>
              <a:rPr lang="en-US" dirty="0"/>
              <a:t> ~]$ grep mail /</a:t>
            </a:r>
            <a:r>
              <a:rPr lang="en-US" dirty="0" err="1"/>
              <a:t>etc</a:t>
            </a:r>
            <a:r>
              <a:rPr lang="en-US" dirty="0"/>
              <a:t>/{</a:t>
            </a:r>
            <a:r>
              <a:rPr lang="en-US" dirty="0" err="1"/>
              <a:t>passwd,group</a:t>
            </a:r>
            <a:r>
              <a:rPr lang="en-US" dirty="0"/>
              <a:t>}</a:t>
            </a:r>
          </a:p>
          <a:p>
            <a:pPr lvl="4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passwd:mail:x:8:12:mail</a:t>
            </a:r>
            <a:r>
              <a:rPr lang="en-US" dirty="0"/>
              <a:t>:/var/spool/mail:/</a:t>
            </a:r>
            <a:r>
              <a:rPr lang="en-US" dirty="0" err="1"/>
              <a:t>sbin</a:t>
            </a:r>
            <a:r>
              <a:rPr lang="en-US" dirty="0"/>
              <a:t>/</a:t>
            </a:r>
            <a:r>
              <a:rPr lang="en-US" dirty="0" err="1"/>
              <a:t>nologin</a:t>
            </a:r>
            <a:endParaRPr lang="en-US" dirty="0"/>
          </a:p>
          <a:p>
            <a:pPr lvl="4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group:mail:x:12:postfix</a:t>
            </a:r>
            <a:endParaRPr lang="en-US" dirty="0"/>
          </a:p>
          <a:p>
            <a:pPr lvl="1"/>
            <a:r>
              <a:rPr lang="en-US" dirty="0"/>
              <a:t>In the global namespace, the folder is seen with the global UID/GID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ls -</a:t>
            </a:r>
            <a:r>
              <a:rPr lang="en-US" dirty="0" err="1"/>
              <a:t>ld</a:t>
            </a:r>
            <a:r>
              <a:rPr lang="en-US" dirty="0"/>
              <a:t> test</a:t>
            </a:r>
          </a:p>
          <a:p>
            <a:pPr lvl="4"/>
            <a:r>
              <a:rPr lang="en-US" dirty="0" err="1"/>
              <a:t>drwxr</a:t>
            </a:r>
            <a:r>
              <a:rPr lang="en-US" dirty="0"/>
              <a:t>-</a:t>
            </a:r>
            <a:r>
              <a:rPr lang="en-US" dirty="0" err="1"/>
              <a:t>xr</a:t>
            </a:r>
            <a:r>
              <a:rPr lang="en-US" dirty="0"/>
              <a:t>-x. 2 100008 100012 6 Oct 25 11:18 test</a:t>
            </a:r>
          </a:p>
          <a:p>
            <a:pPr lvl="3"/>
            <a:r>
              <a:rPr lang="en-US" dirty="0"/>
              <a:t>If the local UID=8, GID=12 were not mapped, the </a:t>
            </a:r>
            <a:r>
              <a:rPr lang="en-US" b="1" dirty="0" err="1"/>
              <a:t>chown</a:t>
            </a:r>
            <a:r>
              <a:rPr lang="en-US" b="1" dirty="0"/>
              <a:t> </a:t>
            </a:r>
            <a:r>
              <a:rPr lang="en-US" dirty="0"/>
              <a:t>above would have failed</a:t>
            </a:r>
          </a:p>
        </p:txBody>
      </p:sp>
    </p:spTree>
    <p:extLst>
      <p:ext uri="{BB962C8B-B14F-4D97-AF65-F5344CB8AC3E}">
        <p14:creationId xmlns:p14="http://schemas.microsoft.com/office/powerpoint/2010/main" val="9095736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root-full vs. root-less containers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Root-full container</a:t>
            </a:r>
          </a:p>
          <a:p>
            <a:pPr lvl="2"/>
            <a:r>
              <a:rPr lang="en-US" dirty="0"/>
              <a:t>The initial process of the container runs with </a:t>
            </a:r>
            <a:r>
              <a:rPr lang="en-US" dirty="0" err="1"/>
              <a:t>uid</a:t>
            </a:r>
            <a:r>
              <a:rPr lang="en-US" dirty="0"/>
              <a:t>/gid == 0 (as seen inside the container)</a:t>
            </a:r>
          </a:p>
          <a:p>
            <a:pPr lvl="3"/>
            <a:r>
              <a:rPr lang="en-US" dirty="0"/>
              <a:t>It also has all capabilities (</a:t>
            </a:r>
            <a:r>
              <a:rPr lang="en-US" dirty="0" err="1"/>
              <a:t>wrt</a:t>
            </a:r>
            <a:r>
              <a:rPr lang="en-US" dirty="0"/>
              <a:t>. objects in its namespaces)</a:t>
            </a:r>
          </a:p>
          <a:p>
            <a:pPr lvl="1"/>
            <a:r>
              <a:rPr lang="en-US" dirty="0"/>
              <a:t>Created by root (</a:t>
            </a:r>
            <a:r>
              <a:rPr lang="en-US" dirty="0" err="1"/>
              <a:t>sudo</a:t>
            </a:r>
            <a:r>
              <a:rPr lang="en-US" dirty="0"/>
              <a:t>) user (of the parent namespace)</a:t>
            </a:r>
          </a:p>
          <a:p>
            <a:pPr lvl="2"/>
            <a:r>
              <a:rPr lang="en-US" dirty="0"/>
              <a:t>1:1 </a:t>
            </a:r>
            <a:r>
              <a:rPr lang="en-US" dirty="0" err="1"/>
              <a:t>uid</a:t>
            </a:r>
            <a:r>
              <a:rPr lang="en-US" dirty="0"/>
              <a:t>/gid mapping or no user namespace at all</a:t>
            </a:r>
          </a:p>
          <a:p>
            <a:pPr lvl="2"/>
            <a:r>
              <a:rPr lang="en-US" dirty="0"/>
              <a:t>Dangerous, the only scenario available in the past</a:t>
            </a:r>
          </a:p>
          <a:p>
            <a:pPr lvl="1"/>
            <a:r>
              <a:rPr lang="en-US" dirty="0"/>
              <a:t>Created by a non-privileged user</a:t>
            </a:r>
          </a:p>
          <a:p>
            <a:pPr lvl="2"/>
            <a:r>
              <a:rPr lang="en-US" dirty="0" err="1"/>
              <a:t>uid</a:t>
            </a:r>
            <a:r>
              <a:rPr lang="en-US" dirty="0"/>
              <a:t>/gid 0 in the container maps to the creator user/group</a:t>
            </a:r>
          </a:p>
          <a:p>
            <a:pPr lvl="2"/>
            <a:r>
              <a:rPr lang="en-US" dirty="0"/>
              <a:t>other </a:t>
            </a:r>
            <a:r>
              <a:rPr lang="en-US" dirty="0" err="1"/>
              <a:t>uids</a:t>
            </a:r>
            <a:r>
              <a:rPr lang="en-US" dirty="0"/>
              <a:t>/gids in the container (if any) map to the creator's </a:t>
            </a:r>
            <a:r>
              <a:rPr lang="en-US" dirty="0" err="1"/>
              <a:t>subuid</a:t>
            </a:r>
            <a:r>
              <a:rPr lang="en-US" dirty="0"/>
              <a:t>/</a:t>
            </a:r>
            <a:r>
              <a:rPr lang="en-US" dirty="0" err="1"/>
              <a:t>subgid</a:t>
            </a:r>
            <a:r>
              <a:rPr lang="en-US" dirty="0"/>
              <a:t> set</a:t>
            </a:r>
          </a:p>
          <a:p>
            <a:r>
              <a:rPr lang="en-US" dirty="0"/>
              <a:t>Root-less container</a:t>
            </a:r>
          </a:p>
          <a:p>
            <a:pPr lvl="2"/>
            <a:r>
              <a:rPr lang="en-US" dirty="0"/>
              <a:t>All the processes of the container run with the same </a:t>
            </a:r>
            <a:r>
              <a:rPr lang="en-US" dirty="0" err="1"/>
              <a:t>uid</a:t>
            </a:r>
            <a:r>
              <a:rPr lang="en-US" dirty="0"/>
              <a:t>/gid != 0</a:t>
            </a:r>
          </a:p>
          <a:p>
            <a:pPr lvl="3"/>
            <a:r>
              <a:rPr lang="en-US" dirty="0"/>
              <a:t>They have no capabilities (therefore unable to create/impersonate other </a:t>
            </a:r>
            <a:r>
              <a:rPr lang="en-US" dirty="0" err="1"/>
              <a:t>uids</a:t>
            </a:r>
            <a:r>
              <a:rPr lang="en-US" dirty="0"/>
              <a:t>/gids)</a:t>
            </a:r>
          </a:p>
          <a:p>
            <a:pPr lvl="1"/>
            <a:r>
              <a:rPr lang="en-US" dirty="0"/>
              <a:t>Created by root (</a:t>
            </a:r>
            <a:r>
              <a:rPr lang="en-US" dirty="0" err="1"/>
              <a:t>sudo</a:t>
            </a:r>
            <a:r>
              <a:rPr lang="en-US" dirty="0"/>
              <a:t>) user (of the parent namespace)</a:t>
            </a:r>
          </a:p>
          <a:p>
            <a:pPr lvl="2"/>
            <a:r>
              <a:rPr lang="en-US" dirty="0"/>
              <a:t>The only </a:t>
            </a:r>
            <a:r>
              <a:rPr lang="en-US" dirty="0" err="1"/>
              <a:t>uid</a:t>
            </a:r>
            <a:r>
              <a:rPr lang="en-US" dirty="0"/>
              <a:t>/gid mapped to a selected user/group</a:t>
            </a:r>
          </a:p>
          <a:p>
            <a:pPr lvl="1"/>
            <a:r>
              <a:rPr lang="en-US" dirty="0"/>
              <a:t>Created by a non-privileged user</a:t>
            </a:r>
          </a:p>
          <a:p>
            <a:pPr lvl="2"/>
            <a:r>
              <a:rPr lang="en-US" dirty="0"/>
              <a:t>The only </a:t>
            </a:r>
            <a:r>
              <a:rPr lang="en-US" dirty="0" err="1"/>
              <a:t>uid</a:t>
            </a:r>
            <a:r>
              <a:rPr lang="en-US" dirty="0"/>
              <a:t>/gid mapped to the creator user/group</a:t>
            </a:r>
          </a:p>
        </p:txBody>
      </p:sp>
    </p:spTree>
    <p:extLst>
      <p:ext uri="{BB962C8B-B14F-4D97-AF65-F5344CB8AC3E}">
        <p14:creationId xmlns:p14="http://schemas.microsoft.com/office/powerpoint/2010/main" val="4111121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The namespaces and </a:t>
            </a:r>
            <a:r>
              <a:rPr lang="en-US" dirty="0" err="1"/>
              <a:t>cgroups</a:t>
            </a:r>
            <a:r>
              <a:rPr lang="en-US" dirty="0"/>
              <a:t> are relatively old mechanism of the kernel</a:t>
            </a:r>
          </a:p>
          <a:p>
            <a:pPr lvl="1"/>
            <a:r>
              <a:rPr lang="en-US" dirty="0"/>
              <a:t>Some parts were significantly redefined or extended more recently</a:t>
            </a:r>
          </a:p>
          <a:p>
            <a:pPr lvl="2"/>
            <a:r>
              <a:rPr lang="en-US" dirty="0"/>
              <a:t>PIDS, capabilities, ...</a:t>
            </a:r>
          </a:p>
          <a:p>
            <a:pPr lvl="1"/>
            <a:r>
              <a:rPr lang="en-US" dirty="0"/>
              <a:t>Many container systems originally used older, less general kernel mechanisms</a:t>
            </a:r>
          </a:p>
          <a:p>
            <a:pPr lvl="2"/>
            <a:r>
              <a:rPr lang="en-US" dirty="0"/>
              <a:t>Instead of using the mechanism of owner namespaces, docker does this:</a:t>
            </a:r>
          </a:p>
          <a:p>
            <a:pPr lvl="3"/>
            <a:r>
              <a:rPr lang="en-US" i="1" dirty="0" err="1"/>
              <a:t>docker</a:t>
            </a:r>
            <a:r>
              <a:rPr lang="en-US" dirty="0"/>
              <a:t> executable forwards the commands via a named pipe to the </a:t>
            </a:r>
            <a:r>
              <a:rPr lang="en-US" i="1" dirty="0" err="1"/>
              <a:t>dockerd</a:t>
            </a:r>
            <a:r>
              <a:rPr lang="en-US" dirty="0"/>
              <a:t> daemon</a:t>
            </a:r>
          </a:p>
          <a:p>
            <a:pPr lvl="3"/>
            <a:r>
              <a:rPr lang="en-US" i="1" dirty="0" err="1"/>
              <a:t>dockerd</a:t>
            </a:r>
            <a:r>
              <a:rPr lang="en-US" dirty="0"/>
              <a:t> daemon uses root privileges to manipulate the namespaces and </a:t>
            </a:r>
            <a:r>
              <a:rPr lang="en-US" dirty="0" err="1"/>
              <a:t>cgroups</a:t>
            </a:r>
            <a:endParaRPr lang="en-US" dirty="0"/>
          </a:p>
          <a:p>
            <a:pPr lvl="2"/>
            <a:r>
              <a:rPr lang="en-US" dirty="0"/>
              <a:t>Consequently, the safety of the system relies on the correctness of </a:t>
            </a:r>
            <a:r>
              <a:rPr lang="en-US" i="1" dirty="0" err="1"/>
              <a:t>dockerd</a:t>
            </a:r>
            <a:endParaRPr lang="en-US" i="1" dirty="0"/>
          </a:p>
          <a:p>
            <a:pPr lvl="2"/>
            <a:r>
              <a:rPr lang="en-US" dirty="0"/>
              <a:t>However, </a:t>
            </a:r>
            <a:r>
              <a:rPr lang="en-US" i="1" dirty="0" err="1"/>
              <a:t>dockerd</a:t>
            </a:r>
            <a:r>
              <a:rPr lang="en-US" i="1" dirty="0"/>
              <a:t> </a:t>
            </a:r>
            <a:r>
              <a:rPr lang="en-US" dirty="0"/>
              <a:t>was later reimplemented to more modern techniques</a:t>
            </a:r>
          </a:p>
          <a:p>
            <a:pPr lvl="3"/>
            <a:r>
              <a:rPr lang="en-US" dirty="0"/>
              <a:t>e.g. using </a:t>
            </a:r>
            <a:r>
              <a:rPr lang="en-US" i="1" dirty="0" err="1"/>
              <a:t>crun</a:t>
            </a:r>
            <a:r>
              <a:rPr lang="en-US" i="1" dirty="0"/>
              <a:t>/</a:t>
            </a:r>
            <a:r>
              <a:rPr lang="en-US" i="1" dirty="0" err="1"/>
              <a:t>runc</a:t>
            </a:r>
            <a:r>
              <a:rPr lang="en-US" dirty="0"/>
              <a:t> to actually start containers, not requiring root privileges</a:t>
            </a:r>
          </a:p>
          <a:p>
            <a:pPr lvl="1"/>
            <a:r>
              <a:rPr lang="en-US" i="1" dirty="0"/>
              <a:t>Red Hat </a:t>
            </a:r>
            <a:r>
              <a:rPr lang="en-US" dirty="0"/>
              <a:t>reacted by implementing </a:t>
            </a:r>
            <a:r>
              <a:rPr lang="en-US" i="1" dirty="0" err="1"/>
              <a:t>podman</a:t>
            </a:r>
            <a:r>
              <a:rPr lang="en-US" dirty="0"/>
              <a:t>, which implements </a:t>
            </a:r>
            <a:r>
              <a:rPr lang="en-US" dirty="0" err="1"/>
              <a:t>docker</a:t>
            </a:r>
            <a:r>
              <a:rPr lang="en-US" dirty="0"/>
              <a:t> commands through the modern kernel mechanisms, bypassing any daemon</a:t>
            </a:r>
          </a:p>
        </p:txBody>
      </p:sp>
    </p:spTree>
    <p:extLst>
      <p:ext uri="{BB962C8B-B14F-4D97-AF65-F5344CB8AC3E}">
        <p14:creationId xmlns:p14="http://schemas.microsoft.com/office/powerpoint/2010/main" val="302530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Subsystems in Microsoft Windows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228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are conflicting philosophies with respect to containers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Docker, Inc.: Containers are lightweight entities</a:t>
            </a:r>
          </a:p>
          <a:p>
            <a:pPr lvl="2"/>
            <a:r>
              <a:rPr lang="en-US" dirty="0"/>
              <a:t>A container shall typically contain only one process</a:t>
            </a:r>
          </a:p>
          <a:p>
            <a:pPr lvl="2"/>
            <a:r>
              <a:rPr lang="en-US" dirty="0"/>
              <a:t>Any connection between processes shall be handled outside the containers</a:t>
            </a:r>
          </a:p>
          <a:p>
            <a:pPr lvl="3"/>
            <a:r>
              <a:rPr lang="en-US" dirty="0"/>
              <a:t>Use Kubernetes to orchestrate these connections</a:t>
            </a:r>
          </a:p>
          <a:p>
            <a:pPr lvl="2"/>
            <a:r>
              <a:rPr lang="en-US" dirty="0"/>
              <a:t>To update the software in a container, drop the container and start another</a:t>
            </a:r>
          </a:p>
          <a:p>
            <a:pPr lvl="3"/>
            <a:r>
              <a:rPr lang="en-US" dirty="0"/>
              <a:t>Due to robustness and load-balancing requirements, the container must survive this anyway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Red Hat, Inc.: Containers are like computers</a:t>
            </a:r>
          </a:p>
          <a:p>
            <a:pPr lvl="2"/>
            <a:r>
              <a:rPr lang="en-US" dirty="0"/>
              <a:t>Many applications consists of several processes</a:t>
            </a:r>
          </a:p>
          <a:p>
            <a:pPr lvl="3"/>
            <a:r>
              <a:rPr lang="en-US" dirty="0"/>
              <a:t>apache, </a:t>
            </a:r>
            <a:r>
              <a:rPr lang="en-US" dirty="0" err="1"/>
              <a:t>mysql</a:t>
            </a:r>
            <a:r>
              <a:rPr lang="en-US" dirty="0"/>
              <a:t>, java, </a:t>
            </a:r>
            <a:r>
              <a:rPr lang="en-US" dirty="0" err="1"/>
              <a:t>cron</a:t>
            </a:r>
            <a:r>
              <a:rPr lang="en-US" dirty="0"/>
              <a:t>, ...</a:t>
            </a:r>
          </a:p>
          <a:p>
            <a:pPr lvl="2"/>
            <a:r>
              <a:rPr lang="en-US" dirty="0"/>
              <a:t>The applications are published with a sophisticated installation script</a:t>
            </a:r>
          </a:p>
          <a:p>
            <a:pPr lvl="3"/>
            <a:r>
              <a:rPr lang="en-US" dirty="0"/>
              <a:t>Nobody is going to rewrite installation scripts into Kubernetes configurations</a:t>
            </a:r>
          </a:p>
          <a:p>
            <a:pPr lvl="2"/>
            <a:r>
              <a:rPr lang="en-US" dirty="0"/>
              <a:t>Installation scripts shall work inside containers</a:t>
            </a:r>
          </a:p>
          <a:p>
            <a:pPr lvl="2"/>
            <a:r>
              <a:rPr lang="en-US" dirty="0"/>
              <a:t>Typical installation procedures shall work inside containers:</a:t>
            </a:r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yum install </a:t>
            </a:r>
            <a:r>
              <a:rPr lang="en-US" dirty="0" err="1"/>
              <a:t>gcc</a:t>
            </a:r>
            <a:endParaRPr lang="en-US" dirty="0"/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yum upgrade</a:t>
            </a:r>
          </a:p>
          <a:p>
            <a:pPr lvl="4"/>
            <a:r>
              <a:rPr lang="en-US" dirty="0"/>
              <a:t>$ </a:t>
            </a:r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enable </a:t>
            </a:r>
            <a:r>
              <a:rPr lang="en-US" dirty="0" err="1"/>
              <a:t>sshd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204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err="1"/>
              <a:t>PID</a:t>
            </a:r>
            <a:r>
              <a:rPr lang="en-US" dirty="0"/>
              <a:t> namespace</a:t>
            </a:r>
          </a:p>
          <a:p>
            <a:pPr lvl="2"/>
            <a:r>
              <a:rPr lang="en-US" dirty="0"/>
              <a:t>This happens in a lightweight container </a:t>
            </a:r>
            <a:r>
              <a:rPr lang="en-US" i="1" dirty="0"/>
              <a:t>without</a:t>
            </a:r>
            <a:r>
              <a:rPr lang="en-US" dirty="0"/>
              <a:t> </a:t>
            </a:r>
            <a:r>
              <a:rPr lang="en-US" dirty="0" err="1"/>
              <a:t>pid</a:t>
            </a:r>
            <a:r>
              <a:rPr lang="en-US" dirty="0"/>
              <a:t> namespace, executing "bash":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# </a:t>
            </a:r>
            <a:r>
              <a:rPr lang="en-US" dirty="0" err="1"/>
              <a:t>systemctl</a:t>
            </a:r>
            <a:r>
              <a:rPr lang="en-US" dirty="0"/>
              <a:t> status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accent4"/>
                </a:solidFill>
              </a:rPr>
              <a:t>Failed to connect to bus: Operation not permitted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# </a:t>
            </a:r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status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chemeClr val="accent4"/>
                </a:solidFill>
              </a:rPr>
              <a:t>sudo</a:t>
            </a:r>
            <a:r>
              <a:rPr lang="en-US" dirty="0">
                <a:solidFill>
                  <a:schemeClr val="accent4"/>
                </a:solidFill>
              </a:rPr>
              <a:t>: /</a:t>
            </a:r>
            <a:r>
              <a:rPr lang="en-US" dirty="0" err="1">
                <a:solidFill>
                  <a:schemeClr val="accent4"/>
                </a:solidFill>
              </a:rPr>
              <a:t>etc</a:t>
            </a:r>
            <a:r>
              <a:rPr lang="en-US" dirty="0">
                <a:solidFill>
                  <a:schemeClr val="accent4"/>
                </a:solidFill>
              </a:rPr>
              <a:t>/</a:t>
            </a:r>
            <a:r>
              <a:rPr lang="en-US" dirty="0" err="1">
                <a:solidFill>
                  <a:schemeClr val="accent4"/>
                </a:solidFill>
              </a:rPr>
              <a:t>sudo.conf</a:t>
            </a:r>
            <a:r>
              <a:rPr lang="en-US" dirty="0">
                <a:solidFill>
                  <a:schemeClr val="accent4"/>
                </a:solidFill>
              </a:rPr>
              <a:t> is owned by </a:t>
            </a:r>
            <a:r>
              <a:rPr lang="en-US" dirty="0" err="1">
                <a:solidFill>
                  <a:schemeClr val="accent4"/>
                </a:solidFill>
              </a:rPr>
              <a:t>uid</a:t>
            </a:r>
            <a:r>
              <a:rPr lang="en-US" dirty="0">
                <a:solidFill>
                  <a:schemeClr val="accent4"/>
                </a:solidFill>
              </a:rPr>
              <a:t> 65534, should be 0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chemeClr val="accent4"/>
                </a:solidFill>
              </a:rPr>
              <a:t>sudo</a:t>
            </a:r>
            <a:r>
              <a:rPr lang="en-US" dirty="0">
                <a:solidFill>
                  <a:schemeClr val="accent4"/>
                </a:solidFill>
              </a:rPr>
              <a:t>: /</a:t>
            </a:r>
            <a:r>
              <a:rPr lang="en-US" dirty="0" err="1">
                <a:solidFill>
                  <a:schemeClr val="accent4"/>
                </a:solidFill>
              </a:rPr>
              <a:t>etc</a:t>
            </a:r>
            <a:r>
              <a:rPr lang="en-US" dirty="0">
                <a:solidFill>
                  <a:schemeClr val="accent4"/>
                </a:solidFill>
              </a:rPr>
              <a:t>/</a:t>
            </a:r>
            <a:r>
              <a:rPr lang="en-US" dirty="0" err="1">
                <a:solidFill>
                  <a:schemeClr val="accent4"/>
                </a:solidFill>
              </a:rPr>
              <a:t>sudo.conf</a:t>
            </a:r>
            <a:r>
              <a:rPr lang="en-US" dirty="0">
                <a:solidFill>
                  <a:schemeClr val="accent4"/>
                </a:solidFill>
              </a:rPr>
              <a:t> is owned by </a:t>
            </a:r>
            <a:r>
              <a:rPr lang="en-US" dirty="0" err="1">
                <a:solidFill>
                  <a:schemeClr val="accent4"/>
                </a:solidFill>
              </a:rPr>
              <a:t>uid</a:t>
            </a:r>
            <a:r>
              <a:rPr lang="en-US" dirty="0">
                <a:solidFill>
                  <a:schemeClr val="accent4"/>
                </a:solidFill>
              </a:rPr>
              <a:t> 65534, should be 0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chemeClr val="accent4"/>
                </a:solidFill>
              </a:rPr>
              <a:t>sudo</a:t>
            </a:r>
            <a:r>
              <a:rPr lang="en-US" dirty="0">
                <a:solidFill>
                  <a:schemeClr val="accent4"/>
                </a:solidFill>
              </a:rPr>
              <a:t>: error in /</a:t>
            </a:r>
            <a:r>
              <a:rPr lang="en-US" dirty="0" err="1">
                <a:solidFill>
                  <a:schemeClr val="accent4"/>
                </a:solidFill>
              </a:rPr>
              <a:t>etc</a:t>
            </a:r>
            <a:r>
              <a:rPr lang="en-US" dirty="0">
                <a:solidFill>
                  <a:schemeClr val="accent4"/>
                </a:solidFill>
              </a:rPr>
              <a:t>/</a:t>
            </a:r>
            <a:r>
              <a:rPr lang="en-US" dirty="0" err="1">
                <a:solidFill>
                  <a:schemeClr val="accent4"/>
                </a:solidFill>
              </a:rPr>
              <a:t>sudo.conf</a:t>
            </a:r>
            <a:r>
              <a:rPr lang="en-US" dirty="0">
                <a:solidFill>
                  <a:schemeClr val="accent4"/>
                </a:solidFill>
              </a:rPr>
              <a:t>, line 0 while loading plugin "</a:t>
            </a:r>
            <a:r>
              <a:rPr lang="en-US" dirty="0" err="1">
                <a:solidFill>
                  <a:schemeClr val="accent4"/>
                </a:solidFill>
              </a:rPr>
              <a:t>sudoers_policy</a:t>
            </a:r>
            <a:r>
              <a:rPr lang="en-US" dirty="0">
                <a:solidFill>
                  <a:schemeClr val="accent4"/>
                </a:solidFill>
              </a:rPr>
              <a:t>"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chemeClr val="accent4"/>
                </a:solidFill>
              </a:rPr>
              <a:t>sudo</a:t>
            </a:r>
            <a:r>
              <a:rPr lang="en-US" dirty="0">
                <a:solidFill>
                  <a:schemeClr val="accent4"/>
                </a:solidFill>
              </a:rPr>
              <a:t>: /usr/libexec/sudo/sudoers.so must be owned by </a:t>
            </a:r>
            <a:r>
              <a:rPr lang="en-US" dirty="0" err="1">
                <a:solidFill>
                  <a:schemeClr val="accent4"/>
                </a:solidFill>
              </a:rPr>
              <a:t>uid</a:t>
            </a:r>
            <a:r>
              <a:rPr lang="en-US" dirty="0">
                <a:solidFill>
                  <a:schemeClr val="accent4"/>
                </a:solidFill>
              </a:rPr>
              <a:t> 0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schemeClr val="accent4"/>
                </a:solidFill>
              </a:rPr>
              <a:t>sudo</a:t>
            </a:r>
            <a:r>
              <a:rPr lang="en-US" dirty="0">
                <a:solidFill>
                  <a:schemeClr val="accent4"/>
                </a:solidFill>
              </a:rPr>
              <a:t>: fatal error, unable to load plugins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# ls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sudo.conf</a:t>
            </a:r>
            <a:r>
              <a:rPr lang="en-US" dirty="0"/>
              <a:t> -ln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accent4"/>
                </a:solidFill>
              </a:rPr>
              <a:t>-</a:t>
            </a:r>
            <a:r>
              <a:rPr lang="en-US" dirty="0" err="1">
                <a:solidFill>
                  <a:schemeClr val="accent4"/>
                </a:solidFill>
              </a:rPr>
              <a:t>rw</a:t>
            </a:r>
            <a:r>
              <a:rPr lang="en-US" dirty="0">
                <a:solidFill>
                  <a:schemeClr val="accent4"/>
                </a:solidFill>
              </a:rPr>
              <a:t>-r-----. 1 65534 65534 1786 Apr 24  2020 /</a:t>
            </a:r>
            <a:r>
              <a:rPr lang="en-US" dirty="0" err="1">
                <a:solidFill>
                  <a:schemeClr val="accent4"/>
                </a:solidFill>
              </a:rPr>
              <a:t>etc</a:t>
            </a:r>
            <a:r>
              <a:rPr lang="en-US" dirty="0">
                <a:solidFill>
                  <a:schemeClr val="accent4"/>
                </a:solidFill>
              </a:rPr>
              <a:t>/</a:t>
            </a:r>
            <a:r>
              <a:rPr lang="en-US" dirty="0" err="1">
                <a:solidFill>
                  <a:schemeClr val="accent4"/>
                </a:solidFill>
              </a:rPr>
              <a:t>sudo.conf</a:t>
            </a:r>
            <a:endParaRPr lang="en-US" dirty="0">
              <a:solidFill>
                <a:schemeClr val="accent4"/>
              </a:solidFill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# </a:t>
            </a:r>
            <a:r>
              <a:rPr lang="en-US" dirty="0" err="1"/>
              <a:t>grep</a:t>
            </a:r>
            <a:r>
              <a:rPr lang="en-US" dirty="0"/>
              <a:t> root\\\|65534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passwd</a:t>
            </a:r>
            <a:endParaRPr lang="en-US" dirty="0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accent4"/>
                </a:solidFill>
              </a:rPr>
              <a:t>root:x:0:0:root:/root:/bin/bash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accent4"/>
                </a:solidFill>
              </a:rPr>
              <a:t>nobody:x:65534:65534:Kernel Overflow User:/:/</a:t>
            </a:r>
            <a:r>
              <a:rPr lang="en-US" dirty="0" err="1">
                <a:solidFill>
                  <a:schemeClr val="accent4"/>
                </a:solidFill>
              </a:rPr>
              <a:t>sbin</a:t>
            </a:r>
            <a:r>
              <a:rPr lang="en-US" dirty="0">
                <a:solidFill>
                  <a:schemeClr val="accent4"/>
                </a:solidFill>
              </a:rPr>
              <a:t>/</a:t>
            </a:r>
            <a:r>
              <a:rPr lang="en-US" dirty="0" err="1">
                <a:solidFill>
                  <a:schemeClr val="accent4"/>
                </a:solidFill>
              </a:rPr>
              <a:t>nologin</a:t>
            </a:r>
            <a:endParaRPr lang="en-US" dirty="0">
              <a:solidFill>
                <a:schemeClr val="accent4"/>
              </a:solidFill>
            </a:endParaRPr>
          </a:p>
          <a:p>
            <a:pPr lvl="2"/>
            <a:r>
              <a:rPr lang="en-US" dirty="0"/>
              <a:t>The process PID=1 has two special roles</a:t>
            </a:r>
          </a:p>
          <a:p>
            <a:pPr lvl="3"/>
            <a:r>
              <a:rPr lang="en-US" dirty="0"/>
              <a:t>it controls daemons – published via a named pipe as the </a:t>
            </a:r>
            <a:r>
              <a:rPr lang="en-US" i="1" dirty="0" err="1"/>
              <a:t>systemctl</a:t>
            </a:r>
            <a:r>
              <a:rPr lang="en-US" dirty="0"/>
              <a:t> command</a:t>
            </a:r>
          </a:p>
          <a:p>
            <a:pPr lvl="3"/>
            <a:r>
              <a:rPr lang="en-US" dirty="0"/>
              <a:t>it collects zombies</a:t>
            </a:r>
          </a:p>
          <a:p>
            <a:pPr lvl="2"/>
            <a:r>
              <a:rPr lang="en-US" dirty="0"/>
              <a:t>Inside a typical container, PID=1 is the main executable, often a shell</a:t>
            </a:r>
          </a:p>
          <a:p>
            <a:pPr lvl="3"/>
            <a:r>
              <a:rPr lang="en-US" dirty="0"/>
              <a:t>it cannot respond to the </a:t>
            </a:r>
            <a:r>
              <a:rPr lang="en-US" dirty="0" err="1"/>
              <a:t>systemctl</a:t>
            </a:r>
            <a:r>
              <a:rPr lang="en-US" dirty="0"/>
              <a:t> request</a:t>
            </a:r>
          </a:p>
          <a:p>
            <a:pPr lvl="2"/>
            <a:r>
              <a:rPr lang="en-US" i="1" dirty="0" err="1"/>
              <a:t>sudo</a:t>
            </a:r>
            <a:r>
              <a:rPr lang="en-US" dirty="0"/>
              <a:t> refuses to work because the true owner of </a:t>
            </a:r>
            <a:r>
              <a:rPr lang="en-US" dirty="0" err="1"/>
              <a:t>sudo.conf</a:t>
            </a:r>
            <a:r>
              <a:rPr lang="en-US" dirty="0"/>
              <a:t> does not exist inside the USER namespace of the container</a:t>
            </a:r>
          </a:p>
          <a:p>
            <a:pPr lvl="2"/>
            <a:r>
              <a:rPr lang="en-US" dirty="0"/>
              <a:t>the </a:t>
            </a:r>
            <a:r>
              <a:rPr lang="en-US" i="1" dirty="0"/>
              <a:t>root</a:t>
            </a:r>
            <a:r>
              <a:rPr lang="en-US" dirty="0"/>
              <a:t> of the container namespace is not configured to have sufficient privileges</a:t>
            </a:r>
          </a:p>
        </p:txBody>
      </p:sp>
    </p:spTree>
    <p:extLst>
      <p:ext uri="{BB962C8B-B14F-4D97-AF65-F5344CB8AC3E}">
        <p14:creationId xmlns:p14="http://schemas.microsoft.com/office/powerpoint/2010/main" val="3694361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 - </a:t>
            </a:r>
            <a:r>
              <a:rPr lang="en-US" dirty="0" err="1"/>
              <a:t>pid</a:t>
            </a:r>
            <a:r>
              <a:rPr lang="en-US" dirty="0"/>
              <a:t> namespace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/>
              <a:t>Creating a new </a:t>
            </a:r>
            <a:r>
              <a:rPr lang="en-US" dirty="0" err="1"/>
              <a:t>pid</a:t>
            </a:r>
            <a:r>
              <a:rPr lang="en-US" dirty="0"/>
              <a:t> namespace - unsuccessful attempts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-p</a:t>
            </a:r>
          </a:p>
          <a:p>
            <a:pPr lvl="4"/>
            <a:r>
              <a:rPr lang="en-US" dirty="0" err="1"/>
              <a:t>unshare</a:t>
            </a:r>
            <a:r>
              <a:rPr lang="en-US" dirty="0"/>
              <a:t>: </a:t>
            </a:r>
            <a:r>
              <a:rPr lang="en-US" dirty="0" err="1"/>
              <a:t>unshare</a:t>
            </a:r>
            <a:r>
              <a:rPr lang="en-US" dirty="0"/>
              <a:t> failed: Operation not permitted</a:t>
            </a:r>
          </a:p>
          <a:p>
            <a:pPr lvl="3"/>
            <a:r>
              <a:rPr lang="en-US" dirty="0"/>
              <a:t>Creating any namespace other than user namespace requires </a:t>
            </a:r>
            <a:r>
              <a:rPr lang="en-US" dirty="0" err="1"/>
              <a:t>CAP_SYS_ADMIN</a:t>
            </a:r>
            <a:endParaRPr lang="en-US" dirty="0"/>
          </a:p>
          <a:p>
            <a:pPr lvl="3"/>
            <a:r>
              <a:rPr lang="en-US" dirty="0"/>
              <a:t>We can acquire this capability by entering a new user namespace (here with -r)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-r -p</a:t>
            </a:r>
          </a:p>
          <a:p>
            <a:pPr lvl="4"/>
            <a:r>
              <a:rPr lang="en-US" dirty="0"/>
              <a:t>-bash: fork: Cannot allocate memory</a:t>
            </a:r>
          </a:p>
          <a:p>
            <a:pPr lvl="4"/>
            <a:r>
              <a:rPr lang="en-US" dirty="0"/>
              <a:t>-bash-5.1# echo $$</a:t>
            </a:r>
          </a:p>
          <a:p>
            <a:pPr lvl="4"/>
            <a:r>
              <a:rPr lang="en-US" dirty="0"/>
              <a:t>373218</a:t>
            </a:r>
          </a:p>
          <a:p>
            <a:pPr lvl="3"/>
            <a:r>
              <a:rPr lang="en-US" dirty="0"/>
              <a:t>A </a:t>
            </a:r>
            <a:r>
              <a:rPr lang="en-US" dirty="0" err="1"/>
              <a:t>pid</a:t>
            </a:r>
            <a:r>
              <a:rPr lang="en-US" dirty="0"/>
              <a:t> namespace requires a really new process, not just </a:t>
            </a:r>
            <a:r>
              <a:rPr lang="en-US" dirty="0" err="1"/>
              <a:t>unsharing</a:t>
            </a:r>
            <a:endParaRPr lang="en-US" dirty="0"/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-r -p --fork</a:t>
            </a:r>
          </a:p>
          <a:p>
            <a:pPr lvl="4"/>
            <a:r>
              <a:rPr lang="en-US" dirty="0" err="1"/>
              <a:t>basename</a:t>
            </a:r>
            <a:r>
              <a:rPr lang="en-US" dirty="0"/>
              <a:t>: missing operand</a:t>
            </a:r>
          </a:p>
          <a:p>
            <a:pPr lvl="4"/>
            <a:r>
              <a:rPr lang="en-US" dirty="0"/>
              <a:t>Try '</a:t>
            </a:r>
            <a:r>
              <a:rPr lang="en-US" dirty="0" err="1"/>
              <a:t>basename</a:t>
            </a:r>
            <a:r>
              <a:rPr lang="en-US" dirty="0"/>
              <a:t> --help' for more information.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echo $$</a:t>
            </a:r>
          </a:p>
          <a:p>
            <a:pPr lvl="4"/>
            <a:r>
              <a:rPr lang="en-US" dirty="0"/>
              <a:t>1</a:t>
            </a:r>
          </a:p>
          <a:p>
            <a:pPr lvl="3"/>
            <a:r>
              <a:rPr lang="en-US" dirty="0"/>
              <a:t>We are in the new </a:t>
            </a:r>
            <a:r>
              <a:rPr lang="en-US" dirty="0" err="1"/>
              <a:t>pid</a:t>
            </a:r>
            <a:r>
              <a:rPr lang="en-US" dirty="0"/>
              <a:t> namespace with </a:t>
            </a:r>
            <a:r>
              <a:rPr lang="en-US" dirty="0" err="1"/>
              <a:t>PID</a:t>
            </a:r>
            <a:r>
              <a:rPr lang="en-US" dirty="0"/>
              <a:t>=1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</a:t>
            </a:r>
            <a:r>
              <a:rPr lang="en-US" dirty="0" err="1"/>
              <a:t>ps</a:t>
            </a:r>
            <a:endParaRPr lang="en-US" dirty="0"/>
          </a:p>
          <a:p>
            <a:pPr lvl="4"/>
            <a:r>
              <a:rPr lang="en-US" dirty="0"/>
              <a:t>    </a:t>
            </a:r>
            <a:r>
              <a:rPr lang="en-US" dirty="0" err="1"/>
              <a:t>PID</a:t>
            </a:r>
            <a:r>
              <a:rPr lang="en-US" dirty="0"/>
              <a:t> TTY          TIME </a:t>
            </a:r>
            <a:r>
              <a:rPr lang="en-US" dirty="0" err="1"/>
              <a:t>CMD</a:t>
            </a:r>
            <a:endParaRPr lang="en-US" dirty="0"/>
          </a:p>
          <a:p>
            <a:pPr lvl="4"/>
            <a:r>
              <a:rPr lang="en-US" dirty="0"/>
              <a:t> 344957 pts/3    00:00:00 bash</a:t>
            </a:r>
          </a:p>
          <a:p>
            <a:pPr lvl="4"/>
            <a:r>
              <a:rPr lang="en-US" dirty="0"/>
              <a:t> 373102 pts/3    00:00:00 </a:t>
            </a:r>
            <a:r>
              <a:rPr lang="en-US" dirty="0" err="1"/>
              <a:t>unshare</a:t>
            </a:r>
            <a:endParaRPr lang="en-US" dirty="0"/>
          </a:p>
          <a:p>
            <a:pPr lvl="4"/>
            <a:r>
              <a:rPr lang="en-US" dirty="0"/>
              <a:t> 373103 pts/3    00:00:00 bash</a:t>
            </a:r>
          </a:p>
          <a:p>
            <a:pPr lvl="4"/>
            <a:r>
              <a:rPr lang="en-US" dirty="0"/>
              <a:t> 373148 pts/3    00:00:00 </a:t>
            </a:r>
            <a:r>
              <a:rPr lang="en-US" dirty="0" err="1"/>
              <a:t>ps</a:t>
            </a:r>
            <a:endParaRPr lang="en-US" dirty="0"/>
          </a:p>
          <a:p>
            <a:pPr lvl="3"/>
            <a:r>
              <a:rPr lang="en-US" dirty="0"/>
              <a:t>But </a:t>
            </a:r>
            <a:r>
              <a:rPr lang="en-US" dirty="0" err="1"/>
              <a:t>ps</a:t>
            </a:r>
            <a:r>
              <a:rPr lang="en-US" dirty="0"/>
              <a:t> is implemented using /proc, so we actually see the global processes</a:t>
            </a:r>
          </a:p>
          <a:p>
            <a:pPr lvl="3"/>
            <a:r>
              <a:rPr lang="en-US" dirty="0"/>
              <a:t>Our bash with local </a:t>
            </a:r>
            <a:r>
              <a:rPr lang="en-US" dirty="0" err="1"/>
              <a:t>PID</a:t>
            </a:r>
            <a:r>
              <a:rPr lang="en-US" dirty="0"/>
              <a:t>=1 maps to global </a:t>
            </a:r>
            <a:r>
              <a:rPr lang="en-US" dirty="0" err="1"/>
              <a:t>PID</a:t>
            </a:r>
            <a:r>
              <a:rPr lang="en-US" dirty="0"/>
              <a:t>=373103</a:t>
            </a:r>
          </a:p>
        </p:txBody>
      </p:sp>
    </p:spTree>
    <p:extLst>
      <p:ext uri="{BB962C8B-B14F-4D97-AF65-F5344CB8AC3E}">
        <p14:creationId xmlns:p14="http://schemas.microsoft.com/office/powerpoint/2010/main" val="21579230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namespaces – </a:t>
            </a:r>
            <a:r>
              <a:rPr lang="en-US" dirty="0" err="1"/>
              <a:t>unshare</a:t>
            </a:r>
            <a:r>
              <a:rPr lang="en-US" dirty="0"/>
              <a:t> utility - </a:t>
            </a:r>
            <a:r>
              <a:rPr lang="en-US" dirty="0" err="1"/>
              <a:t>pid</a:t>
            </a:r>
            <a:r>
              <a:rPr lang="en-US" dirty="0"/>
              <a:t> namespace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dirty="0"/>
              <a:t>Creating a new </a:t>
            </a:r>
            <a:r>
              <a:rPr lang="en-US" dirty="0" err="1"/>
              <a:t>pid</a:t>
            </a:r>
            <a:r>
              <a:rPr lang="en-US" dirty="0"/>
              <a:t> namespace - the correct way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bednarek@rocky</a:t>
            </a:r>
            <a:r>
              <a:rPr lang="en-US" dirty="0"/>
              <a:t> ~]$ </a:t>
            </a:r>
            <a:r>
              <a:rPr lang="en-US" dirty="0" err="1"/>
              <a:t>unshare</a:t>
            </a:r>
            <a:r>
              <a:rPr lang="en-US" dirty="0"/>
              <a:t> -r -p --fork --mount-proc</a:t>
            </a:r>
          </a:p>
          <a:p>
            <a:pPr lvl="3"/>
            <a:r>
              <a:rPr lang="en-US" dirty="0"/>
              <a:t>The --mount-proc switch mounts a new instance of </a:t>
            </a:r>
            <a:r>
              <a:rPr lang="en-US" dirty="0" err="1"/>
              <a:t>procfs</a:t>
            </a:r>
            <a:r>
              <a:rPr lang="en-US" dirty="0"/>
              <a:t> to /proc</a:t>
            </a:r>
          </a:p>
          <a:p>
            <a:pPr lvl="3"/>
            <a:r>
              <a:rPr lang="en-US" dirty="0"/>
              <a:t>Before that, the utility created a new mount namespace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echo $$</a:t>
            </a:r>
          </a:p>
          <a:p>
            <a:pPr lvl="4"/>
            <a:r>
              <a:rPr lang="en-US" dirty="0"/>
              <a:t>1</a:t>
            </a:r>
          </a:p>
          <a:p>
            <a:pPr lvl="3"/>
            <a:r>
              <a:rPr lang="en-US" dirty="0"/>
              <a:t>Our bash is running with local </a:t>
            </a:r>
            <a:r>
              <a:rPr lang="en-US" dirty="0" err="1"/>
              <a:t>PID</a:t>
            </a:r>
            <a:r>
              <a:rPr lang="en-US" dirty="0"/>
              <a:t>=1</a:t>
            </a:r>
          </a:p>
          <a:p>
            <a:pPr lvl="4"/>
            <a:r>
              <a:rPr lang="en-US" dirty="0"/>
              <a:t>[</a:t>
            </a:r>
            <a:r>
              <a:rPr lang="en-US" dirty="0" err="1"/>
              <a:t>root@rocky</a:t>
            </a:r>
            <a:r>
              <a:rPr lang="en-US" dirty="0"/>
              <a:t> ~]# </a:t>
            </a:r>
            <a:r>
              <a:rPr lang="en-US" dirty="0" err="1"/>
              <a:t>ps</a:t>
            </a:r>
            <a:r>
              <a:rPr lang="en-US" dirty="0"/>
              <a:t> -</a:t>
            </a:r>
            <a:r>
              <a:rPr lang="en-US" dirty="0" err="1"/>
              <a:t>el</a:t>
            </a:r>
            <a:endParaRPr lang="en-US" dirty="0"/>
          </a:p>
          <a:p>
            <a:pPr lvl="4"/>
            <a:r>
              <a:rPr lang="en-US" dirty="0"/>
              <a:t>F S   UID     </a:t>
            </a:r>
            <a:r>
              <a:rPr lang="en-US" dirty="0" err="1"/>
              <a:t>PID</a:t>
            </a:r>
            <a:r>
              <a:rPr lang="en-US" dirty="0"/>
              <a:t>    </a:t>
            </a:r>
            <a:r>
              <a:rPr lang="en-US" dirty="0" err="1"/>
              <a:t>PPID</a:t>
            </a:r>
            <a:r>
              <a:rPr lang="en-US" dirty="0"/>
              <a:t>  C PRI  NI </a:t>
            </a:r>
            <a:r>
              <a:rPr lang="en-US" dirty="0" err="1"/>
              <a:t>ADDR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</a:t>
            </a:r>
            <a:r>
              <a:rPr lang="en-US" dirty="0" err="1"/>
              <a:t>WCHAN</a:t>
            </a:r>
            <a:r>
              <a:rPr lang="en-US" dirty="0"/>
              <a:t>  TTY          TIME </a:t>
            </a:r>
            <a:r>
              <a:rPr lang="en-US" dirty="0" err="1"/>
              <a:t>CMD</a:t>
            </a:r>
            <a:endParaRPr lang="en-US" dirty="0"/>
          </a:p>
          <a:p>
            <a:pPr lvl="4"/>
            <a:r>
              <a:rPr lang="en-US" dirty="0"/>
              <a:t>4 S     0       1       0  0  80   0 -  2265 </a:t>
            </a:r>
            <a:r>
              <a:rPr lang="en-US" dirty="0" err="1"/>
              <a:t>do_wai</a:t>
            </a:r>
            <a:r>
              <a:rPr lang="en-US" dirty="0"/>
              <a:t> pts/3    00:00:00 bash</a:t>
            </a:r>
          </a:p>
          <a:p>
            <a:pPr lvl="4"/>
            <a:r>
              <a:rPr lang="en-US" dirty="0"/>
              <a:t>0 R     0      33       1  0  80   0 -  2521 -      pts/3    00:00:00 </a:t>
            </a:r>
            <a:r>
              <a:rPr lang="en-US" dirty="0" err="1"/>
              <a:t>ps</a:t>
            </a:r>
            <a:endParaRPr lang="en-US" dirty="0"/>
          </a:p>
          <a:p>
            <a:pPr lvl="3"/>
            <a:r>
              <a:rPr lang="en-US" dirty="0"/>
              <a:t>We can't see any other processes than the </a:t>
            </a:r>
            <a:r>
              <a:rPr lang="en-US" dirty="0" err="1"/>
              <a:t>PID</a:t>
            </a:r>
            <a:r>
              <a:rPr lang="en-US" dirty="0"/>
              <a:t>=1 and the </a:t>
            </a:r>
            <a:r>
              <a:rPr lang="en-US" dirty="0" err="1"/>
              <a:t>ps</a:t>
            </a:r>
            <a:r>
              <a:rPr lang="en-US" dirty="0"/>
              <a:t> utility itself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This is the minimum that a modern container system must do</a:t>
            </a:r>
          </a:p>
          <a:p>
            <a:pPr lvl="3"/>
            <a:r>
              <a:rPr lang="en-US" dirty="0"/>
              <a:t>At least when system container (with </a:t>
            </a:r>
            <a:r>
              <a:rPr lang="en-US" dirty="0" err="1"/>
              <a:t>PID</a:t>
            </a:r>
            <a:r>
              <a:rPr lang="en-US" dirty="0"/>
              <a:t>=1 and UID=0) is required</a:t>
            </a:r>
          </a:p>
          <a:p>
            <a:pPr lvl="2"/>
            <a:r>
              <a:rPr lang="en-US" dirty="0"/>
              <a:t>Create a user namespace and map UID=0 to the parent user</a:t>
            </a:r>
          </a:p>
          <a:p>
            <a:pPr lvl="2"/>
            <a:r>
              <a:rPr lang="en-US" dirty="0"/>
              <a:t>Create a mount namespace</a:t>
            </a:r>
          </a:p>
          <a:p>
            <a:pPr lvl="3"/>
            <a:r>
              <a:rPr lang="en-US" dirty="0"/>
              <a:t>Real containers would map their own filesystems here</a:t>
            </a:r>
          </a:p>
          <a:p>
            <a:pPr lvl="2"/>
            <a:r>
              <a:rPr lang="en-US" dirty="0"/>
              <a:t>Fork a new process into a new </a:t>
            </a:r>
            <a:r>
              <a:rPr lang="en-US" dirty="0" err="1"/>
              <a:t>pid</a:t>
            </a:r>
            <a:r>
              <a:rPr lang="en-US" dirty="0"/>
              <a:t> namespace</a:t>
            </a:r>
          </a:p>
          <a:p>
            <a:pPr lvl="3"/>
            <a:r>
              <a:rPr lang="en-US" dirty="0"/>
              <a:t>Mount a new </a:t>
            </a:r>
            <a:r>
              <a:rPr lang="en-US" dirty="0" err="1"/>
              <a:t>procfs</a:t>
            </a:r>
            <a:r>
              <a:rPr lang="en-US" dirty="0"/>
              <a:t> into /proc</a:t>
            </a:r>
          </a:p>
          <a:p>
            <a:pPr lvl="2"/>
            <a:r>
              <a:rPr lang="en-US" dirty="0"/>
              <a:t>Real containers usually also create a network namespace</a:t>
            </a:r>
          </a:p>
        </p:txBody>
      </p:sp>
    </p:spTree>
    <p:extLst>
      <p:ext uri="{BB962C8B-B14F-4D97-AF65-F5344CB8AC3E}">
        <p14:creationId xmlns:p14="http://schemas.microsoft.com/office/powerpoint/2010/main" val="36867012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ADB71-77FF-FECA-5042-0225646D0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Box 164">
            <a:extLst>
              <a:ext uri="{FF2B5EF4-FFF2-40B4-BE49-F238E27FC236}">
                <a16:creationId xmlns:a16="http://schemas.microsoft.com/office/drawing/2014/main" id="{801ADFB0-D92A-78D6-C4B5-AC0E65943AEA}"/>
              </a:ext>
            </a:extLst>
          </p:cNvPr>
          <p:cNvSpPr txBox="1"/>
          <p:nvPr/>
        </p:nvSpPr>
        <p:spPr>
          <a:xfrm rot="5400000">
            <a:off x="2669009" y="1623336"/>
            <a:ext cx="184666" cy="461606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eff. </a:t>
            </a:r>
            <a:r>
              <a:rPr lang="en-US" sz="1200" dirty="0" err="1">
                <a:solidFill>
                  <a:schemeClr val="accent1"/>
                </a:solidFill>
              </a:rPr>
              <a:t>uid</a:t>
            </a:r>
            <a:endParaRPr lang="en-US" sz="1200" dirty="0">
              <a:solidFill>
                <a:schemeClr val="accent1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58E13D1-CE52-69EA-B737-ACBC7448DCE6}"/>
              </a:ext>
            </a:extLst>
          </p:cNvPr>
          <p:cNvCxnSpPr>
            <a:cxnSpLocks/>
            <a:stCxn id="10" idx="0"/>
            <a:endCxn id="5" idx="3"/>
          </p:cNvCxnSpPr>
          <p:nvPr/>
        </p:nvCxnSpPr>
        <p:spPr>
          <a:xfrm flipH="1" flipV="1">
            <a:off x="2403232" y="1124481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33C99-E764-B524-3DA5-60E4D5E82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unshare</a:t>
            </a:r>
            <a:r>
              <a:rPr lang="en-US" dirty="0"/>
              <a:t> -r -p --fork --mount-proc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0F9D61-5812-F12B-58BE-FEDCB67E26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B94BB9-8824-FFB8-EF55-D800F860D6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- 2023/2024 David Bednárek</a:t>
            </a:r>
            <a:endParaRPr lang="cs-C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8F538B4-DB5C-8ACF-0E30-7E23717B35CD}"/>
              </a:ext>
            </a:extLst>
          </p:cNvPr>
          <p:cNvSpPr/>
          <p:nvPr/>
        </p:nvSpPr>
        <p:spPr>
          <a:xfrm>
            <a:off x="899592" y="764704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BCCE20-D887-573E-5C44-50B251A897EF}"/>
              </a:ext>
            </a:extLst>
          </p:cNvPr>
          <p:cNvSpPr/>
          <p:nvPr/>
        </p:nvSpPr>
        <p:spPr>
          <a:xfrm>
            <a:off x="899592" y="386104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</a:t>
            </a:r>
          </a:p>
          <a:p>
            <a:pPr algn="ctr"/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F448E24-C5F2-6700-5855-119F689706E8}"/>
              </a:ext>
            </a:extLst>
          </p:cNvPr>
          <p:cNvCxnSpPr>
            <a:cxnSpLocks/>
            <a:stCxn id="6" idx="0"/>
            <a:endCxn id="5" idx="2"/>
          </p:cNvCxnSpPr>
          <p:nvPr/>
        </p:nvCxnSpPr>
        <p:spPr>
          <a:xfrm flipV="1">
            <a:off x="1651412" y="1484258"/>
            <a:ext cx="0" cy="2376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FBD53A7-DF5F-D721-E229-6781B7773287}"/>
              </a:ext>
            </a:extLst>
          </p:cNvPr>
          <p:cNvSpPr txBox="1"/>
          <p:nvPr/>
        </p:nvSpPr>
        <p:spPr>
          <a:xfrm>
            <a:off x="1302346" y="2854825"/>
            <a:ext cx="349702" cy="797930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parent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E21165F-DB7A-C7D2-428A-47A7C8790FBA}"/>
              </a:ext>
            </a:extLst>
          </p:cNvPr>
          <p:cNvSpPr/>
          <p:nvPr/>
        </p:nvSpPr>
        <p:spPr>
          <a:xfrm>
            <a:off x="3275855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4BE3513-9A12-2A3B-D358-C5CD056B86F6}"/>
              </a:ext>
            </a:extLst>
          </p:cNvPr>
          <p:cNvSpPr/>
          <p:nvPr/>
        </p:nvSpPr>
        <p:spPr>
          <a:xfrm>
            <a:off x="3275855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PID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A51E7C9-2962-B9A6-FE7E-5DCEE2FDF01E}"/>
              </a:ext>
            </a:extLst>
          </p:cNvPr>
          <p:cNvCxnSpPr>
            <a:cxnSpLocks/>
            <a:stCxn id="11" idx="0"/>
            <a:endCxn id="10" idx="2"/>
          </p:cNvCxnSpPr>
          <p:nvPr/>
        </p:nvCxnSpPr>
        <p:spPr>
          <a:xfrm flipV="1">
            <a:off x="4027675" y="2276346"/>
            <a:ext cx="0" cy="237679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A9F58DB-77A7-7C10-4DE0-DC7428340F0A}"/>
              </a:ext>
            </a:extLst>
          </p:cNvPr>
          <p:cNvSpPr txBox="1"/>
          <p:nvPr/>
        </p:nvSpPr>
        <p:spPr>
          <a:xfrm>
            <a:off x="3687719" y="2752073"/>
            <a:ext cx="349702" cy="1007589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parent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BE46226-5BC3-79B0-32CD-8660CD8C0042}"/>
              </a:ext>
            </a:extLst>
          </p:cNvPr>
          <p:cNvSpPr/>
          <p:nvPr/>
        </p:nvSpPr>
        <p:spPr>
          <a:xfrm>
            <a:off x="5029163" y="1556792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D5F738-3781-5DB7-1499-5A23F6C2EAEE}"/>
              </a:ext>
            </a:extLst>
          </p:cNvPr>
          <p:cNvSpPr/>
          <p:nvPr/>
        </p:nvSpPr>
        <p:spPr>
          <a:xfrm>
            <a:off x="5029163" y="4653136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MOUNT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393DE67-E3A8-9540-C815-628B3AEDD425}"/>
              </a:ext>
            </a:extLst>
          </p:cNvPr>
          <p:cNvCxnSpPr>
            <a:cxnSpLocks/>
            <a:stCxn id="15" idx="0"/>
            <a:endCxn id="14" idx="2"/>
          </p:cNvCxnSpPr>
          <p:nvPr/>
        </p:nvCxnSpPr>
        <p:spPr>
          <a:xfrm flipV="1">
            <a:off x="5780983" y="2276346"/>
            <a:ext cx="0" cy="2376790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E241EC3-C3FA-FE3B-52DD-862AB8F0A39F}"/>
              </a:ext>
            </a:extLst>
          </p:cNvPr>
          <p:cNvSpPr txBox="1"/>
          <p:nvPr/>
        </p:nvSpPr>
        <p:spPr>
          <a:xfrm>
            <a:off x="5431281" y="3036563"/>
            <a:ext cx="349702" cy="639691"/>
          </a:xfrm>
          <a:prstGeom prst="rect">
            <a:avLst/>
          </a:prstGeom>
          <a:noFill/>
        </p:spPr>
        <p:txBody>
          <a:bodyPr vert="vert270" wrap="square" lIns="36000" tIns="36000" rIns="36000" bIns="36000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copy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E69C558-35A0-1A41-FFA2-D2EF6980894E}"/>
              </a:ext>
            </a:extLst>
          </p:cNvPr>
          <p:cNvSpPr/>
          <p:nvPr/>
        </p:nvSpPr>
        <p:spPr>
          <a:xfrm>
            <a:off x="6740768" y="1557318"/>
            <a:ext cx="1503640" cy="71955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NETWORK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B2D686-E341-08D7-020C-CBB1F938DE64}"/>
              </a:ext>
            </a:extLst>
          </p:cNvPr>
          <p:cNvSpPr txBox="1"/>
          <p:nvPr/>
        </p:nvSpPr>
        <p:spPr>
          <a:xfrm rot="5400000">
            <a:off x="3490136" y="473745"/>
            <a:ext cx="276999" cy="1080120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owned by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B44B1E5-BF9E-1DED-ECBE-F7DAF0208F0D}"/>
              </a:ext>
            </a:extLst>
          </p:cNvPr>
          <p:cNvCxnSpPr>
            <a:cxnSpLocks/>
            <a:stCxn id="14" idx="0"/>
            <a:endCxn id="5" idx="3"/>
          </p:cNvCxnSpPr>
          <p:nvPr/>
        </p:nvCxnSpPr>
        <p:spPr>
          <a:xfrm flipH="1" flipV="1">
            <a:off x="2403232" y="1124481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BAFE432-8399-2D22-ED52-E48CFCC0E595}"/>
              </a:ext>
            </a:extLst>
          </p:cNvPr>
          <p:cNvCxnSpPr>
            <a:cxnSpLocks/>
            <a:stCxn id="18" idx="0"/>
            <a:endCxn id="5" idx="3"/>
          </p:cNvCxnSpPr>
          <p:nvPr/>
        </p:nvCxnSpPr>
        <p:spPr>
          <a:xfrm flipH="1" flipV="1">
            <a:off x="2403232" y="1124481"/>
            <a:ext cx="5089356" cy="432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1B0D73F-C244-36D8-47F9-A39B64F917D5}"/>
              </a:ext>
            </a:extLst>
          </p:cNvPr>
          <p:cNvCxnSpPr>
            <a:cxnSpLocks/>
            <a:stCxn id="11" idx="0"/>
            <a:endCxn id="6" idx="3"/>
          </p:cNvCxnSpPr>
          <p:nvPr/>
        </p:nvCxnSpPr>
        <p:spPr>
          <a:xfrm flipH="1" flipV="1">
            <a:off x="2403232" y="4220825"/>
            <a:ext cx="1624443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880877D-407A-8DBC-16ED-91972CCFCA8C}"/>
              </a:ext>
            </a:extLst>
          </p:cNvPr>
          <p:cNvCxnSpPr>
            <a:cxnSpLocks/>
            <a:stCxn id="15" idx="0"/>
            <a:endCxn id="6" idx="3"/>
          </p:cNvCxnSpPr>
          <p:nvPr/>
        </p:nvCxnSpPr>
        <p:spPr>
          <a:xfrm flipH="1" flipV="1">
            <a:off x="2403232" y="4220825"/>
            <a:ext cx="3377751" cy="432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5ADF488-A147-A3C4-B966-BBB2AA80E17A}"/>
              </a:ext>
            </a:extLst>
          </p:cNvPr>
          <p:cNvSpPr txBox="1"/>
          <p:nvPr/>
        </p:nvSpPr>
        <p:spPr>
          <a:xfrm>
            <a:off x="2667956" y="2722174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parent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ED9A4A5-2C4D-71CD-41F8-CC51BD55A9CD}"/>
              </a:ext>
            </a:extLst>
          </p:cNvPr>
          <p:cNvCxnSpPr>
            <a:cxnSpLocks/>
            <a:stCxn id="45" idx="0"/>
            <a:endCxn id="10" idx="2"/>
          </p:cNvCxnSpPr>
          <p:nvPr/>
        </p:nvCxnSpPr>
        <p:spPr>
          <a:xfrm flipV="1">
            <a:off x="3112837" y="2276346"/>
            <a:ext cx="914838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099EFD0-09EF-D959-5BEC-083122CC9926}"/>
              </a:ext>
            </a:extLst>
          </p:cNvPr>
          <p:cNvCxnSpPr>
            <a:cxnSpLocks/>
            <a:stCxn id="45" idx="0"/>
            <a:endCxn id="14" idx="2"/>
          </p:cNvCxnSpPr>
          <p:nvPr/>
        </p:nvCxnSpPr>
        <p:spPr>
          <a:xfrm flipV="1">
            <a:off x="3112837" y="2276346"/>
            <a:ext cx="2668146" cy="44582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D0C9DC3-70E2-4AF6-7087-92711975EF6F}"/>
              </a:ext>
            </a:extLst>
          </p:cNvPr>
          <p:cNvCxnSpPr>
            <a:cxnSpLocks/>
            <a:stCxn id="45" idx="0"/>
            <a:endCxn id="5" idx="2"/>
          </p:cNvCxnSpPr>
          <p:nvPr/>
        </p:nvCxnSpPr>
        <p:spPr>
          <a:xfrm flipH="1" flipV="1">
            <a:off x="1651412" y="1484258"/>
            <a:ext cx="1461425" cy="12379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EDF0BA8-A15C-BD54-6995-22AB715C3CF5}"/>
              </a:ext>
            </a:extLst>
          </p:cNvPr>
          <p:cNvCxnSpPr>
            <a:cxnSpLocks/>
            <a:stCxn id="45" idx="0"/>
            <a:endCxn id="18" idx="2"/>
          </p:cNvCxnSpPr>
          <p:nvPr/>
        </p:nvCxnSpPr>
        <p:spPr>
          <a:xfrm flipV="1">
            <a:off x="3112837" y="2276872"/>
            <a:ext cx="4379751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D914C0DC-8453-633D-2A65-9C326D092F88}"/>
              </a:ext>
            </a:extLst>
          </p:cNvPr>
          <p:cNvSpPr txBox="1"/>
          <p:nvPr/>
        </p:nvSpPr>
        <p:spPr>
          <a:xfrm>
            <a:off x="2674126" y="5817992"/>
            <a:ext cx="889761" cy="531616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child proc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02076DF-D39E-AC41-9D18-6D9941904E31}"/>
              </a:ext>
            </a:extLst>
          </p:cNvPr>
          <p:cNvCxnSpPr>
            <a:cxnSpLocks/>
            <a:stCxn id="66" idx="0"/>
            <a:endCxn id="11" idx="2"/>
          </p:cNvCxnSpPr>
          <p:nvPr/>
        </p:nvCxnSpPr>
        <p:spPr>
          <a:xfrm flipV="1">
            <a:off x="3119007" y="5372690"/>
            <a:ext cx="908668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FC73C18-3868-3E47-55F7-AF668D4240C0}"/>
              </a:ext>
            </a:extLst>
          </p:cNvPr>
          <p:cNvCxnSpPr>
            <a:cxnSpLocks/>
            <a:stCxn id="66" idx="0"/>
            <a:endCxn id="15" idx="2"/>
          </p:cNvCxnSpPr>
          <p:nvPr/>
        </p:nvCxnSpPr>
        <p:spPr>
          <a:xfrm flipV="1">
            <a:off x="3119007" y="5372690"/>
            <a:ext cx="2661976" cy="4453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8E77BB0-29B8-D63B-0DF7-972D7A3EA5A1}"/>
              </a:ext>
            </a:extLst>
          </p:cNvPr>
          <p:cNvCxnSpPr>
            <a:cxnSpLocks/>
            <a:stCxn id="66" idx="0"/>
            <a:endCxn id="6" idx="2"/>
          </p:cNvCxnSpPr>
          <p:nvPr/>
        </p:nvCxnSpPr>
        <p:spPr>
          <a:xfrm flipH="1" flipV="1">
            <a:off x="1651412" y="4580602"/>
            <a:ext cx="1467595" cy="12373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2210357-61F7-3B8B-3CDE-A83B34A21EAF}"/>
              </a:ext>
            </a:extLst>
          </p:cNvPr>
          <p:cNvCxnSpPr>
            <a:cxnSpLocks/>
            <a:stCxn id="66" idx="0"/>
            <a:endCxn id="18" idx="2"/>
          </p:cNvCxnSpPr>
          <p:nvPr/>
        </p:nvCxnSpPr>
        <p:spPr>
          <a:xfrm flipV="1">
            <a:off x="3119007" y="2276872"/>
            <a:ext cx="4373581" cy="35411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922BEFF3-6192-EB11-F9D9-AE079F3F7E35}"/>
              </a:ext>
            </a:extLst>
          </p:cNvPr>
          <p:cNvCxnSpPr>
            <a:cxnSpLocks/>
            <a:stCxn id="66" idx="0"/>
            <a:endCxn id="45" idx="2"/>
          </p:cNvCxnSpPr>
          <p:nvPr/>
        </p:nvCxnSpPr>
        <p:spPr>
          <a:xfrm flipH="1" flipV="1">
            <a:off x="3112837" y="3253790"/>
            <a:ext cx="6170" cy="2564202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A90FD79-2A5C-3A05-1E83-7EF75C35BEEE}"/>
              </a:ext>
            </a:extLst>
          </p:cNvPr>
          <p:cNvSpPr/>
          <p:nvPr/>
        </p:nvSpPr>
        <p:spPr>
          <a:xfrm>
            <a:off x="4120364" y="5024209"/>
            <a:ext cx="516026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59C7DFC-DE85-93D0-2932-4388C7304684}"/>
              </a:ext>
            </a:extLst>
          </p:cNvPr>
          <p:cNvSpPr/>
          <p:nvPr/>
        </p:nvSpPr>
        <p:spPr>
          <a:xfrm>
            <a:off x="587953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A871B2A2-58EC-2AC1-D3D5-9033A165B545}"/>
              </a:ext>
            </a:extLst>
          </p:cNvPr>
          <p:cNvSpPr/>
          <p:nvPr/>
        </p:nvSpPr>
        <p:spPr>
          <a:xfrm>
            <a:off x="3431477" y="1881354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1111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921007D-8EAC-5426-5B3B-5F32ABD667F9}"/>
              </a:ext>
            </a:extLst>
          </p:cNvPr>
          <p:cNvSpPr/>
          <p:nvPr/>
        </p:nvSpPr>
        <p:spPr>
          <a:xfrm>
            <a:off x="4151926" y="1888333"/>
            <a:ext cx="512484" cy="276999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2222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2216F7F9-1582-D69C-02CD-24C8213F71D1}"/>
              </a:ext>
            </a:extLst>
          </p:cNvPr>
          <p:cNvCxnSpPr>
            <a:cxnSpLocks/>
            <a:stCxn id="115" idx="0"/>
            <a:endCxn id="118" idx="2"/>
          </p:cNvCxnSpPr>
          <p:nvPr/>
        </p:nvCxnSpPr>
        <p:spPr>
          <a:xfrm flipV="1">
            <a:off x="4378377" y="2165332"/>
            <a:ext cx="29791" cy="2858877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F9E4868D-96E7-8F51-945E-2C4EB5D93FDF}"/>
              </a:ext>
            </a:extLst>
          </p:cNvPr>
          <p:cNvCxnSpPr>
            <a:cxnSpLocks/>
            <a:stCxn id="66" idx="0"/>
            <a:endCxn id="115" idx="2"/>
          </p:cNvCxnSpPr>
          <p:nvPr/>
        </p:nvCxnSpPr>
        <p:spPr>
          <a:xfrm flipV="1">
            <a:off x="3119007" y="5301208"/>
            <a:ext cx="1259370" cy="516784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>
            <a:extLst>
              <a:ext uri="{FF2B5EF4-FFF2-40B4-BE49-F238E27FC236}">
                <a16:creationId xmlns:a16="http://schemas.microsoft.com/office/drawing/2014/main" id="{E253A907-E6ED-CF6E-1ACE-4B49D1D02EA1}"/>
              </a:ext>
            </a:extLst>
          </p:cNvPr>
          <p:cNvSpPr/>
          <p:nvPr/>
        </p:nvSpPr>
        <p:spPr>
          <a:xfrm>
            <a:off x="1044241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E33184CE-F52E-B3C0-95D6-51DC48E13623}"/>
              </a:ext>
            </a:extLst>
          </p:cNvPr>
          <p:cNvCxnSpPr>
            <a:cxnSpLocks/>
            <a:stCxn id="45" idx="0"/>
            <a:endCxn id="117" idx="2"/>
          </p:cNvCxnSpPr>
          <p:nvPr/>
        </p:nvCxnSpPr>
        <p:spPr>
          <a:xfrm flipV="1">
            <a:off x="3112837" y="2158353"/>
            <a:ext cx="574882" cy="56382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>
            <a:extLst>
              <a:ext uri="{FF2B5EF4-FFF2-40B4-BE49-F238E27FC236}">
                <a16:creationId xmlns:a16="http://schemas.microsoft.com/office/drawing/2014/main" id="{48287332-BACC-40CC-7D93-7ACC969DE0A6}"/>
              </a:ext>
            </a:extLst>
          </p:cNvPr>
          <p:cNvSpPr/>
          <p:nvPr/>
        </p:nvSpPr>
        <p:spPr>
          <a:xfrm>
            <a:off x="1764100" y="1118281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1000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CA2AC63-087E-4E5E-EB65-507A10913FDC}"/>
              </a:ext>
            </a:extLst>
          </p:cNvPr>
          <p:cNvSpPr/>
          <p:nvPr/>
        </p:nvSpPr>
        <p:spPr>
          <a:xfrm>
            <a:off x="5198109" y="1949888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4D7E83D-DC06-9E3C-2174-25DEE3E0E65E}"/>
              </a:ext>
            </a:extLst>
          </p:cNvPr>
          <p:cNvSpPr/>
          <p:nvPr/>
        </p:nvSpPr>
        <p:spPr>
          <a:xfrm>
            <a:off x="5878269" y="5043345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/proc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28A1DE1-FA60-1B7C-2752-F9B922C664C0}"/>
              </a:ext>
            </a:extLst>
          </p:cNvPr>
          <p:cNvSpPr/>
          <p:nvPr/>
        </p:nvSpPr>
        <p:spPr>
          <a:xfrm>
            <a:off x="5196839" y="5043345"/>
            <a:ext cx="512484" cy="215444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6"/>
                </a:solidFill>
              </a:rPr>
              <a:t>/</a:t>
            </a:r>
            <a:endParaRPr lang="cs-CZ" sz="1400" dirty="0">
              <a:solidFill>
                <a:schemeClr val="accent6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742335A-11C9-E52B-FEEB-97E2FE2EBC84}"/>
              </a:ext>
            </a:extLst>
          </p:cNvPr>
          <p:cNvSpPr/>
          <p:nvPr/>
        </p:nvSpPr>
        <p:spPr>
          <a:xfrm>
            <a:off x="7596335" y="1969331"/>
            <a:ext cx="512484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eth0</a:t>
            </a:r>
            <a:endParaRPr lang="cs-CZ" sz="1200" dirty="0">
              <a:solidFill>
                <a:schemeClr val="accent4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3DB6413-0987-D14D-F459-EEF5E7C563B2}"/>
              </a:ext>
            </a:extLst>
          </p:cNvPr>
          <p:cNvSpPr/>
          <p:nvPr/>
        </p:nvSpPr>
        <p:spPr>
          <a:xfrm>
            <a:off x="6836080" y="1968121"/>
            <a:ext cx="644918" cy="184666"/>
          </a:xfrm>
          <a:prstGeom prst="rect">
            <a:avLst/>
          </a:prstGeom>
          <a:noFill/>
          <a:ln w="127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accent4"/>
                </a:solidFill>
              </a:rPr>
              <a:t>loopback</a:t>
            </a:r>
            <a:endParaRPr lang="cs-CZ" sz="1200" dirty="0">
              <a:solidFill>
                <a:schemeClr val="accent4"/>
              </a:solidFill>
            </a:endParaRP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CF5EA65A-64EA-C0C4-3E7A-C6C13B8FC87D}"/>
              </a:ext>
            </a:extLst>
          </p:cNvPr>
          <p:cNvCxnSpPr>
            <a:cxnSpLocks/>
            <a:stCxn id="45" idx="0"/>
            <a:endCxn id="155" idx="2"/>
          </p:cNvCxnSpPr>
          <p:nvPr/>
        </p:nvCxnSpPr>
        <p:spPr>
          <a:xfrm flipH="1" flipV="1">
            <a:off x="2020342" y="1395280"/>
            <a:ext cx="1092495" cy="1326894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19211BD3-37D6-9793-E438-20B06542EA38}"/>
              </a:ext>
            </a:extLst>
          </p:cNvPr>
          <p:cNvCxnSpPr>
            <a:cxnSpLocks/>
            <a:stCxn id="66" idx="0"/>
            <a:endCxn id="155" idx="2"/>
          </p:cNvCxnSpPr>
          <p:nvPr/>
        </p:nvCxnSpPr>
        <p:spPr>
          <a:xfrm flipH="1" flipV="1">
            <a:off x="2020342" y="1395280"/>
            <a:ext cx="1098665" cy="4422712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C39CF8D4-570A-4B80-60A8-BD4AF3791730}"/>
              </a:ext>
            </a:extLst>
          </p:cNvPr>
          <p:cNvCxnSpPr>
            <a:cxnSpLocks/>
            <a:stCxn id="116" idx="1"/>
            <a:endCxn id="10" idx="3"/>
          </p:cNvCxnSpPr>
          <p:nvPr/>
        </p:nvCxnSpPr>
        <p:spPr>
          <a:xfrm flipH="1" flipV="1">
            <a:off x="4779495" y="1916569"/>
            <a:ext cx="1100044" cy="141041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CEAF54AB-4F73-A4E5-481F-EEF19DF2AAB9}"/>
              </a:ext>
            </a:extLst>
          </p:cNvPr>
          <p:cNvCxnSpPr>
            <a:cxnSpLocks/>
            <a:stCxn id="157" idx="1"/>
            <a:endCxn id="11" idx="3"/>
          </p:cNvCxnSpPr>
          <p:nvPr/>
        </p:nvCxnSpPr>
        <p:spPr>
          <a:xfrm flipH="1" flipV="1">
            <a:off x="4779495" y="5012913"/>
            <a:ext cx="1098774" cy="138154"/>
          </a:xfrm>
          <a:prstGeom prst="straightConnector1">
            <a:avLst/>
          </a:prstGeom>
          <a:ln w="127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46B283AA-34C0-774E-9A36-F8B944DE1220}"/>
              </a:ext>
            </a:extLst>
          </p:cNvPr>
          <p:cNvSpPr/>
          <p:nvPr/>
        </p:nvSpPr>
        <p:spPr>
          <a:xfrm>
            <a:off x="1783700" y="4216159"/>
            <a:ext cx="512484" cy="276999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0</a:t>
            </a:r>
            <a:endParaRPr lang="cs-CZ" dirty="0">
              <a:solidFill>
                <a:schemeClr val="accent1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6D2E412-47EB-17EA-7161-00A75C9912E3}"/>
              </a:ext>
            </a:extLst>
          </p:cNvPr>
          <p:cNvCxnSpPr>
            <a:cxnSpLocks/>
            <a:stCxn id="21" idx="0"/>
          </p:cNvCxnSpPr>
          <p:nvPr/>
        </p:nvCxnSpPr>
        <p:spPr>
          <a:xfrm flipH="1" flipV="1">
            <a:off x="2020342" y="1395280"/>
            <a:ext cx="19600" cy="2820879"/>
          </a:xfrm>
          <a:prstGeom prst="straightConnector1">
            <a:avLst/>
          </a:prstGeom>
          <a:ln w="127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3639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3528" y="2615506"/>
            <a:ext cx="3859248" cy="3117743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B4CF71-1322-45DE-A0B8-5B7A28B2682C}"/>
              </a:ext>
            </a:extLst>
          </p:cNvPr>
          <p:cNvSpPr txBox="1"/>
          <p:nvPr/>
        </p:nvSpPr>
        <p:spPr>
          <a:xfrm>
            <a:off x="390422" y="764704"/>
            <a:ext cx="3720347" cy="5090863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</a:t>
            </a:r>
          </a:p>
          <a:p>
            <a:r>
              <a:rPr lang="en-US" dirty="0">
                <a:solidFill>
                  <a:schemeClr val="accent1"/>
                </a:solidFill>
              </a:rPr>
              <a:t>root-NS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48" y="1484784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 – without network namespaces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Containers in host network namespace</a:t>
            </a:r>
          </a:p>
          <a:p>
            <a:pPr lvl="1"/>
            <a:r>
              <a:rPr lang="en-US" dirty="0"/>
              <a:t>Containers share network stack with the host</a:t>
            </a:r>
          </a:p>
          <a:p>
            <a:pPr lvl="2"/>
            <a:r>
              <a:rPr lang="en-US" dirty="0"/>
              <a:t>Potential port number conflicts</a:t>
            </a:r>
          </a:p>
          <a:p>
            <a:pPr lvl="2"/>
            <a:r>
              <a:rPr lang="en-US" dirty="0"/>
              <a:t>Unsafe</a:t>
            </a:r>
          </a:p>
          <a:p>
            <a:pPr lvl="1"/>
            <a:r>
              <a:rPr lang="en-US" dirty="0"/>
              <a:t>Called </a:t>
            </a:r>
            <a:r>
              <a:rPr lang="en-US" b="1" dirty="0"/>
              <a:t>host mode </a:t>
            </a:r>
            <a:r>
              <a:rPr lang="en-US" dirty="0"/>
              <a:t>in docker/</a:t>
            </a:r>
            <a:r>
              <a:rPr lang="en-US" dirty="0" err="1"/>
              <a:t>podman</a:t>
            </a:r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31640" y="1484784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96442" y="1484784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5856" y="1484784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/>
          <p:cNvSpPr/>
          <p:nvPr/>
        </p:nvSpPr>
        <p:spPr>
          <a:xfrm rot="5400000">
            <a:off x="1104281" y="2376849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7" name="Flowchart: Stored Data 12"/>
          <p:cNvSpPr/>
          <p:nvPr/>
        </p:nvSpPr>
        <p:spPr>
          <a:xfrm rot="5400000">
            <a:off x="2936055" y="2372740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35" name="Up-Down Arrow 34"/>
          <p:cNvSpPr/>
          <p:nvPr/>
        </p:nvSpPr>
        <p:spPr>
          <a:xfrm>
            <a:off x="778871" y="2424966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Up-Down Arrow 35"/>
          <p:cNvSpPr/>
          <p:nvPr/>
        </p:nvSpPr>
        <p:spPr>
          <a:xfrm>
            <a:off x="1711325" y="2405219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Up-Down Arrow 36"/>
          <p:cNvSpPr/>
          <p:nvPr/>
        </p:nvSpPr>
        <p:spPr>
          <a:xfrm>
            <a:off x="2638330" y="2416684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8" name="Up-Down Arrow 37"/>
          <p:cNvSpPr/>
          <p:nvPr/>
        </p:nvSpPr>
        <p:spPr>
          <a:xfrm>
            <a:off x="3570784" y="2396937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Flowchart: Stored Data 12"/>
          <p:cNvSpPr/>
          <p:nvPr/>
        </p:nvSpPr>
        <p:spPr>
          <a:xfrm rot="5400000">
            <a:off x="1923371" y="5447606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eth0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Up-Down Arrow 46"/>
          <p:cNvSpPr/>
          <p:nvPr/>
        </p:nvSpPr>
        <p:spPr>
          <a:xfrm rot="10800000">
            <a:off x="2084056" y="5971724"/>
            <a:ext cx="218590" cy="409603"/>
          </a:xfrm>
          <a:prstGeom prst="upDownArrow">
            <a:avLst/>
          </a:prstGeom>
          <a:solidFill>
            <a:schemeClr val="accent3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1C82CAF-7590-65EE-4FC4-AA5BF9CDA827}"/>
              </a:ext>
            </a:extLst>
          </p:cNvPr>
          <p:cNvCxnSpPr>
            <a:cxnSpLocks/>
            <a:stCxn id="27" idx="2"/>
            <a:endCxn id="46" idx="1"/>
          </p:cNvCxnSpPr>
          <p:nvPr/>
        </p:nvCxnSpPr>
        <p:spPr>
          <a:xfrm flipH="1">
            <a:off x="2193350" y="3230207"/>
            <a:ext cx="986054" cy="2233066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BD4B568-E4E1-BF21-20A7-D4FAE4BBAAFA}"/>
              </a:ext>
            </a:extLst>
          </p:cNvPr>
          <p:cNvCxnSpPr>
            <a:cxnSpLocks/>
            <a:stCxn id="13" idx="2"/>
            <a:endCxn id="46" idx="1"/>
          </p:cNvCxnSpPr>
          <p:nvPr/>
        </p:nvCxnSpPr>
        <p:spPr>
          <a:xfrm>
            <a:off x="1347630" y="3234316"/>
            <a:ext cx="845720" cy="2228957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403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8129B-2433-C66F-B842-B52F4FE8A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D22651C-C292-5E40-A230-56F9918A9838}"/>
              </a:ext>
            </a:extLst>
          </p:cNvPr>
          <p:cNvSpPr txBox="1"/>
          <p:nvPr/>
        </p:nvSpPr>
        <p:spPr>
          <a:xfrm>
            <a:off x="323528" y="2204864"/>
            <a:ext cx="3859248" cy="352838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0C6E3E5-6FBF-11EA-A752-1F72843409D9}"/>
              </a:ext>
            </a:extLst>
          </p:cNvPr>
          <p:cNvSpPr txBox="1"/>
          <p:nvPr/>
        </p:nvSpPr>
        <p:spPr>
          <a:xfrm>
            <a:off x="390422" y="495792"/>
            <a:ext cx="1734507" cy="3221236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NS-1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6D99DDF-FD51-772E-88D2-6F290EF0A94E}"/>
              </a:ext>
            </a:extLst>
          </p:cNvPr>
          <p:cNvSpPr txBox="1"/>
          <p:nvPr/>
        </p:nvSpPr>
        <p:spPr>
          <a:xfrm>
            <a:off x="390422" y="3833186"/>
            <a:ext cx="3720347" cy="2022381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</a:t>
            </a:r>
          </a:p>
          <a:p>
            <a:r>
              <a:rPr lang="en-US" dirty="0">
                <a:solidFill>
                  <a:schemeClr val="accent1"/>
                </a:solidFill>
              </a:rPr>
              <a:t>root-NS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F1022FA-57C4-92E0-A039-C971F8983A12}"/>
              </a:ext>
            </a:extLst>
          </p:cNvPr>
          <p:cNvSpPr txBox="1"/>
          <p:nvPr/>
        </p:nvSpPr>
        <p:spPr>
          <a:xfrm>
            <a:off x="2256815" y="506545"/>
            <a:ext cx="1853954" cy="3221235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NS-2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D30F33-6FDC-B900-FB97-1CD130FD8BC5}"/>
              </a:ext>
            </a:extLst>
          </p:cNvPr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1448D2-77E9-51BB-8867-811D54BC8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 – network namespaces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102884-8E11-FFFA-4E58-E714824A9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36</a:t>
            </a:fld>
            <a:endParaRPr lang="cs-CZ" dirty="0"/>
          </a:p>
        </p:txBody>
      </p:sp>
      <p:sp>
        <p:nvSpPr>
          <p:cNvPr id="67" name="Content Placeholder 66">
            <a:extLst>
              <a:ext uri="{FF2B5EF4-FFF2-40B4-BE49-F238E27FC236}">
                <a16:creationId xmlns:a16="http://schemas.microsoft.com/office/drawing/2014/main" id="{AB808B29-4530-025E-1C37-08224BCD5D2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namespaces are created empty</a:t>
            </a:r>
          </a:p>
          <a:p>
            <a:pPr lvl="1"/>
            <a:r>
              <a:rPr lang="en-US" dirty="0"/>
              <a:t>Devices, routing and firewall rules are bound to a NS</a:t>
            </a:r>
            <a:endParaRPr lang="cs-CZ" dirty="0"/>
          </a:p>
          <a:p>
            <a:r>
              <a:rPr lang="en-US" dirty="0" err="1"/>
              <a:t>veth</a:t>
            </a:r>
            <a:r>
              <a:rPr lang="en-US" dirty="0"/>
              <a:t> – a pair of virtual Ethernet devices</a:t>
            </a:r>
          </a:p>
          <a:p>
            <a:pPr lvl="1"/>
            <a:r>
              <a:rPr lang="en-US" dirty="0"/>
              <a:t>packets sent through one side are received on the other</a:t>
            </a:r>
            <a:endParaRPr lang="cs-CZ" dirty="0"/>
          </a:p>
          <a:p>
            <a:pPr lvl="1"/>
            <a:r>
              <a:rPr lang="en-US" dirty="0"/>
              <a:t>usually installed across network NS boundary</a:t>
            </a:r>
            <a:endParaRPr lang="cs-CZ" dirty="0"/>
          </a:p>
          <a:p>
            <a:pPr lvl="2"/>
            <a:r>
              <a:rPr lang="en-US" dirty="0"/>
              <a:t>privileges required in both namespaces</a:t>
            </a:r>
          </a:p>
          <a:p>
            <a:pPr lvl="3"/>
            <a:r>
              <a:rPr lang="en-US" dirty="0"/>
              <a:t>non-root users must provide network access differently</a:t>
            </a:r>
          </a:p>
          <a:p>
            <a:r>
              <a:rPr lang="en-US" dirty="0"/>
              <a:t>More than one container may reside in the same network namespace</a:t>
            </a:r>
          </a:p>
          <a:p>
            <a:pPr lvl="1"/>
            <a:r>
              <a:rPr lang="en-US" dirty="0"/>
              <a:t>Shared network address</a:t>
            </a:r>
          </a:p>
          <a:p>
            <a:pPr lvl="2"/>
            <a:r>
              <a:rPr lang="en-US" dirty="0"/>
              <a:t>Potentially conflicting ports</a:t>
            </a:r>
          </a:p>
          <a:p>
            <a:pPr lvl="1"/>
            <a:r>
              <a:rPr lang="en-US" dirty="0"/>
              <a:t>Example: </a:t>
            </a:r>
            <a:r>
              <a:rPr lang="en-US" dirty="0" err="1"/>
              <a:t>podman</a:t>
            </a:r>
            <a:r>
              <a:rPr lang="en-US" dirty="0"/>
              <a:t> pod	</a:t>
            </a:r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3"/>
            <a:endParaRPr lang="en-US" dirty="0"/>
          </a:p>
          <a:p>
            <a:pPr marL="868680" lvl="3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C655D-1041-3155-5093-3A8138F5CA2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BDBB97-B495-6EAF-CA3D-39737EC1A1E3}"/>
              </a:ext>
            </a:extLst>
          </p:cNvPr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CCB395-C0F8-A83F-142A-BCA47B0A17A8}"/>
              </a:ext>
            </a:extLst>
          </p:cNvPr>
          <p:cNvSpPr txBox="1"/>
          <p:nvPr/>
        </p:nvSpPr>
        <p:spPr>
          <a:xfrm>
            <a:off x="2396442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610FB2-C43C-E66E-5B48-185E256D64D9}"/>
              </a:ext>
            </a:extLst>
          </p:cNvPr>
          <p:cNvSpPr txBox="1"/>
          <p:nvPr/>
        </p:nvSpPr>
        <p:spPr>
          <a:xfrm>
            <a:off x="3275856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>
            <a:extLst>
              <a:ext uri="{FF2B5EF4-FFF2-40B4-BE49-F238E27FC236}">
                <a16:creationId xmlns:a16="http://schemas.microsoft.com/office/drawing/2014/main" id="{EB30D1A9-018A-EAA1-1D73-E83FE23778C3}"/>
              </a:ext>
            </a:extLst>
          </p:cNvPr>
          <p:cNvSpPr/>
          <p:nvPr/>
        </p:nvSpPr>
        <p:spPr>
          <a:xfrm rot="5400000">
            <a:off x="1104281" y="1894497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7" name="Flowchart: Stored Data 12">
            <a:extLst>
              <a:ext uri="{FF2B5EF4-FFF2-40B4-BE49-F238E27FC236}">
                <a16:creationId xmlns:a16="http://schemas.microsoft.com/office/drawing/2014/main" id="{003DE2A9-005E-7A5E-1283-255E845F154F}"/>
              </a:ext>
            </a:extLst>
          </p:cNvPr>
          <p:cNvSpPr/>
          <p:nvPr/>
        </p:nvSpPr>
        <p:spPr>
          <a:xfrm rot="5400000">
            <a:off x="2936055" y="1890388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3" name="Flowchart: Stored Data 12">
            <a:extLst>
              <a:ext uri="{FF2B5EF4-FFF2-40B4-BE49-F238E27FC236}">
                <a16:creationId xmlns:a16="http://schemas.microsoft.com/office/drawing/2014/main" id="{F8BB7632-086D-060F-C4AD-52CE753B4DD8}"/>
              </a:ext>
            </a:extLst>
          </p:cNvPr>
          <p:cNvSpPr/>
          <p:nvPr/>
        </p:nvSpPr>
        <p:spPr>
          <a:xfrm rot="5400000">
            <a:off x="2355419" y="3060002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2a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Flowchart: Stored Data 12">
            <a:extLst>
              <a:ext uri="{FF2B5EF4-FFF2-40B4-BE49-F238E27FC236}">
                <a16:creationId xmlns:a16="http://schemas.microsoft.com/office/drawing/2014/main" id="{8B974A52-2A57-E129-0379-B94E528746D5}"/>
              </a:ext>
            </a:extLst>
          </p:cNvPr>
          <p:cNvSpPr/>
          <p:nvPr/>
        </p:nvSpPr>
        <p:spPr>
          <a:xfrm rot="5400000">
            <a:off x="536381" y="3072133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35" name="Up-Down Arrow 34">
            <a:extLst>
              <a:ext uri="{FF2B5EF4-FFF2-40B4-BE49-F238E27FC236}">
                <a16:creationId xmlns:a16="http://schemas.microsoft.com/office/drawing/2014/main" id="{6050B559-334F-6528-2C9E-1FE85426247D}"/>
              </a:ext>
            </a:extLst>
          </p:cNvPr>
          <p:cNvSpPr/>
          <p:nvPr/>
        </p:nvSpPr>
        <p:spPr>
          <a:xfrm>
            <a:off x="778871" y="1942614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Up-Down Arrow 35">
            <a:extLst>
              <a:ext uri="{FF2B5EF4-FFF2-40B4-BE49-F238E27FC236}">
                <a16:creationId xmlns:a16="http://schemas.microsoft.com/office/drawing/2014/main" id="{F2FFF324-73B7-62EA-8BBA-4C48551A6B20}"/>
              </a:ext>
            </a:extLst>
          </p:cNvPr>
          <p:cNvSpPr/>
          <p:nvPr/>
        </p:nvSpPr>
        <p:spPr>
          <a:xfrm>
            <a:off x="1711325" y="1922867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Up-Down Arrow 36">
            <a:extLst>
              <a:ext uri="{FF2B5EF4-FFF2-40B4-BE49-F238E27FC236}">
                <a16:creationId xmlns:a16="http://schemas.microsoft.com/office/drawing/2014/main" id="{1EF26BC1-EEB2-52B9-480D-7ABFB4796617}"/>
              </a:ext>
            </a:extLst>
          </p:cNvPr>
          <p:cNvSpPr/>
          <p:nvPr/>
        </p:nvSpPr>
        <p:spPr>
          <a:xfrm>
            <a:off x="2638330" y="1934332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8" name="Up-Down Arrow 37">
            <a:extLst>
              <a:ext uri="{FF2B5EF4-FFF2-40B4-BE49-F238E27FC236}">
                <a16:creationId xmlns:a16="http://schemas.microsoft.com/office/drawing/2014/main" id="{229BA938-0586-5A7B-9CF6-72C05C42E349}"/>
              </a:ext>
            </a:extLst>
          </p:cNvPr>
          <p:cNvSpPr/>
          <p:nvPr/>
        </p:nvSpPr>
        <p:spPr>
          <a:xfrm>
            <a:off x="3570784" y="1914585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Flowchart: Stored Data 12">
            <a:extLst>
              <a:ext uri="{FF2B5EF4-FFF2-40B4-BE49-F238E27FC236}">
                <a16:creationId xmlns:a16="http://schemas.microsoft.com/office/drawing/2014/main" id="{8D994278-5EF6-6985-F2C9-80D9AA7C2160}"/>
              </a:ext>
            </a:extLst>
          </p:cNvPr>
          <p:cNvSpPr/>
          <p:nvPr/>
        </p:nvSpPr>
        <p:spPr>
          <a:xfrm rot="5400000">
            <a:off x="1464851" y="3071254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1a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Up-Down Arrow 43">
            <a:extLst>
              <a:ext uri="{FF2B5EF4-FFF2-40B4-BE49-F238E27FC236}">
                <a16:creationId xmlns:a16="http://schemas.microsoft.com/office/drawing/2014/main" id="{D6BEF22A-C4A4-F190-E902-E198DA2EFCFF}"/>
              </a:ext>
            </a:extLst>
          </p:cNvPr>
          <p:cNvSpPr/>
          <p:nvPr/>
        </p:nvSpPr>
        <p:spPr>
          <a:xfrm rot="10800000">
            <a:off x="2492496" y="3930983"/>
            <a:ext cx="218590" cy="355730"/>
          </a:xfrm>
          <a:prstGeom prst="upDownArrow">
            <a:avLst/>
          </a:prstGeom>
          <a:solidFill>
            <a:schemeClr val="accent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Flowchart: Stored Data 12">
            <a:extLst>
              <a:ext uri="{FF2B5EF4-FFF2-40B4-BE49-F238E27FC236}">
                <a16:creationId xmlns:a16="http://schemas.microsoft.com/office/drawing/2014/main" id="{3A1FF49E-63FA-0BFD-C230-5AD5FE99AE90}"/>
              </a:ext>
            </a:extLst>
          </p:cNvPr>
          <p:cNvSpPr/>
          <p:nvPr/>
        </p:nvSpPr>
        <p:spPr>
          <a:xfrm rot="5400000">
            <a:off x="1923371" y="5447606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eth0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Up-Down Arrow 46">
            <a:extLst>
              <a:ext uri="{FF2B5EF4-FFF2-40B4-BE49-F238E27FC236}">
                <a16:creationId xmlns:a16="http://schemas.microsoft.com/office/drawing/2014/main" id="{D9351DAE-224B-6D8E-CC0B-E352DA4EAF7D}"/>
              </a:ext>
            </a:extLst>
          </p:cNvPr>
          <p:cNvSpPr/>
          <p:nvPr/>
        </p:nvSpPr>
        <p:spPr>
          <a:xfrm rot="10800000">
            <a:off x="2084056" y="5971724"/>
            <a:ext cx="218590" cy="409603"/>
          </a:xfrm>
          <a:prstGeom prst="upDownArrow">
            <a:avLst/>
          </a:prstGeom>
          <a:solidFill>
            <a:schemeClr val="accent3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2353E8B-DB71-E963-7F8C-E1D59E18B4C4}"/>
              </a:ext>
            </a:extLst>
          </p:cNvPr>
          <p:cNvCxnSpPr>
            <a:stCxn id="13" idx="2"/>
            <a:endCxn id="39" idx="1"/>
          </p:cNvCxnSpPr>
          <p:nvPr/>
        </p:nvCxnSpPr>
        <p:spPr>
          <a:xfrm>
            <a:off x="1347630" y="2751964"/>
            <a:ext cx="387200" cy="334957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C06AF6-E9CD-1043-3174-B8237D287263}"/>
              </a:ext>
            </a:extLst>
          </p:cNvPr>
          <p:cNvCxnSpPr>
            <a:cxnSpLocks/>
            <a:stCxn id="13" idx="2"/>
            <a:endCxn id="26" idx="1"/>
          </p:cNvCxnSpPr>
          <p:nvPr/>
        </p:nvCxnSpPr>
        <p:spPr>
          <a:xfrm flipH="1">
            <a:off x="809713" y="2751964"/>
            <a:ext cx="537917" cy="316998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47EF49-4EC2-DE2A-238E-7F826C133D25}"/>
              </a:ext>
            </a:extLst>
          </p:cNvPr>
          <p:cNvCxnSpPr>
            <a:cxnSpLocks/>
            <a:stCxn id="27" idx="2"/>
            <a:endCxn id="49" idx="1"/>
          </p:cNvCxnSpPr>
          <p:nvPr/>
        </p:nvCxnSpPr>
        <p:spPr>
          <a:xfrm>
            <a:off x="3179404" y="2747855"/>
            <a:ext cx="582637" cy="321106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257856C-CD1E-33AA-B703-3249A645BB40}"/>
              </a:ext>
            </a:extLst>
          </p:cNvPr>
          <p:cNvCxnSpPr>
            <a:cxnSpLocks/>
            <a:stCxn id="27" idx="2"/>
            <a:endCxn id="23" idx="1"/>
          </p:cNvCxnSpPr>
          <p:nvPr/>
        </p:nvCxnSpPr>
        <p:spPr>
          <a:xfrm flipH="1">
            <a:off x="2625398" y="2747855"/>
            <a:ext cx="554006" cy="327814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Stored Data 12">
            <a:extLst>
              <a:ext uri="{FF2B5EF4-FFF2-40B4-BE49-F238E27FC236}">
                <a16:creationId xmlns:a16="http://schemas.microsoft.com/office/drawing/2014/main" id="{C62E8995-AE27-33BA-E4E8-B89EF5DEC9B7}"/>
              </a:ext>
            </a:extLst>
          </p:cNvPr>
          <p:cNvSpPr/>
          <p:nvPr/>
        </p:nvSpPr>
        <p:spPr>
          <a:xfrm rot="5400000">
            <a:off x="3488709" y="3072132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54" name="Flowchart: Stored Data 12">
            <a:extLst>
              <a:ext uri="{FF2B5EF4-FFF2-40B4-BE49-F238E27FC236}">
                <a16:creationId xmlns:a16="http://schemas.microsoft.com/office/drawing/2014/main" id="{EB24A55D-EA3F-5BBF-DC0D-7983F6505699}"/>
              </a:ext>
            </a:extLst>
          </p:cNvPr>
          <p:cNvSpPr/>
          <p:nvPr/>
        </p:nvSpPr>
        <p:spPr>
          <a:xfrm rot="5400000">
            <a:off x="2360191" y="3917390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2b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Flowchart: Stored Data 12">
            <a:extLst>
              <a:ext uri="{FF2B5EF4-FFF2-40B4-BE49-F238E27FC236}">
                <a16:creationId xmlns:a16="http://schemas.microsoft.com/office/drawing/2014/main" id="{2C888863-7842-34F5-A063-DEC6BF4C1FD6}"/>
              </a:ext>
            </a:extLst>
          </p:cNvPr>
          <p:cNvSpPr/>
          <p:nvPr/>
        </p:nvSpPr>
        <p:spPr>
          <a:xfrm rot="5400000">
            <a:off x="1469623" y="3928642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1b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3E0F070-BD8A-86BB-1FC1-B1A7D44BAEBE}"/>
              </a:ext>
            </a:extLst>
          </p:cNvPr>
          <p:cNvCxnSpPr>
            <a:cxnSpLocks/>
            <a:stCxn id="39" idx="3"/>
            <a:endCxn id="55" idx="1"/>
          </p:cNvCxnSpPr>
          <p:nvPr/>
        </p:nvCxnSpPr>
        <p:spPr>
          <a:xfrm>
            <a:off x="1734830" y="3626879"/>
            <a:ext cx="4772" cy="317430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3E0CF67-C971-629C-00EB-6D46B2850E8C}"/>
              </a:ext>
            </a:extLst>
          </p:cNvPr>
          <p:cNvCxnSpPr>
            <a:cxnSpLocks/>
            <a:stCxn id="23" idx="3"/>
            <a:endCxn id="54" idx="1"/>
          </p:cNvCxnSpPr>
          <p:nvPr/>
        </p:nvCxnSpPr>
        <p:spPr>
          <a:xfrm>
            <a:off x="2625398" y="3615627"/>
            <a:ext cx="4772" cy="317430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3105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4B728-087D-54A0-E3DC-075D65552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834A048-B9EA-4E57-6AEE-9E8DF35ED669}"/>
              </a:ext>
            </a:extLst>
          </p:cNvPr>
          <p:cNvSpPr txBox="1"/>
          <p:nvPr/>
        </p:nvSpPr>
        <p:spPr>
          <a:xfrm>
            <a:off x="323528" y="2204864"/>
            <a:ext cx="3859248" cy="352838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DDB0696-991D-3696-C009-F921F08A014F}"/>
              </a:ext>
            </a:extLst>
          </p:cNvPr>
          <p:cNvSpPr txBox="1"/>
          <p:nvPr/>
        </p:nvSpPr>
        <p:spPr>
          <a:xfrm>
            <a:off x="390422" y="495792"/>
            <a:ext cx="1734507" cy="3221236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NS-1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C12FC71-D614-D903-E46E-09ED0E029E75}"/>
              </a:ext>
            </a:extLst>
          </p:cNvPr>
          <p:cNvSpPr txBox="1"/>
          <p:nvPr/>
        </p:nvSpPr>
        <p:spPr>
          <a:xfrm>
            <a:off x="390422" y="3833186"/>
            <a:ext cx="3720347" cy="2022381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</a:t>
            </a:r>
          </a:p>
          <a:p>
            <a:r>
              <a:rPr lang="en-US" dirty="0">
                <a:solidFill>
                  <a:schemeClr val="accent1"/>
                </a:solidFill>
              </a:rPr>
              <a:t>root-NS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8D23617-3C97-A740-33CB-352B070D334A}"/>
              </a:ext>
            </a:extLst>
          </p:cNvPr>
          <p:cNvSpPr txBox="1"/>
          <p:nvPr/>
        </p:nvSpPr>
        <p:spPr>
          <a:xfrm>
            <a:off x="2256815" y="506545"/>
            <a:ext cx="1853954" cy="3221235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NS-2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A82EF5-C059-4EC7-FC27-F4E2C9E95EF0}"/>
              </a:ext>
            </a:extLst>
          </p:cNvPr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CC66BB-8B4A-7B8A-5885-508990DF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 – network namespaces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E2547-C286-A2A9-ECA7-129A3763F6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37</a:t>
            </a:fld>
            <a:endParaRPr lang="cs-CZ" dirty="0"/>
          </a:p>
        </p:txBody>
      </p:sp>
      <p:sp>
        <p:nvSpPr>
          <p:cNvPr id="67" name="Content Placeholder 66">
            <a:extLst>
              <a:ext uri="{FF2B5EF4-FFF2-40B4-BE49-F238E27FC236}">
                <a16:creationId xmlns:a16="http://schemas.microsoft.com/office/drawing/2014/main" id="{B263A5B1-124B-25E6-1C99-B98440A6F4A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Network namespaces are created empty</a:t>
            </a:r>
          </a:p>
          <a:p>
            <a:pPr lvl="1"/>
            <a:r>
              <a:rPr lang="en-US" dirty="0"/>
              <a:t>Devices, routing and firewall rules are bound to a NS</a:t>
            </a:r>
            <a:endParaRPr lang="cs-CZ" dirty="0"/>
          </a:p>
          <a:p>
            <a:r>
              <a:rPr lang="en-US" dirty="0" err="1"/>
              <a:t>veth</a:t>
            </a:r>
            <a:r>
              <a:rPr lang="en-US" dirty="0"/>
              <a:t> – a pair of virtual Ethernet devices</a:t>
            </a:r>
          </a:p>
          <a:p>
            <a:pPr lvl="1"/>
            <a:r>
              <a:rPr lang="en-US" dirty="0"/>
              <a:t>packets sent through one side are received on the other</a:t>
            </a:r>
            <a:endParaRPr lang="cs-CZ" dirty="0"/>
          </a:p>
          <a:p>
            <a:r>
              <a:rPr lang="en-US" dirty="0"/>
              <a:t>The outer side of the </a:t>
            </a:r>
            <a:r>
              <a:rPr lang="en-US" dirty="0" err="1"/>
              <a:t>veth</a:t>
            </a:r>
            <a:r>
              <a:rPr lang="en-US" dirty="0"/>
              <a:t> pair</a:t>
            </a:r>
            <a:endParaRPr lang="cs-CZ" dirty="0"/>
          </a:p>
          <a:p>
            <a:pPr lvl="1"/>
            <a:r>
              <a:rPr lang="en-US" b="1" dirty="0"/>
              <a:t>Bridge mode </a:t>
            </a:r>
            <a:r>
              <a:rPr lang="en-US" dirty="0"/>
              <a:t>of docked/</a:t>
            </a:r>
            <a:r>
              <a:rPr lang="en-US" dirty="0" err="1"/>
              <a:t>podman</a:t>
            </a:r>
            <a:endParaRPr lang="en-US" dirty="0"/>
          </a:p>
          <a:p>
            <a:pPr lvl="2"/>
            <a:r>
              <a:rPr lang="en-US" dirty="0"/>
              <a:t>Virtual bridge + routing involved</a:t>
            </a:r>
          </a:p>
          <a:p>
            <a:pPr lvl="3"/>
            <a:r>
              <a:rPr lang="en-US" dirty="0"/>
              <a:t>Standard parts of </a:t>
            </a:r>
            <a:r>
              <a:rPr lang="en-US" dirty="0" err="1"/>
              <a:t>linux</a:t>
            </a:r>
            <a:r>
              <a:rPr lang="en-US" dirty="0"/>
              <a:t> kernel</a:t>
            </a:r>
          </a:p>
          <a:p>
            <a:pPr lvl="1"/>
            <a:r>
              <a:rPr lang="en-US" dirty="0"/>
              <a:t>Virtual bridge 	</a:t>
            </a:r>
          </a:p>
          <a:p>
            <a:pPr lvl="2"/>
            <a:r>
              <a:rPr lang="en-US" dirty="0"/>
              <a:t>All outer sides of the </a:t>
            </a:r>
            <a:r>
              <a:rPr lang="en-US" dirty="0" err="1"/>
              <a:t>veth</a:t>
            </a:r>
            <a:r>
              <a:rPr lang="en-US" dirty="0"/>
              <a:t> pairs connected by a virtual bridge</a:t>
            </a:r>
          </a:p>
          <a:p>
            <a:pPr lvl="2"/>
            <a:r>
              <a:rPr lang="en-US" dirty="0"/>
              <a:t>Represented in the root NS as cbr0</a:t>
            </a:r>
          </a:p>
          <a:p>
            <a:pPr lvl="1"/>
            <a:r>
              <a:rPr lang="en-US" dirty="0"/>
              <a:t>Router + NAT</a:t>
            </a:r>
          </a:p>
          <a:p>
            <a:pPr lvl="2"/>
            <a:r>
              <a:rPr lang="en-US" dirty="0"/>
              <a:t>Packets are routed between cbr0 and eth0</a:t>
            </a:r>
          </a:p>
          <a:p>
            <a:pPr lvl="2"/>
            <a:r>
              <a:rPr lang="en-US" dirty="0"/>
              <a:t>Routing with NAT (usually the default)</a:t>
            </a:r>
          </a:p>
          <a:p>
            <a:pPr lvl="3"/>
            <a:r>
              <a:rPr lang="en-US" dirty="0"/>
              <a:t>Containers have private addresses</a:t>
            </a:r>
          </a:p>
          <a:p>
            <a:pPr lvl="3"/>
            <a:r>
              <a:rPr lang="en-US" dirty="0"/>
              <a:t>External access requires port forwarding</a:t>
            </a:r>
          </a:p>
          <a:p>
            <a:pPr lvl="2"/>
            <a:r>
              <a:rPr lang="en-US" dirty="0"/>
              <a:t>Routing without NAT</a:t>
            </a:r>
          </a:p>
          <a:p>
            <a:pPr lvl="3"/>
            <a:r>
              <a:rPr lang="en-US" dirty="0"/>
              <a:t>Containers have public addresses</a:t>
            </a:r>
          </a:p>
          <a:p>
            <a:pPr lvl="3"/>
            <a:r>
              <a:rPr lang="en-US" dirty="0"/>
              <a:t>External access may be blocked by host firewall</a:t>
            </a:r>
          </a:p>
          <a:p>
            <a:pPr lvl="1"/>
            <a:r>
              <a:rPr lang="en-US" dirty="0"/>
              <a:t>Visibility between containers</a:t>
            </a:r>
          </a:p>
          <a:p>
            <a:pPr lvl="2"/>
            <a:r>
              <a:rPr lang="en-US" dirty="0"/>
              <a:t>Configured by host or NS firewall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9788E-1380-7354-F4E1-E52D511D98A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445642-B2F5-E321-7998-9EDC88B50D65}"/>
              </a:ext>
            </a:extLst>
          </p:cNvPr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745621-3309-31AD-6C30-446133F0A196}"/>
              </a:ext>
            </a:extLst>
          </p:cNvPr>
          <p:cNvSpPr txBox="1"/>
          <p:nvPr/>
        </p:nvSpPr>
        <p:spPr>
          <a:xfrm>
            <a:off x="2396442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67C38C-4C67-2815-EC41-E2D84279045E}"/>
              </a:ext>
            </a:extLst>
          </p:cNvPr>
          <p:cNvSpPr txBox="1"/>
          <p:nvPr/>
        </p:nvSpPr>
        <p:spPr>
          <a:xfrm>
            <a:off x="3275856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>
            <a:extLst>
              <a:ext uri="{FF2B5EF4-FFF2-40B4-BE49-F238E27FC236}">
                <a16:creationId xmlns:a16="http://schemas.microsoft.com/office/drawing/2014/main" id="{6DBD227F-BD6F-104B-D082-3794CD4FFAD6}"/>
              </a:ext>
            </a:extLst>
          </p:cNvPr>
          <p:cNvSpPr/>
          <p:nvPr/>
        </p:nvSpPr>
        <p:spPr>
          <a:xfrm rot="5400000">
            <a:off x="1104281" y="1894497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7" name="Flowchart: Stored Data 12">
            <a:extLst>
              <a:ext uri="{FF2B5EF4-FFF2-40B4-BE49-F238E27FC236}">
                <a16:creationId xmlns:a16="http://schemas.microsoft.com/office/drawing/2014/main" id="{D2C4F26C-1C0E-ACBD-F2B3-D4E6EDECFFEF}"/>
              </a:ext>
            </a:extLst>
          </p:cNvPr>
          <p:cNvSpPr/>
          <p:nvPr/>
        </p:nvSpPr>
        <p:spPr>
          <a:xfrm rot="5400000">
            <a:off x="2936055" y="1890388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3" name="Flowchart: Stored Data 12">
            <a:extLst>
              <a:ext uri="{FF2B5EF4-FFF2-40B4-BE49-F238E27FC236}">
                <a16:creationId xmlns:a16="http://schemas.microsoft.com/office/drawing/2014/main" id="{C4AB92D3-4D5D-7D83-D4D7-7EFACABEBE38}"/>
              </a:ext>
            </a:extLst>
          </p:cNvPr>
          <p:cNvSpPr/>
          <p:nvPr/>
        </p:nvSpPr>
        <p:spPr>
          <a:xfrm rot="5400000">
            <a:off x="2355419" y="3060002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2a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Flowchart: Stored Data 12">
            <a:extLst>
              <a:ext uri="{FF2B5EF4-FFF2-40B4-BE49-F238E27FC236}">
                <a16:creationId xmlns:a16="http://schemas.microsoft.com/office/drawing/2014/main" id="{71C55CA4-61E5-C052-A023-97E7148E2EAE}"/>
              </a:ext>
            </a:extLst>
          </p:cNvPr>
          <p:cNvSpPr/>
          <p:nvPr/>
        </p:nvSpPr>
        <p:spPr>
          <a:xfrm rot="5400000">
            <a:off x="536381" y="3072133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35" name="Up-Down Arrow 34">
            <a:extLst>
              <a:ext uri="{FF2B5EF4-FFF2-40B4-BE49-F238E27FC236}">
                <a16:creationId xmlns:a16="http://schemas.microsoft.com/office/drawing/2014/main" id="{387AEB1F-7079-9918-2D04-06D8E53BDAF4}"/>
              </a:ext>
            </a:extLst>
          </p:cNvPr>
          <p:cNvSpPr/>
          <p:nvPr/>
        </p:nvSpPr>
        <p:spPr>
          <a:xfrm>
            <a:off x="778871" y="1942614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Up-Down Arrow 35">
            <a:extLst>
              <a:ext uri="{FF2B5EF4-FFF2-40B4-BE49-F238E27FC236}">
                <a16:creationId xmlns:a16="http://schemas.microsoft.com/office/drawing/2014/main" id="{C962F80D-DF7C-D84B-E149-9D3C2AA23A83}"/>
              </a:ext>
            </a:extLst>
          </p:cNvPr>
          <p:cNvSpPr/>
          <p:nvPr/>
        </p:nvSpPr>
        <p:spPr>
          <a:xfrm>
            <a:off x="1711325" y="1922867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Up-Down Arrow 36">
            <a:extLst>
              <a:ext uri="{FF2B5EF4-FFF2-40B4-BE49-F238E27FC236}">
                <a16:creationId xmlns:a16="http://schemas.microsoft.com/office/drawing/2014/main" id="{6EADD663-C8CC-6EB0-11FD-A77D6F1AF144}"/>
              </a:ext>
            </a:extLst>
          </p:cNvPr>
          <p:cNvSpPr/>
          <p:nvPr/>
        </p:nvSpPr>
        <p:spPr>
          <a:xfrm>
            <a:off x="2638330" y="1934332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8" name="Up-Down Arrow 37">
            <a:extLst>
              <a:ext uri="{FF2B5EF4-FFF2-40B4-BE49-F238E27FC236}">
                <a16:creationId xmlns:a16="http://schemas.microsoft.com/office/drawing/2014/main" id="{FEBB859C-9199-9D2C-B94D-71327AE70F38}"/>
              </a:ext>
            </a:extLst>
          </p:cNvPr>
          <p:cNvSpPr/>
          <p:nvPr/>
        </p:nvSpPr>
        <p:spPr>
          <a:xfrm>
            <a:off x="3570784" y="1914585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Flowchart: Stored Data 12">
            <a:extLst>
              <a:ext uri="{FF2B5EF4-FFF2-40B4-BE49-F238E27FC236}">
                <a16:creationId xmlns:a16="http://schemas.microsoft.com/office/drawing/2014/main" id="{AE8309A1-E00D-547A-F71E-115E58393CBF}"/>
              </a:ext>
            </a:extLst>
          </p:cNvPr>
          <p:cNvSpPr/>
          <p:nvPr/>
        </p:nvSpPr>
        <p:spPr>
          <a:xfrm rot="5400000">
            <a:off x="1464851" y="3071254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1a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3" name="Flowchart: Stored Data 12">
            <a:extLst>
              <a:ext uri="{FF2B5EF4-FFF2-40B4-BE49-F238E27FC236}">
                <a16:creationId xmlns:a16="http://schemas.microsoft.com/office/drawing/2014/main" id="{12C5E09D-0AB4-F621-39C3-83B96EB73AB4}"/>
              </a:ext>
            </a:extLst>
          </p:cNvPr>
          <p:cNvSpPr/>
          <p:nvPr/>
        </p:nvSpPr>
        <p:spPr>
          <a:xfrm rot="5400000">
            <a:off x="2031448" y="3840781"/>
            <a:ext cx="292831" cy="2195982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cbr0</a:t>
            </a:r>
            <a:endParaRPr lang="cs-CZ" sz="1400" dirty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Up-Down Arrow 43">
            <a:extLst>
              <a:ext uri="{FF2B5EF4-FFF2-40B4-BE49-F238E27FC236}">
                <a16:creationId xmlns:a16="http://schemas.microsoft.com/office/drawing/2014/main" id="{2D3EFC20-8C1F-3BD9-3870-C5F0807ED6B7}"/>
              </a:ext>
            </a:extLst>
          </p:cNvPr>
          <p:cNvSpPr/>
          <p:nvPr/>
        </p:nvSpPr>
        <p:spPr>
          <a:xfrm rot="10800000">
            <a:off x="2492496" y="3930983"/>
            <a:ext cx="218590" cy="355730"/>
          </a:xfrm>
          <a:prstGeom prst="upDownArrow">
            <a:avLst/>
          </a:prstGeom>
          <a:solidFill>
            <a:schemeClr val="accent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Flowchart: Stored Data 12">
            <a:extLst>
              <a:ext uri="{FF2B5EF4-FFF2-40B4-BE49-F238E27FC236}">
                <a16:creationId xmlns:a16="http://schemas.microsoft.com/office/drawing/2014/main" id="{384E9AB4-6CC0-D798-65B7-3AC815526CAF}"/>
              </a:ext>
            </a:extLst>
          </p:cNvPr>
          <p:cNvSpPr/>
          <p:nvPr/>
        </p:nvSpPr>
        <p:spPr>
          <a:xfrm rot="5400000">
            <a:off x="1923371" y="5447606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eth0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Up-Down Arrow 46">
            <a:extLst>
              <a:ext uri="{FF2B5EF4-FFF2-40B4-BE49-F238E27FC236}">
                <a16:creationId xmlns:a16="http://schemas.microsoft.com/office/drawing/2014/main" id="{64C824A4-6B8B-154D-FD62-756FEDD6E9DD}"/>
              </a:ext>
            </a:extLst>
          </p:cNvPr>
          <p:cNvSpPr/>
          <p:nvPr/>
        </p:nvSpPr>
        <p:spPr>
          <a:xfrm rot="10800000">
            <a:off x="2084056" y="5971724"/>
            <a:ext cx="218590" cy="409603"/>
          </a:xfrm>
          <a:prstGeom prst="upDownArrow">
            <a:avLst/>
          </a:prstGeom>
          <a:solidFill>
            <a:schemeClr val="accent3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C8EDFC2-74AF-017F-7082-AFFB72768B1E}"/>
              </a:ext>
            </a:extLst>
          </p:cNvPr>
          <p:cNvCxnSpPr>
            <a:stCxn id="13" idx="2"/>
            <a:endCxn id="39" idx="1"/>
          </p:cNvCxnSpPr>
          <p:nvPr/>
        </p:nvCxnSpPr>
        <p:spPr>
          <a:xfrm>
            <a:off x="1347630" y="2751964"/>
            <a:ext cx="387200" cy="334957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465DAB8-052B-37FA-83BB-E9150710D661}"/>
              </a:ext>
            </a:extLst>
          </p:cNvPr>
          <p:cNvCxnSpPr>
            <a:cxnSpLocks/>
            <a:stCxn id="13" idx="2"/>
            <a:endCxn id="26" idx="1"/>
          </p:cNvCxnSpPr>
          <p:nvPr/>
        </p:nvCxnSpPr>
        <p:spPr>
          <a:xfrm flipH="1">
            <a:off x="809713" y="2751964"/>
            <a:ext cx="537917" cy="316998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F922C1-1518-3F14-F5E8-24D0D779056A}"/>
              </a:ext>
            </a:extLst>
          </p:cNvPr>
          <p:cNvCxnSpPr>
            <a:cxnSpLocks/>
            <a:stCxn id="27" idx="2"/>
            <a:endCxn id="49" idx="1"/>
          </p:cNvCxnSpPr>
          <p:nvPr/>
        </p:nvCxnSpPr>
        <p:spPr>
          <a:xfrm>
            <a:off x="3179404" y="2747855"/>
            <a:ext cx="582637" cy="321106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6824542-E3AE-B6CE-B386-392B8644243B}"/>
              </a:ext>
            </a:extLst>
          </p:cNvPr>
          <p:cNvCxnSpPr>
            <a:cxnSpLocks/>
            <a:stCxn id="27" idx="2"/>
            <a:endCxn id="23" idx="1"/>
          </p:cNvCxnSpPr>
          <p:nvPr/>
        </p:nvCxnSpPr>
        <p:spPr>
          <a:xfrm flipH="1">
            <a:off x="2625398" y="2747855"/>
            <a:ext cx="554006" cy="327814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Stored Data 12">
            <a:extLst>
              <a:ext uri="{FF2B5EF4-FFF2-40B4-BE49-F238E27FC236}">
                <a16:creationId xmlns:a16="http://schemas.microsoft.com/office/drawing/2014/main" id="{2971AD71-95CF-F865-18CD-D2306D23DEDF}"/>
              </a:ext>
            </a:extLst>
          </p:cNvPr>
          <p:cNvSpPr/>
          <p:nvPr/>
        </p:nvSpPr>
        <p:spPr>
          <a:xfrm rot="5400000">
            <a:off x="3488709" y="3072132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54" name="Flowchart: Stored Data 12">
            <a:extLst>
              <a:ext uri="{FF2B5EF4-FFF2-40B4-BE49-F238E27FC236}">
                <a16:creationId xmlns:a16="http://schemas.microsoft.com/office/drawing/2014/main" id="{0101ED47-0146-2F49-113B-58E64426D6A8}"/>
              </a:ext>
            </a:extLst>
          </p:cNvPr>
          <p:cNvSpPr/>
          <p:nvPr/>
        </p:nvSpPr>
        <p:spPr>
          <a:xfrm rot="5400000">
            <a:off x="2360191" y="3917390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2b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Flowchart: Stored Data 12">
            <a:extLst>
              <a:ext uri="{FF2B5EF4-FFF2-40B4-BE49-F238E27FC236}">
                <a16:creationId xmlns:a16="http://schemas.microsoft.com/office/drawing/2014/main" id="{3EFAC119-7D0A-C5A2-2994-3287DF8850D2}"/>
              </a:ext>
            </a:extLst>
          </p:cNvPr>
          <p:cNvSpPr/>
          <p:nvPr/>
        </p:nvSpPr>
        <p:spPr>
          <a:xfrm rot="5400000">
            <a:off x="1469623" y="3928642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veth</a:t>
            </a:r>
            <a:r>
              <a:rPr lang="en-US" sz="1400" dirty="0" err="1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1b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07CB7C6-4604-2E01-C6B0-40089D847CAD}"/>
              </a:ext>
            </a:extLst>
          </p:cNvPr>
          <p:cNvCxnSpPr>
            <a:cxnSpLocks/>
            <a:stCxn id="39" idx="3"/>
            <a:endCxn id="55" idx="1"/>
          </p:cNvCxnSpPr>
          <p:nvPr/>
        </p:nvCxnSpPr>
        <p:spPr>
          <a:xfrm>
            <a:off x="1734830" y="3626879"/>
            <a:ext cx="4772" cy="317430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66DCC47-908F-1AF8-F28D-97F3A47AFBB4}"/>
              </a:ext>
            </a:extLst>
          </p:cNvPr>
          <p:cNvCxnSpPr>
            <a:cxnSpLocks/>
            <a:stCxn id="23" idx="3"/>
            <a:endCxn id="54" idx="1"/>
          </p:cNvCxnSpPr>
          <p:nvPr/>
        </p:nvCxnSpPr>
        <p:spPr>
          <a:xfrm>
            <a:off x="2625398" y="3615627"/>
            <a:ext cx="4772" cy="317430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03399E4-A0C8-5BE2-6251-9F525D38ABCE}"/>
              </a:ext>
            </a:extLst>
          </p:cNvPr>
          <p:cNvCxnSpPr>
            <a:cxnSpLocks/>
            <a:stCxn id="54" idx="3"/>
            <a:endCxn id="43" idx="1"/>
          </p:cNvCxnSpPr>
          <p:nvPr/>
        </p:nvCxnSpPr>
        <p:spPr>
          <a:xfrm flipH="1">
            <a:off x="2177864" y="4473015"/>
            <a:ext cx="452306" cy="319342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1CA891E-2AB5-140E-DC4A-8BFF0EDE2509}"/>
              </a:ext>
            </a:extLst>
          </p:cNvPr>
          <p:cNvCxnSpPr>
            <a:cxnSpLocks/>
            <a:stCxn id="55" idx="3"/>
            <a:endCxn id="43" idx="1"/>
          </p:cNvCxnSpPr>
          <p:nvPr/>
        </p:nvCxnSpPr>
        <p:spPr>
          <a:xfrm>
            <a:off x="1739602" y="4484267"/>
            <a:ext cx="438262" cy="308090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C2BC7AA-9988-C194-F7B2-67648D9C9495}"/>
              </a:ext>
            </a:extLst>
          </p:cNvPr>
          <p:cNvCxnSpPr>
            <a:cxnSpLocks/>
            <a:stCxn id="43" idx="3"/>
            <a:endCxn id="46" idx="1"/>
          </p:cNvCxnSpPr>
          <p:nvPr/>
        </p:nvCxnSpPr>
        <p:spPr>
          <a:xfrm>
            <a:off x="2177864" y="5085188"/>
            <a:ext cx="15486" cy="37808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12758222-893F-CED6-C8D8-B71CEBDB2926}"/>
              </a:ext>
            </a:extLst>
          </p:cNvPr>
          <p:cNvSpPr/>
          <p:nvPr/>
        </p:nvSpPr>
        <p:spPr>
          <a:xfrm>
            <a:off x="1734828" y="5236364"/>
            <a:ext cx="903501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A7D6B82-AF4E-7E32-CFC7-18F4E6EA46CA}"/>
              </a:ext>
            </a:extLst>
          </p:cNvPr>
          <p:cNvSpPr txBox="1"/>
          <p:nvPr/>
        </p:nvSpPr>
        <p:spPr>
          <a:xfrm>
            <a:off x="2627784" y="5085184"/>
            <a:ext cx="519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</a:rPr>
              <a:t>NAT</a:t>
            </a:r>
          </a:p>
        </p:txBody>
      </p:sp>
    </p:spTree>
    <p:extLst>
      <p:ext uri="{BB962C8B-B14F-4D97-AF65-F5344CB8AC3E}">
        <p14:creationId xmlns:p14="http://schemas.microsoft.com/office/powerpoint/2010/main" val="3127746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3528" y="2204864"/>
            <a:ext cx="3859248" cy="1708772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E5D3EF5-14A8-DC73-79D4-39B2724BD6B8}"/>
              </a:ext>
            </a:extLst>
          </p:cNvPr>
          <p:cNvSpPr txBox="1"/>
          <p:nvPr/>
        </p:nvSpPr>
        <p:spPr>
          <a:xfrm>
            <a:off x="390422" y="495792"/>
            <a:ext cx="1734507" cy="3221236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NS-1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B4CF71-1322-45DE-A0B8-5B7A28B2682C}"/>
              </a:ext>
            </a:extLst>
          </p:cNvPr>
          <p:cNvSpPr txBox="1"/>
          <p:nvPr/>
        </p:nvSpPr>
        <p:spPr>
          <a:xfrm>
            <a:off x="390422" y="3833186"/>
            <a:ext cx="3720347" cy="2022381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</a:t>
            </a:r>
          </a:p>
          <a:p>
            <a:r>
              <a:rPr lang="en-US" dirty="0">
                <a:solidFill>
                  <a:schemeClr val="accent1"/>
                </a:solidFill>
              </a:rPr>
              <a:t>root-NS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87A32D-CEC4-A5AA-1B21-B03144552FA4}"/>
              </a:ext>
            </a:extLst>
          </p:cNvPr>
          <p:cNvSpPr txBox="1"/>
          <p:nvPr/>
        </p:nvSpPr>
        <p:spPr>
          <a:xfrm>
            <a:off x="2256815" y="506545"/>
            <a:ext cx="1853954" cy="3221235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network NS-2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 – network namespaces for non-privileged creators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Network namespaces are created empty</a:t>
            </a:r>
          </a:p>
          <a:p>
            <a:pPr lvl="1"/>
            <a:r>
              <a:rPr lang="en-US" dirty="0"/>
              <a:t>Devices, routing and firewall rules are bound to a NS</a:t>
            </a:r>
            <a:endParaRPr lang="cs-CZ" dirty="0"/>
          </a:p>
          <a:p>
            <a:pPr lvl="1"/>
            <a:r>
              <a:rPr lang="en-US" dirty="0"/>
              <a:t>Non-privileged creator cannot create a </a:t>
            </a:r>
            <a:r>
              <a:rPr lang="en-US" dirty="0" err="1"/>
              <a:t>veth</a:t>
            </a:r>
            <a:r>
              <a:rPr lang="en-US" dirty="0"/>
              <a:t> pair</a:t>
            </a:r>
          </a:p>
          <a:p>
            <a:pPr lvl="2"/>
            <a:r>
              <a:rPr lang="en-US" dirty="0"/>
              <a:t>due to insufficient privilege in the root NS</a:t>
            </a:r>
          </a:p>
          <a:p>
            <a:pPr lvl="1"/>
            <a:r>
              <a:rPr lang="en-US" dirty="0"/>
              <a:t>Non-privileged creator can create a TAP adapter</a:t>
            </a:r>
            <a:endParaRPr lang="cs-CZ" dirty="0"/>
          </a:p>
          <a:p>
            <a:pPr lvl="2"/>
            <a:r>
              <a:rPr lang="en-US" dirty="0"/>
              <a:t>using root privileges in the child NS</a:t>
            </a:r>
          </a:p>
          <a:p>
            <a:pPr lvl="2"/>
            <a:r>
              <a:rPr lang="en-US" dirty="0"/>
              <a:t>the TAP adapter is connected to user-space stack</a:t>
            </a:r>
          </a:p>
          <a:p>
            <a:pPr lvl="1"/>
            <a:r>
              <a:rPr lang="en-US" dirty="0"/>
              <a:t>slirp4netns</a:t>
            </a:r>
          </a:p>
          <a:p>
            <a:pPr lvl="2"/>
            <a:r>
              <a:rPr lang="en-US" dirty="0"/>
              <a:t>an utility developed from </a:t>
            </a:r>
            <a:r>
              <a:rPr lang="en-US" dirty="0" err="1"/>
              <a:t>slirp</a:t>
            </a:r>
            <a:r>
              <a:rPr lang="en-US" dirty="0"/>
              <a:t> (1996)</a:t>
            </a:r>
          </a:p>
          <a:p>
            <a:pPr lvl="3"/>
            <a:r>
              <a:rPr lang="en-US" dirty="0"/>
              <a:t>not seriously secure!</a:t>
            </a:r>
          </a:p>
          <a:p>
            <a:pPr lvl="2"/>
            <a:r>
              <a:rPr lang="en-US" dirty="0"/>
              <a:t>receive/send Ethernet packets via a TAP</a:t>
            </a:r>
          </a:p>
          <a:p>
            <a:pPr lvl="2"/>
            <a:r>
              <a:rPr lang="en-US" dirty="0"/>
              <a:t>send/receive unencapsulated TCP/UDP traffic</a:t>
            </a:r>
          </a:p>
          <a:p>
            <a:pPr lvl="3"/>
            <a:r>
              <a:rPr lang="en-US" dirty="0"/>
              <a:t>using unprivileged TCP/UDP ports</a:t>
            </a:r>
          </a:p>
          <a:p>
            <a:pPr lvl="3"/>
            <a:r>
              <a:rPr lang="en-US" dirty="0"/>
              <a:t>cannot use port &lt; 1024</a:t>
            </a:r>
          </a:p>
          <a:p>
            <a:pPr lvl="2"/>
            <a:r>
              <a:rPr lang="en-US" dirty="0"/>
              <a:t>in effect, similar to a NAT router</a:t>
            </a:r>
          </a:p>
          <a:p>
            <a:pPr lvl="3"/>
            <a:r>
              <a:rPr lang="en-US" dirty="0"/>
              <a:t>but implemented quite differently</a:t>
            </a:r>
          </a:p>
          <a:p>
            <a:pPr lvl="3"/>
            <a:r>
              <a:rPr lang="en-US" dirty="0"/>
              <a:t>no container-to-container traffic</a:t>
            </a:r>
          </a:p>
          <a:p>
            <a:pPr lvl="2"/>
            <a:r>
              <a:rPr lang="en-US" dirty="0"/>
              <a:t>root-less container systems invoke this daemon automatically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96442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5856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/>
          <p:cNvSpPr/>
          <p:nvPr/>
        </p:nvSpPr>
        <p:spPr>
          <a:xfrm rot="5400000">
            <a:off x="1104281" y="1894497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7" name="Flowchart: Stored Data 12"/>
          <p:cNvSpPr/>
          <p:nvPr/>
        </p:nvSpPr>
        <p:spPr>
          <a:xfrm rot="5400000">
            <a:off x="2936055" y="1890388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3" name="Flowchart: Stored Data 12"/>
          <p:cNvSpPr/>
          <p:nvPr/>
        </p:nvSpPr>
        <p:spPr>
          <a:xfrm rot="5400000">
            <a:off x="2355419" y="3060002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tap2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Flowchart: Stored Data 12"/>
          <p:cNvSpPr/>
          <p:nvPr/>
        </p:nvSpPr>
        <p:spPr>
          <a:xfrm rot="5400000">
            <a:off x="536381" y="3072133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35" name="Up-Down Arrow 34"/>
          <p:cNvSpPr/>
          <p:nvPr/>
        </p:nvSpPr>
        <p:spPr>
          <a:xfrm>
            <a:off x="778871" y="1942614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Up-Down Arrow 35"/>
          <p:cNvSpPr/>
          <p:nvPr/>
        </p:nvSpPr>
        <p:spPr>
          <a:xfrm>
            <a:off x="1711325" y="1922867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Up-Down Arrow 36"/>
          <p:cNvSpPr/>
          <p:nvPr/>
        </p:nvSpPr>
        <p:spPr>
          <a:xfrm>
            <a:off x="2638330" y="1934332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8" name="Up-Down Arrow 37"/>
          <p:cNvSpPr/>
          <p:nvPr/>
        </p:nvSpPr>
        <p:spPr>
          <a:xfrm>
            <a:off x="3570784" y="1914585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Flowchart: Stored Data 12"/>
          <p:cNvSpPr/>
          <p:nvPr/>
        </p:nvSpPr>
        <p:spPr>
          <a:xfrm rot="5400000">
            <a:off x="1464851" y="3071254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tap1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Flowchart: Stored Data 12"/>
          <p:cNvSpPr/>
          <p:nvPr/>
        </p:nvSpPr>
        <p:spPr>
          <a:xfrm rot="5400000">
            <a:off x="1923371" y="5447606"/>
            <a:ext cx="539958" cy="5712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eth0</a:t>
            </a:r>
            <a:endParaRPr lang="cs-CZ" sz="14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Up-Down Arrow 46"/>
          <p:cNvSpPr/>
          <p:nvPr/>
        </p:nvSpPr>
        <p:spPr>
          <a:xfrm rot="10800000">
            <a:off x="2084056" y="5971724"/>
            <a:ext cx="218590" cy="409603"/>
          </a:xfrm>
          <a:prstGeom prst="upDownArrow">
            <a:avLst/>
          </a:prstGeom>
          <a:solidFill>
            <a:schemeClr val="accent3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E32E84F-CAEF-2B51-3F6D-7EC508E0E9FD}"/>
              </a:ext>
            </a:extLst>
          </p:cNvPr>
          <p:cNvCxnSpPr>
            <a:stCxn id="13" idx="2"/>
            <a:endCxn id="39" idx="1"/>
          </p:cNvCxnSpPr>
          <p:nvPr/>
        </p:nvCxnSpPr>
        <p:spPr>
          <a:xfrm>
            <a:off x="1347630" y="2751964"/>
            <a:ext cx="387200" cy="334957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23F1DE2-D856-316F-4053-44289862A705}"/>
              </a:ext>
            </a:extLst>
          </p:cNvPr>
          <p:cNvCxnSpPr>
            <a:cxnSpLocks/>
            <a:stCxn id="13" idx="2"/>
            <a:endCxn id="26" idx="1"/>
          </p:cNvCxnSpPr>
          <p:nvPr/>
        </p:nvCxnSpPr>
        <p:spPr>
          <a:xfrm flipH="1">
            <a:off x="809713" y="2751964"/>
            <a:ext cx="537917" cy="316998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3078664-8EFF-0AB8-4B93-F6C5FEED7A06}"/>
              </a:ext>
            </a:extLst>
          </p:cNvPr>
          <p:cNvCxnSpPr>
            <a:cxnSpLocks/>
            <a:stCxn id="27" idx="2"/>
            <a:endCxn id="49" idx="1"/>
          </p:cNvCxnSpPr>
          <p:nvPr/>
        </p:nvCxnSpPr>
        <p:spPr>
          <a:xfrm>
            <a:off x="3179404" y="2747855"/>
            <a:ext cx="582637" cy="321106"/>
          </a:xfrm>
          <a:prstGeom prst="straightConnector1">
            <a:avLst/>
          </a:prstGeom>
          <a:ln w="38100" cmpd="dbl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722D65A-649D-9D47-CD2F-871850D06061}"/>
              </a:ext>
            </a:extLst>
          </p:cNvPr>
          <p:cNvCxnSpPr>
            <a:cxnSpLocks/>
            <a:stCxn id="27" idx="2"/>
            <a:endCxn id="23" idx="1"/>
          </p:cNvCxnSpPr>
          <p:nvPr/>
        </p:nvCxnSpPr>
        <p:spPr>
          <a:xfrm flipH="1">
            <a:off x="2625398" y="2747855"/>
            <a:ext cx="554006" cy="327814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Stored Data 12">
            <a:extLst>
              <a:ext uri="{FF2B5EF4-FFF2-40B4-BE49-F238E27FC236}">
                <a16:creationId xmlns:a16="http://schemas.microsoft.com/office/drawing/2014/main" id="{4A060417-C402-BA38-7493-DAE9A5CD6548}"/>
              </a:ext>
            </a:extLst>
          </p:cNvPr>
          <p:cNvSpPr/>
          <p:nvPr/>
        </p:nvSpPr>
        <p:spPr>
          <a:xfrm rot="5400000">
            <a:off x="3488709" y="3072132"/>
            <a:ext cx="546664" cy="54032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</a:t>
            </a:r>
            <a:r>
              <a:rPr lang="en-US" sz="14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54" name="Flowchart: Stored Data 12">
            <a:extLst>
              <a:ext uri="{FF2B5EF4-FFF2-40B4-BE49-F238E27FC236}">
                <a16:creationId xmlns:a16="http://schemas.microsoft.com/office/drawing/2014/main" id="{8F911A80-99F9-96AB-BCE8-883208C69E26}"/>
              </a:ext>
            </a:extLst>
          </p:cNvPr>
          <p:cNvSpPr/>
          <p:nvPr/>
        </p:nvSpPr>
        <p:spPr>
          <a:xfrm rot="5400000">
            <a:off x="2639812" y="4197953"/>
            <a:ext cx="539958" cy="116417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vert="vert270"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slirp4netns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5" name="Flowchart: Stored Data 12">
            <a:extLst>
              <a:ext uri="{FF2B5EF4-FFF2-40B4-BE49-F238E27FC236}">
                <a16:creationId xmlns:a16="http://schemas.microsoft.com/office/drawing/2014/main" id="{DC5D7EFC-A859-3A56-7828-2BBD791C074A}"/>
              </a:ext>
            </a:extLst>
          </p:cNvPr>
          <p:cNvSpPr/>
          <p:nvPr/>
        </p:nvSpPr>
        <p:spPr>
          <a:xfrm rot="5400000">
            <a:off x="1370899" y="4215827"/>
            <a:ext cx="539958" cy="1124414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vert="vert270"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slirp4netns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CF9D718-AD8A-B643-6DC0-ABA4B7660EDF}"/>
              </a:ext>
            </a:extLst>
          </p:cNvPr>
          <p:cNvCxnSpPr>
            <a:cxnSpLocks/>
            <a:stCxn id="39" idx="3"/>
            <a:endCxn id="55" idx="1"/>
          </p:cNvCxnSpPr>
          <p:nvPr/>
        </p:nvCxnSpPr>
        <p:spPr>
          <a:xfrm flipH="1">
            <a:off x="1640878" y="3626879"/>
            <a:ext cx="93952" cy="881176"/>
          </a:xfrm>
          <a:prstGeom prst="straightConnector1">
            <a:avLst/>
          </a:prstGeom>
          <a:ln w="38100">
            <a:solidFill>
              <a:srgbClr val="00B0F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A4ECE1B-618C-AA1C-A43F-8B6CAB4B69EC}"/>
              </a:ext>
            </a:extLst>
          </p:cNvPr>
          <p:cNvCxnSpPr>
            <a:cxnSpLocks/>
            <a:stCxn id="23" idx="3"/>
            <a:endCxn id="54" idx="1"/>
          </p:cNvCxnSpPr>
          <p:nvPr/>
        </p:nvCxnSpPr>
        <p:spPr>
          <a:xfrm>
            <a:off x="2625398" y="3615627"/>
            <a:ext cx="284393" cy="894436"/>
          </a:xfrm>
          <a:prstGeom prst="straightConnector1">
            <a:avLst/>
          </a:prstGeom>
          <a:ln w="38100">
            <a:solidFill>
              <a:srgbClr val="00B0F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6A18749-698B-EDB7-301E-5882BEA8A8EE}"/>
              </a:ext>
            </a:extLst>
          </p:cNvPr>
          <p:cNvCxnSpPr>
            <a:cxnSpLocks/>
            <a:stCxn id="54" idx="3"/>
            <a:endCxn id="46" idx="1"/>
          </p:cNvCxnSpPr>
          <p:nvPr/>
        </p:nvCxnSpPr>
        <p:spPr>
          <a:xfrm flipH="1">
            <a:off x="2193350" y="5050021"/>
            <a:ext cx="716441" cy="413252"/>
          </a:xfrm>
          <a:prstGeom prst="straightConnector1">
            <a:avLst/>
          </a:prstGeom>
          <a:ln w="38100">
            <a:solidFill>
              <a:srgbClr val="92D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EEB8EF9-5E08-7F6D-E1A7-563E450C6BB9}"/>
              </a:ext>
            </a:extLst>
          </p:cNvPr>
          <p:cNvCxnSpPr>
            <a:cxnSpLocks/>
            <a:stCxn id="55" idx="3"/>
            <a:endCxn id="46" idx="1"/>
          </p:cNvCxnSpPr>
          <p:nvPr/>
        </p:nvCxnSpPr>
        <p:spPr>
          <a:xfrm>
            <a:off x="1640878" y="5048013"/>
            <a:ext cx="552472" cy="415260"/>
          </a:xfrm>
          <a:prstGeom prst="straightConnector1">
            <a:avLst/>
          </a:prstGeom>
          <a:ln w="38100">
            <a:solidFill>
              <a:srgbClr val="92D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325E363-FC57-6C4E-389B-A4839AC01E74}"/>
              </a:ext>
            </a:extLst>
          </p:cNvPr>
          <p:cNvSpPr txBox="1"/>
          <p:nvPr/>
        </p:nvSpPr>
        <p:spPr>
          <a:xfrm>
            <a:off x="2551340" y="5180127"/>
            <a:ext cx="1159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TCP/UDP sockets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95CE105-63D0-D6B6-2691-B9F389D9803B}"/>
              </a:ext>
            </a:extLst>
          </p:cNvPr>
          <p:cNvSpPr txBox="1"/>
          <p:nvPr/>
        </p:nvSpPr>
        <p:spPr>
          <a:xfrm>
            <a:off x="1696753" y="3883160"/>
            <a:ext cx="2196435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TCP/UDP traffic</a:t>
            </a:r>
          </a:p>
          <a:p>
            <a:r>
              <a:rPr lang="en-US" sz="1050" dirty="0"/>
              <a:t>encapsulated in Ethernet frames</a:t>
            </a:r>
          </a:p>
          <a:p>
            <a:r>
              <a:rPr lang="en-US" sz="1050" dirty="0"/>
              <a:t>received/sent through file descriptor</a:t>
            </a:r>
          </a:p>
        </p:txBody>
      </p:sp>
    </p:spTree>
    <p:extLst>
      <p:ext uri="{BB962C8B-B14F-4D97-AF65-F5344CB8AC3E}">
        <p14:creationId xmlns:p14="http://schemas.microsoft.com/office/powerpoint/2010/main" val="2486364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B4A7-47C6-C67F-8CA8-153B71CE4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xkcd</a:t>
            </a:r>
            <a:r>
              <a:rPr lang="en-US" dirty="0"/>
              <a:t> 2347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37CF4E-0508-E468-9D7E-F678CE0A86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39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68EEE-D8F6-BFF1-33A7-543C051E0A6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pic>
        <p:nvPicPr>
          <p:cNvPr id="1026" name="Picture 2" descr="xkcd 2347: Dependency : r/xkcd">
            <a:extLst>
              <a:ext uri="{FF2B5EF4-FFF2-40B4-BE49-F238E27FC236}">
                <a16:creationId xmlns:a16="http://schemas.microsoft.com/office/drawing/2014/main" id="{578D4B0E-9775-0B9A-B2DA-B19EB71BDF39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335" y="549275"/>
            <a:ext cx="4653330" cy="590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8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Windows NT 3.1 (1993)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733425"/>
            <a:ext cx="8572500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954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userspace</a:t>
            </a:r>
            <a:r>
              <a:rPr lang="en-US" dirty="0"/>
              <a:t> layer of containers</a:t>
            </a:r>
          </a:p>
          <a:p>
            <a:pPr lvl="1"/>
            <a:r>
              <a:rPr lang="en-US" dirty="0" err="1"/>
              <a:t>docker</a:t>
            </a:r>
            <a:r>
              <a:rPr lang="en-US" dirty="0"/>
              <a:t>, </a:t>
            </a:r>
            <a:r>
              <a:rPr lang="en-US" dirty="0" err="1"/>
              <a:t>podman</a:t>
            </a:r>
            <a:r>
              <a:rPr lang="en-US" dirty="0"/>
              <a:t>, ...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 </a:t>
            </a:r>
            <a:r>
              <a:rPr lang="en-US" i="1" dirty="0"/>
              <a:t>image</a:t>
            </a:r>
            <a:r>
              <a:rPr lang="en-US" dirty="0"/>
              <a:t> is essentially a </a:t>
            </a:r>
            <a:r>
              <a:rPr lang="en-US" b="1" dirty="0"/>
              <a:t>read-only</a:t>
            </a:r>
            <a:r>
              <a:rPr lang="en-US" dirty="0"/>
              <a:t> </a:t>
            </a:r>
            <a:r>
              <a:rPr lang="en-US" dirty="0" err="1"/>
              <a:t>filesystem</a:t>
            </a:r>
            <a:endParaRPr lang="en-US" dirty="0"/>
          </a:p>
          <a:p>
            <a:pPr lvl="2"/>
            <a:r>
              <a:rPr lang="en-US" dirty="0"/>
              <a:t>Plus some defaults and interface declarations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container </a:t>
            </a:r>
            <a:r>
              <a:rPr lang="cs-CZ" dirty="0"/>
              <a:t>is an image plus</a:t>
            </a:r>
            <a:endParaRPr lang="en-US" i="1" dirty="0"/>
          </a:p>
          <a:p>
            <a:pPr lvl="2"/>
            <a:r>
              <a:rPr lang="cs-CZ" dirty="0"/>
              <a:t>A </a:t>
            </a:r>
            <a:r>
              <a:rPr lang="cs-CZ" b="1" dirty="0"/>
              <a:t>writable</a:t>
            </a:r>
            <a:r>
              <a:rPr lang="cs-CZ" dirty="0"/>
              <a:t> layer above the image filesystem</a:t>
            </a:r>
          </a:p>
          <a:p>
            <a:pPr lvl="3"/>
            <a:r>
              <a:rPr lang="cs-CZ" dirty="0"/>
              <a:t>This is destroyed when the container is deleted </a:t>
            </a:r>
            <a:r>
              <a:rPr lang="en-US" dirty="0"/>
              <a:t>(</a:t>
            </a:r>
            <a:r>
              <a:rPr lang="cs-CZ" dirty="0"/>
              <a:t>but </a:t>
            </a:r>
            <a:r>
              <a:rPr lang="en-US" dirty="0"/>
              <a:t>survives stops)</a:t>
            </a:r>
          </a:p>
          <a:p>
            <a:pPr lvl="2"/>
            <a:r>
              <a:rPr lang="cs-CZ" dirty="0"/>
              <a:t>A set of mounts used to access some folders outside the container</a:t>
            </a:r>
            <a:endParaRPr lang="en-US" dirty="0"/>
          </a:p>
          <a:p>
            <a:pPr lvl="3"/>
            <a:r>
              <a:rPr lang="cs-CZ" dirty="0"/>
              <a:t>This can survive </a:t>
            </a:r>
            <a:r>
              <a:rPr lang="en-US" dirty="0"/>
              <a:t>deleting</a:t>
            </a:r>
            <a:r>
              <a:rPr lang="cs-CZ" dirty="0"/>
              <a:t> and recreating the container </a:t>
            </a:r>
            <a:r>
              <a:rPr lang="en-US" dirty="0"/>
              <a:t>(e.g., from an updated image)</a:t>
            </a:r>
          </a:p>
          <a:p>
            <a:pPr lvl="2"/>
            <a:r>
              <a:rPr lang="cs-CZ" dirty="0"/>
              <a:t>A set of ports mapped via virtual networks to the outside world</a:t>
            </a:r>
            <a:endParaRPr lang="en-US" dirty="0"/>
          </a:p>
          <a:p>
            <a:pPr lvl="1"/>
            <a:r>
              <a:rPr lang="cs-CZ" dirty="0"/>
              <a:t>A </a:t>
            </a:r>
            <a:r>
              <a:rPr lang="cs-CZ" i="1" dirty="0"/>
              <a:t>running container</a:t>
            </a:r>
            <a:r>
              <a:rPr lang="cs-CZ" dirty="0"/>
              <a:t> is</a:t>
            </a:r>
          </a:p>
          <a:p>
            <a:pPr lvl="2"/>
            <a:r>
              <a:rPr lang="cs-CZ" dirty="0"/>
              <a:t>A set of processes living in the namespace of the container</a:t>
            </a:r>
          </a:p>
          <a:p>
            <a:pPr lvl="3"/>
            <a:r>
              <a:rPr lang="cs-CZ" dirty="0"/>
              <a:t>Created by forking from a single process, usually the </a:t>
            </a:r>
            <a:r>
              <a:rPr lang="cs-CZ" i="1" dirty="0"/>
              <a:t>ENTRYPOINT</a:t>
            </a:r>
            <a:r>
              <a:rPr lang="cs-CZ" dirty="0"/>
              <a:t> defined in the image</a:t>
            </a:r>
          </a:p>
          <a:p>
            <a:pPr lvl="2"/>
            <a:r>
              <a:rPr lang="cs-CZ" dirty="0"/>
              <a:t>Optionally, stdin/stdout/stderr pipes attached to the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244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956D3-CA59-F9F2-3B48-048B7177C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848961-EAFD-9FB5-8A53-7E168DE68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Container</a:t>
            </a:r>
            <a:r>
              <a:rPr lang="en-US" dirty="0"/>
              <a:t> image</a:t>
            </a:r>
            <a:endParaRPr lang="cs-CZ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D5CF9C-819F-3812-329B-2C6EC5F241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41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43CDF9-C5FA-0D67-43BA-0D79DA93693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CE38F3-D6FF-A005-5A80-17B28FD9C70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Container image</a:t>
            </a:r>
          </a:p>
          <a:p>
            <a:pPr lvl="1"/>
            <a:r>
              <a:rPr lang="en-US" dirty="0"/>
              <a:t>Logically, a filesystem that will be visible to a container when it starts</a:t>
            </a:r>
          </a:p>
          <a:p>
            <a:pPr lvl="2"/>
            <a:r>
              <a:rPr lang="en-US" dirty="0"/>
              <a:t>Additional folders are usually mounted into that filesystem</a:t>
            </a:r>
          </a:p>
          <a:p>
            <a:pPr lvl="3"/>
            <a:r>
              <a:rPr lang="en-US" dirty="0"/>
              <a:t>Virtual filesystems, e.g. </a:t>
            </a:r>
            <a:r>
              <a:rPr lang="en-US" dirty="0" err="1"/>
              <a:t>procfs</a:t>
            </a:r>
            <a:r>
              <a:rPr lang="en-US" dirty="0"/>
              <a:t> mounted at /proc</a:t>
            </a:r>
          </a:p>
          <a:p>
            <a:pPr lvl="3"/>
            <a:r>
              <a:rPr lang="en-US" dirty="0"/>
              <a:t>Selected host-filesystem folders to be read/written by the container</a:t>
            </a:r>
          </a:p>
          <a:p>
            <a:pPr lvl="1"/>
            <a:r>
              <a:rPr lang="en-US" dirty="0"/>
              <a:t>Theoretically, the container may mount large parts of the host filesystem</a:t>
            </a:r>
          </a:p>
          <a:p>
            <a:pPr lvl="3"/>
            <a:r>
              <a:rPr lang="en-US" dirty="0"/>
              <a:t>E.g. all the operating system executables like /</a:t>
            </a:r>
            <a:r>
              <a:rPr lang="en-US" dirty="0" err="1"/>
              <a:t>usr</a:t>
            </a:r>
            <a:r>
              <a:rPr lang="en-US" dirty="0"/>
              <a:t>/bin</a:t>
            </a:r>
          </a:p>
          <a:p>
            <a:pPr lvl="2"/>
            <a:r>
              <a:rPr lang="en-US" dirty="0"/>
              <a:t>This is not the way how docker was designed to work</a:t>
            </a:r>
          </a:p>
          <a:p>
            <a:pPr lvl="3"/>
            <a:r>
              <a:rPr lang="en-US" dirty="0"/>
              <a:t>The image usually contains a complete copy of an operating system (except the kernel)</a:t>
            </a:r>
          </a:p>
          <a:p>
            <a:pPr lvl="1"/>
            <a:r>
              <a:rPr lang="en-US" dirty="0"/>
              <a:t>Images are large (minimum bare OS = ~30 MB compressed)</a:t>
            </a:r>
          </a:p>
          <a:p>
            <a:pPr lvl="2"/>
            <a:r>
              <a:rPr lang="en-US" dirty="0"/>
              <a:t>Significant cost of storing and transporting images</a:t>
            </a:r>
          </a:p>
          <a:p>
            <a:pPr lvl="1"/>
            <a:r>
              <a:rPr lang="en-US" dirty="0"/>
              <a:t>Many images are based on the same OS version</a:t>
            </a:r>
          </a:p>
          <a:p>
            <a:pPr lvl="2"/>
            <a:r>
              <a:rPr lang="en-US" dirty="0" err="1"/>
              <a:t>OS+DataBase</a:t>
            </a:r>
            <a:r>
              <a:rPr lang="en-US" dirty="0"/>
              <a:t> vs. </a:t>
            </a:r>
            <a:r>
              <a:rPr lang="en-US" dirty="0" err="1"/>
              <a:t>OS+WebServer</a:t>
            </a:r>
            <a:endParaRPr lang="en-US" dirty="0"/>
          </a:p>
          <a:p>
            <a:pPr lvl="2"/>
            <a:r>
              <a:rPr lang="en-US" dirty="0"/>
              <a:t>Significant parts of the filesystem are identical</a:t>
            </a:r>
          </a:p>
          <a:p>
            <a:pPr lvl="1"/>
            <a:r>
              <a:rPr lang="en-US" dirty="0"/>
              <a:t>Identical parts shall be shared between images</a:t>
            </a:r>
          </a:p>
          <a:p>
            <a:pPr lvl="2"/>
            <a:r>
              <a:rPr lang="en-US" dirty="0"/>
              <a:t>Implemented by creating and storing images by layers</a:t>
            </a:r>
          </a:p>
          <a:p>
            <a:pPr lvl="3"/>
            <a:r>
              <a:rPr lang="en-US" dirty="0"/>
              <a:t>Not the best optimization possible</a:t>
            </a:r>
          </a:p>
          <a:p>
            <a:pPr lvl="3"/>
            <a:r>
              <a:rPr lang="en-US" dirty="0" err="1"/>
              <a:t>ReadHat+Oracle</a:t>
            </a:r>
            <a:r>
              <a:rPr lang="en-US" dirty="0"/>
              <a:t> shares nothing with </a:t>
            </a:r>
            <a:r>
              <a:rPr lang="en-US" dirty="0" err="1"/>
              <a:t>Ubuntu+Oracle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331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image is created by adding layers</a:t>
            </a:r>
          </a:p>
          <a:p>
            <a:pPr lvl="2"/>
            <a:r>
              <a:rPr lang="en-US" dirty="0"/>
              <a:t>To another image or to an empty </a:t>
            </a:r>
            <a:r>
              <a:rPr lang="en-US" dirty="0" err="1"/>
              <a:t>filesystem</a:t>
            </a:r>
            <a:r>
              <a:rPr lang="en-US" dirty="0"/>
              <a:t> ("FROM SCRATCH")</a:t>
            </a:r>
          </a:p>
          <a:p>
            <a:r>
              <a:rPr lang="en-US" dirty="0"/>
              <a:t>Each layer can be</a:t>
            </a:r>
            <a:endParaRPr lang="cs-CZ" dirty="0"/>
          </a:p>
          <a:p>
            <a:pPr lvl="1"/>
            <a:r>
              <a:rPr lang="en-US" dirty="0"/>
              <a:t>A set of files copied from elsewhere</a:t>
            </a:r>
            <a:endParaRPr lang="cs-CZ" dirty="0"/>
          </a:p>
          <a:p>
            <a:pPr lvl="1"/>
            <a:r>
              <a:rPr lang="en-US" dirty="0"/>
              <a:t>The result of a command executed inside the partially built container</a:t>
            </a:r>
          </a:p>
          <a:p>
            <a:pPr lvl="2"/>
            <a:r>
              <a:rPr lang="en-US" dirty="0"/>
              <a:t>A temporary container started as if the previous layers formed a complete image</a:t>
            </a:r>
          </a:p>
          <a:p>
            <a:pPr lvl="2"/>
            <a:r>
              <a:rPr lang="en-US" dirty="0"/>
              <a:t>Anything written by the command is stored in a writable layer</a:t>
            </a:r>
          </a:p>
          <a:p>
            <a:pPr lvl="3"/>
            <a:r>
              <a:rPr lang="en-US" dirty="0"/>
              <a:t>Files/folders may be added/modified/removed </a:t>
            </a:r>
          </a:p>
          <a:p>
            <a:pPr lvl="2"/>
            <a:r>
              <a:rPr lang="en-US" dirty="0"/>
              <a:t>When done, the writable layer is frozen to read-only</a:t>
            </a:r>
          </a:p>
          <a:p>
            <a:r>
              <a:rPr lang="en-US" dirty="0"/>
              <a:t>Each layer is</a:t>
            </a:r>
          </a:p>
          <a:p>
            <a:pPr lvl="1"/>
            <a:r>
              <a:rPr lang="en-US" dirty="0"/>
              <a:t>Identified by its checksum</a:t>
            </a:r>
          </a:p>
          <a:p>
            <a:pPr lvl="1"/>
            <a:r>
              <a:rPr lang="en-US" dirty="0"/>
              <a:t>Usually stored/distributed as single file</a:t>
            </a:r>
          </a:p>
          <a:p>
            <a:pPr lvl="2"/>
            <a:r>
              <a:rPr lang="en-US" dirty="0"/>
              <a:t>Often using </a:t>
            </a:r>
            <a:r>
              <a:rPr lang="en-US" dirty="0" err="1"/>
              <a:t>tar+gzip</a:t>
            </a:r>
            <a:endParaRPr lang="en-US" dirty="0"/>
          </a:p>
          <a:p>
            <a:pPr lvl="2"/>
            <a:r>
              <a:rPr lang="en-US" dirty="0"/>
              <a:t>The base layer may be taken directly from an OS distribution</a:t>
            </a:r>
          </a:p>
          <a:p>
            <a:r>
              <a:rPr lang="en-US" dirty="0"/>
              <a:t>Layers of an image linked together by metadata files</a:t>
            </a:r>
          </a:p>
          <a:p>
            <a:pPr lvl="1"/>
            <a:r>
              <a:rPr lang="en-US" dirty="0"/>
              <a:t>Usually conformant to the Open-Container-Initiative (OCI) standard</a:t>
            </a:r>
          </a:p>
        </p:txBody>
      </p:sp>
    </p:spTree>
    <p:extLst>
      <p:ext uri="{BB962C8B-B14F-4D97-AF65-F5344CB8AC3E}">
        <p14:creationId xmlns:p14="http://schemas.microsoft.com/office/powerpoint/2010/main" val="15218595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E6839-A4BB-71C7-85B1-FE7EC3AFE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702655-B614-F5CE-4DDE-C15FEF8FB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D21CB3-01CD-AE6A-3B91-362DAFA89D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43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796EFB-EC59-6A4E-3EEF-BA7953203F0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F94C1A-3751-DEC2-7C80-1EEC061255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Creating the filesystem from an image</a:t>
            </a:r>
          </a:p>
          <a:p>
            <a:pPr lvl="1"/>
            <a:r>
              <a:rPr lang="en-US" dirty="0"/>
              <a:t>When a container is created and/or started</a:t>
            </a:r>
          </a:p>
          <a:p>
            <a:pPr lvl="2"/>
            <a:r>
              <a:rPr lang="en-US" dirty="0"/>
              <a:t>Including the case of temporary containers during the creation of the image</a:t>
            </a:r>
          </a:p>
          <a:p>
            <a:pPr lvl="1"/>
            <a:r>
              <a:rPr lang="en-US" dirty="0"/>
              <a:t>The tar(+</a:t>
            </a:r>
            <a:r>
              <a:rPr lang="en-US" dirty="0" err="1"/>
              <a:t>gzip</a:t>
            </a:r>
            <a:r>
              <a:rPr lang="en-US" dirty="0"/>
              <a:t>) format is too slow for execution</a:t>
            </a:r>
          </a:p>
          <a:p>
            <a:pPr lvl="2"/>
            <a:r>
              <a:rPr lang="en-US" dirty="0"/>
              <a:t>Each layer is unzipped and untarred into:</a:t>
            </a:r>
          </a:p>
          <a:p>
            <a:pPr lvl="3"/>
            <a:r>
              <a:rPr lang="en-US" dirty="0"/>
              <a:t>A subtree in the host filesystem, or</a:t>
            </a:r>
          </a:p>
          <a:p>
            <a:pPr lvl="3"/>
            <a:r>
              <a:rPr lang="en-US" dirty="0"/>
              <a:t>A filesystem built inside a file in the host filesystem</a:t>
            </a:r>
          </a:p>
          <a:p>
            <a:r>
              <a:rPr lang="en-US" dirty="0"/>
              <a:t>The layers (including the top-most writable one) must be combined:</a:t>
            </a:r>
          </a:p>
          <a:p>
            <a:pPr lvl="1"/>
            <a:r>
              <a:rPr lang="en-US" i="1" dirty="0"/>
              <a:t>Flattening </a:t>
            </a:r>
            <a:r>
              <a:rPr lang="en-US" dirty="0"/>
              <a:t>- before starting the container</a:t>
            </a:r>
          </a:p>
          <a:p>
            <a:pPr lvl="2"/>
            <a:r>
              <a:rPr lang="en-US" dirty="0"/>
              <a:t>Applying changes by subsequent layers onto the base layer</a:t>
            </a:r>
          </a:p>
          <a:p>
            <a:pPr lvl="2"/>
            <a:r>
              <a:rPr lang="en-US" dirty="0"/>
              <a:t>Slow container creation, high disk-space consumption, fast container execution</a:t>
            </a:r>
          </a:p>
          <a:p>
            <a:pPr lvl="2"/>
            <a:r>
              <a:rPr lang="en-US" dirty="0"/>
              <a:t>Cannot easily extract the changes made by the container into a new layer</a:t>
            </a:r>
          </a:p>
          <a:p>
            <a:pPr lvl="1"/>
            <a:r>
              <a:rPr lang="en-US" i="1" dirty="0"/>
              <a:t>Union filesystem – virtually, when the container runs</a:t>
            </a:r>
          </a:p>
          <a:p>
            <a:pPr lvl="2"/>
            <a:r>
              <a:rPr lang="en-US" dirty="0"/>
              <a:t>A </a:t>
            </a:r>
            <a:r>
              <a:rPr lang="en-US" dirty="0" err="1"/>
              <a:t>filesystem</a:t>
            </a:r>
            <a:r>
              <a:rPr lang="en-US" dirty="0"/>
              <a:t> combining two other </a:t>
            </a:r>
            <a:r>
              <a:rPr lang="en-US" dirty="0" err="1"/>
              <a:t>filesystems</a:t>
            </a:r>
            <a:r>
              <a:rPr lang="en-US" dirty="0"/>
              <a:t> (e.g. </a:t>
            </a:r>
            <a:r>
              <a:rPr lang="en-US" dirty="0" err="1"/>
              <a:t>overlayfs</a:t>
            </a:r>
            <a:r>
              <a:rPr lang="en-US" dirty="0"/>
              <a:t>)</a:t>
            </a:r>
          </a:p>
          <a:p>
            <a:pPr lvl="3"/>
            <a:r>
              <a:rPr lang="en-US" i="1" dirty="0"/>
              <a:t>Whiteout</a:t>
            </a:r>
            <a:r>
              <a:rPr lang="en-US" dirty="0"/>
              <a:t>: deleting in the upper </a:t>
            </a:r>
            <a:r>
              <a:rPr lang="en-US" dirty="0" err="1"/>
              <a:t>filesystem</a:t>
            </a:r>
            <a:r>
              <a:rPr lang="en-US" dirty="0"/>
              <a:t> hides a file from the lower </a:t>
            </a:r>
            <a:r>
              <a:rPr lang="en-US" dirty="0" err="1"/>
              <a:t>filesystem</a:t>
            </a:r>
            <a:endParaRPr lang="en-US" dirty="0"/>
          </a:p>
          <a:p>
            <a:pPr lvl="2"/>
            <a:r>
              <a:rPr lang="en-US" dirty="0"/>
              <a:t>A container manager may share a read-only layer in more than one container</a:t>
            </a:r>
          </a:p>
          <a:p>
            <a:pPr lvl="2"/>
            <a:r>
              <a:rPr lang="en-US" dirty="0"/>
              <a:t>Quicker container creation, low disk-space consumption, slower container execution</a:t>
            </a:r>
          </a:p>
        </p:txBody>
      </p:sp>
    </p:spTree>
    <p:extLst>
      <p:ext uri="{BB962C8B-B14F-4D97-AF65-F5344CB8AC3E}">
        <p14:creationId xmlns:p14="http://schemas.microsoft.com/office/powerpoint/2010/main" val="35464897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 (Linux)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Union filesystem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filesystem</a:t>
            </a:r>
            <a:r>
              <a:rPr lang="en-US" dirty="0"/>
              <a:t> combining two other </a:t>
            </a:r>
            <a:r>
              <a:rPr lang="en-US" dirty="0" err="1"/>
              <a:t>filesystems</a:t>
            </a:r>
            <a:r>
              <a:rPr lang="en-US" dirty="0"/>
              <a:t> (e.g. </a:t>
            </a:r>
            <a:r>
              <a:rPr lang="en-US" dirty="0" err="1"/>
              <a:t>overlayfs</a:t>
            </a:r>
            <a:r>
              <a:rPr lang="en-US" dirty="0"/>
              <a:t>)</a:t>
            </a:r>
          </a:p>
          <a:p>
            <a:r>
              <a:rPr lang="en-US" dirty="0"/>
              <a:t>Each layer may be</a:t>
            </a:r>
          </a:p>
          <a:p>
            <a:pPr lvl="1"/>
            <a:r>
              <a:rPr lang="en-US" dirty="0"/>
              <a:t>A subtree of a physical (host) file system</a:t>
            </a:r>
          </a:p>
          <a:p>
            <a:pPr lvl="1"/>
            <a:r>
              <a:rPr lang="en-US" dirty="0"/>
              <a:t>A separate file system over a virtual block device</a:t>
            </a:r>
          </a:p>
          <a:p>
            <a:pPr lvl="2"/>
            <a:r>
              <a:rPr lang="en-US" dirty="0"/>
              <a:t>Usually implemented in a binary file</a:t>
            </a:r>
          </a:p>
          <a:p>
            <a:r>
              <a:rPr lang="en-US" dirty="0"/>
              <a:t>Overlay FS, layer filesystems and virtual block devices</a:t>
            </a:r>
          </a:p>
          <a:p>
            <a:pPr lvl="1"/>
            <a:r>
              <a:rPr lang="en-US" dirty="0"/>
              <a:t>Implemented in kernel when set up by privileged users</a:t>
            </a:r>
          </a:p>
          <a:p>
            <a:pPr lvl="2"/>
            <a:r>
              <a:rPr lang="en-US" dirty="0"/>
              <a:t>Permissions and owner UID/</a:t>
            </a:r>
            <a:r>
              <a:rPr lang="en-US" dirty="0" err="1"/>
              <a:t>GIDs</a:t>
            </a:r>
            <a:r>
              <a:rPr lang="en-US" dirty="0"/>
              <a:t> stored within FS</a:t>
            </a:r>
          </a:p>
          <a:p>
            <a:pPr lvl="3"/>
            <a:r>
              <a:rPr lang="en-US" dirty="0"/>
              <a:t>Container images cannot be shared between different host users</a:t>
            </a:r>
          </a:p>
          <a:p>
            <a:pPr lvl="1"/>
            <a:r>
              <a:rPr lang="en-US" dirty="0"/>
              <a:t>Implemented in </a:t>
            </a:r>
            <a:r>
              <a:rPr lang="en-US" dirty="0" err="1"/>
              <a:t>userspace</a:t>
            </a:r>
            <a:r>
              <a:rPr lang="en-US" dirty="0"/>
              <a:t> when set up by root-less users</a:t>
            </a:r>
          </a:p>
          <a:p>
            <a:pPr lvl="2"/>
            <a:r>
              <a:rPr lang="en-US" dirty="0"/>
              <a:t>Using Linux FUSE - FS requests redirected from kernel to user processes</a:t>
            </a:r>
          </a:p>
          <a:p>
            <a:pPr lvl="2"/>
            <a:r>
              <a:rPr lang="en-US" dirty="0"/>
              <a:t>Permission checking delegated to the </a:t>
            </a:r>
            <a:r>
              <a:rPr lang="en-US" dirty="0" err="1"/>
              <a:t>userspace</a:t>
            </a:r>
            <a:r>
              <a:rPr lang="en-US" dirty="0"/>
              <a:t> component</a:t>
            </a:r>
          </a:p>
          <a:p>
            <a:pPr lvl="3"/>
            <a:r>
              <a:rPr lang="en-US" dirty="0"/>
              <a:t>Container images may be shared if the layer FS is container-aware</a:t>
            </a:r>
          </a:p>
        </p:txBody>
      </p:sp>
    </p:spTree>
    <p:extLst>
      <p:ext uri="{BB962C8B-B14F-4D97-AF65-F5344CB8AC3E}">
        <p14:creationId xmlns:p14="http://schemas.microsoft.com/office/powerpoint/2010/main" val="39595841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E19443A-1326-4FB3-9AAB-A540DE4A167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6431278"/>
              </p:ext>
            </p:extLst>
          </p:nvPr>
        </p:nvGraphicFramePr>
        <p:xfrm>
          <a:off x="72108" y="575102"/>
          <a:ext cx="4355877" cy="5157436"/>
        </p:xfrm>
        <a:graphic>
          <a:graphicData uri="http://schemas.openxmlformats.org/drawingml/2006/table">
            <a:tbl>
              <a:tblPr/>
              <a:tblGrid>
                <a:gridCol w="4355877">
                  <a:extLst>
                    <a:ext uri="{9D8B030D-6E8A-4147-A177-3AD203B41FA5}">
                      <a16:colId xmlns:a16="http://schemas.microsoft.com/office/drawing/2014/main" val="3593130982"/>
                    </a:ext>
                  </a:extLst>
                </a:gridCol>
              </a:tblGrid>
              <a:tr h="147182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FROM </a:t>
                      </a:r>
                      <a:r>
                        <a:rPr lang="en-US" sz="1600" dirty="0" err="1">
                          <a:effectLst/>
                          <a:latin typeface="var(--fonts-monospace)"/>
                        </a:rPr>
                        <a:t>debian:trixie-slim</a:t>
                      </a:r>
                      <a:endParaRPr lang="en-US" sz="1600" dirty="0">
                        <a:effectLst/>
                        <a:latin typeface="var(--fonts-monospace)"/>
                      </a:endParaRPr>
                    </a:p>
                    <a:p>
                      <a:pPr fontAlgn="t"/>
                      <a:endParaRPr lang="en-US" sz="1600" dirty="0"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ENV NGINX_VERSION   1.29.2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ENV NJS_VERSION     0.9.3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ENV NJS_RELEASE     1~trixie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ENV PKG_RELEASE     1~trixie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ENV DYNPKG_RELEASE  1~trixie</a:t>
                      </a:r>
                    </a:p>
                    <a:p>
                      <a:pPr fontAlgn="t"/>
                      <a:endParaRPr lang="en-US" sz="1600" dirty="0"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RUN set -x \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    &amp;&amp; </a:t>
                      </a:r>
                      <a:r>
                        <a:rPr lang="en-US" sz="1600" dirty="0" err="1">
                          <a:effectLst/>
                          <a:latin typeface="var(--fonts-monospace)"/>
                        </a:rPr>
                        <a:t>groupadd</a:t>
                      </a:r>
                      <a:r>
                        <a:rPr lang="en-US" sz="1600" dirty="0">
                          <a:effectLst/>
                          <a:latin typeface="var(--fonts-monospace)"/>
                        </a:rPr>
                        <a:t> --system --gid 101 nginx \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    &amp;&amp; </a:t>
                      </a:r>
                      <a:r>
                        <a:rPr lang="en-US" sz="1600" dirty="0" err="1">
                          <a:effectLst/>
                          <a:latin typeface="var(--fonts-monospace)"/>
                        </a:rPr>
                        <a:t>useradd</a:t>
                      </a:r>
                      <a:r>
                        <a:rPr lang="en-US" sz="1600" dirty="0">
                          <a:effectLst/>
                          <a:latin typeface="var(--fonts-monospace)"/>
                        </a:rPr>
                        <a:t> --system --gid nginx --</a:t>
                      </a:r>
                      <a:r>
                        <a:rPr lang="en-US" sz="1600" dirty="0" err="1">
                          <a:effectLst/>
                          <a:latin typeface="var(--fonts-monospace)"/>
                        </a:rPr>
                        <a:t>uid</a:t>
                      </a:r>
                      <a:r>
                        <a:rPr lang="en-US" sz="1600" dirty="0">
                          <a:effectLst/>
                          <a:latin typeface="var(--fonts-monospace)"/>
                        </a:rPr>
                        <a:t> 101 nginx \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    &amp;&amp; apt-get update \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    &amp;&amp; apt-get install curl </a:t>
                      </a:r>
                      <a:r>
                        <a:rPr lang="en-US" sz="1600" dirty="0" err="1">
                          <a:effectLst/>
                          <a:latin typeface="var(--fonts-monospace)"/>
                        </a:rPr>
                        <a:t>xsltproc</a:t>
                      </a:r>
                      <a:r>
                        <a:rPr lang="en-US" sz="1600" dirty="0">
                          <a:effectLst/>
                          <a:latin typeface="var(--fonts-monospace)"/>
                        </a:rPr>
                        <a:t> nginx \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# … and a hundred of other statements</a:t>
                      </a:r>
                    </a:p>
                    <a:p>
                      <a:pPr fontAlgn="t"/>
                      <a:endParaRPr lang="en-US" sz="1600" dirty="0"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COPY docker-entrypoint.sh</a:t>
                      </a:r>
                    </a:p>
                    <a:p>
                      <a:pPr fontAlgn="t"/>
                      <a:endParaRPr lang="en-US" sz="1600" dirty="0"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ENTRYPOINT ["/docker-entrypoint.sh"]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EXPOSE 80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STOPSIGNAL SIGQUIT</a:t>
                      </a:r>
                    </a:p>
                    <a:p>
                      <a:pPr fontAlgn="t"/>
                      <a:r>
                        <a:rPr lang="en-US" sz="1600" dirty="0">
                          <a:effectLst/>
                          <a:latin typeface="var(--fonts-monospace)"/>
                        </a:rPr>
                        <a:t>CMD ["nginx", "-g", "daemon off;"]</a:t>
                      </a:r>
                    </a:p>
                  </a:txBody>
                  <a:tcPr marL="19164" marR="36795" marT="18398" marB="183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446847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59BC49A-825D-4D5E-881B-EBF3A41368C4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Dockerfile</a:t>
            </a:r>
            <a:endParaRPr lang="en-US" dirty="0"/>
          </a:p>
          <a:p>
            <a:pPr lvl="1"/>
            <a:r>
              <a:rPr lang="en-US" dirty="0"/>
              <a:t>script to create a container image</a:t>
            </a:r>
          </a:p>
          <a:p>
            <a:pPr lvl="2"/>
            <a:r>
              <a:rPr lang="en-US" dirty="0"/>
              <a:t>placed at the source folder</a:t>
            </a:r>
          </a:p>
          <a:p>
            <a:pPr lvl="1"/>
            <a:r>
              <a:rPr lang="en-US" dirty="0"/>
              <a:t>direct filesystem modifications</a:t>
            </a:r>
          </a:p>
          <a:p>
            <a:pPr lvl="2"/>
            <a:r>
              <a:rPr lang="en-US" dirty="0"/>
              <a:t>FROM - base image</a:t>
            </a:r>
          </a:p>
          <a:p>
            <a:pPr lvl="2"/>
            <a:r>
              <a:rPr lang="en-US" dirty="0"/>
              <a:t>COPY - copy from source folder</a:t>
            </a:r>
          </a:p>
          <a:p>
            <a:pPr lvl="1"/>
            <a:r>
              <a:rPr lang="en-US" dirty="0"/>
              <a:t>indirect filesystem modifications</a:t>
            </a:r>
          </a:p>
          <a:p>
            <a:pPr lvl="2"/>
            <a:r>
              <a:rPr lang="en-US" dirty="0"/>
              <a:t>RUN</a:t>
            </a:r>
          </a:p>
          <a:p>
            <a:pPr lvl="3"/>
            <a:r>
              <a:rPr lang="en-US" dirty="0"/>
              <a:t>create a writable layer on top</a:t>
            </a:r>
          </a:p>
          <a:p>
            <a:pPr lvl="3"/>
            <a:r>
              <a:rPr lang="en-US" dirty="0"/>
              <a:t>run the specified command in WORKDIR</a:t>
            </a:r>
          </a:p>
          <a:p>
            <a:pPr lvl="3"/>
            <a:r>
              <a:rPr lang="en-US" dirty="0"/>
              <a:t>freeze the writable layer</a:t>
            </a:r>
          </a:p>
          <a:p>
            <a:pPr lvl="1"/>
            <a:r>
              <a:rPr lang="en-US" dirty="0"/>
              <a:t>setting startup process</a:t>
            </a:r>
          </a:p>
          <a:p>
            <a:pPr lvl="2"/>
            <a:r>
              <a:rPr lang="en-US" dirty="0"/>
              <a:t>ENV – process environment</a:t>
            </a:r>
          </a:p>
          <a:p>
            <a:pPr lvl="3"/>
            <a:r>
              <a:rPr lang="en-US" dirty="0"/>
              <a:t>For the next RUN or ENTRYPOINT</a:t>
            </a:r>
          </a:p>
          <a:p>
            <a:pPr lvl="2"/>
            <a:r>
              <a:rPr lang="en-US" dirty="0"/>
              <a:t>ENTRYPOINT – process command</a:t>
            </a:r>
          </a:p>
          <a:p>
            <a:pPr lvl="2"/>
            <a:r>
              <a:rPr lang="en-US" dirty="0"/>
              <a:t>CMD – default arguments</a:t>
            </a:r>
          </a:p>
          <a:p>
            <a:pPr lvl="3"/>
            <a:r>
              <a:rPr lang="en-US" dirty="0"/>
              <a:t>May be modified when container starts</a:t>
            </a:r>
          </a:p>
          <a:p>
            <a:pPr lvl="1"/>
            <a:r>
              <a:rPr lang="en-US" dirty="0"/>
              <a:t>metadata</a:t>
            </a:r>
          </a:p>
          <a:p>
            <a:pPr lvl="2"/>
            <a:r>
              <a:rPr lang="en-US" dirty="0"/>
              <a:t>VOLUME – mount points</a:t>
            </a:r>
          </a:p>
          <a:p>
            <a:pPr lvl="2"/>
            <a:r>
              <a:rPr lang="en-US" dirty="0"/>
              <a:t>EXPOSE – port list</a:t>
            </a:r>
          </a:p>
          <a:p>
            <a:pPr lvl="2"/>
            <a:r>
              <a:rPr lang="en-US" dirty="0"/>
              <a:t>STOPSIGNAL – container stop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79B0B1-97FE-49E8-A989-519256F7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images by docker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498050-78F8-4C08-B512-1126EBDBF0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B1200E-267C-4F93-8992-C5D48B703FF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25638071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478D07-8E0E-46A5-894D-CE1028F9395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docker build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err="1"/>
              <a:t>Dockerfile</a:t>
            </a:r>
            <a:r>
              <a:rPr lang="en-US" sz="1800" dirty="0"/>
              <a:t> and other files</a:t>
            </a:r>
          </a:p>
          <a:p>
            <a:pPr lvl="1"/>
            <a:r>
              <a:rPr lang="en-US" sz="1800" dirty="0"/>
              <a:t>pull base image from a </a:t>
            </a:r>
            <a:r>
              <a:rPr lang="en-US" sz="1800" b="1" dirty="0"/>
              <a:t>registry</a:t>
            </a:r>
          </a:p>
          <a:p>
            <a:pPr lvl="1"/>
            <a:r>
              <a:rPr lang="en-US" sz="1800" dirty="0"/>
              <a:t>produce container </a:t>
            </a:r>
            <a:r>
              <a:rPr lang="en-US" sz="1800" b="1" dirty="0"/>
              <a:t>image</a:t>
            </a:r>
          </a:p>
          <a:p>
            <a:r>
              <a:rPr lang="en-US" sz="2000" dirty="0"/>
              <a:t>docker image push/pull</a:t>
            </a:r>
          </a:p>
          <a:p>
            <a:pPr lvl="1"/>
            <a:r>
              <a:rPr lang="en-US" sz="1800" dirty="0"/>
              <a:t>push/pull image to/from a registry</a:t>
            </a:r>
          </a:p>
          <a:p>
            <a:r>
              <a:rPr lang="en-US" sz="2000" dirty="0"/>
              <a:t>docker create</a:t>
            </a:r>
          </a:p>
          <a:p>
            <a:pPr lvl="1"/>
            <a:r>
              <a:rPr lang="en-US" sz="1800" dirty="0"/>
              <a:t>create a writable layer above an image</a:t>
            </a:r>
          </a:p>
          <a:p>
            <a:pPr lvl="1"/>
            <a:r>
              <a:rPr lang="en-US" sz="1800" dirty="0"/>
              <a:t>link mount points as specified</a:t>
            </a:r>
          </a:p>
          <a:p>
            <a:pPr lvl="1"/>
            <a:r>
              <a:rPr lang="en-US" sz="1800" dirty="0"/>
              <a:t>connect ports as specified</a:t>
            </a:r>
          </a:p>
          <a:p>
            <a:pPr lvl="1"/>
            <a:r>
              <a:rPr lang="en-US" sz="1800" dirty="0"/>
              <a:t>the result is a </a:t>
            </a:r>
            <a:r>
              <a:rPr lang="en-US" sz="1800" b="1" dirty="0"/>
              <a:t>stopped container</a:t>
            </a:r>
          </a:p>
          <a:p>
            <a:r>
              <a:rPr lang="en-US" sz="2000" dirty="0"/>
              <a:t>docker start</a:t>
            </a:r>
          </a:p>
          <a:p>
            <a:pPr lvl="1"/>
            <a:r>
              <a:rPr lang="en-US" sz="1800" dirty="0"/>
              <a:t>start the startup process</a:t>
            </a:r>
          </a:p>
          <a:p>
            <a:r>
              <a:rPr lang="en-US" sz="2000" dirty="0"/>
              <a:t>docker exec</a:t>
            </a:r>
          </a:p>
          <a:p>
            <a:pPr lvl="1"/>
            <a:r>
              <a:rPr lang="en-US" sz="1800" dirty="0"/>
              <a:t>implant another process into the container namespaces</a:t>
            </a:r>
          </a:p>
          <a:p>
            <a:r>
              <a:rPr lang="en-US" sz="2000" dirty="0"/>
              <a:t>docker stop/kill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08D0B-E8BC-44F4-AA5E-F5E944D2EFB9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image</a:t>
            </a:r>
          </a:p>
          <a:p>
            <a:pPr lvl="1"/>
            <a:r>
              <a:rPr lang="en-US" dirty="0"/>
              <a:t>a combined filesystem</a:t>
            </a:r>
          </a:p>
          <a:p>
            <a:pPr lvl="2"/>
            <a:r>
              <a:rPr lang="en-US" dirty="0"/>
              <a:t>sequence of layers (binary blobs)</a:t>
            </a:r>
          </a:p>
          <a:p>
            <a:pPr lvl="2"/>
            <a:r>
              <a:rPr lang="en-US" dirty="0"/>
              <a:t>multiple images may share (lower) layers if created by the same commands</a:t>
            </a:r>
          </a:p>
          <a:p>
            <a:pPr lvl="1"/>
            <a:r>
              <a:rPr lang="en-US" dirty="0"/>
              <a:t>environment, startup command, mounts, ports</a:t>
            </a:r>
          </a:p>
          <a:p>
            <a:pPr lvl="1"/>
            <a:r>
              <a:rPr lang="en-US" dirty="0"/>
              <a:t>created by freezing a container</a:t>
            </a:r>
          </a:p>
          <a:p>
            <a:r>
              <a:rPr lang="en-US" dirty="0"/>
              <a:t>container</a:t>
            </a:r>
          </a:p>
          <a:p>
            <a:pPr lvl="1"/>
            <a:r>
              <a:rPr lang="en-US" dirty="0"/>
              <a:t>similar to an image</a:t>
            </a:r>
          </a:p>
          <a:p>
            <a:pPr lvl="2"/>
            <a:r>
              <a:rPr lang="en-US" dirty="0"/>
              <a:t>the top filesystem layer is writable</a:t>
            </a:r>
          </a:p>
          <a:p>
            <a:pPr lvl="1"/>
            <a:r>
              <a:rPr lang="en-US" dirty="0"/>
              <a:t>may be </a:t>
            </a:r>
            <a:r>
              <a:rPr lang="en-US" b="1" dirty="0"/>
              <a:t>running </a:t>
            </a:r>
            <a:r>
              <a:rPr lang="en-US" dirty="0"/>
              <a:t>as a subtree of processes</a:t>
            </a:r>
          </a:p>
          <a:p>
            <a:pPr lvl="1"/>
            <a:r>
              <a:rPr lang="en-US" dirty="0"/>
              <a:t>namespaces and </a:t>
            </a:r>
            <a:r>
              <a:rPr lang="en-US" dirty="0" err="1"/>
              <a:t>cgroups</a:t>
            </a:r>
            <a:r>
              <a:rPr lang="en-US" dirty="0"/>
              <a:t> ensure the required execution environment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3408EF-AD42-4ECF-B35A-F7F4854F3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docker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5C038-2DDE-47DC-B6B7-60B3F2C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46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6224E-0775-4139-88FE-649115EA64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17936795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E563F-7449-4670-87D8-A22BC60D1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 and the outside world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B9015B-FFDC-44CD-A11C-09C390304E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EE6AE3-8C01-4BAF-968C-873A021904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78DCC0-1D62-461C-9A3E-77E2A62D0E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Mount-points (VOLUME)</a:t>
            </a:r>
          </a:p>
          <a:p>
            <a:pPr lvl="1"/>
            <a:r>
              <a:rPr lang="en-US" dirty="0"/>
              <a:t>When started, the internal mount-points are linked to files/folders on the host</a:t>
            </a:r>
          </a:p>
          <a:p>
            <a:pPr lvl="2"/>
            <a:r>
              <a:rPr lang="en-US" dirty="0"/>
              <a:t>Specified by options for </a:t>
            </a:r>
            <a:r>
              <a:rPr lang="en-US" i="1" dirty="0"/>
              <a:t>docker create </a:t>
            </a:r>
            <a:r>
              <a:rPr lang="en-US" dirty="0"/>
              <a:t>etc.</a:t>
            </a:r>
          </a:p>
          <a:p>
            <a:pPr lvl="1"/>
            <a:r>
              <a:rPr lang="en-US" dirty="0"/>
              <a:t>Main purpose: Long-term persistency of data</a:t>
            </a:r>
          </a:p>
          <a:p>
            <a:pPr lvl="2"/>
            <a:r>
              <a:rPr lang="en-US" dirty="0"/>
              <a:t>Software in containers is usually updated by creating a new container from an updated image</a:t>
            </a:r>
          </a:p>
          <a:p>
            <a:pPr lvl="3"/>
            <a:r>
              <a:rPr lang="en-US" dirty="0"/>
              <a:t>The updated image may be created from the same </a:t>
            </a:r>
            <a:r>
              <a:rPr lang="en-US" dirty="0" err="1"/>
              <a:t>Dockerfile</a:t>
            </a:r>
            <a:endParaRPr lang="en-US" dirty="0"/>
          </a:p>
          <a:p>
            <a:pPr lvl="3"/>
            <a:r>
              <a:rPr lang="en-US" dirty="0"/>
              <a:t>FROM and RUN commands may produce different outcome</a:t>
            </a:r>
          </a:p>
          <a:p>
            <a:pPr lvl="3"/>
            <a:r>
              <a:rPr lang="en-US" dirty="0"/>
              <a:t>The writable layer of a container cannot be reattached to different underlying image</a:t>
            </a:r>
          </a:p>
          <a:p>
            <a:r>
              <a:rPr lang="en-US" dirty="0"/>
              <a:t>Ports (EXPOSE)</a:t>
            </a:r>
          </a:p>
          <a:p>
            <a:pPr lvl="1"/>
            <a:r>
              <a:rPr lang="en-US" dirty="0"/>
              <a:t>The ports where the servers inside the container listen</a:t>
            </a:r>
          </a:p>
          <a:p>
            <a:pPr lvl="2"/>
            <a:r>
              <a:rPr lang="en-US" dirty="0"/>
              <a:t>Specified host NIC ports are forwarded (through NAT) to the </a:t>
            </a:r>
            <a:r>
              <a:rPr lang="en-US" dirty="0" err="1"/>
              <a:t>EXPOSEd</a:t>
            </a:r>
            <a:r>
              <a:rPr lang="en-US" dirty="0"/>
              <a:t> ports (associated to a virtual NIC of the container)</a:t>
            </a:r>
          </a:p>
          <a:p>
            <a:pPr lvl="3"/>
            <a:r>
              <a:rPr lang="en-US" dirty="0"/>
              <a:t>Specified by options for </a:t>
            </a:r>
            <a:r>
              <a:rPr lang="en-US" i="1" dirty="0"/>
              <a:t>docker create </a:t>
            </a:r>
            <a:r>
              <a:rPr lang="en-US" dirty="0"/>
              <a:t>etc.</a:t>
            </a:r>
          </a:p>
          <a:p>
            <a:pPr lvl="2"/>
            <a:r>
              <a:rPr lang="en-US" dirty="0"/>
              <a:t>Alternatively, the container may directly use the host NIC (deprecated)</a:t>
            </a:r>
          </a:p>
          <a:p>
            <a:r>
              <a:rPr lang="en-US" dirty="0"/>
              <a:t>IPC</a:t>
            </a:r>
          </a:p>
          <a:p>
            <a:pPr lvl="1"/>
            <a:r>
              <a:rPr lang="en-US" dirty="0"/>
              <a:t>Host’s named pipes, devices etc. may be exposed to the container</a:t>
            </a:r>
          </a:p>
          <a:p>
            <a:pPr lvl="1"/>
            <a:r>
              <a:rPr lang="en-US" dirty="0"/>
              <a:t>stdin/</a:t>
            </a:r>
            <a:r>
              <a:rPr lang="en-US" dirty="0" err="1"/>
              <a:t>stdout</a:t>
            </a:r>
            <a:r>
              <a:rPr lang="en-US" dirty="0"/>
              <a:t>/stderr of the container may be connected to host</a:t>
            </a:r>
          </a:p>
          <a:p>
            <a:pPr lvl="2"/>
            <a:r>
              <a:rPr lang="en-US" dirty="0"/>
              <a:t>docker run -it</a:t>
            </a:r>
          </a:p>
        </p:txBody>
      </p:sp>
    </p:spTree>
    <p:extLst>
      <p:ext uri="{BB962C8B-B14F-4D97-AF65-F5344CB8AC3E}">
        <p14:creationId xmlns:p14="http://schemas.microsoft.com/office/powerpoint/2010/main" val="1063795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581670A-AF53-4C76-99E9-74F253AA1F3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9408192"/>
              </p:ext>
            </p:extLst>
          </p:nvPr>
        </p:nvGraphicFramePr>
        <p:xfrm>
          <a:off x="107504" y="595408"/>
          <a:ext cx="4115695" cy="5904656"/>
        </p:xfrm>
        <a:graphic>
          <a:graphicData uri="http://schemas.openxmlformats.org/drawingml/2006/table">
            <a:tbl>
              <a:tblPr/>
              <a:tblGrid>
                <a:gridCol w="4115695">
                  <a:extLst>
                    <a:ext uri="{9D8B030D-6E8A-4147-A177-3AD203B41FA5}">
                      <a16:colId xmlns:a16="http://schemas.microsoft.com/office/drawing/2014/main" val="1728692484"/>
                    </a:ext>
                  </a:extLst>
                </a:gridCol>
              </a:tblGrid>
              <a:tr h="5904656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services: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proxy: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image: nginx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volumes: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- type: bind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  source: ./proxy/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nginx.conf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  target: /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etc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/nginx/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conf.d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/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default.conf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read_only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: true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ports: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- 8080:80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depends_on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: 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- backend</a:t>
                      </a:r>
                    </a:p>
                    <a:p>
                      <a:pPr fontAlgn="t"/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backend: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build: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context: backend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volumes: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    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db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-data:/var/lib/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postgresql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/data</a:t>
                      </a:r>
                    </a:p>
                    <a:p>
                      <a:pPr fontAlgn="t"/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var(--fonts-monospace)"/>
                      </a:endParaRP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volumes:</a:t>
                      </a:r>
                    </a:p>
                    <a:p>
                      <a:pPr fontAlgn="t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 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db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var(--fonts-monospace)"/>
                        </a:rPr>
                        <a:t>-data:</a:t>
                      </a:r>
                    </a:p>
                  </a:txBody>
                  <a:tcPr marL="19164" marR="36795" marT="18398" marB="183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25653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4F705-1455-44EB-9047-322335821B4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docker-compose</a:t>
            </a:r>
          </a:p>
          <a:p>
            <a:pPr lvl="1"/>
            <a:r>
              <a:rPr lang="en-US" dirty="0"/>
              <a:t>Built above docker</a:t>
            </a:r>
          </a:p>
          <a:p>
            <a:pPr lvl="1"/>
            <a:r>
              <a:rPr lang="en-US" dirty="0"/>
              <a:t>Config: docker-</a:t>
            </a:r>
            <a:r>
              <a:rPr lang="en-US" dirty="0" err="1"/>
              <a:t>compose.yaml</a:t>
            </a:r>
            <a:endParaRPr lang="en-US" dirty="0"/>
          </a:p>
          <a:p>
            <a:pPr lvl="1"/>
            <a:r>
              <a:rPr lang="en-US" dirty="0"/>
              <a:t>Repository operations</a:t>
            </a:r>
          </a:p>
          <a:p>
            <a:pPr lvl="2"/>
            <a:r>
              <a:rPr lang="en-US" dirty="0"/>
              <a:t>Get image from repository</a:t>
            </a:r>
          </a:p>
          <a:p>
            <a:pPr lvl="2"/>
            <a:r>
              <a:rPr lang="en-US" dirty="0"/>
              <a:t>Build image</a:t>
            </a:r>
          </a:p>
          <a:p>
            <a:pPr lvl="1"/>
            <a:r>
              <a:rPr lang="en-US" dirty="0"/>
              <a:t>Connecting containers to host</a:t>
            </a:r>
          </a:p>
          <a:p>
            <a:pPr lvl="2"/>
            <a:r>
              <a:rPr lang="en-US" dirty="0"/>
              <a:t>volumes, ports</a:t>
            </a:r>
          </a:p>
          <a:p>
            <a:pPr lvl="1"/>
            <a:r>
              <a:rPr lang="en-US" dirty="0"/>
              <a:t>Combining more containers together (services)</a:t>
            </a:r>
          </a:p>
          <a:p>
            <a:pPr lvl="2"/>
            <a:r>
              <a:rPr lang="en-US" dirty="0"/>
              <a:t>Dependences</a:t>
            </a:r>
          </a:p>
          <a:p>
            <a:pPr lvl="2"/>
            <a:r>
              <a:rPr lang="en-US" dirty="0" err="1"/>
              <a:t>Healthcheck</a:t>
            </a:r>
            <a:r>
              <a:rPr lang="en-US" dirty="0"/>
              <a:t>, restart</a:t>
            </a:r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FA8F9B-3FE2-45B0-9029-9295F1C51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docker-compose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D7CD5-0078-4538-9A9D-C4D76630C4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48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13535-27A1-45FA-9D5B-85CF4A138F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224084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 in Windows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(Windows) NT kernel was created to support several kinds of apps</a:t>
            </a:r>
          </a:p>
          <a:p>
            <a:pPr lvl="1"/>
            <a:r>
              <a:rPr lang="en-US" dirty="0"/>
              <a:t>(IBM) OS/2</a:t>
            </a:r>
          </a:p>
          <a:p>
            <a:pPr lvl="1"/>
            <a:r>
              <a:rPr lang="en-US" dirty="0"/>
              <a:t>(Microsoft) Windows 3.1 (binary compatible with non-NT “kernels”)</a:t>
            </a:r>
          </a:p>
          <a:p>
            <a:pPr lvl="1"/>
            <a:r>
              <a:rPr lang="en-US" dirty="0"/>
              <a:t>Legacy 16-bit Windows and DOS</a:t>
            </a:r>
          </a:p>
          <a:p>
            <a:pPr lvl="1"/>
            <a:r>
              <a:rPr lang="en-US" dirty="0"/>
              <a:t>POSIX</a:t>
            </a:r>
          </a:p>
          <a:p>
            <a:r>
              <a:rPr lang="en-US" dirty="0"/>
              <a:t>The NT kernel always included support for namespace isolation and resource limiting</a:t>
            </a:r>
          </a:p>
          <a:p>
            <a:pPr lvl="1"/>
            <a:r>
              <a:rPr lang="en-US" dirty="0"/>
              <a:t>In limited use before 2016</a:t>
            </a:r>
          </a:p>
          <a:p>
            <a:r>
              <a:rPr lang="en-US" dirty="0"/>
              <a:t>Windows Subsystem for Linux (WSL, bash.exe) – 2016</a:t>
            </a:r>
          </a:p>
          <a:p>
            <a:pPr lvl="1"/>
            <a:r>
              <a:rPr lang="en-US" dirty="0"/>
              <a:t>Emulates Linux </a:t>
            </a:r>
            <a:r>
              <a:rPr lang="en-US" dirty="0" err="1"/>
              <a:t>syscalls</a:t>
            </a:r>
            <a:r>
              <a:rPr lang="en-US" dirty="0"/>
              <a:t> on a Windows kernel</a:t>
            </a:r>
          </a:p>
          <a:p>
            <a:pPr lvl="2"/>
            <a:r>
              <a:rPr lang="en-US" dirty="0"/>
              <a:t>Does not emulate Linux namespaces and </a:t>
            </a:r>
            <a:r>
              <a:rPr lang="en-US" dirty="0" err="1"/>
              <a:t>cgroups</a:t>
            </a:r>
            <a:r>
              <a:rPr lang="en-US" dirty="0"/>
              <a:t> – cannot support Linux containers</a:t>
            </a:r>
          </a:p>
          <a:p>
            <a:r>
              <a:rPr lang="en-US" dirty="0"/>
              <a:t>Windows Containers – 2016</a:t>
            </a:r>
          </a:p>
          <a:p>
            <a:pPr lvl="1"/>
            <a:r>
              <a:rPr lang="en-US" dirty="0"/>
              <a:t>Part of the Docker team acquired by Microsoft in 2014</a:t>
            </a:r>
          </a:p>
          <a:p>
            <a:pPr lvl="1"/>
            <a:r>
              <a:rPr lang="en-US" dirty="0"/>
              <a:t>Docker-like images and containers for running Windows processes</a:t>
            </a:r>
          </a:p>
          <a:p>
            <a:pPr lvl="1"/>
            <a:r>
              <a:rPr lang="en-US" dirty="0"/>
              <a:t>Two modes of container execution</a:t>
            </a:r>
          </a:p>
          <a:p>
            <a:pPr lvl="2"/>
            <a:r>
              <a:rPr lang="en-US" dirty="0"/>
              <a:t>Process Isolation – the Windows kernel provides isolation</a:t>
            </a:r>
          </a:p>
          <a:p>
            <a:pPr lvl="2"/>
            <a:r>
              <a:rPr lang="en-US" dirty="0"/>
              <a:t>Hyper-V Isolation – each VM runs its own Windows Server kernel</a:t>
            </a:r>
          </a:p>
        </p:txBody>
      </p:sp>
    </p:spTree>
    <p:extLst>
      <p:ext uri="{BB962C8B-B14F-4D97-AF65-F5344CB8AC3E}">
        <p14:creationId xmlns:p14="http://schemas.microsoft.com/office/powerpoint/2010/main" val="4004762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 in Windows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Windows Subsystem for Linux</a:t>
            </a:r>
          </a:p>
          <a:p>
            <a:pPr lvl="1"/>
            <a:r>
              <a:rPr lang="en-US" dirty="0"/>
              <a:t>WSL 1 (2016) - Emulates Linux </a:t>
            </a:r>
            <a:r>
              <a:rPr lang="en-US" dirty="0" err="1"/>
              <a:t>syscalls</a:t>
            </a:r>
            <a:r>
              <a:rPr lang="en-US" dirty="0"/>
              <a:t> on a Windows kernel</a:t>
            </a:r>
          </a:p>
          <a:p>
            <a:pPr lvl="2"/>
            <a:r>
              <a:rPr lang="en-US" dirty="0"/>
              <a:t>Does not emulate Linux namespaces and </a:t>
            </a:r>
            <a:r>
              <a:rPr lang="en-US" dirty="0" err="1"/>
              <a:t>cgroups</a:t>
            </a:r>
            <a:r>
              <a:rPr lang="en-US" dirty="0"/>
              <a:t> – cannot support Linux containers</a:t>
            </a:r>
          </a:p>
          <a:p>
            <a:pPr lvl="2"/>
            <a:r>
              <a:rPr lang="en-US" dirty="0"/>
              <a:t>Uses NTFS – lower performance than Linux, faster sharing with Windows</a:t>
            </a:r>
          </a:p>
          <a:p>
            <a:pPr lvl="1"/>
            <a:r>
              <a:rPr lang="en-US" dirty="0"/>
              <a:t>WSL 2 (April 2020) – Runs a true Linux kernel in a Hyper-V virtual machine</a:t>
            </a:r>
          </a:p>
          <a:p>
            <a:pPr lvl="2"/>
            <a:r>
              <a:rPr lang="en-US" dirty="0"/>
              <a:t>Can support Linux containers</a:t>
            </a:r>
          </a:p>
          <a:p>
            <a:pPr lvl="2"/>
            <a:r>
              <a:rPr lang="en-US" dirty="0"/>
              <a:t>Native </a:t>
            </a:r>
            <a:r>
              <a:rPr lang="en-US" dirty="0" err="1"/>
              <a:t>unix</a:t>
            </a:r>
            <a:r>
              <a:rPr lang="en-US" dirty="0"/>
              <a:t> FS – faster local files, slower access to host Windows files than in WSL 1</a:t>
            </a:r>
          </a:p>
          <a:p>
            <a:r>
              <a:rPr lang="en-US" dirty="0"/>
              <a:t>Windows Containers</a:t>
            </a:r>
          </a:p>
          <a:p>
            <a:pPr lvl="1"/>
            <a:r>
              <a:rPr lang="en-US" dirty="0"/>
              <a:t>Inside a container, only Windows Server environment is supported</a:t>
            </a:r>
          </a:p>
          <a:p>
            <a:pPr lvl="1"/>
            <a:r>
              <a:rPr lang="en-US" dirty="0"/>
              <a:t>Process Isolation - the Windows kernel provides isolation</a:t>
            </a:r>
          </a:p>
          <a:p>
            <a:pPr lvl="2"/>
            <a:r>
              <a:rPr lang="en-US" dirty="0"/>
              <a:t>Supported by Windows Server (since 2016), Windows 10 (since April 2020)</a:t>
            </a:r>
          </a:p>
          <a:p>
            <a:pPr lvl="1"/>
            <a:r>
              <a:rPr lang="en-US" dirty="0"/>
              <a:t>Hyper-V Isolation – each VM runs its own Windows Server kernel</a:t>
            </a:r>
          </a:p>
          <a:p>
            <a:pPr lvl="2"/>
            <a:r>
              <a:rPr lang="en-US" dirty="0"/>
              <a:t>Supported by Windows Server (since 2016), Windows 10 (since September 2018)</a:t>
            </a:r>
          </a:p>
          <a:p>
            <a:pPr lvl="1"/>
            <a:r>
              <a:rPr lang="en-US" dirty="0"/>
              <a:t>May be managed by Azure versions of Docker, Kubernetes, etc.</a:t>
            </a:r>
          </a:p>
          <a:p>
            <a:pPr lvl="2"/>
            <a:r>
              <a:rPr lang="en-US" dirty="0"/>
              <a:t>Management almost identical to Linux containers (when run inside Azure)</a:t>
            </a:r>
          </a:p>
          <a:p>
            <a:pPr lvl="1"/>
            <a:r>
              <a:rPr lang="en-US" dirty="0"/>
              <a:t>Not nearly as successful as Linux containers</a:t>
            </a:r>
          </a:p>
          <a:p>
            <a:pPr lvl="2"/>
            <a:r>
              <a:rPr lang="en-US" dirty="0"/>
              <a:t>28K Windows vs. 3.5M Linux containers on hub.docker.com (October 2020)</a:t>
            </a:r>
          </a:p>
        </p:txBody>
      </p:sp>
    </p:spTree>
    <p:extLst>
      <p:ext uri="{BB962C8B-B14F-4D97-AF65-F5344CB8AC3E}">
        <p14:creationId xmlns:p14="http://schemas.microsoft.com/office/powerpoint/2010/main" val="124997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Containers</a:t>
            </a:r>
            <a:br>
              <a:rPr lang="cs-CZ" dirty="0"/>
            </a:br>
            <a:r>
              <a:rPr lang="cs-CZ" dirty="0"/>
              <a:t>(Linux)</a:t>
            </a:r>
          </a:p>
        </p:txBody>
      </p:sp>
    </p:spTree>
    <p:extLst>
      <p:ext uri="{BB962C8B-B14F-4D97-AF65-F5344CB8AC3E}">
        <p14:creationId xmlns:p14="http://schemas.microsoft.com/office/powerpoint/2010/main" val="1595749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4948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204865"/>
            <a:ext cx="5177172" cy="2160172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O</a:t>
            </a:r>
            <a:r>
              <a:rPr lang="cs-CZ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Namespace separation</a:t>
            </a:r>
          </a:p>
          <a:p>
            <a:pPr lvl="1"/>
            <a:r>
              <a:rPr lang="en-US" dirty="0"/>
              <a:t>The upper layer of the OS kernel filters the </a:t>
            </a:r>
            <a:r>
              <a:rPr lang="en-US" dirty="0" err="1"/>
              <a:t>syscalls</a:t>
            </a:r>
            <a:r>
              <a:rPr lang="en-US" dirty="0"/>
              <a:t> and maps all the identifiers from process-specific to system-wide naming spaces</a:t>
            </a:r>
            <a:r>
              <a:rPr lang="cs-CZ" dirty="0"/>
              <a:t> (and </a:t>
            </a:r>
            <a:r>
              <a:rPr lang="cs-CZ" dirty="0" err="1"/>
              <a:t>back</a:t>
            </a:r>
            <a:r>
              <a:rPr lang="cs-CZ" dirty="0"/>
              <a:t>)</a:t>
            </a:r>
            <a:endParaRPr lang="en-US" dirty="0"/>
          </a:p>
          <a:p>
            <a:r>
              <a:rPr lang="en-US" dirty="0"/>
              <a:t>Resource separation</a:t>
            </a:r>
          </a:p>
          <a:p>
            <a:pPr lvl="1"/>
            <a:r>
              <a:rPr lang="en-US" dirty="0"/>
              <a:t>The kernel maintains resource usage statistics for each set of processes and restricts them</a:t>
            </a:r>
          </a:p>
          <a:p>
            <a:r>
              <a:rPr lang="en-US" dirty="0"/>
              <a:t>Container </a:t>
            </a:r>
            <a:r>
              <a:rPr lang="cs-CZ" dirty="0" err="1"/>
              <a:t>controller</a:t>
            </a:r>
            <a:endParaRPr lang="en-US" dirty="0"/>
          </a:p>
          <a:p>
            <a:pPr lvl="1"/>
            <a:r>
              <a:rPr lang="en-US" dirty="0"/>
              <a:t>Optional </a:t>
            </a:r>
          </a:p>
          <a:p>
            <a:pPr lvl="1"/>
            <a:r>
              <a:rPr lang="en-US" dirty="0"/>
              <a:t>Privileged process used to setup the kernel maps and react to events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4680765"/>
            <a:ext cx="5177172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51520" y="2060848"/>
            <a:ext cx="5616624" cy="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17" name="TextBox 16"/>
          <p:cNvSpPr txBox="1"/>
          <p:nvPr/>
        </p:nvSpPr>
        <p:spPr>
          <a:xfrm>
            <a:off x="1331640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96442" y="100243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5856" y="100243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 flipV="1">
            <a:off x="2220312" y="540272"/>
            <a:ext cx="0" cy="2462193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cxnSp>
        <p:nvCxnSpPr>
          <p:cNvPr id="24" name="Straight Connector 23"/>
          <p:cNvCxnSpPr>
            <a:cxnSpLocks/>
          </p:cNvCxnSpPr>
          <p:nvPr/>
        </p:nvCxnSpPr>
        <p:spPr>
          <a:xfrm flipV="1">
            <a:off x="4211960" y="548680"/>
            <a:ext cx="0" cy="2453785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25" name="TextBox 24"/>
          <p:cNvSpPr txBox="1"/>
          <p:nvPr/>
        </p:nvSpPr>
        <p:spPr>
          <a:xfrm>
            <a:off x="4334196" y="1010840"/>
            <a:ext cx="1317923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container</a:t>
            </a:r>
            <a:br>
              <a:rPr lang="en-US" dirty="0">
                <a:solidFill>
                  <a:schemeClr val="accent3"/>
                </a:solidFill>
              </a:rPr>
            </a:br>
            <a:r>
              <a:rPr lang="cs-CZ" dirty="0" err="1">
                <a:solidFill>
                  <a:schemeClr val="accent3"/>
                </a:solidFill>
              </a:rPr>
              <a:t>controller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4948" y="540272"/>
            <a:ext cx="1554994" cy="368448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“machine A”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9164" y="534589"/>
            <a:ext cx="1554994" cy="368448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“machine B”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/>
          <p:cNvSpPr/>
          <p:nvPr/>
        </p:nvSpPr>
        <p:spPr>
          <a:xfrm rot="5400000">
            <a:off x="1104281" y="1894497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3" name="Up-Down Arrow 22"/>
          <p:cNvSpPr/>
          <p:nvPr/>
        </p:nvSpPr>
        <p:spPr>
          <a:xfrm rot="19342264">
            <a:off x="976623" y="1863599"/>
            <a:ext cx="218590" cy="68332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Up-Down Arrow 25"/>
          <p:cNvSpPr/>
          <p:nvPr/>
        </p:nvSpPr>
        <p:spPr>
          <a:xfrm rot="2659323">
            <a:off x="1479279" y="1832934"/>
            <a:ext cx="218590" cy="738346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Up-Down Arrow 31"/>
          <p:cNvSpPr/>
          <p:nvPr/>
        </p:nvSpPr>
        <p:spPr>
          <a:xfrm>
            <a:off x="1252445" y="2762965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Up-Down Arrow 32"/>
          <p:cNvSpPr/>
          <p:nvPr/>
        </p:nvSpPr>
        <p:spPr>
          <a:xfrm>
            <a:off x="3099726" y="2762965"/>
            <a:ext cx="218590" cy="479000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172C36-A453-4B79-7559-EA369D13C650}"/>
              </a:ext>
            </a:extLst>
          </p:cNvPr>
          <p:cNvSpPr txBox="1"/>
          <p:nvPr/>
        </p:nvSpPr>
        <p:spPr>
          <a:xfrm>
            <a:off x="638460" y="3212976"/>
            <a:ext cx="4797631" cy="426191"/>
          </a:xfrm>
          <a:prstGeom prst="rect">
            <a:avLst/>
          </a:prstGeom>
          <a:noFill/>
          <a:ln w="38100">
            <a:solidFill>
              <a:schemeClr val="accent6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 err="1">
                <a:solidFill>
                  <a:schemeClr val="accent6"/>
                </a:solidFill>
              </a:rPr>
              <a:t>System-wide</a:t>
            </a:r>
            <a:r>
              <a:rPr lang="cs-CZ" dirty="0">
                <a:solidFill>
                  <a:schemeClr val="accent6"/>
                </a:solidFill>
              </a:rPr>
              <a:t> kernel </a:t>
            </a:r>
            <a:r>
              <a:rPr lang="cs-CZ" dirty="0" err="1">
                <a:solidFill>
                  <a:schemeClr val="accent6"/>
                </a:solidFill>
              </a:rPr>
              <a:t>object</a:t>
            </a:r>
            <a:r>
              <a:rPr lang="cs-CZ" dirty="0">
                <a:solidFill>
                  <a:schemeClr val="accent6"/>
                </a:solidFill>
              </a:rPr>
              <a:t> </a:t>
            </a:r>
            <a:r>
              <a:rPr lang="cs-CZ" dirty="0" err="1">
                <a:solidFill>
                  <a:schemeClr val="accent6"/>
                </a:solidFill>
              </a:rPr>
              <a:t>tables</a:t>
            </a:r>
            <a:endParaRPr lang="cs-CZ" dirty="0">
              <a:solidFill>
                <a:schemeClr val="accent6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786B30-6FA6-B467-0FBF-0A92289D1DE5}"/>
              </a:ext>
            </a:extLst>
          </p:cNvPr>
          <p:cNvCxnSpPr>
            <a:cxnSpLocks/>
          </p:cNvCxnSpPr>
          <p:nvPr/>
        </p:nvCxnSpPr>
        <p:spPr>
          <a:xfrm flipH="1">
            <a:off x="5117606" y="1887548"/>
            <a:ext cx="22239" cy="81533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olid"/>
          </a:ln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8AC121-831F-70AE-C9FE-A4C40210B87B}"/>
              </a:ext>
            </a:extLst>
          </p:cNvPr>
          <p:cNvCxnSpPr>
            <a:cxnSpLocks/>
          </p:cNvCxnSpPr>
          <p:nvPr/>
        </p:nvCxnSpPr>
        <p:spPr>
          <a:xfrm flipH="1">
            <a:off x="3868354" y="2702878"/>
            <a:ext cx="1262811" cy="9887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B10FF3F-43E0-4332-8445-55D1F669F2EB}"/>
              </a:ext>
            </a:extLst>
          </p:cNvPr>
          <p:cNvCxnSpPr>
            <a:cxnSpLocks/>
          </p:cNvCxnSpPr>
          <p:nvPr/>
        </p:nvCxnSpPr>
        <p:spPr>
          <a:xfrm flipH="1">
            <a:off x="2046689" y="2576605"/>
            <a:ext cx="2974023" cy="4943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27" name="Flowchart: Stored Data 12"/>
          <p:cNvSpPr/>
          <p:nvPr/>
        </p:nvSpPr>
        <p:spPr>
          <a:xfrm rot="5400000">
            <a:off x="2936055" y="1890388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A762DAE-BFB9-CDEF-49EF-637A0E08AED4}"/>
              </a:ext>
            </a:extLst>
          </p:cNvPr>
          <p:cNvCxnSpPr>
            <a:cxnSpLocks/>
          </p:cNvCxnSpPr>
          <p:nvPr/>
        </p:nvCxnSpPr>
        <p:spPr>
          <a:xfrm flipH="1">
            <a:off x="4993157" y="1890169"/>
            <a:ext cx="13892" cy="691379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olid"/>
          </a:ln>
        </p:spPr>
      </p:cxnSp>
      <p:sp>
        <p:nvSpPr>
          <p:cNvPr id="43" name="Up-Down Arrow 22">
            <a:extLst>
              <a:ext uri="{FF2B5EF4-FFF2-40B4-BE49-F238E27FC236}">
                <a16:creationId xmlns:a16="http://schemas.microsoft.com/office/drawing/2014/main" id="{43959001-B0DE-3371-1E26-785D81891576}"/>
              </a:ext>
            </a:extLst>
          </p:cNvPr>
          <p:cNvSpPr/>
          <p:nvPr/>
        </p:nvSpPr>
        <p:spPr>
          <a:xfrm rot="19342264">
            <a:off x="2807318" y="1846187"/>
            <a:ext cx="218590" cy="68332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Up-Down Arrow 25">
            <a:extLst>
              <a:ext uri="{FF2B5EF4-FFF2-40B4-BE49-F238E27FC236}">
                <a16:creationId xmlns:a16="http://schemas.microsoft.com/office/drawing/2014/main" id="{990C327D-2C31-D66E-DAA1-100162C87133}"/>
              </a:ext>
            </a:extLst>
          </p:cNvPr>
          <p:cNvSpPr/>
          <p:nvPr/>
        </p:nvSpPr>
        <p:spPr>
          <a:xfrm rot="2659323">
            <a:off x="3309974" y="1815522"/>
            <a:ext cx="218590" cy="738346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204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lowchart: Stored Data 12"/>
          <p:cNvSpPr/>
          <p:nvPr/>
        </p:nvSpPr>
        <p:spPr>
          <a:xfrm rot="5400000">
            <a:off x="1985632" y="1274750"/>
            <a:ext cx="1683658" cy="104080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en-US" sz="14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container Y</a:t>
            </a:r>
            <a:endParaRPr lang="cs-CZ" sz="1400" dirty="0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Flowchart: Stored Data 12"/>
          <p:cNvSpPr/>
          <p:nvPr/>
        </p:nvSpPr>
        <p:spPr>
          <a:xfrm rot="5400000">
            <a:off x="3084572" y="1260865"/>
            <a:ext cx="1683658" cy="1040807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en-US" sz="14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container Z</a:t>
            </a:r>
            <a:endParaRPr lang="cs-CZ" sz="1400" dirty="0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Flowchart: Stored Data 12"/>
          <p:cNvSpPr/>
          <p:nvPr/>
        </p:nvSpPr>
        <p:spPr>
          <a:xfrm rot="5400000">
            <a:off x="449941" y="922808"/>
            <a:ext cx="1683658" cy="1744692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en-US" sz="14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container X</a:t>
            </a:r>
            <a:endParaRPr lang="cs-CZ" sz="1400" dirty="0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48" y="155679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948" y="2919020"/>
            <a:ext cx="3859248" cy="238218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b" anchorCtr="0">
            <a:noAutofit/>
          </a:bodyPr>
          <a:lstStyle/>
          <a:p>
            <a:r>
              <a:rPr lang="en-US">
                <a:solidFill>
                  <a:schemeClr val="accent3"/>
                </a:solidFill>
              </a:rPr>
              <a:t>O</a:t>
            </a:r>
            <a:r>
              <a:rPr lang="cs-CZ">
                <a:solidFill>
                  <a:schemeClr val="accent3"/>
                </a:solidFill>
              </a:rPr>
              <a:t>S</a:t>
            </a:r>
            <a:r>
              <a:rPr lang="en-US">
                <a:solidFill>
                  <a:schemeClr val="accent3"/>
                </a:solidFill>
              </a:rPr>
              <a:t> kernel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Containerization – machines vs. containers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Container (simplified definition)</a:t>
            </a:r>
          </a:p>
          <a:p>
            <a:pPr lvl="1"/>
            <a:r>
              <a:rPr lang="en-US" dirty="0"/>
              <a:t>a file system plus a configuration</a:t>
            </a:r>
          </a:p>
          <a:p>
            <a:pPr lvl="1"/>
            <a:r>
              <a:rPr lang="en-US" dirty="0"/>
              <a:t>when started, a configured command is executed</a:t>
            </a:r>
          </a:p>
          <a:p>
            <a:pPr lvl="2"/>
            <a:r>
              <a:rPr lang="en-US" dirty="0"/>
              <a:t>it starts an executable from the internal file system</a:t>
            </a:r>
          </a:p>
          <a:p>
            <a:pPr lvl="2"/>
            <a:r>
              <a:rPr lang="en-US" dirty="0"/>
              <a:t>this executable may later spawn more processes (via fork/exec/system)</a:t>
            </a:r>
          </a:p>
          <a:p>
            <a:pPr lvl="1"/>
            <a:r>
              <a:rPr lang="en-US" dirty="0"/>
              <a:t>a running container may contain more than one process</a:t>
            </a:r>
          </a:p>
          <a:p>
            <a:r>
              <a:rPr lang="en-US" dirty="0"/>
              <a:t>OS kernel can map several containers to the same system resources</a:t>
            </a:r>
          </a:p>
          <a:p>
            <a:pPr lvl="1"/>
            <a:r>
              <a:rPr lang="cs-CZ" dirty="0"/>
              <a:t>podman </a:t>
            </a:r>
            <a:r>
              <a:rPr lang="cs-CZ" b="1" dirty="0"/>
              <a:t>pod</a:t>
            </a:r>
            <a:r>
              <a:rPr lang="cs-CZ" dirty="0"/>
              <a:t> </a:t>
            </a:r>
            <a:r>
              <a:rPr lang="en-US" dirty="0"/>
              <a:t>=</a:t>
            </a:r>
            <a:r>
              <a:rPr lang="cs-CZ" dirty="0"/>
              <a:t> set of containers</a:t>
            </a:r>
            <a:endParaRPr lang="en-US" dirty="0"/>
          </a:p>
          <a:p>
            <a:pPr lvl="2"/>
            <a:r>
              <a:rPr lang="en-US" dirty="0"/>
              <a:t>all containers in a pod share</a:t>
            </a:r>
            <a:r>
              <a:rPr lang="cs-CZ" dirty="0"/>
              <a:t> </a:t>
            </a:r>
            <a:r>
              <a:rPr lang="en-US" dirty="0"/>
              <a:t>the same NIC</a:t>
            </a:r>
            <a:r>
              <a:rPr lang="cs-CZ" dirty="0"/>
              <a:t> </a:t>
            </a:r>
            <a:r>
              <a:rPr lang="en-US" dirty="0"/>
              <a:t>(and some other namespaces)</a:t>
            </a:r>
          </a:p>
          <a:p>
            <a:pPr lvl="2"/>
            <a:r>
              <a:rPr lang="en-US" dirty="0"/>
              <a:t>each container has its own filesystem</a:t>
            </a:r>
          </a:p>
          <a:p>
            <a:r>
              <a:rPr lang="en-US" dirty="0"/>
              <a:t>Some container systems allow direct access to host NIC </a:t>
            </a:r>
          </a:p>
          <a:p>
            <a:pPr lvl="1"/>
            <a:r>
              <a:rPr lang="en-US" dirty="0"/>
              <a:t>no virtual network/NAT = faster</a:t>
            </a:r>
          </a:p>
          <a:p>
            <a:pPr lvl="1"/>
            <a:r>
              <a:rPr lang="en-US" dirty="0"/>
              <a:t>decreased safety and isolation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NSWI150 Virtualizace a Cloud Computing - 2023/2024 David Bednárek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4948" y="5394920"/>
            <a:ext cx="3859248" cy="914400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CPU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51520" y="2775003"/>
            <a:ext cx="4082676" cy="0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17" name="TextBox 16"/>
          <p:cNvSpPr txBox="1"/>
          <p:nvPr/>
        </p:nvSpPr>
        <p:spPr>
          <a:xfrm>
            <a:off x="1331640" y="155679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PA2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7774" y="1556792"/>
            <a:ext cx="703284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PB1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35753" y="1556792"/>
            <a:ext cx="698302" cy="914400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PB2</a:t>
            </a:r>
            <a:endParaRPr lang="cs-CZ" dirty="0">
              <a:solidFill>
                <a:schemeClr val="accent3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195736" y="540272"/>
            <a:ext cx="24576" cy="3104752"/>
          </a:xfrm>
          <a:prstGeom prst="line">
            <a:avLst/>
          </a:prstGeom>
          <a:noFill/>
          <a:ln w="38100">
            <a:solidFill>
              <a:schemeClr val="accent4"/>
            </a:solidFill>
            <a:prstDash val="sysDot"/>
          </a:ln>
        </p:spPr>
      </p:cxnSp>
      <p:sp>
        <p:nvSpPr>
          <p:cNvPr id="28" name="TextBox 27"/>
          <p:cNvSpPr txBox="1"/>
          <p:nvPr/>
        </p:nvSpPr>
        <p:spPr>
          <a:xfrm>
            <a:off x="474948" y="540272"/>
            <a:ext cx="1554994" cy="368448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“machine A”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9164" y="534589"/>
            <a:ext cx="1554994" cy="368448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“machine B”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13" name="Flowchart: Stored Data 12"/>
          <p:cNvSpPr/>
          <p:nvPr/>
        </p:nvSpPr>
        <p:spPr>
          <a:xfrm rot="5400000">
            <a:off x="1104281" y="2608652"/>
            <a:ext cx="486697" cy="1418336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2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7" name="Flowchart: Stored Data 12"/>
          <p:cNvSpPr/>
          <p:nvPr/>
        </p:nvSpPr>
        <p:spPr>
          <a:xfrm rot="5400000">
            <a:off x="2495174" y="2882247"/>
            <a:ext cx="486697" cy="86293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2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" name="Up-Down Arrow 22">
            <a:extLst>
              <a:ext uri="{FF2B5EF4-FFF2-40B4-BE49-F238E27FC236}">
                <a16:creationId xmlns:a16="http://schemas.microsoft.com/office/drawing/2014/main" id="{C74FBDE5-32EE-FCE5-1F77-8F7690AAF05C}"/>
              </a:ext>
            </a:extLst>
          </p:cNvPr>
          <p:cNvSpPr/>
          <p:nvPr/>
        </p:nvSpPr>
        <p:spPr>
          <a:xfrm rot="19342264">
            <a:off x="961893" y="2508098"/>
            <a:ext cx="218590" cy="68332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Up-Down Arrow 25">
            <a:extLst>
              <a:ext uri="{FF2B5EF4-FFF2-40B4-BE49-F238E27FC236}">
                <a16:creationId xmlns:a16="http://schemas.microsoft.com/office/drawing/2014/main" id="{729CB976-C6A2-A8E5-FEA4-4E1087DE0D92}"/>
              </a:ext>
            </a:extLst>
          </p:cNvPr>
          <p:cNvSpPr/>
          <p:nvPr/>
        </p:nvSpPr>
        <p:spPr>
          <a:xfrm rot="2659323">
            <a:off x="1464549" y="2477433"/>
            <a:ext cx="218590" cy="738346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Up-Down Arrow 22">
            <a:extLst>
              <a:ext uri="{FF2B5EF4-FFF2-40B4-BE49-F238E27FC236}">
                <a16:creationId xmlns:a16="http://schemas.microsoft.com/office/drawing/2014/main" id="{364F0F15-7DDE-8009-9517-167DEC903B72}"/>
              </a:ext>
            </a:extLst>
          </p:cNvPr>
          <p:cNvSpPr/>
          <p:nvPr/>
        </p:nvSpPr>
        <p:spPr>
          <a:xfrm>
            <a:off x="2713292" y="2502316"/>
            <a:ext cx="218590" cy="68332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Up-Down Arrow 25">
            <a:extLst>
              <a:ext uri="{FF2B5EF4-FFF2-40B4-BE49-F238E27FC236}">
                <a16:creationId xmlns:a16="http://schemas.microsoft.com/office/drawing/2014/main" id="{63310DDE-5FD7-A595-18A1-6548E9C4299D}"/>
              </a:ext>
            </a:extLst>
          </p:cNvPr>
          <p:cNvSpPr/>
          <p:nvPr/>
        </p:nvSpPr>
        <p:spPr>
          <a:xfrm>
            <a:off x="3666314" y="2495636"/>
            <a:ext cx="218590" cy="702753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6F8CB6D-8523-3390-211A-27478C9703B3}"/>
              </a:ext>
            </a:extLst>
          </p:cNvPr>
          <p:cNvSpPr/>
          <p:nvPr/>
        </p:nvSpPr>
        <p:spPr>
          <a:xfrm>
            <a:off x="638461" y="4515286"/>
            <a:ext cx="1053219" cy="425882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err="1">
                <a:solidFill>
                  <a:schemeClr val="accent6"/>
                </a:solidFill>
              </a:rPr>
              <a:t>file-system</a:t>
            </a:r>
            <a:r>
              <a:rPr lang="cs-CZ" sz="1400" dirty="0">
                <a:solidFill>
                  <a:schemeClr val="accent6"/>
                </a:solidFill>
              </a:rPr>
              <a:t> X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B390407-DBCF-CCFB-7A36-7327EA93E6BA}"/>
              </a:ext>
            </a:extLst>
          </p:cNvPr>
          <p:cNvSpPr/>
          <p:nvPr/>
        </p:nvSpPr>
        <p:spPr>
          <a:xfrm>
            <a:off x="1993946" y="4495722"/>
            <a:ext cx="1053220" cy="425883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err="1">
                <a:solidFill>
                  <a:schemeClr val="accent6"/>
                </a:solidFill>
              </a:rPr>
              <a:t>file-system</a:t>
            </a:r>
            <a:r>
              <a:rPr lang="cs-CZ" sz="1400" dirty="0">
                <a:solidFill>
                  <a:schemeClr val="accent6"/>
                </a:solidFill>
              </a:rPr>
              <a:t> Y</a:t>
            </a:r>
          </a:p>
        </p:txBody>
      </p:sp>
      <p:sp>
        <p:nvSpPr>
          <p:cNvPr id="16" name="Up-Down Arrow 25">
            <a:extLst>
              <a:ext uri="{FF2B5EF4-FFF2-40B4-BE49-F238E27FC236}">
                <a16:creationId xmlns:a16="http://schemas.microsoft.com/office/drawing/2014/main" id="{4243BC4B-F55B-8571-CD0B-A8EDCA827044}"/>
              </a:ext>
            </a:extLst>
          </p:cNvPr>
          <p:cNvSpPr/>
          <p:nvPr/>
        </p:nvSpPr>
        <p:spPr>
          <a:xfrm>
            <a:off x="691518" y="3501008"/>
            <a:ext cx="145014" cy="1014278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Flowchart: Stored Data 12">
            <a:extLst>
              <a:ext uri="{FF2B5EF4-FFF2-40B4-BE49-F238E27FC236}">
                <a16:creationId xmlns:a16="http://schemas.microsoft.com/office/drawing/2014/main" id="{04E62D7F-5467-D5A9-18BA-46AD0A5BD30C}"/>
              </a:ext>
            </a:extLst>
          </p:cNvPr>
          <p:cNvSpPr/>
          <p:nvPr/>
        </p:nvSpPr>
        <p:spPr>
          <a:xfrm rot="5400000">
            <a:off x="3512740" y="2876206"/>
            <a:ext cx="486697" cy="86293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212 w 8545"/>
              <a:gd name="connsiteY0" fmla="*/ 0 h 10000"/>
              <a:gd name="connsiteX1" fmla="*/ 8545 w 8545"/>
              <a:gd name="connsiteY1" fmla="*/ 0 h 10000"/>
              <a:gd name="connsiteX2" fmla="*/ 6878 w 8545"/>
              <a:gd name="connsiteY2" fmla="*/ 5000 h 10000"/>
              <a:gd name="connsiteX3" fmla="*/ 8545 w 8545"/>
              <a:gd name="connsiteY3" fmla="*/ 10000 h 10000"/>
              <a:gd name="connsiteX4" fmla="*/ 212 w 8545"/>
              <a:gd name="connsiteY4" fmla="*/ 10000 h 10000"/>
              <a:gd name="connsiteX5" fmla="*/ 1674 w 8545"/>
              <a:gd name="connsiteY5" fmla="*/ 5105 h 10000"/>
              <a:gd name="connsiteX6" fmla="*/ 212 w 8545"/>
              <a:gd name="connsiteY6" fmla="*/ 0 h 10000"/>
              <a:gd name="connsiteX0" fmla="*/ 238 w 9990"/>
              <a:gd name="connsiteY0" fmla="*/ 0 h 10000"/>
              <a:gd name="connsiteX1" fmla="*/ 9990 w 9990"/>
              <a:gd name="connsiteY1" fmla="*/ 0 h 10000"/>
              <a:gd name="connsiteX2" fmla="*/ 8039 w 9990"/>
              <a:gd name="connsiteY2" fmla="*/ 5000 h 10000"/>
              <a:gd name="connsiteX3" fmla="*/ 9990 w 9990"/>
              <a:gd name="connsiteY3" fmla="*/ 10000 h 10000"/>
              <a:gd name="connsiteX4" fmla="*/ 238 w 9990"/>
              <a:gd name="connsiteY4" fmla="*/ 10000 h 10000"/>
              <a:gd name="connsiteX5" fmla="*/ 2102 w 9990"/>
              <a:gd name="connsiteY5" fmla="*/ 5000 h 10000"/>
              <a:gd name="connsiteX6" fmla="*/ 238 w 999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0" h="10000">
                <a:moveTo>
                  <a:pt x="238" y="0"/>
                </a:moveTo>
                <a:lnTo>
                  <a:pt x="9990" y="0"/>
                </a:lnTo>
                <a:cubicBezTo>
                  <a:pt x="8912" y="0"/>
                  <a:pt x="8039" y="2239"/>
                  <a:pt x="8039" y="5000"/>
                </a:cubicBezTo>
                <a:cubicBezTo>
                  <a:pt x="8039" y="7761"/>
                  <a:pt x="8912" y="10000"/>
                  <a:pt x="9990" y="10000"/>
                </a:cubicBezTo>
                <a:lnTo>
                  <a:pt x="238" y="10000"/>
                </a:lnTo>
                <a:cubicBezTo>
                  <a:pt x="-840" y="10000"/>
                  <a:pt x="2102" y="7761"/>
                  <a:pt x="2102" y="5000"/>
                </a:cubicBezTo>
                <a:cubicBezTo>
                  <a:pt x="2102" y="2239"/>
                  <a:pt x="-840" y="0"/>
                  <a:pt x="238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200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ID/name map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A4367A8-5231-996C-0371-8D4527CD914D}"/>
              </a:ext>
            </a:extLst>
          </p:cNvPr>
          <p:cNvSpPr/>
          <p:nvPr/>
        </p:nvSpPr>
        <p:spPr>
          <a:xfrm>
            <a:off x="3210678" y="4495722"/>
            <a:ext cx="1053220" cy="425883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err="1">
                <a:solidFill>
                  <a:schemeClr val="accent6"/>
                </a:solidFill>
              </a:rPr>
              <a:t>file-system</a:t>
            </a:r>
            <a:r>
              <a:rPr lang="cs-CZ" sz="1400" dirty="0">
                <a:solidFill>
                  <a:schemeClr val="accent6"/>
                </a:solidFill>
              </a:rPr>
              <a:t> Z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D60D614-DC4B-115D-F5FC-6FDE8CA074BE}"/>
              </a:ext>
            </a:extLst>
          </p:cNvPr>
          <p:cNvSpPr/>
          <p:nvPr/>
        </p:nvSpPr>
        <p:spPr>
          <a:xfrm>
            <a:off x="1071188" y="3851153"/>
            <a:ext cx="1053220" cy="425883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err="1">
                <a:solidFill>
                  <a:schemeClr val="accent6"/>
                </a:solidFill>
              </a:rPr>
              <a:t>virtual</a:t>
            </a:r>
            <a:r>
              <a:rPr lang="cs-CZ" sz="1400" dirty="0">
                <a:solidFill>
                  <a:schemeClr val="accent6"/>
                </a:solidFill>
              </a:rPr>
              <a:t> NIC A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CED44F8-0D0D-A5F1-83FB-C71BFCA0AB00}"/>
              </a:ext>
            </a:extLst>
          </p:cNvPr>
          <p:cNvSpPr/>
          <p:nvPr/>
        </p:nvSpPr>
        <p:spPr>
          <a:xfrm>
            <a:off x="2594614" y="3867213"/>
            <a:ext cx="1053220" cy="425883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err="1">
                <a:solidFill>
                  <a:schemeClr val="accent6"/>
                </a:solidFill>
              </a:rPr>
              <a:t>virtual</a:t>
            </a:r>
            <a:r>
              <a:rPr lang="cs-CZ" sz="1400" dirty="0">
                <a:solidFill>
                  <a:schemeClr val="accent6"/>
                </a:solidFill>
              </a:rPr>
              <a:t> NIC B</a:t>
            </a:r>
          </a:p>
        </p:txBody>
      </p:sp>
      <p:sp>
        <p:nvSpPr>
          <p:cNvPr id="26" name="Up-Down Arrow 25">
            <a:extLst>
              <a:ext uri="{FF2B5EF4-FFF2-40B4-BE49-F238E27FC236}">
                <a16:creationId xmlns:a16="http://schemas.microsoft.com/office/drawing/2014/main" id="{97E84246-C093-0172-10C7-7A24514CF019}"/>
              </a:ext>
            </a:extLst>
          </p:cNvPr>
          <p:cNvSpPr/>
          <p:nvPr/>
        </p:nvSpPr>
        <p:spPr>
          <a:xfrm>
            <a:off x="2359064" y="3493928"/>
            <a:ext cx="147010" cy="1001794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Up-Down Arrow 25">
            <a:extLst>
              <a:ext uri="{FF2B5EF4-FFF2-40B4-BE49-F238E27FC236}">
                <a16:creationId xmlns:a16="http://schemas.microsoft.com/office/drawing/2014/main" id="{BE168A18-3498-FD0D-379F-1B60E66A8B28}"/>
              </a:ext>
            </a:extLst>
          </p:cNvPr>
          <p:cNvSpPr/>
          <p:nvPr/>
        </p:nvSpPr>
        <p:spPr>
          <a:xfrm>
            <a:off x="3996495" y="3493928"/>
            <a:ext cx="135072" cy="1001136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Up-Down Arrow 25">
            <a:extLst>
              <a:ext uri="{FF2B5EF4-FFF2-40B4-BE49-F238E27FC236}">
                <a16:creationId xmlns:a16="http://schemas.microsoft.com/office/drawing/2014/main" id="{4E714C38-7296-460E-2C7C-24E83B022A77}"/>
              </a:ext>
            </a:extLst>
          </p:cNvPr>
          <p:cNvSpPr/>
          <p:nvPr/>
        </p:nvSpPr>
        <p:spPr>
          <a:xfrm>
            <a:off x="1524293" y="3466636"/>
            <a:ext cx="138746" cy="382863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Up-Down Arrow 25">
            <a:extLst>
              <a:ext uri="{FF2B5EF4-FFF2-40B4-BE49-F238E27FC236}">
                <a16:creationId xmlns:a16="http://schemas.microsoft.com/office/drawing/2014/main" id="{FE61B5AF-064C-85C5-A139-8D0A9100AC60}"/>
              </a:ext>
            </a:extLst>
          </p:cNvPr>
          <p:cNvSpPr/>
          <p:nvPr/>
        </p:nvSpPr>
        <p:spPr>
          <a:xfrm>
            <a:off x="2892974" y="3473973"/>
            <a:ext cx="138746" cy="382863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Up-Down Arrow 25">
            <a:extLst>
              <a:ext uri="{FF2B5EF4-FFF2-40B4-BE49-F238E27FC236}">
                <a16:creationId xmlns:a16="http://schemas.microsoft.com/office/drawing/2014/main" id="{E01E5E0A-3912-B0AB-B2D5-30F492CA3ECF}"/>
              </a:ext>
            </a:extLst>
          </p:cNvPr>
          <p:cNvSpPr/>
          <p:nvPr/>
        </p:nvSpPr>
        <p:spPr>
          <a:xfrm>
            <a:off x="3418620" y="3473973"/>
            <a:ext cx="138746" cy="382863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cs-CZ">
              <a:ln w="0"/>
              <a:solidFill>
                <a:schemeClr val="accent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5280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5778</TotalTime>
  <Words>7266</Words>
  <Application>Microsoft Office PowerPoint</Application>
  <PresentationFormat>On-screen Show (4:3)</PresentationFormat>
  <Paragraphs>1046</Paragraphs>
  <Slides>48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Calibri</vt:lpstr>
      <vt:lpstr>Consolas</vt:lpstr>
      <vt:lpstr>var(--fonts-monospace)</vt:lpstr>
      <vt:lpstr>Wingdings</vt:lpstr>
      <vt:lpstr>Wingdings 3</vt:lpstr>
      <vt:lpstr>Origin</vt:lpstr>
      <vt:lpstr>Containers </vt:lpstr>
      <vt:lpstr>Containers</vt:lpstr>
      <vt:lpstr>Subsystems in Microsoft Windows</vt:lpstr>
      <vt:lpstr>Microsoft Windows NT 3.1 (1993)</vt:lpstr>
      <vt:lpstr>Containers in Windows</vt:lpstr>
      <vt:lpstr>Containers in Windows</vt:lpstr>
      <vt:lpstr>Containers (Linux)</vt:lpstr>
      <vt:lpstr>Containerization</vt:lpstr>
      <vt:lpstr>Containerization – machines vs. containers</vt:lpstr>
      <vt:lpstr>Linux namespaces</vt:lpstr>
      <vt:lpstr>Linux namespaces</vt:lpstr>
      <vt:lpstr>Linux namespaces</vt:lpstr>
      <vt:lpstr>Process (Linux)</vt:lpstr>
      <vt:lpstr>Linux namespaces</vt:lpstr>
      <vt:lpstr>The effect of clone on major namespaces</vt:lpstr>
      <vt:lpstr>The effect of clone on major namespaces</vt:lpstr>
      <vt:lpstr>Linux namespaces</vt:lpstr>
      <vt:lpstr>Linux procfs</vt:lpstr>
      <vt:lpstr>Linux namespaces – capabilities</vt:lpstr>
      <vt:lpstr>Linux namespaces – mapping uids and gids</vt:lpstr>
      <vt:lpstr>Linux namespaces – unshare utility</vt:lpstr>
      <vt:lpstr>unshare -c</vt:lpstr>
      <vt:lpstr>Linux namespaces – unshare utility</vt:lpstr>
      <vt:lpstr>unshare -r</vt:lpstr>
      <vt:lpstr>Linux namespaces – unshare utility</vt:lpstr>
      <vt:lpstr>unshare -u; newuidmap ...</vt:lpstr>
      <vt:lpstr>Linux namespaces – unshare utility</vt:lpstr>
      <vt:lpstr>Linux namespaces – root-full vs. root-less containers</vt:lpstr>
      <vt:lpstr>Containers (Linux)</vt:lpstr>
      <vt:lpstr>Containers (Linux)</vt:lpstr>
      <vt:lpstr>Containers (Linux)</vt:lpstr>
      <vt:lpstr>Linux namespaces – unshare utility - pid namespace</vt:lpstr>
      <vt:lpstr>Linux namespaces – unshare utility - pid namespace</vt:lpstr>
      <vt:lpstr>unshare -r -p --fork --mount-proc</vt:lpstr>
      <vt:lpstr>Containerization – without network namespaces</vt:lpstr>
      <vt:lpstr>Containerization – network namespaces</vt:lpstr>
      <vt:lpstr>Containerization – network namespaces</vt:lpstr>
      <vt:lpstr>Containerization – network namespaces for non-privileged creators</vt:lpstr>
      <vt:lpstr>xkcd 2347</vt:lpstr>
      <vt:lpstr>Containers (Linux)</vt:lpstr>
      <vt:lpstr>Container image</vt:lpstr>
      <vt:lpstr>Containers (Linux)</vt:lpstr>
      <vt:lpstr>Containers (Linux)</vt:lpstr>
      <vt:lpstr>Containers (Linux)</vt:lpstr>
      <vt:lpstr>Creating images by docker</vt:lpstr>
      <vt:lpstr>docker</vt:lpstr>
      <vt:lpstr>Containers and the outside world</vt:lpstr>
      <vt:lpstr>docker-compose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370</cp:revision>
  <dcterms:created xsi:type="dcterms:W3CDTF">2012-09-19T18:13:04Z</dcterms:created>
  <dcterms:modified xsi:type="dcterms:W3CDTF">2025-10-21T22:53:31Z</dcterms:modified>
</cp:coreProperties>
</file>