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305" r:id="rId3"/>
    <p:sldId id="289" r:id="rId4"/>
    <p:sldId id="290" r:id="rId5"/>
    <p:sldId id="291" r:id="rId6"/>
    <p:sldId id="300" r:id="rId7"/>
    <p:sldId id="297" r:id="rId8"/>
    <p:sldId id="306" r:id="rId9"/>
    <p:sldId id="308" r:id="rId10"/>
    <p:sldId id="309" r:id="rId11"/>
    <p:sldId id="310" r:id="rId12"/>
    <p:sldId id="311" r:id="rId13"/>
    <p:sldId id="312" r:id="rId14"/>
    <p:sldId id="313" r:id="rId15"/>
    <p:sldId id="314" r:id="rId16"/>
    <p:sldId id="315" r:id="rId17"/>
    <p:sldId id="316" r:id="rId18"/>
    <p:sldId id="330" r:id="rId19"/>
    <p:sldId id="331" r:id="rId20"/>
    <p:sldId id="332" r:id="rId21"/>
    <p:sldId id="333" r:id="rId22"/>
    <p:sldId id="334" r:id="rId23"/>
    <p:sldId id="325" r:id="rId24"/>
    <p:sldId id="326" r:id="rId25"/>
    <p:sldId id="327" r:id="rId26"/>
    <p:sldId id="328" r:id="rId27"/>
    <p:sldId id="329" r:id="rId28"/>
    <p:sldId id="317" r:id="rId29"/>
    <p:sldId id="322" r:id="rId30"/>
    <p:sldId id="323" r:id="rId31"/>
    <p:sldId id="324" r:id="rId32"/>
    <p:sldId id="320" r:id="rId33"/>
    <p:sldId id="321" r:id="rId34"/>
    <p:sldId id="318" r:id="rId35"/>
    <p:sldId id="307" r:id="rId36"/>
    <p:sldId id="319" r:id="rId37"/>
    <p:sldId id="33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792" autoAdjust="0"/>
  </p:normalViewPr>
  <p:slideViewPr>
    <p:cSldViewPr snapToGrid="0">
      <p:cViewPr varScale="1">
        <p:scale>
          <a:sx n="79" d="100"/>
          <a:sy n="79" d="100"/>
        </p:scale>
        <p:origin x="17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DB804-CB1A-499D-AE82-B5B6F540EA6C}"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ADE16-3638-4430-8442-A48562F9ACBF}" type="slidenum">
              <a:rPr lang="en-US" smtClean="0"/>
              <a:t>‹#›</a:t>
            </a:fld>
            <a:endParaRPr lang="en-US"/>
          </a:p>
        </p:txBody>
      </p:sp>
    </p:spTree>
    <p:extLst>
      <p:ext uri="{BB962C8B-B14F-4D97-AF65-F5344CB8AC3E}">
        <p14:creationId xmlns:p14="http://schemas.microsoft.com/office/powerpoint/2010/main" val="344748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CSS properties</a:t>
            </a:r>
            <a:br>
              <a:rPr lang="en-US" dirty="0"/>
            </a:br>
            <a:r>
              <a:rPr lang="en-US" dirty="0"/>
              <a:t>https://developer.mozilla.org/en-US/docs/Web/CSS/Reference/Properties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6</a:t>
            </a:fld>
            <a:endParaRPr lang="en-US"/>
          </a:p>
        </p:txBody>
      </p:sp>
    </p:spTree>
    <p:extLst>
      <p:ext uri="{BB962C8B-B14F-4D97-AF65-F5344CB8AC3E}">
        <p14:creationId xmlns:p14="http://schemas.microsoft.com/office/powerpoint/2010/main" val="116590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https://developer.mozilla.org/en-US/docs/Web/Performance/Guides/How_browsers_work</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8</a:t>
            </a:fld>
            <a:endParaRPr lang="en-US"/>
          </a:p>
        </p:txBody>
      </p:sp>
    </p:spTree>
    <p:extLst>
      <p:ext uri="{BB962C8B-B14F-4D97-AF65-F5344CB8AC3E}">
        <p14:creationId xmlns:p14="http://schemas.microsoft.com/office/powerpoint/2010/main" val="117417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position CSS property</a:t>
            </a:r>
            <a:br>
              <a:rPr lang="en-US" dirty="0"/>
            </a:br>
            <a:r>
              <a:rPr lang="en-US" dirty="0"/>
              <a:t>https://developer.mozilla.org/en-US/docs/Web/CSS/Reference/Properties/position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11</a:t>
            </a:fld>
            <a:endParaRPr lang="en-US"/>
          </a:p>
        </p:txBody>
      </p:sp>
    </p:spTree>
    <p:extLst>
      <p:ext uri="{BB962C8B-B14F-4D97-AF65-F5344CB8AC3E}">
        <p14:creationId xmlns:p14="http://schemas.microsoft.com/office/powerpoint/2010/main" val="457992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Mastering margin collapsing</a:t>
            </a:r>
            <a:br>
              <a:rPr lang="en-US" dirty="0"/>
            </a:br>
            <a:r>
              <a:rPr lang="en-US" dirty="0"/>
              <a:t>https://developer.mozilla.org/en-US/docs/Web/CSS/Guides/Box_model/Margin_collapsing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16</a:t>
            </a:fld>
            <a:endParaRPr lang="en-US"/>
          </a:p>
        </p:txBody>
      </p:sp>
    </p:spTree>
    <p:extLst>
      <p:ext uri="{BB962C8B-B14F-4D97-AF65-F5344CB8AC3E}">
        <p14:creationId xmlns:p14="http://schemas.microsoft.com/office/powerpoint/2010/main" val="3082998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CSS values and units</a:t>
            </a:r>
            <a:br>
              <a:rPr lang="en-US" dirty="0"/>
            </a:br>
            <a:r>
              <a:rPr lang="en-US" dirty="0"/>
              <a:t>https://developer.mozilla.org/en-US/docs/Learn_web_development/Core/Styling_basics/Values_and_units</a:t>
            </a:r>
          </a:p>
          <a:p>
            <a:pPr marL="171450" indent="-171450">
              <a:buFont typeface="Arial" panose="020B0604020202020204" pitchFamily="34" charset="0"/>
              <a:buChar char="•"/>
            </a:pPr>
            <a:r>
              <a:rPr lang="en-US" dirty="0"/>
              <a:t>length CSS type</a:t>
            </a:r>
            <a:br>
              <a:rPr lang="en-US" dirty="0"/>
            </a:br>
            <a:r>
              <a:rPr lang="en-US" dirty="0"/>
              <a:t>https://developer.mozilla.org/en-US/docs/Web/CSS/Reference/Values/length</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18</a:t>
            </a:fld>
            <a:endParaRPr lang="en-US"/>
          </a:p>
        </p:txBody>
      </p:sp>
    </p:spTree>
    <p:extLst>
      <p:ext uri="{BB962C8B-B14F-4D97-AF65-F5344CB8AC3E}">
        <p14:creationId xmlns:p14="http://schemas.microsoft.com/office/powerpoint/2010/main" val="4130636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lvl="0" indent="-171450">
              <a:buFont typeface="Arial" panose="020B0604020202020204" pitchFamily="34" charset="0"/>
              <a:buChar char="•"/>
            </a:pPr>
            <a:r>
              <a:rPr lang="en-US" dirty="0"/>
              <a:t>var()</a:t>
            </a:r>
            <a:br>
              <a:rPr lang="en-US" dirty="0"/>
            </a:br>
            <a:r>
              <a:rPr lang="en-US" dirty="0"/>
              <a:t>https://developer.mozilla.org/en-US/docs/Web/CSS/var</a:t>
            </a:r>
          </a:p>
          <a:p>
            <a:pPr marL="171450" lvl="0" indent="-171450">
              <a:buFont typeface="Arial" panose="020B0604020202020204" pitchFamily="34" charset="0"/>
              <a:buChar char="•"/>
            </a:pPr>
            <a:r>
              <a:rPr lang="en-US" dirty="0"/>
              <a:t>calc()</a:t>
            </a:r>
            <a:br>
              <a:rPr lang="en-US" dirty="0"/>
            </a:br>
            <a:r>
              <a:rPr lang="en-US" dirty="0"/>
              <a:t>https://developer.mozilla.org/en-US/docs/Web/CSS/calc</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19</a:t>
            </a:fld>
            <a:endParaRPr lang="en-US"/>
          </a:p>
        </p:txBody>
      </p:sp>
    </p:spTree>
    <p:extLst>
      <p:ext uri="{BB962C8B-B14F-4D97-AF65-F5344CB8AC3E}">
        <p14:creationId xmlns:p14="http://schemas.microsoft.com/office/powerpoint/2010/main" val="3459046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CSS Cascading and Inheritance Level 3</a:t>
            </a:r>
            <a:br>
              <a:rPr lang="en-US" dirty="0"/>
            </a:br>
            <a:r>
              <a:rPr lang="en-US" dirty="0"/>
              <a:t>https://www.w3.org/TR/css-cascade-3/</a:t>
            </a:r>
            <a:endParaRPr lang="cs-CZ"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B64A87AF-0ACF-48E6-97C5-73BF5FB4BFA4}" type="slidenum">
              <a:rPr lang="en-US" smtClean="0"/>
              <a:t>23</a:t>
            </a:fld>
            <a:endParaRPr lang="en-US"/>
          </a:p>
        </p:txBody>
      </p:sp>
    </p:spTree>
    <p:extLst>
      <p:ext uri="{BB962C8B-B14F-4D97-AF65-F5344CB8AC3E}">
        <p14:creationId xmlns:p14="http://schemas.microsoft.com/office/powerpoint/2010/main" val="1598412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lvl="0" indent="-171450">
              <a:buFont typeface="Arial" panose="020B0604020202020204" pitchFamily="34" charset="0"/>
              <a:buChar char="•"/>
            </a:pPr>
            <a:r>
              <a:rPr lang="en-US" sz="1200" dirty="0"/>
              <a:t>A Complete CSS Flexbox Layout Guide</a:t>
            </a:r>
            <a:br>
              <a:rPr lang="en-US" sz="1200" dirty="0"/>
            </a:br>
            <a:r>
              <a:rPr lang="en-US" sz="1200" dirty="0"/>
              <a:t>https://css-tricks.com/snippets/css/a-guide-to-flexbox/</a:t>
            </a:r>
          </a:p>
          <a:p>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29</a:t>
            </a:fld>
            <a:endParaRPr lang="en-US"/>
          </a:p>
        </p:txBody>
      </p:sp>
    </p:spTree>
    <p:extLst>
      <p:ext uri="{BB962C8B-B14F-4D97-AF65-F5344CB8AC3E}">
        <p14:creationId xmlns:p14="http://schemas.microsoft.com/office/powerpoint/2010/main" val="3262194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Complete CSS Grid Layout Guide</a:t>
            </a:r>
            <a:br>
              <a:rPr lang="en-US" dirty="0"/>
            </a:br>
            <a:r>
              <a:rPr lang="en-US" sz="1200" b="0" u="sng" kern="1200" dirty="0">
                <a:solidFill>
                  <a:schemeClr val="tx1"/>
                </a:solidFill>
                <a:effectLst/>
                <a:latin typeface="+mn-lt"/>
                <a:ea typeface="+mn-ea"/>
                <a:cs typeface="+mn-cs"/>
              </a:rPr>
              <a:t>https://css-tricks.com/snippets/css/complete-guide-grid/</a:t>
            </a:r>
            <a:endParaRPr lang="en-US" sz="1200" b="0"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32</a:t>
            </a:fld>
            <a:endParaRPr lang="en-US"/>
          </a:p>
        </p:txBody>
      </p:sp>
    </p:spTree>
    <p:extLst>
      <p:ext uri="{BB962C8B-B14F-4D97-AF65-F5344CB8AC3E}">
        <p14:creationId xmlns:p14="http://schemas.microsoft.com/office/powerpoint/2010/main" val="3284000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2026)">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E211867-31A4-8500-D606-C5CD767A2639}"/>
              </a:ext>
            </a:extLst>
          </p:cNvPr>
          <p:cNvSpPr>
            <a:spLocks noGrp="1"/>
          </p:cNvSpPr>
          <p:nvPr>
            <p:ph type="body" sz="quarter" idx="13" hasCustomPrompt="1"/>
          </p:nvPr>
        </p:nvSpPr>
        <p:spPr>
          <a:xfrm>
            <a:off x="1097279" y="4983810"/>
            <a:ext cx="7948277" cy="437358"/>
          </a:xfrm>
          <a:prstGeom prst="rect">
            <a:avLst/>
          </a:prstGeom>
        </p:spPr>
        <p:txBody>
          <a:bodyPr wrap="none" lIns="90000" rIns="90000" anchor="ctr" anchorCtr="0"/>
          <a:lstStyle>
            <a:lvl1pPr marL="0" indent="0" algn="l">
              <a:buNone/>
              <a:defRPr lang="en-US" sz="2400" b="1" kern="1200" cap="none" spc="200" baseline="0" dirty="0">
                <a:solidFill>
                  <a:schemeClr val="tx2"/>
                </a:solidFill>
                <a:latin typeface="+mj-lt"/>
                <a:ea typeface="+mn-ea"/>
                <a:cs typeface="+mn-cs"/>
              </a:defRPr>
            </a:lvl1pPr>
          </a:lstStyle>
          <a:p>
            <a:pPr lvl="0"/>
            <a:r>
              <a:rPr lang="en-US" dirty="0"/>
              <a:t>Presenting person</a:t>
            </a:r>
          </a:p>
        </p:txBody>
      </p:sp>
      <p:sp>
        <p:nvSpPr>
          <p:cNvPr id="10" name="Rectangle 9">
            <a:extLst>
              <a:ext uri="{FF2B5EF4-FFF2-40B4-BE49-F238E27FC236}">
                <a16:creationId xmlns:a16="http://schemas.microsoft.com/office/drawing/2014/main" id="{6142CB01-0606-AD8B-8CDE-0F8FFB8E3C47}"/>
              </a:ext>
            </a:extLst>
          </p:cNvPr>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15635"/>
          </a:xfrm>
          <a:prstGeom prst="rect">
            <a:avLst/>
          </a:prstGeom>
        </p:spPr>
        <p:txBody>
          <a:bodyPr anchor="t">
            <a:no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hasCustomPrompt="1"/>
          </p:nvPr>
        </p:nvSpPr>
        <p:spPr>
          <a:xfrm>
            <a:off x="1100051" y="4448758"/>
            <a:ext cx="7948277" cy="439653"/>
          </a:xfrm>
          <a:prstGeom prst="rect">
            <a:avLst/>
          </a:prstGeom>
        </p:spPr>
        <p:txBody>
          <a:bodyPr wrap="none" lIns="91440" rIns="91440" anchor="ctr" anchorCtr="0">
            <a:noAutofit/>
          </a:bodyPr>
          <a:lstStyle>
            <a:lvl1pPr marL="0" indent="0" algn="l">
              <a:buNone/>
              <a:defRPr sz="2400" b="1"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Presentation group</a:t>
            </a:r>
          </a:p>
        </p:txBody>
      </p:sp>
      <p:sp>
        <p:nvSpPr>
          <p:cNvPr id="5" name="Footer Placeholder 4"/>
          <p:cNvSpPr>
            <a:spLocks noGrp="1"/>
          </p:cNvSpPr>
          <p:nvPr>
            <p:ph type="ftr" sz="quarter" idx="11"/>
          </p:nvPr>
        </p:nvSpPr>
        <p:spPr>
          <a:xfrm>
            <a:off x="3686185" y="6571397"/>
            <a:ext cx="4822804" cy="253513"/>
          </a:xfrm>
          <a:prstGeom prst="rect">
            <a:avLst/>
          </a:prstGeom>
        </p:spPr>
        <p:txBody>
          <a:bodyPr/>
          <a:lstStyle/>
          <a:p>
            <a:endParaRPr lang="en-US"/>
          </a:p>
        </p:txBody>
      </p:sp>
      <p:cxnSp>
        <p:nvCxnSpPr>
          <p:cNvPr id="9" name="Straight Connector 8"/>
          <p:cNvCxnSpPr/>
          <p:nvPr/>
        </p:nvCxnSpPr>
        <p:spPr>
          <a:xfrm>
            <a:off x="1207658" y="436510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65665A35-B15A-1F1B-E7BB-06D54184D5F9}"/>
              </a:ext>
            </a:extLst>
          </p:cNvPr>
          <p:cNvSpPr>
            <a:spLocks noGrp="1"/>
          </p:cNvSpPr>
          <p:nvPr>
            <p:ph type="body" sz="quarter" idx="12" hasCustomPrompt="1"/>
          </p:nvPr>
        </p:nvSpPr>
        <p:spPr>
          <a:xfrm>
            <a:off x="9264650" y="4455622"/>
            <a:ext cx="1891030" cy="437358"/>
          </a:xfrm>
          <a:prstGeom prst="rect">
            <a:avLst/>
          </a:prstGeom>
        </p:spPr>
        <p:txBody>
          <a:bodyPr rIns="90000" anchor="ctr" anchorCtr="0"/>
          <a:lstStyle>
            <a:lvl1pPr marL="0" indent="0" algn="r">
              <a:buNone/>
              <a:defRPr lang="en-US" sz="2400" b="1" kern="1200" cap="none" spc="200" baseline="0" dirty="0">
                <a:solidFill>
                  <a:schemeClr val="tx2"/>
                </a:solidFill>
                <a:latin typeface="+mj-lt"/>
                <a:ea typeface="+mn-ea"/>
                <a:cs typeface="+mn-cs"/>
              </a:defRPr>
            </a:lvl1pPr>
          </a:lstStyle>
          <a:p>
            <a:pPr lvl="0"/>
            <a:r>
              <a:rPr lang="en-US" dirty="0"/>
              <a:t>Year</a:t>
            </a:r>
          </a:p>
        </p:txBody>
      </p:sp>
      <p:sp>
        <p:nvSpPr>
          <p:cNvPr id="13" name="Text Placeholder 11">
            <a:extLst>
              <a:ext uri="{FF2B5EF4-FFF2-40B4-BE49-F238E27FC236}">
                <a16:creationId xmlns:a16="http://schemas.microsoft.com/office/drawing/2014/main" id="{3EE7B3D2-877F-B924-8BD1-76C44B2778D5}"/>
              </a:ext>
            </a:extLst>
          </p:cNvPr>
          <p:cNvSpPr>
            <a:spLocks noGrp="1"/>
          </p:cNvSpPr>
          <p:nvPr>
            <p:ph type="body" sz="quarter" idx="14" hasCustomPrompt="1"/>
          </p:nvPr>
        </p:nvSpPr>
        <p:spPr>
          <a:xfrm>
            <a:off x="1097279" y="5592755"/>
            <a:ext cx="7948277" cy="809511"/>
          </a:xfrm>
          <a:prstGeom prst="rect">
            <a:avLst/>
          </a:prstGeom>
        </p:spPr>
        <p:txBody>
          <a:bodyPr wrap="none" lIns="90000" rIns="90000"/>
          <a:lstStyle>
            <a:lvl1pPr marL="0" indent="0" algn="l">
              <a:buNone/>
              <a:defRPr lang="en-US" sz="1800" b="1" kern="1200" cap="none" spc="200" baseline="0" dirty="0">
                <a:solidFill>
                  <a:schemeClr val="tx2"/>
                </a:solidFill>
                <a:latin typeface="+mj-lt"/>
                <a:ea typeface="+mn-ea"/>
                <a:cs typeface="+mn-cs"/>
              </a:defRPr>
            </a:lvl1pPr>
          </a:lstStyle>
          <a:p>
            <a:pPr lvl="0"/>
            <a:r>
              <a:rPr lang="en-US" dirty="0"/>
              <a:t>Links</a:t>
            </a:r>
          </a:p>
        </p:txBody>
      </p:sp>
      <p:sp>
        <p:nvSpPr>
          <p:cNvPr id="4" name="Rectangle 3">
            <a:extLst>
              <a:ext uri="{FF2B5EF4-FFF2-40B4-BE49-F238E27FC236}">
                <a16:creationId xmlns:a16="http://schemas.microsoft.com/office/drawing/2014/main" id="{F38A7AD8-BA07-166C-7DA1-AAB99571E7D4}"/>
              </a:ext>
            </a:extLst>
          </p:cNvPr>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53797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ub-heading (2026)">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9535DF1-3CEE-4FC7-9E2D-6DF64CF0951A}"/>
              </a:ext>
            </a:extLst>
          </p:cNvPr>
          <p:cNvSpPr>
            <a:spLocks noGrp="1"/>
          </p:cNvSpPr>
          <p:nvPr>
            <p:ph type="body" sz="quarter" idx="13" hasCustomPrompt="1"/>
          </p:nvPr>
        </p:nvSpPr>
        <p:spPr>
          <a:xfrm>
            <a:off x="2279650" y="332656"/>
            <a:ext cx="7561263" cy="863352"/>
          </a:xfrm>
          <a:prstGeom prst="rect">
            <a:avLst/>
          </a:prstGeom>
        </p:spPr>
        <p:txBody>
          <a:bodyPr anchor="ctr"/>
          <a:lstStyle>
            <a:lvl1pPr marL="0" indent="0" algn="ctr">
              <a:buNone/>
              <a:defRPr sz="3600" cap="none" baseline="0">
                <a:latin typeface="+mj-lt"/>
              </a:defRPr>
            </a:lvl1pPr>
          </a:lstStyle>
          <a:p>
            <a:pPr lvl="0"/>
            <a:r>
              <a:rPr lang="en-US" dirty="0"/>
              <a:t>Click to edit heading</a:t>
            </a:r>
          </a:p>
        </p:txBody>
      </p:sp>
      <p:sp>
        <p:nvSpPr>
          <p:cNvPr id="11" name="Text Placeholder 9">
            <a:extLst>
              <a:ext uri="{FF2B5EF4-FFF2-40B4-BE49-F238E27FC236}">
                <a16:creationId xmlns:a16="http://schemas.microsoft.com/office/drawing/2014/main" id="{5999B4DE-4528-497E-83DE-B439F1DB28BA}"/>
              </a:ext>
            </a:extLst>
          </p:cNvPr>
          <p:cNvSpPr>
            <a:spLocks noGrp="1"/>
          </p:cNvSpPr>
          <p:nvPr>
            <p:ph type="body" sz="quarter" idx="14" hasCustomPrompt="1"/>
          </p:nvPr>
        </p:nvSpPr>
        <p:spPr>
          <a:xfrm>
            <a:off x="1415480" y="1493531"/>
            <a:ext cx="9217023" cy="1872208"/>
          </a:xfrm>
          <a:prstGeom prst="rect">
            <a:avLst/>
          </a:prstGeom>
        </p:spPr>
        <p:txBody>
          <a:bodyPr anchor="t"/>
          <a:lstStyle>
            <a:lvl1pPr marL="0" indent="0" algn="ctr">
              <a:buNone/>
              <a:defRPr sz="3600">
                <a:latin typeface="+mj-lt"/>
              </a:defRPr>
            </a:lvl1pPr>
          </a:lstStyle>
          <a:p>
            <a:pPr lvl="0"/>
            <a:r>
              <a:rPr lang="en-US" dirty="0"/>
              <a:t>Click to edit sub heading</a:t>
            </a:r>
          </a:p>
        </p:txBody>
      </p:sp>
      <p:cxnSp>
        <p:nvCxnSpPr>
          <p:cNvPr id="2" name="Straight Connector 1">
            <a:extLst>
              <a:ext uri="{FF2B5EF4-FFF2-40B4-BE49-F238E27FC236}">
                <a16:creationId xmlns:a16="http://schemas.microsoft.com/office/drawing/2014/main" id="{9B46B549-2DF5-2605-A7E2-507EC6741B81}"/>
              </a:ext>
            </a:extLst>
          </p:cNvPr>
          <p:cNvCxnSpPr>
            <a:cxnSpLocks/>
          </p:cNvCxnSpPr>
          <p:nvPr/>
        </p:nvCxnSpPr>
        <p:spPr>
          <a:xfrm>
            <a:off x="335360" y="1349515"/>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968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2026)">
    <p:spTree>
      <p:nvGrpSpPr>
        <p:cNvPr id="1" name=""/>
        <p:cNvGrpSpPr/>
        <p:nvPr/>
      </p:nvGrpSpPr>
      <p:grpSpPr>
        <a:xfrm>
          <a:off x="0" y="0"/>
          <a:ext cx="0" cy="0"/>
          <a:chOff x="0" y="0"/>
          <a:chExt cx="0" cy="0"/>
        </a:xfrm>
      </p:grpSpPr>
      <p:sp>
        <p:nvSpPr>
          <p:cNvPr id="2" name="Title 1"/>
          <p:cNvSpPr>
            <a:spLocks noGrp="1"/>
          </p:cNvSpPr>
          <p:nvPr>
            <p:ph type="title"/>
          </p:nvPr>
        </p:nvSpPr>
        <p:spPr>
          <a:xfrm>
            <a:off x="360000" y="180000"/>
            <a:ext cx="11449272" cy="766132"/>
          </a:xfrm>
          <a:prstGeom prst="rect">
            <a:avLst/>
          </a:prstGeom>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a:xfrm>
            <a:off x="335360" y="1268760"/>
            <a:ext cx="11449272" cy="504056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686185" y="6571397"/>
            <a:ext cx="4822804" cy="253513"/>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7" name="Straight Connector 6">
            <a:extLst>
              <a:ext uri="{FF2B5EF4-FFF2-40B4-BE49-F238E27FC236}">
                <a16:creationId xmlns:a16="http://schemas.microsoft.com/office/drawing/2014/main" id="{6D7F9E1D-3FFE-E5D5-8168-CE30DC4521EC}"/>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842D302-1812-2F9C-9722-6380C6F83A36}"/>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672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2026)">
    <p:spTree>
      <p:nvGrpSpPr>
        <p:cNvPr id="1" name=""/>
        <p:cNvGrpSpPr/>
        <p:nvPr/>
      </p:nvGrpSpPr>
      <p:grpSpPr>
        <a:xfrm>
          <a:off x="0" y="0"/>
          <a:ext cx="0" cy="0"/>
          <a:chOff x="0" y="0"/>
          <a:chExt cx="0" cy="0"/>
        </a:xfrm>
      </p:grpSpPr>
      <p:sp>
        <p:nvSpPr>
          <p:cNvPr id="8" name="Title 7"/>
          <p:cNvSpPr>
            <a:spLocks noGrp="1"/>
          </p:cNvSpPr>
          <p:nvPr>
            <p:ph type="title"/>
          </p:nvPr>
        </p:nvSpPr>
        <p:spPr>
          <a:xfrm>
            <a:off x="360000" y="180000"/>
            <a:ext cx="11448000" cy="7668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335360" y="1260583"/>
            <a:ext cx="5699679" cy="5048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260583"/>
            <a:ext cx="5566712" cy="5048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3686185" y="6571397"/>
            <a:ext cx="4822804" cy="253513"/>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2" name="Straight Connector 1">
            <a:extLst>
              <a:ext uri="{FF2B5EF4-FFF2-40B4-BE49-F238E27FC236}">
                <a16:creationId xmlns:a16="http://schemas.microsoft.com/office/drawing/2014/main" id="{2EC59EFB-1B84-A66B-9566-F2885C8BF9CA}"/>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9BA8A37-4354-39E1-9AB5-D0AD7A0D37CC}"/>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432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2026)">
    <p:spTree>
      <p:nvGrpSpPr>
        <p:cNvPr id="1" name=""/>
        <p:cNvGrpSpPr/>
        <p:nvPr/>
      </p:nvGrpSpPr>
      <p:grpSpPr>
        <a:xfrm>
          <a:off x="0" y="0"/>
          <a:ext cx="0" cy="0"/>
          <a:chOff x="0" y="0"/>
          <a:chExt cx="0" cy="0"/>
        </a:xfrm>
      </p:grpSpPr>
      <p:sp>
        <p:nvSpPr>
          <p:cNvPr id="2" name="Title 1"/>
          <p:cNvSpPr>
            <a:spLocks noGrp="1"/>
          </p:cNvSpPr>
          <p:nvPr>
            <p:ph type="title"/>
          </p:nvPr>
        </p:nvSpPr>
        <p:spPr>
          <a:xfrm>
            <a:off x="360000" y="180000"/>
            <a:ext cx="11448000" cy="766132"/>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3686185" y="6571397"/>
            <a:ext cx="4822804" cy="253513"/>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6" name="Straight Connector 5">
            <a:extLst>
              <a:ext uri="{FF2B5EF4-FFF2-40B4-BE49-F238E27FC236}">
                <a16:creationId xmlns:a16="http://schemas.microsoft.com/office/drawing/2014/main" id="{AF6BAB6C-A9D1-4572-ED9D-D7E9722E3C65}"/>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1A6B856-16CF-058C-148B-0A34AB41C8C7}"/>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2026)">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86185" y="6571397"/>
            <a:ext cx="4822804" cy="253513"/>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spTree>
    <p:extLst>
      <p:ext uri="{BB962C8B-B14F-4D97-AF65-F5344CB8AC3E}">
        <p14:creationId xmlns:p14="http://schemas.microsoft.com/office/powerpoint/2010/main" val="21646949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66800" y="199277"/>
            <a:ext cx="10058400" cy="76613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335360" y="1268759"/>
            <a:ext cx="11449272" cy="5152007"/>
          </a:xfrm>
          <a:prstGeom prst="rect">
            <a:avLst/>
          </a:prstGeom>
        </p:spPr>
        <p:txBody>
          <a:bodyPr vert="horz" lIns="0" tIns="36000" rIns="0" bIns="36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686185" y="6571397"/>
            <a:ext cx="4822804" cy="253513"/>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571397"/>
            <a:ext cx="1312025" cy="253513"/>
          </a:xfrm>
          <a:prstGeom prst="rect">
            <a:avLst/>
          </a:prstGeom>
        </p:spPr>
        <p:txBody>
          <a:bodyPr vert="horz" lIns="91440" tIns="45720" rIns="91440" bIns="45720" rtlCol="0" anchor="ctr"/>
          <a:lstStyle>
            <a:lvl1pPr algn="r">
              <a:defRPr sz="1050">
                <a:solidFill>
                  <a:srgbClr val="FFFFFF"/>
                </a:solidFill>
              </a:defRPr>
            </a:lvl1pPr>
          </a:lstStyle>
          <a:p>
            <a:fld id="{1FE14DD6-43E2-4494-9172-AE9FF48C85ED}" type="slidenum">
              <a:rPr lang="en-US" smtClean="0"/>
              <a:t>‹#›</a:t>
            </a:fld>
            <a:endParaRPr lang="en-US"/>
          </a:p>
        </p:txBody>
      </p:sp>
    </p:spTree>
    <p:extLst>
      <p:ext uri="{BB962C8B-B14F-4D97-AF65-F5344CB8AC3E}">
        <p14:creationId xmlns:p14="http://schemas.microsoft.com/office/powerpoint/2010/main" val="638304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kodapetr.github.io/" TargetMode="External"/><Relationship Id="rId2" Type="http://schemas.openxmlformats.org/officeDocument/2006/relationships/hyperlink" Target="https://teaching.mff.cuni.cz/nswi142-web/" TargetMode="External"/><Relationship Id="rId1" Type="http://schemas.openxmlformats.org/officeDocument/2006/relationships/slideLayout" Target="../slideLayouts/slideLayout1.xml"/><Relationship Id="rId6" Type="http://schemas.openxmlformats.org/officeDocument/2006/relationships/hyperlink" Target="http://creativecommons.org/licenses/by/4.0/" TargetMode="External"/><Relationship Id="rId5" Type="http://schemas.openxmlformats.org/officeDocument/2006/relationships/image" Target="../media/image1.png"/><Relationship Id="rId4" Type="http://schemas.openxmlformats.org/officeDocument/2006/relationships/hyperlink" Target="https://www.ksi.mff.cuni.cz/"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ssbattle.dev/" TargetMode="External"/><Relationship Id="rId2" Type="http://schemas.openxmlformats.org/officeDocument/2006/relationships/hyperlink" Target="https://flukeout.github.io/"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BDBA8DC-F3D1-A0A2-F7DD-EDA37DD25E49}"/>
              </a:ext>
            </a:extLst>
          </p:cNvPr>
          <p:cNvSpPr>
            <a:spLocks noGrp="1"/>
          </p:cNvSpPr>
          <p:nvPr>
            <p:ph type="body" sz="quarter" idx="13"/>
          </p:nvPr>
        </p:nvSpPr>
        <p:spPr/>
        <p:txBody>
          <a:bodyPr/>
          <a:lstStyle/>
          <a:p>
            <a:r>
              <a:rPr lang="en-US" noProof="0" dirty="0"/>
              <a:t>Petr Škoda</a:t>
            </a:r>
          </a:p>
        </p:txBody>
      </p:sp>
      <p:sp>
        <p:nvSpPr>
          <p:cNvPr id="4" name="Title 3">
            <a:extLst>
              <a:ext uri="{FF2B5EF4-FFF2-40B4-BE49-F238E27FC236}">
                <a16:creationId xmlns:a16="http://schemas.microsoft.com/office/drawing/2014/main" id="{6DF06C0E-C8EF-8EBC-9D06-6CCC41CCBC68}"/>
              </a:ext>
            </a:extLst>
          </p:cNvPr>
          <p:cNvSpPr>
            <a:spLocks noGrp="1"/>
          </p:cNvSpPr>
          <p:nvPr>
            <p:ph type="ctrTitle"/>
          </p:nvPr>
        </p:nvSpPr>
        <p:spPr/>
        <p:txBody>
          <a:bodyPr/>
          <a:lstStyle/>
          <a:p>
            <a:r>
              <a:rPr lang="en-US" noProof="0" dirty="0"/>
              <a:t>Cascading Style Sheets</a:t>
            </a:r>
            <a:br>
              <a:rPr lang="en-US" noProof="0" dirty="0"/>
            </a:br>
            <a:br>
              <a:rPr lang="en-US" noProof="0" dirty="0"/>
            </a:br>
            <a:r>
              <a:rPr lang="en-US" i="1" noProof="0" dirty="0">
                <a:solidFill>
                  <a:schemeClr val="accent1"/>
                </a:solidFill>
              </a:rPr>
              <a:t>Supporting Materials</a:t>
            </a:r>
            <a:endParaRPr lang="en-US" noProof="0" dirty="0"/>
          </a:p>
        </p:txBody>
      </p:sp>
      <p:sp>
        <p:nvSpPr>
          <p:cNvPr id="5" name="Subtitle 4">
            <a:extLst>
              <a:ext uri="{FF2B5EF4-FFF2-40B4-BE49-F238E27FC236}">
                <a16:creationId xmlns:a16="http://schemas.microsoft.com/office/drawing/2014/main" id="{6E0B7DD6-8946-D050-EDF4-C77F8F5931D7}"/>
              </a:ext>
            </a:extLst>
          </p:cNvPr>
          <p:cNvSpPr>
            <a:spLocks noGrp="1"/>
          </p:cNvSpPr>
          <p:nvPr>
            <p:ph type="subTitle" idx="1"/>
          </p:nvPr>
        </p:nvSpPr>
        <p:spPr/>
        <p:txBody>
          <a:bodyPr/>
          <a:lstStyle/>
          <a:p>
            <a:r>
              <a:rPr lang="en-US" noProof="0" dirty="0">
                <a:hlinkClick r:id="rId2"/>
              </a:rPr>
              <a:t>NSWI142</a:t>
            </a:r>
            <a:r>
              <a:rPr lang="en-US" noProof="0" dirty="0"/>
              <a:t> - Web Applications Development</a:t>
            </a:r>
          </a:p>
        </p:txBody>
      </p:sp>
      <p:sp>
        <p:nvSpPr>
          <p:cNvPr id="6" name="Text Placeholder 5">
            <a:extLst>
              <a:ext uri="{FF2B5EF4-FFF2-40B4-BE49-F238E27FC236}">
                <a16:creationId xmlns:a16="http://schemas.microsoft.com/office/drawing/2014/main" id="{286E18BF-5FCB-C738-6BC7-085C612090C4}"/>
              </a:ext>
            </a:extLst>
          </p:cNvPr>
          <p:cNvSpPr>
            <a:spLocks noGrp="1"/>
          </p:cNvSpPr>
          <p:nvPr>
            <p:ph type="body" sz="quarter" idx="12"/>
          </p:nvPr>
        </p:nvSpPr>
        <p:spPr/>
        <p:txBody>
          <a:bodyPr/>
          <a:lstStyle/>
          <a:p>
            <a:r>
              <a:rPr lang="en-US" noProof="0" dirty="0"/>
              <a:t>2026/2027</a:t>
            </a:r>
          </a:p>
        </p:txBody>
      </p:sp>
      <p:sp>
        <p:nvSpPr>
          <p:cNvPr id="8" name="Text Placeholder 7">
            <a:extLst>
              <a:ext uri="{FF2B5EF4-FFF2-40B4-BE49-F238E27FC236}">
                <a16:creationId xmlns:a16="http://schemas.microsoft.com/office/drawing/2014/main" id="{B423E091-27CD-B121-4E2E-61640425BB17}"/>
              </a:ext>
            </a:extLst>
          </p:cNvPr>
          <p:cNvSpPr>
            <a:spLocks noGrp="1"/>
          </p:cNvSpPr>
          <p:nvPr>
            <p:ph type="body" sz="quarter" idx="14"/>
          </p:nvPr>
        </p:nvSpPr>
        <p:spPr/>
        <p:txBody>
          <a:bodyPr/>
          <a:lstStyle/>
          <a:p>
            <a:r>
              <a:rPr lang="en-US" noProof="0" dirty="0">
                <a:hlinkClick r:id="rId3"/>
              </a:rPr>
              <a:t>https://skodapetr.github.io/</a:t>
            </a:r>
            <a:endParaRPr lang="en-US" noProof="0" dirty="0"/>
          </a:p>
          <a:p>
            <a:r>
              <a:rPr lang="en-US" noProof="0" dirty="0">
                <a:hlinkClick r:id="rId4"/>
              </a:rPr>
              <a:t>https://www.ksi.mff.cuni.cz/</a:t>
            </a:r>
            <a:r>
              <a:rPr lang="en-US" noProof="0" dirty="0"/>
              <a:t> </a:t>
            </a:r>
          </a:p>
        </p:txBody>
      </p:sp>
      <p:pic>
        <p:nvPicPr>
          <p:cNvPr id="3" name="Picture 2">
            <a:extLst>
              <a:ext uri="{FF2B5EF4-FFF2-40B4-BE49-F238E27FC236}">
                <a16:creationId xmlns:a16="http://schemas.microsoft.com/office/drawing/2014/main" id="{47A2B98D-F8FB-9F93-2AA8-F6543EEC4F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0905" y="6503336"/>
            <a:ext cx="983432" cy="34643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254FC24-7DA9-7E14-BCFD-5B28DCE90A5C}"/>
              </a:ext>
            </a:extLst>
          </p:cNvPr>
          <p:cNvSpPr txBox="1"/>
          <p:nvPr/>
        </p:nvSpPr>
        <p:spPr>
          <a:xfrm>
            <a:off x="2505765" y="6506720"/>
            <a:ext cx="8165330" cy="369332"/>
          </a:xfrm>
          <a:prstGeom prst="rect">
            <a:avLst/>
          </a:prstGeom>
          <a:noFill/>
        </p:spPr>
        <p:txBody>
          <a:bodyPr wrap="square">
            <a:spAutoFit/>
          </a:bodyPr>
          <a:lstStyle/>
          <a:p>
            <a:r>
              <a:rPr lang="en-US" noProof="0" dirty="0">
                <a:solidFill>
                  <a:schemeClr val="bg1"/>
                </a:solidFill>
              </a:rPr>
              <a:t>This work is licensed under a </a:t>
            </a:r>
            <a:r>
              <a:rPr lang="en-US" noProof="0" dirty="0">
                <a:solidFill>
                  <a:schemeClr val="bg1"/>
                </a:solidFill>
                <a:hlinkClick r:id="rId6">
                  <a:extLst>
                    <a:ext uri="{A12FA001-AC4F-418D-AE19-62706E023703}">
                      <ahyp:hlinkClr xmlns:ahyp="http://schemas.microsoft.com/office/drawing/2018/hyperlinkcolor" val="tx"/>
                    </a:ext>
                  </a:extLst>
                </a:hlinkClick>
              </a:rPr>
              <a:t>Creative Commons Attribution 4.0 International License</a:t>
            </a:r>
            <a:r>
              <a:rPr lang="en-US" noProof="0" dirty="0">
                <a:solidFill>
                  <a:schemeClr val="bg1"/>
                </a:solidFill>
              </a:rPr>
              <a:t>.</a:t>
            </a:r>
          </a:p>
        </p:txBody>
      </p:sp>
    </p:spTree>
    <p:extLst>
      <p:ext uri="{BB962C8B-B14F-4D97-AF65-F5344CB8AC3E}">
        <p14:creationId xmlns:p14="http://schemas.microsoft.com/office/powerpoint/2010/main" val="50604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43275-57B6-B9C4-BF6C-96B296DBC09F}"/>
              </a:ext>
            </a:extLst>
          </p:cNvPr>
          <p:cNvSpPr>
            <a:spLocks noGrp="1"/>
          </p:cNvSpPr>
          <p:nvPr>
            <p:ph type="body" sz="quarter" idx="13"/>
          </p:nvPr>
        </p:nvSpPr>
        <p:spPr/>
        <p:txBody>
          <a:bodyPr/>
          <a:lstStyle/>
          <a:p>
            <a:r>
              <a:rPr lang="en-US" noProof="0" dirty="0"/>
              <a:t>Cascading Style Sheets</a:t>
            </a:r>
          </a:p>
        </p:txBody>
      </p:sp>
      <p:sp>
        <p:nvSpPr>
          <p:cNvPr id="3" name="Text Placeholder 2">
            <a:extLst>
              <a:ext uri="{FF2B5EF4-FFF2-40B4-BE49-F238E27FC236}">
                <a16:creationId xmlns:a16="http://schemas.microsoft.com/office/drawing/2014/main" id="{ABE66049-9D7B-D85E-43C4-1499E25468F4}"/>
              </a:ext>
            </a:extLst>
          </p:cNvPr>
          <p:cNvSpPr>
            <a:spLocks noGrp="1"/>
          </p:cNvSpPr>
          <p:nvPr>
            <p:ph type="body" sz="quarter" idx="14"/>
          </p:nvPr>
        </p:nvSpPr>
        <p:spPr/>
        <p:txBody>
          <a:bodyPr/>
          <a:lstStyle/>
          <a:p>
            <a:r>
              <a:rPr lang="en-US" noProof="0" dirty="0"/>
              <a:t>The fundamentals</a:t>
            </a:r>
          </a:p>
        </p:txBody>
      </p:sp>
    </p:spTree>
    <p:extLst>
      <p:ext uri="{BB962C8B-B14F-4D97-AF65-F5344CB8AC3E}">
        <p14:creationId xmlns:p14="http://schemas.microsoft.com/office/powerpoint/2010/main" val="2448333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9CF6-7A92-20CB-3168-157FF73F33BE}"/>
              </a:ext>
            </a:extLst>
          </p:cNvPr>
          <p:cNvSpPr>
            <a:spLocks noGrp="1"/>
          </p:cNvSpPr>
          <p:nvPr>
            <p:ph type="title"/>
          </p:nvPr>
        </p:nvSpPr>
        <p:spPr/>
        <p:txBody>
          <a:bodyPr/>
          <a:lstStyle/>
          <a:p>
            <a:r>
              <a:rPr lang="en-US" noProof="0" dirty="0"/>
              <a:t>Connecting CSS to the DOM</a:t>
            </a:r>
          </a:p>
        </p:txBody>
      </p:sp>
      <p:sp>
        <p:nvSpPr>
          <p:cNvPr id="4" name="Content Placeholder 3">
            <a:extLst>
              <a:ext uri="{FF2B5EF4-FFF2-40B4-BE49-F238E27FC236}">
                <a16:creationId xmlns:a16="http://schemas.microsoft.com/office/drawing/2014/main" id="{B61A5735-C80C-3461-829D-1739507E940A}"/>
              </a:ext>
            </a:extLst>
          </p:cNvPr>
          <p:cNvSpPr>
            <a:spLocks noGrp="1"/>
          </p:cNvSpPr>
          <p:nvPr>
            <p:ph idx="1"/>
          </p:nvPr>
        </p:nvSpPr>
        <p:spPr>
          <a:xfrm>
            <a:off x="335360" y="1268761"/>
            <a:ext cx="11449272" cy="1192282"/>
          </a:xfrm>
        </p:spPr>
        <p:txBody>
          <a:bodyPr/>
          <a:lstStyle/>
          <a:p>
            <a:pPr marL="0" indent="0">
              <a:buNone/>
            </a:pPr>
            <a:r>
              <a:rPr lang="en-US" b="1" noProof="0" dirty="0"/>
              <a:t>Inline CSS</a:t>
            </a:r>
          </a:p>
          <a:p>
            <a:pPr marL="0" indent="0">
              <a:buNone/>
            </a:pPr>
            <a:r>
              <a:rPr lang="en-US" noProof="0" dirty="0"/>
              <a:t>We can use style attribute directly with HTML elements. Do not write this by hand. For this approach we do not need selectors, the style is directly connected with the element.</a:t>
            </a:r>
          </a:p>
        </p:txBody>
      </p:sp>
      <p:sp>
        <p:nvSpPr>
          <p:cNvPr id="6" name="Content Placeholder 3">
            <a:extLst>
              <a:ext uri="{FF2B5EF4-FFF2-40B4-BE49-F238E27FC236}">
                <a16:creationId xmlns:a16="http://schemas.microsoft.com/office/drawing/2014/main" id="{9A27A598-1246-8720-C628-54571CBDD37E}"/>
              </a:ext>
            </a:extLst>
          </p:cNvPr>
          <p:cNvSpPr txBox="1">
            <a:spLocks/>
          </p:cNvSpPr>
          <p:nvPr/>
        </p:nvSpPr>
        <p:spPr>
          <a:xfrm>
            <a:off x="335360" y="2982701"/>
            <a:ext cx="11449272" cy="1163782"/>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en-US" b="1" noProof="0" dirty="0"/>
              <a:t>Embedding CSS</a:t>
            </a:r>
          </a:p>
          <a:p>
            <a:pPr marL="0" indent="0">
              <a:buFont typeface="Arial" panose="020B0604020202020204" pitchFamily="34" charset="0"/>
              <a:buNone/>
            </a:pPr>
            <a:r>
              <a:rPr lang="en-US" noProof="0" dirty="0"/>
              <a:t>With embedding the CSS is in the &lt;style&gt; element in &lt;head&gt;. This is useful for a small CSS that we want to load before HTML is rendered. As such we can use this for so called critical CSS.</a:t>
            </a:r>
            <a:br>
              <a:rPr lang="en-US" noProof="0" dirty="0"/>
            </a:br>
            <a:br>
              <a:rPr lang="en-US" noProof="0" dirty="0"/>
            </a:br>
            <a:endParaRPr lang="en-US" noProof="0" dirty="0"/>
          </a:p>
        </p:txBody>
      </p:sp>
      <p:sp>
        <p:nvSpPr>
          <p:cNvPr id="8" name="Rectangle 7">
            <a:extLst>
              <a:ext uri="{FF2B5EF4-FFF2-40B4-BE49-F238E27FC236}">
                <a16:creationId xmlns:a16="http://schemas.microsoft.com/office/drawing/2014/main" id="{E54EA68D-5CD6-CFD6-A0CB-F0048D5E3618}"/>
              </a:ext>
            </a:extLst>
          </p:cNvPr>
          <p:cNvSpPr/>
          <p:nvPr/>
        </p:nvSpPr>
        <p:spPr>
          <a:xfrm>
            <a:off x="335360" y="2461042"/>
            <a:ext cx="11449272" cy="375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&lt;h1 style="color: red;"&gt;Red Heading&lt;/h1&gt;</a:t>
            </a:r>
          </a:p>
        </p:txBody>
      </p:sp>
      <p:sp>
        <p:nvSpPr>
          <p:cNvPr id="12" name="Content Placeholder 3">
            <a:extLst>
              <a:ext uri="{FF2B5EF4-FFF2-40B4-BE49-F238E27FC236}">
                <a16:creationId xmlns:a16="http://schemas.microsoft.com/office/drawing/2014/main" id="{B2FD526F-5883-D957-AFB5-AA726F0B160A}"/>
              </a:ext>
            </a:extLst>
          </p:cNvPr>
          <p:cNvSpPr txBox="1">
            <a:spLocks/>
          </p:cNvSpPr>
          <p:nvPr/>
        </p:nvSpPr>
        <p:spPr>
          <a:xfrm>
            <a:off x="335360" y="4774116"/>
            <a:ext cx="11449272" cy="1163782"/>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noProof="0" dirty="0"/>
              <a:t>Linking CSS</a:t>
            </a:r>
          </a:p>
          <a:p>
            <a:pPr marL="0" indent="0">
              <a:buNone/>
            </a:pPr>
            <a:r>
              <a:rPr lang="en-US" noProof="0" dirty="0"/>
              <a:t>We can also link am External Style Sheet file using &lt;link&gt; element from head. This separate the languages into separate files and allow for better style sheet reusability.</a:t>
            </a:r>
          </a:p>
        </p:txBody>
      </p:sp>
      <p:sp>
        <p:nvSpPr>
          <p:cNvPr id="14" name="Rectangle 13">
            <a:extLst>
              <a:ext uri="{FF2B5EF4-FFF2-40B4-BE49-F238E27FC236}">
                <a16:creationId xmlns:a16="http://schemas.microsoft.com/office/drawing/2014/main" id="{4C3C4CE7-AC51-7DCD-64DC-D52FB1967193}"/>
              </a:ext>
            </a:extLst>
          </p:cNvPr>
          <p:cNvSpPr/>
          <p:nvPr/>
        </p:nvSpPr>
        <p:spPr>
          <a:xfrm>
            <a:off x="335360" y="4148280"/>
            <a:ext cx="11449272" cy="375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&lt;head&gt; &lt;style type="text/</a:t>
            </a:r>
            <a:r>
              <a:rPr lang="en-US" sz="1600" noProof="0" dirty="0" err="1">
                <a:solidFill>
                  <a:schemeClr val="tx1"/>
                </a:solidFill>
                <a:latin typeface="Courier New" panose="02070309020205020404" pitchFamily="49" charset="0"/>
                <a:cs typeface="Courier New" panose="02070309020205020404" pitchFamily="49" charset="0"/>
              </a:rPr>
              <a:t>css</a:t>
            </a:r>
            <a:r>
              <a:rPr lang="en-US" sz="1600" noProof="0" dirty="0">
                <a:solidFill>
                  <a:schemeClr val="tx1"/>
                </a:solidFill>
                <a:latin typeface="Courier New" panose="02070309020205020404" pitchFamily="49" charset="0"/>
                <a:cs typeface="Courier New" panose="02070309020205020404" pitchFamily="49" charset="0"/>
              </a:rPr>
              <a:t>"&gt; ... &lt;/style&gt; ... &lt;/head&gt;</a:t>
            </a:r>
          </a:p>
        </p:txBody>
      </p:sp>
      <p:sp>
        <p:nvSpPr>
          <p:cNvPr id="16" name="Rectangle 15">
            <a:extLst>
              <a:ext uri="{FF2B5EF4-FFF2-40B4-BE49-F238E27FC236}">
                <a16:creationId xmlns:a16="http://schemas.microsoft.com/office/drawing/2014/main" id="{34FC925F-1E7E-3EBE-7766-1E0AAE894006}"/>
              </a:ext>
            </a:extLst>
          </p:cNvPr>
          <p:cNvSpPr/>
          <p:nvPr/>
        </p:nvSpPr>
        <p:spPr>
          <a:xfrm>
            <a:off x="335360" y="5937898"/>
            <a:ext cx="11449272" cy="375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&lt;head&gt; &lt;link </a:t>
            </a:r>
            <a:r>
              <a:rPr lang="en-US" sz="1600" noProof="0" dirty="0" err="1">
                <a:solidFill>
                  <a:schemeClr val="tx1"/>
                </a:solidFill>
                <a:latin typeface="Courier New" panose="02070309020205020404" pitchFamily="49" charset="0"/>
                <a:cs typeface="Courier New" panose="02070309020205020404" pitchFamily="49" charset="0"/>
              </a:rPr>
              <a:t>rel</a:t>
            </a:r>
            <a:r>
              <a:rPr lang="en-US" sz="1600" noProof="0" dirty="0">
                <a:solidFill>
                  <a:schemeClr val="tx1"/>
                </a:solidFill>
                <a:latin typeface="Courier New" panose="02070309020205020404" pitchFamily="49" charset="0"/>
                <a:cs typeface="Courier New" panose="02070309020205020404" pitchFamily="49" charset="0"/>
              </a:rPr>
              <a:t>="stylesheet" type="text/</a:t>
            </a:r>
            <a:r>
              <a:rPr lang="en-US" sz="1600" noProof="0" dirty="0" err="1">
                <a:solidFill>
                  <a:schemeClr val="tx1"/>
                </a:solidFill>
                <a:latin typeface="Courier New" panose="02070309020205020404" pitchFamily="49" charset="0"/>
                <a:cs typeface="Courier New" panose="02070309020205020404" pitchFamily="49" charset="0"/>
              </a:rPr>
              <a:t>css</a:t>
            </a:r>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err="1">
                <a:solidFill>
                  <a:schemeClr val="tx1"/>
                </a:solidFill>
                <a:latin typeface="Courier New" panose="02070309020205020404" pitchFamily="49" charset="0"/>
                <a:cs typeface="Courier New" panose="02070309020205020404" pitchFamily="49" charset="0"/>
              </a:rPr>
              <a:t>href</a:t>
            </a:r>
            <a:r>
              <a:rPr lang="en-US" sz="1600" noProof="0" dirty="0">
                <a:solidFill>
                  <a:schemeClr val="tx1"/>
                </a:solidFill>
                <a:latin typeface="Courier New" panose="02070309020205020404" pitchFamily="49" charset="0"/>
                <a:cs typeface="Courier New" panose="02070309020205020404" pitchFamily="49" charset="0"/>
              </a:rPr>
              <a:t>="assets/styles.css"&gt; ... &lt;/head&gt;</a:t>
            </a:r>
          </a:p>
        </p:txBody>
      </p:sp>
    </p:spTree>
    <p:extLst>
      <p:ext uri="{BB962C8B-B14F-4D97-AF65-F5344CB8AC3E}">
        <p14:creationId xmlns:p14="http://schemas.microsoft.com/office/powerpoint/2010/main" val="186074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B84BEA-2A79-A90A-52F7-673C0731DC0E}"/>
              </a:ext>
            </a:extLst>
          </p:cNvPr>
          <p:cNvSpPr>
            <a:spLocks noGrp="1"/>
          </p:cNvSpPr>
          <p:nvPr>
            <p:ph type="title"/>
          </p:nvPr>
        </p:nvSpPr>
        <p:spPr/>
        <p:txBody>
          <a:bodyPr/>
          <a:lstStyle/>
          <a:p>
            <a:r>
              <a:rPr lang="en-US" noProof="0" dirty="0"/>
              <a:t>CSS Selector</a:t>
            </a:r>
          </a:p>
        </p:txBody>
      </p:sp>
      <p:sp>
        <p:nvSpPr>
          <p:cNvPr id="4" name="Content Placeholder 3">
            <a:extLst>
              <a:ext uri="{FF2B5EF4-FFF2-40B4-BE49-F238E27FC236}">
                <a16:creationId xmlns:a16="http://schemas.microsoft.com/office/drawing/2014/main" id="{D60BB0A3-E7DA-C671-90A8-9530C30C05A7}"/>
              </a:ext>
            </a:extLst>
          </p:cNvPr>
          <p:cNvSpPr>
            <a:spLocks noGrp="1"/>
          </p:cNvSpPr>
          <p:nvPr>
            <p:ph idx="1"/>
          </p:nvPr>
        </p:nvSpPr>
        <p:spPr>
          <a:xfrm>
            <a:off x="335360" y="1268760"/>
            <a:ext cx="11449272" cy="1027631"/>
          </a:xfrm>
        </p:spPr>
        <p:txBody>
          <a:bodyPr/>
          <a:lstStyle/>
          <a:p>
            <a:pPr marL="0" indent="0">
              <a:buNone/>
            </a:pPr>
            <a:r>
              <a:rPr lang="en-US" noProof="0" dirty="0"/>
              <a:t>Unless we are using inline CSS we need to map the CSS to the HTML, i.e., select element using a selector to which given properties should be applied to. One property block can be used with multiple selectors separated by a comma. Selectors on a simple declarative language.</a:t>
            </a:r>
          </a:p>
        </p:txBody>
      </p:sp>
      <p:sp>
        <p:nvSpPr>
          <p:cNvPr id="6" name="Rectangle 5">
            <a:extLst>
              <a:ext uri="{FF2B5EF4-FFF2-40B4-BE49-F238E27FC236}">
                <a16:creationId xmlns:a16="http://schemas.microsoft.com/office/drawing/2014/main" id="{4328217F-D193-570E-A3A1-4397D20E94D1}"/>
              </a:ext>
            </a:extLst>
          </p:cNvPr>
          <p:cNvSpPr/>
          <p:nvPr/>
        </p:nvSpPr>
        <p:spPr>
          <a:xfrm>
            <a:off x="3204592" y="2504185"/>
            <a:ext cx="5710808" cy="332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&lt;selector&gt;, [&lt;selector&gt;...] { &lt;properties&gt; }</a:t>
            </a:r>
          </a:p>
        </p:txBody>
      </p:sp>
      <p:sp>
        <p:nvSpPr>
          <p:cNvPr id="10" name="Content Placeholder 3">
            <a:extLst>
              <a:ext uri="{FF2B5EF4-FFF2-40B4-BE49-F238E27FC236}">
                <a16:creationId xmlns:a16="http://schemas.microsoft.com/office/drawing/2014/main" id="{9D7B4248-1026-1569-60E0-F5117D92D17B}"/>
              </a:ext>
            </a:extLst>
          </p:cNvPr>
          <p:cNvSpPr txBox="1">
            <a:spLocks/>
          </p:cNvSpPr>
          <p:nvPr/>
        </p:nvSpPr>
        <p:spPr>
          <a:xfrm>
            <a:off x="360000" y="3156442"/>
            <a:ext cx="11449272" cy="766133"/>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en-US" noProof="0" dirty="0"/>
              <a:t>There are various CSS selectors which can target a specific element by a type, an attribute, or a class. The selectors can be combined to select almost anything on the website.</a:t>
            </a:r>
          </a:p>
        </p:txBody>
      </p:sp>
    </p:spTree>
    <p:extLst>
      <p:ext uri="{BB962C8B-B14F-4D97-AF65-F5344CB8AC3E}">
        <p14:creationId xmlns:p14="http://schemas.microsoft.com/office/powerpoint/2010/main" val="3380586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9BDB-248A-7B31-6067-2E75DF81452F}"/>
              </a:ext>
            </a:extLst>
          </p:cNvPr>
          <p:cNvSpPr>
            <a:spLocks noGrp="1"/>
          </p:cNvSpPr>
          <p:nvPr>
            <p:ph type="title"/>
          </p:nvPr>
        </p:nvSpPr>
        <p:spPr/>
        <p:txBody>
          <a:bodyPr/>
          <a:lstStyle/>
          <a:p>
            <a:r>
              <a:rPr lang="en-US" noProof="0" dirty="0"/>
              <a:t>Basic CSS Selectors Examples</a:t>
            </a:r>
          </a:p>
        </p:txBody>
      </p:sp>
      <p:sp>
        <p:nvSpPr>
          <p:cNvPr id="3" name="Content Placeholder 2">
            <a:extLst>
              <a:ext uri="{FF2B5EF4-FFF2-40B4-BE49-F238E27FC236}">
                <a16:creationId xmlns:a16="http://schemas.microsoft.com/office/drawing/2014/main" id="{288F2635-D073-A9CE-BC48-D18F2544947E}"/>
              </a:ext>
            </a:extLst>
          </p:cNvPr>
          <p:cNvSpPr>
            <a:spLocks noGrp="1"/>
          </p:cNvSpPr>
          <p:nvPr>
            <p:ph sz="half" idx="1"/>
          </p:nvPr>
        </p:nvSpPr>
        <p:spPr/>
        <p:txBody>
          <a:bodyPr/>
          <a:lstStyle/>
          <a:p>
            <a:r>
              <a:rPr lang="en-US" noProof="0" dirty="0"/>
              <a:t>*</a:t>
            </a:r>
            <a:br>
              <a:rPr lang="en-US" noProof="0" dirty="0"/>
            </a:br>
            <a:r>
              <a:rPr lang="en-US" noProof="0" dirty="0"/>
              <a:t>Universal selectors, select all elements.</a:t>
            </a:r>
          </a:p>
          <a:p>
            <a:r>
              <a:rPr lang="en-US" noProof="0" dirty="0"/>
              <a:t>p</a:t>
            </a:r>
            <a:br>
              <a:rPr lang="en-US" noProof="0" dirty="0"/>
            </a:br>
            <a:r>
              <a:rPr lang="en-US" noProof="0" dirty="0"/>
              <a:t>An element selectors selects all elements of given name. This example selects all paragraph (&lt;p&gt;) elements.</a:t>
            </a:r>
          </a:p>
          <a:p>
            <a:r>
              <a:rPr lang="en-US" noProof="0" dirty="0"/>
              <a:t>#section</a:t>
            </a:r>
            <a:br>
              <a:rPr lang="en-US" noProof="0" dirty="0"/>
            </a:br>
            <a:r>
              <a:rPr lang="en-US" noProof="0" dirty="0"/>
              <a:t>Select an element with id="section". The id attribute should be unique in scope of a document.</a:t>
            </a:r>
          </a:p>
          <a:p>
            <a:r>
              <a:rPr lang="en-US" noProof="0" dirty="0"/>
              <a:t>.list</a:t>
            </a:r>
            <a:br>
              <a:rPr lang="en-US" noProof="0" dirty="0"/>
            </a:br>
            <a:r>
              <a:rPr lang="en-US" noProof="0" dirty="0"/>
              <a:t>Class selector selects all element with assigned class. This example selects all element with "list" in the class attribute.</a:t>
            </a:r>
          </a:p>
        </p:txBody>
      </p:sp>
      <p:sp>
        <p:nvSpPr>
          <p:cNvPr id="4" name="Content Placeholder 3">
            <a:extLst>
              <a:ext uri="{FF2B5EF4-FFF2-40B4-BE49-F238E27FC236}">
                <a16:creationId xmlns:a16="http://schemas.microsoft.com/office/drawing/2014/main" id="{EEB15EBE-6335-A30A-3AA3-F2F4782CFB27}"/>
              </a:ext>
            </a:extLst>
          </p:cNvPr>
          <p:cNvSpPr>
            <a:spLocks noGrp="1"/>
          </p:cNvSpPr>
          <p:nvPr>
            <p:ph sz="half" idx="2"/>
          </p:nvPr>
        </p:nvSpPr>
        <p:spPr/>
        <p:txBody>
          <a:bodyPr/>
          <a:lstStyle/>
          <a:p>
            <a:pPr marL="0" indent="0">
              <a:buNone/>
            </a:pPr>
            <a:r>
              <a:rPr lang="en-US" noProof="0" dirty="0"/>
              <a:t>Selectors can be combined:</a:t>
            </a:r>
          </a:p>
          <a:p>
            <a:r>
              <a:rPr lang="en-US" noProof="0" dirty="0"/>
              <a:t>div.info</a:t>
            </a:r>
            <a:br>
              <a:rPr lang="en-US" noProof="0" dirty="0"/>
            </a:br>
            <a:r>
              <a:rPr lang="en-US" noProof="0" dirty="0"/>
              <a:t>Selects all div elements with class info.</a:t>
            </a:r>
          </a:p>
          <a:p>
            <a:r>
              <a:rPr lang="en-US" noProof="0" dirty="0"/>
              <a:t>ul li</a:t>
            </a:r>
            <a:br>
              <a:rPr lang="en-US" noProof="0" dirty="0"/>
            </a:br>
            <a:r>
              <a:rPr lang="en-US" noProof="0" dirty="0"/>
              <a:t>Selects all li elements in a subtree of a ul element.</a:t>
            </a:r>
          </a:p>
          <a:p>
            <a:r>
              <a:rPr lang="en-US" noProof="0" dirty="0"/>
              <a:t>ul&gt;li</a:t>
            </a:r>
            <a:br>
              <a:rPr lang="en-US" noProof="0" dirty="0"/>
            </a:br>
            <a:r>
              <a:rPr lang="en-US" noProof="0" dirty="0"/>
              <a:t>Select all direct li children of a ul element.</a:t>
            </a:r>
          </a:p>
          <a:p>
            <a:r>
              <a:rPr lang="en-US" noProof="0" dirty="0"/>
              <a:t>h1+p</a:t>
            </a:r>
            <a:br>
              <a:rPr lang="en-US" noProof="0" dirty="0"/>
            </a:br>
            <a:r>
              <a:rPr lang="en-US" noProof="0" dirty="0"/>
              <a:t>Select all p elements that are immediately preceded by h1 element.</a:t>
            </a:r>
          </a:p>
          <a:p>
            <a:r>
              <a:rPr lang="en-US" noProof="0" dirty="0"/>
              <a:t>...</a:t>
            </a:r>
          </a:p>
        </p:txBody>
      </p:sp>
    </p:spTree>
    <p:extLst>
      <p:ext uri="{BB962C8B-B14F-4D97-AF65-F5344CB8AC3E}">
        <p14:creationId xmlns:p14="http://schemas.microsoft.com/office/powerpoint/2010/main" val="344262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F8D8-E110-0700-29D6-9A65D24F4092}"/>
              </a:ext>
            </a:extLst>
          </p:cNvPr>
          <p:cNvSpPr>
            <a:spLocks noGrp="1"/>
          </p:cNvSpPr>
          <p:nvPr>
            <p:ph type="title"/>
          </p:nvPr>
        </p:nvSpPr>
        <p:spPr/>
        <p:txBody>
          <a:bodyPr/>
          <a:lstStyle/>
          <a:p>
            <a:r>
              <a:rPr lang="en-US" noProof="0" dirty="0"/>
              <a:t>Selected CSS properties</a:t>
            </a:r>
          </a:p>
        </p:txBody>
      </p:sp>
      <p:sp>
        <p:nvSpPr>
          <p:cNvPr id="3" name="Content Placeholder 2">
            <a:extLst>
              <a:ext uri="{FF2B5EF4-FFF2-40B4-BE49-F238E27FC236}">
                <a16:creationId xmlns:a16="http://schemas.microsoft.com/office/drawing/2014/main" id="{9643FF74-9ADB-6253-BD66-1B6969A7A53E}"/>
              </a:ext>
            </a:extLst>
          </p:cNvPr>
          <p:cNvSpPr>
            <a:spLocks noGrp="1"/>
          </p:cNvSpPr>
          <p:nvPr>
            <p:ph sz="half" idx="1"/>
          </p:nvPr>
        </p:nvSpPr>
        <p:spPr>
          <a:xfrm>
            <a:off x="335360" y="1260583"/>
            <a:ext cx="5699679" cy="2958491"/>
          </a:xfrm>
        </p:spPr>
        <p:txBody>
          <a:bodyPr/>
          <a:lstStyle/>
          <a:p>
            <a:r>
              <a:rPr lang="en-US" noProof="0" dirty="0"/>
              <a:t>font</a:t>
            </a:r>
          </a:p>
          <a:p>
            <a:r>
              <a:rPr lang="en-US" noProof="0" dirty="0"/>
              <a:t>font-size</a:t>
            </a:r>
          </a:p>
          <a:p>
            <a:r>
              <a:rPr lang="en-US" noProof="0" dirty="0"/>
              <a:t>text-align</a:t>
            </a:r>
          </a:p>
          <a:p>
            <a:r>
              <a:rPr lang="en-US" noProof="0" dirty="0"/>
              <a:t>display</a:t>
            </a:r>
          </a:p>
          <a:p>
            <a:r>
              <a:rPr lang="en-US" noProof="0" dirty="0"/>
              <a:t>color</a:t>
            </a:r>
          </a:p>
          <a:p>
            <a:r>
              <a:rPr lang="en-US" noProof="0" dirty="0"/>
              <a:t>background-color</a:t>
            </a:r>
          </a:p>
          <a:p>
            <a:pPr marL="0" indent="0">
              <a:buNone/>
            </a:pPr>
            <a:endParaRPr lang="en-US" noProof="0" dirty="0"/>
          </a:p>
        </p:txBody>
      </p:sp>
      <p:sp>
        <p:nvSpPr>
          <p:cNvPr id="4" name="Content Placeholder 3">
            <a:extLst>
              <a:ext uri="{FF2B5EF4-FFF2-40B4-BE49-F238E27FC236}">
                <a16:creationId xmlns:a16="http://schemas.microsoft.com/office/drawing/2014/main" id="{9AE9C835-F759-2330-B385-4CDF0EC00C68}"/>
              </a:ext>
            </a:extLst>
          </p:cNvPr>
          <p:cNvSpPr>
            <a:spLocks noGrp="1"/>
          </p:cNvSpPr>
          <p:nvPr>
            <p:ph sz="half" idx="2"/>
          </p:nvPr>
        </p:nvSpPr>
        <p:spPr>
          <a:xfrm>
            <a:off x="6217920" y="1260583"/>
            <a:ext cx="5566712" cy="2958491"/>
          </a:xfrm>
        </p:spPr>
        <p:txBody>
          <a:bodyPr/>
          <a:lstStyle/>
          <a:p>
            <a:r>
              <a:rPr lang="en-US" noProof="0" dirty="0"/>
              <a:t>border-style</a:t>
            </a:r>
          </a:p>
          <a:p>
            <a:r>
              <a:rPr lang="en-US" noProof="0" dirty="0"/>
              <a:t>border-width</a:t>
            </a:r>
          </a:p>
          <a:p>
            <a:r>
              <a:rPr lang="en-US" noProof="0" dirty="0"/>
              <a:t>border-color</a:t>
            </a:r>
          </a:p>
          <a:p>
            <a:pPr marL="0" indent="0">
              <a:buNone/>
            </a:pPr>
            <a:endParaRPr lang="en-US" noProof="0" dirty="0"/>
          </a:p>
        </p:txBody>
      </p:sp>
      <p:sp>
        <p:nvSpPr>
          <p:cNvPr id="6" name="Content Placeholder 3">
            <a:extLst>
              <a:ext uri="{FF2B5EF4-FFF2-40B4-BE49-F238E27FC236}">
                <a16:creationId xmlns:a16="http://schemas.microsoft.com/office/drawing/2014/main" id="{99ED64E7-E5F8-5D7C-F95C-E7BBE1C1370B}"/>
              </a:ext>
            </a:extLst>
          </p:cNvPr>
          <p:cNvSpPr txBox="1">
            <a:spLocks/>
          </p:cNvSpPr>
          <p:nvPr/>
        </p:nvSpPr>
        <p:spPr>
          <a:xfrm>
            <a:off x="360000" y="4532857"/>
            <a:ext cx="11449272" cy="766133"/>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en-US" noProof="0" dirty="0"/>
              <a:t>There are shorthand's for properties like border, margin, ...</a:t>
            </a:r>
          </a:p>
        </p:txBody>
      </p:sp>
    </p:spTree>
    <p:extLst>
      <p:ext uri="{BB962C8B-B14F-4D97-AF65-F5344CB8AC3E}">
        <p14:creationId xmlns:p14="http://schemas.microsoft.com/office/powerpoint/2010/main" val="335552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81611-5B2C-F298-20D7-145DE7DE6AB0}"/>
              </a:ext>
            </a:extLst>
          </p:cNvPr>
          <p:cNvSpPr>
            <a:spLocks noGrp="1"/>
          </p:cNvSpPr>
          <p:nvPr>
            <p:ph type="title"/>
          </p:nvPr>
        </p:nvSpPr>
        <p:spPr/>
        <p:txBody>
          <a:bodyPr/>
          <a:lstStyle/>
          <a:p>
            <a:r>
              <a:rPr lang="en-US" noProof="0" dirty="0"/>
              <a:t>Display property</a:t>
            </a:r>
          </a:p>
        </p:txBody>
      </p:sp>
      <p:sp>
        <p:nvSpPr>
          <p:cNvPr id="3" name="Content Placeholder 2">
            <a:extLst>
              <a:ext uri="{FF2B5EF4-FFF2-40B4-BE49-F238E27FC236}">
                <a16:creationId xmlns:a16="http://schemas.microsoft.com/office/drawing/2014/main" id="{CBE1675D-3462-6426-A0D9-DC6997FB8AC4}"/>
              </a:ext>
            </a:extLst>
          </p:cNvPr>
          <p:cNvSpPr>
            <a:spLocks noGrp="1"/>
          </p:cNvSpPr>
          <p:nvPr>
            <p:ph idx="1"/>
          </p:nvPr>
        </p:nvSpPr>
        <p:spPr>
          <a:xfrm>
            <a:off x="335360" y="1268759"/>
            <a:ext cx="11449272" cy="1309188"/>
          </a:xfrm>
        </p:spPr>
        <p:txBody>
          <a:bodyPr/>
          <a:lstStyle/>
          <a:p>
            <a:pPr marL="0" indent="0">
              <a:buNone/>
            </a:pPr>
            <a:r>
              <a:rPr lang="en-US" noProof="0" dirty="0"/>
              <a:t>Elements have specific ways of rendering, e.g. inline vs block elements. The rendering mode is se by CSS display property. The browser provides default display property for most elements. Inline elements like &lt;</a:t>
            </a:r>
            <a:r>
              <a:rPr lang="en-US" noProof="0" dirty="0" err="1"/>
              <a:t>em</a:t>
            </a:r>
            <a:r>
              <a:rPr lang="en-US" noProof="0" dirty="0"/>
              <a:t>&gt; or &lt;b&gt; have display set to inline. Block elements like &lt;div&gt; have display set to block. Table below contains few selected values. </a:t>
            </a:r>
          </a:p>
        </p:txBody>
      </p:sp>
      <p:graphicFrame>
        <p:nvGraphicFramePr>
          <p:cNvPr id="5" name="Table 4">
            <a:extLst>
              <a:ext uri="{FF2B5EF4-FFF2-40B4-BE49-F238E27FC236}">
                <a16:creationId xmlns:a16="http://schemas.microsoft.com/office/drawing/2014/main" id="{5736845F-1F22-99C4-DFE2-3FBBB7A93F35}"/>
              </a:ext>
            </a:extLst>
          </p:cNvPr>
          <p:cNvGraphicFramePr>
            <a:graphicFrameLocks noGrp="1"/>
          </p:cNvGraphicFramePr>
          <p:nvPr>
            <p:extLst>
              <p:ext uri="{D42A27DB-BD31-4B8C-83A1-F6EECF244321}">
                <p14:modId xmlns:p14="http://schemas.microsoft.com/office/powerpoint/2010/main" val="3827256639"/>
              </p:ext>
            </p:extLst>
          </p:nvPr>
        </p:nvGraphicFramePr>
        <p:xfrm>
          <a:off x="335360" y="3110812"/>
          <a:ext cx="8128000" cy="2966720"/>
        </p:xfrm>
        <a:graphic>
          <a:graphicData uri="http://schemas.openxmlformats.org/drawingml/2006/table">
            <a:tbl>
              <a:tblPr firstRow="1" bandRow="1">
                <a:tableStyleId>{5940675A-B579-460E-94D1-54222C63F5DA}</a:tableStyleId>
              </a:tblPr>
              <a:tblGrid>
                <a:gridCol w="1872208">
                  <a:extLst>
                    <a:ext uri="{9D8B030D-6E8A-4147-A177-3AD203B41FA5}">
                      <a16:colId xmlns:a16="http://schemas.microsoft.com/office/drawing/2014/main" val="3973590938"/>
                    </a:ext>
                  </a:extLst>
                </a:gridCol>
                <a:gridCol w="6255792">
                  <a:extLst>
                    <a:ext uri="{9D8B030D-6E8A-4147-A177-3AD203B41FA5}">
                      <a16:colId xmlns:a16="http://schemas.microsoft.com/office/drawing/2014/main" val="1872018935"/>
                    </a:ext>
                  </a:extLst>
                </a:gridCol>
              </a:tblGrid>
              <a:tr h="370840">
                <a:tc>
                  <a:txBody>
                    <a:bodyPr/>
                    <a:lstStyle/>
                    <a:p>
                      <a:r>
                        <a:rPr lang="en-US" noProof="0" dirty="0"/>
                        <a:t>Value</a:t>
                      </a:r>
                    </a:p>
                  </a:txBody>
                  <a:tcPr/>
                </a:tc>
                <a:tc>
                  <a:txBody>
                    <a:bodyPr/>
                    <a:lstStyle/>
                    <a:p>
                      <a:r>
                        <a:rPr lang="en-US" noProof="0" dirty="0"/>
                        <a:t>Description</a:t>
                      </a:r>
                    </a:p>
                  </a:txBody>
                  <a:tcPr/>
                </a:tc>
                <a:extLst>
                  <a:ext uri="{0D108BD9-81ED-4DB2-BD59-A6C34878D82A}">
                    <a16:rowId xmlns:a16="http://schemas.microsoft.com/office/drawing/2014/main" val="2346450657"/>
                  </a:ext>
                </a:extLst>
              </a:tr>
              <a:tr h="370840">
                <a:tc>
                  <a:txBody>
                    <a:bodyPr/>
                    <a:lstStyle/>
                    <a:p>
                      <a:r>
                        <a:rPr lang="en-US" noProof="0" dirty="0"/>
                        <a:t>block</a:t>
                      </a:r>
                    </a:p>
                  </a:txBody>
                  <a:tcPr/>
                </a:tc>
                <a:tc>
                  <a:txBody>
                    <a:bodyPr/>
                    <a:lstStyle/>
                    <a:p>
                      <a:r>
                        <a:rPr lang="en-US" noProof="0" dirty="0"/>
                        <a:t>Standard block element.</a:t>
                      </a:r>
                    </a:p>
                  </a:txBody>
                  <a:tcPr/>
                </a:tc>
                <a:extLst>
                  <a:ext uri="{0D108BD9-81ED-4DB2-BD59-A6C34878D82A}">
                    <a16:rowId xmlns:a16="http://schemas.microsoft.com/office/drawing/2014/main" val="641277645"/>
                  </a:ext>
                </a:extLst>
              </a:tr>
              <a:tr h="370840">
                <a:tc>
                  <a:txBody>
                    <a:bodyPr/>
                    <a:lstStyle/>
                    <a:p>
                      <a:r>
                        <a:rPr lang="en-US" noProof="0" dirty="0"/>
                        <a:t>inline</a:t>
                      </a:r>
                    </a:p>
                  </a:txBody>
                  <a:tcPr/>
                </a:tc>
                <a:tc>
                  <a:txBody>
                    <a:bodyPr/>
                    <a:lstStyle/>
                    <a:p>
                      <a:r>
                        <a:rPr lang="en-US" noProof="0" dirty="0"/>
                        <a:t>Element rendered inline with the text.</a:t>
                      </a:r>
                    </a:p>
                  </a:txBody>
                  <a:tcPr/>
                </a:tc>
                <a:extLst>
                  <a:ext uri="{0D108BD9-81ED-4DB2-BD59-A6C34878D82A}">
                    <a16:rowId xmlns:a16="http://schemas.microsoft.com/office/drawing/2014/main" val="2165090848"/>
                  </a:ext>
                </a:extLst>
              </a:tr>
              <a:tr h="370840">
                <a:tc>
                  <a:txBody>
                    <a:bodyPr/>
                    <a:lstStyle/>
                    <a:p>
                      <a:r>
                        <a:rPr lang="en-US" noProof="0" dirty="0"/>
                        <a:t>inline-block</a:t>
                      </a:r>
                    </a:p>
                  </a:txBody>
                  <a:tcPr/>
                </a:tc>
                <a:tc>
                  <a:txBody>
                    <a:bodyPr/>
                    <a:lstStyle/>
                    <a:p>
                      <a:r>
                        <a:rPr lang="en-US" noProof="0" dirty="0"/>
                        <a:t>Small block inserted in text flow.</a:t>
                      </a:r>
                    </a:p>
                  </a:txBody>
                  <a:tcPr/>
                </a:tc>
                <a:extLst>
                  <a:ext uri="{0D108BD9-81ED-4DB2-BD59-A6C34878D82A}">
                    <a16:rowId xmlns:a16="http://schemas.microsoft.com/office/drawing/2014/main" val="1356021109"/>
                  </a:ext>
                </a:extLst>
              </a:tr>
              <a:tr h="370840">
                <a:tc>
                  <a:txBody>
                    <a:bodyPr/>
                    <a:lstStyle/>
                    <a:p>
                      <a:r>
                        <a:rPr lang="en-US" noProof="0" dirty="0"/>
                        <a:t>none</a:t>
                      </a:r>
                    </a:p>
                  </a:txBody>
                  <a:tcPr/>
                </a:tc>
                <a:tc>
                  <a:txBody>
                    <a:bodyPr/>
                    <a:lstStyle/>
                    <a:p>
                      <a:r>
                        <a:rPr lang="en-US" noProof="0" dirty="0"/>
                        <a:t>Hide element, no effect on layout.</a:t>
                      </a:r>
                    </a:p>
                  </a:txBody>
                  <a:tcPr/>
                </a:tc>
                <a:extLst>
                  <a:ext uri="{0D108BD9-81ED-4DB2-BD59-A6C34878D82A}">
                    <a16:rowId xmlns:a16="http://schemas.microsoft.com/office/drawing/2014/main" val="660957407"/>
                  </a:ext>
                </a:extLst>
              </a:tr>
              <a:tr h="370840">
                <a:tc>
                  <a:txBody>
                    <a:bodyPr/>
                    <a:lstStyle/>
                    <a:p>
                      <a:r>
                        <a:rPr lang="en-US" noProof="0" dirty="0"/>
                        <a:t>list-item</a:t>
                      </a:r>
                    </a:p>
                  </a:txBody>
                  <a:tcPr/>
                </a:tc>
                <a:tc>
                  <a:txBody>
                    <a:bodyPr/>
                    <a:lstStyle/>
                    <a:p>
                      <a:r>
                        <a:rPr lang="en-US" noProof="0" dirty="0"/>
                        <a:t>Default for &lt;li&gt; elements.</a:t>
                      </a:r>
                    </a:p>
                  </a:txBody>
                  <a:tcPr/>
                </a:tc>
                <a:extLst>
                  <a:ext uri="{0D108BD9-81ED-4DB2-BD59-A6C34878D82A}">
                    <a16:rowId xmlns:a16="http://schemas.microsoft.com/office/drawing/2014/main" val="1303709"/>
                  </a:ext>
                </a:extLst>
              </a:tr>
              <a:tr h="370840">
                <a:tc>
                  <a:txBody>
                    <a:bodyPr/>
                    <a:lstStyle/>
                    <a:p>
                      <a:r>
                        <a:rPr lang="en-US" noProof="0" dirty="0"/>
                        <a:t>table, table-*</a:t>
                      </a:r>
                    </a:p>
                  </a:txBody>
                  <a:tcPr/>
                </a:tc>
                <a:tc>
                  <a:txBody>
                    <a:bodyPr/>
                    <a:lstStyle/>
                    <a:p>
                      <a:r>
                        <a:rPr lang="en-US" noProof="0" dirty="0"/>
                        <a:t>Table rows and cells have specialized formatting.</a:t>
                      </a:r>
                    </a:p>
                  </a:txBody>
                  <a:tcPr/>
                </a:tc>
                <a:extLst>
                  <a:ext uri="{0D108BD9-81ED-4DB2-BD59-A6C34878D82A}">
                    <a16:rowId xmlns:a16="http://schemas.microsoft.com/office/drawing/2014/main" val="3137075916"/>
                  </a:ext>
                </a:extLst>
              </a:tr>
              <a:tr h="370840">
                <a:tc>
                  <a:txBody>
                    <a:bodyPr/>
                    <a:lstStyle/>
                    <a:p>
                      <a:r>
                        <a:rPr lang="en-US" noProof="0" dirty="0"/>
                        <a:t>…</a:t>
                      </a:r>
                    </a:p>
                  </a:txBody>
                  <a:tcPr/>
                </a:tc>
                <a:tc>
                  <a:txBody>
                    <a:bodyPr/>
                    <a:lstStyle/>
                    <a:p>
                      <a:r>
                        <a:rPr lang="en-US" noProof="0" dirty="0"/>
                        <a:t>…</a:t>
                      </a:r>
                    </a:p>
                  </a:txBody>
                  <a:tcPr/>
                </a:tc>
                <a:extLst>
                  <a:ext uri="{0D108BD9-81ED-4DB2-BD59-A6C34878D82A}">
                    <a16:rowId xmlns:a16="http://schemas.microsoft.com/office/drawing/2014/main" val="3778433312"/>
                  </a:ext>
                </a:extLst>
              </a:tr>
            </a:tbl>
          </a:graphicData>
        </a:graphic>
      </p:graphicFrame>
    </p:spTree>
    <p:extLst>
      <p:ext uri="{BB962C8B-B14F-4D97-AF65-F5344CB8AC3E}">
        <p14:creationId xmlns:p14="http://schemas.microsoft.com/office/powerpoint/2010/main" val="3863853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AFAAE-A748-0658-799E-5113CE2EE340}"/>
              </a:ext>
            </a:extLst>
          </p:cNvPr>
          <p:cNvSpPr>
            <a:spLocks noGrp="1"/>
          </p:cNvSpPr>
          <p:nvPr>
            <p:ph type="title"/>
          </p:nvPr>
        </p:nvSpPr>
        <p:spPr/>
        <p:txBody>
          <a:bodyPr/>
          <a:lstStyle/>
          <a:p>
            <a:r>
              <a:rPr lang="en-US" noProof="0" dirty="0"/>
              <a:t>Populating the page</a:t>
            </a:r>
          </a:p>
        </p:txBody>
      </p:sp>
      <p:sp>
        <p:nvSpPr>
          <p:cNvPr id="3" name="Content Placeholder 2">
            <a:extLst>
              <a:ext uri="{FF2B5EF4-FFF2-40B4-BE49-F238E27FC236}">
                <a16:creationId xmlns:a16="http://schemas.microsoft.com/office/drawing/2014/main" id="{14D95693-299C-138F-7AF8-77FB1E51E236}"/>
              </a:ext>
            </a:extLst>
          </p:cNvPr>
          <p:cNvSpPr>
            <a:spLocks noGrp="1"/>
          </p:cNvSpPr>
          <p:nvPr>
            <p:ph idx="1"/>
          </p:nvPr>
        </p:nvSpPr>
        <p:spPr/>
        <p:txBody>
          <a:bodyPr/>
          <a:lstStyle/>
          <a:p>
            <a:pPr marL="0" indent="0">
              <a:buNone/>
            </a:pPr>
            <a:r>
              <a:rPr lang="en-US" b="1" noProof="0" dirty="0"/>
              <a:t>Warning</a:t>
            </a:r>
            <a:r>
              <a:rPr lang="en-US" noProof="0" dirty="0"/>
              <a:t>: This is shorted and simplified version!</a:t>
            </a:r>
          </a:p>
          <a:p>
            <a:pPr marL="0" indent="0">
              <a:buNone/>
            </a:pPr>
            <a:r>
              <a:rPr lang="en-US" noProof="0" dirty="0"/>
              <a:t>We start by quick recap what happen from the start:</a:t>
            </a:r>
          </a:p>
          <a:p>
            <a:r>
              <a:rPr lang="en-US" noProof="0" dirty="0"/>
              <a:t>Navigation - user enters the URL, click on a link, ...</a:t>
            </a:r>
          </a:p>
          <a:p>
            <a:r>
              <a:rPr lang="en-US" noProof="0" dirty="0"/>
              <a:t>DNS lookup, TCP, TLS, ... </a:t>
            </a:r>
          </a:p>
          <a:p>
            <a:r>
              <a:rPr lang="en-US" noProof="0" dirty="0"/>
              <a:t>Browser receives the data and parse the content into Document Object Model (DOM) using HTML parser.</a:t>
            </a:r>
          </a:p>
          <a:p>
            <a:r>
              <a:rPr lang="en-US" noProof="0" dirty="0"/>
              <a:t>When browser encounter non-blocking resource, e.g., image, CSS file or script, the browser requests the resources and continue parsing. The size of initial package is 14KB, the browsers starts rendering after first 14KB. Put your critical HTML and CSS in the first packet!</a:t>
            </a:r>
          </a:p>
          <a:p>
            <a:r>
              <a:rPr lang="en-US" noProof="0" dirty="0"/>
              <a:t>The CSS is built into CSSOM tree - the CSS object the browser can use.</a:t>
            </a:r>
          </a:p>
          <a:p>
            <a:r>
              <a:rPr lang="en-US" noProof="0" dirty="0"/>
              <a:t>The browser assemble DOM and CSSOM into a render tree.</a:t>
            </a:r>
            <a:br>
              <a:rPr lang="en-US" noProof="0" dirty="0"/>
            </a:br>
            <a:r>
              <a:rPr lang="en-US" noProof="0" dirty="0"/>
              <a:t>Elements that should not render, e.g., display: none, are not part of the tree.</a:t>
            </a:r>
          </a:p>
        </p:txBody>
      </p:sp>
    </p:spTree>
    <p:extLst>
      <p:ext uri="{BB962C8B-B14F-4D97-AF65-F5344CB8AC3E}">
        <p14:creationId xmlns:p14="http://schemas.microsoft.com/office/powerpoint/2010/main" val="3825998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6026-E762-D7BC-8B82-A3D0D3B93241}"/>
              </a:ext>
            </a:extLst>
          </p:cNvPr>
          <p:cNvSpPr>
            <a:spLocks noGrp="1"/>
          </p:cNvSpPr>
          <p:nvPr>
            <p:ph type="title"/>
          </p:nvPr>
        </p:nvSpPr>
        <p:spPr/>
        <p:txBody>
          <a:bodyPr/>
          <a:lstStyle/>
          <a:p>
            <a:r>
              <a:rPr lang="en-US" noProof="0" dirty="0"/>
              <a:t>Rendering website</a:t>
            </a:r>
          </a:p>
        </p:txBody>
      </p:sp>
      <p:sp>
        <p:nvSpPr>
          <p:cNvPr id="3" name="Content Placeholder 2">
            <a:extLst>
              <a:ext uri="{FF2B5EF4-FFF2-40B4-BE49-F238E27FC236}">
                <a16:creationId xmlns:a16="http://schemas.microsoft.com/office/drawing/2014/main" id="{4907CF77-1114-C2E4-90C1-C41DD03A642D}"/>
              </a:ext>
            </a:extLst>
          </p:cNvPr>
          <p:cNvSpPr>
            <a:spLocks noGrp="1"/>
          </p:cNvSpPr>
          <p:nvPr>
            <p:ph idx="1"/>
          </p:nvPr>
        </p:nvSpPr>
        <p:spPr/>
        <p:txBody>
          <a:bodyPr/>
          <a:lstStyle/>
          <a:p>
            <a:pPr marL="0" indent="0">
              <a:buNone/>
            </a:pPr>
            <a:r>
              <a:rPr lang="en-US" b="1" noProof="0" dirty="0"/>
              <a:t>Warning</a:t>
            </a:r>
            <a:r>
              <a:rPr lang="en-US" noProof="0" dirty="0"/>
              <a:t>: This is shorted and simplified version!</a:t>
            </a:r>
          </a:p>
          <a:p>
            <a:r>
              <a:rPr lang="en-US" noProof="0" dirty="0"/>
              <a:t>The next is to compute the layout (reflow), i.e., determine dimensions and locations.</a:t>
            </a:r>
            <a:br>
              <a:rPr lang="en-US" noProof="0" dirty="0"/>
            </a:br>
            <a:r>
              <a:rPr lang="en-US" noProof="0" dirty="0"/>
              <a:t>The browser starts at the root and traverse the tree during the computation.</a:t>
            </a:r>
            <a:br>
              <a:rPr lang="en-US" noProof="0" dirty="0"/>
            </a:br>
            <a:br>
              <a:rPr lang="en-US" noProof="0" dirty="0"/>
            </a:br>
            <a:r>
              <a:rPr lang="en-US" noProof="0" dirty="0"/>
              <a:t>Each element is represented by a box. Block elements have default width 100% of their parent. Body has, by default, 100% width. Box display property decide how is the content formatted, e.g. block, inline, table, flex ... </a:t>
            </a:r>
            <a:br>
              <a:rPr lang="en-US" noProof="0" dirty="0"/>
            </a:br>
            <a:br>
              <a:rPr lang="en-US" noProof="0" dirty="0"/>
            </a:br>
            <a:r>
              <a:rPr lang="en-US" noProof="0" dirty="0"/>
              <a:t>The viewport size can be specified using &lt;meta name="viewport" content="width=device-width"&gt; head element. </a:t>
            </a:r>
          </a:p>
          <a:p>
            <a:r>
              <a:rPr lang="en-US" noProof="0" dirty="0"/>
              <a:t>The last step is painting the pixels to the screen. Form elements "used to be" rendered as components from the operation system on top of the website.</a:t>
            </a:r>
            <a:br>
              <a:rPr lang="en-US" noProof="0" dirty="0"/>
            </a:br>
            <a:endParaRPr lang="en-US" noProof="0" dirty="0"/>
          </a:p>
        </p:txBody>
      </p:sp>
    </p:spTree>
    <p:extLst>
      <p:ext uri="{BB962C8B-B14F-4D97-AF65-F5344CB8AC3E}">
        <p14:creationId xmlns:p14="http://schemas.microsoft.com/office/powerpoint/2010/main" val="1558358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8573-5A35-FAB3-D390-8795371D9D75}"/>
              </a:ext>
            </a:extLst>
          </p:cNvPr>
          <p:cNvSpPr>
            <a:spLocks noGrp="1"/>
          </p:cNvSpPr>
          <p:nvPr>
            <p:ph type="title"/>
          </p:nvPr>
        </p:nvSpPr>
        <p:spPr/>
        <p:txBody>
          <a:bodyPr/>
          <a:lstStyle/>
          <a:p>
            <a:r>
              <a:rPr lang="en-US" noProof="0" dirty="0"/>
              <a:t>Selected notes on rendering</a:t>
            </a:r>
          </a:p>
        </p:txBody>
      </p:sp>
      <p:sp>
        <p:nvSpPr>
          <p:cNvPr id="3" name="Content Placeholder 2">
            <a:extLst>
              <a:ext uri="{FF2B5EF4-FFF2-40B4-BE49-F238E27FC236}">
                <a16:creationId xmlns:a16="http://schemas.microsoft.com/office/drawing/2014/main" id="{DDC3CEE2-9D4C-1F69-AE14-650F41B70A44}"/>
              </a:ext>
            </a:extLst>
          </p:cNvPr>
          <p:cNvSpPr>
            <a:spLocks noGrp="1"/>
          </p:cNvSpPr>
          <p:nvPr>
            <p:ph idx="1"/>
          </p:nvPr>
        </p:nvSpPr>
        <p:spPr/>
        <p:txBody>
          <a:bodyPr/>
          <a:lstStyle/>
          <a:p>
            <a:r>
              <a:rPr lang="en-US" noProof="0" dirty="0"/>
              <a:t>While the width is determined top-down (from the parent), the height is determined bottom-up (from the content). This is why width: 50% works while height: 50% does often not. The browser does not know the height.</a:t>
            </a:r>
          </a:p>
          <a:p>
            <a:r>
              <a:rPr lang="en-US" noProof="0" dirty="0"/>
              <a:t>Block (normal flow) and inline (text flow) roughly follows the direction of writing as they fit into the viewport.</a:t>
            </a:r>
          </a:p>
          <a:p>
            <a:r>
              <a:rPr lang="en-US" noProof="0" dirty="0"/>
              <a:t>The dimension and position computation is also influenced by other CSS properties, e.g., left, top, position, ...</a:t>
            </a:r>
          </a:p>
        </p:txBody>
      </p:sp>
    </p:spTree>
    <p:extLst>
      <p:ext uri="{BB962C8B-B14F-4D97-AF65-F5344CB8AC3E}">
        <p14:creationId xmlns:p14="http://schemas.microsoft.com/office/powerpoint/2010/main" val="779178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109E-3AF0-8FE2-4897-78E0E0CFB81C}"/>
              </a:ext>
            </a:extLst>
          </p:cNvPr>
          <p:cNvSpPr>
            <a:spLocks noGrp="1"/>
          </p:cNvSpPr>
          <p:nvPr>
            <p:ph type="title"/>
          </p:nvPr>
        </p:nvSpPr>
        <p:spPr/>
        <p:txBody>
          <a:bodyPr/>
          <a:lstStyle/>
          <a:p>
            <a:r>
              <a:rPr lang="en-US" noProof="0" dirty="0"/>
              <a:t>Content positioning and size</a:t>
            </a:r>
          </a:p>
        </p:txBody>
      </p:sp>
      <p:sp>
        <p:nvSpPr>
          <p:cNvPr id="3" name="Content Placeholder 2">
            <a:extLst>
              <a:ext uri="{FF2B5EF4-FFF2-40B4-BE49-F238E27FC236}">
                <a16:creationId xmlns:a16="http://schemas.microsoft.com/office/drawing/2014/main" id="{95581A2B-DD0F-6724-5A4B-831C419C5597}"/>
              </a:ext>
            </a:extLst>
          </p:cNvPr>
          <p:cNvSpPr>
            <a:spLocks noGrp="1"/>
          </p:cNvSpPr>
          <p:nvPr>
            <p:ph idx="1"/>
          </p:nvPr>
        </p:nvSpPr>
        <p:spPr>
          <a:xfrm>
            <a:off x="335360" y="1268760"/>
            <a:ext cx="11449272" cy="2327880"/>
          </a:xfrm>
        </p:spPr>
        <p:txBody>
          <a:bodyPr/>
          <a:lstStyle/>
          <a:p>
            <a:pPr marL="0" indent="0">
              <a:buNone/>
            </a:pPr>
            <a:r>
              <a:rPr lang="en-US" noProof="0" dirty="0"/>
              <a:t>Size properties, related to size (box model):</a:t>
            </a:r>
          </a:p>
          <a:p>
            <a:r>
              <a:rPr lang="en-US" noProof="0" dirty="0"/>
              <a:t>Use </a:t>
            </a:r>
            <a:r>
              <a:rPr lang="en-US" noProof="0" dirty="0">
                <a:solidFill>
                  <a:schemeClr val="accent1"/>
                </a:solidFill>
              </a:rPr>
              <a:t>width</a:t>
            </a:r>
            <a:r>
              <a:rPr lang="en-US" noProof="0" dirty="0"/>
              <a:t>, </a:t>
            </a:r>
            <a:r>
              <a:rPr lang="en-US" noProof="0" dirty="0">
                <a:solidFill>
                  <a:schemeClr val="accent1"/>
                </a:solidFill>
              </a:rPr>
              <a:t>height</a:t>
            </a:r>
            <a:r>
              <a:rPr lang="en-US" noProof="0" dirty="0"/>
              <a:t> to set exact size of the element contents.</a:t>
            </a:r>
          </a:p>
          <a:p>
            <a:r>
              <a:rPr lang="en-US" noProof="0" dirty="0"/>
              <a:t>Use </a:t>
            </a:r>
            <a:r>
              <a:rPr lang="en-US" noProof="0" dirty="0">
                <a:solidFill>
                  <a:schemeClr val="accent1"/>
                </a:solidFill>
              </a:rPr>
              <a:t>min-</a:t>
            </a:r>
            <a:r>
              <a:rPr lang="en-US" noProof="0" dirty="0"/>
              <a:t>*, </a:t>
            </a:r>
            <a:r>
              <a:rPr lang="en-US" noProof="0" dirty="0">
                <a:solidFill>
                  <a:schemeClr val="accent1"/>
                </a:solidFill>
              </a:rPr>
              <a:t>max-</a:t>
            </a:r>
            <a:r>
              <a:rPr lang="en-US" noProof="0" dirty="0"/>
              <a:t>* to set size limits.</a:t>
            </a:r>
          </a:p>
          <a:p>
            <a:pPr marL="0" indent="0">
              <a:buNone/>
            </a:pPr>
            <a:r>
              <a:rPr lang="en-US" noProof="0" dirty="0"/>
              <a:t>Location properties, for positioned elements only:</a:t>
            </a:r>
          </a:p>
          <a:p>
            <a:r>
              <a:rPr lang="en-US" noProof="0" dirty="0"/>
              <a:t>Use </a:t>
            </a:r>
            <a:r>
              <a:rPr lang="en-US" noProof="0" dirty="0">
                <a:solidFill>
                  <a:schemeClr val="accent1"/>
                </a:solidFill>
              </a:rPr>
              <a:t>left</a:t>
            </a:r>
            <a:r>
              <a:rPr lang="en-US" noProof="0" dirty="0"/>
              <a:t>, </a:t>
            </a:r>
            <a:r>
              <a:rPr lang="en-US" noProof="0" dirty="0">
                <a:solidFill>
                  <a:schemeClr val="accent1"/>
                </a:solidFill>
              </a:rPr>
              <a:t>right</a:t>
            </a:r>
            <a:r>
              <a:rPr lang="en-US" noProof="0" dirty="0"/>
              <a:t>, </a:t>
            </a:r>
            <a:r>
              <a:rPr lang="en-US" noProof="0" dirty="0">
                <a:solidFill>
                  <a:schemeClr val="accent1"/>
                </a:solidFill>
              </a:rPr>
              <a:t>top</a:t>
            </a:r>
            <a:r>
              <a:rPr lang="en-US" noProof="0" dirty="0"/>
              <a:t>, </a:t>
            </a:r>
            <a:r>
              <a:rPr lang="en-US" noProof="0" dirty="0">
                <a:solidFill>
                  <a:schemeClr val="accent1"/>
                </a:solidFill>
              </a:rPr>
              <a:t>bottom</a:t>
            </a:r>
            <a:r>
              <a:rPr lang="en-US" noProof="0" dirty="0"/>
              <a:t> to set distance from the edge at the corresponding side</a:t>
            </a:r>
          </a:p>
        </p:txBody>
      </p:sp>
      <p:graphicFrame>
        <p:nvGraphicFramePr>
          <p:cNvPr id="5" name="Table 5">
            <a:extLst>
              <a:ext uri="{FF2B5EF4-FFF2-40B4-BE49-F238E27FC236}">
                <a16:creationId xmlns:a16="http://schemas.microsoft.com/office/drawing/2014/main" id="{E8D5BF8C-79C4-9D15-5D28-E6BAFB261281}"/>
              </a:ext>
            </a:extLst>
          </p:cNvPr>
          <p:cNvGraphicFramePr>
            <a:graphicFrameLocks noGrp="1"/>
          </p:cNvGraphicFramePr>
          <p:nvPr>
            <p:extLst>
              <p:ext uri="{D42A27DB-BD31-4B8C-83A1-F6EECF244321}">
                <p14:modId xmlns:p14="http://schemas.microsoft.com/office/powerpoint/2010/main" val="3244786132"/>
              </p:ext>
            </p:extLst>
          </p:nvPr>
        </p:nvGraphicFramePr>
        <p:xfrm>
          <a:off x="335360" y="3814120"/>
          <a:ext cx="11424632" cy="2595880"/>
        </p:xfrm>
        <a:graphic>
          <a:graphicData uri="http://schemas.openxmlformats.org/drawingml/2006/table">
            <a:tbl>
              <a:tblPr firstRow="1" bandRow="1">
                <a:tableStyleId>{5940675A-B579-460E-94D1-54222C63F5DA}</a:tableStyleId>
              </a:tblPr>
              <a:tblGrid>
                <a:gridCol w="1822624">
                  <a:extLst>
                    <a:ext uri="{9D8B030D-6E8A-4147-A177-3AD203B41FA5}">
                      <a16:colId xmlns:a16="http://schemas.microsoft.com/office/drawing/2014/main" val="3916845475"/>
                    </a:ext>
                  </a:extLst>
                </a:gridCol>
                <a:gridCol w="9602008">
                  <a:extLst>
                    <a:ext uri="{9D8B030D-6E8A-4147-A177-3AD203B41FA5}">
                      <a16:colId xmlns:a16="http://schemas.microsoft.com/office/drawing/2014/main" val="325136188"/>
                    </a:ext>
                  </a:extLst>
                </a:gridCol>
              </a:tblGrid>
              <a:tr h="370840">
                <a:tc>
                  <a:txBody>
                    <a:bodyPr/>
                    <a:lstStyle/>
                    <a:p>
                      <a:r>
                        <a:rPr lang="en-US" b="0" noProof="0" dirty="0"/>
                        <a:t>Value of position</a:t>
                      </a:r>
                    </a:p>
                  </a:txBody>
                  <a:tcPr/>
                </a:tc>
                <a:tc>
                  <a:txBody>
                    <a:bodyPr/>
                    <a:lstStyle/>
                    <a:p>
                      <a:r>
                        <a:rPr lang="en-US" b="0" noProof="0" dirty="0"/>
                        <a:t>Description</a:t>
                      </a:r>
                    </a:p>
                  </a:txBody>
                  <a:tcPr/>
                </a:tc>
                <a:extLst>
                  <a:ext uri="{0D108BD9-81ED-4DB2-BD59-A6C34878D82A}">
                    <a16:rowId xmlns:a16="http://schemas.microsoft.com/office/drawing/2014/main" val="1653892718"/>
                  </a:ext>
                </a:extLst>
              </a:tr>
              <a:tr h="370840">
                <a:tc>
                  <a:txBody>
                    <a:bodyPr/>
                    <a:lstStyle/>
                    <a:p>
                      <a:r>
                        <a:rPr lang="en-US" sz="1800" b="0" noProof="0" dirty="0"/>
                        <a:t>static</a:t>
                      </a:r>
                      <a:endParaRPr lang="en-US" b="0" noProof="0" dirty="0"/>
                    </a:p>
                  </a:txBody>
                  <a:tcPr/>
                </a:tc>
                <a:tc>
                  <a:txBody>
                    <a:bodyPr/>
                    <a:lstStyle/>
                    <a:p>
                      <a:r>
                        <a:rPr lang="en-US" b="0" noProof="0" dirty="0"/>
                        <a:t>Default page rendering algorithm is used.</a:t>
                      </a:r>
                    </a:p>
                  </a:txBody>
                  <a:tcPr/>
                </a:tc>
                <a:extLst>
                  <a:ext uri="{0D108BD9-81ED-4DB2-BD59-A6C34878D82A}">
                    <a16:rowId xmlns:a16="http://schemas.microsoft.com/office/drawing/2014/main" val="1128025308"/>
                  </a:ext>
                </a:extLst>
              </a:tr>
              <a:tr h="370840">
                <a:tc>
                  <a:txBody>
                    <a:bodyPr/>
                    <a:lstStyle/>
                    <a:p>
                      <a:r>
                        <a:rPr lang="en-US" b="0" noProof="0" dirty="0"/>
                        <a:t>relative</a:t>
                      </a:r>
                    </a:p>
                  </a:txBody>
                  <a:tcPr/>
                </a:tc>
                <a:tc>
                  <a:txBody>
                    <a:bodyPr/>
                    <a:lstStyle/>
                    <a:p>
                      <a:r>
                        <a:rPr lang="en-US" b="0" noProof="0" dirty="0"/>
                        <a:t>Like static, but element is moved relative to its computed position after the layout is created.</a:t>
                      </a:r>
                    </a:p>
                  </a:txBody>
                  <a:tcPr/>
                </a:tc>
                <a:extLst>
                  <a:ext uri="{0D108BD9-81ED-4DB2-BD59-A6C34878D82A}">
                    <a16:rowId xmlns:a16="http://schemas.microsoft.com/office/drawing/2014/main" val="3398796724"/>
                  </a:ext>
                </a:extLst>
              </a:tr>
              <a:tr h="370840">
                <a:tc>
                  <a:txBody>
                    <a:bodyPr/>
                    <a:lstStyle/>
                    <a:p>
                      <a:r>
                        <a:rPr lang="en-US" b="0" noProof="0" dirty="0"/>
                        <a:t>absolute</a:t>
                      </a:r>
                    </a:p>
                  </a:txBody>
                  <a:tcPr/>
                </a:tc>
                <a:tc>
                  <a:txBody>
                    <a:bodyPr/>
                    <a:lstStyle/>
                    <a:p>
                      <a:r>
                        <a:rPr lang="en-US" b="0" noProof="0" dirty="0"/>
                        <a:t>Element is positioned inside closest positioning context.</a:t>
                      </a:r>
                    </a:p>
                  </a:txBody>
                  <a:tcPr/>
                </a:tc>
                <a:extLst>
                  <a:ext uri="{0D108BD9-81ED-4DB2-BD59-A6C34878D82A}">
                    <a16:rowId xmlns:a16="http://schemas.microsoft.com/office/drawing/2014/main" val="2685334638"/>
                  </a:ext>
                </a:extLst>
              </a:tr>
              <a:tr h="370840">
                <a:tc>
                  <a:txBody>
                    <a:bodyPr/>
                    <a:lstStyle/>
                    <a:p>
                      <a:r>
                        <a:rPr lang="en-US" b="0" noProof="0" dirty="0"/>
                        <a:t>fixed</a:t>
                      </a:r>
                    </a:p>
                  </a:txBody>
                  <a:tcPr/>
                </a:tc>
                <a:tc>
                  <a:txBody>
                    <a:bodyPr/>
                    <a:lstStyle/>
                    <a:p>
                      <a:r>
                        <a:rPr lang="en-US" b="0" noProof="0" dirty="0"/>
                        <a:t>Element is fixed within the browser viewport.</a:t>
                      </a:r>
                    </a:p>
                  </a:txBody>
                  <a:tcPr/>
                </a:tc>
                <a:extLst>
                  <a:ext uri="{0D108BD9-81ED-4DB2-BD59-A6C34878D82A}">
                    <a16:rowId xmlns:a16="http://schemas.microsoft.com/office/drawing/2014/main" val="1494851547"/>
                  </a:ext>
                </a:extLst>
              </a:tr>
              <a:tr h="370840">
                <a:tc>
                  <a:txBody>
                    <a:bodyPr/>
                    <a:lstStyle/>
                    <a:p>
                      <a:r>
                        <a:rPr lang="en-US" b="0" noProof="0" dirty="0"/>
                        <a:t>sticky</a:t>
                      </a:r>
                    </a:p>
                  </a:txBody>
                  <a:tcPr/>
                </a:tc>
                <a:tc>
                  <a:txBody>
                    <a:bodyPr/>
                    <a:lstStyle/>
                    <a:p>
                      <a:r>
                        <a:rPr lang="en-US" b="0" noProof="0" dirty="0"/>
                        <a:t>Sticks to ancestor viewport when scrolling.</a:t>
                      </a:r>
                    </a:p>
                  </a:txBody>
                  <a:tcPr/>
                </a:tc>
                <a:extLst>
                  <a:ext uri="{0D108BD9-81ED-4DB2-BD59-A6C34878D82A}">
                    <a16:rowId xmlns:a16="http://schemas.microsoft.com/office/drawing/2014/main" val="94133764"/>
                  </a:ext>
                </a:extLst>
              </a:tr>
              <a:tr h="370840">
                <a:tc>
                  <a:txBody>
                    <a:bodyPr/>
                    <a:lstStyle/>
                    <a:p>
                      <a:r>
                        <a:rPr lang="en-US" b="0" noProof="0" dirty="0"/>
                        <a:t>…</a:t>
                      </a:r>
                    </a:p>
                  </a:txBody>
                  <a:tcPr/>
                </a:tc>
                <a:tc>
                  <a:txBody>
                    <a:bodyPr/>
                    <a:lstStyle/>
                    <a:p>
                      <a:r>
                        <a:rPr lang="en-US" b="0" noProof="0" dirty="0"/>
                        <a:t>…</a:t>
                      </a:r>
                    </a:p>
                  </a:txBody>
                  <a:tcPr/>
                </a:tc>
                <a:extLst>
                  <a:ext uri="{0D108BD9-81ED-4DB2-BD59-A6C34878D82A}">
                    <a16:rowId xmlns:a16="http://schemas.microsoft.com/office/drawing/2014/main" val="1447147810"/>
                  </a:ext>
                </a:extLst>
              </a:tr>
            </a:tbl>
          </a:graphicData>
        </a:graphic>
      </p:graphicFrame>
    </p:spTree>
    <p:extLst>
      <p:ext uri="{BB962C8B-B14F-4D97-AF65-F5344CB8AC3E}">
        <p14:creationId xmlns:p14="http://schemas.microsoft.com/office/powerpoint/2010/main" val="938487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7C746-5FCB-376E-EFDF-AF6B2027617F}"/>
              </a:ext>
            </a:extLst>
          </p:cNvPr>
          <p:cNvSpPr>
            <a:spLocks noGrp="1"/>
          </p:cNvSpPr>
          <p:nvPr>
            <p:ph type="title"/>
          </p:nvPr>
        </p:nvSpPr>
        <p:spPr/>
        <p:txBody>
          <a:bodyPr/>
          <a:lstStyle/>
          <a:p>
            <a:r>
              <a:rPr lang="en-US" noProof="0" dirty="0"/>
              <a:t>position: relative</a:t>
            </a:r>
          </a:p>
        </p:txBody>
      </p:sp>
      <p:sp>
        <p:nvSpPr>
          <p:cNvPr id="3" name="Content Placeholder 2">
            <a:extLst>
              <a:ext uri="{FF2B5EF4-FFF2-40B4-BE49-F238E27FC236}">
                <a16:creationId xmlns:a16="http://schemas.microsoft.com/office/drawing/2014/main" id="{09767A74-DCB9-725E-AEDC-2779FB9C3A76}"/>
              </a:ext>
            </a:extLst>
          </p:cNvPr>
          <p:cNvSpPr>
            <a:spLocks noGrp="1"/>
          </p:cNvSpPr>
          <p:nvPr>
            <p:ph idx="1"/>
          </p:nvPr>
        </p:nvSpPr>
        <p:spPr>
          <a:xfrm>
            <a:off x="335360" y="1268760"/>
            <a:ext cx="11449272" cy="2303496"/>
          </a:xfrm>
        </p:spPr>
        <p:txBody>
          <a:bodyPr/>
          <a:lstStyle/>
          <a:p>
            <a:r>
              <a:rPr lang="en-US" noProof="0" dirty="0"/>
              <a:t>The Element is positioned by normal rendering algorithm.</a:t>
            </a:r>
          </a:p>
          <a:p>
            <a:r>
              <a:rPr lang="en-US" noProof="0" dirty="0"/>
              <a:t>Afterwards, it is shifted from its computed position relatively.</a:t>
            </a:r>
          </a:p>
          <a:p>
            <a:r>
              <a:rPr lang="en-US" noProof="0" dirty="0"/>
              <a:t>Can be combined with other position-related styles, e.g., inline-block, floating elements.</a:t>
            </a:r>
          </a:p>
          <a:p>
            <a:r>
              <a:rPr lang="en-US" noProof="0" dirty="0"/>
              <a:t>Often used in combination with absolute positioning.</a:t>
            </a:r>
            <a:br>
              <a:rPr lang="en-US" noProof="0" dirty="0"/>
            </a:br>
            <a:r>
              <a:rPr lang="en-US" noProof="0" dirty="0"/>
              <a:t>Relatively positioned element creates positioning context for its children.</a:t>
            </a:r>
          </a:p>
          <a:p>
            <a:endParaRPr lang="en-US" noProof="0" dirty="0"/>
          </a:p>
          <a:p>
            <a:endParaRPr lang="en-US" noProof="0" dirty="0"/>
          </a:p>
          <a:p>
            <a:endParaRPr lang="en-US" noProof="0" dirty="0"/>
          </a:p>
        </p:txBody>
      </p:sp>
      <p:sp>
        <p:nvSpPr>
          <p:cNvPr id="12" name="Obdélník 7">
            <a:extLst>
              <a:ext uri="{FF2B5EF4-FFF2-40B4-BE49-F238E27FC236}">
                <a16:creationId xmlns:a16="http://schemas.microsoft.com/office/drawing/2014/main" id="{F42C2D8B-0E08-2673-439C-707EB68D0FE4}"/>
              </a:ext>
            </a:extLst>
          </p:cNvPr>
          <p:cNvSpPr/>
          <p:nvPr/>
        </p:nvSpPr>
        <p:spPr>
          <a:xfrm>
            <a:off x="9230675" y="4065693"/>
            <a:ext cx="1800200" cy="1440159"/>
          </a:xfrm>
          <a:prstGeom prst="rect">
            <a:avLst/>
          </a:prstGeom>
          <a:solidFill>
            <a:srgbClr val="FFFFFF"/>
          </a:solidFill>
          <a:ln w="12700" cap="flat" cmpd="sng" algn="ctr">
            <a:solidFill>
              <a:srgbClr val="000000">
                <a:lumMod val="95000"/>
                <a:lumOff val="5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13" name="Obdélník 7">
            <a:extLst>
              <a:ext uri="{FF2B5EF4-FFF2-40B4-BE49-F238E27FC236}">
                <a16:creationId xmlns:a16="http://schemas.microsoft.com/office/drawing/2014/main" id="{34A620B6-0877-EBE0-CE60-74FD98F2110F}"/>
              </a:ext>
            </a:extLst>
          </p:cNvPr>
          <p:cNvSpPr/>
          <p:nvPr/>
        </p:nvSpPr>
        <p:spPr>
          <a:xfrm>
            <a:off x="9827117" y="4693978"/>
            <a:ext cx="1800200" cy="1440159"/>
          </a:xfrm>
          <a:prstGeom prst="rect">
            <a:avLst/>
          </a:prstGeom>
          <a:solidFill>
            <a:schemeClr val="accent1">
              <a:lumMod val="20000"/>
              <a:lumOff val="80000"/>
            </a:schemeClr>
          </a:solidFill>
          <a:ln w="12700" cap="flat" cmpd="sng" algn="ctr">
            <a:solidFill>
              <a:srgbClr val="000000">
                <a:lumMod val="95000"/>
                <a:lumOff val="5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a:ea typeface="+mn-ea"/>
                <a:cs typeface="+mn-cs"/>
              </a:rPr>
              <a:t>Relative div</a:t>
            </a:r>
          </a:p>
        </p:txBody>
      </p:sp>
      <p:cxnSp>
        <p:nvCxnSpPr>
          <p:cNvPr id="14" name="Přímá spojnice 15">
            <a:extLst>
              <a:ext uri="{FF2B5EF4-FFF2-40B4-BE49-F238E27FC236}">
                <a16:creationId xmlns:a16="http://schemas.microsoft.com/office/drawing/2014/main" id="{5EB115C4-2215-5337-3A63-808C2E7AE4FA}"/>
              </a:ext>
            </a:extLst>
          </p:cNvPr>
          <p:cNvCxnSpPr/>
          <p:nvPr/>
        </p:nvCxnSpPr>
        <p:spPr>
          <a:xfrm flipH="1" flipV="1">
            <a:off x="10727216" y="4091804"/>
            <a:ext cx="1" cy="576064"/>
          </a:xfrm>
          <a:prstGeom prst="line">
            <a:avLst/>
          </a:prstGeom>
          <a:noFill/>
          <a:ln w="31750" cap="flat" cmpd="sng" algn="ctr">
            <a:solidFill>
              <a:srgbClr val="000000"/>
            </a:solidFill>
            <a:prstDash val="solid"/>
            <a:headEnd type="stealth" w="lg" len="lg"/>
            <a:tailEnd type="stealth" w="lg" len="lg"/>
          </a:ln>
          <a:effectLst/>
        </p:spPr>
      </p:cxnSp>
      <p:sp>
        <p:nvSpPr>
          <p:cNvPr id="15" name="Zaoblený obdélníkový bublinový popisek 22">
            <a:extLst>
              <a:ext uri="{FF2B5EF4-FFF2-40B4-BE49-F238E27FC236}">
                <a16:creationId xmlns:a16="http://schemas.microsoft.com/office/drawing/2014/main" id="{83BE8621-F9BC-D5D4-32F3-D140227A2692}"/>
              </a:ext>
            </a:extLst>
          </p:cNvPr>
          <p:cNvSpPr/>
          <p:nvPr/>
        </p:nvSpPr>
        <p:spPr>
          <a:xfrm>
            <a:off x="9659449" y="3717032"/>
            <a:ext cx="851386" cy="475654"/>
          </a:xfrm>
          <a:prstGeom prst="wedgeRoundRectCallout">
            <a:avLst>
              <a:gd name="adj1" fmla="val 69024"/>
              <a:gd name="adj2" fmla="val 83101"/>
              <a:gd name="adj3" fmla="val 16667"/>
            </a:avLst>
          </a:prstGeom>
          <a:solidFill>
            <a:schemeClr val="bg2">
              <a:lumMod val="90000"/>
            </a:schemeClr>
          </a:solidFill>
          <a:ln w="12700" cap="flat" cmpd="sng" algn="ctr">
            <a:solidFill>
              <a:srgbClr val="A5A5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a:ea typeface="+mn-ea"/>
                <a:cs typeface="+mn-cs"/>
              </a:rPr>
              <a:t>Top</a:t>
            </a:r>
          </a:p>
        </p:txBody>
      </p:sp>
      <p:cxnSp>
        <p:nvCxnSpPr>
          <p:cNvPr id="16" name="Přímá spojnice 10">
            <a:extLst>
              <a:ext uri="{FF2B5EF4-FFF2-40B4-BE49-F238E27FC236}">
                <a16:creationId xmlns:a16="http://schemas.microsoft.com/office/drawing/2014/main" id="{843A69D5-9DB2-510B-F577-169864077ECF}"/>
              </a:ext>
            </a:extLst>
          </p:cNvPr>
          <p:cNvCxnSpPr/>
          <p:nvPr/>
        </p:nvCxnSpPr>
        <p:spPr>
          <a:xfrm>
            <a:off x="9230675" y="5093734"/>
            <a:ext cx="596442" cy="0"/>
          </a:xfrm>
          <a:prstGeom prst="line">
            <a:avLst/>
          </a:prstGeom>
          <a:noFill/>
          <a:ln w="31750" cap="flat" cmpd="sng" algn="ctr">
            <a:solidFill>
              <a:srgbClr val="000000"/>
            </a:solidFill>
            <a:prstDash val="solid"/>
            <a:headEnd type="stealth" w="lg" len="lg"/>
            <a:tailEnd type="stealth" w="lg" len="lg"/>
          </a:ln>
          <a:effectLst/>
        </p:spPr>
      </p:cxnSp>
      <p:sp>
        <p:nvSpPr>
          <p:cNvPr id="17" name="Zaoblený obdélníkový bublinový popisek 22">
            <a:extLst>
              <a:ext uri="{FF2B5EF4-FFF2-40B4-BE49-F238E27FC236}">
                <a16:creationId xmlns:a16="http://schemas.microsoft.com/office/drawing/2014/main" id="{DF5ECEC4-D44B-47FA-49D2-DF5BA9D8A164}"/>
              </a:ext>
            </a:extLst>
          </p:cNvPr>
          <p:cNvSpPr/>
          <p:nvPr/>
        </p:nvSpPr>
        <p:spPr>
          <a:xfrm>
            <a:off x="8904312" y="5582167"/>
            <a:ext cx="851386" cy="475654"/>
          </a:xfrm>
          <a:prstGeom prst="wedgeRoundRectCallout">
            <a:avLst>
              <a:gd name="adj1" fmla="val 27327"/>
              <a:gd name="adj2" fmla="val -124971"/>
              <a:gd name="adj3" fmla="val 16667"/>
            </a:avLst>
          </a:prstGeom>
          <a:solidFill>
            <a:schemeClr val="bg2">
              <a:lumMod val="90000"/>
            </a:schemeClr>
          </a:solidFill>
          <a:ln w="12700" cap="flat" cmpd="sng" algn="ctr">
            <a:solidFill>
              <a:srgbClr val="A5A5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a:ea typeface="+mn-ea"/>
                <a:cs typeface="+mn-cs"/>
              </a:rPr>
              <a:t>Left</a:t>
            </a:r>
          </a:p>
        </p:txBody>
      </p:sp>
    </p:spTree>
    <p:extLst>
      <p:ext uri="{BB962C8B-B14F-4D97-AF65-F5344CB8AC3E}">
        <p14:creationId xmlns:p14="http://schemas.microsoft.com/office/powerpoint/2010/main" val="401912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60E4-0FA6-72B6-68BD-1371A8B2004F}"/>
              </a:ext>
            </a:extLst>
          </p:cNvPr>
          <p:cNvSpPr>
            <a:spLocks noGrp="1"/>
          </p:cNvSpPr>
          <p:nvPr>
            <p:ph type="title"/>
          </p:nvPr>
        </p:nvSpPr>
        <p:spPr/>
        <p:txBody>
          <a:bodyPr/>
          <a:lstStyle/>
          <a:p>
            <a:r>
              <a:rPr lang="en-US" noProof="0" dirty="0"/>
              <a:t>position: absolute</a:t>
            </a:r>
          </a:p>
        </p:txBody>
      </p:sp>
      <p:sp>
        <p:nvSpPr>
          <p:cNvPr id="3" name="Content Placeholder 2">
            <a:extLst>
              <a:ext uri="{FF2B5EF4-FFF2-40B4-BE49-F238E27FC236}">
                <a16:creationId xmlns:a16="http://schemas.microsoft.com/office/drawing/2014/main" id="{26CA216C-6EEE-121D-4034-6A1271008A6F}"/>
              </a:ext>
            </a:extLst>
          </p:cNvPr>
          <p:cNvSpPr>
            <a:spLocks noGrp="1"/>
          </p:cNvSpPr>
          <p:nvPr>
            <p:ph idx="1"/>
          </p:nvPr>
        </p:nvSpPr>
        <p:spPr>
          <a:xfrm>
            <a:off x="335360" y="1268760"/>
            <a:ext cx="11449272" cy="1059912"/>
          </a:xfrm>
        </p:spPr>
        <p:txBody>
          <a:bodyPr/>
          <a:lstStyle/>
          <a:p>
            <a:r>
              <a:rPr lang="en-US" noProof="0" dirty="0"/>
              <a:t>The content is taken out of the page layout.</a:t>
            </a:r>
          </a:p>
          <a:p>
            <a:r>
              <a:rPr lang="en-US" noProof="0" dirty="0"/>
              <a:t>The position is computed with respect to nearest positioned element or whole document.</a:t>
            </a:r>
          </a:p>
        </p:txBody>
      </p:sp>
      <p:sp>
        <p:nvSpPr>
          <p:cNvPr id="4" name="Vývojový diagram: dokument 6">
            <a:extLst>
              <a:ext uri="{FF2B5EF4-FFF2-40B4-BE49-F238E27FC236}">
                <a16:creationId xmlns:a16="http://schemas.microsoft.com/office/drawing/2014/main" id="{1ED6F1ED-509C-9F55-EEF2-763C9BB4368D}"/>
              </a:ext>
            </a:extLst>
          </p:cNvPr>
          <p:cNvSpPr/>
          <p:nvPr/>
        </p:nvSpPr>
        <p:spPr>
          <a:xfrm>
            <a:off x="7161421" y="3222961"/>
            <a:ext cx="4217048" cy="2364051"/>
          </a:xfrm>
          <a:prstGeom prst="flowChartDocument">
            <a:avLst/>
          </a:prstGeom>
          <a:noFill/>
          <a:ln/>
        </p:spPr>
        <p:style>
          <a:lnRef idx="2">
            <a:schemeClr val="dk1"/>
          </a:lnRef>
          <a:fillRef idx="1">
            <a:schemeClr val="lt1"/>
          </a:fillRef>
          <a:effectRef idx="0">
            <a:schemeClr val="dk1"/>
          </a:effectRef>
          <a:fontRef idx="minor">
            <a:schemeClr val="dk1"/>
          </a:fontRef>
        </p:style>
        <p:txBody>
          <a:bodyPr lIns="216000" tIns="252000" rIns="144000" rtlCol="0" anchor="t" anchorCtr="0"/>
          <a:lstStyle/>
          <a:p>
            <a:endParaRPr lang="en-US" sz="2000" noProof="0" dirty="0"/>
          </a:p>
        </p:txBody>
      </p:sp>
      <p:grpSp>
        <p:nvGrpSpPr>
          <p:cNvPr id="5" name="Skupina 30">
            <a:extLst>
              <a:ext uri="{FF2B5EF4-FFF2-40B4-BE49-F238E27FC236}">
                <a16:creationId xmlns:a16="http://schemas.microsoft.com/office/drawing/2014/main" id="{C7F54A2B-847C-E0AE-1589-C2AF04F1BC77}"/>
              </a:ext>
            </a:extLst>
          </p:cNvPr>
          <p:cNvGrpSpPr/>
          <p:nvPr/>
        </p:nvGrpSpPr>
        <p:grpSpPr>
          <a:xfrm>
            <a:off x="7632433" y="4599297"/>
            <a:ext cx="3024336" cy="1508645"/>
            <a:chOff x="5148064" y="3645024"/>
            <a:chExt cx="3024336" cy="1508645"/>
          </a:xfrm>
        </p:grpSpPr>
        <p:cxnSp>
          <p:nvCxnSpPr>
            <p:cNvPr id="6" name="Přímá spojnice 10">
              <a:extLst>
                <a:ext uri="{FF2B5EF4-FFF2-40B4-BE49-F238E27FC236}">
                  <a16:creationId xmlns:a16="http://schemas.microsoft.com/office/drawing/2014/main" id="{C1DB22A8-285B-6F82-E3C0-10659B1C2D35}"/>
                </a:ext>
              </a:extLst>
            </p:cNvPr>
            <p:cNvCxnSpPr/>
            <p:nvPr/>
          </p:nvCxnSpPr>
          <p:spPr>
            <a:xfrm flipV="1">
              <a:off x="5148064" y="3645024"/>
              <a:ext cx="3024336" cy="11808"/>
            </a:xfrm>
            <a:prstGeom prst="line">
              <a:avLst/>
            </a:prstGeom>
            <a:ln>
              <a:headEnd type="stealth" w="lg" len="lg"/>
              <a:tailEnd type="stealth" w="lg" len="lg"/>
            </a:ln>
          </p:spPr>
          <p:style>
            <a:lnRef idx="2">
              <a:schemeClr val="dk1"/>
            </a:lnRef>
            <a:fillRef idx="1">
              <a:schemeClr val="lt1"/>
            </a:fillRef>
            <a:effectRef idx="0">
              <a:schemeClr val="dk1"/>
            </a:effectRef>
            <a:fontRef idx="minor">
              <a:schemeClr val="dk1"/>
            </a:fontRef>
          </p:style>
        </p:cxnSp>
        <p:sp>
          <p:nvSpPr>
            <p:cNvPr id="7" name="Zaoblený obdélníkový bublinový popisek 26">
              <a:extLst>
                <a:ext uri="{FF2B5EF4-FFF2-40B4-BE49-F238E27FC236}">
                  <a16:creationId xmlns:a16="http://schemas.microsoft.com/office/drawing/2014/main" id="{5A2F2F67-BB39-4E54-ADEE-EBC4A3EA096F}"/>
                </a:ext>
              </a:extLst>
            </p:cNvPr>
            <p:cNvSpPr/>
            <p:nvPr/>
          </p:nvSpPr>
          <p:spPr>
            <a:xfrm>
              <a:off x="6003741" y="4445381"/>
              <a:ext cx="1944216" cy="708288"/>
            </a:xfrm>
            <a:prstGeom prst="wedgeRoundRectCallout">
              <a:avLst>
                <a:gd name="adj1" fmla="val -20306"/>
                <a:gd name="adj2" fmla="val -156736"/>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Determined by parent width.</a:t>
              </a:r>
            </a:p>
          </p:txBody>
        </p:sp>
      </p:grpSp>
      <p:sp>
        <p:nvSpPr>
          <p:cNvPr id="8" name="Obdélník 7">
            <a:extLst>
              <a:ext uri="{FF2B5EF4-FFF2-40B4-BE49-F238E27FC236}">
                <a16:creationId xmlns:a16="http://schemas.microsoft.com/office/drawing/2014/main" id="{96E3F4D2-DA98-B910-D0DF-091CDCA9C9F5}"/>
              </a:ext>
            </a:extLst>
          </p:cNvPr>
          <p:cNvSpPr/>
          <p:nvPr/>
        </p:nvSpPr>
        <p:spPr>
          <a:xfrm>
            <a:off x="7638205" y="3799025"/>
            <a:ext cx="3024336" cy="1008112"/>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noProof="0" dirty="0"/>
              <a:t>positioned-div</a:t>
            </a:r>
          </a:p>
        </p:txBody>
      </p:sp>
      <p:grpSp>
        <p:nvGrpSpPr>
          <p:cNvPr id="9" name="Skupina 28">
            <a:extLst>
              <a:ext uri="{FF2B5EF4-FFF2-40B4-BE49-F238E27FC236}">
                <a16:creationId xmlns:a16="http://schemas.microsoft.com/office/drawing/2014/main" id="{B84B3C80-BC43-6C24-5CED-8CD4CCE3FFC2}"/>
              </a:ext>
            </a:extLst>
          </p:cNvPr>
          <p:cNvGrpSpPr/>
          <p:nvPr/>
        </p:nvGrpSpPr>
        <p:grpSpPr>
          <a:xfrm>
            <a:off x="5721269" y="3783391"/>
            <a:ext cx="1925402" cy="807722"/>
            <a:chOff x="4099954" y="2837302"/>
            <a:chExt cx="1048110" cy="807722"/>
          </a:xfrm>
        </p:grpSpPr>
        <p:cxnSp>
          <p:nvCxnSpPr>
            <p:cNvPr id="10" name="Přímá spojnice 8">
              <a:extLst>
                <a:ext uri="{FF2B5EF4-FFF2-40B4-BE49-F238E27FC236}">
                  <a16:creationId xmlns:a16="http://schemas.microsoft.com/office/drawing/2014/main" id="{DBC0E318-3189-1137-927B-C6A2C1B47A4A}"/>
                </a:ext>
              </a:extLst>
            </p:cNvPr>
            <p:cNvCxnSpPr/>
            <p:nvPr/>
          </p:nvCxnSpPr>
          <p:spPr>
            <a:xfrm>
              <a:off x="4890828" y="3645024"/>
              <a:ext cx="257236" cy="0"/>
            </a:xfrm>
            <a:prstGeom prst="line">
              <a:avLst/>
            </a:prstGeom>
            <a:ln>
              <a:headEnd type="stealth" w="lg" len="lg"/>
              <a:tailEnd type="stealth" w="lg" len="lg"/>
            </a:ln>
          </p:spPr>
          <p:style>
            <a:lnRef idx="2">
              <a:schemeClr val="dk1"/>
            </a:lnRef>
            <a:fillRef idx="1">
              <a:schemeClr val="lt1"/>
            </a:fillRef>
            <a:effectRef idx="0">
              <a:schemeClr val="dk1"/>
            </a:effectRef>
            <a:fontRef idx="minor">
              <a:schemeClr val="dk1"/>
            </a:fontRef>
          </p:style>
        </p:cxnSp>
        <p:sp>
          <p:nvSpPr>
            <p:cNvPr id="11" name="Zaoblený obdélníkový bublinový popisek 21">
              <a:extLst>
                <a:ext uri="{FF2B5EF4-FFF2-40B4-BE49-F238E27FC236}">
                  <a16:creationId xmlns:a16="http://schemas.microsoft.com/office/drawing/2014/main" id="{358C9DAF-96BA-FADE-6231-DFB97A2C32E1}"/>
                </a:ext>
              </a:extLst>
            </p:cNvPr>
            <p:cNvSpPr/>
            <p:nvPr/>
          </p:nvSpPr>
          <p:spPr>
            <a:xfrm>
              <a:off x="4099954" y="2837302"/>
              <a:ext cx="913731" cy="360040"/>
            </a:xfrm>
            <a:prstGeom prst="wedgeRoundRectCallout">
              <a:avLst>
                <a:gd name="adj1" fmla="val 49977"/>
                <a:gd name="adj2" fmla="val 172698"/>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10px</a:t>
              </a:r>
            </a:p>
          </p:txBody>
        </p:sp>
      </p:grpSp>
      <p:grpSp>
        <p:nvGrpSpPr>
          <p:cNvPr id="12" name="Skupina 32">
            <a:extLst>
              <a:ext uri="{FF2B5EF4-FFF2-40B4-BE49-F238E27FC236}">
                <a16:creationId xmlns:a16="http://schemas.microsoft.com/office/drawing/2014/main" id="{052054FE-D09B-650E-23AE-A3C751CBE32F}"/>
              </a:ext>
            </a:extLst>
          </p:cNvPr>
          <p:cNvGrpSpPr/>
          <p:nvPr/>
        </p:nvGrpSpPr>
        <p:grpSpPr>
          <a:xfrm>
            <a:off x="8954279" y="3222960"/>
            <a:ext cx="1231478" cy="576064"/>
            <a:chOff x="6455675" y="2276871"/>
            <a:chExt cx="1231478" cy="576064"/>
          </a:xfrm>
        </p:grpSpPr>
        <p:cxnSp>
          <p:nvCxnSpPr>
            <p:cNvPr id="13" name="Přímá spojnice 15">
              <a:extLst>
                <a:ext uri="{FF2B5EF4-FFF2-40B4-BE49-F238E27FC236}">
                  <a16:creationId xmlns:a16="http://schemas.microsoft.com/office/drawing/2014/main" id="{D7817E71-2CB7-065F-FC3A-DBB0B6D1898E}"/>
                </a:ext>
              </a:extLst>
            </p:cNvPr>
            <p:cNvCxnSpPr/>
            <p:nvPr/>
          </p:nvCxnSpPr>
          <p:spPr>
            <a:xfrm flipH="1" flipV="1">
              <a:off x="7687152" y="2276871"/>
              <a:ext cx="1" cy="576064"/>
            </a:xfrm>
            <a:prstGeom prst="line">
              <a:avLst/>
            </a:prstGeom>
            <a:ln>
              <a:headEnd type="stealth" w="lg" len="lg"/>
              <a:tailEnd type="stealth" w="lg" len="lg"/>
            </a:ln>
          </p:spPr>
          <p:style>
            <a:lnRef idx="2">
              <a:schemeClr val="dk1"/>
            </a:lnRef>
            <a:fillRef idx="1">
              <a:schemeClr val="lt1"/>
            </a:fillRef>
            <a:effectRef idx="0">
              <a:schemeClr val="dk1"/>
            </a:effectRef>
            <a:fontRef idx="minor">
              <a:schemeClr val="dk1"/>
            </a:fontRef>
          </p:style>
        </p:cxnSp>
        <p:sp>
          <p:nvSpPr>
            <p:cNvPr id="14" name="Zaoblený obdélníkový bublinový popisek 22">
              <a:extLst>
                <a:ext uri="{FF2B5EF4-FFF2-40B4-BE49-F238E27FC236}">
                  <a16:creationId xmlns:a16="http://schemas.microsoft.com/office/drawing/2014/main" id="{5252B397-7D2C-D08F-8639-C84996A965C2}"/>
                </a:ext>
              </a:extLst>
            </p:cNvPr>
            <p:cNvSpPr/>
            <p:nvPr/>
          </p:nvSpPr>
          <p:spPr>
            <a:xfrm>
              <a:off x="6455675" y="2384884"/>
              <a:ext cx="913731" cy="360040"/>
            </a:xfrm>
            <a:prstGeom prst="wedgeRoundRectCallout">
              <a:avLst>
                <a:gd name="adj1" fmla="val 74078"/>
                <a:gd name="adj2" fmla="val -9627"/>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30px</a:t>
              </a:r>
            </a:p>
          </p:txBody>
        </p:sp>
      </p:grpSp>
      <p:grpSp>
        <p:nvGrpSpPr>
          <p:cNvPr id="15" name="Skupina 29">
            <a:extLst>
              <a:ext uri="{FF2B5EF4-FFF2-40B4-BE49-F238E27FC236}">
                <a16:creationId xmlns:a16="http://schemas.microsoft.com/office/drawing/2014/main" id="{2E74CACB-9E1B-DEB4-D4F2-51F21B26AEB4}"/>
              </a:ext>
            </a:extLst>
          </p:cNvPr>
          <p:cNvGrpSpPr/>
          <p:nvPr/>
        </p:nvGrpSpPr>
        <p:grpSpPr>
          <a:xfrm>
            <a:off x="10499686" y="4599297"/>
            <a:ext cx="1284946" cy="780014"/>
            <a:chOff x="8001081" y="3653208"/>
            <a:chExt cx="913731" cy="780014"/>
          </a:xfrm>
        </p:grpSpPr>
        <p:cxnSp>
          <p:nvCxnSpPr>
            <p:cNvPr id="16" name="Přímá spojnice 12">
              <a:extLst>
                <a:ext uri="{FF2B5EF4-FFF2-40B4-BE49-F238E27FC236}">
                  <a16:creationId xmlns:a16="http://schemas.microsoft.com/office/drawing/2014/main" id="{6C394B14-71E0-0568-BBAB-4D69539F3CE6}"/>
                </a:ext>
              </a:extLst>
            </p:cNvPr>
            <p:cNvCxnSpPr>
              <a:cxnSpLocks/>
            </p:cNvCxnSpPr>
            <p:nvPr/>
          </p:nvCxnSpPr>
          <p:spPr>
            <a:xfrm>
              <a:off x="8112783" y="3653208"/>
              <a:ext cx="513205" cy="0"/>
            </a:xfrm>
            <a:prstGeom prst="line">
              <a:avLst/>
            </a:prstGeom>
            <a:ln>
              <a:headEnd type="stealth" w="lg" len="lg"/>
              <a:tailEnd type="stealth" w="lg" len="lg"/>
            </a:ln>
          </p:spPr>
          <p:style>
            <a:lnRef idx="2">
              <a:schemeClr val="dk1"/>
            </a:lnRef>
            <a:fillRef idx="1">
              <a:schemeClr val="lt1"/>
            </a:fillRef>
            <a:effectRef idx="0">
              <a:schemeClr val="dk1"/>
            </a:effectRef>
            <a:fontRef idx="minor">
              <a:schemeClr val="dk1"/>
            </a:fontRef>
          </p:style>
        </p:cxnSp>
        <p:sp>
          <p:nvSpPr>
            <p:cNvPr id="17" name="Zaoblený obdélníkový bublinový popisek 23">
              <a:extLst>
                <a:ext uri="{FF2B5EF4-FFF2-40B4-BE49-F238E27FC236}">
                  <a16:creationId xmlns:a16="http://schemas.microsoft.com/office/drawing/2014/main" id="{A906BDBF-B1A4-2E5E-2395-A61565F00B97}"/>
                </a:ext>
              </a:extLst>
            </p:cNvPr>
            <p:cNvSpPr/>
            <p:nvPr/>
          </p:nvSpPr>
          <p:spPr>
            <a:xfrm>
              <a:off x="8001081" y="4073182"/>
              <a:ext cx="913731" cy="360040"/>
            </a:xfrm>
            <a:prstGeom prst="wedgeRoundRectCallout">
              <a:avLst>
                <a:gd name="adj1" fmla="val -9984"/>
                <a:gd name="adj2" fmla="val -164550"/>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20px</a:t>
              </a:r>
            </a:p>
          </p:txBody>
        </p:sp>
      </p:grpSp>
      <p:grpSp>
        <p:nvGrpSpPr>
          <p:cNvPr id="18" name="Skupina 31">
            <a:extLst>
              <a:ext uri="{FF2B5EF4-FFF2-40B4-BE49-F238E27FC236}">
                <a16:creationId xmlns:a16="http://schemas.microsoft.com/office/drawing/2014/main" id="{A8263305-1C0A-8D6A-0843-A5C6B60D9E03}"/>
              </a:ext>
            </a:extLst>
          </p:cNvPr>
          <p:cNvGrpSpPr/>
          <p:nvPr/>
        </p:nvGrpSpPr>
        <p:grpSpPr>
          <a:xfrm>
            <a:off x="10183845" y="3814723"/>
            <a:ext cx="1194624" cy="992414"/>
            <a:chOff x="7685241" y="2868634"/>
            <a:chExt cx="1194624" cy="992414"/>
          </a:xfrm>
        </p:grpSpPr>
        <p:cxnSp>
          <p:nvCxnSpPr>
            <p:cNvPr id="19" name="Přímá spojnice 19">
              <a:extLst>
                <a:ext uri="{FF2B5EF4-FFF2-40B4-BE49-F238E27FC236}">
                  <a16:creationId xmlns:a16="http://schemas.microsoft.com/office/drawing/2014/main" id="{68047405-5354-3F92-DAFF-50AB2EDD7756}"/>
                </a:ext>
              </a:extLst>
            </p:cNvPr>
            <p:cNvCxnSpPr/>
            <p:nvPr/>
          </p:nvCxnSpPr>
          <p:spPr>
            <a:xfrm flipH="1" flipV="1">
              <a:off x="7685241" y="2868634"/>
              <a:ext cx="1911" cy="992414"/>
            </a:xfrm>
            <a:prstGeom prst="line">
              <a:avLst/>
            </a:prstGeom>
            <a:ln>
              <a:headEnd type="stealth" w="lg" len="lg"/>
              <a:tailEnd type="stealth" w="lg" len="lg"/>
            </a:ln>
          </p:spPr>
          <p:style>
            <a:lnRef idx="2">
              <a:schemeClr val="dk1"/>
            </a:lnRef>
            <a:fillRef idx="1">
              <a:schemeClr val="lt1"/>
            </a:fillRef>
            <a:effectRef idx="0">
              <a:schemeClr val="dk1"/>
            </a:effectRef>
            <a:fontRef idx="minor">
              <a:schemeClr val="dk1"/>
            </a:fontRef>
          </p:style>
        </p:cxnSp>
        <p:sp>
          <p:nvSpPr>
            <p:cNvPr id="20" name="Zaoblený obdélníkový bublinový popisek 24">
              <a:extLst>
                <a:ext uri="{FF2B5EF4-FFF2-40B4-BE49-F238E27FC236}">
                  <a16:creationId xmlns:a16="http://schemas.microsoft.com/office/drawing/2014/main" id="{8E3A2EE9-BD3E-4F19-C2E2-1325AE155882}"/>
                </a:ext>
              </a:extLst>
            </p:cNvPr>
            <p:cNvSpPr/>
            <p:nvPr/>
          </p:nvSpPr>
          <p:spPr>
            <a:xfrm>
              <a:off x="7966134" y="2939404"/>
              <a:ext cx="913731" cy="360040"/>
            </a:xfrm>
            <a:prstGeom prst="wedgeRoundRectCallout">
              <a:avLst>
                <a:gd name="adj1" fmla="val -78034"/>
                <a:gd name="adj2" fmla="val 20849"/>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50px</a:t>
              </a:r>
            </a:p>
          </p:txBody>
        </p:sp>
      </p:grpSp>
      <p:sp>
        <p:nvSpPr>
          <p:cNvPr id="21" name="Zaoblený obdélníkový bublinový popisek 26">
            <a:extLst>
              <a:ext uri="{FF2B5EF4-FFF2-40B4-BE49-F238E27FC236}">
                <a16:creationId xmlns:a16="http://schemas.microsoft.com/office/drawing/2014/main" id="{B4B29B91-3997-7F7D-96EA-2580A7B4F586}"/>
              </a:ext>
            </a:extLst>
          </p:cNvPr>
          <p:cNvSpPr/>
          <p:nvPr/>
        </p:nvSpPr>
        <p:spPr>
          <a:xfrm>
            <a:off x="7128266" y="2328672"/>
            <a:ext cx="3100876" cy="708288"/>
          </a:xfrm>
          <a:prstGeom prst="wedgeRoundRectCallout">
            <a:avLst>
              <a:gd name="adj1" fmla="val 31643"/>
              <a:gd name="adj2" fmla="val 71179"/>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Nearest </a:t>
            </a:r>
            <a:r>
              <a:rPr lang="en-US" sz="1600" b="1" noProof="0" dirty="0"/>
              <a:t>positioned</a:t>
            </a:r>
            <a:r>
              <a:rPr lang="en-US" sz="1600" noProof="0" dirty="0"/>
              <a:t> element or the whole document.</a:t>
            </a:r>
          </a:p>
        </p:txBody>
      </p:sp>
      <p:sp>
        <p:nvSpPr>
          <p:cNvPr id="23" name="Rectangle 22">
            <a:extLst>
              <a:ext uri="{FF2B5EF4-FFF2-40B4-BE49-F238E27FC236}">
                <a16:creationId xmlns:a16="http://schemas.microsoft.com/office/drawing/2014/main" id="{CC445BA8-93D4-3DDF-80FD-AA41A4B4F725}"/>
              </a:ext>
            </a:extLst>
          </p:cNvPr>
          <p:cNvSpPr/>
          <p:nvPr/>
        </p:nvSpPr>
        <p:spPr>
          <a:xfrm>
            <a:off x="335360" y="2461042"/>
            <a:ext cx="4979740" cy="189150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#positioned-div {</a:t>
            </a:r>
          </a:p>
          <a:p>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a:solidFill>
                  <a:schemeClr val="accent1"/>
                </a:solidFill>
                <a:latin typeface="Courier New" panose="02070309020205020404" pitchFamily="49" charset="0"/>
                <a:cs typeface="Courier New" panose="02070309020205020404" pitchFamily="49" charset="0"/>
              </a:rPr>
              <a:t>position</a:t>
            </a:r>
            <a:r>
              <a:rPr lang="en-US" sz="1600" noProof="0" dirty="0">
                <a:solidFill>
                  <a:schemeClr val="tx1"/>
                </a:solidFill>
                <a:latin typeface="Courier New" panose="02070309020205020404" pitchFamily="49" charset="0"/>
                <a:cs typeface="Courier New" panose="02070309020205020404" pitchFamily="49" charset="0"/>
              </a:rPr>
              <a:t>: absolute;</a:t>
            </a:r>
          </a:p>
          <a:p>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a:solidFill>
                  <a:schemeClr val="accent1"/>
                </a:solidFill>
                <a:latin typeface="Courier New" panose="02070309020205020404" pitchFamily="49" charset="0"/>
                <a:cs typeface="Courier New" panose="02070309020205020404" pitchFamily="49" charset="0"/>
              </a:rPr>
              <a:t>left</a:t>
            </a:r>
            <a:r>
              <a:rPr lang="en-US" sz="1600" noProof="0" dirty="0">
                <a:solidFill>
                  <a:schemeClr val="tx1"/>
                </a:solidFill>
                <a:latin typeface="Courier New" panose="02070309020205020404" pitchFamily="49" charset="0"/>
                <a:cs typeface="Courier New" panose="02070309020205020404" pitchFamily="49" charset="0"/>
              </a:rPr>
              <a:t>: 10px;</a:t>
            </a:r>
          </a:p>
          <a:p>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a:solidFill>
                  <a:schemeClr val="accent1"/>
                </a:solidFill>
                <a:latin typeface="Courier New" panose="02070309020205020404" pitchFamily="49" charset="0"/>
                <a:cs typeface="Courier New" panose="02070309020205020404" pitchFamily="49" charset="0"/>
              </a:rPr>
              <a:t>right</a:t>
            </a:r>
            <a:r>
              <a:rPr lang="en-US" sz="1600" noProof="0" dirty="0">
                <a:solidFill>
                  <a:schemeClr val="tx1"/>
                </a:solidFill>
                <a:latin typeface="Courier New" panose="02070309020205020404" pitchFamily="49" charset="0"/>
                <a:cs typeface="Courier New" panose="02070309020205020404" pitchFamily="49" charset="0"/>
              </a:rPr>
              <a:t>: 20px;</a:t>
            </a:r>
          </a:p>
          <a:p>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a:solidFill>
                  <a:schemeClr val="accent1"/>
                </a:solidFill>
                <a:latin typeface="Courier New" panose="02070309020205020404" pitchFamily="49" charset="0"/>
                <a:cs typeface="Courier New" panose="02070309020205020404" pitchFamily="49" charset="0"/>
              </a:rPr>
              <a:t>top</a:t>
            </a:r>
            <a:r>
              <a:rPr lang="en-US" sz="1600" noProof="0" dirty="0">
                <a:solidFill>
                  <a:schemeClr val="tx1"/>
                </a:solidFill>
                <a:latin typeface="Courier New" panose="02070309020205020404" pitchFamily="49" charset="0"/>
                <a:cs typeface="Courier New" panose="02070309020205020404" pitchFamily="49" charset="0"/>
              </a:rPr>
              <a:t>: 30px;</a:t>
            </a:r>
          </a:p>
          <a:p>
            <a:r>
              <a:rPr lang="en-US" sz="1600" noProof="0" dirty="0">
                <a:solidFill>
                  <a:schemeClr val="tx1"/>
                </a:solidFill>
                <a:latin typeface="Courier New" panose="02070309020205020404" pitchFamily="49" charset="0"/>
                <a:cs typeface="Courier New" panose="02070309020205020404" pitchFamily="49" charset="0"/>
              </a:rPr>
              <a:t>  </a:t>
            </a:r>
            <a:r>
              <a:rPr lang="en-US" sz="1600" noProof="0" dirty="0">
                <a:solidFill>
                  <a:schemeClr val="accent1"/>
                </a:solidFill>
                <a:latin typeface="Courier New" panose="02070309020205020404" pitchFamily="49" charset="0"/>
                <a:cs typeface="Courier New" panose="02070309020205020404" pitchFamily="49" charset="0"/>
              </a:rPr>
              <a:t>height</a:t>
            </a:r>
            <a:r>
              <a:rPr lang="en-US" sz="1600" noProof="0" dirty="0">
                <a:solidFill>
                  <a:schemeClr val="tx1"/>
                </a:solidFill>
                <a:latin typeface="Courier New" panose="02070309020205020404" pitchFamily="49" charset="0"/>
                <a:cs typeface="Courier New" panose="02070309020205020404" pitchFamily="49" charset="0"/>
              </a:rPr>
              <a:t>: 50px;</a:t>
            </a:r>
          </a:p>
          <a:p>
            <a:r>
              <a:rPr lang="en-US" sz="1600" noProof="0"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253756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AAB4-87C6-7594-FA01-70F641564DF6}"/>
              </a:ext>
            </a:extLst>
          </p:cNvPr>
          <p:cNvSpPr>
            <a:spLocks noGrp="1"/>
          </p:cNvSpPr>
          <p:nvPr>
            <p:ph type="title"/>
          </p:nvPr>
        </p:nvSpPr>
        <p:spPr/>
        <p:txBody>
          <a:bodyPr/>
          <a:lstStyle/>
          <a:p>
            <a:r>
              <a:rPr lang="en-US" noProof="0" dirty="0"/>
              <a:t>position: ...</a:t>
            </a:r>
          </a:p>
        </p:txBody>
      </p:sp>
      <p:sp>
        <p:nvSpPr>
          <p:cNvPr id="3" name="Content Placeholder 2">
            <a:extLst>
              <a:ext uri="{FF2B5EF4-FFF2-40B4-BE49-F238E27FC236}">
                <a16:creationId xmlns:a16="http://schemas.microsoft.com/office/drawing/2014/main" id="{572225D1-9495-6362-C64F-6448F0D39A37}"/>
              </a:ext>
            </a:extLst>
          </p:cNvPr>
          <p:cNvSpPr>
            <a:spLocks noGrp="1"/>
          </p:cNvSpPr>
          <p:nvPr>
            <p:ph idx="1"/>
          </p:nvPr>
        </p:nvSpPr>
        <p:spPr/>
        <p:txBody>
          <a:bodyPr/>
          <a:lstStyle/>
          <a:p>
            <a:pPr marL="0" indent="0">
              <a:buNone/>
            </a:pPr>
            <a:r>
              <a:rPr lang="en-US" noProof="0" dirty="0"/>
              <a:t>Fixed positioning</a:t>
            </a:r>
          </a:p>
          <a:p>
            <a:r>
              <a:rPr lang="en-US" noProof="0" dirty="0"/>
              <a:t>Like absolute positioning, but the frame of reference is the viewport.</a:t>
            </a:r>
          </a:p>
          <a:p>
            <a:pPr marL="0" indent="0">
              <a:buNone/>
            </a:pPr>
            <a:endParaRPr lang="en-US" noProof="0" dirty="0"/>
          </a:p>
          <a:p>
            <a:pPr marL="0" indent="0">
              <a:buNone/>
            </a:pPr>
            <a:r>
              <a:rPr lang="en-US" noProof="0" dirty="0"/>
              <a:t>Sticky Positioning</a:t>
            </a:r>
          </a:p>
          <a:p>
            <a:r>
              <a:rPr lang="en-US" noProof="0" dirty="0"/>
              <a:t>Hybrid between relative and fixed positioning.</a:t>
            </a:r>
          </a:p>
          <a:p>
            <a:r>
              <a:rPr lang="en-US" noProof="0" dirty="0"/>
              <a:t>Element is positioned regularly if it is entirely visible.</a:t>
            </a:r>
          </a:p>
          <a:p>
            <a:r>
              <a:rPr lang="en-US" noProof="0" dirty="0"/>
              <a:t>When not entirely visible, due to scrolling, it is positioned relatively to its nearest scrolling viewport. Keep in mind there can be more than on scrolling viewport.</a:t>
            </a:r>
          </a:p>
          <a:p>
            <a:r>
              <a:rPr lang="en-US" noProof="0" dirty="0">
                <a:solidFill>
                  <a:schemeClr val="accent1"/>
                </a:solidFill>
              </a:rPr>
              <a:t>top</a:t>
            </a:r>
            <a:r>
              <a:rPr lang="en-US" noProof="0" dirty="0"/>
              <a:t>, </a:t>
            </a:r>
            <a:r>
              <a:rPr lang="en-US" noProof="0" dirty="0">
                <a:solidFill>
                  <a:schemeClr val="accent1"/>
                </a:solidFill>
              </a:rPr>
              <a:t>right</a:t>
            </a:r>
            <a:r>
              <a:rPr lang="en-US" noProof="0" dirty="0"/>
              <a:t>, </a:t>
            </a:r>
            <a:r>
              <a:rPr lang="en-US" noProof="0" dirty="0">
                <a:solidFill>
                  <a:schemeClr val="accent1"/>
                </a:solidFill>
              </a:rPr>
              <a:t>bottom</a:t>
            </a:r>
            <a:r>
              <a:rPr lang="en-US" noProof="0" dirty="0"/>
              <a:t>, or </a:t>
            </a:r>
            <a:r>
              <a:rPr lang="en-US" noProof="0" dirty="0">
                <a:solidFill>
                  <a:schemeClr val="accent1"/>
                </a:solidFill>
              </a:rPr>
              <a:t>left</a:t>
            </a:r>
            <a:r>
              <a:rPr lang="en-US" noProof="0" dirty="0"/>
              <a:t> specify the relative position and the threshold when the scrolling changes the behavior of the element.</a:t>
            </a:r>
          </a:p>
          <a:p>
            <a:pPr marL="0" indent="0">
              <a:buNone/>
            </a:pPr>
            <a:endParaRPr lang="en-US" noProof="0" dirty="0"/>
          </a:p>
        </p:txBody>
      </p:sp>
    </p:spTree>
    <p:extLst>
      <p:ext uri="{BB962C8B-B14F-4D97-AF65-F5344CB8AC3E}">
        <p14:creationId xmlns:p14="http://schemas.microsoft.com/office/powerpoint/2010/main" val="2185889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1FC3-17C3-970F-C9A5-78A3E4622371}"/>
              </a:ext>
            </a:extLst>
          </p:cNvPr>
          <p:cNvSpPr>
            <a:spLocks noGrp="1"/>
          </p:cNvSpPr>
          <p:nvPr>
            <p:ph type="title"/>
          </p:nvPr>
        </p:nvSpPr>
        <p:spPr/>
        <p:txBody>
          <a:bodyPr/>
          <a:lstStyle/>
          <a:p>
            <a:r>
              <a:rPr lang="en-US" noProof="0" dirty="0"/>
              <a:t>Content positioning</a:t>
            </a:r>
          </a:p>
        </p:txBody>
      </p:sp>
      <p:sp>
        <p:nvSpPr>
          <p:cNvPr id="3" name="Content Placeholder 2">
            <a:extLst>
              <a:ext uri="{FF2B5EF4-FFF2-40B4-BE49-F238E27FC236}">
                <a16:creationId xmlns:a16="http://schemas.microsoft.com/office/drawing/2014/main" id="{E4321C08-B538-84C4-825B-975148E5B8B0}"/>
              </a:ext>
            </a:extLst>
          </p:cNvPr>
          <p:cNvSpPr>
            <a:spLocks noGrp="1"/>
          </p:cNvSpPr>
          <p:nvPr>
            <p:ph idx="1"/>
          </p:nvPr>
        </p:nvSpPr>
        <p:spPr/>
        <p:txBody>
          <a:bodyPr/>
          <a:lstStyle/>
          <a:p>
            <a:pPr marL="0" indent="0">
              <a:buNone/>
            </a:pPr>
            <a:r>
              <a:rPr lang="en-US" noProof="0" dirty="0"/>
              <a:t>Additional positioning-related properties</a:t>
            </a:r>
          </a:p>
          <a:p>
            <a:r>
              <a:rPr lang="en-US" noProof="0" dirty="0">
                <a:solidFill>
                  <a:schemeClr val="accent1"/>
                </a:solidFill>
              </a:rPr>
              <a:t>z-index</a:t>
            </a:r>
            <a:r>
              <a:rPr lang="en-US" noProof="0" dirty="0"/>
              <a:t> – depth in the stack of positioned elements.</a:t>
            </a:r>
            <a:br>
              <a:rPr lang="en-US" noProof="0" dirty="0"/>
            </a:br>
            <a:r>
              <a:rPr lang="en-US" noProof="0" dirty="0"/>
              <a:t>Higher number is closer to the top.</a:t>
            </a:r>
          </a:p>
          <a:p>
            <a:r>
              <a:rPr lang="en-US" noProof="0" dirty="0">
                <a:solidFill>
                  <a:schemeClr val="accent1"/>
                </a:solidFill>
              </a:rPr>
              <a:t>opacity</a:t>
            </a:r>
            <a:r>
              <a:rPr lang="en-US" noProof="0" dirty="0"/>
              <a:t> – useful (not only) for overlapping elements.</a:t>
            </a:r>
            <a:br>
              <a:rPr lang="en-US" noProof="0" dirty="0"/>
            </a:br>
            <a:r>
              <a:rPr lang="en-US" noProof="0" dirty="0"/>
              <a:t>0 for fully transparent, and 1 for opaque.</a:t>
            </a:r>
          </a:p>
          <a:p>
            <a:r>
              <a:rPr lang="en-US" noProof="0" dirty="0">
                <a:solidFill>
                  <a:schemeClr val="accent1"/>
                </a:solidFill>
              </a:rPr>
              <a:t>overflow</a:t>
            </a:r>
            <a:r>
              <a:rPr lang="en-US" noProof="0" dirty="0"/>
              <a:t> – when contents does not fit its explicitly-sized element.</a:t>
            </a:r>
          </a:p>
          <a:p>
            <a:pPr lvl="1"/>
            <a:r>
              <a:rPr lang="en-US" noProof="0" dirty="0"/>
              <a:t>visible – content overflows and may overlap.</a:t>
            </a:r>
          </a:p>
          <a:p>
            <a:pPr lvl="1"/>
            <a:r>
              <a:rPr lang="en-US" noProof="0" dirty="0"/>
              <a:t>hidden – content is cropped to the element boundaries.</a:t>
            </a:r>
          </a:p>
          <a:p>
            <a:pPr lvl="1"/>
            <a:r>
              <a:rPr lang="en-US" noProof="0" dirty="0"/>
              <a:t>scroll – scroll bars are added and the element has its own viewport in which the whole content is displayed.</a:t>
            </a:r>
          </a:p>
          <a:p>
            <a:pPr lvl="1"/>
            <a:r>
              <a:rPr lang="en-US" noProof="0" dirty="0"/>
              <a:t>auto – like scroll but scroll bars are initially hidden.</a:t>
            </a:r>
          </a:p>
          <a:p>
            <a:endParaRPr lang="en-US" noProof="0" dirty="0"/>
          </a:p>
          <a:p>
            <a:endParaRPr lang="en-US" noProof="0" dirty="0"/>
          </a:p>
          <a:p>
            <a:endParaRPr lang="en-US" noProof="0" dirty="0"/>
          </a:p>
        </p:txBody>
      </p:sp>
    </p:spTree>
    <p:extLst>
      <p:ext uri="{BB962C8B-B14F-4D97-AF65-F5344CB8AC3E}">
        <p14:creationId xmlns:p14="http://schemas.microsoft.com/office/powerpoint/2010/main" val="4112195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7427-C093-7256-8CA0-B79CF4AB63BF}"/>
              </a:ext>
            </a:extLst>
          </p:cNvPr>
          <p:cNvSpPr>
            <a:spLocks noGrp="1"/>
          </p:cNvSpPr>
          <p:nvPr>
            <p:ph type="title"/>
          </p:nvPr>
        </p:nvSpPr>
        <p:spPr/>
        <p:txBody>
          <a:bodyPr/>
          <a:lstStyle/>
          <a:p>
            <a:r>
              <a:rPr lang="en-US" noProof="0" dirty="0"/>
              <a:t>Box Model</a:t>
            </a:r>
          </a:p>
        </p:txBody>
      </p:sp>
      <p:sp>
        <p:nvSpPr>
          <p:cNvPr id="3" name="Content Placeholder 2">
            <a:extLst>
              <a:ext uri="{FF2B5EF4-FFF2-40B4-BE49-F238E27FC236}">
                <a16:creationId xmlns:a16="http://schemas.microsoft.com/office/drawing/2014/main" id="{9D1C4BA1-69E8-702F-D5D2-DB63B7FB9963}"/>
              </a:ext>
            </a:extLst>
          </p:cNvPr>
          <p:cNvSpPr>
            <a:spLocks noGrp="1"/>
          </p:cNvSpPr>
          <p:nvPr>
            <p:ph idx="1"/>
          </p:nvPr>
        </p:nvSpPr>
        <p:spPr/>
        <p:txBody>
          <a:bodyPr/>
          <a:lstStyle/>
          <a:p>
            <a:pPr marL="0" indent="0">
              <a:buNone/>
            </a:pPr>
            <a:r>
              <a:rPr lang="en-US" noProof="0" dirty="0"/>
              <a:t>The Box Model is applied to all block, and inline block, elements. Each element consists of:</a:t>
            </a:r>
          </a:p>
          <a:p>
            <a:r>
              <a:rPr lang="en-US" noProof="0" dirty="0"/>
              <a:t>Content</a:t>
            </a:r>
          </a:p>
          <a:p>
            <a:r>
              <a:rPr lang="en-US" noProof="0" dirty="0"/>
              <a:t>Padding is a space between content and border.</a:t>
            </a:r>
          </a:p>
          <a:p>
            <a:r>
              <a:rPr lang="en-US" noProof="0" dirty="0"/>
              <a:t>Border is a visible bounding box around contents.</a:t>
            </a:r>
            <a:br>
              <a:rPr lang="en-US" noProof="0" dirty="0"/>
            </a:br>
            <a:r>
              <a:rPr lang="en-US" noProof="0" dirty="0"/>
              <a:t>Border can be styled (width, color, line type), corners can be rounded or can be replaced by a custom image.</a:t>
            </a:r>
          </a:p>
          <a:p>
            <a:r>
              <a:rPr lang="en-US" noProof="0" dirty="0"/>
              <a:t>Margin is a minimal space to nearest border of another element.</a:t>
            </a:r>
            <a:br>
              <a:rPr lang="en-US" noProof="0" dirty="0"/>
            </a:br>
            <a:r>
              <a:rPr lang="en-US" noProof="0" dirty="0"/>
              <a:t>There are exceptions to this rule, e.g. elements of same type.</a:t>
            </a:r>
          </a:p>
          <a:p>
            <a:endParaRPr lang="en-US" noProof="0" dirty="0"/>
          </a:p>
          <a:p>
            <a:pPr marL="0" indent="0">
              <a:buNone/>
            </a:pPr>
            <a:endParaRPr lang="en-US" noProof="0" dirty="0"/>
          </a:p>
        </p:txBody>
      </p:sp>
    </p:spTree>
    <p:extLst>
      <p:ext uri="{BB962C8B-B14F-4D97-AF65-F5344CB8AC3E}">
        <p14:creationId xmlns:p14="http://schemas.microsoft.com/office/powerpoint/2010/main" val="137556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3642-C17E-5303-2E21-AD1DBB17F68B}"/>
              </a:ext>
            </a:extLst>
          </p:cNvPr>
          <p:cNvSpPr>
            <a:spLocks noGrp="1"/>
          </p:cNvSpPr>
          <p:nvPr>
            <p:ph type="title"/>
          </p:nvPr>
        </p:nvSpPr>
        <p:spPr/>
        <p:txBody>
          <a:bodyPr/>
          <a:lstStyle/>
          <a:p>
            <a:r>
              <a:rPr lang="en-US" noProof="0" dirty="0"/>
              <a:t>Box Model</a:t>
            </a:r>
          </a:p>
        </p:txBody>
      </p:sp>
      <p:sp>
        <p:nvSpPr>
          <p:cNvPr id="33" name="Content Placeholder 32">
            <a:extLst>
              <a:ext uri="{FF2B5EF4-FFF2-40B4-BE49-F238E27FC236}">
                <a16:creationId xmlns:a16="http://schemas.microsoft.com/office/drawing/2014/main" id="{0A03C4A3-E828-6DAF-4803-43028632BED6}"/>
              </a:ext>
            </a:extLst>
          </p:cNvPr>
          <p:cNvSpPr>
            <a:spLocks noGrp="1"/>
          </p:cNvSpPr>
          <p:nvPr>
            <p:ph idx="1"/>
          </p:nvPr>
        </p:nvSpPr>
        <p:spPr>
          <a:xfrm>
            <a:off x="335360" y="1268760"/>
            <a:ext cx="11449272" cy="766132"/>
          </a:xfrm>
        </p:spPr>
        <p:txBody>
          <a:bodyPr/>
          <a:lstStyle/>
          <a:p>
            <a:pPr marL="0" indent="0">
              <a:buNone/>
            </a:pPr>
            <a:r>
              <a:rPr lang="en-US" noProof="0" dirty="0"/>
              <a:t>Size related properties like </a:t>
            </a:r>
            <a:r>
              <a:rPr lang="en-US" noProof="0" dirty="0">
                <a:solidFill>
                  <a:schemeClr val="accent1"/>
                </a:solidFill>
              </a:rPr>
              <a:t>width</a:t>
            </a:r>
            <a:r>
              <a:rPr lang="en-US" noProof="0" dirty="0"/>
              <a:t>, </a:t>
            </a:r>
            <a:r>
              <a:rPr lang="en-US" noProof="0" dirty="0">
                <a:solidFill>
                  <a:schemeClr val="accent1"/>
                </a:solidFill>
              </a:rPr>
              <a:t>height</a:t>
            </a:r>
            <a:r>
              <a:rPr lang="en-US" noProof="0" dirty="0"/>
              <a:t>, </a:t>
            </a:r>
            <a:r>
              <a:rPr lang="en-US" noProof="0" dirty="0">
                <a:solidFill>
                  <a:schemeClr val="accent1"/>
                </a:solidFill>
              </a:rPr>
              <a:t>max-*</a:t>
            </a:r>
            <a:r>
              <a:rPr lang="en-US" noProof="0" dirty="0"/>
              <a:t> and </a:t>
            </a:r>
            <a:r>
              <a:rPr lang="en-US" noProof="0" dirty="0">
                <a:solidFill>
                  <a:schemeClr val="accent1"/>
                </a:solidFill>
              </a:rPr>
              <a:t>min-*</a:t>
            </a:r>
            <a:r>
              <a:rPr lang="en-US" noProof="0" dirty="0"/>
              <a:t> work with size defined by box-sizing property.</a:t>
            </a:r>
          </a:p>
        </p:txBody>
      </p:sp>
      <p:grpSp>
        <p:nvGrpSpPr>
          <p:cNvPr id="4" name="Skupina 21">
            <a:extLst>
              <a:ext uri="{FF2B5EF4-FFF2-40B4-BE49-F238E27FC236}">
                <a16:creationId xmlns:a16="http://schemas.microsoft.com/office/drawing/2014/main" id="{8123A3B1-EB17-B61D-BA5A-8CCBB3D0C5CA}"/>
              </a:ext>
            </a:extLst>
          </p:cNvPr>
          <p:cNvGrpSpPr/>
          <p:nvPr/>
        </p:nvGrpSpPr>
        <p:grpSpPr>
          <a:xfrm>
            <a:off x="4598641" y="4115465"/>
            <a:ext cx="3260911" cy="1800200"/>
            <a:chOff x="2555776" y="4385330"/>
            <a:chExt cx="3260911" cy="1800200"/>
          </a:xfrm>
        </p:grpSpPr>
        <p:grpSp>
          <p:nvGrpSpPr>
            <p:cNvPr id="5" name="Skupina 7">
              <a:extLst>
                <a:ext uri="{FF2B5EF4-FFF2-40B4-BE49-F238E27FC236}">
                  <a16:creationId xmlns:a16="http://schemas.microsoft.com/office/drawing/2014/main" id="{AECE8BC0-A1F3-E984-2A2D-3F91A5612374}"/>
                </a:ext>
              </a:extLst>
            </p:cNvPr>
            <p:cNvGrpSpPr/>
            <p:nvPr/>
          </p:nvGrpSpPr>
          <p:grpSpPr>
            <a:xfrm>
              <a:off x="2555776" y="4385330"/>
              <a:ext cx="3260911" cy="1800200"/>
              <a:chOff x="4625805" y="3320988"/>
              <a:chExt cx="2396815" cy="1800200"/>
            </a:xfrm>
          </p:grpSpPr>
          <p:sp>
            <p:nvSpPr>
              <p:cNvPr id="8" name="Obdélník 14">
                <a:extLst>
                  <a:ext uri="{FF2B5EF4-FFF2-40B4-BE49-F238E27FC236}">
                    <a16:creationId xmlns:a16="http://schemas.microsoft.com/office/drawing/2014/main" id="{9F012658-C950-59E5-3859-57035BE6EB16}"/>
                  </a:ext>
                </a:extLst>
              </p:cNvPr>
              <p:cNvSpPr/>
              <p:nvPr/>
            </p:nvSpPr>
            <p:spPr>
              <a:xfrm>
                <a:off x="4625805" y="3320988"/>
                <a:ext cx="2396815" cy="1800200"/>
              </a:xfrm>
              <a:prstGeom prst="rect">
                <a:avLst/>
              </a:prstGeom>
              <a:noFill/>
              <a:ln w="12700" cap="rnd" cmpd="sng">
                <a:solidFill>
                  <a:schemeClr val="tx1">
                    <a:lumMod val="50000"/>
                    <a:lumOff val="50000"/>
                  </a:schemeClr>
                </a:solidFill>
                <a:prstDash val="dash"/>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sz="1600" noProof="0" dirty="0">
                  <a:solidFill>
                    <a:schemeClr val="tx1">
                      <a:lumMod val="50000"/>
                      <a:lumOff val="50000"/>
                    </a:schemeClr>
                  </a:solidFill>
                </a:endParaRPr>
              </a:p>
            </p:txBody>
          </p:sp>
          <p:sp>
            <p:nvSpPr>
              <p:cNvPr id="9" name="Obdélník 15">
                <a:extLst>
                  <a:ext uri="{FF2B5EF4-FFF2-40B4-BE49-F238E27FC236}">
                    <a16:creationId xmlns:a16="http://schemas.microsoft.com/office/drawing/2014/main" id="{FFA3223B-865C-2177-A7ED-61BB0B188030}"/>
                  </a:ext>
                </a:extLst>
              </p:cNvPr>
              <p:cNvSpPr/>
              <p:nvPr/>
            </p:nvSpPr>
            <p:spPr>
              <a:xfrm>
                <a:off x="4953381" y="3650464"/>
                <a:ext cx="1741664" cy="1141248"/>
              </a:xfrm>
              <a:prstGeom prst="rect">
                <a:avLst/>
              </a:prstGeom>
              <a:solidFill>
                <a:schemeClr val="bg2">
                  <a:lumMod val="90000"/>
                </a:schemeClr>
              </a:solidFill>
              <a:ln w="63500" cap="rnd" cmpd="sng">
                <a:solidFill>
                  <a:srgbClr val="0070C0"/>
                </a:solidFill>
                <a:prstDash val="solid"/>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sz="1600" noProof="0" dirty="0">
                  <a:solidFill>
                    <a:schemeClr val="tx1">
                      <a:lumMod val="50000"/>
                      <a:lumOff val="50000"/>
                    </a:schemeClr>
                  </a:solidFill>
                </a:endParaRPr>
              </a:p>
            </p:txBody>
          </p:sp>
          <p:sp>
            <p:nvSpPr>
              <p:cNvPr id="10" name="Obdélník 16">
                <a:extLst>
                  <a:ext uri="{FF2B5EF4-FFF2-40B4-BE49-F238E27FC236}">
                    <a16:creationId xmlns:a16="http://schemas.microsoft.com/office/drawing/2014/main" id="{C87604D3-4F90-C414-69A9-66D05AFB42A7}"/>
                  </a:ext>
                </a:extLst>
              </p:cNvPr>
              <p:cNvSpPr/>
              <p:nvPr/>
            </p:nvSpPr>
            <p:spPr>
              <a:xfrm>
                <a:off x="5212145" y="4005064"/>
                <a:ext cx="1224136" cy="432048"/>
              </a:xfrm>
              <a:prstGeom prst="rect">
                <a:avLst/>
              </a:prstGeom>
              <a:noFill/>
              <a:ln w="12700" cap="rnd" cmpd="sng">
                <a:solidFill>
                  <a:schemeClr val="tx1">
                    <a:lumMod val="50000"/>
                    <a:lumOff val="50000"/>
                  </a:schemeClr>
                </a:solidFill>
                <a:prstDash val="dash"/>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r>
                  <a:rPr lang="en-US" noProof="0" dirty="0">
                    <a:solidFill>
                      <a:schemeClr val="tx1"/>
                    </a:solidFill>
                  </a:rPr>
                  <a:t>Content</a:t>
                </a:r>
                <a:endParaRPr lang="en-US" sz="1600" noProof="0" dirty="0">
                  <a:solidFill>
                    <a:schemeClr val="tx1"/>
                  </a:solidFill>
                </a:endParaRPr>
              </a:p>
            </p:txBody>
          </p:sp>
        </p:grpSp>
        <p:sp>
          <p:nvSpPr>
            <p:cNvPr id="6" name="TextovéPole 9">
              <a:extLst>
                <a:ext uri="{FF2B5EF4-FFF2-40B4-BE49-F238E27FC236}">
                  <a16:creationId xmlns:a16="http://schemas.microsoft.com/office/drawing/2014/main" id="{29D9535F-CB7D-9B6C-4119-E328AC358FA5}"/>
                </a:ext>
              </a:extLst>
            </p:cNvPr>
            <p:cNvSpPr txBox="1"/>
            <p:nvPr/>
          </p:nvSpPr>
          <p:spPr>
            <a:xfrm>
              <a:off x="3785979" y="4753557"/>
              <a:ext cx="801823" cy="338554"/>
            </a:xfrm>
            <a:prstGeom prst="rect">
              <a:avLst/>
            </a:prstGeom>
            <a:noFill/>
          </p:spPr>
          <p:txBody>
            <a:bodyPr wrap="none" rtlCol="0">
              <a:spAutoFit/>
            </a:bodyPr>
            <a:lstStyle/>
            <a:p>
              <a:pPr algn="ctr"/>
              <a:r>
                <a:rPr lang="en-US" sz="1600" b="1" noProof="0" dirty="0">
                  <a:latin typeface="Courier New" panose="02070309020205020404" pitchFamily="49" charset="0"/>
                  <a:cs typeface="Courier New" panose="02070309020205020404" pitchFamily="49" charset="0"/>
                </a:rPr>
                <a:t>width</a:t>
              </a:r>
              <a:endParaRPr lang="en-US" b="1" noProof="0" dirty="0">
                <a:latin typeface="Courier New" panose="02070309020205020404" pitchFamily="49" charset="0"/>
                <a:cs typeface="Courier New" panose="02070309020205020404" pitchFamily="49" charset="0"/>
              </a:endParaRPr>
            </a:p>
          </p:txBody>
        </p:sp>
        <p:cxnSp>
          <p:nvCxnSpPr>
            <p:cNvPr id="7" name="Přímá spojnice 18">
              <a:extLst>
                <a:ext uri="{FF2B5EF4-FFF2-40B4-BE49-F238E27FC236}">
                  <a16:creationId xmlns:a16="http://schemas.microsoft.com/office/drawing/2014/main" id="{3BEEEBCE-4F5D-A725-145C-2A26E9E3936D}"/>
                </a:ext>
              </a:extLst>
            </p:cNvPr>
            <p:cNvCxnSpPr/>
            <p:nvPr/>
          </p:nvCxnSpPr>
          <p:spPr>
            <a:xfrm>
              <a:off x="3353502" y="5069406"/>
              <a:ext cx="1665460" cy="0"/>
            </a:xfrm>
            <a:prstGeom prst="line">
              <a:avLst/>
            </a:prstGeom>
            <a:ln w="317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C1D534A3-788D-19EF-DB78-002AFE854D34}"/>
              </a:ext>
            </a:extLst>
          </p:cNvPr>
          <p:cNvGrpSpPr/>
          <p:nvPr/>
        </p:nvGrpSpPr>
        <p:grpSpPr>
          <a:xfrm>
            <a:off x="7855148" y="4115465"/>
            <a:ext cx="1305650" cy="1800200"/>
            <a:chOff x="6794742" y="4385330"/>
            <a:chExt cx="1305650" cy="1800200"/>
          </a:xfrm>
        </p:grpSpPr>
        <p:cxnSp>
          <p:nvCxnSpPr>
            <p:cNvPr id="12" name="Přímá spojnice 19">
              <a:extLst>
                <a:ext uri="{FF2B5EF4-FFF2-40B4-BE49-F238E27FC236}">
                  <a16:creationId xmlns:a16="http://schemas.microsoft.com/office/drawing/2014/main" id="{C8E4335E-DFBD-54E0-EFC2-DF0F6FAAFAB1}"/>
                </a:ext>
              </a:extLst>
            </p:cNvPr>
            <p:cNvCxnSpPr/>
            <p:nvPr/>
          </p:nvCxnSpPr>
          <p:spPr>
            <a:xfrm>
              <a:off x="6794742" y="5661248"/>
              <a:ext cx="1233642" cy="0"/>
            </a:xfrm>
            <a:prstGeom prst="line">
              <a:avLst/>
            </a:prstGeom>
            <a:ln w="317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3" name="TextovéPole 22">
              <a:extLst>
                <a:ext uri="{FF2B5EF4-FFF2-40B4-BE49-F238E27FC236}">
                  <a16:creationId xmlns:a16="http://schemas.microsoft.com/office/drawing/2014/main" id="{E7F5F630-05F0-7A36-891E-D97C9C2ABC49}"/>
                </a:ext>
              </a:extLst>
            </p:cNvPr>
            <p:cNvSpPr txBox="1"/>
            <p:nvPr/>
          </p:nvSpPr>
          <p:spPr>
            <a:xfrm>
              <a:off x="7007962" y="5310277"/>
              <a:ext cx="801823" cy="338554"/>
            </a:xfrm>
            <a:prstGeom prst="rect">
              <a:avLst/>
            </a:prstGeom>
            <a:noFill/>
          </p:spPr>
          <p:txBody>
            <a:bodyPr wrap="none" rtlCol="0">
              <a:spAutoFit/>
            </a:bodyPr>
            <a:lstStyle/>
            <a:p>
              <a:pPr algn="ctr"/>
              <a:r>
                <a:rPr lang="en-US" sz="1600" b="1" noProof="0" dirty="0">
                  <a:latin typeface="Courier New" panose="02070309020205020404" pitchFamily="49" charset="0"/>
                  <a:cs typeface="Courier New" panose="02070309020205020404" pitchFamily="49" charset="0"/>
                </a:rPr>
                <a:t>right</a:t>
              </a:r>
              <a:endParaRPr lang="en-US" b="1" noProof="0" dirty="0">
                <a:latin typeface="Courier New" panose="02070309020205020404" pitchFamily="49" charset="0"/>
                <a:cs typeface="Courier New" panose="02070309020205020404" pitchFamily="49" charset="0"/>
              </a:endParaRPr>
            </a:p>
          </p:txBody>
        </p:sp>
        <p:grpSp>
          <p:nvGrpSpPr>
            <p:cNvPr id="14" name="Skupina 31">
              <a:extLst>
                <a:ext uri="{FF2B5EF4-FFF2-40B4-BE49-F238E27FC236}">
                  <a16:creationId xmlns:a16="http://schemas.microsoft.com/office/drawing/2014/main" id="{999F8D4C-4B17-559E-00D2-181208A90E64}"/>
                </a:ext>
              </a:extLst>
            </p:cNvPr>
            <p:cNvGrpSpPr/>
            <p:nvPr/>
          </p:nvGrpSpPr>
          <p:grpSpPr>
            <a:xfrm>
              <a:off x="8028384" y="4385330"/>
              <a:ext cx="72008" cy="1800200"/>
              <a:chOff x="8028384" y="4385330"/>
              <a:chExt cx="72008" cy="1800200"/>
            </a:xfrm>
          </p:grpSpPr>
          <p:sp>
            <p:nvSpPr>
              <p:cNvPr id="15" name="Obdélník 20">
                <a:extLst>
                  <a:ext uri="{FF2B5EF4-FFF2-40B4-BE49-F238E27FC236}">
                    <a16:creationId xmlns:a16="http://schemas.microsoft.com/office/drawing/2014/main" id="{98D02FB4-C021-2308-CFE1-743C58A5FA23}"/>
                  </a:ext>
                </a:extLst>
              </p:cNvPr>
              <p:cNvSpPr/>
              <p:nvPr/>
            </p:nvSpPr>
            <p:spPr>
              <a:xfrm>
                <a:off x="8028384" y="4385330"/>
                <a:ext cx="72008" cy="1800200"/>
              </a:xfrm>
              <a:prstGeom prst="rect">
                <a:avLst/>
              </a:prstGeom>
              <a:pattFill prst="wdDnDiag">
                <a:fgClr>
                  <a:schemeClr val="tx1"/>
                </a:fgClr>
                <a:bgClr>
                  <a:schemeClr val="bg1"/>
                </a:bgClr>
              </a:pattFill>
              <a:ln w="1270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noProof="0" dirty="0"/>
              </a:p>
            </p:txBody>
          </p:sp>
          <p:cxnSp>
            <p:nvCxnSpPr>
              <p:cNvPr id="16" name="Přímá spojnice 24">
                <a:extLst>
                  <a:ext uri="{FF2B5EF4-FFF2-40B4-BE49-F238E27FC236}">
                    <a16:creationId xmlns:a16="http://schemas.microsoft.com/office/drawing/2014/main" id="{9FA34408-A2BA-32EB-D3FD-16FBBDAF291E}"/>
                  </a:ext>
                </a:extLst>
              </p:cNvPr>
              <p:cNvCxnSpPr/>
              <p:nvPr/>
            </p:nvCxnSpPr>
            <p:spPr>
              <a:xfrm>
                <a:off x="8028384" y="4385330"/>
                <a:ext cx="0" cy="18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7" name="TextBox 16">
            <a:extLst>
              <a:ext uri="{FF2B5EF4-FFF2-40B4-BE49-F238E27FC236}">
                <a16:creationId xmlns:a16="http://schemas.microsoft.com/office/drawing/2014/main" id="{FD6F929B-D9D6-11A3-CFCD-785A5F3720AF}"/>
              </a:ext>
            </a:extLst>
          </p:cNvPr>
          <p:cNvSpPr txBox="1"/>
          <p:nvPr/>
        </p:nvSpPr>
        <p:spPr>
          <a:xfrm>
            <a:off x="5828844" y="5270390"/>
            <a:ext cx="835485" cy="276999"/>
          </a:xfrm>
          <a:prstGeom prst="rect">
            <a:avLst/>
          </a:prstGeom>
          <a:noFill/>
        </p:spPr>
        <p:txBody>
          <a:bodyPr wrap="square" rtlCol="0">
            <a:spAutoFit/>
          </a:bodyPr>
          <a:lstStyle/>
          <a:p>
            <a:r>
              <a:rPr lang="en-US" sz="1200" b="1" noProof="0" dirty="0"/>
              <a:t>padding</a:t>
            </a:r>
          </a:p>
        </p:txBody>
      </p:sp>
      <p:sp>
        <p:nvSpPr>
          <p:cNvPr id="18" name="TextBox 17">
            <a:extLst>
              <a:ext uri="{FF2B5EF4-FFF2-40B4-BE49-F238E27FC236}">
                <a16:creationId xmlns:a16="http://schemas.microsoft.com/office/drawing/2014/main" id="{6E97EDB0-3051-57A5-A35F-145A0D6A08FD}"/>
              </a:ext>
            </a:extLst>
          </p:cNvPr>
          <p:cNvSpPr txBox="1"/>
          <p:nvPr/>
        </p:nvSpPr>
        <p:spPr>
          <a:xfrm>
            <a:off x="5869720" y="5624941"/>
            <a:ext cx="713657" cy="276999"/>
          </a:xfrm>
          <a:prstGeom prst="rect">
            <a:avLst/>
          </a:prstGeom>
          <a:noFill/>
        </p:spPr>
        <p:txBody>
          <a:bodyPr wrap="square" rtlCol="0">
            <a:spAutoFit/>
          </a:bodyPr>
          <a:lstStyle/>
          <a:p>
            <a:r>
              <a:rPr lang="en-US" sz="1200" b="1" noProof="0" dirty="0"/>
              <a:t>margin</a:t>
            </a:r>
          </a:p>
        </p:txBody>
      </p:sp>
      <p:cxnSp>
        <p:nvCxnSpPr>
          <p:cNvPr id="19" name="Přímá spojnice 18">
            <a:extLst>
              <a:ext uri="{FF2B5EF4-FFF2-40B4-BE49-F238E27FC236}">
                <a16:creationId xmlns:a16="http://schemas.microsoft.com/office/drawing/2014/main" id="{B7A312D5-BA28-E5A0-4E68-5D2D85B06DFF}"/>
              </a:ext>
            </a:extLst>
          </p:cNvPr>
          <p:cNvCxnSpPr>
            <a:cxnSpLocks/>
          </p:cNvCxnSpPr>
          <p:nvPr/>
        </p:nvCxnSpPr>
        <p:spPr>
          <a:xfrm>
            <a:off x="5017370" y="4293042"/>
            <a:ext cx="2415108" cy="0"/>
          </a:xfrm>
          <a:prstGeom prst="line">
            <a:avLst/>
          </a:prstGeom>
          <a:ln w="317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2" name="TextovéPole 9">
            <a:extLst>
              <a:ext uri="{FF2B5EF4-FFF2-40B4-BE49-F238E27FC236}">
                <a16:creationId xmlns:a16="http://schemas.microsoft.com/office/drawing/2014/main" id="{6DA76C68-0F0F-D8B8-5D5F-23054D13800F}"/>
              </a:ext>
            </a:extLst>
          </p:cNvPr>
          <p:cNvSpPr txBox="1"/>
          <p:nvPr/>
        </p:nvSpPr>
        <p:spPr>
          <a:xfrm>
            <a:off x="5809607" y="3918974"/>
            <a:ext cx="873957" cy="369332"/>
          </a:xfrm>
          <a:prstGeom prst="rect">
            <a:avLst/>
          </a:prstGeom>
          <a:noFill/>
        </p:spPr>
        <p:txBody>
          <a:bodyPr wrap="square" rtlCol="0">
            <a:spAutoFit/>
          </a:bodyPr>
          <a:lstStyle/>
          <a:p>
            <a:pPr algn="ctr"/>
            <a:r>
              <a:rPr lang="en-US" b="1" noProof="0" dirty="0">
                <a:latin typeface="Courier New" panose="02070309020205020404" pitchFamily="49" charset="0"/>
                <a:cs typeface="Courier New" panose="02070309020205020404" pitchFamily="49" charset="0"/>
              </a:rPr>
              <a:t>width</a:t>
            </a:r>
            <a:endParaRPr lang="en-US" sz="2000" b="1" noProof="0" dirty="0">
              <a:latin typeface="Courier New" panose="02070309020205020404" pitchFamily="49" charset="0"/>
              <a:cs typeface="Courier New" panose="02070309020205020404" pitchFamily="49" charset="0"/>
            </a:endParaRPr>
          </a:p>
        </p:txBody>
      </p:sp>
      <p:sp>
        <p:nvSpPr>
          <p:cNvPr id="30" name="Zaoblený obdélníkový bublinový popisek 26">
            <a:extLst>
              <a:ext uri="{FF2B5EF4-FFF2-40B4-BE49-F238E27FC236}">
                <a16:creationId xmlns:a16="http://schemas.microsoft.com/office/drawing/2014/main" id="{3536B19A-8F40-35A6-7551-CB2FBA24673B}"/>
              </a:ext>
            </a:extLst>
          </p:cNvPr>
          <p:cNvSpPr/>
          <p:nvPr/>
        </p:nvSpPr>
        <p:spPr>
          <a:xfrm>
            <a:off x="1193887" y="4799541"/>
            <a:ext cx="3100876" cy="708288"/>
          </a:xfrm>
          <a:prstGeom prst="wedgeRoundRectCallout">
            <a:avLst>
              <a:gd name="adj1" fmla="val 81227"/>
              <a:gd name="adj2" fmla="val -4721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noProof="0" dirty="0">
                <a:latin typeface="Courier New" panose="02070309020205020404" pitchFamily="49" charset="0"/>
                <a:cs typeface="Courier New" panose="02070309020205020404" pitchFamily="49" charset="0"/>
              </a:rPr>
              <a:t>box-sizing: content-box</a:t>
            </a:r>
          </a:p>
          <a:p>
            <a:pPr algn="ctr"/>
            <a:r>
              <a:rPr lang="en-US" sz="1600" noProof="0" dirty="0">
                <a:cs typeface="Courier New" panose="02070309020205020404" pitchFamily="49" charset="0"/>
              </a:rPr>
              <a:t>(default)</a:t>
            </a:r>
            <a:endParaRPr lang="en-US" sz="1600" noProof="0" dirty="0"/>
          </a:p>
        </p:txBody>
      </p:sp>
      <p:sp>
        <p:nvSpPr>
          <p:cNvPr id="32" name="Zaoblený obdélníkový bublinový popisek 26">
            <a:extLst>
              <a:ext uri="{FF2B5EF4-FFF2-40B4-BE49-F238E27FC236}">
                <a16:creationId xmlns:a16="http://schemas.microsoft.com/office/drawing/2014/main" id="{1FEC926F-D15A-A90E-60EB-5BF08106111A}"/>
              </a:ext>
            </a:extLst>
          </p:cNvPr>
          <p:cNvSpPr/>
          <p:nvPr/>
        </p:nvSpPr>
        <p:spPr>
          <a:xfrm>
            <a:off x="6731039" y="3170692"/>
            <a:ext cx="3100876" cy="516615"/>
          </a:xfrm>
          <a:prstGeom prst="wedgeRoundRectCallout">
            <a:avLst>
              <a:gd name="adj1" fmla="val -39233"/>
              <a:gd name="adj2" fmla="val 10833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noProof="0" dirty="0">
                <a:latin typeface="Courier New" panose="02070309020205020404" pitchFamily="49" charset="0"/>
                <a:cs typeface="Courier New" panose="02070309020205020404" pitchFamily="49" charset="0"/>
              </a:rPr>
              <a:t>box-sizing: border-box</a:t>
            </a:r>
          </a:p>
        </p:txBody>
      </p:sp>
    </p:spTree>
    <p:extLst>
      <p:ext uri="{BB962C8B-B14F-4D97-AF65-F5344CB8AC3E}">
        <p14:creationId xmlns:p14="http://schemas.microsoft.com/office/powerpoint/2010/main" val="1259346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96F59-1FAA-ADB7-BA1B-60F62E3F694A}"/>
              </a:ext>
            </a:extLst>
          </p:cNvPr>
          <p:cNvSpPr>
            <a:spLocks noGrp="1"/>
          </p:cNvSpPr>
          <p:nvPr>
            <p:ph type="title"/>
          </p:nvPr>
        </p:nvSpPr>
        <p:spPr/>
        <p:txBody>
          <a:bodyPr/>
          <a:lstStyle/>
          <a:p>
            <a:r>
              <a:rPr lang="en-US" dirty="0"/>
              <a:t>Selected CSS units </a:t>
            </a:r>
          </a:p>
        </p:txBody>
      </p:sp>
      <p:sp>
        <p:nvSpPr>
          <p:cNvPr id="3" name="Content Placeholder 2">
            <a:extLst>
              <a:ext uri="{FF2B5EF4-FFF2-40B4-BE49-F238E27FC236}">
                <a16:creationId xmlns:a16="http://schemas.microsoft.com/office/drawing/2014/main" id="{70FD3329-305E-979E-D639-7451BCCFED3D}"/>
              </a:ext>
            </a:extLst>
          </p:cNvPr>
          <p:cNvSpPr>
            <a:spLocks noGrp="1"/>
          </p:cNvSpPr>
          <p:nvPr>
            <p:ph sz="half" idx="1"/>
          </p:nvPr>
        </p:nvSpPr>
        <p:spPr/>
        <p:txBody>
          <a:bodyPr/>
          <a:lstStyle/>
          <a:p>
            <a:pPr marL="0" indent="0">
              <a:buNone/>
            </a:pPr>
            <a:r>
              <a:rPr lang="en-US" dirty="0"/>
              <a:t>Absolute length units, like cm, mm, pt (points), </a:t>
            </a:r>
            <a:r>
              <a:rPr lang="en-US" dirty="0" err="1"/>
              <a:t>px</a:t>
            </a:r>
            <a:r>
              <a:rPr lang="en-US" dirty="0"/>
              <a:t> (pixels) are more useful for print, rather than screen output.</a:t>
            </a:r>
          </a:p>
          <a:p>
            <a:pPr marL="0" indent="0">
              <a:buNone/>
            </a:pPr>
            <a:r>
              <a:rPr lang="en-US" dirty="0"/>
              <a:t>Relative length units are relative to something, selected examples:</a:t>
            </a:r>
          </a:p>
          <a:p>
            <a:r>
              <a:rPr lang="en-US" dirty="0"/>
              <a:t>ch - a width of zero, Unicode U+003, in element's font.</a:t>
            </a:r>
          </a:p>
          <a:p>
            <a:r>
              <a:rPr lang="en-US" dirty="0" err="1"/>
              <a:t>em</a:t>
            </a:r>
            <a:r>
              <a:rPr lang="en-US" dirty="0"/>
              <a:t> - calculated font-size of the element.</a:t>
            </a:r>
          </a:p>
          <a:p>
            <a:r>
              <a:rPr lang="en-US" dirty="0"/>
              <a:t>ex - equal to x-height of the element's font.</a:t>
            </a:r>
          </a:p>
          <a:p>
            <a:r>
              <a:rPr lang="en-US" dirty="0" err="1"/>
              <a:t>lh</a:t>
            </a:r>
            <a:r>
              <a:rPr lang="en-US" dirty="0"/>
              <a:t> - equal to computed line-height property of the element on which it is used.</a:t>
            </a:r>
          </a:p>
          <a:p>
            <a:r>
              <a:rPr lang="en-US" dirty="0"/>
              <a:t>...</a:t>
            </a:r>
          </a:p>
        </p:txBody>
      </p:sp>
      <p:sp>
        <p:nvSpPr>
          <p:cNvPr id="4" name="Content Placeholder 3">
            <a:extLst>
              <a:ext uri="{FF2B5EF4-FFF2-40B4-BE49-F238E27FC236}">
                <a16:creationId xmlns:a16="http://schemas.microsoft.com/office/drawing/2014/main" id="{4FFAF839-CC9E-CFE4-DBC5-E59168345E5F}"/>
              </a:ext>
            </a:extLst>
          </p:cNvPr>
          <p:cNvSpPr>
            <a:spLocks noGrp="1"/>
          </p:cNvSpPr>
          <p:nvPr>
            <p:ph sz="half" idx="2"/>
          </p:nvPr>
        </p:nvSpPr>
        <p:spPr/>
        <p:txBody>
          <a:bodyPr/>
          <a:lstStyle/>
          <a:p>
            <a:pPr marL="0" indent="0">
              <a:buNone/>
            </a:pPr>
            <a:r>
              <a:rPr lang="en-US" dirty="0"/>
              <a:t>Relative length units based on the root element's font, selected examples:</a:t>
            </a:r>
          </a:p>
          <a:p>
            <a:r>
              <a:rPr lang="en-US" dirty="0" err="1"/>
              <a:t>rch</a:t>
            </a:r>
            <a:r>
              <a:rPr lang="en-US" dirty="0"/>
              <a:t> - root's ch</a:t>
            </a:r>
          </a:p>
          <a:p>
            <a:r>
              <a:rPr lang="en-US" dirty="0"/>
              <a:t>rem - root's </a:t>
            </a:r>
            <a:r>
              <a:rPr lang="en-US" dirty="0" err="1"/>
              <a:t>em</a:t>
            </a:r>
            <a:endParaRPr lang="en-US" dirty="0"/>
          </a:p>
          <a:p>
            <a:r>
              <a:rPr lang="en-US" dirty="0" err="1"/>
              <a:t>rlh</a:t>
            </a:r>
            <a:r>
              <a:rPr lang="en-US" dirty="0"/>
              <a:t> - root's </a:t>
            </a:r>
            <a:r>
              <a:rPr lang="en-US" dirty="0" err="1"/>
              <a:t>lh</a:t>
            </a:r>
            <a:br>
              <a:rPr lang="en-US" dirty="0"/>
            </a:br>
            <a:endParaRPr lang="en-US" dirty="0"/>
          </a:p>
          <a:p>
            <a:pPr marL="0" indent="0">
              <a:buNone/>
            </a:pPr>
            <a:r>
              <a:rPr lang="en-US" dirty="0"/>
              <a:t>Relative units based on the viewport size. There are different viewport sizes small, large, dynamic, default. Selected examples:</a:t>
            </a:r>
          </a:p>
          <a:p>
            <a:r>
              <a:rPr lang="en-US" dirty="0" err="1"/>
              <a:t>vh</a:t>
            </a:r>
            <a:r>
              <a:rPr lang="en-US" dirty="0"/>
              <a:t> - a percentage of the viewport height</a:t>
            </a:r>
          </a:p>
          <a:p>
            <a:r>
              <a:rPr lang="en-US" dirty="0" err="1"/>
              <a:t>vw</a:t>
            </a:r>
            <a:r>
              <a:rPr lang="en-US" dirty="0"/>
              <a:t> - a percentage of the viewport width</a:t>
            </a:r>
          </a:p>
          <a:p>
            <a:r>
              <a:rPr lang="en-US" dirty="0" err="1"/>
              <a:t>vmax</a:t>
            </a:r>
            <a:r>
              <a:rPr lang="en-US" dirty="0"/>
              <a:t>, </a:t>
            </a:r>
            <a:r>
              <a:rPr lang="en-US" dirty="0" err="1"/>
              <a:t>vmin</a:t>
            </a:r>
            <a:r>
              <a:rPr lang="en-US" dirty="0"/>
              <a:t> - max/min of </a:t>
            </a:r>
            <a:r>
              <a:rPr lang="en-US" dirty="0" err="1"/>
              <a:t>vw</a:t>
            </a:r>
            <a:r>
              <a:rPr lang="en-US" dirty="0"/>
              <a:t> and </a:t>
            </a:r>
            <a:r>
              <a:rPr lang="en-US" dirty="0" err="1"/>
              <a:t>vh</a:t>
            </a:r>
            <a:r>
              <a:rPr lang="en-US" dirty="0"/>
              <a:t> </a:t>
            </a:r>
          </a:p>
        </p:txBody>
      </p:sp>
    </p:spTree>
    <p:extLst>
      <p:ext uri="{BB962C8B-B14F-4D97-AF65-F5344CB8AC3E}">
        <p14:creationId xmlns:p14="http://schemas.microsoft.com/office/powerpoint/2010/main" val="458953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A8E52-5CAD-960D-7D74-F7F0CD67D0B1}"/>
              </a:ext>
            </a:extLst>
          </p:cNvPr>
          <p:cNvSpPr>
            <a:spLocks noGrp="1"/>
          </p:cNvSpPr>
          <p:nvPr>
            <p:ph type="title"/>
          </p:nvPr>
        </p:nvSpPr>
        <p:spPr/>
        <p:txBody>
          <a:bodyPr/>
          <a:lstStyle/>
          <a:p>
            <a:r>
              <a:rPr lang="en-US" dirty="0"/>
              <a:t>Calculating values</a:t>
            </a:r>
          </a:p>
        </p:txBody>
      </p:sp>
      <p:sp>
        <p:nvSpPr>
          <p:cNvPr id="3" name="Content Placeholder 2">
            <a:extLst>
              <a:ext uri="{FF2B5EF4-FFF2-40B4-BE49-F238E27FC236}">
                <a16:creationId xmlns:a16="http://schemas.microsoft.com/office/drawing/2014/main" id="{BDCFCE70-4130-805F-0235-EF7EAB1E71A3}"/>
              </a:ext>
            </a:extLst>
          </p:cNvPr>
          <p:cNvSpPr>
            <a:spLocks noGrp="1"/>
          </p:cNvSpPr>
          <p:nvPr>
            <p:ph idx="1"/>
          </p:nvPr>
        </p:nvSpPr>
        <p:spPr/>
        <p:txBody>
          <a:bodyPr/>
          <a:lstStyle/>
          <a:p>
            <a:pPr marL="0" indent="0">
              <a:buNone/>
            </a:pPr>
            <a:r>
              <a:rPr lang="en-US" dirty="0"/>
              <a:t>It is possible to perform dynamic computations in CSS.</a:t>
            </a:r>
          </a:p>
          <a:p>
            <a:r>
              <a:rPr lang="en-US" dirty="0"/>
              <a:t>We can declare a custom property (CSS variable) as </a:t>
            </a:r>
            <a:r>
              <a:rPr lang="en-US" dirty="0">
                <a:solidFill>
                  <a:schemeClr val="accent1"/>
                </a:solidFill>
              </a:rPr>
              <a:t>--{variable name}</a:t>
            </a:r>
            <a:r>
              <a:rPr lang="en-US" dirty="0">
                <a:solidFill>
                  <a:schemeClr val="tx1"/>
                </a:solidFill>
              </a:rPr>
              <a:t> . </a:t>
            </a:r>
            <a:r>
              <a:rPr lang="en-US" dirty="0"/>
              <a:t>The same property can be defined multiple times, the value of the property changes.</a:t>
            </a:r>
          </a:p>
          <a:p>
            <a:pPr marL="0" indent="0">
              <a:buNone/>
            </a:pPr>
            <a:r>
              <a:rPr lang="en-US" dirty="0">
                <a:solidFill>
                  <a:schemeClr val="tx1"/>
                </a:solidFill>
              </a:rPr>
              <a:t>To read a custom property, we use </a:t>
            </a:r>
            <a:r>
              <a:rPr lang="en-US" dirty="0">
                <a:solidFill>
                  <a:schemeClr val="accent1"/>
                </a:solidFill>
              </a:rPr>
              <a:t>var()</a:t>
            </a:r>
            <a:r>
              <a:rPr lang="en-US" dirty="0">
                <a:solidFill>
                  <a:schemeClr val="tx1"/>
                </a:solidFill>
              </a:rPr>
              <a:t>. To compute, with or without variable, we use </a:t>
            </a:r>
            <a:r>
              <a:rPr lang="en-US" dirty="0">
                <a:solidFill>
                  <a:schemeClr val="accent1"/>
                </a:solidFill>
              </a:rPr>
              <a:t>calc()</a:t>
            </a:r>
            <a:r>
              <a:rPr lang="en-US" dirty="0">
                <a:solidFill>
                  <a:schemeClr val="tx1"/>
                </a:solidFill>
              </a:rPr>
              <a:t>. The computation works only on numeric values and is </a:t>
            </a:r>
            <a:r>
              <a:rPr lang="en-US" dirty="0"/>
              <a:t>limited to basic operators +, -, *, and /.</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EEFE8E7F-E119-1CCA-CDA8-19A12BF2C1D5}"/>
              </a:ext>
            </a:extLst>
          </p:cNvPr>
          <p:cNvSpPr/>
          <p:nvPr/>
        </p:nvSpPr>
        <p:spPr>
          <a:xfrm>
            <a:off x="335360" y="3697738"/>
            <a:ext cx="6260512" cy="8986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:root    { --gap: 20px; }</a:t>
            </a:r>
          </a:p>
          <a:p>
            <a:r>
              <a:rPr lang="en-US" sz="1600" noProof="0" dirty="0">
                <a:solidFill>
                  <a:schemeClr val="tx1"/>
                </a:solidFill>
                <a:latin typeface="Courier New" panose="02070309020205020404" pitchFamily="49" charset="0"/>
                <a:cs typeface="Courier New" panose="02070309020205020404" pitchFamily="49" charset="0"/>
              </a:rPr>
              <a:t>body     { padding: var(--gap); }</a:t>
            </a:r>
          </a:p>
          <a:p>
            <a:r>
              <a:rPr lang="en-US" sz="1600" noProof="0" dirty="0">
                <a:solidFill>
                  <a:schemeClr val="tx1"/>
                </a:solidFill>
                <a:latin typeface="Courier New" panose="02070309020205020404" pitchFamily="49" charset="0"/>
                <a:cs typeface="Courier New" panose="02070309020205020404" pitchFamily="49" charset="0"/>
              </a:rPr>
              <a:t>#somediv { width: calc(100vh – 2 * var(--gap)); }</a:t>
            </a:r>
          </a:p>
        </p:txBody>
      </p:sp>
    </p:spTree>
    <p:extLst>
      <p:ext uri="{BB962C8B-B14F-4D97-AF65-F5344CB8AC3E}">
        <p14:creationId xmlns:p14="http://schemas.microsoft.com/office/powerpoint/2010/main" val="76848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A9C7-C0E3-122F-F3AD-7EA74BF6E0D9}"/>
              </a:ext>
            </a:extLst>
          </p:cNvPr>
          <p:cNvSpPr>
            <a:spLocks noGrp="1"/>
          </p:cNvSpPr>
          <p:nvPr>
            <p:ph type="title"/>
          </p:nvPr>
        </p:nvSpPr>
        <p:spPr/>
        <p:txBody>
          <a:bodyPr/>
          <a:lstStyle/>
          <a:p>
            <a:r>
              <a:rPr lang="en-US" dirty="0"/>
              <a:t>Transitions</a:t>
            </a:r>
          </a:p>
        </p:txBody>
      </p:sp>
      <p:sp>
        <p:nvSpPr>
          <p:cNvPr id="3" name="Content Placeholder 2">
            <a:extLst>
              <a:ext uri="{FF2B5EF4-FFF2-40B4-BE49-F238E27FC236}">
                <a16:creationId xmlns:a16="http://schemas.microsoft.com/office/drawing/2014/main" id="{821CF281-D629-8292-26AD-A9FA01E69467}"/>
              </a:ext>
            </a:extLst>
          </p:cNvPr>
          <p:cNvSpPr>
            <a:spLocks noGrp="1"/>
          </p:cNvSpPr>
          <p:nvPr>
            <p:ph idx="1"/>
          </p:nvPr>
        </p:nvSpPr>
        <p:spPr>
          <a:xfrm>
            <a:off x="335360" y="1268760"/>
            <a:ext cx="11449272" cy="669768"/>
          </a:xfrm>
        </p:spPr>
        <p:txBody>
          <a:bodyPr/>
          <a:lstStyle/>
          <a:p>
            <a:pPr marL="0" indent="0">
              <a:buNone/>
            </a:pPr>
            <a:r>
              <a:rPr lang="en-US" dirty="0"/>
              <a:t>Transitions are limited way to describe property interpolations. It always interpolating between two exact states. The time function may be non-linear.</a:t>
            </a:r>
          </a:p>
        </p:txBody>
      </p:sp>
      <p:sp>
        <p:nvSpPr>
          <p:cNvPr id="5" name="Rectangle 4">
            <a:extLst>
              <a:ext uri="{FF2B5EF4-FFF2-40B4-BE49-F238E27FC236}">
                <a16:creationId xmlns:a16="http://schemas.microsoft.com/office/drawing/2014/main" id="{587E5C25-B114-2840-01AB-F1E1C64B9E0B}"/>
              </a:ext>
            </a:extLst>
          </p:cNvPr>
          <p:cNvSpPr/>
          <p:nvPr/>
        </p:nvSpPr>
        <p:spPr>
          <a:xfrm>
            <a:off x="360000" y="2261156"/>
            <a:ext cx="6260512" cy="3967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transition: width 2s, height 2s;</a:t>
            </a:r>
          </a:p>
        </p:txBody>
      </p:sp>
    </p:spTree>
    <p:extLst>
      <p:ext uri="{BB962C8B-B14F-4D97-AF65-F5344CB8AC3E}">
        <p14:creationId xmlns:p14="http://schemas.microsoft.com/office/powerpoint/2010/main" val="7781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4DE0-ED27-64A1-B43B-19ADD38BD3D9}"/>
              </a:ext>
            </a:extLst>
          </p:cNvPr>
          <p:cNvSpPr>
            <a:spLocks noGrp="1"/>
          </p:cNvSpPr>
          <p:nvPr>
            <p:ph type="title"/>
          </p:nvPr>
        </p:nvSpPr>
        <p:spPr/>
        <p:txBody>
          <a:bodyPr/>
          <a:lstStyle/>
          <a:p>
            <a:r>
              <a:rPr lang="en-US" dirty="0"/>
              <a:t>Animations</a:t>
            </a:r>
          </a:p>
        </p:txBody>
      </p:sp>
      <p:sp>
        <p:nvSpPr>
          <p:cNvPr id="3" name="Content Placeholder 2">
            <a:extLst>
              <a:ext uri="{FF2B5EF4-FFF2-40B4-BE49-F238E27FC236}">
                <a16:creationId xmlns:a16="http://schemas.microsoft.com/office/drawing/2014/main" id="{4379EA8F-161E-1AAF-EB0A-641380C83F90}"/>
              </a:ext>
            </a:extLst>
          </p:cNvPr>
          <p:cNvSpPr>
            <a:spLocks noGrp="1"/>
          </p:cNvSpPr>
          <p:nvPr>
            <p:ph idx="1"/>
          </p:nvPr>
        </p:nvSpPr>
        <p:spPr>
          <a:xfrm>
            <a:off x="335360" y="1268759"/>
            <a:ext cx="11449272" cy="1806443"/>
          </a:xfrm>
        </p:spPr>
        <p:txBody>
          <a:bodyPr/>
          <a:lstStyle/>
          <a:p>
            <a:pPr marL="0" indent="0">
              <a:buNone/>
            </a:pPr>
            <a:r>
              <a:rPr lang="en-US" dirty="0"/>
              <a:t>Animation is a mechanism of interpolation. It defines a set of states between which the values are interpolated. There are additional features like timing, pausing, repetition, alternation, … Animation restart is not a default. </a:t>
            </a:r>
            <a:br>
              <a:rPr lang="en-US" dirty="0"/>
            </a:br>
            <a:r>
              <a:rPr lang="en-US" dirty="0"/>
              <a:t>The animation is applied using </a:t>
            </a:r>
            <a:r>
              <a:rPr lang="en-US" dirty="0">
                <a:solidFill>
                  <a:schemeClr val="accent1"/>
                </a:solidFill>
              </a:rPr>
              <a:t>animation-*</a:t>
            </a:r>
            <a:r>
              <a:rPr lang="en-US" dirty="0"/>
              <a:t> CSS properties. The animation is defined using </a:t>
            </a:r>
            <a:r>
              <a:rPr lang="en-US" dirty="0">
                <a:solidFill>
                  <a:schemeClr val="accent1"/>
                </a:solidFill>
              </a:rPr>
              <a:t>@keyframes</a:t>
            </a:r>
            <a:r>
              <a:rPr lang="en-US" dirty="0"/>
              <a:t>.</a:t>
            </a:r>
          </a:p>
          <a:p>
            <a:pPr marL="0" indent="0">
              <a:buNone/>
            </a:pPr>
            <a:endParaRPr lang="en-US" dirty="0"/>
          </a:p>
          <a:p>
            <a:endParaRPr lang="en-US" dirty="0"/>
          </a:p>
        </p:txBody>
      </p:sp>
      <p:sp>
        <p:nvSpPr>
          <p:cNvPr id="5" name="Rectangle 4">
            <a:extLst>
              <a:ext uri="{FF2B5EF4-FFF2-40B4-BE49-F238E27FC236}">
                <a16:creationId xmlns:a16="http://schemas.microsoft.com/office/drawing/2014/main" id="{DE32BEC1-2931-DABB-28C6-DC02B28FDC37}"/>
              </a:ext>
            </a:extLst>
          </p:cNvPr>
          <p:cNvSpPr/>
          <p:nvPr/>
        </p:nvSpPr>
        <p:spPr>
          <a:xfrm>
            <a:off x="7560440" y="3270275"/>
            <a:ext cx="4224192" cy="28594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@keyframes colorize {</a:t>
            </a:r>
          </a:p>
          <a:p>
            <a:r>
              <a:rPr lang="en-US" sz="1600" noProof="0" dirty="0">
                <a:solidFill>
                  <a:schemeClr val="tx1"/>
                </a:solidFill>
                <a:latin typeface="Courier New" panose="02070309020205020404" pitchFamily="49" charset="0"/>
                <a:cs typeface="Courier New" panose="02070309020205020404" pitchFamily="49" charset="0"/>
              </a:rPr>
              <a:t>  0%   { color: black; }</a:t>
            </a:r>
          </a:p>
          <a:p>
            <a:r>
              <a:rPr lang="en-US" sz="1600" noProof="0" dirty="0">
                <a:solidFill>
                  <a:schemeClr val="tx1"/>
                </a:solidFill>
                <a:latin typeface="Courier New" panose="02070309020205020404" pitchFamily="49" charset="0"/>
                <a:cs typeface="Courier New" panose="02070309020205020404" pitchFamily="49" charset="0"/>
              </a:rPr>
              <a:t>  30%  { color: red; }</a:t>
            </a:r>
          </a:p>
          <a:p>
            <a:r>
              <a:rPr lang="en-US" sz="1600" noProof="0" dirty="0">
                <a:solidFill>
                  <a:schemeClr val="tx1"/>
                </a:solidFill>
                <a:latin typeface="Courier New" panose="02070309020205020404" pitchFamily="49" charset="0"/>
                <a:cs typeface="Courier New" panose="02070309020205020404" pitchFamily="49" charset="0"/>
              </a:rPr>
              <a:t>  100% { color: blue; }</a:t>
            </a:r>
          </a:p>
          <a:p>
            <a:r>
              <a:rPr lang="en-US" sz="1600" noProof="0" dirty="0">
                <a:solidFill>
                  <a:schemeClr val="tx1"/>
                </a:solidFill>
                <a:latin typeface="Courier New" panose="02070309020205020404" pitchFamily="49" charset="0"/>
                <a:cs typeface="Courier New" panose="02070309020205020404" pitchFamily="49" charset="0"/>
              </a:rPr>
              <a:t>}</a:t>
            </a:r>
          </a:p>
          <a:p>
            <a:endParaRPr lang="en-US" sz="1600" noProof="0" dirty="0">
              <a:solidFill>
                <a:schemeClr val="tx1"/>
              </a:solidFill>
              <a:latin typeface="Courier New" panose="02070309020205020404" pitchFamily="49" charset="0"/>
              <a:cs typeface="Courier New" panose="02070309020205020404" pitchFamily="49" charset="0"/>
            </a:endParaRPr>
          </a:p>
          <a:p>
            <a:r>
              <a:rPr lang="en-US" sz="1600" noProof="0" dirty="0">
                <a:solidFill>
                  <a:schemeClr val="tx1"/>
                </a:solidFill>
                <a:latin typeface="Courier New" panose="02070309020205020404" pitchFamily="49" charset="0"/>
                <a:cs typeface="Courier New" panose="02070309020205020404" pitchFamily="49" charset="0"/>
              </a:rPr>
              <a:t>#something {</a:t>
            </a:r>
          </a:p>
          <a:p>
            <a:r>
              <a:rPr lang="en-US" sz="1600" noProof="0" dirty="0">
                <a:solidFill>
                  <a:schemeClr val="tx1"/>
                </a:solidFill>
                <a:latin typeface="Courier New" panose="02070309020205020404" pitchFamily="49" charset="0"/>
                <a:cs typeface="Courier New" panose="02070309020205020404" pitchFamily="49" charset="0"/>
              </a:rPr>
              <a:t>  animation-name: colorize;</a:t>
            </a:r>
          </a:p>
          <a:p>
            <a:r>
              <a:rPr lang="en-US" sz="1600" noProof="0" dirty="0">
                <a:solidFill>
                  <a:schemeClr val="tx1"/>
                </a:solidFill>
                <a:latin typeface="Courier New" panose="02070309020205020404" pitchFamily="49" charset="0"/>
                <a:cs typeface="Courier New" panose="02070309020205020404" pitchFamily="49" charset="0"/>
              </a:rPr>
              <a:t>  animation-duration: 5s;</a:t>
            </a:r>
          </a:p>
          <a:p>
            <a:r>
              <a:rPr lang="en-US" sz="1600" noProof="0" dirty="0">
                <a:solidFill>
                  <a:schemeClr val="tx1"/>
                </a:solidFill>
                <a:latin typeface="Courier New" panose="02070309020205020404" pitchFamily="49" charset="0"/>
                <a:cs typeface="Courier New" panose="02070309020205020404" pitchFamily="49" charset="0"/>
              </a:rPr>
              <a:t>  animation-iteration-count: 3;</a:t>
            </a:r>
          </a:p>
          <a:p>
            <a:r>
              <a:rPr lang="en-US" sz="1600" noProof="0"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417879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5193-8E26-1E35-7A27-A93A626B89DC}"/>
              </a:ext>
            </a:extLst>
          </p:cNvPr>
          <p:cNvSpPr>
            <a:spLocks noGrp="1"/>
          </p:cNvSpPr>
          <p:nvPr>
            <p:ph type="title"/>
          </p:nvPr>
        </p:nvSpPr>
        <p:spPr/>
        <p:txBody>
          <a:bodyPr/>
          <a:lstStyle/>
          <a:p>
            <a:r>
              <a:rPr lang="en-US" dirty="0"/>
              <a:t>Media query</a:t>
            </a:r>
          </a:p>
        </p:txBody>
      </p:sp>
      <p:sp>
        <p:nvSpPr>
          <p:cNvPr id="3" name="Content Placeholder 2">
            <a:extLst>
              <a:ext uri="{FF2B5EF4-FFF2-40B4-BE49-F238E27FC236}">
                <a16:creationId xmlns:a16="http://schemas.microsoft.com/office/drawing/2014/main" id="{DAB95B14-0FB0-1A5C-6D6A-04860619A146}"/>
              </a:ext>
            </a:extLst>
          </p:cNvPr>
          <p:cNvSpPr>
            <a:spLocks noGrp="1"/>
          </p:cNvSpPr>
          <p:nvPr>
            <p:ph idx="1"/>
          </p:nvPr>
        </p:nvSpPr>
        <p:spPr>
          <a:xfrm>
            <a:off x="335360" y="1268760"/>
            <a:ext cx="11449272" cy="2160240"/>
          </a:xfrm>
        </p:spPr>
        <p:txBody>
          <a:bodyPr/>
          <a:lstStyle/>
          <a:p>
            <a:pPr marL="0" indent="0">
              <a:buNone/>
            </a:pPr>
            <a:r>
              <a:rPr lang="en-US" dirty="0"/>
              <a:t>We need to restrict styles for a particular (visualization) medium, e.g., screen, print, speech, .. We can use media features / properties in addition to media types:</a:t>
            </a:r>
          </a:p>
          <a:p>
            <a:r>
              <a:rPr lang="en-US" dirty="0"/>
              <a:t>width, height</a:t>
            </a:r>
          </a:p>
          <a:p>
            <a:r>
              <a:rPr lang="en-US" dirty="0"/>
              <a:t>device-width, device-height</a:t>
            </a:r>
          </a:p>
          <a:p>
            <a:r>
              <a:rPr lang="en-US" dirty="0"/>
              <a:t>orientation, aspect-ratio</a:t>
            </a:r>
          </a:p>
          <a:p>
            <a:pPr marL="0" indent="0">
              <a:buNone/>
            </a:pPr>
            <a:endParaRPr lang="en-US" dirty="0"/>
          </a:p>
        </p:txBody>
      </p:sp>
      <p:sp>
        <p:nvSpPr>
          <p:cNvPr id="5" name="Rectangle 4">
            <a:extLst>
              <a:ext uri="{FF2B5EF4-FFF2-40B4-BE49-F238E27FC236}">
                <a16:creationId xmlns:a16="http://schemas.microsoft.com/office/drawing/2014/main" id="{552A1E86-2299-1BFC-B40C-539FFF1DDB91}"/>
              </a:ext>
            </a:extLst>
          </p:cNvPr>
          <p:cNvSpPr/>
          <p:nvPr/>
        </p:nvSpPr>
        <p:spPr>
          <a:xfrm>
            <a:off x="830456" y="4257827"/>
            <a:ext cx="4224192" cy="158214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&lt;style media="print"&gt;</a:t>
            </a:r>
          </a:p>
          <a:p>
            <a:r>
              <a:rPr lang="en-US" sz="1600" noProof="0" dirty="0">
                <a:solidFill>
                  <a:schemeClr val="tx1"/>
                </a:solidFill>
                <a:latin typeface="Courier New" panose="02070309020205020404" pitchFamily="49" charset="0"/>
                <a:cs typeface="Courier New" panose="02070309020205020404" pitchFamily="49" charset="0"/>
              </a:rPr>
              <a:t>  body { </a:t>
            </a:r>
            <a:br>
              <a:rPr lang="en-US" sz="1600" noProof="0" dirty="0">
                <a:solidFill>
                  <a:schemeClr val="tx1"/>
                </a:solidFill>
                <a:latin typeface="Courier New" panose="02070309020205020404" pitchFamily="49" charset="0"/>
                <a:cs typeface="Courier New" panose="02070309020205020404" pitchFamily="49" charset="0"/>
              </a:rPr>
            </a:br>
            <a:r>
              <a:rPr lang="en-US" sz="1600" noProof="0" dirty="0">
                <a:solidFill>
                  <a:schemeClr val="tx1"/>
                </a:solidFill>
                <a:latin typeface="Courier New" panose="02070309020205020404" pitchFamily="49" charset="0"/>
                <a:cs typeface="Courier New" panose="02070309020205020404" pitchFamily="49" charset="0"/>
              </a:rPr>
              <a:t>    color: black;</a:t>
            </a:r>
          </a:p>
          <a:p>
            <a:r>
              <a:rPr lang="en-US" sz="1600" noProof="0" dirty="0">
                <a:solidFill>
                  <a:schemeClr val="tx1"/>
                </a:solidFill>
                <a:latin typeface="Courier New" panose="02070309020205020404" pitchFamily="49" charset="0"/>
                <a:cs typeface="Courier New" panose="02070309020205020404" pitchFamily="49" charset="0"/>
              </a:rPr>
              <a:t>    background-color: white; </a:t>
            </a:r>
            <a:br>
              <a:rPr lang="en-US" sz="1600" noProof="0" dirty="0">
                <a:solidFill>
                  <a:schemeClr val="tx1"/>
                </a:solidFill>
                <a:latin typeface="Courier New" panose="02070309020205020404" pitchFamily="49" charset="0"/>
                <a:cs typeface="Courier New" panose="02070309020205020404" pitchFamily="49" charset="0"/>
              </a:rPr>
            </a:br>
            <a:r>
              <a:rPr lang="en-US" sz="1600" noProof="0" dirty="0">
                <a:solidFill>
                  <a:schemeClr val="tx1"/>
                </a:solidFill>
                <a:latin typeface="Courier New" panose="02070309020205020404" pitchFamily="49" charset="0"/>
                <a:cs typeface="Courier New" panose="02070309020205020404" pitchFamily="49" charset="0"/>
              </a:rPr>
              <a:t>  }</a:t>
            </a:r>
            <a:br>
              <a:rPr lang="en-US" sz="1600" noProof="0" dirty="0">
                <a:solidFill>
                  <a:schemeClr val="tx1"/>
                </a:solidFill>
                <a:latin typeface="Courier New" panose="02070309020205020404" pitchFamily="49" charset="0"/>
                <a:cs typeface="Courier New" panose="02070309020205020404" pitchFamily="49" charset="0"/>
              </a:rPr>
            </a:br>
            <a:r>
              <a:rPr lang="en-US" sz="1600" noProof="0" dirty="0">
                <a:solidFill>
                  <a:schemeClr val="tx1"/>
                </a:solidFill>
                <a:latin typeface="Courier New" panose="02070309020205020404" pitchFamily="49" charset="0"/>
                <a:cs typeface="Courier New" panose="02070309020205020404" pitchFamily="49" charset="0"/>
              </a:rPr>
              <a:t>&lt;/style&gt;</a:t>
            </a:r>
          </a:p>
        </p:txBody>
      </p:sp>
      <p:sp>
        <p:nvSpPr>
          <p:cNvPr id="7" name="Rectangle 6">
            <a:extLst>
              <a:ext uri="{FF2B5EF4-FFF2-40B4-BE49-F238E27FC236}">
                <a16:creationId xmlns:a16="http://schemas.microsoft.com/office/drawing/2014/main" id="{791DDEAA-E3E1-1C40-2463-094618D59039}"/>
              </a:ext>
            </a:extLst>
          </p:cNvPr>
          <p:cNvSpPr/>
          <p:nvPr/>
        </p:nvSpPr>
        <p:spPr>
          <a:xfrm>
            <a:off x="6096000" y="4257827"/>
            <a:ext cx="4998720" cy="8628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noProof="0" dirty="0">
                <a:solidFill>
                  <a:schemeClr val="tx1"/>
                </a:solidFill>
                <a:latin typeface="Courier New" panose="02070309020205020404" pitchFamily="49" charset="0"/>
                <a:cs typeface="Courier New" panose="02070309020205020404" pitchFamily="49" charset="0"/>
              </a:rPr>
              <a:t>@media screen and (max-width: 450px) {</a:t>
            </a:r>
          </a:p>
          <a:p>
            <a:r>
              <a:rPr lang="en-US" sz="1600" noProof="0" dirty="0">
                <a:solidFill>
                  <a:schemeClr val="tx1"/>
                </a:solidFill>
                <a:latin typeface="Courier New" panose="02070309020205020404" pitchFamily="49" charset="0"/>
                <a:cs typeface="Courier New" panose="02070309020205020404" pitchFamily="49" charset="0"/>
              </a:rPr>
              <a:t>  body { font-size: 0.8em; }</a:t>
            </a:r>
          </a:p>
          <a:p>
            <a:r>
              <a:rPr lang="en-US" sz="1600" noProof="0" dirty="0">
                <a:solidFill>
                  <a:schemeClr val="tx1"/>
                </a:solidFill>
                <a:latin typeface="Courier New" panose="02070309020205020404" pitchFamily="49" charset="0"/>
                <a:cs typeface="Courier New" panose="02070309020205020404" pitchFamily="49" charset="0"/>
              </a:rPr>
              <a:t>}</a:t>
            </a:r>
          </a:p>
        </p:txBody>
      </p:sp>
      <p:sp>
        <p:nvSpPr>
          <p:cNvPr id="8" name="TextBox 7">
            <a:extLst>
              <a:ext uri="{FF2B5EF4-FFF2-40B4-BE49-F238E27FC236}">
                <a16:creationId xmlns:a16="http://schemas.microsoft.com/office/drawing/2014/main" id="{5B1AECB3-82E1-D932-417D-839302AB04B8}"/>
              </a:ext>
            </a:extLst>
          </p:cNvPr>
          <p:cNvSpPr txBox="1"/>
          <p:nvPr/>
        </p:nvSpPr>
        <p:spPr>
          <a:xfrm>
            <a:off x="830456" y="3826940"/>
            <a:ext cx="2743200" cy="430887"/>
          </a:xfrm>
          <a:prstGeom prst="rect">
            <a:avLst/>
          </a:prstGeom>
          <a:noFill/>
        </p:spPr>
        <p:txBody>
          <a:bodyPr wrap="square" rtlCol="0">
            <a:spAutoFit/>
          </a:bodyPr>
          <a:lstStyle/>
          <a:p>
            <a:r>
              <a:rPr lang="en-US" sz="2200" dirty="0"/>
              <a:t>Attribute based</a:t>
            </a:r>
          </a:p>
        </p:txBody>
      </p:sp>
      <p:sp>
        <p:nvSpPr>
          <p:cNvPr id="10" name="TextBox 9">
            <a:extLst>
              <a:ext uri="{FF2B5EF4-FFF2-40B4-BE49-F238E27FC236}">
                <a16:creationId xmlns:a16="http://schemas.microsoft.com/office/drawing/2014/main" id="{6B33D1EE-3893-D0FA-98EF-7DD2CEB103E8}"/>
              </a:ext>
            </a:extLst>
          </p:cNvPr>
          <p:cNvSpPr txBox="1"/>
          <p:nvPr/>
        </p:nvSpPr>
        <p:spPr>
          <a:xfrm>
            <a:off x="6096000" y="3826940"/>
            <a:ext cx="2743200" cy="430887"/>
          </a:xfrm>
          <a:prstGeom prst="rect">
            <a:avLst/>
          </a:prstGeom>
          <a:noFill/>
        </p:spPr>
        <p:txBody>
          <a:bodyPr wrap="square" rtlCol="0">
            <a:spAutoFit/>
          </a:bodyPr>
          <a:lstStyle/>
          <a:p>
            <a:r>
              <a:rPr lang="en-US" sz="2200" dirty="0"/>
              <a:t>Inside CSS</a:t>
            </a:r>
          </a:p>
        </p:txBody>
      </p:sp>
    </p:spTree>
    <p:extLst>
      <p:ext uri="{BB962C8B-B14F-4D97-AF65-F5344CB8AC3E}">
        <p14:creationId xmlns:p14="http://schemas.microsoft.com/office/powerpoint/2010/main" val="1880270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90FF-9B45-FF5A-9AE6-DA569DC414C5}"/>
              </a:ext>
            </a:extLst>
          </p:cNvPr>
          <p:cNvSpPr>
            <a:spLocks noGrp="1"/>
          </p:cNvSpPr>
          <p:nvPr>
            <p:ph type="title"/>
          </p:nvPr>
        </p:nvSpPr>
        <p:spPr/>
        <p:txBody>
          <a:bodyPr/>
          <a:lstStyle/>
          <a:p>
            <a:r>
              <a:rPr lang="en-US" noProof="0" dirty="0"/>
              <a:t>Cascading ...</a:t>
            </a:r>
          </a:p>
        </p:txBody>
      </p:sp>
      <p:sp>
        <p:nvSpPr>
          <p:cNvPr id="3" name="Content Placeholder 2">
            <a:extLst>
              <a:ext uri="{FF2B5EF4-FFF2-40B4-BE49-F238E27FC236}">
                <a16:creationId xmlns:a16="http://schemas.microsoft.com/office/drawing/2014/main" id="{AE39337E-C84F-9A46-0B1D-97C592ED2D30}"/>
              </a:ext>
            </a:extLst>
          </p:cNvPr>
          <p:cNvSpPr>
            <a:spLocks noGrp="1"/>
          </p:cNvSpPr>
          <p:nvPr>
            <p:ph sz="half" idx="1"/>
          </p:nvPr>
        </p:nvSpPr>
        <p:spPr/>
        <p:txBody>
          <a:bodyPr/>
          <a:lstStyle/>
          <a:p>
            <a:pPr marL="0" indent="0">
              <a:buNone/>
            </a:pPr>
            <a:r>
              <a:rPr lang="en-US" noProof="0" dirty="0"/>
              <a:t>Cascading Origin Precedence in descending order</a:t>
            </a:r>
          </a:p>
          <a:p>
            <a:pPr marL="457200" indent="-457200">
              <a:buFont typeface="+mj-lt"/>
              <a:buAutoNum type="arabicPeriod"/>
            </a:pPr>
            <a:r>
              <a:rPr lang="en-US" noProof="0" dirty="0"/>
              <a:t>Transition declarations </a:t>
            </a:r>
          </a:p>
          <a:p>
            <a:pPr marL="457200" indent="-457200">
              <a:buFont typeface="+mj-lt"/>
              <a:buAutoNum type="arabicPeriod"/>
            </a:pPr>
            <a:r>
              <a:rPr lang="en-US" noProof="0" dirty="0"/>
              <a:t>Important user agent declarations</a:t>
            </a:r>
          </a:p>
          <a:p>
            <a:pPr marL="457200" indent="-457200">
              <a:buFont typeface="+mj-lt"/>
              <a:buAutoNum type="arabicPeriod"/>
            </a:pPr>
            <a:r>
              <a:rPr lang="en-US" noProof="0" dirty="0"/>
              <a:t>Important user declarations</a:t>
            </a:r>
          </a:p>
          <a:p>
            <a:pPr marL="457200" indent="-457200">
              <a:buFont typeface="+mj-lt"/>
              <a:buAutoNum type="arabicPeriod"/>
            </a:pPr>
            <a:r>
              <a:rPr lang="en-US" noProof="0" dirty="0"/>
              <a:t>Important author declarations</a:t>
            </a:r>
          </a:p>
          <a:p>
            <a:pPr marL="457200" indent="-457200">
              <a:buFont typeface="+mj-lt"/>
              <a:buAutoNum type="arabicPeriod"/>
            </a:pPr>
            <a:r>
              <a:rPr lang="en-US" noProof="0" dirty="0"/>
              <a:t>Animation declarations</a:t>
            </a:r>
          </a:p>
          <a:p>
            <a:pPr marL="457200" indent="-457200">
              <a:buFont typeface="+mj-lt"/>
              <a:buAutoNum type="arabicPeriod"/>
            </a:pPr>
            <a:r>
              <a:rPr lang="en-US" noProof="0" dirty="0"/>
              <a:t>Normal author declarations</a:t>
            </a:r>
          </a:p>
          <a:p>
            <a:pPr marL="457200" indent="-457200">
              <a:buFont typeface="+mj-lt"/>
              <a:buAutoNum type="arabicPeriod"/>
            </a:pPr>
            <a:r>
              <a:rPr lang="en-US" noProof="0" dirty="0"/>
              <a:t>Normal user declarations</a:t>
            </a:r>
          </a:p>
          <a:p>
            <a:pPr marL="457200" indent="-457200">
              <a:buFont typeface="+mj-lt"/>
              <a:buAutoNum type="arabicPeriod"/>
            </a:pPr>
            <a:r>
              <a:rPr lang="en-US" noProof="0" dirty="0"/>
              <a:t>Normal user agent declarations</a:t>
            </a:r>
          </a:p>
          <a:p>
            <a:pPr marL="0" indent="0">
              <a:buNone/>
            </a:pPr>
            <a:endParaRPr lang="en-US" noProof="0" dirty="0"/>
          </a:p>
        </p:txBody>
      </p:sp>
      <p:sp>
        <p:nvSpPr>
          <p:cNvPr id="4" name="Content Placeholder 3">
            <a:extLst>
              <a:ext uri="{FF2B5EF4-FFF2-40B4-BE49-F238E27FC236}">
                <a16:creationId xmlns:a16="http://schemas.microsoft.com/office/drawing/2014/main" id="{C7FA8933-0F10-2EFC-44FC-5185955D2616}"/>
              </a:ext>
            </a:extLst>
          </p:cNvPr>
          <p:cNvSpPr>
            <a:spLocks noGrp="1"/>
          </p:cNvSpPr>
          <p:nvPr>
            <p:ph sz="half" idx="2"/>
          </p:nvPr>
        </p:nvSpPr>
        <p:spPr/>
        <p:txBody>
          <a:bodyPr/>
          <a:lstStyle/>
          <a:p>
            <a:pPr marL="0" indent="0">
              <a:buNone/>
            </a:pPr>
            <a:r>
              <a:rPr lang="en-US" noProof="0" dirty="0"/>
              <a:t>Cascading Selector Specificity defines priority for selectors from the same origin.</a:t>
            </a:r>
          </a:p>
          <a:p>
            <a:pPr marL="0" indent="0">
              <a:buNone/>
            </a:pPr>
            <a:r>
              <a:rPr lang="en-US" noProof="0" dirty="0"/>
              <a:t>For given selector 𝑆, let</a:t>
            </a:r>
          </a:p>
          <a:p>
            <a:r>
              <a:rPr lang="en-US" noProof="0" dirty="0"/>
              <a:t>𝐴 = number of ID sub-selectors of 𝑆</a:t>
            </a:r>
          </a:p>
          <a:p>
            <a:r>
              <a:rPr lang="en-US" noProof="0" dirty="0"/>
              <a:t>𝐵 = number of class, pseudo-class, and attribute sub-selectors of 𝑆</a:t>
            </a:r>
          </a:p>
          <a:p>
            <a:r>
              <a:rPr lang="en-US" noProof="0" dirty="0"/>
              <a:t>𝐶 = number of type sub-selectors in 𝑆</a:t>
            </a:r>
          </a:p>
          <a:p>
            <a:pPr marL="0" indent="0">
              <a:buNone/>
            </a:pPr>
            <a:r>
              <a:rPr lang="en-US" noProof="0" dirty="0"/>
              <a:t>Concatenation 𝐴𝐵𝐶, in sufficiently high base,  gives selector specificity. If two selectors have the same specificity, latter overrides former (in the document order).</a:t>
            </a:r>
          </a:p>
        </p:txBody>
      </p:sp>
    </p:spTree>
    <p:extLst>
      <p:ext uri="{BB962C8B-B14F-4D97-AF65-F5344CB8AC3E}">
        <p14:creationId xmlns:p14="http://schemas.microsoft.com/office/powerpoint/2010/main" val="560885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248C-F29D-F470-EAD5-424C95003323}"/>
              </a:ext>
            </a:extLst>
          </p:cNvPr>
          <p:cNvSpPr>
            <a:spLocks noGrp="1"/>
          </p:cNvSpPr>
          <p:nvPr>
            <p:ph type="title"/>
          </p:nvPr>
        </p:nvSpPr>
        <p:spPr/>
        <p:txBody>
          <a:bodyPr/>
          <a:lstStyle/>
          <a:p>
            <a:r>
              <a:rPr lang="en-US" noProof="0" dirty="0"/>
              <a:t>CSS Pseudo-Classes Selectors 1/3</a:t>
            </a:r>
          </a:p>
        </p:txBody>
      </p:sp>
      <p:sp>
        <p:nvSpPr>
          <p:cNvPr id="3" name="Content Placeholder 2">
            <a:extLst>
              <a:ext uri="{FF2B5EF4-FFF2-40B4-BE49-F238E27FC236}">
                <a16:creationId xmlns:a16="http://schemas.microsoft.com/office/drawing/2014/main" id="{0F99B08C-76EB-4B26-E02B-44B2046209CE}"/>
              </a:ext>
            </a:extLst>
          </p:cNvPr>
          <p:cNvSpPr>
            <a:spLocks noGrp="1"/>
          </p:cNvSpPr>
          <p:nvPr>
            <p:ph sz="half" idx="1"/>
          </p:nvPr>
        </p:nvSpPr>
        <p:spPr/>
        <p:txBody>
          <a:bodyPr/>
          <a:lstStyle/>
          <a:p>
            <a:pPr fontAlgn="t"/>
            <a:r>
              <a:rPr lang="en-US" b="0" i="0" u="none" strike="noStrike" kern="1200" noProof="0" dirty="0">
                <a:solidFill>
                  <a:srgbClr val="000000"/>
                </a:solidFill>
                <a:effectLst/>
              </a:rPr>
              <a:t>:link</a:t>
            </a:r>
            <a:br>
              <a:rPr lang="en-US" b="0" i="0" u="none" strike="noStrike" kern="1200" noProof="0" dirty="0">
                <a:solidFill>
                  <a:srgbClr val="000000"/>
                </a:solidFill>
                <a:effectLst/>
              </a:rPr>
            </a:br>
            <a:r>
              <a:rPr lang="en-US" b="0" i="0" u="none" strike="noStrike" kern="1200" noProof="0" dirty="0">
                <a:solidFill>
                  <a:srgbClr val="000000"/>
                </a:solidFill>
                <a:effectLst/>
              </a:rPr>
              <a:t>Unvisited hyperlink.</a:t>
            </a:r>
          </a:p>
          <a:p>
            <a:pPr fontAlgn="t"/>
            <a:r>
              <a:rPr lang="en-US" b="0" i="0" u="none" strike="noStrike" kern="1200" noProof="0" dirty="0">
                <a:solidFill>
                  <a:srgbClr val="000000"/>
                </a:solidFill>
                <a:effectLst/>
              </a:rPr>
              <a:t>:active</a:t>
            </a:r>
            <a:br>
              <a:rPr lang="en-US" b="0" i="0" u="none" strike="noStrike" kern="1200" noProof="0" dirty="0">
                <a:solidFill>
                  <a:srgbClr val="000000"/>
                </a:solidFill>
                <a:effectLst/>
              </a:rPr>
            </a:br>
            <a:r>
              <a:rPr lang="en-US" b="0" i="0" u="none" strike="noStrike" kern="1200" noProof="0" dirty="0" err="1">
                <a:solidFill>
                  <a:srgbClr val="000000"/>
                </a:solidFill>
                <a:effectLst/>
              </a:rPr>
              <a:t>Active</a:t>
            </a:r>
            <a:r>
              <a:rPr lang="en-US" dirty="0">
                <a:solidFill>
                  <a:srgbClr val="000000"/>
                </a:solidFill>
              </a:rPr>
              <a:t>, </a:t>
            </a:r>
            <a:r>
              <a:rPr lang="en-US" b="0" i="0" u="none" strike="noStrike" kern="1200" noProof="0" dirty="0">
                <a:solidFill>
                  <a:srgbClr val="000000"/>
                </a:solidFill>
                <a:effectLst/>
              </a:rPr>
              <a:t>currently clicked on, hyperlink.</a:t>
            </a:r>
          </a:p>
          <a:p>
            <a:pPr fontAlgn="t"/>
            <a:r>
              <a:rPr lang="en-US" b="0" i="0" u="none" strike="noStrike" kern="1200" noProof="0" dirty="0">
                <a:solidFill>
                  <a:srgbClr val="000000"/>
                </a:solidFill>
                <a:effectLst/>
              </a:rPr>
              <a:t>:visited</a:t>
            </a:r>
            <a:br>
              <a:rPr lang="en-US" b="0" i="0" u="none" strike="noStrike" kern="1200" noProof="0" dirty="0">
                <a:solidFill>
                  <a:srgbClr val="000000"/>
                </a:solidFill>
                <a:effectLst/>
              </a:rPr>
            </a:br>
            <a:r>
              <a:rPr lang="en-US" b="0" i="0" u="none" strike="noStrike" kern="1200" noProof="0" dirty="0" err="1">
                <a:solidFill>
                  <a:srgbClr val="000000"/>
                </a:solidFill>
                <a:effectLst/>
              </a:rPr>
              <a:t>Visited</a:t>
            </a:r>
            <a:r>
              <a:rPr lang="en-US" b="0" i="0" u="none" strike="noStrike" kern="1200" noProof="0" dirty="0">
                <a:solidFill>
                  <a:srgbClr val="000000"/>
                </a:solidFill>
                <a:effectLst/>
              </a:rPr>
              <a:t> hyperlink.</a:t>
            </a:r>
            <a:endParaRPr lang="en-US" noProof="0" dirty="0"/>
          </a:p>
          <a:p>
            <a:pPr fontAlgn="t"/>
            <a:r>
              <a:rPr lang="en-US" b="0" i="0" u="none" strike="noStrike" kern="1200" noProof="0" dirty="0">
                <a:solidFill>
                  <a:srgbClr val="000000"/>
                </a:solidFill>
                <a:effectLst/>
              </a:rPr>
              <a:t>:first-line</a:t>
            </a:r>
            <a:br>
              <a:rPr lang="en-US" b="0" i="0" u="none" strike="noStrike" kern="1200" noProof="0" dirty="0">
                <a:solidFill>
                  <a:srgbClr val="000000"/>
                </a:solidFill>
                <a:effectLst/>
              </a:rPr>
            </a:br>
            <a:r>
              <a:rPr lang="en-US" b="0" i="0" u="none" strike="noStrike" kern="1200" noProof="0" dirty="0">
                <a:solidFill>
                  <a:srgbClr val="000000"/>
                </a:solidFill>
                <a:effectLst/>
              </a:rPr>
              <a:t>First line of the text inside.</a:t>
            </a:r>
            <a:endParaRPr lang="en-US" noProof="0" dirty="0"/>
          </a:p>
          <a:p>
            <a:pPr fontAlgn="t"/>
            <a:r>
              <a:rPr lang="en-US" b="0" i="0" u="none" strike="noStrike" kern="1200" noProof="0" dirty="0">
                <a:solidFill>
                  <a:srgbClr val="000000"/>
                </a:solidFill>
                <a:effectLst/>
              </a:rPr>
              <a:t>:first-letter</a:t>
            </a:r>
            <a:br>
              <a:rPr lang="en-US" b="0" i="0" u="none" strike="noStrike" kern="1200" noProof="0" dirty="0">
                <a:solidFill>
                  <a:srgbClr val="000000"/>
                </a:solidFill>
                <a:effectLst/>
              </a:rPr>
            </a:br>
            <a:r>
              <a:rPr lang="en-US" b="0" i="0" u="none" strike="noStrike" kern="1200" noProof="0" dirty="0">
                <a:solidFill>
                  <a:srgbClr val="000000"/>
                </a:solidFill>
                <a:effectLst/>
              </a:rPr>
              <a:t>First letter of the text inside.</a:t>
            </a:r>
            <a:endParaRPr lang="en-US" noProof="0" dirty="0"/>
          </a:p>
          <a:p>
            <a:pPr fontAlgn="t"/>
            <a:r>
              <a:rPr lang="en-US" b="0" i="0" u="none" strike="noStrike" kern="1200" noProof="0" dirty="0">
                <a:solidFill>
                  <a:srgbClr val="000000"/>
                </a:solidFill>
                <a:effectLst/>
              </a:rPr>
              <a:t>:disabled</a:t>
            </a:r>
            <a:br>
              <a:rPr lang="en-US" b="0" i="0" u="none" strike="noStrike" kern="1200" noProof="0" dirty="0">
                <a:solidFill>
                  <a:srgbClr val="000000"/>
                </a:solidFill>
                <a:effectLst/>
              </a:rPr>
            </a:br>
            <a:r>
              <a:rPr lang="en-US" b="0" i="0" u="none" strike="noStrike" kern="1200" noProof="0" dirty="0" err="1">
                <a:solidFill>
                  <a:srgbClr val="000000"/>
                </a:solidFill>
                <a:effectLst/>
              </a:rPr>
              <a:t>Disabled</a:t>
            </a:r>
            <a:r>
              <a:rPr lang="en-US" dirty="0">
                <a:solidFill>
                  <a:srgbClr val="000000"/>
                </a:solidFill>
              </a:rPr>
              <a:t>, </a:t>
            </a:r>
            <a:r>
              <a:rPr lang="en-US" b="0" i="0" u="none" strike="noStrike" kern="1200" noProof="0" dirty="0">
                <a:solidFill>
                  <a:srgbClr val="000000"/>
                </a:solidFill>
                <a:effectLst/>
              </a:rPr>
              <a:t>e.g., input with disabled attribute.</a:t>
            </a:r>
          </a:p>
          <a:p>
            <a:pPr fontAlgn="t"/>
            <a:endParaRPr lang="en-US" noProof="0" dirty="0"/>
          </a:p>
        </p:txBody>
      </p:sp>
      <p:sp>
        <p:nvSpPr>
          <p:cNvPr id="4" name="Content Placeholder 3">
            <a:extLst>
              <a:ext uri="{FF2B5EF4-FFF2-40B4-BE49-F238E27FC236}">
                <a16:creationId xmlns:a16="http://schemas.microsoft.com/office/drawing/2014/main" id="{EC5F1997-B23F-B2A4-9392-3EA4D34CE320}"/>
              </a:ext>
            </a:extLst>
          </p:cNvPr>
          <p:cNvSpPr>
            <a:spLocks noGrp="1"/>
          </p:cNvSpPr>
          <p:nvPr>
            <p:ph sz="half" idx="2"/>
          </p:nvPr>
        </p:nvSpPr>
        <p:spPr/>
        <p:txBody>
          <a:bodyPr/>
          <a:lstStyle/>
          <a:p>
            <a:pPr fontAlgn="t"/>
            <a:r>
              <a:rPr lang="en-US" sz="2000" dirty="0">
                <a:solidFill>
                  <a:srgbClr val="000000"/>
                </a:solidFill>
              </a:rPr>
              <a:t>:</a:t>
            </a:r>
            <a:r>
              <a:rPr lang="en-US" sz="2000" noProof="0" dirty="0">
                <a:solidFill>
                  <a:srgbClr val="000000"/>
                </a:solidFill>
              </a:rPr>
              <a:t>checked</a:t>
            </a:r>
            <a:br>
              <a:rPr lang="en-US" sz="2000" noProof="0" dirty="0">
                <a:solidFill>
                  <a:srgbClr val="000000"/>
                </a:solidFill>
              </a:rPr>
            </a:br>
            <a:r>
              <a:rPr lang="en-US" sz="2000" noProof="0" dirty="0" err="1">
                <a:solidFill>
                  <a:srgbClr val="000000"/>
                </a:solidFill>
              </a:rPr>
              <a:t>Checked</a:t>
            </a:r>
            <a:r>
              <a:rPr lang="en-US" sz="2000" noProof="0" dirty="0">
                <a:solidFill>
                  <a:srgbClr val="000000"/>
                </a:solidFill>
              </a:rPr>
              <a:t> input checkbox.</a:t>
            </a:r>
          </a:p>
          <a:p>
            <a:pPr fontAlgn="t"/>
            <a:r>
              <a:rPr lang="en-US" sz="2000" noProof="0" dirty="0">
                <a:solidFill>
                  <a:srgbClr val="000000"/>
                </a:solidFill>
              </a:rPr>
              <a:t>:focus</a:t>
            </a:r>
            <a:br>
              <a:rPr lang="en-US" sz="2000" noProof="0" dirty="0">
                <a:solidFill>
                  <a:srgbClr val="000000"/>
                </a:solidFill>
              </a:rPr>
            </a:br>
            <a:r>
              <a:rPr lang="en-US" sz="2000" noProof="0" dirty="0">
                <a:solidFill>
                  <a:srgbClr val="000000"/>
                </a:solidFill>
              </a:rPr>
              <a:t>Element which has focus.</a:t>
            </a:r>
          </a:p>
          <a:p>
            <a:pPr fontAlgn="t"/>
            <a:r>
              <a:rPr lang="en-US" sz="2000" noProof="0" dirty="0">
                <a:solidFill>
                  <a:srgbClr val="000000"/>
                </a:solidFill>
              </a:rPr>
              <a:t>:hover</a:t>
            </a:r>
            <a:br>
              <a:rPr lang="en-US" sz="2000" noProof="0" dirty="0">
                <a:solidFill>
                  <a:srgbClr val="000000"/>
                </a:solidFill>
              </a:rPr>
            </a:br>
            <a:r>
              <a:rPr lang="en-US" sz="2000" noProof="0" dirty="0">
                <a:solidFill>
                  <a:srgbClr val="000000"/>
                </a:solidFill>
              </a:rPr>
              <a:t>Element over which a mouse cursor hovers.</a:t>
            </a:r>
          </a:p>
          <a:p>
            <a:pPr fontAlgn="t"/>
            <a:r>
              <a:rPr lang="en-US" sz="2000" noProof="0" dirty="0">
                <a:solidFill>
                  <a:srgbClr val="000000"/>
                </a:solidFill>
              </a:rPr>
              <a:t>:target</a:t>
            </a:r>
            <a:br>
              <a:rPr lang="en-US" sz="2000" noProof="0" dirty="0">
                <a:solidFill>
                  <a:srgbClr val="000000"/>
                </a:solidFill>
              </a:rPr>
            </a:br>
            <a:r>
              <a:rPr lang="en-US" sz="2000" noProof="0" dirty="0">
                <a:solidFill>
                  <a:srgbClr val="000000"/>
                </a:solidFill>
              </a:rPr>
              <a:t>Element that matches fragment part of current URL.</a:t>
            </a:r>
          </a:p>
          <a:p>
            <a:pPr fontAlgn="t"/>
            <a:r>
              <a:rPr lang="en-US" sz="2000" noProof="0" dirty="0">
                <a:solidFill>
                  <a:srgbClr val="000000"/>
                </a:solidFill>
              </a:rPr>
              <a:t>:root</a:t>
            </a:r>
            <a:br>
              <a:rPr lang="en-US" sz="2000" noProof="0" dirty="0">
                <a:solidFill>
                  <a:srgbClr val="000000"/>
                </a:solidFill>
              </a:rPr>
            </a:br>
            <a:r>
              <a:rPr lang="en-US" sz="2000" noProof="0" dirty="0" err="1">
                <a:solidFill>
                  <a:srgbClr val="000000"/>
                </a:solidFill>
              </a:rPr>
              <a:t>Root</a:t>
            </a:r>
            <a:r>
              <a:rPr lang="en-US" sz="2000" noProof="0" dirty="0">
                <a:solidFill>
                  <a:srgbClr val="000000"/>
                </a:solidFill>
              </a:rPr>
              <a:t> element of the document.</a:t>
            </a:r>
          </a:p>
          <a:p>
            <a:pPr fontAlgn="t"/>
            <a:endParaRPr lang="en-US" noProof="0" dirty="0"/>
          </a:p>
        </p:txBody>
      </p:sp>
    </p:spTree>
    <p:extLst>
      <p:ext uri="{BB962C8B-B14F-4D97-AF65-F5344CB8AC3E}">
        <p14:creationId xmlns:p14="http://schemas.microsoft.com/office/powerpoint/2010/main" val="1629375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84EC8-6C99-DF02-E239-9CFC625207E2}"/>
              </a:ext>
            </a:extLst>
          </p:cNvPr>
          <p:cNvSpPr>
            <a:spLocks noGrp="1"/>
          </p:cNvSpPr>
          <p:nvPr>
            <p:ph type="title"/>
          </p:nvPr>
        </p:nvSpPr>
        <p:spPr/>
        <p:txBody>
          <a:bodyPr/>
          <a:lstStyle/>
          <a:p>
            <a:r>
              <a:rPr lang="en-US" dirty="0"/>
              <a:t>CSS Pseudo-Classes Selectors 2/3</a:t>
            </a:r>
          </a:p>
        </p:txBody>
      </p:sp>
      <p:sp>
        <p:nvSpPr>
          <p:cNvPr id="3" name="Content Placeholder 2">
            <a:extLst>
              <a:ext uri="{FF2B5EF4-FFF2-40B4-BE49-F238E27FC236}">
                <a16:creationId xmlns:a16="http://schemas.microsoft.com/office/drawing/2014/main" id="{0942A807-639F-7A7E-7440-9BD66AAABC56}"/>
              </a:ext>
            </a:extLst>
          </p:cNvPr>
          <p:cNvSpPr>
            <a:spLocks noGrp="1"/>
          </p:cNvSpPr>
          <p:nvPr>
            <p:ph sz="half" idx="1"/>
          </p:nvPr>
        </p:nvSpPr>
        <p:spPr/>
        <p:txBody>
          <a:bodyPr/>
          <a:lstStyle/>
          <a:p>
            <a:r>
              <a:rPr lang="en-US" dirty="0"/>
              <a:t>:first-child</a:t>
            </a:r>
            <a:br>
              <a:rPr lang="en-US" dirty="0"/>
            </a:br>
            <a:r>
              <a:rPr lang="en-US" dirty="0"/>
              <a:t>Element which is the first child of its parent.</a:t>
            </a:r>
          </a:p>
          <a:p>
            <a:r>
              <a:rPr lang="en-US" dirty="0"/>
              <a:t>:last-child</a:t>
            </a:r>
            <a:br>
              <a:rPr lang="en-US" dirty="0"/>
            </a:br>
            <a:r>
              <a:rPr lang="en-US" dirty="0"/>
              <a:t>Element which is the last child of its parent.</a:t>
            </a:r>
          </a:p>
          <a:p>
            <a:r>
              <a:rPr lang="en-US" dirty="0"/>
              <a:t>:only-child</a:t>
            </a:r>
            <a:br>
              <a:rPr lang="en-US" dirty="0"/>
            </a:br>
            <a:r>
              <a:rPr lang="en-US" dirty="0"/>
              <a:t>Element which is the only child of its parent.</a:t>
            </a:r>
          </a:p>
          <a:p>
            <a:r>
              <a:rPr lang="en-US" dirty="0"/>
              <a:t>:first-of-type, :last-of-type, :only-of-type</a:t>
            </a:r>
            <a:br>
              <a:rPr lang="en-US" dirty="0"/>
            </a:br>
            <a:r>
              <a:rPr lang="en-US" dirty="0"/>
              <a:t>Element which is the first/last/only sibling of its type (e.g., p:first-of-type selects the first p within its parent no matter other element types).</a:t>
            </a:r>
          </a:p>
          <a:p>
            <a:endParaRPr lang="en-US" dirty="0"/>
          </a:p>
        </p:txBody>
      </p:sp>
      <p:sp>
        <p:nvSpPr>
          <p:cNvPr id="4" name="Content Placeholder 3">
            <a:extLst>
              <a:ext uri="{FF2B5EF4-FFF2-40B4-BE49-F238E27FC236}">
                <a16:creationId xmlns:a16="http://schemas.microsoft.com/office/drawing/2014/main" id="{7D0D257E-7DE7-0163-8378-EC95F294B426}"/>
              </a:ext>
            </a:extLst>
          </p:cNvPr>
          <p:cNvSpPr>
            <a:spLocks noGrp="1"/>
          </p:cNvSpPr>
          <p:nvPr>
            <p:ph sz="half" idx="2"/>
          </p:nvPr>
        </p:nvSpPr>
        <p:spPr/>
        <p:txBody>
          <a:bodyPr/>
          <a:lstStyle/>
          <a:p>
            <a:r>
              <a:rPr lang="en-US" dirty="0"/>
              <a:t>:nth-child(e), :nth-of-type(e), :nth-last-child(e), :nth-last-of-type(e)</a:t>
            </a:r>
            <a:br>
              <a:rPr lang="en-US" dirty="0"/>
            </a:br>
            <a:r>
              <a:rPr lang="en-US" dirty="0"/>
              <a:t>The expression e in the parenthesis can be B, An, or </a:t>
            </a:r>
            <a:r>
              <a:rPr lang="en-US" dirty="0" err="1"/>
              <a:t>An+B</a:t>
            </a:r>
            <a:r>
              <a:rPr lang="en-US" dirty="0"/>
              <a:t>, where A and B are numeric literals.  It selects elements that have exactly An+B-1 preceding children/type-siblings for any n ≥ 0. E.g., 2n selects even items, 2n+1 odd items, …</a:t>
            </a:r>
          </a:p>
          <a:p>
            <a:r>
              <a:rPr lang="en-US" dirty="0"/>
              <a:t>...</a:t>
            </a:r>
          </a:p>
        </p:txBody>
      </p:sp>
    </p:spTree>
    <p:extLst>
      <p:ext uri="{BB962C8B-B14F-4D97-AF65-F5344CB8AC3E}">
        <p14:creationId xmlns:p14="http://schemas.microsoft.com/office/powerpoint/2010/main" val="2921099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13C54-2E0B-497A-13AE-566BF9CAC6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64AD6-7AC0-86D5-FF44-AD38A77EAC54}"/>
              </a:ext>
            </a:extLst>
          </p:cNvPr>
          <p:cNvSpPr>
            <a:spLocks noGrp="1"/>
          </p:cNvSpPr>
          <p:nvPr>
            <p:ph type="title"/>
          </p:nvPr>
        </p:nvSpPr>
        <p:spPr/>
        <p:txBody>
          <a:bodyPr/>
          <a:lstStyle/>
          <a:p>
            <a:r>
              <a:rPr lang="en-US" dirty="0"/>
              <a:t>CSS Pseudo-Classes Selectors 3/3</a:t>
            </a:r>
          </a:p>
        </p:txBody>
      </p:sp>
      <p:sp>
        <p:nvSpPr>
          <p:cNvPr id="3" name="Content Placeholder 2">
            <a:extLst>
              <a:ext uri="{FF2B5EF4-FFF2-40B4-BE49-F238E27FC236}">
                <a16:creationId xmlns:a16="http://schemas.microsoft.com/office/drawing/2014/main" id="{692B8C88-9942-F372-6D5C-9B9211A816ED}"/>
              </a:ext>
            </a:extLst>
          </p:cNvPr>
          <p:cNvSpPr>
            <a:spLocks noGrp="1"/>
          </p:cNvSpPr>
          <p:nvPr>
            <p:ph sz="half" idx="1"/>
          </p:nvPr>
        </p:nvSpPr>
        <p:spPr/>
        <p:txBody>
          <a:bodyPr/>
          <a:lstStyle/>
          <a:p>
            <a:r>
              <a:rPr lang="en-US" dirty="0"/>
              <a:t>:not(X)</a:t>
            </a:r>
            <a:br>
              <a:rPr lang="en-US" dirty="0"/>
            </a:br>
            <a:r>
              <a:rPr lang="en-US" dirty="0"/>
              <a:t>Negation pseudo-class selects elements that does not match simple selector X.</a:t>
            </a:r>
          </a:p>
          <a:p>
            <a:r>
              <a:rPr lang="en-US" dirty="0"/>
              <a:t>:has(X)</a:t>
            </a:r>
            <a:br>
              <a:rPr lang="en-US" dirty="0"/>
            </a:br>
            <a:r>
              <a:rPr lang="en-US" dirty="0"/>
              <a:t>Pass when an argument match at least one element when anchored against this element. E.g. h1:has(+ p) { … }</a:t>
            </a:r>
          </a:p>
          <a:p>
            <a:r>
              <a:rPr lang="en-US" dirty="0"/>
              <a:t>::selection</a:t>
            </a:r>
            <a:br>
              <a:rPr lang="en-US" dirty="0"/>
            </a:br>
            <a:r>
              <a:rPr lang="en-US" dirty="0"/>
              <a:t>Part of the text selected by user.</a:t>
            </a:r>
          </a:p>
          <a:p>
            <a:r>
              <a:rPr lang="en-US" dirty="0"/>
              <a:t>::before, ::after</a:t>
            </a:r>
            <a:br>
              <a:rPr lang="en-US" dirty="0"/>
            </a:br>
            <a:r>
              <a:rPr lang="en-US" dirty="0"/>
              <a:t>Inserts additional content before/after selected element. E.g. </a:t>
            </a:r>
            <a:r>
              <a:rPr lang="en-US" dirty="0" err="1"/>
              <a:t>p.proof</a:t>
            </a:r>
            <a:r>
              <a:rPr lang="en-US" dirty="0"/>
              <a:t>::after { content: "Q.E.D."; }</a:t>
            </a:r>
          </a:p>
          <a:p>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420B1054-A868-B0FE-1143-22EFE252E766}"/>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343235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BDDA55-62BD-5244-CC53-C5AE543442BE}"/>
              </a:ext>
            </a:extLst>
          </p:cNvPr>
          <p:cNvSpPr>
            <a:spLocks noGrp="1"/>
          </p:cNvSpPr>
          <p:nvPr>
            <p:ph type="title"/>
          </p:nvPr>
        </p:nvSpPr>
        <p:spPr/>
        <p:txBody>
          <a:bodyPr/>
          <a:lstStyle/>
          <a:p>
            <a:r>
              <a:rPr lang="en-US" dirty="0"/>
              <a:t>CSS Attribute Selectors</a:t>
            </a:r>
          </a:p>
        </p:txBody>
      </p:sp>
      <p:sp>
        <p:nvSpPr>
          <p:cNvPr id="5" name="Content Placeholder 4">
            <a:extLst>
              <a:ext uri="{FF2B5EF4-FFF2-40B4-BE49-F238E27FC236}">
                <a16:creationId xmlns:a16="http://schemas.microsoft.com/office/drawing/2014/main" id="{58A32837-6379-CA1F-AD0A-0E73804DCF25}"/>
              </a:ext>
            </a:extLst>
          </p:cNvPr>
          <p:cNvSpPr>
            <a:spLocks noGrp="1"/>
          </p:cNvSpPr>
          <p:nvPr>
            <p:ph sz="half" idx="1"/>
          </p:nvPr>
        </p:nvSpPr>
        <p:spPr/>
        <p:txBody>
          <a:bodyPr/>
          <a:lstStyle/>
          <a:p>
            <a:r>
              <a:rPr lang="en-US" dirty="0"/>
              <a:t>[</a:t>
            </a:r>
            <a:r>
              <a:rPr lang="en-US" dirty="0" err="1"/>
              <a:t>attr</a:t>
            </a:r>
            <a:r>
              <a:rPr lang="en-US" dirty="0"/>
              <a:t>]</a:t>
            </a:r>
            <a:br>
              <a:rPr lang="en-US" dirty="0"/>
            </a:br>
            <a:r>
              <a:rPr lang="en-US" dirty="0"/>
              <a:t>Selects elements with attribute </a:t>
            </a:r>
            <a:r>
              <a:rPr lang="en-US" dirty="0" err="1"/>
              <a:t>attr</a:t>
            </a:r>
            <a:r>
              <a:rPr lang="en-US" dirty="0"/>
              <a:t>, value does not matter.</a:t>
            </a:r>
          </a:p>
          <a:p>
            <a:r>
              <a:rPr lang="en-US" dirty="0"/>
              <a:t>[</a:t>
            </a:r>
            <a:r>
              <a:rPr lang="en-US" dirty="0" err="1"/>
              <a:t>attr</a:t>
            </a:r>
            <a:r>
              <a:rPr lang="en-US" dirty="0"/>
              <a:t>=</a:t>
            </a:r>
            <a:r>
              <a:rPr lang="en-US" dirty="0" err="1"/>
              <a:t>val</a:t>
            </a:r>
            <a:r>
              <a:rPr lang="en-US" dirty="0"/>
              <a:t>]</a:t>
            </a:r>
            <a:br>
              <a:rPr lang="en-US" dirty="0"/>
            </a:br>
            <a:r>
              <a:rPr lang="en-US" dirty="0"/>
              <a:t>Attribute </a:t>
            </a:r>
            <a:r>
              <a:rPr lang="en-US" dirty="0" err="1"/>
              <a:t>attr</a:t>
            </a:r>
            <a:r>
              <a:rPr lang="en-US" dirty="0"/>
              <a:t> with exact value val.</a:t>
            </a:r>
          </a:p>
          <a:p>
            <a:r>
              <a:rPr lang="en-US" dirty="0"/>
              <a:t>[</a:t>
            </a:r>
            <a:r>
              <a:rPr lang="en-US" dirty="0" err="1"/>
              <a:t>attr</a:t>
            </a:r>
            <a:r>
              <a:rPr lang="en-US" dirty="0"/>
              <a:t>^=</a:t>
            </a:r>
            <a:r>
              <a:rPr lang="en-US" dirty="0" err="1"/>
              <a:t>val</a:t>
            </a:r>
            <a:r>
              <a:rPr lang="en-US" dirty="0"/>
              <a:t>]</a:t>
            </a:r>
            <a:br>
              <a:rPr lang="en-US" dirty="0"/>
            </a:br>
            <a:r>
              <a:rPr lang="en-US" dirty="0"/>
              <a:t>Attribute that starts with given </a:t>
            </a:r>
            <a:r>
              <a:rPr lang="en-US" dirty="0" err="1"/>
              <a:t>val</a:t>
            </a:r>
            <a:r>
              <a:rPr lang="en-US" dirty="0"/>
              <a:t>, e.g., a[</a:t>
            </a:r>
            <a:r>
              <a:rPr lang="en-US" dirty="0" err="1"/>
              <a:t>href</a:t>
            </a:r>
            <a:r>
              <a:rPr lang="en-US" dirty="0"/>
              <a:t>^="https"] selects links to secured pages</a:t>
            </a:r>
          </a:p>
          <a:p>
            <a:r>
              <a:rPr lang="en-US" dirty="0"/>
              <a:t>[</a:t>
            </a:r>
            <a:r>
              <a:rPr lang="en-US" dirty="0" err="1"/>
              <a:t>attr</a:t>
            </a:r>
            <a:r>
              <a:rPr lang="en-US" dirty="0"/>
              <a:t>$=</a:t>
            </a:r>
            <a:r>
              <a:rPr lang="en-US" dirty="0" err="1"/>
              <a:t>val</a:t>
            </a:r>
            <a:r>
              <a:rPr lang="en-US" dirty="0"/>
              <a:t>]</a:t>
            </a:r>
            <a:br>
              <a:rPr lang="en-US" dirty="0"/>
            </a:br>
            <a:r>
              <a:rPr lang="en-US" dirty="0"/>
              <a:t>Attribute that ends with given val.</a:t>
            </a:r>
          </a:p>
          <a:p>
            <a:pPr marL="0" indent="0">
              <a:buNone/>
            </a:pPr>
            <a:endParaRPr lang="en-US" dirty="0"/>
          </a:p>
        </p:txBody>
      </p:sp>
      <p:sp>
        <p:nvSpPr>
          <p:cNvPr id="6" name="Content Placeholder 5">
            <a:extLst>
              <a:ext uri="{FF2B5EF4-FFF2-40B4-BE49-F238E27FC236}">
                <a16:creationId xmlns:a16="http://schemas.microsoft.com/office/drawing/2014/main" id="{DC819FD7-5131-0C4D-84D7-2DEEB89D38D8}"/>
              </a:ext>
            </a:extLst>
          </p:cNvPr>
          <p:cNvSpPr>
            <a:spLocks noGrp="1"/>
          </p:cNvSpPr>
          <p:nvPr>
            <p:ph sz="half" idx="2"/>
          </p:nvPr>
        </p:nvSpPr>
        <p:spPr/>
        <p:txBody>
          <a:bodyPr/>
          <a:lstStyle/>
          <a:p>
            <a:r>
              <a:rPr lang="en-US" dirty="0"/>
              <a:t>[</a:t>
            </a:r>
            <a:r>
              <a:rPr lang="en-US" dirty="0" err="1"/>
              <a:t>attr</a:t>
            </a:r>
            <a:r>
              <a:rPr lang="en-US" dirty="0"/>
              <a:t>*=</a:t>
            </a:r>
            <a:r>
              <a:rPr lang="en-US" dirty="0" err="1"/>
              <a:t>val</a:t>
            </a:r>
            <a:r>
              <a:rPr lang="en-US" dirty="0"/>
              <a:t>]</a:t>
            </a:r>
            <a:br>
              <a:rPr lang="en-US" dirty="0"/>
            </a:br>
            <a:r>
              <a:rPr lang="en-US" dirty="0"/>
              <a:t>Attribute that contains a </a:t>
            </a:r>
            <a:r>
              <a:rPr lang="en-US" dirty="0" err="1"/>
              <a:t>val</a:t>
            </a:r>
            <a:r>
              <a:rPr lang="en-US" dirty="0"/>
              <a:t> as a substring.</a:t>
            </a:r>
          </a:p>
          <a:p>
            <a:r>
              <a:rPr lang="en-US" dirty="0"/>
              <a:t>[</a:t>
            </a:r>
            <a:r>
              <a:rPr lang="en-US" dirty="0" err="1"/>
              <a:t>attr</a:t>
            </a:r>
            <a:r>
              <a:rPr lang="en-US" dirty="0"/>
              <a:t>~=</a:t>
            </a:r>
            <a:r>
              <a:rPr lang="en-US" dirty="0" err="1"/>
              <a:t>val</a:t>
            </a:r>
            <a:r>
              <a:rPr lang="en-US" dirty="0"/>
              <a:t>] </a:t>
            </a:r>
            <a:br>
              <a:rPr lang="en-US" dirty="0"/>
            </a:br>
            <a:r>
              <a:rPr lang="en-US" dirty="0"/>
              <a:t>Attribute with list of whitespace-separated values, here </a:t>
            </a:r>
            <a:r>
              <a:rPr lang="en-US" dirty="0" err="1"/>
              <a:t>val</a:t>
            </a:r>
            <a:r>
              <a:rPr lang="en-US" dirty="0"/>
              <a:t> matches one of the items on the list. </a:t>
            </a:r>
          </a:p>
          <a:p>
            <a:r>
              <a:rPr lang="en-US" dirty="0"/>
              <a:t>[</a:t>
            </a:r>
            <a:r>
              <a:rPr lang="en-US" dirty="0" err="1"/>
              <a:t>attr</a:t>
            </a:r>
            <a:r>
              <a:rPr lang="en-US" dirty="0"/>
              <a:t>|=</a:t>
            </a:r>
            <a:r>
              <a:rPr lang="en-US" dirty="0" err="1"/>
              <a:t>val</a:t>
            </a:r>
            <a:r>
              <a:rPr lang="en-US" dirty="0"/>
              <a:t>]</a:t>
            </a:r>
            <a:br>
              <a:rPr lang="en-US" dirty="0"/>
            </a:br>
            <a:r>
              <a:rPr lang="en-US" dirty="0" err="1"/>
              <a:t>Atribute</a:t>
            </a:r>
            <a:r>
              <a:rPr lang="en-US" dirty="0"/>
              <a:t> with value </a:t>
            </a:r>
            <a:r>
              <a:rPr lang="en-US" dirty="0" err="1"/>
              <a:t>val</a:t>
            </a:r>
            <a:r>
              <a:rPr lang="en-US" dirty="0"/>
              <a:t> or beginning with </a:t>
            </a:r>
            <a:r>
              <a:rPr lang="en-US" dirty="0" err="1"/>
              <a:t>val</a:t>
            </a:r>
            <a:r>
              <a:rPr lang="en-US" dirty="0"/>
              <a:t> immediately followed by ‘-’ (intended for lang).</a:t>
            </a:r>
          </a:p>
          <a:p>
            <a:pPr marL="0" indent="0">
              <a:buNone/>
            </a:pPr>
            <a:endParaRPr lang="en-US" dirty="0"/>
          </a:p>
          <a:p>
            <a:endParaRPr lang="en-US" dirty="0"/>
          </a:p>
        </p:txBody>
      </p:sp>
    </p:spTree>
    <p:extLst>
      <p:ext uri="{BB962C8B-B14F-4D97-AF65-F5344CB8AC3E}">
        <p14:creationId xmlns:p14="http://schemas.microsoft.com/office/powerpoint/2010/main" val="3814545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97623E-AEFE-7192-6C11-A81C117736BA}"/>
              </a:ext>
            </a:extLst>
          </p:cNvPr>
          <p:cNvSpPr>
            <a:spLocks noGrp="1"/>
          </p:cNvSpPr>
          <p:nvPr>
            <p:ph type="body" sz="quarter" idx="13"/>
          </p:nvPr>
        </p:nvSpPr>
        <p:spPr/>
        <p:txBody>
          <a:bodyPr/>
          <a:lstStyle/>
          <a:p>
            <a:r>
              <a:rPr lang="en-US" noProof="0" dirty="0"/>
              <a:t>Cascading Style Sheets</a:t>
            </a:r>
          </a:p>
        </p:txBody>
      </p:sp>
      <p:sp>
        <p:nvSpPr>
          <p:cNvPr id="5" name="Text Placeholder 4">
            <a:extLst>
              <a:ext uri="{FF2B5EF4-FFF2-40B4-BE49-F238E27FC236}">
                <a16:creationId xmlns:a16="http://schemas.microsoft.com/office/drawing/2014/main" id="{EAC2CF31-A391-4565-60EF-E331EC3C3A5B}"/>
              </a:ext>
            </a:extLst>
          </p:cNvPr>
          <p:cNvSpPr>
            <a:spLocks noGrp="1"/>
          </p:cNvSpPr>
          <p:nvPr>
            <p:ph type="body" sz="quarter" idx="14"/>
          </p:nvPr>
        </p:nvSpPr>
        <p:spPr/>
        <p:txBody>
          <a:bodyPr/>
          <a:lstStyle/>
          <a:p>
            <a:r>
              <a:rPr lang="en-US" noProof="0" dirty="0"/>
              <a:t>Flex &amp; Grid</a:t>
            </a:r>
          </a:p>
        </p:txBody>
      </p:sp>
    </p:spTree>
    <p:extLst>
      <p:ext uri="{BB962C8B-B14F-4D97-AF65-F5344CB8AC3E}">
        <p14:creationId xmlns:p14="http://schemas.microsoft.com/office/powerpoint/2010/main" val="1672935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56BE-757C-4256-FD65-BC30DCDF2469}"/>
              </a:ext>
            </a:extLst>
          </p:cNvPr>
          <p:cNvSpPr>
            <a:spLocks noGrp="1"/>
          </p:cNvSpPr>
          <p:nvPr>
            <p:ph type="title"/>
          </p:nvPr>
        </p:nvSpPr>
        <p:spPr/>
        <p:txBody>
          <a:bodyPr/>
          <a:lstStyle/>
          <a:p>
            <a:r>
              <a:rPr lang="en-US" noProof="0" dirty="0"/>
              <a:t>Flex</a:t>
            </a:r>
          </a:p>
        </p:txBody>
      </p:sp>
      <p:sp>
        <p:nvSpPr>
          <p:cNvPr id="3" name="Content Placeholder 2">
            <a:extLst>
              <a:ext uri="{FF2B5EF4-FFF2-40B4-BE49-F238E27FC236}">
                <a16:creationId xmlns:a16="http://schemas.microsoft.com/office/drawing/2014/main" id="{56302B26-44C8-DDA4-21E0-DF6E852FA356}"/>
              </a:ext>
            </a:extLst>
          </p:cNvPr>
          <p:cNvSpPr>
            <a:spLocks noGrp="1"/>
          </p:cNvSpPr>
          <p:nvPr>
            <p:ph idx="1"/>
          </p:nvPr>
        </p:nvSpPr>
        <p:spPr>
          <a:xfrm>
            <a:off x="335360" y="1268760"/>
            <a:ext cx="11449272" cy="766132"/>
          </a:xfrm>
        </p:spPr>
        <p:txBody>
          <a:bodyPr/>
          <a:lstStyle/>
          <a:p>
            <a:pPr marL="0" indent="0">
              <a:buNone/>
            </a:pPr>
            <a:r>
              <a:rPr lang="en-US" noProof="0" dirty="0"/>
              <a:t>A way to create flexible smaller layouts (e.g., flow of UI controls) without too much customization.</a:t>
            </a:r>
            <a:br>
              <a:rPr lang="en-US" noProof="0" dirty="0"/>
            </a:br>
            <a:r>
              <a:rPr lang="en-US" noProof="0" dirty="0"/>
              <a:t>There are many good and interactive Flex tutorials on the internet.</a:t>
            </a:r>
          </a:p>
          <a:p>
            <a:endParaRPr lang="en-US" noProof="0" dirty="0"/>
          </a:p>
          <a:p>
            <a:endParaRPr lang="en-US" noProof="0" dirty="0"/>
          </a:p>
        </p:txBody>
      </p:sp>
      <p:pic>
        <p:nvPicPr>
          <p:cNvPr id="5" name="Picture 4">
            <a:extLst>
              <a:ext uri="{FF2B5EF4-FFF2-40B4-BE49-F238E27FC236}">
                <a16:creationId xmlns:a16="http://schemas.microsoft.com/office/drawing/2014/main" id="{9EC24479-1D93-A213-1BAF-F22A1427D86B}"/>
              </a:ext>
            </a:extLst>
          </p:cNvPr>
          <p:cNvPicPr>
            <a:picLocks noChangeAspect="1"/>
          </p:cNvPicPr>
          <p:nvPr/>
        </p:nvPicPr>
        <p:blipFill>
          <a:blip r:embed="rId3"/>
          <a:stretch>
            <a:fillRect/>
          </a:stretch>
        </p:blipFill>
        <p:spPr>
          <a:xfrm>
            <a:off x="2773760" y="2759303"/>
            <a:ext cx="5544616" cy="2602940"/>
          </a:xfrm>
          <a:prstGeom prst="rect">
            <a:avLst/>
          </a:prstGeom>
        </p:spPr>
      </p:pic>
    </p:spTree>
    <p:extLst>
      <p:ext uri="{BB962C8B-B14F-4D97-AF65-F5344CB8AC3E}">
        <p14:creationId xmlns:p14="http://schemas.microsoft.com/office/powerpoint/2010/main" val="725904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7A96-E2B6-FF9B-588D-E2CA17BB2A98}"/>
              </a:ext>
            </a:extLst>
          </p:cNvPr>
          <p:cNvSpPr>
            <a:spLocks noGrp="1"/>
          </p:cNvSpPr>
          <p:nvPr>
            <p:ph type="title"/>
          </p:nvPr>
        </p:nvSpPr>
        <p:spPr/>
        <p:txBody>
          <a:bodyPr/>
          <a:lstStyle/>
          <a:p>
            <a:r>
              <a:rPr lang="en-US" noProof="0" dirty="0"/>
              <a:t>Selected flex properties</a:t>
            </a:r>
          </a:p>
        </p:txBody>
      </p:sp>
      <p:pic>
        <p:nvPicPr>
          <p:cNvPr id="4" name="Picture 3">
            <a:extLst>
              <a:ext uri="{FF2B5EF4-FFF2-40B4-BE49-F238E27FC236}">
                <a16:creationId xmlns:a16="http://schemas.microsoft.com/office/drawing/2014/main" id="{2A700BCB-97C5-393A-740B-801E0E920728}"/>
              </a:ext>
            </a:extLst>
          </p:cNvPr>
          <p:cNvPicPr>
            <a:picLocks noChangeAspect="1"/>
          </p:cNvPicPr>
          <p:nvPr/>
        </p:nvPicPr>
        <p:blipFill rotWithShape="1">
          <a:blip r:embed="rId2"/>
          <a:srcRect l="20994" r="21007"/>
          <a:stretch/>
        </p:blipFill>
        <p:spPr>
          <a:xfrm>
            <a:off x="551003" y="1404242"/>
            <a:ext cx="2593050" cy="4049910"/>
          </a:xfrm>
          <a:prstGeom prst="rect">
            <a:avLst/>
          </a:prstGeom>
        </p:spPr>
      </p:pic>
      <p:pic>
        <p:nvPicPr>
          <p:cNvPr id="6" name="Picture 5">
            <a:extLst>
              <a:ext uri="{FF2B5EF4-FFF2-40B4-BE49-F238E27FC236}">
                <a16:creationId xmlns:a16="http://schemas.microsoft.com/office/drawing/2014/main" id="{6E6AF9F0-5D8D-8D31-EC3D-E95F6154EE2F}"/>
              </a:ext>
            </a:extLst>
          </p:cNvPr>
          <p:cNvPicPr>
            <a:picLocks noChangeAspect="1"/>
          </p:cNvPicPr>
          <p:nvPr/>
        </p:nvPicPr>
        <p:blipFill>
          <a:blip r:embed="rId3"/>
          <a:stretch>
            <a:fillRect/>
          </a:stretch>
        </p:blipFill>
        <p:spPr>
          <a:xfrm>
            <a:off x="3671444" y="1403848"/>
            <a:ext cx="4471536" cy="4050304"/>
          </a:xfrm>
          <a:prstGeom prst="rect">
            <a:avLst/>
          </a:prstGeom>
        </p:spPr>
      </p:pic>
      <p:pic>
        <p:nvPicPr>
          <p:cNvPr id="8" name="Picture 7">
            <a:extLst>
              <a:ext uri="{FF2B5EF4-FFF2-40B4-BE49-F238E27FC236}">
                <a16:creationId xmlns:a16="http://schemas.microsoft.com/office/drawing/2014/main" id="{4BCE620E-C662-911D-9FF3-74F8F156E252}"/>
              </a:ext>
            </a:extLst>
          </p:cNvPr>
          <p:cNvPicPr>
            <a:picLocks noChangeAspect="1"/>
          </p:cNvPicPr>
          <p:nvPr/>
        </p:nvPicPr>
        <p:blipFill rotWithShape="1">
          <a:blip r:embed="rId4"/>
          <a:srcRect l="13855" r="15890"/>
          <a:stretch/>
        </p:blipFill>
        <p:spPr>
          <a:xfrm>
            <a:off x="8666082" y="1403848"/>
            <a:ext cx="3141918" cy="4050698"/>
          </a:xfrm>
          <a:prstGeom prst="rect">
            <a:avLst/>
          </a:prstGeom>
        </p:spPr>
      </p:pic>
      <p:sp>
        <p:nvSpPr>
          <p:cNvPr id="10" name="TextBox 9">
            <a:extLst>
              <a:ext uri="{FF2B5EF4-FFF2-40B4-BE49-F238E27FC236}">
                <a16:creationId xmlns:a16="http://schemas.microsoft.com/office/drawing/2014/main" id="{03576448-8933-3F25-132A-9FF8474F1F1E}"/>
              </a:ext>
            </a:extLst>
          </p:cNvPr>
          <p:cNvSpPr txBox="1"/>
          <p:nvPr/>
        </p:nvSpPr>
        <p:spPr>
          <a:xfrm>
            <a:off x="9423211" y="5491662"/>
            <a:ext cx="1789272" cy="338554"/>
          </a:xfrm>
          <a:prstGeom prst="rect">
            <a:avLst/>
          </a:prstGeom>
          <a:noFill/>
        </p:spPr>
        <p:txBody>
          <a:bodyPr wrap="square" rtlCol="0">
            <a:spAutoFit/>
          </a:bodyPr>
          <a:lstStyle/>
          <a:p>
            <a:r>
              <a:rPr lang="en-US" sz="1600" b="1" noProof="0" dirty="0">
                <a:latin typeface="Courier New" panose="02070309020205020404" pitchFamily="49" charset="0"/>
                <a:cs typeface="Courier New" panose="02070309020205020404" pitchFamily="49" charset="0"/>
              </a:rPr>
              <a:t>align-content</a:t>
            </a:r>
          </a:p>
        </p:txBody>
      </p:sp>
      <p:sp>
        <p:nvSpPr>
          <p:cNvPr id="12" name="Rectangle 11">
            <a:extLst>
              <a:ext uri="{FF2B5EF4-FFF2-40B4-BE49-F238E27FC236}">
                <a16:creationId xmlns:a16="http://schemas.microsoft.com/office/drawing/2014/main" id="{39AC5FF0-5A63-3064-14A4-C0C07A8CF1B4}"/>
              </a:ext>
            </a:extLst>
          </p:cNvPr>
          <p:cNvSpPr/>
          <p:nvPr/>
        </p:nvSpPr>
        <p:spPr>
          <a:xfrm>
            <a:off x="5136007" y="5495128"/>
            <a:ext cx="1542410" cy="338554"/>
          </a:xfrm>
          <a:prstGeom prst="rect">
            <a:avLst/>
          </a:prstGeom>
        </p:spPr>
        <p:txBody>
          <a:bodyPr wrap="square">
            <a:spAutoFit/>
          </a:bodyPr>
          <a:lstStyle/>
          <a:p>
            <a:r>
              <a:rPr lang="en-US" sz="1600" b="1" noProof="0" dirty="0">
                <a:latin typeface="Courier New" panose="02070309020205020404" pitchFamily="49" charset="0"/>
                <a:cs typeface="Courier New" panose="02070309020205020404" pitchFamily="49" charset="0"/>
              </a:rPr>
              <a:t>align-items</a:t>
            </a:r>
          </a:p>
        </p:txBody>
      </p:sp>
      <p:sp>
        <p:nvSpPr>
          <p:cNvPr id="14" name="Rectangle 13">
            <a:extLst>
              <a:ext uri="{FF2B5EF4-FFF2-40B4-BE49-F238E27FC236}">
                <a16:creationId xmlns:a16="http://schemas.microsoft.com/office/drawing/2014/main" id="{3ADC9F84-542A-726F-7930-071EC46E667C}"/>
              </a:ext>
            </a:extLst>
          </p:cNvPr>
          <p:cNvSpPr/>
          <p:nvPr/>
        </p:nvSpPr>
        <p:spPr>
          <a:xfrm>
            <a:off x="695400" y="5491662"/>
            <a:ext cx="2036135" cy="338554"/>
          </a:xfrm>
          <a:prstGeom prst="rect">
            <a:avLst/>
          </a:prstGeom>
        </p:spPr>
        <p:txBody>
          <a:bodyPr wrap="square">
            <a:spAutoFit/>
          </a:bodyPr>
          <a:lstStyle/>
          <a:p>
            <a:r>
              <a:rPr lang="en-US" sz="1600" b="1" noProof="0" dirty="0">
                <a:latin typeface="Courier New" panose="02070309020205020404" pitchFamily="49" charset="0"/>
                <a:cs typeface="Courier New" panose="02070309020205020404" pitchFamily="49" charset="0"/>
              </a:rPr>
              <a:t>justify-content</a:t>
            </a:r>
          </a:p>
        </p:txBody>
      </p:sp>
    </p:spTree>
    <p:extLst>
      <p:ext uri="{BB962C8B-B14F-4D97-AF65-F5344CB8AC3E}">
        <p14:creationId xmlns:p14="http://schemas.microsoft.com/office/powerpoint/2010/main" val="777227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418F-02FC-B13F-21C8-96258E4DC32E}"/>
              </a:ext>
            </a:extLst>
          </p:cNvPr>
          <p:cNvSpPr>
            <a:spLocks noGrp="1"/>
          </p:cNvSpPr>
          <p:nvPr>
            <p:ph type="title"/>
          </p:nvPr>
        </p:nvSpPr>
        <p:spPr/>
        <p:txBody>
          <a:bodyPr/>
          <a:lstStyle/>
          <a:p>
            <a:r>
              <a:rPr lang="en-US" noProof="0" dirty="0"/>
              <a:t>Selected flex properties</a:t>
            </a:r>
          </a:p>
        </p:txBody>
      </p:sp>
      <p:sp>
        <p:nvSpPr>
          <p:cNvPr id="4" name="Content Placeholder 3">
            <a:extLst>
              <a:ext uri="{FF2B5EF4-FFF2-40B4-BE49-F238E27FC236}">
                <a16:creationId xmlns:a16="http://schemas.microsoft.com/office/drawing/2014/main" id="{1D0ED0C7-0099-ED73-DEB8-9131BA7ED4FC}"/>
              </a:ext>
            </a:extLst>
          </p:cNvPr>
          <p:cNvSpPr>
            <a:spLocks noGrp="1"/>
          </p:cNvSpPr>
          <p:nvPr>
            <p:ph sz="half" idx="1"/>
          </p:nvPr>
        </p:nvSpPr>
        <p:spPr/>
        <p:txBody>
          <a:bodyPr/>
          <a:lstStyle/>
          <a:p>
            <a:pPr marL="0" indent="0">
              <a:buNone/>
            </a:pPr>
            <a:r>
              <a:rPr lang="en-US" noProof="0" dirty="0"/>
              <a:t>Container properties:</a:t>
            </a:r>
          </a:p>
          <a:p>
            <a:r>
              <a:rPr lang="en-US" noProof="0" dirty="0"/>
              <a:t>display: </a:t>
            </a:r>
            <a:r>
              <a:rPr lang="en-US" noProof="0" dirty="0">
                <a:solidFill>
                  <a:schemeClr val="accent1"/>
                </a:solidFill>
              </a:rPr>
              <a:t>flex</a:t>
            </a:r>
          </a:p>
          <a:p>
            <a:r>
              <a:rPr lang="en-US" noProof="0" dirty="0">
                <a:solidFill>
                  <a:schemeClr val="accent1"/>
                </a:solidFill>
              </a:rPr>
              <a:t>flex-direction</a:t>
            </a:r>
            <a:br>
              <a:rPr lang="en-US" noProof="0" dirty="0"/>
            </a:br>
            <a:r>
              <a:rPr lang="en-US" noProof="0" dirty="0"/>
              <a:t>Direction of main axis.</a:t>
            </a:r>
          </a:p>
          <a:p>
            <a:r>
              <a:rPr lang="en-US" noProof="0" dirty="0">
                <a:solidFill>
                  <a:schemeClr val="accent1"/>
                </a:solidFill>
              </a:rPr>
              <a:t>flex-wrap</a:t>
            </a:r>
            <a:br>
              <a:rPr lang="en-US" noProof="0" dirty="0"/>
            </a:br>
            <a:r>
              <a:rPr lang="en-US" noProof="0" dirty="0"/>
              <a:t>Whether wrapping is allowed.</a:t>
            </a:r>
          </a:p>
          <a:p>
            <a:r>
              <a:rPr lang="en-US" noProof="0" dirty="0">
                <a:solidFill>
                  <a:schemeClr val="accent1"/>
                </a:solidFill>
              </a:rPr>
              <a:t>justify-content</a:t>
            </a:r>
            <a:br>
              <a:rPr lang="en-US" noProof="0" dirty="0">
                <a:solidFill>
                  <a:schemeClr val="accent1"/>
                </a:solidFill>
              </a:rPr>
            </a:br>
            <a:r>
              <a:rPr lang="en-US" noProof="0" dirty="0"/>
              <a:t>Alignment and spacing along the main axis.</a:t>
            </a:r>
          </a:p>
          <a:p>
            <a:r>
              <a:rPr lang="en-US" noProof="0" dirty="0">
                <a:solidFill>
                  <a:schemeClr val="accent1"/>
                </a:solidFill>
              </a:rPr>
              <a:t>align-items</a:t>
            </a:r>
            <a:r>
              <a:rPr lang="en-US" noProof="0" dirty="0"/>
              <a:t>, </a:t>
            </a:r>
            <a:r>
              <a:rPr lang="en-US" noProof="0" dirty="0">
                <a:solidFill>
                  <a:schemeClr val="accent1"/>
                </a:solidFill>
              </a:rPr>
              <a:t>align-content </a:t>
            </a:r>
            <a:br>
              <a:rPr lang="en-US" noProof="0" dirty="0">
                <a:solidFill>
                  <a:schemeClr val="accent1"/>
                </a:solidFill>
              </a:rPr>
            </a:br>
            <a:r>
              <a:rPr lang="en-US" noProof="0" dirty="0"/>
              <a:t>Alignment, spacing, and padding along the cross axis.</a:t>
            </a:r>
          </a:p>
          <a:p>
            <a:pPr marL="0" indent="0">
              <a:buNone/>
            </a:pPr>
            <a:endParaRPr lang="en-US" noProof="0" dirty="0"/>
          </a:p>
          <a:p>
            <a:pPr marL="0" indent="0">
              <a:buNone/>
            </a:pPr>
            <a:endParaRPr lang="en-US" noProof="0" dirty="0"/>
          </a:p>
        </p:txBody>
      </p:sp>
      <p:sp>
        <p:nvSpPr>
          <p:cNvPr id="5" name="Content Placeholder 4">
            <a:extLst>
              <a:ext uri="{FF2B5EF4-FFF2-40B4-BE49-F238E27FC236}">
                <a16:creationId xmlns:a16="http://schemas.microsoft.com/office/drawing/2014/main" id="{2FB8CAE2-AF7F-9AB1-4B16-E68BF1D6D243}"/>
              </a:ext>
            </a:extLst>
          </p:cNvPr>
          <p:cNvSpPr>
            <a:spLocks noGrp="1"/>
          </p:cNvSpPr>
          <p:nvPr>
            <p:ph sz="half" idx="2"/>
          </p:nvPr>
        </p:nvSpPr>
        <p:spPr/>
        <p:txBody>
          <a:bodyPr/>
          <a:lstStyle/>
          <a:p>
            <a:pPr marL="0" indent="0">
              <a:buNone/>
            </a:pPr>
            <a:r>
              <a:rPr lang="en-US" noProof="0" dirty="0"/>
              <a:t>Item properties:</a:t>
            </a:r>
          </a:p>
          <a:p>
            <a:r>
              <a:rPr lang="en-US" noProof="0" dirty="0">
                <a:solidFill>
                  <a:schemeClr val="accent1"/>
                </a:solidFill>
              </a:rPr>
              <a:t>order</a:t>
            </a:r>
            <a:br>
              <a:rPr lang="en-US" noProof="0" dirty="0"/>
            </a:br>
            <a:r>
              <a:rPr lang="en-US" noProof="0" dirty="0"/>
              <a:t>Items are sorted by their order values. Items with the same order are sorted by HTML positions. Do NOT use!</a:t>
            </a:r>
          </a:p>
          <a:p>
            <a:r>
              <a:rPr lang="en-US" noProof="0" dirty="0">
                <a:solidFill>
                  <a:schemeClr val="accent1"/>
                </a:solidFill>
              </a:rPr>
              <a:t>flex-grow</a:t>
            </a:r>
            <a:r>
              <a:rPr lang="en-US" noProof="0" dirty="0"/>
              <a:t>, </a:t>
            </a:r>
            <a:r>
              <a:rPr lang="en-US" noProof="0" dirty="0">
                <a:solidFill>
                  <a:schemeClr val="accent1"/>
                </a:solidFill>
              </a:rPr>
              <a:t>flex-shrink</a:t>
            </a:r>
            <a:br>
              <a:rPr lang="en-US" noProof="0" dirty="0"/>
            </a:br>
            <a:r>
              <a:rPr lang="en-US" noProof="0" dirty="0"/>
              <a:t>How much should the item grow/shrink if there is space left or not enough space.</a:t>
            </a:r>
          </a:p>
          <a:p>
            <a:r>
              <a:rPr lang="en-US" noProof="0" dirty="0">
                <a:solidFill>
                  <a:schemeClr val="accent1"/>
                </a:solidFill>
              </a:rPr>
              <a:t>flex-basis</a:t>
            </a:r>
            <a:br>
              <a:rPr lang="en-US" noProof="0" dirty="0">
                <a:solidFill>
                  <a:schemeClr val="accent1"/>
                </a:solidFill>
              </a:rPr>
            </a:br>
            <a:r>
              <a:rPr lang="en-US" noProof="0" dirty="0"/>
              <a:t>Default size of the item, before growing or shrinking.</a:t>
            </a:r>
          </a:p>
          <a:p>
            <a:pPr marL="0" indent="0">
              <a:buNone/>
            </a:pPr>
            <a:endParaRPr lang="en-US" noProof="0" dirty="0"/>
          </a:p>
          <a:p>
            <a:pPr marL="0" indent="0">
              <a:buNone/>
            </a:pPr>
            <a:endParaRPr lang="en-US" noProof="0" dirty="0"/>
          </a:p>
          <a:p>
            <a:pPr marL="0" indent="0">
              <a:buNone/>
            </a:pPr>
            <a:endParaRPr lang="en-US" noProof="0" dirty="0"/>
          </a:p>
        </p:txBody>
      </p:sp>
    </p:spTree>
    <p:extLst>
      <p:ext uri="{BB962C8B-B14F-4D97-AF65-F5344CB8AC3E}">
        <p14:creationId xmlns:p14="http://schemas.microsoft.com/office/powerpoint/2010/main" val="3223434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02A7-BE87-ADCB-EF06-AB9A1AEC53AD}"/>
              </a:ext>
            </a:extLst>
          </p:cNvPr>
          <p:cNvSpPr>
            <a:spLocks noGrp="1"/>
          </p:cNvSpPr>
          <p:nvPr>
            <p:ph type="title"/>
          </p:nvPr>
        </p:nvSpPr>
        <p:spPr/>
        <p:txBody>
          <a:bodyPr/>
          <a:lstStyle/>
          <a:p>
            <a:r>
              <a:rPr lang="en-US" noProof="0" dirty="0"/>
              <a:t>Grid</a:t>
            </a:r>
          </a:p>
        </p:txBody>
      </p:sp>
      <p:sp>
        <p:nvSpPr>
          <p:cNvPr id="3" name="Content Placeholder 2">
            <a:extLst>
              <a:ext uri="{FF2B5EF4-FFF2-40B4-BE49-F238E27FC236}">
                <a16:creationId xmlns:a16="http://schemas.microsoft.com/office/drawing/2014/main" id="{63806A53-0F5C-527F-7C02-74813D1FFBFB}"/>
              </a:ext>
            </a:extLst>
          </p:cNvPr>
          <p:cNvSpPr>
            <a:spLocks noGrp="1"/>
          </p:cNvSpPr>
          <p:nvPr>
            <p:ph idx="1"/>
          </p:nvPr>
        </p:nvSpPr>
        <p:spPr>
          <a:xfrm>
            <a:off x="335360" y="1268760"/>
            <a:ext cx="7197010" cy="3190619"/>
          </a:xfrm>
        </p:spPr>
        <p:txBody>
          <a:bodyPr/>
          <a:lstStyle/>
          <a:p>
            <a:pPr marL="0" indent="0">
              <a:buNone/>
            </a:pPr>
            <a:r>
              <a:rPr lang="en-US" noProof="0" dirty="0"/>
              <a:t>A container defines rectangular grid where items can be placed. The column and row sizes can be specified using various units, including </a:t>
            </a:r>
            <a:r>
              <a:rPr lang="en-US" noProof="0" dirty="0" err="1"/>
              <a:t>fr</a:t>
            </a:r>
            <a:r>
              <a:rPr lang="en-US" noProof="0" dirty="0"/>
              <a:t> unit - fraction unit introduced with grid.</a:t>
            </a:r>
          </a:p>
          <a:p>
            <a:pPr marL="0" indent="0">
              <a:buNone/>
            </a:pPr>
            <a:r>
              <a:rPr lang="en-US" noProof="0" dirty="0"/>
              <a:t>The items are direct descendants, children, of the container. They are aligned within grid lines (i.e., inside a rectangle).</a:t>
            </a:r>
          </a:p>
        </p:txBody>
      </p:sp>
      <p:pic>
        <p:nvPicPr>
          <p:cNvPr id="11" name="Picture 10">
            <a:extLst>
              <a:ext uri="{FF2B5EF4-FFF2-40B4-BE49-F238E27FC236}">
                <a16:creationId xmlns:a16="http://schemas.microsoft.com/office/drawing/2014/main" id="{41FBCE45-25A8-4C46-0058-26673D7EA898}"/>
              </a:ext>
            </a:extLst>
          </p:cNvPr>
          <p:cNvPicPr>
            <a:picLocks noChangeAspect="1"/>
          </p:cNvPicPr>
          <p:nvPr/>
        </p:nvPicPr>
        <p:blipFill>
          <a:blip r:embed="rId3"/>
          <a:stretch>
            <a:fillRect/>
          </a:stretch>
        </p:blipFill>
        <p:spPr>
          <a:xfrm>
            <a:off x="9657223" y="1455730"/>
            <a:ext cx="2448272" cy="1077772"/>
          </a:xfrm>
          <a:prstGeom prst="rect">
            <a:avLst/>
          </a:prstGeom>
        </p:spPr>
      </p:pic>
      <p:pic>
        <p:nvPicPr>
          <p:cNvPr id="12" name="Picture 11">
            <a:extLst>
              <a:ext uri="{FF2B5EF4-FFF2-40B4-BE49-F238E27FC236}">
                <a16:creationId xmlns:a16="http://schemas.microsoft.com/office/drawing/2014/main" id="{0D3EB1CD-EFFA-73B6-A97D-F67A13F422E9}"/>
              </a:ext>
            </a:extLst>
          </p:cNvPr>
          <p:cNvPicPr>
            <a:picLocks noChangeAspect="1"/>
          </p:cNvPicPr>
          <p:nvPr/>
        </p:nvPicPr>
        <p:blipFill>
          <a:blip r:embed="rId4"/>
          <a:stretch>
            <a:fillRect/>
          </a:stretch>
        </p:blipFill>
        <p:spPr>
          <a:xfrm>
            <a:off x="9361000" y="4654755"/>
            <a:ext cx="2448272" cy="1596699"/>
          </a:xfrm>
          <a:prstGeom prst="rect">
            <a:avLst/>
          </a:prstGeom>
        </p:spPr>
      </p:pic>
      <p:pic>
        <p:nvPicPr>
          <p:cNvPr id="13" name="Picture 12">
            <a:extLst>
              <a:ext uri="{FF2B5EF4-FFF2-40B4-BE49-F238E27FC236}">
                <a16:creationId xmlns:a16="http://schemas.microsoft.com/office/drawing/2014/main" id="{9485CA04-FF32-8C50-D678-8C7FF69F6F61}"/>
              </a:ext>
            </a:extLst>
          </p:cNvPr>
          <p:cNvPicPr>
            <a:picLocks noChangeAspect="1"/>
          </p:cNvPicPr>
          <p:nvPr/>
        </p:nvPicPr>
        <p:blipFill>
          <a:blip r:embed="rId5"/>
          <a:stretch>
            <a:fillRect/>
          </a:stretch>
        </p:blipFill>
        <p:spPr>
          <a:xfrm>
            <a:off x="4922794" y="4790891"/>
            <a:ext cx="2448272" cy="1596698"/>
          </a:xfrm>
          <a:prstGeom prst="rect">
            <a:avLst/>
          </a:prstGeom>
        </p:spPr>
      </p:pic>
      <p:pic>
        <p:nvPicPr>
          <p:cNvPr id="14" name="Picture 13">
            <a:extLst>
              <a:ext uri="{FF2B5EF4-FFF2-40B4-BE49-F238E27FC236}">
                <a16:creationId xmlns:a16="http://schemas.microsoft.com/office/drawing/2014/main" id="{7AF478C3-DEE7-2E73-0AB1-E975A43B4C2F}"/>
              </a:ext>
            </a:extLst>
          </p:cNvPr>
          <p:cNvPicPr>
            <a:picLocks noChangeAspect="1"/>
          </p:cNvPicPr>
          <p:nvPr/>
        </p:nvPicPr>
        <p:blipFill>
          <a:blip r:embed="rId6"/>
          <a:stretch>
            <a:fillRect/>
          </a:stretch>
        </p:blipFill>
        <p:spPr>
          <a:xfrm>
            <a:off x="8283869" y="3249697"/>
            <a:ext cx="2448272" cy="1077772"/>
          </a:xfrm>
          <a:prstGeom prst="rect">
            <a:avLst/>
          </a:prstGeom>
        </p:spPr>
      </p:pic>
      <p:sp>
        <p:nvSpPr>
          <p:cNvPr id="15" name="Zaoblený obdélníkový bublinový popisek 7">
            <a:extLst>
              <a:ext uri="{FF2B5EF4-FFF2-40B4-BE49-F238E27FC236}">
                <a16:creationId xmlns:a16="http://schemas.microsoft.com/office/drawing/2014/main" id="{7A662206-789D-C532-AEA0-CA2232A3B4CA}"/>
              </a:ext>
            </a:extLst>
          </p:cNvPr>
          <p:cNvSpPr/>
          <p:nvPr/>
        </p:nvSpPr>
        <p:spPr>
          <a:xfrm>
            <a:off x="7806238" y="1232519"/>
            <a:ext cx="2181988" cy="727366"/>
          </a:xfrm>
          <a:prstGeom prst="wedgeRoundRectCallout">
            <a:avLst>
              <a:gd name="adj1" fmla="val 68493"/>
              <a:gd name="adj2" fmla="val 1872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Items can be smaller than cells</a:t>
            </a:r>
          </a:p>
        </p:txBody>
      </p:sp>
      <p:sp>
        <p:nvSpPr>
          <p:cNvPr id="16" name="Zaoblený obdélníkový bublinový popisek 7">
            <a:extLst>
              <a:ext uri="{FF2B5EF4-FFF2-40B4-BE49-F238E27FC236}">
                <a16:creationId xmlns:a16="http://schemas.microsoft.com/office/drawing/2014/main" id="{80EF4A83-4629-539D-8EAC-FACD82485560}"/>
              </a:ext>
            </a:extLst>
          </p:cNvPr>
          <p:cNvSpPr/>
          <p:nvPr/>
        </p:nvSpPr>
        <p:spPr>
          <a:xfrm>
            <a:off x="9923507" y="2819889"/>
            <a:ext cx="2181988" cy="727366"/>
          </a:xfrm>
          <a:prstGeom prst="wedgeRoundRectCallout">
            <a:avLst>
              <a:gd name="adj1" fmla="val -63844"/>
              <a:gd name="adj2" fmla="val 3328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Both horizontally and vertically</a:t>
            </a:r>
          </a:p>
        </p:txBody>
      </p:sp>
      <p:sp>
        <p:nvSpPr>
          <p:cNvPr id="17" name="Zaoblený obdélníkový bublinový popisek 7">
            <a:extLst>
              <a:ext uri="{FF2B5EF4-FFF2-40B4-BE49-F238E27FC236}">
                <a16:creationId xmlns:a16="http://schemas.microsoft.com/office/drawing/2014/main" id="{44318C93-A33C-824F-C16B-B9B64CD50F79}"/>
              </a:ext>
            </a:extLst>
          </p:cNvPr>
          <p:cNvSpPr/>
          <p:nvPr/>
        </p:nvSpPr>
        <p:spPr>
          <a:xfrm>
            <a:off x="7829404" y="4459379"/>
            <a:ext cx="2181988" cy="1010959"/>
          </a:xfrm>
          <a:prstGeom prst="wedgeRoundRectCallout">
            <a:avLst>
              <a:gd name="adj1" fmla="val 54377"/>
              <a:gd name="adj2" fmla="val 6470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noProof="0" dirty="0"/>
              <a:t>And the grid may be smaller than container</a:t>
            </a:r>
          </a:p>
        </p:txBody>
      </p:sp>
    </p:spTree>
    <p:extLst>
      <p:ext uri="{BB962C8B-B14F-4D97-AF65-F5344CB8AC3E}">
        <p14:creationId xmlns:p14="http://schemas.microsoft.com/office/powerpoint/2010/main" val="2672380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94A2-9482-FCAA-241C-F3A5CD771A25}"/>
              </a:ext>
            </a:extLst>
          </p:cNvPr>
          <p:cNvSpPr>
            <a:spLocks noGrp="1"/>
          </p:cNvSpPr>
          <p:nvPr>
            <p:ph type="title"/>
          </p:nvPr>
        </p:nvSpPr>
        <p:spPr/>
        <p:txBody>
          <a:bodyPr/>
          <a:lstStyle/>
          <a:p>
            <a:r>
              <a:rPr lang="en-US" noProof="0" dirty="0"/>
              <a:t>Selected grid properties</a:t>
            </a:r>
          </a:p>
        </p:txBody>
      </p:sp>
      <p:sp>
        <p:nvSpPr>
          <p:cNvPr id="4" name="Content Placeholder 3">
            <a:extLst>
              <a:ext uri="{FF2B5EF4-FFF2-40B4-BE49-F238E27FC236}">
                <a16:creationId xmlns:a16="http://schemas.microsoft.com/office/drawing/2014/main" id="{D22A1CF5-DC0E-249F-0979-F687EC3897DB}"/>
              </a:ext>
            </a:extLst>
          </p:cNvPr>
          <p:cNvSpPr>
            <a:spLocks noGrp="1"/>
          </p:cNvSpPr>
          <p:nvPr>
            <p:ph sz="half" idx="1"/>
          </p:nvPr>
        </p:nvSpPr>
        <p:spPr/>
        <p:txBody>
          <a:bodyPr/>
          <a:lstStyle/>
          <a:p>
            <a:pPr marL="0" indent="0">
              <a:buNone/>
            </a:pPr>
            <a:r>
              <a:rPr lang="en-US" noProof="0" dirty="0"/>
              <a:t>Container properties:</a:t>
            </a:r>
          </a:p>
          <a:p>
            <a:r>
              <a:rPr lang="en-US" noProof="0" dirty="0">
                <a:solidFill>
                  <a:schemeClr val="tx1"/>
                </a:solidFill>
              </a:rPr>
              <a:t>display: </a:t>
            </a:r>
            <a:r>
              <a:rPr lang="en-US" noProof="0" dirty="0">
                <a:solidFill>
                  <a:schemeClr val="accent1"/>
                </a:solidFill>
              </a:rPr>
              <a:t>grid</a:t>
            </a:r>
          </a:p>
          <a:p>
            <a:r>
              <a:rPr lang="en-US" noProof="0" dirty="0">
                <a:solidFill>
                  <a:schemeClr val="accent1"/>
                </a:solidFill>
              </a:rPr>
              <a:t>grid-template-rows</a:t>
            </a:r>
            <a:r>
              <a:rPr lang="en-US" noProof="0" dirty="0"/>
              <a:t>, </a:t>
            </a:r>
            <a:r>
              <a:rPr lang="en-US" noProof="0" dirty="0">
                <a:solidFill>
                  <a:schemeClr val="accent1"/>
                </a:solidFill>
              </a:rPr>
              <a:t>grid-template-columns</a:t>
            </a:r>
            <a:r>
              <a:rPr lang="en-US" noProof="0" dirty="0"/>
              <a:t>, </a:t>
            </a:r>
            <a:r>
              <a:rPr lang="en-US" noProof="0" dirty="0">
                <a:solidFill>
                  <a:schemeClr val="accent1"/>
                </a:solidFill>
              </a:rPr>
              <a:t>grid</a:t>
            </a:r>
          </a:p>
          <a:p>
            <a:r>
              <a:rPr lang="en-US" noProof="0" dirty="0">
                <a:solidFill>
                  <a:schemeClr val="accent1"/>
                </a:solidFill>
              </a:rPr>
              <a:t>grid-column-gap</a:t>
            </a:r>
            <a:r>
              <a:rPr lang="en-US" noProof="0" dirty="0"/>
              <a:t>, </a:t>
            </a:r>
            <a:r>
              <a:rPr lang="en-US" noProof="0" dirty="0">
                <a:solidFill>
                  <a:schemeClr val="accent1"/>
                </a:solidFill>
              </a:rPr>
              <a:t>grid-row-gap</a:t>
            </a:r>
            <a:r>
              <a:rPr lang="en-US" noProof="0" dirty="0"/>
              <a:t>, </a:t>
            </a:r>
            <a:r>
              <a:rPr lang="en-US" noProof="0" dirty="0">
                <a:solidFill>
                  <a:schemeClr val="accent1"/>
                </a:solidFill>
              </a:rPr>
              <a:t>grid-gap</a:t>
            </a:r>
          </a:p>
          <a:p>
            <a:r>
              <a:rPr lang="en-US" noProof="0" dirty="0">
                <a:solidFill>
                  <a:schemeClr val="accent1"/>
                </a:solidFill>
              </a:rPr>
              <a:t>align-items</a:t>
            </a:r>
            <a:r>
              <a:rPr lang="en-US" noProof="0" dirty="0"/>
              <a:t>, </a:t>
            </a:r>
            <a:r>
              <a:rPr lang="en-US" noProof="0" dirty="0">
                <a:solidFill>
                  <a:schemeClr val="accent1"/>
                </a:solidFill>
              </a:rPr>
              <a:t>justify-content</a:t>
            </a:r>
            <a:br>
              <a:rPr lang="en-US" noProof="0" dirty="0"/>
            </a:br>
            <a:r>
              <a:rPr lang="en-US" noProof="0" dirty="0"/>
              <a:t>Align grid items inside a cell, using column and row axis.</a:t>
            </a:r>
          </a:p>
          <a:p>
            <a:r>
              <a:rPr lang="en-US" noProof="0" dirty="0">
                <a:solidFill>
                  <a:schemeClr val="accent1"/>
                </a:solidFill>
              </a:rPr>
              <a:t>grid-auto-columns</a:t>
            </a:r>
            <a:r>
              <a:rPr lang="en-US" noProof="0" dirty="0"/>
              <a:t>, </a:t>
            </a:r>
            <a:r>
              <a:rPr lang="en-US" noProof="0" dirty="0">
                <a:solidFill>
                  <a:schemeClr val="accent1"/>
                </a:solidFill>
              </a:rPr>
              <a:t>grid-auto-rows</a:t>
            </a:r>
            <a:br>
              <a:rPr lang="en-US" noProof="0" dirty="0"/>
            </a:br>
            <a:r>
              <a:rPr lang="en-US" noProof="0" dirty="0"/>
              <a:t>Size of auto-generated columns and rows.</a:t>
            </a:r>
          </a:p>
          <a:p>
            <a:r>
              <a:rPr lang="en-US" noProof="0" dirty="0">
                <a:solidFill>
                  <a:schemeClr val="accent1"/>
                </a:solidFill>
              </a:rPr>
              <a:t>grid-auto-flow</a:t>
            </a:r>
            <a:br>
              <a:rPr lang="en-US" noProof="0" dirty="0"/>
            </a:br>
            <a:r>
              <a:rPr lang="en-US" noProof="0" dirty="0"/>
              <a:t>Automatic placements direction or dense, to fill holes.</a:t>
            </a:r>
          </a:p>
          <a:p>
            <a:endParaRPr lang="en-US" noProof="0" dirty="0"/>
          </a:p>
        </p:txBody>
      </p:sp>
      <p:sp>
        <p:nvSpPr>
          <p:cNvPr id="5" name="Content Placeholder 4">
            <a:extLst>
              <a:ext uri="{FF2B5EF4-FFF2-40B4-BE49-F238E27FC236}">
                <a16:creationId xmlns:a16="http://schemas.microsoft.com/office/drawing/2014/main" id="{F284D0ED-33DD-0AC4-D97F-C6CCFBFDC54A}"/>
              </a:ext>
            </a:extLst>
          </p:cNvPr>
          <p:cNvSpPr>
            <a:spLocks noGrp="1"/>
          </p:cNvSpPr>
          <p:nvPr>
            <p:ph sz="half" idx="2"/>
          </p:nvPr>
        </p:nvSpPr>
        <p:spPr/>
        <p:txBody>
          <a:bodyPr/>
          <a:lstStyle/>
          <a:p>
            <a:pPr marL="0" indent="0">
              <a:buNone/>
            </a:pPr>
            <a:r>
              <a:rPr lang="en-US" noProof="0" dirty="0"/>
              <a:t>Item properties:</a:t>
            </a:r>
          </a:p>
          <a:p>
            <a:r>
              <a:rPr lang="en-US" noProof="0" dirty="0">
                <a:solidFill>
                  <a:schemeClr val="accent1"/>
                </a:solidFill>
              </a:rPr>
              <a:t>grid-column-start</a:t>
            </a:r>
          </a:p>
          <a:p>
            <a:r>
              <a:rPr lang="en-US" noProof="0" dirty="0">
                <a:solidFill>
                  <a:schemeClr val="accent1"/>
                </a:solidFill>
              </a:rPr>
              <a:t>grid-column-end</a:t>
            </a:r>
          </a:p>
          <a:p>
            <a:r>
              <a:rPr lang="en-US" noProof="0" dirty="0">
                <a:solidFill>
                  <a:schemeClr val="accent1"/>
                </a:solidFill>
              </a:rPr>
              <a:t>grid-row-start</a:t>
            </a:r>
          </a:p>
          <a:p>
            <a:r>
              <a:rPr lang="en-US" noProof="0" dirty="0">
                <a:solidFill>
                  <a:schemeClr val="accent1"/>
                </a:solidFill>
              </a:rPr>
              <a:t>grid-row-end</a:t>
            </a:r>
          </a:p>
          <a:p>
            <a:r>
              <a:rPr lang="en-US" noProof="0" dirty="0">
                <a:solidFill>
                  <a:schemeClr val="accent1"/>
                </a:solidFill>
              </a:rPr>
              <a:t>grid-column</a:t>
            </a:r>
          </a:p>
          <a:p>
            <a:r>
              <a:rPr lang="en-US" noProof="0" dirty="0">
                <a:solidFill>
                  <a:schemeClr val="accent1"/>
                </a:solidFill>
              </a:rPr>
              <a:t>grid-row</a:t>
            </a:r>
          </a:p>
          <a:p>
            <a:r>
              <a:rPr lang="en-US" noProof="0" dirty="0">
                <a:solidFill>
                  <a:schemeClr val="accent1"/>
                </a:solidFill>
              </a:rPr>
              <a:t>grid-area</a:t>
            </a:r>
          </a:p>
          <a:p>
            <a:r>
              <a:rPr lang="en-US" noProof="0" dirty="0">
                <a:solidFill>
                  <a:schemeClr val="accent1"/>
                </a:solidFill>
              </a:rPr>
              <a:t>justify-self</a:t>
            </a:r>
            <a:r>
              <a:rPr lang="en-US" noProof="0" dirty="0"/>
              <a:t>, </a:t>
            </a:r>
            <a:r>
              <a:rPr lang="en-US" noProof="0" dirty="0">
                <a:solidFill>
                  <a:schemeClr val="accent1"/>
                </a:solidFill>
              </a:rPr>
              <a:t>align-self</a:t>
            </a:r>
            <a:br>
              <a:rPr lang="en-US" noProof="0" dirty="0"/>
            </a:br>
            <a:r>
              <a:rPr lang="en-US" noProof="0" dirty="0"/>
              <a:t>Align the item inside a cell.</a:t>
            </a:r>
          </a:p>
          <a:p>
            <a:endParaRPr lang="en-US" noProof="0" dirty="0"/>
          </a:p>
        </p:txBody>
      </p:sp>
    </p:spTree>
    <p:extLst>
      <p:ext uri="{BB962C8B-B14F-4D97-AF65-F5344CB8AC3E}">
        <p14:creationId xmlns:p14="http://schemas.microsoft.com/office/powerpoint/2010/main" val="1349380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891755-F792-7D4D-1F4A-1B88DB7CED7B}"/>
              </a:ext>
            </a:extLst>
          </p:cNvPr>
          <p:cNvSpPr>
            <a:spLocks noGrp="1"/>
          </p:cNvSpPr>
          <p:nvPr>
            <p:ph type="body" sz="quarter" idx="13"/>
          </p:nvPr>
        </p:nvSpPr>
        <p:spPr/>
        <p:txBody>
          <a:bodyPr/>
          <a:lstStyle/>
          <a:p>
            <a:r>
              <a:rPr lang="en-US" noProof="0" dirty="0"/>
              <a:t>Cascading Style Sheets</a:t>
            </a:r>
          </a:p>
        </p:txBody>
      </p:sp>
      <p:sp>
        <p:nvSpPr>
          <p:cNvPr id="3" name="Text Placeholder 2">
            <a:extLst>
              <a:ext uri="{FF2B5EF4-FFF2-40B4-BE49-F238E27FC236}">
                <a16:creationId xmlns:a16="http://schemas.microsoft.com/office/drawing/2014/main" id="{DC6D860E-6B30-77D4-0CF1-D3824B3F8964}"/>
              </a:ext>
            </a:extLst>
          </p:cNvPr>
          <p:cNvSpPr>
            <a:spLocks noGrp="1"/>
          </p:cNvSpPr>
          <p:nvPr>
            <p:ph type="body" sz="quarter" idx="14"/>
          </p:nvPr>
        </p:nvSpPr>
        <p:spPr/>
        <p:txBody>
          <a:bodyPr/>
          <a:lstStyle/>
          <a:p>
            <a:r>
              <a:rPr lang="en-US" noProof="0" dirty="0"/>
              <a:t>Layout</a:t>
            </a:r>
          </a:p>
        </p:txBody>
      </p:sp>
    </p:spTree>
    <p:extLst>
      <p:ext uri="{BB962C8B-B14F-4D97-AF65-F5344CB8AC3E}">
        <p14:creationId xmlns:p14="http://schemas.microsoft.com/office/powerpoint/2010/main" val="3331467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5E2E-3B5A-92E7-CB74-914593C067E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D168F4-81A3-DF80-F4DE-7BB25A1A34F3}"/>
              </a:ext>
            </a:extLst>
          </p:cNvPr>
          <p:cNvSpPr>
            <a:spLocks noGrp="1"/>
          </p:cNvSpPr>
          <p:nvPr>
            <p:ph type="body" sz="quarter" idx="13"/>
          </p:nvPr>
        </p:nvSpPr>
        <p:spPr/>
        <p:txBody>
          <a:bodyPr/>
          <a:lstStyle/>
          <a:p>
            <a:r>
              <a:rPr lang="en-US" noProof="0" dirty="0"/>
              <a:t>Cascading Style Sheets</a:t>
            </a:r>
          </a:p>
        </p:txBody>
      </p:sp>
      <p:sp>
        <p:nvSpPr>
          <p:cNvPr id="3" name="Text Placeholder 2">
            <a:extLst>
              <a:ext uri="{FF2B5EF4-FFF2-40B4-BE49-F238E27FC236}">
                <a16:creationId xmlns:a16="http://schemas.microsoft.com/office/drawing/2014/main" id="{DD6BECE2-EE64-4E2E-8A26-BDBFB9C032AB}"/>
              </a:ext>
            </a:extLst>
          </p:cNvPr>
          <p:cNvSpPr>
            <a:spLocks noGrp="1"/>
          </p:cNvSpPr>
          <p:nvPr>
            <p:ph type="body" sz="quarter" idx="14"/>
          </p:nvPr>
        </p:nvSpPr>
        <p:spPr/>
        <p:txBody>
          <a:bodyPr/>
          <a:lstStyle/>
          <a:p>
            <a:r>
              <a:rPr lang="en-US" noProof="0" dirty="0"/>
              <a:t>Beauty is in the eye of the beholder</a:t>
            </a:r>
          </a:p>
        </p:txBody>
      </p:sp>
    </p:spTree>
    <p:extLst>
      <p:ext uri="{BB962C8B-B14F-4D97-AF65-F5344CB8AC3E}">
        <p14:creationId xmlns:p14="http://schemas.microsoft.com/office/powerpoint/2010/main" val="1606245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888EA-D181-151C-4E75-365FA1C305C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CC0B95F-B9B0-73A3-BDA6-13BDE13489C2}"/>
              </a:ext>
            </a:extLst>
          </p:cNvPr>
          <p:cNvSpPr>
            <a:spLocks noGrp="1"/>
          </p:cNvSpPr>
          <p:nvPr>
            <p:ph type="body" sz="quarter" idx="13"/>
          </p:nvPr>
        </p:nvSpPr>
        <p:spPr/>
        <p:txBody>
          <a:bodyPr/>
          <a:lstStyle/>
          <a:p>
            <a:r>
              <a:rPr lang="en-US" noProof="0" dirty="0"/>
              <a:t>Cascading Style Sheets</a:t>
            </a:r>
          </a:p>
        </p:txBody>
      </p:sp>
      <p:sp>
        <p:nvSpPr>
          <p:cNvPr id="3" name="Text Placeholder 2">
            <a:extLst>
              <a:ext uri="{FF2B5EF4-FFF2-40B4-BE49-F238E27FC236}">
                <a16:creationId xmlns:a16="http://schemas.microsoft.com/office/drawing/2014/main" id="{8629A429-3022-B308-2162-D4883A46A75C}"/>
              </a:ext>
            </a:extLst>
          </p:cNvPr>
          <p:cNvSpPr>
            <a:spLocks noGrp="1"/>
          </p:cNvSpPr>
          <p:nvPr>
            <p:ph type="body" sz="quarter" idx="14"/>
          </p:nvPr>
        </p:nvSpPr>
        <p:spPr/>
        <p:txBody>
          <a:bodyPr/>
          <a:lstStyle/>
          <a:p>
            <a:r>
              <a:rPr lang="en-US" noProof="0" dirty="0"/>
              <a:t>"Functional" style</a:t>
            </a:r>
          </a:p>
        </p:txBody>
      </p:sp>
    </p:spTree>
    <p:extLst>
      <p:ext uri="{BB962C8B-B14F-4D97-AF65-F5344CB8AC3E}">
        <p14:creationId xmlns:p14="http://schemas.microsoft.com/office/powerpoint/2010/main" val="1348655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BB9D-0C4A-0FF8-CA58-850E595CE8F1}"/>
              </a:ext>
            </a:extLst>
          </p:cNvPr>
          <p:cNvSpPr>
            <a:spLocks noGrp="1"/>
          </p:cNvSpPr>
          <p:nvPr>
            <p:ph type="title"/>
          </p:nvPr>
        </p:nvSpPr>
        <p:spPr/>
        <p:txBody>
          <a:bodyPr/>
          <a:lstStyle/>
          <a:p>
            <a:r>
              <a:rPr lang="en-US" dirty="0"/>
              <a:t>CSS </a:t>
            </a:r>
            <a:r>
              <a:rPr lang="en-US" dirty="0" err="1"/>
              <a:t>Gaaming</a:t>
            </a:r>
            <a:endParaRPr lang="en-US" dirty="0"/>
          </a:p>
        </p:txBody>
      </p:sp>
      <p:sp>
        <p:nvSpPr>
          <p:cNvPr id="3" name="Content Placeholder 2">
            <a:extLst>
              <a:ext uri="{FF2B5EF4-FFF2-40B4-BE49-F238E27FC236}">
                <a16:creationId xmlns:a16="http://schemas.microsoft.com/office/drawing/2014/main" id="{3C00B838-0F82-849E-5B11-5D07FCC6F2A2}"/>
              </a:ext>
            </a:extLst>
          </p:cNvPr>
          <p:cNvSpPr>
            <a:spLocks noGrp="1"/>
          </p:cNvSpPr>
          <p:nvPr>
            <p:ph idx="1"/>
          </p:nvPr>
        </p:nvSpPr>
        <p:spPr/>
        <p:txBody>
          <a:bodyPr/>
          <a:lstStyle/>
          <a:p>
            <a:pPr marL="0" indent="0">
              <a:buNone/>
            </a:pPr>
            <a:r>
              <a:rPr lang="en-US" dirty="0"/>
              <a:t>Resources related to the topic:</a:t>
            </a:r>
          </a:p>
          <a:p>
            <a:r>
              <a:rPr lang="en-US" dirty="0"/>
              <a:t>CSS Diner </a:t>
            </a:r>
            <a:r>
              <a:rPr lang="en-US" dirty="0">
                <a:hlinkClick r:id="rId2"/>
              </a:rPr>
              <a:t>https://flukeout.github.io/</a:t>
            </a:r>
            <a:br>
              <a:rPr lang="en-US" dirty="0"/>
            </a:br>
            <a:r>
              <a:rPr lang="en-US" dirty="0"/>
              <a:t>A simple game with 32 levels to practice CSS selectors.</a:t>
            </a:r>
          </a:p>
          <a:p>
            <a:r>
              <a:rPr lang="en-US" dirty="0" err="1"/>
              <a:t>CSSBattle</a:t>
            </a:r>
            <a:r>
              <a:rPr lang="en-US" dirty="0"/>
              <a:t> </a:t>
            </a:r>
            <a:r>
              <a:rPr lang="en-US" dirty="0">
                <a:hlinkClick r:id="rId3"/>
              </a:rPr>
              <a:t>https://cssbattle.dev/</a:t>
            </a:r>
            <a:br>
              <a:rPr lang="en-US" dirty="0"/>
            </a:br>
            <a:r>
              <a:rPr lang="en-US" dirty="0"/>
              <a:t>Challenges to improve your CSS skill.</a:t>
            </a:r>
            <a:br>
              <a:rPr lang="en-US" dirty="0"/>
            </a:br>
            <a:endParaRPr lang="en-US" dirty="0"/>
          </a:p>
          <a:p>
            <a:endParaRPr lang="en-US" dirty="0"/>
          </a:p>
        </p:txBody>
      </p:sp>
    </p:spTree>
    <p:extLst>
      <p:ext uri="{BB962C8B-B14F-4D97-AF65-F5344CB8AC3E}">
        <p14:creationId xmlns:p14="http://schemas.microsoft.com/office/powerpoint/2010/main" val="3458239820"/>
      </p:ext>
    </p:extLst>
  </p:cSld>
  <p:clrMapOvr>
    <a:masterClrMapping/>
  </p:clrMapOvr>
</p:sld>
</file>

<file path=ppt/theme/theme1.xml><?xml version="1.0" encoding="utf-8"?>
<a:theme xmlns:a="http://schemas.openxmlformats.org/drawingml/2006/main" name="2026 presentation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2026 presentation theme" id="{E9476312-DBD2-4879-957D-C6CC205042B5}" vid="{E8E9AE45-C885-4483-A796-2AA6CEACA7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 presentation theme</Template>
  <TotalTime>3387</TotalTime>
  <Words>3465</Words>
  <Application>Microsoft Office PowerPoint</Application>
  <PresentationFormat>Widescreen</PresentationFormat>
  <Paragraphs>356</Paragraphs>
  <Slides>37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Arial</vt:lpstr>
      <vt:lpstr>Calibri</vt:lpstr>
      <vt:lpstr>Calibri Light</vt:lpstr>
      <vt:lpstr>Courier New</vt:lpstr>
      <vt:lpstr>2026 presentation theme</vt:lpstr>
      <vt:lpstr>Cascading Style Sheets  Supporting Materials</vt:lpstr>
      <vt:lpstr>PowerPoint Presentation</vt:lpstr>
      <vt:lpstr>Connecting CSS to the DOM</vt:lpstr>
      <vt:lpstr>CSS Selector</vt:lpstr>
      <vt:lpstr>Basic CSS Selectors Examples</vt:lpstr>
      <vt:lpstr>Selected CSS properties</vt:lpstr>
      <vt:lpstr>Display property</vt:lpstr>
      <vt:lpstr>Populating the page</vt:lpstr>
      <vt:lpstr>Rendering website</vt:lpstr>
      <vt:lpstr>Selected notes on rendering</vt:lpstr>
      <vt:lpstr>Content positioning and size</vt:lpstr>
      <vt:lpstr>position: relative</vt:lpstr>
      <vt:lpstr>position: absolute</vt:lpstr>
      <vt:lpstr>position: ...</vt:lpstr>
      <vt:lpstr>Content positioning</vt:lpstr>
      <vt:lpstr>Box Model</vt:lpstr>
      <vt:lpstr>Box Model</vt:lpstr>
      <vt:lpstr>Selected CSS units </vt:lpstr>
      <vt:lpstr>Calculating values</vt:lpstr>
      <vt:lpstr>Transitions</vt:lpstr>
      <vt:lpstr>Animations</vt:lpstr>
      <vt:lpstr>Media query</vt:lpstr>
      <vt:lpstr>Cascading ...</vt:lpstr>
      <vt:lpstr>CSS Pseudo-Classes Selectors 1/3</vt:lpstr>
      <vt:lpstr>CSS Pseudo-Classes Selectors 2/3</vt:lpstr>
      <vt:lpstr>CSS Pseudo-Classes Selectors 3/3</vt:lpstr>
      <vt:lpstr>CSS Attribute Selectors</vt:lpstr>
      <vt:lpstr>PowerPoint Presentation</vt:lpstr>
      <vt:lpstr>Flex</vt:lpstr>
      <vt:lpstr>Selected flex properties</vt:lpstr>
      <vt:lpstr>Selected flex properties</vt:lpstr>
      <vt:lpstr>Grid</vt:lpstr>
      <vt:lpstr>Selected grid properties</vt:lpstr>
      <vt:lpstr>PowerPoint Presentation</vt:lpstr>
      <vt:lpstr>PowerPoint Presentation</vt:lpstr>
      <vt:lpstr>PowerPoint Presentation</vt:lpstr>
      <vt:lpstr>CSS Gaaming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Petr Škoda</dc:creator>
  <cp:lastModifiedBy>Petr Škoda</cp:lastModifiedBy>
  <cp:revision>61</cp:revision>
  <dcterms:created xsi:type="dcterms:W3CDTF">2026-09-13T10:32:11Z</dcterms:created>
  <dcterms:modified xsi:type="dcterms:W3CDTF">2026-10-08T07:30:44Z</dcterms:modified>
</cp:coreProperties>
</file>