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1" r:id="rId1"/>
  </p:sldMasterIdLst>
  <p:notesMasterIdLst>
    <p:notesMasterId r:id="rId55"/>
  </p:notesMasterIdLst>
  <p:handoutMasterIdLst>
    <p:handoutMasterId r:id="rId56"/>
  </p:handoutMasterIdLst>
  <p:sldIdLst>
    <p:sldId id="278" r:id="rId2"/>
    <p:sldId id="279" r:id="rId3"/>
    <p:sldId id="280" r:id="rId4"/>
    <p:sldId id="281" r:id="rId5"/>
    <p:sldId id="282" r:id="rId6"/>
    <p:sldId id="284" r:id="rId7"/>
    <p:sldId id="285" r:id="rId8"/>
    <p:sldId id="286" r:id="rId9"/>
    <p:sldId id="288" r:id="rId10"/>
    <p:sldId id="289" r:id="rId11"/>
    <p:sldId id="290" r:id="rId12"/>
    <p:sldId id="335" r:id="rId13"/>
    <p:sldId id="293" r:id="rId14"/>
    <p:sldId id="292" r:id="rId15"/>
    <p:sldId id="294" r:id="rId16"/>
    <p:sldId id="295" r:id="rId17"/>
    <p:sldId id="296" r:id="rId18"/>
    <p:sldId id="297" r:id="rId19"/>
    <p:sldId id="298" r:id="rId20"/>
    <p:sldId id="299" r:id="rId21"/>
    <p:sldId id="300" r:id="rId22"/>
    <p:sldId id="301" r:id="rId23"/>
    <p:sldId id="302" r:id="rId24"/>
    <p:sldId id="304" r:id="rId25"/>
    <p:sldId id="305" r:id="rId26"/>
    <p:sldId id="306" r:id="rId27"/>
    <p:sldId id="307" r:id="rId28"/>
    <p:sldId id="308" r:id="rId29"/>
    <p:sldId id="309" r:id="rId30"/>
    <p:sldId id="310" r:id="rId31"/>
    <p:sldId id="311" r:id="rId32"/>
    <p:sldId id="312" r:id="rId33"/>
    <p:sldId id="313" r:id="rId34"/>
    <p:sldId id="314" r:id="rId35"/>
    <p:sldId id="315" r:id="rId36"/>
    <p:sldId id="316" r:id="rId37"/>
    <p:sldId id="317" r:id="rId38"/>
    <p:sldId id="337" r:id="rId39"/>
    <p:sldId id="319" r:id="rId40"/>
    <p:sldId id="320" r:id="rId41"/>
    <p:sldId id="321" r:id="rId42"/>
    <p:sldId id="322" r:id="rId43"/>
    <p:sldId id="323" r:id="rId44"/>
    <p:sldId id="324" r:id="rId45"/>
    <p:sldId id="325" r:id="rId46"/>
    <p:sldId id="326" r:id="rId47"/>
    <p:sldId id="327" r:id="rId48"/>
    <p:sldId id="328" r:id="rId49"/>
    <p:sldId id="329" r:id="rId50"/>
    <p:sldId id="330" r:id="rId51"/>
    <p:sldId id="331" r:id="rId52"/>
    <p:sldId id="332" r:id="rId53"/>
    <p:sldId id="333" r:id="rId5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8B832"/>
    <a:srgbClr val="83C937"/>
    <a:srgbClr val="E69400"/>
    <a:srgbClr val="934757"/>
    <a:srgbClr val="823E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8087" autoAdjust="0"/>
  </p:normalViewPr>
  <p:slideViewPr>
    <p:cSldViewPr>
      <p:cViewPr varScale="1">
        <p:scale>
          <a:sx n="86" d="100"/>
          <a:sy n="86" d="100"/>
        </p:scale>
        <p:origin x="1518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3822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90D51BE-CF1C-4F11-AAD2-453C1B638B0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787A43-62AF-46D8-B926-E9D562EE489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16FAD5-DDCA-4654-93B6-DBD29433097C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53DF6F5-1C99-4B6A-AC45-DDD6F7377CC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6ECF2A-32D0-4276-8956-589BA282433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295301-4204-4F3F-ACA4-B38DAA6337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06500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A62FB9-24EC-482A-A27C-5C03C0816037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C869DF-6110-41A2-A008-13AD35443CE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0346570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767598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556138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Note that "http-</a:t>
            </a:r>
            <a:r>
              <a:rPr lang="en-US" dirty="0" err="1"/>
              <a:t>equiv</a:t>
            </a:r>
            <a:r>
              <a:rPr lang="en-US" dirty="0"/>
              <a:t>" is a special construct.</a:t>
            </a:r>
            <a:endParaRPr lang="en-US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It should only hold information that cannot be transferred over HTTP.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This is useful when the HTML document is saved on a local disk.</a:t>
            </a:r>
            <a:endParaRPr lang="cs-CZ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5045634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Resources: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https://developer.mozilla.org/en-US/docs/Web/HTML/Element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6023409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476904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Resources: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https://developer.mozilla.org/en-US/docs/Web/HTML/Element/label</a:t>
            </a:r>
          </a:p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870656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79647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application/x-www-form-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urlencoded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indent="0">
              <a:buFontTx/>
              <a:buNone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Default. Characters are encoded,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so they can be safely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sent as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 query part of an URL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(spaces are converted to "+" symbols, and special characters are converted to ASCII HEX values, …).</a:t>
            </a:r>
          </a:p>
          <a:p>
            <a:pPr marL="171450" indent="-171450">
              <a:buFontTx/>
              <a:buChar char="-"/>
            </a:pP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indent="0">
              <a:buFontTx/>
              <a:buNone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multipart/form-data</a:t>
            </a:r>
          </a:p>
          <a:p>
            <a:pPr marL="0" indent="0">
              <a:buFontTx/>
              <a:buNone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No characters are encoded. This value is required when you are using forms that have a file upload control.</a:t>
            </a:r>
          </a:p>
          <a:p>
            <a:pPr marL="171450" indent="-171450">
              <a:buFontTx/>
              <a:buChar char="-"/>
            </a:pP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indent="0">
              <a:buFontTx/>
              <a:buNone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text/plain</a:t>
            </a:r>
          </a:p>
          <a:p>
            <a:pPr marL="0" indent="0">
              <a:buFontTx/>
              <a:buNone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No special characters are encoded. Problem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with newlines.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indent="0">
              <a:buFontTx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8024630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961966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33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616762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36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84249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6224221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37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619712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39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298106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40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48737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>
                <a:effectLst/>
              </a:rPr>
              <a:t>h1:has(+ p)</a:t>
            </a:r>
            <a:r>
              <a:rPr lang="en-US" dirty="0">
                <a:effectLst/>
              </a:rPr>
              <a:t> – a h1 followed by a paragraph. This is a powerful selector.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::before and ::after are used to generate content. They add a new element as a first last child of the selected element. We can use this later with grid layout.</a:t>
            </a:r>
          </a:p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41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419992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1 and 6 will be explained later</a:t>
            </a:r>
            <a:r>
              <a:rPr lang="cs-CZ" dirty="0"/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Resources:</a:t>
            </a:r>
            <a:endParaRPr lang="cs-CZ" dirty="0"/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https://www.w3.org/TR/css-cascade-3/</a:t>
            </a:r>
            <a:endParaRPr lang="cs-CZ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43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746274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Resource: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https://www.w3.org/TR/selectors-4/#specificity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44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5523592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Selected: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whitespace - whether whitespace is pre-</a:t>
            </a:r>
            <a:r>
              <a:rPr lang="en-US" dirty="0" err="1"/>
              <a:t>formated</a:t>
            </a:r>
            <a:r>
              <a:rPr lang="en-US" dirty="0"/>
              <a:t>, no-breaking, …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transform - 2D (translate, rotate, scale, skew, matrix) , 3D (</a:t>
            </a:r>
            <a:r>
              <a:rPr lang="en-US" dirty="0" err="1"/>
              <a:t>rotateX</a:t>
            </a:r>
            <a:r>
              <a:rPr lang="en-US" dirty="0"/>
              <a:t>, </a:t>
            </a:r>
            <a:r>
              <a:rPr lang="en-US" dirty="0" err="1"/>
              <a:t>rotateY</a:t>
            </a:r>
            <a:r>
              <a:rPr lang="en-US" dirty="0"/>
              <a:t>, </a:t>
            </a:r>
            <a:r>
              <a:rPr lang="en-US" dirty="0" err="1"/>
              <a:t>rotateZ</a:t>
            </a:r>
            <a:r>
              <a:rPr lang="en-US" dirty="0"/>
              <a:t>)</a:t>
            </a:r>
          </a:p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45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669195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46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197310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47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087862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CSS3</a:t>
            </a:r>
            <a:r>
              <a:rPr lang="en-US" baseline="0" dirty="0"/>
              <a:t> introduced flex and inline-flex values along with flex* properties. We will get to that later…</a:t>
            </a:r>
            <a:endParaRPr lang="cs-CZ" dirty="0"/>
          </a:p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48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37455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noProof="0" dirty="0"/>
              <a:t>There may be one or two extra points.</a:t>
            </a:r>
          </a:p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662669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49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443833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Resources: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cs-CZ" dirty="0"/>
              <a:t>https://developer.mozilla.org/cs/docs/Web/CSS/CSS_Box_Model/Mastering_margin_collapsing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50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0421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Dark mode is a good example; responsive layout is another one.</a:t>
            </a:r>
          </a:p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52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56270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Resources: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https://twitter.com/Vedact24/status/1492765483678015490?t=mibYlO7HNBC0NpMJR7ZX-Q&amp;s=19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35453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Resources: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dirty="0"/>
              <a:t>https://forms.gle/bXEzm1mVQvhxPdS79</a:t>
            </a: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88984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Resources: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IRI 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in RFC 3987 from 2005</a:t>
            </a:r>
          </a:p>
          <a:p>
            <a:endParaRPr lang="en-US" b="0" i="0" dirty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45245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75518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Resource: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dirty="0"/>
              <a:t>https://developer.mozilla.org/en-US/docs/Web/HTTP/Headers</a:t>
            </a: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043610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53890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/4.0/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2024: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6142CB01-0606-AD8B-8CDE-0F8FFB8E3C47}"/>
              </a:ext>
            </a:extLst>
          </p:cNvPr>
          <p:cNvSpPr/>
          <p:nvPr/>
        </p:nvSpPr>
        <p:spPr>
          <a:xfrm>
            <a:off x="0" y="6492784"/>
            <a:ext cx="12192001" cy="365125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15635"/>
          </a:xfrm>
        </p:spPr>
        <p:txBody>
          <a:bodyPr anchor="b">
            <a:no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00051" y="4455620"/>
            <a:ext cx="7948277" cy="439653"/>
          </a:xfrm>
        </p:spPr>
        <p:txBody>
          <a:bodyPr wrap="none" lIns="91440" rIns="91440" anchor="ctr" anchorCtr="0">
            <a:noAutofit/>
          </a:bodyPr>
          <a:lstStyle>
            <a:lvl1pPr marL="0" indent="0" algn="l">
              <a:buNone/>
              <a:defRPr sz="2400" b="1" cap="none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Presentation group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65104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5665A35-B15A-1F1B-E7BB-06D54184D5F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264650" y="4456113"/>
            <a:ext cx="1891030" cy="503237"/>
          </a:xfrm>
        </p:spPr>
        <p:txBody>
          <a:bodyPr rIns="90000" anchor="ctr" anchorCtr="0"/>
          <a:lstStyle>
            <a:lvl1pPr marL="0" indent="0" algn="r">
              <a:buNone/>
              <a:defRPr lang="en-US" sz="2400" b="1" kern="1200" cap="none" spc="200" baseline="0" dirty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Year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FE211867-31A4-8500-D606-C5CD767A263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97814" y="4942294"/>
            <a:ext cx="7948277" cy="437358"/>
          </a:xfrm>
        </p:spPr>
        <p:txBody>
          <a:bodyPr wrap="none" lIns="90000" rIns="90000" anchor="ctr" anchorCtr="0"/>
          <a:lstStyle>
            <a:lvl1pPr marL="0" indent="0" algn="l">
              <a:buNone/>
              <a:defRPr lang="en-US" sz="2400" b="1" kern="1200" cap="none" spc="200" baseline="0" dirty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Presenting person</a:t>
            </a: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3EE7B3D2-877F-B924-8BD1-76C44B2778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97279" y="5592755"/>
            <a:ext cx="7948277" cy="809511"/>
          </a:xfrm>
        </p:spPr>
        <p:txBody>
          <a:bodyPr wrap="none" lIns="90000" rIns="90000"/>
          <a:lstStyle>
            <a:lvl1pPr marL="0" indent="0" algn="l">
              <a:buNone/>
              <a:defRPr lang="en-US" sz="1800" b="1" kern="1200" cap="none" spc="200" baseline="0" dirty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Links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1A90CBFD-96D4-7287-CE2C-B361F455B9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486" y="6503336"/>
            <a:ext cx="983432" cy="346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315EABA8-3BA1-5923-66BA-C39DF4CA777F}"/>
              </a:ext>
            </a:extLst>
          </p:cNvPr>
          <p:cNvSpPr txBox="1"/>
          <p:nvPr/>
        </p:nvSpPr>
        <p:spPr>
          <a:xfrm>
            <a:off x="2035126" y="6513154"/>
            <a:ext cx="816533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This work is licensed under a </a:t>
            </a:r>
            <a:r>
              <a:rPr lang="en-US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Creative Commons Attribution 4.0 International License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84179041"/>
      </p:ext>
    </p:extLst>
  </p:cSld>
  <p:clrMapOvr>
    <a:masterClrMapping/>
  </p:clrMapOvr>
  <p:hf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024: Sub-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99535DF1-3CEE-4FC7-9E2D-6DF64CF0951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279650" y="1980093"/>
            <a:ext cx="7561263" cy="86335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cap="none" baseline="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5999B4DE-4528-497E-83DE-B439F1DB28B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415480" y="3140968"/>
            <a:ext cx="9217023" cy="1872208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sz="3600">
                <a:latin typeface="+mj-lt"/>
              </a:defRPr>
            </a:lvl1pPr>
          </a:lstStyle>
          <a:p>
            <a:pPr lvl="0"/>
            <a:r>
              <a:rPr lang="en-US" dirty="0"/>
              <a:t>Click to edit sub heading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9B46B549-2DF5-2605-A7E2-507EC6741B81}"/>
              </a:ext>
            </a:extLst>
          </p:cNvPr>
          <p:cNvCxnSpPr>
            <a:cxnSpLocks/>
          </p:cNvCxnSpPr>
          <p:nvPr/>
        </p:nvCxnSpPr>
        <p:spPr>
          <a:xfrm>
            <a:off x="335360" y="2996952"/>
            <a:ext cx="11449272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0984916"/>
      </p:ext>
    </p:extLst>
  </p:cSld>
  <p:clrMapOvr>
    <a:masterClrMapping/>
  </p:clrMapOvr>
  <p:hf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024: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0000" y="180000"/>
            <a:ext cx="11449272" cy="766132"/>
          </a:xfrm>
        </p:spPr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5360" y="1268760"/>
            <a:ext cx="11449272" cy="50405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cs-CZ" smtClean="0"/>
              <a:pPr/>
              <a:t>‹#›</a:t>
            </a:fld>
            <a:endParaRPr lang="cs-CZ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D7F9E1D-3FFE-E5D5-8168-CE30DC4521EC}"/>
              </a:ext>
            </a:extLst>
          </p:cNvPr>
          <p:cNvCxnSpPr>
            <a:cxnSpLocks/>
          </p:cNvCxnSpPr>
          <p:nvPr/>
        </p:nvCxnSpPr>
        <p:spPr>
          <a:xfrm>
            <a:off x="335360" y="1124744"/>
            <a:ext cx="11449272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7116261"/>
      </p:ext>
    </p:extLst>
  </p:cSld>
  <p:clrMapOvr>
    <a:masterClrMapping/>
  </p:clrMapOvr>
  <p:hf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024: 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360000" y="180000"/>
            <a:ext cx="11448000" cy="766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5360" y="1260583"/>
            <a:ext cx="5699679" cy="50487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260583"/>
            <a:ext cx="5566712" cy="50487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B8B48-CD68-422A-981A-F7D1D2E08DD1}" type="slidenum">
              <a:rPr lang="en-US" smtClean="0"/>
              <a:t>‹#›</a:t>
            </a:fld>
            <a:endParaRPr lang="en-US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2EC59EFB-1B84-A66B-9566-F2885C8BF9CA}"/>
              </a:ext>
            </a:extLst>
          </p:cNvPr>
          <p:cNvCxnSpPr>
            <a:cxnSpLocks/>
          </p:cNvCxnSpPr>
          <p:nvPr/>
        </p:nvCxnSpPr>
        <p:spPr>
          <a:xfrm>
            <a:off x="335360" y="1124744"/>
            <a:ext cx="11449272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6023068"/>
      </p:ext>
    </p:extLst>
  </p:cSld>
  <p:clrMapOvr>
    <a:masterClrMapping/>
  </p:clrMapOvr>
  <p:hf hd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2024: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0000" y="180000"/>
            <a:ext cx="11448000" cy="7661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B8B48-CD68-422A-981A-F7D1D2E08DD1}" type="slidenum">
              <a:rPr lang="en-US" smtClean="0"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F6BAB6C-A9D1-4572-ED9D-D7E9722E3C65}"/>
              </a:ext>
            </a:extLst>
          </p:cNvPr>
          <p:cNvCxnSpPr>
            <a:cxnSpLocks/>
          </p:cNvCxnSpPr>
          <p:nvPr/>
        </p:nvCxnSpPr>
        <p:spPr>
          <a:xfrm>
            <a:off x="335360" y="1124744"/>
            <a:ext cx="11449272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7030214"/>
      </p:ext>
    </p:extLst>
  </p:cSld>
  <p:clrMapOvr>
    <a:masterClrMapping/>
  </p:clrMapOvr>
  <p:hf hd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024: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4825571"/>
      </p:ext>
    </p:extLst>
  </p:cSld>
  <p:clrMapOvr>
    <a:masterClrMapping/>
  </p:clrMapOvr>
  <p:hf hdr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6492784"/>
            <a:ext cx="12192001" cy="365125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199277"/>
            <a:ext cx="10058400" cy="76613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5360" y="1268759"/>
            <a:ext cx="11449272" cy="5152007"/>
          </a:xfrm>
          <a:prstGeom prst="rect">
            <a:avLst/>
          </a:prstGeom>
        </p:spPr>
        <p:txBody>
          <a:bodyPr vert="horz" lIns="0" tIns="36000" rIns="0" bIns="3600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571397"/>
            <a:ext cx="1312025" cy="2535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51B8B48-CD68-422A-981A-F7D1D2E08D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515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</p:sldLayoutIdLst>
  <p:hf hdr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80000"/>
        <a:buFont typeface="Arial" panose="020B0604020202020204" pitchFamily="34" charset="0"/>
        <a:buChar char="•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Arial" panose="020B0604020202020204" pitchFamily="34" charset="0"/>
        <a:buChar char="•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Arial" panose="020B0604020202020204" pitchFamily="34" charset="0"/>
        <a:buChar char="•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Arial" panose="020B0604020202020204" pitchFamily="34" charset="0"/>
        <a:buChar char="•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Arial" panose="020B0604020202020204" pitchFamily="34" charset="0"/>
        <a:buChar char="•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si.mff.cuni.cz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skodapetr.github.io/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html.spec.whatwg.org/multipage/" TargetMode="External"/><Relationship Id="rId7" Type="http://schemas.openxmlformats.org/officeDocument/2006/relationships/hyperlink" Target="https://techxplore.com/news/2019-06-w3c-whatwg-agreement-version-html.html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developer.mozilla.org/en-US/docs/Web/HTML" TargetMode="External"/><Relationship Id="rId5" Type="http://schemas.openxmlformats.org/officeDocument/2006/relationships/hyperlink" Target="http://www.w3.org/TR/html5-diff" TargetMode="External"/><Relationship Id="rId4" Type="http://schemas.openxmlformats.org/officeDocument/2006/relationships/hyperlink" Target="http://www.w3.org/TR/html5/" TargetMode="Externa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developer.mozilla.org/en-US/docs/Web/HTML/Element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hyperlink" Target="https://flukeout.github.io/" TargetMode="Externa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4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3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5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3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5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3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85887-24DB-AA59-B38B-B1798CAE07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noProof="0" dirty="0"/>
              <a:t>Introduction &amp;</a:t>
            </a:r>
            <a:br>
              <a:rPr lang="en-US" noProof="0" dirty="0"/>
            </a:br>
            <a:r>
              <a:rPr lang="en-US" noProof="0" dirty="0"/>
              <a:t>Fundamentals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EFCE0B-459B-75C1-4CF2-A1736338F7D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noProof="0" dirty="0"/>
              <a:t>NSWI142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BCEFED-43A3-D6AE-CA70-178FE2949C2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noProof="0" dirty="0"/>
              <a:t>2025/2026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608EA3-0C4C-DF4B-BEE9-FA560AD3F10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noProof="0" dirty="0"/>
              <a:t>Škoda Petr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8E92FBF-DAEE-E57B-BE52-80B34712090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noProof="0" dirty="0">
                <a:hlinkClick r:id="rId3"/>
              </a:rPr>
              <a:t>https://www.ksi.mff.cuni.cz/</a:t>
            </a:r>
            <a:endParaRPr lang="en-US" noProof="0" dirty="0"/>
          </a:p>
          <a:p>
            <a:r>
              <a:rPr lang="en-US" noProof="0" dirty="0">
                <a:hlinkClick r:id="rId4"/>
              </a:rPr>
              <a:t>https://skodapetr.github.io/</a:t>
            </a:r>
            <a:r>
              <a:rPr lang="en-US" noProof="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463431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003631-6120-7A2A-7C5C-367A847CFA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Starting Point : NSWI141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9B3C51-95CC-0CF2-2948-FF15F07CDC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Explain how a web page gets to your browser.</a:t>
            </a:r>
          </a:p>
          <a:p>
            <a:r>
              <a:rPr lang="en-US" noProof="0" dirty="0"/>
              <a:t>What is a URL? What parts does it consist of? What is their meaning?</a:t>
            </a:r>
          </a:p>
          <a:p>
            <a:r>
              <a:rPr lang="en-US" noProof="0" dirty="0"/>
              <a:t>Explain a communication between client and server. What protocol</a:t>
            </a:r>
          </a:p>
          <a:p>
            <a:r>
              <a:rPr lang="en-US" noProof="0" dirty="0"/>
              <a:t>do they use to communicate?</a:t>
            </a:r>
          </a:p>
          <a:p>
            <a:r>
              <a:rPr lang="en-US" noProof="0" dirty="0"/>
              <a:t>What is the difference between static and dynamic web page?</a:t>
            </a:r>
          </a:p>
          <a:p>
            <a:r>
              <a:rPr lang="en-US" noProof="0" dirty="0"/>
              <a:t>What are the two approaches to create a dynamic web page?</a:t>
            </a:r>
          </a:p>
          <a:p>
            <a:r>
              <a:rPr lang="en-US" noProof="0" dirty="0"/>
              <a:t>Which web technologies run in a client, and which are server-based?</a:t>
            </a:r>
          </a:p>
          <a:p>
            <a:r>
              <a:rPr lang="en-US" noProof="0" dirty="0"/>
              <a:t>What is the most important feature of applications using AJAX?</a:t>
            </a:r>
          </a:p>
          <a:p>
            <a:r>
              <a:rPr lang="en-US" noProof="0" dirty="0"/>
              <a:t>…</a:t>
            </a:r>
          </a:p>
          <a:p>
            <a:endParaRPr lang="en-US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3EF5A9-2403-FED0-8C2F-ED875B2D2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en-US" noProof="0" smtClean="0"/>
              <a:pPr/>
              <a:t>10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741168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003631-6120-7A2A-7C5C-367A847CFA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Starting Point : NSWI141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9B3C51-95CC-0CF2-2948-FF15F07CDC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noProof="0" dirty="0" err="1"/>
              <a:t>Jednoduchý</a:t>
            </a:r>
            <a:r>
              <a:rPr lang="en-US" noProof="0" dirty="0"/>
              <a:t> </a:t>
            </a:r>
            <a:r>
              <a:rPr lang="en-US" noProof="0" dirty="0" err="1"/>
              <a:t>statický</a:t>
            </a:r>
            <a:r>
              <a:rPr lang="en-US" noProof="0" dirty="0"/>
              <a:t> web</a:t>
            </a:r>
          </a:p>
          <a:p>
            <a:r>
              <a:rPr lang="en-US" noProof="0" dirty="0"/>
              <a:t>Create a simple static web -- i.e., a set of (at least three) HTML documents interconnected with hyperlinks. </a:t>
            </a:r>
            <a:br>
              <a:rPr lang="en-US" noProof="0" dirty="0"/>
            </a:br>
            <a:br>
              <a:rPr lang="en-US" noProof="0" dirty="0"/>
            </a:br>
            <a:r>
              <a:rPr lang="en-US" noProof="0" dirty="0"/>
              <a:t>The web is supposed to be properly decorated with CSS styles (esthetic aspects will not be graded, but the utilization of styles has to be purposeful).</a:t>
            </a:r>
            <a:br>
              <a:rPr lang="en-US" noProof="0" dirty="0"/>
            </a:br>
            <a:br>
              <a:rPr lang="en-US" noProof="0" dirty="0"/>
            </a:br>
            <a:r>
              <a:rPr lang="en-US" noProof="0" dirty="0"/>
              <a:t>The actual contents is arbitrary; however, it has to reflect a feasible real-life situation (e.g., personal web presentation, short tutorial, ...).</a:t>
            </a:r>
          </a:p>
          <a:p>
            <a:r>
              <a:rPr lang="en-US" noProof="0" dirty="0"/>
              <a:t>….</a:t>
            </a:r>
          </a:p>
          <a:p>
            <a:endParaRPr lang="en-US" noProof="0" dirty="0"/>
          </a:p>
          <a:p>
            <a:pPr marL="0" indent="0">
              <a:buNone/>
            </a:pPr>
            <a:endParaRPr lang="en-US" noProof="0" dirty="0"/>
          </a:p>
          <a:p>
            <a:endParaRPr lang="en-US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3EF5A9-2403-FED0-8C2F-ED875B2D2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en-US" noProof="0" smtClean="0"/>
              <a:pPr/>
              <a:t>11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1976554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A8DC7EF-00FE-3B8E-903D-A745346A289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noProof="0" dirty="0"/>
              <a:t>Web application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2E7160-BBA7-1CD6-CC08-032A800A735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noProof="0" dirty="0"/>
              <a:t>URL, HTTP, ...</a:t>
            </a:r>
          </a:p>
        </p:txBody>
      </p:sp>
    </p:spTree>
    <p:extLst>
      <p:ext uri="{BB962C8B-B14F-4D97-AF65-F5344CB8AC3E}">
        <p14:creationId xmlns:p14="http://schemas.microsoft.com/office/powerpoint/2010/main" val="27968321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2894F6-B0CD-847A-0429-4A1F8F907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Resource Identification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4462E3-4596-5440-B5B3-B5FE1F054D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noProof="0" dirty="0"/>
              <a:t>Uniform Resource Identifier (URI) / Internationalized Resource Identifier (IRI)</a:t>
            </a:r>
          </a:p>
          <a:p>
            <a:r>
              <a:rPr lang="en-US" noProof="0" dirty="0"/>
              <a:t>Identification string with specific format.</a:t>
            </a:r>
          </a:p>
          <a:p>
            <a:r>
              <a:rPr lang="en-US" noProof="0" dirty="0"/>
              <a:t>Query and fragment parts are optional.</a:t>
            </a:r>
          </a:p>
          <a:p>
            <a:endParaRPr lang="en-US" noProof="0" dirty="0"/>
          </a:p>
          <a:p>
            <a:pPr marL="0" indent="0">
              <a:buNone/>
            </a:pPr>
            <a:endParaRPr lang="en-US" noProof="0" dirty="0"/>
          </a:p>
          <a:p>
            <a:pPr marL="0" indent="0">
              <a:buNone/>
            </a:pPr>
            <a:r>
              <a:rPr lang="en-US" noProof="0" dirty="0"/>
              <a:t>Uniform Resource Locator (URL)</a:t>
            </a:r>
          </a:p>
          <a:p>
            <a:r>
              <a:rPr lang="en-US" noProof="0" dirty="0"/>
              <a:t>An URI that describes a location of a resource.</a:t>
            </a:r>
            <a:br>
              <a:rPr lang="en-US" noProof="0" dirty="0"/>
            </a:br>
            <a:endParaRPr lang="en-US" noProof="0" dirty="0"/>
          </a:p>
          <a:p>
            <a:endParaRPr lang="en-US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13FB43-13DD-4839-190B-EA5315955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en-US" noProof="0" smtClean="0"/>
              <a:pPr/>
              <a:t>13</a:t>
            </a:fld>
            <a:endParaRPr lang="en-US" noProof="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2CE9963-1961-04A1-0474-DF2021903647}"/>
              </a:ext>
            </a:extLst>
          </p:cNvPr>
          <p:cNvSpPr/>
          <p:nvPr/>
        </p:nvSpPr>
        <p:spPr>
          <a:xfrm>
            <a:off x="479376" y="2636912"/>
            <a:ext cx="6984776" cy="4320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&lt;schema&gt;:&lt;</a:t>
            </a:r>
            <a:r>
              <a:rPr lang="en-US" b="1" noProof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hierarchical_part</a:t>
            </a:r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&gt;?&lt;query&gt;#&lt;fragment&gt;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ECB6D8E-263A-B197-BDFC-A23179EE94CD}"/>
              </a:ext>
            </a:extLst>
          </p:cNvPr>
          <p:cNvSpPr/>
          <p:nvPr/>
        </p:nvSpPr>
        <p:spPr>
          <a:xfrm>
            <a:off x="433680" y="4516800"/>
            <a:ext cx="9421082" cy="4320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protocol://username:password@domain:port/path?p1=v1&amp;p2=v2#fragment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14E6ED7-AB34-F527-0AC7-A8FCB8BEB9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5517232"/>
            <a:ext cx="3358028" cy="57606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CB16BF6-2D4F-5AEE-5999-FED3A3EC41E3}"/>
              </a:ext>
            </a:extLst>
          </p:cNvPr>
          <p:cNvSpPr txBox="1"/>
          <p:nvPr/>
        </p:nvSpPr>
        <p:spPr>
          <a:xfrm>
            <a:off x="4896481" y="5620598"/>
            <a:ext cx="504058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noProof="0" dirty="0"/>
              <a:t>https://data.gov.cz/datov%C3%A1-kvalita/</a:t>
            </a:r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807BD0B1-9261-DC74-FF10-7C99E71C66C3}"/>
              </a:ext>
            </a:extLst>
          </p:cNvPr>
          <p:cNvSpPr/>
          <p:nvPr/>
        </p:nvSpPr>
        <p:spPr>
          <a:xfrm>
            <a:off x="3863752" y="5657173"/>
            <a:ext cx="936103" cy="369332"/>
          </a:xfrm>
          <a:prstGeom prst="rightArrow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6117613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FD96A9-6A9A-3877-8689-2EBCE70607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Accessing Web Pages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5B13FCD-AA19-5143-A7CF-962F87D5D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B8B48-CD68-422A-981A-F7D1D2E08DD1}" type="slidenum">
              <a:rPr lang="en-US" noProof="0" smtClean="0"/>
              <a:t>14</a:t>
            </a:fld>
            <a:endParaRPr lang="en-US" noProof="0" dirty="0"/>
          </a:p>
        </p:txBody>
      </p:sp>
      <p:sp>
        <p:nvSpPr>
          <p:cNvPr id="4" name="Volný tvar 32">
            <a:extLst>
              <a:ext uri="{FF2B5EF4-FFF2-40B4-BE49-F238E27FC236}">
                <a16:creationId xmlns:a16="http://schemas.microsoft.com/office/drawing/2014/main" id="{ADAE5455-CF78-2184-0621-549C2EC9E0C4}"/>
              </a:ext>
            </a:extLst>
          </p:cNvPr>
          <p:cNvSpPr/>
          <p:nvPr/>
        </p:nvSpPr>
        <p:spPr>
          <a:xfrm>
            <a:off x="5477193" y="2631992"/>
            <a:ext cx="454147" cy="2142595"/>
          </a:xfrm>
          <a:custGeom>
            <a:avLst/>
            <a:gdLst>
              <a:gd name="connsiteX0" fmla="*/ 61163 w 763897"/>
              <a:gd name="connsiteY0" fmla="*/ 420538 h 420538"/>
              <a:gd name="connsiteX1" fmla="*/ 69630 w 763897"/>
              <a:gd name="connsiteY1" fmla="*/ 39538 h 420538"/>
              <a:gd name="connsiteX2" fmla="*/ 763897 w 763897"/>
              <a:gd name="connsiteY2" fmla="*/ 31072 h 420538"/>
              <a:gd name="connsiteX0" fmla="*/ 61163 w 763897"/>
              <a:gd name="connsiteY0" fmla="*/ 420538 h 420538"/>
              <a:gd name="connsiteX1" fmla="*/ 69630 w 763897"/>
              <a:gd name="connsiteY1" fmla="*/ 39538 h 420538"/>
              <a:gd name="connsiteX2" fmla="*/ 763897 w 763897"/>
              <a:gd name="connsiteY2" fmla="*/ 31072 h 420538"/>
              <a:gd name="connsiteX0" fmla="*/ 22437 w 725171"/>
              <a:gd name="connsiteY0" fmla="*/ 425656 h 425656"/>
              <a:gd name="connsiteX1" fmla="*/ 132504 w 725171"/>
              <a:gd name="connsiteY1" fmla="*/ 36189 h 425656"/>
              <a:gd name="connsiteX2" fmla="*/ 725171 w 725171"/>
              <a:gd name="connsiteY2" fmla="*/ 36190 h 425656"/>
              <a:gd name="connsiteX0" fmla="*/ 26699 w 864899"/>
              <a:gd name="connsiteY0" fmla="*/ 425656 h 425656"/>
              <a:gd name="connsiteX1" fmla="*/ 136766 w 864899"/>
              <a:gd name="connsiteY1" fmla="*/ 36189 h 425656"/>
              <a:gd name="connsiteX2" fmla="*/ 864899 w 864899"/>
              <a:gd name="connsiteY2" fmla="*/ 36190 h 425656"/>
              <a:gd name="connsiteX0" fmla="*/ 26699 w 864899"/>
              <a:gd name="connsiteY0" fmla="*/ 417103 h 417103"/>
              <a:gd name="connsiteX1" fmla="*/ 136766 w 864899"/>
              <a:gd name="connsiteY1" fmla="*/ 27636 h 417103"/>
              <a:gd name="connsiteX2" fmla="*/ 864899 w 864899"/>
              <a:gd name="connsiteY2" fmla="*/ 27637 h 417103"/>
              <a:gd name="connsiteX0" fmla="*/ 458 w 838658"/>
              <a:gd name="connsiteY0" fmla="*/ 417103 h 417103"/>
              <a:gd name="connsiteX1" fmla="*/ 110525 w 838658"/>
              <a:gd name="connsiteY1" fmla="*/ 27636 h 417103"/>
              <a:gd name="connsiteX2" fmla="*/ 838658 w 838658"/>
              <a:gd name="connsiteY2" fmla="*/ 27637 h 417103"/>
              <a:gd name="connsiteX0" fmla="*/ 0 w 838200"/>
              <a:gd name="connsiteY0" fmla="*/ 417103 h 417103"/>
              <a:gd name="connsiteX1" fmla="*/ 177800 w 838200"/>
              <a:gd name="connsiteY1" fmla="*/ 27636 h 417103"/>
              <a:gd name="connsiteX2" fmla="*/ 838200 w 838200"/>
              <a:gd name="connsiteY2" fmla="*/ 27637 h 417103"/>
              <a:gd name="connsiteX0" fmla="*/ 0 w 838200"/>
              <a:gd name="connsiteY0" fmla="*/ 390874 h 390874"/>
              <a:gd name="connsiteX1" fmla="*/ 203200 w 838200"/>
              <a:gd name="connsiteY1" fmla="*/ 43740 h 390874"/>
              <a:gd name="connsiteX2" fmla="*/ 838200 w 838200"/>
              <a:gd name="connsiteY2" fmla="*/ 1408 h 390874"/>
              <a:gd name="connsiteX0" fmla="*/ 0 w 838200"/>
              <a:gd name="connsiteY0" fmla="*/ 389466 h 389466"/>
              <a:gd name="connsiteX1" fmla="*/ 838200 w 838200"/>
              <a:gd name="connsiteY1" fmla="*/ 0 h 389466"/>
              <a:gd name="connsiteX0" fmla="*/ 0 w 838200"/>
              <a:gd name="connsiteY0" fmla="*/ 389466 h 389466"/>
              <a:gd name="connsiteX1" fmla="*/ 838200 w 838200"/>
              <a:gd name="connsiteY1" fmla="*/ 0 h 389466"/>
              <a:gd name="connsiteX0" fmla="*/ 0 w 838200"/>
              <a:gd name="connsiteY0" fmla="*/ 389466 h 389466"/>
              <a:gd name="connsiteX1" fmla="*/ 838200 w 838200"/>
              <a:gd name="connsiteY1" fmla="*/ 0 h 389466"/>
              <a:gd name="connsiteX0" fmla="*/ 2563681 w 2563698"/>
              <a:gd name="connsiteY0" fmla="*/ 118398 h 236945"/>
              <a:gd name="connsiteX1" fmla="*/ 57548 w 2563698"/>
              <a:gd name="connsiteY1" fmla="*/ 236932 h 236945"/>
              <a:gd name="connsiteX0" fmla="*/ 2538718 w 2538735"/>
              <a:gd name="connsiteY0" fmla="*/ 32359 h 1928895"/>
              <a:gd name="connsiteX1" fmla="*/ 57985 w 2538735"/>
              <a:gd name="connsiteY1" fmla="*/ 1928893 h 1928895"/>
              <a:gd name="connsiteX0" fmla="*/ 2539441 w 2539441"/>
              <a:gd name="connsiteY0" fmla="*/ 0 h 1896538"/>
              <a:gd name="connsiteX1" fmla="*/ 58708 w 2539441"/>
              <a:gd name="connsiteY1" fmla="*/ 1896534 h 1896538"/>
              <a:gd name="connsiteX0" fmla="*/ 2481498 w 2481498"/>
              <a:gd name="connsiteY0" fmla="*/ 0 h 1896534"/>
              <a:gd name="connsiteX1" fmla="*/ 765 w 2481498"/>
              <a:gd name="connsiteY1" fmla="*/ 1896534 h 1896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481498" h="1896534">
                <a:moveTo>
                  <a:pt x="2481498" y="0"/>
                </a:moveTo>
                <a:cubicBezTo>
                  <a:pt x="2447631" y="691444"/>
                  <a:pt x="-50035" y="273756"/>
                  <a:pt x="765" y="1896534"/>
                </a:cubicBezTo>
              </a:path>
            </a:pathLst>
          </a:custGeom>
          <a:noFill/>
          <a:ln w="38100" cap="rnd" cmpd="sng">
            <a:solidFill>
              <a:srgbClr val="E69400"/>
            </a:solidFill>
            <a:prstDash val="sysDash"/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grpSp>
        <p:nvGrpSpPr>
          <p:cNvPr id="5" name="Skupina 14">
            <a:extLst>
              <a:ext uri="{FF2B5EF4-FFF2-40B4-BE49-F238E27FC236}">
                <a16:creationId xmlns:a16="http://schemas.microsoft.com/office/drawing/2014/main" id="{931CA14D-9E73-F0FB-1CCC-919251DBF14E}"/>
              </a:ext>
            </a:extLst>
          </p:cNvPr>
          <p:cNvGrpSpPr/>
          <p:nvPr/>
        </p:nvGrpSpPr>
        <p:grpSpPr>
          <a:xfrm>
            <a:off x="1918618" y="4345860"/>
            <a:ext cx="1274934" cy="1265151"/>
            <a:chOff x="682650" y="4388719"/>
            <a:chExt cx="1274934" cy="1265151"/>
          </a:xfrm>
        </p:grpSpPr>
        <p:pic>
          <p:nvPicPr>
            <p:cNvPr id="6" name="Picture 4" descr="j0285750">
              <a:extLst>
                <a:ext uri="{FF2B5EF4-FFF2-40B4-BE49-F238E27FC236}">
                  <a16:creationId xmlns:a16="http://schemas.microsoft.com/office/drawing/2014/main" id="{CAB41DE8-0B9C-CB30-4B4A-4450903FC46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2650" y="4388719"/>
              <a:ext cx="1274934" cy="78349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" name="TextovéPole 7">
              <a:extLst>
                <a:ext uri="{FF2B5EF4-FFF2-40B4-BE49-F238E27FC236}">
                  <a16:creationId xmlns:a16="http://schemas.microsoft.com/office/drawing/2014/main" id="{46CBCE5B-8BF3-9BB9-9460-BC858075D7E1}"/>
                </a:ext>
              </a:extLst>
            </p:cNvPr>
            <p:cNvSpPr txBox="1"/>
            <p:nvPr/>
          </p:nvSpPr>
          <p:spPr>
            <a:xfrm>
              <a:off x="873685" y="5284538"/>
              <a:ext cx="83708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noProof="0" dirty="0"/>
                <a:t>Client</a:t>
              </a:r>
            </a:p>
          </p:txBody>
        </p:sp>
      </p:grpSp>
      <p:grpSp>
        <p:nvGrpSpPr>
          <p:cNvPr id="8" name="Skupina 8">
            <a:extLst>
              <a:ext uri="{FF2B5EF4-FFF2-40B4-BE49-F238E27FC236}">
                <a16:creationId xmlns:a16="http://schemas.microsoft.com/office/drawing/2014/main" id="{F1C7726F-C1DD-ABA4-5916-D2597B1891B7}"/>
              </a:ext>
            </a:extLst>
          </p:cNvPr>
          <p:cNvGrpSpPr/>
          <p:nvPr/>
        </p:nvGrpSpPr>
        <p:grpSpPr>
          <a:xfrm>
            <a:off x="8337065" y="3644945"/>
            <a:ext cx="1800225" cy="1960000"/>
            <a:chOff x="6372199" y="3093244"/>
            <a:chExt cx="1800225" cy="1960000"/>
          </a:xfrm>
        </p:grpSpPr>
        <p:pic>
          <p:nvPicPr>
            <p:cNvPr id="9" name="Picture 5" descr="Medion Home Server">
              <a:extLst>
                <a:ext uri="{FF2B5EF4-FFF2-40B4-BE49-F238E27FC236}">
                  <a16:creationId xmlns:a16="http://schemas.microsoft.com/office/drawing/2014/main" id="{4640A39D-E974-6D4E-A56B-0A257E9E0E9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72199" y="3093244"/>
              <a:ext cx="1800225" cy="13493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</a:extLst>
          </p:spPr>
        </p:pic>
        <p:sp>
          <p:nvSpPr>
            <p:cNvPr id="10" name="TextovéPole 10">
              <a:extLst>
                <a:ext uri="{FF2B5EF4-FFF2-40B4-BE49-F238E27FC236}">
                  <a16:creationId xmlns:a16="http://schemas.microsoft.com/office/drawing/2014/main" id="{E9AE1D6C-5826-A3E5-A2D7-356203647DB3}"/>
                </a:ext>
              </a:extLst>
            </p:cNvPr>
            <p:cNvSpPr txBox="1"/>
            <p:nvPr/>
          </p:nvSpPr>
          <p:spPr>
            <a:xfrm>
              <a:off x="6469847" y="4468469"/>
              <a:ext cx="160492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noProof="0" dirty="0"/>
                <a:t>Server</a:t>
              </a:r>
              <a:br>
                <a:rPr lang="en-US" noProof="0" dirty="0"/>
              </a:br>
              <a:r>
                <a:rPr lang="en-US" sz="1400" noProof="0" dirty="0"/>
                <a:t>195.113.20.128</a:t>
              </a:r>
            </a:p>
          </p:txBody>
        </p:sp>
      </p:grpSp>
      <p:grpSp>
        <p:nvGrpSpPr>
          <p:cNvPr id="11" name="Skupina 16">
            <a:extLst>
              <a:ext uri="{FF2B5EF4-FFF2-40B4-BE49-F238E27FC236}">
                <a16:creationId xmlns:a16="http://schemas.microsoft.com/office/drawing/2014/main" id="{95C4901D-F867-81E9-E8F8-B29AB71897D6}"/>
              </a:ext>
            </a:extLst>
          </p:cNvPr>
          <p:cNvGrpSpPr/>
          <p:nvPr/>
        </p:nvGrpSpPr>
        <p:grpSpPr>
          <a:xfrm>
            <a:off x="1987774" y="2713820"/>
            <a:ext cx="1136622" cy="1389442"/>
            <a:chOff x="723920" y="2638696"/>
            <a:chExt cx="1136622" cy="1389442"/>
          </a:xfrm>
        </p:grpSpPr>
        <p:pic>
          <p:nvPicPr>
            <p:cNvPr id="12" name="Picture 3">
              <a:extLst>
                <a:ext uri="{FF2B5EF4-FFF2-40B4-BE49-F238E27FC236}">
                  <a16:creationId xmlns:a16="http://schemas.microsoft.com/office/drawing/2014/main" id="{0839CCD4-F60C-6059-F5CB-8666DF0BF22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3920" y="3018782"/>
              <a:ext cx="1136622" cy="10093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" name="TextovéPole 13">
              <a:extLst>
                <a:ext uri="{FF2B5EF4-FFF2-40B4-BE49-F238E27FC236}">
                  <a16:creationId xmlns:a16="http://schemas.microsoft.com/office/drawing/2014/main" id="{F50E9091-2A98-45D6-03C4-F0027816EE6F}"/>
                </a:ext>
              </a:extLst>
            </p:cNvPr>
            <p:cNvSpPr txBox="1"/>
            <p:nvPr/>
          </p:nvSpPr>
          <p:spPr>
            <a:xfrm>
              <a:off x="756667" y="2638696"/>
              <a:ext cx="107112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noProof="0" dirty="0"/>
                <a:t>Browser</a:t>
              </a:r>
            </a:p>
          </p:txBody>
        </p:sp>
      </p:grpSp>
      <p:grpSp>
        <p:nvGrpSpPr>
          <p:cNvPr id="14" name="Skupina 12">
            <a:extLst>
              <a:ext uri="{FF2B5EF4-FFF2-40B4-BE49-F238E27FC236}">
                <a16:creationId xmlns:a16="http://schemas.microsoft.com/office/drawing/2014/main" id="{4FF37052-0EAE-B7BE-EBBC-A3D43DE37959}"/>
              </a:ext>
            </a:extLst>
          </p:cNvPr>
          <p:cNvGrpSpPr/>
          <p:nvPr/>
        </p:nvGrpSpPr>
        <p:grpSpPr>
          <a:xfrm>
            <a:off x="3431705" y="1838313"/>
            <a:ext cx="4104455" cy="674514"/>
            <a:chOff x="2069397" y="1964182"/>
            <a:chExt cx="4104455" cy="674514"/>
          </a:xfrm>
        </p:grpSpPr>
        <p:sp>
          <p:nvSpPr>
            <p:cNvPr id="15" name="Obdélník 11">
              <a:extLst>
                <a:ext uri="{FF2B5EF4-FFF2-40B4-BE49-F238E27FC236}">
                  <a16:creationId xmlns:a16="http://schemas.microsoft.com/office/drawing/2014/main" id="{11CB103B-5047-BE81-E6DD-D0BF5CB70D9D}"/>
                </a:ext>
              </a:extLst>
            </p:cNvPr>
            <p:cNvSpPr/>
            <p:nvPr/>
          </p:nvSpPr>
          <p:spPr>
            <a:xfrm>
              <a:off x="2069397" y="2241181"/>
              <a:ext cx="4104455" cy="397515"/>
            </a:xfrm>
            <a:prstGeom prst="rect">
              <a:avLst/>
            </a:prstGeom>
            <a:noFill/>
            <a:ln w="12700" cap="rnd" cmpd="sng"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1600" noProof="0" dirty="0">
                  <a:solidFill>
                    <a:schemeClr val="tx1"/>
                  </a:solidFill>
                </a:rPr>
                <a:t>http://www.ksi.mff.cuni.cz/cs/lide.php</a:t>
              </a:r>
            </a:p>
          </p:txBody>
        </p:sp>
        <p:sp>
          <p:nvSpPr>
            <p:cNvPr id="16" name="TextovéPole 15">
              <a:extLst>
                <a:ext uri="{FF2B5EF4-FFF2-40B4-BE49-F238E27FC236}">
                  <a16:creationId xmlns:a16="http://schemas.microsoft.com/office/drawing/2014/main" id="{340CB71D-228E-44A7-5960-2CE2DABCD134}"/>
                </a:ext>
              </a:extLst>
            </p:cNvPr>
            <p:cNvSpPr txBox="1"/>
            <p:nvPr/>
          </p:nvSpPr>
          <p:spPr>
            <a:xfrm>
              <a:off x="3586060" y="1964182"/>
              <a:ext cx="107112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noProof="0" dirty="0"/>
                <a:t>Address Bar</a:t>
              </a:r>
            </a:p>
          </p:txBody>
        </p:sp>
      </p:grpSp>
      <p:sp>
        <p:nvSpPr>
          <p:cNvPr id="17" name="Mrak 17">
            <a:extLst>
              <a:ext uri="{FF2B5EF4-FFF2-40B4-BE49-F238E27FC236}">
                <a16:creationId xmlns:a16="http://schemas.microsoft.com/office/drawing/2014/main" id="{AFA15ACF-EFF7-A72D-404F-FAB72CA2A6CB}"/>
              </a:ext>
            </a:extLst>
          </p:cNvPr>
          <p:cNvSpPr/>
          <p:nvPr/>
        </p:nvSpPr>
        <p:spPr>
          <a:xfrm>
            <a:off x="8184232" y="1783391"/>
            <a:ext cx="1728193" cy="1061356"/>
          </a:xfrm>
          <a:prstGeom prst="cloud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noProof="0" dirty="0"/>
              <a:t>DNS</a:t>
            </a:r>
            <a:br>
              <a:rPr lang="en-US" noProof="0" dirty="0"/>
            </a:br>
            <a:r>
              <a:rPr lang="en-US" noProof="0" dirty="0"/>
              <a:t>Server</a:t>
            </a:r>
          </a:p>
        </p:txBody>
      </p:sp>
      <p:sp>
        <p:nvSpPr>
          <p:cNvPr id="19" name="Volný tvar 19">
            <a:extLst>
              <a:ext uri="{FF2B5EF4-FFF2-40B4-BE49-F238E27FC236}">
                <a16:creationId xmlns:a16="http://schemas.microsoft.com/office/drawing/2014/main" id="{08DB5473-BC95-DBF0-EC15-6C81D7293C06}"/>
              </a:ext>
            </a:extLst>
          </p:cNvPr>
          <p:cNvSpPr/>
          <p:nvPr/>
        </p:nvSpPr>
        <p:spPr>
          <a:xfrm>
            <a:off x="2522902" y="2309500"/>
            <a:ext cx="838200" cy="389466"/>
          </a:xfrm>
          <a:custGeom>
            <a:avLst/>
            <a:gdLst>
              <a:gd name="connsiteX0" fmla="*/ 61163 w 763897"/>
              <a:gd name="connsiteY0" fmla="*/ 420538 h 420538"/>
              <a:gd name="connsiteX1" fmla="*/ 69630 w 763897"/>
              <a:gd name="connsiteY1" fmla="*/ 39538 h 420538"/>
              <a:gd name="connsiteX2" fmla="*/ 763897 w 763897"/>
              <a:gd name="connsiteY2" fmla="*/ 31072 h 420538"/>
              <a:gd name="connsiteX0" fmla="*/ 61163 w 763897"/>
              <a:gd name="connsiteY0" fmla="*/ 420538 h 420538"/>
              <a:gd name="connsiteX1" fmla="*/ 69630 w 763897"/>
              <a:gd name="connsiteY1" fmla="*/ 39538 h 420538"/>
              <a:gd name="connsiteX2" fmla="*/ 763897 w 763897"/>
              <a:gd name="connsiteY2" fmla="*/ 31072 h 420538"/>
              <a:gd name="connsiteX0" fmla="*/ 22437 w 725171"/>
              <a:gd name="connsiteY0" fmla="*/ 425656 h 425656"/>
              <a:gd name="connsiteX1" fmla="*/ 132504 w 725171"/>
              <a:gd name="connsiteY1" fmla="*/ 36189 h 425656"/>
              <a:gd name="connsiteX2" fmla="*/ 725171 w 725171"/>
              <a:gd name="connsiteY2" fmla="*/ 36190 h 425656"/>
              <a:gd name="connsiteX0" fmla="*/ 26699 w 864899"/>
              <a:gd name="connsiteY0" fmla="*/ 425656 h 425656"/>
              <a:gd name="connsiteX1" fmla="*/ 136766 w 864899"/>
              <a:gd name="connsiteY1" fmla="*/ 36189 h 425656"/>
              <a:gd name="connsiteX2" fmla="*/ 864899 w 864899"/>
              <a:gd name="connsiteY2" fmla="*/ 36190 h 425656"/>
              <a:gd name="connsiteX0" fmla="*/ 26699 w 864899"/>
              <a:gd name="connsiteY0" fmla="*/ 417103 h 417103"/>
              <a:gd name="connsiteX1" fmla="*/ 136766 w 864899"/>
              <a:gd name="connsiteY1" fmla="*/ 27636 h 417103"/>
              <a:gd name="connsiteX2" fmla="*/ 864899 w 864899"/>
              <a:gd name="connsiteY2" fmla="*/ 27637 h 417103"/>
              <a:gd name="connsiteX0" fmla="*/ 458 w 838658"/>
              <a:gd name="connsiteY0" fmla="*/ 417103 h 417103"/>
              <a:gd name="connsiteX1" fmla="*/ 110525 w 838658"/>
              <a:gd name="connsiteY1" fmla="*/ 27636 h 417103"/>
              <a:gd name="connsiteX2" fmla="*/ 838658 w 838658"/>
              <a:gd name="connsiteY2" fmla="*/ 27637 h 417103"/>
              <a:gd name="connsiteX0" fmla="*/ 0 w 838200"/>
              <a:gd name="connsiteY0" fmla="*/ 417103 h 417103"/>
              <a:gd name="connsiteX1" fmla="*/ 177800 w 838200"/>
              <a:gd name="connsiteY1" fmla="*/ 27636 h 417103"/>
              <a:gd name="connsiteX2" fmla="*/ 838200 w 838200"/>
              <a:gd name="connsiteY2" fmla="*/ 27637 h 417103"/>
              <a:gd name="connsiteX0" fmla="*/ 0 w 838200"/>
              <a:gd name="connsiteY0" fmla="*/ 390874 h 390874"/>
              <a:gd name="connsiteX1" fmla="*/ 203200 w 838200"/>
              <a:gd name="connsiteY1" fmla="*/ 43740 h 390874"/>
              <a:gd name="connsiteX2" fmla="*/ 838200 w 838200"/>
              <a:gd name="connsiteY2" fmla="*/ 1408 h 390874"/>
              <a:gd name="connsiteX0" fmla="*/ 0 w 838200"/>
              <a:gd name="connsiteY0" fmla="*/ 389466 h 389466"/>
              <a:gd name="connsiteX1" fmla="*/ 838200 w 838200"/>
              <a:gd name="connsiteY1" fmla="*/ 0 h 389466"/>
              <a:gd name="connsiteX0" fmla="*/ 0 w 838200"/>
              <a:gd name="connsiteY0" fmla="*/ 389466 h 389466"/>
              <a:gd name="connsiteX1" fmla="*/ 838200 w 838200"/>
              <a:gd name="connsiteY1" fmla="*/ 0 h 389466"/>
              <a:gd name="connsiteX0" fmla="*/ 0 w 838200"/>
              <a:gd name="connsiteY0" fmla="*/ 389466 h 389466"/>
              <a:gd name="connsiteX1" fmla="*/ 838200 w 838200"/>
              <a:gd name="connsiteY1" fmla="*/ 0 h 3894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38200" h="389466">
                <a:moveTo>
                  <a:pt x="0" y="389466"/>
                </a:moveTo>
                <a:cubicBezTo>
                  <a:pt x="8467" y="64910"/>
                  <a:pt x="330200" y="2822"/>
                  <a:pt x="838200" y="0"/>
                </a:cubicBezTo>
              </a:path>
            </a:pathLst>
          </a:custGeom>
          <a:noFill/>
          <a:ln w="38100" cap="rnd" cmpd="sng">
            <a:solidFill>
              <a:srgbClr val="E69400"/>
            </a:solidFill>
            <a:prstDash val="sysDash"/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0" name="Volný tvar 22">
            <a:extLst>
              <a:ext uri="{FF2B5EF4-FFF2-40B4-BE49-F238E27FC236}">
                <a16:creationId xmlns:a16="http://schemas.microsoft.com/office/drawing/2014/main" id="{3B86AEE8-CC1B-E370-302A-B7C4C431E07D}"/>
              </a:ext>
            </a:extLst>
          </p:cNvPr>
          <p:cNvSpPr/>
          <p:nvPr/>
        </p:nvSpPr>
        <p:spPr>
          <a:xfrm>
            <a:off x="5985627" y="1735858"/>
            <a:ext cx="2338265" cy="379455"/>
          </a:xfrm>
          <a:custGeom>
            <a:avLst/>
            <a:gdLst>
              <a:gd name="connsiteX0" fmla="*/ 61163 w 763897"/>
              <a:gd name="connsiteY0" fmla="*/ 420538 h 420538"/>
              <a:gd name="connsiteX1" fmla="*/ 69630 w 763897"/>
              <a:gd name="connsiteY1" fmla="*/ 39538 h 420538"/>
              <a:gd name="connsiteX2" fmla="*/ 763897 w 763897"/>
              <a:gd name="connsiteY2" fmla="*/ 31072 h 420538"/>
              <a:gd name="connsiteX0" fmla="*/ 61163 w 763897"/>
              <a:gd name="connsiteY0" fmla="*/ 420538 h 420538"/>
              <a:gd name="connsiteX1" fmla="*/ 69630 w 763897"/>
              <a:gd name="connsiteY1" fmla="*/ 39538 h 420538"/>
              <a:gd name="connsiteX2" fmla="*/ 763897 w 763897"/>
              <a:gd name="connsiteY2" fmla="*/ 31072 h 420538"/>
              <a:gd name="connsiteX0" fmla="*/ 22437 w 725171"/>
              <a:gd name="connsiteY0" fmla="*/ 425656 h 425656"/>
              <a:gd name="connsiteX1" fmla="*/ 132504 w 725171"/>
              <a:gd name="connsiteY1" fmla="*/ 36189 h 425656"/>
              <a:gd name="connsiteX2" fmla="*/ 725171 w 725171"/>
              <a:gd name="connsiteY2" fmla="*/ 36190 h 425656"/>
              <a:gd name="connsiteX0" fmla="*/ 26699 w 864899"/>
              <a:gd name="connsiteY0" fmla="*/ 425656 h 425656"/>
              <a:gd name="connsiteX1" fmla="*/ 136766 w 864899"/>
              <a:gd name="connsiteY1" fmla="*/ 36189 h 425656"/>
              <a:gd name="connsiteX2" fmla="*/ 864899 w 864899"/>
              <a:gd name="connsiteY2" fmla="*/ 36190 h 425656"/>
              <a:gd name="connsiteX0" fmla="*/ 26699 w 864899"/>
              <a:gd name="connsiteY0" fmla="*/ 417103 h 417103"/>
              <a:gd name="connsiteX1" fmla="*/ 136766 w 864899"/>
              <a:gd name="connsiteY1" fmla="*/ 27636 h 417103"/>
              <a:gd name="connsiteX2" fmla="*/ 864899 w 864899"/>
              <a:gd name="connsiteY2" fmla="*/ 27637 h 417103"/>
              <a:gd name="connsiteX0" fmla="*/ 458 w 838658"/>
              <a:gd name="connsiteY0" fmla="*/ 417103 h 417103"/>
              <a:gd name="connsiteX1" fmla="*/ 110525 w 838658"/>
              <a:gd name="connsiteY1" fmla="*/ 27636 h 417103"/>
              <a:gd name="connsiteX2" fmla="*/ 838658 w 838658"/>
              <a:gd name="connsiteY2" fmla="*/ 27637 h 417103"/>
              <a:gd name="connsiteX0" fmla="*/ 0 w 838200"/>
              <a:gd name="connsiteY0" fmla="*/ 417103 h 417103"/>
              <a:gd name="connsiteX1" fmla="*/ 177800 w 838200"/>
              <a:gd name="connsiteY1" fmla="*/ 27636 h 417103"/>
              <a:gd name="connsiteX2" fmla="*/ 838200 w 838200"/>
              <a:gd name="connsiteY2" fmla="*/ 27637 h 417103"/>
              <a:gd name="connsiteX0" fmla="*/ 0 w 838200"/>
              <a:gd name="connsiteY0" fmla="*/ 390874 h 390874"/>
              <a:gd name="connsiteX1" fmla="*/ 203200 w 838200"/>
              <a:gd name="connsiteY1" fmla="*/ 43740 h 390874"/>
              <a:gd name="connsiteX2" fmla="*/ 838200 w 838200"/>
              <a:gd name="connsiteY2" fmla="*/ 1408 h 390874"/>
              <a:gd name="connsiteX0" fmla="*/ 0 w 838200"/>
              <a:gd name="connsiteY0" fmla="*/ 389466 h 389466"/>
              <a:gd name="connsiteX1" fmla="*/ 838200 w 838200"/>
              <a:gd name="connsiteY1" fmla="*/ 0 h 389466"/>
              <a:gd name="connsiteX0" fmla="*/ 0 w 838200"/>
              <a:gd name="connsiteY0" fmla="*/ 389466 h 389466"/>
              <a:gd name="connsiteX1" fmla="*/ 838200 w 838200"/>
              <a:gd name="connsiteY1" fmla="*/ 0 h 389466"/>
              <a:gd name="connsiteX0" fmla="*/ 0 w 838200"/>
              <a:gd name="connsiteY0" fmla="*/ 389466 h 389466"/>
              <a:gd name="connsiteX1" fmla="*/ 838200 w 838200"/>
              <a:gd name="connsiteY1" fmla="*/ 0 h 389466"/>
              <a:gd name="connsiteX0" fmla="*/ 0 w 851765"/>
              <a:gd name="connsiteY0" fmla="*/ 389466 h 389466"/>
              <a:gd name="connsiteX1" fmla="*/ 851765 w 851765"/>
              <a:gd name="connsiteY1" fmla="*/ 0 h 389466"/>
              <a:gd name="connsiteX0" fmla="*/ 0 w 851765"/>
              <a:gd name="connsiteY0" fmla="*/ 389466 h 389466"/>
              <a:gd name="connsiteX1" fmla="*/ 851765 w 851765"/>
              <a:gd name="connsiteY1" fmla="*/ 0 h 389466"/>
              <a:gd name="connsiteX0" fmla="*/ 0 w 936544"/>
              <a:gd name="connsiteY0" fmla="*/ 170522 h 170522"/>
              <a:gd name="connsiteX1" fmla="*/ 936544 w 936544"/>
              <a:gd name="connsiteY1" fmla="*/ 39692 h 170522"/>
              <a:gd name="connsiteX0" fmla="*/ 0 w 936544"/>
              <a:gd name="connsiteY0" fmla="*/ 313281 h 313281"/>
              <a:gd name="connsiteX1" fmla="*/ 936544 w 936544"/>
              <a:gd name="connsiteY1" fmla="*/ 182451 h 3132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36544" h="313281">
                <a:moveTo>
                  <a:pt x="0" y="313281"/>
                </a:moveTo>
                <a:cubicBezTo>
                  <a:pt x="59334" y="30666"/>
                  <a:pt x="676098" y="-157245"/>
                  <a:pt x="936544" y="182451"/>
                </a:cubicBezTo>
              </a:path>
            </a:pathLst>
          </a:custGeom>
          <a:noFill/>
          <a:ln w="38100" cap="rnd" cmpd="sng">
            <a:solidFill>
              <a:srgbClr val="E69400"/>
            </a:solidFill>
            <a:prstDash val="sysDash"/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1" name="TextovéPole 20">
            <a:extLst>
              <a:ext uri="{FF2B5EF4-FFF2-40B4-BE49-F238E27FC236}">
                <a16:creationId xmlns:a16="http://schemas.microsoft.com/office/drawing/2014/main" id="{AF91C453-2356-4C78-8C7A-82C6B263F8CD}"/>
              </a:ext>
            </a:extLst>
          </p:cNvPr>
          <p:cNvSpPr txBox="1"/>
          <p:nvPr/>
        </p:nvSpPr>
        <p:spPr>
          <a:xfrm>
            <a:off x="5776061" y="2935535"/>
            <a:ext cx="2010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noProof="0" dirty="0"/>
              <a:t>195.113.20.128</a:t>
            </a:r>
          </a:p>
        </p:txBody>
      </p:sp>
      <p:sp>
        <p:nvSpPr>
          <p:cNvPr id="22" name="Obousměrná vodorovná šipka 21">
            <a:extLst>
              <a:ext uri="{FF2B5EF4-FFF2-40B4-BE49-F238E27FC236}">
                <a16:creationId xmlns:a16="http://schemas.microsoft.com/office/drawing/2014/main" id="{336C7A66-FE11-3078-6BDD-96CACECC6444}"/>
              </a:ext>
            </a:extLst>
          </p:cNvPr>
          <p:cNvSpPr/>
          <p:nvPr/>
        </p:nvSpPr>
        <p:spPr>
          <a:xfrm>
            <a:off x="3609835" y="4717748"/>
            <a:ext cx="4536502" cy="553814"/>
          </a:xfrm>
          <a:prstGeom prst="leftRightArrow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noProof="0" dirty="0"/>
              <a:t>HTTP Protocol</a:t>
            </a:r>
          </a:p>
        </p:txBody>
      </p:sp>
      <p:cxnSp>
        <p:nvCxnSpPr>
          <p:cNvPr id="23" name="Přímá spojnice se šipkou 24">
            <a:extLst>
              <a:ext uri="{FF2B5EF4-FFF2-40B4-BE49-F238E27FC236}">
                <a16:creationId xmlns:a16="http://schemas.microsoft.com/office/drawing/2014/main" id="{760871C7-01F9-50F0-37B2-BBDB7F128C97}"/>
              </a:ext>
            </a:extLst>
          </p:cNvPr>
          <p:cNvCxnSpPr/>
          <p:nvPr/>
        </p:nvCxnSpPr>
        <p:spPr>
          <a:xfrm>
            <a:off x="3601226" y="3956720"/>
            <a:ext cx="4536502" cy="0"/>
          </a:xfrm>
          <a:prstGeom prst="straightConnector1">
            <a:avLst/>
          </a:prstGeom>
          <a:ln w="38100" cap="rnd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ovéPole 26">
            <a:extLst>
              <a:ext uri="{FF2B5EF4-FFF2-40B4-BE49-F238E27FC236}">
                <a16:creationId xmlns:a16="http://schemas.microsoft.com/office/drawing/2014/main" id="{C923290E-A726-716E-7E72-6E8B72B4CE44}"/>
              </a:ext>
            </a:extLst>
          </p:cNvPr>
          <p:cNvSpPr txBox="1"/>
          <p:nvPr/>
        </p:nvSpPr>
        <p:spPr>
          <a:xfrm>
            <a:off x="4437793" y="3556030"/>
            <a:ext cx="28809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noProof="0" dirty="0"/>
              <a:t>Creates TCP Connection</a:t>
            </a:r>
          </a:p>
        </p:txBody>
      </p:sp>
      <p:sp>
        <p:nvSpPr>
          <p:cNvPr id="25" name="Volný tvar 29">
            <a:extLst>
              <a:ext uri="{FF2B5EF4-FFF2-40B4-BE49-F238E27FC236}">
                <a16:creationId xmlns:a16="http://schemas.microsoft.com/office/drawing/2014/main" id="{FE3A24D5-84C7-3EF8-5C6D-0C3BB0518E7F}"/>
              </a:ext>
            </a:extLst>
          </p:cNvPr>
          <p:cNvSpPr/>
          <p:nvPr/>
        </p:nvSpPr>
        <p:spPr>
          <a:xfrm rot="11188935">
            <a:off x="7552423" y="2825706"/>
            <a:ext cx="1205341" cy="381897"/>
          </a:xfrm>
          <a:custGeom>
            <a:avLst/>
            <a:gdLst>
              <a:gd name="connsiteX0" fmla="*/ 61163 w 763897"/>
              <a:gd name="connsiteY0" fmla="*/ 420538 h 420538"/>
              <a:gd name="connsiteX1" fmla="*/ 69630 w 763897"/>
              <a:gd name="connsiteY1" fmla="*/ 39538 h 420538"/>
              <a:gd name="connsiteX2" fmla="*/ 763897 w 763897"/>
              <a:gd name="connsiteY2" fmla="*/ 31072 h 420538"/>
              <a:gd name="connsiteX0" fmla="*/ 61163 w 763897"/>
              <a:gd name="connsiteY0" fmla="*/ 420538 h 420538"/>
              <a:gd name="connsiteX1" fmla="*/ 69630 w 763897"/>
              <a:gd name="connsiteY1" fmla="*/ 39538 h 420538"/>
              <a:gd name="connsiteX2" fmla="*/ 763897 w 763897"/>
              <a:gd name="connsiteY2" fmla="*/ 31072 h 420538"/>
              <a:gd name="connsiteX0" fmla="*/ 22437 w 725171"/>
              <a:gd name="connsiteY0" fmla="*/ 425656 h 425656"/>
              <a:gd name="connsiteX1" fmla="*/ 132504 w 725171"/>
              <a:gd name="connsiteY1" fmla="*/ 36189 h 425656"/>
              <a:gd name="connsiteX2" fmla="*/ 725171 w 725171"/>
              <a:gd name="connsiteY2" fmla="*/ 36190 h 425656"/>
              <a:gd name="connsiteX0" fmla="*/ 26699 w 864899"/>
              <a:gd name="connsiteY0" fmla="*/ 425656 h 425656"/>
              <a:gd name="connsiteX1" fmla="*/ 136766 w 864899"/>
              <a:gd name="connsiteY1" fmla="*/ 36189 h 425656"/>
              <a:gd name="connsiteX2" fmla="*/ 864899 w 864899"/>
              <a:gd name="connsiteY2" fmla="*/ 36190 h 425656"/>
              <a:gd name="connsiteX0" fmla="*/ 26699 w 864899"/>
              <a:gd name="connsiteY0" fmla="*/ 417103 h 417103"/>
              <a:gd name="connsiteX1" fmla="*/ 136766 w 864899"/>
              <a:gd name="connsiteY1" fmla="*/ 27636 h 417103"/>
              <a:gd name="connsiteX2" fmla="*/ 864899 w 864899"/>
              <a:gd name="connsiteY2" fmla="*/ 27637 h 417103"/>
              <a:gd name="connsiteX0" fmla="*/ 458 w 838658"/>
              <a:gd name="connsiteY0" fmla="*/ 417103 h 417103"/>
              <a:gd name="connsiteX1" fmla="*/ 110525 w 838658"/>
              <a:gd name="connsiteY1" fmla="*/ 27636 h 417103"/>
              <a:gd name="connsiteX2" fmla="*/ 838658 w 838658"/>
              <a:gd name="connsiteY2" fmla="*/ 27637 h 417103"/>
              <a:gd name="connsiteX0" fmla="*/ 0 w 838200"/>
              <a:gd name="connsiteY0" fmla="*/ 417103 h 417103"/>
              <a:gd name="connsiteX1" fmla="*/ 177800 w 838200"/>
              <a:gd name="connsiteY1" fmla="*/ 27636 h 417103"/>
              <a:gd name="connsiteX2" fmla="*/ 838200 w 838200"/>
              <a:gd name="connsiteY2" fmla="*/ 27637 h 417103"/>
              <a:gd name="connsiteX0" fmla="*/ 0 w 838200"/>
              <a:gd name="connsiteY0" fmla="*/ 390874 h 390874"/>
              <a:gd name="connsiteX1" fmla="*/ 203200 w 838200"/>
              <a:gd name="connsiteY1" fmla="*/ 43740 h 390874"/>
              <a:gd name="connsiteX2" fmla="*/ 838200 w 838200"/>
              <a:gd name="connsiteY2" fmla="*/ 1408 h 390874"/>
              <a:gd name="connsiteX0" fmla="*/ 0 w 838200"/>
              <a:gd name="connsiteY0" fmla="*/ 389466 h 389466"/>
              <a:gd name="connsiteX1" fmla="*/ 838200 w 838200"/>
              <a:gd name="connsiteY1" fmla="*/ 0 h 389466"/>
              <a:gd name="connsiteX0" fmla="*/ 0 w 838200"/>
              <a:gd name="connsiteY0" fmla="*/ 389466 h 389466"/>
              <a:gd name="connsiteX1" fmla="*/ 838200 w 838200"/>
              <a:gd name="connsiteY1" fmla="*/ 0 h 389466"/>
              <a:gd name="connsiteX0" fmla="*/ 0 w 838200"/>
              <a:gd name="connsiteY0" fmla="*/ 389466 h 389466"/>
              <a:gd name="connsiteX1" fmla="*/ 838200 w 838200"/>
              <a:gd name="connsiteY1" fmla="*/ 0 h 389466"/>
              <a:gd name="connsiteX0" fmla="*/ 0 w 856171"/>
              <a:gd name="connsiteY0" fmla="*/ 306296 h 306296"/>
              <a:gd name="connsiteX1" fmla="*/ 856171 w 856171"/>
              <a:gd name="connsiteY1" fmla="*/ 0 h 306296"/>
              <a:gd name="connsiteX0" fmla="*/ 0 w 856171"/>
              <a:gd name="connsiteY0" fmla="*/ 306296 h 306296"/>
              <a:gd name="connsiteX1" fmla="*/ 856171 w 856171"/>
              <a:gd name="connsiteY1" fmla="*/ 0 h 306296"/>
              <a:gd name="connsiteX0" fmla="*/ 0 w 856171"/>
              <a:gd name="connsiteY0" fmla="*/ 306296 h 306296"/>
              <a:gd name="connsiteX1" fmla="*/ 856171 w 856171"/>
              <a:gd name="connsiteY1" fmla="*/ 0 h 3062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6171" h="306296">
                <a:moveTo>
                  <a:pt x="0" y="306296"/>
                </a:moveTo>
                <a:cubicBezTo>
                  <a:pt x="58177" y="44262"/>
                  <a:pt x="430574" y="53109"/>
                  <a:pt x="856171" y="0"/>
                </a:cubicBezTo>
              </a:path>
            </a:pathLst>
          </a:custGeom>
          <a:noFill/>
          <a:ln w="38100" cap="rnd" cmpd="sng">
            <a:solidFill>
              <a:srgbClr val="E69400"/>
            </a:solidFill>
            <a:prstDash val="sysDash"/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6" name="Volný tvar 30">
            <a:extLst>
              <a:ext uri="{FF2B5EF4-FFF2-40B4-BE49-F238E27FC236}">
                <a16:creationId xmlns:a16="http://schemas.microsoft.com/office/drawing/2014/main" id="{E9017972-7633-D9C6-D0FC-6766C6ED5D81}"/>
              </a:ext>
            </a:extLst>
          </p:cNvPr>
          <p:cNvSpPr/>
          <p:nvPr/>
        </p:nvSpPr>
        <p:spPr>
          <a:xfrm>
            <a:off x="4179130" y="3083855"/>
            <a:ext cx="1484823" cy="475719"/>
          </a:xfrm>
          <a:custGeom>
            <a:avLst/>
            <a:gdLst>
              <a:gd name="connsiteX0" fmla="*/ 61163 w 763897"/>
              <a:gd name="connsiteY0" fmla="*/ 420538 h 420538"/>
              <a:gd name="connsiteX1" fmla="*/ 69630 w 763897"/>
              <a:gd name="connsiteY1" fmla="*/ 39538 h 420538"/>
              <a:gd name="connsiteX2" fmla="*/ 763897 w 763897"/>
              <a:gd name="connsiteY2" fmla="*/ 31072 h 420538"/>
              <a:gd name="connsiteX0" fmla="*/ 61163 w 763897"/>
              <a:gd name="connsiteY0" fmla="*/ 420538 h 420538"/>
              <a:gd name="connsiteX1" fmla="*/ 69630 w 763897"/>
              <a:gd name="connsiteY1" fmla="*/ 39538 h 420538"/>
              <a:gd name="connsiteX2" fmla="*/ 763897 w 763897"/>
              <a:gd name="connsiteY2" fmla="*/ 31072 h 420538"/>
              <a:gd name="connsiteX0" fmla="*/ 22437 w 725171"/>
              <a:gd name="connsiteY0" fmla="*/ 425656 h 425656"/>
              <a:gd name="connsiteX1" fmla="*/ 132504 w 725171"/>
              <a:gd name="connsiteY1" fmla="*/ 36189 h 425656"/>
              <a:gd name="connsiteX2" fmla="*/ 725171 w 725171"/>
              <a:gd name="connsiteY2" fmla="*/ 36190 h 425656"/>
              <a:gd name="connsiteX0" fmla="*/ 26699 w 864899"/>
              <a:gd name="connsiteY0" fmla="*/ 425656 h 425656"/>
              <a:gd name="connsiteX1" fmla="*/ 136766 w 864899"/>
              <a:gd name="connsiteY1" fmla="*/ 36189 h 425656"/>
              <a:gd name="connsiteX2" fmla="*/ 864899 w 864899"/>
              <a:gd name="connsiteY2" fmla="*/ 36190 h 425656"/>
              <a:gd name="connsiteX0" fmla="*/ 26699 w 864899"/>
              <a:gd name="connsiteY0" fmla="*/ 417103 h 417103"/>
              <a:gd name="connsiteX1" fmla="*/ 136766 w 864899"/>
              <a:gd name="connsiteY1" fmla="*/ 27636 h 417103"/>
              <a:gd name="connsiteX2" fmla="*/ 864899 w 864899"/>
              <a:gd name="connsiteY2" fmla="*/ 27637 h 417103"/>
              <a:gd name="connsiteX0" fmla="*/ 458 w 838658"/>
              <a:gd name="connsiteY0" fmla="*/ 417103 h 417103"/>
              <a:gd name="connsiteX1" fmla="*/ 110525 w 838658"/>
              <a:gd name="connsiteY1" fmla="*/ 27636 h 417103"/>
              <a:gd name="connsiteX2" fmla="*/ 838658 w 838658"/>
              <a:gd name="connsiteY2" fmla="*/ 27637 h 417103"/>
              <a:gd name="connsiteX0" fmla="*/ 0 w 838200"/>
              <a:gd name="connsiteY0" fmla="*/ 417103 h 417103"/>
              <a:gd name="connsiteX1" fmla="*/ 177800 w 838200"/>
              <a:gd name="connsiteY1" fmla="*/ 27636 h 417103"/>
              <a:gd name="connsiteX2" fmla="*/ 838200 w 838200"/>
              <a:gd name="connsiteY2" fmla="*/ 27637 h 417103"/>
              <a:gd name="connsiteX0" fmla="*/ 0 w 838200"/>
              <a:gd name="connsiteY0" fmla="*/ 390874 h 390874"/>
              <a:gd name="connsiteX1" fmla="*/ 203200 w 838200"/>
              <a:gd name="connsiteY1" fmla="*/ 43740 h 390874"/>
              <a:gd name="connsiteX2" fmla="*/ 838200 w 838200"/>
              <a:gd name="connsiteY2" fmla="*/ 1408 h 390874"/>
              <a:gd name="connsiteX0" fmla="*/ 0 w 838200"/>
              <a:gd name="connsiteY0" fmla="*/ 389466 h 389466"/>
              <a:gd name="connsiteX1" fmla="*/ 838200 w 838200"/>
              <a:gd name="connsiteY1" fmla="*/ 0 h 389466"/>
              <a:gd name="connsiteX0" fmla="*/ 0 w 838200"/>
              <a:gd name="connsiteY0" fmla="*/ 389466 h 389466"/>
              <a:gd name="connsiteX1" fmla="*/ 838200 w 838200"/>
              <a:gd name="connsiteY1" fmla="*/ 0 h 389466"/>
              <a:gd name="connsiteX0" fmla="*/ 0 w 838200"/>
              <a:gd name="connsiteY0" fmla="*/ 389466 h 389466"/>
              <a:gd name="connsiteX1" fmla="*/ 838200 w 838200"/>
              <a:gd name="connsiteY1" fmla="*/ 0 h 389466"/>
              <a:gd name="connsiteX0" fmla="*/ 1151271 w 1151305"/>
              <a:gd name="connsiteY0" fmla="*/ 214406 h 214406"/>
              <a:gd name="connsiteX1" fmla="*/ 101404 w 1151305"/>
              <a:gd name="connsiteY1" fmla="*/ 28140 h 214406"/>
              <a:gd name="connsiteX0" fmla="*/ 1597076 w 1597102"/>
              <a:gd name="connsiteY0" fmla="*/ 66401 h 709874"/>
              <a:gd name="connsiteX1" fmla="*/ 81542 w 1597102"/>
              <a:gd name="connsiteY1" fmla="*/ 709868 h 709874"/>
              <a:gd name="connsiteX0" fmla="*/ 1474680 w 1474708"/>
              <a:gd name="connsiteY0" fmla="*/ 77383 h 551524"/>
              <a:gd name="connsiteX1" fmla="*/ 86146 w 1474708"/>
              <a:gd name="connsiteY1" fmla="*/ 551517 h 551524"/>
              <a:gd name="connsiteX0" fmla="*/ 1537813 w 1537838"/>
              <a:gd name="connsiteY0" fmla="*/ 145872 h 620006"/>
              <a:gd name="connsiteX1" fmla="*/ 149279 w 1537838"/>
              <a:gd name="connsiteY1" fmla="*/ 620006 h 620006"/>
              <a:gd name="connsiteX0" fmla="*/ 1611944 w 1611944"/>
              <a:gd name="connsiteY0" fmla="*/ 5388 h 479522"/>
              <a:gd name="connsiteX1" fmla="*/ 223410 w 1611944"/>
              <a:gd name="connsiteY1" fmla="*/ 479522 h 479522"/>
              <a:gd name="connsiteX0" fmla="*/ 1479465 w 1479465"/>
              <a:gd name="connsiteY0" fmla="*/ 5388 h 479522"/>
              <a:gd name="connsiteX1" fmla="*/ 243331 w 1479465"/>
              <a:gd name="connsiteY1" fmla="*/ 479522 h 479522"/>
              <a:gd name="connsiteX0" fmla="*/ 1575227 w 1575227"/>
              <a:gd name="connsiteY0" fmla="*/ 1585 h 475719"/>
              <a:gd name="connsiteX1" fmla="*/ 339093 w 1575227"/>
              <a:gd name="connsiteY1" fmla="*/ 475719 h 4757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575227" h="475719">
                <a:moveTo>
                  <a:pt x="1575227" y="1585"/>
                </a:moveTo>
                <a:cubicBezTo>
                  <a:pt x="635428" y="-1238"/>
                  <a:pt x="-609174" y="-37926"/>
                  <a:pt x="339093" y="475719"/>
                </a:cubicBezTo>
              </a:path>
            </a:pathLst>
          </a:custGeom>
          <a:noFill/>
          <a:ln w="38100" cap="rnd" cmpd="sng">
            <a:solidFill>
              <a:srgbClr val="E69400"/>
            </a:solidFill>
            <a:prstDash val="sysDash"/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pic>
        <p:nvPicPr>
          <p:cNvPr id="28" name="Picture 4" descr="http://www.weterede.com/wp-content/uploads/2010/11/logo-apache.png">
            <a:extLst>
              <a:ext uri="{FF2B5EF4-FFF2-40B4-BE49-F238E27FC236}">
                <a16:creationId xmlns:a16="http://schemas.microsoft.com/office/drawing/2014/main" id="{84137046-B5F8-6E61-83B0-D10FFB8216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1521" y="3140323"/>
            <a:ext cx="771309" cy="5629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Volný tvar 35">
            <a:extLst>
              <a:ext uri="{FF2B5EF4-FFF2-40B4-BE49-F238E27FC236}">
                <a16:creationId xmlns:a16="http://schemas.microsoft.com/office/drawing/2014/main" id="{F49C2453-55AA-2423-3EE5-25138A2BAEEF}"/>
              </a:ext>
            </a:extLst>
          </p:cNvPr>
          <p:cNvSpPr/>
          <p:nvPr/>
        </p:nvSpPr>
        <p:spPr>
          <a:xfrm>
            <a:off x="3730515" y="2452265"/>
            <a:ext cx="700255" cy="1253067"/>
          </a:xfrm>
          <a:custGeom>
            <a:avLst/>
            <a:gdLst>
              <a:gd name="connsiteX0" fmla="*/ 61163 w 763897"/>
              <a:gd name="connsiteY0" fmla="*/ 420538 h 420538"/>
              <a:gd name="connsiteX1" fmla="*/ 69630 w 763897"/>
              <a:gd name="connsiteY1" fmla="*/ 39538 h 420538"/>
              <a:gd name="connsiteX2" fmla="*/ 763897 w 763897"/>
              <a:gd name="connsiteY2" fmla="*/ 31072 h 420538"/>
              <a:gd name="connsiteX0" fmla="*/ 61163 w 763897"/>
              <a:gd name="connsiteY0" fmla="*/ 420538 h 420538"/>
              <a:gd name="connsiteX1" fmla="*/ 69630 w 763897"/>
              <a:gd name="connsiteY1" fmla="*/ 39538 h 420538"/>
              <a:gd name="connsiteX2" fmla="*/ 763897 w 763897"/>
              <a:gd name="connsiteY2" fmla="*/ 31072 h 420538"/>
              <a:gd name="connsiteX0" fmla="*/ 22437 w 725171"/>
              <a:gd name="connsiteY0" fmla="*/ 425656 h 425656"/>
              <a:gd name="connsiteX1" fmla="*/ 132504 w 725171"/>
              <a:gd name="connsiteY1" fmla="*/ 36189 h 425656"/>
              <a:gd name="connsiteX2" fmla="*/ 725171 w 725171"/>
              <a:gd name="connsiteY2" fmla="*/ 36190 h 425656"/>
              <a:gd name="connsiteX0" fmla="*/ 26699 w 864899"/>
              <a:gd name="connsiteY0" fmla="*/ 425656 h 425656"/>
              <a:gd name="connsiteX1" fmla="*/ 136766 w 864899"/>
              <a:gd name="connsiteY1" fmla="*/ 36189 h 425656"/>
              <a:gd name="connsiteX2" fmla="*/ 864899 w 864899"/>
              <a:gd name="connsiteY2" fmla="*/ 36190 h 425656"/>
              <a:gd name="connsiteX0" fmla="*/ 26699 w 864899"/>
              <a:gd name="connsiteY0" fmla="*/ 417103 h 417103"/>
              <a:gd name="connsiteX1" fmla="*/ 136766 w 864899"/>
              <a:gd name="connsiteY1" fmla="*/ 27636 h 417103"/>
              <a:gd name="connsiteX2" fmla="*/ 864899 w 864899"/>
              <a:gd name="connsiteY2" fmla="*/ 27637 h 417103"/>
              <a:gd name="connsiteX0" fmla="*/ 458 w 838658"/>
              <a:gd name="connsiteY0" fmla="*/ 417103 h 417103"/>
              <a:gd name="connsiteX1" fmla="*/ 110525 w 838658"/>
              <a:gd name="connsiteY1" fmla="*/ 27636 h 417103"/>
              <a:gd name="connsiteX2" fmla="*/ 838658 w 838658"/>
              <a:gd name="connsiteY2" fmla="*/ 27637 h 417103"/>
              <a:gd name="connsiteX0" fmla="*/ 0 w 838200"/>
              <a:gd name="connsiteY0" fmla="*/ 417103 h 417103"/>
              <a:gd name="connsiteX1" fmla="*/ 177800 w 838200"/>
              <a:gd name="connsiteY1" fmla="*/ 27636 h 417103"/>
              <a:gd name="connsiteX2" fmla="*/ 838200 w 838200"/>
              <a:gd name="connsiteY2" fmla="*/ 27637 h 417103"/>
              <a:gd name="connsiteX0" fmla="*/ 0 w 838200"/>
              <a:gd name="connsiteY0" fmla="*/ 390874 h 390874"/>
              <a:gd name="connsiteX1" fmla="*/ 203200 w 838200"/>
              <a:gd name="connsiteY1" fmla="*/ 43740 h 390874"/>
              <a:gd name="connsiteX2" fmla="*/ 838200 w 838200"/>
              <a:gd name="connsiteY2" fmla="*/ 1408 h 390874"/>
              <a:gd name="connsiteX0" fmla="*/ 0 w 838200"/>
              <a:gd name="connsiteY0" fmla="*/ 389466 h 389466"/>
              <a:gd name="connsiteX1" fmla="*/ 838200 w 838200"/>
              <a:gd name="connsiteY1" fmla="*/ 0 h 389466"/>
              <a:gd name="connsiteX0" fmla="*/ 0 w 838200"/>
              <a:gd name="connsiteY0" fmla="*/ 389466 h 389466"/>
              <a:gd name="connsiteX1" fmla="*/ 838200 w 838200"/>
              <a:gd name="connsiteY1" fmla="*/ 0 h 389466"/>
              <a:gd name="connsiteX0" fmla="*/ 0 w 838200"/>
              <a:gd name="connsiteY0" fmla="*/ 389466 h 389466"/>
              <a:gd name="connsiteX1" fmla="*/ 838200 w 838200"/>
              <a:gd name="connsiteY1" fmla="*/ 0 h 389466"/>
              <a:gd name="connsiteX0" fmla="*/ 0 w 533400"/>
              <a:gd name="connsiteY0" fmla="*/ 92695 h 397505"/>
              <a:gd name="connsiteX1" fmla="*/ 533400 w 533400"/>
              <a:gd name="connsiteY1" fmla="*/ 397496 h 397505"/>
              <a:gd name="connsiteX0" fmla="*/ 0 w 533400"/>
              <a:gd name="connsiteY0" fmla="*/ 0 h 307239"/>
              <a:gd name="connsiteX1" fmla="*/ 533400 w 533400"/>
              <a:gd name="connsiteY1" fmla="*/ 304801 h 307239"/>
              <a:gd name="connsiteX0" fmla="*/ 0 w 694266"/>
              <a:gd name="connsiteY0" fmla="*/ 0 h 1202273"/>
              <a:gd name="connsiteX1" fmla="*/ 694266 w 694266"/>
              <a:gd name="connsiteY1" fmla="*/ 1202267 h 1202273"/>
              <a:gd name="connsiteX0" fmla="*/ 0 w 694266"/>
              <a:gd name="connsiteY0" fmla="*/ 0 h 1202267"/>
              <a:gd name="connsiteX1" fmla="*/ 694266 w 694266"/>
              <a:gd name="connsiteY1" fmla="*/ 1202267 h 1202267"/>
              <a:gd name="connsiteX0" fmla="*/ 0 w 694266"/>
              <a:gd name="connsiteY0" fmla="*/ 0 h 1253067"/>
              <a:gd name="connsiteX1" fmla="*/ 694266 w 694266"/>
              <a:gd name="connsiteY1" fmla="*/ 1253067 h 1253067"/>
              <a:gd name="connsiteX0" fmla="*/ 5989 w 700255"/>
              <a:gd name="connsiteY0" fmla="*/ 0 h 1253067"/>
              <a:gd name="connsiteX1" fmla="*/ 700255 w 700255"/>
              <a:gd name="connsiteY1" fmla="*/ 1253067 h 12530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700255" h="1253067">
                <a:moveTo>
                  <a:pt x="5989" y="0"/>
                </a:moveTo>
                <a:cubicBezTo>
                  <a:pt x="-19411" y="479778"/>
                  <a:pt x="5988" y="1111956"/>
                  <a:pt x="700255" y="1253067"/>
                </a:cubicBezTo>
              </a:path>
            </a:pathLst>
          </a:custGeom>
          <a:noFill/>
          <a:ln w="38100" cap="rnd" cmpd="sng">
            <a:solidFill>
              <a:srgbClr val="E69400"/>
            </a:solidFill>
            <a:prstDash val="sysDash"/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30" name="TextovéPole 27">
            <a:extLst>
              <a:ext uri="{FF2B5EF4-FFF2-40B4-BE49-F238E27FC236}">
                <a16:creationId xmlns:a16="http://schemas.microsoft.com/office/drawing/2014/main" id="{53C735E8-A95B-0980-9BDA-C016CA1339F3}"/>
              </a:ext>
            </a:extLst>
          </p:cNvPr>
          <p:cNvSpPr txBox="1"/>
          <p:nvPr/>
        </p:nvSpPr>
        <p:spPr>
          <a:xfrm>
            <a:off x="3331830" y="2687287"/>
            <a:ext cx="910827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600" noProof="0" dirty="0"/>
              <a:t>Port 80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F3E97136-0029-A06F-92E4-72B29512084C}"/>
              </a:ext>
            </a:extLst>
          </p:cNvPr>
          <p:cNvSpPr/>
          <p:nvPr/>
        </p:nvSpPr>
        <p:spPr>
          <a:xfrm>
            <a:off x="3431705" y="2132856"/>
            <a:ext cx="2299618" cy="357893"/>
          </a:xfrm>
          <a:prstGeom prst="rect">
            <a:avLst/>
          </a:prstGeom>
          <a:gradFill>
            <a:gsLst>
              <a:gs pos="0">
                <a:schemeClr val="accent3">
                  <a:shade val="15000"/>
                  <a:satMod val="180000"/>
                  <a:alpha val="25000"/>
                </a:schemeClr>
              </a:gs>
              <a:gs pos="50000">
                <a:schemeClr val="accent3">
                  <a:shade val="45000"/>
                  <a:satMod val="170000"/>
                  <a:alpha val="25000"/>
                </a:schemeClr>
              </a:gs>
              <a:gs pos="70000">
                <a:schemeClr val="accent3">
                  <a:tint val="99000"/>
                  <a:shade val="65000"/>
                  <a:satMod val="155000"/>
                  <a:alpha val="25000"/>
                </a:schemeClr>
              </a:gs>
              <a:gs pos="100000">
                <a:schemeClr val="accent3">
                  <a:tint val="95500"/>
                  <a:shade val="100000"/>
                  <a:satMod val="155000"/>
                  <a:alpha val="25000"/>
                </a:schemeClr>
              </a:gs>
            </a:gsLst>
          </a:gra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5599900B-096E-3DB7-A7B1-93BAD24979B7}"/>
              </a:ext>
            </a:extLst>
          </p:cNvPr>
          <p:cNvSpPr/>
          <p:nvPr/>
        </p:nvSpPr>
        <p:spPr>
          <a:xfrm>
            <a:off x="5731323" y="2125669"/>
            <a:ext cx="1071127" cy="357893"/>
          </a:xfrm>
          <a:prstGeom prst="rect">
            <a:avLst/>
          </a:prstGeom>
          <a:gradFill>
            <a:gsLst>
              <a:gs pos="0">
                <a:schemeClr val="accent1">
                  <a:shade val="15000"/>
                  <a:satMod val="180000"/>
                  <a:alpha val="25000"/>
                </a:schemeClr>
              </a:gs>
              <a:gs pos="50000">
                <a:schemeClr val="accent1">
                  <a:shade val="45000"/>
                  <a:satMod val="170000"/>
                  <a:alpha val="25000"/>
                </a:schemeClr>
              </a:gs>
              <a:gs pos="70000">
                <a:schemeClr val="accent1">
                  <a:tint val="99000"/>
                  <a:shade val="65000"/>
                  <a:satMod val="155000"/>
                  <a:alpha val="25000"/>
                </a:schemeClr>
              </a:gs>
              <a:gs pos="100000">
                <a:schemeClr val="accent1">
                  <a:tint val="95500"/>
                  <a:shade val="100000"/>
                  <a:satMod val="155000"/>
                  <a:alpha val="23000"/>
                </a:schemeClr>
              </a:gs>
            </a:gsLst>
          </a:gra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381667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7" grpId="0" animBg="1"/>
      <p:bldP spid="19" grpId="0" animBg="1"/>
      <p:bldP spid="20" grpId="0" animBg="1"/>
      <p:bldP spid="21" grpId="0"/>
      <p:bldP spid="22" grpId="0" animBg="1"/>
      <p:bldP spid="24" grpId="0"/>
      <p:bldP spid="25" grpId="0" animBg="1"/>
      <p:bldP spid="26" grpId="0" animBg="1"/>
      <p:bldP spid="29" grpId="0" animBg="1"/>
      <p:bldP spid="30" grpId="0" animBg="1"/>
      <p:bldP spid="31" grpId="0" animBg="1"/>
      <p:bldP spid="3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E7F309-5AAD-E1EF-A2D4-C92E630EAF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HTTP Request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0DF9AF-C758-01AD-5DB8-7DF1A4BB01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noProof="0" dirty="0"/>
              <a:t>Request line (1st line)</a:t>
            </a:r>
          </a:p>
          <a:p>
            <a:r>
              <a:rPr lang="en-US" noProof="0" dirty="0"/>
              <a:t>Method Request-URI HTTP-version</a:t>
            </a:r>
          </a:p>
          <a:p>
            <a:pPr marL="0" indent="0">
              <a:buNone/>
            </a:pPr>
            <a:r>
              <a:rPr lang="en-US" noProof="0" dirty="0"/>
              <a:t>Method</a:t>
            </a:r>
          </a:p>
          <a:p>
            <a:r>
              <a:rPr lang="en-US" noProof="0" dirty="0"/>
              <a:t>GET - Retrieve data from server, must be nullipotent.</a:t>
            </a:r>
          </a:p>
          <a:p>
            <a:r>
              <a:rPr lang="en-US" noProof="0" dirty="0"/>
              <a:t>POST - Use to send data to server or create a new resource.</a:t>
            </a:r>
          </a:p>
          <a:p>
            <a:r>
              <a:rPr lang="en-US" noProof="0" dirty="0"/>
              <a:t>HEAD - Retrieve response headers only.</a:t>
            </a:r>
          </a:p>
          <a:p>
            <a:r>
              <a:rPr lang="en-US" noProof="0" dirty="0"/>
              <a:t>PUT, DELETE, …</a:t>
            </a:r>
          </a:p>
          <a:p>
            <a:pPr marL="0" indent="0">
              <a:buNone/>
            </a:pPr>
            <a:r>
              <a:rPr lang="en-US" noProof="0" dirty="0"/>
              <a:t>Request URI</a:t>
            </a:r>
          </a:p>
          <a:p>
            <a:r>
              <a:rPr lang="en-US" noProof="0" dirty="0"/>
              <a:t>A path, with optional query part, of absolute URI.</a:t>
            </a:r>
          </a:p>
          <a:p>
            <a:r>
              <a:rPr lang="en-US" noProof="0" dirty="0"/>
              <a:t>Specifying the requested content.</a:t>
            </a:r>
          </a:p>
          <a:p>
            <a:endParaRPr lang="en-US" noProof="0" dirty="0"/>
          </a:p>
          <a:p>
            <a:endParaRPr lang="en-US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686CAA-6E59-BE51-A4B9-3A80F7666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en-US" noProof="0" smtClean="0"/>
              <a:pPr/>
              <a:t>15</a:t>
            </a:fld>
            <a:endParaRPr lang="en-US" noProof="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806F070-FD7A-BFE4-8A7F-FD2B04AAF4F1}"/>
              </a:ext>
            </a:extLst>
          </p:cNvPr>
          <p:cNvSpPr/>
          <p:nvPr/>
        </p:nvSpPr>
        <p:spPr>
          <a:xfrm>
            <a:off x="7824192" y="1268760"/>
            <a:ext cx="3960440" cy="4320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 /index.html HTTP/1.1</a:t>
            </a:r>
          </a:p>
        </p:txBody>
      </p:sp>
    </p:spTree>
    <p:extLst>
      <p:ext uri="{BB962C8B-B14F-4D97-AF65-F5344CB8AC3E}">
        <p14:creationId xmlns:p14="http://schemas.microsoft.com/office/powerpoint/2010/main" val="23607236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06CCE1-64FA-95BA-40D0-9B0ED6E6D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HTTP </a:t>
            </a:r>
            <a:r>
              <a:rPr lang="en-US" dirty="0"/>
              <a:t>Request </a:t>
            </a:r>
            <a:r>
              <a:rPr lang="en-US" noProof="0" dirty="0"/>
              <a:t>Headers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6308D6-30D2-22DB-FDCB-5F0CFEAB25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noProof="0" dirty="0"/>
              <a:t>Headers are optional. They follow the request line and are terminated by a blank line. They are the meta-information for the request or response. Hader consist of case-insensitive name followed by a colon ":", then by its value. Whitespaces before the value are ignored. Following are examples of request headers.</a:t>
            </a:r>
          </a:p>
          <a:p>
            <a:r>
              <a:rPr lang="en-US" noProof="0" dirty="0"/>
              <a:t>Host - The host domain name.</a:t>
            </a:r>
          </a:p>
          <a:p>
            <a:r>
              <a:rPr lang="en-US" noProof="0" dirty="0"/>
              <a:t>Accept - What is acceptable response data type.</a:t>
            </a:r>
          </a:p>
          <a:p>
            <a:r>
              <a:rPr lang="en-US" noProof="0" dirty="0"/>
              <a:t>If - Enable for conditional request, like modified since.</a:t>
            </a:r>
          </a:p>
          <a:p>
            <a:r>
              <a:rPr lang="en-US" noProof="0" dirty="0"/>
              <a:t>User-Agent - Information about the browser.</a:t>
            </a:r>
          </a:p>
          <a:p>
            <a:r>
              <a:rPr lang="en-US" noProof="0" dirty="0"/>
              <a:t>Authentication – User credentials.</a:t>
            </a:r>
          </a:p>
          <a:p>
            <a:r>
              <a:rPr lang="en-US" noProof="0" dirty="0"/>
              <a:t>…</a:t>
            </a:r>
          </a:p>
          <a:p>
            <a:endParaRPr lang="en-US" noProof="0" dirty="0"/>
          </a:p>
          <a:p>
            <a:endParaRPr lang="en-US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640BA6-E4C6-341B-F862-3B25F2C395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en-US" noProof="0" smtClean="0"/>
              <a:pPr/>
              <a:t>16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5828653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71B3BC-AE9E-B2E5-CB34-6ED2154AD3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HTTP Response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5BE768-488E-1BCF-F118-F254DB42F1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noProof="0" dirty="0"/>
              <a:t>Status line (1st line)</a:t>
            </a:r>
          </a:p>
          <a:p>
            <a:r>
              <a:rPr lang="en-US" noProof="0" dirty="0"/>
              <a:t>HTTP-version Status-code Reason-phrase</a:t>
            </a:r>
          </a:p>
          <a:p>
            <a:pPr marL="0" indent="0">
              <a:buNone/>
            </a:pPr>
            <a:r>
              <a:rPr lang="en-US" noProof="0" dirty="0"/>
              <a:t>Status Codes</a:t>
            </a:r>
          </a:p>
          <a:p>
            <a:r>
              <a:rPr lang="en-US" noProof="0" dirty="0"/>
              <a:t>1xx - Informational</a:t>
            </a:r>
          </a:p>
          <a:p>
            <a:r>
              <a:rPr lang="en-US" noProof="0" dirty="0"/>
              <a:t>2xx - Success : 200 OK, 204 No Content, 206 Partial Content</a:t>
            </a:r>
          </a:p>
          <a:p>
            <a:r>
              <a:rPr lang="en-US" noProof="0" dirty="0"/>
              <a:t>3xx - Redirections : 301 Permanently Moved, 307 Temporary Redirect</a:t>
            </a:r>
          </a:p>
          <a:p>
            <a:r>
              <a:rPr lang="en-US" noProof="0" dirty="0"/>
              <a:t>4xx - Client-side errors</a:t>
            </a:r>
          </a:p>
          <a:p>
            <a:r>
              <a:rPr lang="en-US" noProof="0" dirty="0"/>
              <a:t>5xx - Server-side errors</a:t>
            </a:r>
          </a:p>
          <a:p>
            <a:endParaRPr lang="en-US" noProof="0" dirty="0"/>
          </a:p>
          <a:p>
            <a:endParaRPr lang="en-US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4B1C48-F384-1EA0-945F-F1FF6ED22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en-US" noProof="0" smtClean="0"/>
              <a:pPr/>
              <a:t>17</a:t>
            </a:fld>
            <a:endParaRPr lang="en-US" noProof="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B670A9D-CDC5-27F8-C121-999349171F9E}"/>
              </a:ext>
            </a:extLst>
          </p:cNvPr>
          <p:cNvSpPr/>
          <p:nvPr/>
        </p:nvSpPr>
        <p:spPr>
          <a:xfrm>
            <a:off x="7824192" y="1268760"/>
            <a:ext cx="3960440" cy="4320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HTTP/1.1 404 Not Found</a:t>
            </a:r>
          </a:p>
        </p:txBody>
      </p:sp>
    </p:spTree>
    <p:extLst>
      <p:ext uri="{BB962C8B-B14F-4D97-AF65-F5344CB8AC3E}">
        <p14:creationId xmlns:p14="http://schemas.microsoft.com/office/powerpoint/2010/main" val="33139299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BAA631-B531-0FFF-9500-7E2B0E9B6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HTTP </a:t>
            </a:r>
            <a:r>
              <a:rPr lang="en-US" dirty="0"/>
              <a:t>Response </a:t>
            </a:r>
            <a:r>
              <a:rPr lang="en-US" noProof="0" dirty="0"/>
              <a:t>Headers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5AED82-0FC6-CC0B-9557-A3C90C9634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noProof="0" dirty="0"/>
              <a:t>Following are examples of response headers.</a:t>
            </a:r>
          </a:p>
          <a:p>
            <a:r>
              <a:rPr lang="en-US" noProof="0" dirty="0"/>
              <a:t>Content-Type - Type of the data in the body (MIME).</a:t>
            </a:r>
          </a:p>
          <a:p>
            <a:r>
              <a:rPr lang="en-US" noProof="0" dirty="0"/>
              <a:t>Content-Encoding - How is the content transferred.</a:t>
            </a:r>
          </a:p>
          <a:p>
            <a:r>
              <a:rPr lang="en-US" noProof="0" dirty="0"/>
              <a:t>Content-Length - Size of body in bytes.</a:t>
            </a:r>
          </a:p>
          <a:p>
            <a:r>
              <a:rPr lang="en-US" noProof="0" dirty="0"/>
              <a:t>Cache-Control - Rules for caching the content.</a:t>
            </a:r>
          </a:p>
          <a:p>
            <a:r>
              <a:rPr lang="en-US" noProof="0" dirty="0"/>
              <a:t>Expires - When does the content cease to be valid.</a:t>
            </a:r>
          </a:p>
          <a:p>
            <a:r>
              <a:rPr lang="en-US" noProof="0" dirty="0"/>
              <a:t>Location </a:t>
            </a:r>
            <a:r>
              <a:rPr lang="en-US" dirty="0"/>
              <a:t>-</a:t>
            </a:r>
            <a:r>
              <a:rPr lang="en-US" noProof="0" dirty="0"/>
              <a:t> New URL, in case of 3xx Redirects.</a:t>
            </a:r>
          </a:p>
          <a:p>
            <a:r>
              <a:rPr lang="en-US" noProof="0" dirty="0"/>
              <a:t>Connection - Rules for maintaining TCP connection.</a:t>
            </a:r>
          </a:p>
          <a:p>
            <a:endParaRPr lang="en-US" noProof="0" dirty="0"/>
          </a:p>
          <a:p>
            <a:pPr marL="0" indent="0">
              <a:buNone/>
            </a:pPr>
            <a:endParaRPr lang="en-US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5FB4E1-0671-1E42-C999-671E6448B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en-US" noProof="0" smtClean="0"/>
              <a:pPr/>
              <a:t>18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2507366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569282-6FF4-F5A8-4417-6BB0E050F4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HTTP Design Decisions / Issues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0F86DA-B25A-8A03-3CF9-19A1833481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noProof="0" dirty="0"/>
              <a:t>HTTP expected usage</a:t>
            </a:r>
          </a:p>
          <a:p>
            <a:r>
              <a:rPr lang="en-US" noProof="0" dirty="0"/>
              <a:t>Downloading contents from the server.</a:t>
            </a:r>
          </a:p>
          <a:p>
            <a:r>
              <a:rPr lang="en-US" noProof="0" dirty="0"/>
              <a:t>Uploading small amounts of data to the server.</a:t>
            </a:r>
          </a:p>
          <a:p>
            <a:endParaRPr lang="en-US" noProof="0" dirty="0"/>
          </a:p>
          <a:p>
            <a:pPr marL="0" indent="0">
              <a:buNone/>
            </a:pPr>
            <a:r>
              <a:rPr lang="en-US" noProof="0" dirty="0"/>
              <a:t>The most</a:t>
            </a:r>
            <a:r>
              <a:rPr lang="cs-CZ" dirty="0"/>
              <a:t> </a:t>
            </a:r>
            <a:r>
              <a:rPr lang="en-US" dirty="0"/>
              <a:t>problematic issues</a:t>
            </a:r>
            <a:endParaRPr lang="en-US" noProof="0" dirty="0"/>
          </a:p>
          <a:p>
            <a:r>
              <a:rPr lang="en-US" noProof="0" dirty="0"/>
              <a:t>Stateless communication</a:t>
            </a:r>
            <a:br>
              <a:rPr lang="en-US" noProof="0" dirty="0"/>
            </a:br>
            <a:r>
              <a:rPr lang="en-US" noProof="0" dirty="0"/>
              <a:t>Each request is treated without a context.</a:t>
            </a:r>
          </a:p>
          <a:p>
            <a:r>
              <a:rPr lang="en-US" noProof="0" dirty="0"/>
              <a:t>Client-initiated protocol</a:t>
            </a:r>
            <a:br>
              <a:rPr lang="en-US" noProof="0" dirty="0"/>
            </a:br>
            <a:r>
              <a:rPr lang="en-US" noProof="0" dirty="0"/>
              <a:t>Server cannot initiate dialog, e.g., send updates.</a:t>
            </a:r>
          </a:p>
          <a:p>
            <a:r>
              <a:rPr lang="en-US" noProof="0" dirty="0"/>
              <a:t>Non-persistent connections</a:t>
            </a:r>
            <a:br>
              <a:rPr lang="en-US" noProof="0" dirty="0"/>
            </a:br>
            <a:r>
              <a:rPr lang="en-US" noProof="0" dirty="0"/>
              <a:t>A HTTP (TCP) connection is not maintained for long.</a:t>
            </a:r>
          </a:p>
          <a:p>
            <a:endParaRPr lang="en-US" noProof="0" dirty="0"/>
          </a:p>
          <a:p>
            <a:endParaRPr lang="en-US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546F28-11B7-B2CF-7115-97543BE9D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en-US" noProof="0" smtClean="0"/>
              <a:pPr/>
              <a:t>19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5889807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32C9E-1BA1-4656-D5BE-C7AD5607C5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noProof="0" dirty="0"/>
              <a:t>Státní zkouška: Programování a vývoj software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1288EA4-8148-9BEC-4A7A-7A7CC47ED93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1600" noProof="0" dirty="0"/>
              <a:t>Principy WWW, HTTP, URL. Statické webové stránky.</a:t>
            </a:r>
          </a:p>
          <a:p>
            <a:r>
              <a:rPr lang="cs-CZ" sz="1600" noProof="0" dirty="0"/>
              <a:t>HTML struktura statické webové stránky</a:t>
            </a:r>
          </a:p>
          <a:p>
            <a:r>
              <a:rPr lang="cs-CZ" sz="1600" noProof="0" dirty="0"/>
              <a:t>Interpretace HTML prohlížečem, DOM</a:t>
            </a:r>
          </a:p>
          <a:p>
            <a:r>
              <a:rPr lang="cs-CZ" sz="1600" noProof="0" dirty="0"/>
              <a:t>Využití CSS ke stylování webové stránky</a:t>
            </a:r>
          </a:p>
          <a:p>
            <a:r>
              <a:rPr lang="cs-CZ" sz="1600" noProof="0" dirty="0"/>
              <a:t>Využití HTTP a URL pro přístup k webové stránce</a:t>
            </a:r>
          </a:p>
          <a:p>
            <a:pPr marL="0" indent="0">
              <a:buNone/>
            </a:pPr>
            <a:r>
              <a:rPr lang="cs-CZ" sz="1600" noProof="0" dirty="0"/>
              <a:t>Programování na straně klienta.</a:t>
            </a:r>
          </a:p>
          <a:p>
            <a:r>
              <a:rPr lang="cs-CZ" sz="1600" noProof="0" dirty="0"/>
              <a:t>Syntax </a:t>
            </a:r>
            <a:r>
              <a:rPr lang="cs-CZ" sz="1600" noProof="0" dirty="0" err="1"/>
              <a:t>JavaScriptu</a:t>
            </a:r>
            <a:endParaRPr lang="cs-CZ" sz="1600" noProof="0" dirty="0"/>
          </a:p>
          <a:p>
            <a:r>
              <a:rPr lang="cs-CZ" sz="1600" noProof="0" dirty="0"/>
              <a:t>Využití </a:t>
            </a:r>
            <a:r>
              <a:rPr lang="cs-CZ" sz="1600" noProof="0" dirty="0" err="1"/>
              <a:t>JavaScriptu</a:t>
            </a:r>
            <a:r>
              <a:rPr lang="cs-CZ" sz="1600" noProof="0" dirty="0"/>
              <a:t> pro modifikaci </a:t>
            </a:r>
            <a:r>
              <a:rPr lang="cs-CZ" sz="1600" noProof="0" dirty="0" err="1"/>
              <a:t>DOMu</a:t>
            </a:r>
            <a:r>
              <a:rPr lang="cs-CZ" sz="1600" noProof="0" dirty="0"/>
              <a:t> a obsloužení událostí</a:t>
            </a:r>
          </a:p>
          <a:p>
            <a:r>
              <a:rPr lang="cs-CZ" sz="1600" noProof="0" dirty="0"/>
              <a:t>AJAX</a:t>
            </a:r>
          </a:p>
          <a:p>
            <a:endParaRPr lang="cs-CZ" sz="1600" noProof="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4C4D723-EFC4-3975-A358-635E79C99A3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1600" noProof="0" dirty="0"/>
              <a:t>API webových aplikací.</a:t>
            </a:r>
          </a:p>
          <a:p>
            <a:r>
              <a:rPr lang="cs-CZ" sz="1600" noProof="0" dirty="0"/>
              <a:t>Správa stavu ve webové aplikaci</a:t>
            </a:r>
          </a:p>
          <a:p>
            <a:r>
              <a:rPr lang="cs-CZ" sz="1600" noProof="0" dirty="0"/>
              <a:t>REST API</a:t>
            </a:r>
          </a:p>
          <a:p>
            <a:endParaRPr lang="cs-CZ" sz="1600" noProof="0" dirty="0"/>
          </a:p>
          <a:p>
            <a:pPr marL="0" indent="0">
              <a:buNone/>
            </a:pPr>
            <a:r>
              <a:rPr lang="cs-CZ" sz="1600" noProof="0" dirty="0"/>
              <a:t>Základy bezpečnosti webových aplikací</a:t>
            </a:r>
          </a:p>
          <a:p>
            <a:r>
              <a:rPr lang="cs-CZ" sz="1600" noProof="0" dirty="0"/>
              <a:t>SQL </a:t>
            </a:r>
            <a:r>
              <a:rPr lang="cs-CZ" sz="1600" noProof="0" dirty="0" err="1"/>
              <a:t>injection</a:t>
            </a:r>
            <a:r>
              <a:rPr lang="cs-CZ" sz="1600" noProof="0" dirty="0"/>
              <a:t> a </a:t>
            </a:r>
            <a:r>
              <a:rPr lang="cs-CZ" sz="1600" noProof="0" dirty="0" err="1"/>
              <a:t>cross-side</a:t>
            </a:r>
            <a:r>
              <a:rPr lang="cs-CZ" sz="1600" noProof="0" dirty="0"/>
              <a:t> </a:t>
            </a:r>
            <a:r>
              <a:rPr lang="cs-CZ" sz="1600" noProof="0" dirty="0" err="1"/>
              <a:t>scripting</a:t>
            </a:r>
            <a:endParaRPr lang="cs-CZ" sz="1600" noProof="0" dirty="0"/>
          </a:p>
          <a:p>
            <a:r>
              <a:rPr lang="cs-CZ" sz="1600" noProof="0" dirty="0"/>
              <a:t>HTTPS, digitální certifikáty</a:t>
            </a:r>
          </a:p>
          <a:p>
            <a:r>
              <a:rPr lang="cs-CZ" sz="1600" noProof="0" dirty="0"/>
              <a:t>autentizace a autorizace</a:t>
            </a:r>
          </a:p>
          <a:p>
            <a:endParaRPr lang="cs-CZ" sz="1600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C4C3FC-05F9-1FA2-8F0E-7075050EE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cs-CZ" noProof="0" smtClean="0"/>
              <a:pPr/>
              <a:t>2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2082817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4B18F1-A83F-B7B7-39C5-AAFF0A9515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HTTP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EF7F5A-747F-8CAA-4728-080C5C6614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noProof="0" dirty="0"/>
              <a:t>HTTP/2</a:t>
            </a:r>
          </a:p>
          <a:p>
            <a:r>
              <a:rPr lang="en-US" noProof="0" dirty="0"/>
              <a:t>Advanced multiplexing over TCP.</a:t>
            </a:r>
          </a:p>
          <a:p>
            <a:r>
              <a:rPr lang="en-US" noProof="0" dirty="0"/>
              <a:t>Intensive compression, including headers.</a:t>
            </a:r>
          </a:p>
          <a:p>
            <a:r>
              <a:rPr lang="en-US" noProof="0" dirty="0"/>
              <a:t>Server may push content in advance.</a:t>
            </a:r>
          </a:p>
          <a:p>
            <a:r>
              <a:rPr lang="en-US" noProof="0" dirty="0"/>
              <a:t>Emphasis on encryption, most implementations support only HTTPS.</a:t>
            </a:r>
          </a:p>
          <a:p>
            <a:endParaRPr lang="en-US" noProof="0" dirty="0"/>
          </a:p>
          <a:p>
            <a:pPr marL="0" indent="0">
              <a:buNone/>
            </a:pPr>
            <a:r>
              <a:rPr lang="en-US" noProof="0" dirty="0"/>
              <a:t>HTTP/3 QUIC</a:t>
            </a:r>
          </a:p>
          <a:p>
            <a:r>
              <a:rPr lang="en-US" noProof="0" dirty="0"/>
              <a:t>QUIC is a transport layer over UDP</a:t>
            </a:r>
          </a:p>
          <a:p>
            <a:r>
              <a:rPr lang="en-US" noProof="0" dirty="0"/>
              <a:t>…</a:t>
            </a:r>
          </a:p>
          <a:p>
            <a:endParaRPr lang="en-US" noProof="0" dirty="0"/>
          </a:p>
          <a:p>
            <a:endParaRPr lang="en-US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8A95A9-8B08-FAE7-0DE4-50AFEC182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en-US" noProof="0" smtClean="0"/>
              <a:pPr/>
              <a:t>20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0782825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6CDCBA8-347A-E979-9111-60E28E32C7D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noProof="0" dirty="0"/>
              <a:t>Web Fundamentals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EFBFD1-7624-BE9C-5DD8-572EB61FA3D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noProof="0" dirty="0"/>
              <a:t>HTML</a:t>
            </a:r>
          </a:p>
        </p:txBody>
      </p:sp>
    </p:spTree>
    <p:extLst>
      <p:ext uri="{BB962C8B-B14F-4D97-AF65-F5344CB8AC3E}">
        <p14:creationId xmlns:p14="http://schemas.microsoft.com/office/powerpoint/2010/main" val="29071296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1401C6-B7DB-1F3C-E860-B758726A01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HTML Standard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3BE74B-FE4E-3ED3-051A-B06586E0BD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HTML stands for Hypertext Markup Language and it is a markup language.</a:t>
            </a:r>
          </a:p>
          <a:p>
            <a:pPr marL="0" indent="0">
              <a:buNone/>
            </a:pPr>
            <a:endParaRPr lang="en-US" noProof="0" dirty="0"/>
          </a:p>
          <a:p>
            <a:r>
              <a:rPr lang="en-US" noProof="0" dirty="0" err="1"/>
              <a:t>WhatWG</a:t>
            </a:r>
            <a:r>
              <a:rPr lang="en-US" noProof="0" dirty="0"/>
              <a:t> : HTML Living Standard</a:t>
            </a:r>
            <a:br>
              <a:rPr lang="en-US" noProof="0" dirty="0"/>
            </a:br>
            <a:r>
              <a:rPr lang="en-US" noProof="0" dirty="0">
                <a:hlinkClick r:id="rId3"/>
              </a:rPr>
              <a:t>https://html.spec.whatwg.org/multipage/</a:t>
            </a:r>
            <a:r>
              <a:rPr lang="en-US" noProof="0" dirty="0"/>
              <a:t> </a:t>
            </a:r>
          </a:p>
          <a:p>
            <a:r>
              <a:rPr lang="en-US" noProof="0" dirty="0"/>
              <a:t>W3C : HTML5 Formal Standard</a:t>
            </a:r>
            <a:br>
              <a:rPr lang="en-US" noProof="0" dirty="0"/>
            </a:br>
            <a:r>
              <a:rPr lang="en-US" noProof="0" dirty="0">
                <a:hlinkClick r:id="rId4"/>
              </a:rPr>
              <a:t>http://www.w3.org/TR/html5/</a:t>
            </a:r>
            <a:r>
              <a:rPr lang="en-US" noProof="0" dirty="0"/>
              <a:t> </a:t>
            </a:r>
          </a:p>
          <a:p>
            <a:r>
              <a:rPr lang="en-US" noProof="0" dirty="0"/>
              <a:t>W3C : HTML 4.01 vs 5</a:t>
            </a:r>
            <a:br>
              <a:rPr lang="en-US" noProof="0" dirty="0"/>
            </a:br>
            <a:r>
              <a:rPr lang="en-US" noProof="0" dirty="0">
                <a:hlinkClick r:id="rId5"/>
              </a:rPr>
              <a:t>http://www.w3.org/TR/html5-diff</a:t>
            </a:r>
            <a:r>
              <a:rPr lang="en-US" noProof="0" dirty="0"/>
              <a:t> </a:t>
            </a:r>
          </a:p>
          <a:p>
            <a:r>
              <a:rPr lang="en-US" noProof="0" dirty="0"/>
              <a:t>Mozilla MDN HTML Reference</a:t>
            </a:r>
            <a:br>
              <a:rPr lang="en-US" noProof="0" dirty="0"/>
            </a:br>
            <a:r>
              <a:rPr lang="en-US" noProof="0" dirty="0">
                <a:hlinkClick r:id="rId6"/>
              </a:rPr>
              <a:t>https://developer.mozilla.org/en-US/docs/Web/HTML</a:t>
            </a:r>
            <a:r>
              <a:rPr lang="en-US" noProof="0" dirty="0"/>
              <a:t> </a:t>
            </a:r>
          </a:p>
          <a:p>
            <a:pPr marL="0" indent="0">
              <a:buNone/>
            </a:pPr>
            <a:endParaRPr lang="en-US" noProof="0" dirty="0"/>
          </a:p>
          <a:p>
            <a:pPr marL="0" indent="0">
              <a:buNone/>
            </a:pPr>
            <a:r>
              <a:rPr lang="en-US" noProof="0" dirty="0"/>
              <a:t>The W3C and WHATWG </a:t>
            </a:r>
            <a:r>
              <a:rPr lang="en-US" noProof="0" dirty="0">
                <a:hlinkClick r:id="rId7"/>
              </a:rPr>
              <a:t>merge HTML specification</a:t>
            </a:r>
            <a:r>
              <a:rPr lang="en-US" noProof="0" dirty="0"/>
              <a:t> in March 2019.</a:t>
            </a:r>
          </a:p>
          <a:p>
            <a:endParaRPr lang="en-US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451F8C-D2B9-82D8-CC96-E75A519C2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en-US" noProof="0" smtClean="0"/>
              <a:pPr/>
              <a:t>22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32228264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Mrak 38">
            <a:extLst>
              <a:ext uri="{FF2B5EF4-FFF2-40B4-BE49-F238E27FC236}">
                <a16:creationId xmlns:a16="http://schemas.microsoft.com/office/drawing/2014/main" id="{20964A42-2B5A-3F42-754C-47BB698C03E4}"/>
              </a:ext>
            </a:extLst>
          </p:cNvPr>
          <p:cNvSpPr/>
          <p:nvPr/>
        </p:nvSpPr>
        <p:spPr>
          <a:xfrm>
            <a:off x="5879976" y="1219369"/>
            <a:ext cx="6120680" cy="5215704"/>
          </a:xfrm>
          <a:prstGeom prst="cloud">
            <a:avLst/>
          </a:prstGeom>
          <a:gradFill>
            <a:gsLst>
              <a:gs pos="0">
                <a:schemeClr val="accent3">
                  <a:tint val="62000"/>
                  <a:satMod val="180000"/>
                  <a:alpha val="20000"/>
                </a:schemeClr>
              </a:gs>
              <a:gs pos="65000">
                <a:schemeClr val="accent3">
                  <a:tint val="32000"/>
                  <a:satMod val="250000"/>
                  <a:alpha val="20000"/>
                </a:schemeClr>
              </a:gs>
              <a:gs pos="100000">
                <a:schemeClr val="accent3">
                  <a:tint val="23000"/>
                  <a:satMod val="300000"/>
                  <a:alpha val="20000"/>
                </a:schemeClr>
              </a:gs>
            </a:gsLst>
          </a:gradFill>
          <a:ln>
            <a:solidFill>
              <a:schemeClr val="accent3">
                <a:alpha val="21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1" name="Ohnutý roh 6">
            <a:extLst>
              <a:ext uri="{FF2B5EF4-FFF2-40B4-BE49-F238E27FC236}">
                <a16:creationId xmlns:a16="http://schemas.microsoft.com/office/drawing/2014/main" id="{1318139E-2BDE-C0ED-A655-FD4C177838EB}"/>
              </a:ext>
            </a:extLst>
          </p:cNvPr>
          <p:cNvSpPr/>
          <p:nvPr/>
        </p:nvSpPr>
        <p:spPr>
          <a:xfrm flipV="1">
            <a:off x="6945524" y="2457869"/>
            <a:ext cx="720005" cy="853982"/>
          </a:xfrm>
          <a:prstGeom prst="foldedCorner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endParaRPr lang="en-US" sz="1400" noProof="0" dirty="0"/>
          </a:p>
        </p:txBody>
      </p:sp>
      <p:sp>
        <p:nvSpPr>
          <p:cNvPr id="80" name="Ohnutý roh 6">
            <a:extLst>
              <a:ext uri="{FF2B5EF4-FFF2-40B4-BE49-F238E27FC236}">
                <a16:creationId xmlns:a16="http://schemas.microsoft.com/office/drawing/2014/main" id="{A52E51B9-477B-FD08-3613-C1795019D9F6}"/>
              </a:ext>
            </a:extLst>
          </p:cNvPr>
          <p:cNvSpPr/>
          <p:nvPr/>
        </p:nvSpPr>
        <p:spPr>
          <a:xfrm flipV="1">
            <a:off x="9713355" y="3265111"/>
            <a:ext cx="720005" cy="853982"/>
          </a:xfrm>
          <a:prstGeom prst="foldedCorner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endParaRPr lang="en-US" sz="1400" noProof="0" dirty="0"/>
          </a:p>
        </p:txBody>
      </p:sp>
      <p:sp>
        <p:nvSpPr>
          <p:cNvPr id="79" name="Ohnutý roh 6">
            <a:extLst>
              <a:ext uri="{FF2B5EF4-FFF2-40B4-BE49-F238E27FC236}">
                <a16:creationId xmlns:a16="http://schemas.microsoft.com/office/drawing/2014/main" id="{5725316A-24D4-97D4-4B2F-74C5337F4B0F}"/>
              </a:ext>
            </a:extLst>
          </p:cNvPr>
          <p:cNvSpPr/>
          <p:nvPr/>
        </p:nvSpPr>
        <p:spPr>
          <a:xfrm flipV="1">
            <a:off x="9540455" y="4426272"/>
            <a:ext cx="720005" cy="853982"/>
          </a:xfrm>
          <a:prstGeom prst="foldedCorner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endParaRPr lang="en-US" sz="1400" noProof="0" dirty="0"/>
          </a:p>
        </p:txBody>
      </p:sp>
      <p:sp>
        <p:nvSpPr>
          <p:cNvPr id="77" name="Ohnutý roh 6">
            <a:extLst>
              <a:ext uri="{FF2B5EF4-FFF2-40B4-BE49-F238E27FC236}">
                <a16:creationId xmlns:a16="http://schemas.microsoft.com/office/drawing/2014/main" id="{0802094A-F9E1-D94E-EEE8-262023C160AF}"/>
              </a:ext>
            </a:extLst>
          </p:cNvPr>
          <p:cNvSpPr/>
          <p:nvPr/>
        </p:nvSpPr>
        <p:spPr>
          <a:xfrm flipV="1">
            <a:off x="8508511" y="3273923"/>
            <a:ext cx="720005" cy="853982"/>
          </a:xfrm>
          <a:prstGeom prst="foldedCorner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endParaRPr lang="en-US" sz="1400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BA72661-B788-357D-E4BB-72256ABEFF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Twofold Nature of HTML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7EA809-ACD5-0D85-95AB-F46618CA7D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360" y="1268760"/>
            <a:ext cx="5688632" cy="5040560"/>
          </a:xfrm>
        </p:spPr>
        <p:txBody>
          <a:bodyPr/>
          <a:lstStyle/>
          <a:p>
            <a:pPr marL="0" indent="0">
              <a:buNone/>
            </a:pPr>
            <a:r>
              <a:rPr lang="en-US" noProof="0" dirty="0"/>
              <a:t>Presentation format for UI of web applications</a:t>
            </a:r>
          </a:p>
          <a:p>
            <a:r>
              <a:rPr lang="en-US" noProof="0" dirty="0"/>
              <a:t>Hyperlinks, forms - user controls.</a:t>
            </a:r>
          </a:p>
          <a:p>
            <a:r>
              <a:rPr lang="en-US" noProof="0" dirty="0"/>
              <a:t>URL as a holder of (partial) application state.</a:t>
            </a:r>
          </a:p>
          <a:p>
            <a:pPr marL="0" indent="0">
              <a:buNone/>
            </a:pPr>
            <a:endParaRPr lang="en-US" noProof="0" dirty="0"/>
          </a:p>
          <a:p>
            <a:pPr marL="0" indent="0">
              <a:buNone/>
            </a:pPr>
            <a:r>
              <a:rPr lang="en-US" noProof="0" dirty="0"/>
              <a:t>Web of Documents</a:t>
            </a:r>
          </a:p>
          <a:p>
            <a:r>
              <a:rPr lang="en-US" noProof="0" dirty="0"/>
              <a:t>HTML as a format for representing documents published on the Web.</a:t>
            </a:r>
          </a:p>
          <a:p>
            <a:r>
              <a:rPr lang="en-US" noProof="0" dirty="0"/>
              <a:t>URLs as unique global identifiers of documents.</a:t>
            </a:r>
          </a:p>
          <a:p>
            <a:r>
              <a:rPr lang="en-US" noProof="0" dirty="0"/>
              <a:t>Hyperlinks between documents to link related documents on the Web.</a:t>
            </a:r>
          </a:p>
          <a:p>
            <a:endParaRPr lang="en-US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705661-1291-4490-A957-F3033FF01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en-US" noProof="0" smtClean="0"/>
              <a:pPr/>
              <a:t>23</a:t>
            </a:fld>
            <a:endParaRPr lang="en-US" noProof="0" dirty="0"/>
          </a:p>
        </p:txBody>
      </p:sp>
      <p:sp>
        <p:nvSpPr>
          <p:cNvPr id="78" name="Ohnutý roh 6">
            <a:extLst>
              <a:ext uri="{FF2B5EF4-FFF2-40B4-BE49-F238E27FC236}">
                <a16:creationId xmlns:a16="http://schemas.microsoft.com/office/drawing/2014/main" id="{4C06DAFB-3DE7-EF4E-515A-A5465F48282A}"/>
              </a:ext>
            </a:extLst>
          </p:cNvPr>
          <p:cNvSpPr/>
          <p:nvPr/>
        </p:nvSpPr>
        <p:spPr>
          <a:xfrm flipV="1">
            <a:off x="7532081" y="3993522"/>
            <a:ext cx="720005" cy="853982"/>
          </a:xfrm>
          <a:prstGeom prst="foldedCorner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endParaRPr lang="en-US" sz="1400" noProof="0" dirty="0"/>
          </a:p>
        </p:txBody>
      </p:sp>
      <p:cxnSp>
        <p:nvCxnSpPr>
          <p:cNvPr id="69" name="Přímá spojnice se šipkou 40">
            <a:extLst>
              <a:ext uri="{FF2B5EF4-FFF2-40B4-BE49-F238E27FC236}">
                <a16:creationId xmlns:a16="http://schemas.microsoft.com/office/drawing/2014/main" id="{9DDBD791-F9F5-0D9A-4945-5DE326CD596F}"/>
              </a:ext>
            </a:extLst>
          </p:cNvPr>
          <p:cNvCxnSpPr>
            <a:stCxn id="70" idx="1"/>
          </p:cNvCxnSpPr>
          <p:nvPr/>
        </p:nvCxnSpPr>
        <p:spPr>
          <a:xfrm flipH="1" flipV="1">
            <a:off x="7320173" y="2882628"/>
            <a:ext cx="1325252" cy="496900"/>
          </a:xfrm>
          <a:prstGeom prst="straightConnector1">
            <a:avLst/>
          </a:prstGeom>
          <a:ln w="19050" cap="rnd">
            <a:solidFill>
              <a:schemeClr val="tx1">
                <a:lumMod val="65000"/>
                <a:lumOff val="35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Ovál 41">
            <a:extLst>
              <a:ext uri="{FF2B5EF4-FFF2-40B4-BE49-F238E27FC236}">
                <a16:creationId xmlns:a16="http://schemas.microsoft.com/office/drawing/2014/main" id="{C926B004-0623-AB95-4629-16695C2B8EAE}"/>
              </a:ext>
            </a:extLst>
          </p:cNvPr>
          <p:cNvSpPr/>
          <p:nvPr/>
        </p:nvSpPr>
        <p:spPr>
          <a:xfrm>
            <a:off x="8614278" y="3372204"/>
            <a:ext cx="212686" cy="50019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71" name="Ovál 42">
            <a:extLst>
              <a:ext uri="{FF2B5EF4-FFF2-40B4-BE49-F238E27FC236}">
                <a16:creationId xmlns:a16="http://schemas.microsoft.com/office/drawing/2014/main" id="{B31A795A-E06A-F62F-9D78-1AAF74316842}"/>
              </a:ext>
            </a:extLst>
          </p:cNvPr>
          <p:cNvSpPr/>
          <p:nvPr/>
        </p:nvSpPr>
        <p:spPr>
          <a:xfrm>
            <a:off x="8796230" y="3528402"/>
            <a:ext cx="212686" cy="50019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72" name="Ovál 43">
            <a:extLst>
              <a:ext uri="{FF2B5EF4-FFF2-40B4-BE49-F238E27FC236}">
                <a16:creationId xmlns:a16="http://schemas.microsoft.com/office/drawing/2014/main" id="{DD8DAE55-A98E-5C16-6CBF-07D210758E87}"/>
              </a:ext>
            </a:extLst>
          </p:cNvPr>
          <p:cNvSpPr/>
          <p:nvPr/>
        </p:nvSpPr>
        <p:spPr>
          <a:xfrm>
            <a:off x="8580942" y="3795399"/>
            <a:ext cx="212686" cy="50019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73" name="Ovál 44">
            <a:extLst>
              <a:ext uri="{FF2B5EF4-FFF2-40B4-BE49-F238E27FC236}">
                <a16:creationId xmlns:a16="http://schemas.microsoft.com/office/drawing/2014/main" id="{57B9D4A2-510C-E447-43A1-7A60B9EA694A}"/>
              </a:ext>
            </a:extLst>
          </p:cNvPr>
          <p:cNvSpPr/>
          <p:nvPr/>
        </p:nvSpPr>
        <p:spPr>
          <a:xfrm>
            <a:off x="8909751" y="3924873"/>
            <a:ext cx="212686" cy="50019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cxnSp>
        <p:nvCxnSpPr>
          <p:cNvPr id="74" name="Přímá spojnice se šipkou 49">
            <a:extLst>
              <a:ext uri="{FF2B5EF4-FFF2-40B4-BE49-F238E27FC236}">
                <a16:creationId xmlns:a16="http://schemas.microsoft.com/office/drawing/2014/main" id="{84FC05B4-FD6C-1C9A-9018-B252456837FD}"/>
              </a:ext>
            </a:extLst>
          </p:cNvPr>
          <p:cNvCxnSpPr>
            <a:stCxn id="72" idx="3"/>
          </p:cNvCxnSpPr>
          <p:nvPr/>
        </p:nvCxnSpPr>
        <p:spPr>
          <a:xfrm flipH="1">
            <a:off x="7892084" y="3838092"/>
            <a:ext cx="720005" cy="539728"/>
          </a:xfrm>
          <a:prstGeom prst="straightConnector1">
            <a:avLst/>
          </a:prstGeom>
          <a:ln w="19050" cap="rnd">
            <a:solidFill>
              <a:schemeClr val="tx1">
                <a:lumMod val="65000"/>
                <a:lumOff val="35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Přímá spojnice se šipkou 52">
            <a:extLst>
              <a:ext uri="{FF2B5EF4-FFF2-40B4-BE49-F238E27FC236}">
                <a16:creationId xmlns:a16="http://schemas.microsoft.com/office/drawing/2014/main" id="{0C9D6E91-9D18-AA14-EAF1-D2D4A6FEF329}"/>
              </a:ext>
            </a:extLst>
          </p:cNvPr>
          <p:cNvCxnSpPr>
            <a:stCxn id="73" idx="4"/>
          </p:cNvCxnSpPr>
          <p:nvPr/>
        </p:nvCxnSpPr>
        <p:spPr>
          <a:xfrm>
            <a:off x="9016094" y="3974892"/>
            <a:ext cx="656922" cy="635928"/>
          </a:xfrm>
          <a:prstGeom prst="straightConnector1">
            <a:avLst/>
          </a:prstGeom>
          <a:ln w="19050" cap="rnd">
            <a:solidFill>
              <a:schemeClr val="tx1">
                <a:lumMod val="65000"/>
                <a:lumOff val="35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Přímá spojnice se šipkou 55">
            <a:extLst>
              <a:ext uri="{FF2B5EF4-FFF2-40B4-BE49-F238E27FC236}">
                <a16:creationId xmlns:a16="http://schemas.microsoft.com/office/drawing/2014/main" id="{F68DC436-3286-C1E4-AEF6-ABD0919AB917}"/>
              </a:ext>
            </a:extLst>
          </p:cNvPr>
          <p:cNvCxnSpPr>
            <a:cxnSpLocks/>
            <a:stCxn id="71" idx="6"/>
          </p:cNvCxnSpPr>
          <p:nvPr/>
        </p:nvCxnSpPr>
        <p:spPr>
          <a:xfrm flipV="1">
            <a:off x="9008916" y="3429000"/>
            <a:ext cx="862856" cy="124412"/>
          </a:xfrm>
          <a:prstGeom prst="straightConnector1">
            <a:avLst/>
          </a:prstGeom>
          <a:ln w="19050" cap="rnd">
            <a:solidFill>
              <a:schemeClr val="tx1">
                <a:lumMod val="65000"/>
                <a:lumOff val="35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Ohnutý roh 6">
            <a:extLst>
              <a:ext uri="{FF2B5EF4-FFF2-40B4-BE49-F238E27FC236}">
                <a16:creationId xmlns:a16="http://schemas.microsoft.com/office/drawing/2014/main" id="{2EAED9B2-C1DD-8567-07FE-C657B0706356}"/>
              </a:ext>
            </a:extLst>
          </p:cNvPr>
          <p:cNvSpPr/>
          <p:nvPr/>
        </p:nvSpPr>
        <p:spPr>
          <a:xfrm flipV="1">
            <a:off x="8483292" y="1918684"/>
            <a:ext cx="720005" cy="853982"/>
          </a:xfrm>
          <a:prstGeom prst="foldedCorner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endParaRPr lang="en-US" sz="1400" noProof="0" dirty="0"/>
          </a:p>
        </p:txBody>
      </p:sp>
      <p:sp>
        <p:nvSpPr>
          <p:cNvPr id="83" name="Ohnutý roh 6">
            <a:extLst>
              <a:ext uri="{FF2B5EF4-FFF2-40B4-BE49-F238E27FC236}">
                <a16:creationId xmlns:a16="http://schemas.microsoft.com/office/drawing/2014/main" id="{7CAA5E9D-FC30-63F3-3D33-0F9542541BC3}"/>
              </a:ext>
            </a:extLst>
          </p:cNvPr>
          <p:cNvSpPr/>
          <p:nvPr/>
        </p:nvSpPr>
        <p:spPr>
          <a:xfrm flipV="1">
            <a:off x="6430073" y="4246081"/>
            <a:ext cx="720005" cy="853982"/>
          </a:xfrm>
          <a:prstGeom prst="foldedCorner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endParaRPr lang="en-US" sz="1400" noProof="0" dirty="0"/>
          </a:p>
        </p:txBody>
      </p:sp>
      <p:sp>
        <p:nvSpPr>
          <p:cNvPr id="84" name="Ohnutý roh 6">
            <a:extLst>
              <a:ext uri="{FF2B5EF4-FFF2-40B4-BE49-F238E27FC236}">
                <a16:creationId xmlns:a16="http://schemas.microsoft.com/office/drawing/2014/main" id="{57A4762D-1740-71DE-FBAE-300279E78FE9}"/>
              </a:ext>
            </a:extLst>
          </p:cNvPr>
          <p:cNvSpPr/>
          <p:nvPr/>
        </p:nvSpPr>
        <p:spPr>
          <a:xfrm flipV="1">
            <a:off x="8395665" y="4936850"/>
            <a:ext cx="720005" cy="853982"/>
          </a:xfrm>
          <a:prstGeom prst="foldedCorner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endParaRPr lang="en-US" sz="1400" noProof="0" dirty="0"/>
          </a:p>
        </p:txBody>
      </p:sp>
      <p:sp>
        <p:nvSpPr>
          <p:cNvPr id="85" name="Ohnutý roh 6">
            <a:extLst>
              <a:ext uri="{FF2B5EF4-FFF2-40B4-BE49-F238E27FC236}">
                <a16:creationId xmlns:a16="http://schemas.microsoft.com/office/drawing/2014/main" id="{CC9411A4-980D-C5EA-37A2-CC33383EC38B}"/>
              </a:ext>
            </a:extLst>
          </p:cNvPr>
          <p:cNvSpPr/>
          <p:nvPr/>
        </p:nvSpPr>
        <p:spPr>
          <a:xfrm flipV="1">
            <a:off x="10848603" y="3481184"/>
            <a:ext cx="720005" cy="853982"/>
          </a:xfrm>
          <a:prstGeom prst="foldedCorner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endParaRPr lang="en-US" sz="1400" noProof="0" dirty="0"/>
          </a:p>
        </p:txBody>
      </p:sp>
      <p:sp>
        <p:nvSpPr>
          <p:cNvPr id="86" name="Ohnutý roh 6">
            <a:extLst>
              <a:ext uri="{FF2B5EF4-FFF2-40B4-BE49-F238E27FC236}">
                <a16:creationId xmlns:a16="http://schemas.microsoft.com/office/drawing/2014/main" id="{F1FF14C9-3E52-22F9-BDE9-960AA8C5FAB8}"/>
              </a:ext>
            </a:extLst>
          </p:cNvPr>
          <p:cNvSpPr/>
          <p:nvPr/>
        </p:nvSpPr>
        <p:spPr>
          <a:xfrm flipV="1">
            <a:off x="9941606" y="2132694"/>
            <a:ext cx="720005" cy="853982"/>
          </a:xfrm>
          <a:prstGeom prst="foldedCorner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endParaRPr lang="en-US" sz="1400" noProof="0" dirty="0"/>
          </a:p>
        </p:txBody>
      </p:sp>
      <p:cxnSp>
        <p:nvCxnSpPr>
          <p:cNvPr id="87" name="Přímá spojnice se šipkou 67">
            <a:extLst>
              <a:ext uri="{FF2B5EF4-FFF2-40B4-BE49-F238E27FC236}">
                <a16:creationId xmlns:a16="http://schemas.microsoft.com/office/drawing/2014/main" id="{F6B26F7F-8614-EDFC-1E7A-AC6696BE6038}"/>
              </a:ext>
            </a:extLst>
          </p:cNvPr>
          <p:cNvCxnSpPr>
            <a:cxnSpLocks/>
          </p:cNvCxnSpPr>
          <p:nvPr/>
        </p:nvCxnSpPr>
        <p:spPr>
          <a:xfrm flipH="1" flipV="1">
            <a:off x="8953449" y="2194818"/>
            <a:ext cx="1067611" cy="147510"/>
          </a:xfrm>
          <a:prstGeom prst="straightConnector1">
            <a:avLst/>
          </a:prstGeom>
          <a:ln w="19050" cap="rnd">
            <a:solidFill>
              <a:schemeClr val="tx1">
                <a:lumMod val="65000"/>
                <a:lumOff val="35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Přímá spojnice se šipkou 67">
            <a:extLst>
              <a:ext uri="{FF2B5EF4-FFF2-40B4-BE49-F238E27FC236}">
                <a16:creationId xmlns:a16="http://schemas.microsoft.com/office/drawing/2014/main" id="{BC9BF327-E83E-DEFA-40B2-2F5E5B62D4CE}"/>
              </a:ext>
            </a:extLst>
          </p:cNvPr>
          <p:cNvCxnSpPr>
            <a:cxnSpLocks/>
          </p:cNvCxnSpPr>
          <p:nvPr/>
        </p:nvCxnSpPr>
        <p:spPr>
          <a:xfrm flipV="1">
            <a:off x="7519596" y="2642296"/>
            <a:ext cx="1124660" cy="122636"/>
          </a:xfrm>
          <a:prstGeom prst="straightConnector1">
            <a:avLst/>
          </a:prstGeom>
          <a:ln w="19050" cap="rnd">
            <a:solidFill>
              <a:schemeClr val="tx1">
                <a:lumMod val="65000"/>
                <a:lumOff val="35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Přímá spojnice se šipkou 67">
            <a:extLst>
              <a:ext uri="{FF2B5EF4-FFF2-40B4-BE49-F238E27FC236}">
                <a16:creationId xmlns:a16="http://schemas.microsoft.com/office/drawing/2014/main" id="{64C0B56C-1968-5FBE-0E1F-4E52427048D5}"/>
              </a:ext>
            </a:extLst>
          </p:cNvPr>
          <p:cNvCxnSpPr>
            <a:cxnSpLocks/>
          </p:cNvCxnSpPr>
          <p:nvPr/>
        </p:nvCxnSpPr>
        <p:spPr>
          <a:xfrm flipV="1">
            <a:off x="8921771" y="5004609"/>
            <a:ext cx="845567" cy="300084"/>
          </a:xfrm>
          <a:prstGeom prst="straightConnector1">
            <a:avLst/>
          </a:prstGeom>
          <a:ln w="19050" cap="rnd">
            <a:solidFill>
              <a:schemeClr val="tx1">
                <a:lumMod val="65000"/>
                <a:lumOff val="35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Přímá spojnice se šipkou 67">
            <a:extLst>
              <a:ext uri="{FF2B5EF4-FFF2-40B4-BE49-F238E27FC236}">
                <a16:creationId xmlns:a16="http://schemas.microsoft.com/office/drawing/2014/main" id="{8451C04E-9F9C-9E63-C248-07CB77F35F9B}"/>
              </a:ext>
            </a:extLst>
          </p:cNvPr>
          <p:cNvCxnSpPr>
            <a:cxnSpLocks/>
          </p:cNvCxnSpPr>
          <p:nvPr/>
        </p:nvCxnSpPr>
        <p:spPr>
          <a:xfrm>
            <a:off x="7954344" y="4689738"/>
            <a:ext cx="572949" cy="400866"/>
          </a:xfrm>
          <a:prstGeom prst="straightConnector1">
            <a:avLst/>
          </a:prstGeom>
          <a:ln w="19050" cap="rnd">
            <a:solidFill>
              <a:schemeClr val="tx1">
                <a:lumMod val="65000"/>
                <a:lumOff val="35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Přímá spojnice se šipkou 67">
            <a:extLst>
              <a:ext uri="{FF2B5EF4-FFF2-40B4-BE49-F238E27FC236}">
                <a16:creationId xmlns:a16="http://schemas.microsoft.com/office/drawing/2014/main" id="{B31FAA29-A565-9BE6-80F4-A248C401A34C}"/>
              </a:ext>
            </a:extLst>
          </p:cNvPr>
          <p:cNvCxnSpPr>
            <a:cxnSpLocks/>
          </p:cNvCxnSpPr>
          <p:nvPr/>
        </p:nvCxnSpPr>
        <p:spPr>
          <a:xfrm flipH="1">
            <a:off x="6807696" y="4246081"/>
            <a:ext cx="830728" cy="311230"/>
          </a:xfrm>
          <a:prstGeom prst="straightConnector1">
            <a:avLst/>
          </a:prstGeom>
          <a:ln w="19050" cap="rnd">
            <a:solidFill>
              <a:schemeClr val="tx1">
                <a:lumMod val="65000"/>
                <a:lumOff val="35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Přímá spojnice se šipkou 67">
            <a:extLst>
              <a:ext uri="{FF2B5EF4-FFF2-40B4-BE49-F238E27FC236}">
                <a16:creationId xmlns:a16="http://schemas.microsoft.com/office/drawing/2014/main" id="{973DBBD7-51A2-7FE4-8A12-143FCB4E1507}"/>
              </a:ext>
            </a:extLst>
          </p:cNvPr>
          <p:cNvCxnSpPr>
            <a:cxnSpLocks/>
          </p:cNvCxnSpPr>
          <p:nvPr/>
        </p:nvCxnSpPr>
        <p:spPr>
          <a:xfrm flipH="1">
            <a:off x="10046279" y="2518038"/>
            <a:ext cx="215600" cy="973168"/>
          </a:xfrm>
          <a:prstGeom prst="straightConnector1">
            <a:avLst/>
          </a:prstGeom>
          <a:ln w="19050" cap="rnd">
            <a:solidFill>
              <a:schemeClr val="tx1">
                <a:lumMod val="65000"/>
                <a:lumOff val="35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Přímá spojnice se šipkou 67">
            <a:extLst>
              <a:ext uri="{FF2B5EF4-FFF2-40B4-BE49-F238E27FC236}">
                <a16:creationId xmlns:a16="http://schemas.microsoft.com/office/drawing/2014/main" id="{E2AECF12-C714-4C4D-919C-8D52CED67FB3}"/>
              </a:ext>
            </a:extLst>
          </p:cNvPr>
          <p:cNvCxnSpPr>
            <a:cxnSpLocks/>
          </p:cNvCxnSpPr>
          <p:nvPr/>
        </p:nvCxnSpPr>
        <p:spPr>
          <a:xfrm flipV="1">
            <a:off x="10161816" y="4181826"/>
            <a:ext cx="830728" cy="631255"/>
          </a:xfrm>
          <a:prstGeom prst="straightConnector1">
            <a:avLst/>
          </a:prstGeom>
          <a:ln w="19050" cap="rnd">
            <a:solidFill>
              <a:schemeClr val="tx1">
                <a:lumMod val="65000"/>
                <a:lumOff val="35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358301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F984C9-B839-B622-42E6-D5B25B56AD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HTML and DOM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E8C3E1-8F5D-B27B-DCAC-23CE0F7BE4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en-US" noProof="0" smtClean="0"/>
              <a:pPr/>
              <a:t>24</a:t>
            </a:fld>
            <a:endParaRPr lang="en-US" noProof="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264BD62-EE97-C04D-9B4D-8D7D99D48DDD}"/>
              </a:ext>
            </a:extLst>
          </p:cNvPr>
          <p:cNvSpPr/>
          <p:nvPr/>
        </p:nvSpPr>
        <p:spPr>
          <a:xfrm>
            <a:off x="360000" y="2054689"/>
            <a:ext cx="5736000" cy="34898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&lt;!DOCTYPE html&gt;</a:t>
            </a:r>
          </a:p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&lt;html lang="</a:t>
            </a:r>
            <a:r>
              <a:rPr lang="en-US" b="1" noProof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</a:t>
            </a:r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"&gt;</a:t>
            </a:r>
          </a:p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...</a:t>
            </a:r>
          </a:p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&lt;body&gt;</a:t>
            </a:r>
          </a:p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&lt;h1&gt;DOM Example&lt;/h1&gt;</a:t>
            </a:r>
          </a:p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&lt;p&gt;</a:t>
            </a:r>
          </a:p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Document Object Model is an API …</a:t>
            </a:r>
          </a:p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&lt;/p&gt;</a:t>
            </a:r>
          </a:p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&lt;</a:t>
            </a:r>
            <a:r>
              <a:rPr lang="en-US" b="1" noProof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img</a:t>
            </a:r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noProof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src</a:t>
            </a:r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en-US" b="1" noProof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url</a:t>
            </a:r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alt="text"&gt;</a:t>
            </a:r>
          </a:p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...</a:t>
            </a:r>
          </a:p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&lt;/body&gt;</a:t>
            </a:r>
          </a:p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&lt;/html&gt;</a:t>
            </a:r>
          </a:p>
        </p:txBody>
      </p:sp>
      <p:grpSp>
        <p:nvGrpSpPr>
          <p:cNvPr id="6" name="Skupina 45">
            <a:extLst>
              <a:ext uri="{FF2B5EF4-FFF2-40B4-BE49-F238E27FC236}">
                <a16:creationId xmlns:a16="http://schemas.microsoft.com/office/drawing/2014/main" id="{C4ECB933-81A1-7BFB-62C9-DB848C6EC7B8}"/>
              </a:ext>
            </a:extLst>
          </p:cNvPr>
          <p:cNvGrpSpPr/>
          <p:nvPr/>
        </p:nvGrpSpPr>
        <p:grpSpPr>
          <a:xfrm>
            <a:off x="6960096" y="1447893"/>
            <a:ext cx="4733819" cy="4861427"/>
            <a:chOff x="4139952" y="1107187"/>
            <a:chExt cx="4733819" cy="4861427"/>
          </a:xfrm>
        </p:grpSpPr>
        <p:sp>
          <p:nvSpPr>
            <p:cNvPr id="7" name="Zaoblený obdélník 6">
              <a:extLst>
                <a:ext uri="{FF2B5EF4-FFF2-40B4-BE49-F238E27FC236}">
                  <a16:creationId xmlns:a16="http://schemas.microsoft.com/office/drawing/2014/main" id="{E6C3867E-2009-0769-5117-A43206315B63}"/>
                </a:ext>
              </a:extLst>
            </p:cNvPr>
            <p:cNvSpPr/>
            <p:nvPr/>
          </p:nvSpPr>
          <p:spPr>
            <a:xfrm>
              <a:off x="6589948" y="2930192"/>
              <a:ext cx="914400" cy="4572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600" b="1" noProof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body</a:t>
              </a:r>
              <a:endParaRPr lang="en-US" b="1" noProof="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8" name="Zaoblený obdélník 8">
              <a:extLst>
                <a:ext uri="{FF2B5EF4-FFF2-40B4-BE49-F238E27FC236}">
                  <a16:creationId xmlns:a16="http://schemas.microsoft.com/office/drawing/2014/main" id="{BFEE4F30-0074-3B9C-CD57-F85052E05F7B}"/>
                </a:ext>
              </a:extLst>
            </p:cNvPr>
            <p:cNvSpPr/>
            <p:nvPr/>
          </p:nvSpPr>
          <p:spPr>
            <a:xfrm>
              <a:off x="5220072" y="3850387"/>
              <a:ext cx="914400" cy="4572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600" b="1" noProof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h1</a:t>
              </a:r>
              <a:endParaRPr lang="en-US" b="1" noProof="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9" name="Zaoblený obdélník 9">
              <a:extLst>
                <a:ext uri="{FF2B5EF4-FFF2-40B4-BE49-F238E27FC236}">
                  <a16:creationId xmlns:a16="http://schemas.microsoft.com/office/drawing/2014/main" id="{D02D05F5-6708-03F8-94A3-8CA2DC00740E}"/>
                </a:ext>
              </a:extLst>
            </p:cNvPr>
            <p:cNvSpPr/>
            <p:nvPr/>
          </p:nvSpPr>
          <p:spPr>
            <a:xfrm>
              <a:off x="6330241" y="3850387"/>
              <a:ext cx="914400" cy="4572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600" b="1" noProof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p</a:t>
              </a:r>
              <a:endParaRPr lang="en-US" b="1" noProof="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10" name="Zaoblený obdélník 10">
              <a:extLst>
                <a:ext uri="{FF2B5EF4-FFF2-40B4-BE49-F238E27FC236}">
                  <a16:creationId xmlns:a16="http://schemas.microsoft.com/office/drawing/2014/main" id="{842062E9-31FC-EA8E-883B-F6FEBDB4A197}"/>
                </a:ext>
              </a:extLst>
            </p:cNvPr>
            <p:cNvSpPr/>
            <p:nvPr/>
          </p:nvSpPr>
          <p:spPr>
            <a:xfrm>
              <a:off x="7652303" y="3850387"/>
              <a:ext cx="914400" cy="4572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600" b="1" noProof="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img</a:t>
              </a:r>
              <a:endParaRPr lang="en-US" b="1" noProof="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11" name="Zaoblený obdélník 11">
              <a:extLst>
                <a:ext uri="{FF2B5EF4-FFF2-40B4-BE49-F238E27FC236}">
                  <a16:creationId xmlns:a16="http://schemas.microsoft.com/office/drawing/2014/main" id="{DE1F11EF-D74D-554D-9C09-19AFCB973404}"/>
                </a:ext>
              </a:extLst>
            </p:cNvPr>
            <p:cNvSpPr/>
            <p:nvPr/>
          </p:nvSpPr>
          <p:spPr>
            <a:xfrm>
              <a:off x="6375648" y="1107187"/>
              <a:ext cx="1343000" cy="457200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600" noProof="0" dirty="0">
                  <a:cs typeface="Courier New" panose="02070309020205020404" pitchFamily="49" charset="0"/>
                </a:rPr>
                <a:t>Document</a:t>
              </a:r>
              <a:endParaRPr lang="en-US" noProof="0" dirty="0">
                <a:cs typeface="Courier New" panose="02070309020205020404" pitchFamily="49" charset="0"/>
              </a:endParaRPr>
            </a:p>
          </p:txBody>
        </p:sp>
        <p:sp>
          <p:nvSpPr>
            <p:cNvPr id="12" name="Zaoblený obdélník 12">
              <a:extLst>
                <a:ext uri="{FF2B5EF4-FFF2-40B4-BE49-F238E27FC236}">
                  <a16:creationId xmlns:a16="http://schemas.microsoft.com/office/drawing/2014/main" id="{25510ED9-143F-8DE2-B2EA-AA2F6F1EBC6F}"/>
                </a:ext>
              </a:extLst>
            </p:cNvPr>
            <p:cNvSpPr/>
            <p:nvPr/>
          </p:nvSpPr>
          <p:spPr>
            <a:xfrm>
              <a:off x="7379944" y="4509120"/>
              <a:ext cx="677408" cy="351656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600" b="1" noProof="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src</a:t>
              </a:r>
              <a:endParaRPr lang="en-US" b="1" noProof="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13" name="Zaoblený obdélník 13">
              <a:extLst>
                <a:ext uri="{FF2B5EF4-FFF2-40B4-BE49-F238E27FC236}">
                  <a16:creationId xmlns:a16="http://schemas.microsoft.com/office/drawing/2014/main" id="{25D9FD0D-9020-5A02-B130-72B43EA72635}"/>
                </a:ext>
              </a:extLst>
            </p:cNvPr>
            <p:cNvSpPr/>
            <p:nvPr/>
          </p:nvSpPr>
          <p:spPr>
            <a:xfrm>
              <a:off x="4139952" y="5169906"/>
              <a:ext cx="1846918" cy="457200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600" b="1" noProof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DOM Example</a:t>
              </a:r>
              <a:endParaRPr lang="en-US" b="1" noProof="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14" name="Zaoblený obdélník 14">
              <a:extLst>
                <a:ext uri="{FF2B5EF4-FFF2-40B4-BE49-F238E27FC236}">
                  <a16:creationId xmlns:a16="http://schemas.microsoft.com/office/drawing/2014/main" id="{C63FBFFB-5A44-4788-EE7B-3E787F837A8A}"/>
                </a:ext>
              </a:extLst>
            </p:cNvPr>
            <p:cNvSpPr/>
            <p:nvPr/>
          </p:nvSpPr>
          <p:spPr>
            <a:xfrm>
              <a:off x="6134472" y="5151375"/>
              <a:ext cx="1798476" cy="817239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600" b="1" noProof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Document Object Model …</a:t>
              </a:r>
              <a:endParaRPr lang="en-US" b="1" noProof="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15" name="Zaoblený obdélník 15">
              <a:extLst>
                <a:ext uri="{FF2B5EF4-FFF2-40B4-BE49-F238E27FC236}">
                  <a16:creationId xmlns:a16="http://schemas.microsoft.com/office/drawing/2014/main" id="{B2C5FEDC-A2BC-2182-7E49-9605CAF34CD3}"/>
                </a:ext>
              </a:extLst>
            </p:cNvPr>
            <p:cNvSpPr/>
            <p:nvPr/>
          </p:nvSpPr>
          <p:spPr>
            <a:xfrm>
              <a:off x="8219078" y="4509120"/>
              <a:ext cx="654693" cy="351656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600" b="1" noProof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alt</a:t>
              </a:r>
              <a:endParaRPr lang="en-US" b="1" noProof="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cxnSp>
          <p:nvCxnSpPr>
            <p:cNvPr id="16" name="Přímá spojnice 17">
              <a:extLst>
                <a:ext uri="{FF2B5EF4-FFF2-40B4-BE49-F238E27FC236}">
                  <a16:creationId xmlns:a16="http://schemas.microsoft.com/office/drawing/2014/main" id="{447D8A6E-29E9-E1F9-0C7F-12CB1A1BF7AD}"/>
                </a:ext>
              </a:extLst>
            </p:cNvPr>
            <p:cNvCxnSpPr>
              <a:cxnSpLocks/>
              <a:stCxn id="10" idx="2"/>
              <a:endCxn id="12" idx="0"/>
            </p:cNvCxnSpPr>
            <p:nvPr/>
          </p:nvCxnSpPr>
          <p:spPr>
            <a:xfrm flipH="1">
              <a:off x="7718648" y="4307587"/>
              <a:ext cx="390855" cy="20153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Přímá spojnice 20">
              <a:extLst>
                <a:ext uri="{FF2B5EF4-FFF2-40B4-BE49-F238E27FC236}">
                  <a16:creationId xmlns:a16="http://schemas.microsoft.com/office/drawing/2014/main" id="{03224DB6-385C-056B-6574-9FBDF44184B1}"/>
                </a:ext>
              </a:extLst>
            </p:cNvPr>
            <p:cNvCxnSpPr>
              <a:cxnSpLocks/>
              <a:stCxn id="10" idx="2"/>
              <a:endCxn id="15" idx="0"/>
            </p:cNvCxnSpPr>
            <p:nvPr/>
          </p:nvCxnSpPr>
          <p:spPr>
            <a:xfrm>
              <a:off x="8109503" y="4307587"/>
              <a:ext cx="436922" cy="20153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Přímá spojnice 21">
              <a:extLst>
                <a:ext uri="{FF2B5EF4-FFF2-40B4-BE49-F238E27FC236}">
                  <a16:creationId xmlns:a16="http://schemas.microsoft.com/office/drawing/2014/main" id="{8CFB9F05-BA0F-3E29-473E-9401840DB4B7}"/>
                </a:ext>
              </a:extLst>
            </p:cNvPr>
            <p:cNvCxnSpPr>
              <a:cxnSpLocks/>
              <a:stCxn id="7" idx="2"/>
              <a:endCxn id="10" idx="0"/>
            </p:cNvCxnSpPr>
            <p:nvPr/>
          </p:nvCxnSpPr>
          <p:spPr>
            <a:xfrm>
              <a:off x="7047148" y="3387392"/>
              <a:ext cx="1062355" cy="46299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Přímá spojnice 24">
              <a:extLst>
                <a:ext uri="{FF2B5EF4-FFF2-40B4-BE49-F238E27FC236}">
                  <a16:creationId xmlns:a16="http://schemas.microsoft.com/office/drawing/2014/main" id="{BB20BDAA-1CE7-B2B9-EF1D-867312D87DA8}"/>
                </a:ext>
              </a:extLst>
            </p:cNvPr>
            <p:cNvCxnSpPr>
              <a:cxnSpLocks/>
              <a:stCxn id="7" idx="2"/>
              <a:endCxn id="9" idx="0"/>
            </p:cNvCxnSpPr>
            <p:nvPr/>
          </p:nvCxnSpPr>
          <p:spPr>
            <a:xfrm flipH="1">
              <a:off x="6787441" y="3387392"/>
              <a:ext cx="259707" cy="46299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Přímá spojnice 27">
              <a:extLst>
                <a:ext uri="{FF2B5EF4-FFF2-40B4-BE49-F238E27FC236}">
                  <a16:creationId xmlns:a16="http://schemas.microsoft.com/office/drawing/2014/main" id="{2ED613F7-664C-756D-F82E-FE5A865BA391}"/>
                </a:ext>
              </a:extLst>
            </p:cNvPr>
            <p:cNvCxnSpPr>
              <a:cxnSpLocks/>
              <a:stCxn id="7" idx="2"/>
              <a:endCxn id="8" idx="0"/>
            </p:cNvCxnSpPr>
            <p:nvPr/>
          </p:nvCxnSpPr>
          <p:spPr>
            <a:xfrm flipH="1">
              <a:off x="5677272" y="3387392"/>
              <a:ext cx="1369876" cy="46299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Přímá spojnice 30">
              <a:extLst>
                <a:ext uri="{FF2B5EF4-FFF2-40B4-BE49-F238E27FC236}">
                  <a16:creationId xmlns:a16="http://schemas.microsoft.com/office/drawing/2014/main" id="{41D84752-EBD6-833C-8227-100C060DC84D}"/>
                </a:ext>
              </a:extLst>
            </p:cNvPr>
            <p:cNvCxnSpPr>
              <a:cxnSpLocks/>
              <a:stCxn id="9" idx="2"/>
              <a:endCxn id="14" idx="0"/>
            </p:cNvCxnSpPr>
            <p:nvPr/>
          </p:nvCxnSpPr>
          <p:spPr>
            <a:xfrm>
              <a:off x="6787441" y="4307587"/>
              <a:ext cx="246269" cy="8437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Přímá spojnice 33">
              <a:extLst>
                <a:ext uri="{FF2B5EF4-FFF2-40B4-BE49-F238E27FC236}">
                  <a16:creationId xmlns:a16="http://schemas.microsoft.com/office/drawing/2014/main" id="{3B69F77C-AC74-4775-77F6-39CD67EA87A3}"/>
                </a:ext>
              </a:extLst>
            </p:cNvPr>
            <p:cNvCxnSpPr>
              <a:cxnSpLocks/>
              <a:stCxn id="8" idx="2"/>
              <a:endCxn id="13" idx="0"/>
            </p:cNvCxnSpPr>
            <p:nvPr/>
          </p:nvCxnSpPr>
          <p:spPr>
            <a:xfrm flipH="1">
              <a:off x="5063411" y="4307587"/>
              <a:ext cx="613861" cy="862319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Zaoblený obdélník 36">
              <a:extLst>
                <a:ext uri="{FF2B5EF4-FFF2-40B4-BE49-F238E27FC236}">
                  <a16:creationId xmlns:a16="http://schemas.microsoft.com/office/drawing/2014/main" id="{DF93EAC2-4F4A-D53D-3DF8-B35BC886F168}"/>
                </a:ext>
              </a:extLst>
            </p:cNvPr>
            <p:cNvSpPr/>
            <p:nvPr/>
          </p:nvSpPr>
          <p:spPr>
            <a:xfrm>
              <a:off x="6589948" y="2021587"/>
              <a:ext cx="914400" cy="4572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600" b="1" noProof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html</a:t>
              </a:r>
              <a:endParaRPr lang="en-US" b="1" noProof="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cxnSp>
          <p:nvCxnSpPr>
            <p:cNvPr id="24" name="Přímá spojnice 38">
              <a:extLst>
                <a:ext uri="{FF2B5EF4-FFF2-40B4-BE49-F238E27FC236}">
                  <a16:creationId xmlns:a16="http://schemas.microsoft.com/office/drawing/2014/main" id="{FC7F3D97-2FF0-7760-B656-2292603CEF07}"/>
                </a:ext>
              </a:extLst>
            </p:cNvPr>
            <p:cNvCxnSpPr>
              <a:cxnSpLocks/>
              <a:stCxn id="23" idx="2"/>
              <a:endCxn id="7" idx="0"/>
            </p:cNvCxnSpPr>
            <p:nvPr/>
          </p:nvCxnSpPr>
          <p:spPr>
            <a:xfrm>
              <a:off x="7047148" y="2478787"/>
              <a:ext cx="0" cy="45140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Přímá spojnice 41">
              <a:extLst>
                <a:ext uri="{FF2B5EF4-FFF2-40B4-BE49-F238E27FC236}">
                  <a16:creationId xmlns:a16="http://schemas.microsoft.com/office/drawing/2014/main" id="{805D15F4-545A-3397-B37E-D9C2042A872A}"/>
                </a:ext>
              </a:extLst>
            </p:cNvPr>
            <p:cNvCxnSpPr>
              <a:cxnSpLocks/>
              <a:stCxn id="11" idx="2"/>
              <a:endCxn id="23" idx="0"/>
            </p:cNvCxnSpPr>
            <p:nvPr/>
          </p:nvCxnSpPr>
          <p:spPr>
            <a:xfrm>
              <a:off x="7047148" y="1564387"/>
              <a:ext cx="0" cy="4572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B98B40-A821-0EAE-68C8-90442054BA63}"/>
              </a:ext>
            </a:extLst>
          </p:cNvPr>
          <p:cNvSpPr txBox="1">
            <a:spLocks/>
          </p:cNvSpPr>
          <p:nvPr/>
        </p:nvSpPr>
        <p:spPr>
          <a:xfrm>
            <a:off x="335360" y="1268760"/>
            <a:ext cx="7704855" cy="766132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HTML is an infix serialization of the Document Object Model (DOM). Below you can see an HTML fragment.</a:t>
            </a:r>
          </a:p>
        </p:txBody>
      </p:sp>
    </p:spTree>
    <p:extLst>
      <p:ext uri="{BB962C8B-B14F-4D97-AF65-F5344CB8AC3E}">
        <p14:creationId xmlns:p14="http://schemas.microsoft.com/office/powerpoint/2010/main" val="1772454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4738FF-1C25-F24D-BBDE-CCF515BAAB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Document Metadata Section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C58E3A-9122-8D19-5805-6CBB75525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en-US" noProof="0" smtClean="0"/>
              <a:pPr/>
              <a:t>25</a:t>
            </a:fld>
            <a:endParaRPr lang="en-US" noProof="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01F73C8-AA13-7C8C-A19F-E3FBE1E085F9}"/>
              </a:ext>
            </a:extLst>
          </p:cNvPr>
          <p:cNvSpPr/>
          <p:nvPr/>
        </p:nvSpPr>
        <p:spPr>
          <a:xfrm>
            <a:off x="360000" y="1268760"/>
            <a:ext cx="11448000" cy="50405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&lt;!DOCTYPE html&gt;</a:t>
            </a:r>
          </a:p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&lt;html lang="</a:t>
            </a:r>
            <a:r>
              <a:rPr lang="en-US" b="1" noProof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</a:t>
            </a:r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"&gt;</a:t>
            </a:r>
          </a:p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&lt;head&gt;</a:t>
            </a:r>
          </a:p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&lt;title&gt;Technologies for …&lt;/title&gt;</a:t>
            </a:r>
          </a:p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&lt;base </a:t>
            </a:r>
            <a:r>
              <a:rPr lang="en-US" b="1" noProof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href</a:t>
            </a:r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="http://www.ksi.mff.cuni.cz/index.html"&gt;</a:t>
            </a:r>
          </a:p>
          <a:p>
            <a:endParaRPr lang="en-US" b="1" noProof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&lt;link </a:t>
            </a:r>
            <a:r>
              <a:rPr lang="en-US" b="1" noProof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rel</a:t>
            </a:r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="stylesheet" </a:t>
            </a:r>
            <a:r>
              <a:rPr lang="en-US" b="1" noProof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href</a:t>
            </a:r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="default.css"&gt;</a:t>
            </a:r>
          </a:p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&lt;style type="text/</a:t>
            </a:r>
            <a:r>
              <a:rPr lang="en-US" b="1" noProof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css</a:t>
            </a:r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"&gt;</a:t>
            </a:r>
          </a:p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body { font-size: 12pt; }</a:t>
            </a:r>
          </a:p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&lt;/style&gt;</a:t>
            </a:r>
          </a:p>
          <a:p>
            <a:endParaRPr lang="en-US" b="1" noProof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&lt;meta name="keywords" content="html, example"&gt;</a:t>
            </a:r>
          </a:p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noProof="0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&lt;meta http-</a:t>
            </a:r>
            <a:r>
              <a:rPr lang="en-US" b="1" noProof="0" dirty="0" err="1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equiv</a:t>
            </a:r>
            <a:r>
              <a:rPr lang="en-US" b="1" noProof="0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="content-type" content="text/html; charset=utf-8"&gt;</a:t>
            </a:r>
          </a:p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&lt;/head&gt;</a:t>
            </a:r>
          </a:p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...</a:t>
            </a:r>
          </a:p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&lt;/html&gt;</a:t>
            </a:r>
          </a:p>
        </p:txBody>
      </p:sp>
    </p:spTree>
    <p:extLst>
      <p:ext uri="{BB962C8B-B14F-4D97-AF65-F5344CB8AC3E}">
        <p14:creationId xmlns:p14="http://schemas.microsoft.com/office/powerpoint/2010/main" val="236175896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09FBC2-AADD-215D-C61B-6DCC2831AE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Semantic HTML Elements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D857AC2D-7701-EDB0-2BCB-6DBC822685AD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623382207"/>
              </p:ext>
            </p:extLst>
          </p:nvPr>
        </p:nvGraphicFramePr>
        <p:xfrm>
          <a:off x="334963" y="1260475"/>
          <a:ext cx="5700712" cy="43230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80517">
                  <a:extLst>
                    <a:ext uri="{9D8B030D-6E8A-4147-A177-3AD203B41FA5}">
                      <a16:colId xmlns:a16="http://schemas.microsoft.com/office/drawing/2014/main" val="892640239"/>
                    </a:ext>
                  </a:extLst>
                </a:gridCol>
                <a:gridCol w="4620195">
                  <a:extLst>
                    <a:ext uri="{9D8B030D-6E8A-4147-A177-3AD203B41FA5}">
                      <a16:colId xmlns:a16="http://schemas.microsoft.com/office/drawing/2014/main" val="38496213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noProof="0" dirty="0"/>
                        <a:t>Element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Description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455496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dirty="0"/>
                        <a:t>&lt;</a:t>
                      </a:r>
                      <a:r>
                        <a:rPr lang="en-US" noProof="0" dirty="0" err="1"/>
                        <a:t>em</a:t>
                      </a:r>
                      <a:r>
                        <a:rPr lang="en-US" noProof="0" dirty="0"/>
                        <a:t>&gt;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Marks text that has stress emphasis.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062570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dirty="0"/>
                        <a:t>&lt;strong&gt;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Indicates that its contents have strong importance, seriousness, or urgency.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688305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dirty="0"/>
                        <a:t>&lt;small&gt;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A side-comments and small print, like copyright and legal text, independent of its styled presentation.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929818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dirty="0"/>
                        <a:t>&lt;code&gt;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Displays its contents styled in a fashion intended to indicate that the text is a short fragment of computer code.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883420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dirty="0"/>
                        <a:t>&lt;</a:t>
                      </a:r>
                      <a:r>
                        <a:rPr lang="en-US" noProof="0" dirty="0" err="1"/>
                        <a:t>abbr</a:t>
                      </a:r>
                      <a:r>
                        <a:rPr lang="en-US" noProof="0" dirty="0"/>
                        <a:t>&gt;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An abbreviation or acronym.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239806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dirty="0"/>
                        <a:t>&lt;time&gt;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A specific period in time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449355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dirty="0"/>
                        <a:t>…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47087696"/>
                  </a:ext>
                </a:extLst>
              </a:tr>
            </a:tbl>
          </a:graphicData>
        </a:graphic>
      </p:graphicFrame>
      <p:graphicFrame>
        <p:nvGraphicFramePr>
          <p:cNvPr id="12" name="Content Placeholder 11">
            <a:extLst>
              <a:ext uri="{FF2B5EF4-FFF2-40B4-BE49-F238E27FC236}">
                <a16:creationId xmlns:a16="http://schemas.microsoft.com/office/drawing/2014/main" id="{5D74D5D1-CF90-8077-9593-100E1A75FE3B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9237761"/>
              </p:ext>
            </p:extLst>
          </p:nvPr>
        </p:nvGraphicFramePr>
        <p:xfrm>
          <a:off x="6218238" y="1260475"/>
          <a:ext cx="5565774" cy="4866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17922">
                  <a:extLst>
                    <a:ext uri="{9D8B030D-6E8A-4147-A177-3AD203B41FA5}">
                      <a16:colId xmlns:a16="http://schemas.microsoft.com/office/drawing/2014/main" val="1786525916"/>
                    </a:ext>
                  </a:extLst>
                </a:gridCol>
                <a:gridCol w="4247852">
                  <a:extLst>
                    <a:ext uri="{9D8B030D-6E8A-4147-A177-3AD203B41FA5}">
                      <a16:colId xmlns:a16="http://schemas.microsoft.com/office/drawing/2014/main" val="26145073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noProof="0" dirty="0"/>
                        <a:t>Element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Description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65202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dirty="0"/>
                        <a:t>&lt;section&gt;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A generic standalone section of a document, which doesn't have a more specific semantic element to represent it. There should be a heading.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35724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dirty="0"/>
                        <a:t>&lt;article&gt;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A self-contained composition in a document.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896046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dirty="0"/>
                        <a:t>&lt;header&gt;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Introductory content.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80734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dirty="0"/>
                        <a:t>&lt;footer&gt;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Footer for its nearest ancestor.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02045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dirty="0"/>
                        <a:t>&lt;aside&gt;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A portion of a document whose content is only indirectly related to the document's main content.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940420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dirty="0"/>
                        <a:t>&lt;nav&gt;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A section of a page whose purpose is to provide navigation links.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32524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dirty="0"/>
                        <a:t>…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7722763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A14073-6619-78ED-3D1D-E5EEFAD36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en-US" noProof="0" smtClean="0"/>
              <a:pPr/>
              <a:t>26</a:t>
            </a:fld>
            <a:endParaRPr lang="en-US" noProof="0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ED67ED7C-7BC1-A028-2864-D9F1E578A738}"/>
              </a:ext>
            </a:extLst>
          </p:cNvPr>
          <p:cNvSpPr txBox="1">
            <a:spLocks/>
          </p:cNvSpPr>
          <p:nvPr/>
        </p:nvSpPr>
        <p:spPr>
          <a:xfrm>
            <a:off x="334963" y="5936734"/>
            <a:ext cx="11449272" cy="504056"/>
          </a:xfrm>
          <a:prstGeom prst="rect">
            <a:avLst/>
          </a:prstGeom>
        </p:spPr>
        <p:txBody>
          <a:bodyPr vert="horz" lIns="0" tIns="36000" rIns="0" bIns="3600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noProof="0" dirty="0"/>
              <a:t>See specification or </a:t>
            </a:r>
            <a:r>
              <a:rPr lang="en-US" noProof="0" dirty="0">
                <a:hlinkClick r:id="rId3"/>
              </a:rPr>
              <a:t>references at </a:t>
            </a:r>
            <a:r>
              <a:rPr lang="en-US" noProof="0" dirty="0" err="1">
                <a:hlinkClick r:id="rId3"/>
              </a:rPr>
              <a:t>mdn</a:t>
            </a:r>
            <a:r>
              <a:rPr lang="en-US" noProof="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1415754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000773-BF45-7ED8-F069-A55E012750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Hyperlink Element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48279C-4AB2-EF68-BFB4-2E3FE14568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Links to external resources, which are exposed to user of the current document as means to browse, change what user sees.</a:t>
            </a:r>
          </a:p>
          <a:p>
            <a:endParaRPr lang="en-US" noProof="0" dirty="0"/>
          </a:p>
          <a:p>
            <a:r>
              <a:rPr lang="en-US" noProof="0" dirty="0"/>
              <a:t>Attribute </a:t>
            </a:r>
            <a:r>
              <a:rPr lang="en-US" noProof="0" dirty="0" err="1"/>
              <a:t>href</a:t>
            </a:r>
            <a:r>
              <a:rPr lang="en-US" noProof="0" dirty="0"/>
              <a:t> specifies URL of linked resource.</a:t>
            </a:r>
          </a:p>
          <a:p>
            <a:r>
              <a:rPr lang="en-US" noProof="0" dirty="0"/>
              <a:t>Content is visible to user, text or any inline elements.</a:t>
            </a:r>
          </a:p>
          <a:p>
            <a:r>
              <a:rPr lang="en-US" noProof="0" dirty="0"/>
              <a:t>Identifying fragment of a web page.</a:t>
            </a:r>
          </a:p>
          <a:p>
            <a:endParaRPr lang="en-US" noProof="0" dirty="0"/>
          </a:p>
          <a:p>
            <a:r>
              <a:rPr lang="en-US" noProof="0" dirty="0"/>
              <a:t>Is then referenced by fragment part of an URL.</a:t>
            </a:r>
          </a:p>
          <a:p>
            <a:endParaRPr lang="en-US" noProof="0" dirty="0"/>
          </a:p>
          <a:p>
            <a:r>
              <a:rPr lang="en-US" noProof="0" dirty="0"/>
              <a:t>Consider attributes like </a:t>
            </a:r>
            <a:r>
              <a:rPr lang="en-US" noProof="0" dirty="0" err="1"/>
              <a:t>rel</a:t>
            </a:r>
            <a:r>
              <a:rPr lang="en-US" noProof="0" dirty="0"/>
              <a:t>, to add meaning to the relation, or target.</a:t>
            </a:r>
          </a:p>
          <a:p>
            <a:endParaRPr lang="en-US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C456A6-6891-2E9A-A624-B9B358504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en-US" noProof="0" smtClean="0"/>
              <a:pPr/>
              <a:t>27</a:t>
            </a:fld>
            <a:endParaRPr lang="en-US" noProof="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E4AE2EB-1AD6-7297-DBF1-6142640C4C7A}"/>
              </a:ext>
            </a:extLst>
          </p:cNvPr>
          <p:cNvSpPr/>
          <p:nvPr/>
        </p:nvSpPr>
        <p:spPr>
          <a:xfrm>
            <a:off x="437800" y="1988840"/>
            <a:ext cx="6306272" cy="4320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&lt;a </a:t>
            </a:r>
            <a:r>
              <a:rPr lang="en-US" b="1" noProof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href</a:t>
            </a:r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="http://www.google.com"&gt;Google&lt;/a&gt;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E22D6DB-8993-C4B0-F733-47C7608AD57A}"/>
              </a:ext>
            </a:extLst>
          </p:cNvPr>
          <p:cNvSpPr/>
          <p:nvPr/>
        </p:nvSpPr>
        <p:spPr>
          <a:xfrm>
            <a:off x="437800" y="3897052"/>
            <a:ext cx="3425952" cy="4320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&lt;p id="Para2"&gt; ... &lt;/p&gt;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8854B8A-779F-5D43-7DA8-8351603228AE}"/>
              </a:ext>
            </a:extLst>
          </p:cNvPr>
          <p:cNvSpPr/>
          <p:nvPr/>
        </p:nvSpPr>
        <p:spPr>
          <a:xfrm>
            <a:off x="437800" y="4869160"/>
            <a:ext cx="6306272" cy="4320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&lt;a </a:t>
            </a:r>
            <a:r>
              <a:rPr lang="en-US" b="1" noProof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href</a:t>
            </a:r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="http://www.page.com#Para2"&gt;...&lt;/a&gt;</a:t>
            </a:r>
          </a:p>
        </p:txBody>
      </p:sp>
    </p:spTree>
    <p:extLst>
      <p:ext uri="{BB962C8B-B14F-4D97-AF65-F5344CB8AC3E}">
        <p14:creationId xmlns:p14="http://schemas.microsoft.com/office/powerpoint/2010/main" val="34259314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5CD92F-1353-C467-61F0-8246CF6416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Form Element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3A9361-11B5-0946-40FE-75EB60FEC5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noProof="0" dirty="0"/>
              <a:t>Component of a web page composed of UI controls. User can interact with form controls to fill in information. </a:t>
            </a:r>
            <a:r>
              <a:rPr lang="en-US" dirty="0"/>
              <a:t>The interaction can be adding </a:t>
            </a:r>
            <a:r>
              <a:rPr lang="en-US" noProof="0" dirty="0"/>
              <a:t>text, selecting options, clicking on buttons, etc.. User provided data can </a:t>
            </a:r>
            <a:r>
              <a:rPr lang="en-US" dirty="0"/>
              <a:t>be processed by a script, at the client or server side.</a:t>
            </a:r>
            <a:endParaRPr lang="en-US" noProof="0" dirty="0"/>
          </a:p>
          <a:p>
            <a:pPr marL="0" indent="0">
              <a:buNone/>
            </a:pPr>
            <a:endParaRPr lang="en-US" noProof="0" dirty="0"/>
          </a:p>
          <a:p>
            <a:pPr marL="0" indent="0">
              <a:buNone/>
            </a:pPr>
            <a:r>
              <a:rPr lang="en-US" dirty="0"/>
              <a:t>We can submit the form using GET or POST HTTP request. This can by "</a:t>
            </a:r>
            <a:r>
              <a:rPr lang="en-US" i="1" dirty="0"/>
              <a:t>method</a:t>
            </a:r>
            <a:r>
              <a:rPr lang="en-US" dirty="0"/>
              <a:t>" attribute. The form need to be submitted to given URL. The URL is set using "</a:t>
            </a:r>
            <a:r>
              <a:rPr lang="en-US" i="1" dirty="0"/>
              <a:t>action</a:t>
            </a:r>
            <a:r>
              <a:rPr lang="en-US" dirty="0"/>
              <a:t>" attribute.</a:t>
            </a:r>
            <a:endParaRPr lang="en-US" noProof="0" dirty="0"/>
          </a:p>
          <a:p>
            <a:pPr marL="0" indent="0">
              <a:buNone/>
            </a:pPr>
            <a:endParaRPr lang="en-US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A0DF14-6390-4DBF-9BEB-B06C6A534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en-US" noProof="0" smtClean="0"/>
              <a:pPr/>
              <a:t>28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02684913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E1CEA2-A344-EBB1-974B-DFBE5F658B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Form Example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3AF80E4-C1F1-8295-F910-D0CB148C5F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360" y="4831748"/>
            <a:ext cx="11449272" cy="397452"/>
          </a:xfrm>
        </p:spPr>
        <p:txBody>
          <a:bodyPr/>
          <a:lstStyle/>
          <a:p>
            <a:pPr marL="0" indent="0">
              <a:buNone/>
            </a:pPr>
            <a:r>
              <a:rPr lang="en-US" noProof="0" dirty="0"/>
              <a:t>Submit button works as a link to an assembled URL:</a:t>
            </a:r>
          </a:p>
          <a:p>
            <a:pPr marL="0" indent="0">
              <a:buNone/>
            </a:pPr>
            <a:endParaRPr lang="en-US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92AAFC-EDC5-2D0E-C842-C798E1C3C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en-US" noProof="0" smtClean="0"/>
              <a:pPr/>
              <a:t>29</a:t>
            </a:fld>
            <a:endParaRPr lang="en-US" noProof="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A29084E-D7FC-D431-6096-E854C7021629}"/>
              </a:ext>
            </a:extLst>
          </p:cNvPr>
          <p:cNvSpPr/>
          <p:nvPr/>
        </p:nvSpPr>
        <p:spPr>
          <a:xfrm>
            <a:off x="360000" y="1268760"/>
            <a:ext cx="11448000" cy="32403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&lt;form method="get" action="http://www.example.org/newcustomer.php"&gt;</a:t>
            </a:r>
          </a:p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Name: &lt;input name="</a:t>
            </a:r>
            <a:r>
              <a:rPr lang="en-US" b="1" noProof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fullname</a:t>
            </a:r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... &gt;</a:t>
            </a:r>
          </a:p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</a:p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&lt;label for=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phone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&gt;Phone:&lt;/label&gt;</a:t>
            </a:r>
          </a:p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&lt;input name="phone" id="phone" ... &gt;</a:t>
            </a:r>
          </a:p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</a:p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&lt;label&gt; Preferred delivery time: &lt;input name="time" ... &gt; &lt;/label&gt;</a:t>
            </a:r>
          </a:p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&lt;label&gt; Comments: &lt;</a:t>
            </a:r>
            <a:r>
              <a:rPr lang="en-US" b="1" noProof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textarea</a:t>
            </a:r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name="comments"&gt;&lt;/</a:t>
            </a:r>
            <a:r>
              <a:rPr lang="en-US" b="1" noProof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textarea</a:t>
            </a:r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 &lt;/label&gt;</a:t>
            </a:r>
          </a:p>
          <a:p>
            <a:endParaRPr lang="en-US" b="1" noProof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&lt;button type="submit"&gt;Submit Order&lt;/button&gt;</a:t>
            </a:r>
          </a:p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&lt;/form&gt;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4276ED6-A82E-3C25-0D09-97CCF37CF367}"/>
              </a:ext>
            </a:extLst>
          </p:cNvPr>
          <p:cNvSpPr txBox="1"/>
          <p:nvPr/>
        </p:nvSpPr>
        <p:spPr>
          <a:xfrm>
            <a:off x="6960096" y="1844824"/>
            <a:ext cx="32763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noProof="0" dirty="0">
                <a:solidFill>
                  <a:srgbClr val="FF0000"/>
                </a:solidFill>
              </a:rPr>
              <a:t>BAD PRACTICE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F5DFD1E9-8B22-8985-1C62-9CB4F883716A}"/>
              </a:ext>
            </a:extLst>
          </p:cNvPr>
          <p:cNvCxnSpPr>
            <a:cxnSpLocks/>
            <a:stCxn id="6" idx="1"/>
          </p:cNvCxnSpPr>
          <p:nvPr/>
        </p:nvCxnSpPr>
        <p:spPr>
          <a:xfrm flipH="1" flipV="1">
            <a:off x="5411945" y="1841776"/>
            <a:ext cx="1548151" cy="29543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B1BB03E9-6751-52C5-2555-35668A4DC391}"/>
              </a:ext>
            </a:extLst>
          </p:cNvPr>
          <p:cNvSpPr/>
          <p:nvPr/>
        </p:nvSpPr>
        <p:spPr>
          <a:xfrm>
            <a:off x="358728" y="5373216"/>
            <a:ext cx="11449272" cy="64961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http://www.example.org/newcustomer.php?fullname=John+Smith</a:t>
            </a:r>
            <a:b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&amp;phone=555-1234&amp;time=5pm&amp;comments=</a:t>
            </a:r>
            <a:r>
              <a:rPr lang="en-US" b="1" noProof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unleashed+dog+at+house</a:t>
            </a:r>
            <a:endParaRPr lang="en-US" b="1" noProof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8836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32C9E-1BA1-4656-D5BE-C7AD5607C5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noProof="0" dirty="0"/>
              <a:t>Státní zkouška: Databáze a web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1288EA4-8148-9BEC-4A7A-7A7CC47ED93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1600" noProof="0" dirty="0"/>
              <a:t>Principy www, HTML, XHTML, HTML5 a CSS</a:t>
            </a:r>
          </a:p>
          <a:p>
            <a:r>
              <a:rPr lang="cs-CZ" sz="1600" noProof="0" dirty="0"/>
              <a:t>Umět vytvořit statickou webovou stránku pomocí HTML, HTML5 v rozsahu osobního blogu, či e-shopu.</a:t>
            </a:r>
          </a:p>
          <a:p>
            <a:r>
              <a:rPr lang="cs-CZ" sz="1600" noProof="0" dirty="0"/>
              <a:t>Na příkladu ukázat výhody HTML5 sémantických tagů.</a:t>
            </a:r>
          </a:p>
          <a:p>
            <a:r>
              <a:rPr lang="cs-CZ" sz="1600" noProof="0" dirty="0"/>
              <a:t>Na příkladu ukázat využití HTML formulářů včetně validace vstupních polí.</a:t>
            </a:r>
          </a:p>
          <a:p>
            <a:r>
              <a:rPr lang="cs-CZ" sz="1600" noProof="0" dirty="0"/>
              <a:t>Umět vysvětlit principy fungování CSS: syntaxe, specificita selektorů, vložení do stránky.</a:t>
            </a:r>
          </a:p>
          <a:p>
            <a:r>
              <a:rPr lang="cs-CZ" sz="1600" noProof="0" dirty="0"/>
              <a:t>Umět vytvořit responzivní layout stránky v rozsahu: menu, hlavní obsah se sloupci, patička.</a:t>
            </a:r>
          </a:p>
          <a:p>
            <a:endParaRPr lang="cs-CZ" sz="1600" noProof="0" dirty="0"/>
          </a:p>
          <a:p>
            <a:pPr marL="0" indent="0">
              <a:buNone/>
            </a:pPr>
            <a:r>
              <a:rPr lang="cs-CZ" sz="1600" noProof="0" dirty="0"/>
              <a:t>Architektury, základní principy, návrhové vzory a techniky webových aplikací</a:t>
            </a:r>
          </a:p>
          <a:p>
            <a:r>
              <a:rPr lang="cs-CZ" sz="1600" noProof="0" dirty="0"/>
              <a:t>Umět vysvětlit použití návrhových vzorů: Front </a:t>
            </a:r>
            <a:r>
              <a:rPr lang="cs-CZ" sz="1600" noProof="0" dirty="0" err="1"/>
              <a:t>Controller</a:t>
            </a:r>
            <a:r>
              <a:rPr lang="cs-CZ" sz="1600" noProof="0" dirty="0"/>
              <a:t>, MVC/MVP, MVVC.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4C4D723-EFC4-3975-A358-635E79C99A3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1600" noProof="0" dirty="0"/>
              <a:t>Programování na straně klienta, JavaScript, standardní API v prohlížeči.</a:t>
            </a:r>
          </a:p>
          <a:p>
            <a:r>
              <a:rPr lang="cs-CZ" sz="1600" noProof="0" dirty="0"/>
              <a:t>Umět napsat JavaScript, který v reakci na událost provede dotaz na server, zpracuje odpověď a modifikuje DOM.</a:t>
            </a:r>
          </a:p>
          <a:p>
            <a:r>
              <a:rPr lang="cs-CZ" sz="1600" noProof="0" dirty="0"/>
              <a:t>Umět uvést příklady standardní API v prohlížeči.</a:t>
            </a:r>
          </a:p>
          <a:p>
            <a:r>
              <a:rPr lang="cs-CZ" sz="1600" noProof="0" dirty="0"/>
              <a:t>Vysvětlil přístupy k asynchronnímu  programování v </a:t>
            </a:r>
            <a:r>
              <a:rPr lang="cs-CZ" sz="1600" noProof="0" dirty="0" err="1"/>
              <a:t>JavaScriptu</a:t>
            </a:r>
            <a:r>
              <a:rPr lang="cs-CZ" sz="1600" noProof="0" dirty="0"/>
              <a:t>: </a:t>
            </a:r>
            <a:r>
              <a:rPr lang="cs-CZ" sz="1600" noProof="0" dirty="0" err="1"/>
              <a:t>callbacks</a:t>
            </a:r>
            <a:r>
              <a:rPr lang="cs-CZ" sz="1600" noProof="0" dirty="0"/>
              <a:t>, </a:t>
            </a:r>
            <a:r>
              <a:rPr lang="cs-CZ" sz="1600" noProof="0" dirty="0" err="1"/>
              <a:t>promises</a:t>
            </a:r>
            <a:r>
              <a:rPr lang="cs-CZ" sz="1600" noProof="0" dirty="0"/>
              <a:t>, </a:t>
            </a:r>
            <a:r>
              <a:rPr lang="cs-CZ" sz="1600" noProof="0" dirty="0" err="1"/>
              <a:t>async</a:t>
            </a:r>
            <a:r>
              <a:rPr lang="cs-CZ" sz="1600" noProof="0" dirty="0"/>
              <a:t>/</a:t>
            </a:r>
            <a:r>
              <a:rPr lang="cs-CZ" sz="1600" noProof="0" dirty="0" err="1"/>
              <a:t>await</a:t>
            </a:r>
            <a:r>
              <a:rPr lang="cs-CZ" sz="1600" noProof="0" dirty="0"/>
              <a:t>, event </a:t>
            </a:r>
            <a:r>
              <a:rPr lang="cs-CZ" sz="1600" noProof="0" dirty="0" err="1"/>
              <a:t>loop</a:t>
            </a:r>
            <a:r>
              <a:rPr lang="cs-CZ" sz="1600" noProof="0" dirty="0"/>
              <a:t>.</a:t>
            </a:r>
          </a:p>
          <a:p>
            <a:endParaRPr lang="cs-CZ" sz="1600" noProof="0" dirty="0"/>
          </a:p>
          <a:p>
            <a:pPr marL="0" indent="0">
              <a:buNone/>
            </a:pPr>
            <a:r>
              <a:rPr lang="cs-CZ" sz="1600" noProof="0" dirty="0"/>
              <a:t>API webových aplikací a webové služby.</a:t>
            </a:r>
          </a:p>
          <a:p>
            <a:r>
              <a:rPr lang="cs-CZ" sz="1600" noProof="0" dirty="0"/>
              <a:t>Vysvětlil základní principy REST API. </a:t>
            </a:r>
          </a:p>
          <a:p>
            <a:r>
              <a:rPr lang="cs-CZ" sz="1600" noProof="0" dirty="0">
                <a:solidFill>
                  <a:schemeClr val="accent3"/>
                </a:solidFill>
              </a:rPr>
              <a:t>Popsat úrovně REST API.</a:t>
            </a:r>
          </a:p>
          <a:p>
            <a:r>
              <a:rPr lang="cs-CZ" sz="1600" noProof="0" dirty="0">
                <a:solidFill>
                  <a:schemeClr val="accent3"/>
                </a:solidFill>
              </a:rPr>
              <a:t>Umět popsat REST API pomocí </a:t>
            </a:r>
            <a:r>
              <a:rPr lang="cs-CZ" sz="1600" noProof="0" dirty="0" err="1">
                <a:solidFill>
                  <a:schemeClr val="accent3"/>
                </a:solidFill>
              </a:rPr>
              <a:t>OpenAPI</a:t>
            </a:r>
            <a:r>
              <a:rPr lang="cs-CZ" sz="1600" noProof="0" dirty="0">
                <a:solidFill>
                  <a:schemeClr val="accent3"/>
                </a:solidFill>
              </a:rPr>
              <a:t>.</a:t>
            </a:r>
          </a:p>
          <a:p>
            <a:r>
              <a:rPr lang="cs-CZ" sz="1600" noProof="0" dirty="0">
                <a:solidFill>
                  <a:schemeClr val="accent3"/>
                </a:solidFill>
              </a:rPr>
              <a:t>Umět položit dotaz v </a:t>
            </a:r>
            <a:r>
              <a:rPr lang="cs-CZ" sz="1600" noProof="0" dirty="0" err="1">
                <a:solidFill>
                  <a:schemeClr val="accent3"/>
                </a:solidFill>
              </a:rPr>
              <a:t>GraphQL</a:t>
            </a:r>
            <a:r>
              <a:rPr lang="cs-CZ" sz="1600" noProof="0" dirty="0">
                <a:solidFill>
                  <a:schemeClr val="accent3"/>
                </a:solidFill>
              </a:rPr>
              <a:t>, popsat výhody a nevýhody </a:t>
            </a:r>
            <a:r>
              <a:rPr lang="cs-CZ" sz="1600" noProof="0" dirty="0" err="1">
                <a:solidFill>
                  <a:schemeClr val="accent3"/>
                </a:solidFill>
              </a:rPr>
              <a:t>GraphQL</a:t>
            </a:r>
            <a:r>
              <a:rPr lang="cs-CZ" sz="1600" noProof="0" dirty="0">
                <a:solidFill>
                  <a:schemeClr val="accent3"/>
                </a:solidFill>
              </a:rPr>
              <a:t>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C4C3FC-05F9-1FA2-8F0E-7075050EE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cs-CZ" noProof="0" smtClean="0"/>
              <a:pPr/>
              <a:t>3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387681726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B653B9-FDC1-E439-BD2E-B310DB9D0D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Input Example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A860BD4-B382-71BD-5869-7ADD785D00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360" y="5589240"/>
            <a:ext cx="11449272" cy="720080"/>
          </a:xfrm>
        </p:spPr>
        <p:txBody>
          <a:bodyPr/>
          <a:lstStyle/>
          <a:p>
            <a:pPr marL="0" indent="0">
              <a:buNone/>
            </a:pPr>
            <a:r>
              <a:rPr lang="en-US" noProof="0" dirty="0"/>
              <a:t>Unsupported types are treated as text inputs.</a:t>
            </a:r>
          </a:p>
          <a:p>
            <a:endParaRPr lang="en-US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5C397F-5DB7-FA85-CD2C-3BD4FF608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en-US" noProof="0" smtClean="0"/>
              <a:pPr/>
              <a:t>30</a:t>
            </a:fld>
            <a:endParaRPr lang="en-US" noProof="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F44E78C-9905-BD2A-8D61-1B7541A6D6BC}"/>
              </a:ext>
            </a:extLst>
          </p:cNvPr>
          <p:cNvSpPr/>
          <p:nvPr/>
        </p:nvSpPr>
        <p:spPr>
          <a:xfrm>
            <a:off x="360000" y="1268760"/>
            <a:ext cx="11448000" cy="39604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&lt;form ... &gt;</a:t>
            </a:r>
          </a:p>
          <a:p>
            <a:endParaRPr lang="en-US" b="1" noProof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&lt;input name="phone"</a:t>
            </a:r>
          </a:p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title="Hint (bubble with text)."</a:t>
            </a:r>
          </a:p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noProof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maxlength</a:t>
            </a:r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="9"</a:t>
            </a:r>
          </a:p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autocomplete="off"</a:t>
            </a:r>
          </a:p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autofocus="autofocus"</a:t>
            </a:r>
          </a:p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pattern="[0-9]{9}"</a:t>
            </a:r>
          </a:p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placeholder="Fill in your 9-digit phone number"</a:t>
            </a:r>
          </a:p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required="required"&gt;</a:t>
            </a:r>
          </a:p>
          <a:p>
            <a:endParaRPr lang="en-US" b="1" noProof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&lt;button&gt;Submit&lt;/button&gt;</a:t>
            </a:r>
          </a:p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&lt;/form&gt;</a:t>
            </a:r>
          </a:p>
        </p:txBody>
      </p:sp>
    </p:spTree>
    <p:extLst>
      <p:ext uri="{BB962C8B-B14F-4D97-AF65-F5344CB8AC3E}">
        <p14:creationId xmlns:p14="http://schemas.microsoft.com/office/powerpoint/2010/main" val="184343963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5255DA-5F6C-1667-B695-6CFAA65966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Submitting Forms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F8C0AF-1DEA-1E55-34B0-D36DE3CF06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noProof="0" dirty="0"/>
              <a:t>When form is submitted:</a:t>
            </a:r>
          </a:p>
          <a:p>
            <a:r>
              <a:rPr lang="en-US" noProof="0" dirty="0"/>
              <a:t>Data are encoded into HTTP request made for selected URL using given method (GET/POST).</a:t>
            </a:r>
          </a:p>
          <a:p>
            <a:r>
              <a:rPr lang="en-US" noProof="0" dirty="0"/>
              <a:t>In case of GET request, the data are encoded to URL.</a:t>
            </a:r>
          </a:p>
          <a:p>
            <a:pPr marL="0" indent="0">
              <a:buNone/>
            </a:pPr>
            <a:endParaRPr lang="en-US" noProof="0" dirty="0"/>
          </a:p>
          <a:p>
            <a:pPr marL="0" indent="0">
              <a:buNone/>
            </a:pPr>
            <a:r>
              <a:rPr lang="en-US" noProof="0" dirty="0"/>
              <a:t>For the POST requests, the </a:t>
            </a:r>
            <a:r>
              <a:rPr lang="en-US" dirty="0"/>
              <a:t>"</a:t>
            </a:r>
            <a:r>
              <a:rPr lang="en-US" i="1" noProof="0" dirty="0" err="1"/>
              <a:t>enctype</a:t>
            </a:r>
            <a:r>
              <a:rPr lang="en-US" dirty="0"/>
              <a:t>"</a:t>
            </a:r>
            <a:r>
              <a:rPr lang="en-US" noProof="0" dirty="0"/>
              <a:t> attribute of </a:t>
            </a:r>
            <a:r>
              <a:rPr lang="en-US" i="1" noProof="0" dirty="0"/>
              <a:t>form </a:t>
            </a:r>
            <a:r>
              <a:rPr lang="en-US" noProof="0" dirty="0"/>
              <a:t>element specifies the format of the encoded:</a:t>
            </a:r>
          </a:p>
          <a:p>
            <a:r>
              <a:rPr lang="en-US" noProof="0" dirty="0"/>
              <a:t>application/x-www-form-</a:t>
            </a:r>
            <a:r>
              <a:rPr lang="en-US" noProof="0" dirty="0" err="1"/>
              <a:t>urlencoded</a:t>
            </a:r>
            <a:endParaRPr lang="en-US" noProof="0" dirty="0"/>
          </a:p>
          <a:p>
            <a:r>
              <a:rPr lang="en-US" noProof="0" dirty="0"/>
              <a:t>multipart/form-data</a:t>
            </a:r>
          </a:p>
          <a:p>
            <a:r>
              <a:rPr lang="en-US" noProof="0" dirty="0"/>
              <a:t>text/plain</a:t>
            </a:r>
          </a:p>
          <a:p>
            <a:pPr marL="0" indent="0">
              <a:buNone/>
            </a:pPr>
            <a:r>
              <a:rPr lang="en-US" dirty="0"/>
              <a:t>Examples on following slide.</a:t>
            </a:r>
            <a:endParaRPr lang="en-US" noProof="0" dirty="0"/>
          </a:p>
          <a:p>
            <a:pPr marL="0" indent="0">
              <a:buNone/>
            </a:pPr>
            <a:r>
              <a:rPr lang="en-US" noProof="0" dirty="0"/>
              <a:t>Browser can warn when reloading HTTP POST request,</a:t>
            </a:r>
            <a:br>
              <a:rPr lang="en-US" noProof="0" dirty="0"/>
            </a:br>
            <a:r>
              <a:rPr lang="en-US" noProof="0" dirty="0"/>
              <a:t>to make sure user want to resubmit the form.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5AAE92-0356-2DC7-03B1-7B8DA782B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en-US" noProof="0" smtClean="0"/>
              <a:pPr/>
              <a:t>31</a:t>
            </a:fld>
            <a:endParaRPr lang="en-US" noProof="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E74FC04-82B8-0E5C-5247-2E19243C91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61830" y="4468936"/>
            <a:ext cx="4429743" cy="1867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584314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EA6C62-3528-F765-A456-61B5A76586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Submitting Forms Example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15BDBF-34C3-CF79-E45F-6C7DE6059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en-US" noProof="0" smtClean="0"/>
              <a:pPr/>
              <a:t>32</a:t>
            </a:fld>
            <a:endParaRPr lang="en-US" noProof="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C80EC2B-1D38-1504-4E64-D62318271C15}"/>
              </a:ext>
            </a:extLst>
          </p:cNvPr>
          <p:cNvSpPr/>
          <p:nvPr/>
        </p:nvSpPr>
        <p:spPr>
          <a:xfrm>
            <a:off x="360000" y="1268760"/>
            <a:ext cx="11448000" cy="266429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&lt;form method="post" action="?" </a:t>
            </a:r>
            <a:r>
              <a:rPr lang="en-US" b="1" noProof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enctype</a:t>
            </a:r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="..."&gt;</a:t>
            </a:r>
          </a:p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Full Name: &lt;input name="</a:t>
            </a:r>
            <a:r>
              <a:rPr lang="en-US" b="1" noProof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fullname</a:t>
            </a:r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type="text"&gt;&lt;</a:t>
            </a:r>
            <a:r>
              <a:rPr lang="en-US" b="1" noProof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Gender:</a:t>
            </a:r>
          </a:p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&lt;input name="gender" type="radio" value="M"&gt; male,</a:t>
            </a:r>
          </a:p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&lt;input name="gender" type="radio" value="F"&gt; female &lt;</a:t>
            </a:r>
            <a:r>
              <a:rPr lang="en-US" b="1" noProof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&lt;input name="student" type="checkbox" value="1"&gt; student &lt;</a:t>
            </a:r>
            <a:r>
              <a:rPr lang="en-US" b="1" noProof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&lt;input type="hidden" name="tag" value="#a&amp;amp;Hx9%"&gt;</a:t>
            </a:r>
          </a:p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&lt;button type="submit"&gt;Submit&lt;/button&gt;</a:t>
            </a:r>
          </a:p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&lt;/form&gt;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19478C6-CEB1-30BC-B6F7-11EF84C6095F}"/>
              </a:ext>
            </a:extLst>
          </p:cNvPr>
          <p:cNvSpPr txBox="1"/>
          <p:nvPr/>
        </p:nvSpPr>
        <p:spPr>
          <a:xfrm>
            <a:off x="8531636" y="4068361"/>
            <a:ext cx="32763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noProof="0" dirty="0">
                <a:solidFill>
                  <a:srgbClr val="FF0000"/>
                </a:solidFill>
              </a:rPr>
              <a:t>BAD PRACTICE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BC84080F-5B90-FE65-9E0E-98EAF22CC2FD}"/>
              </a:ext>
            </a:extLst>
          </p:cNvPr>
          <p:cNvCxnSpPr>
            <a:cxnSpLocks/>
            <a:stCxn id="7" idx="1"/>
          </p:cNvCxnSpPr>
          <p:nvPr/>
        </p:nvCxnSpPr>
        <p:spPr>
          <a:xfrm flipH="1" flipV="1">
            <a:off x="6983485" y="4065313"/>
            <a:ext cx="1548151" cy="29543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>
            <a:extLst>
              <a:ext uri="{FF2B5EF4-FFF2-40B4-BE49-F238E27FC236}">
                <a16:creationId xmlns:a16="http://schemas.microsoft.com/office/drawing/2014/main" id="{250FC5FF-1E7D-9499-B32E-191467601A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0487" y="4142927"/>
            <a:ext cx="4724023" cy="1734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7965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01CC570-B04B-7C90-241F-FA893EED30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Submitting Forms Example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F8A2B00-160D-F8F3-787E-E4BCFD5F6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B8B48-CD68-422A-981A-F7D1D2E08DD1}" type="slidenum">
              <a:rPr lang="en-US" noProof="0" smtClean="0"/>
              <a:t>33</a:t>
            </a:fld>
            <a:endParaRPr lang="en-US" noProof="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AF6E461-FEE6-302E-3C80-A6628C64F4C1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335359" y="1260475"/>
            <a:ext cx="5700713" cy="439738"/>
          </a:xfrm>
        </p:spPr>
        <p:txBody>
          <a:bodyPr/>
          <a:lstStyle/>
          <a:p>
            <a:pPr marL="0" indent="0">
              <a:buNone/>
            </a:pPr>
            <a:r>
              <a:rPr lang="en-US" noProof="0" dirty="0"/>
              <a:t>application/x-www-form-</a:t>
            </a:r>
            <a:r>
              <a:rPr lang="en-US" noProof="0" dirty="0" err="1"/>
              <a:t>urlencoded</a:t>
            </a:r>
            <a:endParaRPr lang="en-US" noProof="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11516C4-C1C1-7F10-5A1C-9BB6474419CD}"/>
              </a:ext>
            </a:extLst>
          </p:cNvPr>
          <p:cNvSpPr/>
          <p:nvPr/>
        </p:nvSpPr>
        <p:spPr>
          <a:xfrm>
            <a:off x="335359" y="1700809"/>
            <a:ext cx="7128793" cy="3137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sz="1600" b="1" noProof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fullname</a:t>
            </a:r>
            <a:r>
              <a:rPr lang="en-US" sz="1600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en-US" sz="1600" b="1" noProof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Petr+Skoda&amp;gender</a:t>
            </a:r>
            <a:r>
              <a:rPr lang="en-US" sz="1600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en-US" sz="1600" b="1" noProof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M&amp;student</a:t>
            </a:r>
            <a:r>
              <a:rPr lang="en-US" sz="1600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=1&amp;tag=%23a%26Hx9%25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D628AED-B393-180E-20A4-A15D44213494}"/>
              </a:ext>
            </a:extLst>
          </p:cNvPr>
          <p:cNvSpPr/>
          <p:nvPr/>
        </p:nvSpPr>
        <p:spPr>
          <a:xfrm>
            <a:off x="335359" y="2789105"/>
            <a:ext cx="3096345" cy="114395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sz="1600" b="1" noProof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fullname</a:t>
            </a:r>
            <a:r>
              <a:rPr lang="en-US" sz="1600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=Petr Skoda</a:t>
            </a:r>
          </a:p>
          <a:p>
            <a:r>
              <a:rPr lang="en-US" sz="1600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gender=M</a:t>
            </a:r>
          </a:p>
          <a:p>
            <a:r>
              <a:rPr lang="en-US" sz="1600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student=1</a:t>
            </a:r>
          </a:p>
          <a:p>
            <a:r>
              <a:rPr lang="en-US" sz="1600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tag=#a&amp;Hx9%</a:t>
            </a:r>
          </a:p>
        </p:txBody>
      </p:sp>
      <p:sp>
        <p:nvSpPr>
          <p:cNvPr id="2" name="Content Placeholder 4">
            <a:extLst>
              <a:ext uri="{FF2B5EF4-FFF2-40B4-BE49-F238E27FC236}">
                <a16:creationId xmlns:a16="http://schemas.microsoft.com/office/drawing/2014/main" id="{02529F81-925E-5D59-2D32-5CAF36863915}"/>
              </a:ext>
            </a:extLst>
          </p:cNvPr>
          <p:cNvSpPr txBox="1">
            <a:spLocks/>
          </p:cNvSpPr>
          <p:nvPr/>
        </p:nvSpPr>
        <p:spPr>
          <a:xfrm>
            <a:off x="335359" y="2348880"/>
            <a:ext cx="5699679" cy="440226"/>
          </a:xfrm>
          <a:prstGeom prst="rect">
            <a:avLst/>
          </a:prstGeom>
        </p:spPr>
        <p:txBody>
          <a:bodyPr vert="horz" lIns="0" tIns="36000" rIns="0" bIns="3600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noProof="0" dirty="0"/>
              <a:t>text/plain</a:t>
            </a:r>
          </a:p>
        </p:txBody>
      </p:sp>
      <p:sp>
        <p:nvSpPr>
          <p:cNvPr id="12" name="Content Placeholder 5">
            <a:extLst>
              <a:ext uri="{FF2B5EF4-FFF2-40B4-BE49-F238E27FC236}">
                <a16:creationId xmlns:a16="http://schemas.microsoft.com/office/drawing/2014/main" id="{3A2CA8A4-45AB-6986-637D-063080F7B924}"/>
              </a:ext>
            </a:extLst>
          </p:cNvPr>
          <p:cNvSpPr txBox="1">
            <a:spLocks/>
          </p:cNvSpPr>
          <p:nvPr/>
        </p:nvSpPr>
        <p:spPr>
          <a:xfrm>
            <a:off x="6816080" y="2196579"/>
            <a:ext cx="5306039" cy="440333"/>
          </a:xfrm>
          <a:prstGeom prst="rect">
            <a:avLst/>
          </a:prstGeom>
        </p:spPr>
        <p:txBody>
          <a:bodyPr vert="horz" lIns="0" tIns="36000" rIns="0" bIns="3600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noProof="0" dirty="0"/>
              <a:t>multipart/form-data</a:t>
            </a:r>
          </a:p>
          <a:p>
            <a:endParaRPr lang="en-US" noProof="0" dirty="0"/>
          </a:p>
          <a:p>
            <a:endParaRPr lang="en-US" noProof="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C794AD2-6032-A94A-1602-7D9D996DF858}"/>
              </a:ext>
            </a:extLst>
          </p:cNvPr>
          <p:cNvSpPr/>
          <p:nvPr/>
        </p:nvSpPr>
        <p:spPr>
          <a:xfrm>
            <a:off x="6816080" y="2636912"/>
            <a:ext cx="5281400" cy="373347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sz="1400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------WebKitFormBoundaryCPAwVnWB0tfHHRWI</a:t>
            </a:r>
            <a:br>
              <a:rPr lang="en-US" sz="1400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Content-Disposition: form-data; name="</a:t>
            </a:r>
            <a:r>
              <a:rPr lang="en-US" sz="1400" b="1" noProof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fullname</a:t>
            </a:r>
            <a:r>
              <a:rPr lang="en-US" sz="1400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endParaRPr lang="en-US" sz="1400" b="1" noProof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Petr Skoda</a:t>
            </a:r>
          </a:p>
          <a:p>
            <a:r>
              <a:rPr lang="en-US" sz="1400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------WebKitFormBoundaryCPAwVnWB0tfHHRWI</a:t>
            </a:r>
          </a:p>
          <a:p>
            <a:r>
              <a:rPr lang="en-US" sz="1400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Content-Disposition: form-data; name="gender"</a:t>
            </a:r>
          </a:p>
          <a:p>
            <a:endParaRPr lang="en-US" sz="1400" b="1" noProof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</a:t>
            </a:r>
          </a:p>
          <a:p>
            <a:r>
              <a:rPr lang="en-US" sz="1400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------WebKitFormBoundaryCPAwVnWB0tfHHRWI</a:t>
            </a:r>
          </a:p>
          <a:p>
            <a:r>
              <a:rPr lang="en-US" sz="1400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Content-Disposition: form-data; name="student"</a:t>
            </a:r>
          </a:p>
          <a:p>
            <a:endParaRPr lang="en-US" sz="1400" b="1" noProof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</a:p>
          <a:p>
            <a:r>
              <a:rPr lang="en-US" sz="1400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------WebKitFormBoundaryCPAwVnWB0tfHHRWI</a:t>
            </a:r>
          </a:p>
          <a:p>
            <a:r>
              <a:rPr lang="en-US" sz="1400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Content-Disposition: form-data; name="tag"</a:t>
            </a:r>
          </a:p>
          <a:p>
            <a:endParaRPr lang="en-US" sz="1400" b="1" noProof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#a&amp;Hx9%</a:t>
            </a:r>
          </a:p>
          <a:p>
            <a:r>
              <a:rPr lang="en-US" sz="1400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------WebKitFormBoundaryCPAwVnWB0tfHHRWI--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2575FCD1-F493-3BA9-65D7-AA5704631FEE}"/>
              </a:ext>
            </a:extLst>
          </p:cNvPr>
          <p:cNvSpPr txBox="1">
            <a:spLocks/>
          </p:cNvSpPr>
          <p:nvPr/>
        </p:nvSpPr>
        <p:spPr>
          <a:xfrm>
            <a:off x="335358" y="5085184"/>
            <a:ext cx="6048674" cy="1285204"/>
          </a:xfrm>
          <a:prstGeom prst="rect">
            <a:avLst/>
          </a:prstGeom>
        </p:spPr>
        <p:txBody>
          <a:bodyPr vert="horz" lIns="0" tIns="36000" rIns="0" bIns="3600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The content is send using an HTML request body and the content-type header is set. </a:t>
            </a:r>
            <a:br>
              <a:rPr lang="en-US" dirty="0"/>
            </a:br>
            <a:r>
              <a:rPr lang="en-US" dirty="0"/>
              <a:t>For the "multipart/form-data" the header also contains the separator.</a:t>
            </a:r>
          </a:p>
        </p:txBody>
      </p:sp>
    </p:spTree>
    <p:extLst>
      <p:ext uri="{BB962C8B-B14F-4D97-AF65-F5344CB8AC3E}">
        <p14:creationId xmlns:p14="http://schemas.microsoft.com/office/powerpoint/2010/main" val="354682963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6CDCBA8-347A-E979-9111-60E28E32C7D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noProof="0" dirty="0"/>
              <a:t>Web Fundamentals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EFBFD1-7624-BE9C-5DD8-572EB61FA3D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noProof="0" dirty="0"/>
              <a:t>CSS</a:t>
            </a:r>
          </a:p>
        </p:txBody>
      </p:sp>
    </p:spTree>
    <p:extLst>
      <p:ext uri="{BB962C8B-B14F-4D97-AF65-F5344CB8AC3E}">
        <p14:creationId xmlns:p14="http://schemas.microsoft.com/office/powerpoint/2010/main" val="303996228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0C99A5-5B89-7060-36F7-584DA3755E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Cascading Style Sheets (CSS)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788001A-2F8B-3BF6-FDF7-01300865A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B8B48-CD68-422A-981A-F7D1D2E08DD1}" type="slidenum">
              <a:rPr lang="en-US" noProof="0" smtClean="0"/>
              <a:t>35</a:t>
            </a:fld>
            <a:endParaRPr lang="en-US" noProof="0" dirty="0"/>
          </a:p>
        </p:txBody>
      </p:sp>
      <p:sp>
        <p:nvSpPr>
          <p:cNvPr id="5" name="Zaoblený obdélník 6">
            <a:extLst>
              <a:ext uri="{FF2B5EF4-FFF2-40B4-BE49-F238E27FC236}">
                <a16:creationId xmlns:a16="http://schemas.microsoft.com/office/drawing/2014/main" id="{7BC6275D-3D59-04DC-EF1D-6C23522C8D42}"/>
              </a:ext>
            </a:extLst>
          </p:cNvPr>
          <p:cNvSpPr/>
          <p:nvPr/>
        </p:nvSpPr>
        <p:spPr>
          <a:xfrm>
            <a:off x="8018701" y="1807512"/>
            <a:ext cx="1152128" cy="504056"/>
          </a:xfrm>
          <a:prstGeom prst="round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US" sz="1400" noProof="0" dirty="0"/>
              <a:t>Document</a:t>
            </a:r>
          </a:p>
        </p:txBody>
      </p:sp>
      <p:sp>
        <p:nvSpPr>
          <p:cNvPr id="6" name="Zaoblený obdélník 7">
            <a:extLst>
              <a:ext uri="{FF2B5EF4-FFF2-40B4-BE49-F238E27FC236}">
                <a16:creationId xmlns:a16="http://schemas.microsoft.com/office/drawing/2014/main" id="{FF962E80-2986-6F5F-414C-74515430E70A}"/>
              </a:ext>
            </a:extLst>
          </p:cNvPr>
          <p:cNvSpPr/>
          <p:nvPr/>
        </p:nvSpPr>
        <p:spPr>
          <a:xfrm>
            <a:off x="8018701" y="2599600"/>
            <a:ext cx="1152128" cy="504056"/>
          </a:xfrm>
          <a:prstGeom prst="round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US" sz="1400" b="1" noProof="0" dirty="0">
                <a:latin typeface="Courier New" pitchFamily="49" charset="0"/>
                <a:cs typeface="Courier New" pitchFamily="49" charset="0"/>
              </a:rPr>
              <a:t>body</a:t>
            </a:r>
          </a:p>
        </p:txBody>
      </p:sp>
      <p:sp>
        <p:nvSpPr>
          <p:cNvPr id="7" name="Zaoblený obdélník 8">
            <a:extLst>
              <a:ext uri="{FF2B5EF4-FFF2-40B4-BE49-F238E27FC236}">
                <a16:creationId xmlns:a16="http://schemas.microsoft.com/office/drawing/2014/main" id="{BCE773FF-12A0-DC5B-9383-3A1C071FCBDA}"/>
              </a:ext>
            </a:extLst>
          </p:cNvPr>
          <p:cNvSpPr/>
          <p:nvPr/>
        </p:nvSpPr>
        <p:spPr>
          <a:xfrm>
            <a:off x="6882962" y="3391688"/>
            <a:ext cx="486792" cy="504056"/>
          </a:xfrm>
          <a:prstGeom prst="round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US" sz="1400" b="1" noProof="0" dirty="0">
                <a:latin typeface="Courier New" pitchFamily="49" charset="0"/>
                <a:cs typeface="Courier New" pitchFamily="49" charset="0"/>
              </a:rPr>
              <a:t>h1</a:t>
            </a:r>
          </a:p>
        </p:txBody>
      </p:sp>
      <p:sp>
        <p:nvSpPr>
          <p:cNvPr id="8" name="Zaoblený obdélník 9">
            <a:extLst>
              <a:ext uri="{FF2B5EF4-FFF2-40B4-BE49-F238E27FC236}">
                <a16:creationId xmlns:a16="http://schemas.microsoft.com/office/drawing/2014/main" id="{4D160DB1-3446-8B0F-E339-1DDDAA40651D}"/>
              </a:ext>
            </a:extLst>
          </p:cNvPr>
          <p:cNvSpPr/>
          <p:nvPr/>
        </p:nvSpPr>
        <p:spPr>
          <a:xfrm>
            <a:off x="8351369" y="3391688"/>
            <a:ext cx="486792" cy="504056"/>
          </a:xfrm>
          <a:prstGeom prst="round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US" sz="1400" b="1" noProof="0" dirty="0">
                <a:latin typeface="Courier New" pitchFamily="49" charset="0"/>
                <a:cs typeface="Courier New" pitchFamily="49" charset="0"/>
              </a:rPr>
              <a:t>p</a:t>
            </a:r>
          </a:p>
        </p:txBody>
      </p:sp>
      <p:sp>
        <p:nvSpPr>
          <p:cNvPr id="9" name="Zaoblený obdélník 10">
            <a:extLst>
              <a:ext uri="{FF2B5EF4-FFF2-40B4-BE49-F238E27FC236}">
                <a16:creationId xmlns:a16="http://schemas.microsoft.com/office/drawing/2014/main" id="{421D09EC-9C28-0C70-6292-00EC1C89A8CD}"/>
              </a:ext>
            </a:extLst>
          </p:cNvPr>
          <p:cNvSpPr/>
          <p:nvPr/>
        </p:nvSpPr>
        <p:spPr>
          <a:xfrm>
            <a:off x="6789793" y="4327792"/>
            <a:ext cx="673130" cy="504056"/>
          </a:xfrm>
          <a:prstGeom prst="round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US" sz="1400" noProof="0" dirty="0">
                <a:cs typeface="Courier New" pitchFamily="49" charset="0"/>
              </a:rPr>
              <a:t>Text</a:t>
            </a:r>
          </a:p>
        </p:txBody>
      </p:sp>
      <p:sp>
        <p:nvSpPr>
          <p:cNvPr id="10" name="Zaoblený obdélník 11">
            <a:extLst>
              <a:ext uri="{FF2B5EF4-FFF2-40B4-BE49-F238E27FC236}">
                <a16:creationId xmlns:a16="http://schemas.microsoft.com/office/drawing/2014/main" id="{54A66809-0F63-9FD8-AA46-C721FBA2D437}"/>
              </a:ext>
            </a:extLst>
          </p:cNvPr>
          <p:cNvSpPr/>
          <p:nvPr/>
        </p:nvSpPr>
        <p:spPr>
          <a:xfrm>
            <a:off x="7623814" y="4327792"/>
            <a:ext cx="789774" cy="504056"/>
          </a:xfrm>
          <a:prstGeom prst="round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US" sz="1400" noProof="0" dirty="0">
                <a:cs typeface="Courier New" pitchFamily="49" charset="0"/>
              </a:rPr>
              <a:t>Some</a:t>
            </a:r>
          </a:p>
        </p:txBody>
      </p:sp>
      <p:sp>
        <p:nvSpPr>
          <p:cNvPr id="11" name="Zaoblený obdélník 12">
            <a:extLst>
              <a:ext uri="{FF2B5EF4-FFF2-40B4-BE49-F238E27FC236}">
                <a16:creationId xmlns:a16="http://schemas.microsoft.com/office/drawing/2014/main" id="{D5624E19-FD18-C403-4010-006683668352}"/>
              </a:ext>
            </a:extLst>
          </p:cNvPr>
          <p:cNvSpPr/>
          <p:nvPr/>
        </p:nvSpPr>
        <p:spPr>
          <a:xfrm>
            <a:off x="9098821" y="4327792"/>
            <a:ext cx="1296144" cy="504056"/>
          </a:xfrm>
          <a:prstGeom prst="round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US" sz="1400" noProof="0" dirty="0">
                <a:cs typeface="Courier New" pitchFamily="49" charset="0"/>
              </a:rPr>
              <a:t>and some plain text.</a:t>
            </a:r>
          </a:p>
        </p:txBody>
      </p:sp>
      <p:sp>
        <p:nvSpPr>
          <p:cNvPr id="12" name="Zaoblený obdélník 13">
            <a:extLst>
              <a:ext uri="{FF2B5EF4-FFF2-40B4-BE49-F238E27FC236}">
                <a16:creationId xmlns:a16="http://schemas.microsoft.com/office/drawing/2014/main" id="{2F0743A3-2821-C246-45E5-0F9937A30C3D}"/>
              </a:ext>
            </a:extLst>
          </p:cNvPr>
          <p:cNvSpPr/>
          <p:nvPr/>
        </p:nvSpPr>
        <p:spPr>
          <a:xfrm>
            <a:off x="8496625" y="4327792"/>
            <a:ext cx="486792" cy="50405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US" sz="1400" b="1" noProof="0" dirty="0">
                <a:latin typeface="Courier New" pitchFamily="49" charset="0"/>
                <a:cs typeface="Courier New" pitchFamily="49" charset="0"/>
              </a:rPr>
              <a:t>b</a:t>
            </a:r>
          </a:p>
        </p:txBody>
      </p:sp>
      <p:sp>
        <p:nvSpPr>
          <p:cNvPr id="13" name="Zaoblený obdélník 14">
            <a:extLst>
              <a:ext uri="{FF2B5EF4-FFF2-40B4-BE49-F238E27FC236}">
                <a16:creationId xmlns:a16="http://schemas.microsoft.com/office/drawing/2014/main" id="{5D9268BF-B8F1-3E1F-70B1-7B4F27C76760}"/>
              </a:ext>
            </a:extLst>
          </p:cNvPr>
          <p:cNvSpPr/>
          <p:nvPr/>
        </p:nvSpPr>
        <p:spPr>
          <a:xfrm>
            <a:off x="8362492" y="5119880"/>
            <a:ext cx="789774" cy="50405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US" sz="1400" noProof="0" dirty="0">
                <a:cs typeface="Courier New" pitchFamily="49" charset="0"/>
              </a:rPr>
              <a:t>bold</a:t>
            </a:r>
          </a:p>
        </p:txBody>
      </p:sp>
      <p:cxnSp>
        <p:nvCxnSpPr>
          <p:cNvPr id="14" name="Přímá spojnice 16">
            <a:extLst>
              <a:ext uri="{FF2B5EF4-FFF2-40B4-BE49-F238E27FC236}">
                <a16:creationId xmlns:a16="http://schemas.microsoft.com/office/drawing/2014/main" id="{781AC65A-DD52-3839-0E17-18D5C10F039F}"/>
              </a:ext>
            </a:extLst>
          </p:cNvPr>
          <p:cNvCxnSpPr>
            <a:stCxn id="5" idx="2"/>
            <a:endCxn id="6" idx="0"/>
          </p:cNvCxnSpPr>
          <p:nvPr/>
        </p:nvCxnSpPr>
        <p:spPr>
          <a:xfrm>
            <a:off x="8594765" y="2311568"/>
            <a:ext cx="0" cy="288032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Přímá spojnice 17">
            <a:extLst>
              <a:ext uri="{FF2B5EF4-FFF2-40B4-BE49-F238E27FC236}">
                <a16:creationId xmlns:a16="http://schemas.microsoft.com/office/drawing/2014/main" id="{08CC860D-BB72-8C44-D7FD-4AD99AD63F9E}"/>
              </a:ext>
            </a:extLst>
          </p:cNvPr>
          <p:cNvCxnSpPr/>
          <p:nvPr/>
        </p:nvCxnSpPr>
        <p:spPr>
          <a:xfrm>
            <a:off x="8594765" y="3103656"/>
            <a:ext cx="0" cy="288032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18">
            <a:extLst>
              <a:ext uri="{FF2B5EF4-FFF2-40B4-BE49-F238E27FC236}">
                <a16:creationId xmlns:a16="http://schemas.microsoft.com/office/drawing/2014/main" id="{94B1AD03-A4DA-E8DB-7E80-7E4C39E4FAA0}"/>
              </a:ext>
            </a:extLst>
          </p:cNvPr>
          <p:cNvCxnSpPr>
            <a:stCxn id="6" idx="2"/>
            <a:endCxn id="7" idx="0"/>
          </p:cNvCxnSpPr>
          <p:nvPr/>
        </p:nvCxnSpPr>
        <p:spPr>
          <a:xfrm flipH="1">
            <a:off x="7126358" y="3103656"/>
            <a:ext cx="1468407" cy="288032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22">
            <a:extLst>
              <a:ext uri="{FF2B5EF4-FFF2-40B4-BE49-F238E27FC236}">
                <a16:creationId xmlns:a16="http://schemas.microsoft.com/office/drawing/2014/main" id="{3BE4F464-327C-CF87-F732-F833EC9049C1}"/>
              </a:ext>
            </a:extLst>
          </p:cNvPr>
          <p:cNvCxnSpPr>
            <a:endCxn id="9" idx="0"/>
          </p:cNvCxnSpPr>
          <p:nvPr/>
        </p:nvCxnSpPr>
        <p:spPr>
          <a:xfrm>
            <a:off x="7126358" y="3895744"/>
            <a:ext cx="0" cy="43204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Přímá spojnice 24">
            <a:extLst>
              <a:ext uri="{FF2B5EF4-FFF2-40B4-BE49-F238E27FC236}">
                <a16:creationId xmlns:a16="http://schemas.microsoft.com/office/drawing/2014/main" id="{2C5894CB-BE8A-5BDB-496C-63025D6261AD}"/>
              </a:ext>
            </a:extLst>
          </p:cNvPr>
          <p:cNvCxnSpPr>
            <a:endCxn id="12" idx="0"/>
          </p:cNvCxnSpPr>
          <p:nvPr/>
        </p:nvCxnSpPr>
        <p:spPr>
          <a:xfrm>
            <a:off x="8594765" y="3895744"/>
            <a:ext cx="145256" cy="43204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nice 26">
            <a:extLst>
              <a:ext uri="{FF2B5EF4-FFF2-40B4-BE49-F238E27FC236}">
                <a16:creationId xmlns:a16="http://schemas.microsoft.com/office/drawing/2014/main" id="{94C080DF-6727-8598-336A-E7551112F1CB}"/>
              </a:ext>
            </a:extLst>
          </p:cNvPr>
          <p:cNvCxnSpPr>
            <a:endCxn id="11" idx="0"/>
          </p:cNvCxnSpPr>
          <p:nvPr/>
        </p:nvCxnSpPr>
        <p:spPr>
          <a:xfrm>
            <a:off x="8594765" y="3895744"/>
            <a:ext cx="1152128" cy="43204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nice 28">
            <a:extLst>
              <a:ext uri="{FF2B5EF4-FFF2-40B4-BE49-F238E27FC236}">
                <a16:creationId xmlns:a16="http://schemas.microsoft.com/office/drawing/2014/main" id="{9D480777-23DF-BBB8-C738-E73EFA1160B7}"/>
              </a:ext>
            </a:extLst>
          </p:cNvPr>
          <p:cNvCxnSpPr>
            <a:endCxn id="10" idx="0"/>
          </p:cNvCxnSpPr>
          <p:nvPr/>
        </p:nvCxnSpPr>
        <p:spPr>
          <a:xfrm flipH="1">
            <a:off x="8018701" y="3895744"/>
            <a:ext cx="593422" cy="43204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Přímá spojnice 30">
            <a:extLst>
              <a:ext uri="{FF2B5EF4-FFF2-40B4-BE49-F238E27FC236}">
                <a16:creationId xmlns:a16="http://schemas.microsoft.com/office/drawing/2014/main" id="{1476D180-FAF2-AD6E-5E63-009220A11241}"/>
              </a:ext>
            </a:extLst>
          </p:cNvPr>
          <p:cNvCxnSpPr/>
          <p:nvPr/>
        </p:nvCxnSpPr>
        <p:spPr>
          <a:xfrm>
            <a:off x="8757379" y="4831848"/>
            <a:ext cx="0" cy="288032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ovéPole 31">
            <a:extLst>
              <a:ext uri="{FF2B5EF4-FFF2-40B4-BE49-F238E27FC236}">
                <a16:creationId xmlns:a16="http://schemas.microsoft.com/office/drawing/2014/main" id="{D59E92E4-450C-9166-BDCB-8E9B6DD310F0}"/>
              </a:ext>
            </a:extLst>
          </p:cNvPr>
          <p:cNvSpPr txBox="1"/>
          <p:nvPr/>
        </p:nvSpPr>
        <p:spPr>
          <a:xfrm>
            <a:off x="9746893" y="3459050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noProof="0" dirty="0"/>
              <a:t>…</a:t>
            </a:r>
          </a:p>
        </p:txBody>
      </p:sp>
      <p:cxnSp>
        <p:nvCxnSpPr>
          <p:cNvPr id="23" name="Přímá spojnice 34">
            <a:extLst>
              <a:ext uri="{FF2B5EF4-FFF2-40B4-BE49-F238E27FC236}">
                <a16:creationId xmlns:a16="http://schemas.microsoft.com/office/drawing/2014/main" id="{D3D156D9-265F-BC50-9B5B-80C019DC7471}"/>
              </a:ext>
            </a:extLst>
          </p:cNvPr>
          <p:cNvCxnSpPr/>
          <p:nvPr/>
        </p:nvCxnSpPr>
        <p:spPr>
          <a:xfrm>
            <a:off x="8594765" y="3103656"/>
            <a:ext cx="792088" cy="35539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Přímá spojnice 37">
            <a:extLst>
              <a:ext uri="{FF2B5EF4-FFF2-40B4-BE49-F238E27FC236}">
                <a16:creationId xmlns:a16="http://schemas.microsoft.com/office/drawing/2014/main" id="{5D24D1C4-E8B4-52D6-F923-83D6834C2A7F}"/>
              </a:ext>
            </a:extLst>
          </p:cNvPr>
          <p:cNvCxnSpPr>
            <a:endCxn id="22" idx="0"/>
          </p:cNvCxnSpPr>
          <p:nvPr/>
        </p:nvCxnSpPr>
        <p:spPr>
          <a:xfrm>
            <a:off x="8612123" y="3103656"/>
            <a:ext cx="1342519" cy="35539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Zaoblený obdélník 15">
            <a:extLst>
              <a:ext uri="{FF2B5EF4-FFF2-40B4-BE49-F238E27FC236}">
                <a16:creationId xmlns:a16="http://schemas.microsoft.com/office/drawing/2014/main" id="{5070B822-4BA5-CEC3-1E71-7D05AC25A50A}"/>
              </a:ext>
            </a:extLst>
          </p:cNvPr>
          <p:cNvSpPr/>
          <p:nvPr/>
        </p:nvSpPr>
        <p:spPr>
          <a:xfrm>
            <a:off x="2783632" y="2132856"/>
            <a:ext cx="2880320" cy="900533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noProof="0" dirty="0">
                <a:latin typeface="Courier New" pitchFamily="49" charset="0"/>
                <a:cs typeface="Courier New" pitchFamily="49" charset="0"/>
              </a:rPr>
              <a:t>font: 12pt Arial;</a:t>
            </a:r>
          </a:p>
          <a:p>
            <a:r>
              <a:rPr lang="en-US" sz="1400" noProof="0" dirty="0">
                <a:latin typeface="Courier New" pitchFamily="49" charset="0"/>
                <a:cs typeface="Courier New" pitchFamily="49" charset="0"/>
              </a:rPr>
              <a:t>background-color: #fff;</a:t>
            </a:r>
          </a:p>
        </p:txBody>
      </p:sp>
      <p:sp>
        <p:nvSpPr>
          <p:cNvPr id="27" name="Zaoblený obdélník 32">
            <a:extLst>
              <a:ext uri="{FF2B5EF4-FFF2-40B4-BE49-F238E27FC236}">
                <a16:creationId xmlns:a16="http://schemas.microsoft.com/office/drawing/2014/main" id="{7612D233-C36F-9D81-08F9-13B980D586F5}"/>
              </a:ext>
            </a:extLst>
          </p:cNvPr>
          <p:cNvSpPr/>
          <p:nvPr/>
        </p:nvSpPr>
        <p:spPr>
          <a:xfrm>
            <a:off x="2783632" y="3561292"/>
            <a:ext cx="2898914" cy="900533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noProof="0" dirty="0">
                <a:latin typeface="Courier New" pitchFamily="49" charset="0"/>
                <a:cs typeface="Courier New" pitchFamily="49" charset="0"/>
              </a:rPr>
              <a:t>font-size: 24pt;</a:t>
            </a:r>
          </a:p>
          <a:p>
            <a:r>
              <a:rPr lang="en-US" sz="1400" noProof="0" dirty="0">
                <a:latin typeface="Courier New" pitchFamily="49" charset="0"/>
                <a:cs typeface="Courier New" pitchFamily="49" charset="0"/>
              </a:rPr>
              <a:t>margin: 10px 0;</a:t>
            </a:r>
          </a:p>
        </p:txBody>
      </p:sp>
      <p:sp>
        <p:nvSpPr>
          <p:cNvPr id="28" name="Zaoblený obdélník 33">
            <a:extLst>
              <a:ext uri="{FF2B5EF4-FFF2-40B4-BE49-F238E27FC236}">
                <a16:creationId xmlns:a16="http://schemas.microsoft.com/office/drawing/2014/main" id="{848D5810-0F40-8A28-C3B1-5D51DA8465F3}"/>
              </a:ext>
            </a:extLst>
          </p:cNvPr>
          <p:cNvSpPr/>
          <p:nvPr/>
        </p:nvSpPr>
        <p:spPr>
          <a:xfrm>
            <a:off x="2783632" y="4989728"/>
            <a:ext cx="2880320" cy="900533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noProof="0" dirty="0">
                <a:latin typeface="Courier New" pitchFamily="49" charset="0"/>
                <a:cs typeface="Courier New" pitchFamily="49" charset="0"/>
              </a:rPr>
              <a:t>text-align: justify;</a:t>
            </a:r>
          </a:p>
          <a:p>
            <a:r>
              <a:rPr lang="en-US" sz="1400" noProof="0" dirty="0">
                <a:latin typeface="Courier New" pitchFamily="49" charset="0"/>
                <a:cs typeface="Courier New" pitchFamily="49" charset="0"/>
              </a:rPr>
              <a:t>padding: 5px;</a:t>
            </a:r>
          </a:p>
        </p:txBody>
      </p:sp>
      <p:cxnSp>
        <p:nvCxnSpPr>
          <p:cNvPr id="29" name="Přímá spojnice 20">
            <a:extLst>
              <a:ext uri="{FF2B5EF4-FFF2-40B4-BE49-F238E27FC236}">
                <a16:creationId xmlns:a16="http://schemas.microsoft.com/office/drawing/2014/main" id="{C762CAFC-8A2F-D2CC-0DC2-4703D2515E9C}"/>
              </a:ext>
            </a:extLst>
          </p:cNvPr>
          <p:cNvCxnSpPr>
            <a:cxnSpLocks/>
            <a:stCxn id="26" idx="3"/>
            <a:endCxn id="6" idx="1"/>
          </p:cNvCxnSpPr>
          <p:nvPr/>
        </p:nvCxnSpPr>
        <p:spPr>
          <a:xfrm>
            <a:off x="5663952" y="2583123"/>
            <a:ext cx="2354749" cy="268505"/>
          </a:xfrm>
          <a:prstGeom prst="line">
            <a:avLst/>
          </a:prstGeom>
          <a:ln w="38100" cap="rnd">
            <a:solidFill>
              <a:srgbClr val="E694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Přímá spojnice 38">
            <a:extLst>
              <a:ext uri="{FF2B5EF4-FFF2-40B4-BE49-F238E27FC236}">
                <a16:creationId xmlns:a16="http://schemas.microsoft.com/office/drawing/2014/main" id="{8D471912-1320-3A91-5044-F79D0FF5C82D}"/>
              </a:ext>
            </a:extLst>
          </p:cNvPr>
          <p:cNvCxnSpPr>
            <a:cxnSpLocks/>
            <a:stCxn id="27" idx="3"/>
            <a:endCxn id="7" idx="1"/>
          </p:cNvCxnSpPr>
          <p:nvPr/>
        </p:nvCxnSpPr>
        <p:spPr>
          <a:xfrm flipV="1">
            <a:off x="5682546" y="3643716"/>
            <a:ext cx="1200416" cy="367843"/>
          </a:xfrm>
          <a:prstGeom prst="line">
            <a:avLst/>
          </a:prstGeom>
          <a:ln w="38100" cap="rnd">
            <a:solidFill>
              <a:srgbClr val="E694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Přímá spojnice 44">
            <a:extLst>
              <a:ext uri="{FF2B5EF4-FFF2-40B4-BE49-F238E27FC236}">
                <a16:creationId xmlns:a16="http://schemas.microsoft.com/office/drawing/2014/main" id="{A90C7D59-1AD8-C555-AF10-8B3B25726CA5}"/>
              </a:ext>
            </a:extLst>
          </p:cNvPr>
          <p:cNvCxnSpPr>
            <a:cxnSpLocks/>
            <a:stCxn id="28" idx="3"/>
            <a:endCxn id="8" idx="1"/>
          </p:cNvCxnSpPr>
          <p:nvPr/>
        </p:nvCxnSpPr>
        <p:spPr>
          <a:xfrm flipV="1">
            <a:off x="5663952" y="3643716"/>
            <a:ext cx="2687417" cy="1796279"/>
          </a:xfrm>
          <a:prstGeom prst="line">
            <a:avLst/>
          </a:prstGeom>
          <a:ln w="38100" cap="rnd">
            <a:solidFill>
              <a:srgbClr val="E694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Přímá spojnice 47">
            <a:extLst>
              <a:ext uri="{FF2B5EF4-FFF2-40B4-BE49-F238E27FC236}">
                <a16:creationId xmlns:a16="http://schemas.microsoft.com/office/drawing/2014/main" id="{5B42D2C7-6627-AD6C-F64F-54CAF742E918}"/>
              </a:ext>
            </a:extLst>
          </p:cNvPr>
          <p:cNvCxnSpPr>
            <a:cxnSpLocks/>
            <a:stCxn id="28" idx="3"/>
            <a:endCxn id="22" idx="1"/>
          </p:cNvCxnSpPr>
          <p:nvPr/>
        </p:nvCxnSpPr>
        <p:spPr>
          <a:xfrm flipV="1">
            <a:off x="5663952" y="3643716"/>
            <a:ext cx="4082941" cy="1796279"/>
          </a:xfrm>
          <a:prstGeom prst="line">
            <a:avLst/>
          </a:prstGeom>
          <a:ln w="38100" cap="rnd">
            <a:solidFill>
              <a:srgbClr val="E694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Zaoblený obdélníkový bublinový popisek 16">
            <a:extLst>
              <a:ext uri="{FF2B5EF4-FFF2-40B4-BE49-F238E27FC236}">
                <a16:creationId xmlns:a16="http://schemas.microsoft.com/office/drawing/2014/main" id="{376757E7-E1F0-2651-B521-DE07AEDE6378}"/>
              </a:ext>
            </a:extLst>
          </p:cNvPr>
          <p:cNvSpPr/>
          <p:nvPr/>
        </p:nvSpPr>
        <p:spPr>
          <a:xfrm>
            <a:off x="353883" y="2151037"/>
            <a:ext cx="1817244" cy="1083945"/>
          </a:xfrm>
          <a:prstGeom prst="wedgeRoundRectCallout">
            <a:avLst>
              <a:gd name="adj1" fmla="val 84328"/>
              <a:gd name="adj2" fmla="val -25374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noProof="0" dirty="0"/>
              <a:t>Sometimes, inheritance is involved</a:t>
            </a:r>
          </a:p>
        </p:txBody>
      </p:sp>
    </p:spTree>
    <p:extLst>
      <p:ext uri="{BB962C8B-B14F-4D97-AF65-F5344CB8AC3E}">
        <p14:creationId xmlns:p14="http://schemas.microsoft.com/office/powerpoint/2010/main" val="3560484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052C6B-80D7-F88E-AE69-8A08609B01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CSS Inline / Embedding / Linking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E37D13-6274-8EE4-BE92-84CAAE0E543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noProof="0" dirty="0"/>
              <a:t>Inline CSS</a:t>
            </a:r>
          </a:p>
          <a:p>
            <a:r>
              <a:rPr lang="en-US" noProof="0" dirty="0"/>
              <a:t>HTML attribute style with CSS properties.</a:t>
            </a:r>
          </a:p>
          <a:p>
            <a:r>
              <a:rPr lang="en-US" noProof="0" dirty="0"/>
              <a:t>Do not write by hand!</a:t>
            </a:r>
          </a:p>
          <a:p>
            <a:pPr marL="0" indent="0">
              <a:buNone/>
            </a:pPr>
            <a:endParaRPr lang="en-US" noProof="0" dirty="0"/>
          </a:p>
          <a:p>
            <a:pPr marL="0" indent="0">
              <a:buNone/>
            </a:pPr>
            <a:r>
              <a:rPr lang="en-US" noProof="0" dirty="0"/>
              <a:t>Embedding CSS</a:t>
            </a:r>
          </a:p>
          <a:p>
            <a:r>
              <a:rPr lang="en-US" noProof="0" dirty="0"/>
              <a:t>Element &lt;style&gt; in header.</a:t>
            </a:r>
          </a:p>
          <a:p>
            <a:r>
              <a:rPr lang="en-US" noProof="0" dirty="0"/>
              <a:t>Useful for single-file pages and for faster loading via HTTP.</a:t>
            </a:r>
          </a:p>
          <a:p>
            <a:pPr marL="0" indent="0">
              <a:buNone/>
            </a:pPr>
            <a:endParaRPr lang="en-US" noProof="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CEF309-4B65-9D6D-F693-A52DBF2323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17920" y="1260583"/>
            <a:ext cx="5566712" cy="1854457"/>
          </a:xfrm>
        </p:spPr>
        <p:txBody>
          <a:bodyPr/>
          <a:lstStyle/>
          <a:p>
            <a:pPr marL="0" indent="0">
              <a:buNone/>
            </a:pPr>
            <a:r>
              <a:rPr lang="en-US" noProof="0" dirty="0"/>
              <a:t>Linking CSS</a:t>
            </a:r>
          </a:p>
          <a:p>
            <a:r>
              <a:rPr lang="en-US" noProof="0" dirty="0"/>
              <a:t>Linking External Style Sheet File.</a:t>
            </a:r>
          </a:p>
          <a:p>
            <a:r>
              <a:rPr lang="en-US" noProof="0" dirty="0"/>
              <a:t>Separate files for separate languages.</a:t>
            </a:r>
          </a:p>
          <a:p>
            <a:r>
              <a:rPr lang="en-US" noProof="0" dirty="0"/>
              <a:t>Better code (style sheet) reusability.</a:t>
            </a:r>
          </a:p>
          <a:p>
            <a:pPr marL="0" indent="0">
              <a:buNone/>
            </a:pPr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9E6EDE-EEAB-7ECD-0185-34A8F56B2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B8B48-CD68-422A-981A-F7D1D2E08DD1}" type="slidenum">
              <a:rPr lang="en-US" noProof="0" smtClean="0"/>
              <a:t>36</a:t>
            </a:fld>
            <a:endParaRPr lang="en-US" noProof="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E816A06-2AA5-F925-A553-5EE0E3E9CB76}"/>
              </a:ext>
            </a:extLst>
          </p:cNvPr>
          <p:cNvSpPr/>
          <p:nvPr/>
        </p:nvSpPr>
        <p:spPr>
          <a:xfrm>
            <a:off x="203344" y="2636912"/>
            <a:ext cx="5699679" cy="4320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&lt;h1 style="color: red;"&gt;Red Heading&lt;/h1&gt;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B0D3F24-5786-476D-264E-194D5BA30922}"/>
              </a:ext>
            </a:extLst>
          </p:cNvPr>
          <p:cNvSpPr/>
          <p:nvPr/>
        </p:nvSpPr>
        <p:spPr>
          <a:xfrm>
            <a:off x="191344" y="4941168"/>
            <a:ext cx="5699679" cy="151216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&lt;head&gt;</a:t>
            </a:r>
          </a:p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&lt;style type="text/</a:t>
            </a:r>
            <a:r>
              <a:rPr lang="en-US" b="1" noProof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css</a:t>
            </a:r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"&gt;</a:t>
            </a:r>
          </a:p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</a:p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&lt;/style&gt;</a:t>
            </a:r>
          </a:p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7E59E8A-9413-F940-44EF-B8B283E56F90}"/>
              </a:ext>
            </a:extLst>
          </p:cNvPr>
          <p:cNvSpPr/>
          <p:nvPr/>
        </p:nvSpPr>
        <p:spPr>
          <a:xfrm>
            <a:off x="6217920" y="3187048"/>
            <a:ext cx="5590080" cy="12161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&lt;head&gt;</a:t>
            </a:r>
          </a:p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&lt;link </a:t>
            </a:r>
            <a:r>
              <a:rPr lang="en-US" b="1" noProof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rel</a:t>
            </a:r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="stylesheet" type="text/</a:t>
            </a:r>
            <a:r>
              <a:rPr lang="en-US" b="1" noProof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css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b="1" noProof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href</a:t>
            </a:r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="styles.css"&gt;</a:t>
            </a:r>
          </a:p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0F9C41E-B184-8840-FDF1-31053B19EB1C}"/>
              </a:ext>
            </a:extLst>
          </p:cNvPr>
          <p:cNvSpPr/>
          <p:nvPr/>
        </p:nvSpPr>
        <p:spPr>
          <a:xfrm>
            <a:off x="6217920" y="5063558"/>
            <a:ext cx="5590080" cy="69806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h1 { color: red; }</a:t>
            </a:r>
          </a:p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B082B4CB-4B67-CCD2-5604-BFDE959E38D7}"/>
              </a:ext>
            </a:extLst>
          </p:cNvPr>
          <p:cNvCxnSpPr/>
          <p:nvPr/>
        </p:nvCxnSpPr>
        <p:spPr>
          <a:xfrm>
            <a:off x="8544272" y="4077072"/>
            <a:ext cx="0" cy="86409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DFC15515-1159-CC7A-4A99-78D7CBD6E93F}"/>
              </a:ext>
            </a:extLst>
          </p:cNvPr>
          <p:cNvCxnSpPr>
            <a:cxnSpLocks/>
          </p:cNvCxnSpPr>
          <p:nvPr/>
        </p:nvCxnSpPr>
        <p:spPr>
          <a:xfrm flipV="1">
            <a:off x="1559496" y="5495606"/>
            <a:ext cx="4551631" cy="165642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696857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F8910A3-77AF-2652-4562-A8C4655DC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B8B48-CD68-422A-981A-F7D1D2E08DD1}" type="slidenum">
              <a:rPr lang="en-US" noProof="0" smtClean="0"/>
              <a:t>37</a:t>
            </a:fld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5F3F45-F9FD-4487-4A81-CACFFBC5F8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noProof="0" dirty="0"/>
              <a:t>CSS Selectors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D053F2-E885-87E7-F1AB-8DFFB1553D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35360" y="2708920"/>
            <a:ext cx="5699679" cy="3672408"/>
          </a:xfrm>
        </p:spPr>
        <p:txBody>
          <a:bodyPr/>
          <a:lstStyle/>
          <a:p>
            <a:pPr marL="0" indent="0">
              <a:buNone/>
            </a:pPr>
            <a:r>
              <a:rPr lang="en-US" noProof="0" dirty="0"/>
              <a:t>Basic selector types</a:t>
            </a:r>
          </a:p>
          <a:p>
            <a:r>
              <a:rPr lang="en-US" noProof="0" dirty="0">
                <a:solidFill>
                  <a:schemeClr val="accent1"/>
                </a:solidFill>
              </a:rPr>
              <a:t>p</a:t>
            </a:r>
            <a:r>
              <a:rPr lang="en-US" noProof="0" dirty="0"/>
              <a:t>  - element name selector (p)</a:t>
            </a:r>
          </a:p>
          <a:p>
            <a:r>
              <a:rPr lang="en-US" noProof="0" dirty="0">
                <a:solidFill>
                  <a:schemeClr val="accent1"/>
                </a:solidFill>
              </a:rPr>
              <a:t>#myId </a:t>
            </a:r>
            <a:r>
              <a:rPr lang="en-US" noProof="0" dirty="0"/>
              <a:t>- single element of given ID</a:t>
            </a:r>
          </a:p>
          <a:p>
            <a:r>
              <a:rPr lang="en-US" noProof="0" dirty="0">
                <a:solidFill>
                  <a:schemeClr val="accent1"/>
                </a:solidFill>
              </a:rPr>
              <a:t>.</a:t>
            </a:r>
            <a:r>
              <a:rPr lang="en-US" noProof="0" dirty="0" err="1">
                <a:solidFill>
                  <a:schemeClr val="accent1"/>
                </a:solidFill>
              </a:rPr>
              <a:t>myClass</a:t>
            </a:r>
            <a:r>
              <a:rPr lang="en-US" noProof="0" dirty="0"/>
              <a:t> -  elements with assigned class</a:t>
            </a:r>
          </a:p>
          <a:p>
            <a:r>
              <a:rPr lang="en-US" noProof="0" dirty="0">
                <a:solidFill>
                  <a:schemeClr val="accent1"/>
                </a:solidFill>
              </a:rPr>
              <a:t>*</a:t>
            </a:r>
            <a:r>
              <a:rPr lang="en-US" noProof="0" dirty="0"/>
              <a:t> - universal selector selects all elements</a:t>
            </a:r>
            <a:endParaRPr lang="en-US" dirty="0"/>
          </a:p>
          <a:p>
            <a:pPr marL="0" indent="0">
              <a:buNone/>
            </a:pPr>
            <a:r>
              <a:rPr lang="en-US" noProof="0" dirty="0"/>
              <a:t>Simple combinations</a:t>
            </a:r>
          </a:p>
          <a:p>
            <a:r>
              <a:rPr lang="en-US" noProof="0" dirty="0">
                <a:solidFill>
                  <a:schemeClr val="accent1"/>
                </a:solidFill>
              </a:rPr>
              <a:t>div.info </a:t>
            </a:r>
            <a:r>
              <a:rPr lang="en-US" noProof="0" dirty="0"/>
              <a:t>- select all div elements with info class </a:t>
            </a:r>
          </a:p>
          <a:p>
            <a:r>
              <a:rPr lang="en-US" noProof="0" dirty="0"/>
              <a:t>…</a:t>
            </a:r>
          </a:p>
          <a:p>
            <a:endParaRPr lang="en-US" noProof="0" dirty="0"/>
          </a:p>
          <a:p>
            <a:endParaRPr lang="en-US" noProof="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BCE116-F72A-AAF8-B219-544CB48704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17920" y="2708920"/>
            <a:ext cx="5566712" cy="3672408"/>
          </a:xfrm>
        </p:spPr>
        <p:txBody>
          <a:bodyPr/>
          <a:lstStyle/>
          <a:p>
            <a:pPr marL="0" indent="0">
              <a:buNone/>
            </a:pPr>
            <a:r>
              <a:rPr lang="en-US" noProof="0" dirty="0"/>
              <a:t>Using relative positions in the document</a:t>
            </a:r>
          </a:p>
          <a:p>
            <a:r>
              <a:rPr lang="en-US" noProof="0" dirty="0">
                <a:solidFill>
                  <a:schemeClr val="accent1"/>
                </a:solidFill>
              </a:rPr>
              <a:t>E F     </a:t>
            </a:r>
            <a:r>
              <a:rPr lang="en-US" noProof="0" dirty="0"/>
              <a:t>- selects elements F which have ancestor E </a:t>
            </a:r>
          </a:p>
          <a:p>
            <a:r>
              <a:rPr lang="en-US" noProof="0" dirty="0">
                <a:solidFill>
                  <a:schemeClr val="accent1"/>
                </a:solidFill>
              </a:rPr>
              <a:t>E &gt; F  </a:t>
            </a:r>
            <a:r>
              <a:rPr lang="en-US" noProof="0" dirty="0"/>
              <a:t>- selects elements F which have parent E</a:t>
            </a:r>
          </a:p>
          <a:p>
            <a:r>
              <a:rPr lang="en-US" noProof="0" dirty="0">
                <a:solidFill>
                  <a:schemeClr val="accent1"/>
                </a:solidFill>
              </a:rPr>
              <a:t>E + F   </a:t>
            </a:r>
            <a:r>
              <a:rPr lang="en-US" noProof="0" dirty="0"/>
              <a:t>- selects elements F which are immediately preceded by E</a:t>
            </a:r>
          </a:p>
          <a:p>
            <a:r>
              <a:rPr lang="en-US" noProof="0" dirty="0">
                <a:solidFill>
                  <a:schemeClr val="accent1"/>
                </a:solidFill>
              </a:rPr>
              <a:t>E ~ F   </a:t>
            </a:r>
            <a:r>
              <a:rPr lang="en-US" noProof="0" dirty="0"/>
              <a:t>- selects elements F which are preceded by E</a:t>
            </a:r>
          </a:p>
          <a:p>
            <a:pPr marL="0" indent="0">
              <a:buNone/>
            </a:pPr>
            <a:r>
              <a:rPr lang="en-US" noProof="0" dirty="0"/>
              <a:t>We can use any other selectors instead</a:t>
            </a:r>
            <a:br>
              <a:rPr lang="en-US" noProof="0" dirty="0"/>
            </a:br>
            <a:r>
              <a:rPr lang="en-US" noProof="0" dirty="0"/>
              <a:t>of E and F.</a:t>
            </a:r>
          </a:p>
          <a:p>
            <a:endParaRPr lang="en-US" noProof="0" dirty="0"/>
          </a:p>
          <a:p>
            <a:endParaRPr lang="en-US" noProof="0" dirty="0"/>
          </a:p>
          <a:p>
            <a:endParaRPr lang="en-US" noProof="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1A61826-9AD2-ED3B-6A42-0BE08A3030F1}"/>
              </a:ext>
            </a:extLst>
          </p:cNvPr>
          <p:cNvSpPr txBox="1">
            <a:spLocks/>
          </p:cNvSpPr>
          <p:nvPr/>
        </p:nvSpPr>
        <p:spPr>
          <a:xfrm>
            <a:off x="335360" y="1268760"/>
            <a:ext cx="11449272" cy="1080120"/>
          </a:xfrm>
          <a:prstGeom prst="rect">
            <a:avLst/>
          </a:prstGeom>
        </p:spPr>
        <p:txBody>
          <a:bodyPr vert="horz" lIns="0" tIns="36000" rIns="0" bIns="3600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We need to select an element using a selector and then apply specified properties. One property block can be used with multiple selectors separated by a comma. Selectors on a simple declarative language.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BBE6943-1861-3060-49BB-09BBB09AC9B5}"/>
              </a:ext>
            </a:extLst>
          </p:cNvPr>
          <p:cNvSpPr/>
          <p:nvPr/>
        </p:nvSpPr>
        <p:spPr>
          <a:xfrm>
            <a:off x="2999656" y="1991225"/>
            <a:ext cx="5699679" cy="4320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&lt;selector&gt;[,&lt;selector&gt; { &lt;properties&gt; }</a:t>
            </a:r>
          </a:p>
        </p:txBody>
      </p:sp>
    </p:spTree>
    <p:extLst>
      <p:ext uri="{BB962C8B-B14F-4D97-AF65-F5344CB8AC3E}">
        <p14:creationId xmlns:p14="http://schemas.microsoft.com/office/powerpoint/2010/main" val="236439971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02D4149-5254-FC13-A114-BB87B0B8B46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Demo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4F86DB-A6BE-0491-B707-9875A7E8DF0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CSS Diner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032661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08BD0-0461-E08F-58B9-5B0E1DE21A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CSS Pseudo-Classes Selectors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A96FE8C9-E229-D959-5F06-F7064FE6D79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5940639"/>
              </p:ext>
            </p:extLst>
          </p:nvPr>
        </p:nvGraphicFramePr>
        <p:xfrm>
          <a:off x="334963" y="1268413"/>
          <a:ext cx="11449050" cy="48209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08709">
                  <a:extLst>
                    <a:ext uri="{9D8B030D-6E8A-4147-A177-3AD203B41FA5}">
                      <a16:colId xmlns:a16="http://schemas.microsoft.com/office/drawing/2014/main" val="968293873"/>
                    </a:ext>
                  </a:extLst>
                </a:gridCol>
                <a:gridCol w="8640341">
                  <a:extLst>
                    <a:ext uri="{9D8B030D-6E8A-4147-A177-3AD203B41FA5}">
                      <a16:colId xmlns:a16="http://schemas.microsoft.com/office/drawing/2014/main" val="308261064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noProof="0" dirty="0"/>
                        <a:t>Selector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Description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113463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dirty="0"/>
                        <a:t>:link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Unvisited hyperlink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285602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dirty="0"/>
                        <a:t>:active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Active (currently clicked on) hyperlink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617007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dirty="0"/>
                        <a:t>:visited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Visited hyperlink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847796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dirty="0"/>
                        <a:t>:first-line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First line of the text inside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147912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dirty="0"/>
                        <a:t>:first-letter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First letter of the text inside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095869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dirty="0"/>
                        <a:t>:disabled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Disabled (e.g., input with disabled attribute)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413150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dirty="0"/>
                        <a:t>:checked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Checked input checkbox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510619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dirty="0"/>
                        <a:t>:focus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Element which has focus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376645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dirty="0"/>
                        <a:t>:hover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Element over which a mouse cursor hovers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417968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dirty="0"/>
                        <a:t>:target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Element that matches fragment part of current URL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43339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dirty="0"/>
                        <a:t>:root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Root element of the document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763295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dirty="0"/>
                        <a:t>…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…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15008747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E4DF40-FE54-A8DD-F3CE-AB51CD66F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en-US" noProof="0" smtClean="0"/>
              <a:pPr/>
              <a:t>39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533246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32C9E-1BA1-4656-D5BE-C7AD5607C5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noProof="0" dirty="0"/>
              <a:t>Státní zkouška: Databáze a web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1288EA4-8148-9BEC-4A7A-7A7CC47ED93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1600" noProof="0" dirty="0"/>
              <a:t>Single-</a:t>
            </a:r>
            <a:r>
              <a:rPr lang="cs-CZ" sz="1600" noProof="0" dirty="0" err="1"/>
              <a:t>page</a:t>
            </a:r>
            <a:r>
              <a:rPr lang="cs-CZ" sz="1600" noProof="0" dirty="0"/>
              <a:t> aplikace, udržování stavu a uživatelské relace.</a:t>
            </a:r>
          </a:p>
          <a:p>
            <a:r>
              <a:rPr lang="cs-CZ" sz="1600" noProof="0" dirty="0"/>
              <a:t>Vysvětlit princip fungování single-</a:t>
            </a:r>
            <a:r>
              <a:rPr lang="cs-CZ" sz="1600" noProof="0" dirty="0" err="1"/>
              <a:t>page</a:t>
            </a:r>
            <a:r>
              <a:rPr lang="cs-CZ" sz="1600" noProof="0" dirty="0"/>
              <a:t> aplikací.</a:t>
            </a:r>
          </a:p>
          <a:p>
            <a:r>
              <a:rPr lang="cs-CZ" sz="1600" noProof="0" dirty="0">
                <a:solidFill>
                  <a:schemeClr val="accent3"/>
                </a:solidFill>
              </a:rPr>
              <a:t>Popsat možnosti udržování stavu pro webové aplikace v kontextu single-</a:t>
            </a:r>
            <a:r>
              <a:rPr lang="cs-CZ" sz="1600" noProof="0" dirty="0" err="1">
                <a:solidFill>
                  <a:schemeClr val="accent3"/>
                </a:solidFill>
              </a:rPr>
              <a:t>page</a:t>
            </a:r>
            <a:r>
              <a:rPr lang="cs-CZ" sz="1600" noProof="0" dirty="0">
                <a:solidFill>
                  <a:schemeClr val="accent3"/>
                </a:solidFill>
              </a:rPr>
              <a:t> aplikací.</a:t>
            </a:r>
          </a:p>
          <a:p>
            <a:pPr marL="0" indent="0">
              <a:buNone/>
            </a:pPr>
            <a:endParaRPr lang="cs-CZ" sz="1600" noProof="0" dirty="0"/>
          </a:p>
          <a:p>
            <a:pPr marL="0" indent="0">
              <a:buNone/>
            </a:pPr>
            <a:r>
              <a:rPr lang="cs-CZ" sz="1600" noProof="0" dirty="0"/>
              <a:t>Programování na straně serveru, CGI a </a:t>
            </a:r>
            <a:r>
              <a:rPr lang="cs-CZ" sz="1600" noProof="0" dirty="0" err="1"/>
              <a:t>CGi-like</a:t>
            </a:r>
            <a:r>
              <a:rPr lang="cs-CZ" sz="1600" noProof="0" dirty="0"/>
              <a:t> aplikace.</a:t>
            </a:r>
          </a:p>
          <a:p>
            <a:r>
              <a:rPr lang="cs-CZ" sz="1600" noProof="0" dirty="0"/>
              <a:t>Vysvětlit fungování CGI a CGI-</a:t>
            </a:r>
            <a:r>
              <a:rPr lang="cs-CZ" sz="1600" noProof="0" dirty="0" err="1"/>
              <a:t>like</a:t>
            </a:r>
            <a:r>
              <a:rPr lang="cs-CZ" sz="1600" noProof="0" dirty="0"/>
              <a:t> aplikací.</a:t>
            </a:r>
          </a:p>
          <a:p>
            <a:r>
              <a:rPr lang="cs-CZ" sz="1600" noProof="0" dirty="0"/>
              <a:t>Popsat možnosti udržování stavu pro webové aplikace a využití uživatelských relací.</a:t>
            </a:r>
          </a:p>
          <a:p>
            <a:r>
              <a:rPr lang="cs-CZ" sz="1600" noProof="0" dirty="0"/>
              <a:t>Na příkladu demonstrovat PHP </a:t>
            </a:r>
            <a:r>
              <a:rPr lang="cs-CZ" sz="1600" noProof="0" dirty="0" err="1"/>
              <a:t>interleaving</a:t>
            </a:r>
            <a:r>
              <a:rPr lang="cs-CZ" sz="1600" noProof="0" dirty="0"/>
              <a:t>.</a:t>
            </a:r>
          </a:p>
          <a:p>
            <a:r>
              <a:rPr lang="cs-CZ" sz="1600" noProof="0" dirty="0"/>
              <a:t>Umět vytvořit jednoduchou stránku v PHP, s využitím HTTP </a:t>
            </a:r>
            <a:r>
              <a:rPr lang="cs-CZ" sz="1600" noProof="0" dirty="0" err="1"/>
              <a:t>wraperu</a:t>
            </a:r>
            <a:r>
              <a:rPr lang="cs-CZ" sz="1600" noProof="0" dirty="0"/>
              <a:t> a připojením k SQL databázi.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4C4D723-EFC4-3975-A358-635E79C99A3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1600" noProof="0" dirty="0"/>
              <a:t>Základy bezpečnosti webových aplikací.</a:t>
            </a:r>
          </a:p>
          <a:p>
            <a:r>
              <a:rPr lang="cs-CZ" sz="1600" noProof="0" dirty="0"/>
              <a:t>Vysvětlil vztah HTTPS a HTTP, popsat výhody.</a:t>
            </a:r>
          </a:p>
          <a:p>
            <a:r>
              <a:rPr lang="cs-CZ" sz="1600" noProof="0" dirty="0"/>
              <a:t>Na příkladu (JWT) vysvětlit použití autentizačních tokenů.</a:t>
            </a:r>
          </a:p>
          <a:p>
            <a:r>
              <a:rPr lang="cs-CZ" sz="1600" noProof="0" dirty="0"/>
              <a:t>Identifikovat a popsat základní bezpečností rizika webových aplikací.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C4C3FC-05F9-1FA2-8F0E-7075050EE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cs-CZ" noProof="0" smtClean="0"/>
              <a:pPr/>
              <a:t>4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35481305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08BD0-0461-E08F-58B9-5B0E1DE21A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CSS Pseudo-Classes Selectors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A96FE8C9-E229-D959-5F06-F7064FE6D79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6794473"/>
              </p:ext>
            </p:extLst>
          </p:nvPr>
        </p:nvGraphicFramePr>
        <p:xfrm>
          <a:off x="334963" y="1268413"/>
          <a:ext cx="11449050" cy="44500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08709">
                  <a:extLst>
                    <a:ext uri="{9D8B030D-6E8A-4147-A177-3AD203B41FA5}">
                      <a16:colId xmlns:a16="http://schemas.microsoft.com/office/drawing/2014/main" val="968293873"/>
                    </a:ext>
                  </a:extLst>
                </a:gridCol>
                <a:gridCol w="8640341">
                  <a:extLst>
                    <a:ext uri="{9D8B030D-6E8A-4147-A177-3AD203B41FA5}">
                      <a16:colId xmlns:a16="http://schemas.microsoft.com/office/drawing/2014/main" val="308261064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noProof="0" dirty="0"/>
                        <a:t>Selector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Description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113463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dirty="0"/>
                        <a:t>:first-child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Element which is the first child of its parent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285602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dirty="0"/>
                        <a:t>:last-child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Element which is the last child of its parent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617007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dirty="0"/>
                        <a:t>:only-child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Element which is the only child of its parent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847796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dirty="0"/>
                        <a:t>:first-of-type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3">
                  <a:txBody>
                    <a:bodyPr/>
                    <a:lstStyle/>
                    <a:p>
                      <a:r>
                        <a:rPr lang="en-US" noProof="0" dirty="0"/>
                        <a:t>Element which is the first/last/only sibling of its type (e.g., p:first-of-type selects the first p within its parent no matter other element types).</a:t>
                      </a:r>
                    </a:p>
                    <a:p>
                      <a:endParaRPr lang="en-U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147912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dirty="0"/>
                        <a:t>:last-of-type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095869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dirty="0"/>
                        <a:t>:only-of-type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413150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dirty="0"/>
                        <a:t>:nth-child(e)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r>
                        <a:rPr lang="en-US" noProof="0" dirty="0"/>
                        <a:t>The expression e in the parenthesis can be B, An, or </a:t>
                      </a:r>
                      <a:r>
                        <a:rPr lang="en-US" noProof="0" dirty="0" err="1"/>
                        <a:t>An+B</a:t>
                      </a:r>
                      <a:r>
                        <a:rPr lang="en-US" noProof="0" dirty="0"/>
                        <a:t>, where A and B are numeric literals.  It selects elements that have exactly An+B-1 preceding children/type-siblings for any n ≥ 0. E.g., 2n selects even items, 2n+1 odd items, …</a:t>
                      </a:r>
                    </a:p>
                    <a:p>
                      <a:endParaRPr lang="en-U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510619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dirty="0"/>
                        <a:t>:nth-of-type(e)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376645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dirty="0"/>
                        <a:t>:nth-last-child(e)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417968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dirty="0"/>
                        <a:t>:nth-last-of-type(e)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43339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dirty="0"/>
                        <a:t>…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…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76329562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E4DF40-FE54-A8DD-F3CE-AB51CD66F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en-US" noProof="0" smtClean="0"/>
              <a:pPr/>
              <a:t>40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50036733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08BD0-0461-E08F-58B9-5B0E1DE21A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CSS Pseudo-Classes Selectors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A96FE8C9-E229-D959-5F06-F7064FE6D79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9032"/>
              </p:ext>
            </p:extLst>
          </p:nvPr>
        </p:nvGraphicFramePr>
        <p:xfrm>
          <a:off x="334963" y="1268413"/>
          <a:ext cx="11449050" cy="3037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08709">
                  <a:extLst>
                    <a:ext uri="{9D8B030D-6E8A-4147-A177-3AD203B41FA5}">
                      <a16:colId xmlns:a16="http://schemas.microsoft.com/office/drawing/2014/main" val="968293873"/>
                    </a:ext>
                  </a:extLst>
                </a:gridCol>
                <a:gridCol w="8640341">
                  <a:extLst>
                    <a:ext uri="{9D8B030D-6E8A-4147-A177-3AD203B41FA5}">
                      <a16:colId xmlns:a16="http://schemas.microsoft.com/office/drawing/2014/main" val="308261064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noProof="0" dirty="0"/>
                        <a:t>Selector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Description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113463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dirty="0"/>
                        <a:t>:not(X)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Negation pseudo-class selects elements that does not match simple selector X.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285602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dirty="0"/>
                        <a:t>:has(X)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Pass when </a:t>
                      </a:r>
                      <a:r>
                        <a:rPr lang="en-US" sz="1800" b="0" i="0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 argument match at least one element when anchored against this element. E.g.</a:t>
                      </a:r>
                      <a:br>
                        <a:rPr lang="en-US" sz="1800" b="0" i="0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noProof="0" dirty="0">
                          <a:effectLst/>
                        </a:rPr>
                        <a:t>h1:has(+ p) { … }</a:t>
                      </a:r>
                      <a:endParaRPr lang="en-U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617007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dirty="0"/>
                        <a:t>::selection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Part of the text selected by user.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847796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dirty="0"/>
                        <a:t>::before</a:t>
                      </a:r>
                    </a:p>
                    <a:p>
                      <a:r>
                        <a:rPr lang="en-US" noProof="0" dirty="0"/>
                        <a:t>::after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Inserts additional content before/after selected element. E.g.</a:t>
                      </a:r>
                      <a:br>
                        <a:rPr lang="en-US" noProof="0" dirty="0"/>
                      </a:br>
                      <a:r>
                        <a:rPr lang="en-US" noProof="0" dirty="0" err="1"/>
                        <a:t>p.proof</a:t>
                      </a:r>
                      <a:r>
                        <a:rPr lang="en-US" noProof="0" dirty="0"/>
                        <a:t>::after { content: "Q.E.D."; }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147912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dirty="0"/>
                        <a:t>…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…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15008747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E4DF40-FE54-A8DD-F3CE-AB51CD66F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en-US" noProof="0" smtClean="0"/>
              <a:pPr/>
              <a:t>41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54401847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D259AA-3CAE-D0A4-2910-69BDB8D116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CSS Attribute Selectors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E48392-169F-A277-CA67-630B425B92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noProof="0" dirty="0"/>
              <a:t>Select elements with given attribute(s).</a:t>
            </a:r>
          </a:p>
          <a:p>
            <a:r>
              <a:rPr lang="en-US" noProof="0" dirty="0">
                <a:solidFill>
                  <a:schemeClr val="accent1"/>
                </a:solidFill>
              </a:rPr>
              <a:t>[</a:t>
            </a:r>
            <a:r>
              <a:rPr lang="en-US" noProof="0" dirty="0" err="1">
                <a:solidFill>
                  <a:schemeClr val="accent1"/>
                </a:solidFill>
              </a:rPr>
              <a:t>attr</a:t>
            </a:r>
            <a:r>
              <a:rPr lang="en-US" noProof="0" dirty="0">
                <a:solidFill>
                  <a:schemeClr val="accent1"/>
                </a:solidFill>
              </a:rPr>
              <a:t>]</a:t>
            </a:r>
            <a:r>
              <a:rPr lang="en-US" noProof="0" dirty="0"/>
              <a:t>  		- selects elements with attribute </a:t>
            </a:r>
            <a:r>
              <a:rPr lang="en-US" noProof="0" dirty="0" err="1"/>
              <a:t>attr</a:t>
            </a:r>
            <a:r>
              <a:rPr lang="en-US" noProof="0" dirty="0"/>
              <a:t> (its value does not matter)</a:t>
            </a:r>
          </a:p>
          <a:p>
            <a:r>
              <a:rPr lang="en-US" noProof="0" dirty="0">
                <a:solidFill>
                  <a:schemeClr val="accent1"/>
                </a:solidFill>
              </a:rPr>
              <a:t>[</a:t>
            </a:r>
            <a:r>
              <a:rPr lang="en-US" noProof="0" dirty="0" err="1">
                <a:solidFill>
                  <a:schemeClr val="accent1"/>
                </a:solidFill>
              </a:rPr>
              <a:t>attr</a:t>
            </a:r>
            <a:r>
              <a:rPr lang="en-US" noProof="0" dirty="0">
                <a:solidFill>
                  <a:schemeClr val="accent1"/>
                </a:solidFill>
              </a:rPr>
              <a:t>=</a:t>
            </a:r>
            <a:r>
              <a:rPr lang="en-US" noProof="0" dirty="0" err="1">
                <a:solidFill>
                  <a:schemeClr val="accent1"/>
                </a:solidFill>
              </a:rPr>
              <a:t>val</a:t>
            </a:r>
            <a:r>
              <a:rPr lang="en-US" noProof="0" dirty="0">
                <a:solidFill>
                  <a:schemeClr val="accent1"/>
                </a:solidFill>
              </a:rPr>
              <a:t>] </a:t>
            </a:r>
            <a:r>
              <a:rPr lang="en-US" noProof="0" dirty="0"/>
              <a:t>	- attribute </a:t>
            </a:r>
            <a:r>
              <a:rPr lang="en-US" noProof="0" dirty="0" err="1"/>
              <a:t>attr</a:t>
            </a:r>
            <a:r>
              <a:rPr lang="en-US" noProof="0" dirty="0"/>
              <a:t> with exact value </a:t>
            </a:r>
            <a:r>
              <a:rPr lang="en-US" noProof="0" dirty="0" err="1"/>
              <a:t>val</a:t>
            </a:r>
            <a:endParaRPr lang="en-US" noProof="0" dirty="0"/>
          </a:p>
          <a:p>
            <a:r>
              <a:rPr lang="en-US" noProof="0" dirty="0">
                <a:solidFill>
                  <a:schemeClr val="accent1"/>
                </a:solidFill>
              </a:rPr>
              <a:t>[</a:t>
            </a:r>
            <a:r>
              <a:rPr lang="en-US" noProof="0" dirty="0" err="1">
                <a:solidFill>
                  <a:schemeClr val="accent1"/>
                </a:solidFill>
              </a:rPr>
              <a:t>attr</a:t>
            </a:r>
            <a:r>
              <a:rPr lang="en-US" noProof="0" dirty="0">
                <a:solidFill>
                  <a:schemeClr val="accent1"/>
                </a:solidFill>
              </a:rPr>
              <a:t>^=</a:t>
            </a:r>
            <a:r>
              <a:rPr lang="en-US" noProof="0" dirty="0" err="1">
                <a:solidFill>
                  <a:schemeClr val="accent1"/>
                </a:solidFill>
              </a:rPr>
              <a:t>val</a:t>
            </a:r>
            <a:r>
              <a:rPr lang="en-US" noProof="0" dirty="0">
                <a:solidFill>
                  <a:schemeClr val="accent1"/>
                </a:solidFill>
              </a:rPr>
              <a:t>] </a:t>
            </a:r>
            <a:r>
              <a:rPr lang="en-US" noProof="0" dirty="0"/>
              <a:t>	- attribute that starts with given </a:t>
            </a:r>
            <a:r>
              <a:rPr lang="en-US" noProof="0" dirty="0" err="1"/>
              <a:t>val</a:t>
            </a:r>
            <a:br>
              <a:rPr lang="en-US" noProof="0" dirty="0"/>
            </a:br>
            <a:r>
              <a:rPr lang="en-US" noProof="0" dirty="0"/>
              <a:t>                              e.g., a[</a:t>
            </a:r>
            <a:r>
              <a:rPr lang="en-US" noProof="0" dirty="0" err="1"/>
              <a:t>href</a:t>
            </a:r>
            <a:r>
              <a:rPr lang="en-US" noProof="0" dirty="0"/>
              <a:t>^="https"] selects links to secured pages</a:t>
            </a:r>
          </a:p>
          <a:p>
            <a:r>
              <a:rPr lang="en-US" noProof="0" dirty="0">
                <a:solidFill>
                  <a:schemeClr val="accent1"/>
                </a:solidFill>
              </a:rPr>
              <a:t>[</a:t>
            </a:r>
            <a:r>
              <a:rPr lang="en-US" noProof="0" dirty="0" err="1">
                <a:solidFill>
                  <a:schemeClr val="accent1"/>
                </a:solidFill>
              </a:rPr>
              <a:t>attr</a:t>
            </a:r>
            <a:r>
              <a:rPr lang="en-US" noProof="0" dirty="0">
                <a:solidFill>
                  <a:schemeClr val="accent1"/>
                </a:solidFill>
              </a:rPr>
              <a:t>$=</a:t>
            </a:r>
            <a:r>
              <a:rPr lang="en-US" noProof="0" dirty="0" err="1">
                <a:solidFill>
                  <a:schemeClr val="accent1"/>
                </a:solidFill>
              </a:rPr>
              <a:t>val</a:t>
            </a:r>
            <a:r>
              <a:rPr lang="en-US" noProof="0" dirty="0">
                <a:solidFill>
                  <a:schemeClr val="accent1"/>
                </a:solidFill>
              </a:rPr>
              <a:t>] </a:t>
            </a:r>
            <a:r>
              <a:rPr lang="en-US" noProof="0" dirty="0"/>
              <a:t>	- attribute that ends with given </a:t>
            </a:r>
            <a:r>
              <a:rPr lang="en-US" noProof="0" dirty="0" err="1"/>
              <a:t>val</a:t>
            </a:r>
            <a:endParaRPr lang="en-US" noProof="0" dirty="0"/>
          </a:p>
          <a:p>
            <a:r>
              <a:rPr lang="en-US" noProof="0" dirty="0">
                <a:solidFill>
                  <a:schemeClr val="accent1"/>
                </a:solidFill>
              </a:rPr>
              <a:t>[</a:t>
            </a:r>
            <a:r>
              <a:rPr lang="en-US" noProof="0" dirty="0" err="1">
                <a:solidFill>
                  <a:schemeClr val="accent1"/>
                </a:solidFill>
              </a:rPr>
              <a:t>attr</a:t>
            </a:r>
            <a:r>
              <a:rPr lang="en-US" noProof="0" dirty="0">
                <a:solidFill>
                  <a:schemeClr val="accent1"/>
                </a:solidFill>
              </a:rPr>
              <a:t>*=</a:t>
            </a:r>
            <a:r>
              <a:rPr lang="en-US" noProof="0" dirty="0" err="1">
                <a:solidFill>
                  <a:schemeClr val="accent1"/>
                </a:solidFill>
              </a:rPr>
              <a:t>val</a:t>
            </a:r>
            <a:r>
              <a:rPr lang="en-US" noProof="0" dirty="0">
                <a:solidFill>
                  <a:schemeClr val="accent1"/>
                </a:solidFill>
              </a:rPr>
              <a:t>] </a:t>
            </a:r>
            <a:r>
              <a:rPr lang="en-US" noProof="0" dirty="0"/>
              <a:t>	- attribute that contains a </a:t>
            </a:r>
            <a:r>
              <a:rPr lang="en-US" noProof="0" dirty="0" err="1"/>
              <a:t>val</a:t>
            </a:r>
            <a:r>
              <a:rPr lang="en-US" noProof="0" dirty="0"/>
              <a:t> as a substring</a:t>
            </a:r>
          </a:p>
          <a:p>
            <a:r>
              <a:rPr lang="en-US" noProof="0" dirty="0">
                <a:solidFill>
                  <a:schemeClr val="accent1"/>
                </a:solidFill>
              </a:rPr>
              <a:t>[</a:t>
            </a:r>
            <a:r>
              <a:rPr lang="en-US" noProof="0" dirty="0" err="1">
                <a:solidFill>
                  <a:schemeClr val="accent1"/>
                </a:solidFill>
              </a:rPr>
              <a:t>attr</a:t>
            </a:r>
            <a:r>
              <a:rPr lang="en-US" noProof="0" dirty="0">
                <a:solidFill>
                  <a:schemeClr val="accent1"/>
                </a:solidFill>
              </a:rPr>
              <a:t>~=</a:t>
            </a:r>
            <a:r>
              <a:rPr lang="en-US" noProof="0" dirty="0" err="1">
                <a:solidFill>
                  <a:schemeClr val="accent1"/>
                </a:solidFill>
              </a:rPr>
              <a:t>val</a:t>
            </a:r>
            <a:r>
              <a:rPr lang="en-US" noProof="0" dirty="0">
                <a:solidFill>
                  <a:schemeClr val="accent1"/>
                </a:solidFill>
              </a:rPr>
              <a:t>] </a:t>
            </a:r>
            <a:r>
              <a:rPr lang="en-US" noProof="0" dirty="0"/>
              <a:t>	- attribute with list of whitespace-separated values </a:t>
            </a:r>
            <a:br>
              <a:rPr lang="en-US" noProof="0" dirty="0"/>
            </a:br>
            <a:r>
              <a:rPr lang="en-US" noProof="0" dirty="0"/>
              <a:t>                              here </a:t>
            </a:r>
            <a:r>
              <a:rPr lang="en-US" noProof="0" dirty="0" err="1"/>
              <a:t>val</a:t>
            </a:r>
            <a:r>
              <a:rPr lang="en-US" noProof="0" dirty="0"/>
              <a:t> matches one of the items on the list </a:t>
            </a:r>
          </a:p>
          <a:p>
            <a:r>
              <a:rPr lang="en-US" noProof="0" dirty="0">
                <a:solidFill>
                  <a:schemeClr val="accent1"/>
                </a:solidFill>
              </a:rPr>
              <a:t>[</a:t>
            </a:r>
            <a:r>
              <a:rPr lang="en-US" noProof="0" dirty="0" err="1">
                <a:solidFill>
                  <a:schemeClr val="accent1"/>
                </a:solidFill>
              </a:rPr>
              <a:t>attr</a:t>
            </a:r>
            <a:r>
              <a:rPr lang="en-US" noProof="0" dirty="0">
                <a:solidFill>
                  <a:schemeClr val="accent1"/>
                </a:solidFill>
              </a:rPr>
              <a:t>|=</a:t>
            </a:r>
            <a:r>
              <a:rPr lang="en-US" noProof="0" dirty="0" err="1">
                <a:solidFill>
                  <a:schemeClr val="accent1"/>
                </a:solidFill>
              </a:rPr>
              <a:t>val</a:t>
            </a:r>
            <a:r>
              <a:rPr lang="en-US" noProof="0" dirty="0">
                <a:solidFill>
                  <a:schemeClr val="accent1"/>
                </a:solidFill>
              </a:rPr>
              <a:t>]  </a:t>
            </a:r>
            <a:r>
              <a:rPr lang="en-US" noProof="0" dirty="0"/>
              <a:t>	- attribute with value </a:t>
            </a:r>
            <a:r>
              <a:rPr lang="en-US" noProof="0" dirty="0" err="1"/>
              <a:t>val</a:t>
            </a:r>
            <a:r>
              <a:rPr lang="en-US" noProof="0" dirty="0"/>
              <a:t> or beginning with </a:t>
            </a:r>
            <a:r>
              <a:rPr lang="en-US" noProof="0" dirty="0" err="1"/>
              <a:t>val</a:t>
            </a:r>
            <a:r>
              <a:rPr lang="en-US" noProof="0" dirty="0"/>
              <a:t> immediately </a:t>
            </a:r>
            <a:br>
              <a:rPr lang="en-US" noProof="0" dirty="0"/>
            </a:br>
            <a:r>
              <a:rPr lang="en-US" noProof="0" dirty="0"/>
              <a:t>                              followed by ‘-’ (intended for lang)</a:t>
            </a:r>
          </a:p>
          <a:p>
            <a:endParaRPr lang="en-US" noProof="0" dirty="0"/>
          </a:p>
          <a:p>
            <a:endParaRPr lang="en-US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B894DB-DDAA-496A-9014-0E623FC056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en-US" noProof="0" smtClean="0"/>
              <a:pPr/>
              <a:t>42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51845558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A5B83A-999F-2916-E688-EC3F84C7F9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noProof="0" dirty="0"/>
              <a:t>Cascading Origin Precedence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52F5E0-008C-3D6F-76DD-AF0EFE4DC2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noProof="0" dirty="0"/>
              <a:t>Descending order</a:t>
            </a:r>
          </a:p>
          <a:p>
            <a:pPr marL="457200" indent="-457200">
              <a:buFont typeface="+mj-lt"/>
              <a:buAutoNum type="arabicPeriod"/>
            </a:pPr>
            <a:r>
              <a:rPr lang="en-US" noProof="0" dirty="0"/>
              <a:t>Transition declarations </a:t>
            </a:r>
          </a:p>
          <a:p>
            <a:pPr marL="457200" indent="-457200">
              <a:buFont typeface="+mj-lt"/>
              <a:buAutoNum type="arabicPeriod"/>
            </a:pPr>
            <a:r>
              <a:rPr lang="en-US" noProof="0" dirty="0"/>
              <a:t>Important user agent declarations</a:t>
            </a:r>
          </a:p>
          <a:p>
            <a:pPr marL="457200" indent="-457200">
              <a:buFont typeface="+mj-lt"/>
              <a:buAutoNum type="arabicPeriod"/>
            </a:pPr>
            <a:r>
              <a:rPr lang="en-US" noProof="0" dirty="0"/>
              <a:t>Important user declarations</a:t>
            </a:r>
          </a:p>
          <a:p>
            <a:pPr marL="457200" indent="-457200">
              <a:buFont typeface="+mj-lt"/>
              <a:buAutoNum type="arabicPeriod"/>
            </a:pPr>
            <a:r>
              <a:rPr lang="en-US" noProof="0" dirty="0"/>
              <a:t>Important author declarations</a:t>
            </a:r>
          </a:p>
          <a:p>
            <a:pPr marL="457200" indent="-457200">
              <a:buFont typeface="+mj-lt"/>
              <a:buAutoNum type="arabicPeriod"/>
            </a:pPr>
            <a:r>
              <a:rPr lang="en-US" noProof="0" dirty="0"/>
              <a:t>Animation declarations</a:t>
            </a:r>
          </a:p>
          <a:p>
            <a:pPr marL="457200" indent="-457200">
              <a:buFont typeface="+mj-lt"/>
              <a:buAutoNum type="arabicPeriod"/>
            </a:pPr>
            <a:r>
              <a:rPr lang="en-US" noProof="0" dirty="0"/>
              <a:t>Normal author declarations</a:t>
            </a:r>
          </a:p>
          <a:p>
            <a:pPr marL="457200" indent="-457200">
              <a:buFont typeface="+mj-lt"/>
              <a:buAutoNum type="arabicPeriod"/>
            </a:pPr>
            <a:r>
              <a:rPr lang="en-US" noProof="0" dirty="0"/>
              <a:t>Normal user declarations</a:t>
            </a:r>
          </a:p>
          <a:p>
            <a:pPr marL="457200" indent="-457200">
              <a:buFont typeface="+mj-lt"/>
              <a:buAutoNum type="arabicPeriod"/>
            </a:pPr>
            <a:r>
              <a:rPr lang="en-US" noProof="0" dirty="0"/>
              <a:t>Normal user agent declarations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61DD15-4433-9080-42A1-6002DA8B0C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en-US" noProof="0" smtClean="0"/>
              <a:pPr/>
              <a:t>43</a:t>
            </a:fld>
            <a:endParaRPr lang="en-US" noProof="0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442EB154-27D7-7299-A18D-CEE47C2EB429}"/>
              </a:ext>
            </a:extLst>
          </p:cNvPr>
          <p:cNvSpPr/>
          <p:nvPr/>
        </p:nvSpPr>
        <p:spPr>
          <a:xfrm>
            <a:off x="1991544" y="2754252"/>
            <a:ext cx="2065194" cy="324000"/>
          </a:xfrm>
          <a:prstGeom prst="roundRect">
            <a:avLst/>
          </a:prstGeom>
          <a:noFill/>
          <a:ln w="158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46A964AE-73F2-A93D-FF57-478A2E4076B2}"/>
              </a:ext>
            </a:extLst>
          </p:cNvPr>
          <p:cNvSpPr/>
          <p:nvPr/>
        </p:nvSpPr>
        <p:spPr>
          <a:xfrm>
            <a:off x="1655547" y="4147920"/>
            <a:ext cx="2430030" cy="324000"/>
          </a:xfrm>
          <a:prstGeom prst="roundRect">
            <a:avLst/>
          </a:prstGeom>
          <a:noFill/>
          <a:ln w="158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374EC5F1-6F46-8D27-1557-83FFF614B7CA}"/>
              </a:ext>
            </a:extLst>
          </p:cNvPr>
          <p:cNvSpPr/>
          <p:nvPr/>
        </p:nvSpPr>
        <p:spPr>
          <a:xfrm>
            <a:off x="1662379" y="4633234"/>
            <a:ext cx="2201373" cy="324000"/>
          </a:xfrm>
          <a:prstGeom prst="roundRect">
            <a:avLst/>
          </a:prstGeom>
          <a:noFill/>
          <a:ln w="158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D85925A2-E2F1-4373-D8B6-567636F0FCE0}"/>
              </a:ext>
            </a:extLst>
          </p:cNvPr>
          <p:cNvSpPr/>
          <p:nvPr/>
        </p:nvSpPr>
        <p:spPr>
          <a:xfrm>
            <a:off x="1662379" y="5130541"/>
            <a:ext cx="2755104" cy="324000"/>
          </a:xfrm>
          <a:prstGeom prst="roundRect">
            <a:avLst/>
          </a:prstGeom>
          <a:noFill/>
          <a:ln w="158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50F0E89-E25D-9086-E7E0-1C9552710A9D}"/>
              </a:ext>
            </a:extLst>
          </p:cNvPr>
          <p:cNvSpPr txBox="1"/>
          <p:nvPr/>
        </p:nvSpPr>
        <p:spPr>
          <a:xfrm>
            <a:off x="8106535" y="2708920"/>
            <a:ext cx="24587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noProof="0" dirty="0"/>
              <a:t>!important suffix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7156BE6-0263-4892-473A-827CCCE92641}"/>
              </a:ext>
            </a:extLst>
          </p:cNvPr>
          <p:cNvSpPr txBox="1"/>
          <p:nvPr/>
        </p:nvSpPr>
        <p:spPr>
          <a:xfrm>
            <a:off x="8106424" y="3651913"/>
            <a:ext cx="303486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noProof="0" dirty="0"/>
              <a:t>Styles in HTML document</a:t>
            </a:r>
            <a:br>
              <a:rPr lang="en-US" noProof="0" dirty="0"/>
            </a:br>
            <a:r>
              <a:rPr lang="en-US" noProof="0" dirty="0"/>
              <a:t>or in linked CSS file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5B86994-83E6-955D-E289-114DC0EDD0A6}"/>
              </a:ext>
            </a:extLst>
          </p:cNvPr>
          <p:cNvSpPr txBox="1"/>
          <p:nvPr/>
        </p:nvSpPr>
        <p:spPr>
          <a:xfrm>
            <a:off x="8101698" y="4565691"/>
            <a:ext cx="34669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noProof="0" dirty="0"/>
              <a:t>Styles provided by browser</a:t>
            </a:r>
          </a:p>
          <a:p>
            <a:r>
              <a:rPr lang="en-US" noProof="0" dirty="0"/>
              <a:t>user (e.g., via configuration)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D8AC2D1-615F-2CA1-7036-FC3CB2036CF6}"/>
              </a:ext>
            </a:extLst>
          </p:cNvPr>
          <p:cNvSpPr txBox="1"/>
          <p:nvPr/>
        </p:nvSpPr>
        <p:spPr>
          <a:xfrm>
            <a:off x="8134143" y="5479469"/>
            <a:ext cx="343446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noProof="0" dirty="0"/>
              <a:t>Browser (default) style sheets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1797BA5-6444-CB79-6D50-EEB29E059255}"/>
              </a:ext>
            </a:extLst>
          </p:cNvPr>
          <p:cNvCxnSpPr>
            <a:cxnSpLocks/>
            <a:stCxn id="5" idx="3"/>
            <a:endCxn id="9" idx="1"/>
          </p:cNvCxnSpPr>
          <p:nvPr/>
        </p:nvCxnSpPr>
        <p:spPr>
          <a:xfrm flipV="1">
            <a:off x="4056738" y="2893586"/>
            <a:ext cx="4049797" cy="22666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39D995A-8978-7605-9660-23F993A7A18D}"/>
              </a:ext>
            </a:extLst>
          </p:cNvPr>
          <p:cNvCxnSpPr>
            <a:cxnSpLocks/>
            <a:stCxn id="6" idx="3"/>
            <a:endCxn id="10" idx="1"/>
          </p:cNvCxnSpPr>
          <p:nvPr/>
        </p:nvCxnSpPr>
        <p:spPr>
          <a:xfrm flipV="1">
            <a:off x="4085577" y="3975079"/>
            <a:ext cx="4020847" cy="334841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204C360A-F846-5307-D3F8-76E230D8507A}"/>
              </a:ext>
            </a:extLst>
          </p:cNvPr>
          <p:cNvCxnSpPr>
            <a:cxnSpLocks/>
            <a:stCxn id="7" idx="3"/>
            <a:endCxn id="11" idx="1"/>
          </p:cNvCxnSpPr>
          <p:nvPr/>
        </p:nvCxnSpPr>
        <p:spPr>
          <a:xfrm>
            <a:off x="3863752" y="4795234"/>
            <a:ext cx="4237946" cy="9362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F718507-97E4-052E-A32E-F2DE54754315}"/>
              </a:ext>
            </a:extLst>
          </p:cNvPr>
          <p:cNvCxnSpPr>
            <a:cxnSpLocks/>
            <a:stCxn id="8" idx="3"/>
            <a:endCxn id="12" idx="1"/>
          </p:cNvCxnSpPr>
          <p:nvPr/>
        </p:nvCxnSpPr>
        <p:spPr>
          <a:xfrm>
            <a:off x="4417483" y="5292541"/>
            <a:ext cx="3716660" cy="371594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3779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/>
      <p:bldP spid="10" grpId="0"/>
      <p:bldP spid="11" grpId="0"/>
      <p:bldP spid="12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E523A-9C51-9876-C2D8-D84E58F74E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noProof="0" dirty="0"/>
              <a:t>Cascading Selector Specificity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CC172F-EA2F-B5EF-B2FE-FD150FAC2A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Defines priority for selectors from the </a:t>
            </a:r>
            <a:r>
              <a:rPr lang="en-US" noProof="0" dirty="0">
                <a:solidFill>
                  <a:schemeClr val="accent1"/>
                </a:solidFill>
              </a:rPr>
              <a:t>same origin</a:t>
            </a:r>
            <a:r>
              <a:rPr lang="en-US" noProof="0" dirty="0">
                <a:solidFill>
                  <a:schemeClr val="tx1"/>
                </a:solidFill>
              </a:rPr>
              <a:t>.</a:t>
            </a:r>
          </a:p>
          <a:p>
            <a:r>
              <a:rPr lang="en-US" noProof="0" dirty="0"/>
              <a:t>For given selector 𝑆, let</a:t>
            </a:r>
          </a:p>
          <a:p>
            <a:pPr lvl="1"/>
            <a:r>
              <a:rPr lang="en-US" noProof="0" dirty="0"/>
              <a:t>𝐴 = number of ID sub-selectors of 𝑆</a:t>
            </a:r>
          </a:p>
          <a:p>
            <a:pPr lvl="1"/>
            <a:r>
              <a:rPr lang="en-US" noProof="0" dirty="0"/>
              <a:t>𝐵 = number of class, pseudo-class, and attribute sub-selectors of 𝑆</a:t>
            </a:r>
          </a:p>
          <a:p>
            <a:pPr lvl="1"/>
            <a:r>
              <a:rPr lang="en-US" noProof="0" dirty="0"/>
              <a:t>𝐶 = number of type sub-selectors in 𝑆</a:t>
            </a:r>
          </a:p>
          <a:p>
            <a:r>
              <a:rPr lang="en-US" noProof="0" dirty="0"/>
              <a:t>Concatenation 𝐴𝐵𝐶 (in sufficiently high base) gives selector specificity.</a:t>
            </a:r>
          </a:p>
          <a:p>
            <a:r>
              <a:rPr lang="en-US" noProof="0" dirty="0"/>
              <a:t>For example: </a:t>
            </a:r>
            <a:r>
              <a:rPr lang="en-US" noProof="0" dirty="0">
                <a:solidFill>
                  <a:schemeClr val="accent5"/>
                </a:solidFill>
              </a:rPr>
              <a:t>#d1 ul </a:t>
            </a:r>
            <a:r>
              <a:rPr lang="en-US" noProof="0" dirty="0" err="1">
                <a:solidFill>
                  <a:schemeClr val="accent5"/>
                </a:solidFill>
              </a:rPr>
              <a:t>li.new</a:t>
            </a:r>
            <a:r>
              <a:rPr lang="en-US" noProof="0" dirty="0">
                <a:solidFill>
                  <a:schemeClr val="accent5"/>
                </a:solidFill>
              </a:rPr>
              <a:t> </a:t>
            </a:r>
            <a:r>
              <a:rPr lang="en-US" noProof="0" dirty="0" err="1">
                <a:solidFill>
                  <a:schemeClr val="accent5"/>
                </a:solidFill>
              </a:rPr>
              <a:t>span:hover</a:t>
            </a:r>
            <a:endParaRPr lang="en-US" noProof="0" dirty="0">
              <a:solidFill>
                <a:schemeClr val="accent5"/>
              </a:solidFill>
            </a:endParaRPr>
          </a:p>
          <a:p>
            <a:r>
              <a:rPr lang="en-US" noProof="0" dirty="0"/>
              <a:t>If two selectors have the same specificity, latter overrides former (in the document order).</a:t>
            </a:r>
          </a:p>
          <a:p>
            <a:endParaRPr lang="en-US" noProof="0" dirty="0"/>
          </a:p>
          <a:p>
            <a:endParaRPr lang="en-US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319494-CA73-1800-C261-B66713BE3F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en-US" noProof="0" smtClean="0"/>
              <a:pPr/>
              <a:t>44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56474693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D859E3-5AE0-E1E0-66FC-F14CC68DF5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Selected CSS Properties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415548AB-5D95-631F-1EE2-C672DF5F499A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799179418"/>
              </p:ext>
            </p:extLst>
          </p:nvPr>
        </p:nvGraphicFramePr>
        <p:xfrm>
          <a:off x="334963" y="1260475"/>
          <a:ext cx="5700712" cy="44500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700712">
                  <a:extLst>
                    <a:ext uri="{9D8B030D-6E8A-4147-A177-3AD203B41FA5}">
                      <a16:colId xmlns:a16="http://schemas.microsoft.com/office/drawing/2014/main" val="27343654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noProof="0" dirty="0"/>
                        <a:t>font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69033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noProof="0" dirty="0"/>
                        <a:t>font-size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6399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dirty="0"/>
                        <a:t>font-*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542213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0" noProof="0" dirty="0"/>
                        <a:t>float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48451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noProof="0" dirty="0"/>
                        <a:t>clear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541439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noProof="0" dirty="0"/>
                        <a:t>text-align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24928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dirty="0"/>
                        <a:t>text-ident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1011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dirty="0"/>
                        <a:t>line-height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88579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dirty="0"/>
                        <a:t>letter-spacing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896651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dirty="0"/>
                        <a:t>whitespace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69260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dirty="0"/>
                        <a:t>transform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8919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dirty="0"/>
                        <a:t>transition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5784713"/>
                  </a:ext>
                </a:extLst>
              </a:tr>
            </a:tbl>
          </a:graphicData>
        </a:graphic>
      </p:graphicFrame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9E339CD4-228A-4B29-C6FE-488F6FA10C98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847569221"/>
              </p:ext>
            </p:extLst>
          </p:nvPr>
        </p:nvGraphicFramePr>
        <p:xfrm>
          <a:off x="6218238" y="1260475"/>
          <a:ext cx="5565775" cy="44500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565775">
                  <a:extLst>
                    <a:ext uri="{9D8B030D-6E8A-4147-A177-3AD203B41FA5}">
                      <a16:colId xmlns:a16="http://schemas.microsoft.com/office/drawing/2014/main" val="44092164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noProof="0" dirty="0"/>
                        <a:t>background-color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2158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/>
                        <a:t>background-image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5188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dirty="0"/>
                        <a:t>background-position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24426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dirty="0"/>
                        <a:t>background-repeat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99530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dirty="0"/>
                        <a:t>linear-gradient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44808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dirty="0"/>
                        <a:t>box-shadow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79010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dirty="0"/>
                        <a:t>text-shadow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81398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noProof="0" dirty="0"/>
                        <a:t>color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67195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noProof="0" dirty="0"/>
                        <a:t>border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28139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dirty="0"/>
                        <a:t>border-style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06020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dirty="0"/>
                        <a:t>border-collapse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38549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dirty="0"/>
                        <a:t>…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564171"/>
                  </a:ext>
                </a:extLst>
              </a:tr>
            </a:tbl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CB54A7-0297-1F45-AB15-7DCED3FAC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B8B48-CD68-422A-981A-F7D1D2E08DD1}" type="slidenum">
              <a:rPr lang="en-US" noProof="0" smtClean="0"/>
              <a:t>45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10427391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A9555E-BEC7-B215-D0A5-43FB729C5D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Transitions / Animations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E91912-2D6E-A701-2363-6870032807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noProof="0" dirty="0"/>
              <a:t>Transitions</a:t>
            </a:r>
          </a:p>
          <a:p>
            <a:r>
              <a:rPr lang="en-US" noProof="0" dirty="0"/>
              <a:t>Limited way to describe property interpolations.</a:t>
            </a:r>
          </a:p>
          <a:p>
            <a:r>
              <a:rPr lang="en-US" noProof="0" dirty="0"/>
              <a:t>Always interpolating between two exact states.</a:t>
            </a:r>
          </a:p>
          <a:p>
            <a:r>
              <a:rPr lang="en-US" noProof="0" dirty="0"/>
              <a:t>Time function may be non-linear.</a:t>
            </a:r>
            <a:br>
              <a:rPr lang="en-US" noProof="0" dirty="0"/>
            </a:br>
            <a:endParaRPr lang="en-US" noProof="0" dirty="0"/>
          </a:p>
          <a:p>
            <a:pPr marL="0" indent="0">
              <a:buNone/>
            </a:pPr>
            <a:r>
              <a:rPr lang="en-US" noProof="0" dirty="0"/>
              <a:t>Animations</a:t>
            </a:r>
          </a:p>
          <a:p>
            <a:r>
              <a:rPr lang="en-US" noProof="0" dirty="0"/>
              <a:t>It is a mechanism of interpolation.</a:t>
            </a:r>
          </a:p>
          <a:p>
            <a:r>
              <a:rPr lang="en-US" noProof="0" dirty="0"/>
              <a:t>Define a set of states between which the values are interpolated.</a:t>
            </a:r>
          </a:p>
          <a:p>
            <a:r>
              <a:rPr lang="en-US" noProof="0" dirty="0"/>
              <a:t>There are additional features like timing, pausing, repetition, alternation, …</a:t>
            </a:r>
          </a:p>
          <a:p>
            <a:r>
              <a:rPr lang="en-US" noProof="0" dirty="0"/>
              <a:t>Animation restart is not a default.</a:t>
            </a:r>
          </a:p>
          <a:p>
            <a:endParaRPr lang="en-US" noProof="0" dirty="0"/>
          </a:p>
          <a:p>
            <a:endParaRPr lang="en-US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E06601-7E6F-EDE6-7C08-F08E3481C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en-US" noProof="0" smtClean="0"/>
              <a:pPr/>
              <a:t>46</a:t>
            </a:fld>
            <a:endParaRPr lang="en-US" noProof="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B229C3E-E4AE-90B5-B8F2-D993B7591B79}"/>
              </a:ext>
            </a:extLst>
          </p:cNvPr>
          <p:cNvSpPr/>
          <p:nvPr/>
        </p:nvSpPr>
        <p:spPr>
          <a:xfrm>
            <a:off x="6120460" y="1988840"/>
            <a:ext cx="4604597" cy="4320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transition: width 2s, height 2s;</a:t>
            </a:r>
          </a:p>
        </p:txBody>
      </p:sp>
    </p:spTree>
    <p:extLst>
      <p:ext uri="{BB962C8B-B14F-4D97-AF65-F5344CB8AC3E}">
        <p14:creationId xmlns:p14="http://schemas.microsoft.com/office/powerpoint/2010/main" val="36223011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BFC065-AF4F-D382-2E42-F8BB3101C9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Animation Example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48802A-D99B-E85E-91EF-9D3D68822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en-US" noProof="0" smtClean="0"/>
              <a:pPr/>
              <a:t>47</a:t>
            </a:fld>
            <a:endParaRPr lang="en-US" noProof="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49D1FBA-14FD-A1C5-91D5-A84459CF24C9}"/>
              </a:ext>
            </a:extLst>
          </p:cNvPr>
          <p:cNvSpPr/>
          <p:nvPr/>
        </p:nvSpPr>
        <p:spPr>
          <a:xfrm>
            <a:off x="191344" y="1340768"/>
            <a:ext cx="5699679" cy="32403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b="1" noProof="0" dirty="0">
                <a:solidFill>
                  <a:schemeClr val="accent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@keyframes </a:t>
            </a:r>
            <a:r>
              <a:rPr lang="en-US" b="1" noProof="0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colorize</a:t>
            </a:r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0%   { color: black; }</a:t>
            </a:r>
          </a:p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30%  { color: red; }</a:t>
            </a:r>
          </a:p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100% { color: blue; }</a:t>
            </a:r>
          </a:p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b="1" noProof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#something {</a:t>
            </a:r>
          </a:p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b="1" noProof="0" dirty="0">
                <a:solidFill>
                  <a:schemeClr val="accent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animation-name</a:t>
            </a:r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n-US" b="1" noProof="0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colorize</a:t>
            </a:r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b="1" noProof="0" dirty="0">
                <a:solidFill>
                  <a:schemeClr val="accent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animation-duration</a:t>
            </a:r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 5s;</a:t>
            </a:r>
          </a:p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b="1" noProof="0" dirty="0">
                <a:solidFill>
                  <a:schemeClr val="accent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animation-iteration-count</a:t>
            </a:r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 3;</a:t>
            </a:r>
          </a:p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Zaoblený obdélníkový bublinový popisek 7">
            <a:extLst>
              <a:ext uri="{FF2B5EF4-FFF2-40B4-BE49-F238E27FC236}">
                <a16:creationId xmlns:a16="http://schemas.microsoft.com/office/drawing/2014/main" id="{B2E13665-8B4E-0A91-61BF-58F6159A044D}"/>
              </a:ext>
            </a:extLst>
          </p:cNvPr>
          <p:cNvSpPr/>
          <p:nvPr/>
        </p:nvSpPr>
        <p:spPr>
          <a:xfrm>
            <a:off x="6315156" y="1525024"/>
            <a:ext cx="2808312" cy="494586"/>
          </a:xfrm>
          <a:prstGeom prst="wedgeRoundRectCallout">
            <a:avLst>
              <a:gd name="adj1" fmla="val -167975"/>
              <a:gd name="adj2" fmla="val -49760"/>
              <a:gd name="adj3" fmla="val 1666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noProof="0" dirty="0"/>
              <a:t>Named set of keyframes</a:t>
            </a:r>
          </a:p>
        </p:txBody>
      </p:sp>
      <p:sp>
        <p:nvSpPr>
          <p:cNvPr id="7" name="Zaoblený obdélníkový bublinový popisek 8">
            <a:extLst>
              <a:ext uri="{FF2B5EF4-FFF2-40B4-BE49-F238E27FC236}">
                <a16:creationId xmlns:a16="http://schemas.microsoft.com/office/drawing/2014/main" id="{412E155D-6DAF-927A-6961-9CE568357DF6}"/>
              </a:ext>
            </a:extLst>
          </p:cNvPr>
          <p:cNvSpPr/>
          <p:nvPr/>
        </p:nvSpPr>
        <p:spPr>
          <a:xfrm>
            <a:off x="6315156" y="2310540"/>
            <a:ext cx="4789004" cy="976642"/>
          </a:xfrm>
          <a:prstGeom prst="wedgeRoundRectCallout">
            <a:avLst>
              <a:gd name="adj1" fmla="val -105648"/>
              <a:gd name="adj2" fmla="val -105983"/>
              <a:gd name="adj3" fmla="val 1666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noProof="0" dirty="0"/>
              <a:t>Each keyframe holds a state of the element at a particular phase of the animation</a:t>
            </a:r>
          </a:p>
        </p:txBody>
      </p:sp>
      <p:sp>
        <p:nvSpPr>
          <p:cNvPr id="8" name="Zaoblený obdélníkový bublinový popisek 9">
            <a:extLst>
              <a:ext uri="{FF2B5EF4-FFF2-40B4-BE49-F238E27FC236}">
                <a16:creationId xmlns:a16="http://schemas.microsoft.com/office/drawing/2014/main" id="{7DDE3822-B706-4DA3-F10A-DD63E30E2408}"/>
              </a:ext>
            </a:extLst>
          </p:cNvPr>
          <p:cNvSpPr/>
          <p:nvPr/>
        </p:nvSpPr>
        <p:spPr>
          <a:xfrm>
            <a:off x="6315156" y="3584200"/>
            <a:ext cx="4820733" cy="616649"/>
          </a:xfrm>
          <a:prstGeom prst="wedgeRoundRectCallout">
            <a:avLst>
              <a:gd name="adj1" fmla="val -95041"/>
              <a:gd name="adj2" fmla="val -66080"/>
              <a:gd name="adj3" fmla="val 1666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noProof="0" dirty="0"/>
              <a:t>Animation is then applied using CSS properties</a:t>
            </a:r>
          </a:p>
        </p:txBody>
      </p:sp>
    </p:spTree>
    <p:extLst>
      <p:ext uri="{BB962C8B-B14F-4D97-AF65-F5344CB8AC3E}">
        <p14:creationId xmlns:p14="http://schemas.microsoft.com/office/powerpoint/2010/main" val="50619298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738B65-60F4-D7B7-F43D-6D476CA882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Display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7D8152-E1F7-9F21-1B5D-CD5A98B6FB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360" y="1268760"/>
            <a:ext cx="11449272" cy="1944216"/>
          </a:xfrm>
        </p:spPr>
        <p:txBody>
          <a:bodyPr/>
          <a:lstStyle/>
          <a:p>
            <a:pPr marL="0" indent="0">
              <a:buNone/>
            </a:pPr>
            <a:r>
              <a:rPr lang="en-US" noProof="0" dirty="0"/>
              <a:t>Element Display Modes.</a:t>
            </a:r>
          </a:p>
          <a:p>
            <a:r>
              <a:rPr lang="en-US" noProof="0" dirty="0"/>
              <a:t>Elements have specific ways of rendering.</a:t>
            </a:r>
          </a:p>
          <a:p>
            <a:r>
              <a:rPr lang="en-US" noProof="0" dirty="0"/>
              <a:t>Inline elements (&lt;</a:t>
            </a:r>
            <a:r>
              <a:rPr lang="en-US" noProof="0" dirty="0" err="1"/>
              <a:t>em</a:t>
            </a:r>
            <a:r>
              <a:rPr lang="en-US" noProof="0" dirty="0"/>
              <a:t>&gt;), block elements (&lt;p&gt;), table elements, lists, …</a:t>
            </a:r>
          </a:p>
          <a:p>
            <a:r>
              <a:rPr lang="en-US" noProof="0" dirty="0"/>
              <a:t>Display property can override default behavior.</a:t>
            </a:r>
            <a:br>
              <a:rPr lang="en-US" noProof="0" dirty="0"/>
            </a:br>
            <a:endParaRPr lang="en-US" noProof="0" dirty="0"/>
          </a:p>
          <a:p>
            <a:endParaRPr lang="en-US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DE4B6E-6D01-D85D-CE06-BDB3393B0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en-US" noProof="0" smtClean="0"/>
              <a:pPr/>
              <a:t>48</a:t>
            </a:fld>
            <a:endParaRPr lang="en-US" noProof="0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F1413713-D5FE-97ED-455A-8CA3788A8E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2970773"/>
              </p:ext>
            </p:extLst>
          </p:nvPr>
        </p:nvGraphicFramePr>
        <p:xfrm>
          <a:off x="335360" y="3284984"/>
          <a:ext cx="8128000" cy="2966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72208">
                  <a:extLst>
                    <a:ext uri="{9D8B030D-6E8A-4147-A177-3AD203B41FA5}">
                      <a16:colId xmlns:a16="http://schemas.microsoft.com/office/drawing/2014/main" val="3973590938"/>
                    </a:ext>
                  </a:extLst>
                </a:gridCol>
                <a:gridCol w="6255792">
                  <a:extLst>
                    <a:ext uri="{9D8B030D-6E8A-4147-A177-3AD203B41FA5}">
                      <a16:colId xmlns:a16="http://schemas.microsoft.com/office/drawing/2014/main" val="18720189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noProof="0" dirty="0"/>
                        <a:t>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Description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64506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dirty="0"/>
                        <a:t>block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Standard block element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12776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dirty="0"/>
                        <a:t>inline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Element rendered inline with the text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50908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dirty="0"/>
                        <a:t>inline-block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Small block inserted in text flow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60211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dirty="0"/>
                        <a:t>none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Hide element, no effect on layout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09574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dirty="0"/>
                        <a:t>list-item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Default for &lt;li&gt; elements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37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dirty="0"/>
                        <a:t>table, table-*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Table rows and cells have specialized formatting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70759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84333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190481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92B2B7-BB4E-EA6C-73D2-CBADCDA8C3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Box Model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45E4A5-39ED-3830-DBFA-B9B17B0E1F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Applied to all block, and inline block, elements.</a:t>
            </a:r>
          </a:p>
          <a:p>
            <a:r>
              <a:rPr lang="en-US" noProof="0" dirty="0"/>
              <a:t>Border </a:t>
            </a:r>
            <a:r>
              <a:rPr lang="en-US" dirty="0"/>
              <a:t>is a</a:t>
            </a:r>
            <a:r>
              <a:rPr lang="en-US" noProof="0" dirty="0"/>
              <a:t> visible bounding box around contents.</a:t>
            </a:r>
          </a:p>
          <a:p>
            <a:pPr lvl="1"/>
            <a:r>
              <a:rPr lang="en-US" noProof="0" dirty="0"/>
              <a:t>Have width, color, and style (solid, dotted, …).</a:t>
            </a:r>
          </a:p>
          <a:p>
            <a:pPr lvl="1"/>
            <a:r>
              <a:rPr lang="en-US" noProof="0" dirty="0"/>
              <a:t>Can be replaced by custom image (like background).</a:t>
            </a:r>
          </a:p>
          <a:p>
            <a:pPr lvl="1"/>
            <a:r>
              <a:rPr lang="en-US" noProof="0" dirty="0"/>
              <a:t>Corners may be rounded (border-radius).</a:t>
            </a:r>
          </a:p>
          <a:p>
            <a:r>
              <a:rPr lang="en-US" noProof="0" dirty="0"/>
              <a:t>Padding is a space between content and border.</a:t>
            </a:r>
          </a:p>
          <a:p>
            <a:r>
              <a:rPr lang="en-US" noProof="0" dirty="0"/>
              <a:t>Margin is a minimal space to nearest border of another element.</a:t>
            </a:r>
            <a:br>
              <a:rPr lang="en-US" dirty="0"/>
            </a:br>
            <a:r>
              <a:rPr lang="en-US" dirty="0"/>
              <a:t>There are exceptions to this rule, e.g. elements of same type.</a:t>
            </a:r>
            <a:endParaRPr lang="en-US" noProof="0" dirty="0"/>
          </a:p>
          <a:p>
            <a:r>
              <a:rPr lang="en-US" noProof="0" dirty="0"/>
              <a:t>Properties can be set for each side separately</a:t>
            </a:r>
            <a:r>
              <a:rPr lang="en-US" dirty="0"/>
              <a:t> with: </a:t>
            </a:r>
            <a:r>
              <a:rPr lang="en-US" noProof="0" dirty="0"/>
              <a:t>*-left, *-right, *-top, *-bottom.</a:t>
            </a:r>
          </a:p>
          <a:p>
            <a:endParaRPr lang="en-US" noProof="0" dirty="0"/>
          </a:p>
          <a:p>
            <a:endParaRPr lang="en-US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240CBC-53F8-82FF-2AE6-265FE4CE93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en-US" noProof="0" smtClean="0"/>
              <a:pPr/>
              <a:t>49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053380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8B8F66-4F07-E6C2-4A64-60A5F6D268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Practical / Seminar / Lab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AD584D-33F8-46FB-6905-79A2807A20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Czech, English version</a:t>
            </a:r>
          </a:p>
          <a:p>
            <a:r>
              <a:rPr lang="en-US" noProof="0" dirty="0"/>
              <a:t>Attendance on the course seminar (labs) is not mandatory</a:t>
            </a:r>
          </a:p>
          <a:p>
            <a:r>
              <a:rPr lang="en-US" noProof="0" dirty="0"/>
              <a:t>There is "</a:t>
            </a:r>
            <a:r>
              <a:rPr lang="en-US" noProof="0" dirty="0" err="1"/>
              <a:t>Cvičení</a:t>
            </a:r>
            <a:r>
              <a:rPr lang="en-US" noProof="0" dirty="0"/>
              <a:t> pro </a:t>
            </a:r>
            <a:r>
              <a:rPr lang="en-US" noProof="0" dirty="0" err="1"/>
              <a:t>repetenty</a:t>
            </a:r>
            <a:r>
              <a:rPr lang="en-US" noProof="0" dirty="0"/>
              <a:t>"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noProof="0" dirty="0"/>
              <a:t>Credit</a:t>
            </a:r>
          </a:p>
          <a:p>
            <a:r>
              <a:rPr lang="en-US" dirty="0"/>
              <a:t>Mandatory home assignments</a:t>
            </a:r>
          </a:p>
          <a:p>
            <a:r>
              <a:rPr lang="en-US" dirty="0"/>
              <a:t>Offline programming test</a:t>
            </a:r>
          </a:p>
          <a:p>
            <a:r>
              <a:rPr lang="en-US" dirty="0"/>
              <a:t>The credit is required </a:t>
            </a:r>
            <a:r>
              <a:rPr lang="en-US" dirty="0">
                <a:solidFill>
                  <a:srgbClr val="FF0000"/>
                </a:solidFill>
              </a:rPr>
              <a:t>before</a:t>
            </a:r>
            <a:r>
              <a:rPr lang="en-US" dirty="0"/>
              <a:t> attending the final test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noProof="0" dirty="0"/>
          </a:p>
          <a:p>
            <a:endParaRPr lang="en-US" noProof="0" dirty="0"/>
          </a:p>
          <a:p>
            <a:endParaRPr lang="en-US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10F4D5-6F78-2709-61F3-E778F3B2CB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en-US" noProof="0" smtClean="0"/>
              <a:pPr/>
              <a:t>5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04610319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4A14A9-6D99-85C8-AB93-80311384BE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Box Model Example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F727BC-98CE-A121-854F-4BAAB18E8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en-US" noProof="0" smtClean="0"/>
              <a:pPr/>
              <a:t>50</a:t>
            </a:fld>
            <a:endParaRPr lang="en-US" noProof="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81DB86FB-AF0D-7591-AC77-215838767641}"/>
              </a:ext>
            </a:extLst>
          </p:cNvPr>
          <p:cNvGrpSpPr/>
          <p:nvPr/>
        </p:nvGrpSpPr>
        <p:grpSpPr>
          <a:xfrm>
            <a:off x="2279576" y="1611554"/>
            <a:ext cx="6314579" cy="2092354"/>
            <a:chOff x="827584" y="2174136"/>
            <a:chExt cx="6314579" cy="2092354"/>
          </a:xfrm>
        </p:grpSpPr>
        <p:grpSp>
          <p:nvGrpSpPr>
            <p:cNvPr id="6" name="Skupina 9">
              <a:extLst>
                <a:ext uri="{FF2B5EF4-FFF2-40B4-BE49-F238E27FC236}">
                  <a16:creationId xmlns:a16="http://schemas.microsoft.com/office/drawing/2014/main" id="{4E126875-E6C0-AD7A-093C-CCAC74DEF0E9}"/>
                </a:ext>
              </a:extLst>
            </p:cNvPr>
            <p:cNvGrpSpPr/>
            <p:nvPr/>
          </p:nvGrpSpPr>
          <p:grpSpPr>
            <a:xfrm>
              <a:off x="827584" y="2174136"/>
              <a:ext cx="4845087" cy="2092354"/>
              <a:chOff x="4625805" y="3320988"/>
              <a:chExt cx="2396815" cy="1800200"/>
            </a:xfrm>
          </p:grpSpPr>
          <p:sp>
            <p:nvSpPr>
              <p:cNvPr id="16" name="Obdélník 7">
                <a:extLst>
                  <a:ext uri="{FF2B5EF4-FFF2-40B4-BE49-F238E27FC236}">
                    <a16:creationId xmlns:a16="http://schemas.microsoft.com/office/drawing/2014/main" id="{C4EDDEAA-DABC-D7D8-626A-6705CAEE4F10}"/>
                  </a:ext>
                </a:extLst>
              </p:cNvPr>
              <p:cNvSpPr/>
              <p:nvPr/>
            </p:nvSpPr>
            <p:spPr>
              <a:xfrm>
                <a:off x="4625805" y="3320988"/>
                <a:ext cx="2396815" cy="1800200"/>
              </a:xfrm>
              <a:prstGeom prst="rect">
                <a:avLst/>
              </a:prstGeom>
              <a:noFill/>
              <a:ln w="12700" cap="rnd" cmpd="sng">
                <a:solidFill>
                  <a:schemeClr val="tx1">
                    <a:lumMod val="50000"/>
                    <a:lumOff val="50000"/>
                  </a:schemeClr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001">
                <a:schemeClr val="l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noProof="0" dirty="0">
                  <a:solidFill>
                    <a:schemeClr val="tx1">
                      <a:lumMod val="50000"/>
                      <a:lumOff val="50000"/>
                    </a:schemeClr>
                  </a:solidFill>
                </a:endParaRPr>
              </a:p>
            </p:txBody>
          </p:sp>
          <p:sp>
            <p:nvSpPr>
              <p:cNvPr id="17" name="Obdélník 8">
                <a:extLst>
                  <a:ext uri="{FF2B5EF4-FFF2-40B4-BE49-F238E27FC236}">
                    <a16:creationId xmlns:a16="http://schemas.microsoft.com/office/drawing/2014/main" id="{1E32F945-BE0F-3853-D932-FB33133E10A2}"/>
                  </a:ext>
                </a:extLst>
              </p:cNvPr>
              <p:cNvSpPr/>
              <p:nvPr/>
            </p:nvSpPr>
            <p:spPr>
              <a:xfrm>
                <a:off x="4953381" y="3650464"/>
                <a:ext cx="1741664" cy="1141248"/>
              </a:xfrm>
              <a:prstGeom prst="rect">
                <a:avLst/>
              </a:prstGeom>
              <a:solidFill>
                <a:schemeClr val="bg2">
                  <a:lumMod val="90000"/>
                </a:schemeClr>
              </a:solidFill>
              <a:ln w="63500" cap="rnd" cmpd="sng">
                <a:solidFill>
                  <a:srgbClr val="0070C0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001">
                <a:schemeClr val="l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noProof="0" dirty="0">
                  <a:solidFill>
                    <a:schemeClr val="tx1">
                      <a:lumMod val="50000"/>
                      <a:lumOff val="50000"/>
                    </a:schemeClr>
                  </a:solidFill>
                </a:endParaRPr>
              </a:p>
            </p:txBody>
          </p:sp>
          <p:sp>
            <p:nvSpPr>
              <p:cNvPr id="18" name="Obdélník 6">
                <a:extLst>
                  <a:ext uri="{FF2B5EF4-FFF2-40B4-BE49-F238E27FC236}">
                    <a16:creationId xmlns:a16="http://schemas.microsoft.com/office/drawing/2014/main" id="{24E7E821-6D51-6792-1409-8CD2950A11FF}"/>
                  </a:ext>
                </a:extLst>
              </p:cNvPr>
              <p:cNvSpPr/>
              <p:nvPr/>
            </p:nvSpPr>
            <p:spPr>
              <a:xfrm>
                <a:off x="5212145" y="4005064"/>
                <a:ext cx="1224136" cy="432048"/>
              </a:xfrm>
              <a:prstGeom prst="rect">
                <a:avLst/>
              </a:prstGeom>
              <a:noFill/>
              <a:ln w="12700" cap="rnd" cmpd="sng">
                <a:solidFill>
                  <a:schemeClr val="tx1">
                    <a:lumMod val="50000"/>
                    <a:lumOff val="50000"/>
                  </a:schemeClr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001">
                <a:schemeClr val="l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noProof="0" dirty="0">
                    <a:solidFill>
                      <a:schemeClr val="tx1"/>
                    </a:solidFill>
                  </a:rPr>
                  <a:t>Content</a:t>
                </a:r>
              </a:p>
            </p:txBody>
          </p:sp>
        </p:grp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071EE610-159D-0E0A-950C-F55EC139F8EA}"/>
                </a:ext>
              </a:extLst>
            </p:cNvPr>
            <p:cNvGrpSpPr/>
            <p:nvPr/>
          </p:nvGrpSpPr>
          <p:grpSpPr>
            <a:xfrm>
              <a:off x="4744719" y="2622207"/>
              <a:ext cx="2397444" cy="369332"/>
              <a:chOff x="5124627" y="2480492"/>
              <a:chExt cx="1623983" cy="369332"/>
            </a:xfrm>
          </p:grpSpPr>
          <p:cxnSp>
            <p:nvCxnSpPr>
              <p:cNvPr id="14" name="Přímá spojnice 11">
                <a:extLst>
                  <a:ext uri="{FF2B5EF4-FFF2-40B4-BE49-F238E27FC236}">
                    <a16:creationId xmlns:a16="http://schemas.microsoft.com/office/drawing/2014/main" id="{A9251CC4-27E9-BEBE-C07F-469D64E008FD}"/>
                  </a:ext>
                </a:extLst>
              </p:cNvPr>
              <p:cNvCxnSpPr/>
              <p:nvPr/>
            </p:nvCxnSpPr>
            <p:spPr>
              <a:xfrm flipV="1">
                <a:off x="5124627" y="2665682"/>
                <a:ext cx="875620" cy="8741"/>
              </a:xfrm>
              <a:prstGeom prst="line">
                <a:avLst/>
              </a:prstGeom>
              <a:ln w="12700">
                <a:solidFill>
                  <a:schemeClr val="tx1"/>
                </a:solidFill>
                <a:head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" name="TextovéPole 13">
                <a:extLst>
                  <a:ext uri="{FF2B5EF4-FFF2-40B4-BE49-F238E27FC236}">
                    <a16:creationId xmlns:a16="http://schemas.microsoft.com/office/drawing/2014/main" id="{B56772DE-7BDB-2DF4-2D73-C08B92BDB640}"/>
                  </a:ext>
                </a:extLst>
              </p:cNvPr>
              <p:cNvSpPr txBox="1"/>
              <p:nvPr/>
            </p:nvSpPr>
            <p:spPr>
              <a:xfrm>
                <a:off x="6000246" y="2480492"/>
                <a:ext cx="74836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noProof="0" dirty="0"/>
                  <a:t>padding</a:t>
                </a:r>
              </a:p>
            </p:txBody>
          </p:sp>
        </p:grp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3E46DD7A-FB42-0D46-717E-A51CD95E4A4E}"/>
                </a:ext>
              </a:extLst>
            </p:cNvPr>
            <p:cNvGrpSpPr/>
            <p:nvPr/>
          </p:nvGrpSpPr>
          <p:grpSpPr>
            <a:xfrm>
              <a:off x="5018412" y="3066452"/>
              <a:ext cx="1970042" cy="369332"/>
              <a:chOff x="5342248" y="2913514"/>
              <a:chExt cx="1252248" cy="369332"/>
            </a:xfrm>
          </p:grpSpPr>
          <p:sp>
            <p:nvSpPr>
              <p:cNvPr id="12" name="TextovéPole 14">
                <a:extLst>
                  <a:ext uri="{FF2B5EF4-FFF2-40B4-BE49-F238E27FC236}">
                    <a16:creationId xmlns:a16="http://schemas.microsoft.com/office/drawing/2014/main" id="{81495326-1DC0-2C39-78B6-5B72B5409D36}"/>
                  </a:ext>
                </a:extLst>
              </p:cNvPr>
              <p:cNvSpPr txBox="1"/>
              <p:nvPr/>
            </p:nvSpPr>
            <p:spPr>
              <a:xfrm>
                <a:off x="6000250" y="2913514"/>
                <a:ext cx="59424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noProof="0" dirty="0"/>
                  <a:t>border</a:t>
                </a:r>
              </a:p>
            </p:txBody>
          </p:sp>
          <p:cxnSp>
            <p:nvCxnSpPr>
              <p:cNvPr id="13" name="Přímá spojnice 16">
                <a:extLst>
                  <a:ext uri="{FF2B5EF4-FFF2-40B4-BE49-F238E27FC236}">
                    <a16:creationId xmlns:a16="http://schemas.microsoft.com/office/drawing/2014/main" id="{8B9EE913-1164-CD36-AA2E-DE016DAEA314}"/>
                  </a:ext>
                </a:extLst>
              </p:cNvPr>
              <p:cNvCxnSpPr/>
              <p:nvPr/>
            </p:nvCxnSpPr>
            <p:spPr>
              <a:xfrm>
                <a:off x="5342248" y="3066335"/>
                <a:ext cx="658000" cy="7901"/>
              </a:xfrm>
              <a:prstGeom prst="line">
                <a:avLst/>
              </a:prstGeom>
              <a:ln w="12700">
                <a:solidFill>
                  <a:schemeClr val="tx1"/>
                </a:solidFill>
                <a:head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7B165347-E54E-114A-F3CE-774D3AF66058}"/>
                </a:ext>
              </a:extLst>
            </p:cNvPr>
            <p:cNvGrpSpPr/>
            <p:nvPr/>
          </p:nvGrpSpPr>
          <p:grpSpPr>
            <a:xfrm>
              <a:off x="5342245" y="3532049"/>
              <a:ext cx="1673604" cy="369332"/>
              <a:chOff x="5541865" y="3360789"/>
              <a:chExt cx="1100558" cy="369332"/>
            </a:xfrm>
          </p:grpSpPr>
          <p:sp>
            <p:nvSpPr>
              <p:cNvPr id="10" name="TextovéPole 15">
                <a:extLst>
                  <a:ext uri="{FF2B5EF4-FFF2-40B4-BE49-F238E27FC236}">
                    <a16:creationId xmlns:a16="http://schemas.microsoft.com/office/drawing/2014/main" id="{EA827538-2426-3C42-89F7-A55FD3909564}"/>
                  </a:ext>
                </a:extLst>
              </p:cNvPr>
              <p:cNvSpPr txBox="1"/>
              <p:nvPr/>
            </p:nvSpPr>
            <p:spPr>
              <a:xfrm>
                <a:off x="6000247" y="3360789"/>
                <a:ext cx="64217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noProof="0" dirty="0"/>
                  <a:t>margin</a:t>
                </a:r>
              </a:p>
            </p:txBody>
          </p:sp>
          <p:cxnSp>
            <p:nvCxnSpPr>
              <p:cNvPr id="11" name="Přímá spojnice 18">
                <a:extLst>
                  <a:ext uri="{FF2B5EF4-FFF2-40B4-BE49-F238E27FC236}">
                    <a16:creationId xmlns:a16="http://schemas.microsoft.com/office/drawing/2014/main" id="{C7B6BA08-08E9-F950-8DD4-97A079772A7A}"/>
                  </a:ext>
                </a:extLst>
              </p:cNvPr>
              <p:cNvCxnSpPr/>
              <p:nvPr/>
            </p:nvCxnSpPr>
            <p:spPr>
              <a:xfrm>
                <a:off x="5541865" y="3517179"/>
                <a:ext cx="458382" cy="4342"/>
              </a:xfrm>
              <a:prstGeom prst="line">
                <a:avLst/>
              </a:prstGeom>
              <a:ln w="12700">
                <a:solidFill>
                  <a:schemeClr val="tx1"/>
                </a:solidFill>
                <a:head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22DD3DAD-60E8-48E0-D5BD-1945F3A66799}"/>
              </a:ext>
            </a:extLst>
          </p:cNvPr>
          <p:cNvGrpSpPr/>
          <p:nvPr/>
        </p:nvGrpSpPr>
        <p:grpSpPr>
          <a:xfrm>
            <a:off x="2207568" y="3703908"/>
            <a:ext cx="5341171" cy="2202066"/>
            <a:chOff x="579541" y="4266490"/>
            <a:chExt cx="5341171" cy="2202066"/>
          </a:xfrm>
        </p:grpSpPr>
        <p:sp>
          <p:nvSpPr>
            <p:cNvPr id="20" name="Obdélník 38">
              <a:extLst>
                <a:ext uri="{FF2B5EF4-FFF2-40B4-BE49-F238E27FC236}">
                  <a16:creationId xmlns:a16="http://schemas.microsoft.com/office/drawing/2014/main" id="{0BEF2DBC-3818-CB2A-E7A2-E0E2194D8583}"/>
                </a:ext>
              </a:extLst>
            </p:cNvPr>
            <p:cNvSpPr/>
            <p:nvPr/>
          </p:nvSpPr>
          <p:spPr>
            <a:xfrm>
              <a:off x="579541" y="4266490"/>
              <a:ext cx="5341171" cy="2202066"/>
            </a:xfrm>
            <a:prstGeom prst="rect">
              <a:avLst/>
            </a:prstGeom>
            <a:noFill/>
            <a:ln w="12700" cap="rnd" cmpd="sng"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noProof="0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21" name="Obdélník 39">
              <a:extLst>
                <a:ext uri="{FF2B5EF4-FFF2-40B4-BE49-F238E27FC236}">
                  <a16:creationId xmlns:a16="http://schemas.microsoft.com/office/drawing/2014/main" id="{137CF20B-6A61-C6DA-9355-E56E00F29407}"/>
                </a:ext>
              </a:extLst>
            </p:cNvPr>
            <p:cNvSpPr/>
            <p:nvPr/>
          </p:nvSpPr>
          <p:spPr>
            <a:xfrm>
              <a:off x="1487389" y="4872421"/>
              <a:ext cx="3581363" cy="943571"/>
            </a:xfrm>
            <a:prstGeom prst="rect">
              <a:avLst/>
            </a:prstGeom>
            <a:solidFill>
              <a:srgbClr val="D6EDBD"/>
            </a:solidFill>
            <a:ln w="63500" cap="rnd" cmpd="sng">
              <a:solidFill>
                <a:srgbClr val="00B05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noProof="0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22" name="Obdélník 40">
              <a:extLst>
                <a:ext uri="{FF2B5EF4-FFF2-40B4-BE49-F238E27FC236}">
                  <a16:creationId xmlns:a16="http://schemas.microsoft.com/office/drawing/2014/main" id="{1763B7D0-C88B-CA09-9B7C-C3B510BD5F50}"/>
                </a:ext>
              </a:extLst>
            </p:cNvPr>
            <p:cNvSpPr/>
            <p:nvPr/>
          </p:nvSpPr>
          <p:spPr>
            <a:xfrm>
              <a:off x="1729778" y="5053744"/>
              <a:ext cx="3096587" cy="580926"/>
            </a:xfrm>
            <a:prstGeom prst="rect">
              <a:avLst/>
            </a:prstGeom>
            <a:noFill/>
            <a:ln w="12700" cap="rnd" cmpd="sng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noProof="0" dirty="0">
                  <a:solidFill>
                    <a:schemeClr val="tx1"/>
                  </a:solidFill>
                </a:rPr>
                <a:t>Another Content</a:t>
              </a:r>
            </a:p>
          </p:txBody>
        </p:sp>
      </p:grpSp>
      <p:sp>
        <p:nvSpPr>
          <p:cNvPr id="23" name="Zaoblený obdélníkový bublinový popisek 17">
            <a:extLst>
              <a:ext uri="{FF2B5EF4-FFF2-40B4-BE49-F238E27FC236}">
                <a16:creationId xmlns:a16="http://schemas.microsoft.com/office/drawing/2014/main" id="{F7A624C1-1673-9027-14EF-8F2F184211F9}"/>
              </a:ext>
            </a:extLst>
          </p:cNvPr>
          <p:cNvSpPr/>
          <p:nvPr/>
        </p:nvSpPr>
        <p:spPr>
          <a:xfrm>
            <a:off x="7879508" y="4007928"/>
            <a:ext cx="3545084" cy="1083945"/>
          </a:xfrm>
          <a:prstGeom prst="wedgeRoundRectCallout">
            <a:avLst>
              <a:gd name="adj1" fmla="val -80084"/>
              <a:gd name="adj2" fmla="val -92383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noProof="0" dirty="0"/>
              <a:t>Margins (typically) collapse,</a:t>
            </a:r>
          </a:p>
          <a:p>
            <a:pPr algn="ctr"/>
            <a:r>
              <a:rPr lang="en-US" noProof="0" dirty="0"/>
              <a:t>i.e., adjacent margins overlap</a:t>
            </a:r>
          </a:p>
        </p:txBody>
      </p:sp>
    </p:spTree>
    <p:extLst>
      <p:ext uri="{BB962C8B-B14F-4D97-AF65-F5344CB8AC3E}">
        <p14:creationId xmlns:p14="http://schemas.microsoft.com/office/powerpoint/2010/main" val="3123004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7 -2.96296E-6 L -0.00052 -0.045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-22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26B93A-E330-F751-AAA3-EB0B3C15C4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Box Model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0FAC8D-37DA-7EAE-6A1D-687906467D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360" y="1268760"/>
            <a:ext cx="5760640" cy="1512168"/>
          </a:xfrm>
        </p:spPr>
        <p:txBody>
          <a:bodyPr/>
          <a:lstStyle/>
          <a:p>
            <a:pPr marL="0" indent="0">
              <a:buNone/>
            </a:pPr>
            <a:r>
              <a:rPr lang="en-US" noProof="0" dirty="0"/>
              <a:t>Box Model Related Properties:</a:t>
            </a:r>
          </a:p>
          <a:p>
            <a:r>
              <a:rPr lang="en-US" noProof="0" dirty="0"/>
              <a:t>width, height, max-*, min-*</a:t>
            </a:r>
          </a:p>
          <a:p>
            <a:r>
              <a:rPr lang="en-US" noProof="0" dirty="0"/>
              <a:t>box-sizing: content-box | border-box</a:t>
            </a:r>
          </a:p>
          <a:p>
            <a:endParaRPr lang="en-US" noProof="0" dirty="0"/>
          </a:p>
          <a:p>
            <a:endParaRPr lang="en-US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2527A1-B483-A002-E970-E3AFC6047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en-US" noProof="0" smtClean="0"/>
              <a:pPr/>
              <a:t>51</a:t>
            </a:fld>
            <a:endParaRPr lang="en-US" noProof="0" dirty="0"/>
          </a:p>
        </p:txBody>
      </p:sp>
      <p:sp>
        <p:nvSpPr>
          <p:cNvPr id="5" name="Zaoblený obdélníkový bublinový popisek 17">
            <a:extLst>
              <a:ext uri="{FF2B5EF4-FFF2-40B4-BE49-F238E27FC236}">
                <a16:creationId xmlns:a16="http://schemas.microsoft.com/office/drawing/2014/main" id="{2F2C4A3D-86AE-14B2-D052-61DEFBB7B242}"/>
              </a:ext>
            </a:extLst>
          </p:cNvPr>
          <p:cNvSpPr/>
          <p:nvPr/>
        </p:nvSpPr>
        <p:spPr>
          <a:xfrm>
            <a:off x="5524235" y="1268076"/>
            <a:ext cx="4649003" cy="1083945"/>
          </a:xfrm>
          <a:prstGeom prst="wedgeRoundRectCallout">
            <a:avLst>
              <a:gd name="adj1" fmla="val -86969"/>
              <a:gd name="adj2" fmla="val 6779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noProof="0" dirty="0"/>
              <a:t>When the contents does not fit width/height constraints, it will overflow (see </a:t>
            </a:r>
            <a:r>
              <a:rPr lang="en-US" b="1" noProof="0" dirty="0">
                <a:latin typeface="Courier New" panose="02070309020205020404" pitchFamily="49" charset="0"/>
                <a:cs typeface="Courier New" panose="02070309020205020404" pitchFamily="49" charset="0"/>
              </a:rPr>
              <a:t>overflow</a:t>
            </a:r>
            <a:r>
              <a:rPr lang="en-US" noProof="0" dirty="0"/>
              <a:t> property)</a:t>
            </a:r>
          </a:p>
        </p:txBody>
      </p:sp>
      <p:sp>
        <p:nvSpPr>
          <p:cNvPr id="6" name="Obdélník 7">
            <a:extLst>
              <a:ext uri="{FF2B5EF4-FFF2-40B4-BE49-F238E27FC236}">
                <a16:creationId xmlns:a16="http://schemas.microsoft.com/office/drawing/2014/main" id="{780EAFB3-9E37-F0B1-A836-F387E1CD44DB}"/>
              </a:ext>
            </a:extLst>
          </p:cNvPr>
          <p:cNvSpPr/>
          <p:nvPr/>
        </p:nvSpPr>
        <p:spPr>
          <a:xfrm>
            <a:off x="2985544" y="3199616"/>
            <a:ext cx="4845087" cy="2506283"/>
          </a:xfrm>
          <a:prstGeom prst="rect">
            <a:avLst/>
          </a:prstGeom>
          <a:noFill/>
          <a:ln w="12700" cap="rnd" cmpd="sng"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noProof="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7" name="Obdélník 8">
            <a:extLst>
              <a:ext uri="{FF2B5EF4-FFF2-40B4-BE49-F238E27FC236}">
                <a16:creationId xmlns:a16="http://schemas.microsoft.com/office/drawing/2014/main" id="{6311AC68-AB3E-F714-A1AD-9C70A4531F74}"/>
              </a:ext>
            </a:extLst>
          </p:cNvPr>
          <p:cNvSpPr/>
          <p:nvPr/>
        </p:nvSpPr>
        <p:spPr>
          <a:xfrm>
            <a:off x="3647728" y="3825864"/>
            <a:ext cx="3520720" cy="1326461"/>
          </a:xfrm>
          <a:prstGeom prst="rect">
            <a:avLst/>
          </a:prstGeom>
          <a:solidFill>
            <a:schemeClr val="bg2">
              <a:lumMod val="90000"/>
            </a:schemeClr>
          </a:solidFill>
          <a:ln w="63500" cap="rnd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noProof="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8" name="Obdélník 6">
            <a:extLst>
              <a:ext uri="{FF2B5EF4-FFF2-40B4-BE49-F238E27FC236}">
                <a16:creationId xmlns:a16="http://schemas.microsoft.com/office/drawing/2014/main" id="{E32CAAD8-BC98-F5B8-39C1-3E9376412B91}"/>
              </a:ext>
            </a:extLst>
          </p:cNvPr>
          <p:cNvSpPr/>
          <p:nvPr/>
        </p:nvSpPr>
        <p:spPr>
          <a:xfrm>
            <a:off x="4170812" y="4238012"/>
            <a:ext cx="2474553" cy="502165"/>
          </a:xfrm>
          <a:prstGeom prst="rect">
            <a:avLst/>
          </a:prstGeom>
          <a:noFill/>
          <a:ln w="12700" cap="rnd" cmpd="sng"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noProof="0" dirty="0">
                <a:solidFill>
                  <a:schemeClr val="tx1"/>
                </a:solidFill>
              </a:rPr>
              <a:t>Content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A280769D-E79D-230B-57C5-E1094E32EF84}"/>
              </a:ext>
            </a:extLst>
          </p:cNvPr>
          <p:cNvGrpSpPr/>
          <p:nvPr/>
        </p:nvGrpSpPr>
        <p:grpSpPr>
          <a:xfrm>
            <a:off x="6902675" y="3890987"/>
            <a:ext cx="2442329" cy="369332"/>
            <a:chOff x="5124627" y="2480492"/>
            <a:chExt cx="1654388" cy="369332"/>
          </a:xfrm>
        </p:grpSpPr>
        <p:cxnSp>
          <p:nvCxnSpPr>
            <p:cNvPr id="10" name="Přímá spojnice 11">
              <a:extLst>
                <a:ext uri="{FF2B5EF4-FFF2-40B4-BE49-F238E27FC236}">
                  <a16:creationId xmlns:a16="http://schemas.microsoft.com/office/drawing/2014/main" id="{246F9D80-1DA5-470C-C907-37043E7A821C}"/>
                </a:ext>
              </a:extLst>
            </p:cNvPr>
            <p:cNvCxnSpPr/>
            <p:nvPr/>
          </p:nvCxnSpPr>
          <p:spPr>
            <a:xfrm flipV="1">
              <a:off x="5124627" y="2665682"/>
              <a:ext cx="875620" cy="8741"/>
            </a:xfrm>
            <a:prstGeom prst="line">
              <a:avLst/>
            </a:prstGeom>
            <a:ln w="12700">
              <a:solidFill>
                <a:schemeClr val="tx1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ovéPole 13">
              <a:extLst>
                <a:ext uri="{FF2B5EF4-FFF2-40B4-BE49-F238E27FC236}">
                  <a16:creationId xmlns:a16="http://schemas.microsoft.com/office/drawing/2014/main" id="{F8B7E1D5-8D77-7392-AA9E-286D695519BE}"/>
                </a:ext>
              </a:extLst>
            </p:cNvPr>
            <p:cNvSpPr txBox="1"/>
            <p:nvPr/>
          </p:nvSpPr>
          <p:spPr>
            <a:xfrm>
              <a:off x="6000247" y="2480492"/>
              <a:ext cx="7787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noProof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padding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1B3FF2C-D79C-44C6-8CB2-8F516D516ED6}"/>
              </a:ext>
            </a:extLst>
          </p:cNvPr>
          <p:cNvGrpSpPr/>
          <p:nvPr/>
        </p:nvGrpSpPr>
        <p:grpSpPr>
          <a:xfrm>
            <a:off x="7176375" y="4335232"/>
            <a:ext cx="2046984" cy="369332"/>
            <a:chOff x="5342247" y="2913514"/>
            <a:chExt cx="1301155" cy="369332"/>
          </a:xfrm>
        </p:grpSpPr>
        <p:sp>
          <p:nvSpPr>
            <p:cNvPr id="13" name="TextovéPole 14">
              <a:extLst>
                <a:ext uri="{FF2B5EF4-FFF2-40B4-BE49-F238E27FC236}">
                  <a16:creationId xmlns:a16="http://schemas.microsoft.com/office/drawing/2014/main" id="{61BA9532-F85F-C45C-7150-6564FE559E6C}"/>
                </a:ext>
              </a:extLst>
            </p:cNvPr>
            <p:cNvSpPr txBox="1"/>
            <p:nvPr/>
          </p:nvSpPr>
          <p:spPr>
            <a:xfrm>
              <a:off x="6000247" y="2913514"/>
              <a:ext cx="64315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noProof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border</a:t>
              </a:r>
            </a:p>
          </p:txBody>
        </p:sp>
        <p:cxnSp>
          <p:nvCxnSpPr>
            <p:cNvPr id="14" name="Přímá spojnice 16">
              <a:extLst>
                <a:ext uri="{FF2B5EF4-FFF2-40B4-BE49-F238E27FC236}">
                  <a16:creationId xmlns:a16="http://schemas.microsoft.com/office/drawing/2014/main" id="{0CE42153-34DB-F41E-9680-6059EE813FEE}"/>
                </a:ext>
              </a:extLst>
            </p:cNvPr>
            <p:cNvCxnSpPr/>
            <p:nvPr/>
          </p:nvCxnSpPr>
          <p:spPr>
            <a:xfrm>
              <a:off x="5342247" y="3066335"/>
              <a:ext cx="658000" cy="7901"/>
            </a:xfrm>
            <a:prstGeom prst="line">
              <a:avLst/>
            </a:prstGeom>
            <a:ln w="12700">
              <a:solidFill>
                <a:schemeClr val="tx1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38D14B71-C9BF-203B-9692-513DCDE9361C}"/>
              </a:ext>
            </a:extLst>
          </p:cNvPr>
          <p:cNvGrpSpPr/>
          <p:nvPr/>
        </p:nvGrpSpPr>
        <p:grpSpPr>
          <a:xfrm>
            <a:off x="7500209" y="4800829"/>
            <a:ext cx="1708871" cy="369332"/>
            <a:chOff x="5541865" y="3360789"/>
            <a:chExt cx="1123749" cy="369332"/>
          </a:xfrm>
        </p:grpSpPr>
        <p:sp>
          <p:nvSpPr>
            <p:cNvPr id="16" name="TextovéPole 15">
              <a:extLst>
                <a:ext uri="{FF2B5EF4-FFF2-40B4-BE49-F238E27FC236}">
                  <a16:creationId xmlns:a16="http://schemas.microsoft.com/office/drawing/2014/main" id="{BC848990-AE82-13BF-145B-FFADB007394B}"/>
                </a:ext>
              </a:extLst>
            </p:cNvPr>
            <p:cNvSpPr txBox="1"/>
            <p:nvPr/>
          </p:nvSpPr>
          <p:spPr>
            <a:xfrm>
              <a:off x="6000247" y="3360789"/>
              <a:ext cx="66536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noProof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margin</a:t>
              </a:r>
            </a:p>
          </p:txBody>
        </p:sp>
        <p:cxnSp>
          <p:nvCxnSpPr>
            <p:cNvPr id="17" name="Přímá spojnice 18">
              <a:extLst>
                <a:ext uri="{FF2B5EF4-FFF2-40B4-BE49-F238E27FC236}">
                  <a16:creationId xmlns:a16="http://schemas.microsoft.com/office/drawing/2014/main" id="{6F9009B5-AA31-3A5D-9BDD-5EAF3DDA7509}"/>
                </a:ext>
              </a:extLst>
            </p:cNvPr>
            <p:cNvCxnSpPr/>
            <p:nvPr/>
          </p:nvCxnSpPr>
          <p:spPr>
            <a:xfrm>
              <a:off x="5541865" y="3517179"/>
              <a:ext cx="458382" cy="4342"/>
            </a:xfrm>
            <a:prstGeom prst="line">
              <a:avLst/>
            </a:prstGeom>
            <a:ln w="12700">
              <a:solidFill>
                <a:schemeClr val="tx1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8" name="Přímá spojnice 18">
            <a:extLst>
              <a:ext uri="{FF2B5EF4-FFF2-40B4-BE49-F238E27FC236}">
                <a16:creationId xmlns:a16="http://schemas.microsoft.com/office/drawing/2014/main" id="{EE24A264-62B3-8600-F12D-134AAE968AA8}"/>
              </a:ext>
            </a:extLst>
          </p:cNvPr>
          <p:cNvCxnSpPr/>
          <p:nvPr/>
        </p:nvCxnSpPr>
        <p:spPr>
          <a:xfrm>
            <a:off x="4170812" y="4740176"/>
            <a:ext cx="2474553" cy="0"/>
          </a:xfrm>
          <a:prstGeom prst="line">
            <a:avLst/>
          </a:prstGeom>
          <a:ln w="3175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ovéPole 9">
            <a:extLst>
              <a:ext uri="{FF2B5EF4-FFF2-40B4-BE49-F238E27FC236}">
                <a16:creationId xmlns:a16="http://schemas.microsoft.com/office/drawing/2014/main" id="{D0B8EB68-E394-2530-8591-1EF036B196F7}"/>
              </a:ext>
            </a:extLst>
          </p:cNvPr>
          <p:cNvSpPr txBox="1"/>
          <p:nvPr/>
        </p:nvSpPr>
        <p:spPr>
          <a:xfrm>
            <a:off x="4971108" y="4683640"/>
            <a:ext cx="873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noProof="0" dirty="0">
                <a:latin typeface="Courier New" panose="02070309020205020404" pitchFamily="49" charset="0"/>
                <a:cs typeface="Courier New" panose="02070309020205020404" pitchFamily="49" charset="0"/>
              </a:rPr>
              <a:t>width</a:t>
            </a:r>
            <a:endParaRPr lang="en-US" sz="2000" b="1" noProof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20" name="Přímá spojnice 18">
            <a:extLst>
              <a:ext uri="{FF2B5EF4-FFF2-40B4-BE49-F238E27FC236}">
                <a16:creationId xmlns:a16="http://schemas.microsoft.com/office/drawing/2014/main" id="{1D7CF649-1418-2D9D-1575-0100553CE688}"/>
              </a:ext>
            </a:extLst>
          </p:cNvPr>
          <p:cNvCxnSpPr/>
          <p:nvPr/>
        </p:nvCxnSpPr>
        <p:spPr>
          <a:xfrm flipV="1">
            <a:off x="3647729" y="3696070"/>
            <a:ext cx="3528647" cy="5136"/>
          </a:xfrm>
          <a:prstGeom prst="line">
            <a:avLst/>
          </a:prstGeom>
          <a:ln w="3175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ovéPole 9">
            <a:extLst>
              <a:ext uri="{FF2B5EF4-FFF2-40B4-BE49-F238E27FC236}">
                <a16:creationId xmlns:a16="http://schemas.microsoft.com/office/drawing/2014/main" id="{CF6278EC-7758-0A1E-860D-339830290130}"/>
              </a:ext>
            </a:extLst>
          </p:cNvPr>
          <p:cNvSpPr txBox="1"/>
          <p:nvPr/>
        </p:nvSpPr>
        <p:spPr>
          <a:xfrm>
            <a:off x="4971107" y="3341147"/>
            <a:ext cx="873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noProof="0" dirty="0">
                <a:latin typeface="Courier New" panose="02070309020205020404" pitchFamily="49" charset="0"/>
                <a:cs typeface="Courier New" panose="02070309020205020404" pitchFamily="49" charset="0"/>
              </a:rPr>
              <a:t>width</a:t>
            </a:r>
            <a:endParaRPr lang="en-US" sz="2000" b="1" noProof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2" name="Zaoblený obdélníkový bublinový popisek 26">
            <a:extLst>
              <a:ext uri="{FF2B5EF4-FFF2-40B4-BE49-F238E27FC236}">
                <a16:creationId xmlns:a16="http://schemas.microsoft.com/office/drawing/2014/main" id="{C372034F-8E71-C126-8E3F-3D6BE501ACD3}"/>
              </a:ext>
            </a:extLst>
          </p:cNvPr>
          <p:cNvSpPr/>
          <p:nvPr/>
        </p:nvSpPr>
        <p:spPr>
          <a:xfrm>
            <a:off x="1859187" y="5598886"/>
            <a:ext cx="3100876" cy="708288"/>
          </a:xfrm>
          <a:prstGeom prst="wedgeRoundRectCallout">
            <a:avLst>
              <a:gd name="adj1" fmla="val 45055"/>
              <a:gd name="adj2" fmla="val -148778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noProof="0" dirty="0">
                <a:latin typeface="Courier New" panose="02070309020205020404" pitchFamily="49" charset="0"/>
                <a:cs typeface="Courier New" panose="02070309020205020404" pitchFamily="49" charset="0"/>
              </a:rPr>
              <a:t>box-sizing: content-box</a:t>
            </a:r>
          </a:p>
          <a:p>
            <a:pPr algn="ctr"/>
            <a:r>
              <a:rPr lang="en-US" sz="1600" noProof="0" dirty="0">
                <a:cs typeface="Courier New" panose="02070309020205020404" pitchFamily="49" charset="0"/>
              </a:rPr>
              <a:t>(default)</a:t>
            </a:r>
            <a:endParaRPr lang="en-US" sz="1600" noProof="0" dirty="0"/>
          </a:p>
        </p:txBody>
      </p:sp>
      <p:sp>
        <p:nvSpPr>
          <p:cNvPr id="23" name="Zaoblený obdélníkový bublinový popisek 26">
            <a:extLst>
              <a:ext uri="{FF2B5EF4-FFF2-40B4-BE49-F238E27FC236}">
                <a16:creationId xmlns:a16="http://schemas.microsoft.com/office/drawing/2014/main" id="{1D5C0BC1-E498-3F5C-EEDF-559E5AB9B174}"/>
              </a:ext>
            </a:extLst>
          </p:cNvPr>
          <p:cNvSpPr/>
          <p:nvPr/>
        </p:nvSpPr>
        <p:spPr>
          <a:xfrm>
            <a:off x="6485507" y="2821871"/>
            <a:ext cx="3100876" cy="516615"/>
          </a:xfrm>
          <a:prstGeom prst="wedgeRoundRectCallout">
            <a:avLst>
              <a:gd name="adj1" fmla="val -39233"/>
              <a:gd name="adj2" fmla="val 108336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noProof="0" dirty="0">
                <a:latin typeface="Courier New" panose="02070309020205020404" pitchFamily="49" charset="0"/>
                <a:cs typeface="Courier New" panose="02070309020205020404" pitchFamily="49" charset="0"/>
              </a:rPr>
              <a:t>box-sizing: border-box</a:t>
            </a:r>
          </a:p>
        </p:txBody>
      </p:sp>
    </p:spTree>
    <p:extLst>
      <p:ext uri="{BB962C8B-B14F-4D97-AF65-F5344CB8AC3E}">
        <p14:creationId xmlns:p14="http://schemas.microsoft.com/office/powerpoint/2010/main" val="930037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420758-B50D-7A2A-0039-EC009B482D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>
                <a:solidFill>
                  <a:schemeClr val="bg1"/>
                </a:solidFill>
              </a:rPr>
              <a:t>Media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D83B7C-8A68-6F9E-00C3-A7BB0CB26E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360" y="1268760"/>
            <a:ext cx="11449272" cy="2392482"/>
          </a:xfrm>
        </p:spPr>
        <p:txBody>
          <a:bodyPr/>
          <a:lstStyle/>
          <a:p>
            <a:pPr marL="0" indent="0">
              <a:buNone/>
            </a:pPr>
            <a:r>
              <a:rPr lang="en-US" noProof="0" dirty="0">
                <a:solidFill>
                  <a:schemeClr val="bg1"/>
                </a:solidFill>
              </a:rPr>
              <a:t>We need to restrict styles for a particular (visualization) medium, e.g., screen, print, speech, ..</a:t>
            </a:r>
          </a:p>
          <a:p>
            <a:pPr marL="0" indent="0">
              <a:buNone/>
            </a:pPr>
            <a:r>
              <a:rPr lang="en-US" noProof="0" dirty="0">
                <a:solidFill>
                  <a:schemeClr val="bg1"/>
                </a:solidFill>
              </a:rPr>
              <a:t>We can use media features / properties in addition to media types:</a:t>
            </a:r>
          </a:p>
          <a:p>
            <a:r>
              <a:rPr lang="en-US" noProof="0" dirty="0">
                <a:solidFill>
                  <a:schemeClr val="bg1"/>
                </a:solidFill>
              </a:rPr>
              <a:t>width, height</a:t>
            </a:r>
          </a:p>
          <a:p>
            <a:r>
              <a:rPr lang="en-US" noProof="0" dirty="0">
                <a:solidFill>
                  <a:schemeClr val="bg1"/>
                </a:solidFill>
              </a:rPr>
              <a:t>device-width, device-height</a:t>
            </a:r>
          </a:p>
          <a:p>
            <a:r>
              <a:rPr lang="en-US" noProof="0" dirty="0">
                <a:solidFill>
                  <a:schemeClr val="bg1"/>
                </a:solidFill>
              </a:rPr>
              <a:t>orientation, aspect-ratio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201CBC-AF0F-5E72-F5A2-41A653B91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en-US" noProof="0" smtClean="0"/>
              <a:pPr/>
              <a:t>52</a:t>
            </a:fld>
            <a:endParaRPr lang="en-US" noProof="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0388C6D-B34F-A915-0445-79948A3A4FBC}"/>
              </a:ext>
            </a:extLst>
          </p:cNvPr>
          <p:cNvSpPr/>
          <p:nvPr/>
        </p:nvSpPr>
        <p:spPr>
          <a:xfrm>
            <a:off x="479376" y="4314572"/>
            <a:ext cx="4824536" cy="188038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noProof="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&lt;style media="print"&gt;</a:t>
            </a:r>
          </a:p>
          <a:p>
            <a:r>
              <a:rPr lang="en-US" b="1" noProof="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body { </a:t>
            </a:r>
            <a:br>
              <a:rPr lang="en-US" b="1" noProof="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 noProof="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color: black;</a:t>
            </a:r>
          </a:p>
          <a:p>
            <a:r>
              <a:rPr lang="en-US" b="1" noProof="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background-color: white; </a:t>
            </a:r>
            <a:br>
              <a:rPr lang="en-US" b="1" noProof="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 noProof="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  <a:br>
              <a:rPr lang="en-US" b="1" noProof="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 noProof="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&lt;/style&gt;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D12D71D-4F67-AAD3-E443-7CC3E8E798D3}"/>
              </a:ext>
            </a:extLst>
          </p:cNvPr>
          <p:cNvSpPr/>
          <p:nvPr/>
        </p:nvSpPr>
        <p:spPr>
          <a:xfrm>
            <a:off x="5807968" y="4316958"/>
            <a:ext cx="5566711" cy="1233873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noProof="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@media screen and (max-width: 450px) {</a:t>
            </a:r>
          </a:p>
          <a:p>
            <a:r>
              <a:rPr lang="en-US" b="1" noProof="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body { font-size: 0.8em; }</a:t>
            </a:r>
          </a:p>
          <a:p>
            <a:r>
              <a:rPr lang="en-US" b="1" noProof="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FC0A64F-2C91-57A6-0BDC-7EFC3FC2EEEB}"/>
              </a:ext>
            </a:extLst>
          </p:cNvPr>
          <p:cNvSpPr txBox="1">
            <a:spLocks/>
          </p:cNvSpPr>
          <p:nvPr/>
        </p:nvSpPr>
        <p:spPr>
          <a:xfrm>
            <a:off x="479376" y="3933056"/>
            <a:ext cx="4824536" cy="364850"/>
          </a:xfrm>
          <a:prstGeom prst="rect">
            <a:avLst/>
          </a:prstGeom>
        </p:spPr>
        <p:txBody>
          <a:bodyPr vert="horz" lIns="0" tIns="36000" rIns="0" bIns="3600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noProof="0" dirty="0">
                <a:solidFill>
                  <a:schemeClr val="bg1"/>
                </a:solidFill>
              </a:rPr>
              <a:t>Attribute based: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B15E7E9D-290F-A9D5-6161-ACBE2F6E6A0B}"/>
              </a:ext>
            </a:extLst>
          </p:cNvPr>
          <p:cNvSpPr txBox="1">
            <a:spLocks/>
          </p:cNvSpPr>
          <p:nvPr/>
        </p:nvSpPr>
        <p:spPr>
          <a:xfrm>
            <a:off x="5807968" y="3933056"/>
            <a:ext cx="5555662" cy="364850"/>
          </a:xfrm>
          <a:prstGeom prst="rect">
            <a:avLst/>
          </a:prstGeom>
        </p:spPr>
        <p:txBody>
          <a:bodyPr vert="horz" lIns="0" tIns="36000" rIns="0" bIns="3600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noProof="0" dirty="0">
                <a:solidFill>
                  <a:schemeClr val="bg1"/>
                </a:solidFill>
              </a:rPr>
              <a:t>Inside CSS:</a:t>
            </a:r>
          </a:p>
        </p:txBody>
      </p:sp>
    </p:spTree>
    <p:extLst>
      <p:ext uri="{BB962C8B-B14F-4D97-AF65-F5344CB8AC3E}">
        <p14:creationId xmlns:p14="http://schemas.microsoft.com/office/powerpoint/2010/main" val="1030498621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131990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883215-FAB7-3DEB-5FAC-4F727A0A37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Points and Examination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5AFE5E-589B-435D-F36C-4D56081595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35360" y="1260583"/>
            <a:ext cx="5699679" cy="3977759"/>
          </a:xfrm>
        </p:spPr>
        <p:txBody>
          <a:bodyPr/>
          <a:lstStyle/>
          <a:p>
            <a:pPr marL="0" indent="0">
              <a:buNone/>
            </a:pPr>
            <a:r>
              <a:rPr lang="en-US" noProof="0" dirty="0"/>
              <a:t>Practicals</a:t>
            </a:r>
          </a:p>
          <a:p>
            <a:r>
              <a:rPr lang="en-US" noProof="0" dirty="0"/>
              <a:t>1 point for each active attendance</a:t>
            </a:r>
          </a:p>
          <a:p>
            <a:r>
              <a:rPr lang="en-US" noProof="0" dirty="0"/>
              <a:t>1 extra point as a bonus for solving some problems during / after the practical</a:t>
            </a:r>
          </a:p>
          <a:p>
            <a:pPr marL="0" indent="0">
              <a:buNone/>
            </a:pPr>
            <a:br>
              <a:rPr lang="en-US" noProof="0" dirty="0"/>
            </a:br>
            <a:r>
              <a:rPr lang="en-US" noProof="0" dirty="0"/>
              <a:t>Home assignments</a:t>
            </a:r>
          </a:p>
          <a:p>
            <a:r>
              <a:rPr lang="en-US" noProof="0" dirty="0"/>
              <a:t>Mandatory</a:t>
            </a:r>
          </a:p>
          <a:p>
            <a:r>
              <a:rPr lang="en-US" noProof="0" dirty="0"/>
              <a:t>Regular</a:t>
            </a:r>
          </a:p>
          <a:p>
            <a:pPr marL="0" indent="0">
              <a:buNone/>
            </a:pPr>
            <a:endParaRPr lang="en-US" noProof="0" dirty="0"/>
          </a:p>
          <a:p>
            <a:endParaRPr lang="en-US" noProof="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707287D-A1B9-03CB-1FCE-39AACC91C2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17920" y="1260583"/>
            <a:ext cx="5566712" cy="1952393"/>
          </a:xfrm>
        </p:spPr>
        <p:txBody>
          <a:bodyPr/>
          <a:lstStyle/>
          <a:p>
            <a:pPr marL="0" indent="0">
              <a:buNone/>
            </a:pPr>
            <a:r>
              <a:rPr lang="en-US" noProof="0" dirty="0"/>
              <a:t>Programming test</a:t>
            </a:r>
          </a:p>
          <a:p>
            <a:r>
              <a:rPr lang="en-US" noProof="0" dirty="0"/>
              <a:t>Specification</a:t>
            </a:r>
          </a:p>
          <a:p>
            <a:r>
              <a:rPr lang="en-US" noProof="0" dirty="0"/>
              <a:t>Modification during the test</a:t>
            </a:r>
          </a:p>
          <a:p>
            <a:endParaRPr lang="en-US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178C12-A568-0AD3-1F48-AD652AA21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en-US" noProof="0" smtClean="0"/>
              <a:pPr/>
              <a:t>6</a:t>
            </a:fld>
            <a:endParaRPr lang="en-US" noProof="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69FE0ED-1421-B044-5F07-D5B883B9EB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16997" y="5500420"/>
            <a:ext cx="8784139" cy="808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554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D7BEC6-CCA0-E219-BB29-F08955C446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Scope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F6E4A11-68DF-C583-4815-2196DDF5F9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B8B48-CD68-422A-981A-F7D1D2E08DD1}" type="slidenum">
              <a:rPr lang="en-US" noProof="0" smtClean="0"/>
              <a:t>7</a:t>
            </a:fld>
            <a:endParaRPr lang="en-US" noProof="0" dirty="0"/>
          </a:p>
        </p:txBody>
      </p:sp>
      <p:pic>
        <p:nvPicPr>
          <p:cNvPr id="4" name="Picture 2" descr="Image">
            <a:extLst>
              <a:ext uri="{FF2B5EF4-FFF2-40B4-BE49-F238E27FC236}">
                <a16:creationId xmlns:a16="http://schemas.microsoft.com/office/drawing/2014/main" id="{F84237BF-EF90-1737-5DEA-B6C35734E3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416" y="1340768"/>
            <a:ext cx="3628058" cy="48810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F424B9F5-3C53-A16E-9FFD-CB2DD1E2C9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4451" y="1737098"/>
            <a:ext cx="3190875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React | Simple implementing SSR(Server-Side Rendering) in React">
            <a:extLst>
              <a:ext uri="{FF2B5EF4-FFF2-40B4-BE49-F238E27FC236}">
                <a16:creationId xmlns:a16="http://schemas.microsoft.com/office/drawing/2014/main" id="{0549D3EF-E070-DCAD-60C7-BC00AD6356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57732" y="2200167"/>
            <a:ext cx="2895600" cy="1581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AngularJS USP explained | GoodWorkLabs: Big Data | AI | Outsourced Product  Development Company">
            <a:extLst>
              <a:ext uri="{FF2B5EF4-FFF2-40B4-BE49-F238E27FC236}">
                <a16:creationId xmlns:a16="http://schemas.microsoft.com/office/drawing/2014/main" id="{206654C6-2E1F-7459-62DC-F0E70431B5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2435" y="3817050"/>
            <a:ext cx="2466975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8" descr="6 New Features of Next.js 12. Learn What is New in the Latest Version… | by  Nazhim Kalam | Enlear Academy">
            <a:extLst>
              <a:ext uri="{FF2B5EF4-FFF2-40B4-BE49-F238E27FC236}">
                <a16:creationId xmlns:a16="http://schemas.microsoft.com/office/drawing/2014/main" id="{06EF38EB-4A34-978F-7A94-ED9D481A63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0256" y="4271578"/>
            <a:ext cx="285750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89748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366044-0769-8686-0E2A-553B8C1CCB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Feedback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F4208E-3665-E406-D422-40D99BB511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en-US" noProof="0" smtClean="0"/>
              <a:pPr/>
              <a:t>8</a:t>
            </a:fld>
            <a:endParaRPr lang="en-US" noProof="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4D88F51-324F-74FC-617C-8735E32519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03512" y="1254924"/>
            <a:ext cx="8390359" cy="95235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544BDDB-9285-D407-FAAA-54D6ACFD8D4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03512" y="2480521"/>
            <a:ext cx="8409058" cy="107375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0375FC8-9F49-42C6-DECE-3F253B1EBFA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0856" y="4562386"/>
            <a:ext cx="6430272" cy="167663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DFADD50-D6E3-11EF-A89A-0E0C010EF89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5400" y="3770298"/>
            <a:ext cx="6061184" cy="57606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3D69719-08E5-AA80-1391-90A1F0F078F1}"/>
              </a:ext>
            </a:extLst>
          </p:cNvPr>
          <p:cNvSpPr txBox="1"/>
          <p:nvPr/>
        </p:nvSpPr>
        <p:spPr>
          <a:xfrm>
            <a:off x="7464152" y="5100247"/>
            <a:ext cx="4547741" cy="11387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0" i="0" noProof="0" dirty="0" err="1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zruste</a:t>
            </a:r>
            <a:r>
              <a:rPr lang="en-US" b="0" i="0" noProof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noProof="0" dirty="0" err="1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tento</a:t>
            </a:r>
            <a:r>
              <a:rPr lang="en-US" b="0" i="0" noProof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noProof="0" dirty="0" err="1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predmet</a:t>
            </a:r>
            <a:r>
              <a:rPr lang="en-US" b="0" i="0" noProof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 a </a:t>
            </a:r>
            <a:r>
              <a:rPr lang="en-US" b="0" i="0" noProof="0" dirty="0" err="1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pokrocile</a:t>
            </a:r>
            <a:r>
              <a:rPr lang="en-US" b="0" i="0" noProof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noProof="0" dirty="0" err="1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weby</a:t>
            </a:r>
            <a:r>
              <a:rPr lang="en-US" b="0" i="0" noProof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noProof="0" dirty="0" err="1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ako</a:t>
            </a:r>
            <a:r>
              <a:rPr lang="en-US" b="0" i="0" noProof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noProof="0" dirty="0" err="1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povinny</a:t>
            </a:r>
            <a:r>
              <a:rPr lang="en-US" b="0" i="0" noProof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noProof="0" dirty="0" err="1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na</a:t>
            </a:r>
            <a:r>
              <a:rPr lang="en-US" b="0" i="0" noProof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noProof="0" dirty="0" err="1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sw</a:t>
            </a:r>
            <a:r>
              <a:rPr lang="en-US" b="0" i="0" noProof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noProof="0" dirty="0" err="1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specializaciu</a:t>
            </a:r>
            <a:r>
              <a:rPr lang="en-US" b="0" i="0" noProof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 OKAMZITE</a:t>
            </a:r>
          </a:p>
          <a:p>
            <a:pPr algn="r"/>
            <a:br>
              <a:rPr lang="en-US" b="0" i="0" noProof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</a:br>
            <a:r>
              <a:rPr lang="en-US" sz="1400" b="0" i="0" noProof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2024/2025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956096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D87A867-91C2-4AFA-8134-76734EAE4FB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noProof="0" dirty="0"/>
              <a:t>Starting Point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DCECE8-4F31-63F3-B510-1091E7B7097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noProof="0" dirty="0"/>
              <a:t>What you should already know ...</a:t>
            </a:r>
          </a:p>
        </p:txBody>
      </p:sp>
    </p:spTree>
    <p:extLst>
      <p:ext uri="{BB962C8B-B14F-4D97-AF65-F5344CB8AC3E}">
        <p14:creationId xmlns:p14="http://schemas.microsoft.com/office/powerpoint/2010/main" val="110553815"/>
      </p:ext>
    </p:extLst>
  </p:cSld>
  <p:clrMapOvr>
    <a:masterClrMapping/>
  </p:clrMapOvr>
</p:sld>
</file>

<file path=ppt/theme/theme1.xml><?xml version="1.0" encoding="utf-8"?>
<a:theme xmlns:a="http://schemas.openxmlformats.org/drawingml/2006/main" name="2024 presentation theme">
  <a:themeElements>
    <a:clrScheme name="Research Group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>
    <a:spDef>
      <a:spPr>
        <a:solidFill>
          <a:schemeClr val="accent1">
            <a:lumMod val="20000"/>
            <a:lumOff val="80000"/>
          </a:schemeClr>
        </a:solidFill>
        <a:ln>
          <a:noFill/>
        </a:ln>
      </a:spPr>
      <a:bodyPr rtlCol="0" anchor="t" anchorCtr="0"/>
      <a:lstStyle>
        <a:defPPr algn="ctr">
          <a:defRPr sz="1400" noProof="0" dirty="0"/>
        </a:defPPr>
      </a:lstStyle>
      <a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a:style>
    </a:spDef>
  </a:objectDefaults>
  <a:extraClrSchemeLst/>
  <a:extLst>
    <a:ext uri="{05A4C25C-085E-4340-85A3-A5531E510DB2}">
      <thm15:themeFamily xmlns:thm15="http://schemas.microsoft.com/office/thememl/2012/main" name="2024 presentation theme" id="{B11F140C-9B55-4BCA-BFF9-CABB9E915944}" vid="{395D06B6-9D47-4D1E-9828-FD1B18F4067F}"/>
    </a:ext>
  </a:extLst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2024 presentation theme</Template>
  <TotalTime>6161</TotalTime>
  <Words>4699</Words>
  <Application>Microsoft Office PowerPoint</Application>
  <PresentationFormat>Widescreen</PresentationFormat>
  <Paragraphs>774</Paragraphs>
  <Slides>53</Slides>
  <Notes>32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53</vt:i4>
      </vt:variant>
    </vt:vector>
  </HeadingPairs>
  <TitlesOfParts>
    <vt:vector size="59" baseType="lpstr">
      <vt:lpstr>Arial</vt:lpstr>
      <vt:lpstr>Calibri</vt:lpstr>
      <vt:lpstr>Calibri Light</vt:lpstr>
      <vt:lpstr>Courier New</vt:lpstr>
      <vt:lpstr>Roboto</vt:lpstr>
      <vt:lpstr>2024 presentation theme</vt:lpstr>
      <vt:lpstr>Introduction &amp; Fundamentals</vt:lpstr>
      <vt:lpstr>Státní zkouška: Programování a vývoj software</vt:lpstr>
      <vt:lpstr>Státní zkouška: Databáze a web</vt:lpstr>
      <vt:lpstr>Státní zkouška: Databáze a web</vt:lpstr>
      <vt:lpstr>Practical / Seminar / Lab</vt:lpstr>
      <vt:lpstr>Points and Examination</vt:lpstr>
      <vt:lpstr>Scope</vt:lpstr>
      <vt:lpstr>Feedback</vt:lpstr>
      <vt:lpstr>PowerPoint Presentation</vt:lpstr>
      <vt:lpstr>Starting Point : NSWI141</vt:lpstr>
      <vt:lpstr>Starting Point : NSWI141</vt:lpstr>
      <vt:lpstr>PowerPoint Presentation</vt:lpstr>
      <vt:lpstr>Resource Identification</vt:lpstr>
      <vt:lpstr>Accessing Web Pages</vt:lpstr>
      <vt:lpstr>HTTP Request</vt:lpstr>
      <vt:lpstr>HTTP Request Headers</vt:lpstr>
      <vt:lpstr>HTTP Response</vt:lpstr>
      <vt:lpstr>HTTP Response Headers</vt:lpstr>
      <vt:lpstr>HTTP Design Decisions / Issues</vt:lpstr>
      <vt:lpstr>HTTP</vt:lpstr>
      <vt:lpstr>PowerPoint Presentation</vt:lpstr>
      <vt:lpstr>HTML Standard</vt:lpstr>
      <vt:lpstr>Twofold Nature of HTML</vt:lpstr>
      <vt:lpstr>HTML and DOM</vt:lpstr>
      <vt:lpstr>Document Metadata Section</vt:lpstr>
      <vt:lpstr>Semantic HTML Elements</vt:lpstr>
      <vt:lpstr>Hyperlink Element</vt:lpstr>
      <vt:lpstr>Form Element</vt:lpstr>
      <vt:lpstr>Form Example</vt:lpstr>
      <vt:lpstr>Input Example</vt:lpstr>
      <vt:lpstr>Submitting Forms</vt:lpstr>
      <vt:lpstr>Submitting Forms Example</vt:lpstr>
      <vt:lpstr>Submitting Forms Example</vt:lpstr>
      <vt:lpstr>PowerPoint Presentation</vt:lpstr>
      <vt:lpstr>Cascading Style Sheets (CSS)</vt:lpstr>
      <vt:lpstr>CSS Inline / Embedding / Linking</vt:lpstr>
      <vt:lpstr>CSS Selectors</vt:lpstr>
      <vt:lpstr>PowerPoint Presentation</vt:lpstr>
      <vt:lpstr>CSS Pseudo-Classes Selectors</vt:lpstr>
      <vt:lpstr>CSS Pseudo-Classes Selectors</vt:lpstr>
      <vt:lpstr>CSS Pseudo-Classes Selectors</vt:lpstr>
      <vt:lpstr>CSS Attribute Selectors</vt:lpstr>
      <vt:lpstr>Cascading Origin Precedence</vt:lpstr>
      <vt:lpstr>Cascading Selector Specificity</vt:lpstr>
      <vt:lpstr>Selected CSS Properties</vt:lpstr>
      <vt:lpstr>Transitions / Animations</vt:lpstr>
      <vt:lpstr>Animation Example</vt:lpstr>
      <vt:lpstr>Display</vt:lpstr>
      <vt:lpstr>Box Model</vt:lpstr>
      <vt:lpstr>Box Model Example</vt:lpstr>
      <vt:lpstr>Box Model</vt:lpstr>
      <vt:lpstr>Media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Beaver</dc:creator>
  <cp:lastModifiedBy>Petr Škoda</cp:lastModifiedBy>
  <cp:revision>337</cp:revision>
  <dcterms:created xsi:type="dcterms:W3CDTF">2011-06-05T13:18:40Z</dcterms:created>
  <dcterms:modified xsi:type="dcterms:W3CDTF">2025-10-06T13:52:09Z</dcterms:modified>
</cp:coreProperties>
</file>