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3" r:id="rId3"/>
    <p:sldId id="262" r:id="rId4"/>
    <p:sldId id="265" r:id="rId5"/>
    <p:sldId id="274" r:id="rId6"/>
    <p:sldId id="264" r:id="rId7"/>
    <p:sldId id="266" r:id="rId8"/>
    <p:sldId id="302" r:id="rId9"/>
    <p:sldId id="267" r:id="rId10"/>
    <p:sldId id="287" r:id="rId11"/>
    <p:sldId id="288" r:id="rId12"/>
    <p:sldId id="277" r:id="rId13"/>
    <p:sldId id="289" r:id="rId14"/>
    <p:sldId id="30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2760" autoAdjust="0"/>
  </p:normalViewPr>
  <p:slideViewPr>
    <p:cSldViewPr snapToGrid="0">
      <p:cViewPr varScale="1">
        <p:scale>
          <a:sx n="60" d="100"/>
          <a:sy n="60" d="100"/>
        </p:scale>
        <p:origin x="13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FBFBD-1A21-4B94-A24D-1BFE5983AFE0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A87AF-0ACF-48E6-97C5-73BF5FB4B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96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Resources: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dirty="0"/>
              <a:t>https://forms.gle/bXEzm1mVQvhxPdS79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A87AF-0ACF-48E6-97C5-73BF5FB4BF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78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Resources: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 short history of the Web</a:t>
            </a:r>
            <a:br>
              <a:rPr lang="en-US" dirty="0"/>
            </a:br>
            <a:r>
              <a:rPr lang="en-US" dirty="0"/>
              <a:t>https://home.cern/science/computing/the-birth-of-the-web/short-history-web/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World Wide Web</a:t>
            </a:r>
            <a:br>
              <a:rPr lang="en-US" dirty="0"/>
            </a:br>
            <a:r>
              <a:rPr lang="en-US" dirty="0"/>
              <a:t>https://info.cern.ch/hypertext/WWW/TheProject.html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A87AF-0ACF-48E6-97C5-73BF5FB4BF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19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Resources: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https://twitter.com/Vedact24/status/1492765483678015490?t=mibYlO7HNBC0NpMJR7ZX-Q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A87AF-0ACF-48E6-97C5-73BF5FB4BF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34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4A87AF-0ACF-48E6-97C5-73BF5FB4BF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79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Resource: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It With Style: Rethinking CSS - Dylan Beattie - NDC London 2026</a:t>
            </a:r>
            <a:br>
              <a:rPr lang="en-US" dirty="0"/>
            </a:br>
            <a:r>
              <a:rPr lang="en-US" dirty="0"/>
              <a:t>https://www.youtube.com/watch?v=nhbYveaV0pk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EADE16-3638-4430-8442-A48562F9AC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40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(202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E211867-31A4-8500-D606-C5CD767A26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79" y="4983810"/>
            <a:ext cx="7948277" cy="437358"/>
          </a:xfrm>
          <a:prstGeom prst="rect">
            <a:avLst/>
          </a:prstGeom>
        </p:spPr>
        <p:txBody>
          <a:bodyPr wrap="none" lIns="90000" rIns="90000" anchor="ctr" anchorCtr="0"/>
          <a:lstStyle>
            <a:lvl1pPr marL="0" indent="0" algn="l">
              <a:buNone/>
              <a:defRPr lang="en-US" sz="2400" b="1" kern="1200" cap="none" spc="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Presenting person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42CB01-0606-AD8B-8CDE-0F8FFB8E3C47}"/>
              </a:ext>
            </a:extLst>
          </p:cNvPr>
          <p:cNvSpPr/>
          <p:nvPr/>
        </p:nvSpPr>
        <p:spPr>
          <a:xfrm>
            <a:off x="0" y="6492784"/>
            <a:ext cx="12192001" cy="36512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1563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448758"/>
            <a:ext cx="7948277" cy="439653"/>
          </a:xfrm>
          <a:prstGeom prst="rect">
            <a:avLst/>
          </a:prstGeom>
        </p:spPr>
        <p:txBody>
          <a:bodyPr wrap="none" lIns="91440" rIns="91440" anchor="ctr" anchorCtr="0">
            <a:noAutofit/>
          </a:bodyPr>
          <a:lstStyle>
            <a:lvl1pPr marL="0" indent="0" algn="l">
              <a:buNone/>
              <a:defRPr sz="2400" b="1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Presentation group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571397"/>
            <a:ext cx="4822804" cy="2535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65104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5665A35-B15A-1F1B-E7BB-06D54184D5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64650" y="4455622"/>
            <a:ext cx="1891030" cy="437358"/>
          </a:xfrm>
          <a:prstGeom prst="rect">
            <a:avLst/>
          </a:prstGeom>
        </p:spPr>
        <p:txBody>
          <a:bodyPr rIns="90000" anchor="ctr" anchorCtr="0"/>
          <a:lstStyle>
            <a:lvl1pPr marL="0" indent="0" algn="r">
              <a:buNone/>
              <a:defRPr lang="en-US" sz="2400" b="1" kern="1200" cap="none" spc="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EE7B3D2-877F-B924-8BD1-76C44B2778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7279" y="5592755"/>
            <a:ext cx="7948277" cy="809511"/>
          </a:xfrm>
          <a:prstGeom prst="rect">
            <a:avLst/>
          </a:prstGeom>
        </p:spPr>
        <p:txBody>
          <a:bodyPr wrap="none" lIns="90000" rIns="90000"/>
          <a:lstStyle>
            <a:lvl1pPr marL="0" indent="0" algn="l">
              <a:buNone/>
              <a:defRPr lang="en-US" sz="1800" b="1" kern="1200" cap="none" spc="20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Links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8A7AD8-BA07-166C-7DA1-AAB99571E7D4}"/>
              </a:ext>
            </a:extLst>
          </p:cNvPr>
          <p:cNvSpPr/>
          <p:nvPr/>
        </p:nvSpPr>
        <p:spPr>
          <a:xfrm>
            <a:off x="0" y="6492784"/>
            <a:ext cx="12192001" cy="36512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97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-heading (202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9535DF1-3CEE-4FC7-9E2D-6DF64CF095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79650" y="332656"/>
            <a:ext cx="7561263" cy="8633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cap="none" baseline="0">
                <a:latin typeface="+mj-lt"/>
              </a:defRPr>
            </a:lvl1pPr>
          </a:lstStyle>
          <a:p>
            <a:pPr lvl="0"/>
            <a:r>
              <a:rPr lang="en-US" dirty="0"/>
              <a:t>Click to edit heading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5999B4DE-4528-497E-83DE-B439F1DB28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15480" y="1493531"/>
            <a:ext cx="9217023" cy="187220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3600">
                <a:latin typeface="+mj-lt"/>
              </a:defRPr>
            </a:lvl1pPr>
          </a:lstStyle>
          <a:p>
            <a:pPr lvl="0"/>
            <a:r>
              <a:rPr lang="en-US" dirty="0"/>
              <a:t>Click to edit sub heading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B46B549-2DF5-2605-A7E2-507EC6741B81}"/>
              </a:ext>
            </a:extLst>
          </p:cNvPr>
          <p:cNvCxnSpPr>
            <a:cxnSpLocks/>
          </p:cNvCxnSpPr>
          <p:nvPr/>
        </p:nvCxnSpPr>
        <p:spPr>
          <a:xfrm>
            <a:off x="335360" y="1349515"/>
            <a:ext cx="114492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968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(202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449272" cy="766132"/>
          </a:xfrm>
          <a:prstGeom prst="rect">
            <a:avLst/>
          </a:prstGeom>
        </p:spPr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360" y="1268760"/>
            <a:ext cx="11449272" cy="50405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571397"/>
            <a:ext cx="4822804" cy="2535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571397"/>
            <a:ext cx="1312025" cy="253513"/>
          </a:xfrm>
          <a:prstGeom prst="rect">
            <a:avLst/>
          </a:prstGeom>
        </p:spPr>
        <p:txBody>
          <a:bodyPr/>
          <a:lstStyle/>
          <a:p>
            <a:fld id="{1FE14DD6-43E2-4494-9172-AE9FF48C85E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7F9E1D-3FFE-E5D5-8168-CE30DC4521EC}"/>
              </a:ext>
            </a:extLst>
          </p:cNvPr>
          <p:cNvCxnSpPr>
            <a:cxnSpLocks/>
          </p:cNvCxnSpPr>
          <p:nvPr/>
        </p:nvCxnSpPr>
        <p:spPr>
          <a:xfrm>
            <a:off x="335360" y="1124744"/>
            <a:ext cx="114492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842D302-1812-2F9C-9722-6380C6F83A36}"/>
              </a:ext>
            </a:extLst>
          </p:cNvPr>
          <p:cNvCxnSpPr>
            <a:cxnSpLocks/>
          </p:cNvCxnSpPr>
          <p:nvPr/>
        </p:nvCxnSpPr>
        <p:spPr>
          <a:xfrm>
            <a:off x="335360" y="1124744"/>
            <a:ext cx="114492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67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(202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448000" cy="7668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5360" y="1260583"/>
            <a:ext cx="5699679" cy="50487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260583"/>
            <a:ext cx="5566712" cy="50487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571397"/>
            <a:ext cx="4822804" cy="2535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571397"/>
            <a:ext cx="1312025" cy="253513"/>
          </a:xfrm>
          <a:prstGeom prst="rect">
            <a:avLst/>
          </a:prstGeom>
        </p:spPr>
        <p:txBody>
          <a:bodyPr/>
          <a:lstStyle/>
          <a:p>
            <a:fld id="{1FE14DD6-43E2-4494-9172-AE9FF48C85ED}" type="slidenum">
              <a:rPr lang="en-US" smtClean="0"/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EC59EFB-1B84-A66B-9566-F2885C8BF9CA}"/>
              </a:ext>
            </a:extLst>
          </p:cNvPr>
          <p:cNvCxnSpPr>
            <a:cxnSpLocks/>
          </p:cNvCxnSpPr>
          <p:nvPr/>
        </p:nvCxnSpPr>
        <p:spPr>
          <a:xfrm>
            <a:off x="335360" y="1124744"/>
            <a:ext cx="114492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BA8A37-4354-39E1-9AB5-D0AD7A0D37CC}"/>
              </a:ext>
            </a:extLst>
          </p:cNvPr>
          <p:cNvCxnSpPr>
            <a:cxnSpLocks/>
          </p:cNvCxnSpPr>
          <p:nvPr/>
        </p:nvCxnSpPr>
        <p:spPr>
          <a:xfrm>
            <a:off x="335360" y="1124744"/>
            <a:ext cx="114492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432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202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11448000" cy="7661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571397"/>
            <a:ext cx="4822804" cy="2535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58" y="6571397"/>
            <a:ext cx="1312025" cy="253513"/>
          </a:xfrm>
          <a:prstGeom prst="rect">
            <a:avLst/>
          </a:prstGeom>
        </p:spPr>
        <p:txBody>
          <a:bodyPr/>
          <a:lstStyle/>
          <a:p>
            <a:fld id="{1FE14DD6-43E2-4494-9172-AE9FF48C85ED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6BAB6C-A9D1-4572-ED9D-D7E9722E3C65}"/>
              </a:ext>
            </a:extLst>
          </p:cNvPr>
          <p:cNvCxnSpPr>
            <a:cxnSpLocks/>
          </p:cNvCxnSpPr>
          <p:nvPr/>
        </p:nvCxnSpPr>
        <p:spPr>
          <a:xfrm>
            <a:off x="335360" y="1124744"/>
            <a:ext cx="114492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1A6B856-16CF-058C-148B-0A34AB41C8C7}"/>
              </a:ext>
            </a:extLst>
          </p:cNvPr>
          <p:cNvCxnSpPr>
            <a:cxnSpLocks/>
          </p:cNvCxnSpPr>
          <p:nvPr/>
        </p:nvCxnSpPr>
        <p:spPr>
          <a:xfrm>
            <a:off x="335360" y="1124744"/>
            <a:ext cx="114492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5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(202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571397"/>
            <a:ext cx="4822804" cy="2535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58" y="6571397"/>
            <a:ext cx="1312025" cy="253513"/>
          </a:xfrm>
          <a:prstGeom prst="rect">
            <a:avLst/>
          </a:prstGeom>
        </p:spPr>
        <p:txBody>
          <a:bodyPr/>
          <a:lstStyle/>
          <a:p>
            <a:fld id="{1FE14DD6-43E2-4494-9172-AE9FF48C8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9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492784"/>
            <a:ext cx="12192001" cy="36512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199277"/>
            <a:ext cx="10058400" cy="7661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1268759"/>
            <a:ext cx="11449272" cy="5152007"/>
          </a:xfrm>
          <a:prstGeom prst="rect">
            <a:avLst/>
          </a:prstGeom>
        </p:spPr>
        <p:txBody>
          <a:bodyPr vert="horz" lIns="0" tIns="36000" rIns="0" bIns="36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7"/>
            <a:ext cx="4822804" cy="2535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7"/>
            <a:ext cx="1312025" cy="2535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FE14DD6-43E2-4494-9172-AE9FF48C8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0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kodapetr.github.io/" TargetMode="External"/><Relationship Id="rId2" Type="http://schemas.openxmlformats.org/officeDocument/2006/relationships/hyperlink" Target="https://teaching.mff.cuni.cz/nswi142-web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/4.0/" TargetMode="External"/><Relationship Id="rId5" Type="http://schemas.openxmlformats.org/officeDocument/2006/relationships/image" Target="../media/image1.png"/><Relationship Id="rId4" Type="http://schemas.openxmlformats.org/officeDocument/2006/relationships/hyperlink" Target="https://www.ksi.mff.cuni.cz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eaching.mff.cuni.cz/nswi142-web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s.cuni.cz/studium/eng/predmety/index.php?do=predmet&amp;kod=NSWI141" TargetMode="External"/><Relationship Id="rId2" Type="http://schemas.openxmlformats.org/officeDocument/2006/relationships/hyperlink" Target="https://is.cuni.cz/studium/predmety/index.php?do=predmet&amp;kod=NSWI177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s.cuni.cz/studium/predmety/index.php?do=predmet&amp;kod=NDBI025" TargetMode="External"/><Relationship Id="rId5" Type="http://schemas.openxmlformats.org/officeDocument/2006/relationships/hyperlink" Target="https://is.cuni.cz/studium/predmety/index.php?do=predmet&amp;kod=NPRG031" TargetMode="External"/><Relationship Id="rId4" Type="http://schemas.openxmlformats.org/officeDocument/2006/relationships/hyperlink" Target="https://is.cuni.cz/studium/predmety/index.php?do=predmet&amp;kod=NPRG030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tml.spec.whatwg.org/multipage/" TargetMode="External"/><Relationship Id="rId2" Type="http://schemas.openxmlformats.org/officeDocument/2006/relationships/hyperlink" Target="https://techxplore.com/news/2019-06-w3c-whatwg-agreement-version-html.html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eveloper.mozilla.org/en-US/docs/Web/HTML" TargetMode="External"/><Relationship Id="rId5" Type="http://schemas.openxmlformats.org/officeDocument/2006/relationships/hyperlink" Target="http://www.w3.org/TR/html5-diff" TargetMode="External"/><Relationship Id="rId4" Type="http://schemas.openxmlformats.org/officeDocument/2006/relationships/hyperlink" Target="http://www.w3.org/TR/html5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BDBA8DC-F3D1-A0A2-F7DD-EDA37DD25E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Petr </a:t>
            </a:r>
            <a:r>
              <a:rPr lang="cs-CZ" dirty="0"/>
              <a:t>Škoda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F06C0E-C8EF-8EBC-9D06-6CCC41CCB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Fundamentals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E0B7DD6-8946-D050-EDF4-C77F8F5931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NSWI142</a:t>
            </a:r>
            <a:r>
              <a:rPr lang="cs-CZ" dirty="0"/>
              <a:t> </a:t>
            </a:r>
            <a:r>
              <a:rPr lang="en-US" dirty="0"/>
              <a:t>- Web Applications Development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6E18BF-5FCB-C738-6BC7-085C612090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2026/2027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23E091-27CD-B121-4E2E-61640425B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https://skodapetr.github.io/</a:t>
            </a:r>
            <a:endParaRPr lang="cs-CZ" dirty="0"/>
          </a:p>
          <a:p>
            <a:r>
              <a:rPr lang="en-US" dirty="0">
                <a:hlinkClick r:id="rId4"/>
              </a:rPr>
              <a:t>https://www.ksi.mff.cuni.cz/</a:t>
            </a:r>
            <a:r>
              <a:rPr lang="cs-CZ" dirty="0"/>
              <a:t>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5724A8-1169-3700-CCDF-47EFAE68A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905" y="6503336"/>
            <a:ext cx="983432" cy="34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896FC3-1030-5717-5E3B-C68E69E84BB9}"/>
              </a:ext>
            </a:extLst>
          </p:cNvPr>
          <p:cNvSpPr txBox="1"/>
          <p:nvPr/>
        </p:nvSpPr>
        <p:spPr>
          <a:xfrm>
            <a:off x="2505765" y="6506720"/>
            <a:ext cx="8165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work is licensed under a </a:t>
            </a:r>
            <a:r>
              <a:rPr lang="en-US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4.0 International License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604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03666-6448-67BC-1698-62051D8EA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Organization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DCAE3-B8CA-EF47-DEC1-E1D5022947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360" y="1260583"/>
            <a:ext cx="5699679" cy="70624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Website</a:t>
            </a:r>
            <a:br>
              <a:rPr lang="en-US" dirty="0"/>
            </a:br>
            <a:r>
              <a:rPr lang="en-US" dirty="0">
                <a:hlinkClick r:id="rId2"/>
              </a:rPr>
              <a:t>https://teaching.mff.cuni.cz/nswi142-web/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EF58CA-AAD1-D18D-4316-A867437C0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260583"/>
            <a:ext cx="5566712" cy="70624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Supporting materials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DDDDAE-EA1B-32B7-0E33-4113655E8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605079"/>
            <a:ext cx="5190576" cy="31488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8D8D0B-D723-157F-D385-C84DC9009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824" y="2435416"/>
            <a:ext cx="6110201" cy="31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22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85ABE-1F28-9694-97E3-9107140D6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Státní zkouška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AC76D-8DF8-7408-6B44-CC0BAC2ED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noProof="0" dirty="0"/>
              <a:t>Bc. Programování a vývoj software</a:t>
            </a:r>
          </a:p>
          <a:p>
            <a:r>
              <a:rPr lang="cs-CZ" noProof="0" dirty="0"/>
              <a:t>Bc. Databáze a web</a:t>
            </a:r>
            <a:br>
              <a:rPr lang="en-US" dirty="0"/>
            </a:br>
            <a:r>
              <a:rPr lang="en-US" dirty="0"/>
              <a:t>NSWI142 is not enough!</a:t>
            </a:r>
          </a:p>
          <a:p>
            <a:r>
              <a:rPr lang="cs-CZ" noProof="0" dirty="0"/>
              <a:t>Mgr. Softwarové a datové inženýrství</a:t>
            </a:r>
            <a:br>
              <a:rPr lang="en-US" dirty="0"/>
            </a:br>
            <a:r>
              <a:rPr lang="en-US" noProof="0" dirty="0"/>
              <a:t>Only</a:t>
            </a:r>
            <a:r>
              <a:rPr lang="en-US" dirty="0"/>
              <a:t> NSWI153.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503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A87ED-84BC-EAF0-6B98-659C2A80B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CAB47-5070-667C-5053-47DA75128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501" y="1332329"/>
            <a:ext cx="10652033" cy="14394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7733DE-3444-64F3-74E5-40574F8D0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161" y="3592396"/>
            <a:ext cx="4271711" cy="4059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CD72B3-53B5-D1D6-45E4-1F5838ECF9B8}"/>
              </a:ext>
            </a:extLst>
          </p:cNvPr>
          <p:cNvSpPr txBox="1"/>
          <p:nvPr/>
        </p:nvSpPr>
        <p:spPr>
          <a:xfrm>
            <a:off x="6877129" y="3429000"/>
            <a:ext cx="454774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zruste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tento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predmet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a </a:t>
            </a:r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pokrocile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weby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ako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povinny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na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sw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noProof="0" dirty="0" err="1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specializaciu</a:t>
            </a:r>
            <a: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OKAMZITE</a:t>
            </a:r>
          </a:p>
          <a:p>
            <a:pPr algn="r"/>
            <a:br>
              <a:rPr lang="en-US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</a:br>
            <a:r>
              <a:rPr lang="en-US" sz="1400" b="0" i="0" noProof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2024/2025</a:t>
            </a:r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9B85AB-7949-7E7D-C0DF-DE236C3FDFD4}"/>
              </a:ext>
            </a:extLst>
          </p:cNvPr>
          <p:cNvGrpSpPr/>
          <p:nvPr/>
        </p:nvGrpSpPr>
        <p:grpSpPr>
          <a:xfrm>
            <a:off x="360000" y="4086208"/>
            <a:ext cx="6344796" cy="2052491"/>
            <a:chOff x="360000" y="4086208"/>
            <a:chExt cx="6344796" cy="20524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AF6CB2E-D654-3387-3826-49FFE4F07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00" y="4086208"/>
              <a:ext cx="6344796" cy="165385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428FB8-BEA2-C8C2-9387-7A92092DC39B}"/>
                </a:ext>
              </a:extLst>
            </p:cNvPr>
            <p:cNvSpPr txBox="1"/>
            <p:nvPr/>
          </p:nvSpPr>
          <p:spPr>
            <a:xfrm rot="21032967">
              <a:off x="1696156" y="5677034"/>
              <a:ext cx="3225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</a:rPr>
                <a:t>anonymous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477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5DEE5-B09D-828B-C424-5A3A3FFD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First Website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01433-A6F5-6335-0998-C1BFF364F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68759"/>
            <a:ext cx="11449272" cy="105675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Tim Berners-Lee, a British scientist, invented the World Wide Web (WWW) in 1989, while working at CERN. The Web was originally conceived and developed to meet the demand for </a:t>
            </a:r>
            <a:r>
              <a:rPr lang="en-US" dirty="0">
                <a:solidFill>
                  <a:schemeClr val="accent2"/>
                </a:solidFill>
              </a:rPr>
              <a:t>automated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information-sharing</a:t>
            </a:r>
            <a:r>
              <a:rPr lang="en-US" dirty="0"/>
              <a:t> between scientists in universities and institutes around the world.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0291D2E-562A-4374-0AF2-655A741FD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088" y="2643475"/>
            <a:ext cx="6896543" cy="3655385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FF6DC228-9A05-402F-BD03-E3BB80E5F5A7}"/>
              </a:ext>
            </a:extLst>
          </p:cNvPr>
          <p:cNvSpPr txBox="1">
            <a:spLocks/>
          </p:cNvSpPr>
          <p:nvPr/>
        </p:nvSpPr>
        <p:spPr>
          <a:xfrm>
            <a:off x="335359" y="2372249"/>
            <a:ext cx="4360819" cy="3926611"/>
          </a:xfrm>
          <a:prstGeom prst="rect">
            <a:avLst/>
          </a:prstGeom>
        </p:spPr>
        <p:txBody>
          <a:bodyPr vert="horz" lIns="0" tIns="36000" rIns="0" bIns="3600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By the end of 1990, Tim Berners-Lee had the first Web server and browser up and running at CERN, demonstrating the ideas behind the proposal. ...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To prevent it being accidentally switched off, the computer had a hand-written label in red ink: "This machine is a server. DO NOT POWER IT DOWN!!"</a:t>
            </a:r>
          </a:p>
        </p:txBody>
      </p:sp>
    </p:spTree>
    <p:extLst>
      <p:ext uri="{BB962C8B-B14F-4D97-AF65-F5344CB8AC3E}">
        <p14:creationId xmlns:p14="http://schemas.microsoft.com/office/powerpoint/2010/main" val="3578329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EBE8D-3EA0-9D40-9E87-E65884800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B149396-65B4-739B-6586-D94D331A1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68759"/>
            <a:ext cx="11449272" cy="76063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"Those who cannot remember the past are condemned to repeat it" </a:t>
            </a:r>
            <a:br>
              <a:rPr lang="en-US" dirty="0"/>
            </a:br>
            <a:r>
              <a:rPr lang="en-US" dirty="0"/>
              <a:t>  -- George Santayana, The Life of Reason, 1905</a:t>
            </a:r>
          </a:p>
          <a:p>
            <a:endParaRPr lang="en-US" dirty="0"/>
          </a:p>
        </p:txBody>
      </p:sp>
      <p:pic>
        <p:nvPicPr>
          <p:cNvPr id="4" name="Picture 2" descr="Image">
            <a:extLst>
              <a:ext uri="{FF2B5EF4-FFF2-40B4-BE49-F238E27FC236}">
                <a16:creationId xmlns:a16="http://schemas.microsoft.com/office/drawing/2014/main" id="{EFFA3EDA-56BD-C09B-CD9B-71ABFCF57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38" y="1910549"/>
            <a:ext cx="3387893" cy="455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6C72F69-A11D-68B9-BA35-0593FFF3E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22" y="2352017"/>
            <a:ext cx="2682823" cy="120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ngularJS USP explained | GoodWorkLabs: Big Data | AI | Outsourced Product  Development Company">
            <a:extLst>
              <a:ext uri="{FF2B5EF4-FFF2-40B4-BE49-F238E27FC236}">
                <a16:creationId xmlns:a16="http://schemas.microsoft.com/office/drawing/2014/main" id="{B164A048-C75E-666C-7315-626173715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950" y="3727089"/>
            <a:ext cx="1904207" cy="142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React | Simple implementing SSR(Server-Side Rendering) in React">
            <a:extLst>
              <a:ext uri="{FF2B5EF4-FFF2-40B4-BE49-F238E27FC236}">
                <a16:creationId xmlns:a16="http://schemas.microsoft.com/office/drawing/2014/main" id="{0AC0A536-8CC9-32B1-2740-450298EAE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989" y="2352017"/>
            <a:ext cx="2199905" cy="120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6 New Features of Next.js 12. Learn What is New in the Latest Version… | by  Nazhim Kalam | Enlear Academy">
            <a:extLst>
              <a:ext uri="{FF2B5EF4-FFF2-40B4-BE49-F238E27FC236}">
                <a16:creationId xmlns:a16="http://schemas.microsoft.com/office/drawing/2014/main" id="{CEAE3970-A739-19CF-4F79-5994639ED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670" y="3727088"/>
            <a:ext cx="2546995" cy="142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A660556-1033-0D8B-0645-4FC83BB7BB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4723" y="5327212"/>
            <a:ext cx="1843443" cy="99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04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91B58-9FC4-EAFF-97E1-A91C06A32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Prerequisites / Starting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196AB-EC26-E897-0A57-304FF9AA6B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0" dirty="0"/>
              <a:t>User perspective</a:t>
            </a:r>
          </a:p>
          <a:p>
            <a:r>
              <a:rPr lang="en-US" noProof="0" dirty="0"/>
              <a:t>Open a website using a browser of choice.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en-US" dirty="0"/>
              <a:t>(Power-)User perspective</a:t>
            </a:r>
          </a:p>
          <a:p>
            <a:r>
              <a:rPr lang="en-US" dirty="0"/>
              <a:t>Ability to use IDE</a:t>
            </a:r>
            <a:r>
              <a:rPr lang="cs-CZ" dirty="0"/>
              <a:t> </a:t>
            </a:r>
            <a:r>
              <a:rPr lang="en-US" dirty="0"/>
              <a:t>of your choice.</a:t>
            </a:r>
            <a:endParaRPr lang="en-US" noProof="0" dirty="0"/>
          </a:p>
          <a:p>
            <a:r>
              <a:rPr lang="en-US" noProof="0" dirty="0"/>
              <a:t>Basic familiarity with </a:t>
            </a:r>
            <a:r>
              <a:rPr lang="en-US" noProof="0" dirty="0" err="1">
                <a:solidFill>
                  <a:schemeClr val="accent2"/>
                </a:solidFill>
              </a:rPr>
              <a:t>scp</a:t>
            </a:r>
            <a:r>
              <a:rPr lang="en-US" noProof="0" dirty="0"/>
              <a:t>, </a:t>
            </a:r>
            <a:r>
              <a:rPr lang="en-US" noProof="0" dirty="0">
                <a:solidFill>
                  <a:schemeClr val="accent2"/>
                </a:solidFill>
              </a:rPr>
              <a:t>ssh</a:t>
            </a:r>
            <a:r>
              <a:rPr lang="en-US" noProof="0" dirty="0"/>
              <a:t>, and </a:t>
            </a:r>
            <a:r>
              <a:rPr lang="en-US" noProof="0" dirty="0">
                <a:solidFill>
                  <a:schemeClr val="accent2"/>
                </a:solidFill>
              </a:rPr>
              <a:t>git</a:t>
            </a:r>
            <a:r>
              <a:rPr lang="en-US" noProof="0" dirty="0"/>
              <a:t> commands.</a:t>
            </a:r>
            <a:br>
              <a:rPr lang="cs-CZ" noProof="0" dirty="0"/>
            </a:br>
            <a:r>
              <a:rPr lang="cs-CZ" noProof="0" dirty="0">
                <a:hlinkClick r:id="rId2"/>
              </a:rPr>
              <a:t>NSWI177</a:t>
            </a:r>
            <a:endParaRPr lang="en-US" noProof="0" dirty="0"/>
          </a:p>
          <a:p>
            <a:r>
              <a:rPr lang="en-US" noProof="0" dirty="0"/>
              <a:t>Basic familiarity with networking and TCP/IP </a:t>
            </a:r>
            <a:r>
              <a:rPr lang="en-US" dirty="0"/>
              <a:t>protocols.</a:t>
            </a:r>
            <a:br>
              <a:rPr lang="en-US" dirty="0"/>
            </a:br>
            <a:r>
              <a:rPr lang="en-US" dirty="0">
                <a:hlinkClick r:id="rId3"/>
              </a:rPr>
              <a:t>NSWI141</a:t>
            </a:r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endParaRPr lang="en-US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BC8F2-B111-6C7B-5FD6-0E66ED71C3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Web applications</a:t>
            </a:r>
          </a:p>
          <a:p>
            <a:r>
              <a:rPr lang="en-US" dirty="0"/>
              <a:t>Create a set of, at least three, </a:t>
            </a:r>
            <a:r>
              <a:rPr lang="en-US" dirty="0">
                <a:solidFill>
                  <a:schemeClr val="accent2"/>
                </a:solidFill>
              </a:rPr>
              <a:t>HTML</a:t>
            </a:r>
            <a:r>
              <a:rPr lang="en-US" dirty="0"/>
              <a:t> documents interconnected with hyperlink and decorate all of them with </a:t>
            </a:r>
            <a:r>
              <a:rPr lang="en-US" dirty="0">
                <a:solidFill>
                  <a:schemeClr val="accent2"/>
                </a:solidFill>
              </a:rPr>
              <a:t>CSS</a:t>
            </a:r>
            <a:r>
              <a:rPr lang="en-US" dirty="0"/>
              <a:t> styles.</a:t>
            </a:r>
            <a:br>
              <a:rPr lang="en-US" dirty="0"/>
            </a:br>
            <a:r>
              <a:rPr lang="en-US" dirty="0">
                <a:hlinkClick r:id="rId3"/>
              </a:rPr>
              <a:t>NSWI141</a:t>
            </a:r>
            <a:endParaRPr lang="en-US" dirty="0"/>
          </a:p>
          <a:p>
            <a:pPr marL="0" indent="0">
              <a:buNone/>
            </a:pPr>
            <a:endParaRPr lang="cs-CZ" noProof="0" dirty="0"/>
          </a:p>
          <a:p>
            <a:pPr marL="0" indent="0">
              <a:buNone/>
            </a:pPr>
            <a:r>
              <a:rPr lang="en-US" noProof="0" dirty="0"/>
              <a:t>Application development</a:t>
            </a:r>
          </a:p>
          <a:p>
            <a:r>
              <a:rPr lang="en-US" noProof="0" dirty="0"/>
              <a:t>Python</a:t>
            </a:r>
            <a:br>
              <a:rPr lang="en-US" noProof="0" dirty="0"/>
            </a:br>
            <a:r>
              <a:rPr lang="en-US" noProof="0" dirty="0">
                <a:hlinkClick r:id="rId4"/>
              </a:rPr>
              <a:t>NPRG030</a:t>
            </a:r>
            <a:r>
              <a:rPr lang="en-US" noProof="0" dirty="0"/>
              <a:t>, </a:t>
            </a:r>
            <a:r>
              <a:rPr lang="en-US" noProof="0" dirty="0">
                <a:hlinkClick r:id="rId5"/>
              </a:rPr>
              <a:t>NPRG031</a:t>
            </a:r>
            <a:endParaRPr lang="en-US" noProof="0" dirty="0"/>
          </a:p>
          <a:p>
            <a:r>
              <a:rPr lang="en-US" noProof="0" dirty="0"/>
              <a:t>Fundamentals of relation databases and </a:t>
            </a:r>
            <a:r>
              <a:rPr lang="en-US" noProof="0" dirty="0">
                <a:solidFill>
                  <a:schemeClr val="accent2"/>
                </a:solidFill>
              </a:rPr>
              <a:t>SQL</a:t>
            </a:r>
            <a:br>
              <a:rPr lang="en-US" noProof="0" dirty="0"/>
            </a:br>
            <a:r>
              <a:rPr lang="en-US" noProof="0" dirty="0">
                <a:hlinkClick r:id="rId6"/>
              </a:rPr>
              <a:t>NDBI025</a:t>
            </a:r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92969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B20B-2687-2C61-C5C1-CD52A94A4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and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A223E-C25E-1690-B314-30DF51E640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Points</a:t>
            </a:r>
          </a:p>
          <a:p>
            <a:r>
              <a:rPr lang="cs-CZ" dirty="0"/>
              <a:t>Up to 20</a:t>
            </a:r>
            <a:r>
              <a:rPr lang="en-US" dirty="0"/>
              <a:t> points from seminar active participation.</a:t>
            </a:r>
          </a:p>
          <a:p>
            <a:r>
              <a:rPr lang="en-US" dirty="0"/>
              <a:t>10 points for seminar assignments.</a:t>
            </a:r>
          </a:p>
          <a:p>
            <a:r>
              <a:rPr lang="en-US" dirty="0"/>
              <a:t>10 points for mandatory </a:t>
            </a:r>
            <a:r>
              <a:rPr lang="en-US" dirty="0" err="1"/>
              <a:t>ReCodEx</a:t>
            </a:r>
            <a:r>
              <a:rPr lang="en-US" dirty="0"/>
              <a:t> assignments.</a:t>
            </a:r>
          </a:p>
          <a:p>
            <a:r>
              <a:rPr lang="en-US" dirty="0"/>
              <a:t>15 points for seminar projects and a lab test.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To get the credit you need to:</a:t>
            </a:r>
          </a:p>
          <a:p>
            <a:r>
              <a:rPr lang="en-US" dirty="0"/>
              <a:t>Complete all </a:t>
            </a:r>
            <a:r>
              <a:rPr lang="en-US" dirty="0" err="1"/>
              <a:t>ReCodEx</a:t>
            </a:r>
            <a:r>
              <a:rPr lang="en-US" dirty="0"/>
              <a:t> assignments.</a:t>
            </a:r>
          </a:p>
          <a:p>
            <a:r>
              <a:rPr lang="en-US" dirty="0"/>
              <a:t>Finish the seminar project and pass the lab test.</a:t>
            </a:r>
          </a:p>
          <a:p>
            <a:r>
              <a:rPr lang="en-US" dirty="0"/>
              <a:t>Get 25 points or more.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3349A9-C2CB-CFBF-2250-78FF63B77D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Based on your performance you can also get a grade:</a:t>
            </a:r>
          </a:p>
          <a:p>
            <a:r>
              <a:rPr lang="en-US" dirty="0"/>
              <a:t>3 you need to be eligible for the credit and get 42 or more points.</a:t>
            </a:r>
          </a:p>
          <a:p>
            <a:r>
              <a:rPr lang="en-US" dirty="0"/>
              <a:t>2 you need to be eligible for 3 and score 47 points or more.</a:t>
            </a:r>
          </a:p>
          <a:p>
            <a:r>
              <a:rPr lang="en-US" dirty="0"/>
              <a:t>1 you need to be eligible for 2 and score 52 points or more, in addition, you need to show exceptional performance with your seminar project and a lab test.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There is an OPTIONAL written exam.</a:t>
            </a:r>
          </a:p>
        </p:txBody>
      </p:sp>
    </p:spTree>
    <p:extLst>
      <p:ext uri="{BB962C8B-B14F-4D97-AF65-F5344CB8AC3E}">
        <p14:creationId xmlns:p14="http://schemas.microsoft.com/office/powerpoint/2010/main" val="2807826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CE9439-F24A-2737-89FC-D86CD05712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04ECD-D3DB-C503-DDEC-A527310A5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 a website using a browser of choice.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2B0537-4F0A-ED8B-3D34-716B67844D03}"/>
              </a:ext>
            </a:extLst>
          </p:cNvPr>
          <p:cNvSpPr txBox="1"/>
          <p:nvPr/>
        </p:nvSpPr>
        <p:spPr>
          <a:xfrm>
            <a:off x="-1973179" y="26228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55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800DE-2091-91DC-477E-395961C34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3 pillars of a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100E2-5614-D3A6-81E4-4949A6708FE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47030" y="5161860"/>
            <a:ext cx="3312686" cy="85803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Presentation</a:t>
            </a:r>
            <a:r>
              <a:rPr lang="en-US" dirty="0"/>
              <a:t> is about CSS, colors, fonts, layout, ...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25E874-8E86-F48F-0973-1FF042A1100F}"/>
              </a:ext>
            </a:extLst>
          </p:cNvPr>
          <p:cNvSpPr/>
          <p:nvPr/>
        </p:nvSpPr>
        <p:spPr>
          <a:xfrm>
            <a:off x="4488873" y="2036622"/>
            <a:ext cx="3429000" cy="4468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DB5BF4-2B5C-BF12-4475-1A5AD310E635}"/>
              </a:ext>
            </a:extLst>
          </p:cNvPr>
          <p:cNvSpPr/>
          <p:nvPr/>
        </p:nvSpPr>
        <p:spPr>
          <a:xfrm rot="16200000">
            <a:off x="4009393" y="3249505"/>
            <a:ext cx="1978958" cy="4468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Structure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7B27BD-6C8B-80E4-CF37-01EE616914A8}"/>
              </a:ext>
            </a:extLst>
          </p:cNvPr>
          <p:cNvSpPr/>
          <p:nvPr/>
        </p:nvSpPr>
        <p:spPr>
          <a:xfrm rot="16200000">
            <a:off x="5254288" y="3249505"/>
            <a:ext cx="1978958" cy="4468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Presentation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35D77C-5A53-DBDE-9587-5C30C20E42B8}"/>
              </a:ext>
            </a:extLst>
          </p:cNvPr>
          <p:cNvSpPr/>
          <p:nvPr/>
        </p:nvSpPr>
        <p:spPr>
          <a:xfrm rot="16200000">
            <a:off x="6499184" y="3249505"/>
            <a:ext cx="1978958" cy="4468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Behavior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8F8DB5-AB90-9C0C-E027-EF3A6E30885F}"/>
              </a:ext>
            </a:extLst>
          </p:cNvPr>
          <p:cNvSpPr txBox="1"/>
          <p:nvPr/>
        </p:nvSpPr>
        <p:spPr>
          <a:xfrm>
            <a:off x="152682" y="3908391"/>
            <a:ext cx="331268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Structure</a:t>
            </a:r>
            <a:r>
              <a:rPr lang="en-US" sz="2200" dirty="0"/>
              <a:t> is the (Semantic) HTML, e.g., paragraphs, forms, lists, heading, ...-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C8318B-16F4-BB3F-06A6-3F0461B7860F}"/>
              </a:ext>
            </a:extLst>
          </p:cNvPr>
          <p:cNvSpPr txBox="1"/>
          <p:nvPr/>
        </p:nvSpPr>
        <p:spPr>
          <a:xfrm>
            <a:off x="8726630" y="3908391"/>
            <a:ext cx="331268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Behavior</a:t>
            </a:r>
            <a:r>
              <a:rPr lang="en-US" sz="2200" dirty="0"/>
              <a:t> is addressed by JavaScript for interaction, validation, animation, business logic, 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08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animBg="1"/>
      <p:bldP spid="10" grpId="0" animBg="1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12758-FCE8-9FC6-6D6B-1F204772D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Standard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5404D-2B3F-FBAA-B1A5-FF21497B1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W3C and WHATWG </a:t>
            </a:r>
            <a:r>
              <a:rPr lang="en-US" dirty="0">
                <a:hlinkClick r:id="rId2"/>
              </a:rPr>
              <a:t>merge HTML specification</a:t>
            </a:r>
            <a:r>
              <a:rPr lang="en-US" dirty="0"/>
              <a:t> in March 2019.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WhatWG</a:t>
            </a:r>
            <a:r>
              <a:rPr lang="en-US" dirty="0"/>
              <a:t> : HTML Living Standard</a:t>
            </a:r>
            <a:br>
              <a:rPr lang="en-US" dirty="0"/>
            </a:br>
            <a:r>
              <a:rPr lang="en-US" dirty="0">
                <a:hlinkClick r:id="rId3"/>
              </a:rPr>
              <a:t>https://html.spec.whatwg.org/multipage/</a:t>
            </a:r>
            <a:r>
              <a:rPr lang="en-US" dirty="0"/>
              <a:t> </a:t>
            </a:r>
          </a:p>
          <a:p>
            <a:r>
              <a:rPr lang="en-US" dirty="0"/>
              <a:t>W3C : HTML5 Formal Standard</a:t>
            </a:r>
            <a:br>
              <a:rPr lang="en-US" dirty="0"/>
            </a:br>
            <a:r>
              <a:rPr lang="en-US" dirty="0">
                <a:hlinkClick r:id="rId4"/>
              </a:rPr>
              <a:t>http://www.w3.org/TR/html5/</a:t>
            </a:r>
            <a:r>
              <a:rPr lang="en-US" dirty="0"/>
              <a:t> </a:t>
            </a:r>
          </a:p>
          <a:p>
            <a:r>
              <a:rPr lang="en-US" dirty="0"/>
              <a:t>W3C : HTML 4.01 vs 5</a:t>
            </a:r>
            <a:br>
              <a:rPr lang="en-US" dirty="0"/>
            </a:br>
            <a:r>
              <a:rPr lang="en-US" dirty="0">
                <a:hlinkClick r:id="rId5"/>
              </a:rPr>
              <a:t>http://www.w3.org/TR/html5-diff</a:t>
            </a:r>
            <a:r>
              <a:rPr lang="en-US" dirty="0"/>
              <a:t> </a:t>
            </a:r>
          </a:p>
          <a:p>
            <a:r>
              <a:rPr lang="en-US" dirty="0"/>
              <a:t>Mozilla MDN HTML Reference</a:t>
            </a:r>
            <a:br>
              <a:rPr lang="en-US" dirty="0"/>
            </a:br>
            <a:r>
              <a:rPr lang="en-US" dirty="0">
                <a:hlinkClick r:id="rId6"/>
              </a:rPr>
              <a:t>https://developer.mozilla.org/en-US/docs/Web/HTML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9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A377A-C7C2-381F-F67C-E90C69D43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Twofold Nature of HTML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098EE-2D42-C769-AD6D-3BE9270E71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360" y="1260583"/>
            <a:ext cx="5699679" cy="261522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Presentation format for UI of web applications</a:t>
            </a:r>
          </a:p>
          <a:p>
            <a:r>
              <a:rPr lang="en-US" dirty="0"/>
              <a:t>User change the state by interaction with the user controls.</a:t>
            </a:r>
          </a:p>
          <a:p>
            <a:r>
              <a:rPr lang="en-US" dirty="0"/>
              <a:t>Hyperlinks and forms serve as user controls.</a:t>
            </a:r>
          </a:p>
          <a:p>
            <a:r>
              <a:rPr lang="en-US" dirty="0"/>
              <a:t>URL as a (partial) holder of an application state.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09FB20-E968-F12C-54E9-243B090C3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260583"/>
            <a:ext cx="5566712" cy="261522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Web of Documents</a:t>
            </a:r>
          </a:p>
          <a:p>
            <a:r>
              <a:rPr lang="en-US" dirty="0"/>
              <a:t>HTML as a format for representing documents published on the Web.</a:t>
            </a:r>
          </a:p>
          <a:p>
            <a:r>
              <a:rPr lang="en-US" dirty="0"/>
              <a:t>URLs as unique global identifiers of documents.</a:t>
            </a:r>
          </a:p>
          <a:p>
            <a:r>
              <a:rPr lang="en-US" dirty="0"/>
              <a:t>Hyperlinks between documents to link related documents on the Web.</a:t>
            </a:r>
          </a:p>
        </p:txBody>
      </p:sp>
    </p:spTree>
    <p:extLst>
      <p:ext uri="{BB962C8B-B14F-4D97-AF65-F5344CB8AC3E}">
        <p14:creationId xmlns:p14="http://schemas.microsoft.com/office/powerpoint/2010/main" val="3529186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C5C5B00-8DE6-1FD4-13F3-C49BC88F17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Sending data to the server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263C1-FE93-50C6-9F07-566E37F62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74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6226145"/>
      </p:ext>
    </p:extLst>
  </p:cSld>
  <p:clrMapOvr>
    <a:masterClrMapping/>
  </p:clrMapOvr>
</p:sld>
</file>

<file path=ppt/theme/theme1.xml><?xml version="1.0" encoding="utf-8"?>
<a:theme xmlns:a="http://schemas.openxmlformats.org/drawingml/2006/main" name="2026 presentation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6 presentation theme" id="{E9476312-DBD2-4879-957D-C6CC205042B5}" vid="{E8E9AE45-C885-4483-A796-2AA6CEACA7E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2026 presentation theme</Template>
  <TotalTime>825</TotalTime>
  <Words>825</Words>
  <Application>Microsoft Office PowerPoint</Application>
  <PresentationFormat>Widescreen</PresentationFormat>
  <Paragraphs>98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Roboto</vt:lpstr>
      <vt:lpstr>2026 presentation theme</vt:lpstr>
      <vt:lpstr>Fundamentals</vt:lpstr>
      <vt:lpstr>Organization</vt:lpstr>
      <vt:lpstr>Státní zkouška</vt:lpstr>
      <vt:lpstr>Feedback</vt:lpstr>
      <vt:lpstr>The First Website</vt:lpstr>
      <vt:lpstr>Scope</vt:lpstr>
      <vt:lpstr>Prerequisites / Starting Point</vt:lpstr>
      <vt:lpstr>Credit and exam</vt:lpstr>
      <vt:lpstr>PowerPoint Presentation</vt:lpstr>
      <vt:lpstr>The 3 pillars of a website</vt:lpstr>
      <vt:lpstr>HTML Standard</vt:lpstr>
      <vt:lpstr>Twofold Nature of HTML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 Škoda</dc:creator>
  <cp:lastModifiedBy>Petr Škoda</cp:lastModifiedBy>
  <cp:revision>28</cp:revision>
  <dcterms:created xsi:type="dcterms:W3CDTF">2026-09-13T10:32:11Z</dcterms:created>
  <dcterms:modified xsi:type="dcterms:W3CDTF">2026-10-06T20:08:33Z</dcterms:modified>
</cp:coreProperties>
</file>