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7" r:id="rId3"/>
    <p:sldId id="258" r:id="rId4"/>
    <p:sldId id="259" r:id="rId5"/>
    <p:sldId id="260" r:id="rId6"/>
    <p:sldId id="261" r:id="rId7"/>
    <p:sldId id="299" r:id="rId8"/>
    <p:sldId id="307" r:id="rId9"/>
    <p:sldId id="304" r:id="rId10"/>
    <p:sldId id="276" r:id="rId11"/>
    <p:sldId id="262" r:id="rId12"/>
    <p:sldId id="265" r:id="rId13"/>
    <p:sldId id="264" r:id="rId14"/>
    <p:sldId id="305" r:id="rId15"/>
    <p:sldId id="263" r:id="rId16"/>
    <p:sldId id="266" r:id="rId17"/>
    <p:sldId id="267" r:id="rId18"/>
    <p:sldId id="269" r:id="rId19"/>
    <p:sldId id="303" r:id="rId20"/>
    <p:sldId id="275" r:id="rId21"/>
    <p:sldId id="271" r:id="rId22"/>
    <p:sldId id="298" r:id="rId23"/>
    <p:sldId id="273" r:id="rId24"/>
    <p:sldId id="272" r:id="rId25"/>
    <p:sldId id="274" r:id="rId26"/>
    <p:sldId id="278" r:id="rId27"/>
    <p:sldId id="302" r:id="rId28"/>
    <p:sldId id="279" r:id="rId29"/>
    <p:sldId id="280" r:id="rId30"/>
    <p:sldId id="282" r:id="rId31"/>
    <p:sldId id="283" r:id="rId32"/>
    <p:sldId id="281" r:id="rId33"/>
    <p:sldId id="285" r:id="rId34"/>
    <p:sldId id="284"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9177" autoAdjust="0"/>
  </p:normalViewPr>
  <p:slideViewPr>
    <p:cSldViewPr snapToGrid="0">
      <p:cViewPr varScale="1">
        <p:scale>
          <a:sx n="65" d="100"/>
          <a:sy n="65" d="100"/>
        </p:scale>
        <p:origin x="115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DB804-CB1A-499D-AE82-B5B6F540EA6C}" type="datetimeFigureOut">
              <a:rPr lang="en-US" smtClean="0"/>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EADE16-3638-4430-8442-A48562F9ACBF}" type="slidenum">
              <a:rPr lang="en-US" smtClean="0"/>
              <a:t>‹#›</a:t>
            </a:fld>
            <a:endParaRPr lang="en-US"/>
          </a:p>
        </p:txBody>
      </p:sp>
    </p:spTree>
    <p:extLst>
      <p:ext uri="{BB962C8B-B14F-4D97-AF65-F5344CB8AC3E}">
        <p14:creationId xmlns:p14="http://schemas.microsoft.com/office/powerpoint/2010/main" val="3447483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RFC 3987: Internationalized Resource Identifiers (IRIs)</a:t>
            </a:r>
            <a:br>
              <a:rPr lang="en-US" sz="1200" b="0" i="0" kern="1200" dirty="0">
                <a:solidFill>
                  <a:schemeClr val="tx1"/>
                </a:solidFill>
                <a:effectLst/>
                <a:latin typeface="+mn-lt"/>
                <a:ea typeface="+mn-ea"/>
                <a:cs typeface="+mn-cs"/>
              </a:rPr>
            </a:br>
            <a:r>
              <a:rPr lang="en-US" dirty="0"/>
              <a:t>https://www.rfc-editor.org/info/rfc3987/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5</a:t>
            </a:fld>
            <a:endParaRPr lang="en-US"/>
          </a:p>
        </p:txBody>
      </p:sp>
    </p:spTree>
    <p:extLst>
      <p:ext uri="{BB962C8B-B14F-4D97-AF65-F5344CB8AC3E}">
        <p14:creationId xmlns:p14="http://schemas.microsoft.com/office/powerpoint/2010/main" val="1811549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RFC 3986: Uniform Resource Identifier (URI): Generic Syntax</a:t>
            </a:r>
            <a:br>
              <a:rPr lang="en-US" dirty="0"/>
            </a:br>
            <a:r>
              <a:rPr lang="en-US" dirty="0"/>
              <a:t>https://www.rfc-editor.org/info/rfc3986/</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6</a:t>
            </a:fld>
            <a:endParaRPr lang="en-US"/>
          </a:p>
        </p:txBody>
      </p:sp>
    </p:spTree>
    <p:extLst>
      <p:ext uri="{BB962C8B-B14F-4D97-AF65-F5344CB8AC3E}">
        <p14:creationId xmlns:p14="http://schemas.microsoft.com/office/powerpoint/2010/main" val="2150612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What are DNS records?</a:t>
            </a:r>
            <a:br>
              <a:rPr lang="en-US" dirty="0"/>
            </a:br>
            <a:r>
              <a:rPr lang="en-US" dirty="0"/>
              <a:t>https://www.ibm.com/think/topics/dns-records</a:t>
            </a:r>
          </a:p>
          <a:p>
            <a:pPr marL="171450" indent="-171450">
              <a:buFont typeface="Arial" panose="020B0604020202020204" pitchFamily="34" charset="0"/>
              <a:buChar char="•"/>
            </a:pPr>
            <a:r>
              <a:rPr lang="en-US" dirty="0"/>
              <a:t>DNS records overview</a:t>
            </a:r>
            <a:br>
              <a:rPr lang="en-US" dirty="0"/>
            </a:br>
            <a:r>
              <a:rPr lang="en-US" dirty="0"/>
              <a:t>https://docs.cloud.google.com/dns/docs/records-overview</a:t>
            </a:r>
          </a:p>
          <a:p>
            <a:pPr marL="171450" indent="-171450">
              <a:buFont typeface="Arial" panose="020B0604020202020204" pitchFamily="34" charset="0"/>
              <a:buChar char="•"/>
            </a:pPr>
            <a:r>
              <a:rPr lang="en-US" dirty="0"/>
              <a:t>Authoritative vs Non-authoritative DNS answers</a:t>
            </a:r>
            <a:br>
              <a:rPr lang="en-US" dirty="0"/>
            </a:br>
            <a:r>
              <a:rPr lang="en-US" dirty="0"/>
              <a:t>https://www.servermx.com/en/blog/Authoritative-vs-Non-authoritative-DNS-answers-00001/</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7</a:t>
            </a:fld>
            <a:endParaRPr lang="en-US"/>
          </a:p>
        </p:txBody>
      </p:sp>
    </p:spTree>
    <p:extLst>
      <p:ext uri="{BB962C8B-B14F-4D97-AF65-F5344CB8AC3E}">
        <p14:creationId xmlns:p14="http://schemas.microsoft.com/office/powerpoint/2010/main" val="2999129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https://developer.mozilla.org/en-US/docs/Glossary/TCP_handshake</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8</a:t>
            </a:fld>
            <a:endParaRPr lang="en-US"/>
          </a:p>
        </p:txBody>
      </p:sp>
    </p:spTree>
    <p:extLst>
      <p:ext uri="{BB962C8B-B14F-4D97-AF65-F5344CB8AC3E}">
        <p14:creationId xmlns:p14="http://schemas.microsoft.com/office/powerpoint/2010/main" val="3412878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pt-BR" dirty="0"/>
              <a:t>RFC 2616: Hypertext Transfer Protocol -- HTTP/1.1</a:t>
            </a:r>
            <a:br>
              <a:rPr lang="pt-BR" dirty="0"/>
            </a:br>
            <a:r>
              <a:rPr lang="en-US" dirty="0"/>
              <a:t>https://www.rfc-editor.org/info/rfc2616/</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11</a:t>
            </a:fld>
            <a:endParaRPr lang="en-US"/>
          </a:p>
        </p:txBody>
      </p:sp>
    </p:spTree>
    <p:extLst>
      <p:ext uri="{BB962C8B-B14F-4D97-AF65-F5344CB8AC3E}">
        <p14:creationId xmlns:p14="http://schemas.microsoft.com/office/powerpoint/2010/main" val="3956537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HTTP Request methods</a:t>
            </a:r>
            <a:br>
              <a:rPr lang="en-US" dirty="0"/>
            </a:br>
            <a:r>
              <a:rPr lang="en-US" dirty="0"/>
              <a:t>https://developer.mozilla.org/en-US/docs/Web/HTTP/Reference/Methods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12</a:t>
            </a:fld>
            <a:endParaRPr lang="en-US"/>
          </a:p>
        </p:txBody>
      </p:sp>
    </p:spTree>
    <p:extLst>
      <p:ext uri="{BB962C8B-B14F-4D97-AF65-F5344CB8AC3E}">
        <p14:creationId xmlns:p14="http://schemas.microsoft.com/office/powerpoint/2010/main" val="2733092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13</a:t>
            </a:fld>
            <a:endParaRPr lang="en-US"/>
          </a:p>
        </p:txBody>
      </p:sp>
    </p:spTree>
    <p:extLst>
      <p:ext uri="{BB962C8B-B14F-4D97-AF65-F5344CB8AC3E}">
        <p14:creationId xmlns:p14="http://schemas.microsoft.com/office/powerpoint/2010/main" val="881428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https://developer.mozilla.org/en-US/docs/Web/HTTP/Content_negotiation</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14</a:t>
            </a:fld>
            <a:endParaRPr lang="en-US"/>
          </a:p>
        </p:txBody>
      </p:sp>
    </p:spTree>
    <p:extLst>
      <p:ext uri="{BB962C8B-B14F-4D97-AF65-F5344CB8AC3E}">
        <p14:creationId xmlns:p14="http://schemas.microsoft.com/office/powerpoint/2010/main" val="2339212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pt-BR" dirty="0"/>
              <a:t>RFC 2616: Hypertext Transfer Protocol -- HTTP/1.1</a:t>
            </a:r>
            <a:br>
              <a:rPr lang="pt-BR" dirty="0"/>
            </a:br>
            <a:r>
              <a:rPr lang="en-US" dirty="0"/>
              <a:t>https://www.rfc-editor.org/info/rfc2616/</a:t>
            </a: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15</a:t>
            </a:fld>
            <a:endParaRPr lang="en-US"/>
          </a:p>
        </p:txBody>
      </p:sp>
    </p:spTree>
    <p:extLst>
      <p:ext uri="{BB962C8B-B14F-4D97-AF65-F5344CB8AC3E}">
        <p14:creationId xmlns:p14="http://schemas.microsoft.com/office/powerpoint/2010/main" val="3130934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err="1"/>
              <a:t>WhatWG</a:t>
            </a:r>
            <a:r>
              <a:rPr lang="en-US" dirty="0"/>
              <a:t>: HTML Living Standard</a:t>
            </a:r>
            <a:br>
              <a:rPr lang="en-US" dirty="0"/>
            </a:br>
            <a:r>
              <a:rPr lang="en-US" dirty="0"/>
              <a:t>https://html.spec.whatwg.org/multipage/</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B64A87AF-0ACF-48E6-97C5-73BF5FB4BFA4}" type="slidenum">
              <a:rPr lang="en-US" smtClean="0"/>
              <a:t>20</a:t>
            </a:fld>
            <a:endParaRPr lang="en-US"/>
          </a:p>
        </p:txBody>
      </p:sp>
    </p:spTree>
    <p:extLst>
      <p:ext uri="{BB962C8B-B14F-4D97-AF65-F5344CB8AC3E}">
        <p14:creationId xmlns:p14="http://schemas.microsoft.com/office/powerpoint/2010/main" val="1569493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27F3C-F8CA-F1DD-6096-E58B0A9BD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C4646-B2B2-899C-294A-7B61158B2E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19BAF1-A216-5E3B-78BF-0EA89A95F250}"/>
              </a:ext>
            </a:extLst>
          </p:cNvPr>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HTML elements reference</a:t>
            </a:r>
            <a:br>
              <a:rPr lang="en-US" dirty="0"/>
            </a:br>
            <a:r>
              <a:rPr lang="en-US" dirty="0"/>
              <a:t>https://developer.mozilla.org/en-US/docs/Web/HTML/Element</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5BE7E83E-9B4D-6623-756D-8493C3406689}"/>
              </a:ext>
            </a:extLst>
          </p:cNvPr>
          <p:cNvSpPr>
            <a:spLocks noGrp="1"/>
          </p:cNvSpPr>
          <p:nvPr>
            <p:ph type="sldNum" sz="quarter" idx="5"/>
          </p:nvPr>
        </p:nvSpPr>
        <p:spPr/>
        <p:txBody>
          <a:bodyPr/>
          <a:lstStyle/>
          <a:p>
            <a:fld id="{46EADE16-3638-4430-8442-A48562F9ACBF}" type="slidenum">
              <a:rPr lang="en-US" smtClean="0"/>
              <a:t>23</a:t>
            </a:fld>
            <a:endParaRPr lang="en-US"/>
          </a:p>
        </p:txBody>
      </p:sp>
    </p:spTree>
    <p:extLst>
      <p:ext uri="{BB962C8B-B14F-4D97-AF65-F5344CB8AC3E}">
        <p14:creationId xmlns:p14="http://schemas.microsoft.com/office/powerpoint/2010/main" val="2039830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HTML elements reference</a:t>
            </a:r>
            <a:br>
              <a:rPr lang="en-US" dirty="0"/>
            </a:br>
            <a:r>
              <a:rPr lang="en-US" dirty="0"/>
              <a:t>https://developer.mozilla.org/en-US/docs/Web/HTML/Element</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24</a:t>
            </a:fld>
            <a:endParaRPr lang="en-US"/>
          </a:p>
        </p:txBody>
      </p:sp>
    </p:spTree>
    <p:extLst>
      <p:ext uri="{BB962C8B-B14F-4D97-AF65-F5344CB8AC3E}">
        <p14:creationId xmlns:p14="http://schemas.microsoft.com/office/powerpoint/2010/main" val="2162859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&lt;a&gt; HTML anchor element</a:t>
            </a:r>
            <a:br>
              <a:rPr lang="en-US" dirty="0"/>
            </a:br>
            <a:r>
              <a:rPr lang="en-US" dirty="0"/>
              <a:t>https://developer.mozilla.org/en-US/docs/Web/HTML/Reference/Elements/a</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25</a:t>
            </a:fld>
            <a:endParaRPr lang="en-US"/>
          </a:p>
        </p:txBody>
      </p:sp>
    </p:spTree>
    <p:extLst>
      <p:ext uri="{BB962C8B-B14F-4D97-AF65-F5344CB8AC3E}">
        <p14:creationId xmlns:p14="http://schemas.microsoft.com/office/powerpoint/2010/main" val="2537149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&lt;input&gt; HTML input element</a:t>
            </a:r>
            <a:br>
              <a:rPr lang="en-US" dirty="0"/>
            </a:br>
            <a:r>
              <a:rPr lang="en-US" dirty="0"/>
              <a:t>https://developer.mozilla.org/en-US/docs/Web/HTML/Reference/Elements/input</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30</a:t>
            </a:fld>
            <a:endParaRPr lang="en-US"/>
          </a:p>
        </p:txBody>
      </p:sp>
    </p:spTree>
    <p:extLst>
      <p:ext uri="{BB962C8B-B14F-4D97-AF65-F5344CB8AC3E}">
        <p14:creationId xmlns:p14="http://schemas.microsoft.com/office/powerpoint/2010/main" val="664892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Resources:</a:t>
            </a:r>
          </a:p>
          <a:p>
            <a:pPr marL="171450" indent="-171450">
              <a:buFont typeface="Arial" panose="020B0604020202020204" pitchFamily="34" charset="0"/>
              <a:buChar char="•"/>
            </a:pPr>
            <a:r>
              <a:rPr lang="en-US" dirty="0"/>
              <a:t>https://developer.mozilla.org/en-US/docs/Web/HTML/Reference/Elements/input</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31</a:t>
            </a:fld>
            <a:endParaRPr lang="en-US"/>
          </a:p>
        </p:txBody>
      </p:sp>
    </p:spTree>
    <p:extLst>
      <p:ext uri="{BB962C8B-B14F-4D97-AF65-F5344CB8AC3E}">
        <p14:creationId xmlns:p14="http://schemas.microsoft.com/office/powerpoint/2010/main" val="2932083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EADE16-3638-4430-8442-A48562F9ACBF}" type="slidenum">
              <a:rPr lang="en-US" smtClean="0"/>
              <a:t>34</a:t>
            </a:fld>
            <a:endParaRPr lang="en-US"/>
          </a:p>
        </p:txBody>
      </p:sp>
    </p:spTree>
    <p:extLst>
      <p:ext uri="{BB962C8B-B14F-4D97-AF65-F5344CB8AC3E}">
        <p14:creationId xmlns:p14="http://schemas.microsoft.com/office/powerpoint/2010/main" val="2721329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2026)">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E211867-31A4-8500-D606-C5CD767A2639}"/>
              </a:ext>
            </a:extLst>
          </p:cNvPr>
          <p:cNvSpPr>
            <a:spLocks noGrp="1"/>
          </p:cNvSpPr>
          <p:nvPr>
            <p:ph type="body" sz="quarter" idx="13" hasCustomPrompt="1"/>
          </p:nvPr>
        </p:nvSpPr>
        <p:spPr>
          <a:xfrm>
            <a:off x="1097279" y="4983810"/>
            <a:ext cx="7948277" cy="437358"/>
          </a:xfrm>
          <a:prstGeom prst="rect">
            <a:avLst/>
          </a:prstGeom>
        </p:spPr>
        <p:txBody>
          <a:bodyPr wrap="none" lIns="90000" rIns="90000" anchor="ctr" anchorCtr="0"/>
          <a:lstStyle>
            <a:lvl1pPr marL="0" indent="0" algn="l">
              <a:buNone/>
              <a:defRPr lang="en-US" sz="2400" b="1" kern="1200" cap="none" spc="200" baseline="0" dirty="0">
                <a:solidFill>
                  <a:schemeClr val="tx2"/>
                </a:solidFill>
                <a:latin typeface="+mj-lt"/>
                <a:ea typeface="+mn-ea"/>
                <a:cs typeface="+mn-cs"/>
              </a:defRPr>
            </a:lvl1pPr>
          </a:lstStyle>
          <a:p>
            <a:pPr lvl="0"/>
            <a:r>
              <a:rPr lang="en-US" dirty="0"/>
              <a:t>Presenting person</a:t>
            </a:r>
          </a:p>
        </p:txBody>
      </p:sp>
      <p:sp>
        <p:nvSpPr>
          <p:cNvPr id="10" name="Rectangle 9">
            <a:extLst>
              <a:ext uri="{FF2B5EF4-FFF2-40B4-BE49-F238E27FC236}">
                <a16:creationId xmlns:a16="http://schemas.microsoft.com/office/drawing/2014/main" id="{6142CB01-0606-AD8B-8CDE-0F8FFB8E3C47}"/>
              </a:ext>
            </a:extLst>
          </p:cNvPr>
          <p:cNvSpPr/>
          <p:nvPr/>
        </p:nvSpPr>
        <p:spPr>
          <a:xfrm>
            <a:off x="0" y="6492784"/>
            <a:ext cx="12192001" cy="365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15635"/>
          </a:xfrm>
          <a:prstGeom prst="rect">
            <a:avLst/>
          </a:prstGeom>
        </p:spPr>
        <p:txBody>
          <a:bodyPr anchor="t">
            <a:no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hasCustomPrompt="1"/>
          </p:nvPr>
        </p:nvSpPr>
        <p:spPr>
          <a:xfrm>
            <a:off x="1100051" y="4448758"/>
            <a:ext cx="7948277" cy="439653"/>
          </a:xfrm>
          <a:prstGeom prst="rect">
            <a:avLst/>
          </a:prstGeom>
        </p:spPr>
        <p:txBody>
          <a:bodyPr wrap="none" lIns="91440" rIns="91440" anchor="ctr" anchorCtr="0">
            <a:noAutofit/>
          </a:bodyPr>
          <a:lstStyle>
            <a:lvl1pPr marL="0" indent="0" algn="l">
              <a:buNone/>
              <a:defRPr sz="2400" b="1" cap="none"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Presentation group</a:t>
            </a:r>
          </a:p>
        </p:txBody>
      </p:sp>
      <p:sp>
        <p:nvSpPr>
          <p:cNvPr id="5" name="Footer Placeholder 4"/>
          <p:cNvSpPr>
            <a:spLocks noGrp="1"/>
          </p:cNvSpPr>
          <p:nvPr>
            <p:ph type="ftr" sz="quarter" idx="11"/>
          </p:nvPr>
        </p:nvSpPr>
        <p:spPr>
          <a:xfrm>
            <a:off x="3686185" y="6571397"/>
            <a:ext cx="4822804" cy="253513"/>
          </a:xfrm>
          <a:prstGeom prst="rect">
            <a:avLst/>
          </a:prstGeom>
        </p:spPr>
        <p:txBody>
          <a:bodyPr/>
          <a:lstStyle/>
          <a:p>
            <a:endParaRPr lang="en-US"/>
          </a:p>
        </p:txBody>
      </p:sp>
      <p:cxnSp>
        <p:nvCxnSpPr>
          <p:cNvPr id="9" name="Straight Connector 8"/>
          <p:cNvCxnSpPr/>
          <p:nvPr/>
        </p:nvCxnSpPr>
        <p:spPr>
          <a:xfrm>
            <a:off x="1207658" y="4365104"/>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5">
            <a:extLst>
              <a:ext uri="{FF2B5EF4-FFF2-40B4-BE49-F238E27FC236}">
                <a16:creationId xmlns:a16="http://schemas.microsoft.com/office/drawing/2014/main" id="{65665A35-B15A-1F1B-E7BB-06D54184D5F9}"/>
              </a:ext>
            </a:extLst>
          </p:cNvPr>
          <p:cNvSpPr>
            <a:spLocks noGrp="1"/>
          </p:cNvSpPr>
          <p:nvPr>
            <p:ph type="body" sz="quarter" idx="12" hasCustomPrompt="1"/>
          </p:nvPr>
        </p:nvSpPr>
        <p:spPr>
          <a:xfrm>
            <a:off x="9264650" y="4455622"/>
            <a:ext cx="1891030" cy="437358"/>
          </a:xfrm>
          <a:prstGeom prst="rect">
            <a:avLst/>
          </a:prstGeom>
        </p:spPr>
        <p:txBody>
          <a:bodyPr rIns="90000" anchor="ctr" anchorCtr="0"/>
          <a:lstStyle>
            <a:lvl1pPr marL="0" indent="0" algn="r">
              <a:buNone/>
              <a:defRPr lang="en-US" sz="2400" b="1" kern="1200" cap="none" spc="200" baseline="0" dirty="0">
                <a:solidFill>
                  <a:schemeClr val="tx2"/>
                </a:solidFill>
                <a:latin typeface="+mj-lt"/>
                <a:ea typeface="+mn-ea"/>
                <a:cs typeface="+mn-cs"/>
              </a:defRPr>
            </a:lvl1pPr>
          </a:lstStyle>
          <a:p>
            <a:pPr lvl="0"/>
            <a:r>
              <a:rPr lang="en-US" dirty="0"/>
              <a:t>Year</a:t>
            </a:r>
          </a:p>
        </p:txBody>
      </p:sp>
      <p:sp>
        <p:nvSpPr>
          <p:cNvPr id="13" name="Text Placeholder 11">
            <a:extLst>
              <a:ext uri="{FF2B5EF4-FFF2-40B4-BE49-F238E27FC236}">
                <a16:creationId xmlns:a16="http://schemas.microsoft.com/office/drawing/2014/main" id="{3EE7B3D2-877F-B924-8BD1-76C44B2778D5}"/>
              </a:ext>
            </a:extLst>
          </p:cNvPr>
          <p:cNvSpPr>
            <a:spLocks noGrp="1"/>
          </p:cNvSpPr>
          <p:nvPr>
            <p:ph type="body" sz="quarter" idx="14" hasCustomPrompt="1"/>
          </p:nvPr>
        </p:nvSpPr>
        <p:spPr>
          <a:xfrm>
            <a:off x="1097279" y="5592755"/>
            <a:ext cx="7948277" cy="809511"/>
          </a:xfrm>
          <a:prstGeom prst="rect">
            <a:avLst/>
          </a:prstGeom>
        </p:spPr>
        <p:txBody>
          <a:bodyPr wrap="none" lIns="90000" rIns="90000"/>
          <a:lstStyle>
            <a:lvl1pPr marL="0" indent="0" algn="l">
              <a:buNone/>
              <a:defRPr lang="en-US" sz="1800" b="1" kern="1200" cap="none" spc="200" baseline="0" dirty="0">
                <a:solidFill>
                  <a:schemeClr val="tx2"/>
                </a:solidFill>
                <a:latin typeface="+mj-lt"/>
                <a:ea typeface="+mn-ea"/>
                <a:cs typeface="+mn-cs"/>
              </a:defRPr>
            </a:lvl1pPr>
          </a:lstStyle>
          <a:p>
            <a:pPr lvl="0"/>
            <a:r>
              <a:rPr lang="en-US" dirty="0"/>
              <a:t>Links</a:t>
            </a:r>
          </a:p>
        </p:txBody>
      </p:sp>
      <p:sp>
        <p:nvSpPr>
          <p:cNvPr id="4" name="Rectangle 3">
            <a:extLst>
              <a:ext uri="{FF2B5EF4-FFF2-40B4-BE49-F238E27FC236}">
                <a16:creationId xmlns:a16="http://schemas.microsoft.com/office/drawing/2014/main" id="{F38A7AD8-BA07-166C-7DA1-AAB99571E7D4}"/>
              </a:ext>
            </a:extLst>
          </p:cNvPr>
          <p:cNvSpPr/>
          <p:nvPr/>
        </p:nvSpPr>
        <p:spPr>
          <a:xfrm>
            <a:off x="0" y="6492784"/>
            <a:ext cx="12192001" cy="365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953797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ub-heading (2026)">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9535DF1-3CEE-4FC7-9E2D-6DF64CF0951A}"/>
              </a:ext>
            </a:extLst>
          </p:cNvPr>
          <p:cNvSpPr>
            <a:spLocks noGrp="1"/>
          </p:cNvSpPr>
          <p:nvPr>
            <p:ph type="body" sz="quarter" idx="13" hasCustomPrompt="1"/>
          </p:nvPr>
        </p:nvSpPr>
        <p:spPr>
          <a:xfrm>
            <a:off x="2279650" y="332656"/>
            <a:ext cx="7561263" cy="863352"/>
          </a:xfrm>
          <a:prstGeom prst="rect">
            <a:avLst/>
          </a:prstGeom>
        </p:spPr>
        <p:txBody>
          <a:bodyPr anchor="ctr"/>
          <a:lstStyle>
            <a:lvl1pPr marL="0" indent="0" algn="ctr">
              <a:buNone/>
              <a:defRPr sz="3600" cap="none" baseline="0">
                <a:latin typeface="+mj-lt"/>
              </a:defRPr>
            </a:lvl1pPr>
          </a:lstStyle>
          <a:p>
            <a:pPr lvl="0"/>
            <a:r>
              <a:rPr lang="en-US" dirty="0"/>
              <a:t>Click to edit heading</a:t>
            </a:r>
          </a:p>
        </p:txBody>
      </p:sp>
      <p:sp>
        <p:nvSpPr>
          <p:cNvPr id="11" name="Text Placeholder 9">
            <a:extLst>
              <a:ext uri="{FF2B5EF4-FFF2-40B4-BE49-F238E27FC236}">
                <a16:creationId xmlns:a16="http://schemas.microsoft.com/office/drawing/2014/main" id="{5999B4DE-4528-497E-83DE-B439F1DB28BA}"/>
              </a:ext>
            </a:extLst>
          </p:cNvPr>
          <p:cNvSpPr>
            <a:spLocks noGrp="1"/>
          </p:cNvSpPr>
          <p:nvPr>
            <p:ph type="body" sz="quarter" idx="14" hasCustomPrompt="1"/>
          </p:nvPr>
        </p:nvSpPr>
        <p:spPr>
          <a:xfrm>
            <a:off x="1415480" y="1493531"/>
            <a:ext cx="9217023" cy="1872208"/>
          </a:xfrm>
          <a:prstGeom prst="rect">
            <a:avLst/>
          </a:prstGeom>
        </p:spPr>
        <p:txBody>
          <a:bodyPr anchor="t"/>
          <a:lstStyle>
            <a:lvl1pPr marL="0" indent="0" algn="ctr">
              <a:buNone/>
              <a:defRPr sz="3600">
                <a:latin typeface="+mj-lt"/>
              </a:defRPr>
            </a:lvl1pPr>
          </a:lstStyle>
          <a:p>
            <a:pPr lvl="0"/>
            <a:r>
              <a:rPr lang="en-US" dirty="0"/>
              <a:t>Click to edit sub heading</a:t>
            </a:r>
          </a:p>
        </p:txBody>
      </p:sp>
      <p:cxnSp>
        <p:nvCxnSpPr>
          <p:cNvPr id="2" name="Straight Connector 1">
            <a:extLst>
              <a:ext uri="{FF2B5EF4-FFF2-40B4-BE49-F238E27FC236}">
                <a16:creationId xmlns:a16="http://schemas.microsoft.com/office/drawing/2014/main" id="{9B46B549-2DF5-2605-A7E2-507EC6741B81}"/>
              </a:ext>
            </a:extLst>
          </p:cNvPr>
          <p:cNvCxnSpPr>
            <a:cxnSpLocks/>
          </p:cNvCxnSpPr>
          <p:nvPr/>
        </p:nvCxnSpPr>
        <p:spPr>
          <a:xfrm>
            <a:off x="335360" y="1349515"/>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968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2026)">
    <p:spTree>
      <p:nvGrpSpPr>
        <p:cNvPr id="1" name=""/>
        <p:cNvGrpSpPr/>
        <p:nvPr/>
      </p:nvGrpSpPr>
      <p:grpSpPr>
        <a:xfrm>
          <a:off x="0" y="0"/>
          <a:ext cx="0" cy="0"/>
          <a:chOff x="0" y="0"/>
          <a:chExt cx="0" cy="0"/>
        </a:xfrm>
      </p:grpSpPr>
      <p:sp>
        <p:nvSpPr>
          <p:cNvPr id="2" name="Title 1"/>
          <p:cNvSpPr>
            <a:spLocks noGrp="1"/>
          </p:cNvSpPr>
          <p:nvPr>
            <p:ph type="title"/>
          </p:nvPr>
        </p:nvSpPr>
        <p:spPr>
          <a:xfrm>
            <a:off x="360000" y="180000"/>
            <a:ext cx="11449272" cy="766132"/>
          </a:xfrm>
          <a:prstGeom prst="rect">
            <a:avLst/>
          </a:prstGeom>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a:xfrm>
            <a:off x="335360" y="1268760"/>
            <a:ext cx="11449272" cy="504056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3686185" y="6571397"/>
            <a:ext cx="4822804" cy="253513"/>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571397"/>
            <a:ext cx="1312025" cy="253513"/>
          </a:xfrm>
          <a:prstGeom prst="rect">
            <a:avLst/>
          </a:prstGeom>
        </p:spPr>
        <p:txBody>
          <a:bodyPr/>
          <a:lstStyle/>
          <a:p>
            <a:fld id="{1FE14DD6-43E2-4494-9172-AE9FF48C85ED}" type="slidenum">
              <a:rPr lang="en-US" smtClean="0"/>
              <a:t>‹#›</a:t>
            </a:fld>
            <a:endParaRPr lang="en-US"/>
          </a:p>
        </p:txBody>
      </p:sp>
      <p:cxnSp>
        <p:nvCxnSpPr>
          <p:cNvPr id="7" name="Straight Connector 6">
            <a:extLst>
              <a:ext uri="{FF2B5EF4-FFF2-40B4-BE49-F238E27FC236}">
                <a16:creationId xmlns:a16="http://schemas.microsoft.com/office/drawing/2014/main" id="{6D7F9E1D-3FFE-E5D5-8168-CE30DC4521EC}"/>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842D302-1812-2F9C-9722-6380C6F83A36}"/>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6672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2026)">
    <p:spTree>
      <p:nvGrpSpPr>
        <p:cNvPr id="1" name=""/>
        <p:cNvGrpSpPr/>
        <p:nvPr/>
      </p:nvGrpSpPr>
      <p:grpSpPr>
        <a:xfrm>
          <a:off x="0" y="0"/>
          <a:ext cx="0" cy="0"/>
          <a:chOff x="0" y="0"/>
          <a:chExt cx="0" cy="0"/>
        </a:xfrm>
      </p:grpSpPr>
      <p:sp>
        <p:nvSpPr>
          <p:cNvPr id="8" name="Title 7"/>
          <p:cNvSpPr>
            <a:spLocks noGrp="1"/>
          </p:cNvSpPr>
          <p:nvPr>
            <p:ph type="title"/>
          </p:nvPr>
        </p:nvSpPr>
        <p:spPr>
          <a:xfrm>
            <a:off x="360000" y="180000"/>
            <a:ext cx="11448000" cy="76680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335360" y="1260583"/>
            <a:ext cx="5699679" cy="50487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260583"/>
            <a:ext cx="5566712" cy="504873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3686185" y="6571397"/>
            <a:ext cx="4822804" cy="253513"/>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571397"/>
            <a:ext cx="1312025" cy="253513"/>
          </a:xfrm>
          <a:prstGeom prst="rect">
            <a:avLst/>
          </a:prstGeom>
        </p:spPr>
        <p:txBody>
          <a:bodyPr/>
          <a:lstStyle/>
          <a:p>
            <a:fld id="{1FE14DD6-43E2-4494-9172-AE9FF48C85ED}" type="slidenum">
              <a:rPr lang="en-US" smtClean="0"/>
              <a:t>‹#›</a:t>
            </a:fld>
            <a:endParaRPr lang="en-US"/>
          </a:p>
        </p:txBody>
      </p:sp>
      <p:cxnSp>
        <p:nvCxnSpPr>
          <p:cNvPr id="2" name="Straight Connector 1">
            <a:extLst>
              <a:ext uri="{FF2B5EF4-FFF2-40B4-BE49-F238E27FC236}">
                <a16:creationId xmlns:a16="http://schemas.microsoft.com/office/drawing/2014/main" id="{2EC59EFB-1B84-A66B-9566-F2885C8BF9CA}"/>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9BA8A37-4354-39E1-9AB5-D0AD7A0D37CC}"/>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8432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2026)">
    <p:spTree>
      <p:nvGrpSpPr>
        <p:cNvPr id="1" name=""/>
        <p:cNvGrpSpPr/>
        <p:nvPr/>
      </p:nvGrpSpPr>
      <p:grpSpPr>
        <a:xfrm>
          <a:off x="0" y="0"/>
          <a:ext cx="0" cy="0"/>
          <a:chOff x="0" y="0"/>
          <a:chExt cx="0" cy="0"/>
        </a:xfrm>
      </p:grpSpPr>
      <p:sp>
        <p:nvSpPr>
          <p:cNvPr id="2" name="Title 1"/>
          <p:cNvSpPr>
            <a:spLocks noGrp="1"/>
          </p:cNvSpPr>
          <p:nvPr>
            <p:ph type="title"/>
          </p:nvPr>
        </p:nvSpPr>
        <p:spPr>
          <a:xfrm>
            <a:off x="360000" y="180000"/>
            <a:ext cx="11448000" cy="766132"/>
          </a:xfrm>
          <a:prstGeom prst="rect">
            <a:avLst/>
          </a:prstGeom>
        </p:spPr>
        <p:txBody>
          <a:bodyPr/>
          <a:lstStyle/>
          <a:p>
            <a:r>
              <a:rPr lang="en-US"/>
              <a:t>Click to edit Master title style</a:t>
            </a:r>
            <a:endParaRPr lang="en-US" dirty="0"/>
          </a:p>
        </p:txBody>
      </p:sp>
      <p:sp>
        <p:nvSpPr>
          <p:cNvPr id="4" name="Footer Placeholder 3"/>
          <p:cNvSpPr>
            <a:spLocks noGrp="1"/>
          </p:cNvSpPr>
          <p:nvPr>
            <p:ph type="ftr" sz="quarter" idx="11"/>
          </p:nvPr>
        </p:nvSpPr>
        <p:spPr>
          <a:xfrm>
            <a:off x="3686185" y="6571397"/>
            <a:ext cx="4822804" cy="253513"/>
          </a:xfrm>
          <a:prstGeom prst="rect">
            <a:avLst/>
          </a:prstGeom>
        </p:spPr>
        <p:txBody>
          <a:bodyPr/>
          <a:lstStyle/>
          <a:p>
            <a:endParaRPr lang="en-US"/>
          </a:p>
        </p:txBody>
      </p:sp>
      <p:sp>
        <p:nvSpPr>
          <p:cNvPr id="5" name="Slide Number Placeholder 4"/>
          <p:cNvSpPr>
            <a:spLocks noGrp="1"/>
          </p:cNvSpPr>
          <p:nvPr>
            <p:ph type="sldNum" sz="quarter" idx="12"/>
          </p:nvPr>
        </p:nvSpPr>
        <p:spPr>
          <a:xfrm>
            <a:off x="9900458" y="6571397"/>
            <a:ext cx="1312025" cy="253513"/>
          </a:xfrm>
          <a:prstGeom prst="rect">
            <a:avLst/>
          </a:prstGeom>
        </p:spPr>
        <p:txBody>
          <a:bodyPr/>
          <a:lstStyle/>
          <a:p>
            <a:fld id="{1FE14DD6-43E2-4494-9172-AE9FF48C85ED}" type="slidenum">
              <a:rPr lang="en-US" smtClean="0"/>
              <a:t>‹#›</a:t>
            </a:fld>
            <a:endParaRPr lang="en-US"/>
          </a:p>
        </p:txBody>
      </p:sp>
      <p:cxnSp>
        <p:nvCxnSpPr>
          <p:cNvPr id="6" name="Straight Connector 5">
            <a:extLst>
              <a:ext uri="{FF2B5EF4-FFF2-40B4-BE49-F238E27FC236}">
                <a16:creationId xmlns:a16="http://schemas.microsoft.com/office/drawing/2014/main" id="{AF6BAB6C-A9D1-4572-ED9D-D7E9722E3C65}"/>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D1A6B856-16CF-058C-148B-0A34AB41C8C7}"/>
              </a:ext>
            </a:extLst>
          </p:cNvPr>
          <p:cNvCxnSpPr>
            <a:cxnSpLocks/>
          </p:cNvCxnSpPr>
          <p:nvPr/>
        </p:nvCxnSpPr>
        <p:spPr>
          <a:xfrm>
            <a:off x="335360" y="1124744"/>
            <a:ext cx="11449272"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25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2026)">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686185" y="6571397"/>
            <a:ext cx="4822804" cy="253513"/>
          </a:xfrm>
          <a:prstGeom prst="rect">
            <a:avLst/>
          </a:prstGeom>
        </p:spPr>
        <p:txBody>
          <a:bodyPr/>
          <a:lstStyle/>
          <a:p>
            <a:endParaRPr lang="en-US"/>
          </a:p>
        </p:txBody>
      </p:sp>
      <p:sp>
        <p:nvSpPr>
          <p:cNvPr id="5" name="Slide Number Placeholder 4"/>
          <p:cNvSpPr>
            <a:spLocks noGrp="1"/>
          </p:cNvSpPr>
          <p:nvPr>
            <p:ph type="sldNum" sz="quarter" idx="12"/>
          </p:nvPr>
        </p:nvSpPr>
        <p:spPr>
          <a:xfrm>
            <a:off x="9900458" y="6571397"/>
            <a:ext cx="1312025" cy="253513"/>
          </a:xfrm>
          <a:prstGeom prst="rect">
            <a:avLst/>
          </a:prstGeom>
        </p:spPr>
        <p:txBody>
          <a:bodyPr/>
          <a:lstStyle/>
          <a:p>
            <a:fld id="{1FE14DD6-43E2-4494-9172-AE9FF48C85ED}" type="slidenum">
              <a:rPr lang="en-US" smtClean="0"/>
              <a:t>‹#›</a:t>
            </a:fld>
            <a:endParaRPr lang="en-US"/>
          </a:p>
        </p:txBody>
      </p:sp>
    </p:spTree>
    <p:extLst>
      <p:ext uri="{BB962C8B-B14F-4D97-AF65-F5344CB8AC3E}">
        <p14:creationId xmlns:p14="http://schemas.microsoft.com/office/powerpoint/2010/main" val="21646949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6492784"/>
            <a:ext cx="12192001" cy="36512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66800" y="199277"/>
            <a:ext cx="10058400" cy="76613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335360" y="1268759"/>
            <a:ext cx="11449272" cy="5152007"/>
          </a:xfrm>
          <a:prstGeom prst="rect">
            <a:avLst/>
          </a:prstGeom>
        </p:spPr>
        <p:txBody>
          <a:bodyPr vert="horz" lIns="0" tIns="36000" rIns="0" bIns="3600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686185" y="6571397"/>
            <a:ext cx="4822804" cy="253513"/>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571397"/>
            <a:ext cx="1312025" cy="253513"/>
          </a:xfrm>
          <a:prstGeom prst="rect">
            <a:avLst/>
          </a:prstGeom>
        </p:spPr>
        <p:txBody>
          <a:bodyPr vert="horz" lIns="91440" tIns="45720" rIns="91440" bIns="45720" rtlCol="0" anchor="ctr"/>
          <a:lstStyle>
            <a:lvl1pPr algn="r">
              <a:defRPr sz="1050">
                <a:solidFill>
                  <a:srgbClr val="FFFFFF"/>
                </a:solidFill>
              </a:defRPr>
            </a:lvl1pPr>
          </a:lstStyle>
          <a:p>
            <a:fld id="{1FE14DD6-43E2-4494-9172-AE9FF48C85ED}" type="slidenum">
              <a:rPr lang="en-US" smtClean="0"/>
              <a:t>‹#›</a:t>
            </a:fld>
            <a:endParaRPr lang="en-US"/>
          </a:p>
        </p:txBody>
      </p:sp>
    </p:spTree>
    <p:extLst>
      <p:ext uri="{BB962C8B-B14F-4D97-AF65-F5344CB8AC3E}">
        <p14:creationId xmlns:p14="http://schemas.microsoft.com/office/powerpoint/2010/main" val="638304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kodapetr.github.io/" TargetMode="External"/><Relationship Id="rId2" Type="http://schemas.openxmlformats.org/officeDocument/2006/relationships/hyperlink" Target="https://teaching.mff.cuni.cz/nswi142-web/" TargetMode="External"/><Relationship Id="rId1" Type="http://schemas.openxmlformats.org/officeDocument/2006/relationships/slideLayout" Target="../slideLayouts/slideLayout1.xml"/><Relationship Id="rId6" Type="http://schemas.openxmlformats.org/officeDocument/2006/relationships/hyperlink" Target="http://creativecommons.org/licenses/by/4.0/" TargetMode="External"/><Relationship Id="rId5" Type="http://schemas.openxmlformats.org/officeDocument/2006/relationships/image" Target="../media/image1.png"/><Relationship Id="rId4" Type="http://schemas.openxmlformats.org/officeDocument/2006/relationships/hyperlink" Target="https://www.ksi.mff.cuni.cz/"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rfc-editor.org/info/rfc3987/"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html.spec.whatwg.org/multipage/"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BDBA8DC-F3D1-A0A2-F7DD-EDA37DD25E49}"/>
              </a:ext>
            </a:extLst>
          </p:cNvPr>
          <p:cNvSpPr>
            <a:spLocks noGrp="1"/>
          </p:cNvSpPr>
          <p:nvPr>
            <p:ph type="body" sz="quarter" idx="13"/>
          </p:nvPr>
        </p:nvSpPr>
        <p:spPr/>
        <p:txBody>
          <a:bodyPr/>
          <a:lstStyle/>
          <a:p>
            <a:r>
              <a:rPr lang="en-US" dirty="0"/>
              <a:t>Petr </a:t>
            </a:r>
            <a:r>
              <a:rPr lang="cs-CZ" dirty="0"/>
              <a:t>Škoda</a:t>
            </a:r>
            <a:endParaRPr lang="en-US" dirty="0"/>
          </a:p>
        </p:txBody>
      </p:sp>
      <p:sp>
        <p:nvSpPr>
          <p:cNvPr id="4" name="Title 3">
            <a:extLst>
              <a:ext uri="{FF2B5EF4-FFF2-40B4-BE49-F238E27FC236}">
                <a16:creationId xmlns:a16="http://schemas.microsoft.com/office/drawing/2014/main" id="{6DF06C0E-C8EF-8EBC-9D06-6CCC41CCBC68}"/>
              </a:ext>
            </a:extLst>
          </p:cNvPr>
          <p:cNvSpPr>
            <a:spLocks noGrp="1"/>
          </p:cNvSpPr>
          <p:nvPr>
            <p:ph type="ctrTitle"/>
          </p:nvPr>
        </p:nvSpPr>
        <p:spPr/>
        <p:txBody>
          <a:bodyPr/>
          <a:lstStyle/>
          <a:p>
            <a:r>
              <a:rPr lang="en-US" dirty="0"/>
              <a:t>Fundamentals</a:t>
            </a:r>
            <a:br>
              <a:rPr lang="en-US" dirty="0"/>
            </a:br>
            <a:br>
              <a:rPr lang="en-US" dirty="0"/>
            </a:br>
            <a:r>
              <a:rPr lang="en-US" i="1" dirty="0">
                <a:solidFill>
                  <a:schemeClr val="accent1"/>
                </a:solidFill>
              </a:rPr>
              <a:t>Supporting Materials</a:t>
            </a:r>
            <a:endParaRPr lang="en-US" dirty="0"/>
          </a:p>
        </p:txBody>
      </p:sp>
      <p:sp>
        <p:nvSpPr>
          <p:cNvPr id="5" name="Subtitle 4">
            <a:extLst>
              <a:ext uri="{FF2B5EF4-FFF2-40B4-BE49-F238E27FC236}">
                <a16:creationId xmlns:a16="http://schemas.microsoft.com/office/drawing/2014/main" id="{6E0B7DD6-8946-D050-EDF4-C77F8F5931D7}"/>
              </a:ext>
            </a:extLst>
          </p:cNvPr>
          <p:cNvSpPr>
            <a:spLocks noGrp="1"/>
          </p:cNvSpPr>
          <p:nvPr>
            <p:ph type="subTitle" idx="1"/>
          </p:nvPr>
        </p:nvSpPr>
        <p:spPr/>
        <p:txBody>
          <a:bodyPr/>
          <a:lstStyle/>
          <a:p>
            <a:r>
              <a:rPr lang="cs-CZ" dirty="0">
                <a:hlinkClick r:id="rId2"/>
              </a:rPr>
              <a:t>NSWI142</a:t>
            </a:r>
            <a:r>
              <a:rPr lang="cs-CZ" dirty="0"/>
              <a:t> </a:t>
            </a:r>
            <a:r>
              <a:rPr lang="en-US" dirty="0"/>
              <a:t>- Web Applications Development</a:t>
            </a:r>
          </a:p>
        </p:txBody>
      </p:sp>
      <p:sp>
        <p:nvSpPr>
          <p:cNvPr id="6" name="Text Placeholder 5">
            <a:extLst>
              <a:ext uri="{FF2B5EF4-FFF2-40B4-BE49-F238E27FC236}">
                <a16:creationId xmlns:a16="http://schemas.microsoft.com/office/drawing/2014/main" id="{286E18BF-5FCB-C738-6BC7-085C612090C4}"/>
              </a:ext>
            </a:extLst>
          </p:cNvPr>
          <p:cNvSpPr>
            <a:spLocks noGrp="1"/>
          </p:cNvSpPr>
          <p:nvPr>
            <p:ph type="body" sz="quarter" idx="12"/>
          </p:nvPr>
        </p:nvSpPr>
        <p:spPr/>
        <p:txBody>
          <a:bodyPr/>
          <a:lstStyle/>
          <a:p>
            <a:r>
              <a:rPr lang="en-US" dirty="0"/>
              <a:t>2026/2027</a:t>
            </a:r>
          </a:p>
        </p:txBody>
      </p:sp>
      <p:sp>
        <p:nvSpPr>
          <p:cNvPr id="8" name="Text Placeholder 7">
            <a:extLst>
              <a:ext uri="{FF2B5EF4-FFF2-40B4-BE49-F238E27FC236}">
                <a16:creationId xmlns:a16="http://schemas.microsoft.com/office/drawing/2014/main" id="{B423E091-27CD-B121-4E2E-61640425BB17}"/>
              </a:ext>
            </a:extLst>
          </p:cNvPr>
          <p:cNvSpPr>
            <a:spLocks noGrp="1"/>
          </p:cNvSpPr>
          <p:nvPr>
            <p:ph type="body" sz="quarter" idx="14"/>
          </p:nvPr>
        </p:nvSpPr>
        <p:spPr/>
        <p:txBody>
          <a:bodyPr/>
          <a:lstStyle/>
          <a:p>
            <a:r>
              <a:rPr lang="en-US" dirty="0">
                <a:hlinkClick r:id="rId3"/>
              </a:rPr>
              <a:t>https://skodapetr.github.io/</a:t>
            </a:r>
            <a:endParaRPr lang="cs-CZ" dirty="0"/>
          </a:p>
          <a:p>
            <a:r>
              <a:rPr lang="en-US" dirty="0">
                <a:hlinkClick r:id="rId4"/>
              </a:rPr>
              <a:t>https://www.ksi.mff.cuni.cz/</a:t>
            </a:r>
            <a:r>
              <a:rPr lang="cs-CZ" dirty="0"/>
              <a:t> </a:t>
            </a:r>
            <a:endParaRPr lang="en-US" dirty="0"/>
          </a:p>
        </p:txBody>
      </p:sp>
      <p:pic>
        <p:nvPicPr>
          <p:cNvPr id="3" name="Picture 2">
            <a:extLst>
              <a:ext uri="{FF2B5EF4-FFF2-40B4-BE49-F238E27FC236}">
                <a16:creationId xmlns:a16="http://schemas.microsoft.com/office/drawing/2014/main" id="{47A2B98D-F8FB-9F93-2AA8-F6543EEC4F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0905" y="6503336"/>
            <a:ext cx="983432" cy="34643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254FC24-7DA9-7E14-BCFD-5B28DCE90A5C}"/>
              </a:ext>
            </a:extLst>
          </p:cNvPr>
          <p:cNvSpPr txBox="1"/>
          <p:nvPr/>
        </p:nvSpPr>
        <p:spPr>
          <a:xfrm>
            <a:off x="2505765" y="6506720"/>
            <a:ext cx="8165330" cy="369332"/>
          </a:xfrm>
          <a:prstGeom prst="rect">
            <a:avLst/>
          </a:prstGeom>
          <a:noFill/>
        </p:spPr>
        <p:txBody>
          <a:bodyPr wrap="square">
            <a:spAutoFit/>
          </a:bodyPr>
          <a:lstStyle/>
          <a:p>
            <a:r>
              <a:rPr lang="en-US" dirty="0">
                <a:solidFill>
                  <a:schemeClr val="bg1"/>
                </a:solidFill>
              </a:rPr>
              <a:t>This work is licensed under a </a:t>
            </a:r>
            <a:r>
              <a:rPr lang="en-US" dirty="0">
                <a:solidFill>
                  <a:schemeClr val="bg1"/>
                </a:solidFill>
                <a:hlinkClick r:id="rId6">
                  <a:extLst>
                    <a:ext uri="{A12FA001-AC4F-418D-AE19-62706E023703}">
                      <ahyp:hlinkClr xmlns:ahyp="http://schemas.microsoft.com/office/drawing/2018/hyperlinkcolor" val="tx"/>
                    </a:ext>
                  </a:extLst>
                </a:hlinkClick>
              </a:rPr>
              <a:t>Creative Commons Attribution 4.0 International License</a:t>
            </a:r>
            <a:r>
              <a:rPr lang="en-US" dirty="0">
                <a:solidFill>
                  <a:schemeClr val="bg1"/>
                </a:solidFill>
              </a:rPr>
              <a:t>.</a:t>
            </a:r>
          </a:p>
        </p:txBody>
      </p:sp>
    </p:spTree>
    <p:extLst>
      <p:ext uri="{BB962C8B-B14F-4D97-AF65-F5344CB8AC3E}">
        <p14:creationId xmlns:p14="http://schemas.microsoft.com/office/powerpoint/2010/main" val="506049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A1A28-C98D-02A9-B26B-66C71FC293BE}"/>
              </a:ext>
            </a:extLst>
          </p:cNvPr>
          <p:cNvSpPr>
            <a:spLocks noGrp="1"/>
          </p:cNvSpPr>
          <p:nvPr>
            <p:ph type="title"/>
          </p:nvPr>
        </p:nvSpPr>
        <p:spPr/>
        <p:txBody>
          <a:bodyPr/>
          <a:lstStyle/>
          <a:p>
            <a:r>
              <a:rPr lang="cs-CZ" noProof="0" dirty="0"/>
              <a:t>Státní zkouška: Programování a vývoj software</a:t>
            </a:r>
          </a:p>
        </p:txBody>
      </p:sp>
      <p:sp>
        <p:nvSpPr>
          <p:cNvPr id="3" name="Content Placeholder 2">
            <a:extLst>
              <a:ext uri="{FF2B5EF4-FFF2-40B4-BE49-F238E27FC236}">
                <a16:creationId xmlns:a16="http://schemas.microsoft.com/office/drawing/2014/main" id="{3BED8D60-F766-DEC2-E582-7EA593F3E089}"/>
              </a:ext>
            </a:extLst>
          </p:cNvPr>
          <p:cNvSpPr>
            <a:spLocks noGrp="1"/>
          </p:cNvSpPr>
          <p:nvPr>
            <p:ph sz="half" idx="1"/>
          </p:nvPr>
        </p:nvSpPr>
        <p:spPr/>
        <p:txBody>
          <a:bodyPr/>
          <a:lstStyle/>
          <a:p>
            <a:pPr marL="0" indent="0">
              <a:buNone/>
            </a:pPr>
            <a:r>
              <a:rPr lang="cs-CZ" sz="1600" noProof="0" dirty="0"/>
              <a:t>Principy WWW, HTTP, URL. Statické webové stránky.</a:t>
            </a:r>
          </a:p>
          <a:p>
            <a:r>
              <a:rPr lang="cs-CZ" sz="1600" noProof="0" dirty="0"/>
              <a:t>HTML struktura statické webové stránky</a:t>
            </a:r>
          </a:p>
          <a:p>
            <a:r>
              <a:rPr lang="cs-CZ" sz="1600" noProof="0" dirty="0"/>
              <a:t>Interpretace HTML prohlížečem, DOM</a:t>
            </a:r>
          </a:p>
          <a:p>
            <a:r>
              <a:rPr lang="cs-CZ" sz="1600" noProof="0" dirty="0"/>
              <a:t>Využití CSS ke stylování webové stránky</a:t>
            </a:r>
          </a:p>
          <a:p>
            <a:r>
              <a:rPr lang="cs-CZ" sz="1600" noProof="0" dirty="0"/>
              <a:t>Využití HTTP a URL pro přístup k webové stránce</a:t>
            </a:r>
          </a:p>
          <a:p>
            <a:pPr marL="0" indent="0">
              <a:buNone/>
            </a:pPr>
            <a:endParaRPr lang="cs-CZ" sz="1600" noProof="0" dirty="0"/>
          </a:p>
          <a:p>
            <a:pPr marL="0" indent="0">
              <a:buNone/>
            </a:pPr>
            <a:r>
              <a:rPr lang="cs-CZ" sz="1600" noProof="0" dirty="0"/>
              <a:t>Programování na straně klienta.</a:t>
            </a:r>
          </a:p>
          <a:p>
            <a:r>
              <a:rPr lang="cs-CZ" sz="1600" noProof="0" dirty="0"/>
              <a:t>Syntax </a:t>
            </a:r>
            <a:r>
              <a:rPr lang="cs-CZ" sz="1600" noProof="0" dirty="0" err="1"/>
              <a:t>JavaScriptu</a:t>
            </a:r>
            <a:endParaRPr lang="cs-CZ" sz="1600" noProof="0" dirty="0"/>
          </a:p>
          <a:p>
            <a:r>
              <a:rPr lang="cs-CZ" sz="1600" noProof="0" dirty="0"/>
              <a:t>Využití </a:t>
            </a:r>
            <a:r>
              <a:rPr lang="cs-CZ" sz="1600" noProof="0" dirty="0" err="1"/>
              <a:t>JavaScriptu</a:t>
            </a:r>
            <a:r>
              <a:rPr lang="cs-CZ" sz="1600" noProof="0" dirty="0"/>
              <a:t> pro modifikaci </a:t>
            </a:r>
            <a:r>
              <a:rPr lang="cs-CZ" sz="1600" noProof="0" dirty="0" err="1"/>
              <a:t>DOMu</a:t>
            </a:r>
            <a:r>
              <a:rPr lang="cs-CZ" sz="1600" noProof="0" dirty="0"/>
              <a:t> a obsloužení událostí</a:t>
            </a:r>
          </a:p>
          <a:p>
            <a:r>
              <a:rPr lang="cs-CZ" sz="1600" noProof="0" dirty="0"/>
              <a:t>AJAX</a:t>
            </a:r>
          </a:p>
        </p:txBody>
      </p:sp>
      <p:sp>
        <p:nvSpPr>
          <p:cNvPr id="4" name="Content Placeholder 3">
            <a:extLst>
              <a:ext uri="{FF2B5EF4-FFF2-40B4-BE49-F238E27FC236}">
                <a16:creationId xmlns:a16="http://schemas.microsoft.com/office/drawing/2014/main" id="{AD613A14-36FC-5682-1814-89B1A3CD2B52}"/>
              </a:ext>
            </a:extLst>
          </p:cNvPr>
          <p:cNvSpPr>
            <a:spLocks noGrp="1"/>
          </p:cNvSpPr>
          <p:nvPr>
            <p:ph sz="half" idx="2"/>
          </p:nvPr>
        </p:nvSpPr>
        <p:spPr/>
        <p:txBody>
          <a:bodyPr/>
          <a:lstStyle/>
          <a:p>
            <a:pPr marL="0" indent="0">
              <a:buNone/>
            </a:pPr>
            <a:r>
              <a:rPr lang="cs-CZ" sz="1600" dirty="0"/>
              <a:t>API webových aplikací.</a:t>
            </a:r>
          </a:p>
          <a:p>
            <a:r>
              <a:rPr lang="cs-CZ" sz="1600" dirty="0"/>
              <a:t>Správa stavu ve webové aplikaci</a:t>
            </a:r>
          </a:p>
          <a:p>
            <a:r>
              <a:rPr lang="cs-CZ" sz="1600" dirty="0"/>
              <a:t>REST API</a:t>
            </a:r>
          </a:p>
          <a:p>
            <a:pPr marL="0" indent="0">
              <a:buNone/>
            </a:pPr>
            <a:endParaRPr lang="en-US" sz="1600" dirty="0"/>
          </a:p>
          <a:p>
            <a:pPr marL="0" indent="0">
              <a:buNone/>
            </a:pPr>
            <a:endParaRPr lang="en-US" sz="1600" dirty="0"/>
          </a:p>
          <a:p>
            <a:pPr marL="0" indent="0">
              <a:buNone/>
            </a:pPr>
            <a:endParaRPr lang="cs-CZ" sz="1600" dirty="0"/>
          </a:p>
          <a:p>
            <a:pPr marL="0" indent="0">
              <a:buNone/>
            </a:pPr>
            <a:r>
              <a:rPr lang="cs-CZ" sz="1600" dirty="0"/>
              <a:t>Základy bezpečnosti webových aplikací</a:t>
            </a:r>
          </a:p>
          <a:p>
            <a:r>
              <a:rPr lang="cs-CZ" sz="1600" dirty="0"/>
              <a:t>SQL </a:t>
            </a:r>
            <a:r>
              <a:rPr lang="cs-CZ" sz="1600" dirty="0" err="1"/>
              <a:t>injection</a:t>
            </a:r>
            <a:r>
              <a:rPr lang="cs-CZ" sz="1600" dirty="0"/>
              <a:t> a </a:t>
            </a:r>
            <a:r>
              <a:rPr lang="cs-CZ" sz="1600" dirty="0" err="1"/>
              <a:t>cross-side</a:t>
            </a:r>
            <a:r>
              <a:rPr lang="cs-CZ" sz="1600" dirty="0"/>
              <a:t> </a:t>
            </a:r>
            <a:r>
              <a:rPr lang="cs-CZ" sz="1600" dirty="0" err="1"/>
              <a:t>scripting</a:t>
            </a:r>
            <a:endParaRPr lang="cs-CZ" sz="1600" dirty="0"/>
          </a:p>
          <a:p>
            <a:r>
              <a:rPr lang="cs-CZ" sz="1600" dirty="0"/>
              <a:t>HTTPS, digitální certifikáty</a:t>
            </a:r>
          </a:p>
          <a:p>
            <a:r>
              <a:rPr lang="en-US" sz="1600" dirty="0"/>
              <a:t>A</a:t>
            </a:r>
            <a:r>
              <a:rPr lang="cs-CZ" sz="1600" dirty="0" err="1"/>
              <a:t>utentizace</a:t>
            </a:r>
            <a:r>
              <a:rPr lang="cs-CZ" sz="1600" dirty="0"/>
              <a:t> a autorizace</a:t>
            </a:r>
          </a:p>
          <a:p>
            <a:pPr marL="0" indent="0">
              <a:buNone/>
            </a:pPr>
            <a:endParaRPr lang="en-US" sz="1600" dirty="0"/>
          </a:p>
        </p:txBody>
      </p:sp>
    </p:spTree>
    <p:extLst>
      <p:ext uri="{BB962C8B-B14F-4D97-AF65-F5344CB8AC3E}">
        <p14:creationId xmlns:p14="http://schemas.microsoft.com/office/powerpoint/2010/main" val="2349207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C63E0-DF3B-8126-5FAC-B9DB6C20A8C6}"/>
              </a:ext>
            </a:extLst>
          </p:cNvPr>
          <p:cNvSpPr>
            <a:spLocks noGrp="1"/>
          </p:cNvSpPr>
          <p:nvPr>
            <p:ph type="title"/>
          </p:nvPr>
        </p:nvSpPr>
        <p:spPr/>
        <p:txBody>
          <a:bodyPr/>
          <a:lstStyle/>
          <a:p>
            <a:r>
              <a:rPr lang="cs-CZ" noProof="0" dirty="0"/>
              <a:t>Státní zkouška: Databáze a web</a:t>
            </a:r>
          </a:p>
        </p:txBody>
      </p:sp>
      <p:sp>
        <p:nvSpPr>
          <p:cNvPr id="3" name="Content Placeholder 2">
            <a:extLst>
              <a:ext uri="{FF2B5EF4-FFF2-40B4-BE49-F238E27FC236}">
                <a16:creationId xmlns:a16="http://schemas.microsoft.com/office/drawing/2014/main" id="{82DD6D20-0336-C16B-A5B9-1A8F82EFC0B7}"/>
              </a:ext>
            </a:extLst>
          </p:cNvPr>
          <p:cNvSpPr>
            <a:spLocks noGrp="1"/>
          </p:cNvSpPr>
          <p:nvPr>
            <p:ph sz="half" idx="1"/>
          </p:nvPr>
        </p:nvSpPr>
        <p:spPr/>
        <p:txBody>
          <a:bodyPr/>
          <a:lstStyle/>
          <a:p>
            <a:pPr marL="0" indent="0">
              <a:buNone/>
            </a:pPr>
            <a:r>
              <a:rPr lang="cs-CZ" sz="1600" dirty="0"/>
              <a:t>Principy www, HTML, XHTML, HTML5 a CSS</a:t>
            </a:r>
          </a:p>
          <a:p>
            <a:r>
              <a:rPr lang="cs-CZ" sz="1600" dirty="0"/>
              <a:t>Umět vytvořit statickou webovou stránku pomocí HTML, HTML5 v rozsahu osobního blogu, či e-shopu.</a:t>
            </a:r>
          </a:p>
          <a:p>
            <a:r>
              <a:rPr lang="cs-CZ" sz="1600" dirty="0"/>
              <a:t>Na příkladu ukázat výhody HTML5 sémantických tagů.</a:t>
            </a:r>
          </a:p>
          <a:p>
            <a:r>
              <a:rPr lang="cs-CZ" sz="1600" dirty="0"/>
              <a:t>Na příkladu ukázat využití HTML formulářů včetně validace vstupních polí.</a:t>
            </a:r>
          </a:p>
          <a:p>
            <a:r>
              <a:rPr lang="cs-CZ" sz="1600" dirty="0"/>
              <a:t>Umět vysvětlit principy fungování CSS: syntaxe, specificita selektorů, vložení do stránky.</a:t>
            </a:r>
          </a:p>
          <a:p>
            <a:r>
              <a:rPr lang="cs-CZ" sz="1600" dirty="0"/>
              <a:t>Umět vytvořit responzivní layout stránky v rozsahu: menu, hlavní obsah se sloupci, patička.</a:t>
            </a:r>
          </a:p>
          <a:p>
            <a:endParaRPr lang="cs-CZ" sz="1600" dirty="0"/>
          </a:p>
          <a:p>
            <a:pPr marL="0" indent="0">
              <a:buNone/>
            </a:pPr>
            <a:r>
              <a:rPr lang="cs-CZ" sz="1600" dirty="0"/>
              <a:t>Architektury, základní principy, návrhové vzory a techniky webových aplikací</a:t>
            </a:r>
          </a:p>
          <a:p>
            <a:r>
              <a:rPr lang="cs-CZ" sz="1600" dirty="0"/>
              <a:t>Umět vysvětlit použití návrhových vzorů: Front </a:t>
            </a:r>
            <a:r>
              <a:rPr lang="cs-CZ" sz="1600" dirty="0" err="1"/>
              <a:t>Controller</a:t>
            </a:r>
            <a:r>
              <a:rPr lang="cs-CZ" sz="1600" dirty="0"/>
              <a:t>, MVC/MVP, MVVC.</a:t>
            </a:r>
            <a:endParaRPr lang="en-US" sz="1600" dirty="0"/>
          </a:p>
        </p:txBody>
      </p:sp>
      <p:sp>
        <p:nvSpPr>
          <p:cNvPr id="4" name="Content Placeholder 3">
            <a:extLst>
              <a:ext uri="{FF2B5EF4-FFF2-40B4-BE49-F238E27FC236}">
                <a16:creationId xmlns:a16="http://schemas.microsoft.com/office/drawing/2014/main" id="{B0C99D26-0F38-7C3C-B56B-6F84FF1B6237}"/>
              </a:ext>
            </a:extLst>
          </p:cNvPr>
          <p:cNvSpPr>
            <a:spLocks noGrp="1"/>
          </p:cNvSpPr>
          <p:nvPr>
            <p:ph sz="half" idx="2"/>
          </p:nvPr>
        </p:nvSpPr>
        <p:spPr/>
        <p:txBody>
          <a:bodyPr/>
          <a:lstStyle/>
          <a:p>
            <a:pPr marL="0" indent="0">
              <a:buNone/>
            </a:pPr>
            <a:r>
              <a:rPr lang="cs-CZ" sz="1600" noProof="0" dirty="0"/>
              <a:t>Programování na straně klienta, JavaScript, standardní API v prohlížeči.</a:t>
            </a:r>
          </a:p>
          <a:p>
            <a:r>
              <a:rPr lang="cs-CZ" sz="1600" noProof="0" dirty="0"/>
              <a:t>Umět napsat JavaScript, který v reakci na událost provede dotaz na server, zpracuje odpověď a modifikuje DOM.</a:t>
            </a:r>
          </a:p>
          <a:p>
            <a:r>
              <a:rPr lang="cs-CZ" sz="1600" noProof="0" dirty="0"/>
              <a:t>Umět uvést příklady standardní API v prohlížeči.</a:t>
            </a:r>
          </a:p>
          <a:p>
            <a:r>
              <a:rPr lang="cs-CZ" sz="1600" noProof="0" dirty="0"/>
              <a:t>Vysvětlil přístupy k asynchronnímu  programování v </a:t>
            </a:r>
            <a:r>
              <a:rPr lang="cs-CZ" sz="1600" noProof="0" dirty="0" err="1"/>
              <a:t>JavaScriptu</a:t>
            </a:r>
            <a:r>
              <a:rPr lang="cs-CZ" sz="1600" noProof="0" dirty="0"/>
              <a:t>: </a:t>
            </a:r>
            <a:r>
              <a:rPr lang="cs-CZ" sz="1600" noProof="0" dirty="0" err="1"/>
              <a:t>callbacks</a:t>
            </a:r>
            <a:r>
              <a:rPr lang="cs-CZ" sz="1600" noProof="0" dirty="0"/>
              <a:t>, </a:t>
            </a:r>
            <a:r>
              <a:rPr lang="cs-CZ" sz="1600" noProof="0" dirty="0" err="1"/>
              <a:t>promises</a:t>
            </a:r>
            <a:r>
              <a:rPr lang="cs-CZ" sz="1600" noProof="0" dirty="0"/>
              <a:t>, </a:t>
            </a:r>
            <a:r>
              <a:rPr lang="cs-CZ" sz="1600" noProof="0" dirty="0" err="1"/>
              <a:t>async</a:t>
            </a:r>
            <a:r>
              <a:rPr lang="cs-CZ" sz="1600" noProof="0" dirty="0"/>
              <a:t>/</a:t>
            </a:r>
            <a:r>
              <a:rPr lang="cs-CZ" sz="1600" noProof="0" dirty="0" err="1"/>
              <a:t>await</a:t>
            </a:r>
            <a:r>
              <a:rPr lang="cs-CZ" sz="1600" noProof="0" dirty="0"/>
              <a:t>, event </a:t>
            </a:r>
            <a:r>
              <a:rPr lang="cs-CZ" sz="1600" noProof="0" dirty="0" err="1"/>
              <a:t>loop</a:t>
            </a:r>
            <a:r>
              <a:rPr lang="cs-CZ" sz="1600" noProof="0" dirty="0"/>
              <a:t>.</a:t>
            </a:r>
          </a:p>
          <a:p>
            <a:pPr marL="0" indent="0">
              <a:buNone/>
            </a:pPr>
            <a:endParaRPr lang="cs-CZ" sz="1600" noProof="0" dirty="0"/>
          </a:p>
          <a:p>
            <a:pPr marL="0" indent="0">
              <a:buNone/>
            </a:pPr>
            <a:r>
              <a:rPr lang="cs-CZ" sz="1600" noProof="0" dirty="0"/>
              <a:t>API webových aplikací a webové služby.</a:t>
            </a:r>
          </a:p>
          <a:p>
            <a:r>
              <a:rPr lang="cs-CZ" sz="1600" noProof="0" dirty="0"/>
              <a:t>Vysvětlil základní principy REST API. </a:t>
            </a:r>
          </a:p>
          <a:p>
            <a:r>
              <a:rPr lang="cs-CZ" sz="1600" noProof="0" dirty="0">
                <a:solidFill>
                  <a:schemeClr val="bg2">
                    <a:lumMod val="75000"/>
                  </a:schemeClr>
                </a:solidFill>
              </a:rPr>
              <a:t>Popsat úrovně REST API.</a:t>
            </a:r>
          </a:p>
          <a:p>
            <a:r>
              <a:rPr lang="cs-CZ" sz="1600" noProof="0" dirty="0">
                <a:solidFill>
                  <a:schemeClr val="bg2">
                    <a:lumMod val="75000"/>
                  </a:schemeClr>
                </a:solidFill>
              </a:rPr>
              <a:t>Umět popsat REST API pomocí </a:t>
            </a:r>
            <a:r>
              <a:rPr lang="cs-CZ" sz="1600" noProof="0" dirty="0" err="1">
                <a:solidFill>
                  <a:schemeClr val="bg2">
                    <a:lumMod val="75000"/>
                  </a:schemeClr>
                </a:solidFill>
              </a:rPr>
              <a:t>OpenAPI</a:t>
            </a:r>
            <a:r>
              <a:rPr lang="cs-CZ" sz="1600" noProof="0" dirty="0">
                <a:solidFill>
                  <a:schemeClr val="bg2">
                    <a:lumMod val="75000"/>
                  </a:schemeClr>
                </a:solidFill>
              </a:rPr>
              <a:t>.</a:t>
            </a:r>
          </a:p>
          <a:p>
            <a:r>
              <a:rPr lang="cs-CZ" sz="1600" noProof="0" dirty="0">
                <a:solidFill>
                  <a:schemeClr val="bg2">
                    <a:lumMod val="75000"/>
                  </a:schemeClr>
                </a:solidFill>
              </a:rPr>
              <a:t>Umět položit dotaz v </a:t>
            </a:r>
            <a:r>
              <a:rPr lang="cs-CZ" sz="1600" noProof="0" dirty="0" err="1">
                <a:solidFill>
                  <a:schemeClr val="bg2">
                    <a:lumMod val="75000"/>
                  </a:schemeClr>
                </a:solidFill>
              </a:rPr>
              <a:t>GraphQL</a:t>
            </a:r>
            <a:r>
              <a:rPr lang="cs-CZ" sz="1600" noProof="0" dirty="0">
                <a:solidFill>
                  <a:schemeClr val="bg2">
                    <a:lumMod val="75000"/>
                  </a:schemeClr>
                </a:solidFill>
              </a:rPr>
              <a:t>, popsat výhody a nevýhody </a:t>
            </a:r>
            <a:r>
              <a:rPr lang="cs-CZ" sz="1600" noProof="0" dirty="0" err="1">
                <a:solidFill>
                  <a:schemeClr val="bg2">
                    <a:lumMod val="75000"/>
                  </a:schemeClr>
                </a:solidFill>
              </a:rPr>
              <a:t>GraphQL</a:t>
            </a:r>
            <a:r>
              <a:rPr lang="cs-CZ" sz="1600" noProof="0" dirty="0">
                <a:solidFill>
                  <a:schemeClr val="bg2">
                    <a:lumMod val="75000"/>
                  </a:schemeClr>
                </a:solidFill>
              </a:rPr>
              <a:t>.</a:t>
            </a:r>
          </a:p>
          <a:p>
            <a:pPr marL="0" indent="0">
              <a:buNone/>
            </a:pPr>
            <a:endParaRPr lang="cs-CZ" sz="1600" noProof="0" dirty="0"/>
          </a:p>
        </p:txBody>
      </p:sp>
    </p:spTree>
    <p:extLst>
      <p:ext uri="{BB962C8B-B14F-4D97-AF65-F5344CB8AC3E}">
        <p14:creationId xmlns:p14="http://schemas.microsoft.com/office/powerpoint/2010/main" val="2564128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90063-67E2-5A3D-1631-6B5BBDBF5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2F56F3-6576-3F48-AA5F-771938C95581}"/>
              </a:ext>
            </a:extLst>
          </p:cNvPr>
          <p:cNvSpPr>
            <a:spLocks noGrp="1"/>
          </p:cNvSpPr>
          <p:nvPr>
            <p:ph type="title"/>
          </p:nvPr>
        </p:nvSpPr>
        <p:spPr/>
        <p:txBody>
          <a:bodyPr/>
          <a:lstStyle/>
          <a:p>
            <a:r>
              <a:rPr lang="cs-CZ" noProof="0" dirty="0"/>
              <a:t>Státní zkouška: Databáze a web</a:t>
            </a:r>
          </a:p>
        </p:txBody>
      </p:sp>
      <p:sp>
        <p:nvSpPr>
          <p:cNvPr id="3" name="Content Placeholder 2">
            <a:extLst>
              <a:ext uri="{FF2B5EF4-FFF2-40B4-BE49-F238E27FC236}">
                <a16:creationId xmlns:a16="http://schemas.microsoft.com/office/drawing/2014/main" id="{ABA7BF77-53F5-ABBB-9BC1-C6D0A50B1262}"/>
              </a:ext>
            </a:extLst>
          </p:cNvPr>
          <p:cNvSpPr>
            <a:spLocks noGrp="1"/>
          </p:cNvSpPr>
          <p:nvPr>
            <p:ph sz="half" idx="1"/>
          </p:nvPr>
        </p:nvSpPr>
        <p:spPr/>
        <p:txBody>
          <a:bodyPr/>
          <a:lstStyle/>
          <a:p>
            <a:pPr marL="0" indent="0">
              <a:buNone/>
            </a:pPr>
            <a:r>
              <a:rPr lang="cs-CZ" sz="1600" noProof="0" dirty="0"/>
              <a:t>Single-</a:t>
            </a:r>
            <a:r>
              <a:rPr lang="cs-CZ" sz="1600" noProof="0" dirty="0" err="1"/>
              <a:t>page</a:t>
            </a:r>
            <a:r>
              <a:rPr lang="cs-CZ" sz="1600" noProof="0" dirty="0"/>
              <a:t> aplikace, udržování stavu a uživatelské relace.</a:t>
            </a:r>
          </a:p>
          <a:p>
            <a:r>
              <a:rPr lang="cs-CZ" sz="1600" noProof="0" dirty="0"/>
              <a:t>Vysvětlit princip fungování single-</a:t>
            </a:r>
            <a:r>
              <a:rPr lang="cs-CZ" sz="1600" noProof="0" dirty="0" err="1"/>
              <a:t>page</a:t>
            </a:r>
            <a:r>
              <a:rPr lang="cs-CZ" sz="1600" noProof="0" dirty="0"/>
              <a:t> aplikací.</a:t>
            </a:r>
          </a:p>
          <a:p>
            <a:r>
              <a:rPr lang="cs-CZ" sz="1600" noProof="0" dirty="0">
                <a:solidFill>
                  <a:schemeClr val="bg2">
                    <a:lumMod val="75000"/>
                  </a:schemeClr>
                </a:solidFill>
              </a:rPr>
              <a:t>Popsat možnosti udržování stavu pro webové aplikace v kontextu single-</a:t>
            </a:r>
            <a:r>
              <a:rPr lang="cs-CZ" sz="1600" noProof="0" dirty="0" err="1">
                <a:solidFill>
                  <a:schemeClr val="bg2">
                    <a:lumMod val="75000"/>
                  </a:schemeClr>
                </a:solidFill>
              </a:rPr>
              <a:t>page</a:t>
            </a:r>
            <a:r>
              <a:rPr lang="cs-CZ" sz="1600" noProof="0" dirty="0">
                <a:solidFill>
                  <a:schemeClr val="bg2">
                    <a:lumMod val="75000"/>
                  </a:schemeClr>
                </a:solidFill>
              </a:rPr>
              <a:t> aplikací.</a:t>
            </a:r>
          </a:p>
          <a:p>
            <a:pPr marL="0" indent="0">
              <a:buNone/>
            </a:pPr>
            <a:endParaRPr lang="cs-CZ" sz="1600" noProof="0" dirty="0"/>
          </a:p>
          <a:p>
            <a:pPr marL="0" indent="0">
              <a:buNone/>
            </a:pPr>
            <a:r>
              <a:rPr lang="cs-CZ" sz="1600" noProof="0" dirty="0"/>
              <a:t>Programování na straně serveru, CGI a </a:t>
            </a:r>
            <a:r>
              <a:rPr lang="cs-CZ" sz="1600" noProof="0" dirty="0" err="1"/>
              <a:t>CGi-like</a:t>
            </a:r>
            <a:r>
              <a:rPr lang="cs-CZ" sz="1600" noProof="0" dirty="0"/>
              <a:t> aplikace.</a:t>
            </a:r>
          </a:p>
          <a:p>
            <a:r>
              <a:rPr lang="cs-CZ" sz="1600" noProof="0" dirty="0"/>
              <a:t>Vysvětlit fungování CGI a CGI-</a:t>
            </a:r>
            <a:r>
              <a:rPr lang="cs-CZ" sz="1600" noProof="0" dirty="0" err="1"/>
              <a:t>like</a:t>
            </a:r>
            <a:r>
              <a:rPr lang="cs-CZ" sz="1600" noProof="0" dirty="0"/>
              <a:t> aplikací.</a:t>
            </a:r>
          </a:p>
          <a:p>
            <a:r>
              <a:rPr lang="cs-CZ" sz="1600" noProof="0" dirty="0"/>
              <a:t>Popsat možnosti udržování stavu pro webové aplikace a využití uživatelských relací.</a:t>
            </a:r>
          </a:p>
          <a:p>
            <a:r>
              <a:rPr lang="cs-CZ" sz="1600" noProof="0" dirty="0"/>
              <a:t>Na příkladu demonstrovat PHP </a:t>
            </a:r>
            <a:r>
              <a:rPr lang="cs-CZ" sz="1600" noProof="0" dirty="0" err="1"/>
              <a:t>interleaving</a:t>
            </a:r>
            <a:r>
              <a:rPr lang="cs-CZ" sz="1600" noProof="0" dirty="0"/>
              <a:t>.</a:t>
            </a:r>
          </a:p>
          <a:p>
            <a:r>
              <a:rPr lang="cs-CZ" sz="1600" noProof="0" dirty="0"/>
              <a:t>Umět vytvořit jednoduchou stránku v PHP, s využitím HTTP </a:t>
            </a:r>
            <a:r>
              <a:rPr lang="cs-CZ" sz="1600" noProof="0" dirty="0" err="1"/>
              <a:t>wraperu</a:t>
            </a:r>
            <a:r>
              <a:rPr lang="cs-CZ" sz="1600" noProof="0" dirty="0"/>
              <a:t> a připojením k SQL databázi.</a:t>
            </a:r>
          </a:p>
          <a:p>
            <a:pPr marL="0" indent="0">
              <a:buNone/>
            </a:pPr>
            <a:endParaRPr lang="cs-CZ" sz="1600" noProof="0" dirty="0"/>
          </a:p>
        </p:txBody>
      </p:sp>
      <p:sp>
        <p:nvSpPr>
          <p:cNvPr id="4" name="Content Placeholder 3">
            <a:extLst>
              <a:ext uri="{FF2B5EF4-FFF2-40B4-BE49-F238E27FC236}">
                <a16:creationId xmlns:a16="http://schemas.microsoft.com/office/drawing/2014/main" id="{BE3F588A-D110-7744-7CE9-745CC98EBC78}"/>
              </a:ext>
            </a:extLst>
          </p:cNvPr>
          <p:cNvSpPr>
            <a:spLocks noGrp="1"/>
          </p:cNvSpPr>
          <p:nvPr>
            <p:ph sz="half" idx="2"/>
          </p:nvPr>
        </p:nvSpPr>
        <p:spPr/>
        <p:txBody>
          <a:bodyPr/>
          <a:lstStyle/>
          <a:p>
            <a:pPr marL="0" indent="0">
              <a:buNone/>
            </a:pPr>
            <a:r>
              <a:rPr lang="cs-CZ" sz="1600" noProof="0" dirty="0">
                <a:solidFill>
                  <a:schemeClr val="tx1"/>
                </a:solidFill>
              </a:rPr>
              <a:t>Základy bezpečnosti webových aplikací.</a:t>
            </a:r>
          </a:p>
          <a:p>
            <a:r>
              <a:rPr lang="cs-CZ" sz="1600" noProof="0" dirty="0">
                <a:solidFill>
                  <a:schemeClr val="tx1"/>
                </a:solidFill>
              </a:rPr>
              <a:t>Vysvětlil vztah HTTPS a HTTP, popsat výhody.</a:t>
            </a:r>
          </a:p>
          <a:p>
            <a:r>
              <a:rPr lang="cs-CZ" sz="1600" noProof="0" dirty="0">
                <a:solidFill>
                  <a:schemeClr val="tx1"/>
                </a:solidFill>
              </a:rPr>
              <a:t>Na příkladu (JWT) vysvětlit použití autentizačních tokenů.</a:t>
            </a:r>
          </a:p>
          <a:p>
            <a:r>
              <a:rPr lang="cs-CZ" sz="1600" noProof="0" dirty="0">
                <a:solidFill>
                  <a:schemeClr val="tx1"/>
                </a:solidFill>
              </a:rPr>
              <a:t>Identifikovat a popsat základní bezpečností rizika webových aplikací.</a:t>
            </a:r>
          </a:p>
          <a:p>
            <a:pPr marL="0" indent="0">
              <a:buNone/>
            </a:pPr>
            <a:endParaRPr lang="cs-CZ" sz="1600" noProof="0" dirty="0">
              <a:solidFill>
                <a:schemeClr val="tx1"/>
              </a:solidFill>
            </a:endParaRPr>
          </a:p>
        </p:txBody>
      </p:sp>
    </p:spTree>
    <p:extLst>
      <p:ext uri="{BB962C8B-B14F-4D97-AF65-F5344CB8AC3E}">
        <p14:creationId xmlns:p14="http://schemas.microsoft.com/office/powerpoint/2010/main" val="762623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1958-105B-18C1-2CB5-315CDD5CEB71}"/>
              </a:ext>
            </a:extLst>
          </p:cNvPr>
          <p:cNvSpPr>
            <a:spLocks noGrp="1"/>
          </p:cNvSpPr>
          <p:nvPr>
            <p:ph type="title"/>
          </p:nvPr>
        </p:nvSpPr>
        <p:spPr/>
        <p:txBody>
          <a:bodyPr/>
          <a:lstStyle/>
          <a:p>
            <a:r>
              <a:rPr lang="en-US" dirty="0"/>
              <a:t>Resource Identification</a:t>
            </a:r>
          </a:p>
        </p:txBody>
      </p:sp>
      <p:sp>
        <p:nvSpPr>
          <p:cNvPr id="3" name="Content Placeholder 2">
            <a:extLst>
              <a:ext uri="{FF2B5EF4-FFF2-40B4-BE49-F238E27FC236}">
                <a16:creationId xmlns:a16="http://schemas.microsoft.com/office/drawing/2014/main" id="{BEFE0126-B000-B54B-2A4B-135FC171393F}"/>
              </a:ext>
            </a:extLst>
          </p:cNvPr>
          <p:cNvSpPr>
            <a:spLocks noGrp="1"/>
          </p:cNvSpPr>
          <p:nvPr>
            <p:ph idx="1"/>
          </p:nvPr>
        </p:nvSpPr>
        <p:spPr/>
        <p:txBody>
          <a:bodyPr/>
          <a:lstStyle/>
          <a:p>
            <a:pPr marL="0" indent="0">
              <a:buNone/>
            </a:pPr>
            <a:r>
              <a:rPr lang="en-US" dirty="0"/>
              <a:t>Uniform Resource Identifier (URI) / Internationalized Resource Identifier (IRI) is an identification string with a specific format.</a:t>
            </a:r>
          </a:p>
          <a:p>
            <a:pPr marL="0" indent="0">
              <a:buNone/>
            </a:pPr>
            <a:r>
              <a:rPr lang="en-US" b="1" dirty="0"/>
              <a:t>&lt;schema&gt;:&lt;hierarchical part&gt;?&lt;query&gt;#&lt;fragment&gt;</a:t>
            </a:r>
          </a:p>
          <a:p>
            <a:pPr marL="0" indent="0">
              <a:buNone/>
            </a:pPr>
            <a:r>
              <a:rPr lang="en-US" dirty="0"/>
              <a:t>The query and fragment part is optional. </a:t>
            </a:r>
          </a:p>
          <a:p>
            <a:pPr marL="0" indent="0">
              <a:buNone/>
            </a:pPr>
            <a:r>
              <a:rPr lang="en-US" dirty="0"/>
              <a:t>IRI was introduced by </a:t>
            </a:r>
            <a:r>
              <a:rPr lang="en-US" dirty="0">
                <a:hlinkClick r:id="rId3"/>
              </a:rPr>
              <a:t>RFC 3987</a:t>
            </a:r>
            <a:r>
              <a:rPr lang="en-US" dirty="0"/>
              <a:t> in 2005. It adds support for national characters </a:t>
            </a:r>
          </a:p>
          <a:p>
            <a:pPr marL="0" indent="0">
              <a:buNone/>
            </a:pPr>
            <a:r>
              <a:rPr lang="en-US" dirty="0"/>
              <a:t>Both URI and IRI can be absolute (e.g. https://teaching.mff.cuni.cz/nswi142-web/) or relative (e.g. ./nswi142-web/). Relative URI/IRI can be resolved against a domain when starting with "/" or a current path when starting with ".". Navigation to "parent" paths is also possible using "..".</a:t>
            </a:r>
            <a:br>
              <a:rPr lang="en-US" dirty="0"/>
            </a:br>
            <a:endParaRPr lang="en-US" dirty="0"/>
          </a:p>
          <a:p>
            <a:pPr marL="0" indent="0">
              <a:buNone/>
            </a:pPr>
            <a:endParaRPr lang="en-US" dirty="0"/>
          </a:p>
        </p:txBody>
      </p:sp>
    </p:spTree>
    <p:extLst>
      <p:ext uri="{BB962C8B-B14F-4D97-AF65-F5344CB8AC3E}">
        <p14:creationId xmlns:p14="http://schemas.microsoft.com/office/powerpoint/2010/main" val="3180207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77B88-F342-55E9-7544-A15E4B4D0DDA}"/>
              </a:ext>
            </a:extLst>
          </p:cNvPr>
          <p:cNvSpPr>
            <a:spLocks noGrp="1"/>
          </p:cNvSpPr>
          <p:nvPr>
            <p:ph type="title"/>
          </p:nvPr>
        </p:nvSpPr>
        <p:spPr/>
        <p:txBody>
          <a:bodyPr/>
          <a:lstStyle/>
          <a:p>
            <a:r>
              <a:rPr lang="en-US" dirty="0"/>
              <a:t>Uniform Resource Locator (URL)</a:t>
            </a:r>
          </a:p>
        </p:txBody>
      </p:sp>
      <p:sp>
        <p:nvSpPr>
          <p:cNvPr id="3" name="Content Placeholder 2">
            <a:extLst>
              <a:ext uri="{FF2B5EF4-FFF2-40B4-BE49-F238E27FC236}">
                <a16:creationId xmlns:a16="http://schemas.microsoft.com/office/drawing/2014/main" id="{646F47AE-31DA-6B0F-1222-7BFFE0F43A3B}"/>
              </a:ext>
            </a:extLst>
          </p:cNvPr>
          <p:cNvSpPr>
            <a:spLocks noGrp="1"/>
          </p:cNvSpPr>
          <p:nvPr>
            <p:ph idx="1"/>
          </p:nvPr>
        </p:nvSpPr>
        <p:spPr>
          <a:xfrm>
            <a:off x="335360" y="1246726"/>
            <a:ext cx="11449272" cy="5143057"/>
          </a:xfrm>
        </p:spPr>
        <p:txBody>
          <a:bodyPr/>
          <a:lstStyle/>
          <a:p>
            <a:pPr marL="0" indent="0">
              <a:buNone/>
            </a:pPr>
            <a:r>
              <a:rPr lang="en-US" dirty="0"/>
              <a:t>An URI/IRI that describes a location of a resource. </a:t>
            </a:r>
          </a:p>
          <a:p>
            <a:pPr marL="0" indent="0">
              <a:buNone/>
            </a:pPr>
            <a:r>
              <a:rPr lang="en-US" b="1" dirty="0"/>
              <a:t>&lt;protocol&gt;://&lt;username&gt;:&lt;password&gt;@&lt;domain&gt;:&lt;port&gt;/&lt;path&gt;? &lt;query&gt;#&lt;fragment&gt;</a:t>
            </a:r>
          </a:p>
          <a:p>
            <a:pPr marL="0" indent="0">
              <a:buNone/>
            </a:pPr>
            <a:r>
              <a:rPr lang="en-US" dirty="0"/>
              <a:t>URL encoding, also know as percent-encoding, allows encoding of arbitrary data using only US-ASCII characters legal within a URI. For example:</a:t>
            </a:r>
          </a:p>
          <a:p>
            <a:r>
              <a:rPr lang="en-US" dirty="0"/>
              <a:t>http://localhost/petr skoda.txt  -&gt; http://localhost/petr%20skoda.txt</a:t>
            </a:r>
          </a:p>
          <a:p>
            <a:pPr marL="0" indent="0">
              <a:buNone/>
            </a:pPr>
            <a:br>
              <a:rPr lang="en-US" dirty="0"/>
            </a:br>
            <a:r>
              <a:rPr lang="en-US" dirty="0"/>
              <a:t>The domain, path, query and fragment provide support for utf-8 characters. For example:</a:t>
            </a:r>
          </a:p>
          <a:p>
            <a:r>
              <a:rPr lang="en-US" dirty="0"/>
              <a:t>https://jakub.klímek.com</a:t>
            </a:r>
            <a:r>
              <a:rPr lang="cs-CZ" dirty="0"/>
              <a:t> </a:t>
            </a:r>
            <a:r>
              <a:rPr lang="en-US" dirty="0"/>
              <a:t>-&gt; https://jakub.xn--klmek-0sa.com/ </a:t>
            </a:r>
          </a:p>
          <a:p>
            <a:r>
              <a:rPr lang="en-US" dirty="0"/>
              <a:t>https://data.gov.cz/</a:t>
            </a:r>
            <a:r>
              <a:rPr lang="en-US" dirty="0" err="1"/>
              <a:t>datové-sady</a:t>
            </a:r>
            <a:r>
              <a:rPr lang="cs-CZ" dirty="0"/>
              <a:t> </a:t>
            </a:r>
            <a:r>
              <a:rPr lang="en-US" dirty="0"/>
              <a:t>-&gt; https://data.gov.cz/datov%C3%A9-sady </a:t>
            </a:r>
          </a:p>
          <a:p>
            <a:r>
              <a:rPr lang="en-US" dirty="0"/>
              <a:t>https://data.gov.cz/dataset?iri=https%3A%2F%2Fdata.gov.cz%2Fzdroj%2Fdatov%C3%A9-sady%2F00020699%2Fc83867673ed2f870c5081432aed3dee5</a:t>
            </a:r>
          </a:p>
        </p:txBody>
      </p:sp>
    </p:spTree>
    <p:extLst>
      <p:ext uri="{BB962C8B-B14F-4D97-AF65-F5344CB8AC3E}">
        <p14:creationId xmlns:p14="http://schemas.microsoft.com/office/powerpoint/2010/main" val="4218977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2776B-AB65-4074-2206-0963AEC9FC6C}"/>
              </a:ext>
            </a:extLst>
          </p:cNvPr>
          <p:cNvSpPr>
            <a:spLocks noGrp="1"/>
          </p:cNvSpPr>
          <p:nvPr>
            <p:ph type="title"/>
          </p:nvPr>
        </p:nvSpPr>
        <p:spPr/>
        <p:txBody>
          <a:bodyPr/>
          <a:lstStyle/>
          <a:p>
            <a:r>
              <a:rPr lang="en-US" dirty="0"/>
              <a:t>Domain Name System (DNS)</a:t>
            </a:r>
          </a:p>
        </p:txBody>
      </p:sp>
      <p:sp>
        <p:nvSpPr>
          <p:cNvPr id="3" name="Content Placeholder 2">
            <a:extLst>
              <a:ext uri="{FF2B5EF4-FFF2-40B4-BE49-F238E27FC236}">
                <a16:creationId xmlns:a16="http://schemas.microsoft.com/office/drawing/2014/main" id="{79C9FE2F-420C-3905-E42E-9D558B33CA0A}"/>
              </a:ext>
            </a:extLst>
          </p:cNvPr>
          <p:cNvSpPr>
            <a:spLocks noGrp="1"/>
          </p:cNvSpPr>
          <p:nvPr>
            <p:ph sz="half" idx="1"/>
          </p:nvPr>
        </p:nvSpPr>
        <p:spPr/>
        <p:txBody>
          <a:bodyPr/>
          <a:lstStyle/>
          <a:p>
            <a:pPr marL="0" indent="0">
              <a:buNone/>
            </a:pPr>
            <a:r>
              <a:rPr lang="en-US" dirty="0"/>
              <a:t>Translates domain name, e.g., ms.mff.cuni.cz to an IP address, e.g., 2a00:1028:4:: .</a:t>
            </a:r>
          </a:p>
          <a:p>
            <a:pPr marL="0" indent="0">
              <a:buNone/>
            </a:pPr>
            <a:r>
              <a:rPr lang="en-US" dirty="0"/>
              <a:t>The answer can be Authoritative (from DNS managing the domain) or Non-authoritative. The Non-authoritative answer has limited lifetime (TTL).</a:t>
            </a:r>
          </a:p>
          <a:p>
            <a:pPr marL="0" indent="0">
              <a:buNone/>
            </a:pPr>
            <a:r>
              <a:rPr lang="en-US" dirty="0"/>
              <a:t>A single DNS record can contain multiple IP addresses.</a:t>
            </a:r>
          </a:p>
          <a:p>
            <a:pPr marL="0" indent="0">
              <a:buNone/>
            </a:pPr>
            <a:r>
              <a:rPr lang="en-US" dirty="0"/>
              <a:t>A change in a DNS record triggers a DNS propagation, which can take time.</a:t>
            </a:r>
          </a:p>
        </p:txBody>
      </p:sp>
      <p:sp>
        <p:nvSpPr>
          <p:cNvPr id="4" name="Content Placeholder 3">
            <a:extLst>
              <a:ext uri="{FF2B5EF4-FFF2-40B4-BE49-F238E27FC236}">
                <a16:creationId xmlns:a16="http://schemas.microsoft.com/office/drawing/2014/main" id="{7108B74F-D7ED-61D1-5566-A57D180AC2C8}"/>
              </a:ext>
            </a:extLst>
          </p:cNvPr>
          <p:cNvSpPr>
            <a:spLocks noGrp="1"/>
          </p:cNvSpPr>
          <p:nvPr>
            <p:ph sz="half" idx="2"/>
          </p:nvPr>
        </p:nvSpPr>
        <p:spPr/>
        <p:txBody>
          <a:bodyPr/>
          <a:lstStyle/>
          <a:p>
            <a:pPr marL="0" indent="0">
              <a:buNone/>
            </a:pPr>
            <a:r>
              <a:rPr lang="en-US" dirty="0"/>
              <a:t>Common DNS record types:</a:t>
            </a:r>
          </a:p>
          <a:p>
            <a:r>
              <a:rPr lang="en-US" dirty="0"/>
              <a:t>A</a:t>
            </a:r>
            <a:br>
              <a:rPr lang="en-US" dirty="0"/>
            </a:br>
            <a:r>
              <a:rPr lang="en-US" dirty="0"/>
              <a:t>Maps a domain to an IPv4 address.</a:t>
            </a:r>
          </a:p>
          <a:p>
            <a:r>
              <a:rPr lang="en-US" dirty="0"/>
              <a:t>AAAA</a:t>
            </a:r>
            <a:br>
              <a:rPr lang="en-US" dirty="0"/>
            </a:br>
            <a:r>
              <a:rPr lang="en-US" dirty="0"/>
              <a:t>Maps a domain to an IPv6 address.</a:t>
            </a:r>
          </a:p>
          <a:p>
            <a:r>
              <a:rPr lang="en-US" dirty="0"/>
              <a:t>CNAME (Canonical name records)</a:t>
            </a:r>
            <a:br>
              <a:rPr lang="en-US" dirty="0"/>
            </a:br>
            <a:r>
              <a:rPr lang="en-US" dirty="0"/>
              <a:t>Forwards one domain to another domain name.</a:t>
            </a:r>
          </a:p>
          <a:p>
            <a:r>
              <a:rPr lang="en-US" dirty="0"/>
              <a:t>TXT</a:t>
            </a:r>
            <a:br>
              <a:rPr lang="en-US" dirty="0"/>
            </a:br>
            <a:r>
              <a:rPr lang="en-US" dirty="0"/>
              <a:t>Text data for ownership proof, ...</a:t>
            </a:r>
          </a:p>
          <a:p>
            <a:r>
              <a:rPr lang="en-US" dirty="0"/>
              <a:t>...</a:t>
            </a:r>
          </a:p>
          <a:p>
            <a:endParaRPr lang="en-US" dirty="0"/>
          </a:p>
        </p:txBody>
      </p:sp>
    </p:spTree>
    <p:extLst>
      <p:ext uri="{BB962C8B-B14F-4D97-AF65-F5344CB8AC3E}">
        <p14:creationId xmlns:p14="http://schemas.microsoft.com/office/powerpoint/2010/main" val="1685799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14BF1-1C72-6AF0-1CAF-C89E072A152F}"/>
              </a:ext>
            </a:extLst>
          </p:cNvPr>
          <p:cNvSpPr>
            <a:spLocks noGrp="1"/>
          </p:cNvSpPr>
          <p:nvPr>
            <p:ph type="title"/>
          </p:nvPr>
        </p:nvSpPr>
        <p:spPr/>
        <p:txBody>
          <a:bodyPr/>
          <a:lstStyle/>
          <a:p>
            <a:r>
              <a:rPr lang="en-US" dirty="0"/>
              <a:t>TCP/IP</a:t>
            </a:r>
          </a:p>
        </p:txBody>
      </p:sp>
      <p:sp>
        <p:nvSpPr>
          <p:cNvPr id="3" name="Content Placeholder 2">
            <a:extLst>
              <a:ext uri="{FF2B5EF4-FFF2-40B4-BE49-F238E27FC236}">
                <a16:creationId xmlns:a16="http://schemas.microsoft.com/office/drawing/2014/main" id="{C594E98A-78DC-5107-9B05-687DE7B4ED61}"/>
              </a:ext>
            </a:extLst>
          </p:cNvPr>
          <p:cNvSpPr>
            <a:spLocks noGrp="1"/>
          </p:cNvSpPr>
          <p:nvPr>
            <p:ph idx="1"/>
          </p:nvPr>
        </p:nvSpPr>
        <p:spPr/>
        <p:txBody>
          <a:bodyPr/>
          <a:lstStyle/>
          <a:p>
            <a:pPr marL="0" indent="0">
              <a:buNone/>
            </a:pPr>
            <a:r>
              <a:rPr lang="en-US" dirty="0"/>
              <a:t>Once the client knows the IP address it can open the TCP connection. This involves handshake. The first </a:t>
            </a:r>
            <a:r>
              <a:rPr lang="en-US" dirty="0" err="1"/>
              <a:t>SYNchronize</a:t>
            </a:r>
            <a:r>
              <a:rPr lang="en-US" dirty="0"/>
              <a:t> packet is sent by client to the server. The server response with </a:t>
            </a:r>
            <a:r>
              <a:rPr lang="en-US" dirty="0" err="1"/>
              <a:t>SYNchronize-ACKnowledgment</a:t>
            </a:r>
            <a:r>
              <a:rPr lang="en-US" dirty="0"/>
              <a:t> packet. The client response with another </a:t>
            </a:r>
            <a:r>
              <a:rPr lang="en-US" dirty="0" err="1"/>
              <a:t>ACKnowledgment</a:t>
            </a:r>
            <a:r>
              <a:rPr lang="en-US" dirty="0"/>
              <a:t> packet. At this point the TCP connection is ready.</a:t>
            </a:r>
            <a:br>
              <a:rPr lang="en-US" dirty="0"/>
            </a:br>
            <a:br>
              <a:rPr lang="en-US" dirty="0"/>
            </a:br>
            <a:r>
              <a:rPr lang="en-US" dirty="0"/>
              <a:t>During the handshake, both sides exchange randomly generated sequence start numbers used for synchronization and as a protection from forged packet injection.</a:t>
            </a:r>
          </a:p>
          <a:p>
            <a:pPr marL="0" indent="0">
              <a:buNone/>
            </a:pPr>
            <a:endParaRPr lang="en-US" dirty="0"/>
          </a:p>
          <a:p>
            <a:pPr marL="0" indent="0">
              <a:buNone/>
            </a:pPr>
            <a:r>
              <a:rPr lang="en-US" dirty="0"/>
              <a:t>For HTTPS this is followed by TLS handshake for HTTPS protocol. The objective of TLS is to establish a secured channel for communication as HTTP is text-based protocol.</a:t>
            </a:r>
          </a:p>
          <a:p>
            <a:pPr marL="0" indent="0">
              <a:buNone/>
            </a:pPr>
            <a:endParaRPr lang="en-US" dirty="0"/>
          </a:p>
          <a:p>
            <a:pPr marL="0" indent="0">
              <a:buNone/>
            </a:pPr>
            <a:r>
              <a:rPr lang="en-US" dirty="0"/>
              <a:t>Keep in mind that TCP is reliable and ordered, unlike UDP. The data are split into segments, and the sender waits for confirmation (ACK packet) before sending another segment.</a:t>
            </a:r>
          </a:p>
        </p:txBody>
      </p:sp>
    </p:spTree>
    <p:extLst>
      <p:ext uri="{BB962C8B-B14F-4D97-AF65-F5344CB8AC3E}">
        <p14:creationId xmlns:p14="http://schemas.microsoft.com/office/powerpoint/2010/main" val="3686854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899A1C-1EFB-CF60-1A66-3C0F49622C55}"/>
              </a:ext>
            </a:extLst>
          </p:cNvPr>
          <p:cNvSpPr>
            <a:spLocks noGrp="1"/>
          </p:cNvSpPr>
          <p:nvPr>
            <p:ph type="body" sz="quarter" idx="13"/>
          </p:nvPr>
        </p:nvSpPr>
        <p:spPr/>
        <p:txBody>
          <a:bodyPr/>
          <a:lstStyle/>
          <a:p>
            <a:r>
              <a:rPr lang="en-US" dirty="0"/>
              <a:t>HTTP</a:t>
            </a:r>
          </a:p>
        </p:txBody>
      </p:sp>
      <p:sp>
        <p:nvSpPr>
          <p:cNvPr id="3" name="Text Placeholder 2">
            <a:extLst>
              <a:ext uri="{FF2B5EF4-FFF2-40B4-BE49-F238E27FC236}">
                <a16:creationId xmlns:a16="http://schemas.microsoft.com/office/drawing/2014/main" id="{E2AB3484-768D-0BDE-77C5-F1365B351F86}"/>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066467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B6126-2485-9A2E-FAB0-D4E0AFF1CD4F}"/>
              </a:ext>
            </a:extLst>
          </p:cNvPr>
          <p:cNvSpPr>
            <a:spLocks noGrp="1"/>
          </p:cNvSpPr>
          <p:nvPr>
            <p:ph type="title"/>
          </p:nvPr>
        </p:nvSpPr>
        <p:spPr/>
        <p:txBody>
          <a:bodyPr/>
          <a:lstStyle/>
          <a:p>
            <a:r>
              <a:rPr lang="en-US" dirty="0"/>
              <a:t>HTTP Design</a:t>
            </a:r>
          </a:p>
        </p:txBody>
      </p:sp>
      <p:sp>
        <p:nvSpPr>
          <p:cNvPr id="3" name="Content Placeholder 2">
            <a:extLst>
              <a:ext uri="{FF2B5EF4-FFF2-40B4-BE49-F238E27FC236}">
                <a16:creationId xmlns:a16="http://schemas.microsoft.com/office/drawing/2014/main" id="{8D4C2510-39A9-2815-6251-1CE0BED87198}"/>
              </a:ext>
            </a:extLst>
          </p:cNvPr>
          <p:cNvSpPr>
            <a:spLocks noGrp="1"/>
          </p:cNvSpPr>
          <p:nvPr>
            <p:ph idx="1"/>
          </p:nvPr>
        </p:nvSpPr>
        <p:spPr/>
        <p:txBody>
          <a:bodyPr/>
          <a:lstStyle/>
          <a:p>
            <a:pPr marL="0" indent="0">
              <a:buNone/>
            </a:pPr>
            <a:r>
              <a:rPr lang="en-US" dirty="0"/>
              <a:t>The HTTP 1.1 was designed to server mainly for downloading content from a server and uploading a small amounts of data to the server. As a result, the protocol is:</a:t>
            </a:r>
          </a:p>
          <a:p>
            <a:r>
              <a:rPr lang="en-US" dirty="0"/>
              <a:t>Stateless</a:t>
            </a:r>
            <a:br>
              <a:rPr lang="en-US" dirty="0"/>
            </a:br>
            <a:r>
              <a:rPr lang="en-US" dirty="0"/>
              <a:t>Each request is treated without a context.</a:t>
            </a:r>
          </a:p>
          <a:p>
            <a:r>
              <a:rPr lang="en-US" dirty="0"/>
              <a:t>Client-initiated</a:t>
            </a:r>
            <a:br>
              <a:rPr lang="en-US" dirty="0"/>
            </a:br>
            <a:r>
              <a:rPr lang="en-US" dirty="0"/>
              <a:t>Server cannot initiate a connection.</a:t>
            </a:r>
          </a:p>
          <a:p>
            <a:r>
              <a:rPr lang="en-US" dirty="0"/>
              <a:t>Non-persistent connections</a:t>
            </a:r>
            <a:br>
              <a:rPr lang="en-US" dirty="0"/>
            </a:br>
            <a:r>
              <a:rPr lang="en-US" dirty="0"/>
              <a:t>A HTTP (TCP) connection is not maintained for long.</a:t>
            </a:r>
          </a:p>
          <a:p>
            <a:pPr marL="0" indent="0">
              <a:buNone/>
            </a:pPr>
            <a:endParaRPr lang="en-US" dirty="0"/>
          </a:p>
          <a:p>
            <a:pPr marL="0" indent="0">
              <a:buNone/>
            </a:pPr>
            <a:r>
              <a:rPr lang="en-US" dirty="0"/>
              <a:t>Many of the shortcomings are addressed by HTTP/2 and HTTP/3.</a:t>
            </a:r>
          </a:p>
        </p:txBody>
      </p:sp>
    </p:spTree>
    <p:extLst>
      <p:ext uri="{BB962C8B-B14F-4D97-AF65-F5344CB8AC3E}">
        <p14:creationId xmlns:p14="http://schemas.microsoft.com/office/powerpoint/2010/main" val="287777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F1D255-EF4A-6065-7DA6-50739E13DB8C}"/>
              </a:ext>
            </a:extLst>
          </p:cNvPr>
          <p:cNvSpPr>
            <a:spLocks noGrp="1"/>
          </p:cNvSpPr>
          <p:nvPr>
            <p:ph type="title"/>
          </p:nvPr>
        </p:nvSpPr>
        <p:spPr/>
        <p:txBody>
          <a:bodyPr/>
          <a:lstStyle/>
          <a:p>
            <a:r>
              <a:rPr lang="en-US" dirty="0"/>
              <a:t>HTTP Request</a:t>
            </a:r>
          </a:p>
        </p:txBody>
      </p:sp>
      <p:sp>
        <p:nvSpPr>
          <p:cNvPr id="8" name="Content Placeholder 7">
            <a:extLst>
              <a:ext uri="{FF2B5EF4-FFF2-40B4-BE49-F238E27FC236}">
                <a16:creationId xmlns:a16="http://schemas.microsoft.com/office/drawing/2014/main" id="{C8BA3F1E-B3AD-5C51-F767-979EB5734EA0}"/>
              </a:ext>
            </a:extLst>
          </p:cNvPr>
          <p:cNvSpPr>
            <a:spLocks noGrp="1"/>
          </p:cNvSpPr>
          <p:nvPr>
            <p:ph idx="1"/>
          </p:nvPr>
        </p:nvSpPr>
        <p:spPr>
          <a:xfrm>
            <a:off x="335360" y="1268760"/>
            <a:ext cx="5712000" cy="5040560"/>
          </a:xfrm>
        </p:spPr>
        <p:txBody>
          <a:bodyPr/>
          <a:lstStyle/>
          <a:p>
            <a:pPr marL="0" indent="0">
              <a:buNone/>
            </a:pPr>
            <a:r>
              <a:rPr lang="en-US" dirty="0"/>
              <a:t>HTTP requests starts with a </a:t>
            </a:r>
            <a:r>
              <a:rPr lang="en-US" dirty="0">
                <a:solidFill>
                  <a:schemeClr val="accent3"/>
                </a:solidFill>
              </a:rPr>
              <a:t>request line</a:t>
            </a:r>
            <a:r>
              <a:rPr lang="en-US" dirty="0"/>
              <a:t>. Lines are separated using </a:t>
            </a:r>
            <a:r>
              <a:rPr lang="en-US" dirty="0">
                <a:solidFill>
                  <a:schemeClr val="accent4"/>
                </a:solidFill>
              </a:rPr>
              <a:t>\r\n</a:t>
            </a:r>
            <a:r>
              <a:rPr lang="en-US" dirty="0"/>
              <a:t>.</a:t>
            </a:r>
          </a:p>
          <a:p>
            <a:pPr marL="0" indent="0">
              <a:buNone/>
            </a:pPr>
            <a:r>
              <a:rPr lang="en-US" dirty="0"/>
              <a:t>The request line starts with a method, e.g., GET, POST, PUT, HEAD, DELETE, OPTIONS, ... The next section is a path with an optional query part of absolute URL. This specifies the requested content. The last section is HTTP protocol version.</a:t>
            </a:r>
          </a:p>
          <a:p>
            <a:pPr marL="0" indent="0">
              <a:buNone/>
            </a:pPr>
            <a:r>
              <a:rPr lang="en-US" dirty="0"/>
              <a:t>After the request line follows an optional header section terminated by a blank line. Headers are the meta-information for the request. Header consist of case-insensitive name followed by ":", then by its value. Whitespaces before the value are ignored.</a:t>
            </a:r>
          </a:p>
        </p:txBody>
      </p:sp>
      <p:sp>
        <p:nvSpPr>
          <p:cNvPr id="5" name="Rectangle 4">
            <a:extLst>
              <a:ext uri="{FF2B5EF4-FFF2-40B4-BE49-F238E27FC236}">
                <a16:creationId xmlns:a16="http://schemas.microsoft.com/office/drawing/2014/main" id="{63951735-F55A-B92D-A2AC-C7183E545EE6}"/>
              </a:ext>
            </a:extLst>
          </p:cNvPr>
          <p:cNvSpPr/>
          <p:nvPr/>
        </p:nvSpPr>
        <p:spPr>
          <a:xfrm>
            <a:off x="6878782" y="1268761"/>
            <a:ext cx="4929218" cy="128740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dirty="0">
                <a:solidFill>
                  <a:schemeClr val="accent3"/>
                </a:solidFill>
                <a:latin typeface="Courier New" panose="02070309020205020404" pitchFamily="49" charset="0"/>
                <a:cs typeface="Courier New" panose="02070309020205020404" pitchFamily="49" charset="0"/>
              </a:rPr>
              <a:t>GET /nswi142-web/ HTTP/1.1</a:t>
            </a:r>
            <a:r>
              <a:rPr lang="en-US" sz="1600" dirty="0">
                <a:solidFill>
                  <a:schemeClr val="accent4"/>
                </a:solidFill>
                <a:latin typeface="Courier New" panose="02070309020205020404" pitchFamily="49" charset="0"/>
                <a:cs typeface="Courier New" panose="02070309020205020404" pitchFamily="49" charset="0"/>
              </a:rPr>
              <a:t>\r\n</a:t>
            </a:r>
          </a:p>
          <a:p>
            <a:r>
              <a:rPr lang="en-US" sz="1600" dirty="0">
                <a:solidFill>
                  <a:schemeClr val="tx1"/>
                </a:solidFill>
                <a:latin typeface="Courier New" panose="02070309020205020404" pitchFamily="49" charset="0"/>
                <a:cs typeface="Courier New" panose="02070309020205020404" pitchFamily="49" charset="0"/>
              </a:rPr>
              <a:t>Host: teaching.mff.cuni.cz</a:t>
            </a:r>
            <a:r>
              <a:rPr lang="en-US" sz="1600" dirty="0">
                <a:solidFill>
                  <a:schemeClr val="accent4"/>
                </a:solidFill>
                <a:latin typeface="Courier New" panose="02070309020205020404" pitchFamily="49" charset="0"/>
                <a:cs typeface="Courier New" panose="02070309020205020404" pitchFamily="49" charset="0"/>
              </a:rPr>
              <a:t>\r\n</a:t>
            </a:r>
            <a:br>
              <a:rPr lang="en-US" sz="1600" dirty="0">
                <a:solidFill>
                  <a:schemeClr val="accent4"/>
                </a:solidFill>
                <a:latin typeface="Courier New" panose="02070309020205020404" pitchFamily="49" charset="0"/>
                <a:cs typeface="Courier New" panose="02070309020205020404" pitchFamily="49" charset="0"/>
              </a:rPr>
            </a:br>
            <a:r>
              <a:rPr lang="en-US" sz="1600" dirty="0">
                <a:solidFill>
                  <a:schemeClr val="tx1"/>
                </a:solidFill>
                <a:latin typeface="Courier New" panose="02070309020205020404" pitchFamily="49" charset="0"/>
                <a:cs typeface="Courier New" panose="02070309020205020404" pitchFamily="49" charset="0"/>
              </a:rPr>
              <a:t>User-Agent: curl/8.18.0</a:t>
            </a:r>
            <a:r>
              <a:rPr lang="en-US" sz="1600" dirty="0">
                <a:solidFill>
                  <a:schemeClr val="accent4"/>
                </a:solidFill>
                <a:latin typeface="Courier New" panose="02070309020205020404" pitchFamily="49" charset="0"/>
                <a:cs typeface="Courier New" panose="02070309020205020404" pitchFamily="49" charset="0"/>
              </a:rPr>
              <a:t>\r\n</a:t>
            </a:r>
            <a:br>
              <a:rPr lang="en-US" sz="1600" dirty="0">
                <a:solidFill>
                  <a:schemeClr val="accent4"/>
                </a:solidFill>
                <a:latin typeface="Courier New" panose="02070309020205020404" pitchFamily="49" charset="0"/>
                <a:cs typeface="Courier New" panose="02070309020205020404" pitchFamily="49" charset="0"/>
              </a:rPr>
            </a:br>
            <a:r>
              <a:rPr lang="en-US" sz="1600" dirty="0">
                <a:solidFill>
                  <a:schemeClr val="tx1"/>
                </a:solidFill>
                <a:latin typeface="Courier New" panose="02070309020205020404" pitchFamily="49" charset="0"/>
                <a:cs typeface="Courier New" panose="02070309020205020404" pitchFamily="49" charset="0"/>
              </a:rPr>
              <a:t>Accept: */*</a:t>
            </a:r>
            <a:r>
              <a:rPr lang="en-US" sz="1600" dirty="0">
                <a:solidFill>
                  <a:schemeClr val="accent4"/>
                </a:solidFill>
                <a:latin typeface="Courier New" panose="02070309020205020404" pitchFamily="49" charset="0"/>
                <a:cs typeface="Courier New" panose="02070309020205020404" pitchFamily="49" charset="0"/>
              </a:rPr>
              <a:t>\r\n</a:t>
            </a:r>
            <a:endParaRPr lang="en-US" sz="1600" dirty="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506943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6451B3-1F8F-99D4-CA56-436A7F5B47A0}"/>
              </a:ext>
            </a:extLst>
          </p:cNvPr>
          <p:cNvSpPr>
            <a:spLocks noGrp="1"/>
          </p:cNvSpPr>
          <p:nvPr>
            <p:ph type="title"/>
          </p:nvPr>
        </p:nvSpPr>
        <p:spPr/>
        <p:txBody>
          <a:bodyPr/>
          <a:lstStyle/>
          <a:p>
            <a:r>
              <a:rPr lang="en-US" dirty="0"/>
              <a:t>HTTP Request : Method</a:t>
            </a:r>
          </a:p>
        </p:txBody>
      </p:sp>
      <p:sp>
        <p:nvSpPr>
          <p:cNvPr id="5" name="Content Placeholder 4">
            <a:extLst>
              <a:ext uri="{FF2B5EF4-FFF2-40B4-BE49-F238E27FC236}">
                <a16:creationId xmlns:a16="http://schemas.microsoft.com/office/drawing/2014/main" id="{34B58CC1-0FCA-9B88-6941-AB97D1E896BC}"/>
              </a:ext>
            </a:extLst>
          </p:cNvPr>
          <p:cNvSpPr>
            <a:spLocks noGrp="1"/>
          </p:cNvSpPr>
          <p:nvPr>
            <p:ph sz="half" idx="1"/>
          </p:nvPr>
        </p:nvSpPr>
        <p:spPr>
          <a:xfrm>
            <a:off x="335360" y="1260583"/>
            <a:ext cx="5699679" cy="2532099"/>
          </a:xfrm>
        </p:spPr>
        <p:txBody>
          <a:bodyPr/>
          <a:lstStyle/>
          <a:p>
            <a:r>
              <a:rPr lang="en-US" dirty="0"/>
              <a:t>GET [idempotent, cacheable]</a:t>
            </a:r>
            <a:br>
              <a:rPr lang="en-US" dirty="0"/>
            </a:br>
            <a:r>
              <a:rPr lang="en-US" dirty="0"/>
              <a:t>Requests using GET should only retrieve data and should </a:t>
            </a:r>
            <a:r>
              <a:rPr lang="en-US" dirty="0">
                <a:solidFill>
                  <a:srgbClr val="FF0000"/>
                </a:solidFill>
              </a:rPr>
              <a:t>not</a:t>
            </a:r>
            <a:r>
              <a:rPr lang="en-US" dirty="0"/>
              <a:t> contain a request content.</a:t>
            </a:r>
            <a:br>
              <a:rPr lang="en-US" dirty="0"/>
            </a:br>
            <a:endParaRPr lang="en-US" dirty="0"/>
          </a:p>
          <a:p>
            <a:r>
              <a:rPr lang="en-US" dirty="0"/>
              <a:t>POST</a:t>
            </a:r>
            <a:br>
              <a:rPr lang="en-US" dirty="0"/>
            </a:br>
            <a:r>
              <a:rPr lang="en-US" dirty="0"/>
              <a:t>Submit data to the server with the objective to change server state.</a:t>
            </a:r>
          </a:p>
          <a:p>
            <a:pPr marL="0" indent="0">
              <a:buNone/>
            </a:pPr>
            <a:endParaRPr lang="en-US" dirty="0"/>
          </a:p>
          <a:p>
            <a:pPr marL="0" indent="0">
              <a:buNone/>
            </a:pPr>
            <a:endParaRPr lang="en-US" dirty="0"/>
          </a:p>
        </p:txBody>
      </p:sp>
      <p:sp>
        <p:nvSpPr>
          <p:cNvPr id="6" name="Content Placeholder 5">
            <a:extLst>
              <a:ext uri="{FF2B5EF4-FFF2-40B4-BE49-F238E27FC236}">
                <a16:creationId xmlns:a16="http://schemas.microsoft.com/office/drawing/2014/main" id="{776E8408-E8B2-927E-DE9C-063C490F1F6F}"/>
              </a:ext>
            </a:extLst>
          </p:cNvPr>
          <p:cNvSpPr>
            <a:spLocks noGrp="1"/>
          </p:cNvSpPr>
          <p:nvPr>
            <p:ph sz="half" idx="2"/>
          </p:nvPr>
        </p:nvSpPr>
        <p:spPr/>
        <p:txBody>
          <a:bodyPr/>
          <a:lstStyle/>
          <a:p>
            <a:r>
              <a:rPr lang="en-US" dirty="0"/>
              <a:t>PUT [idempotent]</a:t>
            </a:r>
            <a:br>
              <a:rPr lang="en-US" dirty="0"/>
            </a:br>
            <a:r>
              <a:rPr lang="en-US" dirty="0"/>
              <a:t>Replace target resource representation with request content.</a:t>
            </a:r>
          </a:p>
          <a:p>
            <a:r>
              <a:rPr lang="en-US" dirty="0"/>
              <a:t>DELETE [idempotent]</a:t>
            </a:r>
            <a:br>
              <a:rPr lang="en-US" dirty="0"/>
            </a:br>
            <a:r>
              <a:rPr lang="en-US" dirty="0"/>
              <a:t>Deleted the specified resource.</a:t>
            </a:r>
          </a:p>
          <a:p>
            <a:r>
              <a:rPr lang="en-US" dirty="0"/>
              <a:t>HEAD [idempotent, cacheable]</a:t>
            </a:r>
            <a:br>
              <a:rPr lang="en-US" dirty="0"/>
            </a:br>
            <a:r>
              <a:rPr lang="en-US" dirty="0"/>
              <a:t>Like GET but without the body of the response.</a:t>
            </a:r>
          </a:p>
          <a:p>
            <a:r>
              <a:rPr lang="en-US" dirty="0"/>
              <a:t>OPTIONS [idempotent, cacheable]</a:t>
            </a:r>
            <a:br>
              <a:rPr lang="en-US" dirty="0"/>
            </a:br>
            <a:r>
              <a:rPr lang="en-US" dirty="0"/>
              <a:t>Query for communication options for the target resource.</a:t>
            </a:r>
          </a:p>
          <a:p>
            <a:r>
              <a:rPr lang="en-US" dirty="0"/>
              <a:t>...</a:t>
            </a:r>
          </a:p>
        </p:txBody>
      </p:sp>
      <p:sp>
        <p:nvSpPr>
          <p:cNvPr id="8" name="TextBox 7">
            <a:extLst>
              <a:ext uri="{FF2B5EF4-FFF2-40B4-BE49-F238E27FC236}">
                <a16:creationId xmlns:a16="http://schemas.microsoft.com/office/drawing/2014/main" id="{929B876F-B870-727A-2083-FE61EBDFE24E}"/>
              </a:ext>
            </a:extLst>
          </p:cNvPr>
          <p:cNvSpPr txBox="1"/>
          <p:nvPr/>
        </p:nvSpPr>
        <p:spPr>
          <a:xfrm>
            <a:off x="335360" y="4030565"/>
            <a:ext cx="5566712" cy="2123658"/>
          </a:xfrm>
          <a:prstGeom prst="rect">
            <a:avLst/>
          </a:prstGeom>
          <a:noFill/>
        </p:spPr>
        <p:txBody>
          <a:bodyPr wrap="square">
            <a:spAutoFit/>
          </a:bodyPr>
          <a:lstStyle/>
          <a:p>
            <a:pPr marL="0" indent="0">
              <a:buNone/>
            </a:pPr>
            <a:r>
              <a:rPr lang="en-US" sz="2200" dirty="0"/>
              <a:t>Idempotent requests can be repeated multiple time without changing the outcome. Cacheable HTTP response can be cached, that is stored and retrieved and user later. Headers, like Cache-Control can modify caching behavior. POST can be cacheable as well.</a:t>
            </a:r>
          </a:p>
        </p:txBody>
      </p:sp>
    </p:spTree>
    <p:extLst>
      <p:ext uri="{BB962C8B-B14F-4D97-AF65-F5344CB8AC3E}">
        <p14:creationId xmlns:p14="http://schemas.microsoft.com/office/powerpoint/2010/main" val="983955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62C16-5F22-B6F4-1F9A-E3128FAAC284}"/>
              </a:ext>
            </a:extLst>
          </p:cNvPr>
          <p:cNvSpPr>
            <a:spLocks noGrp="1"/>
          </p:cNvSpPr>
          <p:nvPr>
            <p:ph type="title"/>
          </p:nvPr>
        </p:nvSpPr>
        <p:spPr/>
        <p:txBody>
          <a:bodyPr/>
          <a:lstStyle/>
          <a:p>
            <a:r>
              <a:rPr lang="en-US" dirty="0"/>
              <a:t>HTTP Request : Headers</a:t>
            </a:r>
          </a:p>
        </p:txBody>
      </p:sp>
      <p:sp>
        <p:nvSpPr>
          <p:cNvPr id="3" name="Content Placeholder 2">
            <a:extLst>
              <a:ext uri="{FF2B5EF4-FFF2-40B4-BE49-F238E27FC236}">
                <a16:creationId xmlns:a16="http://schemas.microsoft.com/office/drawing/2014/main" id="{CCC0FFEC-284E-61AC-D485-3DD12921463F}"/>
              </a:ext>
            </a:extLst>
          </p:cNvPr>
          <p:cNvSpPr>
            <a:spLocks noGrp="1"/>
          </p:cNvSpPr>
          <p:nvPr>
            <p:ph sz="half" idx="1"/>
          </p:nvPr>
        </p:nvSpPr>
        <p:spPr/>
        <p:txBody>
          <a:bodyPr/>
          <a:lstStyle/>
          <a:p>
            <a:r>
              <a:rPr lang="en-US" dirty="0"/>
              <a:t>Host</a:t>
            </a:r>
            <a:br>
              <a:rPr lang="en-US" dirty="0"/>
            </a:br>
            <a:r>
              <a:rPr lang="en-US" dirty="0"/>
              <a:t>The host domain name.</a:t>
            </a:r>
          </a:p>
          <a:p>
            <a:r>
              <a:rPr lang="en-US" dirty="0"/>
              <a:t>Accept</a:t>
            </a:r>
            <a:br>
              <a:rPr lang="en-US" dirty="0"/>
            </a:br>
            <a:r>
              <a:rPr lang="en-US" dirty="0"/>
              <a:t>What is acceptable response data type.</a:t>
            </a:r>
          </a:p>
          <a:p>
            <a:r>
              <a:rPr lang="en-US" dirty="0"/>
              <a:t>Accept-Language</a:t>
            </a:r>
          </a:p>
          <a:p>
            <a:r>
              <a:rPr lang="en-US" dirty="0"/>
              <a:t>Accept-Encoding</a:t>
            </a:r>
            <a:br>
              <a:rPr lang="en-US" dirty="0"/>
            </a:br>
            <a:r>
              <a:rPr lang="en-US" dirty="0"/>
              <a:t>Mostly the compression methods, e.g., </a:t>
            </a:r>
            <a:r>
              <a:rPr lang="en-US" dirty="0" err="1"/>
              <a:t>gzip</a:t>
            </a:r>
            <a:r>
              <a:rPr lang="en-US" dirty="0"/>
              <a:t>, deflate, ...</a:t>
            </a:r>
            <a:br>
              <a:rPr lang="en-US" dirty="0"/>
            </a:br>
            <a:endParaRPr lang="en-US" dirty="0"/>
          </a:p>
        </p:txBody>
      </p:sp>
      <p:sp>
        <p:nvSpPr>
          <p:cNvPr id="4" name="Content Placeholder 3">
            <a:extLst>
              <a:ext uri="{FF2B5EF4-FFF2-40B4-BE49-F238E27FC236}">
                <a16:creationId xmlns:a16="http://schemas.microsoft.com/office/drawing/2014/main" id="{D48CDE0E-0319-9281-42E5-B73A0319A914}"/>
              </a:ext>
            </a:extLst>
          </p:cNvPr>
          <p:cNvSpPr>
            <a:spLocks noGrp="1"/>
          </p:cNvSpPr>
          <p:nvPr>
            <p:ph sz="half" idx="2"/>
          </p:nvPr>
        </p:nvSpPr>
        <p:spPr/>
        <p:txBody>
          <a:bodyPr/>
          <a:lstStyle/>
          <a:p>
            <a:r>
              <a:rPr lang="en-US" dirty="0"/>
              <a:t>User-Agent</a:t>
            </a:r>
            <a:br>
              <a:rPr lang="en-US" dirty="0"/>
            </a:br>
            <a:r>
              <a:rPr lang="en-US" dirty="0"/>
              <a:t>Information about the browser.</a:t>
            </a:r>
          </a:p>
          <a:p>
            <a:r>
              <a:rPr lang="en-US" dirty="0"/>
              <a:t>Authentication</a:t>
            </a:r>
            <a:br>
              <a:rPr lang="en-US" dirty="0"/>
            </a:br>
            <a:r>
              <a:rPr lang="en-US" dirty="0"/>
              <a:t>User credentials.</a:t>
            </a:r>
          </a:p>
          <a:p>
            <a:r>
              <a:rPr lang="en-US" dirty="0"/>
              <a:t>...</a:t>
            </a:r>
          </a:p>
          <a:p>
            <a:pPr marL="0" indent="0">
              <a:buNone/>
            </a:pPr>
            <a:endParaRPr lang="en-US" dirty="0"/>
          </a:p>
        </p:txBody>
      </p:sp>
    </p:spTree>
    <p:extLst>
      <p:ext uri="{BB962C8B-B14F-4D97-AF65-F5344CB8AC3E}">
        <p14:creationId xmlns:p14="http://schemas.microsoft.com/office/powerpoint/2010/main" val="1396401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102E3-A8C7-E8AD-9444-6A8BF7C00F0F}"/>
              </a:ext>
            </a:extLst>
          </p:cNvPr>
          <p:cNvSpPr>
            <a:spLocks noGrp="1"/>
          </p:cNvSpPr>
          <p:nvPr>
            <p:ph type="title"/>
          </p:nvPr>
        </p:nvSpPr>
        <p:spPr/>
        <p:txBody>
          <a:bodyPr/>
          <a:lstStyle/>
          <a:p>
            <a:r>
              <a:rPr lang="en-US" dirty="0"/>
              <a:t>Content negotiation</a:t>
            </a:r>
          </a:p>
        </p:txBody>
      </p:sp>
      <p:sp>
        <p:nvSpPr>
          <p:cNvPr id="3" name="Content Placeholder 2">
            <a:extLst>
              <a:ext uri="{FF2B5EF4-FFF2-40B4-BE49-F238E27FC236}">
                <a16:creationId xmlns:a16="http://schemas.microsoft.com/office/drawing/2014/main" id="{A631AC71-F7E5-8C01-E180-8FE431084A5C}"/>
              </a:ext>
            </a:extLst>
          </p:cNvPr>
          <p:cNvSpPr>
            <a:spLocks noGrp="1"/>
          </p:cNvSpPr>
          <p:nvPr>
            <p:ph idx="1"/>
          </p:nvPr>
        </p:nvSpPr>
        <p:spPr>
          <a:xfrm>
            <a:off x="335360" y="1268760"/>
            <a:ext cx="11449272" cy="2742131"/>
          </a:xfrm>
        </p:spPr>
        <p:txBody>
          <a:bodyPr/>
          <a:lstStyle/>
          <a:p>
            <a:pPr marL="0" indent="0">
              <a:buNone/>
            </a:pPr>
            <a:r>
              <a:rPr lang="en-US" dirty="0"/>
              <a:t>The "accept" can contains comma-separated list of MIME types each combined with quality factor. The quality factor indicates preferences between given MIME types. This enables for server-driven content negotiation. The server tries to return the suitable representation of 406 (Not Acceptable) or  415 (Unsupported Media Type). </a:t>
            </a:r>
          </a:p>
          <a:p>
            <a:pPr marL="0" indent="0">
              <a:buNone/>
            </a:pPr>
            <a:br>
              <a:rPr lang="en-US" dirty="0"/>
            </a:br>
            <a:r>
              <a:rPr lang="en-US" dirty="0"/>
              <a:t>For an agent-driven negotiation, also called reactive negotiation, the server returns list of links to different representations and client fetches the proper one. The issue is there is no standard "list response" format.</a:t>
            </a:r>
          </a:p>
        </p:txBody>
      </p:sp>
      <p:sp>
        <p:nvSpPr>
          <p:cNvPr id="4" name="Rectangle 3">
            <a:extLst>
              <a:ext uri="{FF2B5EF4-FFF2-40B4-BE49-F238E27FC236}">
                <a16:creationId xmlns:a16="http://schemas.microsoft.com/office/drawing/2014/main" id="{F7AF9D5C-4953-7C73-EA19-97D940CEA3E5}"/>
              </a:ext>
            </a:extLst>
          </p:cNvPr>
          <p:cNvSpPr/>
          <p:nvPr/>
        </p:nvSpPr>
        <p:spPr>
          <a:xfrm>
            <a:off x="488373" y="4759545"/>
            <a:ext cx="1652155" cy="73775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Client</a:t>
            </a:r>
          </a:p>
        </p:txBody>
      </p:sp>
      <p:sp>
        <p:nvSpPr>
          <p:cNvPr id="6" name="Rectangle 5">
            <a:extLst>
              <a:ext uri="{FF2B5EF4-FFF2-40B4-BE49-F238E27FC236}">
                <a16:creationId xmlns:a16="http://schemas.microsoft.com/office/drawing/2014/main" id="{DCC0886B-2A23-D1DC-DDF2-79982E1CEBA1}"/>
              </a:ext>
            </a:extLst>
          </p:cNvPr>
          <p:cNvSpPr/>
          <p:nvPr/>
        </p:nvSpPr>
        <p:spPr>
          <a:xfrm>
            <a:off x="8196262" y="4759545"/>
            <a:ext cx="1652155" cy="73775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Server</a:t>
            </a:r>
          </a:p>
        </p:txBody>
      </p:sp>
      <p:sp>
        <p:nvSpPr>
          <p:cNvPr id="8" name="Rectangle 7">
            <a:extLst>
              <a:ext uri="{FF2B5EF4-FFF2-40B4-BE49-F238E27FC236}">
                <a16:creationId xmlns:a16="http://schemas.microsoft.com/office/drawing/2014/main" id="{D5F74365-27CA-1EB1-31A7-2D2C9BFF6959}"/>
              </a:ext>
            </a:extLst>
          </p:cNvPr>
          <p:cNvSpPr/>
          <p:nvPr/>
        </p:nvSpPr>
        <p:spPr>
          <a:xfrm>
            <a:off x="9995622" y="4333519"/>
            <a:ext cx="1866898" cy="4478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text/html</a:t>
            </a:r>
          </a:p>
        </p:txBody>
      </p:sp>
      <p:sp>
        <p:nvSpPr>
          <p:cNvPr id="10" name="Rectangle 9">
            <a:extLst>
              <a:ext uri="{FF2B5EF4-FFF2-40B4-BE49-F238E27FC236}">
                <a16:creationId xmlns:a16="http://schemas.microsoft.com/office/drawing/2014/main" id="{F07FA66D-6BEA-42F9-689C-19E00C89FD13}"/>
              </a:ext>
            </a:extLst>
          </p:cNvPr>
          <p:cNvSpPr/>
          <p:nvPr/>
        </p:nvSpPr>
        <p:spPr>
          <a:xfrm>
            <a:off x="9995622" y="4950732"/>
            <a:ext cx="1866898" cy="4478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application/</a:t>
            </a:r>
            <a:r>
              <a:rPr lang="en-US" dirty="0" err="1"/>
              <a:t>json</a:t>
            </a:r>
            <a:endParaRPr lang="en-US" dirty="0"/>
          </a:p>
        </p:txBody>
      </p:sp>
      <p:sp>
        <p:nvSpPr>
          <p:cNvPr id="12" name="Rectangle 11">
            <a:extLst>
              <a:ext uri="{FF2B5EF4-FFF2-40B4-BE49-F238E27FC236}">
                <a16:creationId xmlns:a16="http://schemas.microsoft.com/office/drawing/2014/main" id="{C7B0DC50-CBA4-B5F3-EECA-412D47E9F9B1}"/>
              </a:ext>
            </a:extLst>
          </p:cNvPr>
          <p:cNvSpPr/>
          <p:nvPr/>
        </p:nvSpPr>
        <p:spPr>
          <a:xfrm>
            <a:off x="9995622" y="5567945"/>
            <a:ext cx="1866898" cy="44787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text/pdf</a:t>
            </a:r>
          </a:p>
        </p:txBody>
      </p:sp>
      <p:cxnSp>
        <p:nvCxnSpPr>
          <p:cNvPr id="14" name="Straight Arrow Connector 13">
            <a:extLst>
              <a:ext uri="{FF2B5EF4-FFF2-40B4-BE49-F238E27FC236}">
                <a16:creationId xmlns:a16="http://schemas.microsoft.com/office/drawing/2014/main" id="{3C455A27-D4AE-A1E2-CDEE-DE52FF2B0EAC}"/>
              </a:ext>
            </a:extLst>
          </p:cNvPr>
          <p:cNvCxnSpPr>
            <a:cxnSpLocks/>
            <a:stCxn id="4" idx="3"/>
            <a:endCxn id="6" idx="1"/>
          </p:cNvCxnSpPr>
          <p:nvPr/>
        </p:nvCxnSpPr>
        <p:spPr>
          <a:xfrm>
            <a:off x="2140528" y="5128423"/>
            <a:ext cx="605573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5DBE0A2E-459E-A765-DC90-989F5ED25156}"/>
              </a:ext>
            </a:extLst>
          </p:cNvPr>
          <p:cNvSpPr txBox="1"/>
          <p:nvPr/>
        </p:nvSpPr>
        <p:spPr>
          <a:xfrm>
            <a:off x="2140528" y="4435080"/>
            <a:ext cx="6055734" cy="646331"/>
          </a:xfrm>
          <a:prstGeom prst="rect">
            <a:avLst/>
          </a:prstGeom>
          <a:noFill/>
        </p:spPr>
        <p:txBody>
          <a:bodyPr wrap="square">
            <a:spAutoFit/>
          </a:bodyPr>
          <a:lstStyle/>
          <a:p>
            <a:r>
              <a:rPr lang="en-US" sz="1800" dirty="0"/>
              <a:t>GET /docum</a:t>
            </a:r>
            <a:r>
              <a:rPr lang="en-US" dirty="0"/>
              <a:t>ent</a:t>
            </a:r>
            <a:r>
              <a:rPr lang="en-US" sz="1800" dirty="0"/>
              <a:t> HTTP/1.1</a:t>
            </a:r>
          </a:p>
          <a:p>
            <a:r>
              <a:rPr lang="en-US" sz="1800" dirty="0"/>
              <a:t>Accept: </a:t>
            </a:r>
            <a:r>
              <a:rPr lang="en-US" dirty="0"/>
              <a:t>application/</a:t>
            </a:r>
            <a:r>
              <a:rPr lang="en-US" dirty="0" err="1"/>
              <a:t>csv;q</a:t>
            </a:r>
            <a:r>
              <a:rPr lang="en-US" dirty="0"/>
              <a:t>=1.0, application/</a:t>
            </a:r>
            <a:r>
              <a:rPr lang="en-US" dirty="0" err="1"/>
              <a:t>json;q</a:t>
            </a:r>
            <a:r>
              <a:rPr lang="en-US" dirty="0"/>
              <a:t>=0.7, *;q=0.5</a:t>
            </a:r>
            <a:endParaRPr lang="en-US" sz="1800" dirty="0"/>
          </a:p>
        </p:txBody>
      </p:sp>
      <p:sp>
        <p:nvSpPr>
          <p:cNvPr id="26" name="TextBox 25">
            <a:extLst>
              <a:ext uri="{FF2B5EF4-FFF2-40B4-BE49-F238E27FC236}">
                <a16:creationId xmlns:a16="http://schemas.microsoft.com/office/drawing/2014/main" id="{CC333063-BD55-6D23-71A8-3B2057C0CECC}"/>
              </a:ext>
            </a:extLst>
          </p:cNvPr>
          <p:cNvSpPr txBox="1"/>
          <p:nvPr/>
        </p:nvSpPr>
        <p:spPr>
          <a:xfrm>
            <a:off x="3567113" y="5791884"/>
            <a:ext cx="3202564" cy="646331"/>
          </a:xfrm>
          <a:prstGeom prst="rect">
            <a:avLst/>
          </a:prstGeom>
          <a:noFill/>
        </p:spPr>
        <p:txBody>
          <a:bodyPr wrap="square">
            <a:spAutoFit/>
          </a:bodyPr>
          <a:lstStyle/>
          <a:p>
            <a:r>
              <a:rPr lang="fr-FR" dirty="0"/>
              <a:t>HTTP/1.1 200 OK</a:t>
            </a:r>
          </a:p>
          <a:p>
            <a:r>
              <a:rPr lang="fr-FR" dirty="0"/>
              <a:t>Content-Type: </a:t>
            </a:r>
            <a:r>
              <a:rPr lang="en-US" dirty="0"/>
              <a:t>application </a:t>
            </a:r>
            <a:r>
              <a:rPr lang="fr-FR" dirty="0"/>
              <a:t>/</a:t>
            </a:r>
            <a:r>
              <a:rPr lang="fr-FR" dirty="0" err="1"/>
              <a:t>json</a:t>
            </a:r>
            <a:endParaRPr lang="fr-FR" dirty="0"/>
          </a:p>
        </p:txBody>
      </p:sp>
      <p:cxnSp>
        <p:nvCxnSpPr>
          <p:cNvPr id="30" name="Connector: Elbow 29">
            <a:extLst>
              <a:ext uri="{FF2B5EF4-FFF2-40B4-BE49-F238E27FC236}">
                <a16:creationId xmlns:a16="http://schemas.microsoft.com/office/drawing/2014/main" id="{9F97EF7E-B17F-52A6-AB9B-F6467A9584F4}"/>
              </a:ext>
            </a:extLst>
          </p:cNvPr>
          <p:cNvCxnSpPr>
            <a:cxnSpLocks/>
            <a:stCxn id="6" idx="2"/>
            <a:endCxn id="26" idx="3"/>
          </p:cNvCxnSpPr>
          <p:nvPr/>
        </p:nvCxnSpPr>
        <p:spPr>
          <a:xfrm rot="5400000">
            <a:off x="7587134" y="4679844"/>
            <a:ext cx="617750" cy="2252663"/>
          </a:xfrm>
          <a:prstGeom prst="bentConnector2">
            <a:avLst/>
          </a:prstGeom>
        </p:spPr>
        <p:style>
          <a:lnRef idx="1">
            <a:schemeClr val="dk1"/>
          </a:lnRef>
          <a:fillRef idx="0">
            <a:schemeClr val="dk1"/>
          </a:fillRef>
          <a:effectRef idx="0">
            <a:schemeClr val="dk1"/>
          </a:effectRef>
          <a:fontRef idx="minor">
            <a:schemeClr val="tx1"/>
          </a:fontRef>
        </p:style>
      </p:cxnSp>
      <p:cxnSp>
        <p:nvCxnSpPr>
          <p:cNvPr id="32" name="Connector: Elbow 31">
            <a:extLst>
              <a:ext uri="{FF2B5EF4-FFF2-40B4-BE49-F238E27FC236}">
                <a16:creationId xmlns:a16="http://schemas.microsoft.com/office/drawing/2014/main" id="{6D72B855-D26E-5A3A-5133-9B036F546B16}"/>
              </a:ext>
            </a:extLst>
          </p:cNvPr>
          <p:cNvCxnSpPr>
            <a:cxnSpLocks/>
            <a:stCxn id="26" idx="1"/>
            <a:endCxn id="4" idx="2"/>
          </p:cNvCxnSpPr>
          <p:nvPr/>
        </p:nvCxnSpPr>
        <p:spPr>
          <a:xfrm rot="10800000">
            <a:off x="1314451" y="5497300"/>
            <a:ext cx="2252662" cy="617750"/>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43590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349F1-C07E-4377-C373-58A8EAA54EB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7D19A1-7839-B65E-07EF-1E7E9944813A}"/>
              </a:ext>
            </a:extLst>
          </p:cNvPr>
          <p:cNvSpPr>
            <a:spLocks noGrp="1"/>
          </p:cNvSpPr>
          <p:nvPr>
            <p:ph type="title"/>
          </p:nvPr>
        </p:nvSpPr>
        <p:spPr/>
        <p:txBody>
          <a:bodyPr/>
          <a:lstStyle/>
          <a:p>
            <a:r>
              <a:rPr lang="en-US" dirty="0"/>
              <a:t>HTTP Response</a:t>
            </a:r>
          </a:p>
        </p:txBody>
      </p:sp>
      <p:sp>
        <p:nvSpPr>
          <p:cNvPr id="8" name="Content Placeholder 7">
            <a:extLst>
              <a:ext uri="{FF2B5EF4-FFF2-40B4-BE49-F238E27FC236}">
                <a16:creationId xmlns:a16="http://schemas.microsoft.com/office/drawing/2014/main" id="{53D7784C-A8EE-E72D-7B46-4A8B61EB3EE7}"/>
              </a:ext>
            </a:extLst>
          </p:cNvPr>
          <p:cNvSpPr>
            <a:spLocks noGrp="1"/>
          </p:cNvSpPr>
          <p:nvPr>
            <p:ph idx="1"/>
          </p:nvPr>
        </p:nvSpPr>
        <p:spPr>
          <a:xfrm>
            <a:off x="335360" y="1268760"/>
            <a:ext cx="5296513" cy="5040560"/>
          </a:xfrm>
        </p:spPr>
        <p:txBody>
          <a:bodyPr/>
          <a:lstStyle/>
          <a:p>
            <a:pPr marL="0" indent="0">
              <a:buNone/>
            </a:pPr>
            <a:r>
              <a:rPr lang="en-US" dirty="0"/>
              <a:t>The structure is similar to HTTP request. The first line is called </a:t>
            </a:r>
            <a:r>
              <a:rPr lang="en-US" dirty="0">
                <a:solidFill>
                  <a:schemeClr val="accent6"/>
                </a:solidFill>
              </a:rPr>
              <a:t>status line</a:t>
            </a:r>
            <a:r>
              <a:rPr lang="en-US" dirty="0"/>
              <a:t>. The </a:t>
            </a:r>
            <a:r>
              <a:rPr lang="en-US" dirty="0">
                <a:solidFill>
                  <a:schemeClr val="accent6"/>
                </a:solidFill>
              </a:rPr>
              <a:t>status line </a:t>
            </a:r>
            <a:r>
              <a:rPr lang="en-US" dirty="0"/>
              <a:t>contains version of the HTTP protocol followed by the status code and status message.</a:t>
            </a:r>
          </a:p>
          <a:p>
            <a:pPr marL="0" indent="0">
              <a:buNone/>
            </a:pPr>
            <a:r>
              <a:rPr lang="en-US" dirty="0"/>
              <a:t>Next is section with headers followed by optional response body.</a:t>
            </a:r>
          </a:p>
        </p:txBody>
      </p:sp>
      <p:sp>
        <p:nvSpPr>
          <p:cNvPr id="7" name="Rectangle 6">
            <a:extLst>
              <a:ext uri="{FF2B5EF4-FFF2-40B4-BE49-F238E27FC236}">
                <a16:creationId xmlns:a16="http://schemas.microsoft.com/office/drawing/2014/main" id="{731FB428-4633-C20E-5663-BDFCE2C684F1}"/>
              </a:ext>
            </a:extLst>
          </p:cNvPr>
          <p:cNvSpPr/>
          <p:nvPr/>
        </p:nvSpPr>
        <p:spPr>
          <a:xfrm>
            <a:off x="6096000" y="1268761"/>
            <a:ext cx="5712000" cy="29395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dirty="0">
                <a:solidFill>
                  <a:schemeClr val="accent6"/>
                </a:solidFill>
                <a:latin typeface="Courier New" panose="02070309020205020404" pitchFamily="49" charset="0"/>
                <a:cs typeface="Courier New" panose="02070309020205020404" pitchFamily="49" charset="0"/>
              </a:rPr>
              <a:t>HTTP/1.1 200 OK</a:t>
            </a:r>
            <a:r>
              <a:rPr lang="en-US" sz="1600" dirty="0">
                <a:solidFill>
                  <a:schemeClr val="accent4"/>
                </a:solidFill>
                <a:latin typeface="Courier New" panose="02070309020205020404" pitchFamily="49" charset="0"/>
                <a:cs typeface="Courier New" panose="02070309020205020404" pitchFamily="49" charset="0"/>
              </a:rPr>
              <a:t>\r\n</a:t>
            </a:r>
          </a:p>
          <a:p>
            <a:r>
              <a:rPr lang="en-US" sz="1600" dirty="0">
                <a:solidFill>
                  <a:schemeClr val="tx1"/>
                </a:solidFill>
                <a:latin typeface="Courier New" panose="02070309020205020404" pitchFamily="49" charset="0"/>
                <a:cs typeface="Courier New" panose="02070309020205020404" pitchFamily="49" charset="0"/>
              </a:rPr>
              <a:t>Date: Sun, 13 Sep 2026 10:10:00 GMT</a:t>
            </a:r>
            <a:r>
              <a:rPr lang="en-US" sz="1600" dirty="0">
                <a:solidFill>
                  <a:schemeClr val="accent4"/>
                </a:solidFill>
                <a:latin typeface="Courier New" panose="02070309020205020404" pitchFamily="49" charset="0"/>
                <a:cs typeface="Courier New" panose="02070309020205020404" pitchFamily="49" charset="0"/>
              </a:rPr>
              <a:t>\r\n</a:t>
            </a:r>
          </a:p>
          <a:p>
            <a:r>
              <a:rPr lang="en-US" sz="1600" dirty="0">
                <a:solidFill>
                  <a:schemeClr val="tx1"/>
                </a:solidFill>
                <a:latin typeface="Courier New" panose="02070309020205020404" pitchFamily="49" charset="0"/>
                <a:cs typeface="Courier New" panose="02070309020205020404" pitchFamily="49" charset="0"/>
              </a:rPr>
              <a:t>Server: Apache/2.4.63 (</a:t>
            </a:r>
            <a:r>
              <a:rPr lang="en-US" sz="1600" dirty="0" err="1">
                <a:solidFill>
                  <a:schemeClr val="tx1"/>
                </a:solidFill>
                <a:latin typeface="Courier New" panose="02070309020205020404" pitchFamily="49" charset="0"/>
                <a:cs typeface="Courier New" panose="02070309020205020404" pitchFamily="49" charset="0"/>
              </a:rPr>
              <a:t>AlmaLinux</a:t>
            </a:r>
            <a:r>
              <a:rPr lang="en-US" sz="1600" dirty="0">
                <a:solidFill>
                  <a:schemeClr val="tx1"/>
                </a:solidFill>
                <a:latin typeface="Courier New" panose="02070309020205020404" pitchFamily="49" charset="0"/>
                <a:cs typeface="Courier New" panose="02070309020205020404" pitchFamily="49" charset="0"/>
              </a:rPr>
              <a:t>) OpenSSL/3.5.5</a:t>
            </a:r>
            <a:r>
              <a:rPr lang="en-US" sz="1600" dirty="0">
                <a:solidFill>
                  <a:schemeClr val="accent4"/>
                </a:solidFill>
                <a:latin typeface="Courier New" panose="02070309020205020404" pitchFamily="49" charset="0"/>
                <a:cs typeface="Courier New" panose="02070309020205020404" pitchFamily="49" charset="0"/>
              </a:rPr>
              <a:t>\r\n</a:t>
            </a:r>
          </a:p>
          <a:p>
            <a:r>
              <a:rPr lang="en-US" sz="1600" dirty="0">
                <a:solidFill>
                  <a:schemeClr val="tx1"/>
                </a:solidFill>
                <a:latin typeface="Courier New" panose="02070309020205020404" pitchFamily="49" charset="0"/>
                <a:cs typeface="Courier New" panose="02070309020205020404" pitchFamily="49" charset="0"/>
              </a:rPr>
              <a:t>X-Powered-By: PHP/8.5.9</a:t>
            </a:r>
            <a:r>
              <a:rPr lang="en-US" sz="1600" dirty="0">
                <a:solidFill>
                  <a:schemeClr val="accent4"/>
                </a:solidFill>
                <a:latin typeface="Courier New" panose="02070309020205020404" pitchFamily="49" charset="0"/>
                <a:cs typeface="Courier New" panose="02070309020205020404" pitchFamily="49" charset="0"/>
              </a:rPr>
              <a:t>\r\n</a:t>
            </a:r>
          </a:p>
          <a:p>
            <a:r>
              <a:rPr lang="en-US" sz="1600" dirty="0">
                <a:solidFill>
                  <a:schemeClr val="tx1"/>
                </a:solidFill>
                <a:latin typeface="Courier New" panose="02070309020205020404" pitchFamily="49" charset="0"/>
                <a:cs typeface="Courier New" panose="02070309020205020404" pitchFamily="49" charset="0"/>
              </a:rPr>
              <a:t>Transfer-Encoding: chunked</a:t>
            </a:r>
            <a:r>
              <a:rPr lang="en-US" sz="1600" dirty="0">
                <a:solidFill>
                  <a:schemeClr val="accent4"/>
                </a:solidFill>
                <a:latin typeface="Courier New" panose="02070309020205020404" pitchFamily="49" charset="0"/>
                <a:cs typeface="Courier New" panose="02070309020205020404" pitchFamily="49" charset="0"/>
              </a:rPr>
              <a:t>\r\n</a:t>
            </a:r>
          </a:p>
          <a:p>
            <a:r>
              <a:rPr lang="en-US" sz="1600" dirty="0">
                <a:solidFill>
                  <a:schemeClr val="tx1"/>
                </a:solidFill>
                <a:latin typeface="Courier New" panose="02070309020205020404" pitchFamily="49" charset="0"/>
                <a:cs typeface="Courier New" panose="02070309020205020404" pitchFamily="49" charset="0"/>
              </a:rPr>
              <a:t>Content-Type: text/html; charset=UTF-8</a:t>
            </a:r>
            <a:r>
              <a:rPr lang="en-US" sz="1600" dirty="0">
                <a:solidFill>
                  <a:schemeClr val="accent4"/>
                </a:solidFill>
                <a:latin typeface="Courier New" panose="02070309020205020404" pitchFamily="49" charset="0"/>
                <a:cs typeface="Courier New" panose="02070309020205020404" pitchFamily="49" charset="0"/>
              </a:rPr>
              <a:t>\r\n</a:t>
            </a:r>
          </a:p>
          <a:p>
            <a:r>
              <a:rPr lang="en-US" sz="1600" dirty="0">
                <a:solidFill>
                  <a:schemeClr val="accent4"/>
                </a:solidFill>
                <a:latin typeface="Courier New" panose="02070309020205020404" pitchFamily="49" charset="0"/>
                <a:cs typeface="Courier New" panose="02070309020205020404" pitchFamily="49" charset="0"/>
              </a:rPr>
              <a:t>\r\n</a:t>
            </a:r>
            <a:br>
              <a:rPr lang="en-US" sz="1600" dirty="0">
                <a:solidFill>
                  <a:schemeClr val="tx1"/>
                </a:solidFill>
                <a:latin typeface="Courier New" panose="02070309020205020404" pitchFamily="49" charset="0"/>
                <a:cs typeface="Courier New" panose="02070309020205020404" pitchFamily="49" charset="0"/>
              </a:rPr>
            </a:br>
            <a:r>
              <a:rPr lang="en-US" sz="1600" dirty="0">
                <a:solidFill>
                  <a:schemeClr val="tx1"/>
                </a:solidFill>
                <a:latin typeface="Courier New" panose="02070309020205020404" pitchFamily="49" charset="0"/>
                <a:cs typeface="Courier New" panose="02070309020205020404" pitchFamily="49" charset="0"/>
              </a:rPr>
              <a:t>&lt;!DOCTYPE HTML&gt;\n</a:t>
            </a:r>
          </a:p>
          <a:p>
            <a:r>
              <a:rPr lang="en-US" sz="1600" dirty="0">
                <a:solidFill>
                  <a:schemeClr val="tx1"/>
                </a:solidFill>
                <a:latin typeface="Courier New" panose="02070309020205020404" pitchFamily="49" charset="0"/>
                <a:cs typeface="Courier New" panose="02070309020205020404" pitchFamily="49" charset="0"/>
              </a:rPr>
              <a:t>&lt;html lang="</a:t>
            </a:r>
            <a:r>
              <a:rPr lang="en-US" sz="1600" dirty="0" err="1">
                <a:solidFill>
                  <a:schemeClr val="tx1"/>
                </a:solidFill>
                <a:latin typeface="Courier New" panose="02070309020205020404" pitchFamily="49" charset="0"/>
                <a:cs typeface="Courier New" panose="02070309020205020404" pitchFamily="49" charset="0"/>
              </a:rPr>
              <a:t>en</a:t>
            </a:r>
            <a:r>
              <a:rPr lang="en-US" sz="1600" dirty="0">
                <a:solidFill>
                  <a:schemeClr val="tx1"/>
                </a:solidFill>
                <a:latin typeface="Courier New" panose="02070309020205020404" pitchFamily="49" charset="0"/>
                <a:cs typeface="Courier New" panose="02070309020205020404" pitchFamily="49" charset="0"/>
              </a:rPr>
              <a:t>"&gt;</a:t>
            </a:r>
          </a:p>
          <a:p>
            <a:r>
              <a:rPr lang="en-US" sz="1600" dirty="0">
                <a:solidFill>
                  <a:schemeClr val="tx1"/>
                </a:soli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983749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A47C6-9FBC-E421-6FAB-5D13129BD55C}"/>
              </a:ext>
            </a:extLst>
          </p:cNvPr>
          <p:cNvSpPr>
            <a:spLocks noGrp="1"/>
          </p:cNvSpPr>
          <p:nvPr>
            <p:ph type="title"/>
          </p:nvPr>
        </p:nvSpPr>
        <p:spPr/>
        <p:txBody>
          <a:bodyPr/>
          <a:lstStyle/>
          <a:p>
            <a:r>
              <a:rPr lang="en-US" dirty="0"/>
              <a:t>HTTP Response : Status Codes</a:t>
            </a:r>
          </a:p>
        </p:txBody>
      </p:sp>
      <p:sp>
        <p:nvSpPr>
          <p:cNvPr id="3" name="Content Placeholder 2">
            <a:extLst>
              <a:ext uri="{FF2B5EF4-FFF2-40B4-BE49-F238E27FC236}">
                <a16:creationId xmlns:a16="http://schemas.microsoft.com/office/drawing/2014/main" id="{A09DFA51-3629-AB17-66EC-07295B30B7CC}"/>
              </a:ext>
            </a:extLst>
          </p:cNvPr>
          <p:cNvSpPr>
            <a:spLocks noGrp="1"/>
          </p:cNvSpPr>
          <p:nvPr>
            <p:ph sz="half" idx="1"/>
          </p:nvPr>
        </p:nvSpPr>
        <p:spPr/>
        <p:txBody>
          <a:bodyPr/>
          <a:lstStyle/>
          <a:p>
            <a:r>
              <a:rPr lang="en-US" dirty="0"/>
              <a:t>1xx - Informational</a:t>
            </a:r>
          </a:p>
          <a:p>
            <a:r>
              <a:rPr lang="en-US" dirty="0"/>
              <a:t>2xx - Success :</a:t>
            </a:r>
          </a:p>
          <a:p>
            <a:pPr lvl="1"/>
            <a:r>
              <a:rPr lang="en-US" dirty="0"/>
              <a:t>200 OK</a:t>
            </a:r>
          </a:p>
          <a:p>
            <a:pPr lvl="1"/>
            <a:r>
              <a:rPr lang="en-US" dirty="0"/>
              <a:t>204 No Content</a:t>
            </a:r>
          </a:p>
          <a:p>
            <a:pPr lvl="1"/>
            <a:r>
              <a:rPr lang="en-US" dirty="0"/>
              <a:t>206 Partial Content</a:t>
            </a:r>
          </a:p>
          <a:p>
            <a:r>
              <a:rPr lang="en-US" dirty="0"/>
              <a:t>3xx - Redirections</a:t>
            </a:r>
            <a:br>
              <a:rPr lang="en-US" dirty="0"/>
            </a:br>
            <a:r>
              <a:rPr lang="en-US" dirty="0"/>
              <a:t>Often paired with "Location" header. Browser must try to load the given URL.</a:t>
            </a:r>
          </a:p>
          <a:p>
            <a:pPr lvl="1"/>
            <a:r>
              <a:rPr lang="en-US" dirty="0"/>
              <a:t>301 Permanently Moved</a:t>
            </a:r>
          </a:p>
          <a:p>
            <a:pPr lvl="1"/>
            <a:r>
              <a:rPr lang="en-US" dirty="0"/>
              <a:t>302 Found (originally named Moved Temporarily)</a:t>
            </a:r>
          </a:p>
          <a:p>
            <a:pPr lvl="1"/>
            <a:r>
              <a:rPr lang="en-US" dirty="0"/>
              <a:t>303 See Other</a:t>
            </a:r>
          </a:p>
          <a:p>
            <a:pPr lvl="1"/>
            <a:r>
              <a:rPr lang="en-US" dirty="0"/>
              <a:t>307 Temporary Redirect</a:t>
            </a:r>
          </a:p>
          <a:p>
            <a:endParaRPr lang="en-US" dirty="0"/>
          </a:p>
        </p:txBody>
      </p:sp>
      <p:sp>
        <p:nvSpPr>
          <p:cNvPr id="4" name="Content Placeholder 3">
            <a:extLst>
              <a:ext uri="{FF2B5EF4-FFF2-40B4-BE49-F238E27FC236}">
                <a16:creationId xmlns:a16="http://schemas.microsoft.com/office/drawing/2014/main" id="{FAEC3534-9F64-8854-7DF6-11935E478DCB}"/>
              </a:ext>
            </a:extLst>
          </p:cNvPr>
          <p:cNvSpPr>
            <a:spLocks noGrp="1"/>
          </p:cNvSpPr>
          <p:nvPr>
            <p:ph sz="half" idx="2"/>
          </p:nvPr>
        </p:nvSpPr>
        <p:spPr/>
        <p:txBody>
          <a:bodyPr/>
          <a:lstStyle/>
          <a:p>
            <a:r>
              <a:rPr lang="en-US" dirty="0"/>
              <a:t>4xx - Client-side errors</a:t>
            </a:r>
          </a:p>
          <a:p>
            <a:pPr lvl="1"/>
            <a:r>
              <a:rPr lang="en-US" dirty="0"/>
              <a:t>404 - Page not Found</a:t>
            </a:r>
          </a:p>
          <a:p>
            <a:r>
              <a:rPr lang="en-US" dirty="0"/>
              <a:t>5xx - Server-side errors</a:t>
            </a:r>
          </a:p>
          <a:p>
            <a:endParaRPr lang="en-US" dirty="0"/>
          </a:p>
        </p:txBody>
      </p:sp>
    </p:spTree>
    <p:extLst>
      <p:ext uri="{BB962C8B-B14F-4D97-AF65-F5344CB8AC3E}">
        <p14:creationId xmlns:p14="http://schemas.microsoft.com/office/powerpoint/2010/main" val="1811048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070DC-4829-FA7C-5238-535613D2013E}"/>
              </a:ext>
            </a:extLst>
          </p:cNvPr>
          <p:cNvSpPr>
            <a:spLocks noGrp="1"/>
          </p:cNvSpPr>
          <p:nvPr>
            <p:ph type="title"/>
          </p:nvPr>
        </p:nvSpPr>
        <p:spPr/>
        <p:txBody>
          <a:bodyPr/>
          <a:lstStyle/>
          <a:p>
            <a:r>
              <a:rPr lang="en-US" dirty="0"/>
              <a:t>HTTP Response : Headers</a:t>
            </a:r>
          </a:p>
        </p:txBody>
      </p:sp>
      <p:sp>
        <p:nvSpPr>
          <p:cNvPr id="4" name="Content Placeholder 3">
            <a:extLst>
              <a:ext uri="{FF2B5EF4-FFF2-40B4-BE49-F238E27FC236}">
                <a16:creationId xmlns:a16="http://schemas.microsoft.com/office/drawing/2014/main" id="{94DC0D9E-8E20-0F18-A0D6-628C0BC803A3}"/>
              </a:ext>
            </a:extLst>
          </p:cNvPr>
          <p:cNvSpPr>
            <a:spLocks noGrp="1"/>
          </p:cNvSpPr>
          <p:nvPr>
            <p:ph sz="half" idx="1"/>
          </p:nvPr>
        </p:nvSpPr>
        <p:spPr/>
        <p:txBody>
          <a:bodyPr/>
          <a:lstStyle/>
          <a:p>
            <a:r>
              <a:rPr lang="en-US" dirty="0"/>
              <a:t>Content-Type</a:t>
            </a:r>
            <a:br>
              <a:rPr lang="en-US" dirty="0"/>
            </a:br>
            <a:r>
              <a:rPr lang="en-US" dirty="0"/>
              <a:t>Type of the data in the body (MIME).</a:t>
            </a:r>
          </a:p>
          <a:p>
            <a:r>
              <a:rPr lang="en-US" dirty="0"/>
              <a:t>Content-Encoding</a:t>
            </a:r>
            <a:br>
              <a:rPr lang="en-US" dirty="0"/>
            </a:br>
            <a:r>
              <a:rPr lang="en-US" dirty="0"/>
              <a:t>How is the content transferred.</a:t>
            </a:r>
          </a:p>
          <a:p>
            <a:r>
              <a:rPr lang="en-US" dirty="0"/>
              <a:t>Content-Length</a:t>
            </a:r>
            <a:br>
              <a:rPr lang="en-US" dirty="0"/>
            </a:br>
            <a:r>
              <a:rPr lang="en-US" dirty="0"/>
              <a:t>Size of body in bytes.</a:t>
            </a:r>
          </a:p>
          <a:p>
            <a:r>
              <a:rPr lang="en-US" dirty="0"/>
              <a:t>Cache-Control</a:t>
            </a:r>
            <a:br>
              <a:rPr lang="en-US" dirty="0"/>
            </a:br>
            <a:r>
              <a:rPr lang="en-US" dirty="0"/>
              <a:t>Rules for caching the content.</a:t>
            </a:r>
          </a:p>
          <a:p>
            <a:r>
              <a:rPr lang="en-US" dirty="0"/>
              <a:t>Expires </a:t>
            </a:r>
            <a:br>
              <a:rPr lang="en-US" dirty="0"/>
            </a:br>
            <a:r>
              <a:rPr lang="en-US" dirty="0"/>
              <a:t>When does the content cease to be valid.</a:t>
            </a:r>
          </a:p>
          <a:p>
            <a:r>
              <a:rPr lang="en-US" dirty="0"/>
              <a:t>Location</a:t>
            </a:r>
            <a:br>
              <a:rPr lang="en-US" dirty="0"/>
            </a:br>
            <a:r>
              <a:rPr lang="en-US" dirty="0"/>
              <a:t>New URL, in case of 3xx Redirects.</a:t>
            </a:r>
          </a:p>
        </p:txBody>
      </p:sp>
      <p:sp>
        <p:nvSpPr>
          <p:cNvPr id="5" name="Content Placeholder 4">
            <a:extLst>
              <a:ext uri="{FF2B5EF4-FFF2-40B4-BE49-F238E27FC236}">
                <a16:creationId xmlns:a16="http://schemas.microsoft.com/office/drawing/2014/main" id="{5662DEC7-D837-857A-3CA2-67CA06062415}"/>
              </a:ext>
            </a:extLst>
          </p:cNvPr>
          <p:cNvSpPr>
            <a:spLocks noGrp="1"/>
          </p:cNvSpPr>
          <p:nvPr>
            <p:ph sz="half" idx="2"/>
          </p:nvPr>
        </p:nvSpPr>
        <p:spPr/>
        <p:txBody>
          <a:bodyPr/>
          <a:lstStyle/>
          <a:p>
            <a:r>
              <a:rPr lang="en-US" dirty="0"/>
              <a:t>Connection</a:t>
            </a:r>
            <a:br>
              <a:rPr lang="en-US" dirty="0"/>
            </a:br>
            <a:r>
              <a:rPr lang="en-US" dirty="0"/>
              <a:t>Rules for maintaining TCP connection.</a:t>
            </a:r>
          </a:p>
          <a:p>
            <a:endParaRPr lang="en-US" dirty="0"/>
          </a:p>
          <a:p>
            <a:endParaRPr lang="en-US" dirty="0"/>
          </a:p>
        </p:txBody>
      </p:sp>
    </p:spTree>
    <p:extLst>
      <p:ext uri="{BB962C8B-B14F-4D97-AF65-F5344CB8AC3E}">
        <p14:creationId xmlns:p14="http://schemas.microsoft.com/office/powerpoint/2010/main" val="1862370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5C2AB-0416-3E4B-DDE3-7C8741DF20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F71D29-A95B-51C6-6AFA-43B61B82EE8D}"/>
              </a:ext>
            </a:extLst>
          </p:cNvPr>
          <p:cNvSpPr>
            <a:spLocks noGrp="1"/>
          </p:cNvSpPr>
          <p:nvPr>
            <p:ph type="title"/>
          </p:nvPr>
        </p:nvSpPr>
        <p:spPr/>
        <p:txBody>
          <a:bodyPr/>
          <a:lstStyle/>
          <a:p>
            <a:r>
              <a:rPr lang="en-US" dirty="0"/>
              <a:t>HTTP/2, HTTP/3</a:t>
            </a:r>
          </a:p>
        </p:txBody>
      </p:sp>
      <p:sp>
        <p:nvSpPr>
          <p:cNvPr id="3" name="Content Placeholder 2">
            <a:extLst>
              <a:ext uri="{FF2B5EF4-FFF2-40B4-BE49-F238E27FC236}">
                <a16:creationId xmlns:a16="http://schemas.microsoft.com/office/drawing/2014/main" id="{51511A25-5A4E-9854-108A-61C1FABD8348}"/>
              </a:ext>
            </a:extLst>
          </p:cNvPr>
          <p:cNvSpPr>
            <a:spLocks noGrp="1"/>
          </p:cNvSpPr>
          <p:nvPr>
            <p:ph idx="1"/>
          </p:nvPr>
        </p:nvSpPr>
        <p:spPr/>
        <p:txBody>
          <a:bodyPr/>
          <a:lstStyle/>
          <a:p>
            <a:pPr marL="0" indent="0">
              <a:buNone/>
            </a:pPr>
            <a:r>
              <a:rPr lang="en-US" dirty="0"/>
              <a:t>There are also HTTP2 and HTTP3 protocols. The semantic remains the same, they provide "better" way of transportation. The HTTP2 introduce:</a:t>
            </a:r>
          </a:p>
          <a:p>
            <a:r>
              <a:rPr lang="en-US" dirty="0"/>
              <a:t>Advanced multiplexing over TCP.</a:t>
            </a:r>
          </a:p>
          <a:p>
            <a:r>
              <a:rPr lang="en-US" dirty="0"/>
              <a:t>Intensive compression, including headers.</a:t>
            </a:r>
          </a:p>
          <a:p>
            <a:r>
              <a:rPr lang="en-US" dirty="0"/>
              <a:t>Server may push content in advance.</a:t>
            </a:r>
          </a:p>
          <a:p>
            <a:r>
              <a:rPr lang="en-US" dirty="0"/>
              <a:t>Emphasis on encryption, most implementations support only HTTPS.</a:t>
            </a:r>
          </a:p>
          <a:p>
            <a:pPr marL="0" indent="0">
              <a:buNone/>
            </a:pPr>
            <a:endParaRPr lang="en-US" dirty="0"/>
          </a:p>
          <a:p>
            <a:pPr marL="0" indent="0">
              <a:buNone/>
            </a:pPr>
            <a:r>
              <a:rPr lang="en-US" dirty="0"/>
              <a:t>The HTTP3 utilize QUIC is a transport layer over UDP.</a:t>
            </a:r>
          </a:p>
          <a:p>
            <a:pPr marL="0" indent="0">
              <a:buNone/>
            </a:pPr>
            <a:endParaRPr lang="en-US" dirty="0"/>
          </a:p>
        </p:txBody>
      </p:sp>
    </p:spTree>
    <p:extLst>
      <p:ext uri="{BB962C8B-B14F-4D97-AF65-F5344CB8AC3E}">
        <p14:creationId xmlns:p14="http://schemas.microsoft.com/office/powerpoint/2010/main" val="1717766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2517C4-FABA-64D1-2D2C-05925F05ABAF}"/>
              </a:ext>
            </a:extLst>
          </p:cNvPr>
          <p:cNvSpPr>
            <a:spLocks noGrp="1"/>
          </p:cNvSpPr>
          <p:nvPr>
            <p:ph type="body" sz="quarter" idx="13"/>
          </p:nvPr>
        </p:nvSpPr>
        <p:spPr/>
        <p:txBody>
          <a:bodyPr/>
          <a:lstStyle/>
          <a:p>
            <a:r>
              <a:rPr lang="en-US" dirty="0"/>
              <a:t>HTML</a:t>
            </a:r>
          </a:p>
        </p:txBody>
      </p:sp>
      <p:sp>
        <p:nvSpPr>
          <p:cNvPr id="3" name="Text Placeholder 2">
            <a:extLst>
              <a:ext uri="{FF2B5EF4-FFF2-40B4-BE49-F238E27FC236}">
                <a16:creationId xmlns:a16="http://schemas.microsoft.com/office/drawing/2014/main" id="{C7F8BCCA-3870-61B7-403A-96870546F9F6}"/>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3099476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B59D9-1C07-097B-8EF6-A18186DFC651}"/>
              </a:ext>
            </a:extLst>
          </p:cNvPr>
          <p:cNvSpPr>
            <a:spLocks noGrp="1"/>
          </p:cNvSpPr>
          <p:nvPr>
            <p:ph type="title"/>
          </p:nvPr>
        </p:nvSpPr>
        <p:spPr/>
        <p:txBody>
          <a:bodyPr/>
          <a:lstStyle/>
          <a:p>
            <a:r>
              <a:rPr lang="en-US" dirty="0"/>
              <a:t>HTML and DOM</a:t>
            </a:r>
          </a:p>
        </p:txBody>
      </p:sp>
      <p:sp>
        <p:nvSpPr>
          <p:cNvPr id="3" name="Content Placeholder 2">
            <a:extLst>
              <a:ext uri="{FF2B5EF4-FFF2-40B4-BE49-F238E27FC236}">
                <a16:creationId xmlns:a16="http://schemas.microsoft.com/office/drawing/2014/main" id="{B7C44D78-35F0-33D7-DDE3-34D7C7BA7263}"/>
              </a:ext>
            </a:extLst>
          </p:cNvPr>
          <p:cNvSpPr>
            <a:spLocks noGrp="1"/>
          </p:cNvSpPr>
          <p:nvPr>
            <p:ph idx="1"/>
          </p:nvPr>
        </p:nvSpPr>
        <p:spPr>
          <a:xfrm>
            <a:off x="335360" y="1268760"/>
            <a:ext cx="11449272" cy="1454618"/>
          </a:xfrm>
        </p:spPr>
        <p:txBody>
          <a:bodyPr/>
          <a:lstStyle/>
          <a:p>
            <a:pPr marL="0" indent="0">
              <a:buNone/>
            </a:pPr>
            <a:r>
              <a:rPr lang="en-US" dirty="0"/>
              <a:t>The Hypertext Markup Language (HTML) is specified by </a:t>
            </a:r>
            <a:r>
              <a:rPr lang="en-US" dirty="0" err="1">
                <a:hlinkClick r:id="rId3"/>
              </a:rPr>
              <a:t>WhatWG</a:t>
            </a:r>
            <a:r>
              <a:rPr lang="en-US" dirty="0">
                <a:hlinkClick r:id="rId3"/>
              </a:rPr>
              <a:t>: HTML Living Standard</a:t>
            </a:r>
            <a:r>
              <a:rPr lang="en-US" dirty="0"/>
              <a:t>. HTML is an infix serialization of the Document Object Model (DOM). The image below is a simplification and is not complete! The HTML consists of two main parts, a head (metadata section) and a body (main content section).</a:t>
            </a:r>
          </a:p>
        </p:txBody>
      </p:sp>
      <p:sp>
        <p:nvSpPr>
          <p:cNvPr id="5" name="Rectangle 4">
            <a:extLst>
              <a:ext uri="{FF2B5EF4-FFF2-40B4-BE49-F238E27FC236}">
                <a16:creationId xmlns:a16="http://schemas.microsoft.com/office/drawing/2014/main" id="{457FDB76-7353-303C-16BB-DC8B282B8994}"/>
              </a:ext>
            </a:extLst>
          </p:cNvPr>
          <p:cNvSpPr/>
          <p:nvPr/>
        </p:nvSpPr>
        <p:spPr>
          <a:xfrm>
            <a:off x="360380" y="2833511"/>
            <a:ext cx="3387532" cy="352679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dirty="0">
                <a:solidFill>
                  <a:schemeClr val="tx1"/>
                </a:solidFill>
              </a:rPr>
              <a:t>&lt;!DOCTYPE html&gt;</a:t>
            </a:r>
          </a:p>
          <a:p>
            <a:r>
              <a:rPr lang="en-US" dirty="0">
                <a:solidFill>
                  <a:schemeClr val="tx1"/>
                </a:solidFill>
              </a:rPr>
              <a:t>&lt;</a:t>
            </a:r>
            <a:r>
              <a:rPr lang="en-US" dirty="0">
                <a:solidFill>
                  <a:schemeClr val="accent4"/>
                </a:solidFill>
              </a:rPr>
              <a:t>html</a:t>
            </a:r>
            <a:r>
              <a:rPr lang="en-US" dirty="0">
                <a:solidFill>
                  <a:schemeClr val="tx1"/>
                </a:solidFill>
              </a:rPr>
              <a:t> </a:t>
            </a:r>
            <a:r>
              <a:rPr lang="en-US" dirty="0">
                <a:solidFill>
                  <a:schemeClr val="accent3"/>
                </a:solidFill>
              </a:rPr>
              <a:t>lang</a:t>
            </a:r>
            <a:r>
              <a:rPr lang="en-US" dirty="0">
                <a:solidFill>
                  <a:schemeClr val="tx1"/>
                </a:solidFill>
              </a:rPr>
              <a:t>="</a:t>
            </a:r>
            <a:r>
              <a:rPr lang="en-US" dirty="0" err="1">
                <a:solidFill>
                  <a:schemeClr val="tx1"/>
                </a:solidFill>
              </a:rPr>
              <a:t>en</a:t>
            </a:r>
            <a:r>
              <a:rPr lang="en-US" dirty="0">
                <a:solidFill>
                  <a:schemeClr val="tx1"/>
                </a:solidFill>
              </a:rPr>
              <a:t>"&gt;</a:t>
            </a:r>
          </a:p>
          <a:p>
            <a:r>
              <a:rPr lang="en-US" dirty="0">
                <a:solidFill>
                  <a:schemeClr val="tx1"/>
                </a:solidFill>
              </a:rPr>
              <a:t> ...</a:t>
            </a:r>
          </a:p>
          <a:p>
            <a:r>
              <a:rPr lang="en-US" dirty="0">
                <a:solidFill>
                  <a:schemeClr val="tx1"/>
                </a:solidFill>
              </a:rPr>
              <a:t> &lt;</a:t>
            </a:r>
            <a:r>
              <a:rPr lang="en-US" dirty="0">
                <a:solidFill>
                  <a:schemeClr val="accent4"/>
                </a:solidFill>
              </a:rPr>
              <a:t>body</a:t>
            </a:r>
            <a:r>
              <a:rPr lang="en-US" dirty="0">
                <a:solidFill>
                  <a:schemeClr val="tx1"/>
                </a:solidFill>
              </a:rPr>
              <a:t>&gt;</a:t>
            </a:r>
          </a:p>
          <a:p>
            <a:r>
              <a:rPr lang="en-US" dirty="0">
                <a:solidFill>
                  <a:schemeClr val="tx1"/>
                </a:solidFill>
              </a:rPr>
              <a:t>  &lt;</a:t>
            </a:r>
            <a:r>
              <a:rPr lang="en-US" dirty="0">
                <a:solidFill>
                  <a:schemeClr val="accent4"/>
                </a:solidFill>
              </a:rPr>
              <a:t>h1</a:t>
            </a:r>
            <a:r>
              <a:rPr lang="en-US" dirty="0">
                <a:solidFill>
                  <a:schemeClr val="tx1"/>
                </a:solidFill>
              </a:rPr>
              <a:t>&gt;DOM Example&lt;/</a:t>
            </a:r>
            <a:r>
              <a:rPr lang="en-US" dirty="0">
                <a:solidFill>
                  <a:schemeClr val="accent4"/>
                </a:solidFill>
              </a:rPr>
              <a:t>h1</a:t>
            </a:r>
            <a:r>
              <a:rPr lang="en-US" dirty="0">
                <a:solidFill>
                  <a:schemeClr val="tx1"/>
                </a:solidFill>
              </a:rPr>
              <a:t>&gt;</a:t>
            </a:r>
          </a:p>
          <a:p>
            <a:r>
              <a:rPr lang="en-US" dirty="0">
                <a:solidFill>
                  <a:schemeClr val="tx1"/>
                </a:solidFill>
              </a:rPr>
              <a:t>  &lt;</a:t>
            </a:r>
            <a:r>
              <a:rPr lang="en-US" dirty="0">
                <a:solidFill>
                  <a:schemeClr val="accent4"/>
                </a:solidFill>
              </a:rPr>
              <a:t>p</a:t>
            </a:r>
            <a:r>
              <a:rPr lang="en-US" dirty="0">
                <a:solidFill>
                  <a:schemeClr val="tx1"/>
                </a:solidFill>
              </a:rPr>
              <a:t>&gt;</a:t>
            </a:r>
          </a:p>
          <a:p>
            <a:r>
              <a:rPr lang="en-US" dirty="0">
                <a:solidFill>
                  <a:schemeClr val="tx1"/>
                </a:solidFill>
              </a:rPr>
              <a:t>   Document Object Model is ...</a:t>
            </a:r>
          </a:p>
          <a:p>
            <a:r>
              <a:rPr lang="en-US" dirty="0">
                <a:solidFill>
                  <a:schemeClr val="tx1"/>
                </a:solidFill>
              </a:rPr>
              <a:t>  &lt;/</a:t>
            </a:r>
            <a:r>
              <a:rPr lang="en-US" dirty="0">
                <a:solidFill>
                  <a:schemeClr val="accent4"/>
                </a:solidFill>
              </a:rPr>
              <a:t>p</a:t>
            </a:r>
            <a:r>
              <a:rPr lang="en-US" dirty="0">
                <a:solidFill>
                  <a:schemeClr val="tx1"/>
                </a:solidFill>
              </a:rPr>
              <a:t>&gt;</a:t>
            </a:r>
          </a:p>
          <a:p>
            <a:r>
              <a:rPr lang="en-US" dirty="0">
                <a:solidFill>
                  <a:schemeClr val="tx1"/>
                </a:solidFill>
              </a:rPr>
              <a:t>  &lt;</a:t>
            </a:r>
            <a:r>
              <a:rPr lang="en-US" dirty="0" err="1">
                <a:solidFill>
                  <a:schemeClr val="accent4"/>
                </a:solidFill>
              </a:rPr>
              <a:t>img</a:t>
            </a:r>
            <a:r>
              <a:rPr lang="en-US" dirty="0">
                <a:solidFill>
                  <a:schemeClr val="tx1"/>
                </a:solidFill>
              </a:rPr>
              <a:t> </a:t>
            </a:r>
            <a:r>
              <a:rPr lang="en-US" dirty="0" err="1">
                <a:solidFill>
                  <a:schemeClr val="accent3"/>
                </a:solidFill>
              </a:rPr>
              <a:t>src</a:t>
            </a:r>
            <a:r>
              <a:rPr lang="en-US" dirty="0">
                <a:solidFill>
                  <a:schemeClr val="tx1"/>
                </a:solidFill>
              </a:rPr>
              <a:t>="</a:t>
            </a:r>
            <a:r>
              <a:rPr lang="en-US" dirty="0" err="1">
                <a:solidFill>
                  <a:schemeClr val="tx1"/>
                </a:solidFill>
              </a:rPr>
              <a:t>url</a:t>
            </a:r>
            <a:r>
              <a:rPr lang="en-US" dirty="0">
                <a:solidFill>
                  <a:schemeClr val="tx1"/>
                </a:solidFill>
              </a:rPr>
              <a:t>" </a:t>
            </a:r>
            <a:r>
              <a:rPr lang="en-US" dirty="0">
                <a:solidFill>
                  <a:schemeClr val="accent3"/>
                </a:solidFill>
              </a:rPr>
              <a:t>alt</a:t>
            </a:r>
            <a:r>
              <a:rPr lang="en-US" dirty="0">
                <a:solidFill>
                  <a:schemeClr val="tx1"/>
                </a:solidFill>
              </a:rPr>
              <a:t>="text"&gt;</a:t>
            </a:r>
          </a:p>
          <a:p>
            <a:r>
              <a:rPr lang="en-US" dirty="0">
                <a:solidFill>
                  <a:schemeClr val="tx1"/>
                </a:solidFill>
              </a:rPr>
              <a:t>  ...</a:t>
            </a:r>
          </a:p>
          <a:p>
            <a:r>
              <a:rPr lang="en-US" dirty="0">
                <a:solidFill>
                  <a:schemeClr val="tx1"/>
                </a:solidFill>
              </a:rPr>
              <a:t> &lt;/</a:t>
            </a:r>
            <a:r>
              <a:rPr lang="en-US" dirty="0">
                <a:solidFill>
                  <a:schemeClr val="accent4"/>
                </a:solidFill>
              </a:rPr>
              <a:t>body</a:t>
            </a:r>
            <a:r>
              <a:rPr lang="en-US" dirty="0">
                <a:solidFill>
                  <a:schemeClr val="tx1"/>
                </a:solidFill>
              </a:rPr>
              <a:t>&gt;</a:t>
            </a:r>
          </a:p>
          <a:p>
            <a:r>
              <a:rPr lang="en-US" dirty="0">
                <a:solidFill>
                  <a:schemeClr val="tx1"/>
                </a:solidFill>
              </a:rPr>
              <a:t>&lt;/</a:t>
            </a:r>
            <a:r>
              <a:rPr lang="en-US" dirty="0">
                <a:solidFill>
                  <a:schemeClr val="accent4"/>
                </a:solidFill>
              </a:rPr>
              <a:t>html</a:t>
            </a:r>
            <a:r>
              <a:rPr lang="en-US" dirty="0">
                <a:solidFill>
                  <a:schemeClr val="tx1"/>
                </a:solidFill>
              </a:rPr>
              <a:t>&gt;</a:t>
            </a:r>
          </a:p>
        </p:txBody>
      </p:sp>
      <p:sp>
        <p:nvSpPr>
          <p:cNvPr id="6" name="Rectangle 5">
            <a:extLst>
              <a:ext uri="{FF2B5EF4-FFF2-40B4-BE49-F238E27FC236}">
                <a16:creationId xmlns:a16="http://schemas.microsoft.com/office/drawing/2014/main" id="{6DBA511D-D48F-1684-8920-C8948C38B14E}"/>
              </a:ext>
            </a:extLst>
          </p:cNvPr>
          <p:cNvSpPr/>
          <p:nvPr/>
        </p:nvSpPr>
        <p:spPr>
          <a:xfrm>
            <a:off x="7109180" y="3001107"/>
            <a:ext cx="1840089"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Document</a:t>
            </a:r>
          </a:p>
        </p:txBody>
      </p:sp>
      <p:sp>
        <p:nvSpPr>
          <p:cNvPr id="8" name="Rectangle 7">
            <a:extLst>
              <a:ext uri="{FF2B5EF4-FFF2-40B4-BE49-F238E27FC236}">
                <a16:creationId xmlns:a16="http://schemas.microsoft.com/office/drawing/2014/main" id="{DB5CE4CD-0EA6-6FB8-C4DC-27D69A3B515D}"/>
              </a:ext>
            </a:extLst>
          </p:cNvPr>
          <p:cNvSpPr/>
          <p:nvPr/>
        </p:nvSpPr>
        <p:spPr>
          <a:xfrm>
            <a:off x="7109180" y="3709725"/>
            <a:ext cx="1840089"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accent4"/>
                </a:solidFill>
              </a:rPr>
              <a:t>html</a:t>
            </a:r>
          </a:p>
        </p:txBody>
      </p:sp>
      <p:sp>
        <p:nvSpPr>
          <p:cNvPr id="10" name="Rectangle 9">
            <a:extLst>
              <a:ext uri="{FF2B5EF4-FFF2-40B4-BE49-F238E27FC236}">
                <a16:creationId xmlns:a16="http://schemas.microsoft.com/office/drawing/2014/main" id="{13517D0E-05AE-0208-0F60-687645256417}"/>
              </a:ext>
            </a:extLst>
          </p:cNvPr>
          <p:cNvSpPr/>
          <p:nvPr/>
        </p:nvSpPr>
        <p:spPr>
          <a:xfrm>
            <a:off x="7109180" y="4418343"/>
            <a:ext cx="1840089"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accent4"/>
                </a:solidFill>
              </a:rPr>
              <a:t>body</a:t>
            </a:r>
          </a:p>
        </p:txBody>
      </p:sp>
      <p:sp>
        <p:nvSpPr>
          <p:cNvPr id="12" name="Rectangle 11">
            <a:extLst>
              <a:ext uri="{FF2B5EF4-FFF2-40B4-BE49-F238E27FC236}">
                <a16:creationId xmlns:a16="http://schemas.microsoft.com/office/drawing/2014/main" id="{A1BB7B60-D3BC-58A9-31A6-4068A4419079}"/>
              </a:ext>
            </a:extLst>
          </p:cNvPr>
          <p:cNvSpPr/>
          <p:nvPr/>
        </p:nvSpPr>
        <p:spPr>
          <a:xfrm>
            <a:off x="7538157" y="5134433"/>
            <a:ext cx="982136"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accent4"/>
                </a:solidFill>
              </a:rPr>
              <a:t>p</a:t>
            </a:r>
          </a:p>
        </p:txBody>
      </p:sp>
      <p:sp>
        <p:nvSpPr>
          <p:cNvPr id="14" name="Rectangle 13">
            <a:extLst>
              <a:ext uri="{FF2B5EF4-FFF2-40B4-BE49-F238E27FC236}">
                <a16:creationId xmlns:a16="http://schemas.microsoft.com/office/drawing/2014/main" id="{D1107836-79A5-EA25-D1CE-D87CF3891296}"/>
              </a:ext>
            </a:extLst>
          </p:cNvPr>
          <p:cNvSpPr/>
          <p:nvPr/>
        </p:nvSpPr>
        <p:spPr>
          <a:xfrm>
            <a:off x="10521245" y="5134435"/>
            <a:ext cx="982136"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err="1">
                <a:solidFill>
                  <a:schemeClr val="accent4"/>
                </a:solidFill>
              </a:rPr>
              <a:t>img</a:t>
            </a:r>
            <a:endParaRPr lang="en-US" dirty="0">
              <a:solidFill>
                <a:schemeClr val="accent4"/>
              </a:solidFill>
            </a:endParaRPr>
          </a:p>
        </p:txBody>
      </p:sp>
      <p:sp>
        <p:nvSpPr>
          <p:cNvPr id="16" name="Rectangle 15">
            <a:extLst>
              <a:ext uri="{FF2B5EF4-FFF2-40B4-BE49-F238E27FC236}">
                <a16:creationId xmlns:a16="http://schemas.microsoft.com/office/drawing/2014/main" id="{A5F8F1E7-B7AC-C1BC-F3CA-5BD99EA7E0D0}"/>
              </a:ext>
            </a:extLst>
          </p:cNvPr>
          <p:cNvSpPr/>
          <p:nvPr/>
        </p:nvSpPr>
        <p:spPr>
          <a:xfrm>
            <a:off x="4732863" y="5134434"/>
            <a:ext cx="982136"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accent4"/>
                </a:solidFill>
              </a:rPr>
              <a:t>h1</a:t>
            </a:r>
          </a:p>
        </p:txBody>
      </p:sp>
      <p:sp>
        <p:nvSpPr>
          <p:cNvPr id="18" name="Rectangle 17">
            <a:extLst>
              <a:ext uri="{FF2B5EF4-FFF2-40B4-BE49-F238E27FC236}">
                <a16:creationId xmlns:a16="http://schemas.microsoft.com/office/drawing/2014/main" id="{2452D443-45F4-D41D-437A-EBCAA4FF8156}"/>
              </a:ext>
            </a:extLst>
          </p:cNvPr>
          <p:cNvSpPr/>
          <p:nvPr/>
        </p:nvSpPr>
        <p:spPr>
          <a:xfrm>
            <a:off x="4143025" y="5863594"/>
            <a:ext cx="1975552"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DOM Example</a:t>
            </a:r>
          </a:p>
        </p:txBody>
      </p:sp>
      <p:sp>
        <p:nvSpPr>
          <p:cNvPr id="20" name="Rectangle 19">
            <a:extLst>
              <a:ext uri="{FF2B5EF4-FFF2-40B4-BE49-F238E27FC236}">
                <a16:creationId xmlns:a16="http://schemas.microsoft.com/office/drawing/2014/main" id="{5D90495C-9738-DFE8-A97A-E371AF88FD2A}"/>
              </a:ext>
            </a:extLst>
          </p:cNvPr>
          <p:cNvSpPr/>
          <p:nvPr/>
        </p:nvSpPr>
        <p:spPr>
          <a:xfrm>
            <a:off x="6474183" y="5863594"/>
            <a:ext cx="3110084"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Document Object Model is ...</a:t>
            </a:r>
          </a:p>
        </p:txBody>
      </p:sp>
      <p:sp>
        <p:nvSpPr>
          <p:cNvPr id="22" name="Rectangle 21">
            <a:extLst>
              <a:ext uri="{FF2B5EF4-FFF2-40B4-BE49-F238E27FC236}">
                <a16:creationId xmlns:a16="http://schemas.microsoft.com/office/drawing/2014/main" id="{B2CA7909-FA9A-DC5D-BD9B-534BE80D7DD3}"/>
              </a:ext>
            </a:extLst>
          </p:cNvPr>
          <p:cNvSpPr/>
          <p:nvPr/>
        </p:nvSpPr>
        <p:spPr>
          <a:xfrm>
            <a:off x="9939873" y="5863593"/>
            <a:ext cx="982136"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err="1">
                <a:solidFill>
                  <a:schemeClr val="accent3"/>
                </a:solidFill>
              </a:rPr>
              <a:t>src</a:t>
            </a:r>
            <a:endParaRPr lang="en-US" dirty="0">
              <a:solidFill>
                <a:schemeClr val="accent3"/>
              </a:solidFill>
            </a:endParaRPr>
          </a:p>
        </p:txBody>
      </p:sp>
      <p:sp>
        <p:nvSpPr>
          <p:cNvPr id="24" name="Rectangle 23">
            <a:extLst>
              <a:ext uri="{FF2B5EF4-FFF2-40B4-BE49-F238E27FC236}">
                <a16:creationId xmlns:a16="http://schemas.microsoft.com/office/drawing/2014/main" id="{09C806F0-5BC6-3891-941E-348D96D0AE53}"/>
              </a:ext>
            </a:extLst>
          </p:cNvPr>
          <p:cNvSpPr/>
          <p:nvPr/>
        </p:nvSpPr>
        <p:spPr>
          <a:xfrm>
            <a:off x="11096984" y="5863592"/>
            <a:ext cx="982136"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accent3"/>
                </a:solidFill>
              </a:rPr>
              <a:t>alt</a:t>
            </a:r>
          </a:p>
        </p:txBody>
      </p:sp>
      <p:sp>
        <p:nvSpPr>
          <p:cNvPr id="26" name="Rectangle 25">
            <a:extLst>
              <a:ext uri="{FF2B5EF4-FFF2-40B4-BE49-F238E27FC236}">
                <a16:creationId xmlns:a16="http://schemas.microsoft.com/office/drawing/2014/main" id="{CC29A1D5-2CCD-A0E7-F24F-884A833309FB}"/>
              </a:ext>
            </a:extLst>
          </p:cNvPr>
          <p:cNvSpPr/>
          <p:nvPr/>
        </p:nvSpPr>
        <p:spPr>
          <a:xfrm>
            <a:off x="9756439" y="3709724"/>
            <a:ext cx="982136" cy="4967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solidFill>
                  <a:schemeClr val="accent3"/>
                </a:solidFill>
              </a:rPr>
              <a:t>lang</a:t>
            </a:r>
          </a:p>
        </p:txBody>
      </p:sp>
      <p:cxnSp>
        <p:nvCxnSpPr>
          <p:cNvPr id="28" name="Straight Connector 27">
            <a:extLst>
              <a:ext uri="{FF2B5EF4-FFF2-40B4-BE49-F238E27FC236}">
                <a16:creationId xmlns:a16="http://schemas.microsoft.com/office/drawing/2014/main" id="{443FB403-8DD8-200C-0A2A-F39EE1090472}"/>
              </a:ext>
            </a:extLst>
          </p:cNvPr>
          <p:cNvCxnSpPr>
            <a:stCxn id="6" idx="2"/>
            <a:endCxn id="8" idx="0"/>
          </p:cNvCxnSpPr>
          <p:nvPr/>
        </p:nvCxnSpPr>
        <p:spPr>
          <a:xfrm>
            <a:off x="8029225" y="3497818"/>
            <a:ext cx="0" cy="211907"/>
          </a:xfrm>
          <a:prstGeom prst="line">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D558E26A-D2F1-8D41-D09E-2CFCDD8481F3}"/>
              </a:ext>
            </a:extLst>
          </p:cNvPr>
          <p:cNvCxnSpPr>
            <a:cxnSpLocks/>
            <a:stCxn id="8" idx="3"/>
            <a:endCxn id="26" idx="1"/>
          </p:cNvCxnSpPr>
          <p:nvPr/>
        </p:nvCxnSpPr>
        <p:spPr>
          <a:xfrm flipV="1">
            <a:off x="8949269" y="3958080"/>
            <a:ext cx="807170" cy="1"/>
          </a:xfrm>
          <a:prstGeom prst="line">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78D7BB77-3017-90A9-8572-4D0C278D22A2}"/>
              </a:ext>
            </a:extLst>
          </p:cNvPr>
          <p:cNvCxnSpPr>
            <a:cxnSpLocks/>
            <a:stCxn id="8" idx="2"/>
            <a:endCxn id="10" idx="0"/>
          </p:cNvCxnSpPr>
          <p:nvPr/>
        </p:nvCxnSpPr>
        <p:spPr>
          <a:xfrm>
            <a:off x="8029225" y="4206436"/>
            <a:ext cx="0" cy="211907"/>
          </a:xfrm>
          <a:prstGeom prst="line">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14290B59-1970-172F-7CBE-3346FC763DE0}"/>
              </a:ext>
            </a:extLst>
          </p:cNvPr>
          <p:cNvCxnSpPr>
            <a:cxnSpLocks/>
            <a:stCxn id="10" idx="1"/>
            <a:endCxn id="16" idx="0"/>
          </p:cNvCxnSpPr>
          <p:nvPr/>
        </p:nvCxnSpPr>
        <p:spPr>
          <a:xfrm flipH="1">
            <a:off x="5223931" y="4666699"/>
            <a:ext cx="1885249" cy="467735"/>
          </a:xfrm>
          <a:prstGeom prst="line">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541970E3-738A-B8DB-094B-36CB8C600D3B}"/>
              </a:ext>
            </a:extLst>
          </p:cNvPr>
          <p:cNvCxnSpPr>
            <a:cxnSpLocks/>
            <a:stCxn id="10" idx="2"/>
            <a:endCxn id="12" idx="0"/>
          </p:cNvCxnSpPr>
          <p:nvPr/>
        </p:nvCxnSpPr>
        <p:spPr>
          <a:xfrm>
            <a:off x="8029225" y="4915054"/>
            <a:ext cx="0" cy="219379"/>
          </a:xfrm>
          <a:prstGeom prst="line">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C3D916ED-9C28-7262-F297-381454A5E865}"/>
              </a:ext>
            </a:extLst>
          </p:cNvPr>
          <p:cNvCxnSpPr>
            <a:cxnSpLocks/>
            <a:stCxn id="10" idx="3"/>
            <a:endCxn id="14" idx="0"/>
          </p:cNvCxnSpPr>
          <p:nvPr/>
        </p:nvCxnSpPr>
        <p:spPr>
          <a:xfrm>
            <a:off x="8949269" y="4666699"/>
            <a:ext cx="2063044" cy="467736"/>
          </a:xfrm>
          <a:prstGeom prst="line">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88FA4B5D-0F18-3356-7199-5B7D8EAE7D32}"/>
              </a:ext>
            </a:extLst>
          </p:cNvPr>
          <p:cNvCxnSpPr>
            <a:cxnSpLocks/>
            <a:stCxn id="12" idx="2"/>
            <a:endCxn id="20" idx="0"/>
          </p:cNvCxnSpPr>
          <p:nvPr/>
        </p:nvCxnSpPr>
        <p:spPr>
          <a:xfrm>
            <a:off x="8029225" y="5631144"/>
            <a:ext cx="0" cy="232450"/>
          </a:xfrm>
          <a:prstGeom prst="line">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C0AA6243-1627-E64C-5A2B-CED45781446D}"/>
              </a:ext>
            </a:extLst>
          </p:cNvPr>
          <p:cNvCxnSpPr>
            <a:cxnSpLocks/>
            <a:stCxn id="16" idx="2"/>
            <a:endCxn id="18" idx="0"/>
          </p:cNvCxnSpPr>
          <p:nvPr/>
        </p:nvCxnSpPr>
        <p:spPr>
          <a:xfrm flipH="1">
            <a:off x="5130801" y="5631145"/>
            <a:ext cx="93130" cy="232449"/>
          </a:xfrm>
          <a:prstGeom prst="line">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67092EC1-F57A-E035-4144-D122AE6F5C2B}"/>
              </a:ext>
            </a:extLst>
          </p:cNvPr>
          <p:cNvCxnSpPr>
            <a:cxnSpLocks/>
            <a:stCxn id="14" idx="3"/>
            <a:endCxn id="24" idx="0"/>
          </p:cNvCxnSpPr>
          <p:nvPr/>
        </p:nvCxnSpPr>
        <p:spPr>
          <a:xfrm>
            <a:off x="11503381" y="5382791"/>
            <a:ext cx="84671" cy="480801"/>
          </a:xfrm>
          <a:prstGeom prst="line">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62" name="Straight Connector 61">
            <a:extLst>
              <a:ext uri="{FF2B5EF4-FFF2-40B4-BE49-F238E27FC236}">
                <a16:creationId xmlns:a16="http://schemas.microsoft.com/office/drawing/2014/main" id="{DB63B203-8011-15A6-7602-6520B3927ABC}"/>
              </a:ext>
            </a:extLst>
          </p:cNvPr>
          <p:cNvCxnSpPr>
            <a:cxnSpLocks/>
            <a:stCxn id="14" idx="1"/>
            <a:endCxn id="22" idx="0"/>
          </p:cNvCxnSpPr>
          <p:nvPr/>
        </p:nvCxnSpPr>
        <p:spPr>
          <a:xfrm flipH="1">
            <a:off x="10430941" y="5382791"/>
            <a:ext cx="90304" cy="480802"/>
          </a:xfrm>
          <a:prstGeom prst="line">
            <a:avLst/>
          </a:prstGeom>
          <a:ln w="19050">
            <a:headEnd type="none" w="med" len="med"/>
            <a:tailEnd type="arrow"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31656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C4221-50CE-AA98-9A2E-4B29AB655F57}"/>
              </a:ext>
            </a:extLst>
          </p:cNvPr>
          <p:cNvSpPr>
            <a:spLocks noGrp="1"/>
          </p:cNvSpPr>
          <p:nvPr>
            <p:ph type="title"/>
          </p:nvPr>
        </p:nvSpPr>
        <p:spPr/>
        <p:txBody>
          <a:bodyPr/>
          <a:lstStyle/>
          <a:p>
            <a:r>
              <a:rPr lang="en-US" dirty="0"/>
              <a:t>HTML &lt;head&gt; section</a:t>
            </a:r>
          </a:p>
        </p:txBody>
      </p:sp>
      <p:sp>
        <p:nvSpPr>
          <p:cNvPr id="3" name="Content Placeholder 2">
            <a:extLst>
              <a:ext uri="{FF2B5EF4-FFF2-40B4-BE49-F238E27FC236}">
                <a16:creationId xmlns:a16="http://schemas.microsoft.com/office/drawing/2014/main" id="{DC4BE891-2A3C-A947-D479-5263EB080FED}"/>
              </a:ext>
            </a:extLst>
          </p:cNvPr>
          <p:cNvSpPr>
            <a:spLocks noGrp="1"/>
          </p:cNvSpPr>
          <p:nvPr>
            <p:ph idx="1"/>
          </p:nvPr>
        </p:nvSpPr>
        <p:spPr>
          <a:xfrm>
            <a:off x="335360" y="1268760"/>
            <a:ext cx="4652276" cy="5091545"/>
          </a:xfrm>
        </p:spPr>
        <p:txBody>
          <a:bodyPr/>
          <a:lstStyle/>
          <a:p>
            <a:pPr marL="0" indent="0">
              <a:buNone/>
            </a:pPr>
            <a:r>
              <a:rPr lang="en-US" dirty="0"/>
              <a:t>The document metadata section contains site metadata used by browser (title, style, ..), search engines (keywords), ...</a:t>
            </a:r>
          </a:p>
          <a:p>
            <a:pPr marL="0" indent="0">
              <a:buNone/>
            </a:pPr>
            <a:r>
              <a:rPr lang="en-US" dirty="0"/>
              <a:t>The head section should declare encoding as it is saved with the document. When served by server the encoding is determined by the HTTP header.</a:t>
            </a:r>
          </a:p>
        </p:txBody>
      </p:sp>
      <p:sp>
        <p:nvSpPr>
          <p:cNvPr id="5" name="Rectangle 4">
            <a:extLst>
              <a:ext uri="{FF2B5EF4-FFF2-40B4-BE49-F238E27FC236}">
                <a16:creationId xmlns:a16="http://schemas.microsoft.com/office/drawing/2014/main" id="{75C53585-AFB9-1C32-10A3-5168D7B109EF}"/>
              </a:ext>
            </a:extLst>
          </p:cNvPr>
          <p:cNvSpPr/>
          <p:nvPr/>
        </p:nvSpPr>
        <p:spPr>
          <a:xfrm>
            <a:off x="4987636" y="1268760"/>
            <a:ext cx="6820364" cy="26901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dirty="0">
                <a:solidFill>
                  <a:schemeClr val="tx1"/>
                </a:solidFill>
                <a:latin typeface="Courier New" panose="02070309020205020404" pitchFamily="49" charset="0"/>
                <a:cs typeface="Courier New" panose="02070309020205020404" pitchFamily="49" charset="0"/>
              </a:rPr>
              <a:t>&lt;head&gt;</a:t>
            </a:r>
          </a:p>
          <a:p>
            <a:r>
              <a:rPr lang="en-US" sz="1600" dirty="0">
                <a:solidFill>
                  <a:schemeClr val="tx1"/>
                </a:solidFill>
                <a:latin typeface="Courier New" panose="02070309020205020404" pitchFamily="49" charset="0"/>
                <a:cs typeface="Courier New" panose="02070309020205020404" pitchFamily="49" charset="0"/>
              </a:rPr>
              <a:t>  &lt;meta charset="utf-8"&gt;</a:t>
            </a:r>
          </a:p>
          <a:p>
            <a:r>
              <a:rPr lang="en-US" sz="1600" dirty="0">
                <a:solidFill>
                  <a:schemeClr val="tx1"/>
                </a:solidFill>
                <a:latin typeface="Courier New" panose="02070309020205020404" pitchFamily="49" charset="0"/>
                <a:cs typeface="Courier New" panose="02070309020205020404" pitchFamily="49" charset="0"/>
              </a:rPr>
              <a:t>  &lt;title&gt;Technologies for …&lt;/title&gt;</a:t>
            </a:r>
          </a:p>
          <a:p>
            <a:r>
              <a:rPr lang="en-US" sz="1600" dirty="0">
                <a:solidFill>
                  <a:schemeClr val="tx1"/>
                </a:solidFill>
                <a:latin typeface="Courier New" panose="02070309020205020404" pitchFamily="49" charset="0"/>
                <a:cs typeface="Courier New" panose="02070309020205020404" pitchFamily="49" charset="0"/>
              </a:rPr>
              <a:t>  &lt;base </a:t>
            </a:r>
            <a:r>
              <a:rPr lang="en-US" sz="1600" dirty="0" err="1">
                <a:solidFill>
                  <a:schemeClr val="tx1"/>
                </a:solidFill>
                <a:latin typeface="Courier New" panose="02070309020205020404" pitchFamily="49" charset="0"/>
                <a:cs typeface="Courier New" panose="02070309020205020404" pitchFamily="49" charset="0"/>
              </a:rPr>
              <a:t>href</a:t>
            </a:r>
            <a:r>
              <a:rPr lang="en-US" sz="1600" dirty="0">
                <a:solidFill>
                  <a:schemeClr val="tx1"/>
                </a:solidFill>
                <a:latin typeface="Courier New" panose="02070309020205020404" pitchFamily="49" charset="0"/>
                <a:cs typeface="Courier New" panose="02070309020205020404" pitchFamily="49" charset="0"/>
              </a:rPr>
              <a:t>="http://www.ksi.mff.cuni.cz/index.html"&gt;</a:t>
            </a:r>
          </a:p>
          <a:p>
            <a:r>
              <a:rPr lang="en-US" sz="1600" dirty="0">
                <a:solidFill>
                  <a:schemeClr val="tx1"/>
                </a:solidFill>
                <a:latin typeface="Courier New" panose="02070309020205020404" pitchFamily="49" charset="0"/>
                <a:cs typeface="Courier New" panose="02070309020205020404" pitchFamily="49" charset="0"/>
              </a:rPr>
              <a:t>  &lt;link </a:t>
            </a:r>
            <a:r>
              <a:rPr lang="en-US" sz="1600" dirty="0" err="1">
                <a:solidFill>
                  <a:schemeClr val="tx1"/>
                </a:solidFill>
                <a:latin typeface="Courier New" panose="02070309020205020404" pitchFamily="49" charset="0"/>
                <a:cs typeface="Courier New" panose="02070309020205020404" pitchFamily="49" charset="0"/>
              </a:rPr>
              <a:t>rel</a:t>
            </a:r>
            <a:r>
              <a:rPr lang="en-US" sz="1600" dirty="0">
                <a:solidFill>
                  <a:schemeClr val="tx1"/>
                </a:solidFill>
                <a:latin typeface="Courier New" panose="02070309020205020404" pitchFamily="49" charset="0"/>
                <a:cs typeface="Courier New" panose="02070309020205020404" pitchFamily="49" charset="0"/>
              </a:rPr>
              <a:t>="stylesheet" </a:t>
            </a:r>
            <a:r>
              <a:rPr lang="en-US" sz="1600" dirty="0" err="1">
                <a:solidFill>
                  <a:schemeClr val="tx1"/>
                </a:solidFill>
                <a:latin typeface="Courier New" panose="02070309020205020404" pitchFamily="49" charset="0"/>
                <a:cs typeface="Courier New" panose="02070309020205020404" pitchFamily="49" charset="0"/>
              </a:rPr>
              <a:t>href</a:t>
            </a:r>
            <a:r>
              <a:rPr lang="en-US" sz="1600" dirty="0">
                <a:solidFill>
                  <a:schemeClr val="tx1"/>
                </a:solidFill>
                <a:latin typeface="Courier New" panose="02070309020205020404" pitchFamily="49" charset="0"/>
                <a:cs typeface="Courier New" panose="02070309020205020404" pitchFamily="49" charset="0"/>
              </a:rPr>
              <a:t>="default.css"&gt;</a:t>
            </a:r>
          </a:p>
          <a:p>
            <a:r>
              <a:rPr lang="en-US" sz="1600" dirty="0">
                <a:solidFill>
                  <a:schemeClr val="tx1"/>
                </a:solidFill>
                <a:latin typeface="Courier New" panose="02070309020205020404" pitchFamily="49" charset="0"/>
                <a:cs typeface="Courier New" panose="02070309020205020404" pitchFamily="49" charset="0"/>
              </a:rPr>
              <a:t>  &lt;style type="text/</a:t>
            </a:r>
            <a:r>
              <a:rPr lang="en-US" sz="1600" dirty="0" err="1">
                <a:solidFill>
                  <a:schemeClr val="tx1"/>
                </a:solidFill>
                <a:latin typeface="Courier New" panose="02070309020205020404" pitchFamily="49" charset="0"/>
                <a:cs typeface="Courier New" panose="02070309020205020404" pitchFamily="49" charset="0"/>
              </a:rPr>
              <a:t>css</a:t>
            </a:r>
            <a:r>
              <a:rPr lang="en-US" sz="1600" dirty="0">
                <a:solidFill>
                  <a:schemeClr val="tx1"/>
                </a:solidFill>
                <a:latin typeface="Courier New" panose="02070309020205020404" pitchFamily="49" charset="0"/>
                <a:cs typeface="Courier New" panose="02070309020205020404" pitchFamily="49" charset="0"/>
              </a:rPr>
              <a:t>"&gt;</a:t>
            </a:r>
          </a:p>
          <a:p>
            <a:r>
              <a:rPr lang="en-US" sz="1600" dirty="0">
                <a:solidFill>
                  <a:schemeClr val="tx1"/>
                </a:solidFill>
                <a:latin typeface="Courier New" panose="02070309020205020404" pitchFamily="49" charset="0"/>
                <a:cs typeface="Courier New" panose="02070309020205020404" pitchFamily="49" charset="0"/>
              </a:rPr>
              <a:t>    body { font-size: 12pt; }</a:t>
            </a:r>
          </a:p>
          <a:p>
            <a:r>
              <a:rPr lang="en-US" sz="1600" dirty="0">
                <a:solidFill>
                  <a:schemeClr val="tx1"/>
                </a:solidFill>
                <a:latin typeface="Courier New" panose="02070309020205020404" pitchFamily="49" charset="0"/>
                <a:cs typeface="Courier New" panose="02070309020205020404" pitchFamily="49" charset="0"/>
              </a:rPr>
              <a:t>  &lt;/style&gt;</a:t>
            </a:r>
          </a:p>
          <a:p>
            <a:r>
              <a:rPr lang="en-US" sz="1600" dirty="0">
                <a:solidFill>
                  <a:schemeClr val="tx1"/>
                </a:solidFill>
                <a:latin typeface="Courier New" panose="02070309020205020404" pitchFamily="49" charset="0"/>
                <a:cs typeface="Courier New" panose="02070309020205020404" pitchFamily="49" charset="0"/>
              </a:rPr>
              <a:t>  &lt;meta name="keywords" content="html, example"&gt;</a:t>
            </a:r>
          </a:p>
          <a:p>
            <a:r>
              <a:rPr lang="en-US" sz="1600" dirty="0">
                <a:solidFill>
                  <a:schemeClr val="tx1"/>
                </a:solidFill>
                <a:latin typeface="Courier New" panose="02070309020205020404" pitchFamily="49" charset="0"/>
                <a:cs typeface="Courier New" panose="02070309020205020404" pitchFamily="49" charset="0"/>
              </a:rPr>
              <a:t>&lt;/head&gt;</a:t>
            </a:r>
          </a:p>
        </p:txBody>
      </p:sp>
    </p:spTree>
    <p:extLst>
      <p:ext uri="{BB962C8B-B14F-4D97-AF65-F5344CB8AC3E}">
        <p14:creationId xmlns:p14="http://schemas.microsoft.com/office/powerpoint/2010/main" val="1713391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59546-F6D4-3EFF-12E4-9EF695904EFB}"/>
              </a:ext>
            </a:extLst>
          </p:cNvPr>
          <p:cNvSpPr>
            <a:spLocks noGrp="1"/>
          </p:cNvSpPr>
          <p:nvPr>
            <p:ph type="title"/>
          </p:nvPr>
        </p:nvSpPr>
        <p:spPr/>
        <p:txBody>
          <a:bodyPr/>
          <a:lstStyle/>
          <a:p>
            <a:r>
              <a:rPr lang="en-US" dirty="0"/>
              <a:t>HTML &lt;body&gt;</a:t>
            </a:r>
          </a:p>
        </p:txBody>
      </p:sp>
      <p:sp>
        <p:nvSpPr>
          <p:cNvPr id="3" name="Content Placeholder 2">
            <a:extLst>
              <a:ext uri="{FF2B5EF4-FFF2-40B4-BE49-F238E27FC236}">
                <a16:creationId xmlns:a16="http://schemas.microsoft.com/office/drawing/2014/main" id="{B4DC6B45-0240-276A-2111-11181C01F7F4}"/>
              </a:ext>
            </a:extLst>
          </p:cNvPr>
          <p:cNvSpPr>
            <a:spLocks noGrp="1"/>
          </p:cNvSpPr>
          <p:nvPr>
            <p:ph idx="1"/>
          </p:nvPr>
        </p:nvSpPr>
        <p:spPr>
          <a:xfrm>
            <a:off x="335360" y="1268760"/>
            <a:ext cx="4652276" cy="5040560"/>
          </a:xfrm>
        </p:spPr>
        <p:txBody>
          <a:bodyPr/>
          <a:lstStyle/>
          <a:p>
            <a:endParaRPr lang="en-US" dirty="0"/>
          </a:p>
        </p:txBody>
      </p:sp>
      <p:sp>
        <p:nvSpPr>
          <p:cNvPr id="5" name="Rectangle 4">
            <a:extLst>
              <a:ext uri="{FF2B5EF4-FFF2-40B4-BE49-F238E27FC236}">
                <a16:creationId xmlns:a16="http://schemas.microsoft.com/office/drawing/2014/main" id="{5C8B6A0B-344F-30F7-0AB9-E3030E2DC646}"/>
              </a:ext>
            </a:extLst>
          </p:cNvPr>
          <p:cNvSpPr/>
          <p:nvPr/>
        </p:nvSpPr>
        <p:spPr>
          <a:xfrm>
            <a:off x="5216236" y="1268760"/>
            <a:ext cx="6591764" cy="504055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dirty="0">
                <a:solidFill>
                  <a:schemeClr val="tx1"/>
                </a:solidFill>
                <a:latin typeface="Courier New" panose="02070309020205020404" pitchFamily="49" charset="0"/>
                <a:cs typeface="Courier New" panose="02070309020205020404" pitchFamily="49" charset="0"/>
              </a:rPr>
              <a:t>&lt;body&gt;</a:t>
            </a:r>
          </a:p>
          <a:p>
            <a:r>
              <a:rPr lang="en-US" sz="1600" dirty="0">
                <a:solidFill>
                  <a:schemeClr val="tx1"/>
                </a:solidFill>
                <a:latin typeface="Courier New" panose="02070309020205020404" pitchFamily="49" charset="0"/>
                <a:cs typeface="Courier New" panose="02070309020205020404" pitchFamily="49" charset="0"/>
              </a:rPr>
              <a:t>  &lt;div&gt;</a:t>
            </a:r>
          </a:p>
          <a:p>
            <a:r>
              <a:rPr lang="en-US" sz="1600" dirty="0">
                <a:solidFill>
                  <a:schemeClr val="tx1"/>
                </a:solidFill>
                <a:latin typeface="Courier New" panose="02070309020205020404" pitchFamily="49" charset="0"/>
                <a:cs typeface="Courier New" panose="02070309020205020404" pitchFamily="49" charset="0"/>
              </a:rPr>
              <a:t>    &lt;h1&gt;Header&lt;/h1&gt;</a:t>
            </a:r>
          </a:p>
          <a:p>
            <a:r>
              <a:rPr lang="en-US" sz="1600" dirty="0">
                <a:solidFill>
                  <a:schemeClr val="tx1"/>
                </a:solidFill>
                <a:latin typeface="Courier New" panose="02070309020205020404" pitchFamily="49" charset="0"/>
                <a:cs typeface="Courier New" panose="02070309020205020404" pitchFamily="49" charset="0"/>
              </a:rPr>
              <a:t>  &lt;/div&gt;</a:t>
            </a:r>
          </a:p>
          <a:p>
            <a:r>
              <a:rPr lang="en-US" sz="1600" dirty="0">
                <a:solidFill>
                  <a:schemeClr val="tx1"/>
                </a:solidFill>
                <a:latin typeface="Courier New" panose="02070309020205020404" pitchFamily="49" charset="0"/>
                <a:cs typeface="Courier New" panose="02070309020205020404" pitchFamily="49" charset="0"/>
              </a:rPr>
              <a:t>  &lt;div&gt;</a:t>
            </a:r>
          </a:p>
          <a:p>
            <a:r>
              <a:rPr lang="en-US" sz="1600" dirty="0">
                <a:solidFill>
                  <a:schemeClr val="tx1"/>
                </a:solidFill>
                <a:latin typeface="Courier New" panose="02070309020205020404" pitchFamily="49" charset="0"/>
                <a:cs typeface="Courier New" panose="02070309020205020404" pitchFamily="49" charset="0"/>
              </a:rPr>
              <a:t>    This is &lt;span&gt;my&lt;/span&gt;personal website.</a:t>
            </a:r>
          </a:p>
          <a:p>
            <a:r>
              <a:rPr lang="en-US" sz="1600" dirty="0">
                <a:solidFill>
                  <a:schemeClr val="tx1"/>
                </a:solidFill>
                <a:latin typeface="Courier New" panose="02070309020205020404" pitchFamily="49" charset="0"/>
                <a:cs typeface="Courier New" panose="02070309020205020404" pitchFamily="49" charset="0"/>
              </a:rPr>
              <a:t>  &lt;/div&gt;</a:t>
            </a:r>
          </a:p>
          <a:p>
            <a:r>
              <a:rPr lang="en-US" sz="1600" dirty="0">
                <a:solidFill>
                  <a:schemeClr val="tx1"/>
                </a:solidFill>
                <a:latin typeface="Courier New" panose="02070309020205020404" pitchFamily="49" charset="0"/>
                <a:cs typeface="Courier New" panose="02070309020205020404" pitchFamily="49" charset="0"/>
              </a:rPr>
              <a:t>  &lt;p&gt;</a:t>
            </a:r>
          </a:p>
          <a:p>
            <a:r>
              <a:rPr lang="en-US" sz="1600" dirty="0">
                <a:solidFill>
                  <a:schemeClr val="tx1"/>
                </a:solidFill>
                <a:latin typeface="Courier New" panose="02070309020205020404" pitchFamily="49" charset="0"/>
                <a:cs typeface="Courier New" panose="02070309020205020404" pitchFamily="49" charset="0"/>
              </a:rPr>
              <a:t>    On this website you can find information about.</a:t>
            </a:r>
          </a:p>
          <a:p>
            <a:r>
              <a:rPr lang="en-US" sz="1600" dirty="0">
                <a:solidFill>
                  <a:schemeClr val="tx1"/>
                </a:solidFill>
                <a:latin typeface="Courier New" panose="02070309020205020404" pitchFamily="49" charset="0"/>
                <a:cs typeface="Courier New" panose="02070309020205020404" pitchFamily="49" charset="0"/>
              </a:rPr>
              <a:t>    &lt;p&gt;Nested paragraphs that do not works!&lt;/p&gt;</a:t>
            </a:r>
          </a:p>
          <a:p>
            <a:r>
              <a:rPr lang="en-US" sz="1600" dirty="0">
                <a:solidFill>
                  <a:schemeClr val="tx1"/>
                </a:solidFill>
                <a:latin typeface="Courier New" panose="02070309020205020404" pitchFamily="49" charset="0"/>
                <a:cs typeface="Courier New" panose="02070309020205020404" pitchFamily="49" charset="0"/>
              </a:rPr>
              <a:t>  &lt;/p&gt;</a:t>
            </a:r>
          </a:p>
          <a:p>
            <a:r>
              <a:rPr lang="en-US" sz="1600" dirty="0">
                <a:solidFill>
                  <a:schemeClr val="tx1"/>
                </a:solidFill>
                <a:latin typeface="Courier New" panose="02070309020205020404" pitchFamily="49" charset="0"/>
                <a:cs typeface="Courier New" panose="02070309020205020404" pitchFamily="49" charset="0"/>
              </a:rPr>
              <a:t>&lt;/body&gt;</a:t>
            </a:r>
          </a:p>
        </p:txBody>
      </p:sp>
    </p:spTree>
    <p:extLst>
      <p:ext uri="{BB962C8B-B14F-4D97-AF65-F5344CB8AC3E}">
        <p14:creationId xmlns:p14="http://schemas.microsoft.com/office/powerpoint/2010/main" val="928205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42A2A-BA12-983A-D329-5D3F4D0F95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9334C7-64FE-CE74-3585-6039BF52C0EF}"/>
              </a:ext>
            </a:extLst>
          </p:cNvPr>
          <p:cNvSpPr>
            <a:spLocks noGrp="1"/>
          </p:cNvSpPr>
          <p:nvPr>
            <p:ph type="title"/>
          </p:nvPr>
        </p:nvSpPr>
        <p:spPr/>
        <p:txBody>
          <a:bodyPr/>
          <a:lstStyle/>
          <a:p>
            <a:r>
              <a:rPr lang="en-US" dirty="0"/>
              <a:t>Semantic HTML elements 1/2</a:t>
            </a:r>
          </a:p>
        </p:txBody>
      </p:sp>
      <p:sp>
        <p:nvSpPr>
          <p:cNvPr id="4" name="Content Placeholder 3">
            <a:extLst>
              <a:ext uri="{FF2B5EF4-FFF2-40B4-BE49-F238E27FC236}">
                <a16:creationId xmlns:a16="http://schemas.microsoft.com/office/drawing/2014/main" id="{F445A736-CAC5-CA8E-3535-E8794162C9EB}"/>
              </a:ext>
            </a:extLst>
          </p:cNvPr>
          <p:cNvSpPr>
            <a:spLocks noGrp="1"/>
          </p:cNvSpPr>
          <p:nvPr>
            <p:ph sz="half" idx="1"/>
          </p:nvPr>
        </p:nvSpPr>
        <p:spPr>
          <a:xfrm>
            <a:off x="335360" y="1260583"/>
            <a:ext cx="5699679" cy="5223344"/>
          </a:xfrm>
        </p:spPr>
        <p:txBody>
          <a:bodyPr/>
          <a:lstStyle/>
          <a:p>
            <a:r>
              <a:rPr lang="en-US" dirty="0" err="1"/>
              <a:t>em</a:t>
            </a:r>
            <a:br>
              <a:rPr lang="en-US" dirty="0"/>
            </a:br>
            <a:r>
              <a:rPr lang="en-US" dirty="0"/>
              <a:t>Marks text that has stress emphasis.</a:t>
            </a:r>
          </a:p>
          <a:p>
            <a:r>
              <a:rPr lang="en-US" dirty="0"/>
              <a:t>strong</a:t>
            </a:r>
            <a:br>
              <a:rPr lang="en-US" dirty="0"/>
            </a:br>
            <a:r>
              <a:rPr lang="en-US" dirty="0"/>
              <a:t>Indicates that its contents have strong importance, seriousness, or urgency.</a:t>
            </a:r>
          </a:p>
          <a:p>
            <a:r>
              <a:rPr lang="en-US" dirty="0"/>
              <a:t>small</a:t>
            </a:r>
            <a:br>
              <a:rPr lang="en-US" dirty="0"/>
            </a:br>
            <a:r>
              <a:rPr lang="en-US" dirty="0"/>
              <a:t>A side-comments and small print, like copyright and legal text, independent of its styled presentation.</a:t>
            </a:r>
          </a:p>
          <a:p>
            <a:r>
              <a:rPr lang="en-US" dirty="0"/>
              <a:t>code</a:t>
            </a:r>
            <a:br>
              <a:rPr lang="en-US" dirty="0"/>
            </a:br>
            <a:r>
              <a:rPr lang="en-US" dirty="0"/>
              <a:t>Displays its contents styled in a fashion intended to indicate that the text is a short fragment of computer code.</a:t>
            </a:r>
          </a:p>
        </p:txBody>
      </p:sp>
      <p:sp>
        <p:nvSpPr>
          <p:cNvPr id="5" name="Content Placeholder 4">
            <a:extLst>
              <a:ext uri="{FF2B5EF4-FFF2-40B4-BE49-F238E27FC236}">
                <a16:creationId xmlns:a16="http://schemas.microsoft.com/office/drawing/2014/main" id="{DD7F93B3-4509-AF13-994A-C62937250BC2}"/>
              </a:ext>
            </a:extLst>
          </p:cNvPr>
          <p:cNvSpPr>
            <a:spLocks noGrp="1"/>
          </p:cNvSpPr>
          <p:nvPr>
            <p:ph sz="half" idx="2"/>
          </p:nvPr>
        </p:nvSpPr>
        <p:spPr>
          <a:xfrm>
            <a:off x="6217920" y="1260583"/>
            <a:ext cx="5566712" cy="5223344"/>
          </a:xfrm>
        </p:spPr>
        <p:txBody>
          <a:bodyPr/>
          <a:lstStyle/>
          <a:p>
            <a:r>
              <a:rPr lang="en-US" dirty="0"/>
              <a:t>time</a:t>
            </a:r>
            <a:br>
              <a:rPr lang="en-US" dirty="0"/>
            </a:br>
            <a:r>
              <a:rPr lang="en-US" dirty="0"/>
              <a:t>A specific period in time.</a:t>
            </a:r>
          </a:p>
          <a:p>
            <a:r>
              <a:rPr lang="en-US" dirty="0"/>
              <a:t>...</a:t>
            </a:r>
            <a:br>
              <a:rPr lang="en-US" dirty="0"/>
            </a:br>
            <a:endParaRPr lang="en-US" dirty="0"/>
          </a:p>
          <a:p>
            <a:endParaRPr lang="en-US" dirty="0"/>
          </a:p>
        </p:txBody>
      </p:sp>
    </p:spTree>
    <p:extLst>
      <p:ext uri="{BB962C8B-B14F-4D97-AF65-F5344CB8AC3E}">
        <p14:creationId xmlns:p14="http://schemas.microsoft.com/office/powerpoint/2010/main" val="1360037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709E6-B86C-500E-1292-3302196DE05C}"/>
              </a:ext>
            </a:extLst>
          </p:cNvPr>
          <p:cNvSpPr>
            <a:spLocks noGrp="1"/>
          </p:cNvSpPr>
          <p:nvPr>
            <p:ph type="title"/>
          </p:nvPr>
        </p:nvSpPr>
        <p:spPr/>
        <p:txBody>
          <a:bodyPr/>
          <a:lstStyle/>
          <a:p>
            <a:r>
              <a:rPr lang="en-US" dirty="0"/>
              <a:t>Semantic HTML elements 2/2</a:t>
            </a:r>
          </a:p>
        </p:txBody>
      </p:sp>
      <p:sp>
        <p:nvSpPr>
          <p:cNvPr id="4" name="Content Placeholder 3">
            <a:extLst>
              <a:ext uri="{FF2B5EF4-FFF2-40B4-BE49-F238E27FC236}">
                <a16:creationId xmlns:a16="http://schemas.microsoft.com/office/drawing/2014/main" id="{0332C96D-4111-8587-FF01-41D25848DC9B}"/>
              </a:ext>
            </a:extLst>
          </p:cNvPr>
          <p:cNvSpPr>
            <a:spLocks noGrp="1"/>
          </p:cNvSpPr>
          <p:nvPr>
            <p:ph sz="half" idx="1"/>
          </p:nvPr>
        </p:nvSpPr>
        <p:spPr>
          <a:xfrm>
            <a:off x="335360" y="1260583"/>
            <a:ext cx="5699679" cy="4963572"/>
          </a:xfrm>
        </p:spPr>
        <p:txBody>
          <a:bodyPr/>
          <a:lstStyle/>
          <a:p>
            <a:r>
              <a:rPr lang="en-US" dirty="0"/>
              <a:t>main</a:t>
            </a:r>
            <a:br>
              <a:rPr lang="en-US" dirty="0"/>
            </a:br>
            <a:r>
              <a:rPr lang="en-US" dirty="0"/>
              <a:t>The main content.</a:t>
            </a:r>
          </a:p>
          <a:p>
            <a:r>
              <a:rPr lang="en-US" dirty="0"/>
              <a:t>section</a:t>
            </a:r>
            <a:br>
              <a:rPr lang="en-US" dirty="0"/>
            </a:br>
            <a:r>
              <a:rPr lang="en-US" dirty="0"/>
              <a:t>A generic standalone section of a document, which doesn't have a more specific semantic element to represent it. There should be a heading.</a:t>
            </a:r>
          </a:p>
          <a:p>
            <a:r>
              <a:rPr lang="en-US" dirty="0"/>
              <a:t>article</a:t>
            </a:r>
            <a:br>
              <a:rPr lang="en-US" dirty="0"/>
            </a:br>
            <a:r>
              <a:rPr lang="en-US" dirty="0"/>
              <a:t>A self-contained composition in a document.</a:t>
            </a:r>
          </a:p>
          <a:p>
            <a:r>
              <a:rPr lang="en-US" dirty="0"/>
              <a:t>header</a:t>
            </a:r>
            <a:br>
              <a:rPr lang="en-US" dirty="0"/>
            </a:br>
            <a:r>
              <a:rPr lang="en-US" dirty="0"/>
              <a:t>Introductory content.</a:t>
            </a:r>
          </a:p>
          <a:p>
            <a:r>
              <a:rPr lang="en-US" dirty="0"/>
              <a:t>footer</a:t>
            </a:r>
            <a:br>
              <a:rPr lang="en-US" dirty="0"/>
            </a:br>
            <a:r>
              <a:rPr lang="en-US" dirty="0" err="1"/>
              <a:t>Footer</a:t>
            </a:r>
            <a:r>
              <a:rPr lang="en-US" dirty="0"/>
              <a:t> for its nearest ancestor.</a:t>
            </a:r>
          </a:p>
        </p:txBody>
      </p:sp>
      <p:sp>
        <p:nvSpPr>
          <p:cNvPr id="5" name="Content Placeholder 4">
            <a:extLst>
              <a:ext uri="{FF2B5EF4-FFF2-40B4-BE49-F238E27FC236}">
                <a16:creationId xmlns:a16="http://schemas.microsoft.com/office/drawing/2014/main" id="{DBD868FE-1F4E-0F41-82C1-B39A194D5D4D}"/>
              </a:ext>
            </a:extLst>
          </p:cNvPr>
          <p:cNvSpPr>
            <a:spLocks noGrp="1"/>
          </p:cNvSpPr>
          <p:nvPr>
            <p:ph sz="half" idx="2"/>
          </p:nvPr>
        </p:nvSpPr>
        <p:spPr>
          <a:xfrm>
            <a:off x="6217920" y="1260583"/>
            <a:ext cx="5566712" cy="4963572"/>
          </a:xfrm>
        </p:spPr>
        <p:txBody>
          <a:bodyPr/>
          <a:lstStyle/>
          <a:p>
            <a:r>
              <a:rPr lang="en-US" dirty="0"/>
              <a:t>aside</a:t>
            </a:r>
            <a:br>
              <a:rPr lang="en-US" dirty="0"/>
            </a:br>
            <a:r>
              <a:rPr lang="en-US" dirty="0"/>
              <a:t>A portion of a document whose content is only indirectly related to the document's main content.</a:t>
            </a:r>
          </a:p>
          <a:p>
            <a:r>
              <a:rPr lang="en-US" dirty="0"/>
              <a:t>nav</a:t>
            </a:r>
            <a:br>
              <a:rPr lang="en-US" dirty="0"/>
            </a:br>
            <a:r>
              <a:rPr lang="en-US" dirty="0"/>
              <a:t>A section of a page whose purpose is to provide navigation links.</a:t>
            </a:r>
          </a:p>
          <a:p>
            <a:r>
              <a:rPr lang="en-US" dirty="0"/>
              <a:t>...</a:t>
            </a:r>
          </a:p>
          <a:p>
            <a:endParaRPr lang="en-US" dirty="0"/>
          </a:p>
          <a:p>
            <a:endParaRPr lang="en-US" dirty="0"/>
          </a:p>
        </p:txBody>
      </p:sp>
    </p:spTree>
    <p:extLst>
      <p:ext uri="{BB962C8B-B14F-4D97-AF65-F5344CB8AC3E}">
        <p14:creationId xmlns:p14="http://schemas.microsoft.com/office/powerpoint/2010/main" val="3179317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C0A3-D0AE-B0E0-E164-C2DB3862D816}"/>
              </a:ext>
            </a:extLst>
          </p:cNvPr>
          <p:cNvSpPr>
            <a:spLocks noGrp="1"/>
          </p:cNvSpPr>
          <p:nvPr>
            <p:ph type="title"/>
          </p:nvPr>
        </p:nvSpPr>
        <p:spPr/>
        <p:txBody>
          <a:bodyPr/>
          <a:lstStyle/>
          <a:p>
            <a:r>
              <a:rPr lang="en-US" dirty="0"/>
              <a:t>Hyperlink Element</a:t>
            </a:r>
          </a:p>
        </p:txBody>
      </p:sp>
      <p:sp>
        <p:nvSpPr>
          <p:cNvPr id="3" name="Content Placeholder 2">
            <a:extLst>
              <a:ext uri="{FF2B5EF4-FFF2-40B4-BE49-F238E27FC236}">
                <a16:creationId xmlns:a16="http://schemas.microsoft.com/office/drawing/2014/main" id="{0725E649-0D4B-E844-4843-A088388D57B6}"/>
              </a:ext>
            </a:extLst>
          </p:cNvPr>
          <p:cNvSpPr>
            <a:spLocks noGrp="1"/>
          </p:cNvSpPr>
          <p:nvPr>
            <p:ph idx="1"/>
          </p:nvPr>
        </p:nvSpPr>
        <p:spPr>
          <a:xfrm>
            <a:off x="335360" y="1268760"/>
            <a:ext cx="11449272" cy="2325377"/>
          </a:xfrm>
        </p:spPr>
        <p:txBody>
          <a:bodyPr/>
          <a:lstStyle/>
          <a:p>
            <a:pPr marL="0" indent="0">
              <a:buNone/>
            </a:pPr>
            <a:r>
              <a:rPr lang="en-US" dirty="0"/>
              <a:t>It works as a links to external resources, which are exposed to user of the current document as means to browse, i.e., change what user sees.</a:t>
            </a:r>
            <a:r>
              <a:rPr lang="cs-CZ" dirty="0"/>
              <a:t> </a:t>
            </a:r>
            <a:r>
              <a:rPr lang="en-US" dirty="0"/>
              <a:t>The </a:t>
            </a:r>
            <a:r>
              <a:rPr lang="en-US" dirty="0" err="1"/>
              <a:t>href</a:t>
            </a:r>
            <a:r>
              <a:rPr lang="en-US" dirty="0"/>
              <a:t> attribute specifies URL of linked resource. The inline content of the element is visible to the user. </a:t>
            </a:r>
            <a:br>
              <a:rPr lang="en-US" dirty="0"/>
            </a:br>
            <a:r>
              <a:rPr lang="en-US" dirty="0"/>
              <a:t>In addition, the element can and should utilize additional attributes to provide context to the link as we as modify the behavior.</a:t>
            </a:r>
          </a:p>
          <a:p>
            <a:pPr marL="0" indent="0">
              <a:buNone/>
            </a:pPr>
            <a:r>
              <a:rPr lang="en-US" dirty="0"/>
              <a:t>The link can be to an absolute or a relative URL. Relative URLs are resolved against a base or current URL.</a:t>
            </a:r>
          </a:p>
          <a:p>
            <a:pPr marL="0" indent="0">
              <a:buNone/>
            </a:pPr>
            <a:endParaRPr lang="en-US" dirty="0"/>
          </a:p>
        </p:txBody>
      </p:sp>
      <p:sp>
        <p:nvSpPr>
          <p:cNvPr id="5" name="Rectangle 4">
            <a:extLst>
              <a:ext uri="{FF2B5EF4-FFF2-40B4-BE49-F238E27FC236}">
                <a16:creationId xmlns:a16="http://schemas.microsoft.com/office/drawing/2014/main" id="{F140A4B6-3AD3-2366-43E6-52C51BE906A8}"/>
              </a:ext>
            </a:extLst>
          </p:cNvPr>
          <p:cNvSpPr/>
          <p:nvPr/>
        </p:nvSpPr>
        <p:spPr>
          <a:xfrm>
            <a:off x="335360" y="3594138"/>
            <a:ext cx="11449272" cy="3429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pt-BR" sz="1600" dirty="0">
                <a:solidFill>
                  <a:schemeClr val="tx1"/>
                </a:solidFill>
                <a:latin typeface="Courier New" panose="02070309020205020404" pitchFamily="49" charset="0"/>
                <a:cs typeface="Courier New" panose="02070309020205020404" pitchFamily="49" charset="0"/>
              </a:rPr>
              <a:t>&lt;a href=" https://www.ksi.mff.cuni.cz/" referrerpolicy="origin" target="_blank"&gt;KSI&lt;/a&gt;</a:t>
            </a:r>
            <a:endParaRPr lang="en-US" sz="1600" dirty="0">
              <a:solidFill>
                <a:schemeClr val="tx1"/>
              </a:solidFill>
              <a:latin typeface="Courier New" panose="02070309020205020404" pitchFamily="49" charset="0"/>
              <a:cs typeface="Courier New" panose="02070309020205020404" pitchFamily="49" charset="0"/>
            </a:endParaRPr>
          </a:p>
        </p:txBody>
      </p:sp>
      <p:sp>
        <p:nvSpPr>
          <p:cNvPr id="8" name="Rectangle 7">
            <a:extLst>
              <a:ext uri="{FF2B5EF4-FFF2-40B4-BE49-F238E27FC236}">
                <a16:creationId xmlns:a16="http://schemas.microsoft.com/office/drawing/2014/main" id="{284876BF-E458-47D3-6073-8DAB78DFE41E}"/>
              </a:ext>
            </a:extLst>
          </p:cNvPr>
          <p:cNvSpPr/>
          <p:nvPr/>
        </p:nvSpPr>
        <p:spPr>
          <a:xfrm>
            <a:off x="335360" y="5256491"/>
            <a:ext cx="11449272" cy="88093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pt-BR" sz="1600" dirty="0">
                <a:solidFill>
                  <a:schemeClr val="tx1"/>
                </a:solidFill>
                <a:latin typeface="Courier New" panose="02070309020205020404" pitchFamily="49" charset="0"/>
                <a:cs typeface="Courier New" panose="02070309020205020404" pitchFamily="49" charset="0"/>
              </a:rPr>
              <a:t>&lt;p id="Para2"&gt; ... &lt;/p&gt;</a:t>
            </a:r>
          </a:p>
          <a:p>
            <a:r>
              <a:rPr lang="pt-BR" sz="1600" dirty="0">
                <a:solidFill>
                  <a:schemeClr val="tx1"/>
                </a:solidFill>
                <a:latin typeface="Courier New" panose="02070309020205020404" pitchFamily="49" charset="0"/>
                <a:cs typeface="Courier New" panose="02070309020205020404" pitchFamily="49" charset="0"/>
              </a:rPr>
              <a:t>...</a:t>
            </a:r>
          </a:p>
          <a:p>
            <a:r>
              <a:rPr lang="pt-BR" sz="1600" dirty="0">
                <a:solidFill>
                  <a:schemeClr val="tx1"/>
                </a:solidFill>
                <a:latin typeface="Courier New" panose="02070309020205020404" pitchFamily="49" charset="0"/>
                <a:cs typeface="Courier New" panose="02070309020205020404" pitchFamily="49" charset="0"/>
              </a:rPr>
              <a:t>&lt;a href="http://www.page.com#Para2"&gt;...&lt;/a&gt;</a:t>
            </a:r>
          </a:p>
        </p:txBody>
      </p:sp>
      <p:sp>
        <p:nvSpPr>
          <p:cNvPr id="10" name="Content Placeholder 2">
            <a:extLst>
              <a:ext uri="{FF2B5EF4-FFF2-40B4-BE49-F238E27FC236}">
                <a16:creationId xmlns:a16="http://schemas.microsoft.com/office/drawing/2014/main" id="{2B54A629-56A2-47A1-E537-7061D2BB1C8C}"/>
              </a:ext>
            </a:extLst>
          </p:cNvPr>
          <p:cNvSpPr txBox="1">
            <a:spLocks/>
          </p:cNvSpPr>
          <p:nvPr/>
        </p:nvSpPr>
        <p:spPr>
          <a:xfrm>
            <a:off x="335360" y="4892809"/>
            <a:ext cx="11449272" cy="363682"/>
          </a:xfrm>
          <a:prstGeom prst="rect">
            <a:avLst/>
          </a:prstGeom>
        </p:spPr>
        <p:txBody>
          <a:bodyPr vert="horz" lIns="0" tIns="36000" rIns="0" bIns="36000" rtlCol="0">
            <a:noAutofit/>
          </a:bodyPr>
          <a:lstStyle>
            <a:lvl1pPr marL="91440" indent="-91440" algn="l" defTabSz="914400" rtl="0" eaLnBrk="1" latinLnBrk="0" hangingPunct="1">
              <a:lnSpc>
                <a:spcPct val="90000"/>
              </a:lnSpc>
              <a:spcBef>
                <a:spcPts val="1200"/>
              </a:spcBef>
              <a:spcAft>
                <a:spcPts val="2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dirty="0"/>
              <a:t>We can use the URL fragment to identify a document part.</a:t>
            </a:r>
          </a:p>
        </p:txBody>
      </p:sp>
      <p:sp>
        <p:nvSpPr>
          <p:cNvPr id="14" name="TextBox 13">
            <a:extLst>
              <a:ext uri="{FF2B5EF4-FFF2-40B4-BE49-F238E27FC236}">
                <a16:creationId xmlns:a16="http://schemas.microsoft.com/office/drawing/2014/main" id="{9472FFA7-A7DE-510A-B471-177DE6782EAB}"/>
              </a:ext>
            </a:extLst>
          </p:cNvPr>
          <p:cNvSpPr txBox="1"/>
          <p:nvPr/>
        </p:nvSpPr>
        <p:spPr>
          <a:xfrm>
            <a:off x="335360" y="4280081"/>
            <a:ext cx="11473912" cy="430887"/>
          </a:xfrm>
          <a:prstGeom prst="rect">
            <a:avLst/>
          </a:prstGeom>
          <a:noFill/>
        </p:spPr>
        <p:txBody>
          <a:bodyPr wrap="square">
            <a:spAutoFit/>
          </a:bodyPr>
          <a:lstStyle/>
          <a:p>
            <a:pPr algn="ctr"/>
            <a:r>
              <a:rPr lang="en-US" sz="2200" dirty="0">
                <a:solidFill>
                  <a:schemeClr val="accent2"/>
                </a:solidFill>
              </a:rPr>
              <a:t>The content inside a link should indicate where the link goes, even out of context.</a:t>
            </a:r>
          </a:p>
        </p:txBody>
      </p:sp>
    </p:spTree>
    <p:extLst>
      <p:ext uri="{BB962C8B-B14F-4D97-AF65-F5344CB8AC3E}">
        <p14:creationId xmlns:p14="http://schemas.microsoft.com/office/powerpoint/2010/main" val="2341523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A250C-4A8D-79F1-0574-EC30A31A0387}"/>
              </a:ext>
            </a:extLst>
          </p:cNvPr>
          <p:cNvSpPr>
            <a:spLocks noGrp="1"/>
          </p:cNvSpPr>
          <p:nvPr>
            <p:ph type="title"/>
          </p:nvPr>
        </p:nvSpPr>
        <p:spPr/>
        <p:txBody>
          <a:bodyPr/>
          <a:lstStyle/>
          <a:p>
            <a:r>
              <a:rPr lang="en-US" dirty="0"/>
              <a:t>Hyperlink Element Attributes</a:t>
            </a:r>
          </a:p>
        </p:txBody>
      </p:sp>
      <p:sp>
        <p:nvSpPr>
          <p:cNvPr id="3" name="Content Placeholder 2">
            <a:extLst>
              <a:ext uri="{FF2B5EF4-FFF2-40B4-BE49-F238E27FC236}">
                <a16:creationId xmlns:a16="http://schemas.microsoft.com/office/drawing/2014/main" id="{5270BA7D-4080-E336-DADC-18575E5EEAE2}"/>
              </a:ext>
            </a:extLst>
          </p:cNvPr>
          <p:cNvSpPr>
            <a:spLocks noGrp="1"/>
          </p:cNvSpPr>
          <p:nvPr>
            <p:ph sz="half" idx="1"/>
          </p:nvPr>
        </p:nvSpPr>
        <p:spPr/>
        <p:txBody>
          <a:bodyPr/>
          <a:lstStyle/>
          <a:p>
            <a:r>
              <a:rPr lang="en-US" dirty="0"/>
              <a:t>download</a:t>
            </a:r>
            <a:br>
              <a:rPr lang="en-US" dirty="0"/>
            </a:br>
            <a:r>
              <a:rPr lang="en-US" dirty="0"/>
              <a:t>Causes the browser to treat the linked URL as a download.</a:t>
            </a:r>
          </a:p>
          <a:p>
            <a:r>
              <a:rPr lang="en-US" dirty="0" err="1"/>
              <a:t>referrerpolicy</a:t>
            </a:r>
            <a:br>
              <a:rPr lang="en-US" dirty="0"/>
            </a:br>
            <a:r>
              <a:rPr lang="en-US" dirty="0"/>
              <a:t>How much of the referrer to send when following the link.</a:t>
            </a:r>
          </a:p>
          <a:p>
            <a:r>
              <a:rPr lang="en-US" dirty="0" err="1"/>
              <a:t>rel</a:t>
            </a:r>
            <a:br>
              <a:rPr lang="en-US" dirty="0"/>
            </a:br>
            <a:r>
              <a:rPr lang="en-US" dirty="0"/>
              <a:t>The relation of the linked URL as space-separated link types.</a:t>
            </a:r>
          </a:p>
          <a:p>
            <a:r>
              <a:rPr lang="en-US" dirty="0"/>
              <a:t>target</a:t>
            </a:r>
            <a:br>
              <a:rPr lang="en-US" dirty="0"/>
            </a:br>
            <a:r>
              <a:rPr lang="en-US" dirty="0"/>
              <a:t>Where to display the linked URL, e.g., _self (default), _blank, ...</a:t>
            </a:r>
          </a:p>
        </p:txBody>
      </p:sp>
      <p:sp>
        <p:nvSpPr>
          <p:cNvPr id="4" name="Content Placeholder 3">
            <a:extLst>
              <a:ext uri="{FF2B5EF4-FFF2-40B4-BE49-F238E27FC236}">
                <a16:creationId xmlns:a16="http://schemas.microsoft.com/office/drawing/2014/main" id="{860EB54F-FE22-9431-28BC-82264341EBC0}"/>
              </a:ext>
            </a:extLst>
          </p:cNvPr>
          <p:cNvSpPr>
            <a:spLocks noGrp="1"/>
          </p:cNvSpPr>
          <p:nvPr>
            <p:ph sz="half" idx="2"/>
          </p:nvPr>
        </p:nvSpPr>
        <p:spPr/>
        <p:txBody>
          <a:bodyPr/>
          <a:lstStyle/>
          <a:p>
            <a:r>
              <a:rPr lang="en-US" dirty="0" err="1"/>
              <a:t>hreflang</a:t>
            </a:r>
            <a:br>
              <a:rPr lang="en-US" dirty="0"/>
            </a:br>
            <a:r>
              <a:rPr lang="en-US" dirty="0"/>
              <a:t>Hints at the human language of the linked URL.</a:t>
            </a:r>
          </a:p>
          <a:p>
            <a:r>
              <a:rPr lang="en-US" dirty="0"/>
              <a:t>filename</a:t>
            </a:r>
            <a:br>
              <a:rPr lang="en-US" dirty="0"/>
            </a:br>
            <a:r>
              <a:rPr lang="en-US" dirty="0"/>
              <a:t>Suggest file name for download.</a:t>
            </a:r>
          </a:p>
          <a:p>
            <a:endParaRPr lang="en-US" dirty="0"/>
          </a:p>
        </p:txBody>
      </p:sp>
    </p:spTree>
    <p:extLst>
      <p:ext uri="{BB962C8B-B14F-4D97-AF65-F5344CB8AC3E}">
        <p14:creationId xmlns:p14="http://schemas.microsoft.com/office/powerpoint/2010/main" val="1781127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ACC46F9-8207-CD1E-E3C9-C959B0A03E22}"/>
              </a:ext>
            </a:extLst>
          </p:cNvPr>
          <p:cNvSpPr>
            <a:spLocks noGrp="1"/>
          </p:cNvSpPr>
          <p:nvPr>
            <p:ph type="body" sz="quarter" idx="13"/>
          </p:nvPr>
        </p:nvSpPr>
        <p:spPr/>
        <p:txBody>
          <a:bodyPr/>
          <a:lstStyle/>
          <a:p>
            <a:r>
              <a:rPr lang="en-US" dirty="0"/>
              <a:t>Sending data to the server</a:t>
            </a:r>
          </a:p>
        </p:txBody>
      </p:sp>
      <p:sp>
        <p:nvSpPr>
          <p:cNvPr id="3" name="Text Placeholder 2">
            <a:extLst>
              <a:ext uri="{FF2B5EF4-FFF2-40B4-BE49-F238E27FC236}">
                <a16:creationId xmlns:a16="http://schemas.microsoft.com/office/drawing/2014/main" id="{45C21920-A624-5C27-F133-52DA4DD2B6AB}"/>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3241062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8122-68FD-7D9D-BE29-D84CFDD06463}"/>
              </a:ext>
            </a:extLst>
          </p:cNvPr>
          <p:cNvSpPr>
            <a:spLocks noGrp="1"/>
          </p:cNvSpPr>
          <p:nvPr>
            <p:ph type="title"/>
          </p:nvPr>
        </p:nvSpPr>
        <p:spPr/>
        <p:txBody>
          <a:bodyPr/>
          <a:lstStyle/>
          <a:p>
            <a:r>
              <a:rPr lang="en-US" dirty="0"/>
              <a:t>Form Element</a:t>
            </a:r>
          </a:p>
        </p:txBody>
      </p:sp>
      <p:sp>
        <p:nvSpPr>
          <p:cNvPr id="3" name="Content Placeholder 2">
            <a:extLst>
              <a:ext uri="{FF2B5EF4-FFF2-40B4-BE49-F238E27FC236}">
                <a16:creationId xmlns:a16="http://schemas.microsoft.com/office/drawing/2014/main" id="{0040F530-D4BC-C0E2-76E7-734F6C316579}"/>
              </a:ext>
            </a:extLst>
          </p:cNvPr>
          <p:cNvSpPr>
            <a:spLocks noGrp="1"/>
          </p:cNvSpPr>
          <p:nvPr>
            <p:ph idx="1"/>
          </p:nvPr>
        </p:nvSpPr>
        <p:spPr/>
        <p:txBody>
          <a:bodyPr/>
          <a:lstStyle/>
          <a:p>
            <a:pPr marL="0" indent="0">
              <a:buNone/>
            </a:pPr>
            <a:r>
              <a:rPr lang="en-US" dirty="0"/>
              <a:t>Component of a web page composed of UI controls. User can interact with form controls to fill in information. The interaction can be adding text, selecting options, clicking on buttons, etc.. User provided data can be processed by a script, at the client or server side.</a:t>
            </a:r>
          </a:p>
          <a:p>
            <a:pPr marL="0" indent="0">
              <a:buNone/>
            </a:pPr>
            <a:endParaRPr lang="en-US" dirty="0"/>
          </a:p>
          <a:p>
            <a:pPr marL="0" indent="0">
              <a:buNone/>
            </a:pPr>
            <a:r>
              <a:rPr lang="en-US" dirty="0"/>
              <a:t>We can submit the form using GET or POST HTTP request. The method is specified with "method" attribute. The content of the form is sent to a URL set using "action" attribute.</a:t>
            </a:r>
          </a:p>
          <a:p>
            <a:pPr marL="0" indent="0">
              <a:buNone/>
            </a:pPr>
            <a:endParaRPr lang="en-US" dirty="0"/>
          </a:p>
        </p:txBody>
      </p:sp>
    </p:spTree>
    <p:extLst>
      <p:ext uri="{BB962C8B-B14F-4D97-AF65-F5344CB8AC3E}">
        <p14:creationId xmlns:p14="http://schemas.microsoft.com/office/powerpoint/2010/main" val="2499169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809C7-2C6F-6E9C-83C0-458DDC3ACD26}"/>
              </a:ext>
            </a:extLst>
          </p:cNvPr>
          <p:cNvSpPr>
            <a:spLocks noGrp="1"/>
          </p:cNvSpPr>
          <p:nvPr>
            <p:ph type="title"/>
          </p:nvPr>
        </p:nvSpPr>
        <p:spPr/>
        <p:txBody>
          <a:bodyPr/>
          <a:lstStyle/>
          <a:p>
            <a:r>
              <a:rPr lang="en-US" dirty="0"/>
              <a:t>A Bad Form</a:t>
            </a:r>
          </a:p>
        </p:txBody>
      </p:sp>
      <p:sp>
        <p:nvSpPr>
          <p:cNvPr id="8" name="Content Placeholder 7">
            <a:extLst>
              <a:ext uri="{FF2B5EF4-FFF2-40B4-BE49-F238E27FC236}">
                <a16:creationId xmlns:a16="http://schemas.microsoft.com/office/drawing/2014/main" id="{1D48918A-752B-FADD-C8E6-C49EEED8EF29}"/>
              </a:ext>
            </a:extLst>
          </p:cNvPr>
          <p:cNvSpPr>
            <a:spLocks noGrp="1"/>
          </p:cNvSpPr>
          <p:nvPr>
            <p:ph idx="1"/>
          </p:nvPr>
        </p:nvSpPr>
        <p:spPr>
          <a:xfrm>
            <a:off x="335360" y="1268760"/>
            <a:ext cx="11449272" cy="435349"/>
          </a:xfrm>
        </p:spPr>
        <p:txBody>
          <a:bodyPr/>
          <a:lstStyle/>
          <a:p>
            <a:pPr marL="0" indent="0">
              <a:buNone/>
            </a:pPr>
            <a:r>
              <a:rPr lang="en-US" dirty="0"/>
              <a:t>This form is bad! Do not create a forms like this one.</a:t>
            </a:r>
          </a:p>
        </p:txBody>
      </p:sp>
      <p:sp>
        <p:nvSpPr>
          <p:cNvPr id="5" name="Rectangle 4">
            <a:extLst>
              <a:ext uri="{FF2B5EF4-FFF2-40B4-BE49-F238E27FC236}">
                <a16:creationId xmlns:a16="http://schemas.microsoft.com/office/drawing/2014/main" id="{4FFD598D-EA50-AC1F-4591-268DA146B834}"/>
              </a:ext>
            </a:extLst>
          </p:cNvPr>
          <p:cNvSpPr/>
          <p:nvPr/>
        </p:nvSpPr>
        <p:spPr>
          <a:xfrm>
            <a:off x="335360" y="1704109"/>
            <a:ext cx="11449272" cy="183919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pt-BR" sz="1600" dirty="0">
                <a:solidFill>
                  <a:schemeClr val="tx1"/>
                </a:solidFill>
                <a:latin typeface="Courier New" panose="02070309020205020404" pitchFamily="49" charset="0"/>
                <a:cs typeface="Courier New" panose="02070309020205020404" pitchFamily="49" charset="0"/>
              </a:rPr>
              <a:t>&lt;form method="get" action="http://www.example.org/newcustomer.php"&gt;</a:t>
            </a:r>
          </a:p>
          <a:p>
            <a:r>
              <a:rPr lang="pt-BR" sz="1600" dirty="0">
                <a:solidFill>
                  <a:schemeClr val="tx1"/>
                </a:solidFill>
                <a:latin typeface="Courier New" panose="02070309020205020404" pitchFamily="49" charset="0"/>
                <a:cs typeface="Courier New" panose="02070309020205020404" pitchFamily="49" charset="0"/>
              </a:rPr>
              <a:t>  Name: &lt;input name="fullname"&gt; &lt;br/&gt;</a:t>
            </a:r>
          </a:p>
          <a:p>
            <a:r>
              <a:rPr lang="pt-BR" sz="1600" dirty="0">
                <a:solidFill>
                  <a:schemeClr val="tx1"/>
                </a:solidFill>
                <a:latin typeface="Courier New" panose="02070309020205020404" pitchFamily="49" charset="0"/>
                <a:cs typeface="Courier New" panose="02070309020205020404" pitchFamily="49" charset="0"/>
              </a:rPr>
              <a:t>  Phone: &lt;input name="phone"&gt; &lt;br/&gt;</a:t>
            </a:r>
          </a:p>
          <a:p>
            <a:r>
              <a:rPr lang="pt-BR" sz="1600" dirty="0">
                <a:solidFill>
                  <a:schemeClr val="tx1"/>
                </a:solidFill>
                <a:latin typeface="Courier New" panose="02070309020205020404" pitchFamily="49" charset="0"/>
                <a:cs typeface="Courier New" panose="02070309020205020404" pitchFamily="49" charset="0"/>
              </a:rPr>
              <a:t>  Preferred delivery time: &lt;input name="time"&gt; &lt;br/&gt;</a:t>
            </a:r>
          </a:p>
          <a:p>
            <a:r>
              <a:rPr lang="pt-BR" sz="1600" dirty="0">
                <a:solidFill>
                  <a:schemeClr val="tx1"/>
                </a:solidFill>
                <a:latin typeface="Courier New" panose="02070309020205020404" pitchFamily="49" charset="0"/>
                <a:cs typeface="Courier New" panose="02070309020205020404" pitchFamily="49" charset="0"/>
              </a:rPr>
              <a:t>  Comment: &lt;textarea name="comment"&gt;&lt;/textarea&gt; &lt;br/&gt;</a:t>
            </a:r>
          </a:p>
          <a:p>
            <a:r>
              <a:rPr lang="pt-BR" sz="1600" dirty="0">
                <a:solidFill>
                  <a:schemeClr val="tx1"/>
                </a:solidFill>
                <a:latin typeface="Courier New" panose="02070309020205020404" pitchFamily="49" charset="0"/>
                <a:cs typeface="Courier New" panose="02070309020205020404" pitchFamily="49" charset="0"/>
              </a:rPr>
              <a:t>  &lt;button type="submit"&gt;Submit&lt;/button&gt;</a:t>
            </a:r>
          </a:p>
          <a:p>
            <a:r>
              <a:rPr lang="pt-BR" sz="1600" dirty="0">
                <a:solidFill>
                  <a:schemeClr val="tx1"/>
                </a:solidFill>
                <a:latin typeface="Courier New" panose="02070309020205020404" pitchFamily="49" charset="0"/>
                <a:cs typeface="Courier New" panose="02070309020205020404" pitchFamily="49" charset="0"/>
              </a:rPr>
              <a:t>&lt;/form&gt;</a:t>
            </a:r>
          </a:p>
        </p:txBody>
      </p:sp>
    </p:spTree>
    <p:extLst>
      <p:ext uri="{BB962C8B-B14F-4D97-AF65-F5344CB8AC3E}">
        <p14:creationId xmlns:p14="http://schemas.microsoft.com/office/powerpoint/2010/main" val="2040828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D96C4-032C-7A2E-A075-7804E0AF18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3A1747-AC77-451F-FC11-98BEE7551937}"/>
              </a:ext>
            </a:extLst>
          </p:cNvPr>
          <p:cNvSpPr>
            <a:spLocks noGrp="1"/>
          </p:cNvSpPr>
          <p:nvPr>
            <p:ph type="title"/>
          </p:nvPr>
        </p:nvSpPr>
        <p:spPr/>
        <p:txBody>
          <a:bodyPr/>
          <a:lstStyle/>
          <a:p>
            <a:r>
              <a:rPr lang="en-US" dirty="0"/>
              <a:t>A Better Form</a:t>
            </a:r>
          </a:p>
        </p:txBody>
      </p:sp>
      <p:sp>
        <p:nvSpPr>
          <p:cNvPr id="8" name="Content Placeholder 7">
            <a:extLst>
              <a:ext uri="{FF2B5EF4-FFF2-40B4-BE49-F238E27FC236}">
                <a16:creationId xmlns:a16="http://schemas.microsoft.com/office/drawing/2014/main" id="{C196A2B4-1CF7-41BA-07EC-D345F162C907}"/>
              </a:ext>
            </a:extLst>
          </p:cNvPr>
          <p:cNvSpPr>
            <a:spLocks noGrp="1"/>
          </p:cNvSpPr>
          <p:nvPr>
            <p:ph idx="1"/>
          </p:nvPr>
        </p:nvSpPr>
        <p:spPr>
          <a:xfrm>
            <a:off x="335360" y="1268760"/>
            <a:ext cx="11449272" cy="435349"/>
          </a:xfrm>
        </p:spPr>
        <p:txBody>
          <a:bodyPr/>
          <a:lstStyle/>
          <a:p>
            <a:pPr marL="0" indent="0">
              <a:buNone/>
            </a:pPr>
            <a:r>
              <a:rPr lang="en-US" dirty="0"/>
              <a:t>This form is a better version of the previous form. Yet, there is still room for improvement.</a:t>
            </a:r>
          </a:p>
        </p:txBody>
      </p:sp>
      <p:sp>
        <p:nvSpPr>
          <p:cNvPr id="5" name="Rectangle 4">
            <a:extLst>
              <a:ext uri="{FF2B5EF4-FFF2-40B4-BE49-F238E27FC236}">
                <a16:creationId xmlns:a16="http://schemas.microsoft.com/office/drawing/2014/main" id="{63FC5507-AE15-5C63-B01F-304A3ABE5517}"/>
              </a:ext>
            </a:extLst>
          </p:cNvPr>
          <p:cNvSpPr/>
          <p:nvPr/>
        </p:nvSpPr>
        <p:spPr>
          <a:xfrm>
            <a:off x="335360" y="1704109"/>
            <a:ext cx="11449272" cy="380307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pt-BR" sz="1600" dirty="0">
                <a:solidFill>
                  <a:schemeClr val="tx1"/>
                </a:solidFill>
                <a:latin typeface="Courier New" panose="02070309020205020404" pitchFamily="49" charset="0"/>
                <a:cs typeface="Courier New" panose="02070309020205020404" pitchFamily="49" charset="0"/>
              </a:rPr>
              <a:t>&lt;form method="get" action="http://www.example.org/newcustomer.php"&gt;</a:t>
            </a:r>
          </a:p>
          <a:p>
            <a:r>
              <a:rPr lang="pt-BR" sz="1600" dirty="0">
                <a:solidFill>
                  <a:schemeClr val="tx1"/>
                </a:solidFill>
                <a:latin typeface="Courier New" panose="02070309020205020404" pitchFamily="49" charset="0"/>
                <a:cs typeface="Courier New" panose="02070309020205020404" pitchFamily="49" charset="0"/>
              </a:rPr>
              <a:t>  </a:t>
            </a:r>
            <a:r>
              <a:rPr lang="pt-BR" sz="1600" dirty="0">
                <a:solidFill>
                  <a:schemeClr val="accent3"/>
                </a:solidFill>
                <a:latin typeface="Courier New" panose="02070309020205020404" pitchFamily="49" charset="0"/>
                <a:cs typeface="Courier New" panose="02070309020205020404" pitchFamily="49" charset="0"/>
              </a:rPr>
              <a:t>&lt;!-- implicit label --&gt;</a:t>
            </a:r>
          </a:p>
          <a:p>
            <a:r>
              <a:rPr lang="pt-BR" sz="1600" dirty="0">
                <a:solidFill>
                  <a:schemeClr val="tx1"/>
                </a:solidFill>
                <a:latin typeface="Courier New" panose="02070309020205020404" pitchFamily="49" charset="0"/>
                <a:cs typeface="Courier New" panose="02070309020205020404" pitchFamily="49" charset="0"/>
              </a:rPr>
              <a:t>  &lt;p&gt;&lt;label&gt;Name: &lt;input name="fullname" require&gt;&lt;/label&gt;&lt;/p&gt;</a:t>
            </a:r>
          </a:p>
          <a:p>
            <a:r>
              <a:rPr lang="pt-BR" sz="1600" dirty="0">
                <a:solidFill>
                  <a:schemeClr val="tx1"/>
                </a:solidFill>
                <a:latin typeface="Courier New" panose="02070309020205020404" pitchFamily="49" charset="0"/>
                <a:cs typeface="Courier New" panose="02070309020205020404" pitchFamily="49" charset="0"/>
              </a:rPr>
              <a:t>  &lt;p&gt;&lt;label&gt;Phone: &lt;input name="phone" type="tel" require&gt;&lt;/label&gt;&lt;/p&gt;</a:t>
            </a:r>
          </a:p>
          <a:p>
            <a:r>
              <a:rPr lang="pt-BR" sz="1600" dirty="0">
                <a:solidFill>
                  <a:schemeClr val="tx1"/>
                </a:solidFill>
                <a:latin typeface="Courier New" panose="02070309020205020404" pitchFamily="49" charset="0"/>
                <a:cs typeface="Courier New" panose="02070309020205020404" pitchFamily="49" charset="0"/>
              </a:rPr>
              <a:t>  &lt;p&gt;&lt;label&gt;Preferred delivery time: &lt;input name="time" type="dateime-local"&gt;&lt;/label&gt;&lt;/p&gt;</a:t>
            </a:r>
          </a:p>
          <a:p>
            <a:r>
              <a:rPr lang="pt-BR" sz="1600" dirty="0">
                <a:solidFill>
                  <a:schemeClr val="tx1"/>
                </a:solidFill>
                <a:latin typeface="Courier New" panose="02070309020205020404" pitchFamily="49" charset="0"/>
                <a:cs typeface="Courier New" panose="02070309020205020404" pitchFamily="49" charset="0"/>
              </a:rPr>
              <a:t>  </a:t>
            </a:r>
            <a:r>
              <a:rPr lang="pt-BR" sz="1600" dirty="0">
                <a:solidFill>
                  <a:schemeClr val="accent3"/>
                </a:solidFill>
                <a:latin typeface="Courier New" panose="02070309020205020404" pitchFamily="49" charset="0"/>
                <a:cs typeface="Courier New" panose="02070309020205020404" pitchFamily="49" charset="0"/>
              </a:rPr>
              <a:t>&lt;!-- explicit label --&gt;</a:t>
            </a:r>
          </a:p>
          <a:p>
            <a:r>
              <a:rPr lang="pt-BR" sz="1600" dirty="0">
                <a:solidFill>
                  <a:schemeClr val="tx1"/>
                </a:solidFill>
                <a:latin typeface="Courier New" panose="02070309020205020404" pitchFamily="49" charset="0"/>
                <a:cs typeface="Courier New" panose="02070309020205020404" pitchFamily="49" charset="0"/>
              </a:rPr>
              <a:t>  &lt;p&gt;</a:t>
            </a:r>
          </a:p>
          <a:p>
            <a:r>
              <a:rPr lang="pt-BR" sz="1600" dirty="0">
                <a:solidFill>
                  <a:schemeClr val="tx1"/>
                </a:solidFill>
                <a:latin typeface="Courier New" panose="02070309020205020404" pitchFamily="49" charset="0"/>
                <a:cs typeface="Courier New" panose="02070309020205020404" pitchFamily="49" charset="0"/>
              </a:rPr>
              <a:t>    &lt;label for="comment"&gt;Comment:&lt;/label&gt;</a:t>
            </a:r>
          </a:p>
          <a:p>
            <a:r>
              <a:rPr lang="pt-BR" sz="1600" dirty="0">
                <a:solidFill>
                  <a:schemeClr val="tx1"/>
                </a:solidFill>
                <a:latin typeface="Courier New" panose="02070309020205020404" pitchFamily="49" charset="0"/>
                <a:cs typeface="Courier New" panose="02070309020205020404" pitchFamily="49" charset="0"/>
              </a:rPr>
              <a:t>    &lt;textarea name="comment" id="comment" maxlength="256"&gt;&lt;/textarea&gt;</a:t>
            </a:r>
          </a:p>
          <a:p>
            <a:r>
              <a:rPr lang="pt-BR" sz="1600" dirty="0">
                <a:solidFill>
                  <a:schemeClr val="tx1"/>
                </a:solidFill>
                <a:latin typeface="Courier New" panose="02070309020205020404" pitchFamily="49" charset="0"/>
                <a:cs typeface="Courier New" panose="02070309020205020404" pitchFamily="49" charset="0"/>
              </a:rPr>
              <a:t>  &lt;/p&gt;</a:t>
            </a:r>
          </a:p>
          <a:p>
            <a:r>
              <a:rPr lang="pt-BR" sz="1600" dirty="0">
                <a:solidFill>
                  <a:schemeClr val="tx1"/>
                </a:solidFill>
                <a:latin typeface="Courier New" panose="02070309020205020404" pitchFamily="49" charset="0"/>
                <a:cs typeface="Courier New" panose="02070309020205020404" pitchFamily="49" charset="0"/>
              </a:rPr>
              <a:t>  &lt;button type="submit"&gt;Continue&lt;/button&gt;</a:t>
            </a:r>
          </a:p>
          <a:p>
            <a:r>
              <a:rPr lang="pt-BR" sz="1600" dirty="0">
                <a:solidFill>
                  <a:schemeClr val="tx1"/>
                </a:solidFill>
                <a:latin typeface="Courier New" panose="02070309020205020404" pitchFamily="49" charset="0"/>
                <a:cs typeface="Courier New" panose="02070309020205020404" pitchFamily="49" charset="0"/>
              </a:rPr>
              <a:t>&lt;/form&gt;</a:t>
            </a:r>
          </a:p>
        </p:txBody>
      </p:sp>
    </p:spTree>
    <p:extLst>
      <p:ext uri="{BB962C8B-B14F-4D97-AF65-F5344CB8AC3E}">
        <p14:creationId xmlns:p14="http://schemas.microsoft.com/office/powerpoint/2010/main" val="3397599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7CE6D-018F-050F-C734-4302B8B6642E}"/>
              </a:ext>
            </a:extLst>
          </p:cNvPr>
          <p:cNvSpPr>
            <a:spLocks noGrp="1"/>
          </p:cNvSpPr>
          <p:nvPr>
            <p:ph type="title"/>
          </p:nvPr>
        </p:nvSpPr>
        <p:spPr/>
        <p:txBody>
          <a:bodyPr/>
          <a:lstStyle/>
          <a:p>
            <a:r>
              <a:rPr lang="en-US" dirty="0"/>
              <a:t>Input Element</a:t>
            </a:r>
          </a:p>
        </p:txBody>
      </p:sp>
      <p:sp>
        <p:nvSpPr>
          <p:cNvPr id="3" name="Content Placeholder 2">
            <a:extLst>
              <a:ext uri="{FF2B5EF4-FFF2-40B4-BE49-F238E27FC236}">
                <a16:creationId xmlns:a16="http://schemas.microsoft.com/office/drawing/2014/main" id="{7DF8491C-F3DD-6C37-22BA-CF633E83EC6E}"/>
              </a:ext>
            </a:extLst>
          </p:cNvPr>
          <p:cNvSpPr>
            <a:spLocks noGrp="1"/>
          </p:cNvSpPr>
          <p:nvPr>
            <p:ph idx="1"/>
          </p:nvPr>
        </p:nvSpPr>
        <p:spPr>
          <a:xfrm>
            <a:off x="335360" y="1268760"/>
            <a:ext cx="11449272" cy="766132"/>
          </a:xfrm>
        </p:spPr>
        <p:txBody>
          <a:bodyPr/>
          <a:lstStyle/>
          <a:p>
            <a:pPr marL="0" indent="0">
              <a:buNone/>
            </a:pPr>
            <a:r>
              <a:rPr lang="en-US" dirty="0"/>
              <a:t>Unsupported input types are treated as text inputs. Below is just an example what attributes can input element use.</a:t>
            </a:r>
          </a:p>
        </p:txBody>
      </p:sp>
      <p:sp>
        <p:nvSpPr>
          <p:cNvPr id="5" name="Rectangle 4">
            <a:extLst>
              <a:ext uri="{FF2B5EF4-FFF2-40B4-BE49-F238E27FC236}">
                <a16:creationId xmlns:a16="http://schemas.microsoft.com/office/drawing/2014/main" id="{33FAC88D-71A6-C0D1-03E6-E11328160B39}"/>
              </a:ext>
            </a:extLst>
          </p:cNvPr>
          <p:cNvSpPr/>
          <p:nvPr/>
        </p:nvSpPr>
        <p:spPr>
          <a:xfrm>
            <a:off x="335360" y="2118676"/>
            <a:ext cx="11449272" cy="214052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dirty="0">
                <a:solidFill>
                  <a:schemeClr val="tx1"/>
                </a:solidFill>
                <a:latin typeface="Courier New" panose="02070309020205020404" pitchFamily="49" charset="0"/>
                <a:cs typeface="Courier New" panose="02070309020205020404" pitchFamily="49" charset="0"/>
              </a:rPr>
              <a:t>&lt;input name="phone"</a:t>
            </a:r>
          </a:p>
          <a:p>
            <a:r>
              <a:rPr lang="en-US" sz="1600" dirty="0">
                <a:solidFill>
                  <a:schemeClr val="tx1"/>
                </a:solidFill>
                <a:latin typeface="Courier New" panose="02070309020205020404" pitchFamily="49" charset="0"/>
                <a:cs typeface="Courier New" panose="02070309020205020404" pitchFamily="49" charset="0"/>
              </a:rPr>
              <a:t>  title="Hint (bubble with text)."</a:t>
            </a:r>
          </a:p>
          <a:p>
            <a:r>
              <a:rPr lang="en-US" sz="1600" dirty="0">
                <a:solidFill>
                  <a:schemeClr val="tx1"/>
                </a:solidFill>
                <a:latin typeface="Courier New" panose="02070309020205020404" pitchFamily="49" charset="0"/>
                <a:cs typeface="Courier New" panose="02070309020205020404" pitchFamily="49" charset="0"/>
              </a:rPr>
              <a:t>  </a:t>
            </a:r>
            <a:r>
              <a:rPr lang="en-US" sz="1600" dirty="0" err="1">
                <a:solidFill>
                  <a:schemeClr val="tx1"/>
                </a:solidFill>
                <a:latin typeface="Courier New" panose="02070309020205020404" pitchFamily="49" charset="0"/>
                <a:cs typeface="Courier New" panose="02070309020205020404" pitchFamily="49" charset="0"/>
              </a:rPr>
              <a:t>maxlength</a:t>
            </a:r>
            <a:r>
              <a:rPr lang="en-US" sz="1600" dirty="0">
                <a:solidFill>
                  <a:schemeClr val="tx1"/>
                </a:solidFill>
                <a:latin typeface="Courier New" panose="02070309020205020404" pitchFamily="49" charset="0"/>
                <a:cs typeface="Courier New" panose="02070309020205020404" pitchFamily="49" charset="0"/>
              </a:rPr>
              <a:t>="9"</a:t>
            </a:r>
          </a:p>
          <a:p>
            <a:r>
              <a:rPr lang="en-US" sz="1600" dirty="0">
                <a:solidFill>
                  <a:schemeClr val="tx1"/>
                </a:solidFill>
                <a:latin typeface="Courier New" panose="02070309020205020404" pitchFamily="49" charset="0"/>
                <a:cs typeface="Courier New" panose="02070309020205020404" pitchFamily="49" charset="0"/>
              </a:rPr>
              <a:t>  autocomplete="off"</a:t>
            </a:r>
          </a:p>
          <a:p>
            <a:r>
              <a:rPr lang="en-US" sz="1600" dirty="0">
                <a:solidFill>
                  <a:schemeClr val="tx1"/>
                </a:solidFill>
                <a:latin typeface="Courier New" panose="02070309020205020404" pitchFamily="49" charset="0"/>
                <a:cs typeface="Courier New" panose="02070309020205020404" pitchFamily="49" charset="0"/>
              </a:rPr>
              <a:t>  autofocus="autofocus"</a:t>
            </a:r>
          </a:p>
          <a:p>
            <a:r>
              <a:rPr lang="en-US" sz="1600" dirty="0">
                <a:solidFill>
                  <a:schemeClr val="tx1"/>
                </a:solidFill>
                <a:latin typeface="Courier New" panose="02070309020205020404" pitchFamily="49" charset="0"/>
                <a:cs typeface="Courier New" panose="02070309020205020404" pitchFamily="49" charset="0"/>
              </a:rPr>
              <a:t>  pattern="[0-9]{9}"</a:t>
            </a:r>
          </a:p>
          <a:p>
            <a:r>
              <a:rPr lang="en-US" sz="1600" dirty="0">
                <a:solidFill>
                  <a:schemeClr val="tx1"/>
                </a:solidFill>
                <a:latin typeface="Courier New" panose="02070309020205020404" pitchFamily="49" charset="0"/>
                <a:cs typeface="Courier New" panose="02070309020205020404" pitchFamily="49" charset="0"/>
              </a:rPr>
              <a:t>  placeholder="Fill in your 9-digit phone number"</a:t>
            </a:r>
          </a:p>
          <a:p>
            <a:r>
              <a:rPr lang="en-US" sz="1600" dirty="0">
                <a:solidFill>
                  <a:schemeClr val="tx1"/>
                </a:solidFill>
                <a:latin typeface="Courier New" panose="02070309020205020404" pitchFamily="49" charset="0"/>
                <a:cs typeface="Courier New" panose="02070309020205020404" pitchFamily="49" charset="0"/>
              </a:rPr>
              <a:t>  required="required"&gt;</a:t>
            </a:r>
            <a:endParaRPr lang="pt-BR" sz="1600" dirty="0">
              <a:solidFill>
                <a:schemeClr val="tx1"/>
              </a:solidFill>
              <a:latin typeface="Courier New" panose="02070309020205020404" pitchFamily="49" charset="0"/>
              <a:cs typeface="Courier New" panose="02070309020205020404" pitchFamily="49" charset="0"/>
            </a:endParaRPr>
          </a:p>
          <a:p>
            <a:endParaRPr lang="en-US" sz="1600" dirty="0">
              <a:solidFill>
                <a:schemeClr val="tx1"/>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576266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EB756-9A8D-56ED-94E3-6266DC6CEFF1}"/>
              </a:ext>
            </a:extLst>
          </p:cNvPr>
          <p:cNvSpPr>
            <a:spLocks noGrp="1"/>
          </p:cNvSpPr>
          <p:nvPr>
            <p:ph type="title"/>
          </p:nvPr>
        </p:nvSpPr>
        <p:spPr/>
        <p:txBody>
          <a:bodyPr/>
          <a:lstStyle/>
          <a:p>
            <a:r>
              <a:rPr lang="en-US" dirty="0"/>
              <a:t>Submitting a Form</a:t>
            </a:r>
          </a:p>
        </p:txBody>
      </p:sp>
      <p:sp>
        <p:nvSpPr>
          <p:cNvPr id="3" name="Content Placeholder 2">
            <a:extLst>
              <a:ext uri="{FF2B5EF4-FFF2-40B4-BE49-F238E27FC236}">
                <a16:creationId xmlns:a16="http://schemas.microsoft.com/office/drawing/2014/main" id="{B87FE322-4555-AB73-9CD1-C7F549C2FF24}"/>
              </a:ext>
            </a:extLst>
          </p:cNvPr>
          <p:cNvSpPr>
            <a:spLocks noGrp="1"/>
          </p:cNvSpPr>
          <p:nvPr>
            <p:ph idx="1"/>
          </p:nvPr>
        </p:nvSpPr>
        <p:spPr/>
        <p:txBody>
          <a:bodyPr/>
          <a:lstStyle/>
          <a:p>
            <a:pPr marL="0" indent="0">
              <a:buNone/>
            </a:pPr>
            <a:r>
              <a:rPr lang="en-US" dirty="0"/>
              <a:t>When form is submitted, data are encoded into HTTP request made for selected URL using given method (GET/POST). In case of GET request, the data are encoded to URL. For the POST requests, the "</a:t>
            </a:r>
            <a:r>
              <a:rPr lang="en-US" dirty="0" err="1"/>
              <a:t>enctype</a:t>
            </a:r>
            <a:r>
              <a:rPr lang="en-US" dirty="0"/>
              <a:t>" attribute of form element specifies the format of the encoded.</a:t>
            </a:r>
          </a:p>
          <a:p>
            <a:r>
              <a:rPr lang="en-US" dirty="0"/>
              <a:t>application/x-www-form-</a:t>
            </a:r>
            <a:r>
              <a:rPr lang="en-US" dirty="0" err="1"/>
              <a:t>urlencoded</a:t>
            </a:r>
            <a:br>
              <a:rPr lang="en-US" dirty="0"/>
            </a:br>
            <a:r>
              <a:rPr lang="en-US" dirty="0"/>
              <a:t>This is the default. Characters are encoded, so they can be safely sent as a query part of an URL. Spaces are converted to "+" symbols, and special characters are converted to ASCII HEX values, …</a:t>
            </a:r>
          </a:p>
          <a:p>
            <a:r>
              <a:rPr lang="en-US" dirty="0"/>
              <a:t>text/plain</a:t>
            </a:r>
            <a:br>
              <a:rPr lang="en-US" dirty="0"/>
            </a:br>
            <a:r>
              <a:rPr lang="en-US" dirty="0"/>
              <a:t>No special characters are encoded. Problem with newlines.</a:t>
            </a:r>
          </a:p>
          <a:p>
            <a:r>
              <a:rPr lang="en-US" dirty="0"/>
              <a:t>multipart/form-data</a:t>
            </a:r>
            <a:br>
              <a:rPr lang="en-US" dirty="0"/>
            </a:br>
            <a:r>
              <a:rPr lang="en-US" dirty="0"/>
              <a:t>No characters are encoded. This value is required when you are using forms that have a file upload control.</a:t>
            </a:r>
          </a:p>
          <a:p>
            <a:pPr marL="0" indent="0">
              <a:buNone/>
            </a:pPr>
            <a:endParaRPr lang="en-US" dirty="0"/>
          </a:p>
          <a:p>
            <a:pPr marL="0" indent="0">
              <a:buNone/>
            </a:pPr>
            <a:r>
              <a:rPr lang="en-US" dirty="0"/>
              <a:t>Browser can warn when reloading HTTP POST request, to make sure user want to resubmit the form.</a:t>
            </a:r>
          </a:p>
        </p:txBody>
      </p:sp>
    </p:spTree>
    <p:extLst>
      <p:ext uri="{BB962C8B-B14F-4D97-AF65-F5344CB8AC3E}">
        <p14:creationId xmlns:p14="http://schemas.microsoft.com/office/powerpoint/2010/main" val="29191166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09EFF-C7E5-92CC-1589-6DD12851904D}"/>
              </a:ext>
            </a:extLst>
          </p:cNvPr>
          <p:cNvSpPr>
            <a:spLocks noGrp="1"/>
          </p:cNvSpPr>
          <p:nvPr>
            <p:ph type="title"/>
          </p:nvPr>
        </p:nvSpPr>
        <p:spPr/>
        <p:txBody>
          <a:bodyPr/>
          <a:lstStyle/>
          <a:p>
            <a:r>
              <a:rPr lang="en-US" dirty="0"/>
              <a:t>Examples of Submitting a Form 1/2</a:t>
            </a:r>
          </a:p>
        </p:txBody>
      </p:sp>
      <p:sp>
        <p:nvSpPr>
          <p:cNvPr id="9" name="Content Placeholder 8">
            <a:extLst>
              <a:ext uri="{FF2B5EF4-FFF2-40B4-BE49-F238E27FC236}">
                <a16:creationId xmlns:a16="http://schemas.microsoft.com/office/drawing/2014/main" id="{353E9165-B80B-6D1B-9E6E-8CF95D4B7680}"/>
              </a:ext>
            </a:extLst>
          </p:cNvPr>
          <p:cNvSpPr>
            <a:spLocks noGrp="1"/>
          </p:cNvSpPr>
          <p:nvPr>
            <p:ph idx="1"/>
          </p:nvPr>
        </p:nvSpPr>
        <p:spPr>
          <a:xfrm>
            <a:off x="335360" y="1268761"/>
            <a:ext cx="11449272" cy="352222"/>
          </a:xfrm>
        </p:spPr>
        <p:txBody>
          <a:bodyPr/>
          <a:lstStyle/>
          <a:p>
            <a:pPr marL="0" indent="0">
              <a:buNone/>
            </a:pPr>
            <a:r>
              <a:rPr lang="en-US" dirty="0"/>
              <a:t>This form serve only as an illustration for submitting data, it is </a:t>
            </a:r>
            <a:r>
              <a:rPr lang="en-US" b="1" dirty="0"/>
              <a:t>not</a:t>
            </a:r>
            <a:r>
              <a:rPr lang="en-US" dirty="0"/>
              <a:t> a good form.</a:t>
            </a:r>
          </a:p>
        </p:txBody>
      </p:sp>
      <p:sp>
        <p:nvSpPr>
          <p:cNvPr id="8" name="Rectangle 7">
            <a:extLst>
              <a:ext uri="{FF2B5EF4-FFF2-40B4-BE49-F238E27FC236}">
                <a16:creationId xmlns:a16="http://schemas.microsoft.com/office/drawing/2014/main" id="{3AFC8AEB-B14D-4E03-AE0D-09B3E4F035E3}"/>
              </a:ext>
            </a:extLst>
          </p:cNvPr>
          <p:cNvSpPr/>
          <p:nvPr/>
        </p:nvSpPr>
        <p:spPr>
          <a:xfrm>
            <a:off x="335360" y="1620982"/>
            <a:ext cx="11449272" cy="274886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sv-SE" sz="1600" dirty="0">
                <a:solidFill>
                  <a:schemeClr val="tx1"/>
                </a:solidFill>
                <a:latin typeface="Courier New" panose="02070309020205020404" pitchFamily="49" charset="0"/>
                <a:cs typeface="Courier New" panose="02070309020205020404" pitchFamily="49" charset="0"/>
              </a:rPr>
              <a:t>&lt;form method="post" action="?" enctype="..."&gt;</a:t>
            </a:r>
          </a:p>
          <a:p>
            <a:r>
              <a:rPr lang="sv-SE" sz="1600" dirty="0">
                <a:solidFill>
                  <a:schemeClr val="tx1"/>
                </a:solidFill>
                <a:latin typeface="Courier New" panose="02070309020205020404" pitchFamily="49" charset="0"/>
                <a:cs typeface="Courier New" panose="02070309020205020404" pitchFamily="49" charset="0"/>
              </a:rPr>
              <a:t>  &lt;p&gt;&lt;label&gt;Full Name: &lt;input name="fullname" type="text"&gt;&lt;/label&gt;&lt;/p&gt;</a:t>
            </a:r>
          </a:p>
          <a:p>
            <a:r>
              <a:rPr lang="sv-SE" sz="1600" dirty="0">
                <a:solidFill>
                  <a:schemeClr val="tx1"/>
                </a:solidFill>
                <a:latin typeface="Courier New" panose="02070309020205020404" pitchFamily="49" charset="0"/>
                <a:cs typeface="Courier New" panose="02070309020205020404" pitchFamily="49" charset="0"/>
              </a:rPr>
              <a:t>  &lt;fieldset&gt;</a:t>
            </a:r>
          </a:p>
          <a:p>
            <a:r>
              <a:rPr lang="sv-SE" sz="1600" dirty="0">
                <a:solidFill>
                  <a:schemeClr val="tx1"/>
                </a:solidFill>
                <a:latin typeface="Courier New" panose="02070309020205020404" pitchFamily="49" charset="0"/>
                <a:cs typeface="Courier New" panose="02070309020205020404" pitchFamily="49" charset="0"/>
              </a:rPr>
              <a:t>    &lt;legend&gt;Gender&lt;/legend&gt;</a:t>
            </a:r>
          </a:p>
          <a:p>
            <a:r>
              <a:rPr lang="sv-SE" sz="1600" dirty="0">
                <a:solidFill>
                  <a:schemeClr val="tx1"/>
                </a:solidFill>
                <a:latin typeface="Courier New" panose="02070309020205020404" pitchFamily="49" charset="0"/>
                <a:cs typeface="Courier New" panose="02070309020205020404" pitchFamily="49" charset="0"/>
              </a:rPr>
              <a:t>    &lt;label&gt;&lt;input name="gender" type="radio" value="M"&gt; male&lt;/label&gt;</a:t>
            </a:r>
          </a:p>
          <a:p>
            <a:r>
              <a:rPr lang="sv-SE" sz="1600" dirty="0">
                <a:solidFill>
                  <a:schemeClr val="tx1"/>
                </a:solidFill>
                <a:latin typeface="Courier New" panose="02070309020205020404" pitchFamily="49" charset="0"/>
                <a:cs typeface="Courier New" panose="02070309020205020404" pitchFamily="49" charset="0"/>
              </a:rPr>
              <a:t>    &lt;label&gt;&lt;input name="gender" type="radio" value="F"&gt; female&lt;/label&gt;</a:t>
            </a:r>
          </a:p>
          <a:p>
            <a:r>
              <a:rPr lang="sv-SE" sz="1600" dirty="0">
                <a:solidFill>
                  <a:schemeClr val="tx1"/>
                </a:solidFill>
                <a:latin typeface="Courier New" panose="02070309020205020404" pitchFamily="49" charset="0"/>
                <a:cs typeface="Courier New" panose="02070309020205020404" pitchFamily="49" charset="0"/>
              </a:rPr>
              <a:t>  &lt;/fieldset&gt;</a:t>
            </a:r>
            <a:br>
              <a:rPr lang="sv-SE" sz="1600" dirty="0">
                <a:solidFill>
                  <a:schemeClr val="tx1"/>
                </a:solidFill>
                <a:latin typeface="Courier New" panose="02070309020205020404" pitchFamily="49" charset="0"/>
                <a:cs typeface="Courier New" panose="02070309020205020404" pitchFamily="49" charset="0"/>
              </a:rPr>
            </a:br>
            <a:r>
              <a:rPr lang="sv-SE" sz="1600" dirty="0">
                <a:solidFill>
                  <a:schemeClr val="tx1"/>
                </a:solidFill>
                <a:latin typeface="Courier New" panose="02070309020205020404" pitchFamily="49" charset="0"/>
                <a:cs typeface="Courier New" panose="02070309020205020404" pitchFamily="49" charset="0"/>
              </a:rPr>
              <a:t>  &lt;p&gt;&lt;label&gt;&lt;input name="student" type="checkbox" value="1"&gt;student&lt;/label&gt;&lt;/p&gt;</a:t>
            </a:r>
          </a:p>
          <a:p>
            <a:r>
              <a:rPr lang="sv-SE" sz="1600" dirty="0">
                <a:solidFill>
                  <a:schemeClr val="tx1"/>
                </a:solidFill>
                <a:latin typeface="Courier New" panose="02070309020205020404" pitchFamily="49" charset="0"/>
                <a:cs typeface="Courier New" panose="02070309020205020404" pitchFamily="49" charset="0"/>
              </a:rPr>
              <a:t>  &lt;input type="hidden" name="tag" value="#a&amp;amp;Hx9%"&gt;</a:t>
            </a:r>
          </a:p>
          <a:p>
            <a:r>
              <a:rPr lang="sv-SE" sz="1600" dirty="0">
                <a:solidFill>
                  <a:schemeClr val="tx1"/>
                </a:solidFill>
                <a:latin typeface="Courier New" panose="02070309020205020404" pitchFamily="49" charset="0"/>
                <a:cs typeface="Courier New" panose="02070309020205020404" pitchFamily="49" charset="0"/>
              </a:rPr>
              <a:t>  &lt;button type="submit"&gt;Submit&lt;/button&gt;</a:t>
            </a:r>
          </a:p>
          <a:p>
            <a:r>
              <a:rPr lang="sv-SE" sz="1600" dirty="0">
                <a:solidFill>
                  <a:schemeClr val="tx1"/>
                </a:solidFill>
                <a:latin typeface="Courier New" panose="02070309020205020404" pitchFamily="49" charset="0"/>
                <a:cs typeface="Courier New" panose="02070309020205020404" pitchFamily="49" charset="0"/>
              </a:rPr>
              <a:t>&lt;/form&gt;</a:t>
            </a:r>
          </a:p>
        </p:txBody>
      </p:sp>
      <p:pic>
        <p:nvPicPr>
          <p:cNvPr id="11" name="Picture 10">
            <a:extLst>
              <a:ext uri="{FF2B5EF4-FFF2-40B4-BE49-F238E27FC236}">
                <a16:creationId xmlns:a16="http://schemas.microsoft.com/office/drawing/2014/main" id="{5BB6D655-DCFE-B0D1-9B2A-AC6FFBB0D3D6}"/>
              </a:ext>
            </a:extLst>
          </p:cNvPr>
          <p:cNvPicPr>
            <a:picLocks noChangeAspect="1"/>
          </p:cNvPicPr>
          <p:nvPr/>
        </p:nvPicPr>
        <p:blipFill>
          <a:blip r:embed="rId2"/>
          <a:stretch>
            <a:fillRect/>
          </a:stretch>
        </p:blipFill>
        <p:spPr>
          <a:xfrm>
            <a:off x="335360" y="4495553"/>
            <a:ext cx="4039213" cy="1482929"/>
          </a:xfrm>
          <a:prstGeom prst="rect">
            <a:avLst/>
          </a:prstGeom>
        </p:spPr>
      </p:pic>
    </p:spTree>
    <p:extLst>
      <p:ext uri="{BB962C8B-B14F-4D97-AF65-F5344CB8AC3E}">
        <p14:creationId xmlns:p14="http://schemas.microsoft.com/office/powerpoint/2010/main" val="310244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B2528-9CCE-3A36-3E48-6E46A217530F}"/>
              </a:ext>
            </a:extLst>
          </p:cNvPr>
          <p:cNvSpPr>
            <a:spLocks noGrp="1"/>
          </p:cNvSpPr>
          <p:nvPr>
            <p:ph type="title"/>
          </p:nvPr>
        </p:nvSpPr>
        <p:spPr/>
        <p:txBody>
          <a:bodyPr/>
          <a:lstStyle/>
          <a:p>
            <a:r>
              <a:rPr lang="en-US" dirty="0"/>
              <a:t>Examples of Submitting a Form</a:t>
            </a:r>
          </a:p>
        </p:txBody>
      </p:sp>
      <p:sp>
        <p:nvSpPr>
          <p:cNvPr id="6" name="Rectangle 5">
            <a:extLst>
              <a:ext uri="{FF2B5EF4-FFF2-40B4-BE49-F238E27FC236}">
                <a16:creationId xmlns:a16="http://schemas.microsoft.com/office/drawing/2014/main" id="{BA512E43-CB1B-5DC3-EF72-9DFDC721E510}"/>
              </a:ext>
            </a:extLst>
          </p:cNvPr>
          <p:cNvSpPr/>
          <p:nvPr/>
        </p:nvSpPr>
        <p:spPr>
          <a:xfrm>
            <a:off x="335360" y="1487628"/>
            <a:ext cx="11449272" cy="37514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sv-SE" sz="1600" dirty="0">
                <a:solidFill>
                  <a:schemeClr val="tx1"/>
                </a:solidFill>
                <a:latin typeface="Courier New" panose="02070309020205020404" pitchFamily="49" charset="0"/>
                <a:cs typeface="Courier New" panose="02070309020205020404" pitchFamily="49" charset="0"/>
              </a:rPr>
              <a:t>fullname=Petr+Skoda&amp;gender=M&amp;student=1&amp;tag=%23a%26Hx9%25</a:t>
            </a:r>
          </a:p>
        </p:txBody>
      </p:sp>
      <p:sp>
        <p:nvSpPr>
          <p:cNvPr id="8" name="Rectangle 7">
            <a:extLst>
              <a:ext uri="{FF2B5EF4-FFF2-40B4-BE49-F238E27FC236}">
                <a16:creationId xmlns:a16="http://schemas.microsoft.com/office/drawing/2014/main" id="{EDEC2BDA-1299-D033-1D62-10E463DD579D}"/>
              </a:ext>
            </a:extLst>
          </p:cNvPr>
          <p:cNvSpPr/>
          <p:nvPr/>
        </p:nvSpPr>
        <p:spPr>
          <a:xfrm>
            <a:off x="335360" y="3254925"/>
            <a:ext cx="3571622" cy="112814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sv-SE" sz="1600" dirty="0">
                <a:solidFill>
                  <a:schemeClr val="tx1"/>
                </a:solidFill>
                <a:latin typeface="Courier New" panose="02070309020205020404" pitchFamily="49" charset="0"/>
                <a:cs typeface="Courier New" panose="02070309020205020404" pitchFamily="49" charset="0"/>
              </a:rPr>
              <a:t>fullname=Petr Skoda</a:t>
            </a:r>
          </a:p>
          <a:p>
            <a:r>
              <a:rPr lang="sv-SE" sz="1600" dirty="0">
                <a:solidFill>
                  <a:schemeClr val="tx1"/>
                </a:solidFill>
                <a:latin typeface="Courier New" panose="02070309020205020404" pitchFamily="49" charset="0"/>
                <a:cs typeface="Courier New" panose="02070309020205020404" pitchFamily="49" charset="0"/>
              </a:rPr>
              <a:t>gender=M</a:t>
            </a:r>
          </a:p>
          <a:p>
            <a:r>
              <a:rPr lang="sv-SE" sz="1600" dirty="0">
                <a:solidFill>
                  <a:schemeClr val="tx1"/>
                </a:solidFill>
                <a:latin typeface="Courier New" panose="02070309020205020404" pitchFamily="49" charset="0"/>
                <a:cs typeface="Courier New" panose="02070309020205020404" pitchFamily="49" charset="0"/>
              </a:rPr>
              <a:t>student=1</a:t>
            </a:r>
          </a:p>
          <a:p>
            <a:r>
              <a:rPr lang="sv-SE" sz="1600" dirty="0">
                <a:solidFill>
                  <a:schemeClr val="tx1"/>
                </a:solidFill>
                <a:latin typeface="Courier New" panose="02070309020205020404" pitchFamily="49" charset="0"/>
                <a:cs typeface="Courier New" panose="02070309020205020404" pitchFamily="49" charset="0"/>
              </a:rPr>
              <a:t>tag=#a&amp;Hx9%</a:t>
            </a:r>
          </a:p>
        </p:txBody>
      </p:sp>
      <p:sp>
        <p:nvSpPr>
          <p:cNvPr id="10" name="Rectangle 9">
            <a:extLst>
              <a:ext uri="{FF2B5EF4-FFF2-40B4-BE49-F238E27FC236}">
                <a16:creationId xmlns:a16="http://schemas.microsoft.com/office/drawing/2014/main" id="{4312D670-BD77-C000-8A22-3324EC0DBB27}"/>
              </a:ext>
            </a:extLst>
          </p:cNvPr>
          <p:cNvSpPr/>
          <p:nvPr/>
        </p:nvSpPr>
        <p:spPr>
          <a:xfrm>
            <a:off x="5536047" y="2109854"/>
            <a:ext cx="6248585" cy="423899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sv-SE" sz="1600" dirty="0">
                <a:solidFill>
                  <a:schemeClr val="tx1"/>
                </a:solidFill>
                <a:latin typeface="Courier New" panose="02070309020205020404" pitchFamily="49" charset="0"/>
                <a:cs typeface="Courier New" panose="02070309020205020404" pitchFamily="49" charset="0"/>
              </a:rPr>
              <a:t>------WebKitFormBoundaryCPAwVnWB0tfHHRWI</a:t>
            </a:r>
            <a:br>
              <a:rPr lang="sv-SE" sz="1600" dirty="0">
                <a:solidFill>
                  <a:schemeClr val="tx1"/>
                </a:solidFill>
                <a:latin typeface="Courier New" panose="02070309020205020404" pitchFamily="49" charset="0"/>
                <a:cs typeface="Courier New" panose="02070309020205020404" pitchFamily="49" charset="0"/>
              </a:rPr>
            </a:br>
            <a:r>
              <a:rPr lang="sv-SE" sz="1600" dirty="0">
                <a:solidFill>
                  <a:schemeClr val="tx1"/>
                </a:solidFill>
                <a:latin typeface="Courier New" panose="02070309020205020404" pitchFamily="49" charset="0"/>
                <a:cs typeface="Courier New" panose="02070309020205020404" pitchFamily="49" charset="0"/>
              </a:rPr>
              <a:t>Content-Disposition: form-data; name="fullname"</a:t>
            </a:r>
          </a:p>
          <a:p>
            <a:endParaRPr lang="sv-SE" sz="1600" dirty="0">
              <a:solidFill>
                <a:schemeClr val="tx1"/>
              </a:solidFill>
              <a:latin typeface="Courier New" panose="02070309020205020404" pitchFamily="49" charset="0"/>
              <a:cs typeface="Courier New" panose="02070309020205020404" pitchFamily="49" charset="0"/>
            </a:endParaRPr>
          </a:p>
          <a:p>
            <a:r>
              <a:rPr lang="sv-SE" sz="1600" dirty="0">
                <a:solidFill>
                  <a:schemeClr val="tx1"/>
                </a:solidFill>
                <a:latin typeface="Courier New" panose="02070309020205020404" pitchFamily="49" charset="0"/>
                <a:cs typeface="Courier New" panose="02070309020205020404" pitchFamily="49" charset="0"/>
              </a:rPr>
              <a:t>Petr Skoda</a:t>
            </a:r>
          </a:p>
          <a:p>
            <a:r>
              <a:rPr lang="sv-SE" sz="1600" dirty="0">
                <a:solidFill>
                  <a:schemeClr val="tx1"/>
                </a:solidFill>
                <a:latin typeface="Courier New" panose="02070309020205020404" pitchFamily="49" charset="0"/>
                <a:cs typeface="Courier New" panose="02070309020205020404" pitchFamily="49" charset="0"/>
              </a:rPr>
              <a:t>------WebKitFormBoundaryCPAwVnWB0tfHHRWI</a:t>
            </a:r>
          </a:p>
          <a:p>
            <a:r>
              <a:rPr lang="sv-SE" sz="1600" dirty="0">
                <a:solidFill>
                  <a:schemeClr val="tx1"/>
                </a:solidFill>
                <a:latin typeface="Courier New" panose="02070309020205020404" pitchFamily="49" charset="0"/>
                <a:cs typeface="Courier New" panose="02070309020205020404" pitchFamily="49" charset="0"/>
              </a:rPr>
              <a:t>Content-Disposition: form-data; name="gender"</a:t>
            </a:r>
          </a:p>
          <a:p>
            <a:endParaRPr lang="sv-SE" sz="1600" dirty="0">
              <a:solidFill>
                <a:schemeClr val="tx1"/>
              </a:solidFill>
              <a:latin typeface="Courier New" panose="02070309020205020404" pitchFamily="49" charset="0"/>
              <a:cs typeface="Courier New" panose="02070309020205020404" pitchFamily="49" charset="0"/>
            </a:endParaRPr>
          </a:p>
          <a:p>
            <a:r>
              <a:rPr lang="sv-SE" sz="1600" dirty="0">
                <a:solidFill>
                  <a:schemeClr val="tx1"/>
                </a:solidFill>
                <a:latin typeface="Courier New" panose="02070309020205020404" pitchFamily="49" charset="0"/>
                <a:cs typeface="Courier New" panose="02070309020205020404" pitchFamily="49" charset="0"/>
              </a:rPr>
              <a:t>M</a:t>
            </a:r>
          </a:p>
          <a:p>
            <a:r>
              <a:rPr lang="sv-SE" sz="1600" dirty="0">
                <a:solidFill>
                  <a:schemeClr val="tx1"/>
                </a:solidFill>
                <a:latin typeface="Courier New" panose="02070309020205020404" pitchFamily="49" charset="0"/>
                <a:cs typeface="Courier New" panose="02070309020205020404" pitchFamily="49" charset="0"/>
              </a:rPr>
              <a:t>------WebKitFormBoundaryCPAwVnWB0tfHHRWI</a:t>
            </a:r>
          </a:p>
          <a:p>
            <a:r>
              <a:rPr lang="sv-SE" sz="1600" dirty="0">
                <a:solidFill>
                  <a:schemeClr val="tx1"/>
                </a:solidFill>
                <a:latin typeface="Courier New" panose="02070309020205020404" pitchFamily="49" charset="0"/>
                <a:cs typeface="Courier New" panose="02070309020205020404" pitchFamily="49" charset="0"/>
              </a:rPr>
              <a:t>Content-Disposition: form-data; name="student"</a:t>
            </a:r>
          </a:p>
          <a:p>
            <a:endParaRPr lang="sv-SE" sz="1600" dirty="0">
              <a:solidFill>
                <a:schemeClr val="tx1"/>
              </a:solidFill>
              <a:latin typeface="Courier New" panose="02070309020205020404" pitchFamily="49" charset="0"/>
              <a:cs typeface="Courier New" panose="02070309020205020404" pitchFamily="49" charset="0"/>
            </a:endParaRPr>
          </a:p>
          <a:p>
            <a:r>
              <a:rPr lang="sv-SE" sz="1600" dirty="0">
                <a:solidFill>
                  <a:schemeClr val="tx1"/>
                </a:solidFill>
                <a:latin typeface="Courier New" panose="02070309020205020404" pitchFamily="49" charset="0"/>
                <a:cs typeface="Courier New" panose="02070309020205020404" pitchFamily="49" charset="0"/>
              </a:rPr>
              <a:t>1</a:t>
            </a:r>
          </a:p>
          <a:p>
            <a:r>
              <a:rPr lang="sv-SE" sz="1600" dirty="0">
                <a:solidFill>
                  <a:schemeClr val="tx1"/>
                </a:solidFill>
                <a:latin typeface="Courier New" panose="02070309020205020404" pitchFamily="49" charset="0"/>
                <a:cs typeface="Courier New" panose="02070309020205020404" pitchFamily="49" charset="0"/>
              </a:rPr>
              <a:t>------WebKitFormBoundaryCPAwVnWB0tfHHRWI</a:t>
            </a:r>
          </a:p>
          <a:p>
            <a:r>
              <a:rPr lang="sv-SE" sz="1600" dirty="0">
                <a:solidFill>
                  <a:schemeClr val="tx1"/>
                </a:solidFill>
                <a:latin typeface="Courier New" panose="02070309020205020404" pitchFamily="49" charset="0"/>
                <a:cs typeface="Courier New" panose="02070309020205020404" pitchFamily="49" charset="0"/>
              </a:rPr>
              <a:t>Content-Disposition: form-data; name="tag"</a:t>
            </a:r>
          </a:p>
          <a:p>
            <a:endParaRPr lang="sv-SE" sz="1600" dirty="0">
              <a:solidFill>
                <a:schemeClr val="tx1"/>
              </a:solidFill>
              <a:latin typeface="Courier New" panose="02070309020205020404" pitchFamily="49" charset="0"/>
              <a:cs typeface="Courier New" panose="02070309020205020404" pitchFamily="49" charset="0"/>
            </a:endParaRPr>
          </a:p>
          <a:p>
            <a:r>
              <a:rPr lang="sv-SE" sz="1600" dirty="0">
                <a:solidFill>
                  <a:schemeClr val="tx1"/>
                </a:solidFill>
                <a:latin typeface="Courier New" panose="02070309020205020404" pitchFamily="49" charset="0"/>
                <a:cs typeface="Courier New" panose="02070309020205020404" pitchFamily="49" charset="0"/>
              </a:rPr>
              <a:t>#a&amp;Hx9%</a:t>
            </a:r>
          </a:p>
          <a:p>
            <a:r>
              <a:rPr lang="sv-SE" sz="1600" dirty="0">
                <a:solidFill>
                  <a:schemeClr val="tx1"/>
                </a:solidFill>
                <a:latin typeface="Courier New" panose="02070309020205020404" pitchFamily="49" charset="0"/>
                <a:cs typeface="Courier New" panose="02070309020205020404" pitchFamily="49" charset="0"/>
              </a:rPr>
              <a:t>------WebKitFormBoundaryCPAwVnWB0tfHHRWI--</a:t>
            </a:r>
          </a:p>
        </p:txBody>
      </p:sp>
      <p:sp>
        <p:nvSpPr>
          <p:cNvPr id="11" name="Content Placeholder 4">
            <a:extLst>
              <a:ext uri="{FF2B5EF4-FFF2-40B4-BE49-F238E27FC236}">
                <a16:creationId xmlns:a16="http://schemas.microsoft.com/office/drawing/2014/main" id="{1ADA8D69-BAD1-F60D-02EB-3F8B2DE9CF54}"/>
              </a:ext>
            </a:extLst>
          </p:cNvPr>
          <p:cNvSpPr txBox="1">
            <a:spLocks/>
          </p:cNvSpPr>
          <p:nvPr/>
        </p:nvSpPr>
        <p:spPr>
          <a:xfrm>
            <a:off x="335359" y="1156565"/>
            <a:ext cx="5700713" cy="439738"/>
          </a:xfrm>
          <a:prstGeom prst="rect">
            <a:avLst/>
          </a:prstGeom>
        </p:spPr>
        <p:txBody>
          <a:bodyPr vert="horz" lIns="0" tIns="36000" rIns="0" bIns="36000" rtlCol="0">
            <a:noAutofit/>
          </a:bodyPr>
          <a:lstStyle>
            <a:lvl1pPr marL="91440" indent="-91440" algn="l" defTabSz="914400" rtl="0" eaLnBrk="1" latinLnBrk="0" hangingPunct="1">
              <a:lnSpc>
                <a:spcPct val="90000"/>
              </a:lnSpc>
              <a:spcBef>
                <a:spcPts val="1200"/>
              </a:spcBef>
              <a:spcAft>
                <a:spcPts val="2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Arial" panose="020B0604020202020204" pitchFamily="34" charset="0"/>
              <a:buNone/>
            </a:pPr>
            <a:r>
              <a:rPr lang="en-US" dirty="0"/>
              <a:t>application/x-www-form-</a:t>
            </a:r>
            <a:r>
              <a:rPr lang="en-US" dirty="0" err="1"/>
              <a:t>urlencoded</a:t>
            </a:r>
            <a:endParaRPr lang="en-US" dirty="0"/>
          </a:p>
        </p:txBody>
      </p:sp>
      <p:sp>
        <p:nvSpPr>
          <p:cNvPr id="13" name="Content Placeholder 4">
            <a:extLst>
              <a:ext uri="{FF2B5EF4-FFF2-40B4-BE49-F238E27FC236}">
                <a16:creationId xmlns:a16="http://schemas.microsoft.com/office/drawing/2014/main" id="{B183590E-EE36-3C18-6120-9A2DBC564DBE}"/>
              </a:ext>
            </a:extLst>
          </p:cNvPr>
          <p:cNvSpPr txBox="1">
            <a:spLocks/>
          </p:cNvSpPr>
          <p:nvPr/>
        </p:nvSpPr>
        <p:spPr>
          <a:xfrm>
            <a:off x="335359" y="2814699"/>
            <a:ext cx="3571623" cy="440226"/>
          </a:xfrm>
          <a:prstGeom prst="rect">
            <a:avLst/>
          </a:prstGeom>
        </p:spPr>
        <p:txBody>
          <a:bodyPr vert="horz" lIns="0" tIns="36000" rIns="0" bIns="36000" rtlCol="0">
            <a:noAutofit/>
          </a:bodyPr>
          <a:lstStyle>
            <a:lvl1pPr marL="91440" indent="-91440" algn="l" defTabSz="914400" rtl="0" eaLnBrk="1" latinLnBrk="0" hangingPunct="1">
              <a:lnSpc>
                <a:spcPct val="90000"/>
              </a:lnSpc>
              <a:spcBef>
                <a:spcPts val="1200"/>
              </a:spcBef>
              <a:spcAft>
                <a:spcPts val="2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Arial" panose="020B0604020202020204" pitchFamily="34" charset="0"/>
              <a:buNone/>
            </a:pPr>
            <a:r>
              <a:rPr lang="en-US" noProof="0" dirty="0"/>
              <a:t>text/plain</a:t>
            </a:r>
          </a:p>
        </p:txBody>
      </p:sp>
      <p:sp>
        <p:nvSpPr>
          <p:cNvPr id="15" name="Content Placeholder 5">
            <a:extLst>
              <a:ext uri="{FF2B5EF4-FFF2-40B4-BE49-F238E27FC236}">
                <a16:creationId xmlns:a16="http://schemas.microsoft.com/office/drawing/2014/main" id="{8DFE5EE4-0C3F-BA12-9FE8-56E64BC3BA1C}"/>
              </a:ext>
            </a:extLst>
          </p:cNvPr>
          <p:cNvSpPr txBox="1">
            <a:spLocks/>
          </p:cNvSpPr>
          <p:nvPr/>
        </p:nvSpPr>
        <p:spPr>
          <a:xfrm>
            <a:off x="1509311" y="5220700"/>
            <a:ext cx="3916566" cy="1128145"/>
          </a:xfrm>
          <a:prstGeom prst="rect">
            <a:avLst/>
          </a:prstGeom>
        </p:spPr>
        <p:txBody>
          <a:bodyPr vert="horz" lIns="0" tIns="36000" rIns="0" bIns="36000" rtlCol="0">
            <a:noAutofit/>
          </a:bodyPr>
          <a:lstStyle>
            <a:lvl1pPr marL="91440" indent="-91440" algn="l" defTabSz="914400" rtl="0" eaLnBrk="1" latinLnBrk="0" hangingPunct="1">
              <a:lnSpc>
                <a:spcPct val="90000"/>
              </a:lnSpc>
              <a:spcBef>
                <a:spcPts val="1200"/>
              </a:spcBef>
              <a:spcAft>
                <a:spcPts val="2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SzPct val="80000"/>
              <a:buFont typeface="Arial" panose="020B0604020202020204" pitchFamily="34" charset="0"/>
              <a:buChar char="•"/>
              <a:defRPr sz="2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r">
              <a:buFont typeface="Arial" panose="020B0604020202020204" pitchFamily="34" charset="0"/>
              <a:buNone/>
            </a:pPr>
            <a:r>
              <a:rPr lang="en-US" noProof="0" dirty="0"/>
              <a:t>multipart/form-data</a:t>
            </a:r>
          </a:p>
          <a:p>
            <a:pPr marL="0" indent="0">
              <a:buFont typeface="Arial" panose="020B0604020202020204" pitchFamily="34" charset="0"/>
              <a:buNone/>
            </a:pPr>
            <a:r>
              <a:rPr lang="en-US" noProof="0" dirty="0"/>
              <a:t>The "multipart/form-data" header contains the separator.</a:t>
            </a:r>
          </a:p>
          <a:p>
            <a:endParaRPr lang="en-US" noProof="0" dirty="0"/>
          </a:p>
          <a:p>
            <a:endParaRPr lang="en-US" noProof="0" dirty="0"/>
          </a:p>
        </p:txBody>
      </p:sp>
    </p:spTree>
    <p:extLst>
      <p:ext uri="{BB962C8B-B14F-4D97-AF65-F5344CB8AC3E}">
        <p14:creationId xmlns:p14="http://schemas.microsoft.com/office/powerpoint/2010/main" val="667146203"/>
      </p:ext>
    </p:extLst>
  </p:cSld>
  <p:clrMapOvr>
    <a:masterClrMapping/>
  </p:clrMapOvr>
</p:sld>
</file>

<file path=ppt/theme/theme1.xml><?xml version="1.0" encoding="utf-8"?>
<a:theme xmlns:a="http://schemas.openxmlformats.org/drawingml/2006/main" name="2026 presentation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2026 presentation theme" id="{E9476312-DBD2-4879-957D-C6CC205042B5}" vid="{E8E9AE45-C885-4483-A796-2AA6CEACA7E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2026 presentation theme</Template>
  <TotalTime>785</TotalTime>
  <Words>4059</Words>
  <Application>Microsoft Office PowerPoint</Application>
  <PresentationFormat>Widescreen</PresentationFormat>
  <Paragraphs>406</Paragraphs>
  <Slides>34</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Aptos</vt:lpstr>
      <vt:lpstr>Arial</vt:lpstr>
      <vt:lpstr>Calibri</vt:lpstr>
      <vt:lpstr>Calibri Light</vt:lpstr>
      <vt:lpstr>Courier New</vt:lpstr>
      <vt:lpstr>2026 presentation theme</vt:lpstr>
      <vt:lpstr>Fundamentals  Supporting Materials</vt:lpstr>
      <vt:lpstr>Státní zkouška: Programování a vývoj software</vt:lpstr>
      <vt:lpstr>Státní zkouška: Databáze a web</vt:lpstr>
      <vt:lpstr>Státní zkouška: Databáze a web</vt:lpstr>
      <vt:lpstr>Resource Identification</vt:lpstr>
      <vt:lpstr>Uniform Resource Locator (URL)</vt:lpstr>
      <vt:lpstr>Domain Name System (DNS)</vt:lpstr>
      <vt:lpstr>TCP/IP</vt:lpstr>
      <vt:lpstr>PowerPoint Presentation</vt:lpstr>
      <vt:lpstr>HTTP Design</vt:lpstr>
      <vt:lpstr>HTTP Request</vt:lpstr>
      <vt:lpstr>HTTP Request : Method</vt:lpstr>
      <vt:lpstr>HTTP Request : Headers</vt:lpstr>
      <vt:lpstr>Content negotiation</vt:lpstr>
      <vt:lpstr>HTTP Response</vt:lpstr>
      <vt:lpstr>HTTP Response : Status Codes</vt:lpstr>
      <vt:lpstr>HTTP Response : Headers</vt:lpstr>
      <vt:lpstr>HTTP/2, HTTP/3</vt:lpstr>
      <vt:lpstr>PowerPoint Presentation</vt:lpstr>
      <vt:lpstr>HTML and DOM</vt:lpstr>
      <vt:lpstr>HTML &lt;head&gt; section</vt:lpstr>
      <vt:lpstr>HTML &lt;body&gt;</vt:lpstr>
      <vt:lpstr>Semantic HTML elements 1/2</vt:lpstr>
      <vt:lpstr>Semantic HTML elements 2/2</vt:lpstr>
      <vt:lpstr>Hyperlink Element</vt:lpstr>
      <vt:lpstr>Hyperlink Element Attributes</vt:lpstr>
      <vt:lpstr>PowerPoint Presentation</vt:lpstr>
      <vt:lpstr>Form Element</vt:lpstr>
      <vt:lpstr>A Bad Form</vt:lpstr>
      <vt:lpstr>A Better Form</vt:lpstr>
      <vt:lpstr>Input Element</vt:lpstr>
      <vt:lpstr>Submitting a Form</vt:lpstr>
      <vt:lpstr>Examples of Submitting a Form 1/2</vt:lpstr>
      <vt:lpstr>Examples of Submitting a Form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Petr Škoda</dc:creator>
  <cp:lastModifiedBy>Petr Škoda</cp:lastModifiedBy>
  <cp:revision>48</cp:revision>
  <dcterms:created xsi:type="dcterms:W3CDTF">2026-09-13T10:32:11Z</dcterms:created>
  <dcterms:modified xsi:type="dcterms:W3CDTF">2026-10-06T20:07:45Z</dcterms:modified>
</cp:coreProperties>
</file>