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handoutMasterIdLst>
    <p:handoutMasterId r:id="rId44"/>
  </p:handoutMasterIdLst>
  <p:sldIdLst>
    <p:sldId id="337" r:id="rId2"/>
    <p:sldId id="527" r:id="rId3"/>
    <p:sldId id="528" r:id="rId4"/>
    <p:sldId id="529" r:id="rId5"/>
    <p:sldId id="530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40" r:id="rId15"/>
    <p:sldId id="539" r:id="rId16"/>
    <p:sldId id="526" r:id="rId17"/>
    <p:sldId id="542" r:id="rId18"/>
    <p:sldId id="543" r:id="rId19"/>
    <p:sldId id="549" r:id="rId20"/>
    <p:sldId id="541" r:id="rId21"/>
    <p:sldId id="544" r:id="rId22"/>
    <p:sldId id="548" r:id="rId23"/>
    <p:sldId id="546" r:id="rId24"/>
    <p:sldId id="547" r:id="rId25"/>
    <p:sldId id="545" r:id="rId26"/>
    <p:sldId id="550" r:id="rId27"/>
    <p:sldId id="563" r:id="rId28"/>
    <p:sldId id="551" r:id="rId29"/>
    <p:sldId id="552" r:id="rId30"/>
    <p:sldId id="553" r:id="rId31"/>
    <p:sldId id="554" r:id="rId32"/>
    <p:sldId id="555" r:id="rId33"/>
    <p:sldId id="557" r:id="rId34"/>
    <p:sldId id="556" r:id="rId35"/>
    <p:sldId id="562" r:id="rId36"/>
    <p:sldId id="558" r:id="rId37"/>
    <p:sldId id="559" r:id="rId38"/>
    <p:sldId id="561" r:id="rId39"/>
    <p:sldId id="560" r:id="rId40"/>
    <p:sldId id="565" r:id="rId41"/>
    <p:sldId id="52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4213" autoAdjust="0"/>
  </p:normalViewPr>
  <p:slideViewPr>
    <p:cSldViewPr>
      <p:cViewPr varScale="1">
        <p:scale>
          <a:sx n="82" d="100"/>
          <a:sy n="82" d="100"/>
        </p:scale>
        <p:origin x="17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07.01.2026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sveta.nukib.cz/course/view.php?id=12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67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https://www.jakpsatweb.cz/server/hsts.html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7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https://osveta.nukib.cz/course/view.php?id=123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2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3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https://learn.microsoft.com/en-us/previous-versions/commerce-server/ee823878(v=cs.20)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https://en.wikipedia.org/wiki/STRIDE_(security)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https://en.wikipedia.org/wiki/DNS_spoofing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en.wikipedia.org/wiki/</a:t>
            </a:r>
            <a:r>
              <a:rPr lang="en-US" dirty="0" err="1"/>
              <a:t>Information_privacy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https://www.tripwire.com/state-of-security/key-ot-cybersecurity-challenges-availability-integrity-confidentiality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203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61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https://meltdownattack.com/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https://www.alza.cz/chyby-v-cpu-meltdown-a-spectre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027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theregister.com/2018/07/12/</a:t>
            </a:r>
            <a:r>
              <a:rPr lang="en-US" dirty="0" err="1"/>
              <a:t>npm_eslint</a:t>
            </a:r>
            <a:r>
              <a:rPr lang="en-US" dirty="0"/>
              <a:t>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https://twitter.com/o_cee/status/892306836199800836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https://www.mend.io/resources/blog/npm-package-javascript-library-compromised-via-account-takeover/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https://www.theregister.com/2016/03/23/npm_left_pad_chaos/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https://snyk.io/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924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https://martinfowler.com/articles/web-security-basics.html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96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https://shiflett.org/blog/2006/addslashes-versus-mysql-real-escape-string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https://stackoverflow.com/questions/5741187/sql-injection-that-gets-around-mysql-real-escape-string/12118602#12118602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https://www.linkedin.com/pulse/zaj%C3%ADm%C3%A1-v%C3%A1s-jak-ud%C4%9Blat-rezerva%C4%8Dn%C3%AD-syst%C3%A9m-kter%C3%BD-v-prvn%C3%AD-tom%C3%A1%C5%A1-herceg/?originalSubdomain=cz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https://twitter.com/intigriti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https://twitter.com/intigriti/status/1579799435772858369?s=20&amp;t=yW3pdNtk3dBzNmIs6YC50g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629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https://www.troyhunt.com/stored-procedures-and-orms-wont-save/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https://simonwillison.net/2022/Sep/12/prompt-injection/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0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https://www.youtube.com/watch?v=NuyzuNBFWxQ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59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https://cheatsheetseries.owasp.org/cheatsheets/XSS_Filter_Evasion_Cheat_Sheet.html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https://portswigger.net/web-security/cross-site-scripting/cheat-sheet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590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4F4B-467F-7282-6DE4-C9A4F3AC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95FD7-E20C-ED32-A53A-B3CA82F0F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E0A7A-6005-3CB7-3F61-779C35C4C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https://dl.acm.org/doi/10.1145/2976749.2978363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73CFD-F96F-4484-6967-C6FF5B0B4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632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712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364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03633"/>
              </a:solidFill>
              <a:effectLst/>
              <a:latin typeface="Lora" pitchFamily="2" charset="0"/>
            </a:endParaRPr>
          </a:p>
          <a:p>
            <a:r>
              <a:rPr lang="en-US" b="0" i="0" dirty="0">
                <a:solidFill>
                  <a:srgbClr val="303633"/>
                </a:solidFill>
                <a:effectLst/>
                <a:latin typeface="Lora" pitchFamily="2" charset="0"/>
              </a:rPr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03633"/>
                </a:solidFill>
                <a:effectLst/>
                <a:latin typeface="Lora" pitchFamily="2" charset="0"/>
              </a:rPr>
              <a:t>https://cheatsheetseries.owasp.org/cheatsheets/Session_Management_Cheat_Sheet.html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03633"/>
              </a:solidFill>
              <a:effectLst/>
              <a:latin typeface="Lora" pitchFamily="2" charset="0"/>
            </a:endParaRPr>
          </a:p>
          <a:p>
            <a:endParaRPr lang="en-US" i="0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15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http://xkcd.com/936/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301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019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17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https://jwt.io/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40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https://www.youtube.com/watch?v=RFKbHrqMiv8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44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230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https://spring.io/projects/spring-security/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https://github.com/CanCanCommunity/cancancan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https://github.com/danielsomerfield/authorization-js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https://martinfowler.com/articles/web-security-basics.html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1438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429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847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4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71B68-66EF-7A8E-1846-662FE5F1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7197A-1E7E-6B5D-2FE6-6F5A17746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A72D6-94C0-C4D9-1D81-37D49D1F6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05ECC-F265-6970-1B9B-E67EF9C90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76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https://en.wikipedia.org/wiki/Advanced_Encryption_Standard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23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9E888-7C8A-F533-F989-393C128DD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73D23-D4DE-9756-CBBE-9EBC83713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2F30A-9F5B-4CF0-9494-C43658C37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234F-B42E-16A1-200B-45E37AEE0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41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https://github.com/p-h-c/phc-winner-argon2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63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http://xkcd.com/1354/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50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https://www.ssllabs.com/ssltest/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04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40875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6242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24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83525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24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0469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8411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92806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29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odapetr.github.io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esmysiteneedhttp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cea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ybersecurity.cz/data/slovnik_v310.pdf" TargetMode="External"/><Relationship Id="rId4" Type="http://schemas.openxmlformats.org/officeDocument/2006/relationships/hyperlink" Target="https://www.afcea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ik.ms.mff.cuni.cz/~skoda/bonus-points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ckstation.net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al.fun/password-game/" TargetMode="External"/><Relationship Id="rId5" Type="http://schemas.openxmlformats.org/officeDocument/2006/relationships/hyperlink" Target="https://security.org/how-secure-is-my-password/" TargetMode="External"/><Relationship Id="rId4" Type="http://schemas.openxmlformats.org/officeDocument/2006/relationships/hyperlink" Target="https://www.md5online.org/md5-decrypt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EFCE0B-459B-75C1-4CF2-A1736338F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NSWI142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CEFED-43A3-D6AE-CA70-178FE2949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2025/2026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08EA3-0C4C-DF4B-BEE9-FA560AD3F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Škoda Petr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92FBF-DAEE-E57B-BE52-80B347120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3"/>
              </a:rPr>
              <a:t>https://www.ksi.mff.cuni.cz/</a:t>
            </a:r>
            <a:endParaRPr lang="en-US" noProof="0" dirty="0"/>
          </a:p>
          <a:p>
            <a:r>
              <a:rPr lang="en-US" noProof="0" dirty="0">
                <a:hlinkClick r:id="rId4"/>
              </a:rPr>
              <a:t>https://skodapetr.github.io/</a:t>
            </a:r>
            <a:r>
              <a:rPr lang="en-US" noProof="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85887-24DB-AA59-B38B-B1798CAE0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>
                <a:solidFill>
                  <a:schemeClr val="tx1"/>
                </a:solidFill>
              </a:rPr>
              <a:t>Security </a:t>
            </a:r>
            <a:br>
              <a:rPr lang="en-US" noProof="0" dirty="0">
                <a:solidFill>
                  <a:schemeClr val="tx1"/>
                </a:solidFill>
              </a:rPr>
            </a:br>
            <a:r>
              <a:rPr lang="en-US" noProof="0" dirty="0">
                <a:solidFill>
                  <a:schemeClr val="tx1"/>
                </a:solidFill>
              </a:rPr>
              <a:t>in Web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463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56E3-6799-2BF3-9BB8-DE7111CE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Digital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C788-69FF-8C35-FA27-344CAAAE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It is a reversed application of public-key cipher. It assumes the decryption/encryption procedures may be swapped.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Basic idea:</a:t>
            </a:r>
          </a:p>
          <a:p>
            <a:r>
              <a:rPr lang="en-US" noProof="0" dirty="0"/>
              <a:t>Publish public key for decryption.</a:t>
            </a:r>
          </a:p>
          <a:p>
            <a:r>
              <a:rPr lang="en-US" noProof="0" dirty="0"/>
              <a:t>Sender transforms the message using encryption algorithm and private key.</a:t>
            </a:r>
          </a:p>
          <a:p>
            <a:r>
              <a:rPr lang="en-US" noProof="0" dirty="0"/>
              <a:t>Anyone can decryption it back to original using decryption and public key.</a:t>
            </a:r>
          </a:p>
          <a:p>
            <a:pPr marL="0" indent="0">
              <a:buNone/>
            </a:pPr>
            <a:r>
              <a:rPr lang="en-US" noProof="0" dirty="0"/>
              <a:t>Everyone know that only an agent with the corresponding private key could have created the message.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1D187-E26B-EC45-594B-4A31B384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007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245E-16A4-93DE-527E-F0B05A19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F25D6-009E-E5B2-85CD-6A71E6EE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4" name="Picture 2" descr="http://imgs.xkcd.com/comics/heartbleed_explanation.png">
            <a:extLst>
              <a:ext uri="{FF2B5EF4-FFF2-40B4-BE49-F238E27FC236}">
                <a16:creationId xmlns:a16="http://schemas.microsoft.com/office/drawing/2014/main" id="{AA2C2575-8B0F-3140-CF0E-33E398AEB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65361"/>
          <a:stretch/>
        </p:blipFill>
        <p:spPr bwMode="auto">
          <a:xfrm>
            <a:off x="311747" y="1429785"/>
            <a:ext cx="4652836" cy="34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s.xkcd.com/comics/heartbleed_explanation.png">
            <a:extLst>
              <a:ext uri="{FF2B5EF4-FFF2-40B4-BE49-F238E27FC236}">
                <a16:creationId xmlns:a16="http://schemas.microsoft.com/office/drawing/2014/main" id="{D6108BFB-2F18-81FF-2F8B-E603150DE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0" b="32407"/>
          <a:stretch/>
        </p:blipFill>
        <p:spPr bwMode="auto">
          <a:xfrm>
            <a:off x="6695677" y="1429785"/>
            <a:ext cx="4971585" cy="34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s.xkcd.com/comics/heartbleed_explanation.png">
            <a:extLst>
              <a:ext uri="{FF2B5EF4-FFF2-40B4-BE49-F238E27FC236}">
                <a16:creationId xmlns:a16="http://schemas.microsoft.com/office/drawing/2014/main" id="{A971A5C1-163E-79B3-281C-45CE90437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2" b="-425"/>
          <a:stretch/>
        </p:blipFill>
        <p:spPr bwMode="auto">
          <a:xfrm>
            <a:off x="3503712" y="2420888"/>
            <a:ext cx="4971585" cy="34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7175B-0316-25E7-4B23-DD70F33E2109}"/>
              </a:ext>
            </a:extLst>
          </p:cNvPr>
          <p:cNvSpPr txBox="1"/>
          <p:nvPr/>
        </p:nvSpPr>
        <p:spPr>
          <a:xfrm>
            <a:off x="47740" y="5991671"/>
            <a:ext cx="1214426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noProof="0" dirty="0"/>
              <a:t>Even the best theoretical algorithms are vulnerable to implementation issues.</a:t>
            </a:r>
          </a:p>
        </p:txBody>
      </p:sp>
    </p:spTree>
    <p:extLst>
      <p:ext uri="{BB962C8B-B14F-4D97-AF65-F5344CB8AC3E}">
        <p14:creationId xmlns:p14="http://schemas.microsoft.com/office/powerpoint/2010/main" val="340633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21DEB-079C-14B5-A83B-8A174E597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HTTP Secure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DBAFE-72DE-8364-3A14-B7E6FC098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919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E46C-2F99-6922-8F82-BE933E41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HTTP Secure (HTTPS)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623B-1685-DC7B-DCF4-8B5004B0B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HTTPS inserts SSL/TLS layer between TCP and HTTP. The SSL/TLS provides transparent asymmetric encryption. HTTPS employes X.509 certificate to store key and other information. Usually only the server has a certificate.  The certificate must be verified before use!</a:t>
            </a: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4E5AD-872B-B04F-EEC3-9FEF1E94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61C07-44FC-9703-DF9F-81AA37A2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534" y="2780928"/>
            <a:ext cx="7680924" cy="37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8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0609-29CB-BE93-C15F-E5D7B317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X.509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4F380-8E30-4087-8856-302C3D446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Subject name (structured, Common Name = domain)</a:t>
            </a:r>
          </a:p>
          <a:p>
            <a:r>
              <a:rPr lang="en-US" noProof="0" dirty="0"/>
              <a:t>Issuer (also structured) – who created (and signed) the certificate</a:t>
            </a:r>
          </a:p>
          <a:p>
            <a:r>
              <a:rPr lang="en-US" noProof="0" dirty="0"/>
              <a:t>Validity (not before, not after)</a:t>
            </a:r>
          </a:p>
          <a:p>
            <a:r>
              <a:rPr lang="en-US" noProof="0" dirty="0"/>
              <a:t>Optional extensions (e.g., list of alternate domain names)</a:t>
            </a:r>
          </a:p>
          <a:p>
            <a:r>
              <a:rPr lang="en-US" noProof="0" dirty="0"/>
              <a:t>Certificate must be digitally signed by the issuer</a:t>
            </a:r>
          </a:p>
          <a:p>
            <a:r>
              <a:rPr lang="en-US" noProof="0" dirty="0"/>
              <a:t>Self-signed certificate (issuer = subject)</a:t>
            </a:r>
          </a:p>
          <a:p>
            <a:pPr marL="0" indent="0">
              <a:buNone/>
            </a:pPr>
            <a:br>
              <a:rPr lang="en-US" noProof="0" dirty="0"/>
            </a:br>
            <a:r>
              <a:rPr lang="en-US" noProof="0" dirty="0"/>
              <a:t>Certificate chain example: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8843F-A542-1161-3A40-BAED4564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14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554FED-690B-669E-6060-0F53E7DA7AA1}"/>
              </a:ext>
            </a:extLst>
          </p:cNvPr>
          <p:cNvGrpSpPr/>
          <p:nvPr/>
        </p:nvGrpSpPr>
        <p:grpSpPr>
          <a:xfrm>
            <a:off x="803412" y="4591861"/>
            <a:ext cx="10513168" cy="1848498"/>
            <a:chOff x="839416" y="4761004"/>
            <a:chExt cx="10513168" cy="18484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BC41F2-59FE-DD54-44D3-AF291E931B45}"/>
                </a:ext>
              </a:extLst>
            </p:cNvPr>
            <p:cNvGrpSpPr/>
            <p:nvPr/>
          </p:nvGrpSpPr>
          <p:grpSpPr>
            <a:xfrm>
              <a:off x="839416" y="5157192"/>
              <a:ext cx="1082978" cy="1452310"/>
              <a:chOff x="2927648" y="4741683"/>
              <a:chExt cx="1082978" cy="1452310"/>
            </a:xfrm>
          </p:grpSpPr>
          <p:pic>
            <p:nvPicPr>
              <p:cNvPr id="17" name="Picture 2" descr="C:\Users\Beaver\AppData\Local\Microsoft\Windows\Temporary Internet Files\Content.IE5\KF200MY6\MC900434825[1].png">
                <a:extLst>
                  <a:ext uri="{FF2B5EF4-FFF2-40B4-BE49-F238E27FC236}">
                    <a16:creationId xmlns:a16="http://schemas.microsoft.com/office/drawing/2014/main" id="{4D75D45C-790A-C648-8520-4F959384A2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648" y="4741683"/>
                <a:ext cx="1082978" cy="1082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C76372-B659-6D95-59A9-D0B14F25AB34}"/>
                  </a:ext>
                </a:extLst>
              </p:cNvPr>
              <p:cNvSpPr txBox="1"/>
              <p:nvPr/>
            </p:nvSpPr>
            <p:spPr>
              <a:xfrm>
                <a:off x="3049791" y="5824661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 dirty="0" err="1"/>
                  <a:t>webik</a:t>
                </a:r>
                <a:endParaRPr lang="en-US" noProof="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9F42BD-C8FF-B017-F25A-8CBAE559956A}"/>
                </a:ext>
              </a:extLst>
            </p:cNvPr>
            <p:cNvGrpSpPr/>
            <p:nvPr/>
          </p:nvGrpSpPr>
          <p:grpSpPr>
            <a:xfrm>
              <a:off x="4151784" y="5163210"/>
              <a:ext cx="1561646" cy="1446292"/>
              <a:chOff x="4842328" y="4529895"/>
              <a:chExt cx="1561646" cy="1446292"/>
            </a:xfrm>
          </p:grpSpPr>
          <p:pic>
            <p:nvPicPr>
              <p:cNvPr id="15" name="Picture 2" descr="C:\Users\Beaver\AppData\Local\Microsoft\Windows\Temporary Internet Files\Content.IE5\KF200MY6\MC900434825[1].png">
                <a:extLst>
                  <a:ext uri="{FF2B5EF4-FFF2-40B4-BE49-F238E27FC236}">
                    <a16:creationId xmlns:a16="http://schemas.microsoft.com/office/drawing/2014/main" id="{AF5A219C-DE57-9C77-4EFC-7BA93B2AE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3637" y="4529895"/>
                <a:ext cx="1082978" cy="1082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DCE358-CE31-E40B-4638-0D6E61BD30B3}"/>
                  </a:ext>
                </a:extLst>
              </p:cNvPr>
              <p:cNvSpPr txBox="1"/>
              <p:nvPr/>
            </p:nvSpPr>
            <p:spPr>
              <a:xfrm>
                <a:off x="4842328" y="5606855"/>
                <a:ext cx="1561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noProof="0" dirty="0"/>
                  <a:t>Let's Encrypt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38AB82-92A4-C618-7BDF-18935D3A03C9}"/>
                </a:ext>
              </a:extLst>
            </p:cNvPr>
            <p:cNvGrpSpPr/>
            <p:nvPr/>
          </p:nvGrpSpPr>
          <p:grpSpPr>
            <a:xfrm>
              <a:off x="6456040" y="5157192"/>
              <a:ext cx="3966150" cy="1452310"/>
              <a:chOff x="7421574" y="4091184"/>
              <a:chExt cx="3966150" cy="1452310"/>
            </a:xfrm>
          </p:grpSpPr>
          <p:pic>
            <p:nvPicPr>
              <p:cNvPr id="13" name="Picture 2" descr="C:\Users\Beaver\AppData\Local\Microsoft\Windows\Temporary Internet Files\Content.IE5\KF200MY6\MC900434825[1].png">
                <a:extLst>
                  <a:ext uri="{FF2B5EF4-FFF2-40B4-BE49-F238E27FC236}">
                    <a16:creationId xmlns:a16="http://schemas.microsoft.com/office/drawing/2014/main" id="{27AC6195-F9B9-C44C-0FE7-E3391FB532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2304" y="4091184"/>
                <a:ext cx="1082978" cy="1082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F348C5-193D-37F0-09E3-2991690D1245}"/>
                  </a:ext>
                </a:extLst>
              </p:cNvPr>
              <p:cNvSpPr txBox="1"/>
              <p:nvPr/>
            </p:nvSpPr>
            <p:spPr>
              <a:xfrm>
                <a:off x="7421574" y="5174162"/>
                <a:ext cx="3966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noProof="0" dirty="0"/>
                  <a:t>Internet Security Research Group`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B72B56-BB72-DF64-5E0A-3735EA281D30}"/>
                </a:ext>
              </a:extLst>
            </p:cNvPr>
            <p:cNvCxnSpPr>
              <a:stCxn id="15" idx="1"/>
              <a:endCxn id="17" idx="3"/>
            </p:cNvCxnSpPr>
            <p:nvPr/>
          </p:nvCxnSpPr>
          <p:spPr>
            <a:xfrm flipH="1" flipV="1">
              <a:off x="1922394" y="5698681"/>
              <a:ext cx="2430699" cy="6018"/>
            </a:xfrm>
            <a:prstGeom prst="straightConnector1">
              <a:avLst/>
            </a:prstGeom>
            <a:ln w="38100" cap="rnd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DC1B73E-A35E-A671-9D5C-D1D90A3EC5BD}"/>
                </a:ext>
              </a:extLst>
            </p:cNvPr>
            <p:cNvCxnSpPr>
              <a:stCxn id="13" idx="1"/>
              <a:endCxn id="15" idx="3"/>
            </p:cNvCxnSpPr>
            <p:nvPr/>
          </p:nvCxnSpPr>
          <p:spPr>
            <a:xfrm flipH="1">
              <a:off x="5436071" y="5698681"/>
              <a:ext cx="2430699" cy="6018"/>
            </a:xfrm>
            <a:prstGeom prst="straightConnector1">
              <a:avLst/>
            </a:prstGeom>
            <a:ln w="38100" cap="rnd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572E8817-3D0C-7687-2B3B-2E827A2550AE}"/>
                </a:ext>
              </a:extLst>
            </p:cNvPr>
            <p:cNvSpPr/>
            <p:nvPr/>
          </p:nvSpPr>
          <p:spPr>
            <a:xfrm>
              <a:off x="8331008" y="4761004"/>
              <a:ext cx="1028026" cy="895334"/>
            </a:xfrm>
            <a:custGeom>
              <a:avLst/>
              <a:gdLst>
                <a:gd name="connsiteX0" fmla="*/ 770562 w 770562"/>
                <a:gd name="connsiteY0" fmla="*/ 441789 h 441789"/>
                <a:gd name="connsiteX1" fmla="*/ 0 w 770562"/>
                <a:gd name="connsiteY1" fmla="*/ 0 h 441789"/>
                <a:gd name="connsiteX2" fmla="*/ 0 w 770562"/>
                <a:gd name="connsiteY2" fmla="*/ 0 h 441789"/>
                <a:gd name="connsiteX0" fmla="*/ 770562 w 1228487"/>
                <a:gd name="connsiteY0" fmla="*/ 441789 h 442466"/>
                <a:gd name="connsiteX1" fmla="*/ 0 w 1228487"/>
                <a:gd name="connsiteY1" fmla="*/ 0 h 442466"/>
                <a:gd name="connsiteX2" fmla="*/ 0 w 1228487"/>
                <a:gd name="connsiteY2" fmla="*/ 0 h 442466"/>
                <a:gd name="connsiteX0" fmla="*/ 770900 w 1189204"/>
                <a:gd name="connsiteY0" fmla="*/ 763345 h 763502"/>
                <a:gd name="connsiteX1" fmla="*/ 338 w 1189204"/>
                <a:gd name="connsiteY1" fmla="*/ 321556 h 763502"/>
                <a:gd name="connsiteX2" fmla="*/ 338 w 1189204"/>
                <a:gd name="connsiteY2" fmla="*/ 321556 h 763502"/>
                <a:gd name="connsiteX0" fmla="*/ 636998 w 1094689"/>
                <a:gd name="connsiteY0" fmla="*/ 493160 h 493659"/>
                <a:gd name="connsiteX1" fmla="*/ 0 w 1094689"/>
                <a:gd name="connsiteY1" fmla="*/ 0 h 493659"/>
                <a:gd name="connsiteX2" fmla="*/ 0 w 1094689"/>
                <a:gd name="connsiteY2" fmla="*/ 0 h 493659"/>
                <a:gd name="connsiteX0" fmla="*/ 698643 w 1147746"/>
                <a:gd name="connsiteY0" fmla="*/ 452063 h 452604"/>
                <a:gd name="connsiteX1" fmla="*/ 0 w 1147746"/>
                <a:gd name="connsiteY1" fmla="*/ 0 h 452604"/>
                <a:gd name="connsiteX2" fmla="*/ 0 w 1147746"/>
                <a:gd name="connsiteY2" fmla="*/ 0 h 452604"/>
                <a:gd name="connsiteX0" fmla="*/ 698643 w 1134724"/>
                <a:gd name="connsiteY0" fmla="*/ 854972 h 855108"/>
                <a:gd name="connsiteX1" fmla="*/ 0 w 1134724"/>
                <a:gd name="connsiteY1" fmla="*/ 402909 h 855108"/>
                <a:gd name="connsiteX2" fmla="*/ 0 w 1134724"/>
                <a:gd name="connsiteY2" fmla="*/ 402909 h 855108"/>
                <a:gd name="connsiteX0" fmla="*/ 698643 w 1028026"/>
                <a:gd name="connsiteY0" fmla="*/ 895334 h 895334"/>
                <a:gd name="connsiteX1" fmla="*/ 0 w 1028026"/>
                <a:gd name="connsiteY1" fmla="*/ 443271 h 895334"/>
                <a:gd name="connsiteX2" fmla="*/ 0 w 1028026"/>
                <a:gd name="connsiteY2" fmla="*/ 443271 h 8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026" h="895334">
                  <a:moveTo>
                    <a:pt x="698643" y="895334"/>
                  </a:moveTo>
                  <a:cubicBezTo>
                    <a:pt x="1726059" y="665878"/>
                    <a:pt x="23972" y="-683461"/>
                    <a:pt x="0" y="443271"/>
                  </a:cubicBezTo>
                  <a:lnTo>
                    <a:pt x="0" y="443271"/>
                  </a:lnTo>
                </a:path>
              </a:pathLst>
            </a:custGeom>
            <a:noFill/>
            <a:ln w="38100" cap="rnd" cmpd="sng"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Zaoblený obdélníkový popisek 37">
              <a:extLst>
                <a:ext uri="{FF2B5EF4-FFF2-40B4-BE49-F238E27FC236}">
                  <a16:creationId xmlns:a16="http://schemas.microsoft.com/office/drawing/2014/main" id="{ED2E38E8-26B3-F4D7-3987-4C5F321700EA}"/>
                </a:ext>
              </a:extLst>
            </p:cNvPr>
            <p:cNvSpPr/>
            <p:nvPr/>
          </p:nvSpPr>
          <p:spPr>
            <a:xfrm>
              <a:off x="9541924" y="5001215"/>
              <a:ext cx="1810660" cy="1082978"/>
            </a:xfrm>
            <a:prstGeom prst="wedgeRoundRectCallout">
              <a:avLst>
                <a:gd name="adj1" fmla="val -89190"/>
                <a:gd name="adj2" fmla="val 12505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noProof="0" dirty="0"/>
                <a:t>Well-known certificate</a:t>
              </a:r>
            </a:p>
            <a:p>
              <a:pPr algn="ctr"/>
              <a:r>
                <a:rPr lang="en-US" sz="1600" noProof="0" dirty="0"/>
                <a:t>(root CA)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7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F9432F-A84C-4CA5-B985-F392DC978C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300E6-2332-ECDB-DC87-16781DA0A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Certificates and HTTPS</a:t>
            </a:r>
          </a:p>
          <a:p>
            <a:r>
              <a:rPr lang="en-US" noProof="0" dirty="0">
                <a:hlinkClick r:id="rId3"/>
              </a:rPr>
              <a:t>Does my site need HTTPS</a:t>
            </a:r>
            <a:r>
              <a:rPr lang="en-US" noProof="0" dirty="0"/>
              <a:t>?</a:t>
            </a:r>
          </a:p>
          <a:p>
            <a:r>
              <a:rPr lang="en-US" noProof="0" dirty="0"/>
              <a:t>HTTP Strict Transport Security (HSTS)</a:t>
            </a:r>
          </a:p>
        </p:txBody>
      </p:sp>
    </p:spTree>
    <p:extLst>
      <p:ext uri="{BB962C8B-B14F-4D97-AF65-F5344CB8AC3E}">
        <p14:creationId xmlns:p14="http://schemas.microsoft.com/office/powerpoint/2010/main" val="395915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727E-C4DB-5B7C-AA48-6F4145B3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Cyber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C1E9-8F2B-9E16-9CE1-D927D9A40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>
                <a:effectLst/>
              </a:rPr>
              <a:t>Corner stones of cyber security</a:t>
            </a:r>
            <a:r>
              <a:rPr lang="en-US" noProof="0" dirty="0"/>
              <a:t>:</a:t>
            </a:r>
            <a:r>
              <a:rPr lang="en-US" noProof="0" dirty="0">
                <a:effectLst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noProof="0" dirty="0">
                <a:effectLst/>
              </a:rPr>
              <a:t>Confidentiality - Only authorized persons can access information and systems.</a:t>
            </a:r>
            <a:endParaRPr lang="en-US" noProof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noProof="0" dirty="0">
                <a:effectLst/>
              </a:rPr>
              <a:t>Integrity - Information is complete and cannot be changed by unauthorized author.</a:t>
            </a:r>
            <a:endParaRPr lang="en-US" noProof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noProof="0" dirty="0">
                <a:effectLst/>
              </a:rPr>
              <a:t>Availability - Authorized persons can access information and systems whenever needed.</a:t>
            </a:r>
          </a:p>
          <a:p>
            <a:pPr marL="0" indent="0">
              <a:buNone/>
            </a:pPr>
            <a:r>
              <a:rPr lang="en-US" noProof="0" dirty="0">
                <a:hlinkClick r:id="rId3"/>
              </a:rPr>
              <a:t>AFCEA Czech</a:t>
            </a:r>
            <a:r>
              <a:rPr lang="en-US" noProof="0" dirty="0"/>
              <a:t>, </a:t>
            </a:r>
            <a:r>
              <a:rPr lang="en-US" noProof="0" dirty="0">
                <a:hlinkClick r:id="rId4"/>
              </a:rPr>
              <a:t>AFCEA International</a:t>
            </a: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[CS]</a:t>
            </a:r>
            <a:r>
              <a:rPr lang="en-US" i="1" noProof="0" dirty="0"/>
              <a:t> </a:t>
            </a:r>
            <a:r>
              <a:rPr lang="en-US" noProof="0" dirty="0" err="1">
                <a:hlinkClick r:id="rId5" tooltip="Otevři odkaz"/>
              </a:rPr>
              <a:t>Výkladový</a:t>
            </a:r>
            <a:r>
              <a:rPr lang="en-US" noProof="0" dirty="0">
                <a:hlinkClick r:id="rId5" tooltip="Otevři odkaz"/>
              </a:rPr>
              <a:t> </a:t>
            </a:r>
            <a:r>
              <a:rPr lang="en-US" noProof="0" dirty="0" err="1">
                <a:hlinkClick r:id="rId5" tooltip="Otevři odkaz"/>
              </a:rPr>
              <a:t>slovník</a:t>
            </a:r>
            <a:r>
              <a:rPr lang="en-US" noProof="0" dirty="0">
                <a:hlinkClick r:id="rId5" tooltip="Otevři odkaz"/>
              </a:rPr>
              <a:t> </a:t>
            </a:r>
            <a:r>
              <a:rPr lang="en-US" noProof="0" dirty="0" err="1">
                <a:hlinkClick r:id="rId5" tooltip="Otevři odkaz"/>
              </a:rPr>
              <a:t>kybernetické</a:t>
            </a:r>
            <a:r>
              <a:rPr lang="en-US" noProof="0" dirty="0">
                <a:hlinkClick r:id="rId5" tooltip="Otevři odkaz"/>
              </a:rPr>
              <a:t> </a:t>
            </a:r>
            <a:r>
              <a:rPr lang="en-US" noProof="0" dirty="0" err="1">
                <a:hlinkClick r:id="rId5" tooltip="Otevři odkaz"/>
              </a:rPr>
              <a:t>bezpečnosti</a:t>
            </a:r>
            <a:r>
              <a:rPr lang="en-US" noProof="0" dirty="0">
                <a:hlinkClick r:id="rId5" tooltip="Otevři odkaz"/>
              </a:rPr>
              <a:t> AFCEA</a:t>
            </a:r>
            <a:r>
              <a:rPr lang="en-US" noProof="0" dirty="0"/>
              <a:t> </a:t>
            </a:r>
            <a:r>
              <a:rPr lang="en-US" noProof="0" dirty="0" err="1"/>
              <a:t>popisuje</a:t>
            </a:r>
            <a:r>
              <a:rPr lang="en-US" noProof="0" dirty="0"/>
              <a:t> </a:t>
            </a:r>
            <a:r>
              <a:rPr lang="en-US" noProof="0" dirty="0" err="1"/>
              <a:t>kybernetickou</a:t>
            </a:r>
            <a:r>
              <a:rPr lang="en-US" noProof="0" dirty="0"/>
              <a:t> </a:t>
            </a:r>
            <a:r>
              <a:rPr lang="en-US" noProof="0" dirty="0" err="1"/>
              <a:t>bezpečnost</a:t>
            </a:r>
            <a:r>
              <a:rPr lang="en-US" noProof="0" dirty="0"/>
              <a:t> </a:t>
            </a:r>
            <a:r>
              <a:rPr lang="en-US" noProof="0" dirty="0" err="1"/>
              <a:t>jako</a:t>
            </a:r>
            <a:r>
              <a:rPr lang="en-US" noProof="0" dirty="0"/>
              <a:t>: </a:t>
            </a:r>
            <a:br>
              <a:rPr lang="en-US" noProof="0" dirty="0"/>
            </a:br>
            <a:r>
              <a:rPr lang="en-US" i="1" noProof="0" dirty="0"/>
              <a:t>„</a:t>
            </a:r>
            <a:r>
              <a:rPr lang="en-US" i="1" noProof="0" dirty="0" err="1"/>
              <a:t>Souhrn</a:t>
            </a:r>
            <a:r>
              <a:rPr lang="en-US" i="1" noProof="0" dirty="0"/>
              <a:t> </a:t>
            </a:r>
            <a:r>
              <a:rPr lang="en-US" i="1" noProof="0" dirty="0" err="1"/>
              <a:t>právních</a:t>
            </a:r>
            <a:r>
              <a:rPr lang="en-US" i="1" noProof="0" dirty="0"/>
              <a:t>, </a:t>
            </a:r>
            <a:r>
              <a:rPr lang="en-US" i="1" noProof="0" dirty="0" err="1"/>
              <a:t>organizačních</a:t>
            </a:r>
            <a:r>
              <a:rPr lang="en-US" i="1" noProof="0" dirty="0"/>
              <a:t>, </a:t>
            </a:r>
            <a:r>
              <a:rPr lang="en-US" i="1" noProof="0" dirty="0" err="1"/>
              <a:t>technických</a:t>
            </a:r>
            <a:r>
              <a:rPr lang="en-US" i="1" noProof="0" dirty="0"/>
              <a:t> a </a:t>
            </a:r>
            <a:r>
              <a:rPr lang="en-US" i="1" noProof="0" dirty="0" err="1"/>
              <a:t>vzdělá­vacích</a:t>
            </a:r>
            <a:r>
              <a:rPr lang="en-US" i="1" noProof="0" dirty="0"/>
              <a:t> </a:t>
            </a:r>
            <a:r>
              <a:rPr lang="en-US" i="1" noProof="0" dirty="0" err="1"/>
              <a:t>prostředků</a:t>
            </a:r>
            <a:r>
              <a:rPr lang="en-US" i="1" noProof="0" dirty="0"/>
              <a:t> </a:t>
            </a:r>
            <a:r>
              <a:rPr lang="en-US" i="1" noProof="0" dirty="0" err="1"/>
              <a:t>směřujících</a:t>
            </a:r>
            <a:r>
              <a:rPr lang="en-US" i="1" noProof="0" dirty="0"/>
              <a:t> k </a:t>
            </a:r>
            <a:r>
              <a:rPr lang="en-US" i="1" noProof="0" dirty="0" err="1"/>
              <a:t>zajištění</a:t>
            </a:r>
            <a:r>
              <a:rPr lang="en-US" i="1" noProof="0" dirty="0"/>
              <a:t> </a:t>
            </a:r>
            <a:r>
              <a:rPr lang="en-US" i="1" noProof="0" dirty="0" err="1"/>
              <a:t>ochrany</a:t>
            </a:r>
            <a:r>
              <a:rPr lang="en-US" i="1" noProof="0" dirty="0"/>
              <a:t> </a:t>
            </a:r>
            <a:r>
              <a:rPr lang="en-US" i="1" noProof="0" dirty="0" err="1"/>
              <a:t>kyber­netického</a:t>
            </a:r>
            <a:r>
              <a:rPr lang="en-US" i="1" noProof="0" dirty="0"/>
              <a:t> </a:t>
            </a:r>
            <a:r>
              <a:rPr lang="en-US" i="1" noProof="0" dirty="0" err="1"/>
              <a:t>prostoru</a:t>
            </a:r>
            <a:r>
              <a:rPr lang="en-US" i="1" noProof="0" dirty="0"/>
              <a:t>“.</a:t>
            </a:r>
            <a:r>
              <a:rPr lang="en-US" noProof="0" dirty="0"/>
              <a:t> </a:t>
            </a:r>
          </a:p>
          <a:p>
            <a:pPr marL="0" indent="0">
              <a:buNone/>
            </a:pPr>
            <a:br>
              <a:rPr lang="en-US" noProof="0" dirty="0"/>
            </a:br>
            <a:r>
              <a:rPr lang="en-US" noProof="0" dirty="0"/>
              <a:t>[CS] V </a:t>
            </a:r>
            <a:r>
              <a:rPr lang="en-US" noProof="0" dirty="0" err="1"/>
              <a:t>odborné</a:t>
            </a:r>
            <a:r>
              <a:rPr lang="en-US" noProof="0" dirty="0"/>
              <a:t> </a:t>
            </a:r>
            <a:r>
              <a:rPr lang="en-US" noProof="0" dirty="0" err="1"/>
              <a:t>komunitě</a:t>
            </a:r>
            <a:r>
              <a:rPr lang="en-US" noProof="0" dirty="0"/>
              <a:t> se </a:t>
            </a:r>
            <a:r>
              <a:rPr lang="en-US" noProof="0" dirty="0" err="1"/>
              <a:t>traduje</a:t>
            </a:r>
            <a:r>
              <a:rPr lang="en-US" noProof="0" dirty="0"/>
              <a:t>, </a:t>
            </a:r>
            <a:r>
              <a:rPr lang="en-US" noProof="0" dirty="0" err="1"/>
              <a:t>že</a:t>
            </a:r>
            <a:r>
              <a:rPr lang="en-US" noProof="0" dirty="0"/>
              <a:t> 95 % </a:t>
            </a:r>
            <a:r>
              <a:rPr lang="en-US" noProof="0" dirty="0" err="1"/>
              <a:t>kybernetických</a:t>
            </a:r>
            <a:r>
              <a:rPr lang="en-US" noProof="0" dirty="0"/>
              <a:t> </a:t>
            </a:r>
            <a:r>
              <a:rPr lang="en-US" noProof="0" dirty="0" err="1"/>
              <a:t>útoků</a:t>
            </a:r>
            <a:r>
              <a:rPr lang="en-US" noProof="0" dirty="0"/>
              <a:t> se </a:t>
            </a:r>
            <a:r>
              <a:rPr lang="en-US" noProof="0" dirty="0" err="1"/>
              <a:t>útočníkům</a:t>
            </a:r>
            <a:r>
              <a:rPr lang="en-US" noProof="0" dirty="0"/>
              <a:t> </a:t>
            </a:r>
            <a:r>
              <a:rPr lang="en-US" noProof="0" dirty="0" err="1"/>
              <a:t>podaří</a:t>
            </a:r>
            <a:r>
              <a:rPr lang="en-US" noProof="0" dirty="0"/>
              <a:t> </a:t>
            </a:r>
            <a:r>
              <a:rPr lang="en-US" noProof="0" dirty="0" err="1"/>
              <a:t>vykonat</a:t>
            </a:r>
            <a:r>
              <a:rPr lang="en-US" noProof="0" dirty="0"/>
              <a:t> </a:t>
            </a:r>
            <a:r>
              <a:rPr lang="en-US" noProof="0" dirty="0" err="1"/>
              <a:t>kvůli</a:t>
            </a:r>
            <a:r>
              <a:rPr lang="en-US" noProof="0" dirty="0"/>
              <a:t> </a:t>
            </a:r>
            <a:r>
              <a:rPr lang="en-US" noProof="0" dirty="0" err="1"/>
              <a:t>pochybení</a:t>
            </a:r>
            <a:r>
              <a:rPr lang="en-US" noProof="0" dirty="0"/>
              <a:t> </a:t>
            </a:r>
            <a:r>
              <a:rPr lang="en-US" noProof="0" dirty="0" err="1"/>
              <a:t>nepoučeného</a:t>
            </a:r>
            <a:r>
              <a:rPr lang="en-US" noProof="0" dirty="0"/>
              <a:t> </a:t>
            </a:r>
            <a:r>
              <a:rPr lang="en-US" noProof="0" dirty="0" err="1"/>
              <a:t>uživatele</a:t>
            </a:r>
            <a:r>
              <a:rPr lang="en-US" noProof="0" dirty="0"/>
              <a:t>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957F3-47E4-DD4C-D965-CC466119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577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0F7E-A096-8207-1428-CF9F8D7A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Security in Web Application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B9828-FBD6-91A7-26BC-70AFE57E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9810" y="6571397"/>
            <a:ext cx="1146294" cy="253513"/>
          </a:xfrm>
        </p:spPr>
        <p:txBody>
          <a:bodyPr/>
          <a:lstStyle/>
          <a:p>
            <a:fld id="{651B8B48-CD68-422A-981A-F7D1D2E08DD1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78A38C9-41D9-AB18-EB9C-859BBADBCCF8}"/>
              </a:ext>
            </a:extLst>
          </p:cNvPr>
          <p:cNvSpPr txBox="1">
            <a:spLocks/>
          </p:cNvSpPr>
          <p:nvPr/>
        </p:nvSpPr>
        <p:spPr>
          <a:xfrm>
            <a:off x="446793" y="2349500"/>
            <a:ext cx="1676288" cy="503238"/>
          </a:xfrm>
          <a:prstGeom prst="rect">
            <a:avLst/>
          </a:prstGeom>
        </p:spPr>
        <p:txBody>
          <a:bodyPr vert="horz" lIns="0" tIns="36000" rIns="0" bIns="3600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Server</a:t>
            </a:r>
            <a:endParaRPr lang="en-US" sz="2400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09001A6-4FD0-3625-B391-BD4B8A0769AA}"/>
              </a:ext>
            </a:extLst>
          </p:cNvPr>
          <p:cNvSpPr txBox="1">
            <a:spLocks/>
          </p:cNvSpPr>
          <p:nvPr/>
        </p:nvSpPr>
        <p:spPr>
          <a:xfrm>
            <a:off x="8386382" y="2731471"/>
            <a:ext cx="1444416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Client</a:t>
            </a:r>
            <a:endParaRPr lang="en-US" sz="2400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ED7DF-9562-11CA-6E70-216929B92218}"/>
              </a:ext>
            </a:extLst>
          </p:cNvPr>
          <p:cNvSpPr txBox="1">
            <a:spLocks/>
          </p:cNvSpPr>
          <p:nvPr/>
        </p:nvSpPr>
        <p:spPr>
          <a:xfrm>
            <a:off x="4929999" y="2348880"/>
            <a:ext cx="1444416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User</a:t>
            </a:r>
            <a:endParaRPr lang="en-US" sz="2400" noProof="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37A7D3B-3A67-CC4E-1261-336233F66607}"/>
              </a:ext>
            </a:extLst>
          </p:cNvPr>
          <p:cNvSpPr txBox="1">
            <a:spLocks/>
          </p:cNvSpPr>
          <p:nvPr/>
        </p:nvSpPr>
        <p:spPr>
          <a:xfrm>
            <a:off x="801539" y="3152927"/>
            <a:ext cx="1444416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DNS</a:t>
            </a:r>
            <a:endParaRPr lang="en-US" sz="2400" noProof="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7CFC348-DD8B-D962-F88B-49E13CF904D8}"/>
              </a:ext>
            </a:extLst>
          </p:cNvPr>
          <p:cNvSpPr txBox="1">
            <a:spLocks/>
          </p:cNvSpPr>
          <p:nvPr/>
        </p:nvSpPr>
        <p:spPr>
          <a:xfrm>
            <a:off x="4865757" y="5782714"/>
            <a:ext cx="1444416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Hardware</a:t>
            </a:r>
            <a:endParaRPr lang="en-US" sz="2400" noProof="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E16DB59-445A-EDAA-C398-AF02EA9DB247}"/>
              </a:ext>
            </a:extLst>
          </p:cNvPr>
          <p:cNvSpPr txBox="1">
            <a:spLocks/>
          </p:cNvSpPr>
          <p:nvPr/>
        </p:nvSpPr>
        <p:spPr>
          <a:xfrm>
            <a:off x="887931" y="5494543"/>
            <a:ext cx="2327750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Infrastructure</a:t>
            </a:r>
            <a:endParaRPr lang="en-US" sz="2400" noProof="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AF8D83-E5AD-CB4D-8C1B-49CBA75A1876}"/>
              </a:ext>
            </a:extLst>
          </p:cNvPr>
          <p:cNvSpPr txBox="1">
            <a:spLocks/>
          </p:cNvSpPr>
          <p:nvPr/>
        </p:nvSpPr>
        <p:spPr>
          <a:xfrm>
            <a:off x="1768796" y="3905437"/>
            <a:ext cx="2022948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Network</a:t>
            </a:r>
            <a:endParaRPr lang="en-US" sz="2400" noProof="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C544207-18E3-99E0-4074-F1C62A9A69EC}"/>
              </a:ext>
            </a:extLst>
          </p:cNvPr>
          <p:cNvSpPr txBox="1">
            <a:spLocks/>
          </p:cNvSpPr>
          <p:nvPr/>
        </p:nvSpPr>
        <p:spPr>
          <a:xfrm>
            <a:off x="8386382" y="5530686"/>
            <a:ext cx="1444416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Libraries</a:t>
            </a:r>
            <a:endParaRPr lang="en-US" sz="2400" noProof="0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B2AAC05-DFF1-5FC7-4581-4EC5E451A587}"/>
              </a:ext>
            </a:extLst>
          </p:cNvPr>
          <p:cNvSpPr txBox="1">
            <a:spLocks/>
          </p:cNvSpPr>
          <p:nvPr/>
        </p:nvSpPr>
        <p:spPr>
          <a:xfrm>
            <a:off x="4865757" y="3732984"/>
            <a:ext cx="2022948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Developer</a:t>
            </a:r>
            <a:endParaRPr lang="en-US" sz="2400" noProof="0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0E68D1A-15A8-A4BA-D1A6-E17795FF0AD0}"/>
              </a:ext>
            </a:extLst>
          </p:cNvPr>
          <p:cNvSpPr txBox="1">
            <a:spLocks/>
          </p:cNvSpPr>
          <p:nvPr/>
        </p:nvSpPr>
        <p:spPr>
          <a:xfrm>
            <a:off x="9850545" y="3429000"/>
            <a:ext cx="1444416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XSS</a:t>
            </a:r>
            <a:endParaRPr lang="en-US" sz="2400" noProof="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43CCB4F-E00F-3ED4-C22B-11C5271C1CAB}"/>
              </a:ext>
            </a:extLst>
          </p:cNvPr>
          <p:cNvSpPr txBox="1">
            <a:spLocks/>
          </p:cNvSpPr>
          <p:nvPr/>
        </p:nvSpPr>
        <p:spPr>
          <a:xfrm>
            <a:off x="8251984" y="4126529"/>
            <a:ext cx="1444416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Trust</a:t>
            </a:r>
            <a:endParaRPr lang="en-US" sz="2400" noProof="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BCA97E4-067F-003D-0696-33F100D60586}"/>
              </a:ext>
            </a:extLst>
          </p:cNvPr>
          <p:cNvSpPr txBox="1">
            <a:spLocks/>
          </p:cNvSpPr>
          <p:nvPr/>
        </p:nvSpPr>
        <p:spPr>
          <a:xfrm>
            <a:off x="4455412" y="4990487"/>
            <a:ext cx="3082694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Hijack a user’s session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785414D-362F-68DB-5629-6C1FC136E664}"/>
              </a:ext>
            </a:extLst>
          </p:cNvPr>
          <p:cNvSpPr txBox="1">
            <a:spLocks/>
          </p:cNvSpPr>
          <p:nvPr/>
        </p:nvSpPr>
        <p:spPr>
          <a:xfrm>
            <a:off x="2733796" y="1668916"/>
            <a:ext cx="1485338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…</a:t>
            </a:r>
            <a:endParaRPr lang="en-US" sz="2400" noProof="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8EA04A3-575F-F577-B528-A3736D1C463C}"/>
              </a:ext>
            </a:extLst>
          </p:cNvPr>
          <p:cNvSpPr txBox="1">
            <a:spLocks/>
          </p:cNvSpPr>
          <p:nvPr/>
        </p:nvSpPr>
        <p:spPr>
          <a:xfrm>
            <a:off x="7081523" y="1904235"/>
            <a:ext cx="1485338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…</a:t>
            </a:r>
            <a:endParaRPr lang="en-US" sz="2400" noProof="0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64C7823-24EF-F3F5-DD7E-68C684FE235E}"/>
              </a:ext>
            </a:extLst>
          </p:cNvPr>
          <p:cNvSpPr txBox="1">
            <a:spLocks/>
          </p:cNvSpPr>
          <p:nvPr/>
        </p:nvSpPr>
        <p:spPr>
          <a:xfrm>
            <a:off x="10094025" y="4699023"/>
            <a:ext cx="1485338" cy="50405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noProof="0" dirty="0"/>
              <a:t>…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72687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D998-FF41-3CB1-F80D-229E74CF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STRIDE Model for computer security threats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BF160-4720-B841-AE5C-A05AA43603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Spoofing</a:t>
            </a:r>
            <a:br>
              <a:rPr lang="en-US" b="1" noProof="0" dirty="0"/>
            </a:br>
            <a:r>
              <a:rPr lang="en-US" noProof="0" dirty="0"/>
              <a:t>“pretend to be someone else”</a:t>
            </a:r>
          </a:p>
          <a:p>
            <a:r>
              <a:rPr lang="en-US" noProof="0" dirty="0"/>
              <a:t>Website spoofing </a:t>
            </a:r>
            <a:br>
              <a:rPr lang="en-US" noProof="0" dirty="0"/>
            </a:br>
            <a:r>
              <a:rPr lang="en-US" noProof="0" dirty="0"/>
              <a:t>Mostly connected to phishing.</a:t>
            </a:r>
          </a:p>
          <a:p>
            <a:r>
              <a:rPr lang="en-US" noProof="0" dirty="0"/>
              <a:t>Domain name spoofing</a:t>
            </a:r>
            <a:br>
              <a:rPr lang="en-US" noProof="0" dirty="0"/>
            </a:br>
            <a:r>
              <a:rPr lang="en-US" noProof="0" dirty="0"/>
              <a:t>DNS cache poisoning</a:t>
            </a:r>
          </a:p>
          <a:p>
            <a:r>
              <a:rPr lang="en-US" noProof="0" dirty="0"/>
              <a:t>…</a:t>
            </a:r>
          </a:p>
          <a:p>
            <a:pPr marL="0" indent="0">
              <a:buNone/>
            </a:pPr>
            <a:r>
              <a:rPr lang="en-US" b="1" noProof="0" dirty="0"/>
              <a:t>Tampering</a:t>
            </a:r>
          </a:p>
          <a:p>
            <a:pPr marL="0" indent="0">
              <a:buNone/>
            </a:pPr>
            <a:r>
              <a:rPr lang="en-US" noProof="0" dirty="0"/>
              <a:t>“harmful change in the data/system”</a:t>
            </a:r>
          </a:p>
          <a:p>
            <a:pPr marL="0" indent="0">
              <a:buNone/>
            </a:pPr>
            <a:r>
              <a:rPr lang="en-US" b="1" noProof="0" dirty="0"/>
              <a:t>Repudiation</a:t>
            </a:r>
          </a:p>
          <a:p>
            <a:pPr marL="0" indent="0">
              <a:buNone/>
            </a:pPr>
            <a:r>
              <a:rPr lang="en-US" noProof="0" dirty="0"/>
              <a:t>“associating actions with an individual”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319AB-15A3-077C-8898-339545CA55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Information disclosure</a:t>
            </a:r>
          </a:p>
          <a:p>
            <a:r>
              <a:rPr lang="en-US" noProof="0" dirty="0"/>
              <a:t>Privacy breach</a:t>
            </a:r>
            <a:br>
              <a:rPr lang="en-US" noProof="0" dirty="0"/>
            </a:br>
            <a:r>
              <a:rPr lang="en-US" noProof="0" dirty="0"/>
              <a:t>GDPR, …</a:t>
            </a:r>
          </a:p>
          <a:p>
            <a:r>
              <a:rPr lang="en-US" noProof="0" dirty="0"/>
              <a:t>Data leak</a:t>
            </a:r>
          </a:p>
          <a:p>
            <a:pPr marL="0" indent="0">
              <a:buNone/>
            </a:pPr>
            <a:r>
              <a:rPr lang="en-US" b="1" noProof="0" dirty="0"/>
              <a:t>Denial of Service</a:t>
            </a:r>
          </a:p>
          <a:p>
            <a:r>
              <a:rPr lang="en-US" noProof="0" dirty="0"/>
              <a:t>DoS attack</a:t>
            </a:r>
          </a:p>
          <a:p>
            <a:r>
              <a:rPr lang="en-US" noProof="0" dirty="0"/>
              <a:t>Yo-yo attack</a:t>
            </a:r>
          </a:p>
          <a:p>
            <a:r>
              <a:rPr lang="en-US" noProof="0" dirty="0"/>
              <a:t>…</a:t>
            </a:r>
          </a:p>
          <a:p>
            <a:pPr marL="0" indent="0">
              <a:buNone/>
            </a:pPr>
            <a:r>
              <a:rPr lang="en-US" b="1" noProof="0" dirty="0"/>
              <a:t>Elevation of Privilege</a:t>
            </a:r>
          </a:p>
          <a:p>
            <a:r>
              <a:rPr lang="en-US" noProof="0" dirty="0"/>
              <a:t>Vertical privilege escalation</a:t>
            </a:r>
          </a:p>
          <a:p>
            <a:r>
              <a:rPr lang="en-US" noProof="0" dirty="0"/>
              <a:t>Horizontal privilege escalation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FD74A-986D-F569-F1BF-064F31BA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089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477B1-1028-B5D3-FF42-C956911DC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9650" y="1340768"/>
            <a:ext cx="7561263" cy="1502677"/>
          </a:xfrm>
        </p:spPr>
        <p:txBody>
          <a:bodyPr/>
          <a:lstStyle/>
          <a:p>
            <a:r>
              <a:rPr lang="en-US" noProof="0" dirty="0"/>
              <a:t>How to secure your application?</a:t>
            </a:r>
            <a:br>
              <a:rPr lang="en-US" noProof="0" dirty="0"/>
            </a:br>
            <a:r>
              <a:rPr lang="en-US" noProof="0" dirty="0"/>
              <a:t>What can go wrong?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07F12-EA55-BBC2-3AA3-BB6DEB57C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383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46E63-5CA5-114F-E0EB-C44A878BC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Mathematics / Concepts for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00A97-24F8-146B-142F-D8BD932F73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2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0DE169-445F-9F58-5273-1378CAF05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8003C-316C-A37F-5C2A-FDA6B93296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>
                <a:hlinkClick r:id="rId3"/>
              </a:rPr>
              <a:t>Bonus points</a:t>
            </a:r>
            <a:endParaRPr lang="en-US" noProof="0" dirty="0"/>
          </a:p>
          <a:p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C2ADD-8EEB-8122-8113-561BF8648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3378"/>
            <a:ext cx="4320480" cy="2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58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47E8-C0A7-652F-2256-427DD560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Hardware / Infrastructure /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8354-7339-6CDC-82F6-F56615FB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Hardware</a:t>
            </a:r>
          </a:p>
          <a:p>
            <a:r>
              <a:rPr lang="en-US" noProof="0" dirty="0"/>
              <a:t>Secured</a:t>
            </a:r>
          </a:p>
          <a:p>
            <a:pPr lvl="1"/>
            <a:r>
              <a:rPr lang="en-US" noProof="0" dirty="0"/>
              <a:t>Server (physically)</a:t>
            </a:r>
          </a:p>
          <a:p>
            <a:pPr lvl="1"/>
            <a:r>
              <a:rPr lang="en-US" noProof="0" dirty="0"/>
              <a:t>Data storage</a:t>
            </a:r>
          </a:p>
          <a:p>
            <a:pPr lvl="1"/>
            <a:r>
              <a:rPr lang="en-US" noProof="0" dirty="0"/>
              <a:t>Network</a:t>
            </a:r>
          </a:p>
          <a:p>
            <a:pPr lvl="1"/>
            <a:r>
              <a:rPr lang="en-US" noProof="0" dirty="0"/>
              <a:t>…</a:t>
            </a:r>
          </a:p>
          <a:p>
            <a:r>
              <a:rPr lang="en-US" noProof="0" dirty="0"/>
              <a:t>May be difficult to ensure, e.g., in Cloud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b="1" noProof="0" dirty="0"/>
              <a:t>Software</a:t>
            </a:r>
          </a:p>
          <a:p>
            <a:r>
              <a:rPr lang="en-US" noProof="0" dirty="0"/>
              <a:t>Up-to date software including system, libraries, etc...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4B8AD-7380-5A55-A5D9-98E46206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9" name="Picture 8" descr="A blue and orange logo&#10;&#10;Description automatically generated">
            <a:extLst>
              <a:ext uri="{FF2B5EF4-FFF2-40B4-BE49-F238E27FC236}">
                <a16:creationId xmlns:a16="http://schemas.microsoft.com/office/drawing/2014/main" id="{2D2BFEE8-7E88-7180-DB9E-AD2560E47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19" y="1268760"/>
            <a:ext cx="3962884" cy="1823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B2115E-E5BA-5E68-D24F-62B33EA84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045707"/>
            <a:ext cx="5764666" cy="19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A4D5-1487-5DBA-D591-2AF86028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2CE2-DD4D-B397-D471-79EE097AE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1016289"/>
          </a:xfrm>
        </p:spPr>
        <p:txBody>
          <a:bodyPr/>
          <a:lstStyle/>
          <a:p>
            <a:r>
              <a:rPr lang="en-US" noProof="0" dirty="0"/>
              <a:t>Account Takeover</a:t>
            </a:r>
          </a:p>
          <a:p>
            <a:r>
              <a:rPr lang="en-US" noProof="0" dirty="0"/>
              <a:t>NPM / Docker / …</a:t>
            </a:r>
          </a:p>
          <a:p>
            <a:endParaRPr lang="en-US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174ADC-033F-2CBC-EFB9-A8ECD1552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1016289"/>
          </a:xfrm>
        </p:spPr>
        <p:txBody>
          <a:bodyPr/>
          <a:lstStyle/>
          <a:p>
            <a:r>
              <a:rPr lang="en-US" noProof="0" dirty="0"/>
              <a:t>left-pad unpublished</a:t>
            </a:r>
          </a:p>
          <a:p>
            <a:r>
              <a:rPr lang="en-US" noProof="0" dirty="0"/>
              <a:t>Part of automated pipeline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475F9-6A32-E4BB-B0A0-A784F859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8062C-8BC5-45B3-8876-F58253E1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982" y="2276871"/>
            <a:ext cx="10187658" cy="4078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A3F3E-4825-533C-5E08-3176452EF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420363"/>
            <a:ext cx="575390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C9D4-881C-8E04-E375-90A6C1F8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Sanitization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7605-E8B4-8069-F921-5B8074C9A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2664296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HTML is very permissive format. We also need to consider context for encoding: HTML, JavaScript, JSON, CSV, ...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Do NOT encode raw user input before storing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BAE50-82ED-2FE5-E7C9-D7D4F9E9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0257A-920C-B3DA-E21B-1146128048EA}"/>
              </a:ext>
            </a:extLst>
          </p:cNvPr>
          <p:cNvSpPr/>
          <p:nvPr/>
        </p:nvSpPr>
        <p:spPr>
          <a:xfrm>
            <a:off x="335360" y="2132856"/>
            <a:ext cx="6768752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&lt;p&gt;The Honorable Justice Sandra Day O'Connor&lt;/p&gt;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C0B42-A359-F19D-4488-5D14117476FF}"/>
              </a:ext>
            </a:extLst>
          </p:cNvPr>
          <p:cNvSpPr/>
          <p:nvPr/>
        </p:nvSpPr>
        <p:spPr>
          <a:xfrm>
            <a:off x="335360" y="2717097"/>
            <a:ext cx="9217024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('name').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innerText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'Sandra Day O'Connor';</a:t>
            </a:r>
          </a:p>
        </p:txBody>
      </p:sp>
    </p:spTree>
    <p:extLst>
      <p:ext uri="{BB962C8B-B14F-4D97-AF65-F5344CB8AC3E}">
        <p14:creationId xmlns:p14="http://schemas.microsoft.com/office/powerpoint/2010/main" val="222009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EC23-4457-A569-72F0-0A22B95B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D6F57-B567-04EB-2486-FCAF0FCB4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7632848" cy="504056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Validation is about making sure that data are consistent with expectations. Sanitization of invalid input data may pose a security risk.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What can go wrong:</a:t>
            </a:r>
          </a:p>
          <a:p>
            <a:r>
              <a:rPr lang="en-US" noProof="0" dirty="0" err="1"/>
              <a:t>mysql_real_escape_string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is vulnerable character sets</a:t>
            </a:r>
          </a:p>
          <a:p>
            <a:r>
              <a:rPr lang="en-US" noProof="0" dirty="0"/>
              <a:t>Client-side validation provides</a:t>
            </a:r>
            <a:br>
              <a:rPr lang="en-US" noProof="0" dirty="0"/>
            </a:br>
            <a:r>
              <a:rPr lang="en-US" noProof="0" dirty="0"/>
              <a:t>zero value from security perspective.</a:t>
            </a:r>
            <a:br>
              <a:rPr lang="en-US" noProof="0" dirty="0"/>
            </a:br>
            <a:r>
              <a:rPr lang="en-US" noProof="0" dirty="0"/>
              <a:t>Example is COVID vaccination</a:t>
            </a:r>
            <a:br>
              <a:rPr lang="en-US" noProof="0" dirty="0"/>
            </a:br>
            <a:r>
              <a:rPr lang="en-US" noProof="0" dirty="0"/>
              <a:t>reservation system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4A831-483E-08DE-AA75-682710B2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24</a:t>
            </a:fld>
            <a:endParaRPr lang="en-US" noProof="0" dirty="0"/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F2211B8E-4FD0-DA05-6660-740C490D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60" y="2276872"/>
            <a:ext cx="6264696" cy="35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BF16B607-E884-1089-876E-160D39AD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184329"/>
            <a:ext cx="4067236" cy="52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B3BA-BD0B-5DB8-2C5E-21774203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"SQL"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946C7-A087-1CA6-CC42-89A80311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25</a:t>
            </a:fld>
            <a:endParaRPr lang="en-US" noProof="0" dirty="0"/>
          </a:p>
        </p:txBody>
      </p:sp>
      <p:pic>
        <p:nvPicPr>
          <p:cNvPr id="5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B2E9360C-256D-6C9F-18ED-163EFF2DF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429" y="1484784"/>
            <a:ext cx="8457143" cy="26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78134-2F85-F1B7-B127-95B5BDD64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429" y="4401108"/>
            <a:ext cx="59016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282F-080B-E519-1C1F-005EEC46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Attack: Cross-site scripting (XSS)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1CE9A-B5C3-C15A-D217-5E928EEA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User injects malicious JavaScript into regular data fields (registration form, e-mail body, …). The field is displayed to another user -&gt; the script is executed.</a:t>
            </a:r>
          </a:p>
          <a:p>
            <a:pPr marL="0" indent="0">
              <a:buNone/>
            </a:pPr>
            <a:r>
              <a:rPr lang="en-US" noProof="0" dirty="0"/>
              <a:t>Prevention:</a:t>
            </a:r>
          </a:p>
          <a:p>
            <a:r>
              <a:rPr lang="en-US" noProof="0" dirty="0"/>
              <a:t>Browser blocks HTTP requests to other domains</a:t>
            </a:r>
          </a:p>
          <a:p>
            <a:r>
              <a:rPr lang="en-US" noProof="0" dirty="0"/>
              <a:t>Browser hides secured cookies from the script</a:t>
            </a:r>
          </a:p>
          <a:p>
            <a:r>
              <a:rPr lang="en-US" noProof="0" dirty="0"/>
              <a:t>Programmer’s discipline (sanitization)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8D88E-2D8B-5CB2-C3FE-13C450BC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26</a:t>
            </a:fld>
            <a:endParaRPr lang="en-US" noProof="0" dirty="0"/>
          </a:p>
        </p:txBody>
      </p:sp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id="{2A0A9CAA-81D2-4441-630E-53513228C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54" y="3930291"/>
            <a:ext cx="2434457" cy="2399679"/>
          </a:xfrm>
          <a:prstGeom prst="rect">
            <a:avLst/>
          </a:prstGeom>
        </p:spPr>
      </p:pic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6A05F13C-2612-47B3-A644-E4E34E534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38" y="3930291"/>
            <a:ext cx="2434457" cy="2399679"/>
          </a:xfrm>
          <a:prstGeom prst="rect">
            <a:avLst/>
          </a:prstGeom>
        </p:spPr>
      </p:pic>
      <p:grpSp>
        <p:nvGrpSpPr>
          <p:cNvPr id="7" name="Skupina 17">
            <a:extLst>
              <a:ext uri="{FF2B5EF4-FFF2-40B4-BE49-F238E27FC236}">
                <a16:creationId xmlns:a16="http://schemas.microsoft.com/office/drawing/2014/main" id="{563CBB5D-2CD7-197C-7415-675D410BA4F5}"/>
              </a:ext>
            </a:extLst>
          </p:cNvPr>
          <p:cNvGrpSpPr/>
          <p:nvPr/>
        </p:nvGrpSpPr>
        <p:grpSpPr>
          <a:xfrm>
            <a:off x="7644561" y="4882100"/>
            <a:ext cx="1444951" cy="1428543"/>
            <a:chOff x="6874364" y="4941168"/>
            <a:chExt cx="1220206" cy="1305089"/>
          </a:xfrm>
        </p:grpSpPr>
        <p:pic>
          <p:nvPicPr>
            <p:cNvPr id="8" name="Picture 8" descr="https://encrypted-tbn2.gstatic.com/images?q=tbn:ANd9GcTC9RFUue4Mj0I2TIO_KeGifgWRcGfqciCYwmrx6jiQ78y4Gh8mqw">
              <a:extLst>
                <a:ext uri="{FF2B5EF4-FFF2-40B4-BE49-F238E27FC236}">
                  <a16:creationId xmlns:a16="http://schemas.microsoft.com/office/drawing/2014/main" id="{B0B12DC3-0423-313F-2123-847CA22A4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937" y="4941168"/>
              <a:ext cx="913061" cy="913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19">
              <a:extLst>
                <a:ext uri="{FF2B5EF4-FFF2-40B4-BE49-F238E27FC236}">
                  <a16:creationId xmlns:a16="http://schemas.microsoft.com/office/drawing/2014/main" id="{661520C0-66FC-5B96-0721-97435547C61C}"/>
                </a:ext>
              </a:extLst>
            </p:cNvPr>
            <p:cNvSpPr txBox="1"/>
            <p:nvPr/>
          </p:nvSpPr>
          <p:spPr>
            <a:xfrm>
              <a:off x="6874364" y="5876925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noProof="0" dirty="0"/>
                <a:t>Database</a:t>
              </a:r>
            </a:p>
          </p:txBody>
        </p:sp>
      </p:grpSp>
      <p:sp>
        <p:nvSpPr>
          <p:cNvPr id="10" name="Volný tvar 24">
            <a:extLst>
              <a:ext uri="{FF2B5EF4-FFF2-40B4-BE49-F238E27FC236}">
                <a16:creationId xmlns:a16="http://schemas.microsoft.com/office/drawing/2014/main" id="{4B2DAF59-6E97-E045-DC29-1938282B0BE6}"/>
              </a:ext>
            </a:extLst>
          </p:cNvPr>
          <p:cNvSpPr/>
          <p:nvPr/>
        </p:nvSpPr>
        <p:spPr>
          <a:xfrm>
            <a:off x="6897909" y="4321636"/>
            <a:ext cx="1342877" cy="559141"/>
          </a:xfrm>
          <a:custGeom>
            <a:avLst/>
            <a:gdLst>
              <a:gd name="connsiteX0" fmla="*/ 0 w 1274618"/>
              <a:gd name="connsiteY0" fmla="*/ 26844 h 516371"/>
              <a:gd name="connsiteX1" fmla="*/ 1043709 w 1274618"/>
              <a:gd name="connsiteY1" fmla="*/ 54553 h 516371"/>
              <a:gd name="connsiteX2" fmla="*/ 1274618 w 1274618"/>
              <a:gd name="connsiteY2" fmla="*/ 516371 h 516371"/>
              <a:gd name="connsiteX3" fmla="*/ 1274618 w 1274618"/>
              <a:gd name="connsiteY3" fmla="*/ 516371 h 516371"/>
              <a:gd name="connsiteX0" fmla="*/ 0 w 1228436"/>
              <a:gd name="connsiteY0" fmla="*/ 35842 h 506896"/>
              <a:gd name="connsiteX1" fmla="*/ 997527 w 1228436"/>
              <a:gd name="connsiteY1" fmla="*/ 45078 h 506896"/>
              <a:gd name="connsiteX2" fmla="*/ 1228436 w 1228436"/>
              <a:gd name="connsiteY2" fmla="*/ 506896 h 506896"/>
              <a:gd name="connsiteX3" fmla="*/ 1228436 w 1228436"/>
              <a:gd name="connsiteY3" fmla="*/ 506896 h 506896"/>
              <a:gd name="connsiteX0" fmla="*/ 0 w 1228436"/>
              <a:gd name="connsiteY0" fmla="*/ 28032 h 499086"/>
              <a:gd name="connsiteX1" fmla="*/ 997527 w 1228436"/>
              <a:gd name="connsiteY1" fmla="*/ 37268 h 499086"/>
              <a:gd name="connsiteX2" fmla="*/ 1228436 w 1228436"/>
              <a:gd name="connsiteY2" fmla="*/ 499086 h 499086"/>
              <a:gd name="connsiteX3" fmla="*/ 1228436 w 1228436"/>
              <a:gd name="connsiteY3" fmla="*/ 499086 h 499086"/>
              <a:gd name="connsiteX0" fmla="*/ 0 w 1228436"/>
              <a:gd name="connsiteY0" fmla="*/ 2830 h 473884"/>
              <a:gd name="connsiteX1" fmla="*/ 775854 w 1228436"/>
              <a:gd name="connsiteY1" fmla="*/ 58247 h 473884"/>
              <a:gd name="connsiteX2" fmla="*/ 1228436 w 1228436"/>
              <a:gd name="connsiteY2" fmla="*/ 473884 h 473884"/>
              <a:gd name="connsiteX3" fmla="*/ 1228436 w 1228436"/>
              <a:gd name="connsiteY3" fmla="*/ 473884 h 473884"/>
              <a:gd name="connsiteX0" fmla="*/ 0 w 1239685"/>
              <a:gd name="connsiteY0" fmla="*/ 2830 h 496496"/>
              <a:gd name="connsiteX1" fmla="*/ 775854 w 1239685"/>
              <a:gd name="connsiteY1" fmla="*/ 58247 h 496496"/>
              <a:gd name="connsiteX2" fmla="*/ 1228436 w 1239685"/>
              <a:gd name="connsiteY2" fmla="*/ 473884 h 496496"/>
              <a:gd name="connsiteX3" fmla="*/ 1089890 w 1239685"/>
              <a:gd name="connsiteY3" fmla="*/ 436938 h 496496"/>
              <a:gd name="connsiteX0" fmla="*/ 0 w 1228436"/>
              <a:gd name="connsiteY0" fmla="*/ 2830 h 473884"/>
              <a:gd name="connsiteX1" fmla="*/ 775854 w 1228436"/>
              <a:gd name="connsiteY1" fmla="*/ 58247 h 473884"/>
              <a:gd name="connsiteX2" fmla="*/ 1228436 w 1228436"/>
              <a:gd name="connsiteY2" fmla="*/ 473884 h 473884"/>
              <a:gd name="connsiteX0" fmla="*/ 0 w 1117600"/>
              <a:gd name="connsiteY0" fmla="*/ 2830 h 473884"/>
              <a:gd name="connsiteX1" fmla="*/ 775854 w 1117600"/>
              <a:gd name="connsiteY1" fmla="*/ 58247 h 473884"/>
              <a:gd name="connsiteX2" fmla="*/ 1117600 w 1117600"/>
              <a:gd name="connsiteY2" fmla="*/ 473884 h 47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473884">
                <a:moveTo>
                  <a:pt x="0" y="2830"/>
                </a:moveTo>
                <a:cubicBezTo>
                  <a:pt x="471054" y="3599"/>
                  <a:pt x="589587" y="-20262"/>
                  <a:pt x="775854" y="58247"/>
                </a:cubicBezTo>
                <a:cubicBezTo>
                  <a:pt x="962121" y="136756"/>
                  <a:pt x="1065261" y="410769"/>
                  <a:pt x="1117600" y="473884"/>
                </a:cubicBezTo>
              </a:path>
            </a:pathLst>
          </a:custGeom>
          <a:noFill/>
          <a:ln w="38100" cap="rnd" cmpd="sng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Volný tvar 25">
            <a:extLst>
              <a:ext uri="{FF2B5EF4-FFF2-40B4-BE49-F238E27FC236}">
                <a16:creationId xmlns:a16="http://schemas.microsoft.com/office/drawing/2014/main" id="{DC03BD62-D2FE-3BE6-8A37-9DF30739E69F}"/>
              </a:ext>
            </a:extLst>
          </p:cNvPr>
          <p:cNvSpPr/>
          <p:nvPr/>
        </p:nvSpPr>
        <p:spPr>
          <a:xfrm>
            <a:off x="8388598" y="4380813"/>
            <a:ext cx="1148288" cy="440786"/>
          </a:xfrm>
          <a:custGeom>
            <a:avLst/>
            <a:gdLst>
              <a:gd name="connsiteX0" fmla="*/ 0 w 1274618"/>
              <a:gd name="connsiteY0" fmla="*/ 26844 h 516371"/>
              <a:gd name="connsiteX1" fmla="*/ 1043709 w 1274618"/>
              <a:gd name="connsiteY1" fmla="*/ 54553 h 516371"/>
              <a:gd name="connsiteX2" fmla="*/ 1274618 w 1274618"/>
              <a:gd name="connsiteY2" fmla="*/ 516371 h 516371"/>
              <a:gd name="connsiteX3" fmla="*/ 1274618 w 1274618"/>
              <a:gd name="connsiteY3" fmla="*/ 516371 h 516371"/>
              <a:gd name="connsiteX0" fmla="*/ 0 w 1228436"/>
              <a:gd name="connsiteY0" fmla="*/ 35842 h 506896"/>
              <a:gd name="connsiteX1" fmla="*/ 997527 w 1228436"/>
              <a:gd name="connsiteY1" fmla="*/ 45078 h 506896"/>
              <a:gd name="connsiteX2" fmla="*/ 1228436 w 1228436"/>
              <a:gd name="connsiteY2" fmla="*/ 506896 h 506896"/>
              <a:gd name="connsiteX3" fmla="*/ 1228436 w 1228436"/>
              <a:gd name="connsiteY3" fmla="*/ 506896 h 506896"/>
              <a:gd name="connsiteX0" fmla="*/ 0 w 1228436"/>
              <a:gd name="connsiteY0" fmla="*/ 28032 h 499086"/>
              <a:gd name="connsiteX1" fmla="*/ 997527 w 1228436"/>
              <a:gd name="connsiteY1" fmla="*/ 37268 h 499086"/>
              <a:gd name="connsiteX2" fmla="*/ 1228436 w 1228436"/>
              <a:gd name="connsiteY2" fmla="*/ 499086 h 499086"/>
              <a:gd name="connsiteX3" fmla="*/ 1228436 w 1228436"/>
              <a:gd name="connsiteY3" fmla="*/ 499086 h 499086"/>
              <a:gd name="connsiteX0" fmla="*/ 0 w 1228436"/>
              <a:gd name="connsiteY0" fmla="*/ 2830 h 473884"/>
              <a:gd name="connsiteX1" fmla="*/ 775854 w 1228436"/>
              <a:gd name="connsiteY1" fmla="*/ 58247 h 473884"/>
              <a:gd name="connsiteX2" fmla="*/ 1228436 w 1228436"/>
              <a:gd name="connsiteY2" fmla="*/ 473884 h 473884"/>
              <a:gd name="connsiteX3" fmla="*/ 1228436 w 1228436"/>
              <a:gd name="connsiteY3" fmla="*/ 473884 h 473884"/>
              <a:gd name="connsiteX0" fmla="*/ 0 w 1239685"/>
              <a:gd name="connsiteY0" fmla="*/ 2830 h 496496"/>
              <a:gd name="connsiteX1" fmla="*/ 775854 w 1239685"/>
              <a:gd name="connsiteY1" fmla="*/ 58247 h 496496"/>
              <a:gd name="connsiteX2" fmla="*/ 1228436 w 1239685"/>
              <a:gd name="connsiteY2" fmla="*/ 473884 h 496496"/>
              <a:gd name="connsiteX3" fmla="*/ 1089890 w 1239685"/>
              <a:gd name="connsiteY3" fmla="*/ 436938 h 496496"/>
              <a:gd name="connsiteX0" fmla="*/ 0 w 1228436"/>
              <a:gd name="connsiteY0" fmla="*/ 2830 h 473884"/>
              <a:gd name="connsiteX1" fmla="*/ 775854 w 1228436"/>
              <a:gd name="connsiteY1" fmla="*/ 58247 h 473884"/>
              <a:gd name="connsiteX2" fmla="*/ 1228436 w 1228436"/>
              <a:gd name="connsiteY2" fmla="*/ 473884 h 473884"/>
              <a:gd name="connsiteX0" fmla="*/ 0 w 1117600"/>
              <a:gd name="connsiteY0" fmla="*/ 2830 h 473884"/>
              <a:gd name="connsiteX1" fmla="*/ 775854 w 1117600"/>
              <a:gd name="connsiteY1" fmla="*/ 58247 h 473884"/>
              <a:gd name="connsiteX2" fmla="*/ 1117600 w 1117600"/>
              <a:gd name="connsiteY2" fmla="*/ 473884 h 473884"/>
              <a:gd name="connsiteX0" fmla="*/ 0 w 1127524"/>
              <a:gd name="connsiteY0" fmla="*/ 0 h 55944"/>
              <a:gd name="connsiteX1" fmla="*/ 775854 w 1127524"/>
              <a:gd name="connsiteY1" fmla="*/ 55417 h 55944"/>
              <a:gd name="connsiteX2" fmla="*/ 1127524 w 1127524"/>
              <a:gd name="connsiteY2" fmla="*/ 46181 h 55944"/>
              <a:gd name="connsiteX0" fmla="*/ 0 w 819867"/>
              <a:gd name="connsiteY0" fmla="*/ 392378 h 392379"/>
              <a:gd name="connsiteX1" fmla="*/ 468197 w 819867"/>
              <a:gd name="connsiteY1" fmla="*/ 50631 h 392379"/>
              <a:gd name="connsiteX2" fmla="*/ 819867 w 819867"/>
              <a:gd name="connsiteY2" fmla="*/ 41395 h 392379"/>
              <a:gd name="connsiteX0" fmla="*/ 0 w 819867"/>
              <a:gd name="connsiteY0" fmla="*/ 392378 h 392378"/>
              <a:gd name="connsiteX1" fmla="*/ 468197 w 819867"/>
              <a:gd name="connsiteY1" fmla="*/ 50631 h 392378"/>
              <a:gd name="connsiteX2" fmla="*/ 819867 w 819867"/>
              <a:gd name="connsiteY2" fmla="*/ 41395 h 392378"/>
              <a:gd name="connsiteX0" fmla="*/ 0 w 819867"/>
              <a:gd name="connsiteY0" fmla="*/ 418602 h 418602"/>
              <a:gd name="connsiteX1" fmla="*/ 428500 w 819867"/>
              <a:gd name="connsiteY1" fmla="*/ 30673 h 418602"/>
              <a:gd name="connsiteX2" fmla="*/ 819867 w 819867"/>
              <a:gd name="connsiteY2" fmla="*/ 67619 h 418602"/>
              <a:gd name="connsiteX0" fmla="*/ 0 w 819867"/>
              <a:gd name="connsiteY0" fmla="*/ 350983 h 350983"/>
              <a:gd name="connsiteX1" fmla="*/ 819867 w 819867"/>
              <a:gd name="connsiteY1" fmla="*/ 0 h 350983"/>
              <a:gd name="connsiteX0" fmla="*/ 0 w 829791"/>
              <a:gd name="connsiteY0" fmla="*/ 489528 h 489528"/>
              <a:gd name="connsiteX1" fmla="*/ 829791 w 829791"/>
              <a:gd name="connsiteY1" fmla="*/ 0 h 489528"/>
              <a:gd name="connsiteX0" fmla="*/ 0 w 829791"/>
              <a:gd name="connsiteY0" fmla="*/ 489528 h 489528"/>
              <a:gd name="connsiteX1" fmla="*/ 829791 w 829791"/>
              <a:gd name="connsiteY1" fmla="*/ 0 h 489528"/>
              <a:gd name="connsiteX0" fmla="*/ 0 w 829791"/>
              <a:gd name="connsiteY0" fmla="*/ 489528 h 489528"/>
              <a:gd name="connsiteX1" fmla="*/ 829791 w 829791"/>
              <a:gd name="connsiteY1" fmla="*/ 0 h 48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9791" h="489528">
                <a:moveTo>
                  <a:pt x="0" y="489528"/>
                </a:moveTo>
                <a:cubicBezTo>
                  <a:pt x="137655" y="178570"/>
                  <a:pt x="235613" y="15394"/>
                  <a:pt x="829791" y="0"/>
                </a:cubicBezTo>
              </a:path>
            </a:pathLst>
          </a:custGeom>
          <a:noFill/>
          <a:ln w="38100" cap="rnd" cmpd="sng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aphicFrame>
        <p:nvGraphicFramePr>
          <p:cNvPr id="12" name="Tabulka 14">
            <a:extLst>
              <a:ext uri="{FF2B5EF4-FFF2-40B4-BE49-F238E27FC236}">
                <a16:creationId xmlns:a16="http://schemas.microsoft.com/office/drawing/2014/main" id="{D963AC2B-5D8B-1574-D1B6-7F08FC7A8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43597"/>
              </p:ext>
            </p:extLst>
          </p:nvPr>
        </p:nvGraphicFramePr>
        <p:xfrm>
          <a:off x="9836165" y="5157192"/>
          <a:ext cx="2171820" cy="10212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3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68"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68">
                <a:tc>
                  <a:txBody>
                    <a:bodyPr/>
                    <a:lstStyle/>
                    <a:p>
                      <a:r>
                        <a:rPr lang="en-US" sz="1100" noProof="0" dirty="0" err="1"/>
                        <a:t>Kapslík</a:t>
                      </a:r>
                      <a:endParaRPr lang="en-US" sz="1100" noProof="0" dirty="0"/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&lt;script&gt;...&lt;/&gt;</a:t>
                      </a:r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68">
                <a:tc>
                  <a:txBody>
                    <a:bodyPr/>
                    <a:lstStyle/>
                    <a:p>
                      <a:r>
                        <a:rPr lang="en-US" sz="1100" noProof="0" dirty="0" err="1"/>
                        <a:t>Fufník</a:t>
                      </a:r>
                      <a:endParaRPr lang="en-US" sz="1100" noProof="0" dirty="0"/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tc>
                  <a:txBody>
                    <a:bodyPr/>
                    <a:lstStyle/>
                    <a:p>
                      <a:endParaRPr lang="en-US" sz="1100" noProof="0" dirty="0"/>
                    </a:p>
                  </a:txBody>
                  <a:tcPr marL="70861" marR="70861" marT="35430" marB="354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6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FCBECB-1022-93E7-31B9-0A27CC86D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36FC-FC21-D3FF-A31F-D0F3639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Content security policy (CSP)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0EDB-740F-F4CA-F37D-8683D9517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Can limit loading JavaScript from other domains.</a:t>
            </a:r>
          </a:p>
          <a:p>
            <a:r>
              <a:rPr lang="en-US" noProof="0" dirty="0"/>
              <a:t>Can limit use of eval or inline JavaScript – require only external sources.</a:t>
            </a:r>
            <a:br>
              <a:rPr lang="en-US" noProof="0" dirty="0"/>
            </a:br>
            <a:r>
              <a:rPr lang="en-US" noProof="0" dirty="0"/>
              <a:t>We can remove that limitation by using nonce attribute with value from CSP header.</a:t>
            </a:r>
          </a:p>
          <a:p>
            <a:r>
              <a:rPr lang="en-US" noProof="0" dirty="0"/>
              <a:t>Most CSP can be avoided by study from 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75E9B-CDED-2288-7307-8AA12272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27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3B190-4D81-495E-5795-972A63876AD6}"/>
              </a:ext>
            </a:extLst>
          </p:cNvPr>
          <p:cNvSpPr txBox="1"/>
          <p:nvPr/>
        </p:nvSpPr>
        <p:spPr>
          <a:xfrm>
            <a:off x="0" y="65160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79040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2CAD-731F-A810-A8C0-38DCD951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Monitoring and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8CE75-10D6-AC62-1BCE-088CE5A00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8280920" cy="5040560"/>
          </a:xfrm>
        </p:spPr>
        <p:txBody>
          <a:bodyPr/>
          <a:lstStyle/>
          <a:p>
            <a:pPr marL="0" indent="0">
              <a:buNone/>
            </a:pPr>
            <a:r>
              <a:rPr lang="en-US" b="1" noProof="0" dirty="0"/>
              <a:t>Log important events!</a:t>
            </a:r>
            <a:br>
              <a:rPr lang="en-US" noProof="0" dirty="0"/>
            </a:br>
            <a:endParaRPr lang="en-US" b="1" noProof="0" dirty="0"/>
          </a:p>
          <a:p>
            <a:r>
              <a:rPr lang="en-US" noProof="0" dirty="0"/>
              <a:t>Errors</a:t>
            </a:r>
          </a:p>
          <a:p>
            <a:r>
              <a:rPr lang="en-US" noProof="0" dirty="0"/>
              <a:t>Security breaches</a:t>
            </a:r>
          </a:p>
          <a:p>
            <a:pPr lvl="1"/>
            <a:r>
              <a:rPr lang="en-US" noProof="0" dirty="0"/>
              <a:t>Difficult how to detect them and what to log</a:t>
            </a:r>
          </a:p>
          <a:p>
            <a:r>
              <a:rPr lang="en-US" noProof="0" dirty="0"/>
              <a:t>All user actions</a:t>
            </a:r>
          </a:p>
          <a:p>
            <a:pPr lvl="1"/>
            <a:r>
              <a:rPr lang="en-US" noProof="0" dirty="0"/>
              <a:t>May be impossible for large systems, so at least “important” actions</a:t>
            </a:r>
          </a:p>
          <a:p>
            <a:pPr lvl="1"/>
            <a:r>
              <a:rPr lang="en-US" noProof="0" dirty="0"/>
              <a:t>Logging at request level</a:t>
            </a:r>
          </a:p>
          <a:p>
            <a:pPr lvl="1"/>
            <a:r>
              <a:rPr lang="en-US" noProof="0" dirty="0"/>
              <a:t>Logging at database level (DB triggers)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BBA6B-2C12-E532-5290-C9E18691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28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A8557-E12B-8F88-B225-DD1E93B2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877" y="1412776"/>
            <a:ext cx="3096131" cy="34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1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00A647-63CD-8F1F-2165-6B6248659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Authentication &amp; Authorization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9BD69-3C53-AFA7-2DB9-FD6541F89D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636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5F24-E43A-10F6-7335-C583F8B9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A933-1D72-2C25-9C32-FC0453BCC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936104"/>
          </a:xfrm>
        </p:spPr>
        <p:txBody>
          <a:bodyPr/>
          <a:lstStyle/>
          <a:p>
            <a:r>
              <a:rPr lang="en-US" noProof="0" dirty="0"/>
              <a:t>Make communication (data storage, …) secure</a:t>
            </a:r>
          </a:p>
          <a:p>
            <a:r>
              <a:rPr lang="en-US" noProof="0" dirty="0"/>
              <a:t>Secure = not readable by 3rd parties, guaranteed to be correct,  …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DA146-1257-B0C0-F658-1C02A3B2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</a:t>
            </a:fld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A009A7-4E29-6B92-E60D-C135E312C38D}"/>
              </a:ext>
            </a:extLst>
          </p:cNvPr>
          <p:cNvCxnSpPr/>
          <p:nvPr/>
        </p:nvCxnSpPr>
        <p:spPr>
          <a:xfrm>
            <a:off x="3359696" y="4759556"/>
            <a:ext cx="5184576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C9102AF-C6AD-49C7-29AF-F2ADAD665B26}"/>
              </a:ext>
            </a:extLst>
          </p:cNvPr>
          <p:cNvGrpSpPr/>
          <p:nvPr/>
        </p:nvGrpSpPr>
        <p:grpSpPr>
          <a:xfrm>
            <a:off x="1559496" y="3495455"/>
            <a:ext cx="1606805" cy="2158871"/>
            <a:chOff x="1919536" y="3225672"/>
            <a:chExt cx="1606805" cy="2158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AB94F0-58D4-E0A8-1405-302D6300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3603163"/>
              <a:ext cx="1606805" cy="17813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551211-DFC2-AD9D-84C5-941E4E44FDC2}"/>
                </a:ext>
              </a:extLst>
            </p:cNvPr>
            <p:cNvSpPr txBox="1"/>
            <p:nvPr/>
          </p:nvSpPr>
          <p:spPr>
            <a:xfrm>
              <a:off x="1952260" y="322567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 dirty="0"/>
                <a:t>Alice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3259CE-B436-4BE6-9D03-D53DF422A08F}"/>
              </a:ext>
            </a:extLst>
          </p:cNvPr>
          <p:cNvGrpSpPr/>
          <p:nvPr/>
        </p:nvGrpSpPr>
        <p:grpSpPr>
          <a:xfrm>
            <a:off x="8400256" y="3431764"/>
            <a:ext cx="2088232" cy="2222562"/>
            <a:chOff x="8760296" y="3161981"/>
            <a:chExt cx="2088232" cy="2222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337782-0244-8AB0-3CF6-8793DEBF3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296" y="3595004"/>
              <a:ext cx="2088232" cy="17895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2AF6D9-300F-B652-06E0-2E3A19421C10}"/>
                </a:ext>
              </a:extLst>
            </p:cNvPr>
            <p:cNvSpPr txBox="1"/>
            <p:nvPr/>
          </p:nvSpPr>
          <p:spPr>
            <a:xfrm>
              <a:off x="9780140" y="316198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 dirty="0"/>
                <a:t>Bob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E39DE2-EFC9-B0C3-1105-B50ABE958FF6}"/>
              </a:ext>
            </a:extLst>
          </p:cNvPr>
          <p:cNvSpPr txBox="1"/>
          <p:nvPr/>
        </p:nvSpPr>
        <p:spPr>
          <a:xfrm>
            <a:off x="4801669" y="60840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Eve (eavesdropper)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A3366-DBF3-23EE-1E12-4940AB0E9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7" y="4942249"/>
            <a:ext cx="1106433" cy="11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0690-09AB-AD5F-98B4-0F1A62E5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FB0B-9D23-D793-4F4C-AA9C12B2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Authentication confirms that a user is who they claim to be.</a:t>
            </a:r>
            <a:br>
              <a:rPr lang="en-US" noProof="0" dirty="0"/>
            </a:br>
            <a:endParaRPr lang="en-US" noProof="0" dirty="0"/>
          </a:p>
          <a:p>
            <a:r>
              <a:rPr lang="en-US" noProof="0" dirty="0"/>
              <a:t>Based on user credentials, a certificate, …</a:t>
            </a:r>
          </a:p>
          <a:p>
            <a:pPr lvl="1"/>
            <a:r>
              <a:rPr lang="en-US" noProof="0" dirty="0"/>
              <a:t>Something you know (password)</a:t>
            </a:r>
          </a:p>
          <a:p>
            <a:pPr lvl="1"/>
            <a:r>
              <a:rPr lang="en-US" noProof="0" dirty="0"/>
              <a:t>Something you have (cell phone, token)</a:t>
            </a:r>
          </a:p>
          <a:p>
            <a:pPr lvl="1"/>
            <a:r>
              <a:rPr lang="en-US" noProof="0" dirty="0"/>
              <a:t>Something you are (fingerprint)</a:t>
            </a:r>
          </a:p>
          <a:p>
            <a:r>
              <a:rPr lang="en-US" noProof="0" dirty="0"/>
              <a:t>Protect credentials using HTTPS</a:t>
            </a:r>
          </a:p>
          <a:p>
            <a:r>
              <a:rPr lang="en-US" noProof="0" dirty="0"/>
              <a:t>User identity must be held despite statelessness (session management)</a:t>
            </a:r>
            <a:br>
              <a:rPr lang="en-US" noProof="0" dirty="0"/>
            </a:br>
            <a:r>
              <a:rPr lang="en-US" noProof="0" dirty="0"/>
              <a:t>In a (secured) session, in a cookie, …</a:t>
            </a:r>
          </a:p>
          <a:p>
            <a:r>
              <a:rPr lang="en-US" noProof="0" dirty="0"/>
              <a:t>External identity providers : Single Sign-On</a:t>
            </a:r>
          </a:p>
          <a:p>
            <a:r>
              <a:rPr lang="en-US" noProof="0" dirty="0"/>
              <a:t>Multi-Factor Authentication</a:t>
            </a:r>
          </a:p>
          <a:p>
            <a:r>
              <a:rPr lang="en-US" noProof="0" dirty="0"/>
              <a:t>Reauthenticate for important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768FD-3165-0534-458D-D7F2AE9B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1317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44D1-9083-AAF4-5FC3-39CF5176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BFFC9-E1F0-0243-6F13-D1F641B8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Password should not be stored in plain text nor in decryptable form in the database, but rather hashed: </a:t>
            </a:r>
            <a:r>
              <a:rPr lang="en-US" i="1" noProof="0" dirty="0"/>
              <a:t>&lt;salt&gt;,</a:t>
            </a:r>
            <a:r>
              <a:rPr lang="en-US" i="1" noProof="0" dirty="0" err="1"/>
              <a:t>hashfnc</a:t>
            </a:r>
            <a:r>
              <a:rPr lang="en-US" i="1" noProof="0" dirty="0"/>
              <a:t>(&lt;salt&gt;,&lt;password&gt;)</a:t>
            </a:r>
            <a:br>
              <a:rPr lang="en-US" i="1" noProof="0" dirty="0"/>
            </a:br>
            <a:r>
              <a:rPr lang="en-US" noProof="0" dirty="0"/>
              <a:t>The </a:t>
            </a:r>
            <a:r>
              <a:rPr lang="en-US" i="1" noProof="0" dirty="0" err="1"/>
              <a:t>hashfnc</a:t>
            </a:r>
            <a:r>
              <a:rPr lang="en-US" noProof="0" dirty="0"/>
              <a:t> could be SHA-256, SHA-512, </a:t>
            </a:r>
            <a:r>
              <a:rPr lang="en-US" noProof="0" dirty="0" err="1"/>
              <a:t>bcrypt</a:t>
            </a:r>
            <a:r>
              <a:rPr lang="en-US" noProof="0" dirty="0"/>
              <a:t>, </a:t>
            </a:r>
            <a:r>
              <a:rPr lang="en-US" noProof="0" dirty="0" err="1"/>
              <a:t>scrypt</a:t>
            </a:r>
            <a:r>
              <a:rPr lang="en-US" noProof="0" dirty="0"/>
              <a:t>, …</a:t>
            </a:r>
          </a:p>
          <a:p>
            <a:pPr marL="0" indent="0">
              <a:buNone/>
            </a:pPr>
            <a:r>
              <a:rPr lang="en-US" noProof="0" dirty="0"/>
              <a:t>Salt is necessary to prevent rainbow-table attacks and to assign different hashes to same passwords used by different users.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45A4-5D4D-DCA5-031E-B1463902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014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541BB8-F6E3-CB6E-8076-468992CF5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EB8A6-D66C-642C-CADA-B479069698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15480" y="3140968"/>
            <a:ext cx="9217023" cy="3312368"/>
          </a:xfrm>
        </p:spPr>
        <p:txBody>
          <a:bodyPr/>
          <a:lstStyle/>
          <a:p>
            <a:r>
              <a:rPr lang="en-US" noProof="0" dirty="0" err="1">
                <a:hlinkClick r:id="rId3"/>
              </a:rPr>
              <a:t>crackstation</a:t>
            </a:r>
            <a:r>
              <a:rPr lang="en-US" noProof="0" dirty="0"/>
              <a:t>, </a:t>
            </a:r>
            <a:r>
              <a:rPr lang="en-US" noProof="0" dirty="0">
                <a:hlinkClick r:id="rId4"/>
              </a:rPr>
              <a:t>md5-decrypt 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>
                <a:hlinkClick r:id="rId5"/>
              </a:rPr>
              <a:t>How secure is my password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>
                <a:hlinkClick r:id="rId6"/>
              </a:rPr>
              <a:t>Secure password</a:t>
            </a:r>
            <a:endParaRPr lang="en-US" noProof="0" dirty="0"/>
          </a:p>
        </p:txBody>
      </p:sp>
      <p:pic>
        <p:nvPicPr>
          <p:cNvPr id="4" name="Picture 2" descr="Password Strength">
            <a:extLst>
              <a:ext uri="{FF2B5EF4-FFF2-40B4-BE49-F238E27FC236}">
                <a16:creationId xmlns:a16="http://schemas.microsoft.com/office/drawing/2014/main" id="{691C4BBD-54B3-E579-7B46-79F96E54A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6199"/>
          <a:stretch/>
        </p:blipFill>
        <p:spPr bwMode="auto">
          <a:xfrm>
            <a:off x="191344" y="116632"/>
            <a:ext cx="5815320" cy="20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ssword Strength">
            <a:extLst>
              <a:ext uri="{FF2B5EF4-FFF2-40B4-BE49-F238E27FC236}">
                <a16:creationId xmlns:a16="http://schemas.microsoft.com/office/drawing/2014/main" id="{49AAB3DE-6924-0178-7930-1CFA8A1E9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8" b="10619"/>
          <a:stretch/>
        </p:blipFill>
        <p:spPr bwMode="auto">
          <a:xfrm>
            <a:off x="6089330" y="116632"/>
            <a:ext cx="5815317" cy="20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56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571B-1C19-48A1-74A7-B3B1595F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Authentication in PHP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C997-F87F-9693-5233-08A8FC49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33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2F2FF-604B-C2DE-684A-762F9E25F801}"/>
              </a:ext>
            </a:extLst>
          </p:cNvPr>
          <p:cNvSpPr/>
          <p:nvPr/>
        </p:nvSpPr>
        <p:spPr>
          <a:xfrm>
            <a:off x="335360" y="1268760"/>
            <a:ext cx="11472640" cy="46805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noProof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User {</a:t>
            </a:r>
          </a:p>
          <a:p>
            <a:endParaRPr lang="en-US" b="1" noProof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noProof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passwordHash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noProof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noProof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function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setPassword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$password): void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$this-&gt;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passwordHash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password_hash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$password, PASSWORD_BCRYPT, [ 'cost' =&gt; 12 ]);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noProof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function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verifyPassword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$password): bool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noProof="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password_verify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($password, $this-&gt;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passwordHash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b="1" noProof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9320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A739-1381-8E0B-6F89-2320A90A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Authentication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84CA-FD1C-5310-5857-E55506FE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Generated once the user is authenticated or to grant some specific action, e.g., password reset. </a:t>
            </a:r>
            <a:br>
              <a:rPr lang="en-US" noProof="0" dirty="0"/>
            </a:br>
            <a:r>
              <a:rPr lang="en-US" noProof="0" dirty="0"/>
              <a:t>Does not have to be private, but only server can create/verify them.</a:t>
            </a:r>
          </a:p>
          <a:p>
            <a:pPr marL="0" indent="0">
              <a:buNone/>
            </a:pPr>
            <a:br>
              <a:rPr lang="en-US" noProof="0" dirty="0"/>
            </a:br>
            <a:r>
              <a:rPr lang="en-US" noProof="0" dirty="0"/>
              <a:t>Example of a security token:</a:t>
            </a:r>
          </a:p>
          <a:p>
            <a:r>
              <a:rPr lang="en-US" i="1" noProof="0" dirty="0" err="1"/>
              <a:t>user_id:salt:hash</a:t>
            </a:r>
            <a:r>
              <a:rPr lang="en-US" i="1" noProof="0" dirty="0"/>
              <a:t>(</a:t>
            </a:r>
            <a:r>
              <a:rPr lang="en-US" i="1" noProof="0" dirty="0" err="1"/>
              <a:t>user_id:salt:secret</a:t>
            </a:r>
            <a:r>
              <a:rPr lang="en-US" i="1" noProof="0" dirty="0"/>
              <a:t>)</a:t>
            </a:r>
          </a:p>
          <a:p>
            <a:r>
              <a:rPr lang="en-US" noProof="0" dirty="0"/>
              <a:t>Where </a:t>
            </a:r>
            <a:r>
              <a:rPr lang="en-US" b="1" noProof="0" dirty="0"/>
              <a:t>secret</a:t>
            </a:r>
            <a:r>
              <a:rPr lang="en-US" noProof="0" dirty="0"/>
              <a:t> is a string known only to the server</a:t>
            </a:r>
          </a:p>
          <a:p>
            <a:pPr marL="0" indent="0">
              <a:buNone/>
            </a:pPr>
            <a:br>
              <a:rPr lang="en-US" noProof="0" dirty="0"/>
            </a:br>
            <a:r>
              <a:rPr lang="en-US" noProof="0" dirty="0"/>
              <a:t>Token may hold additional public data / payload:</a:t>
            </a:r>
          </a:p>
          <a:p>
            <a:r>
              <a:rPr lang="en-US" noProof="0" dirty="0"/>
              <a:t>Expiration timestamp</a:t>
            </a:r>
          </a:p>
          <a:p>
            <a:r>
              <a:rPr lang="en-US" noProof="0" dirty="0"/>
              <a:t>Creation timestamp</a:t>
            </a:r>
          </a:p>
          <a:p>
            <a:r>
              <a:rPr lang="en-US" noProof="0" dirty="0"/>
              <a:t>Scope – restrictions on actions that the user may do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65EF1-B3BF-0626-9FF6-17C83DE6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34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F1EDC7-9160-B958-DE79-5B575C70A082}"/>
              </a:ext>
            </a:extLst>
          </p:cNvPr>
          <p:cNvSpPr/>
          <p:nvPr/>
        </p:nvSpPr>
        <p:spPr>
          <a:xfrm>
            <a:off x="7248128" y="2780557"/>
            <a:ext cx="4752528" cy="36004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"HS256", "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"JWT" 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94F47-CC08-2DC6-C6D7-ADD340E91CFE}"/>
              </a:ext>
            </a:extLst>
          </p:cNvPr>
          <p:cNvSpPr/>
          <p:nvPr/>
        </p:nvSpPr>
        <p:spPr>
          <a:xfrm>
            <a:off x="7248128" y="3283205"/>
            <a:ext cx="4752528" cy="14415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"sub": "1234567890",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"name": "John Doe",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iat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1516239022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66056-10A5-82E1-8FEE-34728EAC8585}"/>
              </a:ext>
            </a:extLst>
          </p:cNvPr>
          <p:cNvSpPr/>
          <p:nvPr/>
        </p:nvSpPr>
        <p:spPr>
          <a:xfrm>
            <a:off x="7248128" y="4885155"/>
            <a:ext cx="4752528" cy="14415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HMACSHA256 (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base64UrlEncode(header) + "." +</a:t>
            </a:r>
            <a:b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base64UrlEncode(payload),  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secret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DFCE9-4890-4DBA-B1A0-A071BFC7A36B}"/>
              </a:ext>
            </a:extLst>
          </p:cNvPr>
          <p:cNvSpPr txBox="1"/>
          <p:nvPr/>
        </p:nvSpPr>
        <p:spPr>
          <a:xfrm>
            <a:off x="7248128" y="234850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/>
              <a:t>JSON Web Tokens:</a:t>
            </a:r>
          </a:p>
        </p:txBody>
      </p:sp>
    </p:spTree>
    <p:extLst>
      <p:ext uri="{BB962C8B-B14F-4D97-AF65-F5344CB8AC3E}">
        <p14:creationId xmlns:p14="http://schemas.microsoft.com/office/powerpoint/2010/main" val="2702914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86A8-40C8-9366-DA44-91FF8F35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Attack: JSON Web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2674-559A-4178-9C45-D94651217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Do not use JWT to store sensitive information (passwords, …)</a:t>
            </a:r>
          </a:p>
          <a:p>
            <a:r>
              <a:rPr lang="en-US" noProof="0" dirty="0"/>
              <a:t>Check for "</a:t>
            </a:r>
            <a:r>
              <a:rPr lang="en-US" noProof="0" dirty="0" err="1"/>
              <a:t>alg</a:t>
            </a:r>
            <a:r>
              <a:rPr lang="en-US" noProof="0" dirty="0"/>
              <a:t>": "none" 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DAAB7-BB28-31EE-C000-272097D0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35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BC2B1-9B92-0533-0C43-D6C7F6949700}"/>
              </a:ext>
            </a:extLst>
          </p:cNvPr>
          <p:cNvSpPr txBox="1"/>
          <p:nvPr/>
        </p:nvSpPr>
        <p:spPr>
          <a:xfrm>
            <a:off x="0" y="65160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85872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F30-9E37-B10B-60B1-E9FBF689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88A2-8FCF-CD21-BF86-54F59DBE7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noProof="0" dirty="0"/>
              <a:t>Authorization defines whether a user is allowed to do something. </a:t>
            </a: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Roles:</a:t>
            </a:r>
          </a:p>
          <a:p>
            <a:r>
              <a:rPr lang="en-US" noProof="0" dirty="0"/>
              <a:t>Authorities are typically not individual users, but roles</a:t>
            </a:r>
          </a:p>
          <a:p>
            <a:r>
              <a:rPr lang="en-US" noProof="0" dirty="0"/>
              <a:t>Each user have one (or multiple) roles</a:t>
            </a:r>
          </a:p>
          <a:p>
            <a:pPr marL="0" indent="0">
              <a:buNone/>
            </a:pP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Security model:</a:t>
            </a:r>
          </a:p>
          <a:p>
            <a:r>
              <a:rPr lang="en-US" noProof="0" dirty="0"/>
              <a:t>Defines protected objects, authorities, operations</a:t>
            </a:r>
          </a:p>
          <a:p>
            <a:r>
              <a:rPr lang="en-US" noProof="0" dirty="0"/>
              <a:t>(state-less) function (object, authority, operation, …) -&gt; yes/no</a:t>
            </a:r>
          </a:p>
          <a:p>
            <a:r>
              <a:rPr lang="en-US" noProof="0" dirty="0"/>
              <a:t>Typically implemented in one class (component)</a:t>
            </a:r>
          </a:p>
          <a:p>
            <a:endParaRPr lang="en-US" noProof="0" dirty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D4E45-2D2A-0698-9600-95143F45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821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CA9B-B198-0E8A-E116-08EE6E90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Security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4A02-193C-8FFD-8F8E-8EBC69067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Directory (Capability List)</a:t>
            </a:r>
          </a:p>
          <a:p>
            <a:r>
              <a:rPr lang="en-US" noProof="0" dirty="0"/>
              <a:t>Authorities have lists of accessible objects</a:t>
            </a: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Access List (ACL)</a:t>
            </a:r>
          </a:p>
          <a:p>
            <a:r>
              <a:rPr lang="en-US" noProof="0" dirty="0"/>
              <a:t>Protected objects have lists of users (+permissions)</a:t>
            </a: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Access Control Matrix</a:t>
            </a:r>
          </a:p>
          <a:p>
            <a:r>
              <a:rPr lang="en-US" noProof="0" dirty="0"/>
              <a:t>Rows ~ authorities, cols ~ objects, items ~ access rights</a:t>
            </a:r>
            <a:br>
              <a:rPr lang="en-US" noProof="0" dirty="0"/>
            </a:br>
            <a:endParaRPr lang="en-US" noProof="0" dirty="0"/>
          </a:p>
          <a:p>
            <a:pPr marL="0" indent="0">
              <a:buNone/>
            </a:pPr>
            <a:r>
              <a:rPr lang="en-US" noProof="0" dirty="0"/>
              <a:t>Bell-</a:t>
            </a:r>
            <a:r>
              <a:rPr lang="en-US" noProof="0" dirty="0" err="1"/>
              <a:t>LaPadula</a:t>
            </a:r>
            <a:r>
              <a:rPr lang="en-US" noProof="0" dirty="0"/>
              <a:t> (BLP)</a:t>
            </a:r>
          </a:p>
          <a:p>
            <a:r>
              <a:rPr lang="en-US" noProof="0" dirty="0"/>
              <a:t>Each authority has maximal level of access, each object has minimal required level of access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2E775-212B-1893-289F-6C8178A6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00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1B3B-107F-575B-E337-CA80557A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Access Control List (ACL)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C8FAC-4283-B8B5-8E7E-EB305F99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38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D28F84-9170-8589-6156-A97389A3A309}"/>
              </a:ext>
            </a:extLst>
          </p:cNvPr>
          <p:cNvSpPr/>
          <p:nvPr/>
        </p:nvSpPr>
        <p:spPr>
          <a:xfrm>
            <a:off x="360000" y="1340768"/>
            <a:ext cx="7104152" cy="43204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authorizator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setup: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addRole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('user')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addRole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('editor', 'user')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addRole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('admin', 'editor')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addResource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('Homepage')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addResource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('Archive')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</a:t>
            </a:r>
            <a:r>
              <a:rPr lang="en-US" b="1" noProof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addResource</a:t>
            </a:r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('Users')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allow('user', 'Homepage', 'default’)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allow('user', 'Users', 'default')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allow('user', 'Users', 'show')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allow('editor', 'Users', 'show-private’)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allow('editor', 'Archive', 'edit')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allow('editor', 'Archive', 'delete')</a:t>
            </a:r>
          </a:p>
          <a:p>
            <a:r>
              <a:rPr lang="en-US" b="1" noProof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 allow('admin')</a:t>
            </a:r>
          </a:p>
        </p:txBody>
      </p:sp>
      <p:sp>
        <p:nvSpPr>
          <p:cNvPr id="6" name="Zaoblený obdélníkový popisek 52">
            <a:extLst>
              <a:ext uri="{FF2B5EF4-FFF2-40B4-BE49-F238E27FC236}">
                <a16:creationId xmlns:a16="http://schemas.microsoft.com/office/drawing/2014/main" id="{3C6B0CD7-9D00-F002-3AF9-C0318DC63BE6}"/>
              </a:ext>
            </a:extLst>
          </p:cNvPr>
          <p:cNvSpPr/>
          <p:nvPr/>
        </p:nvSpPr>
        <p:spPr>
          <a:xfrm>
            <a:off x="4451120" y="1605566"/>
            <a:ext cx="2112932" cy="432048"/>
          </a:xfrm>
          <a:prstGeom prst="wedgeRoundRectCallout">
            <a:avLst>
              <a:gd name="adj1" fmla="val -62620"/>
              <a:gd name="adj2" fmla="val 434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noProof="0" dirty="0"/>
              <a:t>Authorities (roles)</a:t>
            </a:r>
          </a:p>
        </p:txBody>
      </p:sp>
      <p:sp>
        <p:nvSpPr>
          <p:cNvPr id="7" name="Zaoblený obdélníkový popisek 52">
            <a:extLst>
              <a:ext uri="{FF2B5EF4-FFF2-40B4-BE49-F238E27FC236}">
                <a16:creationId xmlns:a16="http://schemas.microsoft.com/office/drawing/2014/main" id="{DBC7BC76-247B-E4C0-0B36-D6971D02D808}"/>
              </a:ext>
            </a:extLst>
          </p:cNvPr>
          <p:cNvSpPr/>
          <p:nvPr/>
        </p:nvSpPr>
        <p:spPr>
          <a:xfrm>
            <a:off x="5428381" y="2669236"/>
            <a:ext cx="3672408" cy="696920"/>
          </a:xfrm>
          <a:prstGeom prst="wedgeRoundRectCallout">
            <a:avLst>
              <a:gd name="adj1" fmla="val -63398"/>
              <a:gd name="adj2" fmla="val 202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noProof="0" dirty="0"/>
              <a:t>Protected objects (resources) corresponds to controllers here</a:t>
            </a:r>
          </a:p>
        </p:txBody>
      </p:sp>
      <p:sp>
        <p:nvSpPr>
          <p:cNvPr id="8" name="Zaoblený obdélníkový popisek 52">
            <a:extLst>
              <a:ext uri="{FF2B5EF4-FFF2-40B4-BE49-F238E27FC236}">
                <a16:creationId xmlns:a16="http://schemas.microsoft.com/office/drawing/2014/main" id="{DBC0FBEA-6E00-383C-6CDB-A0D4CBAA29F0}"/>
              </a:ext>
            </a:extLst>
          </p:cNvPr>
          <p:cNvSpPr/>
          <p:nvPr/>
        </p:nvSpPr>
        <p:spPr>
          <a:xfrm>
            <a:off x="7608168" y="3806563"/>
            <a:ext cx="4495097" cy="966460"/>
          </a:xfrm>
          <a:prstGeom prst="wedgeRoundRectCallout">
            <a:avLst>
              <a:gd name="adj1" fmla="val -69528"/>
              <a:gd name="adj2" fmla="val -339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noProof="0" dirty="0"/>
              <a:t>List of all access privileges (role, resource, action)</a:t>
            </a:r>
            <a:br>
              <a:rPr lang="en-US" sz="1600" noProof="0" dirty="0"/>
            </a:br>
            <a:r>
              <a:rPr lang="en-US" sz="1600" noProof="0" dirty="0"/>
              <a:t>What is not explicitly allowed, is denied.</a:t>
            </a:r>
          </a:p>
        </p:txBody>
      </p:sp>
      <p:sp>
        <p:nvSpPr>
          <p:cNvPr id="9" name="Zaoblený obdélníkový popisek 52">
            <a:extLst>
              <a:ext uri="{FF2B5EF4-FFF2-40B4-BE49-F238E27FC236}">
                <a16:creationId xmlns:a16="http://schemas.microsoft.com/office/drawing/2014/main" id="{D2C1A7C2-9D63-A415-459A-369A80FC65AC}"/>
              </a:ext>
            </a:extLst>
          </p:cNvPr>
          <p:cNvSpPr/>
          <p:nvPr/>
        </p:nvSpPr>
        <p:spPr>
          <a:xfrm>
            <a:off x="2711624" y="5555890"/>
            <a:ext cx="3102551" cy="541729"/>
          </a:xfrm>
          <a:prstGeom prst="wedgeRoundRectCallout">
            <a:avLst>
              <a:gd name="adj1" fmla="val -61546"/>
              <a:gd name="adj2" fmla="val -392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noProof="0" dirty="0"/>
              <a:t>Admin is allowed everything</a:t>
            </a:r>
          </a:p>
        </p:txBody>
      </p:sp>
    </p:spTree>
    <p:extLst>
      <p:ext uri="{BB962C8B-B14F-4D97-AF65-F5344CB8AC3E}">
        <p14:creationId xmlns:p14="http://schemas.microsoft.com/office/powerpoint/2010/main" val="852817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A927-CA58-4873-2694-79CF75F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Frontend (UI) vs Backend (REST API/CLI)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EA67-BB23-070C-355A-5A552E2AE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Permissions are primarily tested in backend.</a:t>
            </a:r>
          </a:p>
          <a:p>
            <a:pPr marL="0" indent="0">
              <a:buNone/>
            </a:pPr>
            <a:r>
              <a:rPr lang="en-US" noProof="0" dirty="0"/>
              <a:t>User interface appearance should be in sync with operations the user is authorized to do.</a:t>
            </a:r>
          </a:p>
          <a:p>
            <a:pPr marL="0" indent="0">
              <a:buNone/>
            </a:pP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Example: Editing an e-shop item</a:t>
            </a:r>
          </a:p>
          <a:p>
            <a:r>
              <a:rPr lang="en-US" noProof="0" dirty="0"/>
              <a:t>Users who do not have the permission to edit should not see the link leading to the page with editing form</a:t>
            </a:r>
          </a:p>
          <a:p>
            <a:r>
              <a:rPr lang="en-US" noProof="0" dirty="0"/>
              <a:t>What if the user gets to the page another way?</a:t>
            </a:r>
          </a:p>
          <a:p>
            <a:r>
              <a:rPr lang="en-US" noProof="0" dirty="0"/>
              <a:t>What if the user switches the role in the middle of editing?</a:t>
            </a:r>
          </a:p>
          <a:p>
            <a:r>
              <a:rPr lang="en-US" noProof="0" dirty="0"/>
              <a:t>How to reveal these permissions to the UI without compromising security?</a:t>
            </a:r>
          </a:p>
          <a:p>
            <a:r>
              <a:rPr lang="en-US" noProof="0" dirty="0"/>
              <a:t>What if the permissions change in the middle of editing?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0D60F-B4EE-FA93-7C2E-98851416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134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F63A2-102D-BA1B-2FA5-C3A8897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3DAD-C529-1CC2-759A-FA65BEFF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Symmetric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23D8-C556-7D6B-742F-18C7467B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59"/>
            <a:ext cx="11449272" cy="1980307"/>
          </a:xfrm>
        </p:spPr>
        <p:txBody>
          <a:bodyPr/>
          <a:lstStyle/>
          <a:p>
            <a:r>
              <a:rPr lang="en-US" noProof="0" dirty="0"/>
              <a:t>Both sides need to share the same key.</a:t>
            </a:r>
          </a:p>
          <a:p>
            <a:r>
              <a:rPr lang="en-US" noProof="0" dirty="0"/>
              <a:t>There must be another (secret channel) how they pass on the key.</a:t>
            </a:r>
          </a:p>
          <a:p>
            <a:r>
              <a:rPr lang="en-US" noProof="0" dirty="0"/>
              <a:t>The key is used both for encryption and decryption.</a:t>
            </a:r>
          </a:p>
          <a:p>
            <a:r>
              <a:rPr lang="en-US" noProof="0" dirty="0"/>
              <a:t>Algorithm highlight: Advanced Encryption Standard (AES).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C4291-E099-EEBE-2FB5-1F51751B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4</a:t>
            </a:fld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F1CEB8-831E-21A5-CE8A-ADE6CA86CF04}"/>
              </a:ext>
            </a:extLst>
          </p:cNvPr>
          <p:cNvCxnSpPr/>
          <p:nvPr/>
        </p:nvCxnSpPr>
        <p:spPr>
          <a:xfrm>
            <a:off x="3359696" y="4759556"/>
            <a:ext cx="5184576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A34C640-24E9-23F4-119F-1F5749466B87}"/>
              </a:ext>
            </a:extLst>
          </p:cNvPr>
          <p:cNvGrpSpPr/>
          <p:nvPr/>
        </p:nvGrpSpPr>
        <p:grpSpPr>
          <a:xfrm>
            <a:off x="1559496" y="3495455"/>
            <a:ext cx="1606805" cy="2158871"/>
            <a:chOff x="1919536" y="3225672"/>
            <a:chExt cx="1606805" cy="2158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2AEAEE-67D8-B8F5-E6BA-13097C3F8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3603163"/>
              <a:ext cx="1606805" cy="17813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8B0EE8-A4D9-3E20-4F1B-182A6EB152F4}"/>
                </a:ext>
              </a:extLst>
            </p:cNvPr>
            <p:cNvSpPr txBox="1"/>
            <p:nvPr/>
          </p:nvSpPr>
          <p:spPr>
            <a:xfrm>
              <a:off x="1952260" y="322567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 dirty="0"/>
                <a:t>Alice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9E1132-C637-9DBD-04FA-E346B9A7B1B1}"/>
              </a:ext>
            </a:extLst>
          </p:cNvPr>
          <p:cNvGrpSpPr/>
          <p:nvPr/>
        </p:nvGrpSpPr>
        <p:grpSpPr>
          <a:xfrm>
            <a:off x="8400256" y="3431764"/>
            <a:ext cx="2088232" cy="2222562"/>
            <a:chOff x="8760296" y="3161981"/>
            <a:chExt cx="2088232" cy="2222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6524CA-AB6B-3098-017B-3D66A6353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296" y="3595004"/>
              <a:ext cx="2088232" cy="17895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B3F03F-E6B8-8A81-0792-1C9DEF12B640}"/>
                </a:ext>
              </a:extLst>
            </p:cNvPr>
            <p:cNvSpPr txBox="1"/>
            <p:nvPr/>
          </p:nvSpPr>
          <p:spPr>
            <a:xfrm>
              <a:off x="9780140" y="316198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 dirty="0"/>
                <a:t>Bob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6C34DF0-2E8A-1271-846D-CF847DCEE761}"/>
              </a:ext>
            </a:extLst>
          </p:cNvPr>
          <p:cNvSpPr txBox="1"/>
          <p:nvPr/>
        </p:nvSpPr>
        <p:spPr>
          <a:xfrm>
            <a:off x="4801669" y="60840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Eve (eavesdropper)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62AE5-828B-CA18-F517-065267D590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7" y="4942249"/>
            <a:ext cx="1106433" cy="11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3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BAA-0F66-2349-B9BC-2EA1C5F7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 anchor="b">
            <a:normAutofit/>
          </a:bodyPr>
          <a:lstStyle/>
          <a:p>
            <a:r>
              <a:rPr lang="en-US" dirty="0"/>
              <a:t>NÚKIB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2CA54-F6ED-5DB1-51B6-3BA462CC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0784" y="1376790"/>
            <a:ext cx="6408712" cy="36049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041F9-C24E-F786-1C2C-75346B85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571397"/>
            <a:ext cx="1312025" cy="25351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1B8B48-CD68-422A-981A-F7D1D2E08DD1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75F84-B372-7C1D-2C84-734B9771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36" y="1412776"/>
            <a:ext cx="6192114" cy="124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8D7361-AC09-1785-1C98-6EF3C81743C3}"/>
              </a:ext>
            </a:extLst>
          </p:cNvPr>
          <p:cNvSpPr txBox="1"/>
          <p:nvPr/>
        </p:nvSpPr>
        <p:spPr>
          <a:xfrm>
            <a:off x="0" y="651605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Optional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B11CC-0B10-CE65-C4CC-359CE820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2840307"/>
            <a:ext cx="8821381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1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9F79-3FC0-C354-7445-2DCE7EB4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Advanced Encryption Standard (AES)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A786E-3567-52D7-9E97-838073E0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Can use any sequence of bytes as key.</a:t>
            </a:r>
          </a:p>
          <a:p>
            <a:r>
              <a:rPr lang="en-US" noProof="0" dirty="0"/>
              <a:t>Keys are expanded into 128, 192, or 256bit blocks.</a:t>
            </a:r>
          </a:p>
          <a:p>
            <a:r>
              <a:rPr lang="en-US" noProof="0" dirty="0"/>
              <a:t>Works with 4x4 blocks of bytes.</a:t>
            </a:r>
          </a:p>
          <a:p>
            <a:r>
              <a:rPr lang="en-US" noProof="0" dirty="0"/>
              <a:t>Requires only basic operations (shift, add, </a:t>
            </a:r>
            <a:r>
              <a:rPr lang="en-US" noProof="0" dirty="0" err="1"/>
              <a:t>xor</a:t>
            </a:r>
            <a:r>
              <a:rPr lang="en-US" noProof="0" dirty="0"/>
              <a:t>, …).</a:t>
            </a:r>
          </a:p>
          <a:p>
            <a:r>
              <a:rPr lang="en-US" noProof="0" dirty="0"/>
              <a:t>…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1BCFC-7932-077C-AC2C-48F7E948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643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6455E-AA91-ACCB-1616-AC07F84DA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4950-55DE-9370-69FD-E35E7F99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Asymmetric Ciphers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574F-187D-685B-6C5E-A5B1E686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59"/>
            <a:ext cx="11449272" cy="1980307"/>
          </a:xfrm>
        </p:spPr>
        <p:txBody>
          <a:bodyPr/>
          <a:lstStyle/>
          <a:p>
            <a:r>
              <a:rPr lang="en-US" noProof="0" dirty="0"/>
              <a:t>Separate encryption (public) and decryption (private) key.</a:t>
            </a:r>
          </a:p>
          <a:p>
            <a:r>
              <a:rPr lang="en-US" noProof="0" dirty="0"/>
              <a:t>Does not require secure channel for transmitting the key.</a:t>
            </a:r>
          </a:p>
          <a:p>
            <a:r>
              <a:rPr lang="en-US" noProof="0" dirty="0"/>
              <a:t>Algorithms highlight: Rivest–Shamir–Adleman (RSA).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28E56-B5C5-2DBB-3B78-8A2D2F5F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6</a:t>
            </a:fld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5EF798-CB07-CE3F-D6AF-B93A196EF0EA}"/>
              </a:ext>
            </a:extLst>
          </p:cNvPr>
          <p:cNvCxnSpPr/>
          <p:nvPr/>
        </p:nvCxnSpPr>
        <p:spPr>
          <a:xfrm>
            <a:off x="3359696" y="4759556"/>
            <a:ext cx="5184576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DE13CCC-961D-ADEF-88A8-CAA8E68E4A15}"/>
              </a:ext>
            </a:extLst>
          </p:cNvPr>
          <p:cNvGrpSpPr/>
          <p:nvPr/>
        </p:nvGrpSpPr>
        <p:grpSpPr>
          <a:xfrm>
            <a:off x="1559496" y="3495455"/>
            <a:ext cx="1606805" cy="2158871"/>
            <a:chOff x="1919536" y="3225672"/>
            <a:chExt cx="1606805" cy="2158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A10FEC-B8EA-DC47-3E1A-730073570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3603163"/>
              <a:ext cx="1606805" cy="17813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C35BDB-3C27-71D3-6572-2BC22AFC6FC0}"/>
                </a:ext>
              </a:extLst>
            </p:cNvPr>
            <p:cNvSpPr txBox="1"/>
            <p:nvPr/>
          </p:nvSpPr>
          <p:spPr>
            <a:xfrm>
              <a:off x="1952260" y="322567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 dirty="0"/>
                <a:t>Alice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DAB2E4-0EAF-3FD5-D444-29CA1D67438F}"/>
              </a:ext>
            </a:extLst>
          </p:cNvPr>
          <p:cNvGrpSpPr/>
          <p:nvPr/>
        </p:nvGrpSpPr>
        <p:grpSpPr>
          <a:xfrm>
            <a:off x="8400256" y="3431764"/>
            <a:ext cx="2088232" cy="2222562"/>
            <a:chOff x="8760296" y="3161981"/>
            <a:chExt cx="2088232" cy="2222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EB22FA-BF97-8C33-FDFF-DCB06B9FC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296" y="3595004"/>
              <a:ext cx="2088232" cy="17895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38F045-B239-41D3-9ECC-4A541FF354C0}"/>
                </a:ext>
              </a:extLst>
            </p:cNvPr>
            <p:cNvSpPr txBox="1"/>
            <p:nvPr/>
          </p:nvSpPr>
          <p:spPr>
            <a:xfrm>
              <a:off x="9780140" y="316198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noProof="0" dirty="0"/>
                <a:t>Bob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34C482-DCC1-EA35-B196-430B1A2E1B2D}"/>
              </a:ext>
            </a:extLst>
          </p:cNvPr>
          <p:cNvSpPr txBox="1"/>
          <p:nvPr/>
        </p:nvSpPr>
        <p:spPr>
          <a:xfrm>
            <a:off x="4801669" y="608400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/>
              <a:t>Eve (eavesdropper)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CF1E5-4CF9-D7C4-E93D-084E86E50C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7" y="4942249"/>
            <a:ext cx="1106433" cy="11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F3E8-996F-3811-A80C-BDF16CAE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Rivest–Shamir–Adleman (RSA)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75FF3-F295-3E04-3B51-46DA997CC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noProof="0" dirty="0"/>
                  <a:t>RSA is based on factorization principle, which is believed to be extremely computationally demanding. It this relies on the absence of sufficiently powerful computing machine.</a:t>
                </a:r>
                <a:br>
                  <a:rPr lang="en-US" noProof="0" dirty="0"/>
                </a:br>
                <a:br>
                  <a:rPr lang="en-US" noProof="0" dirty="0"/>
                </a:br>
                <a:r>
                  <a:rPr lang="en-US" noProof="0" dirty="0"/>
                  <a:t>Algorithm outline:</a:t>
                </a:r>
              </a:p>
              <a:p>
                <a:r>
                  <a:rPr lang="en-US" noProof="0" dirty="0"/>
                  <a:t>Preparing the keys – public (𝑛,𝑒) and private (𝑛,𝑑)</a:t>
                </a:r>
              </a:p>
              <a:p>
                <a:r>
                  <a:rPr lang="en-US" noProof="0" dirty="0"/>
                  <a:t>…</a:t>
                </a:r>
              </a:p>
              <a:p>
                <a:r>
                  <a:rPr lang="en-US" noProof="0" dirty="0"/>
                  <a:t>Encryption 𝑐=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noProof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noProof="0" dirty="0"/>
                  <a:t>  mod 𝑛 (where 𝑚 is the message)</a:t>
                </a:r>
              </a:p>
              <a:p>
                <a:r>
                  <a:rPr lang="en-US" noProof="0" dirty="0"/>
                  <a:t>Decryption 𝑚=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noProof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noProof="0" dirty="0"/>
                  <a:t> mod 𝑛</a:t>
                </a:r>
              </a:p>
              <a:p>
                <a:r>
                  <a:rPr lang="en-US" noProof="0" dirty="0"/>
                  <a:t>…</a:t>
                </a:r>
              </a:p>
              <a:p>
                <a:pPr marL="0" indent="0">
                  <a:buNone/>
                </a:pPr>
                <a:br>
                  <a:rPr lang="en-US" noProof="0" dirty="0"/>
                </a:br>
                <a:r>
                  <a:rPr lang="en-US" noProof="0" dirty="0"/>
                  <a:t>Concept of proof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noProof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 noProof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75FF3-F295-3E04-3B51-46DA997CC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1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6F607-77F4-010E-5613-52F9BF24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559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E0F8-4721-7E4A-ABD5-F70CE314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F76C-1E23-AFE0-F9A8-8273C0625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noProof="0" dirty="0"/>
              <a:t>One-way transformation of data into a fingerprint of fixed size. Similar, but different, inputs have completely different hashes. Different inputs may have same output. Example applications:</a:t>
            </a:r>
          </a:p>
          <a:p>
            <a:r>
              <a:rPr lang="en-US" noProof="0" dirty="0"/>
              <a:t>Integrity verification</a:t>
            </a:r>
          </a:p>
          <a:p>
            <a:r>
              <a:rPr lang="en-US" noProof="0" dirty="0"/>
              <a:t>Passwords</a:t>
            </a:r>
          </a:p>
          <a:p>
            <a:r>
              <a:rPr lang="en-US" noProof="0" dirty="0"/>
              <a:t>Security tokens</a:t>
            </a:r>
          </a:p>
          <a:p>
            <a:r>
              <a:rPr lang="en-US" noProof="0" dirty="0"/>
              <a:t>…</a:t>
            </a: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E2326-61A8-829B-9FE2-6188E995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Ohnutý roh 6">
            <a:extLst>
              <a:ext uri="{FF2B5EF4-FFF2-40B4-BE49-F238E27FC236}">
                <a16:creationId xmlns:a16="http://schemas.microsoft.com/office/drawing/2014/main" id="{51284649-8DE9-D3D1-13D4-4778592C0BA8}"/>
              </a:ext>
            </a:extLst>
          </p:cNvPr>
          <p:cNvSpPr/>
          <p:nvPr/>
        </p:nvSpPr>
        <p:spPr>
          <a:xfrm>
            <a:off x="2063552" y="4365104"/>
            <a:ext cx="3036168" cy="1821397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6a d9 06 82 71 cc 73 75 11 63 85 ed c0 f1 b8 10 1f 5d 2f 4f 02 b4 97 6b be 13 36 cc 81 77 c7 f9 28 e8 93 5d 8b 79 dc 6e 8a f0 13 28 27 21 8a b2 </a:t>
            </a:r>
          </a:p>
          <a:p>
            <a:r>
              <a:rPr lang="en-US" sz="1600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84 bd 31 5b 82 05 ...</a:t>
            </a:r>
          </a:p>
        </p:txBody>
      </p:sp>
      <p:sp>
        <p:nvSpPr>
          <p:cNvPr id="6" name="TextovéPole 8">
            <a:extLst>
              <a:ext uri="{FF2B5EF4-FFF2-40B4-BE49-F238E27FC236}">
                <a16:creationId xmlns:a16="http://schemas.microsoft.com/office/drawing/2014/main" id="{28E96519-0640-A7BF-7148-D34E2021C1A8}"/>
              </a:ext>
            </a:extLst>
          </p:cNvPr>
          <p:cNvSpPr txBox="1"/>
          <p:nvPr/>
        </p:nvSpPr>
        <p:spPr>
          <a:xfrm>
            <a:off x="7644603" y="5044969"/>
            <a:ext cx="218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0" dirty="0">
                <a:latin typeface="Courier New" panose="02070309020205020404" pitchFamily="49" charset="0"/>
                <a:cs typeface="Courier New" panose="02070309020205020404" pitchFamily="49" charset="0"/>
              </a:rPr>
              <a:t>D0F297FE42</a:t>
            </a:r>
            <a:endParaRPr lang="en-US" sz="2400" b="1" noProof="0" dirty="0"/>
          </a:p>
        </p:txBody>
      </p:sp>
      <p:graphicFrame>
        <p:nvGraphicFramePr>
          <p:cNvPr id="7" name="Objekt 9">
            <a:extLst>
              <a:ext uri="{FF2B5EF4-FFF2-40B4-BE49-F238E27FC236}">
                <a16:creationId xmlns:a16="http://schemas.microsoft.com/office/drawing/2014/main" id="{BB0472D4-E136-3E2E-6759-E5C27BE3D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46262"/>
              </p:ext>
            </p:extLst>
          </p:nvPr>
        </p:nvGraphicFramePr>
        <p:xfrm>
          <a:off x="5375919" y="4706364"/>
          <a:ext cx="1992485" cy="113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777640" imgH="3301560" progId="Photoshop.Image.12">
                  <p:embed/>
                </p:oleObj>
              </mc:Choice>
              <mc:Fallback>
                <p:oleObj name="Image" r:id="rId2" imgW="5777640" imgH="3301560" progId="Photoshop.Image.12">
                  <p:embed/>
                  <p:pic>
                    <p:nvPicPr>
                      <p:cNvPr id="8" name="Objekt 9">
                        <a:extLst>
                          <a:ext uri="{FF2B5EF4-FFF2-40B4-BE49-F238E27FC236}">
                            <a16:creationId xmlns:a16="http://schemas.microsoft.com/office/drawing/2014/main" id="{3F9B2169-F447-407A-B785-39025512F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75919" y="4706364"/>
                        <a:ext cx="1992485" cy="1138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51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F0D3-24BB-BCA5-26DE-2C82778D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EB52C-9A1F-F5CF-615F-B76029546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MD4, MD5, SHA1</a:t>
            </a:r>
            <a:br>
              <a:rPr lang="en-US" noProof="0" dirty="0"/>
            </a:br>
            <a:r>
              <a:rPr lang="en-US" noProof="0" dirty="0"/>
              <a:t>Obsolete algorithms, still applicable for some cases (e.g., deduplication)</a:t>
            </a:r>
          </a:p>
          <a:p>
            <a:r>
              <a:rPr lang="en-US" noProof="0" dirty="0"/>
              <a:t>SHA-256, SHA-512, … (SHA2)</a:t>
            </a:r>
            <a:br>
              <a:rPr lang="en-US" noProof="0" dirty="0"/>
            </a:br>
            <a:r>
              <a:rPr lang="en-US" noProof="0" dirty="0"/>
              <a:t>Quite old, but probably the most widely used hashing algorithm</a:t>
            </a:r>
          </a:p>
          <a:p>
            <a:r>
              <a:rPr lang="en-US" noProof="0" dirty="0"/>
              <a:t>SHA3-256, SHA3-512, …</a:t>
            </a:r>
            <a:br>
              <a:rPr lang="en-US" noProof="0" dirty="0"/>
            </a:br>
            <a:r>
              <a:rPr lang="en-US" noProof="0" dirty="0"/>
              <a:t>New revision of SHA family, better than SHA2, but not widely used yet</a:t>
            </a:r>
          </a:p>
          <a:p>
            <a:r>
              <a:rPr lang="en-US" noProof="0" dirty="0" err="1"/>
              <a:t>bcrypt</a:t>
            </a:r>
            <a:r>
              <a:rPr lang="en-US" noProof="0" dirty="0"/>
              <a:t>, </a:t>
            </a:r>
            <a:r>
              <a:rPr lang="en-US" noProof="0" dirty="0" err="1"/>
              <a:t>scrypt</a:t>
            </a:r>
            <a:br>
              <a:rPr lang="en-US" noProof="0" dirty="0"/>
            </a:br>
            <a:r>
              <a:rPr lang="en-US" noProof="0" dirty="0"/>
              <a:t>Specifically designed to be computationally demanding (especially </a:t>
            </a:r>
            <a:r>
              <a:rPr lang="en-US" noProof="0" dirty="0" err="1"/>
              <a:t>scrypt</a:t>
            </a:r>
            <a:r>
              <a:rPr lang="en-US" noProof="0" dirty="0"/>
              <a:t>).</a:t>
            </a:r>
            <a:br>
              <a:rPr lang="en-US" noProof="0" dirty="0"/>
            </a:br>
            <a:r>
              <a:rPr lang="en-US" noProof="0" dirty="0"/>
              <a:t>More resistant to brute-force attacks (guessing the input).</a:t>
            </a:r>
          </a:p>
          <a:p>
            <a:r>
              <a:rPr lang="en-US" noProof="0" dirty="0"/>
              <a:t>Argon2</a:t>
            </a:r>
            <a:br>
              <a:rPr lang="en-US" noProof="0" dirty="0"/>
            </a:br>
            <a:r>
              <a:rPr lang="en-US" noProof="0" dirty="0"/>
              <a:t>Winner of Password Hashing Competition in 2015. No wide adoption yet ... 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BF17C-D495-75B7-E96B-A986586C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3371609"/>
      </p:ext>
    </p:extLst>
  </p:cSld>
  <p:clrMapOvr>
    <a:masterClrMapping/>
  </p:clrMapOvr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B11F140C-9B55-4BCA-BFF9-CABB9E915944}" vid="{395D06B6-9D47-4D1E-9828-FD1B18F4067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15383</TotalTime>
  <Words>2732</Words>
  <Application>Microsoft Office PowerPoint</Application>
  <PresentationFormat>Widescreen</PresentationFormat>
  <Paragraphs>442</Paragraphs>
  <Slides>41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Courier New</vt:lpstr>
      <vt:lpstr>Lora</vt:lpstr>
      <vt:lpstr>Times New Roman</vt:lpstr>
      <vt:lpstr>2024 presentation theme</vt:lpstr>
      <vt:lpstr>Image</vt:lpstr>
      <vt:lpstr>Security  in Web Applications</vt:lpstr>
      <vt:lpstr>PowerPoint Presentation</vt:lpstr>
      <vt:lpstr>Basics</vt:lpstr>
      <vt:lpstr>Symmetric Ciphers</vt:lpstr>
      <vt:lpstr>Advanced Encryption Standard (AES)</vt:lpstr>
      <vt:lpstr>Asymmetric Ciphers</vt:lpstr>
      <vt:lpstr>Rivest–Shamir–Adleman (RSA)</vt:lpstr>
      <vt:lpstr>Hashing</vt:lpstr>
      <vt:lpstr>Hash functions</vt:lpstr>
      <vt:lpstr>Digital Signature</vt:lpstr>
      <vt:lpstr>Implementation</vt:lpstr>
      <vt:lpstr>PowerPoint Presentation</vt:lpstr>
      <vt:lpstr>HTTP Secure (HTTPS)</vt:lpstr>
      <vt:lpstr>X.509 Certificates</vt:lpstr>
      <vt:lpstr>PowerPoint Presentation</vt:lpstr>
      <vt:lpstr>Cyber security</vt:lpstr>
      <vt:lpstr>Security in Web Application</vt:lpstr>
      <vt:lpstr>STRIDE Model for computer security threats</vt:lpstr>
      <vt:lpstr>PowerPoint Presentation</vt:lpstr>
      <vt:lpstr>PowerPoint Presentation</vt:lpstr>
      <vt:lpstr>Hardware / Infrastructure / Software</vt:lpstr>
      <vt:lpstr>Libraries</vt:lpstr>
      <vt:lpstr>Sanitization</vt:lpstr>
      <vt:lpstr>Validation</vt:lpstr>
      <vt:lpstr>"SQL" Injection</vt:lpstr>
      <vt:lpstr>Attack: Cross-site scripting (XSS)</vt:lpstr>
      <vt:lpstr>Content security policy (CSP)</vt:lpstr>
      <vt:lpstr>Monitoring and Logging</vt:lpstr>
      <vt:lpstr>PowerPoint Presentation</vt:lpstr>
      <vt:lpstr>Authentication</vt:lpstr>
      <vt:lpstr>Password</vt:lpstr>
      <vt:lpstr>PowerPoint Presentation</vt:lpstr>
      <vt:lpstr>Authentication in PHP</vt:lpstr>
      <vt:lpstr>Authentication Tokens</vt:lpstr>
      <vt:lpstr>Attack: JSON Web Tokens</vt:lpstr>
      <vt:lpstr>Authorization</vt:lpstr>
      <vt:lpstr>Security models</vt:lpstr>
      <vt:lpstr>Access Control List (ACL) Example</vt:lpstr>
      <vt:lpstr>Frontend (UI) vs Backend (REST API/CLI)</vt:lpstr>
      <vt:lpstr>NÚKIB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388</cp:revision>
  <dcterms:created xsi:type="dcterms:W3CDTF">2011-06-05T13:18:40Z</dcterms:created>
  <dcterms:modified xsi:type="dcterms:W3CDTF">2026-01-07T13:44:08Z</dcterms:modified>
</cp:coreProperties>
</file>