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43"/>
  </p:notesMasterIdLst>
  <p:handoutMasterIdLst>
    <p:handoutMasterId r:id="rId44"/>
  </p:handoutMasterIdLst>
  <p:sldIdLst>
    <p:sldId id="337" r:id="rId2"/>
    <p:sldId id="519" r:id="rId3"/>
    <p:sldId id="417" r:id="rId4"/>
    <p:sldId id="346" r:id="rId5"/>
    <p:sldId id="388" r:id="rId6"/>
    <p:sldId id="383" r:id="rId7"/>
    <p:sldId id="384" r:id="rId8"/>
    <p:sldId id="348" r:id="rId9"/>
    <p:sldId id="360" r:id="rId10"/>
    <p:sldId id="356" r:id="rId11"/>
    <p:sldId id="357" r:id="rId12"/>
    <p:sldId id="358" r:id="rId13"/>
    <p:sldId id="347" r:id="rId14"/>
    <p:sldId id="350" r:id="rId15"/>
    <p:sldId id="353" r:id="rId16"/>
    <p:sldId id="421" r:id="rId17"/>
    <p:sldId id="422" r:id="rId18"/>
    <p:sldId id="400" r:id="rId19"/>
    <p:sldId id="401" r:id="rId20"/>
    <p:sldId id="402" r:id="rId21"/>
    <p:sldId id="403" r:id="rId22"/>
    <p:sldId id="404" r:id="rId23"/>
    <p:sldId id="406" r:id="rId24"/>
    <p:sldId id="407" r:id="rId25"/>
    <p:sldId id="408" r:id="rId26"/>
    <p:sldId id="409" r:id="rId27"/>
    <p:sldId id="410" r:id="rId28"/>
    <p:sldId id="412" r:id="rId29"/>
    <p:sldId id="413" r:id="rId30"/>
    <p:sldId id="414" r:id="rId31"/>
    <p:sldId id="423" r:id="rId32"/>
    <p:sldId id="418" r:id="rId33"/>
    <p:sldId id="419" r:id="rId34"/>
    <p:sldId id="420" r:id="rId35"/>
    <p:sldId id="424" r:id="rId36"/>
    <p:sldId id="372" r:id="rId37"/>
    <p:sldId id="373" r:id="rId38"/>
    <p:sldId id="374" r:id="rId39"/>
    <p:sldId id="375" r:id="rId40"/>
    <p:sldId id="376" r:id="rId41"/>
    <p:sldId id="382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1" autoAdjust="0"/>
    <p:restoredTop sz="75830" autoAdjust="0"/>
  </p:normalViewPr>
  <p:slideViewPr>
    <p:cSldViewPr>
      <p:cViewPr varScale="1">
        <p:scale>
          <a:sx n="88" d="100"/>
          <a:sy n="88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67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890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163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379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768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269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984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441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190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3110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225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114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943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1293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587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629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859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667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00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024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A90CBFD-96D4-7287-CE2C-B361F455B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86" y="6503336"/>
            <a:ext cx="983432" cy="34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5EABA8-3BA1-5923-66BA-C39DF4CA777F}"/>
              </a:ext>
            </a:extLst>
          </p:cNvPr>
          <p:cNvSpPr txBox="1"/>
          <p:nvPr/>
        </p:nvSpPr>
        <p:spPr>
          <a:xfrm>
            <a:off x="2035126" y="6513154"/>
            <a:ext cx="81653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work is licensed under a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 4.0 International License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5134056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1980093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3140968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/>
        </p:nvCxnSpPr>
        <p:spPr>
          <a:xfrm>
            <a:off x="335360" y="2996952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25235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24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02970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024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602711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024: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13259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420943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6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kodapetr.github.io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hp.watch/versions/8.2/dynamic-properties-deprecated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releases/8.2/en.php" TargetMode="Externa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p.net/releases/8.3/en.php" TargetMode="Externa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releases/8.4/en.php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p.net/releases/8.5/en.php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5887-24DB-AA59-B38B-B1798CAE0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PHP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FCE0B-459B-75C1-4CF2-A1736338F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NSWI142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CEFED-43A3-D6AE-CA70-178FE2949C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2025/2026</a:t>
            </a:r>
            <a:endParaRPr lang="cs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08EA3-0C4C-DF4B-BEE9-FA560AD3F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Škoda Petr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E92FBF-DAEE-E57B-BE52-80B3471209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>
                <a:hlinkClick r:id="rId3"/>
              </a:rPr>
              <a:t>https://www.ksi.mff.cuni.cz/</a:t>
            </a:r>
            <a:endParaRPr lang="en-US" dirty="0"/>
          </a:p>
          <a:p>
            <a:r>
              <a:rPr lang="cs-CZ" dirty="0">
                <a:hlinkClick r:id="rId4"/>
              </a:rPr>
              <a:t>https://skodapetr.github.io/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343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3BEDD-4D29-42A6-FB0E-69A391F8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Arguments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212B-A8FF-A418-AA1D-6BF11DB3F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pass arguments to a function.</a:t>
            </a:r>
          </a:p>
          <a:p>
            <a:r>
              <a:rPr lang="en-US" dirty="0"/>
              <a:t>Implicit values may be provided</a:t>
            </a:r>
            <a:br>
              <a:rPr lang="en-US" dirty="0"/>
            </a:br>
            <a:endParaRPr lang="en-US" dirty="0"/>
          </a:p>
          <a:p>
            <a:r>
              <a:rPr lang="en-US" dirty="0"/>
              <a:t>Arguments with implicit values are aligned to the right</a:t>
            </a:r>
          </a:p>
          <a:p>
            <a:r>
              <a:rPr lang="en-US" dirty="0"/>
              <a:t>Note that PHP functions does not support overloading.</a:t>
            </a:r>
          </a:p>
          <a:p>
            <a:r>
              <a:rPr lang="en-US" dirty="0"/>
              <a:t>Functions have variable number of arguments.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func_num_args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func_get_arg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func_get_args</a:t>
            </a:r>
            <a:r>
              <a:rPr lang="en-US" dirty="0"/>
              <a:t>()</a:t>
            </a:r>
            <a:br>
              <a:rPr lang="en-US" dirty="0"/>
            </a:br>
            <a:endParaRPr lang="en-US" dirty="0"/>
          </a:p>
          <a:p>
            <a:r>
              <a:rPr lang="en-US" dirty="0"/>
              <a:t>$rest gets remaining arguments as an array.</a:t>
            </a:r>
          </a:p>
          <a:p>
            <a:r>
              <a:rPr lang="en-US" dirty="0"/>
              <a:t>Splat operator (…) works also for argument unpacking.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121DB-9257-F284-0508-F7BF0B01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9766F4-26D5-06DE-A56D-9C9B1BAFC2B5}"/>
              </a:ext>
            </a:extLst>
          </p:cNvPr>
          <p:cNvSpPr/>
          <p:nvPr/>
        </p:nvSpPr>
        <p:spPr>
          <a:xfrm>
            <a:off x="384463" y="2132856"/>
            <a:ext cx="5976664" cy="4124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foo($x, $y = 1, $z = 2) { … 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5BDAEC-A290-9CBE-5DC3-50B15DA5408E}"/>
              </a:ext>
            </a:extLst>
          </p:cNvPr>
          <p:cNvSpPr/>
          <p:nvPr/>
        </p:nvSpPr>
        <p:spPr>
          <a:xfrm>
            <a:off x="384463" y="4365104"/>
            <a:ext cx="5976664" cy="4124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foo($a, $b, ...$rest)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D3542C-2C91-4172-2A72-7554086C4C15}"/>
              </a:ext>
            </a:extLst>
          </p:cNvPr>
          <p:cNvSpPr/>
          <p:nvPr/>
        </p:nvSpPr>
        <p:spPr>
          <a:xfrm>
            <a:off x="386153" y="5608820"/>
            <a:ext cx="5976664" cy="7005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[1, 2];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foo(...$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 // foo(1,2);</a:t>
            </a:r>
          </a:p>
        </p:txBody>
      </p:sp>
    </p:spTree>
    <p:extLst>
      <p:ext uri="{BB962C8B-B14F-4D97-AF65-F5344CB8AC3E}">
        <p14:creationId xmlns:p14="http://schemas.microsoft.com/office/powerpoint/2010/main" val="1777365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B316-CC53-6B6B-E831-5A278BD16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9F5AC-F824-990A-C960-440A1498F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without  a name.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dirty="0"/>
              <a:t>The anonymous function is an instance of Closure.</a:t>
            </a:r>
            <a:br>
              <a:rPr lang="en-US" dirty="0"/>
            </a:br>
            <a:r>
              <a:rPr lang="en-US" dirty="0"/>
              <a:t>It can be passed on like an object.</a:t>
            </a:r>
          </a:p>
          <a:p>
            <a:r>
              <a:rPr lang="en-US" dirty="0"/>
              <a:t>The visible variables must be explicitly stated, similar to C++.</a:t>
            </a:r>
            <a:br>
              <a:rPr lang="en-US" dirty="0"/>
            </a:br>
            <a:r>
              <a:rPr lang="en-US" dirty="0"/>
              <a:t>These variables are captured in the closure. Variables passed by reference can be modified.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can also use different way to create a Nameless/Lambda functions, this is obsolete.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1DEF0E-6EA9-C138-707E-8302F835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F3B5FA-373C-F222-FA9B-F97B1184715F}"/>
              </a:ext>
            </a:extLst>
          </p:cNvPr>
          <p:cNvSpPr/>
          <p:nvPr/>
        </p:nvSpPr>
        <p:spPr>
          <a:xfrm>
            <a:off x="407368" y="1700808"/>
            <a:ext cx="5976664" cy="7005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…body… };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(42);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CCADDC-6328-0E3D-E59D-B5E6DC21CDE0}"/>
              </a:ext>
            </a:extLst>
          </p:cNvPr>
          <p:cNvSpPr/>
          <p:nvPr/>
        </p:nvSpPr>
        <p:spPr>
          <a:xfrm>
            <a:off x="384463" y="4036185"/>
            <a:ext cx="5976664" cy="4124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(…)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($var) { … };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D960FC-FF0F-BFDE-FA30-F9190C58C14B}"/>
              </a:ext>
            </a:extLst>
          </p:cNvPr>
          <p:cNvSpPr/>
          <p:nvPr/>
        </p:nvSpPr>
        <p:spPr>
          <a:xfrm>
            <a:off x="335360" y="4962499"/>
            <a:ext cx="7632848" cy="4124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$multiply =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create_function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('$x, $y', 'return $x*$y');</a:t>
            </a:r>
          </a:p>
        </p:txBody>
      </p:sp>
    </p:spTree>
    <p:extLst>
      <p:ext uri="{BB962C8B-B14F-4D97-AF65-F5344CB8AC3E}">
        <p14:creationId xmlns:p14="http://schemas.microsoft.com/office/powerpoint/2010/main" val="190637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D243C-7092-6AC2-CBB0-00D5FB9D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Functions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C45E6-0079-552D-AF83-19190A1B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45E876-1239-56C7-B1E4-777C824EC2A0}"/>
              </a:ext>
            </a:extLst>
          </p:cNvPr>
          <p:cNvSpPr/>
          <p:nvPr/>
        </p:nvSpPr>
        <p:spPr>
          <a:xfrm>
            <a:off x="335360" y="1268760"/>
            <a:ext cx="11448000" cy="324036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PHP is not like JavaScript; functions are not first-class citizens.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Note that the anonymous functions do not work as methods.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 =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… };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Next line would throw an exception.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However, we can retrieve the function back and call it just fine.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$obj-&gt;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45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DF147-8C10-64F4-433A-3F8573F38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6BF828-7D3D-C22D-CE8D-B85BB8FB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13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3672B-35AB-0668-47A4-0643E444B31C}"/>
              </a:ext>
            </a:extLst>
          </p:cNvPr>
          <p:cNvSpPr/>
          <p:nvPr/>
        </p:nvSpPr>
        <p:spPr>
          <a:xfrm>
            <a:off x="360000" y="1340768"/>
            <a:ext cx="11424632" cy="489654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 = 42;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($foo);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($bar);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bar()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($foo);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$foo = 1;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print("Local foo == $foo " . $foo . "\n");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global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$foo;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print("Global foo == " . $foo . "\n");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unset($foo);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print("foo == " . $foo . "\n");</a:t>
            </a:r>
          </a:p>
        </p:txBody>
      </p:sp>
      <p:sp>
        <p:nvSpPr>
          <p:cNvPr id="5" name="Zaoblený obdélníkový popisek 6">
            <a:extLst>
              <a:ext uri="{FF2B5EF4-FFF2-40B4-BE49-F238E27FC236}">
                <a16:creationId xmlns:a16="http://schemas.microsoft.com/office/drawing/2014/main" id="{950A0EC4-3ED4-741A-11C3-A81BD846D3D1}"/>
              </a:ext>
            </a:extLst>
          </p:cNvPr>
          <p:cNvSpPr/>
          <p:nvPr/>
        </p:nvSpPr>
        <p:spPr>
          <a:xfrm>
            <a:off x="3160701" y="1366842"/>
            <a:ext cx="1296144" cy="435504"/>
          </a:xfrm>
          <a:prstGeom prst="wedgeRoundRectCallout">
            <a:avLst>
              <a:gd name="adj1" fmla="val -64715"/>
              <a:gd name="adj2" fmla="val 36725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D70D32F8-AB80-AA43-16C8-FE8F2F2A8228}"/>
              </a:ext>
            </a:extLst>
          </p:cNvPr>
          <p:cNvSpPr/>
          <p:nvPr/>
        </p:nvSpPr>
        <p:spPr>
          <a:xfrm>
            <a:off x="6960096" y="3009498"/>
            <a:ext cx="1895185" cy="504056"/>
          </a:xfrm>
          <a:prstGeom prst="wedgeRoundRectCallout">
            <a:avLst>
              <a:gd name="adj1" fmla="val -64715"/>
              <a:gd name="adj2" fmla="val 36725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Local foo == 1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aoblený obdélníkový popisek 6">
            <a:extLst>
              <a:ext uri="{FF2B5EF4-FFF2-40B4-BE49-F238E27FC236}">
                <a16:creationId xmlns:a16="http://schemas.microsoft.com/office/drawing/2014/main" id="{53A15A3D-9800-840C-5E0A-F95ECF2CD7AB}"/>
              </a:ext>
            </a:extLst>
          </p:cNvPr>
          <p:cNvSpPr/>
          <p:nvPr/>
        </p:nvSpPr>
        <p:spPr>
          <a:xfrm>
            <a:off x="3160701" y="1937264"/>
            <a:ext cx="1296144" cy="435504"/>
          </a:xfrm>
          <a:prstGeom prst="wedgeRoundRectCallout">
            <a:avLst>
              <a:gd name="adj1" fmla="val -66155"/>
              <a:gd name="adj2" fmla="val -12552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Zaoblený obdélníkový popisek 6">
            <a:extLst>
              <a:ext uri="{FF2B5EF4-FFF2-40B4-BE49-F238E27FC236}">
                <a16:creationId xmlns:a16="http://schemas.microsoft.com/office/drawing/2014/main" id="{DF70C9CA-E8A4-B9E1-7427-7861973CEDE7}"/>
              </a:ext>
            </a:extLst>
          </p:cNvPr>
          <p:cNvSpPr/>
          <p:nvPr/>
        </p:nvSpPr>
        <p:spPr>
          <a:xfrm>
            <a:off x="3534575" y="2463963"/>
            <a:ext cx="1296144" cy="435504"/>
          </a:xfrm>
          <a:prstGeom prst="wedgeRoundRectCallout">
            <a:avLst>
              <a:gd name="adj1" fmla="val -66155"/>
              <a:gd name="adj2" fmla="val 41010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Zaoblený obdélníkový popisek 6">
            <a:extLst>
              <a:ext uri="{FF2B5EF4-FFF2-40B4-BE49-F238E27FC236}">
                <a16:creationId xmlns:a16="http://schemas.microsoft.com/office/drawing/2014/main" id="{5626B929-672C-EF42-DC29-C9E575E227AB}"/>
              </a:ext>
            </a:extLst>
          </p:cNvPr>
          <p:cNvSpPr/>
          <p:nvPr/>
        </p:nvSpPr>
        <p:spPr>
          <a:xfrm>
            <a:off x="6767049" y="3607611"/>
            <a:ext cx="2088232" cy="504056"/>
          </a:xfrm>
          <a:prstGeom prst="wedgeRoundRectCallout">
            <a:avLst>
              <a:gd name="adj1" fmla="val -64268"/>
              <a:gd name="adj2" fmla="val 21916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Global foo == 42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Zaoblený obdélníkový popisek 6">
            <a:extLst>
              <a:ext uri="{FF2B5EF4-FFF2-40B4-BE49-F238E27FC236}">
                <a16:creationId xmlns:a16="http://schemas.microsoft.com/office/drawing/2014/main" id="{8B2C1B5D-D6FC-88DA-477F-97A672602E4B}"/>
              </a:ext>
            </a:extLst>
          </p:cNvPr>
          <p:cNvSpPr/>
          <p:nvPr/>
        </p:nvSpPr>
        <p:spPr>
          <a:xfrm>
            <a:off x="2495600" y="4508766"/>
            <a:ext cx="4258754" cy="504056"/>
          </a:xfrm>
          <a:prstGeom prst="wedgeRoundRectCallout">
            <a:avLst>
              <a:gd name="adj1" fmla="val -57242"/>
              <a:gd name="adj2" fmla="val 55427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Notice-level error,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</a:t>
            </a:r>
            <a:r>
              <a:rPr lang="en-US" sz="1600" dirty="0"/>
              <a:t> is not declared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Zaoblený obdélníkový popisek 6">
            <a:extLst>
              <a:ext uri="{FF2B5EF4-FFF2-40B4-BE49-F238E27FC236}">
                <a16:creationId xmlns:a16="http://schemas.microsoft.com/office/drawing/2014/main" id="{72E09B69-4D5A-91CD-9282-999933FAF8C4}"/>
              </a:ext>
            </a:extLst>
          </p:cNvPr>
          <p:cNvSpPr/>
          <p:nvPr/>
        </p:nvSpPr>
        <p:spPr>
          <a:xfrm>
            <a:off x="5398897" y="5281286"/>
            <a:ext cx="3456384" cy="504056"/>
          </a:xfrm>
          <a:prstGeom prst="wedgeRoundRectCallout">
            <a:avLst>
              <a:gd name="adj1" fmla="val -68286"/>
              <a:gd name="adj2" fmla="val -39880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</a:t>
            </a:r>
            <a:r>
              <a:rPr lang="en-US" sz="1600" dirty="0"/>
              <a:t> value is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/>
              <a:t> by default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776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2B43F-443F-D5CE-89DF-40BBFA22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and Text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9534A-A603-E271-D85F-31AE11154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PHP have a huge arsenal of string functions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strlen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substr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trim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explode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join</a:t>
            </a:r>
            <a:r>
              <a:rPr lang="en-US" dirty="0"/>
              <a:t>(), …</a:t>
            </a:r>
          </a:p>
          <a:p>
            <a:pPr marL="0" indent="0">
              <a:buNone/>
            </a:pPr>
            <a:r>
              <a:rPr lang="en-US" dirty="0"/>
              <a:t>Libraries for charset manipulation: multibyte string, </a:t>
            </a:r>
            <a:r>
              <a:rPr lang="en-US" dirty="0" err="1"/>
              <a:t>iconv</a:t>
            </a:r>
            <a:r>
              <a:rPr lang="en-US" dirty="0"/>
              <a:t> , …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Functions for encoding (to URL, HTML, SQL, …):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urlencode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urldecode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htmlspecialchars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htmlspecialchars_decode</a:t>
            </a:r>
            <a:r>
              <a:rPr lang="en-US" dirty="0"/>
              <a:t>()</a:t>
            </a:r>
          </a:p>
          <a:p>
            <a:r>
              <a:rPr lang="en-US" strike="sngStrike" dirty="0" err="1">
                <a:solidFill>
                  <a:schemeClr val="accent1"/>
                </a:solidFill>
              </a:rPr>
              <a:t>mysqli_real_escape_string</a:t>
            </a:r>
            <a:r>
              <a:rPr lang="en-US" strike="sngStrike" dirty="0"/>
              <a:t>()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B9E6C-B86E-A142-516A-AB90AB2A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C599A-021D-76BC-0844-27B3D11ADB35}"/>
              </a:ext>
            </a:extLst>
          </p:cNvPr>
          <p:cNvSpPr/>
          <p:nvPr/>
        </p:nvSpPr>
        <p:spPr>
          <a:xfrm>
            <a:off x="407368" y="2780928"/>
            <a:ext cx="2589651" cy="9885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"á" = 2 bytes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ja-JP" alt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你</a:t>
            </a:r>
            <a:r>
              <a:rPr lang="en-US" altLang="ja-JP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= 3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bytes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"🙂" = 4 bytes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428F03-7EE8-B7B7-6675-544868129082}"/>
              </a:ext>
            </a:extLst>
          </p:cNvPr>
          <p:cNvSpPr/>
          <p:nvPr/>
        </p:nvSpPr>
        <p:spPr>
          <a:xfrm>
            <a:off x="3719736" y="2780928"/>
            <a:ext cx="3024336" cy="5040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substr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ja-JP" alt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你</a:t>
            </a:r>
            <a:r>
              <a:rPr lang="en-US" altLang="ja-JP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0, 1);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407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76DED-4C2B-3AE5-B834-18E0B7BC6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C6236-2C11-622F-AA22-758A96A9F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holds internal pointer for iteration.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reset</a:t>
            </a:r>
            <a:r>
              <a:rPr lang="en-US" dirty="0"/>
              <a:t>() 			– rewinds the pointer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end</a:t>
            </a:r>
            <a:r>
              <a:rPr lang="en-US" dirty="0"/>
              <a:t>() 			– sets the pointer to the last element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next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prev</a:t>
            </a:r>
            <a:r>
              <a:rPr lang="en-US" dirty="0"/>
              <a:t>()		– move the pointer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key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current</a:t>
            </a:r>
            <a:r>
              <a:rPr lang="en-US" dirty="0"/>
              <a:t>() 		– actual key/value</a:t>
            </a:r>
          </a:p>
          <a:p>
            <a:r>
              <a:rPr lang="en-US" dirty="0"/>
              <a:t>Sorting is slightly more complicated – many combinations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sort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asort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ksort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usort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uksort</a:t>
            </a:r>
            <a:r>
              <a:rPr lang="en-US" dirty="0"/>
              <a:t>(), …</a:t>
            </a:r>
          </a:p>
          <a:p>
            <a:r>
              <a:rPr lang="en-US" dirty="0"/>
              <a:t>Tokenization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explode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implode</a:t>
            </a:r>
            <a:r>
              <a:rPr lang="en-US" dirty="0"/>
              <a:t>()</a:t>
            </a:r>
          </a:p>
          <a:p>
            <a:r>
              <a:rPr lang="en-US" dirty="0"/>
              <a:t>Destructive assignment</a:t>
            </a:r>
          </a:p>
          <a:p>
            <a:pPr marL="0" indent="0">
              <a:buNone/>
            </a:pP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78B2B-2B25-469E-C871-15369628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E2127F-F690-56F3-043D-6F60245296BE}"/>
              </a:ext>
            </a:extLst>
          </p:cNvPr>
          <p:cNvSpPr/>
          <p:nvPr/>
        </p:nvSpPr>
        <p:spPr>
          <a:xfrm>
            <a:off x="428716" y="5383006"/>
            <a:ext cx="8475596" cy="71029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[$a, $b, $c] = [1, 2, 3];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baz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=&gt; $three] =  ['foo' =&gt; 1, 'bar' =&gt; 2, '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baz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=&gt; 3];</a:t>
            </a:r>
          </a:p>
        </p:txBody>
      </p:sp>
    </p:spTree>
    <p:extLst>
      <p:ext uri="{BB962C8B-B14F-4D97-AF65-F5344CB8AC3E}">
        <p14:creationId xmlns:p14="http://schemas.microsoft.com/office/powerpoint/2010/main" val="3092834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D7AB-7134-0AC7-FA34-4B53F6C0F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187D7-42BC-8AF9-33E8-3AE6C3069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Current implementation in PHP 5 and 7</a:t>
            </a:r>
          </a:p>
          <a:p>
            <a:r>
              <a:rPr lang="en-US" dirty="0"/>
              <a:t>Design is inspired by languages like Java or C#.</a:t>
            </a:r>
          </a:p>
          <a:p>
            <a:r>
              <a:rPr lang="en-US" dirty="0"/>
              <a:t>Adaptations for interpreted loosely-typed language.</a:t>
            </a:r>
            <a:br>
              <a:rPr lang="en-US" dirty="0"/>
            </a:br>
            <a:r>
              <a:rPr lang="en-US" dirty="0"/>
              <a:t>E.g., there are no "virtual" methods.</a:t>
            </a:r>
          </a:p>
          <a:p>
            <a:r>
              <a:rPr lang="en-US" dirty="0"/>
              <a:t>Powerful in combination with PHP-specific features.</a:t>
            </a:r>
            <a:br>
              <a:rPr lang="en-US" dirty="0"/>
            </a:br>
            <a:r>
              <a:rPr lang="en-US" dirty="0"/>
              <a:t>For instance, with variable variables:.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2C443-AF93-D84F-EBAC-189C5774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8B7B7E-0CCC-A4D2-68C3-11CD96E2F9F7}"/>
              </a:ext>
            </a:extLst>
          </p:cNvPr>
          <p:cNvSpPr/>
          <p:nvPr/>
        </p:nvSpPr>
        <p:spPr>
          <a:xfrm>
            <a:off x="479376" y="3780230"/>
            <a:ext cx="4611612" cy="6360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$obj-&gt;$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methodName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Zaoblený obdélníkový bublinový popisek 6">
            <a:extLst>
              <a:ext uri="{FF2B5EF4-FFF2-40B4-BE49-F238E27FC236}">
                <a16:creationId xmlns:a16="http://schemas.microsoft.com/office/drawing/2014/main" id="{17E7E8BD-A825-555C-31C2-A722459995A2}"/>
              </a:ext>
            </a:extLst>
          </p:cNvPr>
          <p:cNvSpPr/>
          <p:nvPr/>
        </p:nvSpPr>
        <p:spPr>
          <a:xfrm>
            <a:off x="4151784" y="4478815"/>
            <a:ext cx="4680520" cy="606369"/>
          </a:xfrm>
          <a:prstGeom prst="wedgeRoundRectCallout">
            <a:avLst>
              <a:gd name="adj1" fmla="val -38183"/>
              <a:gd name="adj2" fmla="val -11547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Can you guess a design pattern?</a:t>
            </a:r>
            <a:endParaRPr lang="cs-CZ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267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76D42-9BA3-3A93-C336-650184259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Variables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D6A9A-4447-BEF8-6916-128A18AD3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Member visibility type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public</a:t>
            </a:r>
            <a:r>
              <a:rPr lang="en-US" dirty="0"/>
              <a:t> - accessible from anywhere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protected</a:t>
            </a:r>
            <a:r>
              <a:rPr lang="en-US" dirty="0"/>
              <a:t> - accessible from within and derived classes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private</a:t>
            </a:r>
            <a:r>
              <a:rPr lang="en-US" dirty="0"/>
              <a:t> - only accessible from within the class</a:t>
            </a:r>
          </a:p>
          <a:p>
            <a:r>
              <a:rPr lang="en-US" dirty="0"/>
              <a:t>Implicitly declared members are created as public by default.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88ECE-F85A-DC22-5240-4413F2FE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4A4BAC-E564-1D68-2CB2-193AB42F0344}"/>
              </a:ext>
            </a:extLst>
          </p:cNvPr>
          <p:cNvSpPr/>
          <p:nvPr/>
        </p:nvSpPr>
        <p:spPr>
          <a:xfrm>
            <a:off x="407368" y="3388505"/>
            <a:ext cx="8568952" cy="184069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$bar;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$foo-&gt;bar = 1; 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Error! 'bar' is private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barbar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42;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Warning, new public member is created</a:t>
            </a:r>
          </a:p>
        </p:txBody>
      </p:sp>
      <p:sp>
        <p:nvSpPr>
          <p:cNvPr id="6" name="Zaoblený obdélníkový bublinový popisek 6">
            <a:extLst>
              <a:ext uri="{FF2B5EF4-FFF2-40B4-BE49-F238E27FC236}">
                <a16:creationId xmlns:a16="http://schemas.microsoft.com/office/drawing/2014/main" id="{3B876769-6138-37BC-4FA4-6B5873BD2B73}"/>
              </a:ext>
            </a:extLst>
          </p:cNvPr>
          <p:cNvSpPr/>
          <p:nvPr/>
        </p:nvSpPr>
        <p:spPr>
          <a:xfrm>
            <a:off x="7176120" y="3485615"/>
            <a:ext cx="4527710" cy="606849"/>
          </a:xfrm>
          <a:prstGeom prst="wedgeRoundRectCallout">
            <a:avLst>
              <a:gd name="adj1" fmla="val -59512"/>
              <a:gd name="adj2" fmla="val -1838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PHP 4: The member variables were declared by "var" keyword.</a:t>
            </a:r>
          </a:p>
        </p:txBody>
      </p:sp>
      <p:sp>
        <p:nvSpPr>
          <p:cNvPr id="7" name="Zaoblený obdélníkový bublinový popisek 6">
            <a:extLst>
              <a:ext uri="{FF2B5EF4-FFF2-40B4-BE49-F238E27FC236}">
                <a16:creationId xmlns:a16="http://schemas.microsoft.com/office/drawing/2014/main" id="{0F8E009C-D846-EFF3-AC75-C6982D09657D}"/>
              </a:ext>
            </a:extLst>
          </p:cNvPr>
          <p:cNvSpPr/>
          <p:nvPr/>
        </p:nvSpPr>
        <p:spPr>
          <a:xfrm>
            <a:off x="2135560" y="5426285"/>
            <a:ext cx="6408712" cy="450987"/>
          </a:xfrm>
          <a:prstGeom prst="wedgeRoundRectCallout">
            <a:avLst>
              <a:gd name="adj1" fmla="val -23031"/>
              <a:gd name="adj2" fmla="val -11545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 8.2: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Dynamic Properties are deprecated</a:t>
            </a:r>
            <a:endParaRPr lang="en-US" sz="16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74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B491-396B-4F1A-3A2F-E526D201C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6B92D-D255-808E-DCB9-175519C0A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237626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Member variables with constant values, preferred to magic values.</a:t>
            </a:r>
          </a:p>
          <a:p>
            <a:r>
              <a:rPr lang="en-US" dirty="0"/>
              <a:t>Declared by </a:t>
            </a:r>
            <a:r>
              <a:rPr lang="en-US" dirty="0">
                <a:solidFill>
                  <a:schemeClr val="accent1"/>
                </a:solidFill>
              </a:rPr>
              <a:t>const</a:t>
            </a:r>
            <a:r>
              <a:rPr lang="en-US" dirty="0"/>
              <a:t> prefix.</a:t>
            </a:r>
          </a:p>
          <a:p>
            <a:r>
              <a:rPr lang="en-US" dirty="0"/>
              <a:t>Same visibility types as variables (default is </a:t>
            </a:r>
            <a:r>
              <a:rPr lang="en-US" dirty="0">
                <a:solidFill>
                  <a:schemeClr val="accent1"/>
                </a:solidFill>
              </a:rPr>
              <a:t>public</a:t>
            </a:r>
            <a:r>
              <a:rPr lang="en-US" dirty="0"/>
              <a:t>).</a:t>
            </a:r>
          </a:p>
          <a:p>
            <a:r>
              <a:rPr lang="en-US" dirty="0"/>
              <a:t>Accessed from class using </a:t>
            </a:r>
            <a:r>
              <a:rPr lang="en-US" dirty="0">
                <a:solidFill>
                  <a:schemeClr val="accent1"/>
                </a:solidFill>
              </a:rPr>
              <a:t>::</a:t>
            </a:r>
            <a:r>
              <a:rPr lang="en-US" dirty="0"/>
              <a:t> operator.</a:t>
            </a:r>
          </a:p>
          <a:p>
            <a:r>
              <a:rPr lang="en-US" dirty="0"/>
              <a:t>By class name or by self identifier from within.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F105FB-C2C0-6150-1D92-589EBC40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Zaoblený obdélníkový popisek 6">
            <a:extLst>
              <a:ext uri="{FF2B5EF4-FFF2-40B4-BE49-F238E27FC236}">
                <a16:creationId xmlns:a16="http://schemas.microsoft.com/office/drawing/2014/main" id="{5FB26D61-FF93-5C7B-D1AB-FAB49BA92887}"/>
              </a:ext>
            </a:extLst>
          </p:cNvPr>
          <p:cNvSpPr/>
          <p:nvPr/>
        </p:nvSpPr>
        <p:spPr>
          <a:xfrm>
            <a:off x="5951984" y="439906"/>
            <a:ext cx="2160240" cy="419884"/>
          </a:xfrm>
          <a:prstGeom prst="wedgeRoundRectCallout">
            <a:avLst>
              <a:gd name="adj1" fmla="val -80327"/>
              <a:gd name="adj2" fmla="val -166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Since PHP 7.1</a:t>
            </a:r>
            <a:endParaRPr lang="cs-CZ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E16113-10C8-80C7-B33F-1A795E68F721}"/>
              </a:ext>
            </a:extLst>
          </p:cNvPr>
          <p:cNvSpPr/>
          <p:nvPr/>
        </p:nvSpPr>
        <p:spPr>
          <a:xfrm>
            <a:off x="408069" y="3707835"/>
            <a:ext cx="6696043" cy="173738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BAR = 42;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echoBar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print(self::BAR);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print(Foo::BAR);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084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8F1B-DBD0-90A8-91FE-D401710B8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Static Members 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7F1FB-E0DD-7EAA-950E-E5BEECD52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21602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Declared by static keyword before the member, accessed by </a:t>
            </a:r>
            <a:r>
              <a:rPr lang="en-US" dirty="0">
                <a:solidFill>
                  <a:schemeClr val="accent1"/>
                </a:solidFill>
              </a:rPr>
              <a:t>::</a:t>
            </a:r>
            <a:r>
              <a:rPr lang="en-US" dirty="0"/>
              <a:t> operator. Usable for methods as well.</a:t>
            </a:r>
          </a:p>
          <a:p>
            <a:r>
              <a:rPr lang="en-US" dirty="0"/>
              <a:t>One instance, no matter how many objects class has.</a:t>
            </a:r>
            <a:br>
              <a:rPr lang="en-US" dirty="0"/>
            </a:br>
            <a:r>
              <a:rPr lang="en-US" dirty="0"/>
              <a:t>I.e., static methods does not have </a:t>
            </a:r>
            <a:r>
              <a:rPr lang="en-US" dirty="0">
                <a:solidFill>
                  <a:schemeClr val="accent1"/>
                </a:solidFill>
              </a:rPr>
              <a:t>$this</a:t>
            </a:r>
            <a:r>
              <a:rPr lang="en-US" dirty="0"/>
              <a:t>.</a:t>
            </a:r>
          </a:p>
          <a:p>
            <a:r>
              <a:rPr lang="en-US" dirty="0"/>
              <a:t>The same types of visibility as regular members.</a:t>
            </a:r>
          </a:p>
          <a:p>
            <a:r>
              <a:rPr lang="en-US" dirty="0"/>
              <a:t>Small differences in inheritance.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F1E5A-B4A5-24A2-02AC-F8B25DE1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3AD755-7D7B-CF52-C7B7-50321E266366}"/>
              </a:ext>
            </a:extLst>
          </p:cNvPr>
          <p:cNvSpPr/>
          <p:nvPr/>
        </p:nvSpPr>
        <p:spPr>
          <a:xfrm>
            <a:off x="408069" y="3446868"/>
            <a:ext cx="6696043" cy="286245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{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$x; };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{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$x; };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{};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A::$x = "A";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C::$x = "B";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var_dump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(A::$x);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</a:t>
            </a:r>
            <a:b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var_dump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(B::$x);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var_dump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(C::$x);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</a:t>
            </a: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A459F819-48A8-AFA6-E500-7EE45029E5BB}"/>
              </a:ext>
            </a:extLst>
          </p:cNvPr>
          <p:cNvSpPr/>
          <p:nvPr/>
        </p:nvSpPr>
        <p:spPr>
          <a:xfrm>
            <a:off x="6204012" y="3212709"/>
            <a:ext cx="1800200" cy="504056"/>
          </a:xfrm>
          <a:prstGeom prst="wedgeRoundRectCallout">
            <a:avLst>
              <a:gd name="adj1" fmla="val -59392"/>
              <a:gd name="adj2" fmla="val 8109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New variable</a:t>
            </a:r>
            <a:endParaRPr lang="cs-CZ" dirty="0"/>
          </a:p>
        </p:txBody>
      </p:sp>
      <p:sp>
        <p:nvSpPr>
          <p:cNvPr id="7" name="Zaoblený obdélníkový popisek 7">
            <a:extLst>
              <a:ext uri="{FF2B5EF4-FFF2-40B4-BE49-F238E27FC236}">
                <a16:creationId xmlns:a16="http://schemas.microsoft.com/office/drawing/2014/main" id="{7D777CBB-BE29-B014-132E-EE2A31DBAC40}"/>
              </a:ext>
            </a:extLst>
          </p:cNvPr>
          <p:cNvSpPr/>
          <p:nvPr/>
        </p:nvSpPr>
        <p:spPr>
          <a:xfrm>
            <a:off x="2639616" y="4406133"/>
            <a:ext cx="2016224" cy="504056"/>
          </a:xfrm>
          <a:prstGeom prst="wedgeRoundRectCallout">
            <a:avLst>
              <a:gd name="adj1" fmla="val -71377"/>
              <a:gd name="adj2" fmla="val 6226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Same as B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::$x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676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111759-F3EF-8491-0BBA-65AA17E7B4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DISCLAIMER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2BF5E-34AC-BA2D-DE8C-4D502D269C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/>
              <a:t>Boring</a:t>
            </a:r>
            <a:r>
              <a:rPr lang="en-US" dirty="0"/>
              <a:t> is </a:t>
            </a:r>
            <a:r>
              <a:rPr lang="en-US" b="1" dirty="0">
                <a:solidFill>
                  <a:schemeClr val="accent2"/>
                </a:solidFill>
              </a:rPr>
              <a:t>good</a:t>
            </a:r>
            <a:r>
              <a:rPr lang="en-US" dirty="0"/>
              <a:t> </a:t>
            </a:r>
            <a:br>
              <a:rPr lang="en-US" dirty="0"/>
            </a:br>
            <a:r>
              <a:rPr lang="en-US" b="1" dirty="0"/>
              <a:t>Boring</a:t>
            </a:r>
            <a:r>
              <a:rPr lang="en-US" dirty="0"/>
              <a:t> means your </a:t>
            </a:r>
            <a:r>
              <a:rPr lang="en-US" b="1" dirty="0">
                <a:solidFill>
                  <a:schemeClr val="accent2"/>
                </a:solidFill>
              </a:rPr>
              <a:t>safe</a:t>
            </a:r>
            <a:r>
              <a:rPr lang="en-US" dirty="0"/>
              <a:t>.</a:t>
            </a:r>
          </a:p>
          <a:p>
            <a:endParaRPr lang="cs-C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AAD53D-6E3B-24B8-2CF7-2B68CCCB42EB}"/>
              </a:ext>
            </a:extLst>
          </p:cNvPr>
          <p:cNvSpPr txBox="1"/>
          <p:nvPr/>
        </p:nvSpPr>
        <p:spPr>
          <a:xfrm rot="21252405">
            <a:off x="2665743" y="5210465"/>
            <a:ext cx="67890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Can your programming language do this?</a:t>
            </a:r>
          </a:p>
        </p:txBody>
      </p:sp>
    </p:spTree>
    <p:extLst>
      <p:ext uri="{BB962C8B-B14F-4D97-AF65-F5344CB8AC3E}">
        <p14:creationId xmlns:p14="http://schemas.microsoft.com/office/powerpoint/2010/main" val="396133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BBDF0-5316-8C2A-8684-D813692AF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Members 2/2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F45E6-0462-9CED-E422-FD4B40E00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Static vs. Regular (Dynamic) members.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B87F5-8D0B-49B8-A41C-8CE9EA52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Obdélník 6">
            <a:extLst>
              <a:ext uri="{FF2B5EF4-FFF2-40B4-BE49-F238E27FC236}">
                <a16:creationId xmlns:a16="http://schemas.microsoft.com/office/drawing/2014/main" id="{7D6368B4-04B7-EF9E-5F8F-885CFC1449FC}"/>
              </a:ext>
            </a:extLst>
          </p:cNvPr>
          <p:cNvSpPr/>
          <p:nvPr/>
        </p:nvSpPr>
        <p:spPr>
          <a:xfrm>
            <a:off x="3143672" y="2258696"/>
            <a:ext cx="129614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Class</a:t>
            </a:r>
            <a:endParaRPr lang="cs-CZ" dirty="0"/>
          </a:p>
        </p:txBody>
      </p:sp>
      <p:sp>
        <p:nvSpPr>
          <p:cNvPr id="7" name="Zaoblený obdélník 7">
            <a:extLst>
              <a:ext uri="{FF2B5EF4-FFF2-40B4-BE49-F238E27FC236}">
                <a16:creationId xmlns:a16="http://schemas.microsoft.com/office/drawing/2014/main" id="{88BA9D27-D2E0-F779-710E-023418D0BAD8}"/>
              </a:ext>
            </a:extLst>
          </p:cNvPr>
          <p:cNvSpPr/>
          <p:nvPr/>
        </p:nvSpPr>
        <p:spPr>
          <a:xfrm>
            <a:off x="2123512" y="3988600"/>
            <a:ext cx="1296144" cy="914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Object</a:t>
            </a:r>
            <a:endParaRPr lang="cs-CZ" dirty="0"/>
          </a:p>
        </p:txBody>
      </p:sp>
      <p:sp>
        <p:nvSpPr>
          <p:cNvPr id="8" name="Zaoblený obdélník 8">
            <a:extLst>
              <a:ext uri="{FF2B5EF4-FFF2-40B4-BE49-F238E27FC236}">
                <a16:creationId xmlns:a16="http://schemas.microsoft.com/office/drawing/2014/main" id="{1000529C-8AAF-84D9-77D1-E0DA89815173}"/>
              </a:ext>
            </a:extLst>
          </p:cNvPr>
          <p:cNvSpPr/>
          <p:nvPr/>
        </p:nvSpPr>
        <p:spPr>
          <a:xfrm>
            <a:off x="4163832" y="3988599"/>
            <a:ext cx="1296144" cy="914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Object</a:t>
            </a:r>
            <a:endParaRPr lang="cs-CZ" dirty="0"/>
          </a:p>
        </p:txBody>
      </p:sp>
      <p:sp>
        <p:nvSpPr>
          <p:cNvPr id="9" name="TextovéPole 9">
            <a:extLst>
              <a:ext uri="{FF2B5EF4-FFF2-40B4-BE49-F238E27FC236}">
                <a16:creationId xmlns:a16="http://schemas.microsoft.com/office/drawing/2014/main" id="{F5BB70B4-E0DC-714F-7783-95099F6E1B25}"/>
              </a:ext>
            </a:extLst>
          </p:cNvPr>
          <p:cNvSpPr txBox="1"/>
          <p:nvPr/>
        </p:nvSpPr>
        <p:spPr>
          <a:xfrm>
            <a:off x="6563961" y="4445800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member variable</a:t>
            </a:r>
            <a:endParaRPr lang="cs-CZ" sz="2000" dirty="0"/>
          </a:p>
        </p:txBody>
      </p:sp>
      <p:sp>
        <p:nvSpPr>
          <p:cNvPr id="10" name="TextovéPole 10">
            <a:extLst>
              <a:ext uri="{FF2B5EF4-FFF2-40B4-BE49-F238E27FC236}">
                <a16:creationId xmlns:a16="http://schemas.microsoft.com/office/drawing/2014/main" id="{0594F42C-CC0A-A3FE-904C-7ED6395CE71C}"/>
              </a:ext>
            </a:extLst>
          </p:cNvPr>
          <p:cNvSpPr txBox="1"/>
          <p:nvPr/>
        </p:nvSpPr>
        <p:spPr>
          <a:xfrm>
            <a:off x="6563960" y="3725800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method</a:t>
            </a:r>
            <a:endParaRPr lang="cs-CZ" sz="2000" dirty="0"/>
          </a:p>
        </p:txBody>
      </p:sp>
      <p:sp>
        <p:nvSpPr>
          <p:cNvPr id="11" name="TextovéPole 11">
            <a:extLst>
              <a:ext uri="{FF2B5EF4-FFF2-40B4-BE49-F238E27FC236}">
                <a16:creationId xmlns:a16="http://schemas.microsoft.com/office/drawing/2014/main" id="{6A096679-FD13-7E18-B826-92965B104F86}"/>
              </a:ext>
            </a:extLst>
          </p:cNvPr>
          <p:cNvSpPr txBox="1"/>
          <p:nvPr/>
        </p:nvSpPr>
        <p:spPr>
          <a:xfrm>
            <a:off x="6563961" y="3005800"/>
            <a:ext cx="1898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static method</a:t>
            </a:r>
            <a:endParaRPr lang="cs-CZ" sz="2000" dirty="0"/>
          </a:p>
        </p:txBody>
      </p:sp>
      <p:sp>
        <p:nvSpPr>
          <p:cNvPr id="12" name="TextovéPole 12">
            <a:extLst>
              <a:ext uri="{FF2B5EF4-FFF2-40B4-BE49-F238E27FC236}">
                <a16:creationId xmlns:a16="http://schemas.microsoft.com/office/drawing/2014/main" id="{7C0F32FD-8D14-4943-23C0-CC6AEE7B6472}"/>
              </a:ext>
            </a:extLst>
          </p:cNvPr>
          <p:cNvSpPr txBox="1"/>
          <p:nvPr/>
        </p:nvSpPr>
        <p:spPr>
          <a:xfrm>
            <a:off x="6563961" y="2285800"/>
            <a:ext cx="3113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static variable/constant</a:t>
            </a:r>
            <a:endParaRPr lang="cs-CZ" sz="2000" dirty="0"/>
          </a:p>
        </p:txBody>
      </p:sp>
      <p:cxnSp>
        <p:nvCxnSpPr>
          <p:cNvPr id="13" name="Přímá spojnice 15">
            <a:extLst>
              <a:ext uri="{FF2B5EF4-FFF2-40B4-BE49-F238E27FC236}">
                <a16:creationId xmlns:a16="http://schemas.microsoft.com/office/drawing/2014/main" id="{7E353F28-1C4A-78CB-0583-3F82164B007B}"/>
              </a:ext>
            </a:extLst>
          </p:cNvPr>
          <p:cNvCxnSpPr>
            <a:stCxn id="5" idx="2"/>
            <a:endCxn id="7" idx="0"/>
          </p:cNvCxnSpPr>
          <p:nvPr/>
        </p:nvCxnSpPr>
        <p:spPr>
          <a:xfrm flipH="1">
            <a:off x="2771584" y="3173096"/>
            <a:ext cx="1020160" cy="815504"/>
          </a:xfrm>
          <a:prstGeom prst="line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Přímá spojnice 17">
            <a:extLst>
              <a:ext uri="{FF2B5EF4-FFF2-40B4-BE49-F238E27FC236}">
                <a16:creationId xmlns:a16="http://schemas.microsoft.com/office/drawing/2014/main" id="{CE6D9096-B23A-2C2F-5309-9498E8E0DF6E}"/>
              </a:ext>
            </a:extLst>
          </p:cNvPr>
          <p:cNvCxnSpPr>
            <a:stCxn id="5" idx="2"/>
            <a:endCxn id="8" idx="0"/>
          </p:cNvCxnSpPr>
          <p:nvPr/>
        </p:nvCxnSpPr>
        <p:spPr>
          <a:xfrm>
            <a:off x="3791744" y="3173097"/>
            <a:ext cx="1020160" cy="815503"/>
          </a:xfrm>
          <a:prstGeom prst="line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ovéPole 20">
            <a:extLst>
              <a:ext uri="{FF2B5EF4-FFF2-40B4-BE49-F238E27FC236}">
                <a16:creationId xmlns:a16="http://schemas.microsoft.com/office/drawing/2014/main" id="{E2B68AC7-7E11-ABDE-1D6C-CCF9CF50D3FC}"/>
              </a:ext>
            </a:extLst>
          </p:cNvPr>
          <p:cNvSpPr txBox="1"/>
          <p:nvPr/>
        </p:nvSpPr>
        <p:spPr>
          <a:xfrm>
            <a:off x="1815843" y="3257684"/>
            <a:ext cx="1167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</a:p>
          <a:p>
            <a:pPr algn="ctr"/>
            <a:r>
              <a:rPr lang="en-US" dirty="0"/>
              <a:t>operator</a:t>
            </a:r>
            <a:endParaRPr lang="cs-CZ" dirty="0"/>
          </a:p>
        </p:txBody>
      </p:sp>
      <p:cxnSp>
        <p:nvCxnSpPr>
          <p:cNvPr id="16" name="Přímá spojnice 21">
            <a:extLst>
              <a:ext uri="{FF2B5EF4-FFF2-40B4-BE49-F238E27FC236}">
                <a16:creationId xmlns:a16="http://schemas.microsoft.com/office/drawing/2014/main" id="{CAED2D04-9129-96D6-EAEE-61993B37A2FA}"/>
              </a:ext>
            </a:extLst>
          </p:cNvPr>
          <p:cNvCxnSpPr/>
          <p:nvPr/>
        </p:nvCxnSpPr>
        <p:spPr>
          <a:xfrm flipH="1" flipV="1">
            <a:off x="4439816" y="2376151"/>
            <a:ext cx="2124144" cy="5273"/>
          </a:xfrm>
          <a:prstGeom prst="line">
            <a:avLst/>
          </a:prstGeom>
          <a:ln w="25400" cap="rnd" cmpd="sng">
            <a:solidFill>
              <a:srgbClr val="0070C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29">
            <a:extLst>
              <a:ext uri="{FF2B5EF4-FFF2-40B4-BE49-F238E27FC236}">
                <a16:creationId xmlns:a16="http://schemas.microsoft.com/office/drawing/2014/main" id="{9CA43751-1DE0-4163-32C1-F9F5568918E5}"/>
              </a:ext>
            </a:extLst>
          </p:cNvPr>
          <p:cNvCxnSpPr/>
          <p:nvPr/>
        </p:nvCxnSpPr>
        <p:spPr>
          <a:xfrm flipH="1" flipV="1">
            <a:off x="4439816" y="2545965"/>
            <a:ext cx="2124144" cy="5273"/>
          </a:xfrm>
          <a:prstGeom prst="line">
            <a:avLst/>
          </a:prstGeom>
          <a:ln w="25400" cap="rnd" cmpd="sng">
            <a:solidFill>
              <a:schemeClr val="accent2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30">
            <a:extLst>
              <a:ext uri="{FF2B5EF4-FFF2-40B4-BE49-F238E27FC236}">
                <a16:creationId xmlns:a16="http://schemas.microsoft.com/office/drawing/2014/main" id="{A01157F1-92DD-845A-29D4-BA8F2F16FA28}"/>
              </a:ext>
            </a:extLst>
          </p:cNvPr>
          <p:cNvCxnSpPr/>
          <p:nvPr/>
        </p:nvCxnSpPr>
        <p:spPr>
          <a:xfrm flipH="1">
            <a:off x="5459976" y="4706968"/>
            <a:ext cx="1106682" cy="0"/>
          </a:xfrm>
          <a:prstGeom prst="line">
            <a:avLst/>
          </a:prstGeom>
          <a:ln w="25400" cap="rnd" cmpd="sng">
            <a:solidFill>
              <a:schemeClr val="accent2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33">
            <a:extLst>
              <a:ext uri="{FF2B5EF4-FFF2-40B4-BE49-F238E27FC236}">
                <a16:creationId xmlns:a16="http://schemas.microsoft.com/office/drawing/2014/main" id="{201507C4-DE04-230F-D1E6-023F2CC013D5}"/>
              </a:ext>
            </a:extLst>
          </p:cNvPr>
          <p:cNvCxnSpPr/>
          <p:nvPr/>
        </p:nvCxnSpPr>
        <p:spPr>
          <a:xfrm flipH="1">
            <a:off x="5458627" y="4547024"/>
            <a:ext cx="1106682" cy="1"/>
          </a:xfrm>
          <a:prstGeom prst="line">
            <a:avLst/>
          </a:prstGeom>
          <a:ln w="25400" cap="rnd" cmpd="sng">
            <a:solidFill>
              <a:srgbClr val="0070C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35">
            <a:extLst>
              <a:ext uri="{FF2B5EF4-FFF2-40B4-BE49-F238E27FC236}">
                <a16:creationId xmlns:a16="http://schemas.microsoft.com/office/drawing/2014/main" id="{3CD27D60-B13F-B94D-0C1F-991F31E0920B}"/>
              </a:ext>
            </a:extLst>
          </p:cNvPr>
          <p:cNvCxnSpPr/>
          <p:nvPr/>
        </p:nvCxnSpPr>
        <p:spPr>
          <a:xfrm flipH="1" flipV="1">
            <a:off x="4439816" y="2903466"/>
            <a:ext cx="2124144" cy="209945"/>
          </a:xfrm>
          <a:prstGeom prst="line">
            <a:avLst/>
          </a:prstGeom>
          <a:ln w="25400" cap="rnd" cmpd="sng">
            <a:solidFill>
              <a:srgbClr val="0070C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37">
            <a:extLst>
              <a:ext uri="{FF2B5EF4-FFF2-40B4-BE49-F238E27FC236}">
                <a16:creationId xmlns:a16="http://schemas.microsoft.com/office/drawing/2014/main" id="{E4480EBD-A2FA-5CF1-3641-A530DB4BCA41}"/>
              </a:ext>
            </a:extLst>
          </p:cNvPr>
          <p:cNvCxnSpPr/>
          <p:nvPr/>
        </p:nvCxnSpPr>
        <p:spPr>
          <a:xfrm flipH="1" flipV="1">
            <a:off x="4439816" y="3166140"/>
            <a:ext cx="2124144" cy="637607"/>
          </a:xfrm>
          <a:prstGeom prst="line">
            <a:avLst/>
          </a:prstGeom>
          <a:ln w="25400" cap="rnd" cmpd="sng">
            <a:solidFill>
              <a:srgbClr val="0070C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39">
            <a:extLst>
              <a:ext uri="{FF2B5EF4-FFF2-40B4-BE49-F238E27FC236}">
                <a16:creationId xmlns:a16="http://schemas.microsoft.com/office/drawing/2014/main" id="{767C8078-9610-F559-5212-86B57640B66A}"/>
              </a:ext>
            </a:extLst>
          </p:cNvPr>
          <p:cNvCxnSpPr/>
          <p:nvPr/>
        </p:nvCxnSpPr>
        <p:spPr>
          <a:xfrm flipH="1" flipV="1">
            <a:off x="4439816" y="3054913"/>
            <a:ext cx="2124144" cy="208685"/>
          </a:xfrm>
          <a:prstGeom prst="line">
            <a:avLst/>
          </a:prstGeom>
          <a:ln w="25400" cap="rnd" cmpd="sng">
            <a:solidFill>
              <a:schemeClr val="accent2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41">
            <a:extLst>
              <a:ext uri="{FF2B5EF4-FFF2-40B4-BE49-F238E27FC236}">
                <a16:creationId xmlns:a16="http://schemas.microsoft.com/office/drawing/2014/main" id="{2163BB87-FAC9-9202-2F39-BE02275C8702}"/>
              </a:ext>
            </a:extLst>
          </p:cNvPr>
          <p:cNvCxnSpPr/>
          <p:nvPr/>
        </p:nvCxnSpPr>
        <p:spPr>
          <a:xfrm flipH="1">
            <a:off x="5458628" y="3927772"/>
            <a:ext cx="1105333" cy="304353"/>
          </a:xfrm>
          <a:prstGeom prst="line">
            <a:avLst/>
          </a:prstGeom>
          <a:ln w="25400" cap="rnd" cmpd="sng">
            <a:solidFill>
              <a:schemeClr val="accent2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43">
            <a:extLst>
              <a:ext uri="{FF2B5EF4-FFF2-40B4-BE49-F238E27FC236}">
                <a16:creationId xmlns:a16="http://schemas.microsoft.com/office/drawing/2014/main" id="{93DEE312-97AA-3674-67EF-DE15C82F7D17}"/>
              </a:ext>
            </a:extLst>
          </p:cNvPr>
          <p:cNvCxnSpPr/>
          <p:nvPr/>
        </p:nvCxnSpPr>
        <p:spPr>
          <a:xfrm flipH="1">
            <a:off x="5594619" y="5628002"/>
            <a:ext cx="282683" cy="1"/>
          </a:xfrm>
          <a:prstGeom prst="line">
            <a:avLst/>
          </a:prstGeom>
          <a:ln w="25400" cap="rnd" cmpd="sng">
            <a:solidFill>
              <a:srgbClr val="0070C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44">
            <a:extLst>
              <a:ext uri="{FF2B5EF4-FFF2-40B4-BE49-F238E27FC236}">
                <a16:creationId xmlns:a16="http://schemas.microsoft.com/office/drawing/2014/main" id="{E7ABBC44-8192-A751-AEF0-DDFF3BF4472F}"/>
              </a:ext>
            </a:extLst>
          </p:cNvPr>
          <p:cNvCxnSpPr/>
          <p:nvPr/>
        </p:nvCxnSpPr>
        <p:spPr>
          <a:xfrm flipH="1">
            <a:off x="5594618" y="5931442"/>
            <a:ext cx="282683" cy="1"/>
          </a:xfrm>
          <a:prstGeom prst="line">
            <a:avLst/>
          </a:prstGeom>
          <a:ln w="25400" cap="rnd" cmpd="sng">
            <a:solidFill>
              <a:schemeClr val="accent2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47">
            <a:extLst>
              <a:ext uri="{FF2B5EF4-FFF2-40B4-BE49-F238E27FC236}">
                <a16:creationId xmlns:a16="http://schemas.microsoft.com/office/drawing/2014/main" id="{54D867B5-69DA-5DB3-4DA2-F2E83CCCD442}"/>
              </a:ext>
            </a:extLst>
          </p:cNvPr>
          <p:cNvSpPr txBox="1"/>
          <p:nvPr/>
        </p:nvSpPr>
        <p:spPr>
          <a:xfrm>
            <a:off x="5877301" y="5476371"/>
            <a:ext cx="3025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logically belongs to (is stored at)</a:t>
            </a:r>
            <a:endParaRPr lang="cs-CZ" sz="1400" dirty="0"/>
          </a:p>
        </p:txBody>
      </p:sp>
      <p:sp>
        <p:nvSpPr>
          <p:cNvPr id="27" name="TextovéPole 48">
            <a:extLst>
              <a:ext uri="{FF2B5EF4-FFF2-40B4-BE49-F238E27FC236}">
                <a16:creationId xmlns:a16="http://schemas.microsoft.com/office/drawing/2014/main" id="{9276DA8D-D56F-5C8C-E7CC-17D575CE856F}"/>
              </a:ext>
            </a:extLst>
          </p:cNvPr>
          <p:cNvSpPr txBox="1"/>
          <p:nvPr/>
        </p:nvSpPr>
        <p:spPr>
          <a:xfrm>
            <a:off x="5877300" y="5777740"/>
            <a:ext cx="1754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is used (called) on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931001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E4AC-CE9B-5787-7524-09B8C5ECC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FAC8A-B9F6-A50A-4762-F95AAB08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21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85AD6B-EB54-A264-2274-9C890B7685E0}"/>
              </a:ext>
            </a:extLst>
          </p:cNvPr>
          <p:cNvSpPr/>
          <p:nvPr/>
        </p:nvSpPr>
        <p:spPr>
          <a:xfrm>
            <a:off x="408069" y="1268760"/>
            <a:ext cx="8496243" cy="51125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Prescious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MAX_INSTANCES = 2;    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$instances = 0;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create() 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(self::$instances &lt; self::MAX_INSTANCES)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new Foo();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 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__construct() { ++self::$instances; ... 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function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__destruct() { --self::$instances; ... 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$foo1 = Foo::create();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$foo2 = Foo::create();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$foo3 = Foo::create();</a:t>
            </a:r>
          </a:p>
        </p:txBody>
      </p:sp>
      <p:sp>
        <p:nvSpPr>
          <p:cNvPr id="5" name="Zaoblený obdélníkový popisek 6">
            <a:extLst>
              <a:ext uri="{FF2B5EF4-FFF2-40B4-BE49-F238E27FC236}">
                <a16:creationId xmlns:a16="http://schemas.microsoft.com/office/drawing/2014/main" id="{71FCCC70-1B8A-ADAF-2EB2-C67733036937}"/>
              </a:ext>
            </a:extLst>
          </p:cNvPr>
          <p:cNvSpPr/>
          <p:nvPr/>
        </p:nvSpPr>
        <p:spPr>
          <a:xfrm>
            <a:off x="9335231" y="1268760"/>
            <a:ext cx="2665425" cy="864096"/>
          </a:xfrm>
          <a:prstGeom prst="wedgeRoundRectCallout">
            <a:avLst>
              <a:gd name="adj1" fmla="val -62353"/>
              <a:gd name="adj2" fmla="val -2039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ourier New" panose="02070309020205020404" pitchFamily="49" charset="0"/>
              </a:rPr>
              <a:t>Only limited number of instances may exist.</a:t>
            </a:r>
            <a:endParaRPr lang="cs-CZ" dirty="0">
              <a:cs typeface="Courier New" panose="02070309020205020404" pitchFamily="49" charset="0"/>
            </a:endParaRP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EA1D67A7-ACB7-C403-2613-1ABFD1DD85CA}"/>
              </a:ext>
            </a:extLst>
          </p:cNvPr>
          <p:cNvSpPr/>
          <p:nvPr/>
        </p:nvSpPr>
        <p:spPr>
          <a:xfrm>
            <a:off x="4007768" y="5589240"/>
            <a:ext cx="1800200" cy="504056"/>
          </a:xfrm>
          <a:prstGeom prst="wedgeRoundRectCallout">
            <a:avLst>
              <a:gd name="adj1" fmla="val -69895"/>
              <a:gd name="adj2" fmla="val -417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$foo3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endParaRPr lang="cs-CZ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19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DA874-685E-8650-48A9-5E295112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B0927-460F-0497-EDF1-64E4C3633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21602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Abstract classes and methods.</a:t>
            </a:r>
          </a:p>
          <a:p>
            <a:r>
              <a:rPr lang="en-US" dirty="0"/>
              <a:t>Prefixed with keyword </a:t>
            </a:r>
            <a:r>
              <a:rPr lang="en-US" dirty="0">
                <a:solidFill>
                  <a:schemeClr val="accent1"/>
                </a:solidFill>
              </a:rPr>
              <a:t>abstract</a:t>
            </a:r>
            <a:r>
              <a:rPr lang="en-US" dirty="0"/>
              <a:t>.</a:t>
            </a:r>
          </a:p>
          <a:p>
            <a:r>
              <a:rPr lang="en-US" dirty="0"/>
              <a:t>Abstract class cannot be instantiated.</a:t>
            </a:r>
          </a:p>
          <a:p>
            <a:r>
              <a:rPr lang="en-US" dirty="0"/>
              <a:t>Abstract method has no body.</a:t>
            </a:r>
            <a:br>
              <a:rPr lang="en-US" dirty="0"/>
            </a:br>
            <a:r>
              <a:rPr lang="en-US" dirty="0"/>
              <a:t>It is expected to be implemented in derived class.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92620-47B2-425D-4BB6-5A67CF2B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406643-FCBC-946C-CB93-BCBFD6054C54}"/>
              </a:ext>
            </a:extLst>
          </p:cNvPr>
          <p:cNvSpPr/>
          <p:nvPr/>
        </p:nvSpPr>
        <p:spPr>
          <a:xfrm>
            <a:off x="408069" y="3446868"/>
            <a:ext cx="6696043" cy="26464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abstract class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AbstractClass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abstract function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ConcreteClass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AbstractClass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foo() { … foo body …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ConcreteClass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19015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CB2B6-6965-9866-A435-3C97BFEB9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44824-8E79-9AFA-37CF-8B897C73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19442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Iterating member variables, is possible using </a:t>
            </a:r>
            <a:r>
              <a:rPr lang="en-US" dirty="0">
                <a:solidFill>
                  <a:schemeClr val="accent1"/>
                </a:solidFill>
              </a:rPr>
              <a:t>foreach</a:t>
            </a:r>
            <a:r>
              <a:rPr lang="en-US" dirty="0"/>
              <a:t> construct, like for arrays.</a:t>
            </a:r>
          </a:p>
          <a:p>
            <a:r>
              <a:rPr lang="en-US" dirty="0"/>
              <a:t>Keys are strings with the name of the member.</a:t>
            </a:r>
          </a:p>
          <a:p>
            <a:r>
              <a:rPr lang="en-US" dirty="0"/>
              <a:t>Only visible (accessible) members are iterated.</a:t>
            </a:r>
          </a:p>
          <a:p>
            <a:r>
              <a:rPr lang="en-US" dirty="0"/>
              <a:t>Custom iteration can be implemented using interface </a:t>
            </a:r>
            <a:r>
              <a:rPr lang="en-US" dirty="0">
                <a:solidFill>
                  <a:schemeClr val="accent1"/>
                </a:solidFill>
              </a:rPr>
              <a:t>Iterator</a:t>
            </a:r>
            <a:r>
              <a:rPr lang="en-US" dirty="0"/>
              <a:t> and </a:t>
            </a:r>
            <a:r>
              <a:rPr lang="en-US" dirty="0" err="1">
                <a:solidFill>
                  <a:schemeClr val="accent1"/>
                </a:solidFill>
              </a:rPr>
              <a:t>IteratorAggregate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DBF6B-3257-8C70-5679-E91F7F98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B89D02-BA50-1205-F146-F07DFE28FE1C}"/>
              </a:ext>
            </a:extLst>
          </p:cNvPr>
          <p:cNvSpPr/>
          <p:nvPr/>
        </p:nvSpPr>
        <p:spPr>
          <a:xfrm>
            <a:off x="408069" y="3423260"/>
            <a:ext cx="5903955" cy="231756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$var1 = 1;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$var2 = 2;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$var3 = 3;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$obj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($obj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$key =&gt; $value) { ... }</a:t>
            </a:r>
          </a:p>
        </p:txBody>
      </p:sp>
    </p:spTree>
    <p:extLst>
      <p:ext uri="{BB962C8B-B14F-4D97-AF65-F5344CB8AC3E}">
        <p14:creationId xmlns:p14="http://schemas.microsoft.com/office/powerpoint/2010/main" val="1102763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6F6D4-572A-E661-0E8C-7124BF730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Cloning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12F02-380D-020F-D8F8-8E46E777B2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1579048"/>
          </a:xfrm>
        </p:spPr>
        <p:txBody>
          <a:bodyPr/>
          <a:lstStyle/>
          <a:p>
            <a:r>
              <a:rPr lang="en-US" dirty="0"/>
              <a:t>Copying reference vs. copying object.</a:t>
            </a:r>
          </a:p>
          <a:p>
            <a:r>
              <a:rPr lang="en-US" dirty="0"/>
              <a:t>Assignment copies reference, not the object.</a:t>
            </a:r>
          </a:p>
          <a:p>
            <a:r>
              <a:rPr lang="en-US" dirty="0"/>
              <a:t>Object copy must be invoked explicitly, by cloning.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E481183-8EDA-6869-6EA9-E08BB96A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2168417"/>
          </a:xfrm>
        </p:spPr>
        <p:txBody>
          <a:bodyPr/>
          <a:lstStyle/>
          <a:p>
            <a:r>
              <a:rPr lang="en-US" dirty="0"/>
              <a:t>Shallow vs. full Copy.</a:t>
            </a:r>
          </a:p>
          <a:p>
            <a:r>
              <a:rPr lang="en-US" dirty="0"/>
              <a:t>Cloning process creates shallow copy by default.</a:t>
            </a:r>
          </a:p>
          <a:p>
            <a:r>
              <a:rPr lang="en-US" dirty="0"/>
              <a:t>Assignment operator is used on every member.</a:t>
            </a:r>
          </a:p>
          <a:p>
            <a:r>
              <a:rPr lang="en-US" dirty="0"/>
              <a:t>Post-cloning operations may be implemented in method </a:t>
            </a:r>
            <a:r>
              <a:rPr lang="en-US" dirty="0">
                <a:solidFill>
                  <a:schemeClr val="accent1"/>
                </a:solidFill>
              </a:rPr>
              <a:t>__clone</a:t>
            </a:r>
            <a:r>
              <a:rPr lang="en-US" dirty="0"/>
              <a:t>(), which is invoked on the copy.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05950-85AF-05A5-DF6A-D750994E6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24</a:t>
            </a:fld>
            <a:endParaRPr lang="cs-CZ"/>
          </a:p>
        </p:txBody>
      </p:sp>
      <p:sp>
        <p:nvSpPr>
          <p:cNvPr id="5" name="Zaoblený obdélník 6">
            <a:extLst>
              <a:ext uri="{FF2B5EF4-FFF2-40B4-BE49-F238E27FC236}">
                <a16:creationId xmlns:a16="http://schemas.microsoft.com/office/drawing/2014/main" id="{B76054D4-6307-D118-A68A-1620F26853AA}"/>
              </a:ext>
            </a:extLst>
          </p:cNvPr>
          <p:cNvSpPr/>
          <p:nvPr/>
        </p:nvSpPr>
        <p:spPr>
          <a:xfrm>
            <a:off x="2783632" y="4136878"/>
            <a:ext cx="2016225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 object #1</a:t>
            </a:r>
            <a:endParaRPr lang="cs-CZ" dirty="0"/>
          </a:p>
        </p:txBody>
      </p:sp>
      <p:sp>
        <p:nvSpPr>
          <p:cNvPr id="6" name="Zaoblený obdélník 11">
            <a:extLst>
              <a:ext uri="{FF2B5EF4-FFF2-40B4-BE49-F238E27FC236}">
                <a16:creationId xmlns:a16="http://schemas.microsoft.com/office/drawing/2014/main" id="{DF925CEC-5A1D-EB4F-D2D2-07B88B07A3DB}"/>
              </a:ext>
            </a:extLst>
          </p:cNvPr>
          <p:cNvSpPr/>
          <p:nvPr/>
        </p:nvSpPr>
        <p:spPr>
          <a:xfrm>
            <a:off x="2783632" y="5144990"/>
            <a:ext cx="2016225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 object #2</a:t>
            </a:r>
            <a:endParaRPr lang="cs-CZ" dirty="0"/>
          </a:p>
        </p:txBody>
      </p:sp>
      <p:sp>
        <p:nvSpPr>
          <p:cNvPr id="7" name="Obdélník 12">
            <a:extLst>
              <a:ext uri="{FF2B5EF4-FFF2-40B4-BE49-F238E27FC236}">
                <a16:creationId xmlns:a16="http://schemas.microsoft.com/office/drawing/2014/main" id="{4FA4792E-4217-2642-4A65-3684A255735D}"/>
              </a:ext>
            </a:extLst>
          </p:cNvPr>
          <p:cNvSpPr/>
          <p:nvPr/>
        </p:nvSpPr>
        <p:spPr>
          <a:xfrm>
            <a:off x="421973" y="4312252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</a:t>
            </a:r>
            <a:endParaRPr lang="cs-CZ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Obdélník 14">
            <a:extLst>
              <a:ext uri="{FF2B5EF4-FFF2-40B4-BE49-F238E27FC236}">
                <a16:creationId xmlns:a16="http://schemas.microsoft.com/office/drawing/2014/main" id="{97BFE8B3-8ABD-6030-6F71-722A10296860}"/>
              </a:ext>
            </a:extLst>
          </p:cNvPr>
          <p:cNvSpPr/>
          <p:nvPr/>
        </p:nvSpPr>
        <p:spPr>
          <a:xfrm>
            <a:off x="421973" y="4816308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$foo2</a:t>
            </a:r>
            <a:endParaRPr lang="cs-CZ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Obdélník 15">
            <a:extLst>
              <a:ext uri="{FF2B5EF4-FFF2-40B4-BE49-F238E27FC236}">
                <a16:creationId xmlns:a16="http://schemas.microsoft.com/office/drawing/2014/main" id="{7079F830-3372-41D4-487B-5308A9071E16}"/>
              </a:ext>
            </a:extLst>
          </p:cNvPr>
          <p:cNvSpPr/>
          <p:nvPr/>
        </p:nvSpPr>
        <p:spPr>
          <a:xfrm>
            <a:off x="421973" y="5320364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$foo3</a:t>
            </a:r>
            <a:endParaRPr lang="cs-CZ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" name="Přímá spojnice 16">
            <a:extLst>
              <a:ext uri="{FF2B5EF4-FFF2-40B4-BE49-F238E27FC236}">
                <a16:creationId xmlns:a16="http://schemas.microsoft.com/office/drawing/2014/main" id="{238ADAE7-A27C-E526-74A2-3D8A051C1F84}"/>
              </a:ext>
            </a:extLst>
          </p:cNvPr>
          <p:cNvCxnSpPr>
            <a:stCxn id="7" idx="3"/>
          </p:cNvCxnSpPr>
          <p:nvPr/>
        </p:nvCxnSpPr>
        <p:spPr>
          <a:xfrm>
            <a:off x="1158071" y="4496918"/>
            <a:ext cx="1625560" cy="0"/>
          </a:xfrm>
          <a:prstGeom prst="line">
            <a:avLst/>
          </a:prstGeom>
          <a:ln w="31750" cap="rnd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9">
            <a:extLst>
              <a:ext uri="{FF2B5EF4-FFF2-40B4-BE49-F238E27FC236}">
                <a16:creationId xmlns:a16="http://schemas.microsoft.com/office/drawing/2014/main" id="{805AA8FC-56C6-C241-C3E7-689614208CA9}"/>
              </a:ext>
            </a:extLst>
          </p:cNvPr>
          <p:cNvCxnSpPr>
            <a:stCxn id="8" idx="3"/>
          </p:cNvCxnSpPr>
          <p:nvPr/>
        </p:nvCxnSpPr>
        <p:spPr>
          <a:xfrm flipV="1">
            <a:off x="1295929" y="4496918"/>
            <a:ext cx="1487702" cy="504056"/>
          </a:xfrm>
          <a:prstGeom prst="line">
            <a:avLst/>
          </a:prstGeom>
          <a:ln w="31750" cap="rnd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22">
            <a:extLst>
              <a:ext uri="{FF2B5EF4-FFF2-40B4-BE49-F238E27FC236}">
                <a16:creationId xmlns:a16="http://schemas.microsoft.com/office/drawing/2014/main" id="{71EF04EA-FBFA-25A1-90BC-B8DF3BDC8208}"/>
              </a:ext>
            </a:extLst>
          </p:cNvPr>
          <p:cNvCxnSpPr>
            <a:stCxn id="9" idx="3"/>
            <a:endCxn id="6" idx="1"/>
          </p:cNvCxnSpPr>
          <p:nvPr/>
        </p:nvCxnSpPr>
        <p:spPr>
          <a:xfrm>
            <a:off x="1295930" y="5505030"/>
            <a:ext cx="1487702" cy="0"/>
          </a:xfrm>
          <a:prstGeom prst="line">
            <a:avLst/>
          </a:prstGeom>
          <a:ln w="31750" cap="rnd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F903827-B6B4-DFDD-0C58-B19428BD9B3C}"/>
              </a:ext>
            </a:extLst>
          </p:cNvPr>
          <p:cNvSpPr/>
          <p:nvPr/>
        </p:nvSpPr>
        <p:spPr>
          <a:xfrm>
            <a:off x="360000" y="2983647"/>
            <a:ext cx="4679819" cy="94940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$foo2 = $foo;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$foo3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clone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$foo;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12628C-FCEF-BAFD-D27D-8D0E5C84842A}"/>
              </a:ext>
            </a:extLst>
          </p:cNvPr>
          <p:cNvSpPr/>
          <p:nvPr/>
        </p:nvSpPr>
        <p:spPr>
          <a:xfrm>
            <a:off x="6361174" y="3547509"/>
            <a:ext cx="5446826" cy="130944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function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__clone()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$this-&gt;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innerObj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clone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$this-&gt;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innerObj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Zaoblený obdélníkový popisek 6">
            <a:extLst>
              <a:ext uri="{FF2B5EF4-FFF2-40B4-BE49-F238E27FC236}">
                <a16:creationId xmlns:a16="http://schemas.microsoft.com/office/drawing/2014/main" id="{FC27ECB1-E81C-98C2-72A3-A2FA6C4AA400}"/>
              </a:ext>
            </a:extLst>
          </p:cNvPr>
          <p:cNvSpPr/>
          <p:nvPr/>
        </p:nvSpPr>
        <p:spPr>
          <a:xfrm>
            <a:off x="6600056" y="5322838"/>
            <a:ext cx="4464496" cy="733716"/>
          </a:xfrm>
          <a:prstGeom prst="wedgeRoundRectCallout">
            <a:avLst>
              <a:gd name="adj1" fmla="val -20888"/>
              <a:gd name="adj2" fmla="val -10021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$this</a:t>
            </a:r>
            <a:r>
              <a:rPr lang="en-US" dirty="0"/>
              <a:t> is newly copied object, which has all members already assigned.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3939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4DD-2401-AF27-1EC5-FF4C42827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Magic Methods 1/2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8A87F-B7AC-60FF-0B6F-8B577C90E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 variables accessors.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__get</a:t>
            </a:r>
            <a:r>
              <a:rPr lang="en-US" dirty="0"/>
              <a:t>() – control read-access to members.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__set</a:t>
            </a:r>
            <a:r>
              <a:rPr lang="en-US" dirty="0"/>
              <a:t>() – control write-access to members.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</a:t>
            </a:r>
            <a:r>
              <a:rPr lang="en-US" dirty="0" err="1">
                <a:solidFill>
                  <a:schemeClr val="accent1"/>
                </a:solidFill>
              </a:rPr>
              <a:t>isset</a:t>
            </a:r>
            <a:r>
              <a:rPr lang="en-US" dirty="0"/>
              <a:t>() – </a:t>
            </a:r>
            <a:r>
              <a:rPr lang="en-US" dirty="0" err="1"/>
              <a:t>isset</a:t>
            </a:r>
            <a:r>
              <a:rPr lang="en-US" dirty="0"/>
              <a:t>() override for members.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__unset</a:t>
            </a:r>
            <a:r>
              <a:rPr lang="en-US" dirty="0"/>
              <a:t>() – unset() override for members.</a:t>
            </a:r>
          </a:p>
          <a:p>
            <a:r>
              <a:rPr lang="en-US" dirty="0"/>
              <a:t>Overrides access to member variables, which are not declared or not visible.</a:t>
            </a:r>
          </a:p>
          <a:p>
            <a:pPr lvl="1"/>
            <a:r>
              <a:rPr lang="en-US" dirty="0"/>
              <a:t>Declared variables are accessed directly.</a:t>
            </a:r>
          </a:p>
          <a:p>
            <a:pPr lvl="1"/>
            <a:r>
              <a:rPr lang="en-US" dirty="0"/>
              <a:t>Only for regular members, not for static.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Handle with care, they may lead to less readable code and errors!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F3945-1E6C-1C46-C78F-45FEABF05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975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C09E-480C-43AC-2682-83DDA8DAA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Magic Methods 2/2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62E38-16FE-ED66-EB88-C8AF0448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 invocation override: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__call</a:t>
            </a:r>
            <a:r>
              <a:rPr lang="en-US" dirty="0"/>
              <a:t>() – intercepts calls to not visible methods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</a:t>
            </a:r>
            <a:r>
              <a:rPr lang="en-US" dirty="0" err="1">
                <a:solidFill>
                  <a:schemeClr val="accent1"/>
                </a:solidFill>
              </a:rPr>
              <a:t>callStatic</a:t>
            </a:r>
            <a:r>
              <a:rPr lang="en-US" dirty="0"/>
              <a:t>() – the same for static methods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__invoke</a:t>
            </a:r>
            <a:r>
              <a:rPr lang="en-US" dirty="0"/>
              <a:t>() – when object is called as function</a:t>
            </a:r>
          </a:p>
          <a:p>
            <a:endParaRPr lang="en-US" dirty="0"/>
          </a:p>
          <a:p>
            <a:r>
              <a:rPr lang="en-US" dirty="0"/>
              <a:t>Array access interface  allows using the object as an array ($obj[…]):</a:t>
            </a:r>
          </a:p>
          <a:p>
            <a:pPr lvl="1"/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offsetExists</a:t>
            </a:r>
            <a:r>
              <a:rPr lang="en-US" dirty="0"/>
              <a:t>(mixed $offset)</a:t>
            </a:r>
          </a:p>
          <a:p>
            <a:pPr lvl="1"/>
            <a:r>
              <a:rPr lang="en-US" dirty="0"/>
              <a:t>mixed </a:t>
            </a:r>
            <a:r>
              <a:rPr lang="en-US" dirty="0" err="1">
                <a:solidFill>
                  <a:schemeClr val="accent1"/>
                </a:solidFill>
              </a:rPr>
              <a:t>offsetGet</a:t>
            </a:r>
            <a:r>
              <a:rPr lang="en-US" dirty="0"/>
              <a:t>(mixed $offset)</a:t>
            </a:r>
          </a:p>
          <a:p>
            <a:pPr lvl="1"/>
            <a:r>
              <a:rPr lang="en-US" dirty="0"/>
              <a:t>void </a:t>
            </a:r>
            <a:r>
              <a:rPr lang="en-US" dirty="0" err="1">
                <a:solidFill>
                  <a:schemeClr val="accent1"/>
                </a:solidFill>
              </a:rPr>
              <a:t>offsetSet</a:t>
            </a:r>
            <a:r>
              <a:rPr lang="en-US" dirty="0"/>
              <a:t>(mixed $offset, mixed $value)</a:t>
            </a:r>
          </a:p>
          <a:p>
            <a:pPr lvl="1"/>
            <a:r>
              <a:rPr lang="en-US" dirty="0"/>
              <a:t>void </a:t>
            </a:r>
            <a:r>
              <a:rPr lang="en-US" dirty="0" err="1">
                <a:solidFill>
                  <a:schemeClr val="accent1"/>
                </a:solidFill>
              </a:rPr>
              <a:t>offsetUnset</a:t>
            </a:r>
            <a:r>
              <a:rPr lang="en-US" dirty="0"/>
              <a:t>(mixed $offset)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84B67-6D8A-AA55-64B2-1EAA3B06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3630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A632A-5C5B-34DB-B022-FC83AB0E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Magic Methods :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7FF570-E8C2-AC4D-6527-3D386B13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27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D31768-A9B2-D4F8-2ABF-52BA9FE66DDC}"/>
              </a:ext>
            </a:extLst>
          </p:cNvPr>
          <p:cNvSpPr/>
          <p:nvPr/>
        </p:nvSpPr>
        <p:spPr>
          <a:xfrm>
            <a:off x="360000" y="1268760"/>
            <a:ext cx="11448000" cy="51125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ReadonlyWrap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private $wrapped;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function __construct($value) { $this-&gt;wrapped = $value; 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function __get($name)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($this-&gt;wrapped-&gt;$name) ? $this-&gt;wrapped-&gt;$name : null;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function __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($name) { return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($this-&gt;wrapped-&gt;$name); 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function __set($name, $value)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throw new Exception("Object is read only!");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function __unset($name)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throw new Exception("Object is read only!");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4407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BBC86-9D20-6A58-A191-2D100E906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Detection /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1085E-E7AD-7EE2-0CFF-29E40BA04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Operator </a:t>
            </a:r>
            <a:r>
              <a:rPr lang="en-US" dirty="0" err="1">
                <a:solidFill>
                  <a:schemeClr val="accent1"/>
                </a:solidFill>
              </a:rPr>
              <a:t>instanceof</a:t>
            </a:r>
            <a:r>
              <a:rPr lang="en-US" dirty="0">
                <a:solidFill>
                  <a:schemeClr val="tx1"/>
                </a:solidFill>
              </a:rPr>
              <a:t> v</a:t>
            </a:r>
            <a:r>
              <a:rPr lang="en-US" dirty="0"/>
              <a:t>erifies whether object is an instance of given class or derived class or implements given interface.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Functions testing types: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get_class</a:t>
            </a:r>
            <a:r>
              <a:rPr lang="en-US" dirty="0"/>
              <a:t>() – returns class name as string with namespace.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get_parent_class</a:t>
            </a:r>
            <a:r>
              <a:rPr lang="en-US" dirty="0"/>
              <a:t>() – name of the parent class.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is_a</a:t>
            </a:r>
            <a:r>
              <a:rPr lang="en-US" dirty="0"/>
              <a:t>() – verifies that object is of given class.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is_subclass_of</a:t>
            </a:r>
            <a:r>
              <a:rPr lang="en-US" dirty="0"/>
              <a:t>() – like </a:t>
            </a:r>
            <a:r>
              <a:rPr lang="en-US" dirty="0" err="1">
                <a:solidFill>
                  <a:schemeClr val="accent1"/>
                </a:solidFill>
              </a:rPr>
              <a:t>is_a</a:t>
            </a:r>
            <a:r>
              <a:rPr lang="en-US" dirty="0"/>
              <a:t>() but checks also derived classes.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35C3E-9718-20A1-0F40-A9FD0A79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28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A83C4D-B687-BBA4-9FAE-06603721A236}"/>
              </a:ext>
            </a:extLst>
          </p:cNvPr>
          <p:cNvSpPr/>
          <p:nvPr/>
        </p:nvSpPr>
        <p:spPr>
          <a:xfrm>
            <a:off x="360000" y="2060849"/>
            <a:ext cx="5736000" cy="36003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($foo </a:t>
            </a:r>
            <a:r>
              <a:rPr lang="en-US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instanceof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...</a:t>
            </a:r>
          </a:p>
        </p:txBody>
      </p:sp>
    </p:spTree>
    <p:extLst>
      <p:ext uri="{BB962C8B-B14F-4D97-AF65-F5344CB8AC3E}">
        <p14:creationId xmlns:p14="http://schemas.microsoft.com/office/powerpoint/2010/main" val="1834915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C4C7D-D639-FC13-D145-734BB01ED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Functions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F6BEC-0F14-4EF5-2ED5-2BFF56FEF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39604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Testing existence of methods and interfaces:</a:t>
            </a:r>
          </a:p>
          <a:p>
            <a:pPr lvl="1"/>
            <a:r>
              <a:rPr lang="en-US" dirty="0" err="1">
                <a:solidFill>
                  <a:schemeClr val="accent1"/>
                </a:solidFill>
              </a:rPr>
              <a:t>class_exists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interface_exists</a:t>
            </a:r>
            <a:r>
              <a:rPr lang="en-US" dirty="0"/>
              <a:t>()</a:t>
            </a:r>
          </a:p>
          <a:p>
            <a:pPr lvl="1"/>
            <a:r>
              <a:rPr lang="en-US" dirty="0" err="1">
                <a:solidFill>
                  <a:schemeClr val="accent1"/>
                </a:solidFill>
              </a:rPr>
              <a:t>method_exists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Listings classes and interfaces: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get_declared_classes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get_declared_interfaces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get_class_methods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get_object_vars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get_class_vars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Indirect method calls.</a:t>
            </a:r>
          </a:p>
          <a:p>
            <a:endParaRPr lang="en-US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8DE0B-563F-4A08-372D-C423030B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29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9371B3-67A1-EB33-1566-62B8255E2AFB}"/>
              </a:ext>
            </a:extLst>
          </p:cNvPr>
          <p:cNvSpPr/>
          <p:nvPr/>
        </p:nvSpPr>
        <p:spPr>
          <a:xfrm>
            <a:off x="360000" y="5360240"/>
            <a:ext cx="8184272" cy="37301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call_user_func_array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($obj, '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methodName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'), $params);</a:t>
            </a: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01E52105-6BC9-80AB-D918-DA96FDB7F977}"/>
              </a:ext>
            </a:extLst>
          </p:cNvPr>
          <p:cNvSpPr/>
          <p:nvPr/>
        </p:nvSpPr>
        <p:spPr>
          <a:xfrm>
            <a:off x="5447928" y="4293096"/>
            <a:ext cx="3190756" cy="720080"/>
          </a:xfrm>
          <a:prstGeom prst="wedgeRoundRectCallout">
            <a:avLst>
              <a:gd name="adj1" fmla="val -33541"/>
              <a:gd name="adj2" fmla="val 8639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$name = '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$obj-&gt;$name(...$params);</a:t>
            </a:r>
            <a:endParaRPr lang="cs-CZ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4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2D34-AB9D-B30F-100E-65433213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style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EF5365-8956-93DE-9800-7F4347C9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19D0A7-7B2D-1053-C71B-48A8486D70A8}"/>
              </a:ext>
            </a:extLst>
          </p:cNvPr>
          <p:cNvSpPr/>
          <p:nvPr/>
        </p:nvSpPr>
        <p:spPr>
          <a:xfrm>
            <a:off x="360000" y="1268760"/>
            <a:ext cx="11448000" cy="51125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Vendor\Package;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FooInterface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Bar;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Bar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implements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FooInterface</a:t>
            </a: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 public 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sampleMethod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($a, $b = null)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($a === $b)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bar($a);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 elseif ($a &gt; $b)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$foo-&gt;bar($a, $b);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Zaoblený obdélníkový popisek 52">
            <a:extLst>
              <a:ext uri="{FF2B5EF4-FFF2-40B4-BE49-F238E27FC236}">
                <a16:creationId xmlns:a16="http://schemas.microsoft.com/office/drawing/2014/main" id="{7C3F8D1B-828A-058D-5949-E5BF0053004B}"/>
              </a:ext>
            </a:extLst>
          </p:cNvPr>
          <p:cNvSpPr/>
          <p:nvPr/>
        </p:nvSpPr>
        <p:spPr>
          <a:xfrm>
            <a:off x="623392" y="5943102"/>
            <a:ext cx="2160240" cy="464827"/>
          </a:xfrm>
          <a:prstGeom prst="wedgeRoundRectCallout">
            <a:avLst>
              <a:gd name="adj1" fmla="val -46558"/>
              <a:gd name="adj2" fmla="val -9016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4 space indenting</a:t>
            </a:r>
            <a:endParaRPr lang="cs-CZ" sz="1600" dirty="0"/>
          </a:p>
        </p:txBody>
      </p:sp>
      <p:sp>
        <p:nvSpPr>
          <p:cNvPr id="13" name="Zaoblený obdélníkový popisek 52">
            <a:extLst>
              <a:ext uri="{FF2B5EF4-FFF2-40B4-BE49-F238E27FC236}">
                <a16:creationId xmlns:a16="http://schemas.microsoft.com/office/drawing/2014/main" id="{715E9AB2-4853-E590-C6ED-77454726D259}"/>
              </a:ext>
            </a:extLst>
          </p:cNvPr>
          <p:cNvSpPr/>
          <p:nvPr/>
        </p:nvSpPr>
        <p:spPr>
          <a:xfrm>
            <a:off x="4444416" y="3945157"/>
            <a:ext cx="3781984" cy="428296"/>
          </a:xfrm>
          <a:prstGeom prst="wedgeRoundRectCallout">
            <a:avLst>
              <a:gd name="adj1" fmla="val -62789"/>
              <a:gd name="adj2" fmla="val 225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space between operator and variables</a:t>
            </a:r>
            <a:endParaRPr lang="cs-CZ" sz="1600" dirty="0"/>
          </a:p>
        </p:txBody>
      </p:sp>
      <p:sp>
        <p:nvSpPr>
          <p:cNvPr id="14" name="Zaoblený obdélníkový popisek 52">
            <a:extLst>
              <a:ext uri="{FF2B5EF4-FFF2-40B4-BE49-F238E27FC236}">
                <a16:creationId xmlns:a16="http://schemas.microsoft.com/office/drawing/2014/main" id="{E382080D-E056-885C-C18B-9BF066820C0E}"/>
              </a:ext>
            </a:extLst>
          </p:cNvPr>
          <p:cNvSpPr/>
          <p:nvPr/>
        </p:nvSpPr>
        <p:spPr>
          <a:xfrm>
            <a:off x="7179652" y="2657461"/>
            <a:ext cx="3349086" cy="398325"/>
          </a:xfrm>
          <a:prstGeom prst="wedgeRoundRectCallout">
            <a:avLst>
              <a:gd name="adj1" fmla="val -63905"/>
              <a:gd name="adj2" fmla="val 4998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class declaration on one row</a:t>
            </a:r>
            <a:endParaRPr lang="cs-CZ" sz="1600" dirty="0"/>
          </a:p>
        </p:txBody>
      </p:sp>
      <p:sp>
        <p:nvSpPr>
          <p:cNvPr id="15" name="Zaoblený obdélníkový popisek 52">
            <a:extLst>
              <a:ext uri="{FF2B5EF4-FFF2-40B4-BE49-F238E27FC236}">
                <a16:creationId xmlns:a16="http://schemas.microsoft.com/office/drawing/2014/main" id="{AF13EF99-BAAA-0618-C666-3F5A612D71D3}"/>
              </a:ext>
            </a:extLst>
          </p:cNvPr>
          <p:cNvSpPr/>
          <p:nvPr/>
        </p:nvSpPr>
        <p:spPr>
          <a:xfrm>
            <a:off x="4301136" y="1656544"/>
            <a:ext cx="2587080" cy="314633"/>
          </a:xfrm>
          <a:prstGeom prst="wedgeRoundRectCallout">
            <a:avLst>
              <a:gd name="adj1" fmla="val -61363"/>
              <a:gd name="adj2" fmla="val -344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namespace on first row</a:t>
            </a:r>
            <a:endParaRPr lang="cs-CZ" sz="1600" dirty="0"/>
          </a:p>
        </p:txBody>
      </p:sp>
      <p:sp>
        <p:nvSpPr>
          <p:cNvPr id="16" name="Zaoblený obdélníkový popisek 52">
            <a:extLst>
              <a:ext uri="{FF2B5EF4-FFF2-40B4-BE49-F238E27FC236}">
                <a16:creationId xmlns:a16="http://schemas.microsoft.com/office/drawing/2014/main" id="{C1DDAEF2-C543-46BD-37D4-6A90992F40C5}"/>
              </a:ext>
            </a:extLst>
          </p:cNvPr>
          <p:cNvSpPr/>
          <p:nvPr/>
        </p:nvSpPr>
        <p:spPr>
          <a:xfrm>
            <a:off x="1703512" y="1242159"/>
            <a:ext cx="3240360" cy="314633"/>
          </a:xfrm>
          <a:prstGeom prst="wedgeRoundRectCallout">
            <a:avLst>
              <a:gd name="adj1" fmla="val -61630"/>
              <a:gd name="adj2" fmla="val 2160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only opening tag (no closing)</a:t>
            </a:r>
            <a:endParaRPr lang="cs-CZ" sz="1600" dirty="0"/>
          </a:p>
        </p:txBody>
      </p:sp>
      <p:sp>
        <p:nvSpPr>
          <p:cNvPr id="17" name="Zaoblený obdélníkový popisek 52">
            <a:extLst>
              <a:ext uri="{FF2B5EF4-FFF2-40B4-BE49-F238E27FC236}">
                <a16:creationId xmlns:a16="http://schemas.microsoft.com/office/drawing/2014/main" id="{BE6A017B-65F7-74FA-D992-1CA0C9DDCEAC}"/>
              </a:ext>
            </a:extLst>
          </p:cNvPr>
          <p:cNvSpPr/>
          <p:nvPr/>
        </p:nvSpPr>
        <p:spPr>
          <a:xfrm>
            <a:off x="4727848" y="4687661"/>
            <a:ext cx="3528392" cy="398325"/>
          </a:xfrm>
          <a:prstGeom prst="wedgeRoundRectCallout">
            <a:avLst>
              <a:gd name="adj1" fmla="val -58706"/>
              <a:gd name="adj2" fmla="val -2478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block opening on the same line</a:t>
            </a:r>
            <a:endParaRPr lang="cs-CZ" sz="1600" dirty="0"/>
          </a:p>
        </p:txBody>
      </p:sp>
      <p:sp>
        <p:nvSpPr>
          <p:cNvPr id="18" name="Zaoblený obdélníkový popisek 52">
            <a:extLst>
              <a:ext uri="{FF2B5EF4-FFF2-40B4-BE49-F238E27FC236}">
                <a16:creationId xmlns:a16="http://schemas.microsoft.com/office/drawing/2014/main" id="{AB57BB71-88C1-E302-CBA9-384B6F004101}"/>
              </a:ext>
            </a:extLst>
          </p:cNvPr>
          <p:cNvSpPr/>
          <p:nvPr/>
        </p:nvSpPr>
        <p:spPr>
          <a:xfrm>
            <a:off x="47328" y="4405890"/>
            <a:ext cx="1440160" cy="926552"/>
          </a:xfrm>
          <a:prstGeom prst="wedgeRoundRectCallout">
            <a:avLst>
              <a:gd name="adj1" fmla="val -24073"/>
              <a:gd name="adj2" fmla="val -13807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class/method block on new line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6612062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B454-B100-276A-0944-D796CD51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Autoloading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AF662-9EA7-E138-EFC1-2CB7D42D4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Automatic loading of classes.</a:t>
            </a:r>
          </a:p>
          <a:p>
            <a:r>
              <a:rPr lang="en-US" dirty="0"/>
              <a:t>Useful for libraries, reduces the number of includes.</a:t>
            </a:r>
          </a:p>
          <a:p>
            <a:r>
              <a:rPr lang="en-US" dirty="0"/>
              <a:t>Global function </a:t>
            </a:r>
            <a:r>
              <a:rPr lang="en-US" dirty="0">
                <a:solidFill>
                  <a:schemeClr val="accent1"/>
                </a:solidFill>
              </a:rPr>
              <a:t>__autoload</a:t>
            </a:r>
            <a:r>
              <a:rPr lang="en-US" dirty="0"/>
              <a:t>().</a:t>
            </a:r>
          </a:p>
          <a:p>
            <a:r>
              <a:rPr lang="en-US" dirty="0"/>
              <a:t>Called automatically when undeclared class is accessed.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 err="1">
                <a:solidFill>
                  <a:schemeClr val="accent1"/>
                </a:solidFill>
              </a:rPr>
              <a:t>spl_autoload_register</a:t>
            </a:r>
            <a:r>
              <a:rPr lang="en-US" dirty="0"/>
              <a:t>() </a:t>
            </a:r>
          </a:p>
          <a:p>
            <a:r>
              <a:rPr lang="en-US" dirty="0"/>
              <a:t>Register, possibly multiple, callback handler(s).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72A64-154E-E529-7505-93320AB3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30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D58E07-6012-AAA1-5B8A-99A684B9CFB8}"/>
              </a:ext>
            </a:extLst>
          </p:cNvPr>
          <p:cNvSpPr/>
          <p:nvPr/>
        </p:nvSpPr>
        <p:spPr>
          <a:xfrm>
            <a:off x="360000" y="3055984"/>
            <a:ext cx="8184272" cy="174116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__autoload($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file_exists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("libs/$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className.php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require_once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"libs/$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className.php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log("Class 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not defined!");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43BC3B0C-2F54-DCEC-5702-3A8E1B862B69}"/>
              </a:ext>
            </a:extLst>
          </p:cNvPr>
          <p:cNvSpPr/>
          <p:nvPr/>
        </p:nvSpPr>
        <p:spPr>
          <a:xfrm>
            <a:off x="3719737" y="4955076"/>
            <a:ext cx="3024336" cy="562156"/>
          </a:xfrm>
          <a:prstGeom prst="wedgeRoundRectCallout">
            <a:avLst>
              <a:gd name="adj1" fmla="val -63029"/>
              <a:gd name="adj2" fmla="val 4972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Modern preferred way.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89974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065942-45B9-AF6F-3D49-5F564F2F1D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Selected PHP features and releases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9F5A4-B579-6C1E-B80B-7A37E96BEA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33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FB96-2353-1DD6-ED61-325FC426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8.2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79CCA-E16B-6A9D-BC8D-513D7601C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Highlights from </a:t>
            </a:r>
            <a:r>
              <a:rPr lang="en-US" dirty="0">
                <a:hlinkClick r:id="rId2"/>
              </a:rPr>
              <a:t>release notes</a:t>
            </a:r>
            <a:r>
              <a:rPr lang="en-US" dirty="0"/>
              <a:t>:</a:t>
            </a:r>
          </a:p>
          <a:p>
            <a:r>
              <a:rPr lang="en-US" b="1" dirty="0" err="1"/>
              <a:t>Readonly</a:t>
            </a:r>
            <a:r>
              <a:rPr lang="en-US" b="1" dirty="0"/>
              <a:t> classes</a:t>
            </a:r>
            <a:br>
              <a:rPr lang="en-US" dirty="0"/>
            </a:br>
            <a:r>
              <a:rPr lang="en-US" dirty="0"/>
              <a:t>We can se for whole class instead of properties. </a:t>
            </a:r>
          </a:p>
          <a:p>
            <a:r>
              <a:rPr lang="en-US" b="1" dirty="0"/>
              <a:t>Allow null, false, and true as stand-alone types</a:t>
            </a:r>
            <a:br>
              <a:rPr lang="en-US" dirty="0"/>
            </a:br>
            <a:r>
              <a:rPr lang="en-US" dirty="0"/>
              <a:t>Can be used instead of bool for type hinting.</a:t>
            </a:r>
          </a:p>
          <a:p>
            <a:r>
              <a:rPr lang="en-US" b="1" dirty="0"/>
              <a:t>Deprecate dynamic properties</a:t>
            </a:r>
            <a:br>
              <a:rPr lang="en-US" dirty="0"/>
            </a:br>
            <a:r>
              <a:rPr lang="en-US" dirty="0"/>
              <a:t>As mentioned before, there are exceptions (attribute, </a:t>
            </a:r>
            <a:r>
              <a:rPr lang="en-US" dirty="0" err="1"/>
              <a:t>stdClass</a:t>
            </a:r>
            <a:r>
              <a:rPr lang="en-US" dirty="0"/>
              <a:t>).</a:t>
            </a:r>
          </a:p>
          <a:p>
            <a:r>
              <a:rPr lang="en-US" dirty="0"/>
              <a:t>…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9BAC7-5F19-5F8A-CF85-DFCDAE57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349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0CBAC-B471-E169-3292-AC25B5D6C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8.3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980831-529C-1B25-3070-B9AB990ABA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Highlights from </a:t>
            </a:r>
            <a:r>
              <a:rPr lang="en-US" dirty="0">
                <a:hlinkClick r:id="rId2"/>
              </a:rPr>
              <a:t>release notes</a:t>
            </a:r>
            <a:r>
              <a:rPr lang="en-US" dirty="0"/>
              <a:t>:</a:t>
            </a:r>
            <a:endParaRPr lang="en-US" b="1" dirty="0"/>
          </a:p>
          <a:p>
            <a:r>
              <a:rPr lang="en-US" b="1" dirty="0" err="1"/>
              <a:t>json_validate</a:t>
            </a:r>
            <a:r>
              <a:rPr lang="en-US" b="1" dirty="0"/>
              <a:t>()</a:t>
            </a:r>
            <a:br>
              <a:rPr lang="en-US" dirty="0"/>
            </a:br>
            <a:r>
              <a:rPr lang="en-US" dirty="0"/>
              <a:t>Validate JSON in a string. </a:t>
            </a:r>
            <a:br>
              <a:rPr lang="en-US" dirty="0"/>
            </a:br>
            <a:r>
              <a:rPr lang="en-US" dirty="0"/>
              <a:t>More effective than </a:t>
            </a:r>
            <a:r>
              <a:rPr lang="en-US" dirty="0" err="1"/>
              <a:t>json_decode</a:t>
            </a:r>
            <a:r>
              <a:rPr lang="en-US" dirty="0"/>
              <a:t>().</a:t>
            </a:r>
          </a:p>
          <a:p>
            <a:r>
              <a:rPr lang="en-US" b="1" dirty="0"/>
              <a:t>Dynamic class constant fetch</a:t>
            </a:r>
            <a:br>
              <a:rPr lang="en-US" dirty="0"/>
            </a:br>
            <a:r>
              <a:rPr lang="en-US" dirty="0"/>
              <a:t>We can use variable variables to access constant on a class.</a:t>
            </a:r>
          </a:p>
          <a:p>
            <a:r>
              <a:rPr lang="en-US" b="1" dirty="0"/>
              <a:t>Read only amendments</a:t>
            </a:r>
            <a:br>
              <a:rPr lang="en-US" dirty="0"/>
            </a:br>
            <a:r>
              <a:rPr lang="en-US" dirty="0"/>
              <a:t>Allow deep cloning of </a:t>
            </a:r>
            <a:r>
              <a:rPr lang="en-US" dirty="0" err="1"/>
              <a:t>readonly</a:t>
            </a:r>
            <a:r>
              <a:rPr lang="en-US" dirty="0"/>
              <a:t> properties.</a:t>
            </a:r>
          </a:p>
          <a:p>
            <a:r>
              <a:rPr lang="en-US" dirty="0"/>
              <a:t>…</a:t>
            </a:r>
          </a:p>
          <a:p>
            <a:endParaRPr lang="cs-C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C5908A-25A8-47B1-9628-3ADEA530E0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Typed class constants</a:t>
            </a:r>
            <a:br>
              <a:rPr lang="en-US" dirty="0"/>
            </a:br>
            <a:r>
              <a:rPr lang="en-US" dirty="0"/>
              <a:t>Improve work with constants when using inheritance or implementing interface. </a:t>
            </a:r>
            <a:br>
              <a:rPr lang="en-US" dirty="0"/>
            </a:br>
            <a:r>
              <a:rPr lang="en-US" dirty="0"/>
              <a:t>We can not change constant type.</a:t>
            </a:r>
          </a:p>
          <a:p>
            <a:r>
              <a:rPr lang="en-US" b="1" dirty="0"/>
              <a:t>Arbitrary static variable initializers</a:t>
            </a:r>
            <a:br>
              <a:rPr lang="en-US" dirty="0"/>
            </a:br>
            <a:r>
              <a:rPr lang="en-US" dirty="0"/>
              <a:t>Static variables can be initialized using any expression instead of static only.</a:t>
            </a:r>
          </a:p>
          <a:p>
            <a:r>
              <a:rPr lang="en-US" dirty="0"/>
              <a:t>…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A33BC-0BEF-FF28-FD41-7BFADBEFC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5442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32AD9-9DB4-648B-6478-13369FB1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8.4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E53C1-3A79-904E-9EB7-24A2FC3A6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5760640" cy="50405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Highlights from </a:t>
            </a:r>
            <a:r>
              <a:rPr lang="en-US" dirty="0">
                <a:hlinkClick r:id="rId3"/>
              </a:rPr>
              <a:t>release notes</a:t>
            </a:r>
            <a:r>
              <a:rPr lang="en-US" dirty="0"/>
              <a:t>:</a:t>
            </a:r>
          </a:p>
          <a:p>
            <a:r>
              <a:rPr lang="en-US" b="1" dirty="0"/>
              <a:t>Property hooks</a:t>
            </a:r>
            <a:br>
              <a:rPr lang="en-US" b="1" dirty="0"/>
            </a:br>
            <a:r>
              <a:rPr lang="en-US" dirty="0"/>
              <a:t>Computed properties, using getter and setter.</a:t>
            </a:r>
            <a:endParaRPr lang="en-US" b="1" dirty="0"/>
          </a:p>
          <a:p>
            <a:r>
              <a:rPr lang="en-US" b="1" dirty="0"/>
              <a:t>Asymmetric Visibility</a:t>
            </a:r>
            <a:br>
              <a:rPr lang="en-US" b="1" dirty="0"/>
            </a:br>
            <a:r>
              <a:rPr lang="en-US" dirty="0"/>
              <a:t>We can have different visibility (public, protected, private) for read and write, i.e. getter and setter.</a:t>
            </a:r>
          </a:p>
          <a:p>
            <a:r>
              <a:rPr lang="en-US" b="1" dirty="0"/>
              <a:t>#[\Deprecated]</a:t>
            </a:r>
            <a:br>
              <a:rPr lang="en-US" b="1" dirty="0"/>
            </a:br>
            <a:r>
              <a:rPr lang="en-US" dirty="0"/>
              <a:t>User can provide since PHP version</a:t>
            </a:r>
            <a:br>
              <a:rPr lang="en-US" dirty="0"/>
            </a:br>
            <a:r>
              <a:rPr lang="en-US" dirty="0"/>
              <a:t>and message for a custom code.</a:t>
            </a:r>
          </a:p>
          <a:p>
            <a:r>
              <a:rPr lang="en-US" b="1" dirty="0"/>
              <a:t>Update to DOM API</a:t>
            </a:r>
            <a:br>
              <a:rPr lang="en-US" b="1" dirty="0"/>
            </a:br>
            <a:r>
              <a:rPr lang="en-US" dirty="0"/>
              <a:t>Within the "Dom" namespace.</a:t>
            </a:r>
          </a:p>
          <a:p>
            <a:r>
              <a:rPr lang="en-US" dirty="0"/>
              <a:t>...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EDFF9-6B0D-51D2-FA20-0E8BD73E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34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2835E8-D340-A0A6-B0D9-7EF3A50D82FC}"/>
              </a:ext>
            </a:extLst>
          </p:cNvPr>
          <p:cNvSpPr/>
          <p:nvPr/>
        </p:nvSpPr>
        <p:spPr>
          <a:xfrm>
            <a:off x="6312024" y="1268760"/>
            <a:ext cx="5477042" cy="26642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string $address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get =&gt; "private information";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set (string $value)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...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(set) string $name;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2D932B-8226-2593-1716-D4E443E187DA}"/>
              </a:ext>
            </a:extLst>
          </p:cNvPr>
          <p:cNvSpPr/>
          <p:nvPr/>
        </p:nvSpPr>
        <p:spPr>
          <a:xfrm>
            <a:off x="4727848" y="4128170"/>
            <a:ext cx="7054724" cy="232516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dom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Dom\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HTMLDocument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createFromString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&lt;&lt;&lt;'HTML'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&lt;main&gt;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&lt;/main&gt;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HTML, LIBXML_NOERROR);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$node = 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dom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querySelector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'main &gt;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article:last-child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</p:txBody>
      </p:sp>
    </p:spTree>
    <p:extLst>
      <p:ext uri="{BB962C8B-B14F-4D97-AF65-F5344CB8AC3E}">
        <p14:creationId xmlns:p14="http://schemas.microsoft.com/office/powerpoint/2010/main" val="4153797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BFBEF-5A95-70AB-E265-78517A134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5B31-509F-ED48-B45E-A0CFE1075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8.5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721C2-232C-1A08-C833-476855F58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Highlights from </a:t>
            </a:r>
            <a:r>
              <a:rPr lang="en-US" dirty="0">
                <a:hlinkClick r:id="rId3"/>
              </a:rPr>
              <a:t>release notes</a:t>
            </a:r>
            <a:r>
              <a:rPr lang="en-US" dirty="0"/>
              <a:t> ...</a:t>
            </a:r>
            <a:endParaRPr lang="en-US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AF412F-D39F-92A5-E8C3-DAEE53854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643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664B3-3EF4-792C-5E1A-C5BC17ECA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143F27-79BF-294C-443A-D389AFF3CE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9807E-68CF-3E0C-59FE-89E5B9AF7A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2045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87F3C-7E5C-A08E-4412-AE34F504F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&amp;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C6D82-15F6-8692-93B1-9E5C091DD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 is text-based protocol.</a:t>
            </a:r>
          </a:p>
          <a:p>
            <a:r>
              <a:rPr lang="en-US" dirty="0"/>
              <a:t>String search patterns based on regular automata.</a:t>
            </a:r>
          </a:p>
          <a:p>
            <a:r>
              <a:rPr lang="en-US" dirty="0"/>
              <a:t>Used for pattern matching, replacement, splitting, …</a:t>
            </a:r>
          </a:p>
          <a:p>
            <a:r>
              <a:rPr lang="en-US" dirty="0"/>
              <a:t>Perl (PCRE) syntax, POSIX syntax deprecated as of PHP 5.3.</a:t>
            </a:r>
          </a:p>
          <a:p>
            <a:r>
              <a:rPr lang="en-US" dirty="0"/>
              <a:t>Evaluation is implemented in C, could be faster than PHP string parsing.</a:t>
            </a:r>
          </a:p>
          <a:p>
            <a:r>
              <a:rPr lang="en-US" dirty="0"/>
              <a:t>Character Classes: alpha, digit, …</a:t>
            </a:r>
          </a:p>
          <a:p>
            <a:r>
              <a:rPr lang="en-US" dirty="0" err="1"/>
              <a:t>Subpatterns</a:t>
            </a:r>
            <a:r>
              <a:rPr lang="en-US" dirty="0"/>
              <a:t>, Named </a:t>
            </a:r>
            <a:r>
              <a:rPr lang="en-US" dirty="0" err="1"/>
              <a:t>subpatterns</a:t>
            </a:r>
            <a:r>
              <a:rPr lang="en-US" dirty="0"/>
              <a:t>, and capturing</a:t>
            </a:r>
            <a:br>
              <a:rPr lang="en-US" dirty="0"/>
            </a:br>
            <a:r>
              <a:rPr lang="en-US" dirty="0"/>
              <a:t>Example of named </a:t>
            </a:r>
            <a:r>
              <a:rPr lang="en-US" dirty="0" err="1"/>
              <a:t>subpatterns</a:t>
            </a:r>
            <a:r>
              <a:rPr lang="en-US" dirty="0"/>
              <a:t>: (?&lt;name&gt;</a:t>
            </a:r>
            <a:r>
              <a:rPr lang="en-US" dirty="0" err="1"/>
              <a:t>ptrn</a:t>
            </a:r>
            <a:r>
              <a:rPr lang="en-US" dirty="0"/>
              <a:t>), or (?'</a:t>
            </a:r>
            <a:r>
              <a:rPr lang="en-US" dirty="0" err="1"/>
              <a:t>name'ptrn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7171D-9650-5F6A-F9A2-FAE449CE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1384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AA24-88D9-4DF3-EAA0-56431C81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Syntax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AC7C1-3486-CEC7-8CCE-01EC05E77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Expression:</a:t>
            </a:r>
          </a:p>
          <a:p>
            <a:r>
              <a:rPr lang="en-US" dirty="0"/>
              <a:t>&lt;separator&gt;</a:t>
            </a:r>
            <a:r>
              <a:rPr lang="en-US" b="1" dirty="0"/>
              <a:t>expr</a:t>
            </a:r>
            <a:r>
              <a:rPr lang="en-US" dirty="0"/>
              <a:t>&lt;separator&gt;</a:t>
            </a:r>
            <a:r>
              <a:rPr lang="en-US" b="1" dirty="0"/>
              <a:t>modifiers</a:t>
            </a:r>
          </a:p>
          <a:p>
            <a:r>
              <a:rPr lang="en-US" dirty="0"/>
              <a:t>Separator is a single character (usually /, #, %, …)</a:t>
            </a:r>
          </a:p>
          <a:p>
            <a:r>
              <a:rPr lang="en-US" dirty="0"/>
              <a:t>Pattern modifiers are flags that affect the evaluation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Selected modifiers</a:t>
            </a:r>
          </a:p>
          <a:p>
            <a:r>
              <a:rPr lang="en-US" dirty="0" err="1"/>
              <a:t>i</a:t>
            </a:r>
            <a:r>
              <a:rPr lang="en-US" dirty="0"/>
              <a:t> - case insensitive.</a:t>
            </a:r>
          </a:p>
          <a:p>
            <a:r>
              <a:rPr lang="en-US" dirty="0"/>
              <a:t>m - multiline mode (^,$ match start/end of a line).</a:t>
            </a:r>
          </a:p>
          <a:p>
            <a:r>
              <a:rPr lang="en-US" dirty="0"/>
              <a:t>U - switch to not greedy evaluation.</a:t>
            </a:r>
          </a:p>
          <a:p>
            <a:r>
              <a:rPr lang="en-US" dirty="0"/>
              <a:t>u - Activate additional functionality of PCRE that is incompatible with Perl. Pattern and subject strings are treated as UTF-8.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BFA33-AC8D-72A9-763B-40CFA350E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145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C18E0-11AB-B056-0C95-86889417B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AD5CF-8724-A7B2-2FFF-9352C77D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3096344"/>
          </a:xfrm>
        </p:spPr>
        <p:txBody>
          <a:bodyPr/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preg_match</a:t>
            </a:r>
            <a:r>
              <a:rPr lang="en-US" dirty="0"/>
              <a:t>($</a:t>
            </a:r>
            <a:r>
              <a:rPr lang="en-US" dirty="0" err="1"/>
              <a:t>ptrn</a:t>
            </a:r>
            <a:r>
              <a:rPr lang="en-US" dirty="0"/>
              <a:t>, $subj [,&amp;$matches])</a:t>
            </a:r>
          </a:p>
          <a:p>
            <a:r>
              <a:rPr lang="en-US" dirty="0"/>
              <a:t>Searches given string by a regex.</a:t>
            </a:r>
          </a:p>
          <a:p>
            <a:r>
              <a:rPr lang="en-US" dirty="0"/>
              <a:t>Returns true if the pattern matches the subject.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$matches </a:t>
            </a:r>
            <a:r>
              <a:rPr lang="en-US" dirty="0"/>
              <a:t>array gathers the matched substrings of subject with respect to the expression and </a:t>
            </a:r>
            <a:r>
              <a:rPr lang="en-US" dirty="0" err="1"/>
              <a:t>subpatterns</a:t>
            </a:r>
            <a:r>
              <a:rPr lang="en-US" dirty="0"/>
              <a:t>.</a:t>
            </a:r>
          </a:p>
          <a:p>
            <a:r>
              <a:rPr lang="en-US" dirty="0" err="1"/>
              <a:t>Subpatterns</a:t>
            </a:r>
            <a:r>
              <a:rPr lang="en-US" dirty="0"/>
              <a:t> are indexed from 1, at index 0 is the entire expression.</a:t>
            </a:r>
          </a:p>
          <a:p>
            <a:r>
              <a:rPr lang="en-US" dirty="0"/>
              <a:t>Named patterns are indexed associatively by their names.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35CCE-CEF9-3E25-BF5B-ECECD964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39</a:t>
            </a:fld>
            <a:endParaRPr lang="cs-CZ"/>
          </a:p>
        </p:txBody>
      </p:sp>
      <p:sp>
        <p:nvSpPr>
          <p:cNvPr id="5" name="TextovéPole 6">
            <a:extLst>
              <a:ext uri="{FF2B5EF4-FFF2-40B4-BE49-F238E27FC236}">
                <a16:creationId xmlns:a16="http://schemas.microsoft.com/office/drawing/2014/main" id="{B0B254F3-82D0-506B-CF29-6905B58A2980}"/>
              </a:ext>
            </a:extLst>
          </p:cNvPr>
          <p:cNvSpPr txBox="1"/>
          <p:nvPr/>
        </p:nvSpPr>
        <p:spPr>
          <a:xfrm>
            <a:off x="1703512" y="4990207"/>
            <a:ext cx="472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"6 eggs, 3 spoons of oil, 250g of flower"</a:t>
            </a:r>
            <a:endParaRPr lang="cs-CZ" dirty="0"/>
          </a:p>
        </p:txBody>
      </p:sp>
      <p:sp>
        <p:nvSpPr>
          <p:cNvPr id="6" name="TextovéPole 7">
            <a:extLst>
              <a:ext uri="{FF2B5EF4-FFF2-40B4-BE49-F238E27FC236}">
                <a16:creationId xmlns:a16="http://schemas.microsoft.com/office/drawing/2014/main" id="{00E9A34D-2C3A-87CC-93C2-36BB8BE3D1F6}"/>
              </a:ext>
            </a:extLst>
          </p:cNvPr>
          <p:cNvSpPr txBox="1"/>
          <p:nvPr/>
        </p:nvSpPr>
        <p:spPr>
          <a:xfrm>
            <a:off x="7032956" y="5043077"/>
            <a:ext cx="26532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array(1) 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[0] =&gt; string("6")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  <a:endParaRPr lang="cs-CZ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ovéPole 8">
            <a:extLst>
              <a:ext uri="{FF2B5EF4-FFF2-40B4-BE49-F238E27FC236}">
                <a16:creationId xmlns:a16="http://schemas.microsoft.com/office/drawing/2014/main" id="{7E84FF83-58F9-D642-C151-028A2D211830}"/>
              </a:ext>
            </a:extLst>
          </p:cNvPr>
          <p:cNvSpPr txBox="1"/>
          <p:nvPr/>
        </p:nvSpPr>
        <p:spPr>
          <a:xfrm>
            <a:off x="3010762" y="554142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/[[:digit:]]+/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Šipka doprava 10">
            <a:extLst>
              <a:ext uri="{FF2B5EF4-FFF2-40B4-BE49-F238E27FC236}">
                <a16:creationId xmlns:a16="http://schemas.microsoft.com/office/drawing/2014/main" id="{FFDB6C7E-CB7E-0406-8F3F-B750B8DC30E3}"/>
              </a:ext>
            </a:extLst>
          </p:cNvPr>
          <p:cNvSpPr/>
          <p:nvPr/>
        </p:nvSpPr>
        <p:spPr>
          <a:xfrm>
            <a:off x="6479248" y="5316725"/>
            <a:ext cx="360040" cy="283703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57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3B9C-E0B1-1EC5-AA8E-8D084D5E6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955E1-004B-FA2F-3104-B956926AC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 have function (local) or global scope.</a:t>
            </a:r>
          </a:p>
          <a:p>
            <a:r>
              <a:rPr lang="en-US" dirty="0"/>
              <a:t>Keyword </a:t>
            </a:r>
            <a:r>
              <a:rPr lang="en-US" dirty="0">
                <a:solidFill>
                  <a:schemeClr val="accent1"/>
                </a:solidFill>
              </a:rPr>
              <a:t>global</a:t>
            </a:r>
            <a:r>
              <a:rPr lang="en-US" dirty="0"/>
              <a:t> maps global variables in local scope.</a:t>
            </a:r>
          </a:p>
          <a:p>
            <a:r>
              <a:rPr lang="en-US" dirty="0"/>
              <a:t>Using non-existing variable generates notice and the value is treated as null.</a:t>
            </a:r>
          </a:p>
          <a:p>
            <a:r>
              <a:rPr lang="en-US" dirty="0"/>
              <a:t>There are functions for variable manipulation and testing: </a:t>
            </a:r>
            <a:r>
              <a:rPr lang="en-US" dirty="0" err="1">
                <a:solidFill>
                  <a:schemeClr val="accent1"/>
                </a:solidFill>
              </a:rPr>
              <a:t>isset</a:t>
            </a:r>
            <a:r>
              <a:rPr lang="en-US" dirty="0"/>
              <a:t>(), </a:t>
            </a:r>
            <a:r>
              <a:rPr lang="en-US" dirty="0">
                <a:solidFill>
                  <a:schemeClr val="accent1"/>
                </a:solidFill>
              </a:rPr>
              <a:t>unset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1"/>
                </a:solidFill>
              </a:rPr>
              <a:t>var_dump</a:t>
            </a:r>
            <a:r>
              <a:rPr lang="en-US" dirty="0"/>
              <a:t>()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363FE-1C7E-F6C1-9EF3-4B376CA6E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8891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05CE8-FFFE-4C42-A466-B457B35FC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88877-B1A5-FBD3-578A-59595FD50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preg_replace</a:t>
            </a:r>
            <a:r>
              <a:rPr lang="en-US" dirty="0"/>
              <a:t>($</a:t>
            </a:r>
            <a:r>
              <a:rPr lang="en-US" dirty="0" err="1"/>
              <a:t>ptrn</a:t>
            </a:r>
            <a:r>
              <a:rPr lang="en-US" dirty="0"/>
              <a:t>, $</a:t>
            </a:r>
            <a:r>
              <a:rPr lang="en-US" dirty="0" err="1"/>
              <a:t>repl</a:t>
            </a:r>
            <a:r>
              <a:rPr lang="en-US" dirty="0"/>
              <a:t>, $str)</a:t>
            </a:r>
          </a:p>
          <a:p>
            <a:r>
              <a:rPr lang="en-US" dirty="0"/>
              <a:t>Search a pattern and replace it in a string.</a:t>
            </a:r>
          </a:p>
          <a:p>
            <a:r>
              <a:rPr lang="en-US" dirty="0"/>
              <a:t>Replacement may contain references to named/</a:t>
            </a:r>
            <a:r>
              <a:rPr lang="en-US" dirty="0" err="1"/>
              <a:t>subpatterns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preg_split</a:t>
            </a:r>
            <a:r>
              <a:rPr lang="en-US" dirty="0"/>
              <a:t>($</a:t>
            </a:r>
            <a:r>
              <a:rPr lang="en-US" dirty="0" err="1"/>
              <a:t>ptrn</a:t>
            </a:r>
            <a:r>
              <a:rPr lang="en-US" dirty="0"/>
              <a:t>, $str [,$limit])</a:t>
            </a:r>
          </a:p>
          <a:p>
            <a:r>
              <a:rPr lang="en-US" dirty="0"/>
              <a:t>Split a string into an array of strings.</a:t>
            </a:r>
          </a:p>
          <a:p>
            <a:r>
              <a:rPr lang="en-US" dirty="0"/>
              <a:t>The pattern is used to match delimiters.</a:t>
            </a:r>
          </a:p>
          <a:p>
            <a:r>
              <a:rPr lang="en-US" dirty="0"/>
              <a:t>Delimiters are not part of the result.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6E0C7-1978-138F-B527-4FCEEC875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002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5603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5732-CD11-038E-D2AE-9B7F19B8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and Global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F764B-4F50-9C0A-E97C-142192D4E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global declaration.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</a:rPr>
              <a:t>unset</a:t>
            </a:r>
            <a:r>
              <a:rPr lang="en-US" dirty="0"/>
              <a:t>() function does not remove data, only the variable.</a:t>
            </a:r>
            <a:br>
              <a:rPr lang="en-US" dirty="0"/>
            </a:br>
            <a:r>
              <a:rPr lang="en-US" dirty="0"/>
              <a:t>Data are removed when not referenced.</a:t>
            </a:r>
          </a:p>
          <a:p>
            <a:r>
              <a:rPr lang="en-US" dirty="0"/>
              <a:t>References are not pointers. Assigning new reference replace the old one.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02756-3EC9-E26F-3B93-64FC081E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7FA1E3-5EB7-A30B-4E36-7D772D34DF63}"/>
              </a:ext>
            </a:extLst>
          </p:cNvPr>
          <p:cNvSpPr/>
          <p:nvPr/>
        </p:nvSpPr>
        <p:spPr>
          <a:xfrm>
            <a:off x="407368" y="3429000"/>
            <a:ext cx="4611612" cy="93610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foo(&amp;$var)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$var = &amp;$GLOBALS['bar'];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Zaoblený obdélníkový bublinový popisek 6">
            <a:extLst>
              <a:ext uri="{FF2B5EF4-FFF2-40B4-BE49-F238E27FC236}">
                <a16:creationId xmlns:a16="http://schemas.microsoft.com/office/drawing/2014/main" id="{A334AAED-C083-7A03-E212-E2121685BBE0}"/>
              </a:ext>
            </a:extLst>
          </p:cNvPr>
          <p:cNvSpPr/>
          <p:nvPr/>
        </p:nvSpPr>
        <p:spPr>
          <a:xfrm>
            <a:off x="5735960" y="3717032"/>
            <a:ext cx="2368802" cy="1034429"/>
          </a:xfrm>
          <a:prstGeom prst="wedgeRoundRectCallout">
            <a:avLst>
              <a:gd name="adj1" fmla="val -87370"/>
              <a:gd name="adj2" fmla="val -4237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$x = 42;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foo($x);</a:t>
            </a:r>
          </a:p>
          <a:p>
            <a:r>
              <a:rPr lang="en-US" sz="1600" dirty="0"/>
              <a:t>How is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$x</a:t>
            </a:r>
            <a:r>
              <a:rPr lang="en-US" sz="1600" dirty="0"/>
              <a:t> affected?</a:t>
            </a:r>
            <a:endParaRPr lang="cs-CZ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4BA693-3507-2B70-D02D-87329A710F8E}"/>
              </a:ext>
            </a:extLst>
          </p:cNvPr>
          <p:cNvSpPr/>
          <p:nvPr/>
        </p:nvSpPr>
        <p:spPr>
          <a:xfrm>
            <a:off x="407368" y="1628800"/>
            <a:ext cx="6264696" cy="36004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global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$a;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	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$a = &amp;$GLOBALS['a'];</a:t>
            </a:r>
          </a:p>
        </p:txBody>
      </p:sp>
    </p:spTree>
    <p:extLst>
      <p:ext uri="{BB962C8B-B14F-4D97-AF65-F5344CB8AC3E}">
        <p14:creationId xmlns:p14="http://schemas.microsoft.com/office/powerpoint/2010/main" val="341136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A63B5-C784-21A3-03FE-45FB2B996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Variables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9AC0-7365-4EC7-ED9A-1A196DC7D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Indirect access to values using their names.</a:t>
            </a:r>
          </a:p>
          <a:p>
            <a:r>
              <a:rPr lang="en-US" dirty="0"/>
              <a:t>Name of one variable is stored in another variable.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</a:rPr>
              <a:t>{</a:t>
            </a:r>
            <a:r>
              <a:rPr lang="en-US" dirty="0"/>
              <a:t>,</a:t>
            </a:r>
            <a:r>
              <a:rPr lang="en-US" dirty="0">
                <a:solidFill>
                  <a:schemeClr val="accent1"/>
                </a:solidFill>
              </a:rPr>
              <a:t>}</a:t>
            </a:r>
            <a:r>
              <a:rPr lang="en-US" dirty="0"/>
              <a:t> can be used to avoid ambiguous situations.</a:t>
            </a:r>
          </a:p>
          <a:p>
            <a:r>
              <a:rPr lang="en-US" dirty="0"/>
              <a:t>Can be used with members, functions, classes, …</a:t>
            </a:r>
            <a:br>
              <a:rPr lang="en-US" dirty="0"/>
            </a:b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8CC8E-436C-A3B3-BBA0-90C84400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0660BA-665A-F7BE-F31B-B6AC5126D538}"/>
              </a:ext>
            </a:extLst>
          </p:cNvPr>
          <p:cNvSpPr/>
          <p:nvPr/>
        </p:nvSpPr>
        <p:spPr>
          <a:xfrm>
            <a:off x="404268" y="2132856"/>
            <a:ext cx="7275908" cy="122413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$a = 'b';  $$a = 42;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same as $b = 42;</a:t>
            </a:r>
            <a:b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$a = 'b';  $b = 'c';  $c = 'd’;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$$$$a = 'hello’; 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same as $d = 'hello';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EF69FC-59EF-C94A-7E53-B6BEA6A2357C}"/>
              </a:ext>
            </a:extLst>
          </p:cNvPr>
          <p:cNvSpPr/>
          <p:nvPr/>
        </p:nvSpPr>
        <p:spPr>
          <a:xfrm>
            <a:off x="404268" y="4365104"/>
            <a:ext cx="7275908" cy="100811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$start = 'b';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$end   = '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print($foo-&gt;{$start . $end});</a:t>
            </a:r>
          </a:p>
        </p:txBody>
      </p:sp>
    </p:spTree>
    <p:extLst>
      <p:ext uri="{BB962C8B-B14F-4D97-AF65-F5344CB8AC3E}">
        <p14:creationId xmlns:p14="http://schemas.microsoft.com/office/powerpoint/2010/main" val="3685062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AF1F4-C1AA-6FA6-3348-0BD90FC9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Call with Variable Variables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EB6B2-7123-E70A-AF73-585DACD33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a function by its name stored in a variable.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Using specialized invocation functions.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25A29-5133-1182-CECF-95BF76ED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5D11FF-4CB9-C90E-67AA-E74AE3B6FD90}"/>
              </a:ext>
            </a:extLst>
          </p:cNvPr>
          <p:cNvSpPr/>
          <p:nvPr/>
        </p:nvSpPr>
        <p:spPr>
          <a:xfrm>
            <a:off x="407368" y="1700808"/>
            <a:ext cx="7275908" cy="122413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foo($x, $y) { … 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'foo';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funcName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(42, 54);		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same as foo(42, 54)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A21B7F-B5C8-430A-0F3E-635A00748BB6}"/>
              </a:ext>
            </a:extLst>
          </p:cNvPr>
          <p:cNvSpPr/>
          <p:nvPr/>
        </p:nvSpPr>
        <p:spPr>
          <a:xfrm>
            <a:off x="332260" y="3717032"/>
            <a:ext cx="7275908" cy="72008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call_user_func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('foo', 42, 54);</a:t>
            </a: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call_user_func_array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('foo', array(42, 54));</a:t>
            </a:r>
          </a:p>
        </p:txBody>
      </p:sp>
    </p:spTree>
    <p:extLst>
      <p:ext uri="{BB962C8B-B14F-4D97-AF65-F5344CB8AC3E}">
        <p14:creationId xmlns:p14="http://schemas.microsoft.com/office/powerpoint/2010/main" val="858295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FA50-E7B9-FA12-460B-489D29146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B40BE-7C1B-39C5-F9E1-A7927B7C9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Defined as "</a:t>
            </a:r>
            <a:r>
              <a:rPr lang="en-US" dirty="0" err="1"/>
              <a:t>superglobal</a:t>
            </a:r>
            <a:r>
              <a:rPr lang="en-US" dirty="0"/>
              <a:t>", do not have scope.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Magic constants are automatically defined. Their value is related to their position in the code:</a:t>
            </a:r>
          </a:p>
          <a:p>
            <a:r>
              <a:rPr lang="en-US" dirty="0"/>
              <a:t>__LINE__              	- number of the script line</a:t>
            </a:r>
          </a:p>
          <a:p>
            <a:r>
              <a:rPr lang="en-US" dirty="0"/>
              <a:t>__FILE__              	- name of the script file</a:t>
            </a:r>
          </a:p>
          <a:p>
            <a:r>
              <a:rPr lang="en-US" dirty="0"/>
              <a:t>__DIR__              	- directory of the script file</a:t>
            </a:r>
          </a:p>
          <a:p>
            <a:r>
              <a:rPr lang="en-US" dirty="0"/>
              <a:t>__FUNCTION__  	- name of the outer function</a:t>
            </a:r>
          </a:p>
          <a:p>
            <a:r>
              <a:rPr lang="en-US" dirty="0"/>
              <a:t>__CLASS__   		- name of the outer class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92BB5-5DCE-43BC-4849-34C44DCB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3DB3F6-8C59-E690-3BB6-04FB898BD1D2}"/>
              </a:ext>
            </a:extLst>
          </p:cNvPr>
          <p:cNvSpPr/>
          <p:nvPr/>
        </p:nvSpPr>
        <p:spPr>
          <a:xfrm>
            <a:off x="339410" y="1772816"/>
            <a:ext cx="5180526" cy="71615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define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("MYFOO", expression);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print(MYFOO);</a:t>
            </a:r>
          </a:p>
        </p:txBody>
      </p:sp>
    </p:spTree>
    <p:extLst>
      <p:ext uri="{BB962C8B-B14F-4D97-AF65-F5344CB8AC3E}">
        <p14:creationId xmlns:p14="http://schemas.microsoft.com/office/powerpoint/2010/main" val="13395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F082-5DA1-E54C-DB50-12A554C03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Hinting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2B3A2-2FF3-8973-CE42-519FB830C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Controlling types of function arguments.</a:t>
            </a:r>
          </a:p>
          <a:p>
            <a:r>
              <a:rPr lang="en-US" dirty="0"/>
              <a:t>Function (method) arguments may be prefixed with data typed.</a:t>
            </a:r>
          </a:p>
          <a:p>
            <a:pPr lvl="1"/>
            <a:r>
              <a:rPr lang="en-US" dirty="0"/>
              <a:t>Regular type string, array, ...</a:t>
            </a:r>
          </a:p>
          <a:p>
            <a:pPr lvl="1"/>
            <a:r>
              <a:rPr lang="en-US" dirty="0"/>
              <a:t>Class/interface identifier</a:t>
            </a:r>
          </a:p>
          <a:p>
            <a:pPr lvl="1"/>
            <a:r>
              <a:rPr lang="en-US" dirty="0"/>
              <a:t>Callable keyword ~ the argument must be invocable, i.e., function, or object with __invoke() method</a:t>
            </a:r>
          </a:p>
          <a:p>
            <a:r>
              <a:rPr lang="en-US" dirty="0"/>
              <a:t>Return type may be also specified.</a:t>
            </a:r>
          </a:p>
          <a:p>
            <a:r>
              <a:rPr lang="en-US" dirty="0"/>
              <a:t>The types are enforced at runtime! Noncompliance triggers PHP fatal error.</a:t>
            </a:r>
          </a:p>
          <a:p>
            <a:endParaRPr lang="en-US" dirty="0"/>
          </a:p>
          <a:p>
            <a:r>
              <a:rPr lang="en-US" dirty="0"/>
              <a:t>There is a strict mode when no type coerce is allowed to match the hinted types.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67B4F-4DF1-CCD0-4191-85DC1E263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1453F-F7A8-6CAA-9C26-1E0674E0F2F0}"/>
              </a:ext>
            </a:extLst>
          </p:cNvPr>
          <p:cNvSpPr/>
          <p:nvPr/>
        </p:nvSpPr>
        <p:spPr>
          <a:xfrm>
            <a:off x="407368" y="4653136"/>
            <a:ext cx="7632848" cy="4320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$obj,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$params):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… 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AEE44E-2914-7620-539E-B39B6E1B331F}"/>
              </a:ext>
            </a:extLst>
          </p:cNvPr>
          <p:cNvSpPr/>
          <p:nvPr/>
        </p:nvSpPr>
        <p:spPr>
          <a:xfrm>
            <a:off x="407368" y="5589240"/>
            <a:ext cx="7632848" cy="4320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declare(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strict_types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=1);</a:t>
            </a:r>
          </a:p>
        </p:txBody>
      </p:sp>
    </p:spTree>
    <p:extLst>
      <p:ext uri="{BB962C8B-B14F-4D97-AF65-F5344CB8AC3E}">
        <p14:creationId xmlns:p14="http://schemas.microsoft.com/office/powerpoint/2010/main" val="3090088381"/>
      </p:ext>
    </p:extLst>
  </p:cSld>
  <p:clrMapOvr>
    <a:masterClrMapping/>
  </p:clrMapOvr>
</p:sld>
</file>

<file path=ppt/theme/theme1.xml><?xml version="1.0" encoding="utf-8"?>
<a:theme xmlns:a="http://schemas.openxmlformats.org/drawingml/2006/main" name="2024 presentation theme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4 presentation theme" id="{B11F140C-9B55-4BCA-BFF9-CABB9E915944}" vid="{395D06B6-9D47-4D1E-9828-FD1B18F4067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 presentation theme</Template>
  <TotalTime>11973</TotalTime>
  <Words>3507</Words>
  <Application>Microsoft Office PowerPoint</Application>
  <PresentationFormat>Widescreen</PresentationFormat>
  <Paragraphs>509</Paragraphs>
  <Slides>41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Wingdings</vt:lpstr>
      <vt:lpstr>2024 presentation theme</vt:lpstr>
      <vt:lpstr>PHP Language</vt:lpstr>
      <vt:lpstr>PowerPoint Presentation</vt:lpstr>
      <vt:lpstr>Code style</vt:lpstr>
      <vt:lpstr>Variables</vt:lpstr>
      <vt:lpstr>References and Global State</vt:lpstr>
      <vt:lpstr>Variable Variables</vt:lpstr>
      <vt:lpstr>Indirect Call with Variable Variables</vt:lpstr>
      <vt:lpstr>Constants</vt:lpstr>
      <vt:lpstr>Type Hinting</vt:lpstr>
      <vt:lpstr>Function Arguments</vt:lpstr>
      <vt:lpstr>Anonymous Functions</vt:lpstr>
      <vt:lpstr>Anonymous Functions</vt:lpstr>
      <vt:lpstr>Example</vt:lpstr>
      <vt:lpstr>Strings and Text Processing</vt:lpstr>
      <vt:lpstr>Arrays</vt:lpstr>
      <vt:lpstr>Object Oriented PHP</vt:lpstr>
      <vt:lpstr>Member Variables</vt:lpstr>
      <vt:lpstr>Member Constants</vt:lpstr>
      <vt:lpstr>Static Members 1/2</vt:lpstr>
      <vt:lpstr>Static Members 2/2</vt:lpstr>
      <vt:lpstr>Static Members</vt:lpstr>
      <vt:lpstr>Abstract ...</vt:lpstr>
      <vt:lpstr>Iterators</vt:lpstr>
      <vt:lpstr>Object Cloning</vt:lpstr>
      <vt:lpstr>Magic Methods 1/2</vt:lpstr>
      <vt:lpstr>Magic Methods 2/2</vt:lpstr>
      <vt:lpstr>Magic Methods : Example</vt:lpstr>
      <vt:lpstr>Type Detection / Verification</vt:lpstr>
      <vt:lpstr>Related Functions</vt:lpstr>
      <vt:lpstr>Autoloading</vt:lpstr>
      <vt:lpstr>PowerPoint Presentation</vt:lpstr>
      <vt:lpstr>PHP 8.2</vt:lpstr>
      <vt:lpstr>PHP 8.3</vt:lpstr>
      <vt:lpstr>PHP 8.4</vt:lpstr>
      <vt:lpstr>PHP 8.5</vt:lpstr>
      <vt:lpstr>PowerPoint Presentation</vt:lpstr>
      <vt:lpstr>PHP &amp; Regular Expressions</vt:lpstr>
      <vt:lpstr>Basic Syntax</vt:lpstr>
      <vt:lpstr>Functions</vt:lpstr>
      <vt:lpstr>Functions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Beaver</dc:creator>
  <cp:lastModifiedBy>Petr Škoda</cp:lastModifiedBy>
  <cp:revision>339</cp:revision>
  <dcterms:created xsi:type="dcterms:W3CDTF">2011-06-05T13:18:40Z</dcterms:created>
  <dcterms:modified xsi:type="dcterms:W3CDTF">2025-12-17T12:54:10Z</dcterms:modified>
</cp:coreProperties>
</file>